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518" r:id="rId2"/>
    <p:sldId id="519" r:id="rId3"/>
    <p:sldId id="520" r:id="rId4"/>
    <p:sldId id="521" r:id="rId5"/>
    <p:sldId id="522" r:id="rId6"/>
    <p:sldId id="523" r:id="rId7"/>
    <p:sldId id="596" r:id="rId8"/>
    <p:sldId id="524" r:id="rId9"/>
    <p:sldId id="597" r:id="rId10"/>
    <p:sldId id="615" r:id="rId11"/>
    <p:sldId id="601" r:id="rId12"/>
    <p:sldId id="599" r:id="rId13"/>
    <p:sldId id="616" r:id="rId14"/>
    <p:sldId id="602" r:id="rId15"/>
    <p:sldId id="603" r:id="rId16"/>
    <p:sldId id="604" r:id="rId17"/>
    <p:sldId id="605" r:id="rId18"/>
    <p:sldId id="606" r:id="rId19"/>
    <p:sldId id="607" r:id="rId20"/>
    <p:sldId id="610" r:id="rId21"/>
    <p:sldId id="611" r:id="rId22"/>
    <p:sldId id="612" r:id="rId23"/>
    <p:sldId id="614" r:id="rId24"/>
    <p:sldId id="617" r:id="rId25"/>
    <p:sldId id="609" r:id="rId26"/>
  </p:sldIdLst>
  <p:sldSz cx="12192000" cy="6858000"/>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CF1A2E"/>
    <a:srgbClr val="FE0000"/>
    <a:srgbClr val="CC0B1C"/>
    <a:srgbClr val="B20000"/>
    <a:srgbClr val="F4EA00"/>
    <a:srgbClr val="960816"/>
    <a:srgbClr val="D9D9D9"/>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90" autoAdjust="0"/>
    <p:restoredTop sz="94660"/>
  </p:normalViewPr>
  <p:slideViewPr>
    <p:cSldViewPr snapToGrid="0">
      <p:cViewPr>
        <p:scale>
          <a:sx n="77" d="100"/>
          <a:sy n="77" d="100"/>
        </p:scale>
        <p:origin x="864" y="11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43F8C0-0ACD-4C9B-BDF0-456CA0AB904F}" type="datetimeFigureOut">
              <a:rPr lang="zh-CN" altLang="en-US" smtClean="0"/>
              <a:t>2017/11/15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7AB71D-B962-4DAF-80B5-3A03B28693C7}" type="slidenum">
              <a:rPr lang="zh-CN" altLang="en-US" smtClean="0"/>
              <a:t>‹#›</a:t>
            </a:fld>
            <a:endParaRPr lang="zh-CN" altLang="en-US"/>
          </a:p>
        </p:txBody>
      </p:sp>
    </p:spTree>
    <p:extLst>
      <p:ext uri="{BB962C8B-B14F-4D97-AF65-F5344CB8AC3E}">
        <p14:creationId xmlns:p14="http://schemas.microsoft.com/office/powerpoint/2010/main" val="195602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1</a:t>
            </a:fld>
            <a:endParaRPr lang="zh-CN" altLang="en-US"/>
          </a:p>
        </p:txBody>
      </p:sp>
    </p:spTree>
    <p:extLst>
      <p:ext uri="{BB962C8B-B14F-4D97-AF65-F5344CB8AC3E}">
        <p14:creationId xmlns:p14="http://schemas.microsoft.com/office/powerpoint/2010/main" val="3187507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10</a:t>
            </a:fld>
            <a:endParaRPr lang="zh-CN" altLang="en-US"/>
          </a:p>
        </p:txBody>
      </p:sp>
    </p:spTree>
    <p:extLst>
      <p:ext uri="{BB962C8B-B14F-4D97-AF65-F5344CB8AC3E}">
        <p14:creationId xmlns:p14="http://schemas.microsoft.com/office/powerpoint/2010/main" val="22730692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11</a:t>
            </a:fld>
            <a:endParaRPr lang="zh-CN" altLang="en-US"/>
          </a:p>
        </p:txBody>
      </p:sp>
    </p:spTree>
    <p:extLst>
      <p:ext uri="{BB962C8B-B14F-4D97-AF65-F5344CB8AC3E}">
        <p14:creationId xmlns:p14="http://schemas.microsoft.com/office/powerpoint/2010/main" val="36485140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12</a:t>
            </a:fld>
            <a:endParaRPr lang="zh-CN" altLang="en-US"/>
          </a:p>
        </p:txBody>
      </p:sp>
    </p:spTree>
    <p:extLst>
      <p:ext uri="{BB962C8B-B14F-4D97-AF65-F5344CB8AC3E}">
        <p14:creationId xmlns:p14="http://schemas.microsoft.com/office/powerpoint/2010/main" val="41267761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13</a:t>
            </a:fld>
            <a:endParaRPr lang="zh-CN" altLang="en-US"/>
          </a:p>
        </p:txBody>
      </p:sp>
    </p:spTree>
    <p:extLst>
      <p:ext uri="{BB962C8B-B14F-4D97-AF65-F5344CB8AC3E}">
        <p14:creationId xmlns:p14="http://schemas.microsoft.com/office/powerpoint/2010/main" val="14171155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14</a:t>
            </a:fld>
            <a:endParaRPr lang="zh-CN" altLang="en-US"/>
          </a:p>
        </p:txBody>
      </p:sp>
    </p:spTree>
    <p:extLst>
      <p:ext uri="{BB962C8B-B14F-4D97-AF65-F5344CB8AC3E}">
        <p14:creationId xmlns:p14="http://schemas.microsoft.com/office/powerpoint/2010/main" val="15403244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15</a:t>
            </a:fld>
            <a:endParaRPr lang="zh-CN" altLang="en-US"/>
          </a:p>
        </p:txBody>
      </p:sp>
    </p:spTree>
    <p:extLst>
      <p:ext uri="{BB962C8B-B14F-4D97-AF65-F5344CB8AC3E}">
        <p14:creationId xmlns:p14="http://schemas.microsoft.com/office/powerpoint/2010/main" val="4709085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16</a:t>
            </a:fld>
            <a:endParaRPr lang="zh-CN" altLang="en-US"/>
          </a:p>
        </p:txBody>
      </p:sp>
    </p:spTree>
    <p:extLst>
      <p:ext uri="{BB962C8B-B14F-4D97-AF65-F5344CB8AC3E}">
        <p14:creationId xmlns:p14="http://schemas.microsoft.com/office/powerpoint/2010/main" val="9137462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17</a:t>
            </a:fld>
            <a:endParaRPr lang="zh-CN" altLang="en-US"/>
          </a:p>
        </p:txBody>
      </p:sp>
    </p:spTree>
    <p:extLst>
      <p:ext uri="{BB962C8B-B14F-4D97-AF65-F5344CB8AC3E}">
        <p14:creationId xmlns:p14="http://schemas.microsoft.com/office/powerpoint/2010/main" val="16920934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18</a:t>
            </a:fld>
            <a:endParaRPr lang="zh-CN" altLang="en-US"/>
          </a:p>
        </p:txBody>
      </p:sp>
    </p:spTree>
    <p:extLst>
      <p:ext uri="{BB962C8B-B14F-4D97-AF65-F5344CB8AC3E}">
        <p14:creationId xmlns:p14="http://schemas.microsoft.com/office/powerpoint/2010/main" val="37586719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19</a:t>
            </a:fld>
            <a:endParaRPr lang="zh-CN" altLang="en-US"/>
          </a:p>
        </p:txBody>
      </p:sp>
    </p:spTree>
    <p:extLst>
      <p:ext uri="{BB962C8B-B14F-4D97-AF65-F5344CB8AC3E}">
        <p14:creationId xmlns:p14="http://schemas.microsoft.com/office/powerpoint/2010/main" val="615837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2</a:t>
            </a:fld>
            <a:endParaRPr lang="zh-CN" altLang="en-US"/>
          </a:p>
        </p:txBody>
      </p:sp>
    </p:spTree>
    <p:extLst>
      <p:ext uri="{BB962C8B-B14F-4D97-AF65-F5344CB8AC3E}">
        <p14:creationId xmlns:p14="http://schemas.microsoft.com/office/powerpoint/2010/main" val="1647200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20</a:t>
            </a:fld>
            <a:endParaRPr lang="zh-CN" altLang="en-US"/>
          </a:p>
        </p:txBody>
      </p:sp>
    </p:spTree>
    <p:extLst>
      <p:ext uri="{BB962C8B-B14F-4D97-AF65-F5344CB8AC3E}">
        <p14:creationId xmlns:p14="http://schemas.microsoft.com/office/powerpoint/2010/main" val="39650072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21</a:t>
            </a:fld>
            <a:endParaRPr lang="zh-CN" altLang="en-US"/>
          </a:p>
        </p:txBody>
      </p:sp>
    </p:spTree>
    <p:extLst>
      <p:ext uri="{BB962C8B-B14F-4D97-AF65-F5344CB8AC3E}">
        <p14:creationId xmlns:p14="http://schemas.microsoft.com/office/powerpoint/2010/main" val="18757523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22</a:t>
            </a:fld>
            <a:endParaRPr lang="zh-CN" altLang="en-US"/>
          </a:p>
        </p:txBody>
      </p:sp>
    </p:spTree>
    <p:extLst>
      <p:ext uri="{BB962C8B-B14F-4D97-AF65-F5344CB8AC3E}">
        <p14:creationId xmlns:p14="http://schemas.microsoft.com/office/powerpoint/2010/main" val="9984650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23</a:t>
            </a:fld>
            <a:endParaRPr lang="zh-CN" altLang="en-US"/>
          </a:p>
        </p:txBody>
      </p:sp>
    </p:spTree>
    <p:extLst>
      <p:ext uri="{BB962C8B-B14F-4D97-AF65-F5344CB8AC3E}">
        <p14:creationId xmlns:p14="http://schemas.microsoft.com/office/powerpoint/2010/main" val="7099249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24</a:t>
            </a:fld>
            <a:endParaRPr lang="zh-CN" altLang="en-US"/>
          </a:p>
        </p:txBody>
      </p:sp>
    </p:spTree>
    <p:extLst>
      <p:ext uri="{BB962C8B-B14F-4D97-AF65-F5344CB8AC3E}">
        <p14:creationId xmlns:p14="http://schemas.microsoft.com/office/powerpoint/2010/main" val="10075028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25</a:t>
            </a:fld>
            <a:endParaRPr lang="zh-CN" altLang="en-US"/>
          </a:p>
        </p:txBody>
      </p:sp>
    </p:spTree>
    <p:extLst>
      <p:ext uri="{BB962C8B-B14F-4D97-AF65-F5344CB8AC3E}">
        <p14:creationId xmlns:p14="http://schemas.microsoft.com/office/powerpoint/2010/main" val="20455733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3</a:t>
            </a:fld>
            <a:endParaRPr lang="zh-CN" altLang="en-US"/>
          </a:p>
        </p:txBody>
      </p:sp>
    </p:spTree>
    <p:extLst>
      <p:ext uri="{BB962C8B-B14F-4D97-AF65-F5344CB8AC3E}">
        <p14:creationId xmlns:p14="http://schemas.microsoft.com/office/powerpoint/2010/main" val="6301366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4</a:t>
            </a:fld>
            <a:endParaRPr lang="zh-CN" altLang="en-US"/>
          </a:p>
        </p:txBody>
      </p:sp>
    </p:spTree>
    <p:extLst>
      <p:ext uri="{BB962C8B-B14F-4D97-AF65-F5344CB8AC3E}">
        <p14:creationId xmlns:p14="http://schemas.microsoft.com/office/powerpoint/2010/main" val="17652707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5</a:t>
            </a:fld>
            <a:endParaRPr lang="zh-CN" altLang="en-US"/>
          </a:p>
        </p:txBody>
      </p:sp>
    </p:spTree>
    <p:extLst>
      <p:ext uri="{BB962C8B-B14F-4D97-AF65-F5344CB8AC3E}">
        <p14:creationId xmlns:p14="http://schemas.microsoft.com/office/powerpoint/2010/main" val="31476399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6</a:t>
            </a:fld>
            <a:endParaRPr lang="zh-CN" altLang="en-US"/>
          </a:p>
        </p:txBody>
      </p:sp>
    </p:spTree>
    <p:extLst>
      <p:ext uri="{BB962C8B-B14F-4D97-AF65-F5344CB8AC3E}">
        <p14:creationId xmlns:p14="http://schemas.microsoft.com/office/powerpoint/2010/main" val="3974618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7</a:t>
            </a:fld>
            <a:endParaRPr lang="zh-CN" altLang="en-US"/>
          </a:p>
        </p:txBody>
      </p:sp>
    </p:spTree>
    <p:extLst>
      <p:ext uri="{BB962C8B-B14F-4D97-AF65-F5344CB8AC3E}">
        <p14:creationId xmlns:p14="http://schemas.microsoft.com/office/powerpoint/2010/main" val="9215673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8</a:t>
            </a:fld>
            <a:endParaRPr lang="zh-CN" altLang="en-US"/>
          </a:p>
        </p:txBody>
      </p:sp>
    </p:spTree>
    <p:extLst>
      <p:ext uri="{BB962C8B-B14F-4D97-AF65-F5344CB8AC3E}">
        <p14:creationId xmlns:p14="http://schemas.microsoft.com/office/powerpoint/2010/main" val="28032796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7AB71D-B962-4DAF-80B5-3A03B28693C7}" type="slidenum">
              <a:rPr lang="zh-CN" altLang="en-US" smtClean="0"/>
              <a:t>9</a:t>
            </a:fld>
            <a:endParaRPr lang="zh-CN" altLang="en-US"/>
          </a:p>
        </p:txBody>
      </p:sp>
    </p:spTree>
    <p:extLst>
      <p:ext uri="{BB962C8B-B14F-4D97-AF65-F5344CB8AC3E}">
        <p14:creationId xmlns:p14="http://schemas.microsoft.com/office/powerpoint/2010/main" val="8663483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ECA14BB-5B2E-4F08-886B-554C42A214D6}" type="datetimeFigureOut">
              <a:rPr lang="zh-CN" altLang="en-US" smtClean="0"/>
              <a:t>2017/11/15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BBF8D7-804A-41F3-AEFC-016974C44580}" type="slidenum">
              <a:rPr lang="zh-CN" altLang="en-US" smtClean="0"/>
              <a:t>‹#›</a:t>
            </a:fld>
            <a:endParaRPr lang="zh-CN" altLang="en-US"/>
          </a:p>
        </p:txBody>
      </p:sp>
    </p:spTree>
    <p:extLst>
      <p:ext uri="{BB962C8B-B14F-4D97-AF65-F5344CB8AC3E}">
        <p14:creationId xmlns:p14="http://schemas.microsoft.com/office/powerpoint/2010/main" val="4007800739"/>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9.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0.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9.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9.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0.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ibaotu.com/ppt/"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9.pn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9.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3475973"/>
            <a:ext cx="12192000" cy="3382027"/>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6704439" y="0"/>
            <a:ext cx="5487561" cy="6858000"/>
          </a:xfrm>
          <a:prstGeom prst="rect">
            <a:avLst/>
          </a:prstGeom>
        </p:spPr>
      </p:pic>
      <p:pic>
        <p:nvPicPr>
          <p:cNvPr id="12" name="图片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93593" y="1739391"/>
            <a:ext cx="976885" cy="736668"/>
          </a:xfrm>
          <a:prstGeom prst="rect">
            <a:avLst/>
          </a:prstGeom>
        </p:spPr>
      </p:pic>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375334" y="243630"/>
            <a:ext cx="976885" cy="736668"/>
          </a:xfrm>
          <a:prstGeom prst="rect">
            <a:avLst/>
          </a:prstGeom>
        </p:spPr>
      </p:pic>
      <p:pic>
        <p:nvPicPr>
          <p:cNvPr id="3" name="图片 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6571" y="47969"/>
            <a:ext cx="1930931" cy="1428177"/>
          </a:xfrm>
          <a:prstGeom prst="rect">
            <a:avLst/>
          </a:prstGeom>
        </p:spPr>
      </p:pic>
      <p:sp>
        <p:nvSpPr>
          <p:cNvPr id="8" name="TextBox 19"/>
          <p:cNvSpPr txBox="1"/>
          <p:nvPr/>
        </p:nvSpPr>
        <p:spPr>
          <a:xfrm>
            <a:off x="3166728" y="1830263"/>
            <a:ext cx="2063116" cy="400058"/>
          </a:xfrm>
          <a:prstGeom prst="rect">
            <a:avLst/>
          </a:prstGeom>
          <a:noFill/>
          <a:effectLst/>
        </p:spPr>
        <p:txBody>
          <a:bodyPr wrap="none" rtlCol="0">
            <a:spAutoFit/>
          </a:bodyPr>
          <a:lstStyle/>
          <a:p>
            <a:pPr algn="ctr"/>
            <a:r>
              <a:rPr lang="en-US" altLang="zh-CN" sz="2000" dirty="0">
                <a:solidFill>
                  <a:srgbClr val="CF1A2E"/>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We're Ten Nine</a:t>
            </a:r>
            <a:endParaRPr lang="zh-CN" altLang="en-US" sz="2000" dirty="0">
              <a:solidFill>
                <a:srgbClr val="CF1A2E"/>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9" name="TextBox 20"/>
          <p:cNvSpPr txBox="1"/>
          <p:nvPr/>
        </p:nvSpPr>
        <p:spPr>
          <a:xfrm>
            <a:off x="2978036" y="1456407"/>
            <a:ext cx="2875456" cy="476992"/>
          </a:xfrm>
          <a:prstGeom prst="rect">
            <a:avLst/>
          </a:prstGeom>
          <a:noFill/>
          <a:effectLst/>
        </p:spPr>
        <p:txBody>
          <a:bodyPr wrap="square" rtlCol="0">
            <a:spAutoFit/>
          </a:bodyPr>
          <a:lstStyle/>
          <a:p>
            <a:pPr algn="ctr"/>
            <a:r>
              <a:rPr lang="zh-CN" altLang="en-US" sz="2500" spc="600" dirty="0">
                <a:solidFill>
                  <a:srgbClr val="CF1A2E"/>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我们的十九大</a:t>
            </a:r>
            <a:endParaRPr lang="en-US" altLang="zh-CN" sz="2500" spc="600" dirty="0">
              <a:solidFill>
                <a:srgbClr val="CF1A2E"/>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13" name="Text Box 12"/>
          <p:cNvSpPr txBox="1">
            <a:spLocks noChangeArrowheads="1"/>
          </p:cNvSpPr>
          <p:nvPr/>
        </p:nvSpPr>
        <p:spPr bwMode="auto">
          <a:xfrm>
            <a:off x="1094216" y="2953566"/>
            <a:ext cx="10225256"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7000" spc="1200" dirty="0">
                <a:gradFill>
                  <a:gsLst>
                    <a:gs pos="14000">
                      <a:srgbClr val="F4EA00"/>
                    </a:gs>
                    <a:gs pos="67000">
                      <a:srgbClr val="FE0000"/>
                    </a:gs>
                    <a:gs pos="100000">
                      <a:srgbClr val="B20000"/>
                    </a:gs>
                  </a:gsLst>
                  <a:lin ang="5400000" scaled="1"/>
                </a:gra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不忘初心，牢记使命</a:t>
            </a:r>
          </a:p>
        </p:txBody>
      </p:sp>
      <p:sp>
        <p:nvSpPr>
          <p:cNvPr id="15" name="TextBox 23"/>
          <p:cNvSpPr txBox="1"/>
          <p:nvPr/>
        </p:nvSpPr>
        <p:spPr>
          <a:xfrm>
            <a:off x="6096000" y="4645524"/>
            <a:ext cx="5554205" cy="830997"/>
          </a:xfrm>
          <a:prstGeom prst="rect">
            <a:avLst/>
          </a:prstGeom>
          <a:noFill/>
        </p:spPr>
        <p:txBody>
          <a:bodyPr wrap="square" rtlCol="0">
            <a:spAutoFit/>
          </a:bodyPr>
          <a:lstStyle/>
          <a:p>
            <a:pPr algn="r">
              <a:lnSpc>
                <a:spcPct val="150000"/>
              </a:lnSpc>
            </a:pPr>
            <a:r>
              <a:rPr lang="zh-CN" altLang="en-US" sz="1600" spc="300" dirty="0">
                <a:solidFill>
                  <a:srgbClr val="C00000"/>
                </a:solidFill>
                <a:latin typeface="方正粗宋简体" panose="03000509000000000000" pitchFamily="65" charset="-122"/>
                <a:ea typeface="方正粗宋简体" panose="03000509000000000000" pitchFamily="65" charset="-122"/>
              </a:rPr>
              <a:t>不忘初心，牢记使命，高举中国特色社会主义伟大旗帜</a:t>
            </a:r>
            <a:r>
              <a:rPr lang="zh-CN" altLang="en-US" sz="1600" spc="300" dirty="0" smtClean="0">
                <a:solidFill>
                  <a:srgbClr val="C00000"/>
                </a:solidFill>
                <a:latin typeface="方正粗宋简体" panose="03000509000000000000" pitchFamily="65" charset="-122"/>
                <a:ea typeface="方正粗宋简体" panose="03000509000000000000" pitchFamily="65" charset="-122"/>
              </a:rPr>
              <a:t>，为</a:t>
            </a:r>
            <a:r>
              <a:rPr lang="zh-CN" altLang="en-US" sz="1600" spc="300" dirty="0">
                <a:solidFill>
                  <a:srgbClr val="C00000"/>
                </a:solidFill>
                <a:latin typeface="方正粗宋简体" panose="03000509000000000000" pitchFamily="65" charset="-122"/>
                <a:ea typeface="方正粗宋简体" panose="03000509000000000000" pitchFamily="65" charset="-122"/>
              </a:rPr>
              <a:t>实现中华民族伟大复兴的中国梦不懈奋斗。</a:t>
            </a:r>
          </a:p>
        </p:txBody>
      </p:sp>
      <p:sp>
        <p:nvSpPr>
          <p:cNvPr id="16" name="TextBox 24"/>
          <p:cNvSpPr txBox="1"/>
          <p:nvPr/>
        </p:nvSpPr>
        <p:spPr>
          <a:xfrm>
            <a:off x="7670443" y="6274939"/>
            <a:ext cx="5039904" cy="461605"/>
          </a:xfrm>
          <a:prstGeom prst="rect">
            <a:avLst/>
          </a:prstGeom>
          <a:noFill/>
        </p:spPr>
        <p:txBody>
          <a:bodyPr wrap="square" rtlCol="0">
            <a:spAutoFit/>
          </a:bodyPr>
          <a:lstStyle/>
          <a:p>
            <a:pPr algn="ctr"/>
            <a:r>
              <a:rPr lang="zh-CN" altLang="en-US" sz="2400" spc="300" dirty="0">
                <a:solidFill>
                  <a:srgbClr val="F4EA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某党委党课培训小组</a:t>
            </a:r>
          </a:p>
        </p:txBody>
      </p:sp>
      <p:sp>
        <p:nvSpPr>
          <p:cNvPr id="17" name="矩形 16"/>
          <p:cNvSpPr/>
          <p:nvPr/>
        </p:nvSpPr>
        <p:spPr>
          <a:xfrm>
            <a:off x="5709249" y="1592009"/>
            <a:ext cx="4339650" cy="553998"/>
          </a:xfrm>
          <a:prstGeom prst="rect">
            <a:avLst/>
          </a:prstGeom>
        </p:spPr>
        <p:txBody>
          <a:bodyPr wrap="none">
            <a:spAutoFit/>
          </a:bodyPr>
          <a:lstStyle/>
          <a:p>
            <a:r>
              <a:rPr lang="zh-CN" altLang="en-US" sz="3000" spc="600" dirty="0">
                <a:solidFill>
                  <a:srgbClr val="CF1A2E"/>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十九大报告详细解读</a:t>
            </a:r>
            <a:endParaRPr lang="zh-CN" altLang="en-US" sz="3000" dirty="0">
              <a:solidFill>
                <a:srgbClr val="CF1A2E"/>
              </a:solidFill>
              <a:effectLst>
                <a:outerShdw blurRad="38100" dist="38100" dir="2700000" algn="tl">
                  <a:srgbClr val="000000">
                    <a:alpha val="43137"/>
                  </a:srgbClr>
                </a:outerShdw>
              </a:effectLst>
            </a:endParaRPr>
          </a:p>
        </p:txBody>
      </p:sp>
      <p:pic>
        <p:nvPicPr>
          <p:cNvPr id="18" name="背景音乐 - 盟军敢死队之使命的召唤">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55982" y="-2256658"/>
            <a:ext cx="609600" cy="609600"/>
          </a:xfrm>
          <a:prstGeom prst="rect">
            <a:avLst/>
          </a:prstGeom>
        </p:spPr>
      </p:pic>
    </p:spTree>
    <p:extLst>
      <p:ext uri="{BB962C8B-B14F-4D97-AF65-F5344CB8AC3E}">
        <p14:creationId xmlns:p14="http://schemas.microsoft.com/office/powerpoint/2010/main" val="383949435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53" presetClass="entr" presetSubtype="16"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fltVal val="0"/>
                                          </p:val>
                                        </p:tav>
                                        <p:tav tm="100000">
                                          <p:val>
                                            <p:strVal val="#ppt_h"/>
                                          </p:val>
                                        </p:tav>
                                      </p:tavLst>
                                    </p:anim>
                                    <p:animEffect transition="in" filter="fade">
                                      <p:cBhvr>
                                        <p:cTn id="11" dur="500"/>
                                        <p:tgtEl>
                                          <p:spTgt spid="3"/>
                                        </p:tgtEl>
                                      </p:cBhvr>
                                    </p:animEffect>
                                  </p:childTnLst>
                                </p:cTn>
                              </p:par>
                            </p:childTnLst>
                          </p:cTn>
                        </p:par>
                        <p:par>
                          <p:cTn id="12" fill="hold">
                            <p:stCondLst>
                              <p:cond delay="5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000"/>
                            </p:stCondLst>
                            <p:childTnLst>
                              <p:par>
                                <p:cTn id="17" presetID="2" presetClass="entr" presetSubtype="12"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12"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0-#ppt_w/2"/>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childTnLst>
                                </p:cTn>
                              </p:par>
                            </p:childTnLst>
                          </p:cTn>
                        </p:par>
                        <p:par>
                          <p:cTn id="30" fill="hold">
                            <p:stCondLst>
                              <p:cond delay="3000"/>
                            </p:stCondLst>
                            <p:childTnLst>
                              <p:par>
                                <p:cTn id="31" presetID="2" presetClass="entr" presetSubtype="2" decel="59000" fill="hold" grpId="0" nodeType="afterEffect">
                                  <p:stCondLst>
                                    <p:cond delay="0"/>
                                  </p:stCondLst>
                                  <p:iterate type="lt">
                                    <p:tmPct val="10000"/>
                                  </p:iterate>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4050"/>
                            </p:stCondLst>
                            <p:childTnLst>
                              <p:par>
                                <p:cTn id="36" presetID="22" presetClass="entr" presetSubtype="8"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par>
                          <p:cTn id="39" fill="hold">
                            <p:stCondLst>
                              <p:cond delay="455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505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5"/>
                                        </p:tgtEl>
                                        <p:attrNameLst>
                                          <p:attrName>ppt_y</p:attrName>
                                        </p:attrNameLst>
                                      </p:cBhvr>
                                      <p:tavLst>
                                        <p:tav tm="0">
                                          <p:val>
                                            <p:strVal val="#ppt_y"/>
                                          </p:val>
                                        </p:tav>
                                        <p:tav tm="100000">
                                          <p:val>
                                            <p:strVal val="#ppt_y"/>
                                          </p:val>
                                        </p:tav>
                                      </p:tavLst>
                                    </p:anim>
                                    <p:anim calcmode="lin" valueType="num">
                                      <p:cBhvr>
                                        <p:cTn id="4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5"/>
                                        </p:tgtEl>
                                      </p:cBhvr>
                                    </p:animEffect>
                                  </p:childTnLst>
                                </p:cTn>
                              </p:par>
                            </p:childTnLst>
                          </p:cTn>
                        </p:par>
                        <p:par>
                          <p:cTn id="52" fill="hold">
                            <p:stCondLst>
                              <p:cond delay="7750"/>
                            </p:stCondLst>
                            <p:childTnLst>
                              <p:par>
                                <p:cTn id="53" presetID="14" presetClass="entr" presetSubtype="1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randombar(horizontal)">
                                      <p:cBhvr>
                                        <p:cTn id="5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6" repeatCount="indefinite" fill="remove" display="0">
                  <p:stCondLst>
                    <p:cond delay="indefinite"/>
                  </p:stCondLst>
                  <p:endCondLst>
                    <p:cond evt="onStopAudio" delay="0">
                      <p:tgtEl>
                        <p:sldTgt/>
                      </p:tgtEl>
                    </p:cond>
                  </p:endCondLst>
                </p:cTn>
                <p:tgtEl>
                  <p:spTgt spid="18"/>
                </p:tgtEl>
              </p:cMediaNode>
            </p:audio>
          </p:childTnLst>
        </p:cTn>
      </p:par>
    </p:tnLst>
    <p:bldLst>
      <p:bldP spid="8" grpId="0"/>
      <p:bldP spid="9" grpId="0"/>
      <p:bldP spid="13" grpId="0"/>
      <p:bldP spid="15" grpId="0"/>
      <p:bldP spid="16"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627"/>
            <a:ext cx="12192000" cy="7314627"/>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1"/>
            <a:ext cx="12210660" cy="6094615"/>
          </a:xfrm>
          <a:prstGeom prst="rect">
            <a:avLst/>
          </a:prstGeom>
        </p:spPr>
      </p:pic>
      <p:grpSp>
        <p:nvGrpSpPr>
          <p:cNvPr id="5" name="组合 4"/>
          <p:cNvGrpSpPr/>
          <p:nvPr/>
        </p:nvGrpSpPr>
        <p:grpSpPr>
          <a:xfrm>
            <a:off x="2006056" y="1699379"/>
            <a:ext cx="5065173" cy="557462"/>
            <a:chOff x="4673997" y="2014593"/>
            <a:chExt cx="3167497" cy="348608"/>
          </a:xfrm>
          <a:effectLst/>
        </p:grpSpPr>
        <p:sp>
          <p:nvSpPr>
            <p:cNvPr id="7" name="Round Same Side Corner Rectangle 48"/>
            <p:cNvSpPr/>
            <p:nvPr/>
          </p:nvSpPr>
          <p:spPr>
            <a:xfrm rot="5400000">
              <a:off x="6083442" y="605148"/>
              <a:ext cx="348608" cy="3167497"/>
            </a:xfrm>
            <a:prstGeom prst="round2SameRect">
              <a:avLst>
                <a:gd name="adj1" fmla="val 50000"/>
                <a:gd name="adj2"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800">
                <a:ea typeface="方正粗宋简体" panose="03000509000000000000" pitchFamily="65" charset="-122"/>
              </a:endParaRPr>
            </a:p>
          </p:txBody>
        </p:sp>
        <p:sp>
          <p:nvSpPr>
            <p:cNvPr id="8" name="Rectangle 49"/>
            <p:cNvSpPr/>
            <p:nvPr/>
          </p:nvSpPr>
          <p:spPr>
            <a:xfrm>
              <a:off x="4812349" y="2027050"/>
              <a:ext cx="2850124" cy="327195"/>
            </a:xfrm>
            <a:prstGeom prst="rect">
              <a:avLst/>
            </a:prstGeom>
          </p:spPr>
          <p:txBody>
            <a:bodyPr wrap="none">
              <a:spAutoFit/>
            </a:bodyPr>
            <a:lstStyle/>
            <a:p>
              <a:pPr algn="ctr"/>
              <a:r>
                <a:rPr lang="zh-CN" altLang="en-US" sz="2800" spc="3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rPr>
                <a:t>全方位外交布局深入展开</a:t>
              </a:r>
              <a:endParaRPr lang="en-US" altLang="zh-CN" sz="2800" spc="3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endParaRPr>
            </a:p>
          </p:txBody>
        </p:sp>
      </p:grpSp>
      <p:sp>
        <p:nvSpPr>
          <p:cNvPr id="10" name="TextBox 19"/>
          <p:cNvSpPr txBox="1"/>
          <p:nvPr/>
        </p:nvSpPr>
        <p:spPr>
          <a:xfrm>
            <a:off x="2006056" y="2367583"/>
            <a:ext cx="8832273" cy="1477328"/>
          </a:xfrm>
          <a:prstGeom prst="rect">
            <a:avLst/>
          </a:prstGeom>
          <a:noFill/>
        </p:spPr>
        <p:txBody>
          <a:bodyPr wrap="square" rtlCol="0">
            <a:spAutoFit/>
          </a:bodyPr>
          <a:lstStyle/>
          <a:p>
            <a:pPr>
              <a:lnSpc>
                <a:spcPct val="150000"/>
              </a:lnSpc>
            </a:pP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全面推进中国特色大国外交，形成全方位、多层次、立体化的外交布局，为我国发展营造了良好外部条件。实施共建“一带一路”倡议，发起创办亚洲基础设施投资银行，设立丝路基金，举办首届</a:t>
            </a:r>
            <a:r>
              <a:rPr lang="zh-CN" altLang="en-US" sz="1200" b="1" spc="300" dirty="0">
                <a:solidFill>
                  <a:srgbClr val="D20000"/>
                </a:solidFill>
                <a:latin typeface="微软雅黑" panose="020B0503020204020204" pitchFamily="34" charset="-122"/>
                <a:ea typeface="微软雅黑" panose="020B0503020204020204" pitchFamily="34" charset="-122"/>
                <a:sym typeface="微软雅黑" panose="020B0503020204020204" pitchFamily="34" charset="-122"/>
              </a:rPr>
              <a:t>“一带一路”国际合作高峰论坛、亚太经合组织领导人非正式会议、二十国集团领导人杭州峰会、金砖国家领导人厦门会晤、亚信峰会。</a:t>
            </a: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倡导构建人类命运共同体，促进全球治理体系变革。我国国际影响力、感召力、塑造力进一步提高，为世界和平与发展作出新的重大贡献</a:t>
            </a:r>
            <a:endParaRPr lang="en-US" altLang="zh-CN" sz="1200" spc="300" dirty="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0560703" y="650448"/>
            <a:ext cx="1496546" cy="826050"/>
          </a:xfrm>
          <a:prstGeom prst="rect">
            <a:avLst/>
          </a:prstGeom>
        </p:spPr>
      </p:pic>
      <p:sp>
        <p:nvSpPr>
          <p:cNvPr id="18" name="KSO_Shape"/>
          <p:cNvSpPr/>
          <p:nvPr/>
        </p:nvSpPr>
        <p:spPr bwMode="auto">
          <a:xfrm>
            <a:off x="621421" y="1476498"/>
            <a:ext cx="1003221" cy="1003221"/>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FF0000"/>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extLst>
      <p:ext uri="{BB962C8B-B14F-4D97-AF65-F5344CB8AC3E}">
        <p14:creationId xmlns:p14="http://schemas.microsoft.com/office/powerpoint/2010/main" val="3163844293"/>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627"/>
            <a:ext cx="12192000" cy="7314627"/>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 y="0"/>
            <a:ext cx="12192390" cy="2197846"/>
          </a:xfrm>
          <a:prstGeom prst="rect">
            <a:avLst/>
          </a:prstGeom>
        </p:spPr>
      </p:pic>
      <p:grpSp>
        <p:nvGrpSpPr>
          <p:cNvPr id="45" name="组合 44"/>
          <p:cNvGrpSpPr/>
          <p:nvPr/>
        </p:nvGrpSpPr>
        <p:grpSpPr>
          <a:xfrm>
            <a:off x="3189397" y="1640384"/>
            <a:ext cx="5065173" cy="557462"/>
            <a:chOff x="4673997" y="2014593"/>
            <a:chExt cx="3167497" cy="348608"/>
          </a:xfrm>
          <a:effectLst/>
        </p:grpSpPr>
        <p:sp>
          <p:nvSpPr>
            <p:cNvPr id="46" name="Round Same Side Corner Rectangle 48"/>
            <p:cNvSpPr/>
            <p:nvPr/>
          </p:nvSpPr>
          <p:spPr>
            <a:xfrm rot="5400000">
              <a:off x="6083442" y="605148"/>
              <a:ext cx="348608" cy="3167497"/>
            </a:xfrm>
            <a:prstGeom prst="round2SameRect">
              <a:avLst>
                <a:gd name="adj1" fmla="val 50000"/>
                <a:gd name="adj2"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800">
                <a:ea typeface="方正粗宋简体" panose="03000509000000000000" pitchFamily="65" charset="-122"/>
              </a:endParaRPr>
            </a:p>
          </p:txBody>
        </p:sp>
        <p:sp>
          <p:nvSpPr>
            <p:cNvPr id="47" name="Rectangle 49"/>
            <p:cNvSpPr/>
            <p:nvPr/>
          </p:nvSpPr>
          <p:spPr>
            <a:xfrm>
              <a:off x="5056943" y="2027050"/>
              <a:ext cx="2360935" cy="327195"/>
            </a:xfrm>
            <a:prstGeom prst="rect">
              <a:avLst/>
            </a:prstGeom>
          </p:spPr>
          <p:txBody>
            <a:bodyPr wrap="none">
              <a:spAutoFit/>
            </a:bodyPr>
            <a:lstStyle/>
            <a:p>
              <a:pPr algn="ctr"/>
              <a:r>
                <a:rPr lang="zh-CN" altLang="en-US" sz="28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rPr>
                <a:t>全面从严治党成效卓著</a:t>
              </a:r>
              <a:endParaRPr lang="en-US" altLang="zh-CN" sz="28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endParaRPr>
            </a:p>
          </p:txBody>
        </p:sp>
      </p:grpSp>
      <p:sp>
        <p:nvSpPr>
          <p:cNvPr id="48" name="TextBox 19"/>
          <p:cNvSpPr txBox="1"/>
          <p:nvPr/>
        </p:nvSpPr>
        <p:spPr>
          <a:xfrm>
            <a:off x="1035423" y="2460697"/>
            <a:ext cx="9883588" cy="3323987"/>
          </a:xfrm>
          <a:prstGeom prst="rect">
            <a:avLst/>
          </a:prstGeom>
          <a:noFill/>
        </p:spPr>
        <p:txBody>
          <a:bodyPr wrap="square" rtlCol="0">
            <a:spAutoFit/>
          </a:bodyPr>
          <a:lstStyle/>
          <a:p>
            <a:pPr algn="ctr">
              <a:lnSpc>
                <a:spcPct val="150000"/>
              </a:lnSpc>
            </a:pPr>
            <a:r>
              <a:rPr lang="zh-CN" altLang="en-US" sz="14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 全面加强党的领导和党的建设，坚决改变管党治党宽松软状况。推动全党尊崇党章，增强政治意识、大局意识、核心意识、看齐意识，坚决维护党中央权威和集中统一领导，严明党的政治纪律和政治规矩，层层落实管党治党政治责任。坚持照镜子、正衣冠、洗洗澡、治治病的要求，开展党的群众路线教育实践活动和“三严三实”专题教育，推进“两学一做”学习教育常态化制度化，全党理想信念更加坚定、党性更加坚强。贯彻新时期好干部标准，选人用人状况和风气明显好转。党的建设制度改革深入推进，党内法规制度体系不断完善。把纪律挺在前面，着力解决人民群众反映最强烈、对党的执政基础威胁最大的突出问题。出台中央八项规定，严厉整治形式主义、官僚主义、享乐主义和奢靡之风，坚决反对特权。巡视利剑作用彰显，实现中央和省级党委巡视全覆盖。坚持反腐败无禁区、全覆盖、零容忍，坚定不移“打虎”、“拍蝇”、“猎狐”，不敢腐的目标初步实现，不能腐的笼子越扎越牢，不想腐的堤坝正在构筑，反腐败斗争压倒性态势已经形成并巩固发展。</a:t>
            </a:r>
            <a:endParaRPr lang="en-US" altLang="zh-CN" sz="1400" spc="300" dirty="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414361295"/>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fltVal val="0"/>
                                          </p:val>
                                        </p:tav>
                                        <p:tav tm="100000">
                                          <p:val>
                                            <p:strVal val="#ppt_w"/>
                                          </p:val>
                                        </p:tav>
                                      </p:tavLst>
                                    </p:anim>
                                    <p:anim calcmode="lin" valueType="num">
                                      <p:cBhvr>
                                        <p:cTn id="14" dur="500" fill="hold"/>
                                        <p:tgtEl>
                                          <p:spTgt spid="48"/>
                                        </p:tgtEl>
                                        <p:attrNameLst>
                                          <p:attrName>ppt_h</p:attrName>
                                        </p:attrNameLst>
                                      </p:cBhvr>
                                      <p:tavLst>
                                        <p:tav tm="0">
                                          <p:val>
                                            <p:fltVal val="0"/>
                                          </p:val>
                                        </p:tav>
                                        <p:tav tm="100000">
                                          <p:val>
                                            <p:strVal val="#ppt_h"/>
                                          </p:val>
                                        </p:tav>
                                      </p:tavLst>
                                    </p:anim>
                                    <p:animEffect transition="in" filter="fade">
                                      <p:cBhvr>
                                        <p:cTn id="1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145755"/>
            <a:ext cx="12192000" cy="4712245"/>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390" y="0"/>
            <a:ext cx="12192000" cy="2354737"/>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80805" y="829879"/>
            <a:ext cx="3810805" cy="1524860"/>
          </a:xfrm>
          <a:prstGeom prst="rect">
            <a:avLst/>
          </a:prstGeom>
        </p:spPr>
      </p:pic>
      <p:pic>
        <p:nvPicPr>
          <p:cNvPr id="11" name="Picture 2" descr="C:\Users\Administrator\Desktop\5645abeecf4fb.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55415" y="2007481"/>
            <a:ext cx="3272307" cy="949131"/>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2867382" y="2956363"/>
            <a:ext cx="6912768" cy="864344"/>
            <a:chOff x="2638822" y="2721699"/>
            <a:chExt cx="6912768" cy="864344"/>
          </a:xfrm>
        </p:grpSpPr>
        <p:sp>
          <p:nvSpPr>
            <p:cNvPr id="13" name="圆角矩形 55"/>
            <p:cNvSpPr/>
            <p:nvPr/>
          </p:nvSpPr>
          <p:spPr>
            <a:xfrm>
              <a:off x="2638822" y="2721699"/>
              <a:ext cx="6912768" cy="864344"/>
            </a:xfrm>
            <a:prstGeom prst="roundRect">
              <a:avLst>
                <a:gd name="adj"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 Box 12"/>
            <p:cNvSpPr txBox="1">
              <a:spLocks noChangeArrowheads="1"/>
            </p:cNvSpPr>
            <p:nvPr/>
          </p:nvSpPr>
          <p:spPr bwMode="auto">
            <a:xfrm>
              <a:off x="3061822" y="2857252"/>
              <a:ext cx="6129728" cy="5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200" spc="300">
                  <a:solidFill>
                    <a:schemeClr val="bg1"/>
                  </a:solidFill>
                  <a:latin typeface="方正粗宋简体" panose="03000509000000000000" pitchFamily="65" charset="-122"/>
                  <a:ea typeface="方正粗宋简体" panose="03000509000000000000" pitchFamily="65" charset="-122"/>
                </a:rPr>
                <a:t>二</a:t>
              </a:r>
              <a:r>
                <a:rPr lang="en-US" altLang="zh-CN" sz="3200" spc="300">
                  <a:solidFill>
                    <a:schemeClr val="bg1"/>
                  </a:solidFill>
                  <a:latin typeface="方正粗宋简体" panose="03000509000000000000" pitchFamily="65" charset="-122"/>
                  <a:ea typeface="方正粗宋简体" panose="03000509000000000000" pitchFamily="65" charset="-122"/>
                </a:rPr>
                <a:t>.</a:t>
              </a:r>
              <a:r>
                <a:rPr lang="zh-CN" altLang="en-US" sz="3200" spc="300">
                  <a:solidFill>
                    <a:schemeClr val="bg1"/>
                  </a:solidFill>
                  <a:latin typeface="方正粗宋简体" panose="03000509000000000000" pitchFamily="65" charset="-122"/>
                  <a:ea typeface="方正粗宋简体" panose="03000509000000000000" pitchFamily="65" charset="-122"/>
                </a:rPr>
                <a:t>两个重大判断</a:t>
              </a:r>
              <a:endParaRPr lang="zh-CN" altLang="en-US" sz="1000" spc="300" dirty="0">
                <a:solidFill>
                  <a:schemeClr val="bg1"/>
                </a:solidFill>
                <a:latin typeface="方正超粗黑简体" pitchFamily="65" charset="-122"/>
                <a:ea typeface="方正超粗黑简体" pitchFamily="65" charset="-122"/>
              </a:endParaRPr>
            </a:p>
          </p:txBody>
        </p:sp>
      </p:grpSp>
    </p:spTree>
    <p:extLst>
      <p:ext uri="{BB962C8B-B14F-4D97-AF65-F5344CB8AC3E}">
        <p14:creationId xmlns:p14="http://schemas.microsoft.com/office/powerpoint/2010/main" val="215312817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50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627"/>
            <a:ext cx="12192000" cy="7314627"/>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 y="0"/>
            <a:ext cx="12192390" cy="2197846"/>
          </a:xfrm>
          <a:prstGeom prst="rect">
            <a:avLst/>
          </a:prstGeom>
        </p:spPr>
      </p:pic>
      <p:grpSp>
        <p:nvGrpSpPr>
          <p:cNvPr id="51" name="组合 50"/>
          <p:cNvGrpSpPr/>
          <p:nvPr/>
        </p:nvGrpSpPr>
        <p:grpSpPr>
          <a:xfrm>
            <a:off x="3391104" y="1722111"/>
            <a:ext cx="5065173" cy="557462"/>
            <a:chOff x="4673997" y="2014593"/>
            <a:chExt cx="3167497" cy="348608"/>
          </a:xfrm>
          <a:effectLst/>
        </p:grpSpPr>
        <p:sp>
          <p:nvSpPr>
            <p:cNvPr id="52" name="Round Same Side Corner Rectangle 48"/>
            <p:cNvSpPr/>
            <p:nvPr/>
          </p:nvSpPr>
          <p:spPr>
            <a:xfrm rot="5400000">
              <a:off x="6083442" y="605148"/>
              <a:ext cx="348608" cy="3167497"/>
            </a:xfrm>
            <a:prstGeom prst="round2SameRect">
              <a:avLst>
                <a:gd name="adj1" fmla="val 50000"/>
                <a:gd name="adj2"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800">
                <a:ea typeface="方正粗宋简体" panose="03000509000000000000" pitchFamily="65" charset="-122"/>
              </a:endParaRPr>
            </a:p>
          </p:txBody>
        </p:sp>
        <p:sp>
          <p:nvSpPr>
            <p:cNvPr id="53" name="Rectangle 49"/>
            <p:cNvSpPr/>
            <p:nvPr/>
          </p:nvSpPr>
          <p:spPr>
            <a:xfrm>
              <a:off x="4720125" y="2027050"/>
              <a:ext cx="3034572" cy="327195"/>
            </a:xfrm>
            <a:prstGeom prst="rect">
              <a:avLst/>
            </a:prstGeom>
          </p:spPr>
          <p:txBody>
            <a:bodyPr wrap="none">
              <a:spAutoFit/>
            </a:bodyPr>
            <a:lstStyle/>
            <a:p>
              <a:pPr algn="ctr"/>
              <a:r>
                <a:rPr lang="zh-CN" altLang="en-US" sz="280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rPr>
                <a:t>中国特色社会主义进入新时代</a:t>
              </a:r>
              <a:endParaRPr lang="en-US" altLang="zh-CN" sz="28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endParaRPr>
            </a:p>
          </p:txBody>
        </p:sp>
      </p:grpSp>
      <p:sp>
        <p:nvSpPr>
          <p:cNvPr id="54" name="矩形 53"/>
          <p:cNvSpPr/>
          <p:nvPr/>
        </p:nvSpPr>
        <p:spPr>
          <a:xfrm>
            <a:off x="859867" y="3200686"/>
            <a:ext cx="1606208" cy="2591251"/>
          </a:xfrm>
          <a:prstGeom prst="rect">
            <a:avLst/>
          </a:prstGeom>
          <a:noFill/>
          <a:ln>
            <a:solidFill>
              <a:srgbClr val="E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842447" y="3200686"/>
            <a:ext cx="1623628" cy="711369"/>
          </a:xfrm>
          <a:prstGeom prst="rect">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是</a:t>
            </a:r>
          </a:p>
        </p:txBody>
      </p:sp>
      <p:sp>
        <p:nvSpPr>
          <p:cNvPr id="56" name="TextBox 25"/>
          <p:cNvSpPr txBox="1"/>
          <p:nvPr/>
        </p:nvSpPr>
        <p:spPr>
          <a:xfrm>
            <a:off x="911107" y="4004637"/>
            <a:ext cx="1595309" cy="1748506"/>
          </a:xfrm>
          <a:prstGeom prst="rect">
            <a:avLst/>
          </a:prstGeom>
          <a:noFill/>
        </p:spPr>
        <p:txBody>
          <a:bodyPr vert="eaVert" wrap="square" rtlCol="0">
            <a:spAutoFit/>
          </a:bodyPr>
          <a:lstStyle/>
          <a:p>
            <a:pPr>
              <a:lnSpc>
                <a:spcPts val="2200"/>
              </a:lnSpc>
            </a:pPr>
            <a:r>
              <a:rPr lang="zh-CN" altLang="en-US" sz="1600" dirty="0">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是承前启后、继往开来、在新的历史条件下继续夺取中国特色社会主义伟大胜利的时代</a:t>
            </a:r>
          </a:p>
        </p:txBody>
      </p:sp>
      <p:sp>
        <p:nvSpPr>
          <p:cNvPr id="69" name="Rectangle 49"/>
          <p:cNvSpPr/>
          <p:nvPr/>
        </p:nvSpPr>
        <p:spPr>
          <a:xfrm>
            <a:off x="4929987" y="2420888"/>
            <a:ext cx="2294218" cy="630942"/>
          </a:xfrm>
          <a:prstGeom prst="rect">
            <a:avLst/>
          </a:prstGeom>
        </p:spPr>
        <p:txBody>
          <a:bodyPr wrap="none">
            <a:spAutoFit/>
          </a:bodyPr>
          <a:lstStyle/>
          <a:p>
            <a:pPr algn="ctr"/>
            <a:r>
              <a:rPr lang="zh-CN" altLang="en-US" sz="3500" b="1" spc="600">
                <a:solidFill>
                  <a:srgbClr val="C00000"/>
                </a:solidFill>
                <a:latin typeface="方正粗宋简体" panose="03000509000000000000" pitchFamily="65" charset="-122"/>
                <a:ea typeface="方正粗宋简体" panose="03000509000000000000" pitchFamily="65" charset="-122"/>
                <a:cs typeface="Open Sans Light" panose="020B0306030504020204" pitchFamily="34" charset="0"/>
              </a:rPr>
              <a:t>五个定位</a:t>
            </a:r>
            <a:endParaRPr lang="en-US" altLang="zh-CN" sz="3500" b="1" spc="600" dirty="0">
              <a:solidFill>
                <a:srgbClr val="C00000"/>
              </a:solidFill>
              <a:latin typeface="方正粗宋简体" panose="03000509000000000000" pitchFamily="65" charset="-122"/>
              <a:ea typeface="方正粗宋简体" panose="03000509000000000000" pitchFamily="65" charset="-122"/>
              <a:cs typeface="Open Sans Light" panose="020B0306030504020204" pitchFamily="34" charset="0"/>
            </a:endParaRPr>
          </a:p>
        </p:txBody>
      </p:sp>
      <p:sp>
        <p:nvSpPr>
          <p:cNvPr id="33" name="矩形 32"/>
          <p:cNvSpPr/>
          <p:nvPr/>
        </p:nvSpPr>
        <p:spPr>
          <a:xfrm>
            <a:off x="2814173" y="3208587"/>
            <a:ext cx="1606208" cy="2591251"/>
          </a:xfrm>
          <a:prstGeom prst="rect">
            <a:avLst/>
          </a:prstGeom>
          <a:noFill/>
          <a:ln>
            <a:solidFill>
              <a:srgbClr val="E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2796753" y="3208587"/>
            <a:ext cx="1623628" cy="711369"/>
          </a:xfrm>
          <a:prstGeom prst="rect">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是</a:t>
            </a:r>
          </a:p>
        </p:txBody>
      </p:sp>
      <p:sp>
        <p:nvSpPr>
          <p:cNvPr id="35" name="TextBox 25"/>
          <p:cNvSpPr txBox="1"/>
          <p:nvPr/>
        </p:nvSpPr>
        <p:spPr>
          <a:xfrm>
            <a:off x="2865413" y="4012538"/>
            <a:ext cx="1595309" cy="1748506"/>
          </a:xfrm>
          <a:prstGeom prst="rect">
            <a:avLst/>
          </a:prstGeom>
          <a:noFill/>
        </p:spPr>
        <p:txBody>
          <a:bodyPr vert="eaVert" wrap="square" rtlCol="0">
            <a:spAutoFit/>
          </a:bodyPr>
          <a:lstStyle>
            <a:defPPr>
              <a:defRPr lang="en-US"/>
            </a:defPPr>
            <a:lvl1pPr>
              <a:lnSpc>
                <a:spcPts val="2200"/>
              </a:lnSpc>
              <a:defRPr sz="1600">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defRPr>
            </a:lvl1pPr>
          </a:lstStyle>
          <a:p>
            <a:r>
              <a:rPr lang="zh-CN" altLang="en-US" dirty="0"/>
              <a:t>全国各族人民团结奋斗、不断创造美好生活、逐步实现全体人民共同富裕的时代</a:t>
            </a:r>
          </a:p>
        </p:txBody>
      </p:sp>
      <p:sp>
        <p:nvSpPr>
          <p:cNvPr id="36" name="矩形 35"/>
          <p:cNvSpPr/>
          <p:nvPr/>
        </p:nvSpPr>
        <p:spPr>
          <a:xfrm>
            <a:off x="4785899" y="3208587"/>
            <a:ext cx="1606208" cy="2591251"/>
          </a:xfrm>
          <a:prstGeom prst="rect">
            <a:avLst/>
          </a:prstGeom>
          <a:noFill/>
          <a:ln>
            <a:solidFill>
              <a:srgbClr val="E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768479" y="3208587"/>
            <a:ext cx="1623628" cy="711369"/>
          </a:xfrm>
          <a:prstGeom prst="rect">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是</a:t>
            </a:r>
          </a:p>
        </p:txBody>
      </p:sp>
      <p:sp>
        <p:nvSpPr>
          <p:cNvPr id="38" name="TextBox 25"/>
          <p:cNvSpPr txBox="1"/>
          <p:nvPr/>
        </p:nvSpPr>
        <p:spPr>
          <a:xfrm>
            <a:off x="5119268" y="4012538"/>
            <a:ext cx="1313180" cy="1748506"/>
          </a:xfrm>
          <a:prstGeom prst="rect">
            <a:avLst/>
          </a:prstGeom>
          <a:noFill/>
        </p:spPr>
        <p:txBody>
          <a:bodyPr vert="eaVert" wrap="square" rtlCol="0">
            <a:spAutoFit/>
          </a:bodyPr>
          <a:lstStyle>
            <a:defPPr>
              <a:defRPr lang="en-US"/>
            </a:defPPr>
            <a:lvl1pPr>
              <a:lnSpc>
                <a:spcPts val="2200"/>
              </a:lnSpc>
              <a:defRPr sz="1600">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defRPr>
            </a:lvl1pPr>
          </a:lstStyle>
          <a:p>
            <a:r>
              <a:rPr lang="zh-CN" altLang="en-US" dirty="0"/>
              <a:t>我国日益走近世界舞台中央、不断为人类作出更大贡献的时代。</a:t>
            </a:r>
          </a:p>
        </p:txBody>
      </p:sp>
      <p:sp>
        <p:nvSpPr>
          <p:cNvPr id="39" name="矩形 38"/>
          <p:cNvSpPr/>
          <p:nvPr/>
        </p:nvSpPr>
        <p:spPr>
          <a:xfrm>
            <a:off x="6772363" y="3208587"/>
            <a:ext cx="1606208" cy="2591251"/>
          </a:xfrm>
          <a:prstGeom prst="rect">
            <a:avLst/>
          </a:prstGeom>
          <a:noFill/>
          <a:ln>
            <a:solidFill>
              <a:srgbClr val="E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6754943" y="3208587"/>
            <a:ext cx="1623628" cy="711369"/>
          </a:xfrm>
          <a:prstGeom prst="rect">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是</a:t>
            </a:r>
          </a:p>
        </p:txBody>
      </p:sp>
      <p:sp>
        <p:nvSpPr>
          <p:cNvPr id="41" name="TextBox 25"/>
          <p:cNvSpPr txBox="1"/>
          <p:nvPr/>
        </p:nvSpPr>
        <p:spPr>
          <a:xfrm>
            <a:off x="7105732" y="4012538"/>
            <a:ext cx="1313180" cy="1748506"/>
          </a:xfrm>
          <a:prstGeom prst="rect">
            <a:avLst/>
          </a:prstGeom>
          <a:noFill/>
        </p:spPr>
        <p:txBody>
          <a:bodyPr vert="eaVert" wrap="square" rtlCol="0">
            <a:spAutoFit/>
          </a:bodyPr>
          <a:lstStyle>
            <a:defPPr>
              <a:defRPr lang="en-US"/>
            </a:defPPr>
            <a:lvl1pPr>
              <a:lnSpc>
                <a:spcPts val="2200"/>
              </a:lnSpc>
              <a:defRPr sz="1600">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defRPr>
            </a:lvl1pPr>
          </a:lstStyle>
          <a:p>
            <a:r>
              <a:rPr lang="zh-CN" altLang="en-US" dirty="0"/>
              <a:t>决胜全面建成小康社会、进而全面建设社会主义现代化强国的时代</a:t>
            </a:r>
          </a:p>
        </p:txBody>
      </p:sp>
      <p:sp>
        <p:nvSpPr>
          <p:cNvPr id="42" name="矩形 41"/>
          <p:cNvSpPr/>
          <p:nvPr/>
        </p:nvSpPr>
        <p:spPr>
          <a:xfrm>
            <a:off x="8804252" y="3222034"/>
            <a:ext cx="1606208" cy="2591251"/>
          </a:xfrm>
          <a:prstGeom prst="rect">
            <a:avLst/>
          </a:prstGeom>
          <a:noFill/>
          <a:ln>
            <a:solidFill>
              <a:srgbClr val="E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8786832" y="3222034"/>
            <a:ext cx="1623628" cy="711369"/>
          </a:xfrm>
          <a:prstGeom prst="rect">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是</a:t>
            </a:r>
          </a:p>
        </p:txBody>
      </p:sp>
      <p:sp>
        <p:nvSpPr>
          <p:cNvPr id="44" name="TextBox 25"/>
          <p:cNvSpPr txBox="1"/>
          <p:nvPr/>
        </p:nvSpPr>
        <p:spPr>
          <a:xfrm>
            <a:off x="9137621" y="4025985"/>
            <a:ext cx="1313180" cy="1748506"/>
          </a:xfrm>
          <a:prstGeom prst="rect">
            <a:avLst/>
          </a:prstGeom>
          <a:noFill/>
        </p:spPr>
        <p:txBody>
          <a:bodyPr vert="eaVert" wrap="square" rtlCol="0">
            <a:spAutoFit/>
          </a:bodyPr>
          <a:lstStyle>
            <a:defPPr>
              <a:defRPr lang="en-US"/>
            </a:defPPr>
            <a:lvl1pPr>
              <a:lnSpc>
                <a:spcPts val="2200"/>
              </a:lnSpc>
              <a:defRPr sz="1600">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defRPr>
            </a:lvl1pPr>
          </a:lstStyle>
          <a:p>
            <a:r>
              <a:rPr lang="zh-CN" altLang="en-US" dirty="0"/>
              <a:t>全体中华儿女勠力同心、奋力实现中华民族伟大复兴中国梦的时代</a:t>
            </a:r>
          </a:p>
        </p:txBody>
      </p:sp>
    </p:spTree>
    <p:extLst>
      <p:ext uri="{BB962C8B-B14F-4D97-AF65-F5344CB8AC3E}">
        <p14:creationId xmlns:p14="http://schemas.microsoft.com/office/powerpoint/2010/main" val="416329579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69">
                                            <p:txEl>
                                              <p:pRg st="0" end="0"/>
                                            </p:txEl>
                                          </p:spTgt>
                                        </p:tgtEl>
                                        <p:attrNameLst>
                                          <p:attrName>style.visibility</p:attrName>
                                        </p:attrNameLst>
                                      </p:cBhvr>
                                      <p:to>
                                        <p:strVal val="visible"/>
                                      </p:to>
                                    </p:set>
                                    <p:animEffect transition="in" filter="barn(inVertical)">
                                      <p:cBhvr>
                                        <p:cTn id="13" dur="500"/>
                                        <p:tgtEl>
                                          <p:spTgt spid="69">
                                            <p:txEl>
                                              <p:pRg st="0" end="0"/>
                                            </p:txEl>
                                          </p:spTgt>
                                        </p:tgtEl>
                                      </p:cBhvr>
                                    </p:animEffect>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barn(inVertical)">
                                      <p:cBhvr>
                                        <p:cTn id="17" dur="500"/>
                                        <p:tgtEl>
                                          <p:spTgt spid="54"/>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500"/>
                                        <p:tgtEl>
                                          <p:spTgt spid="55"/>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1000"/>
                                        <p:tgtEl>
                                          <p:spTgt spid="56"/>
                                        </p:tgtEl>
                                      </p:cBhvr>
                                    </p:animEffect>
                                    <p:anim calcmode="lin" valueType="num">
                                      <p:cBhvr>
                                        <p:cTn id="26" dur="1000" fill="hold"/>
                                        <p:tgtEl>
                                          <p:spTgt spid="56"/>
                                        </p:tgtEl>
                                        <p:attrNameLst>
                                          <p:attrName>ppt_x</p:attrName>
                                        </p:attrNameLst>
                                      </p:cBhvr>
                                      <p:tavLst>
                                        <p:tav tm="0">
                                          <p:val>
                                            <p:strVal val="#ppt_x"/>
                                          </p:val>
                                        </p:tav>
                                        <p:tav tm="100000">
                                          <p:val>
                                            <p:strVal val="#ppt_x"/>
                                          </p:val>
                                        </p:tav>
                                      </p:tavLst>
                                    </p:anim>
                                    <p:anim calcmode="lin" valueType="num">
                                      <p:cBhvr>
                                        <p:cTn id="27" dur="1000" fill="hold"/>
                                        <p:tgtEl>
                                          <p:spTgt spid="56"/>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6" presetClass="entr" presetSubtype="21"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barn(inVertical)">
                                      <p:cBhvr>
                                        <p:cTn id="31" dur="500"/>
                                        <p:tgtEl>
                                          <p:spTgt spid="3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childTnLst>
                          </p:cTn>
                        </p:par>
                        <p:par>
                          <p:cTn id="36" fill="hold">
                            <p:stCondLst>
                              <p:cond delay="4500"/>
                            </p:stCondLst>
                            <p:childTnLst>
                              <p:par>
                                <p:cTn id="37" presetID="42"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1000"/>
                                        <p:tgtEl>
                                          <p:spTgt spid="35"/>
                                        </p:tgtEl>
                                      </p:cBhvr>
                                    </p:animEffect>
                                    <p:anim calcmode="lin" valueType="num">
                                      <p:cBhvr>
                                        <p:cTn id="40" dur="1000" fill="hold"/>
                                        <p:tgtEl>
                                          <p:spTgt spid="35"/>
                                        </p:tgtEl>
                                        <p:attrNameLst>
                                          <p:attrName>ppt_x</p:attrName>
                                        </p:attrNameLst>
                                      </p:cBhvr>
                                      <p:tavLst>
                                        <p:tav tm="0">
                                          <p:val>
                                            <p:strVal val="#ppt_x"/>
                                          </p:val>
                                        </p:tav>
                                        <p:tav tm="100000">
                                          <p:val>
                                            <p:strVal val="#ppt_x"/>
                                          </p:val>
                                        </p:tav>
                                      </p:tavLst>
                                    </p:anim>
                                    <p:anim calcmode="lin" valueType="num">
                                      <p:cBhvr>
                                        <p:cTn id="41" dur="1000" fill="hold"/>
                                        <p:tgtEl>
                                          <p:spTgt spid="35"/>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16" presetClass="entr" presetSubtype="21"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barn(inVertical)">
                                      <p:cBhvr>
                                        <p:cTn id="45" dur="500"/>
                                        <p:tgtEl>
                                          <p:spTgt spid="36"/>
                                        </p:tgtEl>
                                      </p:cBhvr>
                                    </p:animEffect>
                                  </p:childTnLst>
                                </p:cTn>
                              </p:par>
                            </p:childTnLst>
                          </p:cTn>
                        </p:par>
                        <p:par>
                          <p:cTn id="46" fill="hold">
                            <p:stCondLst>
                              <p:cond delay="6000"/>
                            </p:stCondLst>
                            <p:childTnLst>
                              <p:par>
                                <p:cTn id="47" presetID="10"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childTnLst>
                                </p:cTn>
                              </p:par>
                            </p:childTnLst>
                          </p:cTn>
                        </p:par>
                        <p:par>
                          <p:cTn id="50" fill="hold">
                            <p:stCondLst>
                              <p:cond delay="6500"/>
                            </p:stCondLst>
                            <p:childTnLst>
                              <p:par>
                                <p:cTn id="51" presetID="42" presetClass="entr" presetSubtype="0"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1000"/>
                                        <p:tgtEl>
                                          <p:spTgt spid="38"/>
                                        </p:tgtEl>
                                      </p:cBhvr>
                                    </p:animEffect>
                                    <p:anim calcmode="lin" valueType="num">
                                      <p:cBhvr>
                                        <p:cTn id="54" dur="1000" fill="hold"/>
                                        <p:tgtEl>
                                          <p:spTgt spid="38"/>
                                        </p:tgtEl>
                                        <p:attrNameLst>
                                          <p:attrName>ppt_x</p:attrName>
                                        </p:attrNameLst>
                                      </p:cBhvr>
                                      <p:tavLst>
                                        <p:tav tm="0">
                                          <p:val>
                                            <p:strVal val="#ppt_x"/>
                                          </p:val>
                                        </p:tav>
                                        <p:tav tm="100000">
                                          <p:val>
                                            <p:strVal val="#ppt_x"/>
                                          </p:val>
                                        </p:tav>
                                      </p:tavLst>
                                    </p:anim>
                                    <p:anim calcmode="lin" valueType="num">
                                      <p:cBhvr>
                                        <p:cTn id="55" dur="1000" fill="hold"/>
                                        <p:tgtEl>
                                          <p:spTgt spid="38"/>
                                        </p:tgtEl>
                                        <p:attrNameLst>
                                          <p:attrName>ppt_y</p:attrName>
                                        </p:attrNameLst>
                                      </p:cBhvr>
                                      <p:tavLst>
                                        <p:tav tm="0">
                                          <p:val>
                                            <p:strVal val="#ppt_y+.1"/>
                                          </p:val>
                                        </p:tav>
                                        <p:tav tm="100000">
                                          <p:val>
                                            <p:strVal val="#ppt_y"/>
                                          </p:val>
                                        </p:tav>
                                      </p:tavLst>
                                    </p:anim>
                                  </p:childTnLst>
                                </p:cTn>
                              </p:par>
                            </p:childTnLst>
                          </p:cTn>
                        </p:par>
                        <p:par>
                          <p:cTn id="56" fill="hold">
                            <p:stCondLst>
                              <p:cond delay="7500"/>
                            </p:stCondLst>
                            <p:childTnLst>
                              <p:par>
                                <p:cTn id="57" presetID="16" presetClass="entr" presetSubtype="21"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barn(inVertical)">
                                      <p:cBhvr>
                                        <p:cTn id="59" dur="500"/>
                                        <p:tgtEl>
                                          <p:spTgt spid="39"/>
                                        </p:tgtEl>
                                      </p:cBhvr>
                                    </p:animEffect>
                                  </p:childTnLst>
                                </p:cTn>
                              </p:par>
                            </p:childTnLst>
                          </p:cTn>
                        </p:par>
                        <p:par>
                          <p:cTn id="60" fill="hold">
                            <p:stCondLst>
                              <p:cond delay="8000"/>
                            </p:stCondLst>
                            <p:childTnLst>
                              <p:par>
                                <p:cTn id="61" presetID="10" presetClass="entr" presetSubtype="0"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childTnLst>
                          </p:cTn>
                        </p:par>
                        <p:par>
                          <p:cTn id="64" fill="hold">
                            <p:stCondLst>
                              <p:cond delay="8500"/>
                            </p:stCondLst>
                            <p:childTnLst>
                              <p:par>
                                <p:cTn id="65" presetID="42" presetClass="entr" presetSubtype="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1000"/>
                                        <p:tgtEl>
                                          <p:spTgt spid="41"/>
                                        </p:tgtEl>
                                      </p:cBhvr>
                                    </p:animEffect>
                                    <p:anim calcmode="lin" valueType="num">
                                      <p:cBhvr>
                                        <p:cTn id="68" dur="1000" fill="hold"/>
                                        <p:tgtEl>
                                          <p:spTgt spid="41"/>
                                        </p:tgtEl>
                                        <p:attrNameLst>
                                          <p:attrName>ppt_x</p:attrName>
                                        </p:attrNameLst>
                                      </p:cBhvr>
                                      <p:tavLst>
                                        <p:tav tm="0">
                                          <p:val>
                                            <p:strVal val="#ppt_x"/>
                                          </p:val>
                                        </p:tav>
                                        <p:tav tm="100000">
                                          <p:val>
                                            <p:strVal val="#ppt_x"/>
                                          </p:val>
                                        </p:tav>
                                      </p:tavLst>
                                    </p:anim>
                                    <p:anim calcmode="lin" valueType="num">
                                      <p:cBhvr>
                                        <p:cTn id="69" dur="1000" fill="hold"/>
                                        <p:tgtEl>
                                          <p:spTgt spid="41"/>
                                        </p:tgtEl>
                                        <p:attrNameLst>
                                          <p:attrName>ppt_y</p:attrName>
                                        </p:attrNameLst>
                                      </p:cBhvr>
                                      <p:tavLst>
                                        <p:tav tm="0">
                                          <p:val>
                                            <p:strVal val="#ppt_y+.1"/>
                                          </p:val>
                                        </p:tav>
                                        <p:tav tm="100000">
                                          <p:val>
                                            <p:strVal val="#ppt_y"/>
                                          </p:val>
                                        </p:tav>
                                      </p:tavLst>
                                    </p:anim>
                                  </p:childTnLst>
                                </p:cTn>
                              </p:par>
                            </p:childTnLst>
                          </p:cTn>
                        </p:par>
                        <p:par>
                          <p:cTn id="70" fill="hold">
                            <p:stCondLst>
                              <p:cond delay="9500"/>
                            </p:stCondLst>
                            <p:childTnLst>
                              <p:par>
                                <p:cTn id="71" presetID="16" presetClass="entr" presetSubtype="21"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barn(inVertical)">
                                      <p:cBhvr>
                                        <p:cTn id="73" dur="500"/>
                                        <p:tgtEl>
                                          <p:spTgt spid="42"/>
                                        </p:tgtEl>
                                      </p:cBhvr>
                                    </p:animEffect>
                                  </p:childTnLst>
                                </p:cTn>
                              </p:par>
                            </p:childTnLst>
                          </p:cTn>
                        </p:par>
                        <p:par>
                          <p:cTn id="74" fill="hold">
                            <p:stCondLst>
                              <p:cond delay="10000"/>
                            </p:stCondLst>
                            <p:childTnLst>
                              <p:par>
                                <p:cTn id="75" presetID="10" presetClass="entr" presetSubtype="0" fill="hold" grpId="0" nodeType="after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fade">
                                      <p:cBhvr>
                                        <p:cTn id="77" dur="500"/>
                                        <p:tgtEl>
                                          <p:spTgt spid="43"/>
                                        </p:tgtEl>
                                      </p:cBhvr>
                                    </p:animEffect>
                                  </p:childTnLst>
                                </p:cTn>
                              </p:par>
                            </p:childTnLst>
                          </p:cTn>
                        </p:par>
                        <p:par>
                          <p:cTn id="78" fill="hold">
                            <p:stCondLst>
                              <p:cond delay="10500"/>
                            </p:stCondLst>
                            <p:childTnLst>
                              <p:par>
                                <p:cTn id="79" presetID="42" presetClass="entr" presetSubtype="0" fill="hold" grpId="0" nodeType="after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fade">
                                      <p:cBhvr>
                                        <p:cTn id="81" dur="1000"/>
                                        <p:tgtEl>
                                          <p:spTgt spid="44"/>
                                        </p:tgtEl>
                                      </p:cBhvr>
                                    </p:animEffect>
                                    <p:anim calcmode="lin" valueType="num">
                                      <p:cBhvr>
                                        <p:cTn id="82" dur="1000" fill="hold"/>
                                        <p:tgtEl>
                                          <p:spTgt spid="44"/>
                                        </p:tgtEl>
                                        <p:attrNameLst>
                                          <p:attrName>ppt_x</p:attrName>
                                        </p:attrNameLst>
                                      </p:cBhvr>
                                      <p:tavLst>
                                        <p:tav tm="0">
                                          <p:val>
                                            <p:strVal val="#ppt_x"/>
                                          </p:val>
                                        </p:tav>
                                        <p:tav tm="100000">
                                          <p:val>
                                            <p:strVal val="#ppt_x"/>
                                          </p:val>
                                        </p:tav>
                                      </p:tavLst>
                                    </p:anim>
                                    <p:anim calcmode="lin" valueType="num">
                                      <p:cBhvr>
                                        <p:cTn id="83"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p:bldP spid="33" grpId="0" animBg="1"/>
      <p:bldP spid="34" grpId="0" animBg="1"/>
      <p:bldP spid="35" grpId="0"/>
      <p:bldP spid="36" grpId="0" animBg="1"/>
      <p:bldP spid="37" grpId="0" animBg="1"/>
      <p:bldP spid="38" grpId="0"/>
      <p:bldP spid="39" grpId="0" animBg="1"/>
      <p:bldP spid="40" grpId="0" animBg="1"/>
      <p:bldP spid="41" grpId="0"/>
      <p:bldP spid="42" grpId="0" animBg="1"/>
      <p:bldP spid="43" grpId="0" animBg="1"/>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627"/>
            <a:ext cx="12192000" cy="7314627"/>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 y="0"/>
            <a:ext cx="12192390" cy="2197846"/>
          </a:xfrm>
          <a:prstGeom prst="rect">
            <a:avLst/>
          </a:prstGeom>
        </p:spPr>
      </p:pic>
      <p:grpSp>
        <p:nvGrpSpPr>
          <p:cNvPr id="24" name="组合 23"/>
          <p:cNvGrpSpPr/>
          <p:nvPr/>
        </p:nvGrpSpPr>
        <p:grpSpPr>
          <a:xfrm>
            <a:off x="3563218" y="1528872"/>
            <a:ext cx="5065173" cy="557462"/>
            <a:chOff x="4673997" y="2014593"/>
            <a:chExt cx="3167497" cy="348608"/>
          </a:xfrm>
          <a:effectLst/>
        </p:grpSpPr>
        <p:sp>
          <p:nvSpPr>
            <p:cNvPr id="25" name="Round Same Side Corner Rectangle 48"/>
            <p:cNvSpPr/>
            <p:nvPr/>
          </p:nvSpPr>
          <p:spPr>
            <a:xfrm rot="5400000">
              <a:off x="6083442" y="605148"/>
              <a:ext cx="348608" cy="3167497"/>
            </a:xfrm>
            <a:prstGeom prst="round2SameRect">
              <a:avLst>
                <a:gd name="adj1" fmla="val 50000"/>
                <a:gd name="adj2"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800">
                <a:ea typeface="方正粗宋简体" panose="03000509000000000000" pitchFamily="65" charset="-122"/>
              </a:endParaRPr>
            </a:p>
          </p:txBody>
        </p:sp>
        <p:sp>
          <p:nvSpPr>
            <p:cNvPr id="26" name="Rectangle 49"/>
            <p:cNvSpPr/>
            <p:nvPr/>
          </p:nvSpPr>
          <p:spPr>
            <a:xfrm>
              <a:off x="5185255" y="2063187"/>
              <a:ext cx="2104312" cy="298325"/>
            </a:xfrm>
            <a:prstGeom prst="rect">
              <a:avLst/>
            </a:prstGeom>
          </p:spPr>
          <p:txBody>
            <a:bodyPr wrap="none">
              <a:spAutoFit/>
            </a:bodyPr>
            <a:lstStyle/>
            <a:p>
              <a:pPr algn="ctr"/>
              <a:r>
                <a:rPr lang="zh-CN" altLang="en-US" sz="2500" spc="600">
                  <a:solidFill>
                    <a:schemeClr val="bg1"/>
                  </a:solidFill>
                  <a:latin typeface="方正粗宋简体" panose="03000509000000000000" pitchFamily="65" charset="-122"/>
                  <a:ea typeface="方正粗宋简体" panose="03000509000000000000" pitchFamily="65" charset="-122"/>
                </a:rPr>
                <a:t>我国社会主要矛盾</a:t>
              </a:r>
              <a:endParaRPr lang="en-US" altLang="zh-CN" sz="2500" spc="600" dirty="0">
                <a:solidFill>
                  <a:schemeClr val="bg1"/>
                </a:solidFill>
                <a:latin typeface="方正粗宋简体" panose="03000509000000000000" pitchFamily="65" charset="-122"/>
                <a:ea typeface="方正粗宋简体" panose="03000509000000000000" pitchFamily="65" charset="-122"/>
              </a:endParaRPr>
            </a:p>
          </p:txBody>
        </p:sp>
      </p:grpSp>
      <p:sp>
        <p:nvSpPr>
          <p:cNvPr id="28" name="TextBox 59"/>
          <p:cNvSpPr>
            <a:spLocks noChangeArrowheads="1"/>
          </p:cNvSpPr>
          <p:nvPr/>
        </p:nvSpPr>
        <p:spPr bwMode="auto">
          <a:xfrm flipH="1">
            <a:off x="4479740" y="2973578"/>
            <a:ext cx="604867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000" b="1" spc="300">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sym typeface="方正兰亭黑_GBK" pitchFamily="2" charset="-122"/>
              </a:rPr>
              <a:t>人民日益增长的美好生活需要和不平衡不充分的发展之间的矛盾</a:t>
            </a:r>
            <a:endParaRPr lang="en-US" altLang="zh-CN" sz="1100" spc="300" dirty="0">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sym typeface="方正兰亭黑_GBK" pitchFamily="2" charset="-122"/>
            </a:endParaRPr>
          </a:p>
        </p:txBody>
      </p:sp>
      <p:sp>
        <p:nvSpPr>
          <p:cNvPr id="29" name="矩形 28"/>
          <p:cNvSpPr/>
          <p:nvPr/>
        </p:nvSpPr>
        <p:spPr>
          <a:xfrm>
            <a:off x="4440038" y="2895184"/>
            <a:ext cx="6088374" cy="800268"/>
          </a:xfrm>
          <a:prstGeom prst="rect">
            <a:avLst/>
          </a:prstGeom>
          <a:noFill/>
          <a:ln>
            <a:solidFill>
              <a:srgbClr val="E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Picture 2" descr="C:\Users\Administrator\Desktop\5645abeecf4fb.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23757" y="2315012"/>
            <a:ext cx="2000251" cy="580172"/>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C:\Users\Administrator\Desktop\5645abeecf4fb.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8297709" y="2315012"/>
            <a:ext cx="1944215" cy="580172"/>
          </a:xfrm>
          <a:prstGeom prst="rect">
            <a:avLst/>
          </a:prstGeom>
          <a:noFill/>
          <a:extLst>
            <a:ext uri="{909E8E84-426E-40DD-AFC4-6F175D3DCCD1}">
              <a14:hiddenFill xmlns:a14="http://schemas.microsoft.com/office/drawing/2010/main">
                <a:solidFill>
                  <a:srgbClr val="FFFFFF"/>
                </a:solidFill>
              </a14:hiddenFill>
            </a:ext>
          </a:extLst>
        </p:spPr>
      </p:pic>
      <p:sp>
        <p:nvSpPr>
          <p:cNvPr id="32" name="圆角矩形 18"/>
          <p:cNvSpPr/>
          <p:nvPr/>
        </p:nvSpPr>
        <p:spPr>
          <a:xfrm>
            <a:off x="4481494" y="4029890"/>
            <a:ext cx="6046918" cy="1883822"/>
          </a:xfrm>
          <a:prstGeom prst="roundRect">
            <a:avLst>
              <a:gd name="adj" fmla="val 669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0"/>
          <p:cNvSpPr txBox="1"/>
          <p:nvPr/>
        </p:nvSpPr>
        <p:spPr>
          <a:xfrm>
            <a:off x="4899470" y="4670132"/>
            <a:ext cx="5169510" cy="861774"/>
          </a:xfrm>
          <a:prstGeom prst="rect">
            <a:avLst/>
          </a:prstGeom>
          <a:noFill/>
        </p:spPr>
        <p:txBody>
          <a:bodyPr wrap="square" rtlCol="0">
            <a:spAutoFit/>
          </a:bodyPr>
          <a:lstStyle/>
          <a:p>
            <a:r>
              <a:rPr lang="zh-CN" altLang="en-US" sz="2500" b="1" spc="300">
                <a:solidFill>
                  <a:schemeClr val="bg1"/>
                </a:solidFill>
                <a:latin typeface="微软雅黑" panose="020B0503020204020204" pitchFamily="34" charset="-122"/>
                <a:ea typeface="微软雅黑" panose="020B0503020204020204" pitchFamily="34" charset="-122"/>
              </a:rPr>
              <a:t>人民日益增长的美好生活需要和不平衡不充分的发展之间的矛盾</a:t>
            </a:r>
            <a:endParaRPr lang="zh-CN" altLang="en-US" sz="2500" b="1" spc="300" dirty="0">
              <a:solidFill>
                <a:schemeClr val="bg1"/>
              </a:solidFill>
              <a:latin typeface="微软雅黑" panose="020B0503020204020204" pitchFamily="34" charset="-122"/>
              <a:ea typeface="微软雅黑" panose="020B0503020204020204" pitchFamily="34" charset="-122"/>
            </a:endParaRPr>
          </a:p>
        </p:txBody>
      </p:sp>
      <p:sp>
        <p:nvSpPr>
          <p:cNvPr id="46" name="右箭头 21"/>
          <p:cNvSpPr/>
          <p:nvPr/>
        </p:nvSpPr>
        <p:spPr>
          <a:xfrm rot="5400000">
            <a:off x="7288052" y="3622257"/>
            <a:ext cx="648072" cy="622470"/>
          </a:xfrm>
          <a:prstGeom prst="rightArrow">
            <a:avLst/>
          </a:prstGeom>
          <a:gradFill>
            <a:gsLst>
              <a:gs pos="0">
                <a:srgbClr val="C00000"/>
              </a:gs>
              <a:gs pos="100000">
                <a:srgbClr val="FF0000"/>
              </a:gs>
            </a:gsLst>
            <a:lin ang="36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4407" y="2959560"/>
            <a:ext cx="3509769" cy="2595935"/>
          </a:xfrm>
          <a:prstGeom prst="rect">
            <a:avLst/>
          </a:prstGeom>
        </p:spPr>
      </p:pic>
    </p:spTree>
    <p:extLst>
      <p:ext uri="{BB962C8B-B14F-4D97-AF65-F5344CB8AC3E}">
        <p14:creationId xmlns:p14="http://schemas.microsoft.com/office/powerpoint/2010/main" val="3631248186"/>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9"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par>
                                <p:cTn id="14" presetID="12" presetClass="entr" presetSubtype="4" fill="hold" grpId="0" nodeType="withEffect">
                                  <p:stCondLst>
                                    <p:cond delay="100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p:tgtEl>
                                          <p:spTgt spid="28"/>
                                        </p:tgtEl>
                                        <p:attrNameLst>
                                          <p:attrName>ppt_y</p:attrName>
                                        </p:attrNameLst>
                                      </p:cBhvr>
                                      <p:tavLst>
                                        <p:tav tm="0">
                                          <p:val>
                                            <p:strVal val="#ppt_y+#ppt_h*1.125000"/>
                                          </p:val>
                                        </p:tav>
                                        <p:tav tm="100000">
                                          <p:val>
                                            <p:strVal val="#ppt_y"/>
                                          </p:val>
                                        </p:tav>
                                      </p:tavLst>
                                    </p:anim>
                                    <p:animEffect transition="in" filter="wipe(up)">
                                      <p:cBhvr>
                                        <p:cTn id="17" dur="500"/>
                                        <p:tgtEl>
                                          <p:spTgt spid="28"/>
                                        </p:tgtEl>
                                      </p:cBhvr>
                                    </p:animEffect>
                                  </p:childTnLst>
                                </p:cTn>
                              </p:par>
                            </p:childTnLst>
                          </p:cTn>
                        </p:par>
                        <p:par>
                          <p:cTn id="18" fill="hold">
                            <p:stCondLst>
                              <p:cond delay="2500"/>
                            </p:stCondLst>
                            <p:childTnLst>
                              <p:par>
                                <p:cTn id="19" presetID="16" presetClass="entr" presetSubtype="21"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barn(inVertical)">
                                      <p:cBhvr>
                                        <p:cTn id="21" dur="500"/>
                                        <p:tgtEl>
                                          <p:spTgt spid="29"/>
                                        </p:tgtEl>
                                      </p:cBhvr>
                                    </p:animEffect>
                                  </p:childTnLst>
                                </p:cTn>
                              </p:par>
                              <p:par>
                                <p:cTn id="22" presetID="10" presetClass="entr" presetSubtype="0" fill="hold" nodeType="withEffect">
                                  <p:stCondLst>
                                    <p:cond delay="50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par>
                                <p:cTn id="25" presetID="10" presetClass="entr" presetSubtype="0" fill="hold" nodeType="withEffect">
                                  <p:stCondLst>
                                    <p:cond delay="50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par>
                          <p:cTn id="28" fill="hold">
                            <p:stCondLst>
                              <p:cond delay="3500"/>
                            </p:stCondLst>
                            <p:childTnLst>
                              <p:par>
                                <p:cTn id="29" presetID="47"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1000"/>
                                        <p:tgtEl>
                                          <p:spTgt spid="46"/>
                                        </p:tgtEl>
                                      </p:cBhvr>
                                    </p:animEffect>
                                    <p:anim calcmode="lin" valueType="num">
                                      <p:cBhvr>
                                        <p:cTn id="32" dur="1000" fill="hold"/>
                                        <p:tgtEl>
                                          <p:spTgt spid="46"/>
                                        </p:tgtEl>
                                        <p:attrNameLst>
                                          <p:attrName>ppt_x</p:attrName>
                                        </p:attrNameLst>
                                      </p:cBhvr>
                                      <p:tavLst>
                                        <p:tav tm="0">
                                          <p:val>
                                            <p:strVal val="#ppt_x"/>
                                          </p:val>
                                        </p:tav>
                                        <p:tav tm="100000">
                                          <p:val>
                                            <p:strVal val="#ppt_x"/>
                                          </p:val>
                                        </p:tav>
                                      </p:tavLst>
                                    </p:anim>
                                    <p:anim calcmode="lin" valueType="num">
                                      <p:cBhvr>
                                        <p:cTn id="33" dur="1000" fill="hold"/>
                                        <p:tgtEl>
                                          <p:spTgt spid="46"/>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2" presetClass="entr" presetSubtype="0"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1000"/>
                                        <p:tgtEl>
                                          <p:spTgt spid="32"/>
                                        </p:tgtEl>
                                      </p:cBhvr>
                                    </p:animEffect>
                                    <p:anim calcmode="lin" valueType="num">
                                      <p:cBhvr>
                                        <p:cTn id="38" dur="1000" fill="hold"/>
                                        <p:tgtEl>
                                          <p:spTgt spid="32"/>
                                        </p:tgtEl>
                                        <p:attrNameLst>
                                          <p:attrName>ppt_x</p:attrName>
                                        </p:attrNameLst>
                                      </p:cBhvr>
                                      <p:tavLst>
                                        <p:tav tm="0">
                                          <p:val>
                                            <p:strVal val="#ppt_x"/>
                                          </p:val>
                                        </p:tav>
                                        <p:tav tm="100000">
                                          <p:val>
                                            <p:strVal val="#ppt_x"/>
                                          </p:val>
                                        </p:tav>
                                      </p:tavLst>
                                    </p:anim>
                                    <p:anim calcmode="lin" valueType="num">
                                      <p:cBhvr>
                                        <p:cTn id="39" dur="1000" fill="hold"/>
                                        <p:tgtEl>
                                          <p:spTgt spid="32"/>
                                        </p:tgtEl>
                                        <p:attrNameLst>
                                          <p:attrName>ppt_y</p:attrName>
                                        </p:attrNameLst>
                                      </p:cBhvr>
                                      <p:tavLst>
                                        <p:tav tm="0">
                                          <p:val>
                                            <p:strVal val="#ppt_y+.1"/>
                                          </p:val>
                                        </p:tav>
                                        <p:tav tm="100000">
                                          <p:val>
                                            <p:strVal val="#ppt_y"/>
                                          </p:val>
                                        </p:tav>
                                      </p:tavLst>
                                    </p:anim>
                                  </p:childTnLst>
                                </p:cTn>
                              </p:par>
                              <p:par>
                                <p:cTn id="40" presetID="16" presetClass="entr" presetSubtype="21" fill="hold" grpId="0" nodeType="withEffect">
                                  <p:stCondLst>
                                    <p:cond delay="1250"/>
                                  </p:stCondLst>
                                  <p:childTnLst>
                                    <p:set>
                                      <p:cBhvr>
                                        <p:cTn id="41" dur="1" fill="hold">
                                          <p:stCondLst>
                                            <p:cond delay="0"/>
                                          </p:stCondLst>
                                        </p:cTn>
                                        <p:tgtEl>
                                          <p:spTgt spid="45"/>
                                        </p:tgtEl>
                                        <p:attrNameLst>
                                          <p:attrName>style.visibility</p:attrName>
                                        </p:attrNameLst>
                                      </p:cBhvr>
                                      <p:to>
                                        <p:strVal val="visible"/>
                                      </p:to>
                                    </p:set>
                                    <p:animEffect transition="in" filter="barn(inVertical)">
                                      <p:cBhvr>
                                        <p:cTn id="4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2" grpId="0" animBg="1"/>
      <p:bldP spid="45" grpId="0"/>
      <p:bldP spid="4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145755"/>
            <a:ext cx="12192000" cy="4712245"/>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390" y="0"/>
            <a:ext cx="12192000" cy="2354737"/>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80805" y="829879"/>
            <a:ext cx="3810805" cy="1524860"/>
          </a:xfrm>
          <a:prstGeom prst="rect">
            <a:avLst/>
          </a:prstGeom>
        </p:spPr>
      </p:pic>
      <p:pic>
        <p:nvPicPr>
          <p:cNvPr id="10" name="Picture 2" descr="C:\Users\Administrator\Desktop\5645abeecf4fb.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24355" y="2145755"/>
            <a:ext cx="3272307" cy="949131"/>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组合 14"/>
          <p:cNvGrpSpPr/>
          <p:nvPr/>
        </p:nvGrpSpPr>
        <p:grpSpPr>
          <a:xfrm>
            <a:off x="3136322" y="3094637"/>
            <a:ext cx="6912768" cy="864344"/>
            <a:chOff x="2638822" y="2721699"/>
            <a:chExt cx="6912768" cy="864344"/>
          </a:xfrm>
        </p:grpSpPr>
        <p:sp>
          <p:nvSpPr>
            <p:cNvPr id="16" name="圆角矩形 55"/>
            <p:cNvSpPr/>
            <p:nvPr/>
          </p:nvSpPr>
          <p:spPr>
            <a:xfrm>
              <a:off x="2638822" y="2721699"/>
              <a:ext cx="6912768" cy="864344"/>
            </a:xfrm>
            <a:prstGeom prst="roundRect">
              <a:avLst>
                <a:gd name="adj"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 Box 12"/>
            <p:cNvSpPr txBox="1">
              <a:spLocks noChangeArrowheads="1"/>
            </p:cNvSpPr>
            <p:nvPr/>
          </p:nvSpPr>
          <p:spPr bwMode="auto">
            <a:xfrm>
              <a:off x="3061822" y="2857252"/>
              <a:ext cx="6129728" cy="5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200" spc="300">
                  <a:solidFill>
                    <a:schemeClr val="bg1"/>
                  </a:solidFill>
                  <a:latin typeface="方正粗宋简体" panose="03000509000000000000" pitchFamily="65" charset="-122"/>
                  <a:ea typeface="方正粗宋简体" panose="03000509000000000000" pitchFamily="65" charset="-122"/>
                </a:rPr>
                <a:t>三</a:t>
              </a:r>
              <a:r>
                <a:rPr lang="en-US" altLang="zh-CN" sz="3200" spc="300">
                  <a:solidFill>
                    <a:schemeClr val="bg1"/>
                  </a:solidFill>
                  <a:latin typeface="方正粗宋简体" panose="03000509000000000000" pitchFamily="65" charset="-122"/>
                  <a:ea typeface="方正粗宋简体" panose="03000509000000000000" pitchFamily="65" charset="-122"/>
                </a:rPr>
                <a:t>.</a:t>
              </a:r>
              <a:r>
                <a:rPr lang="zh-CN" altLang="en-US" sz="3200" spc="300">
                  <a:solidFill>
                    <a:schemeClr val="bg1"/>
                  </a:solidFill>
                  <a:latin typeface="方正粗宋简体" panose="03000509000000000000" pitchFamily="65" charset="-122"/>
                  <a:ea typeface="方正粗宋简体" panose="03000509000000000000" pitchFamily="65" charset="-122"/>
                </a:rPr>
                <a:t>一个历史使命与“四个伟大”</a:t>
              </a:r>
              <a:endParaRPr lang="zh-CN" altLang="en-US" sz="1000" spc="300" dirty="0">
                <a:solidFill>
                  <a:schemeClr val="bg1"/>
                </a:solidFill>
                <a:latin typeface="方正超粗黑简体" pitchFamily="65" charset="-122"/>
                <a:ea typeface="方正超粗黑简体" pitchFamily="65" charset="-122"/>
              </a:endParaRPr>
            </a:p>
          </p:txBody>
        </p:sp>
      </p:grpSp>
    </p:spTree>
    <p:extLst>
      <p:ext uri="{BB962C8B-B14F-4D97-AF65-F5344CB8AC3E}">
        <p14:creationId xmlns:p14="http://schemas.microsoft.com/office/powerpoint/2010/main" val="4154781326"/>
      </p:ext>
    </p:extLst>
  </p:cSld>
  <p:clrMapOvr>
    <a:masterClrMapping/>
  </p:clrMapOvr>
  <mc:AlternateContent xmlns:mc="http://schemas.openxmlformats.org/markup-compatibility/2006" xmlns:p14="http://schemas.microsoft.com/office/powerpoint/2010/main">
    <mc:Choice Requires="p14">
      <p:transition spd="slow" p14:dur="20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50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627"/>
            <a:ext cx="12192000" cy="7314627"/>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1"/>
            <a:ext cx="12210660" cy="6094615"/>
          </a:xfrm>
          <a:prstGeom prst="rect">
            <a:avLst/>
          </a:prstGeom>
        </p:spPr>
      </p:pic>
      <p:grpSp>
        <p:nvGrpSpPr>
          <p:cNvPr id="5" name="组合 4"/>
          <p:cNvGrpSpPr/>
          <p:nvPr/>
        </p:nvGrpSpPr>
        <p:grpSpPr>
          <a:xfrm>
            <a:off x="323413" y="1654392"/>
            <a:ext cx="6749740" cy="557462"/>
            <a:chOff x="4495580" y="2014593"/>
            <a:chExt cx="3483663" cy="348608"/>
          </a:xfrm>
          <a:effectLst/>
        </p:grpSpPr>
        <p:sp>
          <p:nvSpPr>
            <p:cNvPr id="7" name="Round Same Side Corner Rectangle 48"/>
            <p:cNvSpPr/>
            <p:nvPr/>
          </p:nvSpPr>
          <p:spPr>
            <a:xfrm rot="5400000">
              <a:off x="6083442" y="605148"/>
              <a:ext cx="348608" cy="3167497"/>
            </a:xfrm>
            <a:prstGeom prst="round2SameRect">
              <a:avLst>
                <a:gd name="adj1" fmla="val 50000"/>
                <a:gd name="adj2"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800">
                <a:ea typeface="方正粗宋简体" panose="03000509000000000000" pitchFamily="65" charset="-122"/>
              </a:endParaRPr>
            </a:p>
          </p:txBody>
        </p:sp>
        <p:sp>
          <p:nvSpPr>
            <p:cNvPr id="8" name="Rectangle 49"/>
            <p:cNvSpPr/>
            <p:nvPr/>
          </p:nvSpPr>
          <p:spPr>
            <a:xfrm>
              <a:off x="4495580" y="2027050"/>
              <a:ext cx="3483663" cy="327195"/>
            </a:xfrm>
            <a:prstGeom prst="rect">
              <a:avLst/>
            </a:prstGeom>
          </p:spPr>
          <p:txBody>
            <a:bodyPr wrap="none">
              <a:spAutoFit/>
            </a:bodyPr>
            <a:lstStyle/>
            <a:p>
              <a:pPr algn="ctr"/>
              <a:r>
                <a:rPr lang="zh-CN" altLang="en-US" sz="28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rPr>
                <a:t>历史使命；实现中华民族伟大复兴</a:t>
              </a:r>
              <a:endParaRPr lang="en-US" altLang="zh-CN" sz="28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endParaRPr>
            </a:p>
          </p:txBody>
        </p:sp>
      </p:grpSp>
      <p:sp>
        <p:nvSpPr>
          <p:cNvPr id="10" name="TextBox 19"/>
          <p:cNvSpPr txBox="1"/>
          <p:nvPr/>
        </p:nvSpPr>
        <p:spPr>
          <a:xfrm>
            <a:off x="608721" y="2322596"/>
            <a:ext cx="10552338" cy="923330"/>
          </a:xfrm>
          <a:prstGeom prst="rect">
            <a:avLst/>
          </a:prstGeom>
          <a:noFill/>
        </p:spPr>
        <p:txBody>
          <a:bodyPr wrap="square" rtlCol="0">
            <a:spAutoFit/>
          </a:bodyPr>
          <a:lstStyle/>
          <a:p>
            <a:pPr lvl="0" algn="just">
              <a:lnSpc>
                <a:spcPct val="150000"/>
              </a:lnSpc>
              <a:defRPr/>
            </a:pP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实现中华民族伟大复兴是近代以来中华民族最伟大的梦想。中国共产党一经成立，就把实现共产主义作为党的最高理想和最终目标，义无反顾肩负起实现中华民族伟大复兴的历史使命，团结带领人民进行了艰苦卓绝的斗争，谱写了气吞山河的壮丽史诗。</a:t>
            </a:r>
          </a:p>
        </p:txBody>
      </p:sp>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0560703" y="650448"/>
            <a:ext cx="1496546" cy="826050"/>
          </a:xfrm>
          <a:prstGeom prst="rect">
            <a:avLst/>
          </a:prstGeom>
        </p:spPr>
      </p:pic>
      <p:grpSp>
        <p:nvGrpSpPr>
          <p:cNvPr id="12" name="组合 11"/>
          <p:cNvGrpSpPr/>
          <p:nvPr/>
        </p:nvGrpSpPr>
        <p:grpSpPr>
          <a:xfrm>
            <a:off x="669105" y="3859236"/>
            <a:ext cx="6137156" cy="557462"/>
            <a:chOff x="4673997" y="2014593"/>
            <a:chExt cx="3167497" cy="348608"/>
          </a:xfrm>
          <a:effectLst/>
        </p:grpSpPr>
        <p:sp>
          <p:nvSpPr>
            <p:cNvPr id="13" name="Round Same Side Corner Rectangle 48"/>
            <p:cNvSpPr/>
            <p:nvPr/>
          </p:nvSpPr>
          <p:spPr>
            <a:xfrm rot="5400000">
              <a:off x="6083442" y="605148"/>
              <a:ext cx="348608" cy="3167497"/>
            </a:xfrm>
            <a:prstGeom prst="round2SameRect">
              <a:avLst>
                <a:gd name="adj1" fmla="val 50000"/>
                <a:gd name="adj2"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800">
                <a:ea typeface="方正粗宋简体" panose="03000509000000000000" pitchFamily="65" charset="-122"/>
              </a:endParaRPr>
            </a:p>
          </p:txBody>
        </p:sp>
        <p:sp>
          <p:nvSpPr>
            <p:cNvPr id="14" name="Rectangle 49"/>
            <p:cNvSpPr/>
            <p:nvPr/>
          </p:nvSpPr>
          <p:spPr>
            <a:xfrm>
              <a:off x="5064574" y="2027050"/>
              <a:ext cx="2345671" cy="327195"/>
            </a:xfrm>
            <a:prstGeom prst="rect">
              <a:avLst/>
            </a:prstGeom>
          </p:spPr>
          <p:txBody>
            <a:bodyPr wrap="none">
              <a:spAutoFit/>
            </a:bodyPr>
            <a:lstStyle/>
            <a:p>
              <a:pPr algn="ctr"/>
              <a:r>
                <a:rPr lang="zh-CN" altLang="en-US" sz="2800" spc="600" dirty="0">
                  <a:solidFill>
                    <a:schemeClr val="bg1"/>
                  </a:solidFill>
                  <a:latin typeface="方正粗宋简体" panose="03000509000000000000" pitchFamily="65" charset="-122"/>
                  <a:ea typeface="方正粗宋简体" panose="03000509000000000000" pitchFamily="65" charset="-122"/>
                </a:rPr>
                <a:t>实现中华民族伟大复兴</a:t>
              </a:r>
              <a:endParaRPr lang="en-US" altLang="zh-CN" sz="2800" spc="600" dirty="0">
                <a:solidFill>
                  <a:schemeClr val="bg1"/>
                </a:solidFill>
                <a:latin typeface="方正粗宋简体" panose="03000509000000000000" pitchFamily="65" charset="-122"/>
                <a:ea typeface="方正粗宋简体" panose="03000509000000000000" pitchFamily="65" charset="-122"/>
              </a:endParaRPr>
            </a:p>
          </p:txBody>
        </p:sp>
      </p:grpSp>
      <p:sp>
        <p:nvSpPr>
          <p:cNvPr id="15" name="TextBox 19"/>
          <p:cNvSpPr txBox="1"/>
          <p:nvPr/>
        </p:nvSpPr>
        <p:spPr>
          <a:xfrm>
            <a:off x="608721" y="4519591"/>
            <a:ext cx="10122032" cy="923330"/>
          </a:xfrm>
          <a:prstGeom prst="rect">
            <a:avLst/>
          </a:prstGeom>
          <a:noFill/>
        </p:spPr>
        <p:txBody>
          <a:bodyPr wrap="square" rtlCol="0">
            <a:spAutoFit/>
          </a:bodyPr>
          <a:lstStyle/>
          <a:p>
            <a:pPr algn="just">
              <a:lnSpc>
                <a:spcPct val="150000"/>
              </a:lnSpc>
              <a:defRPr/>
            </a:pP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我们党深刻认识到，实现中华民族伟大复兴，必须合乎时代潮流、顺应人民意愿，勇于改革开放，让党和人民事业始终充满奋勇前进的强大动力。我们党团结带领人民进行改革开放新的伟大革命，破除阻碍国家和民族发展的一切思想和体制障碍，开辟了中国特色社会主义道路，使中国大踏步赶上时代。</a:t>
            </a:r>
          </a:p>
        </p:txBody>
      </p:sp>
    </p:spTree>
    <p:extLst>
      <p:ext uri="{BB962C8B-B14F-4D97-AF65-F5344CB8AC3E}">
        <p14:creationId xmlns:p14="http://schemas.microsoft.com/office/powerpoint/2010/main" val="3123565785"/>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627"/>
            <a:ext cx="12192000" cy="7314627"/>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1"/>
            <a:ext cx="12210660" cy="6094615"/>
          </a:xfrm>
          <a:prstGeom prst="rect">
            <a:avLst/>
          </a:prstGeom>
        </p:spPr>
      </p:pic>
      <p:grpSp>
        <p:nvGrpSpPr>
          <p:cNvPr id="5" name="组合 4"/>
          <p:cNvGrpSpPr/>
          <p:nvPr/>
        </p:nvGrpSpPr>
        <p:grpSpPr>
          <a:xfrm>
            <a:off x="647035" y="1476498"/>
            <a:ext cx="6137155" cy="557462"/>
            <a:chOff x="4673997" y="2014593"/>
            <a:chExt cx="3167497" cy="348608"/>
          </a:xfrm>
          <a:effectLst/>
        </p:grpSpPr>
        <p:sp>
          <p:nvSpPr>
            <p:cNvPr id="7" name="Round Same Side Corner Rectangle 48"/>
            <p:cNvSpPr/>
            <p:nvPr/>
          </p:nvSpPr>
          <p:spPr>
            <a:xfrm rot="5400000">
              <a:off x="6083442" y="605148"/>
              <a:ext cx="348608" cy="3167497"/>
            </a:xfrm>
            <a:prstGeom prst="round2SameRect">
              <a:avLst>
                <a:gd name="adj1" fmla="val 50000"/>
                <a:gd name="adj2"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800">
                <a:ea typeface="方正粗宋简体" panose="03000509000000000000" pitchFamily="65" charset="-122"/>
              </a:endParaRPr>
            </a:p>
          </p:txBody>
        </p:sp>
        <p:sp>
          <p:nvSpPr>
            <p:cNvPr id="8" name="Rectangle 49"/>
            <p:cNvSpPr/>
            <p:nvPr/>
          </p:nvSpPr>
          <p:spPr>
            <a:xfrm>
              <a:off x="5514648" y="2027050"/>
              <a:ext cx="1445527" cy="327195"/>
            </a:xfrm>
            <a:prstGeom prst="rect">
              <a:avLst/>
            </a:prstGeom>
          </p:spPr>
          <p:txBody>
            <a:bodyPr wrap="none">
              <a:spAutoFit/>
            </a:bodyPr>
            <a:lstStyle/>
            <a:p>
              <a:pPr algn="ctr"/>
              <a:r>
                <a:rPr lang="zh-CN" altLang="en-US" sz="2800" spc="600" dirty="0">
                  <a:solidFill>
                    <a:schemeClr val="bg1"/>
                  </a:solidFill>
                  <a:latin typeface="方正粗宋简体" panose="03000509000000000000" pitchFamily="65" charset="-122"/>
                  <a:ea typeface="方正粗宋简体" panose="03000509000000000000" pitchFamily="65" charset="-122"/>
                </a:rPr>
                <a:t>进行伟大斗争</a:t>
              </a:r>
              <a:endParaRPr lang="en-US" altLang="zh-CN" sz="2800" spc="600" dirty="0">
                <a:solidFill>
                  <a:schemeClr val="bg1"/>
                </a:solidFill>
                <a:latin typeface="方正粗宋简体" panose="03000509000000000000" pitchFamily="65" charset="-122"/>
                <a:ea typeface="方正粗宋简体" panose="03000509000000000000" pitchFamily="65" charset="-122"/>
              </a:endParaRPr>
            </a:p>
          </p:txBody>
        </p:sp>
      </p:grpSp>
      <p:sp>
        <p:nvSpPr>
          <p:cNvPr id="10" name="TextBox 19"/>
          <p:cNvSpPr txBox="1"/>
          <p:nvPr/>
        </p:nvSpPr>
        <p:spPr>
          <a:xfrm>
            <a:off x="586653" y="2144702"/>
            <a:ext cx="10552338" cy="890693"/>
          </a:xfrm>
          <a:prstGeom prst="rect">
            <a:avLst/>
          </a:prstGeom>
          <a:noFill/>
        </p:spPr>
        <p:txBody>
          <a:bodyPr wrap="square" rtlCol="0">
            <a:spAutoFit/>
          </a:bodyPr>
          <a:lstStyle/>
          <a:p>
            <a:pPr lvl="0" algn="just">
              <a:lnSpc>
                <a:spcPct val="150000"/>
              </a:lnSpc>
              <a:defRPr/>
            </a:pP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实现伟大梦想，必须进行伟大斗争。社会是在矛盾运动中前进的，有矛盾就会有斗争。我们党要团结带领人民有效应对重大挑战、抵御重大风险、克服重大阻力、解决重大矛盾，必须进行具有许多新的历史特点的伟大斗争，任何贪图享受、消极懈怠、回避矛盾的思想和行为都是错误的。</a:t>
            </a:r>
          </a:p>
        </p:txBody>
      </p:sp>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0560703" y="650448"/>
            <a:ext cx="1496546" cy="826050"/>
          </a:xfrm>
          <a:prstGeom prst="rect">
            <a:avLst/>
          </a:prstGeom>
        </p:spPr>
      </p:pic>
      <p:grpSp>
        <p:nvGrpSpPr>
          <p:cNvPr id="12" name="组合 11"/>
          <p:cNvGrpSpPr/>
          <p:nvPr/>
        </p:nvGrpSpPr>
        <p:grpSpPr>
          <a:xfrm>
            <a:off x="647037" y="3681342"/>
            <a:ext cx="6137156" cy="557462"/>
            <a:chOff x="4673997" y="2014593"/>
            <a:chExt cx="3167497" cy="348608"/>
          </a:xfrm>
          <a:effectLst/>
        </p:grpSpPr>
        <p:sp>
          <p:nvSpPr>
            <p:cNvPr id="13" name="Round Same Side Corner Rectangle 48"/>
            <p:cNvSpPr/>
            <p:nvPr/>
          </p:nvSpPr>
          <p:spPr>
            <a:xfrm rot="5400000">
              <a:off x="6083442" y="605148"/>
              <a:ext cx="348608" cy="3167497"/>
            </a:xfrm>
            <a:prstGeom prst="round2SameRect">
              <a:avLst>
                <a:gd name="adj1" fmla="val 50000"/>
                <a:gd name="adj2"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800">
                <a:ea typeface="方正粗宋简体" panose="03000509000000000000" pitchFamily="65" charset="-122"/>
              </a:endParaRPr>
            </a:p>
          </p:txBody>
        </p:sp>
        <p:sp>
          <p:nvSpPr>
            <p:cNvPr id="14" name="Rectangle 49"/>
            <p:cNvSpPr/>
            <p:nvPr/>
          </p:nvSpPr>
          <p:spPr>
            <a:xfrm>
              <a:off x="5514646" y="2027050"/>
              <a:ext cx="1445526" cy="327195"/>
            </a:xfrm>
            <a:prstGeom prst="rect">
              <a:avLst/>
            </a:prstGeom>
          </p:spPr>
          <p:txBody>
            <a:bodyPr wrap="none">
              <a:spAutoFit/>
            </a:bodyPr>
            <a:lstStyle/>
            <a:p>
              <a:pPr algn="ctr"/>
              <a:r>
                <a:rPr lang="zh-CN" altLang="en-US" sz="2800" spc="6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rPr>
                <a:t>建设伟大工程</a:t>
              </a:r>
              <a:endParaRPr lang="en-US" altLang="zh-CN" sz="2800" spc="6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endParaRPr>
            </a:p>
          </p:txBody>
        </p:sp>
      </p:grpSp>
      <p:sp>
        <p:nvSpPr>
          <p:cNvPr id="15" name="TextBox 19"/>
          <p:cNvSpPr txBox="1"/>
          <p:nvPr/>
        </p:nvSpPr>
        <p:spPr>
          <a:xfrm>
            <a:off x="586653" y="4341697"/>
            <a:ext cx="10122032" cy="1477328"/>
          </a:xfrm>
          <a:prstGeom prst="rect">
            <a:avLst/>
          </a:prstGeom>
          <a:noFill/>
        </p:spPr>
        <p:txBody>
          <a:bodyPr wrap="square" rtlCol="0">
            <a:spAutoFit/>
          </a:bodyPr>
          <a:lstStyle/>
          <a:p>
            <a:pPr algn="just">
              <a:lnSpc>
                <a:spcPct val="150000"/>
              </a:lnSpc>
              <a:defRPr/>
            </a:pP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 实现伟大梦想，必须建设伟大工程。这个伟大工程就是我们党正在深入推进的党的建设新的伟大工程。历史已经并将继续证明，没有中国共产党的领导，民族复兴必然是空想。我们党要始终成为</a:t>
            </a:r>
            <a:r>
              <a:rPr lang="zh-CN" altLang="en-US" sz="1200" b="1" spc="3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时代先锋、民族脊梁，始终成为马克思主义执政党</a:t>
            </a: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自身必须始终过硬。全党要更加自觉地坚定党性原则，勇于直面问题，敢于刮骨疗毒，消除一切损害党的先进性和纯洁性的因素，清除一切侵蚀党的健康肌体的病毒，不断增强党的政治领导力、思想引领力、群众组织力、社会号召力，确保我们党永葆旺盛生命力和强大战斗力。</a:t>
            </a:r>
          </a:p>
        </p:txBody>
      </p:sp>
    </p:spTree>
    <p:extLst>
      <p:ext uri="{BB962C8B-B14F-4D97-AF65-F5344CB8AC3E}">
        <p14:creationId xmlns:p14="http://schemas.microsoft.com/office/powerpoint/2010/main" val="525928584"/>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627"/>
            <a:ext cx="12192000" cy="7314627"/>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 y="0"/>
            <a:ext cx="12192390" cy="2197846"/>
          </a:xfrm>
          <a:prstGeom prst="rect">
            <a:avLst/>
          </a:prstGeom>
        </p:spPr>
      </p:pic>
      <p:grpSp>
        <p:nvGrpSpPr>
          <p:cNvPr id="51" name="组合 50"/>
          <p:cNvGrpSpPr/>
          <p:nvPr/>
        </p:nvGrpSpPr>
        <p:grpSpPr>
          <a:xfrm>
            <a:off x="3391104" y="1722111"/>
            <a:ext cx="5065173" cy="557462"/>
            <a:chOff x="4673997" y="2014593"/>
            <a:chExt cx="3167497" cy="348608"/>
          </a:xfrm>
          <a:effectLst/>
        </p:grpSpPr>
        <p:sp>
          <p:nvSpPr>
            <p:cNvPr id="52" name="Round Same Side Corner Rectangle 48"/>
            <p:cNvSpPr/>
            <p:nvPr/>
          </p:nvSpPr>
          <p:spPr>
            <a:xfrm rot="5400000">
              <a:off x="6083442" y="605148"/>
              <a:ext cx="348608" cy="3167497"/>
            </a:xfrm>
            <a:prstGeom prst="round2SameRect">
              <a:avLst>
                <a:gd name="adj1" fmla="val 50000"/>
                <a:gd name="adj2"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800">
                <a:ea typeface="方正粗宋简体" panose="03000509000000000000" pitchFamily="65" charset="-122"/>
              </a:endParaRPr>
            </a:p>
          </p:txBody>
        </p:sp>
        <p:sp>
          <p:nvSpPr>
            <p:cNvPr id="53" name="Rectangle 49"/>
            <p:cNvSpPr/>
            <p:nvPr/>
          </p:nvSpPr>
          <p:spPr>
            <a:xfrm>
              <a:off x="5185255" y="2027050"/>
              <a:ext cx="2104312" cy="327195"/>
            </a:xfrm>
            <a:prstGeom prst="rect">
              <a:avLst/>
            </a:prstGeom>
          </p:spPr>
          <p:txBody>
            <a:bodyPr wrap="none">
              <a:spAutoFit/>
            </a:bodyPr>
            <a:lstStyle/>
            <a:p>
              <a:pPr algn="ctr"/>
              <a:r>
                <a:rPr lang="zh-CN" altLang="en-US" sz="2800" spc="300" dirty="0">
                  <a:solidFill>
                    <a:schemeClr val="bg1"/>
                  </a:solidFill>
                  <a:latin typeface="方正粗宋简体" panose="03000509000000000000" pitchFamily="65" charset="-122"/>
                  <a:ea typeface="方正粗宋简体" panose="03000509000000000000" pitchFamily="65" charset="-122"/>
                </a:rPr>
                <a:t>必须推进伟大事业</a:t>
              </a:r>
              <a:endParaRPr lang="en-US" altLang="zh-CN" sz="2800" spc="300" dirty="0">
                <a:solidFill>
                  <a:schemeClr val="bg1"/>
                </a:solidFill>
                <a:latin typeface="方正粗宋简体" panose="03000509000000000000" pitchFamily="65" charset="-122"/>
                <a:ea typeface="方正粗宋简体" panose="03000509000000000000" pitchFamily="65" charset="-122"/>
              </a:endParaRPr>
            </a:p>
          </p:txBody>
        </p:sp>
      </p:grpSp>
      <p:sp>
        <p:nvSpPr>
          <p:cNvPr id="24" name="TextBox 19"/>
          <p:cNvSpPr txBox="1"/>
          <p:nvPr/>
        </p:nvSpPr>
        <p:spPr>
          <a:xfrm>
            <a:off x="1238098" y="2654473"/>
            <a:ext cx="9715414" cy="2562240"/>
          </a:xfrm>
          <a:prstGeom prst="rect">
            <a:avLst/>
          </a:prstGeom>
          <a:noFill/>
        </p:spPr>
        <p:txBody>
          <a:bodyPr wrap="square" rtlCol="0">
            <a:spAutoFit/>
          </a:bodyPr>
          <a:lstStyle/>
          <a:p>
            <a:pPr lvl="0" algn="just">
              <a:lnSpc>
                <a:spcPct val="150000"/>
              </a:lnSpc>
              <a:defRPr/>
            </a:pPr>
            <a:r>
              <a:rPr lang="zh-CN" altLang="en-US" sz="15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     实现伟大梦想，必须推进伟大事业。中国特色社会主义是改革开放以来党的全部理论和实践的主题，是党和人民历尽千辛万苦、付出巨大代价取得的根本成就。中国特色社会主义道路是实现社会主义现代化、创造人民美好生活的必由之路，中国特色社会主义理论体系是指导党和人民实现中华民族伟大复兴的正确理论，中国特色社会主义制度是当代中国发展进步的根本制度保障，中国特色社会主义文化是激励全党全国各族人民奋勇前进的强大精神力量。全党要更加自觉地增强道路自信、理论自信、制度自信、文化自信，</a:t>
            </a:r>
            <a:r>
              <a:rPr lang="zh-CN" altLang="en-US" sz="1600" b="1" spc="3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既不走封闭僵化的老路，也不走改旗易帜的邪路，保持政治定力，坚持实干兴邦</a:t>
            </a:r>
            <a:r>
              <a:rPr lang="zh-CN" altLang="en-US" sz="15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，始终坚持和发展中国特色社会主义。</a:t>
            </a:r>
          </a:p>
        </p:txBody>
      </p:sp>
    </p:spTree>
    <p:extLst>
      <p:ext uri="{BB962C8B-B14F-4D97-AF65-F5344CB8AC3E}">
        <p14:creationId xmlns:p14="http://schemas.microsoft.com/office/powerpoint/2010/main" val="2330380325"/>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145755"/>
            <a:ext cx="12192000" cy="4712245"/>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390" y="0"/>
            <a:ext cx="12192000" cy="2354737"/>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80805" y="829879"/>
            <a:ext cx="3810805" cy="1524860"/>
          </a:xfrm>
          <a:prstGeom prst="rect">
            <a:avLst/>
          </a:prstGeom>
        </p:spPr>
      </p:pic>
      <p:pic>
        <p:nvPicPr>
          <p:cNvPr id="11" name="Picture 2" descr="C:\Users\Administrator\Desktop\5645abeecf4fb.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15073" y="2145755"/>
            <a:ext cx="3272307" cy="949131"/>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2827040" y="3094636"/>
            <a:ext cx="6912768" cy="1212772"/>
            <a:chOff x="2638822" y="2721698"/>
            <a:chExt cx="6912768" cy="1212772"/>
          </a:xfrm>
        </p:grpSpPr>
        <p:sp>
          <p:nvSpPr>
            <p:cNvPr id="13" name="圆角矩形 55"/>
            <p:cNvSpPr/>
            <p:nvPr/>
          </p:nvSpPr>
          <p:spPr>
            <a:xfrm>
              <a:off x="2638822" y="2721698"/>
              <a:ext cx="6912768" cy="1212771"/>
            </a:xfrm>
            <a:prstGeom prst="roundRect">
              <a:avLst>
                <a:gd name="adj"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 Box 12"/>
            <p:cNvSpPr txBox="1">
              <a:spLocks noChangeArrowheads="1"/>
            </p:cNvSpPr>
            <p:nvPr/>
          </p:nvSpPr>
          <p:spPr bwMode="auto">
            <a:xfrm>
              <a:off x="3061822" y="2857252"/>
              <a:ext cx="6129728" cy="10772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200" spc="300">
                  <a:solidFill>
                    <a:schemeClr val="bg1"/>
                  </a:solidFill>
                  <a:latin typeface="方正粗宋简体" panose="03000509000000000000" pitchFamily="65" charset="-122"/>
                  <a:ea typeface="方正粗宋简体" panose="03000509000000000000" pitchFamily="65" charset="-122"/>
                </a:rPr>
                <a:t>四</a:t>
              </a:r>
              <a:r>
                <a:rPr lang="en-US" altLang="zh-CN" sz="3200" spc="300">
                  <a:solidFill>
                    <a:schemeClr val="bg1"/>
                  </a:solidFill>
                  <a:latin typeface="方正粗宋简体" panose="03000509000000000000" pitchFamily="65" charset="-122"/>
                  <a:ea typeface="方正粗宋简体" panose="03000509000000000000" pitchFamily="65" charset="-122"/>
                </a:rPr>
                <a:t>.</a:t>
              </a:r>
              <a:r>
                <a:rPr lang="zh-CN" altLang="en-US" sz="3200" spc="300">
                  <a:solidFill>
                    <a:schemeClr val="bg1"/>
                  </a:solidFill>
                  <a:latin typeface="方正粗宋简体" panose="03000509000000000000" pitchFamily="65" charset="-122"/>
                  <a:ea typeface="方正粗宋简体" panose="03000509000000000000" pitchFamily="65" charset="-122"/>
                </a:rPr>
                <a:t>一个重大思想：新时代中国特色社会主义思想</a:t>
              </a:r>
              <a:endParaRPr lang="zh-CN" altLang="en-US" sz="1000" spc="300" dirty="0">
                <a:solidFill>
                  <a:schemeClr val="bg1"/>
                </a:solidFill>
                <a:latin typeface="方正超粗黑简体" pitchFamily="65" charset="-122"/>
                <a:ea typeface="方正超粗黑简体" pitchFamily="65" charset="-122"/>
              </a:endParaRPr>
            </a:p>
          </p:txBody>
        </p:sp>
      </p:grpSp>
    </p:spTree>
    <p:extLst>
      <p:ext uri="{BB962C8B-B14F-4D97-AF65-F5344CB8AC3E}">
        <p14:creationId xmlns:p14="http://schemas.microsoft.com/office/powerpoint/2010/main" val="1953247025"/>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50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440" y="953885"/>
            <a:ext cx="12192000" cy="6094615"/>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37320" y="0"/>
            <a:ext cx="6597130" cy="2472469"/>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503263"/>
            <a:ext cx="12178780" cy="2354737"/>
          </a:xfrm>
          <a:prstGeom prst="rect">
            <a:avLst/>
          </a:prstGeom>
        </p:spPr>
      </p:pic>
      <p:pic>
        <p:nvPicPr>
          <p:cNvPr id="6" name="Picture 2" descr="C:\Users\Administrator\Desktop\5645abeecf4fb.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88090" y="1341043"/>
            <a:ext cx="3271881" cy="949007"/>
          </a:xfrm>
          <a:prstGeom prst="rect">
            <a:avLst/>
          </a:prstGeom>
          <a:noFill/>
          <a:extLst>
            <a:ext uri="{909E8E84-426E-40DD-AFC4-6F175D3DCCD1}">
              <a14:hiddenFill xmlns:a14="http://schemas.microsoft.com/office/drawing/2010/main">
                <a:solidFill>
                  <a:srgbClr val="FFFFFF"/>
                </a:solidFill>
              </a14:hiddenFill>
            </a:ext>
          </a:extLst>
        </p:spPr>
      </p:pic>
      <p:sp>
        <p:nvSpPr>
          <p:cNvPr id="7" name="圆角矩形 6"/>
          <p:cNvSpPr/>
          <p:nvPr/>
        </p:nvSpPr>
        <p:spPr>
          <a:xfrm>
            <a:off x="1704085" y="2290049"/>
            <a:ext cx="8711833" cy="3154914"/>
          </a:xfrm>
          <a:prstGeom prst="roundRect">
            <a:avLst>
              <a:gd name="adj" fmla="val 11485"/>
            </a:avLst>
          </a:prstGeom>
          <a:solidFill>
            <a:schemeClr val="bg1">
              <a:alpha val="61000"/>
            </a:schemeClr>
          </a:solid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5067993" y="1642062"/>
            <a:ext cx="791984" cy="79198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粗宋简体" panose="03000509000000000000" pitchFamily="65" charset="-122"/>
              <a:ea typeface="方正粗宋简体" panose="03000509000000000000" pitchFamily="65" charset="-122"/>
            </a:endParaRPr>
          </a:p>
        </p:txBody>
      </p:sp>
      <p:sp>
        <p:nvSpPr>
          <p:cNvPr id="9" name="矩形 8"/>
          <p:cNvSpPr/>
          <p:nvPr/>
        </p:nvSpPr>
        <p:spPr>
          <a:xfrm rot="2700000">
            <a:off x="6363969" y="1642062"/>
            <a:ext cx="791984" cy="79198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粗宋简体" panose="03000509000000000000" pitchFamily="65" charset="-122"/>
              <a:ea typeface="方正粗宋简体" panose="03000509000000000000" pitchFamily="65" charset="-122"/>
            </a:endParaRPr>
          </a:p>
        </p:txBody>
      </p:sp>
      <p:sp>
        <p:nvSpPr>
          <p:cNvPr id="10" name="TextBox 5"/>
          <p:cNvSpPr>
            <a:spLocks noChangeArrowheads="1"/>
          </p:cNvSpPr>
          <p:nvPr/>
        </p:nvSpPr>
        <p:spPr bwMode="auto">
          <a:xfrm>
            <a:off x="5175990" y="1714932"/>
            <a:ext cx="575989" cy="6462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ctr">
              <a:buClr>
                <a:schemeClr val="tx1"/>
              </a:buClr>
              <a:buSzPct val="120000"/>
            </a:pPr>
            <a:r>
              <a:rPr lang="zh-CN" altLang="en-US" sz="3600" b="1" dirty="0">
                <a:gradFill>
                  <a:gsLst>
                    <a:gs pos="0">
                      <a:srgbClr val="C00000"/>
                    </a:gs>
                    <a:gs pos="100000">
                      <a:srgbClr val="FF0000"/>
                    </a:gs>
                  </a:gsLst>
                  <a:lin ang="3600000" scaled="0"/>
                </a:gradFill>
                <a:latin typeface="方正粗宋简体" panose="03000509000000000000" pitchFamily="65" charset="-122"/>
                <a:ea typeface="方正粗宋简体" panose="03000509000000000000" pitchFamily="65" charset="-122"/>
              </a:rPr>
              <a:t>前</a:t>
            </a:r>
          </a:p>
        </p:txBody>
      </p:sp>
      <p:sp>
        <p:nvSpPr>
          <p:cNvPr id="11" name="TextBox 5"/>
          <p:cNvSpPr>
            <a:spLocks noChangeArrowheads="1"/>
          </p:cNvSpPr>
          <p:nvPr/>
        </p:nvSpPr>
        <p:spPr bwMode="auto">
          <a:xfrm>
            <a:off x="6471965" y="1714932"/>
            <a:ext cx="575989" cy="6462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algn="ctr">
              <a:buClr>
                <a:schemeClr val="tx1"/>
              </a:buClr>
              <a:buSzPct val="120000"/>
            </a:pPr>
            <a:r>
              <a:rPr lang="zh-CN" altLang="en-US" sz="3600" b="1" dirty="0">
                <a:gradFill>
                  <a:gsLst>
                    <a:gs pos="0">
                      <a:srgbClr val="C00000"/>
                    </a:gs>
                    <a:gs pos="100000">
                      <a:srgbClr val="FF0000"/>
                    </a:gs>
                  </a:gsLst>
                  <a:lin ang="3600000" scaled="0"/>
                </a:gradFill>
                <a:latin typeface="方正粗宋简体" panose="03000509000000000000" pitchFamily="65" charset="-122"/>
                <a:ea typeface="方正粗宋简体" panose="03000509000000000000" pitchFamily="65" charset="-122"/>
              </a:rPr>
              <a:t>言</a:t>
            </a:r>
          </a:p>
        </p:txBody>
      </p:sp>
      <p:pic>
        <p:nvPicPr>
          <p:cNvPr id="12" name="Picture 2" descr="C:\Users\Administrator\Desktop\5645abeecf4fb.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7247979" y="1341043"/>
            <a:ext cx="3372037" cy="949007"/>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2064078" y="2637017"/>
            <a:ext cx="7991847" cy="2584986"/>
          </a:xfrm>
          <a:prstGeom prst="rect">
            <a:avLst/>
          </a:prstGeom>
        </p:spPr>
        <p:txBody>
          <a:bodyPr wrap="square">
            <a:spAutoFit/>
          </a:bodyPr>
          <a:lstStyle/>
          <a:p>
            <a:pPr>
              <a:lnSpc>
                <a:spcPct val="150000"/>
              </a:lnSpc>
            </a:pPr>
            <a:r>
              <a:rPr lang="zh-CN" altLang="en-US" spc="300" dirty="0">
                <a:solidFill>
                  <a:srgbClr val="C00000"/>
                </a:solidFill>
                <a:latin typeface="微软雅黑" panose="020B0503020204020204" pitchFamily="34" charset="-122"/>
                <a:ea typeface="微软雅黑" panose="020B0503020204020204" pitchFamily="34" charset="-122"/>
              </a:rPr>
              <a:t>     不忘初心，方得始终。中国共产党人的初心和使命，就是为中国人民谋幸福，为中华民族谋复兴。这个初心和使命是激励中国共产党人不断前进的根本动力。全党同志一定要永远与人民同呼吸、共命运、心连心，永远把人民对美好生活的向往作为奋斗目标，以永不懈怠的精神状态和一往无前的奋斗姿态，继续朝着实现中华民族伟大复兴的宏伟目标奋勇前进。</a:t>
            </a:r>
          </a:p>
        </p:txBody>
      </p:sp>
    </p:spTree>
    <p:extLst>
      <p:ext uri="{BB962C8B-B14F-4D97-AF65-F5344CB8AC3E}">
        <p14:creationId xmlns:p14="http://schemas.microsoft.com/office/powerpoint/2010/main" val="1923493928"/>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90"/>
                                          </p:val>
                                        </p:tav>
                                        <p:tav tm="100000">
                                          <p:val>
                                            <p:fltVal val="0"/>
                                          </p:val>
                                        </p:tav>
                                      </p:tavLst>
                                    </p:anim>
                                    <p:animEffect transition="in" filter="fade">
                                      <p:cBhvr>
                                        <p:cTn id="10" dur="500"/>
                                        <p:tgtEl>
                                          <p:spTgt spid="8"/>
                                        </p:tgtEl>
                                      </p:cBhvr>
                                    </p:animEffect>
                                  </p:childTnLst>
                                </p:cTn>
                              </p:par>
                              <p:par>
                                <p:cTn id="11" presetID="31" presetClass="entr" presetSubtype="0" fill="hold" grpId="0" nodeType="withEffect">
                                  <p:stCondLst>
                                    <p:cond delay="50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 calcmode="lin" valueType="num">
                                      <p:cBhvr>
                                        <p:cTn id="15" dur="500" fill="hold"/>
                                        <p:tgtEl>
                                          <p:spTgt spid="9"/>
                                        </p:tgtEl>
                                        <p:attrNameLst>
                                          <p:attrName>style.rotation</p:attrName>
                                        </p:attrNameLst>
                                      </p:cBhvr>
                                      <p:tavLst>
                                        <p:tav tm="0">
                                          <p:val>
                                            <p:fltVal val="90"/>
                                          </p:val>
                                        </p:tav>
                                        <p:tav tm="100000">
                                          <p:val>
                                            <p:fltVal val="0"/>
                                          </p:val>
                                        </p:tav>
                                      </p:tavLst>
                                    </p:anim>
                                    <p:animEffect transition="in" filter="fade">
                                      <p:cBhvr>
                                        <p:cTn id="16" dur="500"/>
                                        <p:tgtEl>
                                          <p:spTgt spid="9"/>
                                        </p:tgtEl>
                                      </p:cBhvr>
                                    </p:animEffect>
                                  </p:childTnLst>
                                </p:cTn>
                              </p:par>
                              <p:par>
                                <p:cTn id="17" presetID="16" presetClass="entr" presetSubtype="21" fill="hold" grpId="0" nodeType="withEffect">
                                  <p:stCondLst>
                                    <p:cond delay="50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par>
                                <p:cTn id="20" presetID="16" presetClass="entr" presetSubtype="21"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par>
                          <p:cTn id="23" fill="hold">
                            <p:stCondLst>
                              <p:cond delay="1000"/>
                            </p:stCondLst>
                            <p:childTnLst>
                              <p:par>
                                <p:cTn id="24" presetID="16" presetClass="entr" presetSubtype="21"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par>
                                <p:cTn id="27" presetID="2" presetClass="entr" presetSubtype="8" fill="hold" nodeType="withEffect">
                                  <p:stCondLst>
                                    <p:cond delay="50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50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1+#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2" presetClass="entr" presetSubtype="1"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up)">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627"/>
            <a:ext cx="12192000" cy="7314627"/>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 y="0"/>
            <a:ext cx="12192390" cy="2197846"/>
          </a:xfrm>
          <a:prstGeom prst="rect">
            <a:avLst/>
          </a:prstGeom>
        </p:spPr>
      </p:pic>
      <p:grpSp>
        <p:nvGrpSpPr>
          <p:cNvPr id="9" name="组合 8"/>
          <p:cNvGrpSpPr/>
          <p:nvPr/>
        </p:nvGrpSpPr>
        <p:grpSpPr>
          <a:xfrm>
            <a:off x="3391104" y="1722111"/>
            <a:ext cx="5065173" cy="557462"/>
            <a:chOff x="4673997" y="2014593"/>
            <a:chExt cx="3167497" cy="348608"/>
          </a:xfrm>
          <a:effectLst/>
        </p:grpSpPr>
        <p:sp>
          <p:nvSpPr>
            <p:cNvPr id="10" name="Round Same Side Corner Rectangle 48"/>
            <p:cNvSpPr/>
            <p:nvPr/>
          </p:nvSpPr>
          <p:spPr>
            <a:xfrm rot="5400000">
              <a:off x="6083442" y="605148"/>
              <a:ext cx="348608" cy="3167497"/>
            </a:xfrm>
            <a:prstGeom prst="round2SameRect">
              <a:avLst>
                <a:gd name="adj1" fmla="val 50000"/>
                <a:gd name="adj2"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800">
                <a:ea typeface="方正粗宋简体" panose="03000509000000000000" pitchFamily="65" charset="-122"/>
              </a:endParaRPr>
            </a:p>
          </p:txBody>
        </p:sp>
        <p:sp>
          <p:nvSpPr>
            <p:cNvPr id="11" name="Rectangle 49"/>
            <p:cNvSpPr/>
            <p:nvPr/>
          </p:nvSpPr>
          <p:spPr>
            <a:xfrm>
              <a:off x="4876507" y="2046301"/>
              <a:ext cx="2721812" cy="298325"/>
            </a:xfrm>
            <a:prstGeom prst="rect">
              <a:avLst/>
            </a:prstGeom>
          </p:spPr>
          <p:txBody>
            <a:bodyPr wrap="none">
              <a:spAutoFit/>
            </a:bodyPr>
            <a:lstStyle/>
            <a:p>
              <a:pPr algn="ctr"/>
              <a:r>
                <a:rPr lang="zh-CN" altLang="en-US" sz="250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rPr>
                <a:t>新时代中国特色社会主义思想</a:t>
              </a:r>
              <a:endParaRPr lang="en-US" altLang="zh-CN" sz="25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endParaRPr>
            </a:p>
          </p:txBody>
        </p:sp>
      </p:grpSp>
      <p:sp>
        <p:nvSpPr>
          <p:cNvPr id="12" name="矩形 11"/>
          <p:cNvSpPr/>
          <p:nvPr/>
        </p:nvSpPr>
        <p:spPr>
          <a:xfrm>
            <a:off x="3503713" y="2592633"/>
            <a:ext cx="7186699" cy="3000821"/>
          </a:xfrm>
          <a:prstGeom prst="rect">
            <a:avLst/>
          </a:prstGeom>
        </p:spPr>
        <p:txBody>
          <a:bodyPr wrap="square">
            <a:spAutoFit/>
          </a:bodyPr>
          <a:lstStyle/>
          <a:p>
            <a:pPr algn="just">
              <a:lnSpc>
                <a:spcPct val="150000"/>
              </a:lnSpc>
              <a:defRPr/>
            </a:pPr>
            <a:r>
              <a:rPr lang="zh-CN" altLang="en-US" sz="1400" spc="300" dirty="0">
                <a:solidFill>
                  <a:schemeClr val="tx1">
                    <a:lumMod val="75000"/>
                    <a:lumOff val="25000"/>
                  </a:schemeClr>
                </a:solidFill>
                <a:latin typeface="微软雅黑" panose="020B0503020204020204" pitchFamily="34" charset="-122"/>
                <a:ea typeface="微软雅黑" panose="020B0503020204020204" pitchFamily="34" charset="-122"/>
              </a:rPr>
              <a:t>十八大以来，国内外形势变化和我国各项事业发展都给我们提出了一个重大时代课题，这就是必须从理论和实践结合上系统回答新时代坚持和发展什么样的中国特色社会主义、怎样坚持和发展中国特色社会主义，包括新时代坚持和发展中国特色社会主义的总目标、总任务、总体布局、战略布局和发展方向、发展方式、发展动力、战略步骤、外部条件、政治保证等基本问题，</a:t>
            </a:r>
            <a:r>
              <a:rPr lang="zh-CN" altLang="en-US" sz="1400" b="1" spc="300" dirty="0">
                <a:solidFill>
                  <a:srgbClr val="FF0000"/>
                </a:solidFill>
                <a:latin typeface="微软雅黑" panose="020B0503020204020204" pitchFamily="34" charset="-122"/>
                <a:ea typeface="微软雅黑" panose="020B0503020204020204" pitchFamily="34" charset="-122"/>
              </a:rPr>
              <a:t>并且要根据新的实践对经济、政治、法治、科技、文化、教育、民生、民族、宗教、社会、生态文明、国家安全、国防和军队</a:t>
            </a:r>
            <a:r>
              <a:rPr lang="zh-CN" altLang="en-US" sz="1400" spc="300" dirty="0">
                <a:solidFill>
                  <a:schemeClr val="tx1">
                    <a:lumMod val="75000"/>
                    <a:lumOff val="25000"/>
                  </a:schemeClr>
                </a:solidFill>
                <a:latin typeface="微软雅黑" panose="020B0503020204020204" pitchFamily="34" charset="-122"/>
                <a:ea typeface="微软雅黑" panose="020B0503020204020204" pitchFamily="34" charset="-122"/>
              </a:rPr>
              <a:t>、“一国两制”和祖国统一、统一战线、外交、党的建设等各方面作出理论分析和政策指导，以利于更好坚持和发展中国特色社会主义。</a:t>
            </a:r>
          </a:p>
        </p:txBody>
      </p:sp>
      <p:pic>
        <p:nvPicPr>
          <p:cNvPr id="13" name="Picture 2" descr="C:\Users\Administrator\Desktop\56fcea48ebc1f.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9897" y="2888028"/>
            <a:ext cx="3044365" cy="24238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01229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win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1" presetClass="entr" presetSubtype="0" fill="hold" nodeType="afterEffect">
                                  <p:stCondLst>
                                    <p:cond delay="0"/>
                                  </p:stCondLst>
                                  <p:iterate type="lt">
                                    <p:tmPct val="10000"/>
                                  </p:iterate>
                                  <p:childTnLst>
                                    <p:set>
                                      <p:cBhvr>
                                        <p:cTn id="16" dur="1" fill="hold">
                                          <p:stCondLst>
                                            <p:cond delay="0"/>
                                          </p:stCondLst>
                                        </p:cTn>
                                        <p:tgtEl>
                                          <p:spTgt spid="12">
                                            <p:txEl>
                                              <p:pRg st="0" end="0"/>
                                            </p:txEl>
                                          </p:spTgt>
                                        </p:tgtEl>
                                        <p:attrNameLst>
                                          <p:attrName>style.visibility</p:attrName>
                                        </p:attrNameLst>
                                      </p:cBhvr>
                                      <p:to>
                                        <p:strVal val="visible"/>
                                      </p:to>
                                    </p:set>
                                    <p:anim calcmode="lin" valueType="num">
                                      <p:cBhvr>
                                        <p:cTn id="17" dur="25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8" dur="25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19" dur="25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0" dur="25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1" dur="250" tmFilter="0,0; .5, 1; 1, 1"/>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627"/>
            <a:ext cx="12192000" cy="7314627"/>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 y="0"/>
            <a:ext cx="12192390" cy="2197846"/>
          </a:xfrm>
          <a:prstGeom prst="rect">
            <a:avLst/>
          </a:prstGeom>
        </p:spPr>
      </p:pic>
      <p:grpSp>
        <p:nvGrpSpPr>
          <p:cNvPr id="14" name="组合 13"/>
          <p:cNvGrpSpPr/>
          <p:nvPr/>
        </p:nvGrpSpPr>
        <p:grpSpPr>
          <a:xfrm>
            <a:off x="3391104" y="1722111"/>
            <a:ext cx="5065173" cy="557462"/>
            <a:chOff x="4673997" y="2014593"/>
            <a:chExt cx="3167497" cy="348608"/>
          </a:xfrm>
          <a:effectLst/>
        </p:grpSpPr>
        <p:sp>
          <p:nvSpPr>
            <p:cNvPr id="15" name="Round Same Side Corner Rectangle 48"/>
            <p:cNvSpPr/>
            <p:nvPr/>
          </p:nvSpPr>
          <p:spPr>
            <a:xfrm rot="5400000">
              <a:off x="6083442" y="605148"/>
              <a:ext cx="348608" cy="3167497"/>
            </a:xfrm>
            <a:prstGeom prst="round2SameRect">
              <a:avLst>
                <a:gd name="adj1" fmla="val 50000"/>
                <a:gd name="adj2"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800">
                <a:ea typeface="方正粗宋简体" panose="03000509000000000000" pitchFamily="65" charset="-122"/>
              </a:endParaRPr>
            </a:p>
          </p:txBody>
        </p:sp>
        <p:sp>
          <p:nvSpPr>
            <p:cNvPr id="16" name="Rectangle 49"/>
            <p:cNvSpPr/>
            <p:nvPr/>
          </p:nvSpPr>
          <p:spPr>
            <a:xfrm>
              <a:off x="4876507" y="2046301"/>
              <a:ext cx="2721812" cy="298325"/>
            </a:xfrm>
            <a:prstGeom prst="rect">
              <a:avLst/>
            </a:prstGeom>
          </p:spPr>
          <p:txBody>
            <a:bodyPr wrap="none">
              <a:spAutoFit/>
            </a:bodyPr>
            <a:lstStyle/>
            <a:p>
              <a:pPr algn="ctr"/>
              <a:r>
                <a:rPr lang="zh-CN" altLang="en-US" sz="250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rPr>
                <a:t>新时代中国特色社会主义思想</a:t>
              </a:r>
              <a:endParaRPr lang="en-US" altLang="zh-CN" sz="25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endParaRPr>
            </a:p>
          </p:txBody>
        </p:sp>
      </p:grpSp>
      <p:sp>
        <p:nvSpPr>
          <p:cNvPr id="17" name="矩形 16"/>
          <p:cNvSpPr/>
          <p:nvPr/>
        </p:nvSpPr>
        <p:spPr>
          <a:xfrm>
            <a:off x="3714940" y="2824437"/>
            <a:ext cx="6565341" cy="2354491"/>
          </a:xfrm>
          <a:prstGeom prst="rect">
            <a:avLst/>
          </a:prstGeom>
        </p:spPr>
        <p:txBody>
          <a:bodyPr wrap="square">
            <a:spAutoFit/>
          </a:bodyPr>
          <a:lstStyle/>
          <a:p>
            <a:pPr algn="just">
              <a:lnSpc>
                <a:spcPct val="150000"/>
              </a:lnSpc>
              <a:defRPr/>
            </a:pPr>
            <a:r>
              <a:rPr lang="zh-CN" altLang="en-US" sz="1400" spc="300" dirty="0">
                <a:solidFill>
                  <a:schemeClr val="tx1">
                    <a:lumMod val="75000"/>
                    <a:lumOff val="25000"/>
                  </a:schemeClr>
                </a:solidFill>
                <a:latin typeface="微软雅黑" panose="020B0503020204020204" pitchFamily="34" charset="-122"/>
                <a:ea typeface="微软雅黑" panose="020B0503020204020204" pitchFamily="34" charset="-122"/>
              </a:rPr>
              <a:t>围绕这个重大时代课题，我们党坚持以</a:t>
            </a:r>
            <a:r>
              <a:rPr lang="zh-CN" altLang="en-US" sz="1400" b="1" spc="300" dirty="0">
                <a:solidFill>
                  <a:srgbClr val="FF0000"/>
                </a:solidFill>
                <a:latin typeface="微软雅黑" panose="020B0503020204020204" pitchFamily="34" charset="-122"/>
                <a:ea typeface="微软雅黑" panose="020B0503020204020204" pitchFamily="34" charset="-122"/>
              </a:rPr>
              <a:t>马克思列宁主义、毛泽东思想、邓小平理论、“三个代表”重要思想、科学发展观为指导，坚持解放思想、实事求是、与时俱进</a:t>
            </a:r>
            <a:r>
              <a:rPr lang="zh-CN" altLang="en-US" sz="1400" spc="300" dirty="0">
                <a:solidFill>
                  <a:schemeClr val="tx1">
                    <a:lumMod val="75000"/>
                    <a:lumOff val="25000"/>
                  </a:schemeClr>
                </a:solidFill>
                <a:latin typeface="微软雅黑" panose="020B0503020204020204" pitchFamily="34" charset="-122"/>
                <a:ea typeface="微软雅黑" panose="020B0503020204020204" pitchFamily="34" charset="-122"/>
              </a:rPr>
              <a:t>、求真务实，坚持辩证唯物主义和历史唯物主义，紧密结合新的时代条件和实践要求，以全新的视野深化对共产党执政规律、社会主义建设规律、人类社会发展规律的认识，进行艰辛理论探索，取得重大理论创新成果，形成了新时代中国特色社会主义思想。</a:t>
            </a:r>
          </a:p>
        </p:txBody>
      </p:sp>
      <p:pic>
        <p:nvPicPr>
          <p:cNvPr id="18" name="图片 17"/>
          <p:cNvPicPr>
            <a:picLocks noChangeAspect="1"/>
          </p:cNvPicPr>
          <p:nvPr/>
        </p:nvPicPr>
        <p:blipFill>
          <a:blip r:embed="rId6"/>
          <a:stretch>
            <a:fillRect/>
          </a:stretch>
        </p:blipFill>
        <p:spPr>
          <a:xfrm>
            <a:off x="588925" y="3092963"/>
            <a:ext cx="2802179" cy="175616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64930141"/>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Effect transition="in" filter="wipe(up)">
                                      <p:cBhvr>
                                        <p:cTn id="17"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627"/>
            <a:ext cx="12192000" cy="7314627"/>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 y="0"/>
            <a:ext cx="12192390" cy="2197846"/>
          </a:xfrm>
          <a:prstGeom prst="rect">
            <a:avLst/>
          </a:prstGeom>
        </p:spPr>
      </p:pic>
      <p:grpSp>
        <p:nvGrpSpPr>
          <p:cNvPr id="10" name="组合 9"/>
          <p:cNvGrpSpPr/>
          <p:nvPr/>
        </p:nvGrpSpPr>
        <p:grpSpPr>
          <a:xfrm>
            <a:off x="3391104" y="1722111"/>
            <a:ext cx="5065173" cy="557462"/>
            <a:chOff x="4673997" y="2014593"/>
            <a:chExt cx="3167497" cy="348608"/>
          </a:xfrm>
          <a:effectLst/>
        </p:grpSpPr>
        <p:sp>
          <p:nvSpPr>
            <p:cNvPr id="11" name="Round Same Side Corner Rectangle 48"/>
            <p:cNvSpPr/>
            <p:nvPr/>
          </p:nvSpPr>
          <p:spPr>
            <a:xfrm rot="5400000">
              <a:off x="6083442" y="605148"/>
              <a:ext cx="348608" cy="3167497"/>
            </a:xfrm>
            <a:prstGeom prst="round2SameRect">
              <a:avLst>
                <a:gd name="adj1" fmla="val 50000"/>
                <a:gd name="adj2"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800">
                <a:ea typeface="方正粗宋简体" panose="03000509000000000000" pitchFamily="65" charset="-122"/>
              </a:endParaRPr>
            </a:p>
          </p:txBody>
        </p:sp>
        <p:sp>
          <p:nvSpPr>
            <p:cNvPr id="12" name="Rectangle 49"/>
            <p:cNvSpPr/>
            <p:nvPr/>
          </p:nvSpPr>
          <p:spPr>
            <a:xfrm>
              <a:off x="4876507" y="2046301"/>
              <a:ext cx="2721812" cy="298325"/>
            </a:xfrm>
            <a:prstGeom prst="rect">
              <a:avLst/>
            </a:prstGeom>
          </p:spPr>
          <p:txBody>
            <a:bodyPr wrap="none">
              <a:spAutoFit/>
            </a:bodyPr>
            <a:lstStyle/>
            <a:p>
              <a:pPr algn="ctr"/>
              <a:r>
                <a:rPr lang="zh-CN" altLang="en-US" sz="250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rPr>
                <a:t>新时代中国特色社会主义思想</a:t>
              </a:r>
              <a:endParaRPr lang="en-US" altLang="zh-CN" sz="25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endParaRPr>
            </a:p>
          </p:txBody>
        </p:sp>
      </p:grpSp>
      <p:sp>
        <p:nvSpPr>
          <p:cNvPr id="13" name="矩形 12"/>
          <p:cNvSpPr/>
          <p:nvPr/>
        </p:nvSpPr>
        <p:spPr>
          <a:xfrm>
            <a:off x="1559496" y="2924945"/>
            <a:ext cx="9144132" cy="2400657"/>
          </a:xfrm>
          <a:prstGeom prst="rect">
            <a:avLst/>
          </a:prstGeom>
        </p:spPr>
        <p:txBody>
          <a:bodyPr wrap="square">
            <a:spAutoFit/>
          </a:bodyPr>
          <a:lstStyle/>
          <a:p>
            <a:pPr algn="just">
              <a:lnSpc>
                <a:spcPct val="150000"/>
              </a:lnSpc>
              <a:defRPr/>
            </a:pPr>
            <a:r>
              <a:rPr lang="zh-CN" altLang="en-US" sz="1600" spc="300">
                <a:solidFill>
                  <a:schemeClr val="tx1">
                    <a:lumMod val="75000"/>
                    <a:lumOff val="25000"/>
                  </a:schemeClr>
                </a:solidFill>
                <a:latin typeface="微软雅黑" panose="020B0503020204020204" pitchFamily="34" charset="-122"/>
                <a:ea typeface="微软雅黑" panose="020B0503020204020204" pitchFamily="34" charset="-122"/>
              </a:rPr>
              <a:t>明确新时代我国社会主要矛盾是人民日益增长的美好生活需要和不平衡不充分的发展之间的矛盾，必须坚持以人民为中心的发展思想，不断促进人的全面发展、全体人民共同富裕；明确中国特色社会主义事业总体布局是</a:t>
            </a:r>
            <a:r>
              <a:rPr lang="zh-CN" altLang="en-US" b="1" spc="300">
                <a:solidFill>
                  <a:srgbClr val="FF0000"/>
                </a:solidFill>
                <a:latin typeface="微软雅黑" panose="020B0503020204020204" pitchFamily="34" charset="-122"/>
                <a:ea typeface="微软雅黑" panose="020B0503020204020204" pitchFamily="34" charset="-122"/>
              </a:rPr>
              <a:t>“五位一体”、战略布局是“四个全面”，</a:t>
            </a:r>
            <a:r>
              <a:rPr lang="zh-CN" altLang="en-US" sz="1600" spc="300">
                <a:solidFill>
                  <a:schemeClr val="tx1">
                    <a:lumMod val="75000"/>
                    <a:lumOff val="25000"/>
                  </a:schemeClr>
                </a:solidFill>
                <a:latin typeface="微软雅黑" panose="020B0503020204020204" pitchFamily="34" charset="-122"/>
                <a:ea typeface="微软雅黑" panose="020B0503020204020204" pitchFamily="34" charset="-122"/>
              </a:rPr>
              <a:t>强调坚定道路自信、理论自信、制度自信、文化自信；明确全面深化改革总目标是完善和发展中国特色社会主义制度、推进国家治理体系和治理能力现代化；</a:t>
            </a:r>
          </a:p>
        </p:txBody>
      </p:sp>
    </p:spTree>
    <p:extLst>
      <p:ext uri="{BB962C8B-B14F-4D97-AF65-F5344CB8AC3E}">
        <p14:creationId xmlns:p14="http://schemas.microsoft.com/office/powerpoint/2010/main" val="145393210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wipe(up)">
                                      <p:cBhvr>
                                        <p:cTn id="13"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627"/>
            <a:ext cx="12192000" cy="7314627"/>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 y="0"/>
            <a:ext cx="12192390" cy="2197846"/>
          </a:xfrm>
          <a:prstGeom prst="rect">
            <a:avLst/>
          </a:prstGeom>
        </p:spPr>
      </p:pic>
      <p:grpSp>
        <p:nvGrpSpPr>
          <p:cNvPr id="51" name="组合 50"/>
          <p:cNvGrpSpPr/>
          <p:nvPr/>
        </p:nvGrpSpPr>
        <p:grpSpPr>
          <a:xfrm>
            <a:off x="3417998" y="1264911"/>
            <a:ext cx="5065173" cy="557462"/>
            <a:chOff x="4673997" y="2014593"/>
            <a:chExt cx="3167497" cy="348608"/>
          </a:xfrm>
          <a:effectLst/>
        </p:grpSpPr>
        <p:sp>
          <p:nvSpPr>
            <p:cNvPr id="52" name="Round Same Side Corner Rectangle 48"/>
            <p:cNvSpPr/>
            <p:nvPr/>
          </p:nvSpPr>
          <p:spPr>
            <a:xfrm rot="5400000">
              <a:off x="6083442" y="605148"/>
              <a:ext cx="348608" cy="3167497"/>
            </a:xfrm>
            <a:prstGeom prst="round2SameRect">
              <a:avLst>
                <a:gd name="adj1" fmla="val 50000"/>
                <a:gd name="adj2"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800">
                <a:ea typeface="方正粗宋简体" panose="03000509000000000000" pitchFamily="65" charset="-122"/>
              </a:endParaRPr>
            </a:p>
          </p:txBody>
        </p:sp>
        <p:sp>
          <p:nvSpPr>
            <p:cNvPr id="53" name="Rectangle 49"/>
            <p:cNvSpPr/>
            <p:nvPr/>
          </p:nvSpPr>
          <p:spPr>
            <a:xfrm>
              <a:off x="4720125" y="2027050"/>
              <a:ext cx="3034572" cy="327195"/>
            </a:xfrm>
            <a:prstGeom prst="rect">
              <a:avLst/>
            </a:prstGeom>
          </p:spPr>
          <p:txBody>
            <a:bodyPr wrap="none">
              <a:spAutoFit/>
            </a:bodyPr>
            <a:lstStyle/>
            <a:p>
              <a:pPr algn="ctr"/>
              <a:r>
                <a:rPr lang="zh-CN" altLang="en-US" sz="28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rPr>
                <a:t>新时代中国特色社会主义思想</a:t>
              </a:r>
              <a:endParaRPr lang="en-US" altLang="zh-CN" sz="28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endParaRPr>
            </a:p>
          </p:txBody>
        </p:sp>
      </p:grpSp>
      <p:sp>
        <p:nvSpPr>
          <p:cNvPr id="54" name="矩形 53"/>
          <p:cNvSpPr/>
          <p:nvPr/>
        </p:nvSpPr>
        <p:spPr>
          <a:xfrm>
            <a:off x="1088467" y="2354566"/>
            <a:ext cx="1606208" cy="2591251"/>
          </a:xfrm>
          <a:prstGeom prst="rect">
            <a:avLst/>
          </a:prstGeom>
          <a:noFill/>
          <a:ln>
            <a:solidFill>
              <a:srgbClr val="E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071047" y="2354566"/>
            <a:ext cx="1623628" cy="711369"/>
          </a:xfrm>
          <a:prstGeom prst="rect">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是</a:t>
            </a:r>
          </a:p>
        </p:txBody>
      </p:sp>
      <p:sp>
        <p:nvSpPr>
          <p:cNvPr id="56" name="TextBox 25"/>
          <p:cNvSpPr txBox="1"/>
          <p:nvPr/>
        </p:nvSpPr>
        <p:spPr>
          <a:xfrm>
            <a:off x="1191004" y="3151428"/>
            <a:ext cx="1477328" cy="1944021"/>
          </a:xfrm>
          <a:prstGeom prst="rect">
            <a:avLst/>
          </a:prstGeom>
          <a:noFill/>
        </p:spPr>
        <p:txBody>
          <a:bodyPr vert="eaVert" wrap="square" rtlCol="0">
            <a:spAutoFit/>
          </a:bodyPr>
          <a:lstStyle/>
          <a:p>
            <a:r>
              <a:rPr lang="zh-CN" altLang="en-US" sz="1400" spc="300" dirty="0">
                <a:solidFill>
                  <a:schemeClr val="tx1">
                    <a:lumMod val="95000"/>
                    <a:lumOff val="5000"/>
                  </a:schemeClr>
                </a:solidFill>
                <a:latin typeface="微软雅黑" panose="020B0503020204020204" pitchFamily="34" charset="-122"/>
                <a:ea typeface="微软雅黑" panose="020B0503020204020204" pitchFamily="34" charset="-122"/>
              </a:rPr>
              <a:t>对</a:t>
            </a:r>
            <a:r>
              <a:rPr lang="zh-CN" altLang="en-US" sz="1400" spc="300" dirty="0" smtClean="0">
                <a:solidFill>
                  <a:schemeClr val="tx1">
                    <a:lumMod val="95000"/>
                    <a:lumOff val="5000"/>
                  </a:schemeClr>
                </a:solidFill>
                <a:latin typeface="微软雅黑" panose="020B0503020204020204" pitchFamily="34" charset="-122"/>
                <a:ea typeface="微软雅黑" panose="020B0503020204020204" pitchFamily="34" charset="-122"/>
              </a:rPr>
              <a:t>马克思列宁主义毛泽东思想</a:t>
            </a:r>
            <a:r>
              <a:rPr lang="zh-CN" altLang="en-US" sz="1400" spc="300" dirty="0">
                <a:solidFill>
                  <a:schemeClr val="tx1">
                    <a:lumMod val="95000"/>
                    <a:lumOff val="5000"/>
                  </a:schemeClr>
                </a:solidFill>
                <a:latin typeface="微软雅黑" panose="020B0503020204020204" pitchFamily="34" charset="-122"/>
                <a:ea typeface="微软雅黑" panose="020B0503020204020204" pitchFamily="34" charset="-122"/>
              </a:rPr>
              <a:t>、邓小平理论、“三个代表”重要思想、科学发展观的继承和发展</a:t>
            </a:r>
          </a:p>
        </p:txBody>
      </p:sp>
      <p:sp>
        <p:nvSpPr>
          <p:cNvPr id="69" name="Rectangle 49"/>
          <p:cNvSpPr/>
          <p:nvPr/>
        </p:nvSpPr>
        <p:spPr>
          <a:xfrm>
            <a:off x="3252719" y="5278924"/>
            <a:ext cx="5686172" cy="646331"/>
          </a:xfrm>
          <a:prstGeom prst="rect">
            <a:avLst/>
          </a:prstGeom>
        </p:spPr>
        <p:txBody>
          <a:bodyPr wrap="none">
            <a:spAutoFit/>
          </a:bodyPr>
          <a:lstStyle/>
          <a:p>
            <a:r>
              <a:rPr lang="zh-CN" altLang="en-US" sz="3600" b="1" u="sng" spc="300" dirty="0">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rPr>
              <a:t>必须长期坚持并不断发展</a:t>
            </a:r>
            <a:endParaRPr lang="zh-CN" altLang="en-US" sz="3600" b="1" u="sng" spc="300" dirty="0"/>
          </a:p>
        </p:txBody>
      </p:sp>
      <p:sp>
        <p:nvSpPr>
          <p:cNvPr id="33" name="矩形 32"/>
          <p:cNvSpPr/>
          <p:nvPr/>
        </p:nvSpPr>
        <p:spPr>
          <a:xfrm>
            <a:off x="3042773" y="2362467"/>
            <a:ext cx="1606208" cy="2591251"/>
          </a:xfrm>
          <a:prstGeom prst="rect">
            <a:avLst/>
          </a:prstGeom>
          <a:noFill/>
          <a:ln>
            <a:solidFill>
              <a:srgbClr val="E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3025353" y="2362467"/>
            <a:ext cx="1623628" cy="711369"/>
          </a:xfrm>
          <a:prstGeom prst="rect">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是</a:t>
            </a:r>
          </a:p>
        </p:txBody>
      </p:sp>
      <p:sp>
        <p:nvSpPr>
          <p:cNvPr id="35" name="TextBox 25"/>
          <p:cNvSpPr txBox="1"/>
          <p:nvPr/>
        </p:nvSpPr>
        <p:spPr>
          <a:xfrm>
            <a:off x="3567755" y="3179865"/>
            <a:ext cx="1031051" cy="1748506"/>
          </a:xfrm>
          <a:prstGeom prst="rect">
            <a:avLst/>
          </a:prstGeom>
          <a:noFill/>
        </p:spPr>
        <p:txBody>
          <a:bodyPr vert="eaVert" wrap="square" rtlCol="0">
            <a:spAutoFit/>
          </a:bodyPr>
          <a:lstStyle>
            <a:defPPr>
              <a:defRPr lang="en-US"/>
            </a:defPPr>
            <a:lvl1pPr>
              <a:lnSpc>
                <a:spcPts val="2200"/>
              </a:lnSpc>
              <a:defRPr sz="1600" spc="300">
                <a:solidFill>
                  <a:schemeClr val="tx1">
                    <a:lumMod val="95000"/>
                    <a:lumOff val="5000"/>
                  </a:schemeClr>
                </a:solidFill>
                <a:latin typeface="微软雅黑" panose="020B0503020204020204" pitchFamily="34" charset="-122"/>
                <a:ea typeface="微软雅黑" panose="020B0503020204020204" pitchFamily="34" charset="-122"/>
              </a:defRPr>
            </a:lvl1pPr>
          </a:lstStyle>
          <a:p>
            <a:r>
              <a:rPr lang="zh-CN" altLang="en-US" dirty="0"/>
              <a:t>党和人民实践经验和集体智慧的结晶</a:t>
            </a:r>
          </a:p>
        </p:txBody>
      </p:sp>
      <p:sp>
        <p:nvSpPr>
          <p:cNvPr id="36" name="矩形 35"/>
          <p:cNvSpPr/>
          <p:nvPr/>
        </p:nvSpPr>
        <p:spPr>
          <a:xfrm>
            <a:off x="5014499" y="2362467"/>
            <a:ext cx="1606208" cy="2591251"/>
          </a:xfrm>
          <a:prstGeom prst="rect">
            <a:avLst/>
          </a:prstGeom>
          <a:noFill/>
          <a:ln>
            <a:solidFill>
              <a:srgbClr val="E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4997079" y="2362467"/>
            <a:ext cx="1623628" cy="711369"/>
          </a:xfrm>
          <a:prstGeom prst="rect">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是</a:t>
            </a:r>
          </a:p>
        </p:txBody>
      </p:sp>
      <p:sp>
        <p:nvSpPr>
          <p:cNvPr id="38" name="TextBox 25"/>
          <p:cNvSpPr txBox="1"/>
          <p:nvPr/>
        </p:nvSpPr>
        <p:spPr>
          <a:xfrm>
            <a:off x="4978610" y="3166418"/>
            <a:ext cx="1595309" cy="1748506"/>
          </a:xfrm>
          <a:prstGeom prst="rect">
            <a:avLst/>
          </a:prstGeom>
          <a:noFill/>
        </p:spPr>
        <p:txBody>
          <a:bodyPr vert="eaVert" wrap="square" rtlCol="0">
            <a:spAutoFit/>
          </a:bodyPr>
          <a:lstStyle>
            <a:defPPr>
              <a:defRPr lang="en-US"/>
            </a:defPPr>
            <a:lvl1pPr>
              <a:lnSpc>
                <a:spcPts val="2200"/>
              </a:lnSpc>
              <a:defRPr sz="1600" spc="300">
                <a:solidFill>
                  <a:schemeClr val="tx1">
                    <a:lumMod val="95000"/>
                    <a:lumOff val="5000"/>
                  </a:schemeClr>
                </a:solidFill>
                <a:latin typeface="微软雅黑" panose="020B0503020204020204" pitchFamily="34" charset="-122"/>
                <a:ea typeface="微软雅黑" panose="020B0503020204020204" pitchFamily="34" charset="-122"/>
              </a:defRPr>
            </a:lvl1pPr>
          </a:lstStyle>
          <a:p>
            <a:r>
              <a:rPr lang="zh-CN" altLang="en-US" dirty="0"/>
              <a:t>全党全国人民为实现中华民族伟大复兴而奋斗的行动指南，</a:t>
            </a:r>
          </a:p>
        </p:txBody>
      </p:sp>
      <p:sp>
        <p:nvSpPr>
          <p:cNvPr id="39" name="矩形 38"/>
          <p:cNvSpPr/>
          <p:nvPr/>
        </p:nvSpPr>
        <p:spPr>
          <a:xfrm>
            <a:off x="7000963" y="2362467"/>
            <a:ext cx="1606208" cy="2591251"/>
          </a:xfrm>
          <a:prstGeom prst="rect">
            <a:avLst/>
          </a:prstGeom>
          <a:noFill/>
          <a:ln>
            <a:solidFill>
              <a:srgbClr val="E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6983543" y="2362467"/>
            <a:ext cx="1623628" cy="711369"/>
          </a:xfrm>
          <a:prstGeom prst="rect">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是</a:t>
            </a:r>
          </a:p>
        </p:txBody>
      </p:sp>
      <p:sp>
        <p:nvSpPr>
          <p:cNvPr id="41" name="TextBox 25"/>
          <p:cNvSpPr txBox="1"/>
          <p:nvPr/>
        </p:nvSpPr>
        <p:spPr>
          <a:xfrm>
            <a:off x="7898589" y="3166418"/>
            <a:ext cx="748923" cy="1748506"/>
          </a:xfrm>
          <a:prstGeom prst="rect">
            <a:avLst/>
          </a:prstGeom>
          <a:noFill/>
        </p:spPr>
        <p:txBody>
          <a:bodyPr vert="eaVert" wrap="square" rtlCol="0">
            <a:spAutoFit/>
          </a:bodyPr>
          <a:lstStyle>
            <a:defPPr>
              <a:defRPr lang="en-US"/>
            </a:defPPr>
            <a:lvl1pPr>
              <a:lnSpc>
                <a:spcPts val="2200"/>
              </a:lnSpc>
              <a:defRPr sz="1600" spc="300">
                <a:solidFill>
                  <a:schemeClr val="tx1">
                    <a:lumMod val="95000"/>
                    <a:lumOff val="5000"/>
                  </a:schemeClr>
                </a:solidFill>
                <a:latin typeface="微软雅黑" panose="020B0503020204020204" pitchFamily="34" charset="-122"/>
                <a:ea typeface="微软雅黑" panose="020B0503020204020204" pitchFamily="34" charset="-122"/>
              </a:defRPr>
            </a:lvl1pPr>
          </a:lstStyle>
          <a:p>
            <a:r>
              <a:rPr lang="zh-CN" altLang="en-US" dirty="0"/>
              <a:t>马克思主义中国化最新成果</a:t>
            </a:r>
          </a:p>
        </p:txBody>
      </p:sp>
      <p:sp>
        <p:nvSpPr>
          <p:cNvPr id="42" name="矩形 41"/>
          <p:cNvSpPr/>
          <p:nvPr/>
        </p:nvSpPr>
        <p:spPr>
          <a:xfrm>
            <a:off x="9032852" y="2375914"/>
            <a:ext cx="1606208" cy="2591251"/>
          </a:xfrm>
          <a:prstGeom prst="rect">
            <a:avLst/>
          </a:prstGeom>
          <a:noFill/>
          <a:ln>
            <a:solidFill>
              <a:srgbClr val="E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015432" y="2375914"/>
            <a:ext cx="1623628" cy="711369"/>
          </a:xfrm>
          <a:prstGeom prst="rect">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anose="020B0503020204020204" pitchFamily="34" charset="-122"/>
                <a:ea typeface="微软雅黑" panose="020B0503020204020204" pitchFamily="34" charset="-122"/>
              </a:rPr>
              <a:t>是</a:t>
            </a:r>
          </a:p>
        </p:txBody>
      </p:sp>
      <p:sp>
        <p:nvSpPr>
          <p:cNvPr id="44" name="TextBox 25"/>
          <p:cNvSpPr txBox="1"/>
          <p:nvPr/>
        </p:nvSpPr>
        <p:spPr>
          <a:xfrm>
            <a:off x="9366221" y="3179865"/>
            <a:ext cx="1313180" cy="1748506"/>
          </a:xfrm>
          <a:prstGeom prst="rect">
            <a:avLst/>
          </a:prstGeom>
          <a:noFill/>
        </p:spPr>
        <p:txBody>
          <a:bodyPr vert="eaVert" wrap="square" rtlCol="0">
            <a:spAutoFit/>
          </a:bodyPr>
          <a:lstStyle>
            <a:defPPr>
              <a:defRPr lang="en-US"/>
            </a:defPPr>
            <a:lvl1pPr>
              <a:lnSpc>
                <a:spcPts val="2200"/>
              </a:lnSpc>
              <a:defRPr sz="1600">
                <a:gradFill>
                  <a:gsLst>
                    <a:gs pos="0">
                      <a:srgbClr val="C00000"/>
                    </a:gs>
                    <a:gs pos="100000">
                      <a:srgbClr val="FF0000"/>
                    </a:gs>
                  </a:gsLst>
                  <a:lin ang="3600000" scaled="0"/>
                </a:gradFill>
                <a:latin typeface="微软雅黑" panose="020B0503020204020204" pitchFamily="34" charset="-122"/>
                <a:ea typeface="微软雅黑" panose="020B0503020204020204" pitchFamily="34" charset="-122"/>
              </a:defRPr>
            </a:lvl1pPr>
          </a:lstStyle>
          <a:p>
            <a:r>
              <a:rPr lang="zh-CN" altLang="en-US" spc="300" dirty="0">
                <a:solidFill>
                  <a:schemeClr val="tx1">
                    <a:lumMod val="95000"/>
                    <a:lumOff val="5000"/>
                  </a:schemeClr>
                </a:solidFill>
              </a:rPr>
              <a:t>中国特色社会主义理论体系的重要组成部分</a:t>
            </a:r>
          </a:p>
        </p:txBody>
      </p:sp>
    </p:spTree>
    <p:extLst>
      <p:ext uri="{BB962C8B-B14F-4D97-AF65-F5344CB8AC3E}">
        <p14:creationId xmlns:p14="http://schemas.microsoft.com/office/powerpoint/2010/main" val="137847901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69">
                                            <p:txEl>
                                              <p:pRg st="0" end="0"/>
                                            </p:txEl>
                                          </p:spTgt>
                                        </p:tgtEl>
                                        <p:attrNameLst>
                                          <p:attrName>style.visibility</p:attrName>
                                        </p:attrNameLst>
                                      </p:cBhvr>
                                      <p:to>
                                        <p:strVal val="visible"/>
                                      </p:to>
                                    </p:set>
                                    <p:animEffect transition="in" filter="barn(inVertical)">
                                      <p:cBhvr>
                                        <p:cTn id="13" dur="500"/>
                                        <p:tgtEl>
                                          <p:spTgt spid="69">
                                            <p:txEl>
                                              <p:pRg st="0" end="0"/>
                                            </p:txEl>
                                          </p:spTgt>
                                        </p:tgtEl>
                                      </p:cBhvr>
                                    </p:animEffect>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barn(inVertical)">
                                      <p:cBhvr>
                                        <p:cTn id="17" dur="500"/>
                                        <p:tgtEl>
                                          <p:spTgt spid="54"/>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500"/>
                                        <p:tgtEl>
                                          <p:spTgt spid="55"/>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1000"/>
                                        <p:tgtEl>
                                          <p:spTgt spid="56"/>
                                        </p:tgtEl>
                                      </p:cBhvr>
                                    </p:animEffect>
                                    <p:anim calcmode="lin" valueType="num">
                                      <p:cBhvr>
                                        <p:cTn id="26" dur="1000" fill="hold"/>
                                        <p:tgtEl>
                                          <p:spTgt spid="56"/>
                                        </p:tgtEl>
                                        <p:attrNameLst>
                                          <p:attrName>ppt_x</p:attrName>
                                        </p:attrNameLst>
                                      </p:cBhvr>
                                      <p:tavLst>
                                        <p:tav tm="0">
                                          <p:val>
                                            <p:strVal val="#ppt_x"/>
                                          </p:val>
                                        </p:tav>
                                        <p:tav tm="100000">
                                          <p:val>
                                            <p:strVal val="#ppt_x"/>
                                          </p:val>
                                        </p:tav>
                                      </p:tavLst>
                                    </p:anim>
                                    <p:anim calcmode="lin" valueType="num">
                                      <p:cBhvr>
                                        <p:cTn id="27" dur="1000" fill="hold"/>
                                        <p:tgtEl>
                                          <p:spTgt spid="56"/>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6" presetClass="entr" presetSubtype="21"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barn(inVertical)">
                                      <p:cBhvr>
                                        <p:cTn id="31" dur="500"/>
                                        <p:tgtEl>
                                          <p:spTgt spid="3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childTnLst>
                          </p:cTn>
                        </p:par>
                        <p:par>
                          <p:cTn id="36" fill="hold">
                            <p:stCondLst>
                              <p:cond delay="4500"/>
                            </p:stCondLst>
                            <p:childTnLst>
                              <p:par>
                                <p:cTn id="37" presetID="42"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1000"/>
                                        <p:tgtEl>
                                          <p:spTgt spid="35"/>
                                        </p:tgtEl>
                                      </p:cBhvr>
                                    </p:animEffect>
                                    <p:anim calcmode="lin" valueType="num">
                                      <p:cBhvr>
                                        <p:cTn id="40" dur="1000" fill="hold"/>
                                        <p:tgtEl>
                                          <p:spTgt spid="35"/>
                                        </p:tgtEl>
                                        <p:attrNameLst>
                                          <p:attrName>ppt_x</p:attrName>
                                        </p:attrNameLst>
                                      </p:cBhvr>
                                      <p:tavLst>
                                        <p:tav tm="0">
                                          <p:val>
                                            <p:strVal val="#ppt_x"/>
                                          </p:val>
                                        </p:tav>
                                        <p:tav tm="100000">
                                          <p:val>
                                            <p:strVal val="#ppt_x"/>
                                          </p:val>
                                        </p:tav>
                                      </p:tavLst>
                                    </p:anim>
                                    <p:anim calcmode="lin" valueType="num">
                                      <p:cBhvr>
                                        <p:cTn id="41" dur="1000" fill="hold"/>
                                        <p:tgtEl>
                                          <p:spTgt spid="35"/>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16" presetClass="entr" presetSubtype="21"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barn(inVertical)">
                                      <p:cBhvr>
                                        <p:cTn id="45" dur="500"/>
                                        <p:tgtEl>
                                          <p:spTgt spid="36"/>
                                        </p:tgtEl>
                                      </p:cBhvr>
                                    </p:animEffect>
                                  </p:childTnLst>
                                </p:cTn>
                              </p:par>
                            </p:childTnLst>
                          </p:cTn>
                        </p:par>
                        <p:par>
                          <p:cTn id="46" fill="hold">
                            <p:stCondLst>
                              <p:cond delay="6000"/>
                            </p:stCondLst>
                            <p:childTnLst>
                              <p:par>
                                <p:cTn id="47" presetID="10"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childTnLst>
                                </p:cTn>
                              </p:par>
                            </p:childTnLst>
                          </p:cTn>
                        </p:par>
                        <p:par>
                          <p:cTn id="50" fill="hold">
                            <p:stCondLst>
                              <p:cond delay="6500"/>
                            </p:stCondLst>
                            <p:childTnLst>
                              <p:par>
                                <p:cTn id="51" presetID="42" presetClass="entr" presetSubtype="0"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1000"/>
                                        <p:tgtEl>
                                          <p:spTgt spid="38"/>
                                        </p:tgtEl>
                                      </p:cBhvr>
                                    </p:animEffect>
                                    <p:anim calcmode="lin" valueType="num">
                                      <p:cBhvr>
                                        <p:cTn id="54" dur="1000" fill="hold"/>
                                        <p:tgtEl>
                                          <p:spTgt spid="38"/>
                                        </p:tgtEl>
                                        <p:attrNameLst>
                                          <p:attrName>ppt_x</p:attrName>
                                        </p:attrNameLst>
                                      </p:cBhvr>
                                      <p:tavLst>
                                        <p:tav tm="0">
                                          <p:val>
                                            <p:strVal val="#ppt_x"/>
                                          </p:val>
                                        </p:tav>
                                        <p:tav tm="100000">
                                          <p:val>
                                            <p:strVal val="#ppt_x"/>
                                          </p:val>
                                        </p:tav>
                                      </p:tavLst>
                                    </p:anim>
                                    <p:anim calcmode="lin" valueType="num">
                                      <p:cBhvr>
                                        <p:cTn id="55" dur="1000" fill="hold"/>
                                        <p:tgtEl>
                                          <p:spTgt spid="38"/>
                                        </p:tgtEl>
                                        <p:attrNameLst>
                                          <p:attrName>ppt_y</p:attrName>
                                        </p:attrNameLst>
                                      </p:cBhvr>
                                      <p:tavLst>
                                        <p:tav tm="0">
                                          <p:val>
                                            <p:strVal val="#ppt_y+.1"/>
                                          </p:val>
                                        </p:tav>
                                        <p:tav tm="100000">
                                          <p:val>
                                            <p:strVal val="#ppt_y"/>
                                          </p:val>
                                        </p:tav>
                                      </p:tavLst>
                                    </p:anim>
                                  </p:childTnLst>
                                </p:cTn>
                              </p:par>
                            </p:childTnLst>
                          </p:cTn>
                        </p:par>
                        <p:par>
                          <p:cTn id="56" fill="hold">
                            <p:stCondLst>
                              <p:cond delay="7500"/>
                            </p:stCondLst>
                            <p:childTnLst>
                              <p:par>
                                <p:cTn id="57" presetID="16" presetClass="entr" presetSubtype="21"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barn(inVertical)">
                                      <p:cBhvr>
                                        <p:cTn id="59" dur="500"/>
                                        <p:tgtEl>
                                          <p:spTgt spid="39"/>
                                        </p:tgtEl>
                                      </p:cBhvr>
                                    </p:animEffect>
                                  </p:childTnLst>
                                </p:cTn>
                              </p:par>
                            </p:childTnLst>
                          </p:cTn>
                        </p:par>
                        <p:par>
                          <p:cTn id="60" fill="hold">
                            <p:stCondLst>
                              <p:cond delay="8000"/>
                            </p:stCondLst>
                            <p:childTnLst>
                              <p:par>
                                <p:cTn id="61" presetID="10" presetClass="entr" presetSubtype="0"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childTnLst>
                          </p:cTn>
                        </p:par>
                        <p:par>
                          <p:cTn id="64" fill="hold">
                            <p:stCondLst>
                              <p:cond delay="8500"/>
                            </p:stCondLst>
                            <p:childTnLst>
                              <p:par>
                                <p:cTn id="65" presetID="42" presetClass="entr" presetSubtype="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1000"/>
                                        <p:tgtEl>
                                          <p:spTgt spid="41"/>
                                        </p:tgtEl>
                                      </p:cBhvr>
                                    </p:animEffect>
                                    <p:anim calcmode="lin" valueType="num">
                                      <p:cBhvr>
                                        <p:cTn id="68" dur="1000" fill="hold"/>
                                        <p:tgtEl>
                                          <p:spTgt spid="41"/>
                                        </p:tgtEl>
                                        <p:attrNameLst>
                                          <p:attrName>ppt_x</p:attrName>
                                        </p:attrNameLst>
                                      </p:cBhvr>
                                      <p:tavLst>
                                        <p:tav tm="0">
                                          <p:val>
                                            <p:strVal val="#ppt_x"/>
                                          </p:val>
                                        </p:tav>
                                        <p:tav tm="100000">
                                          <p:val>
                                            <p:strVal val="#ppt_x"/>
                                          </p:val>
                                        </p:tav>
                                      </p:tavLst>
                                    </p:anim>
                                    <p:anim calcmode="lin" valueType="num">
                                      <p:cBhvr>
                                        <p:cTn id="69" dur="1000" fill="hold"/>
                                        <p:tgtEl>
                                          <p:spTgt spid="41"/>
                                        </p:tgtEl>
                                        <p:attrNameLst>
                                          <p:attrName>ppt_y</p:attrName>
                                        </p:attrNameLst>
                                      </p:cBhvr>
                                      <p:tavLst>
                                        <p:tav tm="0">
                                          <p:val>
                                            <p:strVal val="#ppt_y+.1"/>
                                          </p:val>
                                        </p:tav>
                                        <p:tav tm="100000">
                                          <p:val>
                                            <p:strVal val="#ppt_y"/>
                                          </p:val>
                                        </p:tav>
                                      </p:tavLst>
                                    </p:anim>
                                  </p:childTnLst>
                                </p:cTn>
                              </p:par>
                            </p:childTnLst>
                          </p:cTn>
                        </p:par>
                        <p:par>
                          <p:cTn id="70" fill="hold">
                            <p:stCondLst>
                              <p:cond delay="9500"/>
                            </p:stCondLst>
                            <p:childTnLst>
                              <p:par>
                                <p:cTn id="71" presetID="16" presetClass="entr" presetSubtype="21"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barn(inVertical)">
                                      <p:cBhvr>
                                        <p:cTn id="73" dur="500"/>
                                        <p:tgtEl>
                                          <p:spTgt spid="42"/>
                                        </p:tgtEl>
                                      </p:cBhvr>
                                    </p:animEffect>
                                  </p:childTnLst>
                                </p:cTn>
                              </p:par>
                            </p:childTnLst>
                          </p:cTn>
                        </p:par>
                        <p:par>
                          <p:cTn id="74" fill="hold">
                            <p:stCondLst>
                              <p:cond delay="10000"/>
                            </p:stCondLst>
                            <p:childTnLst>
                              <p:par>
                                <p:cTn id="75" presetID="10" presetClass="entr" presetSubtype="0" fill="hold" grpId="0" nodeType="after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fade">
                                      <p:cBhvr>
                                        <p:cTn id="77" dur="500"/>
                                        <p:tgtEl>
                                          <p:spTgt spid="43"/>
                                        </p:tgtEl>
                                      </p:cBhvr>
                                    </p:animEffect>
                                  </p:childTnLst>
                                </p:cTn>
                              </p:par>
                            </p:childTnLst>
                          </p:cTn>
                        </p:par>
                        <p:par>
                          <p:cTn id="78" fill="hold">
                            <p:stCondLst>
                              <p:cond delay="10500"/>
                            </p:stCondLst>
                            <p:childTnLst>
                              <p:par>
                                <p:cTn id="79" presetID="42" presetClass="entr" presetSubtype="0" fill="hold" grpId="0" nodeType="after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fade">
                                      <p:cBhvr>
                                        <p:cTn id="81" dur="1000"/>
                                        <p:tgtEl>
                                          <p:spTgt spid="44"/>
                                        </p:tgtEl>
                                      </p:cBhvr>
                                    </p:animEffect>
                                    <p:anim calcmode="lin" valueType="num">
                                      <p:cBhvr>
                                        <p:cTn id="82" dur="1000" fill="hold"/>
                                        <p:tgtEl>
                                          <p:spTgt spid="44"/>
                                        </p:tgtEl>
                                        <p:attrNameLst>
                                          <p:attrName>ppt_x</p:attrName>
                                        </p:attrNameLst>
                                      </p:cBhvr>
                                      <p:tavLst>
                                        <p:tav tm="0">
                                          <p:val>
                                            <p:strVal val="#ppt_x"/>
                                          </p:val>
                                        </p:tav>
                                        <p:tav tm="100000">
                                          <p:val>
                                            <p:strVal val="#ppt_x"/>
                                          </p:val>
                                        </p:tav>
                                      </p:tavLst>
                                    </p:anim>
                                    <p:anim calcmode="lin" valueType="num">
                                      <p:cBhvr>
                                        <p:cTn id="83"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p:bldP spid="33" grpId="0" animBg="1"/>
      <p:bldP spid="34" grpId="0" animBg="1"/>
      <p:bldP spid="35" grpId="0"/>
      <p:bldP spid="36" grpId="0" animBg="1"/>
      <p:bldP spid="37" grpId="0" animBg="1"/>
      <p:bldP spid="38" grpId="0"/>
      <p:bldP spid="39" grpId="0" animBg="1"/>
      <p:bldP spid="40" grpId="0" animBg="1"/>
      <p:bldP spid="41" grpId="0"/>
      <p:bldP spid="42" grpId="0" animBg="1"/>
      <p:bldP spid="43" grpId="0" animBg="1"/>
      <p:bldP spid="4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475973"/>
            <a:ext cx="12192000" cy="3382027"/>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704439" y="0"/>
            <a:ext cx="5487561" cy="6858000"/>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3593" y="1739391"/>
            <a:ext cx="976885" cy="736668"/>
          </a:xfrm>
          <a:prstGeom prst="rect">
            <a:avLst/>
          </a:prstGeom>
        </p:spPr>
      </p:pic>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75334" y="243630"/>
            <a:ext cx="976885" cy="736668"/>
          </a:xfrm>
          <a:prstGeom prst="rect">
            <a:avLst/>
          </a:prstGeom>
        </p:spPr>
      </p:pic>
      <p:pic>
        <p:nvPicPr>
          <p:cNvPr id="3" name="图片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6571" y="47969"/>
            <a:ext cx="1930931" cy="1428177"/>
          </a:xfrm>
          <a:prstGeom prst="rect">
            <a:avLst/>
          </a:prstGeom>
        </p:spPr>
      </p:pic>
      <p:sp>
        <p:nvSpPr>
          <p:cNvPr id="8" name="TextBox 19"/>
          <p:cNvSpPr txBox="1"/>
          <p:nvPr/>
        </p:nvSpPr>
        <p:spPr>
          <a:xfrm>
            <a:off x="3166728" y="1830263"/>
            <a:ext cx="2063116" cy="400058"/>
          </a:xfrm>
          <a:prstGeom prst="rect">
            <a:avLst/>
          </a:prstGeom>
          <a:noFill/>
          <a:effectLst/>
        </p:spPr>
        <p:txBody>
          <a:bodyPr wrap="none" rtlCol="0">
            <a:spAutoFit/>
          </a:bodyPr>
          <a:lstStyle/>
          <a:p>
            <a:pPr algn="ctr"/>
            <a:r>
              <a:rPr lang="en-US" altLang="zh-CN" sz="2000" dirty="0">
                <a:solidFill>
                  <a:srgbClr val="CF1A2E"/>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We're Ten Nine</a:t>
            </a:r>
            <a:endParaRPr lang="zh-CN" altLang="en-US" sz="2000" dirty="0">
              <a:solidFill>
                <a:srgbClr val="CF1A2E"/>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9" name="TextBox 20"/>
          <p:cNvSpPr txBox="1"/>
          <p:nvPr/>
        </p:nvSpPr>
        <p:spPr>
          <a:xfrm>
            <a:off x="2978036" y="1456407"/>
            <a:ext cx="2875456" cy="476992"/>
          </a:xfrm>
          <a:prstGeom prst="rect">
            <a:avLst/>
          </a:prstGeom>
          <a:noFill/>
          <a:effectLst/>
        </p:spPr>
        <p:txBody>
          <a:bodyPr wrap="square" rtlCol="0">
            <a:spAutoFit/>
          </a:bodyPr>
          <a:lstStyle/>
          <a:p>
            <a:pPr algn="ctr"/>
            <a:r>
              <a:rPr lang="zh-CN" altLang="en-US" sz="2500" spc="600" dirty="0">
                <a:solidFill>
                  <a:srgbClr val="CF1A2E"/>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我们的十九大</a:t>
            </a:r>
            <a:endParaRPr lang="en-US" altLang="zh-CN" sz="2500" spc="600" dirty="0">
              <a:solidFill>
                <a:srgbClr val="CF1A2E"/>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13" name="Text Box 12"/>
          <p:cNvSpPr txBox="1">
            <a:spLocks noChangeArrowheads="1"/>
          </p:cNvSpPr>
          <p:nvPr/>
        </p:nvSpPr>
        <p:spPr bwMode="auto">
          <a:xfrm>
            <a:off x="1094216" y="2890658"/>
            <a:ext cx="10225256"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7000" spc="1200" dirty="0">
                <a:gradFill>
                  <a:gsLst>
                    <a:gs pos="14000">
                      <a:srgbClr val="F4EA00"/>
                    </a:gs>
                    <a:gs pos="67000">
                      <a:srgbClr val="FE0000"/>
                    </a:gs>
                    <a:gs pos="100000">
                      <a:srgbClr val="B20000"/>
                    </a:gs>
                  </a:gsLst>
                  <a:lin ang="5400000" scaled="1"/>
                </a:gra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不忘初心，牢记使命</a:t>
            </a:r>
          </a:p>
        </p:txBody>
      </p:sp>
      <p:sp>
        <p:nvSpPr>
          <p:cNvPr id="15" name="TextBox 23"/>
          <p:cNvSpPr txBox="1"/>
          <p:nvPr/>
        </p:nvSpPr>
        <p:spPr>
          <a:xfrm>
            <a:off x="6198532" y="4650510"/>
            <a:ext cx="5554205" cy="797013"/>
          </a:xfrm>
          <a:prstGeom prst="rect">
            <a:avLst/>
          </a:prstGeom>
          <a:noFill/>
        </p:spPr>
        <p:txBody>
          <a:bodyPr wrap="square" rtlCol="0">
            <a:spAutoFit/>
          </a:bodyPr>
          <a:lstStyle/>
          <a:p>
            <a:pPr algn="r">
              <a:lnSpc>
                <a:spcPct val="150000"/>
              </a:lnSpc>
            </a:pPr>
            <a:r>
              <a:rPr lang="zh-CN" altLang="en-US" sz="1600" spc="300" dirty="0">
                <a:solidFill>
                  <a:srgbClr val="C00000"/>
                </a:solidFill>
                <a:latin typeface="方正粗宋简体" panose="03000509000000000000" pitchFamily="65" charset="-122"/>
                <a:ea typeface="方正粗宋简体" panose="03000509000000000000" pitchFamily="65" charset="-122"/>
              </a:rPr>
              <a:t>不忘初心，牢记使命</a:t>
            </a:r>
            <a:r>
              <a:rPr lang="zh-CN" altLang="en-US" sz="1600" spc="300" dirty="0" smtClean="0">
                <a:solidFill>
                  <a:srgbClr val="C00000"/>
                </a:solidFill>
                <a:latin typeface="方正粗宋简体" panose="03000509000000000000" pitchFamily="65" charset="-122"/>
                <a:ea typeface="方正粗宋简体" panose="03000509000000000000" pitchFamily="65" charset="-122"/>
              </a:rPr>
              <a:t>，高举中国特色社会主义伟大旗帜，为</a:t>
            </a:r>
            <a:r>
              <a:rPr lang="zh-CN" altLang="en-US" sz="1600" spc="300" dirty="0">
                <a:solidFill>
                  <a:srgbClr val="C00000"/>
                </a:solidFill>
                <a:latin typeface="方正粗宋简体" panose="03000509000000000000" pitchFamily="65" charset="-122"/>
                <a:ea typeface="方正粗宋简体" panose="03000509000000000000" pitchFamily="65" charset="-122"/>
              </a:rPr>
              <a:t>实现中华民族伟大复兴的中国梦不懈奋斗。</a:t>
            </a:r>
          </a:p>
        </p:txBody>
      </p:sp>
      <p:sp>
        <p:nvSpPr>
          <p:cNvPr id="16" name="TextBox 24"/>
          <p:cNvSpPr txBox="1"/>
          <p:nvPr/>
        </p:nvSpPr>
        <p:spPr>
          <a:xfrm>
            <a:off x="7670443" y="6274939"/>
            <a:ext cx="5039904" cy="461605"/>
          </a:xfrm>
          <a:prstGeom prst="rect">
            <a:avLst/>
          </a:prstGeom>
          <a:noFill/>
        </p:spPr>
        <p:txBody>
          <a:bodyPr wrap="square" rtlCol="0">
            <a:spAutoFit/>
          </a:bodyPr>
          <a:lstStyle/>
          <a:p>
            <a:pPr algn="ctr"/>
            <a:r>
              <a:rPr lang="zh-CN" altLang="en-US" sz="2400" spc="300" dirty="0">
                <a:solidFill>
                  <a:srgbClr val="F4EA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某党委党课培训小组</a:t>
            </a:r>
          </a:p>
        </p:txBody>
      </p:sp>
      <p:sp>
        <p:nvSpPr>
          <p:cNvPr id="17" name="矩形 16"/>
          <p:cNvSpPr/>
          <p:nvPr/>
        </p:nvSpPr>
        <p:spPr>
          <a:xfrm>
            <a:off x="5709249" y="1592009"/>
            <a:ext cx="4339650" cy="553998"/>
          </a:xfrm>
          <a:prstGeom prst="rect">
            <a:avLst/>
          </a:prstGeom>
        </p:spPr>
        <p:txBody>
          <a:bodyPr wrap="none">
            <a:spAutoFit/>
          </a:bodyPr>
          <a:lstStyle/>
          <a:p>
            <a:r>
              <a:rPr lang="zh-CN" altLang="en-US" sz="3000" spc="600" dirty="0">
                <a:solidFill>
                  <a:srgbClr val="CF1A2E"/>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十九大报告详细解读</a:t>
            </a:r>
            <a:endParaRPr lang="zh-CN" altLang="en-US" sz="3000" dirty="0">
              <a:solidFill>
                <a:srgbClr val="CF1A2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84182097"/>
      </p:ext>
    </p:extLst>
  </p:cSld>
  <p:clrMapOvr>
    <a:masterClrMapping/>
  </p:clrMapOvr>
  <mc:AlternateContent xmlns:mc="http://schemas.openxmlformats.org/markup-compatibility/2006" xmlns:p14="http://schemas.microsoft.com/office/powerpoint/2010/main">
    <mc:Choice Requires="p14">
      <p:transition spd="slow" p14:dur="3900" advClick="0" advTm="0">
        <p14:glitter pattern="hexago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childTnLst>
                                </p:cTn>
                              </p:par>
                            </p:childTnLst>
                          </p:cTn>
                        </p:par>
                        <p:par>
                          <p:cTn id="28" fill="hold">
                            <p:stCondLst>
                              <p:cond delay="3000"/>
                            </p:stCondLst>
                            <p:childTnLst>
                              <p:par>
                                <p:cTn id="29" presetID="2" presetClass="entr" presetSubtype="2" decel="59000" fill="hold" grpId="0" nodeType="afterEffect">
                                  <p:stCondLst>
                                    <p:cond delay="0"/>
                                  </p:stCondLst>
                                  <p:iterate type="lt">
                                    <p:tmPct val="10000"/>
                                  </p:iterate>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par>
                          <p:cTn id="33" fill="hold">
                            <p:stCondLst>
                              <p:cond delay="4050"/>
                            </p:stCondLst>
                            <p:childTnLst>
                              <p:par>
                                <p:cTn id="34" presetID="22" presetClass="entr" presetSubtype="8"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childTnLst>
                          </p:cTn>
                        </p:par>
                        <p:par>
                          <p:cTn id="37" fill="hold">
                            <p:stCondLst>
                              <p:cond delay="4550"/>
                            </p:stCondLst>
                            <p:childTnLst>
                              <p:par>
                                <p:cTn id="38" presetID="2" presetClass="entr" presetSubtype="4"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fill="hold"/>
                                        <p:tgtEl>
                                          <p:spTgt spid="13"/>
                                        </p:tgtEl>
                                        <p:attrNameLst>
                                          <p:attrName>ppt_x</p:attrName>
                                        </p:attrNameLst>
                                      </p:cBhvr>
                                      <p:tavLst>
                                        <p:tav tm="0">
                                          <p:val>
                                            <p:strVal val="#ppt_x"/>
                                          </p:val>
                                        </p:tav>
                                        <p:tav tm="100000">
                                          <p:val>
                                            <p:strVal val="#ppt_x"/>
                                          </p:val>
                                        </p:tav>
                                      </p:tavLst>
                                    </p:anim>
                                    <p:anim calcmode="lin" valueType="num">
                                      <p:cBhvr additive="base">
                                        <p:cTn id="41" dur="500" fill="hold"/>
                                        <p:tgtEl>
                                          <p:spTgt spid="13"/>
                                        </p:tgtEl>
                                        <p:attrNameLst>
                                          <p:attrName>ppt_y</p:attrName>
                                        </p:attrNameLst>
                                      </p:cBhvr>
                                      <p:tavLst>
                                        <p:tav tm="0">
                                          <p:val>
                                            <p:strVal val="1+#ppt_h/2"/>
                                          </p:val>
                                        </p:tav>
                                        <p:tav tm="100000">
                                          <p:val>
                                            <p:strVal val="#ppt_y"/>
                                          </p:val>
                                        </p:tav>
                                      </p:tavLst>
                                    </p:anim>
                                  </p:childTnLst>
                                </p:cTn>
                              </p:par>
                            </p:childTnLst>
                          </p:cTn>
                        </p:par>
                        <p:par>
                          <p:cTn id="42" fill="hold">
                            <p:stCondLst>
                              <p:cond delay="505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5"/>
                                        </p:tgtEl>
                                        <p:attrNameLst>
                                          <p:attrName>ppt_y</p:attrName>
                                        </p:attrNameLst>
                                      </p:cBhvr>
                                      <p:tavLst>
                                        <p:tav tm="0">
                                          <p:val>
                                            <p:strVal val="#ppt_y"/>
                                          </p:val>
                                        </p:tav>
                                        <p:tav tm="100000">
                                          <p:val>
                                            <p:strVal val="#ppt_y"/>
                                          </p:val>
                                        </p:tav>
                                      </p:tavLst>
                                    </p:anim>
                                    <p:anim calcmode="lin" valueType="num">
                                      <p:cBhvr>
                                        <p:cTn id="4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5"/>
                                        </p:tgtEl>
                                      </p:cBhvr>
                                    </p:animEffect>
                                  </p:childTnLst>
                                </p:cTn>
                              </p:par>
                            </p:childTnLst>
                          </p:cTn>
                        </p:par>
                        <p:par>
                          <p:cTn id="50" fill="hold">
                            <p:stCondLst>
                              <p:cond delay="7750"/>
                            </p:stCondLst>
                            <p:childTnLst>
                              <p:par>
                                <p:cTn id="51" presetID="14" presetClass="entr" presetSubtype="1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randombar(horizontal)">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15" grpId="0"/>
      <p:bldP spid="16"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627"/>
            <a:ext cx="12192000" cy="7314627"/>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390" y="0"/>
            <a:ext cx="12192000" cy="2354737"/>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80805" y="829879"/>
            <a:ext cx="3810805" cy="1524860"/>
          </a:xfrm>
          <a:prstGeom prst="rect">
            <a:avLst/>
          </a:prstGeom>
        </p:spPr>
      </p:pic>
      <p:sp>
        <p:nvSpPr>
          <p:cNvPr id="11" name="文本框 10">
            <a:extLst>
              <a:ext uri="{FF2B5EF4-FFF2-40B4-BE49-F238E27FC236}">
                <a16:creationId xmlns="" xmlns:a16="http://schemas.microsoft.com/office/drawing/2014/main" id="{C951EDC9-94E6-4933-BBA3-B63FB76737BC}"/>
              </a:ext>
            </a:extLst>
          </p:cNvPr>
          <p:cNvSpPr txBox="1"/>
          <p:nvPr/>
        </p:nvSpPr>
        <p:spPr>
          <a:xfrm>
            <a:off x="1583859" y="1515509"/>
            <a:ext cx="9024281" cy="2954655"/>
          </a:xfrm>
          <a:prstGeom prst="rect">
            <a:avLst/>
          </a:prstGeom>
          <a:noFill/>
        </p:spPr>
        <p:txBody>
          <a:bodyPr wrap="square" rtlCol="0">
            <a:spAutoFit/>
          </a:bodyPr>
          <a:lstStyle/>
          <a:p>
            <a:pPr algn="ctr">
              <a:lnSpc>
                <a:spcPct val="150000"/>
              </a:lnSpc>
            </a:pPr>
            <a:r>
              <a:rPr lang="zh-CN" altLang="en-US" sz="2800" b="1" dirty="0">
                <a:solidFill>
                  <a:srgbClr val="C00000"/>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rgbClr val="C00000"/>
                </a:solidFill>
                <a:latin typeface="微软雅黑" panose="020B0503020204020204" pitchFamily="34" charset="-122"/>
                <a:ea typeface="微软雅黑" panose="020B0503020204020204" pitchFamily="34" charset="-122"/>
              </a:rPr>
              <a:t>感谢您下载包图网平台上提供的</a:t>
            </a:r>
            <a:r>
              <a:rPr lang="en-US" altLang="zh-CN" sz="1200" dirty="0">
                <a:solidFill>
                  <a:srgbClr val="C00000"/>
                </a:solidFill>
                <a:latin typeface="微软雅黑" panose="020B0503020204020204" pitchFamily="34" charset="-122"/>
                <a:ea typeface="微软雅黑" panose="020B0503020204020204" pitchFamily="34" charset="-122"/>
              </a:rPr>
              <a:t>PPT</a:t>
            </a:r>
            <a:r>
              <a:rPr lang="zh-CN" altLang="en-US" sz="1200" dirty="0">
                <a:solidFill>
                  <a:srgbClr val="C00000"/>
                </a:solidFill>
                <a:latin typeface="微软雅黑" panose="020B0503020204020204" pitchFamily="34" charset="-122"/>
                <a:ea typeface="微软雅黑" panose="020B0503020204020204" pitchFamily="34" charset="-122"/>
              </a:rPr>
              <a:t>作品，为了您和包图网以及原创作者的利益，请勿复制、传播、销售，否则将承担法律责任！包图网将对作品进行维权，按照传播下载次数进行十倍的索取赔偿！</a:t>
            </a:r>
            <a:endParaRPr lang="en-US" altLang="zh-CN" sz="1200" dirty="0">
              <a:solidFill>
                <a:srgbClr val="C00000"/>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rgbClr val="C00000"/>
                </a:solidFill>
                <a:latin typeface="微软雅黑" panose="020B0503020204020204" pitchFamily="34" charset="-122"/>
                <a:ea typeface="微软雅黑" panose="020B0503020204020204" pitchFamily="34" charset="-122"/>
              </a:rPr>
              <a:t>1.</a:t>
            </a:r>
            <a:r>
              <a:rPr lang="zh-CN" altLang="en-US" sz="1200" dirty="0">
                <a:solidFill>
                  <a:srgbClr val="C00000"/>
                </a:solidFill>
                <a:latin typeface="微软雅黑" panose="020B0503020204020204" pitchFamily="34" charset="-122"/>
                <a:ea typeface="微软雅黑" panose="020B0503020204020204" pitchFamily="34" charset="-122"/>
              </a:rPr>
              <a:t>在包图网出售的</a:t>
            </a:r>
            <a:r>
              <a:rPr lang="en-US" altLang="zh-CN" sz="1200" dirty="0">
                <a:solidFill>
                  <a:srgbClr val="C00000"/>
                </a:solidFill>
                <a:latin typeface="微软雅黑" panose="020B0503020204020204" pitchFamily="34" charset="-122"/>
                <a:ea typeface="微软雅黑" panose="020B0503020204020204" pitchFamily="34" charset="-122"/>
              </a:rPr>
              <a:t>PPT</a:t>
            </a:r>
            <a:r>
              <a:rPr lang="zh-CN" altLang="en-US" sz="1200" dirty="0">
                <a:solidFill>
                  <a:srgbClr val="C00000"/>
                </a:solidFill>
                <a:latin typeface="微软雅黑" panose="020B0503020204020204" pitchFamily="34" charset="-122"/>
                <a:ea typeface="微软雅黑" panose="020B0503020204020204" pitchFamily="34" charset="-122"/>
              </a:rPr>
              <a:t>模板是免版税类（</a:t>
            </a:r>
            <a:r>
              <a:rPr lang="en-US" altLang="zh-CN" sz="1200" dirty="0">
                <a:solidFill>
                  <a:srgbClr val="C00000"/>
                </a:solidFill>
                <a:latin typeface="微软雅黑" panose="020B0503020204020204" pitchFamily="34" charset="-122"/>
                <a:ea typeface="微软雅黑" panose="020B0503020204020204" pitchFamily="34" charset="-122"/>
              </a:rPr>
              <a:t>RF</a:t>
            </a:r>
            <a:r>
              <a:rPr lang="zh-CN" altLang="en-US" sz="1200" dirty="0">
                <a:solidFill>
                  <a:srgbClr val="C00000"/>
                </a:solidFill>
                <a:latin typeface="微软雅黑" panose="020B0503020204020204" pitchFamily="34" charset="-122"/>
                <a:ea typeface="微软雅黑" panose="020B0503020204020204" pitchFamily="34" charset="-122"/>
              </a:rPr>
              <a:t>：</a:t>
            </a:r>
            <a:r>
              <a:rPr lang="en-US" altLang="zh-CN" sz="1200" dirty="0">
                <a:solidFill>
                  <a:srgbClr val="C00000"/>
                </a:solidFill>
                <a:latin typeface="微软雅黑" panose="020B0503020204020204" pitchFamily="34" charset="-122"/>
                <a:ea typeface="微软雅黑" panose="020B0503020204020204" pitchFamily="34" charset="-122"/>
              </a:rPr>
              <a:t>Royalty-Free</a:t>
            </a:r>
            <a:r>
              <a:rPr lang="zh-CN" altLang="en-US" sz="1200" dirty="0">
                <a:solidFill>
                  <a:srgbClr val="C00000"/>
                </a:solidFill>
                <a:latin typeface="微软雅黑" panose="020B0503020204020204" pitchFamily="34" charset="-122"/>
                <a:ea typeface="微软雅黑" panose="020B0503020204020204" pitchFamily="34" charset="-122"/>
              </a:rPr>
              <a:t>）正版受</a:t>
            </a:r>
            <a:r>
              <a:rPr lang="en-US" altLang="zh-CN" sz="1200" dirty="0">
                <a:solidFill>
                  <a:srgbClr val="C00000"/>
                </a:solidFill>
                <a:latin typeface="微软雅黑" panose="020B0503020204020204" pitchFamily="34" charset="-122"/>
                <a:ea typeface="微软雅黑" panose="020B0503020204020204" pitchFamily="34" charset="-122"/>
              </a:rPr>
              <a:t>《</a:t>
            </a:r>
            <a:r>
              <a:rPr lang="zh-CN" altLang="en-US" sz="1200" dirty="0">
                <a:solidFill>
                  <a:srgbClr val="C00000"/>
                </a:solidFill>
                <a:latin typeface="微软雅黑" panose="020B0503020204020204" pitchFamily="34" charset="-122"/>
                <a:ea typeface="微软雅黑" panose="020B0503020204020204" pitchFamily="34" charset="-122"/>
              </a:rPr>
              <a:t>中国人民共和国著作法</a:t>
            </a:r>
            <a:r>
              <a:rPr lang="en-US" altLang="zh-CN" sz="1200" dirty="0">
                <a:solidFill>
                  <a:srgbClr val="C00000"/>
                </a:solidFill>
                <a:latin typeface="微软雅黑" panose="020B0503020204020204" pitchFamily="34" charset="-122"/>
                <a:ea typeface="微软雅黑" panose="020B0503020204020204" pitchFamily="34" charset="-122"/>
              </a:rPr>
              <a:t>》</a:t>
            </a:r>
            <a:r>
              <a:rPr lang="zh-CN" altLang="en-US" sz="1200" dirty="0">
                <a:solidFill>
                  <a:srgbClr val="C00000"/>
                </a:solidFill>
                <a:latin typeface="微软雅黑" panose="020B0503020204020204" pitchFamily="34" charset="-122"/>
                <a:ea typeface="微软雅黑" panose="020B0503020204020204" pitchFamily="34" charset="-122"/>
              </a:rPr>
              <a:t>和</a:t>
            </a:r>
            <a:r>
              <a:rPr lang="en-US" altLang="zh-CN" sz="1200" dirty="0">
                <a:solidFill>
                  <a:srgbClr val="C00000"/>
                </a:solidFill>
                <a:latin typeface="微软雅黑" panose="020B0503020204020204" pitchFamily="34" charset="-122"/>
                <a:ea typeface="微软雅黑" panose="020B0503020204020204" pitchFamily="34" charset="-122"/>
              </a:rPr>
              <a:t>《</a:t>
            </a:r>
            <a:r>
              <a:rPr lang="zh-CN" altLang="en-US" sz="1200" dirty="0">
                <a:solidFill>
                  <a:srgbClr val="C00000"/>
                </a:solidFill>
                <a:latin typeface="微软雅黑" panose="020B0503020204020204" pitchFamily="34" charset="-122"/>
                <a:ea typeface="微软雅黑" panose="020B0503020204020204" pitchFamily="34" charset="-122"/>
              </a:rPr>
              <a:t>世界版权公约</a:t>
            </a:r>
            <a:r>
              <a:rPr lang="en-US" altLang="zh-CN" sz="1200" dirty="0">
                <a:solidFill>
                  <a:srgbClr val="C00000"/>
                </a:solidFill>
                <a:latin typeface="微软雅黑" panose="020B0503020204020204" pitchFamily="34" charset="-122"/>
                <a:ea typeface="微软雅黑" panose="020B0503020204020204" pitchFamily="34" charset="-122"/>
              </a:rPr>
              <a:t>》</a:t>
            </a:r>
            <a:r>
              <a:rPr lang="zh-CN" altLang="en-US" sz="1200" dirty="0">
                <a:solidFill>
                  <a:srgbClr val="C00000"/>
                </a:solidFill>
                <a:latin typeface="微软雅黑" panose="020B0503020204020204" pitchFamily="34" charset="-122"/>
                <a:ea typeface="微软雅黑" panose="020B0503020204020204" pitchFamily="34" charset="-122"/>
              </a:rPr>
              <a:t>的保护，作品的所有权、版权和著作权归包图网所有，您下载的是</a:t>
            </a:r>
            <a:r>
              <a:rPr lang="en-US" altLang="zh-CN" sz="1200" dirty="0">
                <a:solidFill>
                  <a:srgbClr val="C00000"/>
                </a:solidFill>
                <a:latin typeface="微软雅黑" panose="020B0503020204020204" pitchFamily="34" charset="-122"/>
                <a:ea typeface="微软雅黑" panose="020B0503020204020204" pitchFamily="34" charset="-122"/>
              </a:rPr>
              <a:t>PPT</a:t>
            </a:r>
            <a:r>
              <a:rPr lang="zh-CN" altLang="en-US" sz="1200" dirty="0">
                <a:solidFill>
                  <a:srgbClr val="C00000"/>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rgbClr val="C00000"/>
                </a:solidFill>
                <a:latin typeface="微软雅黑" panose="020B0503020204020204" pitchFamily="34" charset="-122"/>
                <a:ea typeface="微软雅黑" panose="020B0503020204020204" pitchFamily="34" charset="-122"/>
              </a:rPr>
              <a:t>2.</a:t>
            </a:r>
            <a:r>
              <a:rPr lang="zh-CN" altLang="en-US" sz="1200" dirty="0">
                <a:solidFill>
                  <a:srgbClr val="C00000"/>
                </a:solidFill>
                <a:latin typeface="微软雅黑" panose="020B0503020204020204" pitchFamily="34" charset="-122"/>
                <a:ea typeface="微软雅黑" panose="020B0503020204020204" pitchFamily="34" charset="-122"/>
              </a:rPr>
              <a:t>不得将包图网的</a:t>
            </a:r>
            <a:r>
              <a:rPr lang="en-US" altLang="zh-CN" sz="1200" dirty="0">
                <a:solidFill>
                  <a:srgbClr val="C00000"/>
                </a:solidFill>
                <a:latin typeface="微软雅黑" panose="020B0503020204020204" pitchFamily="34" charset="-122"/>
                <a:ea typeface="微软雅黑" panose="020B0503020204020204" pitchFamily="34" charset="-122"/>
              </a:rPr>
              <a:t>PPT</a:t>
            </a:r>
            <a:r>
              <a:rPr lang="zh-CN" altLang="en-US" sz="1200" dirty="0">
                <a:solidFill>
                  <a:srgbClr val="C00000"/>
                </a:solidFill>
                <a:latin typeface="微软雅黑" panose="020B0503020204020204" pitchFamily="34" charset="-122"/>
                <a:ea typeface="微软雅黑" panose="020B0503020204020204" pitchFamily="34" charset="-122"/>
              </a:rPr>
              <a:t>模板、</a:t>
            </a:r>
            <a:r>
              <a:rPr lang="en-US" altLang="zh-CN" sz="1200" dirty="0">
                <a:solidFill>
                  <a:srgbClr val="C00000"/>
                </a:solidFill>
                <a:latin typeface="微软雅黑" panose="020B0503020204020204" pitchFamily="34" charset="-122"/>
                <a:ea typeface="微软雅黑" panose="020B0503020204020204" pitchFamily="34" charset="-122"/>
              </a:rPr>
              <a:t>PPT</a:t>
            </a:r>
            <a:r>
              <a:rPr lang="zh-CN" altLang="en-US" sz="1200" dirty="0">
                <a:solidFill>
                  <a:srgbClr val="C00000"/>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12" name="文本框 11">
            <a:extLst>
              <a:ext uri="{FF2B5EF4-FFF2-40B4-BE49-F238E27FC236}">
                <a16:creationId xmlns="" xmlns:a16="http://schemas.microsoft.com/office/drawing/2014/main" id="{37066B3F-A435-4F57-A1C0-67911146C91B}"/>
              </a:ext>
            </a:extLst>
          </p:cNvPr>
          <p:cNvSpPr txBox="1"/>
          <p:nvPr/>
        </p:nvSpPr>
        <p:spPr>
          <a:xfrm>
            <a:off x="1583859" y="5330540"/>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C00000"/>
                </a:solidFill>
              </a:rPr>
              <a:t>更多精品</a:t>
            </a:r>
            <a:r>
              <a:rPr lang="en-US" altLang="zh-CN" b="1" dirty="0">
                <a:solidFill>
                  <a:srgbClr val="C00000"/>
                </a:solidFill>
              </a:rPr>
              <a:t>PPT</a:t>
            </a:r>
            <a:r>
              <a:rPr lang="zh-CN" altLang="en-US" b="1" dirty="0">
                <a:solidFill>
                  <a:srgbClr val="C00000"/>
                </a:solidFill>
              </a:rPr>
              <a:t>模板：</a:t>
            </a:r>
            <a:r>
              <a:rPr lang="en-US" altLang="zh-CN" b="1" dirty="0">
                <a:solidFill>
                  <a:srgbClr val="C00000"/>
                </a:solidFill>
                <a:hlinkClick r:id="rId7"/>
              </a:rPr>
              <a:t>http://ibaotu.com/ppt/</a:t>
            </a:r>
            <a:endParaRPr lang="zh-CN" altLang="en-US" b="1" dirty="0">
              <a:solidFill>
                <a:srgbClr val="C00000"/>
              </a:solidFill>
            </a:endParaRPr>
          </a:p>
        </p:txBody>
      </p:sp>
      <p:grpSp>
        <p:nvGrpSpPr>
          <p:cNvPr id="13" name="组合 12">
            <a:extLst>
              <a:ext uri="{FF2B5EF4-FFF2-40B4-BE49-F238E27FC236}">
                <a16:creationId xmlns="" xmlns:a16="http://schemas.microsoft.com/office/drawing/2014/main" id="{AC770D6D-1494-4338-97A7-1FE9B8746AE4}"/>
              </a:ext>
            </a:extLst>
          </p:cNvPr>
          <p:cNvGrpSpPr/>
          <p:nvPr/>
        </p:nvGrpSpPr>
        <p:grpSpPr>
          <a:xfrm>
            <a:off x="7995773" y="5330540"/>
            <a:ext cx="1364139" cy="369332"/>
            <a:chOff x="8158550" y="5010841"/>
            <a:chExt cx="1364139" cy="369332"/>
          </a:xfrm>
          <a:effectLst/>
        </p:grpSpPr>
        <p:sp>
          <p:nvSpPr>
            <p:cNvPr id="14" name="矩形: 圆角 4">
              <a:extLst>
                <a:ext uri="{FF2B5EF4-FFF2-40B4-BE49-F238E27FC236}">
                  <a16:creationId xmlns="" xmlns:a16="http://schemas.microsoft.com/office/drawing/2014/main" id="{A5FB71F6-8E9E-4F2D-B976-E99BD4B3A487}"/>
                </a:ext>
              </a:extLst>
            </p:cNvPr>
            <p:cNvSpPr/>
            <p:nvPr/>
          </p:nvSpPr>
          <p:spPr>
            <a:xfrm>
              <a:off x="8158550" y="5010841"/>
              <a:ext cx="1336431" cy="342900"/>
            </a:xfrm>
            <a:prstGeom prst="roundRect">
              <a:avLst/>
            </a:prstGeom>
            <a:solidFill>
              <a:srgbClr val="F4EA00"/>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just"/>
              <a:endParaRPr lang="zh-CN" altLang="en-US" dirty="0">
                <a:solidFill>
                  <a:srgbClr val="C00000"/>
                </a:solidFill>
                <a:highlight>
                  <a:srgbClr val="FFFF00"/>
                </a:highlight>
              </a:endParaRPr>
            </a:p>
          </p:txBody>
        </p:sp>
        <p:sp>
          <p:nvSpPr>
            <p:cNvPr id="15" name="文本框 14">
              <a:extLst>
                <a:ext uri="{FF2B5EF4-FFF2-40B4-BE49-F238E27FC236}">
                  <a16:creationId xmlns="" xmlns:a16="http://schemas.microsoft.com/office/drawing/2014/main" id="{F44BDD26-479A-4C01-A6A3-75E0363EF051}"/>
                </a:ext>
              </a:extLst>
            </p:cNvPr>
            <p:cNvSpPr txBox="1"/>
            <p:nvPr/>
          </p:nvSpPr>
          <p:spPr>
            <a:xfrm>
              <a:off x="8278621" y="5010841"/>
              <a:ext cx="1244068" cy="369332"/>
            </a:xfrm>
            <a:prstGeom prst="rect">
              <a:avLst/>
            </a:prstGeom>
            <a:noFill/>
          </p:spPr>
          <p:txBody>
            <a:bodyPr wrap="square" rtlCol="0">
              <a:spAutoFit/>
            </a:bodyPr>
            <a:lstStyle/>
            <a:p>
              <a:r>
                <a:rPr lang="zh-CN" altLang="en-US" b="1" dirty="0">
                  <a:solidFill>
                    <a:srgbClr val="C00000"/>
                  </a:solidFill>
                  <a:latin typeface="微软雅黑" panose="020B0503020204020204" pitchFamily="34" charset="-122"/>
                  <a:ea typeface="微软雅黑" panose="020B0503020204020204" pitchFamily="34" charset="-122"/>
                  <a:hlinkClick r:id="rId7"/>
                </a:rPr>
                <a:t>点击进入</a:t>
              </a:r>
              <a:endParaRPr lang="zh-CN" altLang="en-US" b="1"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76545877"/>
      </p:ext>
    </p:extLst>
  </p:cSld>
  <p:clrMapOvr>
    <a:masterClrMapping/>
  </p:clrMapOvr>
  <mc:AlternateContent xmlns:mc="http://schemas.openxmlformats.org/markup-compatibility/2006" xmlns:p14="http://schemas.microsoft.com/office/powerpoint/2010/main">
    <mc:Choice Requires="p14">
      <p:transition spd="slow" p14:dur="3000" advClick="0" advTm="0">
        <p14:shred/>
      </p:transition>
    </mc:Choice>
    <mc:Fallback xmlns="">
      <p:transition spd="slow" advClick="0"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149304"/>
            <a:ext cx="12192000" cy="2708696"/>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a:off x="0" y="0"/>
            <a:ext cx="12192000" cy="1441450"/>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02132" y="6732"/>
            <a:ext cx="6102308" cy="3460368"/>
          </a:xfrm>
          <a:prstGeom prst="rect">
            <a:avLst/>
          </a:prstGeom>
        </p:spPr>
      </p:pic>
      <p:sp>
        <p:nvSpPr>
          <p:cNvPr id="7" name="Text Box 12"/>
          <p:cNvSpPr txBox="1">
            <a:spLocks noChangeArrowheads="1"/>
          </p:cNvSpPr>
          <p:nvPr/>
        </p:nvSpPr>
        <p:spPr bwMode="auto">
          <a:xfrm>
            <a:off x="4615122" y="1049036"/>
            <a:ext cx="3686232" cy="7848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500" spc="300" dirty="0">
                <a:solidFill>
                  <a:srgbClr val="D20000"/>
                </a:solidFill>
                <a:latin typeface="方正粗宋简体" panose="03000509000000000000" pitchFamily="65" charset="-122"/>
                <a:ea typeface="方正粗宋简体" panose="03000509000000000000" pitchFamily="65" charset="-122"/>
              </a:rPr>
              <a:t>目 录 </a:t>
            </a:r>
            <a:r>
              <a:rPr lang="en-US" altLang="zh-CN" b="1" spc="300" dirty="0">
                <a:solidFill>
                  <a:srgbClr val="D20000"/>
                </a:solidFill>
              </a:rPr>
              <a:t>DIRECTORY</a:t>
            </a:r>
            <a:endParaRPr lang="zh-CN" altLang="en-US" sz="4500" spc="300" dirty="0">
              <a:solidFill>
                <a:srgbClr val="D20000"/>
              </a:solidFill>
              <a:latin typeface="方正粗宋简体" panose="03000509000000000000" pitchFamily="65" charset="-122"/>
              <a:ea typeface="方正粗宋简体" panose="03000509000000000000" pitchFamily="65" charset="-122"/>
            </a:endParaRPr>
          </a:p>
        </p:txBody>
      </p:sp>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62982" y="901796"/>
            <a:ext cx="566843" cy="932070"/>
          </a:xfrm>
          <a:prstGeom prst="rect">
            <a:avLst/>
          </a:prstGeom>
        </p:spPr>
      </p:pic>
      <p:pic>
        <p:nvPicPr>
          <p:cNvPr id="9" name="Picture 2" descr="C:\Users\Administrator\Desktop\5645abeecf4fb.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48666" y="2293056"/>
            <a:ext cx="1582630" cy="45904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1212281" y="2740040"/>
            <a:ext cx="3776577" cy="720328"/>
            <a:chOff x="406572" y="2276872"/>
            <a:chExt cx="5005107" cy="720328"/>
          </a:xfrm>
        </p:grpSpPr>
        <p:sp>
          <p:nvSpPr>
            <p:cNvPr id="11" name="圆角矩形 10"/>
            <p:cNvSpPr/>
            <p:nvPr/>
          </p:nvSpPr>
          <p:spPr>
            <a:xfrm>
              <a:off x="406572" y="2276872"/>
              <a:ext cx="5005107" cy="720328"/>
            </a:xfrm>
            <a:prstGeom prst="roundRect">
              <a:avLst>
                <a:gd name="adj"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700">
                <a:solidFill>
                  <a:schemeClr val="accent6">
                    <a:lumMod val="20000"/>
                    <a:lumOff val="80000"/>
                  </a:schemeClr>
                </a:solidFill>
              </a:endParaRPr>
            </a:p>
          </p:txBody>
        </p:sp>
        <p:sp>
          <p:nvSpPr>
            <p:cNvPr id="12" name="Text Box 12"/>
            <p:cNvSpPr txBox="1">
              <a:spLocks noChangeArrowheads="1"/>
            </p:cNvSpPr>
            <p:nvPr/>
          </p:nvSpPr>
          <p:spPr bwMode="auto">
            <a:xfrm>
              <a:off x="678520" y="2406204"/>
              <a:ext cx="4208522"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200">
                  <a:solidFill>
                    <a:schemeClr val="accent6">
                      <a:lumMod val="20000"/>
                      <a:lumOff val="80000"/>
                    </a:schemeClr>
                  </a:solidFill>
                  <a:latin typeface="方正粗宋简体" panose="03000509000000000000" pitchFamily="65" charset="-122"/>
                  <a:ea typeface="方正粗宋简体" panose="03000509000000000000" pitchFamily="65" charset="-122"/>
                </a:rPr>
                <a:t>一</a:t>
              </a:r>
              <a:r>
                <a:rPr lang="en-US" altLang="zh-CN" sz="2200">
                  <a:solidFill>
                    <a:schemeClr val="accent6">
                      <a:lumMod val="20000"/>
                      <a:lumOff val="80000"/>
                    </a:schemeClr>
                  </a:solidFill>
                  <a:latin typeface="方正粗宋简体" panose="03000509000000000000" pitchFamily="65" charset="-122"/>
                  <a:ea typeface="方正粗宋简体" panose="03000509000000000000" pitchFamily="65" charset="-122"/>
                </a:rPr>
                <a:t>.</a:t>
              </a:r>
              <a:r>
                <a:rPr lang="zh-CN" altLang="en-US" sz="2200">
                  <a:solidFill>
                    <a:schemeClr val="accent6">
                      <a:lumMod val="20000"/>
                      <a:lumOff val="80000"/>
                    </a:schemeClr>
                  </a:solidFill>
                  <a:latin typeface="方正粗宋简体" panose="03000509000000000000" pitchFamily="65" charset="-122"/>
                  <a:ea typeface="方正粗宋简体" panose="03000509000000000000" pitchFamily="65" charset="-122"/>
                </a:rPr>
                <a:t>十个方面历史性成就</a:t>
              </a:r>
              <a:endParaRPr lang="zh-CN" altLang="en-US" sz="2200" dirty="0">
                <a:solidFill>
                  <a:schemeClr val="accent6">
                    <a:lumMod val="20000"/>
                    <a:lumOff val="80000"/>
                  </a:schemeClr>
                </a:solidFill>
                <a:latin typeface="方正超粗黑简体" pitchFamily="65" charset="-122"/>
                <a:ea typeface="方正超粗黑简体" pitchFamily="65" charset="-122"/>
              </a:endParaRPr>
            </a:p>
          </p:txBody>
        </p:sp>
      </p:grpSp>
      <p:pic>
        <p:nvPicPr>
          <p:cNvPr id="13" name="Picture 2" descr="C:\Users\Administrator\Desktop\5645abeecf4fb.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12281" y="3677831"/>
            <a:ext cx="1582630" cy="459041"/>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组合 13"/>
          <p:cNvGrpSpPr/>
          <p:nvPr/>
        </p:nvGrpSpPr>
        <p:grpSpPr>
          <a:xfrm>
            <a:off x="1191921" y="4124815"/>
            <a:ext cx="3168600" cy="720328"/>
            <a:chOff x="406572" y="2276872"/>
            <a:chExt cx="4968007" cy="720328"/>
          </a:xfrm>
        </p:grpSpPr>
        <p:sp>
          <p:nvSpPr>
            <p:cNvPr id="15" name="圆角矩形 14"/>
            <p:cNvSpPr/>
            <p:nvPr/>
          </p:nvSpPr>
          <p:spPr>
            <a:xfrm>
              <a:off x="406572" y="2276872"/>
              <a:ext cx="4968007" cy="720328"/>
            </a:xfrm>
            <a:prstGeom prst="roundRect">
              <a:avLst>
                <a:gd name="adj"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700">
                <a:solidFill>
                  <a:schemeClr val="accent6">
                    <a:lumMod val="20000"/>
                    <a:lumOff val="80000"/>
                  </a:schemeClr>
                </a:solidFill>
              </a:endParaRPr>
            </a:p>
          </p:txBody>
        </p:sp>
        <p:sp>
          <p:nvSpPr>
            <p:cNvPr id="16" name="Text Box 12"/>
            <p:cNvSpPr txBox="1">
              <a:spLocks noChangeArrowheads="1"/>
            </p:cNvSpPr>
            <p:nvPr/>
          </p:nvSpPr>
          <p:spPr bwMode="auto">
            <a:xfrm>
              <a:off x="678520" y="2406204"/>
              <a:ext cx="4120541"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200">
                  <a:solidFill>
                    <a:schemeClr val="accent6">
                      <a:lumMod val="20000"/>
                      <a:lumOff val="80000"/>
                    </a:schemeClr>
                  </a:solidFill>
                  <a:latin typeface="方正粗宋简体" panose="03000509000000000000" pitchFamily="65" charset="-122"/>
                  <a:ea typeface="方正粗宋简体" panose="03000509000000000000" pitchFamily="65" charset="-122"/>
                </a:rPr>
                <a:t>二</a:t>
              </a:r>
              <a:r>
                <a:rPr lang="en-US" altLang="zh-CN" sz="2200">
                  <a:solidFill>
                    <a:schemeClr val="accent6">
                      <a:lumMod val="20000"/>
                      <a:lumOff val="80000"/>
                    </a:schemeClr>
                  </a:solidFill>
                  <a:latin typeface="方正粗宋简体" panose="03000509000000000000" pitchFamily="65" charset="-122"/>
                  <a:ea typeface="方正粗宋简体" panose="03000509000000000000" pitchFamily="65" charset="-122"/>
                </a:rPr>
                <a:t>.</a:t>
              </a:r>
              <a:r>
                <a:rPr lang="zh-CN" altLang="en-US" sz="2200">
                  <a:solidFill>
                    <a:schemeClr val="accent6">
                      <a:lumMod val="20000"/>
                      <a:lumOff val="80000"/>
                    </a:schemeClr>
                  </a:solidFill>
                  <a:latin typeface="方正粗宋简体" panose="03000509000000000000" pitchFamily="65" charset="-122"/>
                  <a:ea typeface="方正粗宋简体" panose="03000509000000000000" pitchFamily="65" charset="-122"/>
                </a:rPr>
                <a:t>两个重大判断</a:t>
              </a:r>
              <a:endParaRPr lang="zh-CN" altLang="en-US" sz="2200" dirty="0">
                <a:solidFill>
                  <a:schemeClr val="accent6">
                    <a:lumMod val="20000"/>
                    <a:lumOff val="80000"/>
                  </a:schemeClr>
                </a:solidFill>
                <a:latin typeface="方正超粗黑简体" pitchFamily="65" charset="-122"/>
                <a:ea typeface="方正超粗黑简体" pitchFamily="65" charset="-122"/>
              </a:endParaRPr>
            </a:p>
          </p:txBody>
        </p:sp>
      </p:grpSp>
      <p:pic>
        <p:nvPicPr>
          <p:cNvPr id="17" name="Picture 2" descr="C:\Users\Administrator\Desktop\5645abeecf4fb.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88691" y="2299788"/>
            <a:ext cx="1582630" cy="459041"/>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组合 17"/>
          <p:cNvGrpSpPr/>
          <p:nvPr/>
        </p:nvGrpSpPr>
        <p:grpSpPr>
          <a:xfrm>
            <a:off x="5268331" y="2746772"/>
            <a:ext cx="4968006" cy="720328"/>
            <a:chOff x="406573" y="2276872"/>
            <a:chExt cx="4968006" cy="720328"/>
          </a:xfrm>
        </p:grpSpPr>
        <p:sp>
          <p:nvSpPr>
            <p:cNvPr id="19" name="圆角矩形 18"/>
            <p:cNvSpPr/>
            <p:nvPr/>
          </p:nvSpPr>
          <p:spPr>
            <a:xfrm>
              <a:off x="406573" y="2276872"/>
              <a:ext cx="4968006" cy="720328"/>
            </a:xfrm>
            <a:prstGeom prst="roundRect">
              <a:avLst>
                <a:gd name="adj"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700">
                <a:solidFill>
                  <a:schemeClr val="accent6">
                    <a:lumMod val="20000"/>
                    <a:lumOff val="80000"/>
                  </a:schemeClr>
                </a:solidFill>
              </a:endParaRPr>
            </a:p>
          </p:txBody>
        </p:sp>
        <p:sp>
          <p:nvSpPr>
            <p:cNvPr id="20" name="Text Box 12"/>
            <p:cNvSpPr txBox="1">
              <a:spLocks noChangeArrowheads="1"/>
            </p:cNvSpPr>
            <p:nvPr/>
          </p:nvSpPr>
          <p:spPr bwMode="auto">
            <a:xfrm>
              <a:off x="538018" y="2421938"/>
              <a:ext cx="4208522"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200">
                  <a:solidFill>
                    <a:schemeClr val="accent6">
                      <a:lumMod val="20000"/>
                      <a:lumOff val="80000"/>
                    </a:schemeClr>
                  </a:solidFill>
                  <a:latin typeface="方正粗宋简体" panose="03000509000000000000" pitchFamily="65" charset="-122"/>
                  <a:ea typeface="方正粗宋简体" panose="03000509000000000000" pitchFamily="65" charset="-122"/>
                </a:rPr>
                <a:t>三</a:t>
              </a:r>
              <a:r>
                <a:rPr lang="en-US" altLang="zh-CN" sz="2200">
                  <a:solidFill>
                    <a:schemeClr val="accent6">
                      <a:lumMod val="20000"/>
                      <a:lumOff val="80000"/>
                    </a:schemeClr>
                  </a:solidFill>
                  <a:latin typeface="方正粗宋简体" panose="03000509000000000000" pitchFamily="65" charset="-122"/>
                  <a:ea typeface="方正粗宋简体" panose="03000509000000000000" pitchFamily="65" charset="-122"/>
                </a:rPr>
                <a:t>.</a:t>
              </a:r>
              <a:r>
                <a:rPr lang="zh-CN" altLang="en-US" sz="2200">
                  <a:solidFill>
                    <a:schemeClr val="accent6">
                      <a:lumMod val="20000"/>
                      <a:lumOff val="80000"/>
                    </a:schemeClr>
                  </a:solidFill>
                  <a:latin typeface="方正粗宋简体" panose="03000509000000000000" pitchFamily="65" charset="-122"/>
                  <a:ea typeface="方正粗宋简体" panose="03000509000000000000" pitchFamily="65" charset="-122"/>
                </a:rPr>
                <a:t>一个历史使命与“四个伟大”</a:t>
              </a:r>
              <a:endParaRPr lang="zh-CN" altLang="en-US" sz="2200" dirty="0">
                <a:solidFill>
                  <a:schemeClr val="accent6">
                    <a:lumMod val="20000"/>
                    <a:lumOff val="80000"/>
                  </a:schemeClr>
                </a:solidFill>
                <a:latin typeface="方正超粗黑简体" pitchFamily="65" charset="-122"/>
                <a:ea typeface="方正超粗黑简体" pitchFamily="65" charset="-122"/>
              </a:endParaRPr>
            </a:p>
          </p:txBody>
        </p:sp>
      </p:grpSp>
      <p:pic>
        <p:nvPicPr>
          <p:cNvPr id="21" name="Picture 2" descr="C:\Users\Administrator\Desktop\5645abeecf4fb.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818219" y="3718879"/>
            <a:ext cx="1582630" cy="459041"/>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a:off x="4797860" y="4165863"/>
            <a:ext cx="6219289" cy="720328"/>
            <a:chOff x="406573" y="2276872"/>
            <a:chExt cx="6500932" cy="720328"/>
          </a:xfrm>
        </p:grpSpPr>
        <p:sp>
          <p:nvSpPr>
            <p:cNvPr id="23" name="圆角矩形 22"/>
            <p:cNvSpPr/>
            <p:nvPr/>
          </p:nvSpPr>
          <p:spPr>
            <a:xfrm>
              <a:off x="406573" y="2276872"/>
              <a:ext cx="6500932" cy="720328"/>
            </a:xfrm>
            <a:prstGeom prst="roundRect">
              <a:avLst>
                <a:gd name="adj"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700">
                <a:solidFill>
                  <a:schemeClr val="accent6">
                    <a:lumMod val="20000"/>
                    <a:lumOff val="80000"/>
                  </a:schemeClr>
                </a:solidFill>
              </a:endParaRPr>
            </a:p>
          </p:txBody>
        </p:sp>
        <p:sp>
          <p:nvSpPr>
            <p:cNvPr id="24" name="Text Box 12"/>
            <p:cNvSpPr txBox="1">
              <a:spLocks noChangeArrowheads="1"/>
            </p:cNvSpPr>
            <p:nvPr/>
          </p:nvSpPr>
          <p:spPr bwMode="auto">
            <a:xfrm>
              <a:off x="613317" y="2436981"/>
              <a:ext cx="5940115" cy="400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solidFill>
                    <a:schemeClr val="accent6">
                      <a:lumMod val="20000"/>
                      <a:lumOff val="80000"/>
                    </a:schemeClr>
                  </a:solidFill>
                  <a:latin typeface="方正粗宋简体" panose="03000509000000000000" pitchFamily="65" charset="-122"/>
                  <a:ea typeface="方正粗宋简体" panose="03000509000000000000" pitchFamily="65" charset="-122"/>
                </a:rPr>
                <a:t>四</a:t>
              </a:r>
              <a:r>
                <a:rPr lang="en-US" altLang="zh-CN" sz="2000" dirty="0">
                  <a:solidFill>
                    <a:schemeClr val="accent6">
                      <a:lumMod val="20000"/>
                      <a:lumOff val="80000"/>
                    </a:schemeClr>
                  </a:solidFill>
                  <a:latin typeface="方正粗宋简体" panose="03000509000000000000" pitchFamily="65" charset="-122"/>
                  <a:ea typeface="方正粗宋简体" panose="03000509000000000000" pitchFamily="65" charset="-122"/>
                </a:rPr>
                <a:t>.</a:t>
              </a:r>
              <a:r>
                <a:rPr lang="zh-CN" altLang="en-US" sz="2000" dirty="0">
                  <a:solidFill>
                    <a:schemeClr val="accent6">
                      <a:lumMod val="20000"/>
                      <a:lumOff val="80000"/>
                    </a:schemeClr>
                  </a:solidFill>
                  <a:latin typeface="方正粗宋简体" panose="03000509000000000000" pitchFamily="65" charset="-122"/>
                  <a:ea typeface="方正粗宋简体" panose="03000509000000000000" pitchFamily="65" charset="-122"/>
                </a:rPr>
                <a:t>一个重大思想：新时代中国特色 </a:t>
              </a:r>
              <a:r>
                <a:rPr lang="zh-CN" altLang="en-US" sz="2000" dirty="0" smtClean="0">
                  <a:solidFill>
                    <a:schemeClr val="accent6">
                      <a:lumMod val="20000"/>
                      <a:lumOff val="80000"/>
                    </a:schemeClr>
                  </a:solidFill>
                  <a:latin typeface="方正粗宋简体" panose="03000509000000000000" pitchFamily="65" charset="-122"/>
                  <a:ea typeface="方正粗宋简体" panose="03000509000000000000" pitchFamily="65" charset="-122"/>
                </a:rPr>
                <a:t>社会主义</a:t>
              </a:r>
              <a:r>
                <a:rPr lang="zh-CN" altLang="en-US" sz="2000" dirty="0">
                  <a:solidFill>
                    <a:schemeClr val="accent6">
                      <a:lumMod val="20000"/>
                      <a:lumOff val="80000"/>
                    </a:schemeClr>
                  </a:solidFill>
                  <a:latin typeface="方正粗宋简体" panose="03000509000000000000" pitchFamily="65" charset="-122"/>
                  <a:ea typeface="方正粗宋简体" panose="03000509000000000000" pitchFamily="65" charset="-122"/>
                </a:rPr>
                <a:t>思想</a:t>
              </a:r>
              <a:endParaRPr lang="zh-CN" altLang="en-US" sz="2000" dirty="0">
                <a:solidFill>
                  <a:schemeClr val="accent6">
                    <a:lumMod val="20000"/>
                    <a:lumOff val="80000"/>
                  </a:schemeClr>
                </a:solidFill>
                <a:latin typeface="方正超粗黑简体" pitchFamily="65" charset="-122"/>
                <a:ea typeface="方正超粗黑简体" pitchFamily="65" charset="-122"/>
              </a:endParaRPr>
            </a:p>
          </p:txBody>
        </p:sp>
      </p:grpSp>
    </p:spTree>
    <p:extLst>
      <p:ext uri="{BB962C8B-B14F-4D97-AF65-F5344CB8AC3E}">
        <p14:creationId xmlns:p14="http://schemas.microsoft.com/office/powerpoint/2010/main" val="289796061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down)">
                                      <p:cBhvr>
                                        <p:cTn id="4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145755"/>
            <a:ext cx="12192000" cy="4712245"/>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390" y="0"/>
            <a:ext cx="12192000" cy="2354737"/>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80805" y="829879"/>
            <a:ext cx="3810805" cy="1524860"/>
          </a:xfrm>
          <a:prstGeom prst="rect">
            <a:avLst/>
          </a:prstGeom>
        </p:spPr>
      </p:pic>
      <p:pic>
        <p:nvPicPr>
          <p:cNvPr id="7" name="Picture 2" descr="C:\Users\Administrator\Desktop\5645abeecf4fb.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61285" y="2020928"/>
            <a:ext cx="3272307" cy="949131"/>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2773252" y="2969810"/>
            <a:ext cx="6912768" cy="864344"/>
            <a:chOff x="2638822" y="2721699"/>
            <a:chExt cx="6912768" cy="864344"/>
          </a:xfrm>
        </p:grpSpPr>
        <p:sp>
          <p:nvSpPr>
            <p:cNvPr id="9" name="圆角矩形 55"/>
            <p:cNvSpPr/>
            <p:nvPr/>
          </p:nvSpPr>
          <p:spPr>
            <a:xfrm>
              <a:off x="2638822" y="2721699"/>
              <a:ext cx="6912768" cy="864344"/>
            </a:xfrm>
            <a:prstGeom prst="roundRect">
              <a:avLst>
                <a:gd name="adj"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 Box 12"/>
            <p:cNvSpPr txBox="1">
              <a:spLocks noChangeArrowheads="1"/>
            </p:cNvSpPr>
            <p:nvPr/>
          </p:nvSpPr>
          <p:spPr bwMode="auto">
            <a:xfrm>
              <a:off x="3061822" y="2857252"/>
              <a:ext cx="6129728" cy="5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200" spc="300">
                  <a:solidFill>
                    <a:schemeClr val="bg1"/>
                  </a:solidFill>
                  <a:latin typeface="方正粗宋简体" panose="03000509000000000000" pitchFamily="65" charset="-122"/>
                  <a:ea typeface="方正粗宋简体" panose="03000509000000000000" pitchFamily="65" charset="-122"/>
                </a:rPr>
                <a:t>一</a:t>
              </a:r>
              <a:r>
                <a:rPr lang="en-US" altLang="zh-CN" sz="3200" spc="300">
                  <a:solidFill>
                    <a:schemeClr val="bg1"/>
                  </a:solidFill>
                  <a:latin typeface="方正粗宋简体" panose="03000509000000000000" pitchFamily="65" charset="-122"/>
                  <a:ea typeface="方正粗宋简体" panose="03000509000000000000" pitchFamily="65" charset="-122"/>
                </a:rPr>
                <a:t>.</a:t>
              </a:r>
              <a:r>
                <a:rPr lang="zh-CN" altLang="en-US" sz="3200" spc="300">
                  <a:solidFill>
                    <a:schemeClr val="bg1"/>
                  </a:solidFill>
                  <a:latin typeface="方正粗宋简体" panose="03000509000000000000" pitchFamily="65" charset="-122"/>
                  <a:ea typeface="方正粗宋简体" panose="03000509000000000000" pitchFamily="65" charset="-122"/>
                </a:rPr>
                <a:t>十个方面历史性成就</a:t>
              </a:r>
              <a:endParaRPr lang="zh-CN" altLang="en-US" sz="1000" spc="300" dirty="0">
                <a:solidFill>
                  <a:schemeClr val="bg1"/>
                </a:solidFill>
                <a:latin typeface="方正超粗黑简体" pitchFamily="65" charset="-122"/>
                <a:ea typeface="方正超粗黑简体" pitchFamily="65" charset="-122"/>
              </a:endParaRPr>
            </a:p>
          </p:txBody>
        </p:sp>
      </p:grpSp>
    </p:spTree>
    <p:extLst>
      <p:ext uri="{BB962C8B-B14F-4D97-AF65-F5344CB8AC3E}">
        <p14:creationId xmlns:p14="http://schemas.microsoft.com/office/powerpoint/2010/main" val="2760032592"/>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5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830" y="-456627"/>
            <a:ext cx="12204829" cy="7314627"/>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 y="0"/>
            <a:ext cx="12192390" cy="2197846"/>
          </a:xfrm>
          <a:prstGeom prst="rect">
            <a:avLst/>
          </a:prstGeom>
        </p:spPr>
      </p:pic>
      <p:grpSp>
        <p:nvGrpSpPr>
          <p:cNvPr id="5" name="组合 4"/>
          <p:cNvGrpSpPr/>
          <p:nvPr/>
        </p:nvGrpSpPr>
        <p:grpSpPr>
          <a:xfrm>
            <a:off x="3391104" y="1722111"/>
            <a:ext cx="5065173" cy="557462"/>
            <a:chOff x="4673997" y="2014593"/>
            <a:chExt cx="3167497" cy="348608"/>
          </a:xfrm>
          <a:effectLst/>
        </p:grpSpPr>
        <p:sp>
          <p:nvSpPr>
            <p:cNvPr id="7" name="Round Same Side Corner Rectangle 48"/>
            <p:cNvSpPr/>
            <p:nvPr/>
          </p:nvSpPr>
          <p:spPr>
            <a:xfrm rot="5400000">
              <a:off x="6083442" y="605148"/>
              <a:ext cx="348608" cy="3167497"/>
            </a:xfrm>
            <a:prstGeom prst="round2SameRect">
              <a:avLst>
                <a:gd name="adj1" fmla="val 50000"/>
                <a:gd name="adj2"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800">
                <a:ea typeface="方正粗宋简体" panose="03000509000000000000" pitchFamily="65" charset="-122"/>
              </a:endParaRPr>
            </a:p>
          </p:txBody>
        </p:sp>
        <p:sp>
          <p:nvSpPr>
            <p:cNvPr id="8" name="Rectangle 49"/>
            <p:cNvSpPr/>
            <p:nvPr/>
          </p:nvSpPr>
          <p:spPr>
            <a:xfrm>
              <a:off x="5056942" y="2027050"/>
              <a:ext cx="2360936" cy="327195"/>
            </a:xfrm>
            <a:prstGeom prst="rect">
              <a:avLst/>
            </a:prstGeom>
          </p:spPr>
          <p:txBody>
            <a:bodyPr wrap="none">
              <a:spAutoFit/>
            </a:bodyPr>
            <a:lstStyle/>
            <a:p>
              <a:pPr algn="ctr"/>
              <a:r>
                <a:rPr lang="zh-CN" altLang="en-US" sz="280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rPr>
                <a:t>经济建设取得重大成就</a:t>
              </a:r>
              <a:endParaRPr lang="en-US" altLang="zh-CN" sz="28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endParaRPr>
            </a:p>
          </p:txBody>
        </p:sp>
      </p:grpSp>
      <p:sp>
        <p:nvSpPr>
          <p:cNvPr id="9" name="矩形 8"/>
          <p:cNvSpPr/>
          <p:nvPr/>
        </p:nvSpPr>
        <p:spPr>
          <a:xfrm>
            <a:off x="415635" y="4510862"/>
            <a:ext cx="1698247" cy="584775"/>
          </a:xfrm>
          <a:prstGeom prst="rect">
            <a:avLst/>
          </a:prstGeom>
        </p:spPr>
        <p:txBody>
          <a:bodyPr wrap="square">
            <a:spAutoFit/>
          </a:bodyPr>
          <a:lstStyle/>
          <a:p>
            <a:pPr algn="ctr"/>
            <a:r>
              <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国内生产总值八十万亿元</a:t>
            </a:r>
            <a:endParaRPr lang="zh-CN" altLang="en-US" sz="1600" b="1" spc="300" dirty="0">
              <a:solidFill>
                <a:schemeClr val="tx1">
                  <a:lumMod val="75000"/>
                  <a:lumOff val="25000"/>
                </a:schemeClr>
              </a:solidFill>
            </a:endParaRPr>
          </a:p>
        </p:txBody>
      </p:sp>
      <p:sp>
        <p:nvSpPr>
          <p:cNvPr id="10" name="KSO_Shape"/>
          <p:cNvSpPr/>
          <p:nvPr/>
        </p:nvSpPr>
        <p:spPr>
          <a:xfrm>
            <a:off x="747933" y="3282626"/>
            <a:ext cx="685671" cy="824454"/>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KSO_Shape"/>
          <p:cNvSpPr/>
          <p:nvPr/>
        </p:nvSpPr>
        <p:spPr bwMode="auto">
          <a:xfrm>
            <a:off x="4181888" y="3632142"/>
            <a:ext cx="1276674" cy="455347"/>
          </a:xfrm>
          <a:custGeom>
            <a:avLst/>
            <a:gdLst>
              <a:gd name="T0" fmla="*/ 2147483646 w 410"/>
              <a:gd name="T1" fmla="*/ 2147483646 h 146"/>
              <a:gd name="T2" fmla="*/ 2147483646 w 410"/>
              <a:gd name="T3" fmla="*/ 2147483646 h 146"/>
              <a:gd name="T4" fmla="*/ 2147483646 w 410"/>
              <a:gd name="T5" fmla="*/ 2147483646 h 146"/>
              <a:gd name="T6" fmla="*/ 2147483646 w 410"/>
              <a:gd name="T7" fmla="*/ 2147483646 h 146"/>
              <a:gd name="T8" fmla="*/ 2147483646 w 410"/>
              <a:gd name="T9" fmla="*/ 2147483646 h 146"/>
              <a:gd name="T10" fmla="*/ 2147483646 w 410"/>
              <a:gd name="T11" fmla="*/ 2147483646 h 146"/>
              <a:gd name="T12" fmla="*/ 2147483646 w 410"/>
              <a:gd name="T13" fmla="*/ 2147483646 h 146"/>
              <a:gd name="T14" fmla="*/ 2147483646 w 410"/>
              <a:gd name="T15" fmla="*/ 0 h 146"/>
              <a:gd name="T16" fmla="*/ 2147483646 w 410"/>
              <a:gd name="T17" fmla="*/ 2147483646 h 146"/>
              <a:gd name="T18" fmla="*/ 2147483646 w 410"/>
              <a:gd name="T19" fmla="*/ 2147483646 h 146"/>
              <a:gd name="T20" fmla="*/ 2147483646 w 410"/>
              <a:gd name="T21" fmla="*/ 2147483646 h 146"/>
              <a:gd name="T22" fmla="*/ 2147483646 w 410"/>
              <a:gd name="T23" fmla="*/ 2147483646 h 146"/>
              <a:gd name="T24" fmla="*/ 2147483646 w 410"/>
              <a:gd name="T25" fmla="*/ 2147483646 h 146"/>
              <a:gd name="T26" fmla="*/ 2147483646 w 410"/>
              <a:gd name="T27" fmla="*/ 2147483646 h 146"/>
              <a:gd name="T28" fmla="*/ 2147483646 w 410"/>
              <a:gd name="T29" fmla="*/ 2147483646 h 146"/>
              <a:gd name="T30" fmla="*/ 2147483646 w 410"/>
              <a:gd name="T31" fmla="*/ 2147483646 h 146"/>
              <a:gd name="T32" fmla="*/ 2147483646 w 410"/>
              <a:gd name="T33" fmla="*/ 2147483646 h 146"/>
              <a:gd name="T34" fmla="*/ 2147483646 w 410"/>
              <a:gd name="T35" fmla="*/ 2147483646 h 146"/>
              <a:gd name="T36" fmla="*/ 2147483646 w 410"/>
              <a:gd name="T37" fmla="*/ 2147483646 h 146"/>
              <a:gd name="T38" fmla="*/ 2147483646 w 410"/>
              <a:gd name="T39" fmla="*/ 2147483646 h 146"/>
              <a:gd name="T40" fmla="*/ 2147483646 w 410"/>
              <a:gd name="T41" fmla="*/ 2147483646 h 146"/>
              <a:gd name="T42" fmla="*/ 2147483646 w 410"/>
              <a:gd name="T43" fmla="*/ 2147483646 h 146"/>
              <a:gd name="T44" fmla="*/ 2147483646 w 410"/>
              <a:gd name="T45" fmla="*/ 2147483646 h 146"/>
              <a:gd name="T46" fmla="*/ 2147483646 w 410"/>
              <a:gd name="T47" fmla="*/ 2147483646 h 146"/>
              <a:gd name="T48" fmla="*/ 2147483646 w 410"/>
              <a:gd name="T49" fmla="*/ 2147483646 h 146"/>
              <a:gd name="T50" fmla="*/ 2147483646 w 410"/>
              <a:gd name="T51" fmla="*/ 2147483646 h 146"/>
              <a:gd name="T52" fmla="*/ 2147483646 w 410"/>
              <a:gd name="T53" fmla="*/ 2147483646 h 146"/>
              <a:gd name="T54" fmla="*/ 2147483646 w 410"/>
              <a:gd name="T55" fmla="*/ 2147483646 h 146"/>
              <a:gd name="T56" fmla="*/ 2147483646 w 410"/>
              <a:gd name="T57" fmla="*/ 2147483646 h 146"/>
              <a:gd name="T58" fmla="*/ 2147483646 w 410"/>
              <a:gd name="T59" fmla="*/ 2147483646 h 146"/>
              <a:gd name="T60" fmla="*/ 2147483646 w 410"/>
              <a:gd name="T61" fmla="*/ 2147483646 h 146"/>
              <a:gd name="T62" fmla="*/ 2147483646 w 410"/>
              <a:gd name="T63" fmla="*/ 2147483646 h 146"/>
              <a:gd name="T64" fmla="*/ 2147483646 w 410"/>
              <a:gd name="T65" fmla="*/ 2147483646 h 146"/>
              <a:gd name="T66" fmla="*/ 2147483646 w 410"/>
              <a:gd name="T67" fmla="*/ 2147483646 h 146"/>
              <a:gd name="T68" fmla="*/ 2147483646 w 410"/>
              <a:gd name="T69" fmla="*/ 2147483646 h 146"/>
              <a:gd name="T70" fmla="*/ 2147483646 w 410"/>
              <a:gd name="T71" fmla="*/ 2147483646 h 146"/>
              <a:gd name="T72" fmla="*/ 2147483646 w 410"/>
              <a:gd name="T73" fmla="*/ 2147483646 h 146"/>
              <a:gd name="T74" fmla="*/ 2147483646 w 410"/>
              <a:gd name="T75" fmla="*/ 2147483646 h 146"/>
              <a:gd name="T76" fmla="*/ 2147483646 w 410"/>
              <a:gd name="T77" fmla="*/ 2147483646 h 146"/>
              <a:gd name="T78" fmla="*/ 2147483646 w 410"/>
              <a:gd name="T79" fmla="*/ 2147483646 h 146"/>
              <a:gd name="T80" fmla="*/ 2147483646 w 410"/>
              <a:gd name="T81" fmla="*/ 2147483646 h 146"/>
              <a:gd name="T82" fmla="*/ 2147483646 w 410"/>
              <a:gd name="T83" fmla="*/ 2147483646 h 146"/>
              <a:gd name="T84" fmla="*/ 2147483646 w 410"/>
              <a:gd name="T85" fmla="*/ 2147483646 h 146"/>
              <a:gd name="T86" fmla="*/ 2147483646 w 410"/>
              <a:gd name="T87" fmla="*/ 2147483646 h 146"/>
              <a:gd name="T88" fmla="*/ 2147483646 w 410"/>
              <a:gd name="T89" fmla="*/ 2147483646 h 146"/>
              <a:gd name="T90" fmla="*/ 2147483646 w 410"/>
              <a:gd name="T91" fmla="*/ 2147483646 h 146"/>
              <a:gd name="T92" fmla="*/ 2147483646 w 410"/>
              <a:gd name="T93" fmla="*/ 2147483646 h 146"/>
              <a:gd name="T94" fmla="*/ 0 w 410"/>
              <a:gd name="T95" fmla="*/ 2147483646 h 146"/>
              <a:gd name="T96" fmla="*/ 2147483646 w 410"/>
              <a:gd name="T97" fmla="*/ 2147483646 h 146"/>
              <a:gd name="T98" fmla="*/ 2147483646 w 410"/>
              <a:gd name="T99" fmla="*/ 2147483646 h 146"/>
              <a:gd name="T100" fmla="*/ 2147483646 w 410"/>
              <a:gd name="T101" fmla="*/ 2147483646 h 146"/>
              <a:gd name="T102" fmla="*/ 2147483646 w 410"/>
              <a:gd name="T103" fmla="*/ 2147483646 h 146"/>
              <a:gd name="T104" fmla="*/ 2147483646 w 410"/>
              <a:gd name="T105" fmla="*/ 2147483646 h 146"/>
              <a:gd name="T106" fmla="*/ 2147483646 w 410"/>
              <a:gd name="T107" fmla="*/ 2147483646 h 146"/>
              <a:gd name="T108" fmla="*/ 2147483646 w 410"/>
              <a:gd name="T109" fmla="*/ 2147483646 h 146"/>
              <a:gd name="T110" fmla="*/ 2147483646 w 410"/>
              <a:gd name="T111" fmla="*/ 2147483646 h 146"/>
              <a:gd name="T112" fmla="*/ 2147483646 w 410"/>
              <a:gd name="T113" fmla="*/ 2147483646 h 146"/>
              <a:gd name="T114" fmla="*/ 2147483646 w 410"/>
              <a:gd name="T115" fmla="*/ 2147483646 h 146"/>
              <a:gd name="T116" fmla="*/ 2147483646 w 410"/>
              <a:gd name="T117" fmla="*/ 2147483646 h 146"/>
              <a:gd name="T118" fmla="*/ 2147483646 w 410"/>
              <a:gd name="T119" fmla="*/ 2147483646 h 14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10" h="146">
                <a:moveTo>
                  <a:pt x="0" y="0"/>
                </a:moveTo>
                <a:cubicBezTo>
                  <a:pt x="0" y="84"/>
                  <a:pt x="0" y="84"/>
                  <a:pt x="0" y="84"/>
                </a:cubicBezTo>
                <a:cubicBezTo>
                  <a:pt x="91" y="84"/>
                  <a:pt x="91" y="84"/>
                  <a:pt x="91" y="84"/>
                </a:cubicBezTo>
                <a:cubicBezTo>
                  <a:pt x="91" y="0"/>
                  <a:pt x="91" y="0"/>
                  <a:pt x="91" y="0"/>
                </a:cubicBezTo>
                <a:lnTo>
                  <a:pt x="0" y="0"/>
                </a:lnTo>
                <a:close/>
                <a:moveTo>
                  <a:pt x="35" y="47"/>
                </a:moveTo>
                <a:cubicBezTo>
                  <a:pt x="35" y="50"/>
                  <a:pt x="33" y="52"/>
                  <a:pt x="30" y="52"/>
                </a:cubicBezTo>
                <a:cubicBezTo>
                  <a:pt x="20" y="52"/>
                  <a:pt x="20" y="52"/>
                  <a:pt x="20" y="52"/>
                </a:cubicBezTo>
                <a:cubicBezTo>
                  <a:pt x="17" y="52"/>
                  <a:pt x="14" y="50"/>
                  <a:pt x="14" y="47"/>
                </a:cubicBezTo>
                <a:cubicBezTo>
                  <a:pt x="14" y="37"/>
                  <a:pt x="14" y="37"/>
                  <a:pt x="14" y="37"/>
                </a:cubicBezTo>
                <a:cubicBezTo>
                  <a:pt x="14" y="34"/>
                  <a:pt x="17" y="31"/>
                  <a:pt x="20" y="31"/>
                </a:cubicBezTo>
                <a:cubicBezTo>
                  <a:pt x="30" y="31"/>
                  <a:pt x="30" y="31"/>
                  <a:pt x="30" y="31"/>
                </a:cubicBezTo>
                <a:cubicBezTo>
                  <a:pt x="33" y="31"/>
                  <a:pt x="35" y="34"/>
                  <a:pt x="35" y="37"/>
                </a:cubicBezTo>
                <a:lnTo>
                  <a:pt x="35" y="47"/>
                </a:lnTo>
                <a:close/>
                <a:moveTo>
                  <a:pt x="75" y="66"/>
                </a:moveTo>
                <a:cubicBezTo>
                  <a:pt x="75" y="70"/>
                  <a:pt x="72" y="72"/>
                  <a:pt x="69" y="72"/>
                </a:cubicBezTo>
                <a:cubicBezTo>
                  <a:pt x="58" y="72"/>
                  <a:pt x="58" y="72"/>
                  <a:pt x="58" y="72"/>
                </a:cubicBezTo>
                <a:cubicBezTo>
                  <a:pt x="55" y="72"/>
                  <a:pt x="52" y="70"/>
                  <a:pt x="52" y="66"/>
                </a:cubicBezTo>
                <a:cubicBezTo>
                  <a:pt x="52" y="17"/>
                  <a:pt x="52" y="17"/>
                  <a:pt x="52" y="17"/>
                </a:cubicBezTo>
                <a:cubicBezTo>
                  <a:pt x="52" y="14"/>
                  <a:pt x="55" y="11"/>
                  <a:pt x="58" y="11"/>
                </a:cubicBezTo>
                <a:cubicBezTo>
                  <a:pt x="69" y="11"/>
                  <a:pt x="69" y="11"/>
                  <a:pt x="69" y="11"/>
                </a:cubicBezTo>
                <a:cubicBezTo>
                  <a:pt x="72" y="11"/>
                  <a:pt x="75" y="14"/>
                  <a:pt x="75" y="17"/>
                </a:cubicBezTo>
                <a:lnTo>
                  <a:pt x="75" y="66"/>
                </a:lnTo>
                <a:close/>
                <a:moveTo>
                  <a:pt x="244" y="0"/>
                </a:moveTo>
                <a:cubicBezTo>
                  <a:pt x="155" y="0"/>
                  <a:pt x="113" y="0"/>
                  <a:pt x="103" y="0"/>
                </a:cubicBezTo>
                <a:cubicBezTo>
                  <a:pt x="103" y="84"/>
                  <a:pt x="103" y="84"/>
                  <a:pt x="103" y="84"/>
                </a:cubicBezTo>
                <a:cubicBezTo>
                  <a:pt x="409" y="84"/>
                  <a:pt x="409" y="84"/>
                  <a:pt x="409" y="84"/>
                </a:cubicBezTo>
                <a:cubicBezTo>
                  <a:pt x="406" y="61"/>
                  <a:pt x="336" y="0"/>
                  <a:pt x="244" y="0"/>
                </a:cubicBezTo>
                <a:close/>
                <a:moveTo>
                  <a:pt x="139" y="47"/>
                </a:moveTo>
                <a:cubicBezTo>
                  <a:pt x="139" y="50"/>
                  <a:pt x="136" y="52"/>
                  <a:pt x="133" y="52"/>
                </a:cubicBezTo>
                <a:cubicBezTo>
                  <a:pt x="123" y="52"/>
                  <a:pt x="123" y="52"/>
                  <a:pt x="123" y="52"/>
                </a:cubicBezTo>
                <a:cubicBezTo>
                  <a:pt x="120" y="52"/>
                  <a:pt x="118" y="50"/>
                  <a:pt x="118" y="47"/>
                </a:cubicBezTo>
                <a:cubicBezTo>
                  <a:pt x="118" y="37"/>
                  <a:pt x="118" y="37"/>
                  <a:pt x="118" y="37"/>
                </a:cubicBezTo>
                <a:cubicBezTo>
                  <a:pt x="118" y="34"/>
                  <a:pt x="120" y="31"/>
                  <a:pt x="123" y="31"/>
                </a:cubicBezTo>
                <a:cubicBezTo>
                  <a:pt x="133" y="31"/>
                  <a:pt x="133" y="31"/>
                  <a:pt x="133" y="31"/>
                </a:cubicBezTo>
                <a:cubicBezTo>
                  <a:pt x="136" y="31"/>
                  <a:pt x="139" y="34"/>
                  <a:pt x="139" y="37"/>
                </a:cubicBezTo>
                <a:lnTo>
                  <a:pt x="139" y="47"/>
                </a:lnTo>
                <a:close/>
                <a:moveTo>
                  <a:pt x="175" y="47"/>
                </a:moveTo>
                <a:cubicBezTo>
                  <a:pt x="175" y="50"/>
                  <a:pt x="173" y="52"/>
                  <a:pt x="170" y="52"/>
                </a:cubicBezTo>
                <a:cubicBezTo>
                  <a:pt x="160" y="52"/>
                  <a:pt x="160" y="52"/>
                  <a:pt x="160" y="52"/>
                </a:cubicBezTo>
                <a:cubicBezTo>
                  <a:pt x="157" y="52"/>
                  <a:pt x="154" y="50"/>
                  <a:pt x="154" y="47"/>
                </a:cubicBezTo>
                <a:cubicBezTo>
                  <a:pt x="154" y="37"/>
                  <a:pt x="154" y="37"/>
                  <a:pt x="154" y="37"/>
                </a:cubicBezTo>
                <a:cubicBezTo>
                  <a:pt x="154" y="34"/>
                  <a:pt x="157" y="31"/>
                  <a:pt x="160" y="31"/>
                </a:cubicBezTo>
                <a:cubicBezTo>
                  <a:pt x="170" y="31"/>
                  <a:pt x="170" y="31"/>
                  <a:pt x="170" y="31"/>
                </a:cubicBezTo>
                <a:cubicBezTo>
                  <a:pt x="173" y="31"/>
                  <a:pt x="175" y="34"/>
                  <a:pt x="175" y="37"/>
                </a:cubicBezTo>
                <a:lnTo>
                  <a:pt x="175" y="47"/>
                </a:lnTo>
                <a:close/>
                <a:moveTo>
                  <a:pt x="212" y="47"/>
                </a:moveTo>
                <a:cubicBezTo>
                  <a:pt x="212" y="50"/>
                  <a:pt x="210" y="52"/>
                  <a:pt x="206" y="52"/>
                </a:cubicBezTo>
                <a:cubicBezTo>
                  <a:pt x="197" y="52"/>
                  <a:pt x="197" y="52"/>
                  <a:pt x="197" y="52"/>
                </a:cubicBezTo>
                <a:cubicBezTo>
                  <a:pt x="194" y="52"/>
                  <a:pt x="191" y="50"/>
                  <a:pt x="191" y="47"/>
                </a:cubicBezTo>
                <a:cubicBezTo>
                  <a:pt x="191" y="37"/>
                  <a:pt x="191" y="37"/>
                  <a:pt x="191" y="37"/>
                </a:cubicBezTo>
                <a:cubicBezTo>
                  <a:pt x="191" y="34"/>
                  <a:pt x="194" y="31"/>
                  <a:pt x="197" y="31"/>
                </a:cubicBezTo>
                <a:cubicBezTo>
                  <a:pt x="206" y="31"/>
                  <a:pt x="206" y="31"/>
                  <a:pt x="206" y="31"/>
                </a:cubicBezTo>
                <a:cubicBezTo>
                  <a:pt x="210" y="31"/>
                  <a:pt x="212" y="34"/>
                  <a:pt x="212" y="37"/>
                </a:cubicBezTo>
                <a:lnTo>
                  <a:pt x="212" y="47"/>
                </a:lnTo>
                <a:close/>
                <a:moveTo>
                  <a:pt x="252" y="66"/>
                </a:moveTo>
                <a:cubicBezTo>
                  <a:pt x="252" y="70"/>
                  <a:pt x="249" y="72"/>
                  <a:pt x="246" y="72"/>
                </a:cubicBezTo>
                <a:cubicBezTo>
                  <a:pt x="235" y="72"/>
                  <a:pt x="235" y="72"/>
                  <a:pt x="235" y="72"/>
                </a:cubicBezTo>
                <a:cubicBezTo>
                  <a:pt x="231" y="72"/>
                  <a:pt x="229" y="70"/>
                  <a:pt x="229" y="66"/>
                </a:cubicBezTo>
                <a:cubicBezTo>
                  <a:pt x="229" y="17"/>
                  <a:pt x="229" y="17"/>
                  <a:pt x="229" y="17"/>
                </a:cubicBezTo>
                <a:cubicBezTo>
                  <a:pt x="229" y="14"/>
                  <a:pt x="231" y="11"/>
                  <a:pt x="235" y="11"/>
                </a:cubicBezTo>
                <a:cubicBezTo>
                  <a:pt x="246" y="11"/>
                  <a:pt x="246" y="11"/>
                  <a:pt x="246" y="11"/>
                </a:cubicBezTo>
                <a:cubicBezTo>
                  <a:pt x="249" y="11"/>
                  <a:pt x="252" y="14"/>
                  <a:pt x="252" y="17"/>
                </a:cubicBezTo>
                <a:lnTo>
                  <a:pt x="252" y="66"/>
                </a:lnTo>
                <a:close/>
                <a:moveTo>
                  <a:pt x="336" y="63"/>
                </a:moveTo>
                <a:cubicBezTo>
                  <a:pt x="301" y="63"/>
                  <a:pt x="276" y="52"/>
                  <a:pt x="276" y="21"/>
                </a:cubicBezTo>
                <a:cubicBezTo>
                  <a:pt x="276" y="19"/>
                  <a:pt x="276" y="16"/>
                  <a:pt x="276" y="13"/>
                </a:cubicBezTo>
                <a:cubicBezTo>
                  <a:pt x="325" y="20"/>
                  <a:pt x="363" y="44"/>
                  <a:pt x="383" y="63"/>
                </a:cubicBezTo>
                <a:lnTo>
                  <a:pt x="336" y="63"/>
                </a:lnTo>
                <a:close/>
                <a:moveTo>
                  <a:pt x="410" y="130"/>
                </a:moveTo>
                <a:cubicBezTo>
                  <a:pt x="410" y="138"/>
                  <a:pt x="410" y="138"/>
                  <a:pt x="410" y="138"/>
                </a:cubicBezTo>
                <a:cubicBezTo>
                  <a:pt x="410" y="138"/>
                  <a:pt x="410" y="138"/>
                  <a:pt x="410" y="138"/>
                </a:cubicBezTo>
                <a:cubicBezTo>
                  <a:pt x="410" y="146"/>
                  <a:pt x="410" y="146"/>
                  <a:pt x="410" y="146"/>
                </a:cubicBezTo>
                <a:cubicBezTo>
                  <a:pt x="398" y="146"/>
                  <a:pt x="398" y="146"/>
                  <a:pt x="398" y="146"/>
                </a:cubicBezTo>
                <a:cubicBezTo>
                  <a:pt x="398" y="138"/>
                  <a:pt x="398" y="138"/>
                  <a:pt x="398" y="138"/>
                </a:cubicBezTo>
                <a:cubicBezTo>
                  <a:pt x="386" y="138"/>
                  <a:pt x="386" y="138"/>
                  <a:pt x="386" y="138"/>
                </a:cubicBezTo>
                <a:cubicBezTo>
                  <a:pt x="386" y="146"/>
                  <a:pt x="386" y="146"/>
                  <a:pt x="386" y="146"/>
                </a:cubicBezTo>
                <a:cubicBezTo>
                  <a:pt x="375" y="146"/>
                  <a:pt x="375" y="146"/>
                  <a:pt x="375" y="146"/>
                </a:cubicBezTo>
                <a:cubicBezTo>
                  <a:pt x="375" y="138"/>
                  <a:pt x="375" y="138"/>
                  <a:pt x="375" y="138"/>
                </a:cubicBezTo>
                <a:cubicBezTo>
                  <a:pt x="363" y="138"/>
                  <a:pt x="363" y="138"/>
                  <a:pt x="363" y="138"/>
                </a:cubicBezTo>
                <a:cubicBezTo>
                  <a:pt x="363" y="146"/>
                  <a:pt x="363" y="146"/>
                  <a:pt x="363" y="146"/>
                </a:cubicBezTo>
                <a:cubicBezTo>
                  <a:pt x="351" y="146"/>
                  <a:pt x="351" y="146"/>
                  <a:pt x="351" y="146"/>
                </a:cubicBezTo>
                <a:cubicBezTo>
                  <a:pt x="351" y="138"/>
                  <a:pt x="351" y="138"/>
                  <a:pt x="351" y="138"/>
                </a:cubicBezTo>
                <a:cubicBezTo>
                  <a:pt x="339" y="138"/>
                  <a:pt x="339" y="138"/>
                  <a:pt x="339" y="138"/>
                </a:cubicBezTo>
                <a:cubicBezTo>
                  <a:pt x="339" y="146"/>
                  <a:pt x="339" y="146"/>
                  <a:pt x="339" y="146"/>
                </a:cubicBezTo>
                <a:cubicBezTo>
                  <a:pt x="328" y="146"/>
                  <a:pt x="328" y="146"/>
                  <a:pt x="328" y="146"/>
                </a:cubicBezTo>
                <a:cubicBezTo>
                  <a:pt x="328" y="138"/>
                  <a:pt x="328" y="138"/>
                  <a:pt x="328" y="138"/>
                </a:cubicBezTo>
                <a:cubicBezTo>
                  <a:pt x="316" y="138"/>
                  <a:pt x="316" y="138"/>
                  <a:pt x="316" y="138"/>
                </a:cubicBezTo>
                <a:cubicBezTo>
                  <a:pt x="316" y="146"/>
                  <a:pt x="316" y="146"/>
                  <a:pt x="316" y="146"/>
                </a:cubicBezTo>
                <a:cubicBezTo>
                  <a:pt x="305" y="146"/>
                  <a:pt x="305" y="146"/>
                  <a:pt x="305" y="146"/>
                </a:cubicBezTo>
                <a:cubicBezTo>
                  <a:pt x="305" y="138"/>
                  <a:pt x="305" y="138"/>
                  <a:pt x="305" y="138"/>
                </a:cubicBezTo>
                <a:cubicBezTo>
                  <a:pt x="293" y="138"/>
                  <a:pt x="293" y="138"/>
                  <a:pt x="293" y="138"/>
                </a:cubicBezTo>
                <a:cubicBezTo>
                  <a:pt x="293" y="146"/>
                  <a:pt x="293" y="146"/>
                  <a:pt x="293" y="146"/>
                </a:cubicBezTo>
                <a:cubicBezTo>
                  <a:pt x="281" y="146"/>
                  <a:pt x="281" y="146"/>
                  <a:pt x="281" y="146"/>
                </a:cubicBezTo>
                <a:cubicBezTo>
                  <a:pt x="281" y="138"/>
                  <a:pt x="281" y="138"/>
                  <a:pt x="281" y="138"/>
                </a:cubicBezTo>
                <a:cubicBezTo>
                  <a:pt x="269" y="138"/>
                  <a:pt x="269" y="138"/>
                  <a:pt x="269" y="138"/>
                </a:cubicBezTo>
                <a:cubicBezTo>
                  <a:pt x="269" y="146"/>
                  <a:pt x="269" y="146"/>
                  <a:pt x="269" y="146"/>
                </a:cubicBezTo>
                <a:cubicBezTo>
                  <a:pt x="258" y="146"/>
                  <a:pt x="258" y="146"/>
                  <a:pt x="258" y="146"/>
                </a:cubicBezTo>
                <a:cubicBezTo>
                  <a:pt x="258" y="138"/>
                  <a:pt x="258" y="138"/>
                  <a:pt x="258" y="138"/>
                </a:cubicBezTo>
                <a:cubicBezTo>
                  <a:pt x="246" y="138"/>
                  <a:pt x="246" y="138"/>
                  <a:pt x="246" y="138"/>
                </a:cubicBezTo>
                <a:cubicBezTo>
                  <a:pt x="246" y="146"/>
                  <a:pt x="246" y="146"/>
                  <a:pt x="246" y="146"/>
                </a:cubicBezTo>
                <a:cubicBezTo>
                  <a:pt x="234" y="146"/>
                  <a:pt x="234" y="146"/>
                  <a:pt x="234" y="146"/>
                </a:cubicBezTo>
                <a:cubicBezTo>
                  <a:pt x="234" y="138"/>
                  <a:pt x="234" y="138"/>
                  <a:pt x="234" y="138"/>
                </a:cubicBezTo>
                <a:cubicBezTo>
                  <a:pt x="222" y="138"/>
                  <a:pt x="222" y="138"/>
                  <a:pt x="222" y="138"/>
                </a:cubicBezTo>
                <a:cubicBezTo>
                  <a:pt x="222" y="146"/>
                  <a:pt x="222" y="146"/>
                  <a:pt x="222" y="146"/>
                </a:cubicBezTo>
                <a:cubicBezTo>
                  <a:pt x="211" y="146"/>
                  <a:pt x="211" y="146"/>
                  <a:pt x="211" y="146"/>
                </a:cubicBezTo>
                <a:cubicBezTo>
                  <a:pt x="211" y="138"/>
                  <a:pt x="211" y="138"/>
                  <a:pt x="211" y="138"/>
                </a:cubicBezTo>
                <a:cubicBezTo>
                  <a:pt x="199" y="138"/>
                  <a:pt x="199" y="138"/>
                  <a:pt x="199" y="138"/>
                </a:cubicBezTo>
                <a:cubicBezTo>
                  <a:pt x="199" y="146"/>
                  <a:pt x="199" y="146"/>
                  <a:pt x="199" y="146"/>
                </a:cubicBezTo>
                <a:cubicBezTo>
                  <a:pt x="188" y="146"/>
                  <a:pt x="188" y="146"/>
                  <a:pt x="188" y="146"/>
                </a:cubicBezTo>
                <a:cubicBezTo>
                  <a:pt x="188" y="138"/>
                  <a:pt x="188" y="138"/>
                  <a:pt x="188" y="138"/>
                </a:cubicBezTo>
                <a:cubicBezTo>
                  <a:pt x="176" y="138"/>
                  <a:pt x="176" y="138"/>
                  <a:pt x="176" y="138"/>
                </a:cubicBezTo>
                <a:cubicBezTo>
                  <a:pt x="176" y="146"/>
                  <a:pt x="176" y="146"/>
                  <a:pt x="176" y="146"/>
                </a:cubicBezTo>
                <a:cubicBezTo>
                  <a:pt x="164" y="146"/>
                  <a:pt x="164" y="146"/>
                  <a:pt x="164" y="146"/>
                </a:cubicBezTo>
                <a:cubicBezTo>
                  <a:pt x="164" y="138"/>
                  <a:pt x="164" y="138"/>
                  <a:pt x="164" y="138"/>
                </a:cubicBezTo>
                <a:cubicBezTo>
                  <a:pt x="152" y="138"/>
                  <a:pt x="152" y="138"/>
                  <a:pt x="152" y="138"/>
                </a:cubicBezTo>
                <a:cubicBezTo>
                  <a:pt x="152" y="146"/>
                  <a:pt x="152" y="146"/>
                  <a:pt x="152" y="146"/>
                </a:cubicBezTo>
                <a:cubicBezTo>
                  <a:pt x="141" y="146"/>
                  <a:pt x="141" y="146"/>
                  <a:pt x="141" y="146"/>
                </a:cubicBezTo>
                <a:cubicBezTo>
                  <a:pt x="141" y="138"/>
                  <a:pt x="141" y="138"/>
                  <a:pt x="141" y="138"/>
                </a:cubicBezTo>
                <a:cubicBezTo>
                  <a:pt x="129" y="138"/>
                  <a:pt x="129" y="138"/>
                  <a:pt x="129" y="138"/>
                </a:cubicBezTo>
                <a:cubicBezTo>
                  <a:pt x="129" y="146"/>
                  <a:pt x="129" y="146"/>
                  <a:pt x="129" y="146"/>
                </a:cubicBezTo>
                <a:cubicBezTo>
                  <a:pt x="117" y="146"/>
                  <a:pt x="117" y="146"/>
                  <a:pt x="117" y="146"/>
                </a:cubicBezTo>
                <a:cubicBezTo>
                  <a:pt x="117" y="138"/>
                  <a:pt x="117" y="138"/>
                  <a:pt x="117" y="138"/>
                </a:cubicBezTo>
                <a:cubicBezTo>
                  <a:pt x="105" y="138"/>
                  <a:pt x="105" y="138"/>
                  <a:pt x="105" y="138"/>
                </a:cubicBezTo>
                <a:cubicBezTo>
                  <a:pt x="105" y="146"/>
                  <a:pt x="105" y="146"/>
                  <a:pt x="105" y="146"/>
                </a:cubicBezTo>
                <a:cubicBezTo>
                  <a:pt x="94" y="146"/>
                  <a:pt x="94" y="146"/>
                  <a:pt x="94" y="146"/>
                </a:cubicBezTo>
                <a:cubicBezTo>
                  <a:pt x="94" y="138"/>
                  <a:pt x="94" y="138"/>
                  <a:pt x="94" y="138"/>
                </a:cubicBezTo>
                <a:cubicBezTo>
                  <a:pt x="82" y="138"/>
                  <a:pt x="82" y="138"/>
                  <a:pt x="82" y="138"/>
                </a:cubicBezTo>
                <a:cubicBezTo>
                  <a:pt x="82" y="146"/>
                  <a:pt x="82" y="146"/>
                  <a:pt x="82" y="146"/>
                </a:cubicBezTo>
                <a:cubicBezTo>
                  <a:pt x="71" y="146"/>
                  <a:pt x="71" y="146"/>
                  <a:pt x="71" y="146"/>
                </a:cubicBezTo>
                <a:cubicBezTo>
                  <a:pt x="71" y="138"/>
                  <a:pt x="71" y="138"/>
                  <a:pt x="71" y="138"/>
                </a:cubicBezTo>
                <a:cubicBezTo>
                  <a:pt x="59" y="138"/>
                  <a:pt x="59" y="138"/>
                  <a:pt x="59" y="138"/>
                </a:cubicBezTo>
                <a:cubicBezTo>
                  <a:pt x="59" y="146"/>
                  <a:pt x="59" y="146"/>
                  <a:pt x="59" y="146"/>
                </a:cubicBezTo>
                <a:cubicBezTo>
                  <a:pt x="47" y="146"/>
                  <a:pt x="47" y="146"/>
                  <a:pt x="47" y="146"/>
                </a:cubicBezTo>
                <a:cubicBezTo>
                  <a:pt x="47" y="138"/>
                  <a:pt x="47" y="138"/>
                  <a:pt x="47" y="138"/>
                </a:cubicBezTo>
                <a:cubicBezTo>
                  <a:pt x="35" y="138"/>
                  <a:pt x="35" y="138"/>
                  <a:pt x="35" y="138"/>
                </a:cubicBezTo>
                <a:cubicBezTo>
                  <a:pt x="35" y="146"/>
                  <a:pt x="35" y="146"/>
                  <a:pt x="35" y="146"/>
                </a:cubicBezTo>
                <a:cubicBezTo>
                  <a:pt x="24" y="146"/>
                  <a:pt x="24" y="146"/>
                  <a:pt x="24" y="146"/>
                </a:cubicBezTo>
                <a:cubicBezTo>
                  <a:pt x="24" y="138"/>
                  <a:pt x="24" y="138"/>
                  <a:pt x="24" y="138"/>
                </a:cubicBezTo>
                <a:cubicBezTo>
                  <a:pt x="12" y="138"/>
                  <a:pt x="12" y="138"/>
                  <a:pt x="12" y="138"/>
                </a:cubicBezTo>
                <a:cubicBezTo>
                  <a:pt x="12" y="146"/>
                  <a:pt x="12" y="146"/>
                  <a:pt x="12" y="146"/>
                </a:cubicBezTo>
                <a:cubicBezTo>
                  <a:pt x="0" y="146"/>
                  <a:pt x="0" y="146"/>
                  <a:pt x="0" y="146"/>
                </a:cubicBezTo>
                <a:cubicBezTo>
                  <a:pt x="0" y="138"/>
                  <a:pt x="0" y="138"/>
                  <a:pt x="0" y="138"/>
                </a:cubicBezTo>
                <a:cubicBezTo>
                  <a:pt x="0" y="138"/>
                  <a:pt x="0" y="138"/>
                  <a:pt x="0" y="138"/>
                </a:cubicBezTo>
                <a:cubicBezTo>
                  <a:pt x="0" y="130"/>
                  <a:pt x="0" y="130"/>
                  <a:pt x="0" y="130"/>
                </a:cubicBezTo>
                <a:lnTo>
                  <a:pt x="410" y="130"/>
                </a:lnTo>
                <a:close/>
                <a:moveTo>
                  <a:pt x="32" y="112"/>
                </a:moveTo>
                <a:cubicBezTo>
                  <a:pt x="33" y="119"/>
                  <a:pt x="39" y="125"/>
                  <a:pt x="46" y="125"/>
                </a:cubicBezTo>
                <a:cubicBezTo>
                  <a:pt x="54" y="125"/>
                  <a:pt x="60" y="119"/>
                  <a:pt x="60" y="112"/>
                </a:cubicBezTo>
                <a:lnTo>
                  <a:pt x="32" y="112"/>
                </a:lnTo>
                <a:close/>
                <a:moveTo>
                  <a:pt x="161" y="112"/>
                </a:moveTo>
                <a:cubicBezTo>
                  <a:pt x="160" y="119"/>
                  <a:pt x="154" y="125"/>
                  <a:pt x="147" y="125"/>
                </a:cubicBezTo>
                <a:cubicBezTo>
                  <a:pt x="140" y="125"/>
                  <a:pt x="134" y="119"/>
                  <a:pt x="133" y="112"/>
                </a:cubicBezTo>
                <a:lnTo>
                  <a:pt x="161" y="112"/>
                </a:lnTo>
                <a:close/>
                <a:moveTo>
                  <a:pt x="296" y="112"/>
                </a:moveTo>
                <a:cubicBezTo>
                  <a:pt x="296" y="119"/>
                  <a:pt x="290" y="125"/>
                  <a:pt x="282" y="125"/>
                </a:cubicBezTo>
                <a:cubicBezTo>
                  <a:pt x="275" y="125"/>
                  <a:pt x="269" y="119"/>
                  <a:pt x="268" y="112"/>
                </a:cubicBezTo>
                <a:lnTo>
                  <a:pt x="296" y="112"/>
                </a:lnTo>
                <a:close/>
                <a:moveTo>
                  <a:pt x="2" y="95"/>
                </a:moveTo>
                <a:cubicBezTo>
                  <a:pt x="93" y="95"/>
                  <a:pt x="93" y="95"/>
                  <a:pt x="93" y="95"/>
                </a:cubicBezTo>
                <a:cubicBezTo>
                  <a:pt x="93" y="116"/>
                  <a:pt x="93" y="116"/>
                  <a:pt x="93" y="116"/>
                </a:cubicBezTo>
                <a:cubicBezTo>
                  <a:pt x="73" y="116"/>
                  <a:pt x="73" y="116"/>
                  <a:pt x="73" y="116"/>
                </a:cubicBezTo>
                <a:cubicBezTo>
                  <a:pt x="67" y="104"/>
                  <a:pt x="67" y="104"/>
                  <a:pt x="67" y="104"/>
                </a:cubicBezTo>
                <a:cubicBezTo>
                  <a:pt x="29" y="104"/>
                  <a:pt x="29" y="104"/>
                  <a:pt x="29" y="104"/>
                </a:cubicBezTo>
                <a:cubicBezTo>
                  <a:pt x="24" y="116"/>
                  <a:pt x="24" y="116"/>
                  <a:pt x="24" y="116"/>
                </a:cubicBezTo>
                <a:cubicBezTo>
                  <a:pt x="2" y="116"/>
                  <a:pt x="2" y="116"/>
                  <a:pt x="2" y="116"/>
                </a:cubicBezTo>
                <a:lnTo>
                  <a:pt x="2" y="95"/>
                </a:lnTo>
                <a:close/>
                <a:moveTo>
                  <a:pt x="105" y="95"/>
                </a:moveTo>
                <a:cubicBezTo>
                  <a:pt x="407" y="95"/>
                  <a:pt x="407" y="95"/>
                  <a:pt x="407" y="95"/>
                </a:cubicBezTo>
                <a:cubicBezTo>
                  <a:pt x="390" y="116"/>
                  <a:pt x="323" y="116"/>
                  <a:pt x="323" y="116"/>
                </a:cubicBezTo>
                <a:cubicBezTo>
                  <a:pt x="309" y="116"/>
                  <a:pt x="309" y="116"/>
                  <a:pt x="309" y="116"/>
                </a:cubicBezTo>
                <a:cubicBezTo>
                  <a:pt x="304" y="104"/>
                  <a:pt x="304" y="104"/>
                  <a:pt x="304" y="104"/>
                </a:cubicBezTo>
                <a:cubicBezTo>
                  <a:pt x="265" y="104"/>
                  <a:pt x="265" y="104"/>
                  <a:pt x="265" y="104"/>
                </a:cubicBezTo>
                <a:cubicBezTo>
                  <a:pt x="260" y="116"/>
                  <a:pt x="260" y="116"/>
                  <a:pt x="260" y="116"/>
                </a:cubicBezTo>
                <a:cubicBezTo>
                  <a:pt x="174" y="116"/>
                  <a:pt x="174" y="116"/>
                  <a:pt x="174" y="116"/>
                </a:cubicBezTo>
                <a:cubicBezTo>
                  <a:pt x="169" y="104"/>
                  <a:pt x="169" y="104"/>
                  <a:pt x="169" y="104"/>
                </a:cubicBezTo>
                <a:cubicBezTo>
                  <a:pt x="131" y="104"/>
                  <a:pt x="131" y="104"/>
                  <a:pt x="131" y="104"/>
                </a:cubicBezTo>
                <a:cubicBezTo>
                  <a:pt x="125" y="116"/>
                  <a:pt x="125" y="116"/>
                  <a:pt x="125" y="116"/>
                </a:cubicBezTo>
                <a:cubicBezTo>
                  <a:pt x="105" y="116"/>
                  <a:pt x="105" y="116"/>
                  <a:pt x="105" y="116"/>
                </a:cubicBezTo>
                <a:lnTo>
                  <a:pt x="105" y="95"/>
                </a:lnTo>
                <a:close/>
              </a:path>
            </a:pathLst>
          </a:custGeom>
          <a:solidFill>
            <a:srgbClr val="FF0000"/>
          </a:solidFill>
          <a:ln>
            <a:noFill/>
          </a:ln>
          <a:effec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2" name="KSO_Shape"/>
          <p:cNvSpPr/>
          <p:nvPr/>
        </p:nvSpPr>
        <p:spPr bwMode="auto">
          <a:xfrm>
            <a:off x="2660935" y="3348256"/>
            <a:ext cx="768309" cy="758824"/>
          </a:xfrm>
          <a:custGeom>
            <a:avLst/>
            <a:gdLst>
              <a:gd name="T0" fmla="*/ 441572 w 3959"/>
              <a:gd name="T1" fmla="*/ 1648923 h 3910"/>
              <a:gd name="T2" fmla="*/ 45476 w 3959"/>
              <a:gd name="T3" fmla="*/ 1566159 h 3910"/>
              <a:gd name="T4" fmla="*/ 89588 w 3959"/>
              <a:gd name="T5" fmla="*/ 1131418 h 3910"/>
              <a:gd name="T6" fmla="*/ 504329 w 3959"/>
              <a:gd name="T7" fmla="*/ 1190080 h 3910"/>
              <a:gd name="T8" fmla="*/ 166897 w 3959"/>
              <a:gd name="T9" fmla="*/ 944970 h 3910"/>
              <a:gd name="T10" fmla="*/ 245571 w 3959"/>
              <a:gd name="T11" fmla="*/ 803543 h 3910"/>
              <a:gd name="T12" fmla="*/ 851312 w 3959"/>
              <a:gd name="T13" fmla="*/ 902224 h 3910"/>
              <a:gd name="T14" fmla="*/ 422927 w 3959"/>
              <a:gd name="T15" fmla="*/ 594358 h 3910"/>
              <a:gd name="T16" fmla="*/ 1156001 w 3959"/>
              <a:gd name="T17" fmla="*/ 550247 h 3910"/>
              <a:gd name="T18" fmla="*/ 832667 w 3959"/>
              <a:gd name="T19" fmla="*/ 319689 h 3910"/>
              <a:gd name="T20" fmla="*/ 1374286 w 3959"/>
              <a:gd name="T21" fmla="*/ 298771 h 3910"/>
              <a:gd name="T22" fmla="*/ 1155092 w 3959"/>
              <a:gd name="T23" fmla="*/ 97316 h 3910"/>
              <a:gd name="T24" fmla="*/ 1758559 w 3959"/>
              <a:gd name="T25" fmla="*/ 267393 h 3910"/>
              <a:gd name="T26" fmla="*/ 441572 w 3959"/>
              <a:gd name="T27" fmla="*/ 1648923 h 39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959" h="3910">
                <a:moveTo>
                  <a:pt x="971" y="3626"/>
                </a:moveTo>
                <a:cubicBezTo>
                  <a:pt x="161" y="3910"/>
                  <a:pt x="100" y="3444"/>
                  <a:pt x="100" y="3444"/>
                </a:cubicBezTo>
                <a:cubicBezTo>
                  <a:pt x="100" y="3444"/>
                  <a:pt x="0" y="3082"/>
                  <a:pt x="197" y="2488"/>
                </a:cubicBezTo>
                <a:cubicBezTo>
                  <a:pt x="435" y="2418"/>
                  <a:pt x="747" y="2414"/>
                  <a:pt x="1109" y="2617"/>
                </a:cubicBezTo>
                <a:cubicBezTo>
                  <a:pt x="895" y="2139"/>
                  <a:pt x="615" y="2040"/>
                  <a:pt x="367" y="2078"/>
                </a:cubicBezTo>
                <a:cubicBezTo>
                  <a:pt x="416" y="1978"/>
                  <a:pt x="474" y="1875"/>
                  <a:pt x="540" y="1767"/>
                </a:cubicBezTo>
                <a:cubicBezTo>
                  <a:pt x="864" y="1659"/>
                  <a:pt x="1383" y="1591"/>
                  <a:pt x="1872" y="1984"/>
                </a:cubicBezTo>
                <a:cubicBezTo>
                  <a:pt x="1827" y="1380"/>
                  <a:pt x="1249" y="1291"/>
                  <a:pt x="930" y="1307"/>
                </a:cubicBezTo>
                <a:cubicBezTo>
                  <a:pt x="1200" y="1129"/>
                  <a:pt x="1905" y="862"/>
                  <a:pt x="2542" y="1210"/>
                </a:cubicBezTo>
                <a:cubicBezTo>
                  <a:pt x="2380" y="850"/>
                  <a:pt x="2051" y="738"/>
                  <a:pt x="1831" y="703"/>
                </a:cubicBezTo>
                <a:cubicBezTo>
                  <a:pt x="2111" y="578"/>
                  <a:pt x="2350" y="200"/>
                  <a:pt x="3022" y="657"/>
                </a:cubicBezTo>
                <a:cubicBezTo>
                  <a:pt x="2874" y="402"/>
                  <a:pt x="2707" y="270"/>
                  <a:pt x="2540" y="214"/>
                </a:cubicBezTo>
                <a:cubicBezTo>
                  <a:pt x="3172" y="0"/>
                  <a:pt x="3767" y="5"/>
                  <a:pt x="3867" y="588"/>
                </a:cubicBezTo>
                <a:cubicBezTo>
                  <a:pt x="3959" y="1479"/>
                  <a:pt x="1417" y="3485"/>
                  <a:pt x="971" y="3626"/>
                </a:cubicBezTo>
                <a:close/>
              </a:path>
            </a:pathLst>
          </a:custGeom>
          <a:solidFill>
            <a:srgbClr val="FF0000"/>
          </a:solidFill>
          <a:ln>
            <a:noFill/>
          </a:ln>
          <a:effec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3" name="矩形 12"/>
          <p:cNvSpPr/>
          <p:nvPr/>
        </p:nvSpPr>
        <p:spPr>
          <a:xfrm>
            <a:off x="2206457" y="4510860"/>
            <a:ext cx="1515156" cy="830997"/>
          </a:xfrm>
          <a:prstGeom prst="rect">
            <a:avLst/>
          </a:prstGeom>
        </p:spPr>
        <p:txBody>
          <a:bodyPr wrap="square">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粮食生产能力</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达到一万二千亿</a:t>
            </a: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斤</a:t>
            </a:r>
            <a:endParaRPr lang="zh-CN" altLang="en-US" sz="1600" b="1" dirty="0">
              <a:solidFill>
                <a:schemeClr val="tx1">
                  <a:lumMod val="75000"/>
                  <a:lumOff val="25000"/>
                </a:schemeClr>
              </a:solidFill>
            </a:endParaRPr>
          </a:p>
        </p:txBody>
      </p:sp>
      <p:sp>
        <p:nvSpPr>
          <p:cNvPr id="14" name="KSO_Shape"/>
          <p:cNvSpPr/>
          <p:nvPr/>
        </p:nvSpPr>
        <p:spPr bwMode="auto">
          <a:xfrm>
            <a:off x="9797774" y="3418688"/>
            <a:ext cx="1097153" cy="667435"/>
          </a:xfrm>
          <a:custGeom>
            <a:avLst/>
            <a:gdLst>
              <a:gd name="T0" fmla="*/ 1270082 w 7729"/>
              <a:gd name="T1" fmla="*/ 258709 h 4701"/>
              <a:gd name="T2" fmla="*/ 1162619 w 7729"/>
              <a:gd name="T3" fmla="*/ 246144 h 4701"/>
              <a:gd name="T4" fmla="*/ 1301877 w 7729"/>
              <a:gd name="T5" fmla="*/ 284827 h 4701"/>
              <a:gd name="T6" fmla="*/ 1310257 w 7729"/>
              <a:gd name="T7" fmla="*/ 277928 h 4701"/>
              <a:gd name="T8" fmla="*/ 1300152 w 7729"/>
              <a:gd name="T9" fmla="*/ 810623 h 4701"/>
              <a:gd name="T10" fmla="*/ 1301877 w 7729"/>
              <a:gd name="T11" fmla="*/ 887250 h 4701"/>
              <a:gd name="T12" fmla="*/ 1320856 w 7729"/>
              <a:gd name="T13" fmla="*/ 902773 h 4701"/>
              <a:gd name="T14" fmla="*/ 1335891 w 7729"/>
              <a:gd name="T15" fmla="*/ 839697 h 4701"/>
              <a:gd name="T16" fmla="*/ 1316666 w 7729"/>
              <a:gd name="T17" fmla="*/ 786723 h 4701"/>
              <a:gd name="T18" fmla="*/ 1061318 w 7729"/>
              <a:gd name="T19" fmla="*/ 904990 h 4701"/>
              <a:gd name="T20" fmla="*/ 1182830 w 7729"/>
              <a:gd name="T21" fmla="*/ 938746 h 4701"/>
              <a:gd name="T22" fmla="*/ 1266878 w 7729"/>
              <a:gd name="T23" fmla="*/ 911150 h 4701"/>
              <a:gd name="T24" fmla="*/ 1254801 w 7729"/>
              <a:gd name="T25" fmla="*/ 825160 h 4701"/>
              <a:gd name="T26" fmla="*/ 1285857 w 7729"/>
              <a:gd name="T27" fmla="*/ 757156 h 4701"/>
              <a:gd name="T28" fmla="*/ 1904754 w 7729"/>
              <a:gd name="T29" fmla="*/ 560291 h 4701"/>
              <a:gd name="T30" fmla="*/ 1861374 w 7729"/>
              <a:gd name="T31" fmla="*/ 610554 h 4701"/>
              <a:gd name="T32" fmla="*/ 1732961 w 7729"/>
              <a:gd name="T33" fmla="*/ 649977 h 4701"/>
              <a:gd name="T34" fmla="*/ 613475 w 7729"/>
              <a:gd name="T35" fmla="*/ 877887 h 4701"/>
              <a:gd name="T36" fmla="*/ 712557 w 7729"/>
              <a:gd name="T37" fmla="*/ 727343 h 4701"/>
              <a:gd name="T38" fmla="*/ 628017 w 7729"/>
              <a:gd name="T39" fmla="*/ 654658 h 4701"/>
              <a:gd name="T40" fmla="*/ 367740 w 7729"/>
              <a:gd name="T41" fmla="*/ 591829 h 4701"/>
              <a:gd name="T42" fmla="*/ 61865 w 7729"/>
              <a:gd name="T43" fmla="*/ 463706 h 4701"/>
              <a:gd name="T44" fmla="*/ 45351 w 7729"/>
              <a:gd name="T45" fmla="*/ 394963 h 4701"/>
              <a:gd name="T46" fmla="*/ 0 w 7729"/>
              <a:gd name="T47" fmla="*/ 21436 h 4701"/>
              <a:gd name="T48" fmla="*/ 317705 w 7729"/>
              <a:gd name="T49" fmla="*/ 279899 h 4701"/>
              <a:gd name="T50" fmla="*/ 417035 w 7729"/>
              <a:gd name="T51" fmla="*/ 341989 h 4701"/>
              <a:gd name="T52" fmla="*/ 1472684 w 7729"/>
              <a:gd name="T53" fmla="*/ 365150 h 4701"/>
              <a:gd name="T54" fmla="*/ 1629195 w 7729"/>
              <a:gd name="T55" fmla="*/ 386832 h 4701"/>
              <a:gd name="T56" fmla="*/ 1822431 w 7729"/>
              <a:gd name="T57" fmla="*/ 471837 h 4701"/>
              <a:gd name="T58" fmla="*/ 1904261 w 7729"/>
              <a:gd name="T59" fmla="*/ 551421 h 4701"/>
              <a:gd name="T60" fmla="*/ 762099 w 7729"/>
              <a:gd name="T61" fmla="*/ 472329 h 4701"/>
              <a:gd name="T62" fmla="*/ 709846 w 7729"/>
              <a:gd name="T63" fmla="*/ 459517 h 4701"/>
              <a:gd name="T64" fmla="*/ 682980 w 7729"/>
              <a:gd name="T65" fmla="*/ 505346 h 4701"/>
              <a:gd name="T66" fmla="*/ 722663 w 7729"/>
              <a:gd name="T67" fmla="*/ 545014 h 4701"/>
              <a:gd name="T68" fmla="*/ 768753 w 7729"/>
              <a:gd name="T69" fmla="*/ 518158 h 4701"/>
              <a:gd name="T70" fmla="*/ 913927 w 7729"/>
              <a:gd name="T71" fmla="*/ 472329 h 4701"/>
              <a:gd name="T72" fmla="*/ 862167 w 7729"/>
              <a:gd name="T73" fmla="*/ 459517 h 4701"/>
              <a:gd name="T74" fmla="*/ 835055 w 7729"/>
              <a:gd name="T75" fmla="*/ 505346 h 4701"/>
              <a:gd name="T76" fmla="*/ 874984 w 7729"/>
              <a:gd name="T77" fmla="*/ 545014 h 4701"/>
              <a:gd name="T78" fmla="*/ 920582 w 7729"/>
              <a:gd name="T79" fmla="*/ 518158 h 4701"/>
              <a:gd name="T80" fmla="*/ 1065755 w 7729"/>
              <a:gd name="T81" fmla="*/ 472329 h 4701"/>
              <a:gd name="T82" fmla="*/ 1013995 w 7729"/>
              <a:gd name="T83" fmla="*/ 459517 h 4701"/>
              <a:gd name="T84" fmla="*/ 986883 w 7729"/>
              <a:gd name="T85" fmla="*/ 505346 h 4701"/>
              <a:gd name="T86" fmla="*/ 1026812 w 7729"/>
              <a:gd name="T87" fmla="*/ 545014 h 4701"/>
              <a:gd name="T88" fmla="*/ 1072410 w 7729"/>
              <a:gd name="T89" fmla="*/ 518158 h 4701"/>
              <a:gd name="T90" fmla="*/ 1217583 w 7729"/>
              <a:gd name="T91" fmla="*/ 472329 h 4701"/>
              <a:gd name="T92" fmla="*/ 1165824 w 7729"/>
              <a:gd name="T93" fmla="*/ 459517 h 4701"/>
              <a:gd name="T94" fmla="*/ 1138711 w 7729"/>
              <a:gd name="T95" fmla="*/ 505346 h 4701"/>
              <a:gd name="T96" fmla="*/ 1178640 w 7729"/>
              <a:gd name="T97" fmla="*/ 545014 h 4701"/>
              <a:gd name="T98" fmla="*/ 1224238 w 7729"/>
              <a:gd name="T99" fmla="*/ 518158 h 4701"/>
              <a:gd name="T100" fmla="*/ 1369411 w 7729"/>
              <a:gd name="T101" fmla="*/ 472329 h 4701"/>
              <a:gd name="T102" fmla="*/ 1317652 w 7729"/>
              <a:gd name="T103" fmla="*/ 459517 h 4701"/>
              <a:gd name="T104" fmla="*/ 1290540 w 7729"/>
              <a:gd name="T105" fmla="*/ 505346 h 4701"/>
              <a:gd name="T106" fmla="*/ 1330468 w 7729"/>
              <a:gd name="T107" fmla="*/ 545014 h 4701"/>
              <a:gd name="T108" fmla="*/ 1376066 w 7729"/>
              <a:gd name="T109" fmla="*/ 518158 h 4701"/>
              <a:gd name="T110" fmla="*/ 1720144 w 7729"/>
              <a:gd name="T111" fmla="*/ 469866 h 4701"/>
              <a:gd name="T112" fmla="*/ 1613421 w 7729"/>
              <a:gd name="T113" fmla="*/ 480953 h 4701"/>
              <a:gd name="T114" fmla="*/ 1590006 w 7729"/>
              <a:gd name="T115" fmla="*/ 516680 h 4701"/>
              <a:gd name="T116" fmla="*/ 1625252 w 7729"/>
              <a:gd name="T117" fmla="*/ 548957 h 4701"/>
              <a:gd name="T118" fmla="*/ 1761798 w 7729"/>
              <a:gd name="T119" fmla="*/ 522593 h 47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729" h="4701">
                <a:moveTo>
                  <a:pt x="546" y="2296"/>
                </a:moveTo>
                <a:lnTo>
                  <a:pt x="917" y="2444"/>
                </a:lnTo>
                <a:lnTo>
                  <a:pt x="562" y="2722"/>
                </a:lnTo>
                <a:lnTo>
                  <a:pt x="288" y="2721"/>
                </a:lnTo>
                <a:lnTo>
                  <a:pt x="546" y="2296"/>
                </a:lnTo>
                <a:close/>
                <a:moveTo>
                  <a:pt x="5074" y="1241"/>
                </a:moveTo>
                <a:lnTo>
                  <a:pt x="5074" y="1241"/>
                </a:lnTo>
                <a:lnTo>
                  <a:pt x="5083" y="1203"/>
                </a:lnTo>
                <a:lnTo>
                  <a:pt x="5093" y="1168"/>
                </a:lnTo>
                <a:lnTo>
                  <a:pt x="5105" y="1135"/>
                </a:lnTo>
                <a:lnTo>
                  <a:pt x="5119" y="1104"/>
                </a:lnTo>
                <a:lnTo>
                  <a:pt x="5136" y="1076"/>
                </a:lnTo>
                <a:lnTo>
                  <a:pt x="5144" y="1063"/>
                </a:lnTo>
                <a:lnTo>
                  <a:pt x="5153" y="1050"/>
                </a:lnTo>
                <a:lnTo>
                  <a:pt x="5163" y="1038"/>
                </a:lnTo>
                <a:lnTo>
                  <a:pt x="5172" y="1028"/>
                </a:lnTo>
                <a:lnTo>
                  <a:pt x="5183" y="1017"/>
                </a:lnTo>
                <a:lnTo>
                  <a:pt x="5193" y="1008"/>
                </a:lnTo>
                <a:lnTo>
                  <a:pt x="5184" y="1004"/>
                </a:lnTo>
                <a:lnTo>
                  <a:pt x="5173" y="1002"/>
                </a:lnTo>
                <a:lnTo>
                  <a:pt x="5163" y="999"/>
                </a:lnTo>
                <a:lnTo>
                  <a:pt x="5151" y="999"/>
                </a:lnTo>
                <a:lnTo>
                  <a:pt x="4775" y="998"/>
                </a:lnTo>
                <a:lnTo>
                  <a:pt x="4746" y="998"/>
                </a:lnTo>
                <a:lnTo>
                  <a:pt x="4717" y="999"/>
                </a:lnTo>
                <a:lnTo>
                  <a:pt x="4690" y="1000"/>
                </a:lnTo>
                <a:lnTo>
                  <a:pt x="4662" y="1004"/>
                </a:lnTo>
                <a:lnTo>
                  <a:pt x="4635" y="1006"/>
                </a:lnTo>
                <a:lnTo>
                  <a:pt x="4609" y="1010"/>
                </a:lnTo>
                <a:lnTo>
                  <a:pt x="4559" y="1019"/>
                </a:lnTo>
                <a:lnTo>
                  <a:pt x="4830" y="1241"/>
                </a:lnTo>
                <a:lnTo>
                  <a:pt x="5074" y="1241"/>
                </a:lnTo>
                <a:close/>
                <a:moveTo>
                  <a:pt x="5313" y="1128"/>
                </a:moveTo>
                <a:lnTo>
                  <a:pt x="5313" y="1128"/>
                </a:lnTo>
                <a:lnTo>
                  <a:pt x="5310" y="1128"/>
                </a:lnTo>
                <a:lnTo>
                  <a:pt x="5307" y="1129"/>
                </a:lnTo>
                <a:lnTo>
                  <a:pt x="5300" y="1135"/>
                </a:lnTo>
                <a:lnTo>
                  <a:pt x="5291" y="1144"/>
                </a:lnTo>
                <a:lnTo>
                  <a:pt x="5282" y="1156"/>
                </a:lnTo>
                <a:lnTo>
                  <a:pt x="5273" y="1173"/>
                </a:lnTo>
                <a:lnTo>
                  <a:pt x="5264" y="1193"/>
                </a:lnTo>
                <a:lnTo>
                  <a:pt x="5255" y="1215"/>
                </a:lnTo>
                <a:lnTo>
                  <a:pt x="5247" y="1241"/>
                </a:lnTo>
                <a:lnTo>
                  <a:pt x="5380" y="1241"/>
                </a:lnTo>
                <a:lnTo>
                  <a:pt x="5372" y="1215"/>
                </a:lnTo>
                <a:lnTo>
                  <a:pt x="5362" y="1193"/>
                </a:lnTo>
                <a:lnTo>
                  <a:pt x="5354" y="1173"/>
                </a:lnTo>
                <a:lnTo>
                  <a:pt x="5344" y="1156"/>
                </a:lnTo>
                <a:lnTo>
                  <a:pt x="5335" y="1144"/>
                </a:lnTo>
                <a:lnTo>
                  <a:pt x="5327" y="1135"/>
                </a:lnTo>
                <a:lnTo>
                  <a:pt x="5320" y="1129"/>
                </a:lnTo>
                <a:lnTo>
                  <a:pt x="5316" y="1128"/>
                </a:lnTo>
                <a:lnTo>
                  <a:pt x="5313" y="1128"/>
                </a:lnTo>
                <a:close/>
                <a:moveTo>
                  <a:pt x="5337" y="3193"/>
                </a:moveTo>
                <a:lnTo>
                  <a:pt x="5337" y="3193"/>
                </a:lnTo>
                <a:lnTo>
                  <a:pt x="5333" y="3193"/>
                </a:lnTo>
                <a:lnTo>
                  <a:pt x="5328" y="3196"/>
                </a:lnTo>
                <a:lnTo>
                  <a:pt x="5322" y="3201"/>
                </a:lnTo>
                <a:lnTo>
                  <a:pt x="5316" y="3208"/>
                </a:lnTo>
                <a:lnTo>
                  <a:pt x="5309" y="3218"/>
                </a:lnTo>
                <a:lnTo>
                  <a:pt x="5302" y="3228"/>
                </a:lnTo>
                <a:lnTo>
                  <a:pt x="5295" y="3241"/>
                </a:lnTo>
                <a:lnTo>
                  <a:pt x="5288" y="3255"/>
                </a:lnTo>
                <a:lnTo>
                  <a:pt x="5282" y="3272"/>
                </a:lnTo>
                <a:lnTo>
                  <a:pt x="5275" y="3290"/>
                </a:lnTo>
                <a:lnTo>
                  <a:pt x="5269" y="3310"/>
                </a:lnTo>
                <a:lnTo>
                  <a:pt x="5264" y="3332"/>
                </a:lnTo>
                <a:lnTo>
                  <a:pt x="5261" y="3356"/>
                </a:lnTo>
                <a:lnTo>
                  <a:pt x="5257" y="3381"/>
                </a:lnTo>
                <a:lnTo>
                  <a:pt x="5255" y="3408"/>
                </a:lnTo>
                <a:lnTo>
                  <a:pt x="5255" y="3436"/>
                </a:lnTo>
                <a:lnTo>
                  <a:pt x="5255" y="3466"/>
                </a:lnTo>
                <a:lnTo>
                  <a:pt x="5257" y="3491"/>
                </a:lnTo>
                <a:lnTo>
                  <a:pt x="5261" y="3517"/>
                </a:lnTo>
                <a:lnTo>
                  <a:pt x="5264" y="3541"/>
                </a:lnTo>
                <a:lnTo>
                  <a:pt x="5269" y="3562"/>
                </a:lnTo>
                <a:lnTo>
                  <a:pt x="5275" y="3582"/>
                </a:lnTo>
                <a:lnTo>
                  <a:pt x="5282" y="3601"/>
                </a:lnTo>
                <a:lnTo>
                  <a:pt x="5288" y="3618"/>
                </a:lnTo>
                <a:lnTo>
                  <a:pt x="5295" y="3632"/>
                </a:lnTo>
                <a:lnTo>
                  <a:pt x="5302" y="3645"/>
                </a:lnTo>
                <a:lnTo>
                  <a:pt x="5309" y="3655"/>
                </a:lnTo>
                <a:lnTo>
                  <a:pt x="5316" y="3664"/>
                </a:lnTo>
                <a:lnTo>
                  <a:pt x="5322" y="3671"/>
                </a:lnTo>
                <a:lnTo>
                  <a:pt x="5328" y="3676"/>
                </a:lnTo>
                <a:lnTo>
                  <a:pt x="5333" y="3679"/>
                </a:lnTo>
                <a:lnTo>
                  <a:pt x="5337" y="3680"/>
                </a:lnTo>
                <a:lnTo>
                  <a:pt x="5342" y="3679"/>
                </a:lnTo>
                <a:lnTo>
                  <a:pt x="5347" y="3676"/>
                </a:lnTo>
                <a:lnTo>
                  <a:pt x="5353" y="3671"/>
                </a:lnTo>
                <a:lnTo>
                  <a:pt x="5359" y="3664"/>
                </a:lnTo>
                <a:lnTo>
                  <a:pt x="5366" y="3655"/>
                </a:lnTo>
                <a:lnTo>
                  <a:pt x="5373" y="3645"/>
                </a:lnTo>
                <a:lnTo>
                  <a:pt x="5380" y="3632"/>
                </a:lnTo>
                <a:lnTo>
                  <a:pt x="5387" y="3618"/>
                </a:lnTo>
                <a:lnTo>
                  <a:pt x="5393" y="3601"/>
                </a:lnTo>
                <a:lnTo>
                  <a:pt x="5400" y="3582"/>
                </a:lnTo>
                <a:lnTo>
                  <a:pt x="5406" y="3562"/>
                </a:lnTo>
                <a:lnTo>
                  <a:pt x="5411" y="3541"/>
                </a:lnTo>
                <a:lnTo>
                  <a:pt x="5414" y="3517"/>
                </a:lnTo>
                <a:lnTo>
                  <a:pt x="5418" y="3491"/>
                </a:lnTo>
                <a:lnTo>
                  <a:pt x="5420" y="3466"/>
                </a:lnTo>
                <a:lnTo>
                  <a:pt x="5420" y="3436"/>
                </a:lnTo>
                <a:lnTo>
                  <a:pt x="5420" y="3408"/>
                </a:lnTo>
                <a:lnTo>
                  <a:pt x="5418" y="3381"/>
                </a:lnTo>
                <a:lnTo>
                  <a:pt x="5414" y="3356"/>
                </a:lnTo>
                <a:lnTo>
                  <a:pt x="5411" y="3332"/>
                </a:lnTo>
                <a:lnTo>
                  <a:pt x="5406" y="3310"/>
                </a:lnTo>
                <a:lnTo>
                  <a:pt x="5400" y="3290"/>
                </a:lnTo>
                <a:lnTo>
                  <a:pt x="5393" y="3272"/>
                </a:lnTo>
                <a:lnTo>
                  <a:pt x="5387" y="3255"/>
                </a:lnTo>
                <a:lnTo>
                  <a:pt x="5380" y="3241"/>
                </a:lnTo>
                <a:lnTo>
                  <a:pt x="5373" y="3228"/>
                </a:lnTo>
                <a:lnTo>
                  <a:pt x="5366" y="3218"/>
                </a:lnTo>
                <a:lnTo>
                  <a:pt x="5359" y="3208"/>
                </a:lnTo>
                <a:lnTo>
                  <a:pt x="5353" y="3201"/>
                </a:lnTo>
                <a:lnTo>
                  <a:pt x="5347" y="3196"/>
                </a:lnTo>
                <a:lnTo>
                  <a:pt x="5342" y="3193"/>
                </a:lnTo>
                <a:lnTo>
                  <a:pt x="5337" y="3193"/>
                </a:lnTo>
                <a:close/>
                <a:moveTo>
                  <a:pt x="5217" y="3073"/>
                </a:moveTo>
                <a:lnTo>
                  <a:pt x="5217" y="3073"/>
                </a:lnTo>
                <a:lnTo>
                  <a:pt x="5208" y="3069"/>
                </a:lnTo>
                <a:lnTo>
                  <a:pt x="5198" y="3067"/>
                </a:lnTo>
                <a:lnTo>
                  <a:pt x="5186" y="3064"/>
                </a:lnTo>
                <a:lnTo>
                  <a:pt x="5175" y="3063"/>
                </a:lnTo>
                <a:lnTo>
                  <a:pt x="5142" y="3063"/>
                </a:lnTo>
                <a:lnTo>
                  <a:pt x="4262" y="3637"/>
                </a:lnTo>
                <a:lnTo>
                  <a:pt x="4284" y="3654"/>
                </a:lnTo>
                <a:lnTo>
                  <a:pt x="4306" y="3673"/>
                </a:lnTo>
                <a:lnTo>
                  <a:pt x="4332" y="3690"/>
                </a:lnTo>
                <a:lnTo>
                  <a:pt x="4358" y="3706"/>
                </a:lnTo>
                <a:lnTo>
                  <a:pt x="4386" y="3722"/>
                </a:lnTo>
                <a:lnTo>
                  <a:pt x="4417" y="3736"/>
                </a:lnTo>
                <a:lnTo>
                  <a:pt x="4449" y="3749"/>
                </a:lnTo>
                <a:lnTo>
                  <a:pt x="4482" y="3761"/>
                </a:lnTo>
                <a:lnTo>
                  <a:pt x="4516" y="3772"/>
                </a:lnTo>
                <a:lnTo>
                  <a:pt x="4553" y="3782"/>
                </a:lnTo>
                <a:lnTo>
                  <a:pt x="4590" y="3790"/>
                </a:lnTo>
                <a:lnTo>
                  <a:pt x="4629" y="3797"/>
                </a:lnTo>
                <a:lnTo>
                  <a:pt x="4669" y="3803"/>
                </a:lnTo>
                <a:lnTo>
                  <a:pt x="4712" y="3807"/>
                </a:lnTo>
                <a:lnTo>
                  <a:pt x="4754" y="3809"/>
                </a:lnTo>
                <a:lnTo>
                  <a:pt x="4799" y="3810"/>
                </a:lnTo>
                <a:lnTo>
                  <a:pt x="5175" y="3809"/>
                </a:lnTo>
                <a:lnTo>
                  <a:pt x="5186" y="3808"/>
                </a:lnTo>
                <a:lnTo>
                  <a:pt x="5198" y="3807"/>
                </a:lnTo>
                <a:lnTo>
                  <a:pt x="5208" y="3803"/>
                </a:lnTo>
                <a:lnTo>
                  <a:pt x="5217" y="3801"/>
                </a:lnTo>
                <a:lnTo>
                  <a:pt x="5203" y="3786"/>
                </a:lnTo>
                <a:lnTo>
                  <a:pt x="5189" y="3772"/>
                </a:lnTo>
                <a:lnTo>
                  <a:pt x="5176" y="3756"/>
                </a:lnTo>
                <a:lnTo>
                  <a:pt x="5163" y="3738"/>
                </a:lnTo>
                <a:lnTo>
                  <a:pt x="5151" y="3718"/>
                </a:lnTo>
                <a:lnTo>
                  <a:pt x="5140" y="3698"/>
                </a:lnTo>
                <a:lnTo>
                  <a:pt x="5131" y="3677"/>
                </a:lnTo>
                <a:lnTo>
                  <a:pt x="5121" y="3654"/>
                </a:lnTo>
                <a:lnTo>
                  <a:pt x="5113" y="3630"/>
                </a:lnTo>
                <a:lnTo>
                  <a:pt x="5106" y="3605"/>
                </a:lnTo>
                <a:lnTo>
                  <a:pt x="5100" y="3579"/>
                </a:lnTo>
                <a:lnTo>
                  <a:pt x="5094" y="3552"/>
                </a:lnTo>
                <a:lnTo>
                  <a:pt x="5091" y="3525"/>
                </a:lnTo>
                <a:lnTo>
                  <a:pt x="5087" y="3496"/>
                </a:lnTo>
                <a:lnTo>
                  <a:pt x="5086" y="3467"/>
                </a:lnTo>
                <a:lnTo>
                  <a:pt x="5085" y="3436"/>
                </a:lnTo>
                <a:lnTo>
                  <a:pt x="5086" y="3407"/>
                </a:lnTo>
                <a:lnTo>
                  <a:pt x="5087" y="3377"/>
                </a:lnTo>
                <a:lnTo>
                  <a:pt x="5091" y="3349"/>
                </a:lnTo>
                <a:lnTo>
                  <a:pt x="5094" y="3320"/>
                </a:lnTo>
                <a:lnTo>
                  <a:pt x="5100" y="3293"/>
                </a:lnTo>
                <a:lnTo>
                  <a:pt x="5106" y="3267"/>
                </a:lnTo>
                <a:lnTo>
                  <a:pt x="5113" y="3242"/>
                </a:lnTo>
                <a:lnTo>
                  <a:pt x="5121" y="3219"/>
                </a:lnTo>
                <a:lnTo>
                  <a:pt x="5131" y="3196"/>
                </a:lnTo>
                <a:lnTo>
                  <a:pt x="5140" y="3174"/>
                </a:lnTo>
                <a:lnTo>
                  <a:pt x="5151" y="3154"/>
                </a:lnTo>
                <a:lnTo>
                  <a:pt x="5163" y="3135"/>
                </a:lnTo>
                <a:lnTo>
                  <a:pt x="5176" y="3117"/>
                </a:lnTo>
                <a:lnTo>
                  <a:pt x="5189" y="3101"/>
                </a:lnTo>
                <a:lnTo>
                  <a:pt x="5203" y="3086"/>
                </a:lnTo>
                <a:lnTo>
                  <a:pt x="5217" y="3073"/>
                </a:lnTo>
                <a:close/>
                <a:moveTo>
                  <a:pt x="4446" y="1241"/>
                </a:moveTo>
                <a:lnTo>
                  <a:pt x="2921" y="0"/>
                </a:lnTo>
                <a:lnTo>
                  <a:pt x="2341" y="0"/>
                </a:lnTo>
                <a:lnTo>
                  <a:pt x="2419" y="160"/>
                </a:lnTo>
                <a:lnTo>
                  <a:pt x="2600" y="533"/>
                </a:lnTo>
                <a:lnTo>
                  <a:pt x="2702" y="746"/>
                </a:lnTo>
                <a:lnTo>
                  <a:pt x="2800" y="949"/>
                </a:lnTo>
                <a:lnTo>
                  <a:pt x="2882" y="1121"/>
                </a:lnTo>
                <a:lnTo>
                  <a:pt x="2912" y="1189"/>
                </a:lnTo>
                <a:lnTo>
                  <a:pt x="2936" y="1241"/>
                </a:lnTo>
                <a:lnTo>
                  <a:pt x="4446" y="1241"/>
                </a:lnTo>
                <a:close/>
                <a:moveTo>
                  <a:pt x="7728" y="2274"/>
                </a:moveTo>
                <a:lnTo>
                  <a:pt x="7728" y="2274"/>
                </a:lnTo>
                <a:lnTo>
                  <a:pt x="7727" y="2286"/>
                </a:lnTo>
                <a:lnTo>
                  <a:pt x="7724" y="2297"/>
                </a:lnTo>
                <a:lnTo>
                  <a:pt x="7720" y="2309"/>
                </a:lnTo>
                <a:lnTo>
                  <a:pt x="7716" y="2320"/>
                </a:lnTo>
                <a:lnTo>
                  <a:pt x="7711" y="2332"/>
                </a:lnTo>
                <a:lnTo>
                  <a:pt x="7705" y="2342"/>
                </a:lnTo>
                <a:lnTo>
                  <a:pt x="7699" y="2353"/>
                </a:lnTo>
                <a:lnTo>
                  <a:pt x="7690" y="2365"/>
                </a:lnTo>
                <a:lnTo>
                  <a:pt x="7674" y="2385"/>
                </a:lnTo>
                <a:lnTo>
                  <a:pt x="7654" y="2405"/>
                </a:lnTo>
                <a:lnTo>
                  <a:pt x="7633" y="2425"/>
                </a:lnTo>
                <a:lnTo>
                  <a:pt x="7608" y="2442"/>
                </a:lnTo>
                <a:lnTo>
                  <a:pt x="7582" y="2461"/>
                </a:lnTo>
                <a:lnTo>
                  <a:pt x="7552" y="2478"/>
                </a:lnTo>
                <a:lnTo>
                  <a:pt x="7522" y="2494"/>
                </a:lnTo>
                <a:lnTo>
                  <a:pt x="7490" y="2510"/>
                </a:lnTo>
                <a:lnTo>
                  <a:pt x="7457" y="2525"/>
                </a:lnTo>
                <a:lnTo>
                  <a:pt x="7421" y="2539"/>
                </a:lnTo>
                <a:lnTo>
                  <a:pt x="7385" y="2552"/>
                </a:lnTo>
                <a:lnTo>
                  <a:pt x="7347" y="2565"/>
                </a:lnTo>
                <a:lnTo>
                  <a:pt x="7309" y="2577"/>
                </a:lnTo>
                <a:lnTo>
                  <a:pt x="7270" y="2588"/>
                </a:lnTo>
                <a:lnTo>
                  <a:pt x="7231" y="2598"/>
                </a:lnTo>
                <a:lnTo>
                  <a:pt x="7191" y="2608"/>
                </a:lnTo>
                <a:lnTo>
                  <a:pt x="7151" y="2616"/>
                </a:lnTo>
                <a:lnTo>
                  <a:pt x="7111" y="2624"/>
                </a:lnTo>
                <a:lnTo>
                  <a:pt x="7070" y="2631"/>
                </a:lnTo>
                <a:lnTo>
                  <a:pt x="7031" y="2638"/>
                </a:lnTo>
                <a:lnTo>
                  <a:pt x="6952" y="2649"/>
                </a:lnTo>
                <a:lnTo>
                  <a:pt x="6876" y="2656"/>
                </a:lnTo>
                <a:lnTo>
                  <a:pt x="6804" y="2661"/>
                </a:lnTo>
                <a:lnTo>
                  <a:pt x="6771" y="2662"/>
                </a:lnTo>
                <a:lnTo>
                  <a:pt x="6739" y="2662"/>
                </a:lnTo>
                <a:lnTo>
                  <a:pt x="5300" y="2662"/>
                </a:lnTo>
                <a:lnTo>
                  <a:pt x="2175" y="4700"/>
                </a:lnTo>
                <a:lnTo>
                  <a:pt x="1595" y="4701"/>
                </a:lnTo>
                <a:lnTo>
                  <a:pt x="1726" y="4535"/>
                </a:lnTo>
                <a:lnTo>
                  <a:pt x="2027" y="4153"/>
                </a:lnTo>
                <a:lnTo>
                  <a:pt x="2197" y="3938"/>
                </a:lnTo>
                <a:lnTo>
                  <a:pt x="2357" y="3733"/>
                </a:lnTo>
                <a:lnTo>
                  <a:pt x="2489" y="3563"/>
                </a:lnTo>
                <a:lnTo>
                  <a:pt x="2539" y="3497"/>
                </a:lnTo>
                <a:lnTo>
                  <a:pt x="2576" y="3449"/>
                </a:lnTo>
                <a:lnTo>
                  <a:pt x="2634" y="3372"/>
                </a:lnTo>
                <a:lnTo>
                  <a:pt x="2695" y="3290"/>
                </a:lnTo>
                <a:lnTo>
                  <a:pt x="2726" y="3246"/>
                </a:lnTo>
                <a:lnTo>
                  <a:pt x="2758" y="3201"/>
                </a:lnTo>
                <a:lnTo>
                  <a:pt x="2787" y="3154"/>
                </a:lnTo>
                <a:lnTo>
                  <a:pt x="2817" y="3107"/>
                </a:lnTo>
                <a:lnTo>
                  <a:pt x="2844" y="3057"/>
                </a:lnTo>
                <a:lnTo>
                  <a:pt x="2857" y="3031"/>
                </a:lnTo>
                <a:lnTo>
                  <a:pt x="2869" y="3005"/>
                </a:lnTo>
                <a:lnTo>
                  <a:pt x="2880" y="2979"/>
                </a:lnTo>
                <a:lnTo>
                  <a:pt x="2891" y="2952"/>
                </a:lnTo>
                <a:lnTo>
                  <a:pt x="2902" y="2925"/>
                </a:lnTo>
                <a:lnTo>
                  <a:pt x="2911" y="2898"/>
                </a:lnTo>
                <a:lnTo>
                  <a:pt x="2919" y="2870"/>
                </a:lnTo>
                <a:lnTo>
                  <a:pt x="2927" y="2841"/>
                </a:lnTo>
                <a:lnTo>
                  <a:pt x="2934" y="2813"/>
                </a:lnTo>
                <a:lnTo>
                  <a:pt x="2939" y="2783"/>
                </a:lnTo>
                <a:lnTo>
                  <a:pt x="2943" y="2754"/>
                </a:lnTo>
                <a:lnTo>
                  <a:pt x="2947" y="2723"/>
                </a:lnTo>
                <a:lnTo>
                  <a:pt x="2949" y="2694"/>
                </a:lnTo>
                <a:lnTo>
                  <a:pt x="2950" y="2662"/>
                </a:lnTo>
                <a:lnTo>
                  <a:pt x="2686" y="2662"/>
                </a:lnTo>
                <a:lnTo>
                  <a:pt x="2617" y="2661"/>
                </a:lnTo>
                <a:lnTo>
                  <a:pt x="2548" y="2657"/>
                </a:lnTo>
                <a:lnTo>
                  <a:pt x="2477" y="2650"/>
                </a:lnTo>
                <a:lnTo>
                  <a:pt x="2405" y="2642"/>
                </a:lnTo>
                <a:lnTo>
                  <a:pt x="2331" y="2631"/>
                </a:lnTo>
                <a:lnTo>
                  <a:pt x="2257" y="2618"/>
                </a:lnTo>
                <a:lnTo>
                  <a:pt x="2182" y="2603"/>
                </a:lnTo>
                <a:lnTo>
                  <a:pt x="2106" y="2586"/>
                </a:lnTo>
                <a:lnTo>
                  <a:pt x="2030" y="2568"/>
                </a:lnTo>
                <a:lnTo>
                  <a:pt x="1953" y="2547"/>
                </a:lnTo>
                <a:lnTo>
                  <a:pt x="1876" y="2526"/>
                </a:lnTo>
                <a:lnTo>
                  <a:pt x="1800" y="2504"/>
                </a:lnTo>
                <a:lnTo>
                  <a:pt x="1722" y="2480"/>
                </a:lnTo>
                <a:lnTo>
                  <a:pt x="1645" y="2454"/>
                </a:lnTo>
                <a:lnTo>
                  <a:pt x="1568" y="2429"/>
                </a:lnTo>
                <a:lnTo>
                  <a:pt x="1492" y="2402"/>
                </a:lnTo>
                <a:lnTo>
                  <a:pt x="1339" y="2347"/>
                </a:lnTo>
                <a:lnTo>
                  <a:pt x="1189" y="2290"/>
                </a:lnTo>
                <a:lnTo>
                  <a:pt x="1044" y="2234"/>
                </a:lnTo>
                <a:lnTo>
                  <a:pt x="904" y="2177"/>
                </a:lnTo>
                <a:lnTo>
                  <a:pt x="640" y="2070"/>
                </a:lnTo>
                <a:lnTo>
                  <a:pt x="519" y="2021"/>
                </a:lnTo>
                <a:lnTo>
                  <a:pt x="406" y="1978"/>
                </a:lnTo>
                <a:lnTo>
                  <a:pt x="375" y="1965"/>
                </a:lnTo>
                <a:lnTo>
                  <a:pt x="346" y="1950"/>
                </a:lnTo>
                <a:lnTo>
                  <a:pt x="319" y="1934"/>
                </a:lnTo>
                <a:lnTo>
                  <a:pt x="294" y="1919"/>
                </a:lnTo>
                <a:lnTo>
                  <a:pt x="273" y="1901"/>
                </a:lnTo>
                <a:lnTo>
                  <a:pt x="251" y="1882"/>
                </a:lnTo>
                <a:lnTo>
                  <a:pt x="234" y="1863"/>
                </a:lnTo>
                <a:lnTo>
                  <a:pt x="218" y="1844"/>
                </a:lnTo>
                <a:lnTo>
                  <a:pt x="204" y="1824"/>
                </a:lnTo>
                <a:lnTo>
                  <a:pt x="192" y="1804"/>
                </a:lnTo>
                <a:lnTo>
                  <a:pt x="183" y="1783"/>
                </a:lnTo>
                <a:lnTo>
                  <a:pt x="176" y="1762"/>
                </a:lnTo>
                <a:lnTo>
                  <a:pt x="170" y="1742"/>
                </a:lnTo>
                <a:lnTo>
                  <a:pt x="166" y="1720"/>
                </a:lnTo>
                <a:lnTo>
                  <a:pt x="164" y="1700"/>
                </a:lnTo>
                <a:lnTo>
                  <a:pt x="165" y="1680"/>
                </a:lnTo>
                <a:lnTo>
                  <a:pt x="166" y="1660"/>
                </a:lnTo>
                <a:lnTo>
                  <a:pt x="171" y="1640"/>
                </a:lnTo>
                <a:lnTo>
                  <a:pt x="177" y="1621"/>
                </a:lnTo>
                <a:lnTo>
                  <a:pt x="184" y="1603"/>
                </a:lnTo>
                <a:lnTo>
                  <a:pt x="193" y="1587"/>
                </a:lnTo>
                <a:lnTo>
                  <a:pt x="204" y="1570"/>
                </a:lnTo>
                <a:lnTo>
                  <a:pt x="217" y="1555"/>
                </a:lnTo>
                <a:lnTo>
                  <a:pt x="231" y="1541"/>
                </a:lnTo>
                <a:lnTo>
                  <a:pt x="247" y="1528"/>
                </a:lnTo>
                <a:lnTo>
                  <a:pt x="264" y="1516"/>
                </a:lnTo>
                <a:lnTo>
                  <a:pt x="284" y="1507"/>
                </a:lnTo>
                <a:lnTo>
                  <a:pt x="304" y="1497"/>
                </a:lnTo>
                <a:lnTo>
                  <a:pt x="327" y="1491"/>
                </a:lnTo>
                <a:lnTo>
                  <a:pt x="350" y="1485"/>
                </a:lnTo>
                <a:lnTo>
                  <a:pt x="375" y="1483"/>
                </a:lnTo>
                <a:lnTo>
                  <a:pt x="402" y="1482"/>
                </a:lnTo>
                <a:lnTo>
                  <a:pt x="407" y="1482"/>
                </a:lnTo>
                <a:lnTo>
                  <a:pt x="0" y="87"/>
                </a:lnTo>
                <a:lnTo>
                  <a:pt x="447" y="87"/>
                </a:lnTo>
                <a:lnTo>
                  <a:pt x="533" y="199"/>
                </a:lnTo>
                <a:lnTo>
                  <a:pt x="739" y="464"/>
                </a:lnTo>
                <a:lnTo>
                  <a:pt x="859" y="619"/>
                </a:lnTo>
                <a:lnTo>
                  <a:pt x="977" y="770"/>
                </a:lnTo>
                <a:lnTo>
                  <a:pt x="1084" y="904"/>
                </a:lnTo>
                <a:lnTo>
                  <a:pt x="1168" y="1008"/>
                </a:lnTo>
                <a:lnTo>
                  <a:pt x="1192" y="1035"/>
                </a:lnTo>
                <a:lnTo>
                  <a:pt x="1215" y="1061"/>
                </a:lnTo>
                <a:lnTo>
                  <a:pt x="1239" y="1087"/>
                </a:lnTo>
                <a:lnTo>
                  <a:pt x="1264" y="1111"/>
                </a:lnTo>
                <a:lnTo>
                  <a:pt x="1289" y="1136"/>
                </a:lnTo>
                <a:lnTo>
                  <a:pt x="1313" y="1159"/>
                </a:lnTo>
                <a:lnTo>
                  <a:pt x="1339" y="1181"/>
                </a:lnTo>
                <a:lnTo>
                  <a:pt x="1366" y="1203"/>
                </a:lnTo>
                <a:lnTo>
                  <a:pt x="1392" y="1223"/>
                </a:lnTo>
                <a:lnTo>
                  <a:pt x="1421" y="1244"/>
                </a:lnTo>
                <a:lnTo>
                  <a:pt x="1448" y="1264"/>
                </a:lnTo>
                <a:lnTo>
                  <a:pt x="1476" y="1281"/>
                </a:lnTo>
                <a:lnTo>
                  <a:pt x="1506" y="1299"/>
                </a:lnTo>
                <a:lnTo>
                  <a:pt x="1535" y="1316"/>
                </a:lnTo>
                <a:lnTo>
                  <a:pt x="1565" y="1332"/>
                </a:lnTo>
                <a:lnTo>
                  <a:pt x="1595" y="1347"/>
                </a:lnTo>
                <a:lnTo>
                  <a:pt x="1627" y="1362"/>
                </a:lnTo>
                <a:lnTo>
                  <a:pt x="1659" y="1375"/>
                </a:lnTo>
                <a:lnTo>
                  <a:pt x="1692" y="1388"/>
                </a:lnTo>
                <a:lnTo>
                  <a:pt x="1725" y="1399"/>
                </a:lnTo>
                <a:lnTo>
                  <a:pt x="1759" y="1411"/>
                </a:lnTo>
                <a:lnTo>
                  <a:pt x="1794" y="1421"/>
                </a:lnTo>
                <a:lnTo>
                  <a:pt x="1829" y="1431"/>
                </a:lnTo>
                <a:lnTo>
                  <a:pt x="1866" y="1439"/>
                </a:lnTo>
                <a:lnTo>
                  <a:pt x="1902" y="1448"/>
                </a:lnTo>
                <a:lnTo>
                  <a:pt x="1940" y="1455"/>
                </a:lnTo>
                <a:lnTo>
                  <a:pt x="1979" y="1461"/>
                </a:lnTo>
                <a:lnTo>
                  <a:pt x="2018" y="1467"/>
                </a:lnTo>
                <a:lnTo>
                  <a:pt x="2058" y="1471"/>
                </a:lnTo>
                <a:lnTo>
                  <a:pt x="2099" y="1476"/>
                </a:lnTo>
                <a:lnTo>
                  <a:pt x="2141" y="1480"/>
                </a:lnTo>
                <a:lnTo>
                  <a:pt x="2183" y="1482"/>
                </a:lnTo>
                <a:lnTo>
                  <a:pt x="5975" y="1482"/>
                </a:lnTo>
                <a:lnTo>
                  <a:pt x="6025" y="1482"/>
                </a:lnTo>
                <a:lnTo>
                  <a:pt x="6075" y="1484"/>
                </a:lnTo>
                <a:lnTo>
                  <a:pt x="6125" y="1487"/>
                </a:lnTo>
                <a:lnTo>
                  <a:pt x="6174" y="1491"/>
                </a:lnTo>
                <a:lnTo>
                  <a:pt x="6224" y="1496"/>
                </a:lnTo>
                <a:lnTo>
                  <a:pt x="6273" y="1502"/>
                </a:lnTo>
                <a:lnTo>
                  <a:pt x="6323" y="1509"/>
                </a:lnTo>
                <a:lnTo>
                  <a:pt x="6371" y="1517"/>
                </a:lnTo>
                <a:lnTo>
                  <a:pt x="6420" y="1526"/>
                </a:lnTo>
                <a:lnTo>
                  <a:pt x="6468" y="1536"/>
                </a:lnTo>
                <a:lnTo>
                  <a:pt x="6515" y="1547"/>
                </a:lnTo>
                <a:lnTo>
                  <a:pt x="6562" y="1557"/>
                </a:lnTo>
                <a:lnTo>
                  <a:pt x="6610" y="1570"/>
                </a:lnTo>
                <a:lnTo>
                  <a:pt x="6656" y="1582"/>
                </a:lnTo>
                <a:lnTo>
                  <a:pt x="6700" y="1596"/>
                </a:lnTo>
                <a:lnTo>
                  <a:pt x="6746" y="1611"/>
                </a:lnTo>
                <a:lnTo>
                  <a:pt x="6825" y="1638"/>
                </a:lnTo>
                <a:lnTo>
                  <a:pt x="6901" y="1666"/>
                </a:lnTo>
                <a:lnTo>
                  <a:pt x="6974" y="1696"/>
                </a:lnTo>
                <a:lnTo>
                  <a:pt x="7044" y="1725"/>
                </a:lnTo>
                <a:lnTo>
                  <a:pt x="7110" y="1756"/>
                </a:lnTo>
                <a:lnTo>
                  <a:pt x="7174" y="1788"/>
                </a:lnTo>
                <a:lnTo>
                  <a:pt x="7234" y="1818"/>
                </a:lnTo>
                <a:lnTo>
                  <a:pt x="7290" y="1850"/>
                </a:lnTo>
                <a:lnTo>
                  <a:pt x="7344" y="1882"/>
                </a:lnTo>
                <a:lnTo>
                  <a:pt x="7394" y="1915"/>
                </a:lnTo>
                <a:lnTo>
                  <a:pt x="7443" y="1947"/>
                </a:lnTo>
                <a:lnTo>
                  <a:pt x="7488" y="1979"/>
                </a:lnTo>
                <a:lnTo>
                  <a:pt x="7529" y="2011"/>
                </a:lnTo>
                <a:lnTo>
                  <a:pt x="7567" y="2042"/>
                </a:lnTo>
                <a:lnTo>
                  <a:pt x="7602" y="2073"/>
                </a:lnTo>
                <a:lnTo>
                  <a:pt x="7635" y="2104"/>
                </a:lnTo>
                <a:lnTo>
                  <a:pt x="7660" y="2131"/>
                </a:lnTo>
                <a:lnTo>
                  <a:pt x="7681" y="2155"/>
                </a:lnTo>
                <a:lnTo>
                  <a:pt x="7698" y="2178"/>
                </a:lnTo>
                <a:lnTo>
                  <a:pt x="7711" y="2199"/>
                </a:lnTo>
                <a:lnTo>
                  <a:pt x="7720" y="2219"/>
                </a:lnTo>
                <a:lnTo>
                  <a:pt x="7724" y="2230"/>
                </a:lnTo>
                <a:lnTo>
                  <a:pt x="7726" y="2238"/>
                </a:lnTo>
                <a:lnTo>
                  <a:pt x="7728" y="2248"/>
                </a:lnTo>
                <a:lnTo>
                  <a:pt x="7729" y="2256"/>
                </a:lnTo>
                <a:lnTo>
                  <a:pt x="7729" y="2265"/>
                </a:lnTo>
                <a:lnTo>
                  <a:pt x="7728" y="2274"/>
                </a:lnTo>
                <a:close/>
                <a:moveTo>
                  <a:pt x="3133" y="2032"/>
                </a:moveTo>
                <a:lnTo>
                  <a:pt x="3133" y="2032"/>
                </a:lnTo>
                <a:lnTo>
                  <a:pt x="3132" y="2014"/>
                </a:lnTo>
                <a:lnTo>
                  <a:pt x="3128" y="1995"/>
                </a:lnTo>
                <a:lnTo>
                  <a:pt x="3125" y="1979"/>
                </a:lnTo>
                <a:lnTo>
                  <a:pt x="3119" y="1962"/>
                </a:lnTo>
                <a:lnTo>
                  <a:pt x="3111" y="1946"/>
                </a:lnTo>
                <a:lnTo>
                  <a:pt x="3101" y="1932"/>
                </a:lnTo>
                <a:lnTo>
                  <a:pt x="3092" y="1917"/>
                </a:lnTo>
                <a:lnTo>
                  <a:pt x="3080" y="1904"/>
                </a:lnTo>
                <a:lnTo>
                  <a:pt x="3067" y="1893"/>
                </a:lnTo>
                <a:lnTo>
                  <a:pt x="3053" y="1882"/>
                </a:lnTo>
                <a:lnTo>
                  <a:pt x="3037" y="1873"/>
                </a:lnTo>
                <a:lnTo>
                  <a:pt x="3022" y="1865"/>
                </a:lnTo>
                <a:lnTo>
                  <a:pt x="3006" y="1860"/>
                </a:lnTo>
                <a:lnTo>
                  <a:pt x="2988" y="1855"/>
                </a:lnTo>
                <a:lnTo>
                  <a:pt x="2970" y="1852"/>
                </a:lnTo>
                <a:lnTo>
                  <a:pt x="2951" y="1851"/>
                </a:lnTo>
                <a:lnTo>
                  <a:pt x="2932" y="1852"/>
                </a:lnTo>
                <a:lnTo>
                  <a:pt x="2915" y="1855"/>
                </a:lnTo>
                <a:lnTo>
                  <a:pt x="2898" y="1860"/>
                </a:lnTo>
                <a:lnTo>
                  <a:pt x="2880" y="1865"/>
                </a:lnTo>
                <a:lnTo>
                  <a:pt x="2865" y="1873"/>
                </a:lnTo>
                <a:lnTo>
                  <a:pt x="2850" y="1882"/>
                </a:lnTo>
                <a:lnTo>
                  <a:pt x="2837" y="1893"/>
                </a:lnTo>
                <a:lnTo>
                  <a:pt x="2824" y="1904"/>
                </a:lnTo>
                <a:lnTo>
                  <a:pt x="2812" y="1917"/>
                </a:lnTo>
                <a:lnTo>
                  <a:pt x="2801" y="1932"/>
                </a:lnTo>
                <a:lnTo>
                  <a:pt x="2792" y="1946"/>
                </a:lnTo>
                <a:lnTo>
                  <a:pt x="2785" y="1962"/>
                </a:lnTo>
                <a:lnTo>
                  <a:pt x="2778" y="1979"/>
                </a:lnTo>
                <a:lnTo>
                  <a:pt x="2774" y="1995"/>
                </a:lnTo>
                <a:lnTo>
                  <a:pt x="2771" y="2014"/>
                </a:lnTo>
                <a:lnTo>
                  <a:pt x="2771" y="2032"/>
                </a:lnTo>
                <a:lnTo>
                  <a:pt x="2771" y="2051"/>
                </a:lnTo>
                <a:lnTo>
                  <a:pt x="2774" y="2068"/>
                </a:lnTo>
                <a:lnTo>
                  <a:pt x="2778" y="2086"/>
                </a:lnTo>
                <a:lnTo>
                  <a:pt x="2785" y="2103"/>
                </a:lnTo>
                <a:lnTo>
                  <a:pt x="2792" y="2118"/>
                </a:lnTo>
                <a:lnTo>
                  <a:pt x="2801" y="2133"/>
                </a:lnTo>
                <a:lnTo>
                  <a:pt x="2812" y="2147"/>
                </a:lnTo>
                <a:lnTo>
                  <a:pt x="2824" y="2160"/>
                </a:lnTo>
                <a:lnTo>
                  <a:pt x="2837" y="2172"/>
                </a:lnTo>
                <a:lnTo>
                  <a:pt x="2850" y="2183"/>
                </a:lnTo>
                <a:lnTo>
                  <a:pt x="2865" y="2191"/>
                </a:lnTo>
                <a:lnTo>
                  <a:pt x="2880" y="2199"/>
                </a:lnTo>
                <a:lnTo>
                  <a:pt x="2898" y="2205"/>
                </a:lnTo>
                <a:lnTo>
                  <a:pt x="2915" y="2210"/>
                </a:lnTo>
                <a:lnTo>
                  <a:pt x="2932" y="2212"/>
                </a:lnTo>
                <a:lnTo>
                  <a:pt x="2951" y="2214"/>
                </a:lnTo>
                <a:lnTo>
                  <a:pt x="2970" y="2212"/>
                </a:lnTo>
                <a:lnTo>
                  <a:pt x="2988" y="2210"/>
                </a:lnTo>
                <a:lnTo>
                  <a:pt x="3006" y="2205"/>
                </a:lnTo>
                <a:lnTo>
                  <a:pt x="3022" y="2199"/>
                </a:lnTo>
                <a:lnTo>
                  <a:pt x="3037" y="2191"/>
                </a:lnTo>
                <a:lnTo>
                  <a:pt x="3053" y="2183"/>
                </a:lnTo>
                <a:lnTo>
                  <a:pt x="3067" y="2172"/>
                </a:lnTo>
                <a:lnTo>
                  <a:pt x="3080" y="2160"/>
                </a:lnTo>
                <a:lnTo>
                  <a:pt x="3092" y="2147"/>
                </a:lnTo>
                <a:lnTo>
                  <a:pt x="3101" y="2133"/>
                </a:lnTo>
                <a:lnTo>
                  <a:pt x="3111" y="2118"/>
                </a:lnTo>
                <a:lnTo>
                  <a:pt x="3119" y="2103"/>
                </a:lnTo>
                <a:lnTo>
                  <a:pt x="3125" y="2086"/>
                </a:lnTo>
                <a:lnTo>
                  <a:pt x="3128" y="2068"/>
                </a:lnTo>
                <a:lnTo>
                  <a:pt x="3132" y="2051"/>
                </a:lnTo>
                <a:lnTo>
                  <a:pt x="3133" y="2032"/>
                </a:lnTo>
                <a:close/>
                <a:moveTo>
                  <a:pt x="3749" y="2032"/>
                </a:moveTo>
                <a:lnTo>
                  <a:pt x="3749" y="2032"/>
                </a:lnTo>
                <a:lnTo>
                  <a:pt x="3748" y="2014"/>
                </a:lnTo>
                <a:lnTo>
                  <a:pt x="3745" y="1995"/>
                </a:lnTo>
                <a:lnTo>
                  <a:pt x="3741" y="1979"/>
                </a:lnTo>
                <a:lnTo>
                  <a:pt x="3735" y="1962"/>
                </a:lnTo>
                <a:lnTo>
                  <a:pt x="3727" y="1946"/>
                </a:lnTo>
                <a:lnTo>
                  <a:pt x="3718" y="1930"/>
                </a:lnTo>
                <a:lnTo>
                  <a:pt x="3708" y="1917"/>
                </a:lnTo>
                <a:lnTo>
                  <a:pt x="3696" y="1904"/>
                </a:lnTo>
                <a:lnTo>
                  <a:pt x="3683" y="1893"/>
                </a:lnTo>
                <a:lnTo>
                  <a:pt x="3669" y="1882"/>
                </a:lnTo>
                <a:lnTo>
                  <a:pt x="3653" y="1873"/>
                </a:lnTo>
                <a:lnTo>
                  <a:pt x="3638" y="1865"/>
                </a:lnTo>
                <a:lnTo>
                  <a:pt x="3622" y="1860"/>
                </a:lnTo>
                <a:lnTo>
                  <a:pt x="3604" y="1855"/>
                </a:lnTo>
                <a:lnTo>
                  <a:pt x="3586" y="1852"/>
                </a:lnTo>
                <a:lnTo>
                  <a:pt x="3567" y="1851"/>
                </a:lnTo>
                <a:lnTo>
                  <a:pt x="3550" y="1852"/>
                </a:lnTo>
                <a:lnTo>
                  <a:pt x="3531" y="1855"/>
                </a:lnTo>
                <a:lnTo>
                  <a:pt x="3514" y="1860"/>
                </a:lnTo>
                <a:lnTo>
                  <a:pt x="3498" y="1865"/>
                </a:lnTo>
                <a:lnTo>
                  <a:pt x="3481" y="1873"/>
                </a:lnTo>
                <a:lnTo>
                  <a:pt x="3466" y="1882"/>
                </a:lnTo>
                <a:lnTo>
                  <a:pt x="3453" y="1893"/>
                </a:lnTo>
                <a:lnTo>
                  <a:pt x="3440" y="1904"/>
                </a:lnTo>
                <a:lnTo>
                  <a:pt x="3428" y="1917"/>
                </a:lnTo>
                <a:lnTo>
                  <a:pt x="3417" y="1930"/>
                </a:lnTo>
                <a:lnTo>
                  <a:pt x="3408" y="1946"/>
                </a:lnTo>
                <a:lnTo>
                  <a:pt x="3401" y="1962"/>
                </a:lnTo>
                <a:lnTo>
                  <a:pt x="3395" y="1979"/>
                </a:lnTo>
                <a:lnTo>
                  <a:pt x="3390" y="1995"/>
                </a:lnTo>
                <a:lnTo>
                  <a:pt x="3388" y="2014"/>
                </a:lnTo>
                <a:lnTo>
                  <a:pt x="3387" y="2032"/>
                </a:lnTo>
                <a:lnTo>
                  <a:pt x="3388" y="2051"/>
                </a:lnTo>
                <a:lnTo>
                  <a:pt x="3390" y="2068"/>
                </a:lnTo>
                <a:lnTo>
                  <a:pt x="3395" y="2086"/>
                </a:lnTo>
                <a:lnTo>
                  <a:pt x="3401" y="2103"/>
                </a:lnTo>
                <a:lnTo>
                  <a:pt x="3408" y="2118"/>
                </a:lnTo>
                <a:lnTo>
                  <a:pt x="3417" y="2133"/>
                </a:lnTo>
                <a:lnTo>
                  <a:pt x="3428" y="2147"/>
                </a:lnTo>
                <a:lnTo>
                  <a:pt x="3440" y="2160"/>
                </a:lnTo>
                <a:lnTo>
                  <a:pt x="3453" y="2172"/>
                </a:lnTo>
                <a:lnTo>
                  <a:pt x="3466" y="2183"/>
                </a:lnTo>
                <a:lnTo>
                  <a:pt x="3481" y="2191"/>
                </a:lnTo>
                <a:lnTo>
                  <a:pt x="3498" y="2199"/>
                </a:lnTo>
                <a:lnTo>
                  <a:pt x="3514" y="2205"/>
                </a:lnTo>
                <a:lnTo>
                  <a:pt x="3531" y="2210"/>
                </a:lnTo>
                <a:lnTo>
                  <a:pt x="3550" y="2212"/>
                </a:lnTo>
                <a:lnTo>
                  <a:pt x="3567" y="2214"/>
                </a:lnTo>
                <a:lnTo>
                  <a:pt x="3586" y="2212"/>
                </a:lnTo>
                <a:lnTo>
                  <a:pt x="3604" y="2210"/>
                </a:lnTo>
                <a:lnTo>
                  <a:pt x="3622" y="2205"/>
                </a:lnTo>
                <a:lnTo>
                  <a:pt x="3638" y="2199"/>
                </a:lnTo>
                <a:lnTo>
                  <a:pt x="3653" y="2191"/>
                </a:lnTo>
                <a:lnTo>
                  <a:pt x="3669" y="2183"/>
                </a:lnTo>
                <a:lnTo>
                  <a:pt x="3683" y="2172"/>
                </a:lnTo>
                <a:lnTo>
                  <a:pt x="3696" y="2160"/>
                </a:lnTo>
                <a:lnTo>
                  <a:pt x="3708" y="2147"/>
                </a:lnTo>
                <a:lnTo>
                  <a:pt x="3718" y="2133"/>
                </a:lnTo>
                <a:lnTo>
                  <a:pt x="3727" y="2118"/>
                </a:lnTo>
                <a:lnTo>
                  <a:pt x="3735" y="2103"/>
                </a:lnTo>
                <a:lnTo>
                  <a:pt x="3741" y="2086"/>
                </a:lnTo>
                <a:lnTo>
                  <a:pt x="3745" y="2068"/>
                </a:lnTo>
                <a:lnTo>
                  <a:pt x="3748" y="2051"/>
                </a:lnTo>
                <a:lnTo>
                  <a:pt x="3749" y="2032"/>
                </a:lnTo>
                <a:close/>
                <a:moveTo>
                  <a:pt x="4365" y="2032"/>
                </a:moveTo>
                <a:lnTo>
                  <a:pt x="4365" y="2032"/>
                </a:lnTo>
                <a:lnTo>
                  <a:pt x="4364" y="2014"/>
                </a:lnTo>
                <a:lnTo>
                  <a:pt x="4361" y="1995"/>
                </a:lnTo>
                <a:lnTo>
                  <a:pt x="4357" y="1979"/>
                </a:lnTo>
                <a:lnTo>
                  <a:pt x="4351" y="1962"/>
                </a:lnTo>
                <a:lnTo>
                  <a:pt x="4343" y="1946"/>
                </a:lnTo>
                <a:lnTo>
                  <a:pt x="4334" y="1932"/>
                </a:lnTo>
                <a:lnTo>
                  <a:pt x="4324" y="1917"/>
                </a:lnTo>
                <a:lnTo>
                  <a:pt x="4312" y="1904"/>
                </a:lnTo>
                <a:lnTo>
                  <a:pt x="4299" y="1893"/>
                </a:lnTo>
                <a:lnTo>
                  <a:pt x="4285" y="1882"/>
                </a:lnTo>
                <a:lnTo>
                  <a:pt x="4271" y="1873"/>
                </a:lnTo>
                <a:lnTo>
                  <a:pt x="4254" y="1865"/>
                </a:lnTo>
                <a:lnTo>
                  <a:pt x="4238" y="1860"/>
                </a:lnTo>
                <a:lnTo>
                  <a:pt x="4220" y="1855"/>
                </a:lnTo>
                <a:lnTo>
                  <a:pt x="4202" y="1852"/>
                </a:lnTo>
                <a:lnTo>
                  <a:pt x="4183" y="1851"/>
                </a:lnTo>
                <a:lnTo>
                  <a:pt x="4166" y="1852"/>
                </a:lnTo>
                <a:lnTo>
                  <a:pt x="4148" y="1855"/>
                </a:lnTo>
                <a:lnTo>
                  <a:pt x="4130" y="1860"/>
                </a:lnTo>
                <a:lnTo>
                  <a:pt x="4114" y="1865"/>
                </a:lnTo>
                <a:lnTo>
                  <a:pt x="4097" y="1873"/>
                </a:lnTo>
                <a:lnTo>
                  <a:pt x="4083" y="1882"/>
                </a:lnTo>
                <a:lnTo>
                  <a:pt x="4069" y="1893"/>
                </a:lnTo>
                <a:lnTo>
                  <a:pt x="4056" y="1904"/>
                </a:lnTo>
                <a:lnTo>
                  <a:pt x="4044" y="1917"/>
                </a:lnTo>
                <a:lnTo>
                  <a:pt x="4033" y="1932"/>
                </a:lnTo>
                <a:lnTo>
                  <a:pt x="4024" y="1946"/>
                </a:lnTo>
                <a:lnTo>
                  <a:pt x="4017" y="1962"/>
                </a:lnTo>
                <a:lnTo>
                  <a:pt x="4011" y="1979"/>
                </a:lnTo>
                <a:lnTo>
                  <a:pt x="4006" y="1995"/>
                </a:lnTo>
                <a:lnTo>
                  <a:pt x="4004" y="2014"/>
                </a:lnTo>
                <a:lnTo>
                  <a:pt x="4003" y="2032"/>
                </a:lnTo>
                <a:lnTo>
                  <a:pt x="4004" y="2051"/>
                </a:lnTo>
                <a:lnTo>
                  <a:pt x="4006" y="2068"/>
                </a:lnTo>
                <a:lnTo>
                  <a:pt x="4011" y="2086"/>
                </a:lnTo>
                <a:lnTo>
                  <a:pt x="4017" y="2103"/>
                </a:lnTo>
                <a:lnTo>
                  <a:pt x="4024" y="2118"/>
                </a:lnTo>
                <a:lnTo>
                  <a:pt x="4033" y="2133"/>
                </a:lnTo>
                <a:lnTo>
                  <a:pt x="4044" y="2147"/>
                </a:lnTo>
                <a:lnTo>
                  <a:pt x="4056" y="2160"/>
                </a:lnTo>
                <a:lnTo>
                  <a:pt x="4069" y="2172"/>
                </a:lnTo>
                <a:lnTo>
                  <a:pt x="4083" y="2183"/>
                </a:lnTo>
                <a:lnTo>
                  <a:pt x="4097" y="2191"/>
                </a:lnTo>
                <a:lnTo>
                  <a:pt x="4114" y="2199"/>
                </a:lnTo>
                <a:lnTo>
                  <a:pt x="4130" y="2205"/>
                </a:lnTo>
                <a:lnTo>
                  <a:pt x="4148" y="2210"/>
                </a:lnTo>
                <a:lnTo>
                  <a:pt x="4166" y="2212"/>
                </a:lnTo>
                <a:lnTo>
                  <a:pt x="4183" y="2214"/>
                </a:lnTo>
                <a:lnTo>
                  <a:pt x="4202" y="2212"/>
                </a:lnTo>
                <a:lnTo>
                  <a:pt x="4220" y="2210"/>
                </a:lnTo>
                <a:lnTo>
                  <a:pt x="4238" y="2205"/>
                </a:lnTo>
                <a:lnTo>
                  <a:pt x="4254" y="2199"/>
                </a:lnTo>
                <a:lnTo>
                  <a:pt x="4271" y="2191"/>
                </a:lnTo>
                <a:lnTo>
                  <a:pt x="4285" y="2183"/>
                </a:lnTo>
                <a:lnTo>
                  <a:pt x="4299" y="2172"/>
                </a:lnTo>
                <a:lnTo>
                  <a:pt x="4312" y="2160"/>
                </a:lnTo>
                <a:lnTo>
                  <a:pt x="4324" y="2147"/>
                </a:lnTo>
                <a:lnTo>
                  <a:pt x="4334" y="2133"/>
                </a:lnTo>
                <a:lnTo>
                  <a:pt x="4343" y="2118"/>
                </a:lnTo>
                <a:lnTo>
                  <a:pt x="4351" y="2103"/>
                </a:lnTo>
                <a:lnTo>
                  <a:pt x="4357" y="2086"/>
                </a:lnTo>
                <a:lnTo>
                  <a:pt x="4361" y="2068"/>
                </a:lnTo>
                <a:lnTo>
                  <a:pt x="4364" y="2051"/>
                </a:lnTo>
                <a:lnTo>
                  <a:pt x="4365" y="2032"/>
                </a:lnTo>
                <a:close/>
                <a:moveTo>
                  <a:pt x="4981" y="2032"/>
                </a:moveTo>
                <a:lnTo>
                  <a:pt x="4981" y="2032"/>
                </a:lnTo>
                <a:lnTo>
                  <a:pt x="4980" y="2014"/>
                </a:lnTo>
                <a:lnTo>
                  <a:pt x="4977" y="1995"/>
                </a:lnTo>
                <a:lnTo>
                  <a:pt x="4973" y="1979"/>
                </a:lnTo>
                <a:lnTo>
                  <a:pt x="4967" y="1962"/>
                </a:lnTo>
                <a:lnTo>
                  <a:pt x="4960" y="1946"/>
                </a:lnTo>
                <a:lnTo>
                  <a:pt x="4950" y="1930"/>
                </a:lnTo>
                <a:lnTo>
                  <a:pt x="4940" y="1917"/>
                </a:lnTo>
                <a:lnTo>
                  <a:pt x="4928" y="1904"/>
                </a:lnTo>
                <a:lnTo>
                  <a:pt x="4915" y="1893"/>
                </a:lnTo>
                <a:lnTo>
                  <a:pt x="4901" y="1882"/>
                </a:lnTo>
                <a:lnTo>
                  <a:pt x="4887" y="1873"/>
                </a:lnTo>
                <a:lnTo>
                  <a:pt x="4870" y="1865"/>
                </a:lnTo>
                <a:lnTo>
                  <a:pt x="4854" y="1860"/>
                </a:lnTo>
                <a:lnTo>
                  <a:pt x="4837" y="1855"/>
                </a:lnTo>
                <a:lnTo>
                  <a:pt x="4818" y="1852"/>
                </a:lnTo>
                <a:lnTo>
                  <a:pt x="4800" y="1851"/>
                </a:lnTo>
                <a:lnTo>
                  <a:pt x="4782" y="1852"/>
                </a:lnTo>
                <a:lnTo>
                  <a:pt x="4764" y="1855"/>
                </a:lnTo>
                <a:lnTo>
                  <a:pt x="4746" y="1860"/>
                </a:lnTo>
                <a:lnTo>
                  <a:pt x="4730" y="1865"/>
                </a:lnTo>
                <a:lnTo>
                  <a:pt x="4713" y="1873"/>
                </a:lnTo>
                <a:lnTo>
                  <a:pt x="4699" y="1882"/>
                </a:lnTo>
                <a:lnTo>
                  <a:pt x="4685" y="1893"/>
                </a:lnTo>
                <a:lnTo>
                  <a:pt x="4672" y="1904"/>
                </a:lnTo>
                <a:lnTo>
                  <a:pt x="4660" y="1917"/>
                </a:lnTo>
                <a:lnTo>
                  <a:pt x="4649" y="1930"/>
                </a:lnTo>
                <a:lnTo>
                  <a:pt x="4641" y="1946"/>
                </a:lnTo>
                <a:lnTo>
                  <a:pt x="4633" y="1962"/>
                </a:lnTo>
                <a:lnTo>
                  <a:pt x="4627" y="1979"/>
                </a:lnTo>
                <a:lnTo>
                  <a:pt x="4622" y="1995"/>
                </a:lnTo>
                <a:lnTo>
                  <a:pt x="4620" y="2014"/>
                </a:lnTo>
                <a:lnTo>
                  <a:pt x="4619" y="2032"/>
                </a:lnTo>
                <a:lnTo>
                  <a:pt x="4620" y="2051"/>
                </a:lnTo>
                <a:lnTo>
                  <a:pt x="4622" y="2068"/>
                </a:lnTo>
                <a:lnTo>
                  <a:pt x="4627" y="2086"/>
                </a:lnTo>
                <a:lnTo>
                  <a:pt x="4633" y="2103"/>
                </a:lnTo>
                <a:lnTo>
                  <a:pt x="4641" y="2118"/>
                </a:lnTo>
                <a:lnTo>
                  <a:pt x="4649" y="2133"/>
                </a:lnTo>
                <a:lnTo>
                  <a:pt x="4660" y="2147"/>
                </a:lnTo>
                <a:lnTo>
                  <a:pt x="4672" y="2160"/>
                </a:lnTo>
                <a:lnTo>
                  <a:pt x="4685" y="2172"/>
                </a:lnTo>
                <a:lnTo>
                  <a:pt x="4699" y="2183"/>
                </a:lnTo>
                <a:lnTo>
                  <a:pt x="4713" y="2191"/>
                </a:lnTo>
                <a:lnTo>
                  <a:pt x="4730" y="2199"/>
                </a:lnTo>
                <a:lnTo>
                  <a:pt x="4746" y="2205"/>
                </a:lnTo>
                <a:lnTo>
                  <a:pt x="4764" y="2210"/>
                </a:lnTo>
                <a:lnTo>
                  <a:pt x="4782" y="2212"/>
                </a:lnTo>
                <a:lnTo>
                  <a:pt x="4800" y="2214"/>
                </a:lnTo>
                <a:lnTo>
                  <a:pt x="4818" y="2212"/>
                </a:lnTo>
                <a:lnTo>
                  <a:pt x="4837" y="2210"/>
                </a:lnTo>
                <a:lnTo>
                  <a:pt x="4854" y="2205"/>
                </a:lnTo>
                <a:lnTo>
                  <a:pt x="4870" y="2199"/>
                </a:lnTo>
                <a:lnTo>
                  <a:pt x="4887" y="2191"/>
                </a:lnTo>
                <a:lnTo>
                  <a:pt x="4901" y="2183"/>
                </a:lnTo>
                <a:lnTo>
                  <a:pt x="4915" y="2172"/>
                </a:lnTo>
                <a:lnTo>
                  <a:pt x="4928" y="2160"/>
                </a:lnTo>
                <a:lnTo>
                  <a:pt x="4940" y="2147"/>
                </a:lnTo>
                <a:lnTo>
                  <a:pt x="4950" y="2133"/>
                </a:lnTo>
                <a:lnTo>
                  <a:pt x="4960" y="2118"/>
                </a:lnTo>
                <a:lnTo>
                  <a:pt x="4967" y="2103"/>
                </a:lnTo>
                <a:lnTo>
                  <a:pt x="4973" y="2086"/>
                </a:lnTo>
                <a:lnTo>
                  <a:pt x="4977" y="2068"/>
                </a:lnTo>
                <a:lnTo>
                  <a:pt x="4980" y="2051"/>
                </a:lnTo>
                <a:lnTo>
                  <a:pt x="4981" y="2032"/>
                </a:lnTo>
                <a:close/>
                <a:moveTo>
                  <a:pt x="5597" y="2032"/>
                </a:moveTo>
                <a:lnTo>
                  <a:pt x="5597" y="2032"/>
                </a:lnTo>
                <a:lnTo>
                  <a:pt x="5596" y="2014"/>
                </a:lnTo>
                <a:lnTo>
                  <a:pt x="5593" y="1995"/>
                </a:lnTo>
                <a:lnTo>
                  <a:pt x="5589" y="1979"/>
                </a:lnTo>
                <a:lnTo>
                  <a:pt x="5583" y="1962"/>
                </a:lnTo>
                <a:lnTo>
                  <a:pt x="5576" y="1946"/>
                </a:lnTo>
                <a:lnTo>
                  <a:pt x="5566" y="1930"/>
                </a:lnTo>
                <a:lnTo>
                  <a:pt x="5556" y="1917"/>
                </a:lnTo>
                <a:lnTo>
                  <a:pt x="5544" y="1904"/>
                </a:lnTo>
                <a:lnTo>
                  <a:pt x="5531" y="1893"/>
                </a:lnTo>
                <a:lnTo>
                  <a:pt x="5518" y="1882"/>
                </a:lnTo>
                <a:lnTo>
                  <a:pt x="5503" y="1873"/>
                </a:lnTo>
                <a:lnTo>
                  <a:pt x="5487" y="1865"/>
                </a:lnTo>
                <a:lnTo>
                  <a:pt x="5470" y="1860"/>
                </a:lnTo>
                <a:lnTo>
                  <a:pt x="5453" y="1855"/>
                </a:lnTo>
                <a:lnTo>
                  <a:pt x="5434" y="1852"/>
                </a:lnTo>
                <a:lnTo>
                  <a:pt x="5416" y="1851"/>
                </a:lnTo>
                <a:lnTo>
                  <a:pt x="5398" y="1852"/>
                </a:lnTo>
                <a:lnTo>
                  <a:pt x="5380" y="1855"/>
                </a:lnTo>
                <a:lnTo>
                  <a:pt x="5362" y="1860"/>
                </a:lnTo>
                <a:lnTo>
                  <a:pt x="5346" y="1865"/>
                </a:lnTo>
                <a:lnTo>
                  <a:pt x="5330" y="1873"/>
                </a:lnTo>
                <a:lnTo>
                  <a:pt x="5315" y="1882"/>
                </a:lnTo>
                <a:lnTo>
                  <a:pt x="5301" y="1893"/>
                </a:lnTo>
                <a:lnTo>
                  <a:pt x="5288" y="1904"/>
                </a:lnTo>
                <a:lnTo>
                  <a:pt x="5276" y="1917"/>
                </a:lnTo>
                <a:lnTo>
                  <a:pt x="5267" y="1930"/>
                </a:lnTo>
                <a:lnTo>
                  <a:pt x="5257" y="1946"/>
                </a:lnTo>
                <a:lnTo>
                  <a:pt x="5249" y="1962"/>
                </a:lnTo>
                <a:lnTo>
                  <a:pt x="5243" y="1979"/>
                </a:lnTo>
                <a:lnTo>
                  <a:pt x="5238" y="1995"/>
                </a:lnTo>
                <a:lnTo>
                  <a:pt x="5236" y="2014"/>
                </a:lnTo>
                <a:lnTo>
                  <a:pt x="5235" y="2032"/>
                </a:lnTo>
                <a:lnTo>
                  <a:pt x="5236" y="2051"/>
                </a:lnTo>
                <a:lnTo>
                  <a:pt x="5238" y="2068"/>
                </a:lnTo>
                <a:lnTo>
                  <a:pt x="5243" y="2086"/>
                </a:lnTo>
                <a:lnTo>
                  <a:pt x="5249" y="2103"/>
                </a:lnTo>
                <a:lnTo>
                  <a:pt x="5257" y="2118"/>
                </a:lnTo>
                <a:lnTo>
                  <a:pt x="5267" y="2133"/>
                </a:lnTo>
                <a:lnTo>
                  <a:pt x="5276" y="2147"/>
                </a:lnTo>
                <a:lnTo>
                  <a:pt x="5288" y="2160"/>
                </a:lnTo>
                <a:lnTo>
                  <a:pt x="5301" y="2172"/>
                </a:lnTo>
                <a:lnTo>
                  <a:pt x="5315" y="2183"/>
                </a:lnTo>
                <a:lnTo>
                  <a:pt x="5330" y="2191"/>
                </a:lnTo>
                <a:lnTo>
                  <a:pt x="5346" y="2199"/>
                </a:lnTo>
                <a:lnTo>
                  <a:pt x="5362" y="2205"/>
                </a:lnTo>
                <a:lnTo>
                  <a:pt x="5380" y="2210"/>
                </a:lnTo>
                <a:lnTo>
                  <a:pt x="5398" y="2212"/>
                </a:lnTo>
                <a:lnTo>
                  <a:pt x="5416" y="2214"/>
                </a:lnTo>
                <a:lnTo>
                  <a:pt x="5434" y="2212"/>
                </a:lnTo>
                <a:lnTo>
                  <a:pt x="5453" y="2210"/>
                </a:lnTo>
                <a:lnTo>
                  <a:pt x="5470" y="2205"/>
                </a:lnTo>
                <a:lnTo>
                  <a:pt x="5487" y="2199"/>
                </a:lnTo>
                <a:lnTo>
                  <a:pt x="5503" y="2191"/>
                </a:lnTo>
                <a:lnTo>
                  <a:pt x="5518" y="2183"/>
                </a:lnTo>
                <a:lnTo>
                  <a:pt x="5531" y="2172"/>
                </a:lnTo>
                <a:lnTo>
                  <a:pt x="5544" y="2160"/>
                </a:lnTo>
                <a:lnTo>
                  <a:pt x="5556" y="2147"/>
                </a:lnTo>
                <a:lnTo>
                  <a:pt x="5566" y="2133"/>
                </a:lnTo>
                <a:lnTo>
                  <a:pt x="5576" y="2118"/>
                </a:lnTo>
                <a:lnTo>
                  <a:pt x="5583" y="2103"/>
                </a:lnTo>
                <a:lnTo>
                  <a:pt x="5589" y="2086"/>
                </a:lnTo>
                <a:lnTo>
                  <a:pt x="5593" y="2068"/>
                </a:lnTo>
                <a:lnTo>
                  <a:pt x="5596" y="2051"/>
                </a:lnTo>
                <a:lnTo>
                  <a:pt x="5597" y="2032"/>
                </a:lnTo>
                <a:close/>
                <a:moveTo>
                  <a:pt x="7255" y="2052"/>
                </a:moveTo>
                <a:lnTo>
                  <a:pt x="7255" y="2052"/>
                </a:lnTo>
                <a:lnTo>
                  <a:pt x="7222" y="2031"/>
                </a:lnTo>
                <a:lnTo>
                  <a:pt x="7187" y="2011"/>
                </a:lnTo>
                <a:lnTo>
                  <a:pt x="7149" y="1991"/>
                </a:lnTo>
                <a:lnTo>
                  <a:pt x="7110" y="1969"/>
                </a:lnTo>
                <a:lnTo>
                  <a:pt x="7069" y="1949"/>
                </a:lnTo>
                <a:lnTo>
                  <a:pt x="7025" y="1928"/>
                </a:lnTo>
                <a:lnTo>
                  <a:pt x="6979" y="1907"/>
                </a:lnTo>
                <a:lnTo>
                  <a:pt x="6932" y="1885"/>
                </a:lnTo>
                <a:lnTo>
                  <a:pt x="6901" y="1898"/>
                </a:lnTo>
                <a:lnTo>
                  <a:pt x="6867" y="1910"/>
                </a:lnTo>
                <a:lnTo>
                  <a:pt x="6830" y="1920"/>
                </a:lnTo>
                <a:lnTo>
                  <a:pt x="6789" y="1928"/>
                </a:lnTo>
                <a:lnTo>
                  <a:pt x="6745" y="1935"/>
                </a:lnTo>
                <a:lnTo>
                  <a:pt x="6698" y="1940"/>
                </a:lnTo>
                <a:lnTo>
                  <a:pt x="6647" y="1943"/>
                </a:lnTo>
                <a:lnTo>
                  <a:pt x="6594" y="1944"/>
                </a:lnTo>
                <a:lnTo>
                  <a:pt x="6578" y="1946"/>
                </a:lnTo>
                <a:lnTo>
                  <a:pt x="6561" y="1948"/>
                </a:lnTo>
                <a:lnTo>
                  <a:pt x="6546" y="1952"/>
                </a:lnTo>
                <a:lnTo>
                  <a:pt x="6532" y="1956"/>
                </a:lnTo>
                <a:lnTo>
                  <a:pt x="6520" y="1962"/>
                </a:lnTo>
                <a:lnTo>
                  <a:pt x="6507" y="1970"/>
                </a:lnTo>
                <a:lnTo>
                  <a:pt x="6496" y="1979"/>
                </a:lnTo>
                <a:lnTo>
                  <a:pt x="6487" y="1988"/>
                </a:lnTo>
                <a:lnTo>
                  <a:pt x="6479" y="1998"/>
                </a:lnTo>
                <a:lnTo>
                  <a:pt x="6470" y="2009"/>
                </a:lnTo>
                <a:lnTo>
                  <a:pt x="6464" y="2020"/>
                </a:lnTo>
                <a:lnTo>
                  <a:pt x="6460" y="2033"/>
                </a:lnTo>
                <a:lnTo>
                  <a:pt x="6455" y="2045"/>
                </a:lnTo>
                <a:lnTo>
                  <a:pt x="6453" y="2058"/>
                </a:lnTo>
                <a:lnTo>
                  <a:pt x="6451" y="2071"/>
                </a:lnTo>
                <a:lnTo>
                  <a:pt x="6450" y="2084"/>
                </a:lnTo>
                <a:lnTo>
                  <a:pt x="6451" y="2097"/>
                </a:lnTo>
                <a:lnTo>
                  <a:pt x="6453" y="2110"/>
                </a:lnTo>
                <a:lnTo>
                  <a:pt x="6456" y="2123"/>
                </a:lnTo>
                <a:lnTo>
                  <a:pt x="6461" y="2136"/>
                </a:lnTo>
                <a:lnTo>
                  <a:pt x="6467" y="2147"/>
                </a:lnTo>
                <a:lnTo>
                  <a:pt x="6474" y="2159"/>
                </a:lnTo>
                <a:lnTo>
                  <a:pt x="6482" y="2171"/>
                </a:lnTo>
                <a:lnTo>
                  <a:pt x="6492" y="2182"/>
                </a:lnTo>
                <a:lnTo>
                  <a:pt x="6502" y="2191"/>
                </a:lnTo>
                <a:lnTo>
                  <a:pt x="6514" y="2199"/>
                </a:lnTo>
                <a:lnTo>
                  <a:pt x="6527" y="2208"/>
                </a:lnTo>
                <a:lnTo>
                  <a:pt x="6542" y="2215"/>
                </a:lnTo>
                <a:lnTo>
                  <a:pt x="6558" y="2221"/>
                </a:lnTo>
                <a:lnTo>
                  <a:pt x="6575" y="2224"/>
                </a:lnTo>
                <a:lnTo>
                  <a:pt x="6594" y="2228"/>
                </a:lnTo>
                <a:lnTo>
                  <a:pt x="6614" y="2229"/>
                </a:lnTo>
                <a:lnTo>
                  <a:pt x="6664" y="2229"/>
                </a:lnTo>
                <a:lnTo>
                  <a:pt x="6712" y="2228"/>
                </a:lnTo>
                <a:lnTo>
                  <a:pt x="6761" y="2224"/>
                </a:lnTo>
                <a:lnTo>
                  <a:pt x="6809" y="2218"/>
                </a:lnTo>
                <a:lnTo>
                  <a:pt x="6857" y="2211"/>
                </a:lnTo>
                <a:lnTo>
                  <a:pt x="6903" y="2202"/>
                </a:lnTo>
                <a:lnTo>
                  <a:pt x="6949" y="2191"/>
                </a:lnTo>
                <a:lnTo>
                  <a:pt x="6993" y="2180"/>
                </a:lnTo>
                <a:lnTo>
                  <a:pt x="7036" y="2168"/>
                </a:lnTo>
                <a:lnTo>
                  <a:pt x="7074" y="2153"/>
                </a:lnTo>
                <a:lnTo>
                  <a:pt x="7112" y="2138"/>
                </a:lnTo>
                <a:lnTo>
                  <a:pt x="7148" y="2121"/>
                </a:lnTo>
                <a:lnTo>
                  <a:pt x="7180" y="2105"/>
                </a:lnTo>
                <a:lnTo>
                  <a:pt x="7208" y="2087"/>
                </a:lnTo>
                <a:lnTo>
                  <a:pt x="7234" y="2070"/>
                </a:lnTo>
                <a:lnTo>
                  <a:pt x="7255" y="2052"/>
                </a:lnTo>
                <a:close/>
              </a:path>
            </a:pathLst>
          </a:custGeom>
          <a:solidFill>
            <a:srgbClr val="FF0000"/>
          </a:solidFill>
          <a:ln>
            <a:noFill/>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15" name="组合 14"/>
          <p:cNvGrpSpPr/>
          <p:nvPr/>
        </p:nvGrpSpPr>
        <p:grpSpPr bwMode="auto">
          <a:xfrm>
            <a:off x="7847099" y="3172604"/>
            <a:ext cx="1200135" cy="1110128"/>
            <a:chOff x="2543999" y="266875"/>
            <a:chExt cx="6476589" cy="5989662"/>
          </a:xfrm>
          <a:solidFill>
            <a:srgbClr val="FF0000"/>
          </a:solidFill>
          <a:effectLst/>
        </p:grpSpPr>
        <p:sp>
          <p:nvSpPr>
            <p:cNvPr id="16" name="Line 3"/>
            <p:cNvSpPr>
              <a:spLocks noChangeShapeType="1"/>
            </p:cNvSpPr>
            <p:nvPr/>
          </p:nvSpPr>
          <p:spPr bwMode="auto">
            <a:xfrm>
              <a:off x="5710861" y="5340788"/>
              <a:ext cx="130167" cy="222192"/>
            </a:xfrm>
            <a:prstGeom prst="line">
              <a:avLst/>
            </a:pr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17" name="Freeform 8"/>
            <p:cNvSpPr/>
            <p:nvPr/>
          </p:nvSpPr>
          <p:spPr bwMode="auto">
            <a:xfrm>
              <a:off x="5150509" y="335119"/>
              <a:ext cx="2893829" cy="2867865"/>
            </a:xfrm>
            <a:custGeom>
              <a:avLst/>
              <a:gdLst/>
              <a:ahLst/>
              <a:cxnLst>
                <a:cxn ang="0">
                  <a:pos x="131" y="1244"/>
                </a:cxn>
                <a:cxn ang="0">
                  <a:pos x="482" y="1293"/>
                </a:cxn>
                <a:cxn ang="0">
                  <a:pos x="692" y="1331"/>
                </a:cxn>
                <a:cxn ang="0">
                  <a:pos x="1131" y="1203"/>
                </a:cxn>
                <a:cxn ang="0">
                  <a:pos x="1275" y="1067"/>
                </a:cxn>
                <a:cxn ang="0">
                  <a:pos x="1280" y="927"/>
                </a:cxn>
                <a:cxn ang="0">
                  <a:pos x="1506" y="859"/>
                </a:cxn>
                <a:cxn ang="0">
                  <a:pos x="1636" y="770"/>
                </a:cxn>
                <a:cxn ang="0">
                  <a:pos x="1888" y="699"/>
                </a:cxn>
                <a:cxn ang="0">
                  <a:pos x="1793" y="574"/>
                </a:cxn>
                <a:cxn ang="0">
                  <a:pos x="1697" y="607"/>
                </a:cxn>
                <a:cxn ang="0">
                  <a:pos x="1561" y="630"/>
                </a:cxn>
                <a:cxn ang="0">
                  <a:pos x="1557" y="413"/>
                </a:cxn>
                <a:cxn ang="0">
                  <a:pos x="1773" y="343"/>
                </a:cxn>
                <a:cxn ang="0">
                  <a:pos x="1793" y="185"/>
                </a:cxn>
                <a:cxn ang="0">
                  <a:pos x="1804" y="92"/>
                </a:cxn>
                <a:cxn ang="0">
                  <a:pos x="1872" y="0"/>
                </a:cxn>
                <a:cxn ang="0">
                  <a:pos x="1872" y="92"/>
                </a:cxn>
                <a:cxn ang="0">
                  <a:pos x="1948" y="66"/>
                </a:cxn>
                <a:cxn ang="0">
                  <a:pos x="1996" y="161"/>
                </a:cxn>
                <a:cxn ang="0">
                  <a:pos x="2140" y="175"/>
                </a:cxn>
                <a:cxn ang="0">
                  <a:pos x="2219" y="145"/>
                </a:cxn>
                <a:cxn ang="0">
                  <a:pos x="2263" y="244"/>
                </a:cxn>
                <a:cxn ang="0">
                  <a:pos x="2231" y="379"/>
                </a:cxn>
                <a:cxn ang="0">
                  <a:pos x="2223" y="485"/>
                </a:cxn>
                <a:cxn ang="0">
                  <a:pos x="2099" y="571"/>
                </a:cxn>
                <a:cxn ang="0">
                  <a:pos x="2223" y="590"/>
                </a:cxn>
                <a:cxn ang="0">
                  <a:pos x="2191" y="636"/>
                </a:cxn>
                <a:cxn ang="0">
                  <a:pos x="2103" y="735"/>
                </a:cxn>
                <a:cxn ang="0">
                  <a:pos x="2127" y="811"/>
                </a:cxn>
                <a:cxn ang="0">
                  <a:pos x="2219" y="853"/>
                </a:cxn>
                <a:cxn ang="0">
                  <a:pos x="2319" y="976"/>
                </a:cxn>
                <a:cxn ang="0">
                  <a:pos x="1996" y="1125"/>
                </a:cxn>
                <a:cxn ang="0">
                  <a:pos x="1967" y="1207"/>
                </a:cxn>
                <a:cxn ang="0">
                  <a:pos x="1861" y="1216"/>
                </a:cxn>
                <a:cxn ang="0">
                  <a:pos x="1793" y="1120"/>
                </a:cxn>
                <a:cxn ang="0">
                  <a:pos x="1740" y="1209"/>
                </a:cxn>
                <a:cxn ang="0">
                  <a:pos x="1593" y="1241"/>
                </a:cxn>
                <a:cxn ang="0">
                  <a:pos x="1489" y="1286"/>
                </a:cxn>
                <a:cxn ang="0">
                  <a:pos x="1362" y="1392"/>
                </a:cxn>
                <a:cxn ang="0">
                  <a:pos x="1183" y="1508"/>
                </a:cxn>
                <a:cxn ang="0">
                  <a:pos x="1103" y="1581"/>
                </a:cxn>
                <a:cxn ang="0">
                  <a:pos x="880" y="1648"/>
                </a:cxn>
                <a:cxn ang="0">
                  <a:pos x="876" y="1521"/>
                </a:cxn>
                <a:cxn ang="0">
                  <a:pos x="796" y="1623"/>
                </a:cxn>
                <a:cxn ang="0">
                  <a:pos x="654" y="1741"/>
                </a:cxn>
                <a:cxn ang="0">
                  <a:pos x="583" y="1661"/>
                </a:cxn>
                <a:cxn ang="0">
                  <a:pos x="644" y="1587"/>
                </a:cxn>
                <a:cxn ang="0">
                  <a:pos x="410" y="1610"/>
                </a:cxn>
                <a:cxn ang="0">
                  <a:pos x="234" y="1491"/>
                </a:cxn>
                <a:cxn ang="0">
                  <a:pos x="272" y="1433"/>
                </a:cxn>
                <a:cxn ang="0">
                  <a:pos x="72" y="1461"/>
                </a:cxn>
                <a:cxn ang="0">
                  <a:pos x="0" y="1224"/>
                </a:cxn>
              </a:cxnLst>
              <a:rect l="0" t="0" r="r" b="b"/>
              <a:pathLst>
                <a:path w="2320" h="1742">
                  <a:moveTo>
                    <a:pt x="0" y="1224"/>
                  </a:moveTo>
                  <a:lnTo>
                    <a:pt x="131" y="1244"/>
                  </a:lnTo>
                  <a:lnTo>
                    <a:pt x="387" y="1238"/>
                  </a:lnTo>
                  <a:lnTo>
                    <a:pt x="482" y="1293"/>
                  </a:lnTo>
                  <a:lnTo>
                    <a:pt x="632" y="1300"/>
                  </a:lnTo>
                  <a:lnTo>
                    <a:pt x="692" y="1331"/>
                  </a:lnTo>
                  <a:lnTo>
                    <a:pt x="753" y="1270"/>
                  </a:lnTo>
                  <a:lnTo>
                    <a:pt x="1131" y="1203"/>
                  </a:lnTo>
                  <a:lnTo>
                    <a:pt x="1192" y="1125"/>
                  </a:lnTo>
                  <a:lnTo>
                    <a:pt x="1275" y="1067"/>
                  </a:lnTo>
                  <a:lnTo>
                    <a:pt x="1234" y="988"/>
                  </a:lnTo>
                  <a:lnTo>
                    <a:pt x="1280" y="927"/>
                  </a:lnTo>
                  <a:lnTo>
                    <a:pt x="1444" y="945"/>
                  </a:lnTo>
                  <a:lnTo>
                    <a:pt x="1506" y="859"/>
                  </a:lnTo>
                  <a:lnTo>
                    <a:pt x="1617" y="823"/>
                  </a:lnTo>
                  <a:lnTo>
                    <a:pt x="1636" y="770"/>
                  </a:lnTo>
                  <a:lnTo>
                    <a:pt x="1728" y="729"/>
                  </a:lnTo>
                  <a:lnTo>
                    <a:pt x="1888" y="699"/>
                  </a:lnTo>
                  <a:lnTo>
                    <a:pt x="1900" y="657"/>
                  </a:lnTo>
                  <a:lnTo>
                    <a:pt x="1793" y="574"/>
                  </a:lnTo>
                  <a:lnTo>
                    <a:pt x="1689" y="581"/>
                  </a:lnTo>
                  <a:lnTo>
                    <a:pt x="1697" y="607"/>
                  </a:lnTo>
                  <a:lnTo>
                    <a:pt x="1614" y="607"/>
                  </a:lnTo>
                  <a:lnTo>
                    <a:pt x="1561" y="630"/>
                  </a:lnTo>
                  <a:lnTo>
                    <a:pt x="1521" y="567"/>
                  </a:lnTo>
                  <a:lnTo>
                    <a:pt x="1557" y="413"/>
                  </a:lnTo>
                  <a:lnTo>
                    <a:pt x="1668" y="413"/>
                  </a:lnTo>
                  <a:lnTo>
                    <a:pt x="1773" y="343"/>
                  </a:lnTo>
                  <a:lnTo>
                    <a:pt x="1769" y="280"/>
                  </a:lnTo>
                  <a:lnTo>
                    <a:pt x="1793" y="185"/>
                  </a:lnTo>
                  <a:lnTo>
                    <a:pt x="1836" y="138"/>
                  </a:lnTo>
                  <a:lnTo>
                    <a:pt x="1804" y="92"/>
                  </a:lnTo>
                  <a:lnTo>
                    <a:pt x="1800" y="19"/>
                  </a:lnTo>
                  <a:lnTo>
                    <a:pt x="1872" y="0"/>
                  </a:lnTo>
                  <a:lnTo>
                    <a:pt x="1895" y="39"/>
                  </a:lnTo>
                  <a:lnTo>
                    <a:pt x="1872" y="92"/>
                  </a:lnTo>
                  <a:lnTo>
                    <a:pt x="1920" y="99"/>
                  </a:lnTo>
                  <a:lnTo>
                    <a:pt x="1948" y="66"/>
                  </a:lnTo>
                  <a:lnTo>
                    <a:pt x="1976" y="76"/>
                  </a:lnTo>
                  <a:lnTo>
                    <a:pt x="1996" y="161"/>
                  </a:lnTo>
                  <a:lnTo>
                    <a:pt x="2039" y="171"/>
                  </a:lnTo>
                  <a:lnTo>
                    <a:pt x="2140" y="175"/>
                  </a:lnTo>
                  <a:lnTo>
                    <a:pt x="2171" y="122"/>
                  </a:lnTo>
                  <a:lnTo>
                    <a:pt x="2219" y="145"/>
                  </a:lnTo>
                  <a:lnTo>
                    <a:pt x="2307" y="161"/>
                  </a:lnTo>
                  <a:lnTo>
                    <a:pt x="2263" y="244"/>
                  </a:lnTo>
                  <a:lnTo>
                    <a:pt x="2258" y="366"/>
                  </a:lnTo>
                  <a:lnTo>
                    <a:pt x="2231" y="379"/>
                  </a:lnTo>
                  <a:lnTo>
                    <a:pt x="2238" y="465"/>
                  </a:lnTo>
                  <a:lnTo>
                    <a:pt x="2223" y="485"/>
                  </a:lnTo>
                  <a:lnTo>
                    <a:pt x="2168" y="455"/>
                  </a:lnTo>
                  <a:lnTo>
                    <a:pt x="2099" y="571"/>
                  </a:lnTo>
                  <a:lnTo>
                    <a:pt x="2159" y="600"/>
                  </a:lnTo>
                  <a:lnTo>
                    <a:pt x="2223" y="590"/>
                  </a:lnTo>
                  <a:lnTo>
                    <a:pt x="2231" y="623"/>
                  </a:lnTo>
                  <a:lnTo>
                    <a:pt x="2191" y="636"/>
                  </a:lnTo>
                  <a:lnTo>
                    <a:pt x="2159" y="742"/>
                  </a:lnTo>
                  <a:lnTo>
                    <a:pt x="2103" y="735"/>
                  </a:lnTo>
                  <a:lnTo>
                    <a:pt x="2083" y="748"/>
                  </a:lnTo>
                  <a:lnTo>
                    <a:pt x="2127" y="811"/>
                  </a:lnTo>
                  <a:lnTo>
                    <a:pt x="2179" y="888"/>
                  </a:lnTo>
                  <a:lnTo>
                    <a:pt x="2219" y="853"/>
                  </a:lnTo>
                  <a:lnTo>
                    <a:pt x="2307" y="902"/>
                  </a:lnTo>
                  <a:lnTo>
                    <a:pt x="2319" y="976"/>
                  </a:lnTo>
                  <a:lnTo>
                    <a:pt x="2043" y="1145"/>
                  </a:lnTo>
                  <a:lnTo>
                    <a:pt x="1996" y="1125"/>
                  </a:lnTo>
                  <a:lnTo>
                    <a:pt x="1948" y="1125"/>
                  </a:lnTo>
                  <a:lnTo>
                    <a:pt x="1967" y="1207"/>
                  </a:lnTo>
                  <a:lnTo>
                    <a:pt x="1943" y="1237"/>
                  </a:lnTo>
                  <a:lnTo>
                    <a:pt x="1861" y="1216"/>
                  </a:lnTo>
                  <a:lnTo>
                    <a:pt x="1864" y="1145"/>
                  </a:lnTo>
                  <a:lnTo>
                    <a:pt x="1793" y="1120"/>
                  </a:lnTo>
                  <a:lnTo>
                    <a:pt x="1737" y="1151"/>
                  </a:lnTo>
                  <a:lnTo>
                    <a:pt x="1740" y="1209"/>
                  </a:lnTo>
                  <a:lnTo>
                    <a:pt x="1657" y="1207"/>
                  </a:lnTo>
                  <a:lnTo>
                    <a:pt x="1593" y="1241"/>
                  </a:lnTo>
                  <a:lnTo>
                    <a:pt x="1533" y="1213"/>
                  </a:lnTo>
                  <a:lnTo>
                    <a:pt x="1489" y="1286"/>
                  </a:lnTo>
                  <a:lnTo>
                    <a:pt x="1513" y="1359"/>
                  </a:lnTo>
                  <a:lnTo>
                    <a:pt x="1362" y="1392"/>
                  </a:lnTo>
                  <a:lnTo>
                    <a:pt x="1258" y="1514"/>
                  </a:lnTo>
                  <a:lnTo>
                    <a:pt x="1183" y="1508"/>
                  </a:lnTo>
                  <a:lnTo>
                    <a:pt x="1139" y="1571"/>
                  </a:lnTo>
                  <a:lnTo>
                    <a:pt x="1103" y="1581"/>
                  </a:lnTo>
                  <a:lnTo>
                    <a:pt x="1015" y="1690"/>
                  </a:lnTo>
                  <a:lnTo>
                    <a:pt x="880" y="1648"/>
                  </a:lnTo>
                  <a:lnTo>
                    <a:pt x="886" y="1592"/>
                  </a:lnTo>
                  <a:lnTo>
                    <a:pt x="876" y="1521"/>
                  </a:lnTo>
                  <a:lnTo>
                    <a:pt x="808" y="1544"/>
                  </a:lnTo>
                  <a:lnTo>
                    <a:pt x="796" y="1623"/>
                  </a:lnTo>
                  <a:lnTo>
                    <a:pt x="720" y="1736"/>
                  </a:lnTo>
                  <a:lnTo>
                    <a:pt x="654" y="1741"/>
                  </a:lnTo>
                  <a:lnTo>
                    <a:pt x="590" y="1729"/>
                  </a:lnTo>
                  <a:lnTo>
                    <a:pt x="583" y="1661"/>
                  </a:lnTo>
                  <a:lnTo>
                    <a:pt x="627" y="1639"/>
                  </a:lnTo>
                  <a:lnTo>
                    <a:pt x="644" y="1587"/>
                  </a:lnTo>
                  <a:lnTo>
                    <a:pt x="572" y="1553"/>
                  </a:lnTo>
                  <a:lnTo>
                    <a:pt x="410" y="1610"/>
                  </a:lnTo>
                  <a:lnTo>
                    <a:pt x="317" y="1554"/>
                  </a:lnTo>
                  <a:lnTo>
                    <a:pt x="234" y="1491"/>
                  </a:lnTo>
                  <a:lnTo>
                    <a:pt x="284" y="1470"/>
                  </a:lnTo>
                  <a:lnTo>
                    <a:pt x="272" y="1433"/>
                  </a:lnTo>
                  <a:lnTo>
                    <a:pt x="134" y="1418"/>
                  </a:lnTo>
                  <a:lnTo>
                    <a:pt x="72" y="1461"/>
                  </a:lnTo>
                  <a:lnTo>
                    <a:pt x="11" y="1359"/>
                  </a:lnTo>
                  <a:lnTo>
                    <a:pt x="0" y="1224"/>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18" name="Freeform 9"/>
            <p:cNvSpPr/>
            <p:nvPr/>
          </p:nvSpPr>
          <p:spPr bwMode="auto">
            <a:xfrm>
              <a:off x="7477636" y="266875"/>
              <a:ext cx="1542952" cy="1417267"/>
            </a:xfrm>
            <a:custGeom>
              <a:avLst/>
              <a:gdLst/>
              <a:ahLst/>
              <a:cxnLst>
                <a:cxn ang="0">
                  <a:pos x="0" y="49"/>
                </a:cxn>
                <a:cxn ang="0">
                  <a:pos x="146" y="0"/>
                </a:cxn>
                <a:cxn ang="0">
                  <a:pos x="358" y="16"/>
                </a:cxn>
                <a:cxn ang="0">
                  <a:pos x="426" y="168"/>
                </a:cxn>
                <a:cxn ang="0">
                  <a:pos x="513" y="225"/>
                </a:cxn>
                <a:cxn ang="0">
                  <a:pos x="597" y="303"/>
                </a:cxn>
                <a:cxn ang="0">
                  <a:pos x="748" y="303"/>
                </a:cxn>
                <a:cxn ang="0">
                  <a:pos x="817" y="327"/>
                </a:cxn>
                <a:cxn ang="0">
                  <a:pos x="868" y="370"/>
                </a:cxn>
                <a:cxn ang="0">
                  <a:pos x="919" y="449"/>
                </a:cxn>
                <a:cxn ang="0">
                  <a:pos x="1019" y="418"/>
                </a:cxn>
                <a:cxn ang="0">
                  <a:pos x="1056" y="350"/>
                </a:cxn>
                <a:cxn ang="0">
                  <a:pos x="1190" y="297"/>
                </a:cxn>
                <a:cxn ang="0">
                  <a:pos x="1234" y="376"/>
                </a:cxn>
                <a:cxn ang="0">
                  <a:pos x="1214" y="462"/>
                </a:cxn>
                <a:cxn ang="0">
                  <a:pos x="1195" y="521"/>
                </a:cxn>
                <a:cxn ang="0">
                  <a:pos x="1202" y="653"/>
                </a:cxn>
                <a:cxn ang="0">
                  <a:pos x="1103" y="653"/>
                </a:cxn>
                <a:cxn ang="0">
                  <a:pos x="1023" y="716"/>
                </a:cxn>
                <a:cxn ang="0">
                  <a:pos x="1095" y="861"/>
                </a:cxn>
                <a:cxn ang="0">
                  <a:pos x="968" y="818"/>
                </a:cxn>
                <a:cxn ang="0">
                  <a:pos x="912" y="857"/>
                </a:cxn>
                <a:cxn ang="0">
                  <a:pos x="834" y="805"/>
                </a:cxn>
                <a:cxn ang="0">
                  <a:pos x="768" y="803"/>
                </a:cxn>
                <a:cxn ang="0">
                  <a:pos x="773" y="845"/>
                </a:cxn>
                <a:cxn ang="0">
                  <a:pos x="669" y="771"/>
                </a:cxn>
                <a:cxn ang="0">
                  <a:pos x="604" y="781"/>
                </a:cxn>
                <a:cxn ang="0">
                  <a:pos x="539" y="765"/>
                </a:cxn>
                <a:cxn ang="0">
                  <a:pos x="481" y="784"/>
                </a:cxn>
                <a:cxn ang="0">
                  <a:pos x="308" y="746"/>
                </a:cxn>
                <a:cxn ang="0">
                  <a:pos x="326" y="680"/>
                </a:cxn>
                <a:cxn ang="0">
                  <a:pos x="361" y="669"/>
                </a:cxn>
                <a:cxn ang="0">
                  <a:pos x="349" y="635"/>
                </a:cxn>
                <a:cxn ang="0">
                  <a:pos x="299" y="657"/>
                </a:cxn>
                <a:cxn ang="0">
                  <a:pos x="227" y="612"/>
                </a:cxn>
                <a:cxn ang="0">
                  <a:pos x="301" y="494"/>
                </a:cxn>
                <a:cxn ang="0">
                  <a:pos x="360" y="517"/>
                </a:cxn>
                <a:cxn ang="0">
                  <a:pos x="361" y="424"/>
                </a:cxn>
                <a:cxn ang="0">
                  <a:pos x="392" y="401"/>
                </a:cxn>
                <a:cxn ang="0">
                  <a:pos x="389" y="292"/>
                </a:cxn>
                <a:cxn ang="0">
                  <a:pos x="437" y="211"/>
                </a:cxn>
                <a:cxn ang="0">
                  <a:pos x="358" y="203"/>
                </a:cxn>
                <a:cxn ang="0">
                  <a:pos x="316" y="175"/>
                </a:cxn>
                <a:cxn ang="0">
                  <a:pos x="275" y="225"/>
                </a:cxn>
                <a:cxn ang="0">
                  <a:pos x="190" y="221"/>
                </a:cxn>
                <a:cxn ang="0">
                  <a:pos x="134" y="208"/>
                </a:cxn>
                <a:cxn ang="0">
                  <a:pos x="115" y="122"/>
                </a:cxn>
                <a:cxn ang="0">
                  <a:pos x="79" y="115"/>
                </a:cxn>
                <a:cxn ang="0">
                  <a:pos x="65" y="152"/>
                </a:cxn>
                <a:cxn ang="0">
                  <a:pos x="2" y="138"/>
                </a:cxn>
                <a:cxn ang="0">
                  <a:pos x="34" y="82"/>
                </a:cxn>
                <a:cxn ang="0">
                  <a:pos x="0" y="49"/>
                </a:cxn>
              </a:cxnLst>
              <a:rect l="0" t="0" r="r" b="b"/>
              <a:pathLst>
                <a:path w="1235" h="862">
                  <a:moveTo>
                    <a:pt x="0" y="49"/>
                  </a:moveTo>
                  <a:lnTo>
                    <a:pt x="146" y="0"/>
                  </a:lnTo>
                  <a:lnTo>
                    <a:pt x="358" y="16"/>
                  </a:lnTo>
                  <a:lnTo>
                    <a:pt x="426" y="168"/>
                  </a:lnTo>
                  <a:lnTo>
                    <a:pt x="513" y="225"/>
                  </a:lnTo>
                  <a:lnTo>
                    <a:pt x="597" y="303"/>
                  </a:lnTo>
                  <a:lnTo>
                    <a:pt x="748" y="303"/>
                  </a:lnTo>
                  <a:lnTo>
                    <a:pt x="817" y="327"/>
                  </a:lnTo>
                  <a:lnTo>
                    <a:pt x="868" y="370"/>
                  </a:lnTo>
                  <a:lnTo>
                    <a:pt x="919" y="449"/>
                  </a:lnTo>
                  <a:lnTo>
                    <a:pt x="1019" y="418"/>
                  </a:lnTo>
                  <a:lnTo>
                    <a:pt x="1056" y="350"/>
                  </a:lnTo>
                  <a:lnTo>
                    <a:pt x="1190" y="297"/>
                  </a:lnTo>
                  <a:lnTo>
                    <a:pt x="1234" y="376"/>
                  </a:lnTo>
                  <a:lnTo>
                    <a:pt x="1214" y="462"/>
                  </a:lnTo>
                  <a:lnTo>
                    <a:pt x="1195" y="521"/>
                  </a:lnTo>
                  <a:lnTo>
                    <a:pt x="1202" y="653"/>
                  </a:lnTo>
                  <a:lnTo>
                    <a:pt x="1103" y="653"/>
                  </a:lnTo>
                  <a:lnTo>
                    <a:pt x="1023" y="716"/>
                  </a:lnTo>
                  <a:lnTo>
                    <a:pt x="1095" y="861"/>
                  </a:lnTo>
                  <a:lnTo>
                    <a:pt x="968" y="818"/>
                  </a:lnTo>
                  <a:lnTo>
                    <a:pt x="912" y="857"/>
                  </a:lnTo>
                  <a:lnTo>
                    <a:pt x="834" y="805"/>
                  </a:lnTo>
                  <a:lnTo>
                    <a:pt x="768" y="803"/>
                  </a:lnTo>
                  <a:lnTo>
                    <a:pt x="773" y="845"/>
                  </a:lnTo>
                  <a:lnTo>
                    <a:pt x="669" y="771"/>
                  </a:lnTo>
                  <a:lnTo>
                    <a:pt x="604" y="781"/>
                  </a:lnTo>
                  <a:lnTo>
                    <a:pt x="539" y="765"/>
                  </a:lnTo>
                  <a:lnTo>
                    <a:pt x="481" y="784"/>
                  </a:lnTo>
                  <a:lnTo>
                    <a:pt x="308" y="746"/>
                  </a:lnTo>
                  <a:lnTo>
                    <a:pt x="326" y="680"/>
                  </a:lnTo>
                  <a:lnTo>
                    <a:pt x="361" y="669"/>
                  </a:lnTo>
                  <a:lnTo>
                    <a:pt x="349" y="635"/>
                  </a:lnTo>
                  <a:lnTo>
                    <a:pt x="299" y="657"/>
                  </a:lnTo>
                  <a:lnTo>
                    <a:pt x="227" y="612"/>
                  </a:lnTo>
                  <a:lnTo>
                    <a:pt x="301" y="494"/>
                  </a:lnTo>
                  <a:lnTo>
                    <a:pt x="360" y="517"/>
                  </a:lnTo>
                  <a:lnTo>
                    <a:pt x="361" y="424"/>
                  </a:lnTo>
                  <a:lnTo>
                    <a:pt x="392" y="401"/>
                  </a:lnTo>
                  <a:lnTo>
                    <a:pt x="389" y="292"/>
                  </a:lnTo>
                  <a:lnTo>
                    <a:pt x="437" y="211"/>
                  </a:lnTo>
                  <a:lnTo>
                    <a:pt x="358" y="203"/>
                  </a:lnTo>
                  <a:lnTo>
                    <a:pt x="316" y="175"/>
                  </a:lnTo>
                  <a:lnTo>
                    <a:pt x="275" y="225"/>
                  </a:lnTo>
                  <a:lnTo>
                    <a:pt x="190" y="221"/>
                  </a:lnTo>
                  <a:lnTo>
                    <a:pt x="134" y="208"/>
                  </a:lnTo>
                  <a:lnTo>
                    <a:pt x="115" y="122"/>
                  </a:lnTo>
                  <a:lnTo>
                    <a:pt x="79" y="115"/>
                  </a:lnTo>
                  <a:lnTo>
                    <a:pt x="65" y="152"/>
                  </a:lnTo>
                  <a:lnTo>
                    <a:pt x="2" y="138"/>
                  </a:lnTo>
                  <a:lnTo>
                    <a:pt x="34" y="82"/>
                  </a:lnTo>
                  <a:lnTo>
                    <a:pt x="0" y="49"/>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19" name="Freeform 10"/>
            <p:cNvSpPr/>
            <p:nvPr/>
          </p:nvSpPr>
          <p:spPr bwMode="auto">
            <a:xfrm>
              <a:off x="2543999" y="1298481"/>
              <a:ext cx="2606510" cy="2225094"/>
            </a:xfrm>
            <a:custGeom>
              <a:avLst/>
              <a:gdLst>
                <a:gd name="connsiteX0" fmla="*/ 2088 w 2088"/>
                <a:gd name="connsiteY0" fmla="*/ 696 h 1352"/>
                <a:gd name="connsiteX1" fmla="*/ 2062 w 2088"/>
                <a:gd name="connsiteY1" fmla="*/ 621 h 1352"/>
                <a:gd name="connsiteX2" fmla="*/ 2032 w 2088"/>
                <a:gd name="connsiteY2" fmla="*/ 547 h 1352"/>
                <a:gd name="connsiteX3" fmla="*/ 1876 w 2088"/>
                <a:gd name="connsiteY3" fmla="*/ 478 h 1352"/>
                <a:gd name="connsiteX4" fmla="*/ 1769 w 2088"/>
                <a:gd name="connsiteY4" fmla="*/ 478 h 1352"/>
                <a:gd name="connsiteX5" fmla="*/ 1640 w 2088"/>
                <a:gd name="connsiteY5" fmla="*/ 437 h 1352"/>
                <a:gd name="connsiteX6" fmla="*/ 1685 w 2088"/>
                <a:gd name="connsiteY6" fmla="*/ 297 h 1352"/>
                <a:gd name="connsiteX7" fmla="*/ 1583 w 2088"/>
                <a:gd name="connsiteY7" fmla="*/ 154 h 1352"/>
                <a:gd name="connsiteX8" fmla="*/ 1513 w 2088"/>
                <a:gd name="connsiteY8" fmla="*/ 150 h 1352"/>
                <a:gd name="connsiteX9" fmla="*/ 1441 w 2088"/>
                <a:gd name="connsiteY9" fmla="*/ 66 h 1352"/>
                <a:gd name="connsiteX10" fmla="*/ 1433 w 2088"/>
                <a:gd name="connsiteY10" fmla="*/ 7 h 1352"/>
                <a:gd name="connsiteX11" fmla="*/ 1362 w 2088"/>
                <a:gd name="connsiteY11" fmla="*/ 0 h 1352"/>
                <a:gd name="connsiteX12" fmla="*/ 1335 w 2088"/>
                <a:gd name="connsiteY12" fmla="*/ 70 h 1352"/>
                <a:gd name="connsiteX13" fmla="*/ 1241 w 2088"/>
                <a:gd name="connsiteY13" fmla="*/ 88 h 1352"/>
                <a:gd name="connsiteX14" fmla="*/ 1246 w 2088"/>
                <a:gd name="connsiteY14" fmla="*/ 183 h 1352"/>
                <a:gd name="connsiteX15" fmla="*/ 1172 w 2088"/>
                <a:gd name="connsiteY15" fmla="*/ 227 h 1352"/>
                <a:gd name="connsiteX16" fmla="*/ 1117 w 2088"/>
                <a:gd name="connsiteY16" fmla="*/ 183 h 1352"/>
                <a:gd name="connsiteX17" fmla="*/ 1015 w 2088"/>
                <a:gd name="connsiteY17" fmla="*/ 169 h 1352"/>
                <a:gd name="connsiteX18" fmla="*/ 926 w 2088"/>
                <a:gd name="connsiteY18" fmla="*/ 316 h 1352"/>
                <a:gd name="connsiteX19" fmla="*/ 926 w 2088"/>
                <a:gd name="connsiteY19" fmla="*/ 353 h 1352"/>
                <a:gd name="connsiteX20" fmla="*/ 896 w 2088"/>
                <a:gd name="connsiteY20" fmla="*/ 363 h 1352"/>
                <a:gd name="connsiteX21" fmla="*/ 842 w 2088"/>
                <a:gd name="connsiteY21" fmla="*/ 331 h 1352"/>
                <a:gd name="connsiteX22" fmla="*/ 736 w 2088"/>
                <a:gd name="connsiteY22" fmla="*/ 327 h 1352"/>
                <a:gd name="connsiteX23" fmla="*/ 692 w 2088"/>
                <a:gd name="connsiteY23" fmla="*/ 363 h 1352"/>
                <a:gd name="connsiteX24" fmla="*/ 732 w 2088"/>
                <a:gd name="connsiteY24" fmla="*/ 386 h 1352"/>
                <a:gd name="connsiteX25" fmla="*/ 749 w 2088"/>
                <a:gd name="connsiteY25" fmla="*/ 539 h 1352"/>
                <a:gd name="connsiteX26" fmla="*/ 665 w 2088"/>
                <a:gd name="connsiteY26" fmla="*/ 581 h 1352"/>
                <a:gd name="connsiteX27" fmla="*/ 657 w 2088"/>
                <a:gd name="connsiteY27" fmla="*/ 643 h 1352"/>
                <a:gd name="connsiteX28" fmla="*/ 532 w 2088"/>
                <a:gd name="connsiteY28" fmla="*/ 668 h 1352"/>
                <a:gd name="connsiteX29" fmla="*/ 448 w 2088"/>
                <a:gd name="connsiteY29" fmla="*/ 702 h 1352"/>
                <a:gd name="connsiteX30" fmla="*/ 328 w 2088"/>
                <a:gd name="connsiteY30" fmla="*/ 695 h 1352"/>
                <a:gd name="connsiteX31" fmla="*/ 283 w 2088"/>
                <a:gd name="connsiteY31" fmla="*/ 745 h 1352"/>
                <a:gd name="connsiteX32" fmla="*/ 231 w 2088"/>
                <a:gd name="connsiteY32" fmla="*/ 735 h 1352"/>
                <a:gd name="connsiteX33" fmla="*/ 182 w 2088"/>
                <a:gd name="connsiteY33" fmla="*/ 705 h 1352"/>
                <a:gd name="connsiteX34" fmla="*/ 88 w 2088"/>
                <a:gd name="connsiteY34" fmla="*/ 735 h 1352"/>
                <a:gd name="connsiteX35" fmla="*/ 0 w 2088"/>
                <a:gd name="connsiteY35" fmla="*/ 793 h 1352"/>
                <a:gd name="connsiteX36" fmla="*/ 9 w 2088"/>
                <a:gd name="connsiteY36" fmla="*/ 892 h 1352"/>
                <a:gd name="connsiteX37" fmla="*/ 66 w 2088"/>
                <a:gd name="connsiteY37" fmla="*/ 903 h 1352"/>
                <a:gd name="connsiteX38" fmla="*/ 79 w 2088"/>
                <a:gd name="connsiteY38" fmla="*/ 1021 h 1352"/>
                <a:gd name="connsiteX39" fmla="*/ 27 w 2088"/>
                <a:gd name="connsiteY39" fmla="*/ 1021 h 1352"/>
                <a:gd name="connsiteX40" fmla="*/ 27 w 2088"/>
                <a:gd name="connsiteY40" fmla="*/ 1055 h 1352"/>
                <a:gd name="connsiteX41" fmla="*/ 124 w 2088"/>
                <a:gd name="connsiteY41" fmla="*/ 1106 h 1352"/>
                <a:gd name="connsiteX42" fmla="*/ 115 w 2088"/>
                <a:gd name="connsiteY42" fmla="*/ 1176 h 1352"/>
                <a:gd name="connsiteX43" fmla="*/ 277 w 2088"/>
                <a:gd name="connsiteY43" fmla="*/ 1248 h 1352"/>
                <a:gd name="connsiteX44" fmla="*/ 281 w 2088"/>
                <a:gd name="connsiteY44" fmla="*/ 1253 h 1352"/>
                <a:gd name="connsiteX45" fmla="*/ 286 w 2088"/>
                <a:gd name="connsiteY45" fmla="*/ 1320 h 1352"/>
                <a:gd name="connsiteX46" fmla="*/ 411 w 2088"/>
                <a:gd name="connsiteY46" fmla="*/ 1325 h 1352"/>
                <a:gd name="connsiteX47" fmla="*/ 510 w 2088"/>
                <a:gd name="connsiteY47" fmla="*/ 1269 h 1352"/>
                <a:gd name="connsiteX48" fmla="*/ 669 w 2088"/>
                <a:gd name="connsiteY48" fmla="*/ 1301 h 1352"/>
                <a:gd name="connsiteX49" fmla="*/ 746 w 2088"/>
                <a:gd name="connsiteY49" fmla="*/ 1277 h 1352"/>
                <a:gd name="connsiteX50" fmla="*/ 876 w 2088"/>
                <a:gd name="connsiteY50" fmla="*/ 1352 h 1352"/>
                <a:gd name="connsiteX51" fmla="*/ 973 w 2088"/>
                <a:gd name="connsiteY51" fmla="*/ 1303 h 1352"/>
                <a:gd name="connsiteX52" fmla="*/ 1265 w 2088"/>
                <a:gd name="connsiteY52" fmla="*/ 1253 h 1352"/>
                <a:gd name="connsiteX53" fmla="*/ 1383 w 2088"/>
                <a:gd name="connsiteY53" fmla="*/ 1274 h 1352"/>
                <a:gd name="connsiteX54" fmla="*/ 1519 w 2088"/>
                <a:gd name="connsiteY54" fmla="*/ 1277 h 1352"/>
                <a:gd name="connsiteX55" fmla="*/ 1541 w 2088"/>
                <a:gd name="connsiteY55" fmla="*/ 1266 h 1352"/>
                <a:gd name="connsiteX56" fmla="*/ 1564 w 2088"/>
                <a:gd name="connsiteY56" fmla="*/ 1210 h 1352"/>
                <a:gd name="connsiteX57" fmla="*/ 1501 w 2088"/>
                <a:gd name="connsiteY57" fmla="*/ 1159 h 1352"/>
                <a:gd name="connsiteX58" fmla="*/ 1516 w 2088"/>
                <a:gd name="connsiteY58" fmla="*/ 1082 h 1352"/>
                <a:gd name="connsiteX59" fmla="*/ 1821 w 2088"/>
                <a:gd name="connsiteY59" fmla="*/ 1012 h 1352"/>
                <a:gd name="connsiteX60" fmla="*/ 1813 w 2088"/>
                <a:gd name="connsiteY60" fmla="*/ 891 h 1352"/>
                <a:gd name="connsiteX61" fmla="*/ 1899 w 2088"/>
                <a:gd name="connsiteY61" fmla="*/ 863 h 1352"/>
                <a:gd name="connsiteX62" fmla="*/ 1942 w 2088"/>
                <a:gd name="connsiteY62" fmla="*/ 795 h 1352"/>
                <a:gd name="connsiteX63" fmla="*/ 2051 w 2088"/>
                <a:gd name="connsiteY63" fmla="*/ 760 h 1352"/>
                <a:gd name="connsiteX64" fmla="*/ 2088 w 2088"/>
                <a:gd name="connsiteY64" fmla="*/ 696 h 1352"/>
                <a:gd name="connsiteX0-1" fmla="*/ 2088 w 2088"/>
                <a:gd name="connsiteY0-2" fmla="*/ 696 h 1352"/>
                <a:gd name="connsiteX1-3" fmla="*/ 2062 w 2088"/>
                <a:gd name="connsiteY1-4" fmla="*/ 621 h 1352"/>
                <a:gd name="connsiteX2-5" fmla="*/ 2032 w 2088"/>
                <a:gd name="connsiteY2-6" fmla="*/ 547 h 1352"/>
                <a:gd name="connsiteX3-7" fmla="*/ 1876 w 2088"/>
                <a:gd name="connsiteY3-8" fmla="*/ 478 h 1352"/>
                <a:gd name="connsiteX4-9" fmla="*/ 1769 w 2088"/>
                <a:gd name="connsiteY4-10" fmla="*/ 478 h 1352"/>
                <a:gd name="connsiteX5-11" fmla="*/ 1640 w 2088"/>
                <a:gd name="connsiteY5-12" fmla="*/ 437 h 1352"/>
                <a:gd name="connsiteX6-13" fmla="*/ 1685 w 2088"/>
                <a:gd name="connsiteY6-14" fmla="*/ 297 h 1352"/>
                <a:gd name="connsiteX7-15" fmla="*/ 1583 w 2088"/>
                <a:gd name="connsiteY7-16" fmla="*/ 154 h 1352"/>
                <a:gd name="connsiteX8-17" fmla="*/ 1513 w 2088"/>
                <a:gd name="connsiteY8-18" fmla="*/ 150 h 1352"/>
                <a:gd name="connsiteX9-19" fmla="*/ 1441 w 2088"/>
                <a:gd name="connsiteY9-20" fmla="*/ 66 h 1352"/>
                <a:gd name="connsiteX10-21" fmla="*/ 1433 w 2088"/>
                <a:gd name="connsiteY10-22" fmla="*/ 7 h 1352"/>
                <a:gd name="connsiteX11-23" fmla="*/ 1362 w 2088"/>
                <a:gd name="connsiteY11-24" fmla="*/ 0 h 1352"/>
                <a:gd name="connsiteX12-25" fmla="*/ 1335 w 2088"/>
                <a:gd name="connsiteY12-26" fmla="*/ 70 h 1352"/>
                <a:gd name="connsiteX13-27" fmla="*/ 1241 w 2088"/>
                <a:gd name="connsiteY13-28" fmla="*/ 88 h 1352"/>
                <a:gd name="connsiteX14-29" fmla="*/ 1246 w 2088"/>
                <a:gd name="connsiteY14-30" fmla="*/ 183 h 1352"/>
                <a:gd name="connsiteX15-31" fmla="*/ 1172 w 2088"/>
                <a:gd name="connsiteY15-32" fmla="*/ 227 h 1352"/>
                <a:gd name="connsiteX16-33" fmla="*/ 1117 w 2088"/>
                <a:gd name="connsiteY16-34" fmla="*/ 183 h 1352"/>
                <a:gd name="connsiteX17-35" fmla="*/ 1015 w 2088"/>
                <a:gd name="connsiteY17-36" fmla="*/ 169 h 1352"/>
                <a:gd name="connsiteX18-37" fmla="*/ 926 w 2088"/>
                <a:gd name="connsiteY18-38" fmla="*/ 316 h 1352"/>
                <a:gd name="connsiteX19-39" fmla="*/ 926 w 2088"/>
                <a:gd name="connsiteY19-40" fmla="*/ 353 h 1352"/>
                <a:gd name="connsiteX20-41" fmla="*/ 896 w 2088"/>
                <a:gd name="connsiteY20-42" fmla="*/ 363 h 1352"/>
                <a:gd name="connsiteX21-43" fmla="*/ 842 w 2088"/>
                <a:gd name="connsiteY21-44" fmla="*/ 331 h 1352"/>
                <a:gd name="connsiteX22-45" fmla="*/ 736 w 2088"/>
                <a:gd name="connsiteY22-46" fmla="*/ 327 h 1352"/>
                <a:gd name="connsiteX23-47" fmla="*/ 692 w 2088"/>
                <a:gd name="connsiteY23-48" fmla="*/ 363 h 1352"/>
                <a:gd name="connsiteX24-49" fmla="*/ 732 w 2088"/>
                <a:gd name="connsiteY24-50" fmla="*/ 386 h 1352"/>
                <a:gd name="connsiteX25-51" fmla="*/ 749 w 2088"/>
                <a:gd name="connsiteY25-52" fmla="*/ 539 h 1352"/>
                <a:gd name="connsiteX26-53" fmla="*/ 665 w 2088"/>
                <a:gd name="connsiteY26-54" fmla="*/ 581 h 1352"/>
                <a:gd name="connsiteX27-55" fmla="*/ 657 w 2088"/>
                <a:gd name="connsiteY27-56" fmla="*/ 643 h 1352"/>
                <a:gd name="connsiteX28-57" fmla="*/ 532 w 2088"/>
                <a:gd name="connsiteY28-58" fmla="*/ 668 h 1352"/>
                <a:gd name="connsiteX29-59" fmla="*/ 448 w 2088"/>
                <a:gd name="connsiteY29-60" fmla="*/ 702 h 1352"/>
                <a:gd name="connsiteX30-61" fmla="*/ 328 w 2088"/>
                <a:gd name="connsiteY30-62" fmla="*/ 695 h 1352"/>
                <a:gd name="connsiteX31-63" fmla="*/ 283 w 2088"/>
                <a:gd name="connsiteY31-64" fmla="*/ 745 h 1352"/>
                <a:gd name="connsiteX32-65" fmla="*/ 231 w 2088"/>
                <a:gd name="connsiteY32-66" fmla="*/ 735 h 1352"/>
                <a:gd name="connsiteX33-67" fmla="*/ 182 w 2088"/>
                <a:gd name="connsiteY33-68" fmla="*/ 705 h 1352"/>
                <a:gd name="connsiteX34-69" fmla="*/ 88 w 2088"/>
                <a:gd name="connsiteY34-70" fmla="*/ 735 h 1352"/>
                <a:gd name="connsiteX35-71" fmla="*/ 0 w 2088"/>
                <a:gd name="connsiteY35-72" fmla="*/ 793 h 1352"/>
                <a:gd name="connsiteX36-73" fmla="*/ 9 w 2088"/>
                <a:gd name="connsiteY36-74" fmla="*/ 892 h 1352"/>
                <a:gd name="connsiteX37-75" fmla="*/ 66 w 2088"/>
                <a:gd name="connsiteY37-76" fmla="*/ 903 h 1352"/>
                <a:gd name="connsiteX38-77" fmla="*/ 79 w 2088"/>
                <a:gd name="connsiteY38-78" fmla="*/ 1021 h 1352"/>
                <a:gd name="connsiteX39-79" fmla="*/ 27 w 2088"/>
                <a:gd name="connsiteY39-80" fmla="*/ 1021 h 1352"/>
                <a:gd name="connsiteX40-81" fmla="*/ 27 w 2088"/>
                <a:gd name="connsiteY40-82" fmla="*/ 1055 h 1352"/>
                <a:gd name="connsiteX41-83" fmla="*/ 124 w 2088"/>
                <a:gd name="connsiteY41-84" fmla="*/ 1106 h 1352"/>
                <a:gd name="connsiteX42-85" fmla="*/ 115 w 2088"/>
                <a:gd name="connsiteY42-86" fmla="*/ 1176 h 1352"/>
                <a:gd name="connsiteX43-87" fmla="*/ 277 w 2088"/>
                <a:gd name="connsiteY43-88" fmla="*/ 1248 h 1352"/>
                <a:gd name="connsiteX44-89" fmla="*/ 281 w 2088"/>
                <a:gd name="connsiteY44-90" fmla="*/ 1253 h 1352"/>
                <a:gd name="connsiteX45-91" fmla="*/ 286 w 2088"/>
                <a:gd name="connsiteY45-92" fmla="*/ 1320 h 1352"/>
                <a:gd name="connsiteX46-93" fmla="*/ 411 w 2088"/>
                <a:gd name="connsiteY46-94" fmla="*/ 1325 h 1352"/>
                <a:gd name="connsiteX47-95" fmla="*/ 510 w 2088"/>
                <a:gd name="connsiteY47-96" fmla="*/ 1269 h 1352"/>
                <a:gd name="connsiteX48-97" fmla="*/ 669 w 2088"/>
                <a:gd name="connsiteY48-98" fmla="*/ 1301 h 1352"/>
                <a:gd name="connsiteX49-99" fmla="*/ 746 w 2088"/>
                <a:gd name="connsiteY49-100" fmla="*/ 1277 h 1352"/>
                <a:gd name="connsiteX50-101" fmla="*/ 876 w 2088"/>
                <a:gd name="connsiteY50-102" fmla="*/ 1352 h 1352"/>
                <a:gd name="connsiteX51-103" fmla="*/ 973 w 2088"/>
                <a:gd name="connsiteY51-104" fmla="*/ 1303 h 1352"/>
                <a:gd name="connsiteX52-105" fmla="*/ 1265 w 2088"/>
                <a:gd name="connsiteY52-106" fmla="*/ 1253 h 1352"/>
                <a:gd name="connsiteX53-107" fmla="*/ 1383 w 2088"/>
                <a:gd name="connsiteY53-108" fmla="*/ 1274 h 1352"/>
                <a:gd name="connsiteX54-109" fmla="*/ 1519 w 2088"/>
                <a:gd name="connsiteY54-110" fmla="*/ 1277 h 1352"/>
                <a:gd name="connsiteX55-111" fmla="*/ 1541 w 2088"/>
                <a:gd name="connsiteY55-112" fmla="*/ 1266 h 1352"/>
                <a:gd name="connsiteX56-113" fmla="*/ 1564 w 2088"/>
                <a:gd name="connsiteY56-114" fmla="*/ 1210 h 1352"/>
                <a:gd name="connsiteX57-115" fmla="*/ 1501 w 2088"/>
                <a:gd name="connsiteY57-116" fmla="*/ 1159 h 1352"/>
                <a:gd name="connsiteX58-117" fmla="*/ 1516 w 2088"/>
                <a:gd name="connsiteY58-118" fmla="*/ 1082 h 1352"/>
                <a:gd name="connsiteX59-119" fmla="*/ 1821 w 2088"/>
                <a:gd name="connsiteY59-120" fmla="*/ 1012 h 1352"/>
                <a:gd name="connsiteX60-121" fmla="*/ 1813 w 2088"/>
                <a:gd name="connsiteY60-122" fmla="*/ 891 h 1352"/>
                <a:gd name="connsiteX61-123" fmla="*/ 1899 w 2088"/>
                <a:gd name="connsiteY61-124" fmla="*/ 863 h 1352"/>
                <a:gd name="connsiteX62-125" fmla="*/ 1942 w 2088"/>
                <a:gd name="connsiteY62-126" fmla="*/ 795 h 1352"/>
                <a:gd name="connsiteX63-127" fmla="*/ 2051 w 2088"/>
                <a:gd name="connsiteY63-128" fmla="*/ 760 h 1352"/>
                <a:gd name="connsiteX64-129" fmla="*/ 2088 w 2088"/>
                <a:gd name="connsiteY64-130" fmla="*/ 696 h 1352"/>
                <a:gd name="connsiteX0-131" fmla="*/ 2088 w 2088"/>
                <a:gd name="connsiteY0-132" fmla="*/ 696 h 1352"/>
                <a:gd name="connsiteX1-133" fmla="*/ 2062 w 2088"/>
                <a:gd name="connsiteY1-134" fmla="*/ 621 h 1352"/>
                <a:gd name="connsiteX2-135" fmla="*/ 2032 w 2088"/>
                <a:gd name="connsiteY2-136" fmla="*/ 547 h 1352"/>
                <a:gd name="connsiteX3-137" fmla="*/ 1876 w 2088"/>
                <a:gd name="connsiteY3-138" fmla="*/ 478 h 1352"/>
                <a:gd name="connsiteX4-139" fmla="*/ 1769 w 2088"/>
                <a:gd name="connsiteY4-140" fmla="*/ 478 h 1352"/>
                <a:gd name="connsiteX5-141" fmla="*/ 1640 w 2088"/>
                <a:gd name="connsiteY5-142" fmla="*/ 437 h 1352"/>
                <a:gd name="connsiteX6-143" fmla="*/ 1685 w 2088"/>
                <a:gd name="connsiteY6-144" fmla="*/ 297 h 1352"/>
                <a:gd name="connsiteX7-145" fmla="*/ 1583 w 2088"/>
                <a:gd name="connsiteY7-146" fmla="*/ 154 h 1352"/>
                <a:gd name="connsiteX8-147" fmla="*/ 1513 w 2088"/>
                <a:gd name="connsiteY8-148" fmla="*/ 150 h 1352"/>
                <a:gd name="connsiteX9-149" fmla="*/ 1441 w 2088"/>
                <a:gd name="connsiteY9-150" fmla="*/ 66 h 1352"/>
                <a:gd name="connsiteX10-151" fmla="*/ 1433 w 2088"/>
                <a:gd name="connsiteY10-152" fmla="*/ 7 h 1352"/>
                <a:gd name="connsiteX11-153" fmla="*/ 1362 w 2088"/>
                <a:gd name="connsiteY11-154" fmla="*/ 0 h 1352"/>
                <a:gd name="connsiteX12-155" fmla="*/ 1335 w 2088"/>
                <a:gd name="connsiteY12-156" fmla="*/ 70 h 1352"/>
                <a:gd name="connsiteX13-157" fmla="*/ 1241 w 2088"/>
                <a:gd name="connsiteY13-158" fmla="*/ 88 h 1352"/>
                <a:gd name="connsiteX14-159" fmla="*/ 1246 w 2088"/>
                <a:gd name="connsiteY14-160" fmla="*/ 183 h 1352"/>
                <a:gd name="connsiteX15-161" fmla="*/ 1172 w 2088"/>
                <a:gd name="connsiteY15-162" fmla="*/ 227 h 1352"/>
                <a:gd name="connsiteX16-163" fmla="*/ 1117 w 2088"/>
                <a:gd name="connsiteY16-164" fmla="*/ 183 h 1352"/>
                <a:gd name="connsiteX17-165" fmla="*/ 1015 w 2088"/>
                <a:gd name="connsiteY17-166" fmla="*/ 169 h 1352"/>
                <a:gd name="connsiteX18-167" fmla="*/ 926 w 2088"/>
                <a:gd name="connsiteY18-168" fmla="*/ 316 h 1352"/>
                <a:gd name="connsiteX19-169" fmla="*/ 926 w 2088"/>
                <a:gd name="connsiteY19-170" fmla="*/ 353 h 1352"/>
                <a:gd name="connsiteX20-171" fmla="*/ 896 w 2088"/>
                <a:gd name="connsiteY20-172" fmla="*/ 363 h 1352"/>
                <a:gd name="connsiteX21-173" fmla="*/ 842 w 2088"/>
                <a:gd name="connsiteY21-174" fmla="*/ 331 h 1352"/>
                <a:gd name="connsiteX22-175" fmla="*/ 736 w 2088"/>
                <a:gd name="connsiteY22-176" fmla="*/ 327 h 1352"/>
                <a:gd name="connsiteX23-177" fmla="*/ 692 w 2088"/>
                <a:gd name="connsiteY23-178" fmla="*/ 363 h 1352"/>
                <a:gd name="connsiteX24-179" fmla="*/ 732 w 2088"/>
                <a:gd name="connsiteY24-180" fmla="*/ 386 h 1352"/>
                <a:gd name="connsiteX25-181" fmla="*/ 749 w 2088"/>
                <a:gd name="connsiteY25-182" fmla="*/ 539 h 1352"/>
                <a:gd name="connsiteX26-183" fmla="*/ 665 w 2088"/>
                <a:gd name="connsiteY26-184" fmla="*/ 581 h 1352"/>
                <a:gd name="connsiteX27-185" fmla="*/ 657 w 2088"/>
                <a:gd name="connsiteY27-186" fmla="*/ 643 h 1352"/>
                <a:gd name="connsiteX28-187" fmla="*/ 532 w 2088"/>
                <a:gd name="connsiteY28-188" fmla="*/ 668 h 1352"/>
                <a:gd name="connsiteX29-189" fmla="*/ 448 w 2088"/>
                <a:gd name="connsiteY29-190" fmla="*/ 702 h 1352"/>
                <a:gd name="connsiteX30-191" fmla="*/ 328 w 2088"/>
                <a:gd name="connsiteY30-192" fmla="*/ 695 h 1352"/>
                <a:gd name="connsiteX31-193" fmla="*/ 283 w 2088"/>
                <a:gd name="connsiteY31-194" fmla="*/ 745 h 1352"/>
                <a:gd name="connsiteX32-195" fmla="*/ 231 w 2088"/>
                <a:gd name="connsiteY32-196" fmla="*/ 735 h 1352"/>
                <a:gd name="connsiteX33-197" fmla="*/ 182 w 2088"/>
                <a:gd name="connsiteY33-198" fmla="*/ 705 h 1352"/>
                <a:gd name="connsiteX34-199" fmla="*/ 88 w 2088"/>
                <a:gd name="connsiteY34-200" fmla="*/ 735 h 1352"/>
                <a:gd name="connsiteX35-201" fmla="*/ 0 w 2088"/>
                <a:gd name="connsiteY35-202" fmla="*/ 793 h 1352"/>
                <a:gd name="connsiteX36-203" fmla="*/ 9 w 2088"/>
                <a:gd name="connsiteY36-204" fmla="*/ 892 h 1352"/>
                <a:gd name="connsiteX37-205" fmla="*/ 66 w 2088"/>
                <a:gd name="connsiteY37-206" fmla="*/ 903 h 1352"/>
                <a:gd name="connsiteX38-207" fmla="*/ 79 w 2088"/>
                <a:gd name="connsiteY38-208" fmla="*/ 1021 h 1352"/>
                <a:gd name="connsiteX39-209" fmla="*/ 27 w 2088"/>
                <a:gd name="connsiteY39-210" fmla="*/ 1021 h 1352"/>
                <a:gd name="connsiteX40-211" fmla="*/ 27 w 2088"/>
                <a:gd name="connsiteY40-212" fmla="*/ 1055 h 1352"/>
                <a:gd name="connsiteX41-213" fmla="*/ 124 w 2088"/>
                <a:gd name="connsiteY41-214" fmla="*/ 1106 h 1352"/>
                <a:gd name="connsiteX42-215" fmla="*/ 115 w 2088"/>
                <a:gd name="connsiteY42-216" fmla="*/ 1176 h 1352"/>
                <a:gd name="connsiteX43-217" fmla="*/ 277 w 2088"/>
                <a:gd name="connsiteY43-218" fmla="*/ 1248 h 1352"/>
                <a:gd name="connsiteX44-219" fmla="*/ 281 w 2088"/>
                <a:gd name="connsiteY44-220" fmla="*/ 1253 h 1352"/>
                <a:gd name="connsiteX45-221" fmla="*/ 286 w 2088"/>
                <a:gd name="connsiteY45-222" fmla="*/ 1320 h 1352"/>
                <a:gd name="connsiteX46-223" fmla="*/ 411 w 2088"/>
                <a:gd name="connsiteY46-224" fmla="*/ 1325 h 1352"/>
                <a:gd name="connsiteX47-225" fmla="*/ 510 w 2088"/>
                <a:gd name="connsiteY47-226" fmla="*/ 1269 h 1352"/>
                <a:gd name="connsiteX48-227" fmla="*/ 669 w 2088"/>
                <a:gd name="connsiteY48-228" fmla="*/ 1301 h 1352"/>
                <a:gd name="connsiteX49-229" fmla="*/ 746 w 2088"/>
                <a:gd name="connsiteY49-230" fmla="*/ 1277 h 1352"/>
                <a:gd name="connsiteX50-231" fmla="*/ 876 w 2088"/>
                <a:gd name="connsiteY50-232" fmla="*/ 1352 h 1352"/>
                <a:gd name="connsiteX51-233" fmla="*/ 973 w 2088"/>
                <a:gd name="connsiteY51-234" fmla="*/ 1303 h 1352"/>
                <a:gd name="connsiteX52-235" fmla="*/ 1265 w 2088"/>
                <a:gd name="connsiteY52-236" fmla="*/ 1253 h 1352"/>
                <a:gd name="connsiteX53-237" fmla="*/ 1383 w 2088"/>
                <a:gd name="connsiteY53-238" fmla="*/ 1274 h 1352"/>
                <a:gd name="connsiteX54-239" fmla="*/ 1519 w 2088"/>
                <a:gd name="connsiteY54-240" fmla="*/ 1277 h 1352"/>
                <a:gd name="connsiteX55-241" fmla="*/ 1541 w 2088"/>
                <a:gd name="connsiteY55-242" fmla="*/ 1266 h 1352"/>
                <a:gd name="connsiteX56-243" fmla="*/ 1524 w 2088"/>
                <a:gd name="connsiteY56-244" fmla="*/ 1210 h 1352"/>
                <a:gd name="connsiteX57-245" fmla="*/ 1501 w 2088"/>
                <a:gd name="connsiteY57-246" fmla="*/ 1159 h 1352"/>
                <a:gd name="connsiteX58-247" fmla="*/ 1516 w 2088"/>
                <a:gd name="connsiteY58-248" fmla="*/ 1082 h 1352"/>
                <a:gd name="connsiteX59-249" fmla="*/ 1821 w 2088"/>
                <a:gd name="connsiteY59-250" fmla="*/ 1012 h 1352"/>
                <a:gd name="connsiteX60-251" fmla="*/ 1813 w 2088"/>
                <a:gd name="connsiteY60-252" fmla="*/ 891 h 1352"/>
                <a:gd name="connsiteX61-253" fmla="*/ 1899 w 2088"/>
                <a:gd name="connsiteY61-254" fmla="*/ 863 h 1352"/>
                <a:gd name="connsiteX62-255" fmla="*/ 1942 w 2088"/>
                <a:gd name="connsiteY62-256" fmla="*/ 795 h 1352"/>
                <a:gd name="connsiteX63-257" fmla="*/ 2051 w 2088"/>
                <a:gd name="connsiteY63-258" fmla="*/ 760 h 1352"/>
                <a:gd name="connsiteX64-259" fmla="*/ 2088 w 2088"/>
                <a:gd name="connsiteY64-260" fmla="*/ 696 h 1352"/>
                <a:gd name="connsiteX0-261" fmla="*/ 2088 w 2088"/>
                <a:gd name="connsiteY0-262" fmla="*/ 696 h 1352"/>
                <a:gd name="connsiteX1-263" fmla="*/ 2062 w 2088"/>
                <a:gd name="connsiteY1-264" fmla="*/ 621 h 1352"/>
                <a:gd name="connsiteX2-265" fmla="*/ 2032 w 2088"/>
                <a:gd name="connsiteY2-266" fmla="*/ 547 h 1352"/>
                <a:gd name="connsiteX3-267" fmla="*/ 1876 w 2088"/>
                <a:gd name="connsiteY3-268" fmla="*/ 478 h 1352"/>
                <a:gd name="connsiteX4-269" fmla="*/ 1769 w 2088"/>
                <a:gd name="connsiteY4-270" fmla="*/ 478 h 1352"/>
                <a:gd name="connsiteX5-271" fmla="*/ 1640 w 2088"/>
                <a:gd name="connsiteY5-272" fmla="*/ 437 h 1352"/>
                <a:gd name="connsiteX6-273" fmla="*/ 1685 w 2088"/>
                <a:gd name="connsiteY6-274" fmla="*/ 297 h 1352"/>
                <a:gd name="connsiteX7-275" fmla="*/ 1583 w 2088"/>
                <a:gd name="connsiteY7-276" fmla="*/ 154 h 1352"/>
                <a:gd name="connsiteX8-277" fmla="*/ 1513 w 2088"/>
                <a:gd name="connsiteY8-278" fmla="*/ 150 h 1352"/>
                <a:gd name="connsiteX9-279" fmla="*/ 1441 w 2088"/>
                <a:gd name="connsiteY9-280" fmla="*/ 66 h 1352"/>
                <a:gd name="connsiteX10-281" fmla="*/ 1433 w 2088"/>
                <a:gd name="connsiteY10-282" fmla="*/ 7 h 1352"/>
                <a:gd name="connsiteX11-283" fmla="*/ 1362 w 2088"/>
                <a:gd name="connsiteY11-284" fmla="*/ 0 h 1352"/>
                <a:gd name="connsiteX12-285" fmla="*/ 1335 w 2088"/>
                <a:gd name="connsiteY12-286" fmla="*/ 70 h 1352"/>
                <a:gd name="connsiteX13-287" fmla="*/ 1241 w 2088"/>
                <a:gd name="connsiteY13-288" fmla="*/ 88 h 1352"/>
                <a:gd name="connsiteX14-289" fmla="*/ 1246 w 2088"/>
                <a:gd name="connsiteY14-290" fmla="*/ 183 h 1352"/>
                <a:gd name="connsiteX15-291" fmla="*/ 1172 w 2088"/>
                <a:gd name="connsiteY15-292" fmla="*/ 227 h 1352"/>
                <a:gd name="connsiteX16-293" fmla="*/ 1117 w 2088"/>
                <a:gd name="connsiteY16-294" fmla="*/ 183 h 1352"/>
                <a:gd name="connsiteX17-295" fmla="*/ 1015 w 2088"/>
                <a:gd name="connsiteY17-296" fmla="*/ 169 h 1352"/>
                <a:gd name="connsiteX18-297" fmla="*/ 926 w 2088"/>
                <a:gd name="connsiteY18-298" fmla="*/ 316 h 1352"/>
                <a:gd name="connsiteX19-299" fmla="*/ 926 w 2088"/>
                <a:gd name="connsiteY19-300" fmla="*/ 353 h 1352"/>
                <a:gd name="connsiteX20-301" fmla="*/ 896 w 2088"/>
                <a:gd name="connsiteY20-302" fmla="*/ 363 h 1352"/>
                <a:gd name="connsiteX21-303" fmla="*/ 842 w 2088"/>
                <a:gd name="connsiteY21-304" fmla="*/ 331 h 1352"/>
                <a:gd name="connsiteX22-305" fmla="*/ 736 w 2088"/>
                <a:gd name="connsiteY22-306" fmla="*/ 327 h 1352"/>
                <a:gd name="connsiteX23-307" fmla="*/ 692 w 2088"/>
                <a:gd name="connsiteY23-308" fmla="*/ 363 h 1352"/>
                <a:gd name="connsiteX24-309" fmla="*/ 732 w 2088"/>
                <a:gd name="connsiteY24-310" fmla="*/ 386 h 1352"/>
                <a:gd name="connsiteX25-311" fmla="*/ 749 w 2088"/>
                <a:gd name="connsiteY25-312" fmla="*/ 539 h 1352"/>
                <a:gd name="connsiteX26-313" fmla="*/ 665 w 2088"/>
                <a:gd name="connsiteY26-314" fmla="*/ 581 h 1352"/>
                <a:gd name="connsiteX27-315" fmla="*/ 657 w 2088"/>
                <a:gd name="connsiteY27-316" fmla="*/ 643 h 1352"/>
                <a:gd name="connsiteX28-317" fmla="*/ 532 w 2088"/>
                <a:gd name="connsiteY28-318" fmla="*/ 668 h 1352"/>
                <a:gd name="connsiteX29-319" fmla="*/ 448 w 2088"/>
                <a:gd name="connsiteY29-320" fmla="*/ 702 h 1352"/>
                <a:gd name="connsiteX30-321" fmla="*/ 328 w 2088"/>
                <a:gd name="connsiteY30-322" fmla="*/ 695 h 1352"/>
                <a:gd name="connsiteX31-323" fmla="*/ 283 w 2088"/>
                <a:gd name="connsiteY31-324" fmla="*/ 745 h 1352"/>
                <a:gd name="connsiteX32-325" fmla="*/ 231 w 2088"/>
                <a:gd name="connsiteY32-326" fmla="*/ 735 h 1352"/>
                <a:gd name="connsiteX33-327" fmla="*/ 182 w 2088"/>
                <a:gd name="connsiteY33-328" fmla="*/ 705 h 1352"/>
                <a:gd name="connsiteX34-329" fmla="*/ 88 w 2088"/>
                <a:gd name="connsiteY34-330" fmla="*/ 735 h 1352"/>
                <a:gd name="connsiteX35-331" fmla="*/ 0 w 2088"/>
                <a:gd name="connsiteY35-332" fmla="*/ 793 h 1352"/>
                <a:gd name="connsiteX36-333" fmla="*/ 9 w 2088"/>
                <a:gd name="connsiteY36-334" fmla="*/ 892 h 1352"/>
                <a:gd name="connsiteX37-335" fmla="*/ 66 w 2088"/>
                <a:gd name="connsiteY37-336" fmla="*/ 903 h 1352"/>
                <a:gd name="connsiteX38-337" fmla="*/ 79 w 2088"/>
                <a:gd name="connsiteY38-338" fmla="*/ 1021 h 1352"/>
                <a:gd name="connsiteX39-339" fmla="*/ 27 w 2088"/>
                <a:gd name="connsiteY39-340" fmla="*/ 1021 h 1352"/>
                <a:gd name="connsiteX40-341" fmla="*/ 27 w 2088"/>
                <a:gd name="connsiteY40-342" fmla="*/ 1055 h 1352"/>
                <a:gd name="connsiteX41-343" fmla="*/ 124 w 2088"/>
                <a:gd name="connsiteY41-344" fmla="*/ 1106 h 1352"/>
                <a:gd name="connsiteX42-345" fmla="*/ 115 w 2088"/>
                <a:gd name="connsiteY42-346" fmla="*/ 1176 h 1352"/>
                <a:gd name="connsiteX43-347" fmla="*/ 277 w 2088"/>
                <a:gd name="connsiteY43-348" fmla="*/ 1248 h 1352"/>
                <a:gd name="connsiteX44-349" fmla="*/ 281 w 2088"/>
                <a:gd name="connsiteY44-350" fmla="*/ 1253 h 1352"/>
                <a:gd name="connsiteX45-351" fmla="*/ 286 w 2088"/>
                <a:gd name="connsiteY45-352" fmla="*/ 1320 h 1352"/>
                <a:gd name="connsiteX46-353" fmla="*/ 411 w 2088"/>
                <a:gd name="connsiteY46-354" fmla="*/ 1325 h 1352"/>
                <a:gd name="connsiteX47-355" fmla="*/ 510 w 2088"/>
                <a:gd name="connsiteY47-356" fmla="*/ 1269 h 1352"/>
                <a:gd name="connsiteX48-357" fmla="*/ 669 w 2088"/>
                <a:gd name="connsiteY48-358" fmla="*/ 1301 h 1352"/>
                <a:gd name="connsiteX49-359" fmla="*/ 746 w 2088"/>
                <a:gd name="connsiteY49-360" fmla="*/ 1277 h 1352"/>
                <a:gd name="connsiteX50-361" fmla="*/ 876 w 2088"/>
                <a:gd name="connsiteY50-362" fmla="*/ 1352 h 1352"/>
                <a:gd name="connsiteX51-363" fmla="*/ 973 w 2088"/>
                <a:gd name="connsiteY51-364" fmla="*/ 1303 h 1352"/>
                <a:gd name="connsiteX52-365" fmla="*/ 1265 w 2088"/>
                <a:gd name="connsiteY52-366" fmla="*/ 1253 h 1352"/>
                <a:gd name="connsiteX53-367" fmla="*/ 1383 w 2088"/>
                <a:gd name="connsiteY53-368" fmla="*/ 1274 h 1352"/>
                <a:gd name="connsiteX54-369" fmla="*/ 1519 w 2088"/>
                <a:gd name="connsiteY54-370" fmla="*/ 1277 h 1352"/>
                <a:gd name="connsiteX55-371" fmla="*/ 1501 w 2088"/>
                <a:gd name="connsiteY55-372" fmla="*/ 1266 h 1352"/>
                <a:gd name="connsiteX56-373" fmla="*/ 1524 w 2088"/>
                <a:gd name="connsiteY56-374" fmla="*/ 1210 h 1352"/>
                <a:gd name="connsiteX57-375" fmla="*/ 1501 w 2088"/>
                <a:gd name="connsiteY57-376" fmla="*/ 1159 h 1352"/>
                <a:gd name="connsiteX58-377" fmla="*/ 1516 w 2088"/>
                <a:gd name="connsiteY58-378" fmla="*/ 1082 h 1352"/>
                <a:gd name="connsiteX59-379" fmla="*/ 1821 w 2088"/>
                <a:gd name="connsiteY59-380" fmla="*/ 1012 h 1352"/>
                <a:gd name="connsiteX60-381" fmla="*/ 1813 w 2088"/>
                <a:gd name="connsiteY60-382" fmla="*/ 891 h 1352"/>
                <a:gd name="connsiteX61-383" fmla="*/ 1899 w 2088"/>
                <a:gd name="connsiteY61-384" fmla="*/ 863 h 1352"/>
                <a:gd name="connsiteX62-385" fmla="*/ 1942 w 2088"/>
                <a:gd name="connsiteY62-386" fmla="*/ 795 h 1352"/>
                <a:gd name="connsiteX63-387" fmla="*/ 2051 w 2088"/>
                <a:gd name="connsiteY63-388" fmla="*/ 760 h 1352"/>
                <a:gd name="connsiteX64-389" fmla="*/ 2088 w 2088"/>
                <a:gd name="connsiteY64-390" fmla="*/ 696 h 1352"/>
                <a:gd name="connsiteX0-391" fmla="*/ 2088 w 2088"/>
                <a:gd name="connsiteY0-392" fmla="*/ 696 h 1352"/>
                <a:gd name="connsiteX1-393" fmla="*/ 2062 w 2088"/>
                <a:gd name="connsiteY1-394" fmla="*/ 621 h 1352"/>
                <a:gd name="connsiteX2-395" fmla="*/ 2032 w 2088"/>
                <a:gd name="connsiteY2-396" fmla="*/ 547 h 1352"/>
                <a:gd name="connsiteX3-397" fmla="*/ 1876 w 2088"/>
                <a:gd name="connsiteY3-398" fmla="*/ 478 h 1352"/>
                <a:gd name="connsiteX4-399" fmla="*/ 1769 w 2088"/>
                <a:gd name="connsiteY4-400" fmla="*/ 478 h 1352"/>
                <a:gd name="connsiteX5-401" fmla="*/ 1640 w 2088"/>
                <a:gd name="connsiteY5-402" fmla="*/ 437 h 1352"/>
                <a:gd name="connsiteX6-403" fmla="*/ 1685 w 2088"/>
                <a:gd name="connsiteY6-404" fmla="*/ 297 h 1352"/>
                <a:gd name="connsiteX7-405" fmla="*/ 1583 w 2088"/>
                <a:gd name="connsiteY7-406" fmla="*/ 154 h 1352"/>
                <a:gd name="connsiteX8-407" fmla="*/ 1513 w 2088"/>
                <a:gd name="connsiteY8-408" fmla="*/ 150 h 1352"/>
                <a:gd name="connsiteX9-409" fmla="*/ 1441 w 2088"/>
                <a:gd name="connsiteY9-410" fmla="*/ 66 h 1352"/>
                <a:gd name="connsiteX10-411" fmla="*/ 1433 w 2088"/>
                <a:gd name="connsiteY10-412" fmla="*/ 7 h 1352"/>
                <a:gd name="connsiteX11-413" fmla="*/ 1362 w 2088"/>
                <a:gd name="connsiteY11-414" fmla="*/ 0 h 1352"/>
                <a:gd name="connsiteX12-415" fmla="*/ 1335 w 2088"/>
                <a:gd name="connsiteY12-416" fmla="*/ 70 h 1352"/>
                <a:gd name="connsiteX13-417" fmla="*/ 1241 w 2088"/>
                <a:gd name="connsiteY13-418" fmla="*/ 88 h 1352"/>
                <a:gd name="connsiteX14-419" fmla="*/ 1246 w 2088"/>
                <a:gd name="connsiteY14-420" fmla="*/ 183 h 1352"/>
                <a:gd name="connsiteX15-421" fmla="*/ 1172 w 2088"/>
                <a:gd name="connsiteY15-422" fmla="*/ 227 h 1352"/>
                <a:gd name="connsiteX16-423" fmla="*/ 1117 w 2088"/>
                <a:gd name="connsiteY16-424" fmla="*/ 183 h 1352"/>
                <a:gd name="connsiteX17-425" fmla="*/ 1015 w 2088"/>
                <a:gd name="connsiteY17-426" fmla="*/ 169 h 1352"/>
                <a:gd name="connsiteX18-427" fmla="*/ 926 w 2088"/>
                <a:gd name="connsiteY18-428" fmla="*/ 316 h 1352"/>
                <a:gd name="connsiteX19-429" fmla="*/ 926 w 2088"/>
                <a:gd name="connsiteY19-430" fmla="*/ 353 h 1352"/>
                <a:gd name="connsiteX20-431" fmla="*/ 896 w 2088"/>
                <a:gd name="connsiteY20-432" fmla="*/ 363 h 1352"/>
                <a:gd name="connsiteX21-433" fmla="*/ 842 w 2088"/>
                <a:gd name="connsiteY21-434" fmla="*/ 331 h 1352"/>
                <a:gd name="connsiteX22-435" fmla="*/ 736 w 2088"/>
                <a:gd name="connsiteY22-436" fmla="*/ 327 h 1352"/>
                <a:gd name="connsiteX23-437" fmla="*/ 692 w 2088"/>
                <a:gd name="connsiteY23-438" fmla="*/ 363 h 1352"/>
                <a:gd name="connsiteX24-439" fmla="*/ 732 w 2088"/>
                <a:gd name="connsiteY24-440" fmla="*/ 386 h 1352"/>
                <a:gd name="connsiteX25-441" fmla="*/ 749 w 2088"/>
                <a:gd name="connsiteY25-442" fmla="*/ 539 h 1352"/>
                <a:gd name="connsiteX26-443" fmla="*/ 665 w 2088"/>
                <a:gd name="connsiteY26-444" fmla="*/ 581 h 1352"/>
                <a:gd name="connsiteX27-445" fmla="*/ 657 w 2088"/>
                <a:gd name="connsiteY27-446" fmla="*/ 643 h 1352"/>
                <a:gd name="connsiteX28-447" fmla="*/ 532 w 2088"/>
                <a:gd name="connsiteY28-448" fmla="*/ 668 h 1352"/>
                <a:gd name="connsiteX29-449" fmla="*/ 448 w 2088"/>
                <a:gd name="connsiteY29-450" fmla="*/ 702 h 1352"/>
                <a:gd name="connsiteX30-451" fmla="*/ 328 w 2088"/>
                <a:gd name="connsiteY30-452" fmla="*/ 695 h 1352"/>
                <a:gd name="connsiteX31-453" fmla="*/ 283 w 2088"/>
                <a:gd name="connsiteY31-454" fmla="*/ 745 h 1352"/>
                <a:gd name="connsiteX32-455" fmla="*/ 231 w 2088"/>
                <a:gd name="connsiteY32-456" fmla="*/ 735 h 1352"/>
                <a:gd name="connsiteX33-457" fmla="*/ 182 w 2088"/>
                <a:gd name="connsiteY33-458" fmla="*/ 705 h 1352"/>
                <a:gd name="connsiteX34-459" fmla="*/ 88 w 2088"/>
                <a:gd name="connsiteY34-460" fmla="*/ 735 h 1352"/>
                <a:gd name="connsiteX35-461" fmla="*/ 0 w 2088"/>
                <a:gd name="connsiteY35-462" fmla="*/ 793 h 1352"/>
                <a:gd name="connsiteX36-463" fmla="*/ 9 w 2088"/>
                <a:gd name="connsiteY36-464" fmla="*/ 892 h 1352"/>
                <a:gd name="connsiteX37-465" fmla="*/ 66 w 2088"/>
                <a:gd name="connsiteY37-466" fmla="*/ 903 h 1352"/>
                <a:gd name="connsiteX38-467" fmla="*/ 79 w 2088"/>
                <a:gd name="connsiteY38-468" fmla="*/ 1021 h 1352"/>
                <a:gd name="connsiteX39-469" fmla="*/ 27 w 2088"/>
                <a:gd name="connsiteY39-470" fmla="*/ 1021 h 1352"/>
                <a:gd name="connsiteX40-471" fmla="*/ 27 w 2088"/>
                <a:gd name="connsiteY40-472" fmla="*/ 1055 h 1352"/>
                <a:gd name="connsiteX41-473" fmla="*/ 124 w 2088"/>
                <a:gd name="connsiteY41-474" fmla="*/ 1106 h 1352"/>
                <a:gd name="connsiteX42-475" fmla="*/ 115 w 2088"/>
                <a:gd name="connsiteY42-476" fmla="*/ 1176 h 1352"/>
                <a:gd name="connsiteX43-477" fmla="*/ 277 w 2088"/>
                <a:gd name="connsiteY43-478" fmla="*/ 1248 h 1352"/>
                <a:gd name="connsiteX44-479" fmla="*/ 281 w 2088"/>
                <a:gd name="connsiteY44-480" fmla="*/ 1253 h 1352"/>
                <a:gd name="connsiteX45-481" fmla="*/ 286 w 2088"/>
                <a:gd name="connsiteY45-482" fmla="*/ 1320 h 1352"/>
                <a:gd name="connsiteX46-483" fmla="*/ 411 w 2088"/>
                <a:gd name="connsiteY46-484" fmla="*/ 1325 h 1352"/>
                <a:gd name="connsiteX47-485" fmla="*/ 510 w 2088"/>
                <a:gd name="connsiteY47-486" fmla="*/ 1269 h 1352"/>
                <a:gd name="connsiteX48-487" fmla="*/ 669 w 2088"/>
                <a:gd name="connsiteY48-488" fmla="*/ 1301 h 1352"/>
                <a:gd name="connsiteX49-489" fmla="*/ 746 w 2088"/>
                <a:gd name="connsiteY49-490" fmla="*/ 1277 h 1352"/>
                <a:gd name="connsiteX50-491" fmla="*/ 876 w 2088"/>
                <a:gd name="connsiteY50-492" fmla="*/ 1352 h 1352"/>
                <a:gd name="connsiteX51-493" fmla="*/ 973 w 2088"/>
                <a:gd name="connsiteY51-494" fmla="*/ 1303 h 1352"/>
                <a:gd name="connsiteX52-495" fmla="*/ 1265 w 2088"/>
                <a:gd name="connsiteY52-496" fmla="*/ 1253 h 1352"/>
                <a:gd name="connsiteX53-497" fmla="*/ 1383 w 2088"/>
                <a:gd name="connsiteY53-498" fmla="*/ 1274 h 1352"/>
                <a:gd name="connsiteX54-499" fmla="*/ 1519 w 2088"/>
                <a:gd name="connsiteY54-500" fmla="*/ 1277 h 1352"/>
                <a:gd name="connsiteX55-501" fmla="*/ 1501 w 2088"/>
                <a:gd name="connsiteY55-502" fmla="*/ 1266 h 1352"/>
                <a:gd name="connsiteX56-503" fmla="*/ 1524 w 2088"/>
                <a:gd name="connsiteY56-504" fmla="*/ 1210 h 1352"/>
                <a:gd name="connsiteX57-505" fmla="*/ 1501 w 2088"/>
                <a:gd name="connsiteY57-506" fmla="*/ 1159 h 1352"/>
                <a:gd name="connsiteX58-507" fmla="*/ 1516 w 2088"/>
                <a:gd name="connsiteY58-508" fmla="*/ 1082 h 1352"/>
                <a:gd name="connsiteX59-509" fmla="*/ 1821 w 2088"/>
                <a:gd name="connsiteY59-510" fmla="*/ 1012 h 1352"/>
                <a:gd name="connsiteX60-511" fmla="*/ 1813 w 2088"/>
                <a:gd name="connsiteY60-512" fmla="*/ 891 h 1352"/>
                <a:gd name="connsiteX61-513" fmla="*/ 1899 w 2088"/>
                <a:gd name="connsiteY61-514" fmla="*/ 863 h 1352"/>
                <a:gd name="connsiteX62-515" fmla="*/ 1942 w 2088"/>
                <a:gd name="connsiteY62-516" fmla="*/ 795 h 1352"/>
                <a:gd name="connsiteX63-517" fmla="*/ 2051 w 2088"/>
                <a:gd name="connsiteY63-518" fmla="*/ 760 h 1352"/>
                <a:gd name="connsiteX64-519" fmla="*/ 2088 w 2088"/>
                <a:gd name="connsiteY64-520" fmla="*/ 696 h 1352"/>
                <a:gd name="connsiteX0-521" fmla="*/ 2088 w 2088"/>
                <a:gd name="connsiteY0-522" fmla="*/ 696 h 1352"/>
                <a:gd name="connsiteX1-523" fmla="*/ 2062 w 2088"/>
                <a:gd name="connsiteY1-524" fmla="*/ 621 h 1352"/>
                <a:gd name="connsiteX2-525" fmla="*/ 2032 w 2088"/>
                <a:gd name="connsiteY2-526" fmla="*/ 547 h 1352"/>
                <a:gd name="connsiteX3-527" fmla="*/ 1876 w 2088"/>
                <a:gd name="connsiteY3-528" fmla="*/ 478 h 1352"/>
                <a:gd name="connsiteX4-529" fmla="*/ 1769 w 2088"/>
                <a:gd name="connsiteY4-530" fmla="*/ 478 h 1352"/>
                <a:gd name="connsiteX5-531" fmla="*/ 1640 w 2088"/>
                <a:gd name="connsiteY5-532" fmla="*/ 437 h 1352"/>
                <a:gd name="connsiteX6-533" fmla="*/ 1685 w 2088"/>
                <a:gd name="connsiteY6-534" fmla="*/ 297 h 1352"/>
                <a:gd name="connsiteX7-535" fmla="*/ 1583 w 2088"/>
                <a:gd name="connsiteY7-536" fmla="*/ 154 h 1352"/>
                <a:gd name="connsiteX8-537" fmla="*/ 1513 w 2088"/>
                <a:gd name="connsiteY8-538" fmla="*/ 150 h 1352"/>
                <a:gd name="connsiteX9-539" fmla="*/ 1441 w 2088"/>
                <a:gd name="connsiteY9-540" fmla="*/ 66 h 1352"/>
                <a:gd name="connsiteX10-541" fmla="*/ 1433 w 2088"/>
                <a:gd name="connsiteY10-542" fmla="*/ 7 h 1352"/>
                <a:gd name="connsiteX11-543" fmla="*/ 1362 w 2088"/>
                <a:gd name="connsiteY11-544" fmla="*/ 0 h 1352"/>
                <a:gd name="connsiteX12-545" fmla="*/ 1335 w 2088"/>
                <a:gd name="connsiteY12-546" fmla="*/ 70 h 1352"/>
                <a:gd name="connsiteX13-547" fmla="*/ 1241 w 2088"/>
                <a:gd name="connsiteY13-548" fmla="*/ 88 h 1352"/>
                <a:gd name="connsiteX14-549" fmla="*/ 1246 w 2088"/>
                <a:gd name="connsiteY14-550" fmla="*/ 183 h 1352"/>
                <a:gd name="connsiteX15-551" fmla="*/ 1172 w 2088"/>
                <a:gd name="connsiteY15-552" fmla="*/ 227 h 1352"/>
                <a:gd name="connsiteX16-553" fmla="*/ 1117 w 2088"/>
                <a:gd name="connsiteY16-554" fmla="*/ 183 h 1352"/>
                <a:gd name="connsiteX17-555" fmla="*/ 1015 w 2088"/>
                <a:gd name="connsiteY17-556" fmla="*/ 169 h 1352"/>
                <a:gd name="connsiteX18-557" fmla="*/ 926 w 2088"/>
                <a:gd name="connsiteY18-558" fmla="*/ 316 h 1352"/>
                <a:gd name="connsiteX19-559" fmla="*/ 926 w 2088"/>
                <a:gd name="connsiteY19-560" fmla="*/ 353 h 1352"/>
                <a:gd name="connsiteX20-561" fmla="*/ 896 w 2088"/>
                <a:gd name="connsiteY20-562" fmla="*/ 363 h 1352"/>
                <a:gd name="connsiteX21-563" fmla="*/ 842 w 2088"/>
                <a:gd name="connsiteY21-564" fmla="*/ 331 h 1352"/>
                <a:gd name="connsiteX22-565" fmla="*/ 736 w 2088"/>
                <a:gd name="connsiteY22-566" fmla="*/ 327 h 1352"/>
                <a:gd name="connsiteX23-567" fmla="*/ 692 w 2088"/>
                <a:gd name="connsiteY23-568" fmla="*/ 363 h 1352"/>
                <a:gd name="connsiteX24-569" fmla="*/ 732 w 2088"/>
                <a:gd name="connsiteY24-570" fmla="*/ 386 h 1352"/>
                <a:gd name="connsiteX25-571" fmla="*/ 749 w 2088"/>
                <a:gd name="connsiteY25-572" fmla="*/ 539 h 1352"/>
                <a:gd name="connsiteX26-573" fmla="*/ 665 w 2088"/>
                <a:gd name="connsiteY26-574" fmla="*/ 581 h 1352"/>
                <a:gd name="connsiteX27-575" fmla="*/ 657 w 2088"/>
                <a:gd name="connsiteY27-576" fmla="*/ 643 h 1352"/>
                <a:gd name="connsiteX28-577" fmla="*/ 532 w 2088"/>
                <a:gd name="connsiteY28-578" fmla="*/ 668 h 1352"/>
                <a:gd name="connsiteX29-579" fmla="*/ 448 w 2088"/>
                <a:gd name="connsiteY29-580" fmla="*/ 702 h 1352"/>
                <a:gd name="connsiteX30-581" fmla="*/ 328 w 2088"/>
                <a:gd name="connsiteY30-582" fmla="*/ 695 h 1352"/>
                <a:gd name="connsiteX31-583" fmla="*/ 283 w 2088"/>
                <a:gd name="connsiteY31-584" fmla="*/ 745 h 1352"/>
                <a:gd name="connsiteX32-585" fmla="*/ 231 w 2088"/>
                <a:gd name="connsiteY32-586" fmla="*/ 735 h 1352"/>
                <a:gd name="connsiteX33-587" fmla="*/ 182 w 2088"/>
                <a:gd name="connsiteY33-588" fmla="*/ 705 h 1352"/>
                <a:gd name="connsiteX34-589" fmla="*/ 88 w 2088"/>
                <a:gd name="connsiteY34-590" fmla="*/ 735 h 1352"/>
                <a:gd name="connsiteX35-591" fmla="*/ 0 w 2088"/>
                <a:gd name="connsiteY35-592" fmla="*/ 793 h 1352"/>
                <a:gd name="connsiteX36-593" fmla="*/ 9 w 2088"/>
                <a:gd name="connsiteY36-594" fmla="*/ 892 h 1352"/>
                <a:gd name="connsiteX37-595" fmla="*/ 66 w 2088"/>
                <a:gd name="connsiteY37-596" fmla="*/ 903 h 1352"/>
                <a:gd name="connsiteX38-597" fmla="*/ 79 w 2088"/>
                <a:gd name="connsiteY38-598" fmla="*/ 1021 h 1352"/>
                <a:gd name="connsiteX39-599" fmla="*/ 27 w 2088"/>
                <a:gd name="connsiteY39-600" fmla="*/ 1021 h 1352"/>
                <a:gd name="connsiteX40-601" fmla="*/ 27 w 2088"/>
                <a:gd name="connsiteY40-602" fmla="*/ 1055 h 1352"/>
                <a:gd name="connsiteX41-603" fmla="*/ 124 w 2088"/>
                <a:gd name="connsiteY41-604" fmla="*/ 1106 h 1352"/>
                <a:gd name="connsiteX42-605" fmla="*/ 115 w 2088"/>
                <a:gd name="connsiteY42-606" fmla="*/ 1176 h 1352"/>
                <a:gd name="connsiteX43-607" fmla="*/ 277 w 2088"/>
                <a:gd name="connsiteY43-608" fmla="*/ 1248 h 1352"/>
                <a:gd name="connsiteX44-609" fmla="*/ 281 w 2088"/>
                <a:gd name="connsiteY44-610" fmla="*/ 1253 h 1352"/>
                <a:gd name="connsiteX45-611" fmla="*/ 286 w 2088"/>
                <a:gd name="connsiteY45-612" fmla="*/ 1320 h 1352"/>
                <a:gd name="connsiteX46-613" fmla="*/ 411 w 2088"/>
                <a:gd name="connsiteY46-614" fmla="*/ 1325 h 1352"/>
                <a:gd name="connsiteX47-615" fmla="*/ 510 w 2088"/>
                <a:gd name="connsiteY47-616" fmla="*/ 1269 h 1352"/>
                <a:gd name="connsiteX48-617" fmla="*/ 669 w 2088"/>
                <a:gd name="connsiteY48-618" fmla="*/ 1301 h 1352"/>
                <a:gd name="connsiteX49-619" fmla="*/ 746 w 2088"/>
                <a:gd name="connsiteY49-620" fmla="*/ 1277 h 1352"/>
                <a:gd name="connsiteX50-621" fmla="*/ 876 w 2088"/>
                <a:gd name="connsiteY50-622" fmla="*/ 1352 h 1352"/>
                <a:gd name="connsiteX51-623" fmla="*/ 973 w 2088"/>
                <a:gd name="connsiteY51-624" fmla="*/ 1303 h 1352"/>
                <a:gd name="connsiteX52-625" fmla="*/ 1265 w 2088"/>
                <a:gd name="connsiteY52-626" fmla="*/ 1253 h 1352"/>
                <a:gd name="connsiteX53-627" fmla="*/ 1383 w 2088"/>
                <a:gd name="connsiteY53-628" fmla="*/ 1274 h 1352"/>
                <a:gd name="connsiteX54-629" fmla="*/ 1519 w 2088"/>
                <a:gd name="connsiteY54-630" fmla="*/ 1277 h 1352"/>
                <a:gd name="connsiteX55-631" fmla="*/ 1501 w 2088"/>
                <a:gd name="connsiteY55-632" fmla="*/ 1266 h 1352"/>
                <a:gd name="connsiteX56-633" fmla="*/ 1524 w 2088"/>
                <a:gd name="connsiteY56-634" fmla="*/ 1210 h 1352"/>
                <a:gd name="connsiteX57-635" fmla="*/ 1501 w 2088"/>
                <a:gd name="connsiteY57-636" fmla="*/ 1159 h 1352"/>
                <a:gd name="connsiteX58-637" fmla="*/ 1516 w 2088"/>
                <a:gd name="connsiteY58-638" fmla="*/ 1082 h 1352"/>
                <a:gd name="connsiteX59-639" fmla="*/ 1821 w 2088"/>
                <a:gd name="connsiteY59-640" fmla="*/ 1012 h 1352"/>
                <a:gd name="connsiteX60-641" fmla="*/ 1813 w 2088"/>
                <a:gd name="connsiteY60-642" fmla="*/ 891 h 1352"/>
                <a:gd name="connsiteX61-643" fmla="*/ 1899 w 2088"/>
                <a:gd name="connsiteY61-644" fmla="*/ 863 h 1352"/>
                <a:gd name="connsiteX62-645" fmla="*/ 1942 w 2088"/>
                <a:gd name="connsiteY62-646" fmla="*/ 795 h 1352"/>
                <a:gd name="connsiteX63-647" fmla="*/ 2051 w 2088"/>
                <a:gd name="connsiteY63-648" fmla="*/ 760 h 1352"/>
                <a:gd name="connsiteX64-649" fmla="*/ 2088 w 2088"/>
                <a:gd name="connsiteY64-650" fmla="*/ 696 h 1352"/>
                <a:gd name="connsiteX0-651" fmla="*/ 2088 w 2088"/>
                <a:gd name="connsiteY0-652" fmla="*/ 696 h 1352"/>
                <a:gd name="connsiteX1-653" fmla="*/ 2062 w 2088"/>
                <a:gd name="connsiteY1-654" fmla="*/ 621 h 1352"/>
                <a:gd name="connsiteX2-655" fmla="*/ 2032 w 2088"/>
                <a:gd name="connsiteY2-656" fmla="*/ 547 h 1352"/>
                <a:gd name="connsiteX3-657" fmla="*/ 1876 w 2088"/>
                <a:gd name="connsiteY3-658" fmla="*/ 478 h 1352"/>
                <a:gd name="connsiteX4-659" fmla="*/ 1769 w 2088"/>
                <a:gd name="connsiteY4-660" fmla="*/ 478 h 1352"/>
                <a:gd name="connsiteX5-661" fmla="*/ 1640 w 2088"/>
                <a:gd name="connsiteY5-662" fmla="*/ 437 h 1352"/>
                <a:gd name="connsiteX6-663" fmla="*/ 1685 w 2088"/>
                <a:gd name="connsiteY6-664" fmla="*/ 297 h 1352"/>
                <a:gd name="connsiteX7-665" fmla="*/ 1583 w 2088"/>
                <a:gd name="connsiteY7-666" fmla="*/ 154 h 1352"/>
                <a:gd name="connsiteX8-667" fmla="*/ 1513 w 2088"/>
                <a:gd name="connsiteY8-668" fmla="*/ 150 h 1352"/>
                <a:gd name="connsiteX9-669" fmla="*/ 1441 w 2088"/>
                <a:gd name="connsiteY9-670" fmla="*/ 66 h 1352"/>
                <a:gd name="connsiteX10-671" fmla="*/ 1433 w 2088"/>
                <a:gd name="connsiteY10-672" fmla="*/ 7 h 1352"/>
                <a:gd name="connsiteX11-673" fmla="*/ 1362 w 2088"/>
                <a:gd name="connsiteY11-674" fmla="*/ 0 h 1352"/>
                <a:gd name="connsiteX12-675" fmla="*/ 1335 w 2088"/>
                <a:gd name="connsiteY12-676" fmla="*/ 70 h 1352"/>
                <a:gd name="connsiteX13-677" fmla="*/ 1241 w 2088"/>
                <a:gd name="connsiteY13-678" fmla="*/ 88 h 1352"/>
                <a:gd name="connsiteX14-679" fmla="*/ 1246 w 2088"/>
                <a:gd name="connsiteY14-680" fmla="*/ 183 h 1352"/>
                <a:gd name="connsiteX15-681" fmla="*/ 1172 w 2088"/>
                <a:gd name="connsiteY15-682" fmla="*/ 227 h 1352"/>
                <a:gd name="connsiteX16-683" fmla="*/ 1117 w 2088"/>
                <a:gd name="connsiteY16-684" fmla="*/ 183 h 1352"/>
                <a:gd name="connsiteX17-685" fmla="*/ 1015 w 2088"/>
                <a:gd name="connsiteY17-686" fmla="*/ 169 h 1352"/>
                <a:gd name="connsiteX18-687" fmla="*/ 926 w 2088"/>
                <a:gd name="connsiteY18-688" fmla="*/ 316 h 1352"/>
                <a:gd name="connsiteX19-689" fmla="*/ 926 w 2088"/>
                <a:gd name="connsiteY19-690" fmla="*/ 353 h 1352"/>
                <a:gd name="connsiteX20-691" fmla="*/ 896 w 2088"/>
                <a:gd name="connsiteY20-692" fmla="*/ 363 h 1352"/>
                <a:gd name="connsiteX21-693" fmla="*/ 842 w 2088"/>
                <a:gd name="connsiteY21-694" fmla="*/ 331 h 1352"/>
                <a:gd name="connsiteX22-695" fmla="*/ 736 w 2088"/>
                <a:gd name="connsiteY22-696" fmla="*/ 327 h 1352"/>
                <a:gd name="connsiteX23-697" fmla="*/ 692 w 2088"/>
                <a:gd name="connsiteY23-698" fmla="*/ 363 h 1352"/>
                <a:gd name="connsiteX24-699" fmla="*/ 732 w 2088"/>
                <a:gd name="connsiteY24-700" fmla="*/ 386 h 1352"/>
                <a:gd name="connsiteX25-701" fmla="*/ 749 w 2088"/>
                <a:gd name="connsiteY25-702" fmla="*/ 539 h 1352"/>
                <a:gd name="connsiteX26-703" fmla="*/ 665 w 2088"/>
                <a:gd name="connsiteY26-704" fmla="*/ 581 h 1352"/>
                <a:gd name="connsiteX27-705" fmla="*/ 657 w 2088"/>
                <a:gd name="connsiteY27-706" fmla="*/ 643 h 1352"/>
                <a:gd name="connsiteX28-707" fmla="*/ 532 w 2088"/>
                <a:gd name="connsiteY28-708" fmla="*/ 668 h 1352"/>
                <a:gd name="connsiteX29-709" fmla="*/ 448 w 2088"/>
                <a:gd name="connsiteY29-710" fmla="*/ 702 h 1352"/>
                <a:gd name="connsiteX30-711" fmla="*/ 328 w 2088"/>
                <a:gd name="connsiteY30-712" fmla="*/ 695 h 1352"/>
                <a:gd name="connsiteX31-713" fmla="*/ 283 w 2088"/>
                <a:gd name="connsiteY31-714" fmla="*/ 745 h 1352"/>
                <a:gd name="connsiteX32-715" fmla="*/ 231 w 2088"/>
                <a:gd name="connsiteY32-716" fmla="*/ 735 h 1352"/>
                <a:gd name="connsiteX33-717" fmla="*/ 182 w 2088"/>
                <a:gd name="connsiteY33-718" fmla="*/ 705 h 1352"/>
                <a:gd name="connsiteX34-719" fmla="*/ 88 w 2088"/>
                <a:gd name="connsiteY34-720" fmla="*/ 735 h 1352"/>
                <a:gd name="connsiteX35-721" fmla="*/ 0 w 2088"/>
                <a:gd name="connsiteY35-722" fmla="*/ 793 h 1352"/>
                <a:gd name="connsiteX36-723" fmla="*/ 9 w 2088"/>
                <a:gd name="connsiteY36-724" fmla="*/ 892 h 1352"/>
                <a:gd name="connsiteX37-725" fmla="*/ 66 w 2088"/>
                <a:gd name="connsiteY37-726" fmla="*/ 903 h 1352"/>
                <a:gd name="connsiteX38-727" fmla="*/ 79 w 2088"/>
                <a:gd name="connsiteY38-728" fmla="*/ 1021 h 1352"/>
                <a:gd name="connsiteX39-729" fmla="*/ 27 w 2088"/>
                <a:gd name="connsiteY39-730" fmla="*/ 1021 h 1352"/>
                <a:gd name="connsiteX40-731" fmla="*/ 27 w 2088"/>
                <a:gd name="connsiteY40-732" fmla="*/ 1055 h 1352"/>
                <a:gd name="connsiteX41-733" fmla="*/ 124 w 2088"/>
                <a:gd name="connsiteY41-734" fmla="*/ 1106 h 1352"/>
                <a:gd name="connsiteX42-735" fmla="*/ 115 w 2088"/>
                <a:gd name="connsiteY42-736" fmla="*/ 1176 h 1352"/>
                <a:gd name="connsiteX43-737" fmla="*/ 277 w 2088"/>
                <a:gd name="connsiteY43-738" fmla="*/ 1248 h 1352"/>
                <a:gd name="connsiteX44-739" fmla="*/ 281 w 2088"/>
                <a:gd name="connsiteY44-740" fmla="*/ 1253 h 1352"/>
                <a:gd name="connsiteX45-741" fmla="*/ 286 w 2088"/>
                <a:gd name="connsiteY45-742" fmla="*/ 1320 h 1352"/>
                <a:gd name="connsiteX46-743" fmla="*/ 411 w 2088"/>
                <a:gd name="connsiteY46-744" fmla="*/ 1325 h 1352"/>
                <a:gd name="connsiteX47-745" fmla="*/ 510 w 2088"/>
                <a:gd name="connsiteY47-746" fmla="*/ 1269 h 1352"/>
                <a:gd name="connsiteX48-747" fmla="*/ 669 w 2088"/>
                <a:gd name="connsiteY48-748" fmla="*/ 1301 h 1352"/>
                <a:gd name="connsiteX49-749" fmla="*/ 746 w 2088"/>
                <a:gd name="connsiteY49-750" fmla="*/ 1277 h 1352"/>
                <a:gd name="connsiteX50-751" fmla="*/ 876 w 2088"/>
                <a:gd name="connsiteY50-752" fmla="*/ 1352 h 1352"/>
                <a:gd name="connsiteX51-753" fmla="*/ 973 w 2088"/>
                <a:gd name="connsiteY51-754" fmla="*/ 1303 h 1352"/>
                <a:gd name="connsiteX52-755" fmla="*/ 1265 w 2088"/>
                <a:gd name="connsiteY52-756" fmla="*/ 1253 h 1352"/>
                <a:gd name="connsiteX53-757" fmla="*/ 1383 w 2088"/>
                <a:gd name="connsiteY53-758" fmla="*/ 1274 h 1352"/>
                <a:gd name="connsiteX54-759" fmla="*/ 1519 w 2088"/>
                <a:gd name="connsiteY54-760" fmla="*/ 1277 h 1352"/>
                <a:gd name="connsiteX55-761" fmla="*/ 1501 w 2088"/>
                <a:gd name="connsiteY55-762" fmla="*/ 1266 h 1352"/>
                <a:gd name="connsiteX56-763" fmla="*/ 1524 w 2088"/>
                <a:gd name="connsiteY56-764" fmla="*/ 1210 h 1352"/>
                <a:gd name="connsiteX57-765" fmla="*/ 1501 w 2088"/>
                <a:gd name="connsiteY57-766" fmla="*/ 1159 h 1352"/>
                <a:gd name="connsiteX58-767" fmla="*/ 1516 w 2088"/>
                <a:gd name="connsiteY58-768" fmla="*/ 1082 h 1352"/>
                <a:gd name="connsiteX59-769" fmla="*/ 1821 w 2088"/>
                <a:gd name="connsiteY59-770" fmla="*/ 1012 h 1352"/>
                <a:gd name="connsiteX60-771" fmla="*/ 1813 w 2088"/>
                <a:gd name="connsiteY60-772" fmla="*/ 891 h 1352"/>
                <a:gd name="connsiteX61-773" fmla="*/ 1899 w 2088"/>
                <a:gd name="connsiteY61-774" fmla="*/ 863 h 1352"/>
                <a:gd name="connsiteX62-775" fmla="*/ 1942 w 2088"/>
                <a:gd name="connsiteY62-776" fmla="*/ 795 h 1352"/>
                <a:gd name="connsiteX63-777" fmla="*/ 2051 w 2088"/>
                <a:gd name="connsiteY63-778" fmla="*/ 760 h 1352"/>
                <a:gd name="connsiteX64-779" fmla="*/ 2088 w 2088"/>
                <a:gd name="connsiteY64-780" fmla="*/ 696 h 1352"/>
                <a:gd name="connsiteX0-781" fmla="*/ 2088 w 2088"/>
                <a:gd name="connsiteY0-782" fmla="*/ 696 h 1352"/>
                <a:gd name="connsiteX1-783" fmla="*/ 2062 w 2088"/>
                <a:gd name="connsiteY1-784" fmla="*/ 621 h 1352"/>
                <a:gd name="connsiteX2-785" fmla="*/ 2032 w 2088"/>
                <a:gd name="connsiteY2-786" fmla="*/ 547 h 1352"/>
                <a:gd name="connsiteX3-787" fmla="*/ 1876 w 2088"/>
                <a:gd name="connsiteY3-788" fmla="*/ 478 h 1352"/>
                <a:gd name="connsiteX4-789" fmla="*/ 1769 w 2088"/>
                <a:gd name="connsiteY4-790" fmla="*/ 478 h 1352"/>
                <a:gd name="connsiteX5-791" fmla="*/ 1640 w 2088"/>
                <a:gd name="connsiteY5-792" fmla="*/ 437 h 1352"/>
                <a:gd name="connsiteX6-793" fmla="*/ 1685 w 2088"/>
                <a:gd name="connsiteY6-794" fmla="*/ 297 h 1352"/>
                <a:gd name="connsiteX7-795" fmla="*/ 1583 w 2088"/>
                <a:gd name="connsiteY7-796" fmla="*/ 154 h 1352"/>
                <a:gd name="connsiteX8-797" fmla="*/ 1513 w 2088"/>
                <a:gd name="connsiteY8-798" fmla="*/ 150 h 1352"/>
                <a:gd name="connsiteX9-799" fmla="*/ 1441 w 2088"/>
                <a:gd name="connsiteY9-800" fmla="*/ 66 h 1352"/>
                <a:gd name="connsiteX10-801" fmla="*/ 1433 w 2088"/>
                <a:gd name="connsiteY10-802" fmla="*/ 7 h 1352"/>
                <a:gd name="connsiteX11-803" fmla="*/ 1362 w 2088"/>
                <a:gd name="connsiteY11-804" fmla="*/ 0 h 1352"/>
                <a:gd name="connsiteX12-805" fmla="*/ 1335 w 2088"/>
                <a:gd name="connsiteY12-806" fmla="*/ 70 h 1352"/>
                <a:gd name="connsiteX13-807" fmla="*/ 1241 w 2088"/>
                <a:gd name="connsiteY13-808" fmla="*/ 88 h 1352"/>
                <a:gd name="connsiteX14-809" fmla="*/ 1246 w 2088"/>
                <a:gd name="connsiteY14-810" fmla="*/ 183 h 1352"/>
                <a:gd name="connsiteX15-811" fmla="*/ 1172 w 2088"/>
                <a:gd name="connsiteY15-812" fmla="*/ 227 h 1352"/>
                <a:gd name="connsiteX16-813" fmla="*/ 1117 w 2088"/>
                <a:gd name="connsiteY16-814" fmla="*/ 183 h 1352"/>
                <a:gd name="connsiteX17-815" fmla="*/ 1015 w 2088"/>
                <a:gd name="connsiteY17-816" fmla="*/ 169 h 1352"/>
                <a:gd name="connsiteX18-817" fmla="*/ 926 w 2088"/>
                <a:gd name="connsiteY18-818" fmla="*/ 316 h 1352"/>
                <a:gd name="connsiteX19-819" fmla="*/ 926 w 2088"/>
                <a:gd name="connsiteY19-820" fmla="*/ 353 h 1352"/>
                <a:gd name="connsiteX20-821" fmla="*/ 896 w 2088"/>
                <a:gd name="connsiteY20-822" fmla="*/ 363 h 1352"/>
                <a:gd name="connsiteX21-823" fmla="*/ 842 w 2088"/>
                <a:gd name="connsiteY21-824" fmla="*/ 331 h 1352"/>
                <a:gd name="connsiteX22-825" fmla="*/ 736 w 2088"/>
                <a:gd name="connsiteY22-826" fmla="*/ 327 h 1352"/>
                <a:gd name="connsiteX23-827" fmla="*/ 692 w 2088"/>
                <a:gd name="connsiteY23-828" fmla="*/ 363 h 1352"/>
                <a:gd name="connsiteX24-829" fmla="*/ 732 w 2088"/>
                <a:gd name="connsiteY24-830" fmla="*/ 386 h 1352"/>
                <a:gd name="connsiteX25-831" fmla="*/ 749 w 2088"/>
                <a:gd name="connsiteY25-832" fmla="*/ 539 h 1352"/>
                <a:gd name="connsiteX26-833" fmla="*/ 665 w 2088"/>
                <a:gd name="connsiteY26-834" fmla="*/ 581 h 1352"/>
                <a:gd name="connsiteX27-835" fmla="*/ 657 w 2088"/>
                <a:gd name="connsiteY27-836" fmla="*/ 643 h 1352"/>
                <a:gd name="connsiteX28-837" fmla="*/ 532 w 2088"/>
                <a:gd name="connsiteY28-838" fmla="*/ 668 h 1352"/>
                <a:gd name="connsiteX29-839" fmla="*/ 448 w 2088"/>
                <a:gd name="connsiteY29-840" fmla="*/ 702 h 1352"/>
                <a:gd name="connsiteX30-841" fmla="*/ 328 w 2088"/>
                <a:gd name="connsiteY30-842" fmla="*/ 695 h 1352"/>
                <a:gd name="connsiteX31-843" fmla="*/ 283 w 2088"/>
                <a:gd name="connsiteY31-844" fmla="*/ 745 h 1352"/>
                <a:gd name="connsiteX32-845" fmla="*/ 231 w 2088"/>
                <a:gd name="connsiteY32-846" fmla="*/ 735 h 1352"/>
                <a:gd name="connsiteX33-847" fmla="*/ 182 w 2088"/>
                <a:gd name="connsiteY33-848" fmla="*/ 705 h 1352"/>
                <a:gd name="connsiteX34-849" fmla="*/ 88 w 2088"/>
                <a:gd name="connsiteY34-850" fmla="*/ 735 h 1352"/>
                <a:gd name="connsiteX35-851" fmla="*/ 0 w 2088"/>
                <a:gd name="connsiteY35-852" fmla="*/ 793 h 1352"/>
                <a:gd name="connsiteX36-853" fmla="*/ 9 w 2088"/>
                <a:gd name="connsiteY36-854" fmla="*/ 892 h 1352"/>
                <a:gd name="connsiteX37-855" fmla="*/ 66 w 2088"/>
                <a:gd name="connsiteY37-856" fmla="*/ 903 h 1352"/>
                <a:gd name="connsiteX38-857" fmla="*/ 79 w 2088"/>
                <a:gd name="connsiteY38-858" fmla="*/ 1021 h 1352"/>
                <a:gd name="connsiteX39-859" fmla="*/ 27 w 2088"/>
                <a:gd name="connsiteY39-860" fmla="*/ 1021 h 1352"/>
                <a:gd name="connsiteX40-861" fmla="*/ 27 w 2088"/>
                <a:gd name="connsiteY40-862" fmla="*/ 1055 h 1352"/>
                <a:gd name="connsiteX41-863" fmla="*/ 124 w 2088"/>
                <a:gd name="connsiteY41-864" fmla="*/ 1106 h 1352"/>
                <a:gd name="connsiteX42-865" fmla="*/ 115 w 2088"/>
                <a:gd name="connsiteY42-866" fmla="*/ 1176 h 1352"/>
                <a:gd name="connsiteX43-867" fmla="*/ 277 w 2088"/>
                <a:gd name="connsiteY43-868" fmla="*/ 1248 h 1352"/>
                <a:gd name="connsiteX44-869" fmla="*/ 281 w 2088"/>
                <a:gd name="connsiteY44-870" fmla="*/ 1253 h 1352"/>
                <a:gd name="connsiteX45-871" fmla="*/ 286 w 2088"/>
                <a:gd name="connsiteY45-872" fmla="*/ 1320 h 1352"/>
                <a:gd name="connsiteX46-873" fmla="*/ 371 w 2088"/>
                <a:gd name="connsiteY46-874" fmla="*/ 1325 h 1352"/>
                <a:gd name="connsiteX47-875" fmla="*/ 510 w 2088"/>
                <a:gd name="connsiteY47-876" fmla="*/ 1269 h 1352"/>
                <a:gd name="connsiteX48-877" fmla="*/ 669 w 2088"/>
                <a:gd name="connsiteY48-878" fmla="*/ 1301 h 1352"/>
                <a:gd name="connsiteX49-879" fmla="*/ 746 w 2088"/>
                <a:gd name="connsiteY49-880" fmla="*/ 1277 h 1352"/>
                <a:gd name="connsiteX50-881" fmla="*/ 876 w 2088"/>
                <a:gd name="connsiteY50-882" fmla="*/ 1352 h 1352"/>
                <a:gd name="connsiteX51-883" fmla="*/ 973 w 2088"/>
                <a:gd name="connsiteY51-884" fmla="*/ 1303 h 1352"/>
                <a:gd name="connsiteX52-885" fmla="*/ 1265 w 2088"/>
                <a:gd name="connsiteY52-886" fmla="*/ 1253 h 1352"/>
                <a:gd name="connsiteX53-887" fmla="*/ 1383 w 2088"/>
                <a:gd name="connsiteY53-888" fmla="*/ 1274 h 1352"/>
                <a:gd name="connsiteX54-889" fmla="*/ 1519 w 2088"/>
                <a:gd name="connsiteY54-890" fmla="*/ 1277 h 1352"/>
                <a:gd name="connsiteX55-891" fmla="*/ 1501 w 2088"/>
                <a:gd name="connsiteY55-892" fmla="*/ 1266 h 1352"/>
                <a:gd name="connsiteX56-893" fmla="*/ 1524 w 2088"/>
                <a:gd name="connsiteY56-894" fmla="*/ 1210 h 1352"/>
                <a:gd name="connsiteX57-895" fmla="*/ 1501 w 2088"/>
                <a:gd name="connsiteY57-896" fmla="*/ 1159 h 1352"/>
                <a:gd name="connsiteX58-897" fmla="*/ 1516 w 2088"/>
                <a:gd name="connsiteY58-898" fmla="*/ 1082 h 1352"/>
                <a:gd name="connsiteX59-899" fmla="*/ 1821 w 2088"/>
                <a:gd name="connsiteY59-900" fmla="*/ 1012 h 1352"/>
                <a:gd name="connsiteX60-901" fmla="*/ 1813 w 2088"/>
                <a:gd name="connsiteY60-902" fmla="*/ 891 h 1352"/>
                <a:gd name="connsiteX61-903" fmla="*/ 1899 w 2088"/>
                <a:gd name="connsiteY61-904" fmla="*/ 863 h 1352"/>
                <a:gd name="connsiteX62-905" fmla="*/ 1942 w 2088"/>
                <a:gd name="connsiteY62-906" fmla="*/ 795 h 1352"/>
                <a:gd name="connsiteX63-907" fmla="*/ 2051 w 2088"/>
                <a:gd name="connsiteY63-908" fmla="*/ 760 h 1352"/>
                <a:gd name="connsiteX64-909" fmla="*/ 2088 w 2088"/>
                <a:gd name="connsiteY64-910" fmla="*/ 696 h 1352"/>
                <a:gd name="connsiteX0-911" fmla="*/ 2088 w 2088"/>
                <a:gd name="connsiteY0-912" fmla="*/ 696 h 1352"/>
                <a:gd name="connsiteX1-913" fmla="*/ 2062 w 2088"/>
                <a:gd name="connsiteY1-914" fmla="*/ 621 h 1352"/>
                <a:gd name="connsiteX2-915" fmla="*/ 2032 w 2088"/>
                <a:gd name="connsiteY2-916" fmla="*/ 547 h 1352"/>
                <a:gd name="connsiteX3-917" fmla="*/ 1876 w 2088"/>
                <a:gd name="connsiteY3-918" fmla="*/ 478 h 1352"/>
                <a:gd name="connsiteX4-919" fmla="*/ 1769 w 2088"/>
                <a:gd name="connsiteY4-920" fmla="*/ 478 h 1352"/>
                <a:gd name="connsiteX5-921" fmla="*/ 1640 w 2088"/>
                <a:gd name="connsiteY5-922" fmla="*/ 437 h 1352"/>
                <a:gd name="connsiteX6-923" fmla="*/ 1685 w 2088"/>
                <a:gd name="connsiteY6-924" fmla="*/ 297 h 1352"/>
                <a:gd name="connsiteX7-925" fmla="*/ 1583 w 2088"/>
                <a:gd name="connsiteY7-926" fmla="*/ 154 h 1352"/>
                <a:gd name="connsiteX8-927" fmla="*/ 1513 w 2088"/>
                <a:gd name="connsiteY8-928" fmla="*/ 150 h 1352"/>
                <a:gd name="connsiteX9-929" fmla="*/ 1441 w 2088"/>
                <a:gd name="connsiteY9-930" fmla="*/ 66 h 1352"/>
                <a:gd name="connsiteX10-931" fmla="*/ 1433 w 2088"/>
                <a:gd name="connsiteY10-932" fmla="*/ 7 h 1352"/>
                <a:gd name="connsiteX11-933" fmla="*/ 1362 w 2088"/>
                <a:gd name="connsiteY11-934" fmla="*/ 0 h 1352"/>
                <a:gd name="connsiteX12-935" fmla="*/ 1335 w 2088"/>
                <a:gd name="connsiteY12-936" fmla="*/ 70 h 1352"/>
                <a:gd name="connsiteX13-937" fmla="*/ 1241 w 2088"/>
                <a:gd name="connsiteY13-938" fmla="*/ 88 h 1352"/>
                <a:gd name="connsiteX14-939" fmla="*/ 1246 w 2088"/>
                <a:gd name="connsiteY14-940" fmla="*/ 183 h 1352"/>
                <a:gd name="connsiteX15-941" fmla="*/ 1172 w 2088"/>
                <a:gd name="connsiteY15-942" fmla="*/ 227 h 1352"/>
                <a:gd name="connsiteX16-943" fmla="*/ 1117 w 2088"/>
                <a:gd name="connsiteY16-944" fmla="*/ 183 h 1352"/>
                <a:gd name="connsiteX17-945" fmla="*/ 1015 w 2088"/>
                <a:gd name="connsiteY17-946" fmla="*/ 169 h 1352"/>
                <a:gd name="connsiteX18-947" fmla="*/ 926 w 2088"/>
                <a:gd name="connsiteY18-948" fmla="*/ 316 h 1352"/>
                <a:gd name="connsiteX19-949" fmla="*/ 926 w 2088"/>
                <a:gd name="connsiteY19-950" fmla="*/ 353 h 1352"/>
                <a:gd name="connsiteX20-951" fmla="*/ 896 w 2088"/>
                <a:gd name="connsiteY20-952" fmla="*/ 363 h 1352"/>
                <a:gd name="connsiteX21-953" fmla="*/ 842 w 2088"/>
                <a:gd name="connsiteY21-954" fmla="*/ 331 h 1352"/>
                <a:gd name="connsiteX22-955" fmla="*/ 736 w 2088"/>
                <a:gd name="connsiteY22-956" fmla="*/ 327 h 1352"/>
                <a:gd name="connsiteX23-957" fmla="*/ 692 w 2088"/>
                <a:gd name="connsiteY23-958" fmla="*/ 363 h 1352"/>
                <a:gd name="connsiteX24-959" fmla="*/ 732 w 2088"/>
                <a:gd name="connsiteY24-960" fmla="*/ 386 h 1352"/>
                <a:gd name="connsiteX25-961" fmla="*/ 749 w 2088"/>
                <a:gd name="connsiteY25-962" fmla="*/ 539 h 1352"/>
                <a:gd name="connsiteX26-963" fmla="*/ 665 w 2088"/>
                <a:gd name="connsiteY26-964" fmla="*/ 581 h 1352"/>
                <a:gd name="connsiteX27-965" fmla="*/ 657 w 2088"/>
                <a:gd name="connsiteY27-966" fmla="*/ 643 h 1352"/>
                <a:gd name="connsiteX28-967" fmla="*/ 532 w 2088"/>
                <a:gd name="connsiteY28-968" fmla="*/ 668 h 1352"/>
                <a:gd name="connsiteX29-969" fmla="*/ 448 w 2088"/>
                <a:gd name="connsiteY29-970" fmla="*/ 702 h 1352"/>
                <a:gd name="connsiteX30-971" fmla="*/ 328 w 2088"/>
                <a:gd name="connsiteY30-972" fmla="*/ 695 h 1352"/>
                <a:gd name="connsiteX31-973" fmla="*/ 283 w 2088"/>
                <a:gd name="connsiteY31-974" fmla="*/ 745 h 1352"/>
                <a:gd name="connsiteX32-975" fmla="*/ 231 w 2088"/>
                <a:gd name="connsiteY32-976" fmla="*/ 735 h 1352"/>
                <a:gd name="connsiteX33-977" fmla="*/ 182 w 2088"/>
                <a:gd name="connsiteY33-978" fmla="*/ 705 h 1352"/>
                <a:gd name="connsiteX34-979" fmla="*/ 88 w 2088"/>
                <a:gd name="connsiteY34-980" fmla="*/ 735 h 1352"/>
                <a:gd name="connsiteX35-981" fmla="*/ 0 w 2088"/>
                <a:gd name="connsiteY35-982" fmla="*/ 793 h 1352"/>
                <a:gd name="connsiteX36-983" fmla="*/ 9 w 2088"/>
                <a:gd name="connsiteY36-984" fmla="*/ 892 h 1352"/>
                <a:gd name="connsiteX37-985" fmla="*/ 66 w 2088"/>
                <a:gd name="connsiteY37-986" fmla="*/ 903 h 1352"/>
                <a:gd name="connsiteX38-987" fmla="*/ 79 w 2088"/>
                <a:gd name="connsiteY38-988" fmla="*/ 1021 h 1352"/>
                <a:gd name="connsiteX39-989" fmla="*/ 27 w 2088"/>
                <a:gd name="connsiteY39-990" fmla="*/ 1021 h 1352"/>
                <a:gd name="connsiteX40-991" fmla="*/ 27 w 2088"/>
                <a:gd name="connsiteY40-992" fmla="*/ 1055 h 1352"/>
                <a:gd name="connsiteX41-993" fmla="*/ 124 w 2088"/>
                <a:gd name="connsiteY41-994" fmla="*/ 1106 h 1352"/>
                <a:gd name="connsiteX42-995" fmla="*/ 115 w 2088"/>
                <a:gd name="connsiteY42-996" fmla="*/ 1176 h 1352"/>
                <a:gd name="connsiteX43-997" fmla="*/ 277 w 2088"/>
                <a:gd name="connsiteY43-998" fmla="*/ 1248 h 1352"/>
                <a:gd name="connsiteX44-999" fmla="*/ 281 w 2088"/>
                <a:gd name="connsiteY44-1000" fmla="*/ 1253 h 1352"/>
                <a:gd name="connsiteX45-1001" fmla="*/ 286 w 2088"/>
                <a:gd name="connsiteY45-1002" fmla="*/ 1320 h 1352"/>
                <a:gd name="connsiteX46-1003" fmla="*/ 371 w 2088"/>
                <a:gd name="connsiteY46-1004" fmla="*/ 1325 h 1352"/>
                <a:gd name="connsiteX47-1005" fmla="*/ 510 w 2088"/>
                <a:gd name="connsiteY47-1006" fmla="*/ 1269 h 1352"/>
                <a:gd name="connsiteX48-1007" fmla="*/ 669 w 2088"/>
                <a:gd name="connsiteY48-1008" fmla="*/ 1301 h 1352"/>
                <a:gd name="connsiteX49-1009" fmla="*/ 746 w 2088"/>
                <a:gd name="connsiteY49-1010" fmla="*/ 1277 h 1352"/>
                <a:gd name="connsiteX50-1011" fmla="*/ 876 w 2088"/>
                <a:gd name="connsiteY50-1012" fmla="*/ 1352 h 1352"/>
                <a:gd name="connsiteX51-1013" fmla="*/ 973 w 2088"/>
                <a:gd name="connsiteY51-1014" fmla="*/ 1303 h 1352"/>
                <a:gd name="connsiteX52-1015" fmla="*/ 1265 w 2088"/>
                <a:gd name="connsiteY52-1016" fmla="*/ 1253 h 1352"/>
                <a:gd name="connsiteX53-1017" fmla="*/ 1383 w 2088"/>
                <a:gd name="connsiteY53-1018" fmla="*/ 1274 h 1352"/>
                <a:gd name="connsiteX54-1019" fmla="*/ 1519 w 2088"/>
                <a:gd name="connsiteY54-1020" fmla="*/ 1277 h 1352"/>
                <a:gd name="connsiteX55-1021" fmla="*/ 1501 w 2088"/>
                <a:gd name="connsiteY55-1022" fmla="*/ 1266 h 1352"/>
                <a:gd name="connsiteX56-1023" fmla="*/ 1524 w 2088"/>
                <a:gd name="connsiteY56-1024" fmla="*/ 1210 h 1352"/>
                <a:gd name="connsiteX57-1025" fmla="*/ 1501 w 2088"/>
                <a:gd name="connsiteY57-1026" fmla="*/ 1159 h 1352"/>
                <a:gd name="connsiteX58-1027" fmla="*/ 1516 w 2088"/>
                <a:gd name="connsiteY58-1028" fmla="*/ 1082 h 1352"/>
                <a:gd name="connsiteX59-1029" fmla="*/ 1821 w 2088"/>
                <a:gd name="connsiteY59-1030" fmla="*/ 1012 h 1352"/>
                <a:gd name="connsiteX60-1031" fmla="*/ 1813 w 2088"/>
                <a:gd name="connsiteY60-1032" fmla="*/ 891 h 1352"/>
                <a:gd name="connsiteX61-1033" fmla="*/ 1899 w 2088"/>
                <a:gd name="connsiteY61-1034" fmla="*/ 863 h 1352"/>
                <a:gd name="connsiteX62-1035" fmla="*/ 1942 w 2088"/>
                <a:gd name="connsiteY62-1036" fmla="*/ 795 h 1352"/>
                <a:gd name="connsiteX63-1037" fmla="*/ 2051 w 2088"/>
                <a:gd name="connsiteY63-1038" fmla="*/ 760 h 1352"/>
                <a:gd name="connsiteX64-1039" fmla="*/ 2088 w 2088"/>
                <a:gd name="connsiteY64-1040" fmla="*/ 696 h 1352"/>
                <a:gd name="connsiteX0-1041" fmla="*/ 2088 w 2088"/>
                <a:gd name="connsiteY0-1042" fmla="*/ 696 h 1378"/>
                <a:gd name="connsiteX1-1043" fmla="*/ 2062 w 2088"/>
                <a:gd name="connsiteY1-1044" fmla="*/ 621 h 1378"/>
                <a:gd name="connsiteX2-1045" fmla="*/ 2032 w 2088"/>
                <a:gd name="connsiteY2-1046" fmla="*/ 547 h 1378"/>
                <a:gd name="connsiteX3-1047" fmla="*/ 1876 w 2088"/>
                <a:gd name="connsiteY3-1048" fmla="*/ 478 h 1378"/>
                <a:gd name="connsiteX4-1049" fmla="*/ 1769 w 2088"/>
                <a:gd name="connsiteY4-1050" fmla="*/ 478 h 1378"/>
                <a:gd name="connsiteX5-1051" fmla="*/ 1640 w 2088"/>
                <a:gd name="connsiteY5-1052" fmla="*/ 437 h 1378"/>
                <a:gd name="connsiteX6-1053" fmla="*/ 1685 w 2088"/>
                <a:gd name="connsiteY6-1054" fmla="*/ 297 h 1378"/>
                <a:gd name="connsiteX7-1055" fmla="*/ 1583 w 2088"/>
                <a:gd name="connsiteY7-1056" fmla="*/ 154 h 1378"/>
                <a:gd name="connsiteX8-1057" fmla="*/ 1513 w 2088"/>
                <a:gd name="connsiteY8-1058" fmla="*/ 150 h 1378"/>
                <a:gd name="connsiteX9-1059" fmla="*/ 1441 w 2088"/>
                <a:gd name="connsiteY9-1060" fmla="*/ 66 h 1378"/>
                <a:gd name="connsiteX10-1061" fmla="*/ 1433 w 2088"/>
                <a:gd name="connsiteY10-1062" fmla="*/ 7 h 1378"/>
                <a:gd name="connsiteX11-1063" fmla="*/ 1362 w 2088"/>
                <a:gd name="connsiteY11-1064" fmla="*/ 0 h 1378"/>
                <a:gd name="connsiteX12-1065" fmla="*/ 1335 w 2088"/>
                <a:gd name="connsiteY12-1066" fmla="*/ 70 h 1378"/>
                <a:gd name="connsiteX13-1067" fmla="*/ 1241 w 2088"/>
                <a:gd name="connsiteY13-1068" fmla="*/ 88 h 1378"/>
                <a:gd name="connsiteX14-1069" fmla="*/ 1246 w 2088"/>
                <a:gd name="connsiteY14-1070" fmla="*/ 183 h 1378"/>
                <a:gd name="connsiteX15-1071" fmla="*/ 1172 w 2088"/>
                <a:gd name="connsiteY15-1072" fmla="*/ 227 h 1378"/>
                <a:gd name="connsiteX16-1073" fmla="*/ 1117 w 2088"/>
                <a:gd name="connsiteY16-1074" fmla="*/ 183 h 1378"/>
                <a:gd name="connsiteX17-1075" fmla="*/ 1015 w 2088"/>
                <a:gd name="connsiteY17-1076" fmla="*/ 169 h 1378"/>
                <a:gd name="connsiteX18-1077" fmla="*/ 926 w 2088"/>
                <a:gd name="connsiteY18-1078" fmla="*/ 316 h 1378"/>
                <a:gd name="connsiteX19-1079" fmla="*/ 926 w 2088"/>
                <a:gd name="connsiteY19-1080" fmla="*/ 353 h 1378"/>
                <a:gd name="connsiteX20-1081" fmla="*/ 896 w 2088"/>
                <a:gd name="connsiteY20-1082" fmla="*/ 363 h 1378"/>
                <a:gd name="connsiteX21-1083" fmla="*/ 842 w 2088"/>
                <a:gd name="connsiteY21-1084" fmla="*/ 331 h 1378"/>
                <a:gd name="connsiteX22-1085" fmla="*/ 736 w 2088"/>
                <a:gd name="connsiteY22-1086" fmla="*/ 327 h 1378"/>
                <a:gd name="connsiteX23-1087" fmla="*/ 692 w 2088"/>
                <a:gd name="connsiteY23-1088" fmla="*/ 363 h 1378"/>
                <a:gd name="connsiteX24-1089" fmla="*/ 732 w 2088"/>
                <a:gd name="connsiteY24-1090" fmla="*/ 386 h 1378"/>
                <a:gd name="connsiteX25-1091" fmla="*/ 749 w 2088"/>
                <a:gd name="connsiteY25-1092" fmla="*/ 539 h 1378"/>
                <a:gd name="connsiteX26-1093" fmla="*/ 665 w 2088"/>
                <a:gd name="connsiteY26-1094" fmla="*/ 581 h 1378"/>
                <a:gd name="connsiteX27-1095" fmla="*/ 657 w 2088"/>
                <a:gd name="connsiteY27-1096" fmla="*/ 643 h 1378"/>
                <a:gd name="connsiteX28-1097" fmla="*/ 532 w 2088"/>
                <a:gd name="connsiteY28-1098" fmla="*/ 668 h 1378"/>
                <a:gd name="connsiteX29-1099" fmla="*/ 448 w 2088"/>
                <a:gd name="connsiteY29-1100" fmla="*/ 702 h 1378"/>
                <a:gd name="connsiteX30-1101" fmla="*/ 328 w 2088"/>
                <a:gd name="connsiteY30-1102" fmla="*/ 695 h 1378"/>
                <a:gd name="connsiteX31-1103" fmla="*/ 283 w 2088"/>
                <a:gd name="connsiteY31-1104" fmla="*/ 745 h 1378"/>
                <a:gd name="connsiteX32-1105" fmla="*/ 231 w 2088"/>
                <a:gd name="connsiteY32-1106" fmla="*/ 735 h 1378"/>
                <a:gd name="connsiteX33-1107" fmla="*/ 182 w 2088"/>
                <a:gd name="connsiteY33-1108" fmla="*/ 705 h 1378"/>
                <a:gd name="connsiteX34-1109" fmla="*/ 88 w 2088"/>
                <a:gd name="connsiteY34-1110" fmla="*/ 735 h 1378"/>
                <a:gd name="connsiteX35-1111" fmla="*/ 0 w 2088"/>
                <a:gd name="connsiteY35-1112" fmla="*/ 793 h 1378"/>
                <a:gd name="connsiteX36-1113" fmla="*/ 9 w 2088"/>
                <a:gd name="connsiteY36-1114" fmla="*/ 892 h 1378"/>
                <a:gd name="connsiteX37-1115" fmla="*/ 66 w 2088"/>
                <a:gd name="connsiteY37-1116" fmla="*/ 903 h 1378"/>
                <a:gd name="connsiteX38-1117" fmla="*/ 79 w 2088"/>
                <a:gd name="connsiteY38-1118" fmla="*/ 1021 h 1378"/>
                <a:gd name="connsiteX39-1119" fmla="*/ 27 w 2088"/>
                <a:gd name="connsiteY39-1120" fmla="*/ 1021 h 1378"/>
                <a:gd name="connsiteX40-1121" fmla="*/ 27 w 2088"/>
                <a:gd name="connsiteY40-1122" fmla="*/ 1055 h 1378"/>
                <a:gd name="connsiteX41-1123" fmla="*/ 124 w 2088"/>
                <a:gd name="connsiteY41-1124" fmla="*/ 1106 h 1378"/>
                <a:gd name="connsiteX42-1125" fmla="*/ 115 w 2088"/>
                <a:gd name="connsiteY42-1126" fmla="*/ 1176 h 1378"/>
                <a:gd name="connsiteX43-1127" fmla="*/ 277 w 2088"/>
                <a:gd name="connsiteY43-1128" fmla="*/ 1248 h 1378"/>
                <a:gd name="connsiteX44-1129" fmla="*/ 281 w 2088"/>
                <a:gd name="connsiteY44-1130" fmla="*/ 1253 h 1378"/>
                <a:gd name="connsiteX45-1131" fmla="*/ 286 w 2088"/>
                <a:gd name="connsiteY45-1132" fmla="*/ 1320 h 1378"/>
                <a:gd name="connsiteX46-1133" fmla="*/ 295 w 2088"/>
                <a:gd name="connsiteY46-1134" fmla="*/ 1377 h 1378"/>
                <a:gd name="connsiteX47-1135" fmla="*/ 371 w 2088"/>
                <a:gd name="connsiteY47-1136" fmla="*/ 1325 h 1378"/>
                <a:gd name="connsiteX48-1137" fmla="*/ 510 w 2088"/>
                <a:gd name="connsiteY48-1138" fmla="*/ 1269 h 1378"/>
                <a:gd name="connsiteX49-1139" fmla="*/ 669 w 2088"/>
                <a:gd name="connsiteY49-1140" fmla="*/ 1301 h 1378"/>
                <a:gd name="connsiteX50-1141" fmla="*/ 746 w 2088"/>
                <a:gd name="connsiteY50-1142" fmla="*/ 1277 h 1378"/>
                <a:gd name="connsiteX51-1143" fmla="*/ 876 w 2088"/>
                <a:gd name="connsiteY51-1144" fmla="*/ 1352 h 1378"/>
                <a:gd name="connsiteX52-1145" fmla="*/ 973 w 2088"/>
                <a:gd name="connsiteY52-1146" fmla="*/ 1303 h 1378"/>
                <a:gd name="connsiteX53-1147" fmla="*/ 1265 w 2088"/>
                <a:gd name="connsiteY53-1148" fmla="*/ 1253 h 1378"/>
                <a:gd name="connsiteX54-1149" fmla="*/ 1383 w 2088"/>
                <a:gd name="connsiteY54-1150" fmla="*/ 1274 h 1378"/>
                <a:gd name="connsiteX55-1151" fmla="*/ 1519 w 2088"/>
                <a:gd name="connsiteY55-1152" fmla="*/ 1277 h 1378"/>
                <a:gd name="connsiteX56-1153" fmla="*/ 1501 w 2088"/>
                <a:gd name="connsiteY56-1154" fmla="*/ 1266 h 1378"/>
                <a:gd name="connsiteX57-1155" fmla="*/ 1524 w 2088"/>
                <a:gd name="connsiteY57-1156" fmla="*/ 1210 h 1378"/>
                <a:gd name="connsiteX58-1157" fmla="*/ 1501 w 2088"/>
                <a:gd name="connsiteY58-1158" fmla="*/ 1159 h 1378"/>
                <a:gd name="connsiteX59-1159" fmla="*/ 1516 w 2088"/>
                <a:gd name="connsiteY59-1160" fmla="*/ 1082 h 1378"/>
                <a:gd name="connsiteX60-1161" fmla="*/ 1821 w 2088"/>
                <a:gd name="connsiteY60-1162" fmla="*/ 1012 h 1378"/>
                <a:gd name="connsiteX61-1163" fmla="*/ 1813 w 2088"/>
                <a:gd name="connsiteY61-1164" fmla="*/ 891 h 1378"/>
                <a:gd name="connsiteX62-1165" fmla="*/ 1899 w 2088"/>
                <a:gd name="connsiteY62-1166" fmla="*/ 863 h 1378"/>
                <a:gd name="connsiteX63-1167" fmla="*/ 1942 w 2088"/>
                <a:gd name="connsiteY63-1168" fmla="*/ 795 h 1378"/>
                <a:gd name="connsiteX64-1169" fmla="*/ 2051 w 2088"/>
                <a:gd name="connsiteY64-1170" fmla="*/ 760 h 1378"/>
                <a:gd name="connsiteX65" fmla="*/ 2088 w 2088"/>
                <a:gd name="connsiteY65" fmla="*/ 696 h 1378"/>
                <a:gd name="connsiteX0-1171" fmla="*/ 2088 w 2088"/>
                <a:gd name="connsiteY0-1172" fmla="*/ 696 h 1378"/>
                <a:gd name="connsiteX1-1173" fmla="*/ 2062 w 2088"/>
                <a:gd name="connsiteY1-1174" fmla="*/ 621 h 1378"/>
                <a:gd name="connsiteX2-1175" fmla="*/ 2032 w 2088"/>
                <a:gd name="connsiteY2-1176" fmla="*/ 547 h 1378"/>
                <a:gd name="connsiteX3-1177" fmla="*/ 1876 w 2088"/>
                <a:gd name="connsiteY3-1178" fmla="*/ 478 h 1378"/>
                <a:gd name="connsiteX4-1179" fmla="*/ 1769 w 2088"/>
                <a:gd name="connsiteY4-1180" fmla="*/ 478 h 1378"/>
                <a:gd name="connsiteX5-1181" fmla="*/ 1640 w 2088"/>
                <a:gd name="connsiteY5-1182" fmla="*/ 437 h 1378"/>
                <a:gd name="connsiteX6-1183" fmla="*/ 1685 w 2088"/>
                <a:gd name="connsiteY6-1184" fmla="*/ 297 h 1378"/>
                <a:gd name="connsiteX7-1185" fmla="*/ 1583 w 2088"/>
                <a:gd name="connsiteY7-1186" fmla="*/ 154 h 1378"/>
                <a:gd name="connsiteX8-1187" fmla="*/ 1513 w 2088"/>
                <a:gd name="connsiteY8-1188" fmla="*/ 150 h 1378"/>
                <a:gd name="connsiteX9-1189" fmla="*/ 1441 w 2088"/>
                <a:gd name="connsiteY9-1190" fmla="*/ 66 h 1378"/>
                <a:gd name="connsiteX10-1191" fmla="*/ 1433 w 2088"/>
                <a:gd name="connsiteY10-1192" fmla="*/ 7 h 1378"/>
                <a:gd name="connsiteX11-1193" fmla="*/ 1362 w 2088"/>
                <a:gd name="connsiteY11-1194" fmla="*/ 0 h 1378"/>
                <a:gd name="connsiteX12-1195" fmla="*/ 1335 w 2088"/>
                <a:gd name="connsiteY12-1196" fmla="*/ 70 h 1378"/>
                <a:gd name="connsiteX13-1197" fmla="*/ 1241 w 2088"/>
                <a:gd name="connsiteY13-1198" fmla="*/ 88 h 1378"/>
                <a:gd name="connsiteX14-1199" fmla="*/ 1246 w 2088"/>
                <a:gd name="connsiteY14-1200" fmla="*/ 183 h 1378"/>
                <a:gd name="connsiteX15-1201" fmla="*/ 1172 w 2088"/>
                <a:gd name="connsiteY15-1202" fmla="*/ 227 h 1378"/>
                <a:gd name="connsiteX16-1203" fmla="*/ 1117 w 2088"/>
                <a:gd name="connsiteY16-1204" fmla="*/ 183 h 1378"/>
                <a:gd name="connsiteX17-1205" fmla="*/ 1015 w 2088"/>
                <a:gd name="connsiteY17-1206" fmla="*/ 169 h 1378"/>
                <a:gd name="connsiteX18-1207" fmla="*/ 926 w 2088"/>
                <a:gd name="connsiteY18-1208" fmla="*/ 316 h 1378"/>
                <a:gd name="connsiteX19-1209" fmla="*/ 926 w 2088"/>
                <a:gd name="connsiteY19-1210" fmla="*/ 353 h 1378"/>
                <a:gd name="connsiteX20-1211" fmla="*/ 896 w 2088"/>
                <a:gd name="connsiteY20-1212" fmla="*/ 363 h 1378"/>
                <a:gd name="connsiteX21-1213" fmla="*/ 842 w 2088"/>
                <a:gd name="connsiteY21-1214" fmla="*/ 331 h 1378"/>
                <a:gd name="connsiteX22-1215" fmla="*/ 736 w 2088"/>
                <a:gd name="connsiteY22-1216" fmla="*/ 327 h 1378"/>
                <a:gd name="connsiteX23-1217" fmla="*/ 692 w 2088"/>
                <a:gd name="connsiteY23-1218" fmla="*/ 363 h 1378"/>
                <a:gd name="connsiteX24-1219" fmla="*/ 732 w 2088"/>
                <a:gd name="connsiteY24-1220" fmla="*/ 386 h 1378"/>
                <a:gd name="connsiteX25-1221" fmla="*/ 749 w 2088"/>
                <a:gd name="connsiteY25-1222" fmla="*/ 539 h 1378"/>
                <a:gd name="connsiteX26-1223" fmla="*/ 665 w 2088"/>
                <a:gd name="connsiteY26-1224" fmla="*/ 581 h 1378"/>
                <a:gd name="connsiteX27-1225" fmla="*/ 657 w 2088"/>
                <a:gd name="connsiteY27-1226" fmla="*/ 643 h 1378"/>
                <a:gd name="connsiteX28-1227" fmla="*/ 532 w 2088"/>
                <a:gd name="connsiteY28-1228" fmla="*/ 668 h 1378"/>
                <a:gd name="connsiteX29-1229" fmla="*/ 448 w 2088"/>
                <a:gd name="connsiteY29-1230" fmla="*/ 702 h 1378"/>
                <a:gd name="connsiteX30-1231" fmla="*/ 328 w 2088"/>
                <a:gd name="connsiteY30-1232" fmla="*/ 695 h 1378"/>
                <a:gd name="connsiteX31-1233" fmla="*/ 283 w 2088"/>
                <a:gd name="connsiteY31-1234" fmla="*/ 745 h 1378"/>
                <a:gd name="connsiteX32-1235" fmla="*/ 231 w 2088"/>
                <a:gd name="connsiteY32-1236" fmla="*/ 735 h 1378"/>
                <a:gd name="connsiteX33-1237" fmla="*/ 182 w 2088"/>
                <a:gd name="connsiteY33-1238" fmla="*/ 705 h 1378"/>
                <a:gd name="connsiteX34-1239" fmla="*/ 88 w 2088"/>
                <a:gd name="connsiteY34-1240" fmla="*/ 735 h 1378"/>
                <a:gd name="connsiteX35-1241" fmla="*/ 0 w 2088"/>
                <a:gd name="connsiteY35-1242" fmla="*/ 793 h 1378"/>
                <a:gd name="connsiteX36-1243" fmla="*/ 9 w 2088"/>
                <a:gd name="connsiteY36-1244" fmla="*/ 892 h 1378"/>
                <a:gd name="connsiteX37-1245" fmla="*/ 66 w 2088"/>
                <a:gd name="connsiteY37-1246" fmla="*/ 903 h 1378"/>
                <a:gd name="connsiteX38-1247" fmla="*/ 79 w 2088"/>
                <a:gd name="connsiteY38-1248" fmla="*/ 1021 h 1378"/>
                <a:gd name="connsiteX39-1249" fmla="*/ 27 w 2088"/>
                <a:gd name="connsiteY39-1250" fmla="*/ 1021 h 1378"/>
                <a:gd name="connsiteX40-1251" fmla="*/ 27 w 2088"/>
                <a:gd name="connsiteY40-1252" fmla="*/ 1055 h 1378"/>
                <a:gd name="connsiteX41-1253" fmla="*/ 124 w 2088"/>
                <a:gd name="connsiteY41-1254" fmla="*/ 1106 h 1378"/>
                <a:gd name="connsiteX42-1255" fmla="*/ 115 w 2088"/>
                <a:gd name="connsiteY42-1256" fmla="*/ 1176 h 1378"/>
                <a:gd name="connsiteX43-1257" fmla="*/ 277 w 2088"/>
                <a:gd name="connsiteY43-1258" fmla="*/ 1248 h 1378"/>
                <a:gd name="connsiteX44-1259" fmla="*/ 281 w 2088"/>
                <a:gd name="connsiteY44-1260" fmla="*/ 1253 h 1378"/>
                <a:gd name="connsiteX45-1261" fmla="*/ 286 w 2088"/>
                <a:gd name="connsiteY45-1262" fmla="*/ 1320 h 1378"/>
                <a:gd name="connsiteX46-1263" fmla="*/ 295 w 2088"/>
                <a:gd name="connsiteY46-1264" fmla="*/ 1377 h 1378"/>
                <a:gd name="connsiteX47-1265" fmla="*/ 371 w 2088"/>
                <a:gd name="connsiteY47-1266" fmla="*/ 1325 h 1378"/>
                <a:gd name="connsiteX48-1267" fmla="*/ 510 w 2088"/>
                <a:gd name="connsiteY48-1268" fmla="*/ 1269 h 1378"/>
                <a:gd name="connsiteX49-1269" fmla="*/ 669 w 2088"/>
                <a:gd name="connsiteY49-1270" fmla="*/ 1301 h 1378"/>
                <a:gd name="connsiteX50-1271" fmla="*/ 746 w 2088"/>
                <a:gd name="connsiteY50-1272" fmla="*/ 1277 h 1378"/>
                <a:gd name="connsiteX51-1273" fmla="*/ 876 w 2088"/>
                <a:gd name="connsiteY51-1274" fmla="*/ 1352 h 1378"/>
                <a:gd name="connsiteX52-1275" fmla="*/ 973 w 2088"/>
                <a:gd name="connsiteY52-1276" fmla="*/ 1303 h 1378"/>
                <a:gd name="connsiteX53-1277" fmla="*/ 1265 w 2088"/>
                <a:gd name="connsiteY53-1278" fmla="*/ 1253 h 1378"/>
                <a:gd name="connsiteX54-1279" fmla="*/ 1383 w 2088"/>
                <a:gd name="connsiteY54-1280" fmla="*/ 1274 h 1378"/>
                <a:gd name="connsiteX55-1281" fmla="*/ 1519 w 2088"/>
                <a:gd name="connsiteY55-1282" fmla="*/ 1277 h 1378"/>
                <a:gd name="connsiteX56-1283" fmla="*/ 1501 w 2088"/>
                <a:gd name="connsiteY56-1284" fmla="*/ 1266 h 1378"/>
                <a:gd name="connsiteX57-1285" fmla="*/ 1524 w 2088"/>
                <a:gd name="connsiteY57-1286" fmla="*/ 1210 h 1378"/>
                <a:gd name="connsiteX58-1287" fmla="*/ 1501 w 2088"/>
                <a:gd name="connsiteY58-1288" fmla="*/ 1159 h 1378"/>
                <a:gd name="connsiteX59-1289" fmla="*/ 1516 w 2088"/>
                <a:gd name="connsiteY59-1290" fmla="*/ 1082 h 1378"/>
                <a:gd name="connsiteX60-1291" fmla="*/ 1821 w 2088"/>
                <a:gd name="connsiteY60-1292" fmla="*/ 1012 h 1378"/>
                <a:gd name="connsiteX61-1293" fmla="*/ 1813 w 2088"/>
                <a:gd name="connsiteY61-1294" fmla="*/ 891 h 1378"/>
                <a:gd name="connsiteX62-1295" fmla="*/ 1899 w 2088"/>
                <a:gd name="connsiteY62-1296" fmla="*/ 863 h 1378"/>
                <a:gd name="connsiteX63-1297" fmla="*/ 1942 w 2088"/>
                <a:gd name="connsiteY63-1298" fmla="*/ 795 h 1378"/>
                <a:gd name="connsiteX64-1299" fmla="*/ 2051 w 2088"/>
                <a:gd name="connsiteY64-1300" fmla="*/ 760 h 1378"/>
                <a:gd name="connsiteX65-1301" fmla="*/ 2088 w 2088"/>
                <a:gd name="connsiteY65-1302" fmla="*/ 696 h 1378"/>
                <a:gd name="connsiteX0-1303" fmla="*/ 2088 w 2088"/>
                <a:gd name="connsiteY0-1304" fmla="*/ 696 h 1377"/>
                <a:gd name="connsiteX1-1305" fmla="*/ 2062 w 2088"/>
                <a:gd name="connsiteY1-1306" fmla="*/ 621 h 1377"/>
                <a:gd name="connsiteX2-1307" fmla="*/ 2032 w 2088"/>
                <a:gd name="connsiteY2-1308" fmla="*/ 547 h 1377"/>
                <a:gd name="connsiteX3-1309" fmla="*/ 1876 w 2088"/>
                <a:gd name="connsiteY3-1310" fmla="*/ 478 h 1377"/>
                <a:gd name="connsiteX4-1311" fmla="*/ 1769 w 2088"/>
                <a:gd name="connsiteY4-1312" fmla="*/ 478 h 1377"/>
                <a:gd name="connsiteX5-1313" fmla="*/ 1640 w 2088"/>
                <a:gd name="connsiteY5-1314" fmla="*/ 437 h 1377"/>
                <a:gd name="connsiteX6-1315" fmla="*/ 1685 w 2088"/>
                <a:gd name="connsiteY6-1316" fmla="*/ 297 h 1377"/>
                <a:gd name="connsiteX7-1317" fmla="*/ 1583 w 2088"/>
                <a:gd name="connsiteY7-1318" fmla="*/ 154 h 1377"/>
                <a:gd name="connsiteX8-1319" fmla="*/ 1513 w 2088"/>
                <a:gd name="connsiteY8-1320" fmla="*/ 150 h 1377"/>
                <a:gd name="connsiteX9-1321" fmla="*/ 1441 w 2088"/>
                <a:gd name="connsiteY9-1322" fmla="*/ 66 h 1377"/>
                <a:gd name="connsiteX10-1323" fmla="*/ 1433 w 2088"/>
                <a:gd name="connsiteY10-1324" fmla="*/ 7 h 1377"/>
                <a:gd name="connsiteX11-1325" fmla="*/ 1362 w 2088"/>
                <a:gd name="connsiteY11-1326" fmla="*/ 0 h 1377"/>
                <a:gd name="connsiteX12-1327" fmla="*/ 1335 w 2088"/>
                <a:gd name="connsiteY12-1328" fmla="*/ 70 h 1377"/>
                <a:gd name="connsiteX13-1329" fmla="*/ 1241 w 2088"/>
                <a:gd name="connsiteY13-1330" fmla="*/ 88 h 1377"/>
                <a:gd name="connsiteX14-1331" fmla="*/ 1246 w 2088"/>
                <a:gd name="connsiteY14-1332" fmla="*/ 183 h 1377"/>
                <a:gd name="connsiteX15-1333" fmla="*/ 1172 w 2088"/>
                <a:gd name="connsiteY15-1334" fmla="*/ 227 h 1377"/>
                <a:gd name="connsiteX16-1335" fmla="*/ 1117 w 2088"/>
                <a:gd name="connsiteY16-1336" fmla="*/ 183 h 1377"/>
                <a:gd name="connsiteX17-1337" fmla="*/ 1015 w 2088"/>
                <a:gd name="connsiteY17-1338" fmla="*/ 169 h 1377"/>
                <a:gd name="connsiteX18-1339" fmla="*/ 926 w 2088"/>
                <a:gd name="connsiteY18-1340" fmla="*/ 316 h 1377"/>
                <a:gd name="connsiteX19-1341" fmla="*/ 926 w 2088"/>
                <a:gd name="connsiteY19-1342" fmla="*/ 353 h 1377"/>
                <a:gd name="connsiteX20-1343" fmla="*/ 896 w 2088"/>
                <a:gd name="connsiteY20-1344" fmla="*/ 363 h 1377"/>
                <a:gd name="connsiteX21-1345" fmla="*/ 842 w 2088"/>
                <a:gd name="connsiteY21-1346" fmla="*/ 331 h 1377"/>
                <a:gd name="connsiteX22-1347" fmla="*/ 736 w 2088"/>
                <a:gd name="connsiteY22-1348" fmla="*/ 327 h 1377"/>
                <a:gd name="connsiteX23-1349" fmla="*/ 692 w 2088"/>
                <a:gd name="connsiteY23-1350" fmla="*/ 363 h 1377"/>
                <a:gd name="connsiteX24-1351" fmla="*/ 732 w 2088"/>
                <a:gd name="connsiteY24-1352" fmla="*/ 386 h 1377"/>
                <a:gd name="connsiteX25-1353" fmla="*/ 749 w 2088"/>
                <a:gd name="connsiteY25-1354" fmla="*/ 539 h 1377"/>
                <a:gd name="connsiteX26-1355" fmla="*/ 665 w 2088"/>
                <a:gd name="connsiteY26-1356" fmla="*/ 581 h 1377"/>
                <a:gd name="connsiteX27-1357" fmla="*/ 657 w 2088"/>
                <a:gd name="connsiteY27-1358" fmla="*/ 643 h 1377"/>
                <a:gd name="connsiteX28-1359" fmla="*/ 532 w 2088"/>
                <a:gd name="connsiteY28-1360" fmla="*/ 668 h 1377"/>
                <a:gd name="connsiteX29-1361" fmla="*/ 448 w 2088"/>
                <a:gd name="connsiteY29-1362" fmla="*/ 702 h 1377"/>
                <a:gd name="connsiteX30-1363" fmla="*/ 328 w 2088"/>
                <a:gd name="connsiteY30-1364" fmla="*/ 695 h 1377"/>
                <a:gd name="connsiteX31-1365" fmla="*/ 283 w 2088"/>
                <a:gd name="connsiteY31-1366" fmla="*/ 745 h 1377"/>
                <a:gd name="connsiteX32-1367" fmla="*/ 231 w 2088"/>
                <a:gd name="connsiteY32-1368" fmla="*/ 735 h 1377"/>
                <a:gd name="connsiteX33-1369" fmla="*/ 182 w 2088"/>
                <a:gd name="connsiteY33-1370" fmla="*/ 705 h 1377"/>
                <a:gd name="connsiteX34-1371" fmla="*/ 88 w 2088"/>
                <a:gd name="connsiteY34-1372" fmla="*/ 735 h 1377"/>
                <a:gd name="connsiteX35-1373" fmla="*/ 0 w 2088"/>
                <a:gd name="connsiteY35-1374" fmla="*/ 793 h 1377"/>
                <a:gd name="connsiteX36-1375" fmla="*/ 9 w 2088"/>
                <a:gd name="connsiteY36-1376" fmla="*/ 892 h 1377"/>
                <a:gd name="connsiteX37-1377" fmla="*/ 66 w 2088"/>
                <a:gd name="connsiteY37-1378" fmla="*/ 903 h 1377"/>
                <a:gd name="connsiteX38-1379" fmla="*/ 79 w 2088"/>
                <a:gd name="connsiteY38-1380" fmla="*/ 1021 h 1377"/>
                <a:gd name="connsiteX39-1381" fmla="*/ 27 w 2088"/>
                <a:gd name="connsiteY39-1382" fmla="*/ 1021 h 1377"/>
                <a:gd name="connsiteX40-1383" fmla="*/ 27 w 2088"/>
                <a:gd name="connsiteY40-1384" fmla="*/ 1055 h 1377"/>
                <a:gd name="connsiteX41-1385" fmla="*/ 124 w 2088"/>
                <a:gd name="connsiteY41-1386" fmla="*/ 1106 h 1377"/>
                <a:gd name="connsiteX42-1387" fmla="*/ 115 w 2088"/>
                <a:gd name="connsiteY42-1388" fmla="*/ 1176 h 1377"/>
                <a:gd name="connsiteX43-1389" fmla="*/ 277 w 2088"/>
                <a:gd name="connsiteY43-1390" fmla="*/ 1248 h 1377"/>
                <a:gd name="connsiteX44-1391" fmla="*/ 281 w 2088"/>
                <a:gd name="connsiteY44-1392" fmla="*/ 1253 h 1377"/>
                <a:gd name="connsiteX45-1393" fmla="*/ 286 w 2088"/>
                <a:gd name="connsiteY45-1394" fmla="*/ 1320 h 1377"/>
                <a:gd name="connsiteX46-1395" fmla="*/ 295 w 2088"/>
                <a:gd name="connsiteY46-1396" fmla="*/ 1377 h 1377"/>
                <a:gd name="connsiteX47-1397" fmla="*/ 371 w 2088"/>
                <a:gd name="connsiteY47-1398" fmla="*/ 1325 h 1377"/>
                <a:gd name="connsiteX48-1399" fmla="*/ 510 w 2088"/>
                <a:gd name="connsiteY48-1400" fmla="*/ 1269 h 1377"/>
                <a:gd name="connsiteX49-1401" fmla="*/ 669 w 2088"/>
                <a:gd name="connsiteY49-1402" fmla="*/ 1301 h 1377"/>
                <a:gd name="connsiteX50-1403" fmla="*/ 746 w 2088"/>
                <a:gd name="connsiteY50-1404" fmla="*/ 1277 h 1377"/>
                <a:gd name="connsiteX51-1405" fmla="*/ 876 w 2088"/>
                <a:gd name="connsiteY51-1406" fmla="*/ 1352 h 1377"/>
                <a:gd name="connsiteX52-1407" fmla="*/ 973 w 2088"/>
                <a:gd name="connsiteY52-1408" fmla="*/ 1303 h 1377"/>
                <a:gd name="connsiteX53-1409" fmla="*/ 1265 w 2088"/>
                <a:gd name="connsiteY53-1410" fmla="*/ 1253 h 1377"/>
                <a:gd name="connsiteX54-1411" fmla="*/ 1383 w 2088"/>
                <a:gd name="connsiteY54-1412" fmla="*/ 1274 h 1377"/>
                <a:gd name="connsiteX55-1413" fmla="*/ 1519 w 2088"/>
                <a:gd name="connsiteY55-1414" fmla="*/ 1277 h 1377"/>
                <a:gd name="connsiteX56-1415" fmla="*/ 1501 w 2088"/>
                <a:gd name="connsiteY56-1416" fmla="*/ 1266 h 1377"/>
                <a:gd name="connsiteX57-1417" fmla="*/ 1524 w 2088"/>
                <a:gd name="connsiteY57-1418" fmla="*/ 1210 h 1377"/>
                <a:gd name="connsiteX58-1419" fmla="*/ 1501 w 2088"/>
                <a:gd name="connsiteY58-1420" fmla="*/ 1159 h 1377"/>
                <a:gd name="connsiteX59-1421" fmla="*/ 1516 w 2088"/>
                <a:gd name="connsiteY59-1422" fmla="*/ 1082 h 1377"/>
                <a:gd name="connsiteX60-1423" fmla="*/ 1821 w 2088"/>
                <a:gd name="connsiteY60-1424" fmla="*/ 1012 h 1377"/>
                <a:gd name="connsiteX61-1425" fmla="*/ 1813 w 2088"/>
                <a:gd name="connsiteY61-1426" fmla="*/ 891 h 1377"/>
                <a:gd name="connsiteX62-1427" fmla="*/ 1899 w 2088"/>
                <a:gd name="connsiteY62-1428" fmla="*/ 863 h 1377"/>
                <a:gd name="connsiteX63-1429" fmla="*/ 1942 w 2088"/>
                <a:gd name="connsiteY63-1430" fmla="*/ 795 h 1377"/>
                <a:gd name="connsiteX64-1431" fmla="*/ 2051 w 2088"/>
                <a:gd name="connsiteY64-1432" fmla="*/ 760 h 1377"/>
                <a:gd name="connsiteX65-1433" fmla="*/ 2088 w 2088"/>
                <a:gd name="connsiteY65-1434" fmla="*/ 696 h 1377"/>
                <a:gd name="connsiteX0-1435" fmla="*/ 2088 w 2088"/>
                <a:gd name="connsiteY0-1436" fmla="*/ 696 h 1352"/>
                <a:gd name="connsiteX1-1437" fmla="*/ 2062 w 2088"/>
                <a:gd name="connsiteY1-1438" fmla="*/ 621 h 1352"/>
                <a:gd name="connsiteX2-1439" fmla="*/ 2032 w 2088"/>
                <a:gd name="connsiteY2-1440" fmla="*/ 547 h 1352"/>
                <a:gd name="connsiteX3-1441" fmla="*/ 1876 w 2088"/>
                <a:gd name="connsiteY3-1442" fmla="*/ 478 h 1352"/>
                <a:gd name="connsiteX4-1443" fmla="*/ 1769 w 2088"/>
                <a:gd name="connsiteY4-1444" fmla="*/ 478 h 1352"/>
                <a:gd name="connsiteX5-1445" fmla="*/ 1640 w 2088"/>
                <a:gd name="connsiteY5-1446" fmla="*/ 437 h 1352"/>
                <a:gd name="connsiteX6-1447" fmla="*/ 1685 w 2088"/>
                <a:gd name="connsiteY6-1448" fmla="*/ 297 h 1352"/>
                <a:gd name="connsiteX7-1449" fmla="*/ 1583 w 2088"/>
                <a:gd name="connsiteY7-1450" fmla="*/ 154 h 1352"/>
                <a:gd name="connsiteX8-1451" fmla="*/ 1513 w 2088"/>
                <a:gd name="connsiteY8-1452" fmla="*/ 150 h 1352"/>
                <a:gd name="connsiteX9-1453" fmla="*/ 1441 w 2088"/>
                <a:gd name="connsiteY9-1454" fmla="*/ 66 h 1352"/>
                <a:gd name="connsiteX10-1455" fmla="*/ 1433 w 2088"/>
                <a:gd name="connsiteY10-1456" fmla="*/ 7 h 1352"/>
                <a:gd name="connsiteX11-1457" fmla="*/ 1362 w 2088"/>
                <a:gd name="connsiteY11-1458" fmla="*/ 0 h 1352"/>
                <a:gd name="connsiteX12-1459" fmla="*/ 1335 w 2088"/>
                <a:gd name="connsiteY12-1460" fmla="*/ 70 h 1352"/>
                <a:gd name="connsiteX13-1461" fmla="*/ 1241 w 2088"/>
                <a:gd name="connsiteY13-1462" fmla="*/ 88 h 1352"/>
                <a:gd name="connsiteX14-1463" fmla="*/ 1246 w 2088"/>
                <a:gd name="connsiteY14-1464" fmla="*/ 183 h 1352"/>
                <a:gd name="connsiteX15-1465" fmla="*/ 1172 w 2088"/>
                <a:gd name="connsiteY15-1466" fmla="*/ 227 h 1352"/>
                <a:gd name="connsiteX16-1467" fmla="*/ 1117 w 2088"/>
                <a:gd name="connsiteY16-1468" fmla="*/ 183 h 1352"/>
                <a:gd name="connsiteX17-1469" fmla="*/ 1015 w 2088"/>
                <a:gd name="connsiteY17-1470" fmla="*/ 169 h 1352"/>
                <a:gd name="connsiteX18-1471" fmla="*/ 926 w 2088"/>
                <a:gd name="connsiteY18-1472" fmla="*/ 316 h 1352"/>
                <a:gd name="connsiteX19-1473" fmla="*/ 926 w 2088"/>
                <a:gd name="connsiteY19-1474" fmla="*/ 353 h 1352"/>
                <a:gd name="connsiteX20-1475" fmla="*/ 896 w 2088"/>
                <a:gd name="connsiteY20-1476" fmla="*/ 363 h 1352"/>
                <a:gd name="connsiteX21-1477" fmla="*/ 842 w 2088"/>
                <a:gd name="connsiteY21-1478" fmla="*/ 331 h 1352"/>
                <a:gd name="connsiteX22-1479" fmla="*/ 736 w 2088"/>
                <a:gd name="connsiteY22-1480" fmla="*/ 327 h 1352"/>
                <a:gd name="connsiteX23-1481" fmla="*/ 692 w 2088"/>
                <a:gd name="connsiteY23-1482" fmla="*/ 363 h 1352"/>
                <a:gd name="connsiteX24-1483" fmla="*/ 732 w 2088"/>
                <a:gd name="connsiteY24-1484" fmla="*/ 386 h 1352"/>
                <a:gd name="connsiteX25-1485" fmla="*/ 749 w 2088"/>
                <a:gd name="connsiteY25-1486" fmla="*/ 539 h 1352"/>
                <a:gd name="connsiteX26-1487" fmla="*/ 665 w 2088"/>
                <a:gd name="connsiteY26-1488" fmla="*/ 581 h 1352"/>
                <a:gd name="connsiteX27-1489" fmla="*/ 657 w 2088"/>
                <a:gd name="connsiteY27-1490" fmla="*/ 643 h 1352"/>
                <a:gd name="connsiteX28-1491" fmla="*/ 532 w 2088"/>
                <a:gd name="connsiteY28-1492" fmla="*/ 668 h 1352"/>
                <a:gd name="connsiteX29-1493" fmla="*/ 448 w 2088"/>
                <a:gd name="connsiteY29-1494" fmla="*/ 702 h 1352"/>
                <a:gd name="connsiteX30-1495" fmla="*/ 328 w 2088"/>
                <a:gd name="connsiteY30-1496" fmla="*/ 695 h 1352"/>
                <a:gd name="connsiteX31-1497" fmla="*/ 283 w 2088"/>
                <a:gd name="connsiteY31-1498" fmla="*/ 745 h 1352"/>
                <a:gd name="connsiteX32-1499" fmla="*/ 231 w 2088"/>
                <a:gd name="connsiteY32-1500" fmla="*/ 735 h 1352"/>
                <a:gd name="connsiteX33-1501" fmla="*/ 182 w 2088"/>
                <a:gd name="connsiteY33-1502" fmla="*/ 705 h 1352"/>
                <a:gd name="connsiteX34-1503" fmla="*/ 88 w 2088"/>
                <a:gd name="connsiteY34-1504" fmla="*/ 735 h 1352"/>
                <a:gd name="connsiteX35-1505" fmla="*/ 0 w 2088"/>
                <a:gd name="connsiteY35-1506" fmla="*/ 793 h 1352"/>
                <a:gd name="connsiteX36-1507" fmla="*/ 9 w 2088"/>
                <a:gd name="connsiteY36-1508" fmla="*/ 892 h 1352"/>
                <a:gd name="connsiteX37-1509" fmla="*/ 66 w 2088"/>
                <a:gd name="connsiteY37-1510" fmla="*/ 903 h 1352"/>
                <a:gd name="connsiteX38-1511" fmla="*/ 79 w 2088"/>
                <a:gd name="connsiteY38-1512" fmla="*/ 1021 h 1352"/>
                <a:gd name="connsiteX39-1513" fmla="*/ 27 w 2088"/>
                <a:gd name="connsiteY39-1514" fmla="*/ 1021 h 1352"/>
                <a:gd name="connsiteX40-1515" fmla="*/ 27 w 2088"/>
                <a:gd name="connsiteY40-1516" fmla="*/ 1055 h 1352"/>
                <a:gd name="connsiteX41-1517" fmla="*/ 124 w 2088"/>
                <a:gd name="connsiteY41-1518" fmla="*/ 1106 h 1352"/>
                <a:gd name="connsiteX42-1519" fmla="*/ 115 w 2088"/>
                <a:gd name="connsiteY42-1520" fmla="*/ 1176 h 1352"/>
                <a:gd name="connsiteX43-1521" fmla="*/ 277 w 2088"/>
                <a:gd name="connsiteY43-1522" fmla="*/ 1248 h 1352"/>
                <a:gd name="connsiteX44-1523" fmla="*/ 281 w 2088"/>
                <a:gd name="connsiteY44-1524" fmla="*/ 1253 h 1352"/>
                <a:gd name="connsiteX45-1525" fmla="*/ 286 w 2088"/>
                <a:gd name="connsiteY45-1526" fmla="*/ 1320 h 1352"/>
                <a:gd name="connsiteX46-1527" fmla="*/ 295 w 2088"/>
                <a:gd name="connsiteY46-1528" fmla="*/ 1327 h 1352"/>
                <a:gd name="connsiteX47-1529" fmla="*/ 371 w 2088"/>
                <a:gd name="connsiteY47-1530" fmla="*/ 1325 h 1352"/>
                <a:gd name="connsiteX48-1531" fmla="*/ 510 w 2088"/>
                <a:gd name="connsiteY48-1532" fmla="*/ 1269 h 1352"/>
                <a:gd name="connsiteX49-1533" fmla="*/ 669 w 2088"/>
                <a:gd name="connsiteY49-1534" fmla="*/ 1301 h 1352"/>
                <a:gd name="connsiteX50-1535" fmla="*/ 746 w 2088"/>
                <a:gd name="connsiteY50-1536" fmla="*/ 1277 h 1352"/>
                <a:gd name="connsiteX51-1537" fmla="*/ 876 w 2088"/>
                <a:gd name="connsiteY51-1538" fmla="*/ 1352 h 1352"/>
                <a:gd name="connsiteX52-1539" fmla="*/ 973 w 2088"/>
                <a:gd name="connsiteY52-1540" fmla="*/ 1303 h 1352"/>
                <a:gd name="connsiteX53-1541" fmla="*/ 1265 w 2088"/>
                <a:gd name="connsiteY53-1542" fmla="*/ 1253 h 1352"/>
                <a:gd name="connsiteX54-1543" fmla="*/ 1383 w 2088"/>
                <a:gd name="connsiteY54-1544" fmla="*/ 1274 h 1352"/>
                <a:gd name="connsiteX55-1545" fmla="*/ 1519 w 2088"/>
                <a:gd name="connsiteY55-1546" fmla="*/ 1277 h 1352"/>
                <a:gd name="connsiteX56-1547" fmla="*/ 1501 w 2088"/>
                <a:gd name="connsiteY56-1548" fmla="*/ 1266 h 1352"/>
                <a:gd name="connsiteX57-1549" fmla="*/ 1524 w 2088"/>
                <a:gd name="connsiteY57-1550" fmla="*/ 1210 h 1352"/>
                <a:gd name="connsiteX58-1551" fmla="*/ 1501 w 2088"/>
                <a:gd name="connsiteY58-1552" fmla="*/ 1159 h 1352"/>
                <a:gd name="connsiteX59-1553" fmla="*/ 1516 w 2088"/>
                <a:gd name="connsiteY59-1554" fmla="*/ 1082 h 1352"/>
                <a:gd name="connsiteX60-1555" fmla="*/ 1821 w 2088"/>
                <a:gd name="connsiteY60-1556" fmla="*/ 1012 h 1352"/>
                <a:gd name="connsiteX61-1557" fmla="*/ 1813 w 2088"/>
                <a:gd name="connsiteY61-1558" fmla="*/ 891 h 1352"/>
                <a:gd name="connsiteX62-1559" fmla="*/ 1899 w 2088"/>
                <a:gd name="connsiteY62-1560" fmla="*/ 863 h 1352"/>
                <a:gd name="connsiteX63-1561" fmla="*/ 1942 w 2088"/>
                <a:gd name="connsiteY63-1562" fmla="*/ 795 h 1352"/>
                <a:gd name="connsiteX64-1563" fmla="*/ 2051 w 2088"/>
                <a:gd name="connsiteY64-1564" fmla="*/ 760 h 1352"/>
                <a:gd name="connsiteX65-1565" fmla="*/ 2088 w 2088"/>
                <a:gd name="connsiteY65-1566" fmla="*/ 696 h 1352"/>
                <a:gd name="connsiteX0-1567" fmla="*/ 2088 w 2088"/>
                <a:gd name="connsiteY0-1568" fmla="*/ 696 h 1352"/>
                <a:gd name="connsiteX1-1569" fmla="*/ 2062 w 2088"/>
                <a:gd name="connsiteY1-1570" fmla="*/ 621 h 1352"/>
                <a:gd name="connsiteX2-1571" fmla="*/ 2032 w 2088"/>
                <a:gd name="connsiteY2-1572" fmla="*/ 547 h 1352"/>
                <a:gd name="connsiteX3-1573" fmla="*/ 1876 w 2088"/>
                <a:gd name="connsiteY3-1574" fmla="*/ 478 h 1352"/>
                <a:gd name="connsiteX4-1575" fmla="*/ 1769 w 2088"/>
                <a:gd name="connsiteY4-1576" fmla="*/ 478 h 1352"/>
                <a:gd name="connsiteX5-1577" fmla="*/ 1640 w 2088"/>
                <a:gd name="connsiteY5-1578" fmla="*/ 437 h 1352"/>
                <a:gd name="connsiteX6-1579" fmla="*/ 1685 w 2088"/>
                <a:gd name="connsiteY6-1580" fmla="*/ 297 h 1352"/>
                <a:gd name="connsiteX7-1581" fmla="*/ 1583 w 2088"/>
                <a:gd name="connsiteY7-1582" fmla="*/ 154 h 1352"/>
                <a:gd name="connsiteX8-1583" fmla="*/ 1513 w 2088"/>
                <a:gd name="connsiteY8-1584" fmla="*/ 150 h 1352"/>
                <a:gd name="connsiteX9-1585" fmla="*/ 1441 w 2088"/>
                <a:gd name="connsiteY9-1586" fmla="*/ 66 h 1352"/>
                <a:gd name="connsiteX10-1587" fmla="*/ 1433 w 2088"/>
                <a:gd name="connsiteY10-1588" fmla="*/ 7 h 1352"/>
                <a:gd name="connsiteX11-1589" fmla="*/ 1362 w 2088"/>
                <a:gd name="connsiteY11-1590" fmla="*/ 0 h 1352"/>
                <a:gd name="connsiteX12-1591" fmla="*/ 1335 w 2088"/>
                <a:gd name="connsiteY12-1592" fmla="*/ 70 h 1352"/>
                <a:gd name="connsiteX13-1593" fmla="*/ 1241 w 2088"/>
                <a:gd name="connsiteY13-1594" fmla="*/ 88 h 1352"/>
                <a:gd name="connsiteX14-1595" fmla="*/ 1246 w 2088"/>
                <a:gd name="connsiteY14-1596" fmla="*/ 183 h 1352"/>
                <a:gd name="connsiteX15-1597" fmla="*/ 1172 w 2088"/>
                <a:gd name="connsiteY15-1598" fmla="*/ 227 h 1352"/>
                <a:gd name="connsiteX16-1599" fmla="*/ 1117 w 2088"/>
                <a:gd name="connsiteY16-1600" fmla="*/ 183 h 1352"/>
                <a:gd name="connsiteX17-1601" fmla="*/ 1015 w 2088"/>
                <a:gd name="connsiteY17-1602" fmla="*/ 169 h 1352"/>
                <a:gd name="connsiteX18-1603" fmla="*/ 926 w 2088"/>
                <a:gd name="connsiteY18-1604" fmla="*/ 316 h 1352"/>
                <a:gd name="connsiteX19-1605" fmla="*/ 926 w 2088"/>
                <a:gd name="connsiteY19-1606" fmla="*/ 353 h 1352"/>
                <a:gd name="connsiteX20-1607" fmla="*/ 896 w 2088"/>
                <a:gd name="connsiteY20-1608" fmla="*/ 363 h 1352"/>
                <a:gd name="connsiteX21-1609" fmla="*/ 842 w 2088"/>
                <a:gd name="connsiteY21-1610" fmla="*/ 331 h 1352"/>
                <a:gd name="connsiteX22-1611" fmla="*/ 736 w 2088"/>
                <a:gd name="connsiteY22-1612" fmla="*/ 327 h 1352"/>
                <a:gd name="connsiteX23-1613" fmla="*/ 692 w 2088"/>
                <a:gd name="connsiteY23-1614" fmla="*/ 363 h 1352"/>
                <a:gd name="connsiteX24-1615" fmla="*/ 732 w 2088"/>
                <a:gd name="connsiteY24-1616" fmla="*/ 386 h 1352"/>
                <a:gd name="connsiteX25-1617" fmla="*/ 749 w 2088"/>
                <a:gd name="connsiteY25-1618" fmla="*/ 539 h 1352"/>
                <a:gd name="connsiteX26-1619" fmla="*/ 665 w 2088"/>
                <a:gd name="connsiteY26-1620" fmla="*/ 581 h 1352"/>
                <a:gd name="connsiteX27-1621" fmla="*/ 657 w 2088"/>
                <a:gd name="connsiteY27-1622" fmla="*/ 643 h 1352"/>
                <a:gd name="connsiteX28-1623" fmla="*/ 532 w 2088"/>
                <a:gd name="connsiteY28-1624" fmla="*/ 668 h 1352"/>
                <a:gd name="connsiteX29-1625" fmla="*/ 448 w 2088"/>
                <a:gd name="connsiteY29-1626" fmla="*/ 702 h 1352"/>
                <a:gd name="connsiteX30-1627" fmla="*/ 328 w 2088"/>
                <a:gd name="connsiteY30-1628" fmla="*/ 695 h 1352"/>
                <a:gd name="connsiteX31-1629" fmla="*/ 283 w 2088"/>
                <a:gd name="connsiteY31-1630" fmla="*/ 745 h 1352"/>
                <a:gd name="connsiteX32-1631" fmla="*/ 231 w 2088"/>
                <a:gd name="connsiteY32-1632" fmla="*/ 735 h 1352"/>
                <a:gd name="connsiteX33-1633" fmla="*/ 182 w 2088"/>
                <a:gd name="connsiteY33-1634" fmla="*/ 705 h 1352"/>
                <a:gd name="connsiteX34-1635" fmla="*/ 88 w 2088"/>
                <a:gd name="connsiteY34-1636" fmla="*/ 735 h 1352"/>
                <a:gd name="connsiteX35-1637" fmla="*/ 0 w 2088"/>
                <a:gd name="connsiteY35-1638" fmla="*/ 793 h 1352"/>
                <a:gd name="connsiteX36-1639" fmla="*/ 9 w 2088"/>
                <a:gd name="connsiteY36-1640" fmla="*/ 892 h 1352"/>
                <a:gd name="connsiteX37-1641" fmla="*/ 66 w 2088"/>
                <a:gd name="connsiteY37-1642" fmla="*/ 903 h 1352"/>
                <a:gd name="connsiteX38-1643" fmla="*/ 79 w 2088"/>
                <a:gd name="connsiteY38-1644" fmla="*/ 1021 h 1352"/>
                <a:gd name="connsiteX39-1645" fmla="*/ 27 w 2088"/>
                <a:gd name="connsiteY39-1646" fmla="*/ 1021 h 1352"/>
                <a:gd name="connsiteX40-1647" fmla="*/ 27 w 2088"/>
                <a:gd name="connsiteY40-1648" fmla="*/ 1055 h 1352"/>
                <a:gd name="connsiteX41-1649" fmla="*/ 124 w 2088"/>
                <a:gd name="connsiteY41-1650" fmla="*/ 1106 h 1352"/>
                <a:gd name="connsiteX42-1651" fmla="*/ 115 w 2088"/>
                <a:gd name="connsiteY42-1652" fmla="*/ 1176 h 1352"/>
                <a:gd name="connsiteX43-1653" fmla="*/ 277 w 2088"/>
                <a:gd name="connsiteY43-1654" fmla="*/ 1248 h 1352"/>
                <a:gd name="connsiteX44-1655" fmla="*/ 281 w 2088"/>
                <a:gd name="connsiteY44-1656" fmla="*/ 1253 h 1352"/>
                <a:gd name="connsiteX45-1657" fmla="*/ 286 w 2088"/>
                <a:gd name="connsiteY45-1658" fmla="*/ 1320 h 1352"/>
                <a:gd name="connsiteX46-1659" fmla="*/ 295 w 2088"/>
                <a:gd name="connsiteY46-1660" fmla="*/ 1327 h 1352"/>
                <a:gd name="connsiteX47-1661" fmla="*/ 371 w 2088"/>
                <a:gd name="connsiteY47-1662" fmla="*/ 1325 h 1352"/>
                <a:gd name="connsiteX48-1663" fmla="*/ 510 w 2088"/>
                <a:gd name="connsiteY48-1664" fmla="*/ 1269 h 1352"/>
                <a:gd name="connsiteX49-1665" fmla="*/ 669 w 2088"/>
                <a:gd name="connsiteY49-1666" fmla="*/ 1301 h 1352"/>
                <a:gd name="connsiteX50-1667" fmla="*/ 746 w 2088"/>
                <a:gd name="connsiteY50-1668" fmla="*/ 1277 h 1352"/>
                <a:gd name="connsiteX51-1669" fmla="*/ 876 w 2088"/>
                <a:gd name="connsiteY51-1670" fmla="*/ 1352 h 1352"/>
                <a:gd name="connsiteX52-1671" fmla="*/ 973 w 2088"/>
                <a:gd name="connsiteY52-1672" fmla="*/ 1303 h 1352"/>
                <a:gd name="connsiteX53-1673" fmla="*/ 1265 w 2088"/>
                <a:gd name="connsiteY53-1674" fmla="*/ 1253 h 1352"/>
                <a:gd name="connsiteX54-1675" fmla="*/ 1383 w 2088"/>
                <a:gd name="connsiteY54-1676" fmla="*/ 1274 h 1352"/>
                <a:gd name="connsiteX55-1677" fmla="*/ 1519 w 2088"/>
                <a:gd name="connsiteY55-1678" fmla="*/ 1277 h 1352"/>
                <a:gd name="connsiteX56-1679" fmla="*/ 1501 w 2088"/>
                <a:gd name="connsiteY56-1680" fmla="*/ 1266 h 1352"/>
                <a:gd name="connsiteX57-1681" fmla="*/ 1524 w 2088"/>
                <a:gd name="connsiteY57-1682" fmla="*/ 1210 h 1352"/>
                <a:gd name="connsiteX58-1683" fmla="*/ 1501 w 2088"/>
                <a:gd name="connsiteY58-1684" fmla="*/ 1159 h 1352"/>
                <a:gd name="connsiteX59-1685" fmla="*/ 1516 w 2088"/>
                <a:gd name="connsiteY59-1686" fmla="*/ 1082 h 1352"/>
                <a:gd name="connsiteX60-1687" fmla="*/ 1821 w 2088"/>
                <a:gd name="connsiteY60-1688" fmla="*/ 1012 h 1352"/>
                <a:gd name="connsiteX61-1689" fmla="*/ 1813 w 2088"/>
                <a:gd name="connsiteY61-1690" fmla="*/ 891 h 1352"/>
                <a:gd name="connsiteX62-1691" fmla="*/ 1899 w 2088"/>
                <a:gd name="connsiteY62-1692" fmla="*/ 863 h 1352"/>
                <a:gd name="connsiteX63-1693" fmla="*/ 1942 w 2088"/>
                <a:gd name="connsiteY63-1694" fmla="*/ 795 h 1352"/>
                <a:gd name="connsiteX64-1695" fmla="*/ 2051 w 2088"/>
                <a:gd name="connsiteY64-1696" fmla="*/ 760 h 1352"/>
                <a:gd name="connsiteX65-1697" fmla="*/ 2088 w 2088"/>
                <a:gd name="connsiteY65-1698" fmla="*/ 696 h 1352"/>
              </a:gdLst>
              <a:ahLst/>
              <a:cxnLst>
                <a:cxn ang="0">
                  <a:pos x="connsiteX0-1567" y="connsiteY0-1568"/>
                </a:cxn>
                <a:cxn ang="0">
                  <a:pos x="connsiteX1-1569" y="connsiteY1-1570"/>
                </a:cxn>
                <a:cxn ang="0">
                  <a:pos x="connsiteX2-1571" y="connsiteY2-1572"/>
                </a:cxn>
                <a:cxn ang="0">
                  <a:pos x="connsiteX3-1573" y="connsiteY3-1574"/>
                </a:cxn>
                <a:cxn ang="0">
                  <a:pos x="connsiteX4-1575" y="connsiteY4-1576"/>
                </a:cxn>
                <a:cxn ang="0">
                  <a:pos x="connsiteX5-1577" y="connsiteY5-1578"/>
                </a:cxn>
                <a:cxn ang="0">
                  <a:pos x="connsiteX6-1579" y="connsiteY6-1580"/>
                </a:cxn>
                <a:cxn ang="0">
                  <a:pos x="connsiteX7-1581" y="connsiteY7-1582"/>
                </a:cxn>
                <a:cxn ang="0">
                  <a:pos x="connsiteX8-1583" y="connsiteY8-1584"/>
                </a:cxn>
                <a:cxn ang="0">
                  <a:pos x="connsiteX9-1585" y="connsiteY9-1586"/>
                </a:cxn>
                <a:cxn ang="0">
                  <a:pos x="connsiteX10-1587" y="connsiteY10-1588"/>
                </a:cxn>
                <a:cxn ang="0">
                  <a:pos x="connsiteX11-1589" y="connsiteY11-1590"/>
                </a:cxn>
                <a:cxn ang="0">
                  <a:pos x="connsiteX12-1591" y="connsiteY12-1592"/>
                </a:cxn>
                <a:cxn ang="0">
                  <a:pos x="connsiteX13-1593" y="connsiteY13-1594"/>
                </a:cxn>
                <a:cxn ang="0">
                  <a:pos x="connsiteX14-1595" y="connsiteY14-1596"/>
                </a:cxn>
                <a:cxn ang="0">
                  <a:pos x="connsiteX15-1597" y="connsiteY15-1598"/>
                </a:cxn>
                <a:cxn ang="0">
                  <a:pos x="connsiteX16-1599" y="connsiteY16-1600"/>
                </a:cxn>
                <a:cxn ang="0">
                  <a:pos x="connsiteX17-1601" y="connsiteY17-1602"/>
                </a:cxn>
                <a:cxn ang="0">
                  <a:pos x="connsiteX18-1603" y="connsiteY18-1604"/>
                </a:cxn>
                <a:cxn ang="0">
                  <a:pos x="connsiteX19-1605" y="connsiteY19-1606"/>
                </a:cxn>
                <a:cxn ang="0">
                  <a:pos x="connsiteX20-1607" y="connsiteY20-1608"/>
                </a:cxn>
                <a:cxn ang="0">
                  <a:pos x="connsiteX21-1609" y="connsiteY21-1610"/>
                </a:cxn>
                <a:cxn ang="0">
                  <a:pos x="connsiteX22-1611" y="connsiteY22-1612"/>
                </a:cxn>
                <a:cxn ang="0">
                  <a:pos x="connsiteX23-1613" y="connsiteY23-1614"/>
                </a:cxn>
                <a:cxn ang="0">
                  <a:pos x="connsiteX24-1615" y="connsiteY24-1616"/>
                </a:cxn>
                <a:cxn ang="0">
                  <a:pos x="connsiteX25-1617" y="connsiteY25-1618"/>
                </a:cxn>
                <a:cxn ang="0">
                  <a:pos x="connsiteX26-1619" y="connsiteY26-1620"/>
                </a:cxn>
                <a:cxn ang="0">
                  <a:pos x="connsiteX27-1621" y="connsiteY27-1622"/>
                </a:cxn>
                <a:cxn ang="0">
                  <a:pos x="connsiteX28-1623" y="connsiteY28-1624"/>
                </a:cxn>
                <a:cxn ang="0">
                  <a:pos x="connsiteX29-1625" y="connsiteY29-1626"/>
                </a:cxn>
                <a:cxn ang="0">
                  <a:pos x="connsiteX30-1627" y="connsiteY30-1628"/>
                </a:cxn>
                <a:cxn ang="0">
                  <a:pos x="connsiteX31-1629" y="connsiteY31-1630"/>
                </a:cxn>
                <a:cxn ang="0">
                  <a:pos x="connsiteX32-1631" y="connsiteY32-1632"/>
                </a:cxn>
                <a:cxn ang="0">
                  <a:pos x="connsiteX33-1633" y="connsiteY33-1634"/>
                </a:cxn>
                <a:cxn ang="0">
                  <a:pos x="connsiteX34-1635" y="connsiteY34-1636"/>
                </a:cxn>
                <a:cxn ang="0">
                  <a:pos x="connsiteX35-1637" y="connsiteY35-1638"/>
                </a:cxn>
                <a:cxn ang="0">
                  <a:pos x="connsiteX36-1639" y="connsiteY36-1640"/>
                </a:cxn>
                <a:cxn ang="0">
                  <a:pos x="connsiteX37-1641" y="connsiteY37-1642"/>
                </a:cxn>
                <a:cxn ang="0">
                  <a:pos x="connsiteX38-1643" y="connsiteY38-1644"/>
                </a:cxn>
                <a:cxn ang="0">
                  <a:pos x="connsiteX39-1645" y="connsiteY39-1646"/>
                </a:cxn>
                <a:cxn ang="0">
                  <a:pos x="connsiteX40-1647" y="connsiteY40-1648"/>
                </a:cxn>
                <a:cxn ang="0">
                  <a:pos x="connsiteX41-1649" y="connsiteY41-1650"/>
                </a:cxn>
                <a:cxn ang="0">
                  <a:pos x="connsiteX42-1651" y="connsiteY42-1652"/>
                </a:cxn>
                <a:cxn ang="0">
                  <a:pos x="connsiteX43-1653" y="connsiteY43-1654"/>
                </a:cxn>
                <a:cxn ang="0">
                  <a:pos x="connsiteX44-1655" y="connsiteY44-1656"/>
                </a:cxn>
                <a:cxn ang="0">
                  <a:pos x="connsiteX45-1657" y="connsiteY45-1658"/>
                </a:cxn>
                <a:cxn ang="0">
                  <a:pos x="connsiteX46-1659" y="connsiteY46-1660"/>
                </a:cxn>
                <a:cxn ang="0">
                  <a:pos x="connsiteX47-1661" y="connsiteY47-1662"/>
                </a:cxn>
                <a:cxn ang="0">
                  <a:pos x="connsiteX48-1663" y="connsiteY48-1664"/>
                </a:cxn>
                <a:cxn ang="0">
                  <a:pos x="connsiteX49-1665" y="connsiteY49-1666"/>
                </a:cxn>
                <a:cxn ang="0">
                  <a:pos x="connsiteX50-1667" y="connsiteY50-1668"/>
                </a:cxn>
                <a:cxn ang="0">
                  <a:pos x="connsiteX51-1669" y="connsiteY51-1670"/>
                </a:cxn>
                <a:cxn ang="0">
                  <a:pos x="connsiteX52-1671" y="connsiteY52-1672"/>
                </a:cxn>
                <a:cxn ang="0">
                  <a:pos x="connsiteX53-1673" y="connsiteY53-1674"/>
                </a:cxn>
                <a:cxn ang="0">
                  <a:pos x="connsiteX54-1675" y="connsiteY54-1676"/>
                </a:cxn>
                <a:cxn ang="0">
                  <a:pos x="connsiteX55-1677" y="connsiteY55-1678"/>
                </a:cxn>
                <a:cxn ang="0">
                  <a:pos x="connsiteX56-1679" y="connsiteY56-1680"/>
                </a:cxn>
                <a:cxn ang="0">
                  <a:pos x="connsiteX57-1681" y="connsiteY57-1682"/>
                </a:cxn>
                <a:cxn ang="0">
                  <a:pos x="connsiteX58-1683" y="connsiteY58-1684"/>
                </a:cxn>
                <a:cxn ang="0">
                  <a:pos x="connsiteX59-1685" y="connsiteY59-1686"/>
                </a:cxn>
                <a:cxn ang="0">
                  <a:pos x="connsiteX60-1687" y="connsiteY60-1688"/>
                </a:cxn>
                <a:cxn ang="0">
                  <a:pos x="connsiteX61-1689" y="connsiteY61-1690"/>
                </a:cxn>
                <a:cxn ang="0">
                  <a:pos x="connsiteX62-1691" y="connsiteY62-1692"/>
                </a:cxn>
                <a:cxn ang="0">
                  <a:pos x="connsiteX63-1693" y="connsiteY63-1694"/>
                </a:cxn>
                <a:cxn ang="0">
                  <a:pos x="connsiteX64-1695" y="connsiteY64-1696"/>
                </a:cxn>
                <a:cxn ang="0">
                  <a:pos x="connsiteX65-1697" y="connsiteY65-1698"/>
                </a:cxn>
              </a:cxnLst>
              <a:rect l="l" t="t" r="r" b="b"/>
              <a:pathLst>
                <a:path w="2088" h="1352">
                  <a:moveTo>
                    <a:pt x="2088" y="696"/>
                  </a:moveTo>
                  <a:cubicBezTo>
                    <a:pt x="2079" y="671"/>
                    <a:pt x="2071" y="646"/>
                    <a:pt x="2062" y="621"/>
                  </a:cubicBezTo>
                  <a:cubicBezTo>
                    <a:pt x="2052" y="596"/>
                    <a:pt x="2042" y="572"/>
                    <a:pt x="2032" y="547"/>
                  </a:cubicBezTo>
                  <a:lnTo>
                    <a:pt x="1876" y="478"/>
                  </a:lnTo>
                  <a:lnTo>
                    <a:pt x="1769" y="478"/>
                  </a:lnTo>
                  <a:lnTo>
                    <a:pt x="1640" y="437"/>
                  </a:lnTo>
                  <a:cubicBezTo>
                    <a:pt x="1655" y="390"/>
                    <a:pt x="1670" y="344"/>
                    <a:pt x="1685" y="297"/>
                  </a:cubicBezTo>
                  <a:lnTo>
                    <a:pt x="1583" y="154"/>
                  </a:lnTo>
                  <a:cubicBezTo>
                    <a:pt x="1560" y="153"/>
                    <a:pt x="1536" y="151"/>
                    <a:pt x="1513" y="150"/>
                  </a:cubicBezTo>
                  <a:lnTo>
                    <a:pt x="1441" y="66"/>
                  </a:lnTo>
                  <a:cubicBezTo>
                    <a:pt x="1438" y="46"/>
                    <a:pt x="1436" y="27"/>
                    <a:pt x="1433" y="7"/>
                  </a:cubicBezTo>
                  <a:cubicBezTo>
                    <a:pt x="1409" y="5"/>
                    <a:pt x="1386" y="2"/>
                    <a:pt x="1362" y="0"/>
                  </a:cubicBezTo>
                  <a:cubicBezTo>
                    <a:pt x="1353" y="23"/>
                    <a:pt x="1344" y="47"/>
                    <a:pt x="1335" y="70"/>
                  </a:cubicBezTo>
                  <a:lnTo>
                    <a:pt x="1241" y="88"/>
                  </a:lnTo>
                  <a:cubicBezTo>
                    <a:pt x="1243" y="120"/>
                    <a:pt x="1244" y="151"/>
                    <a:pt x="1246" y="183"/>
                  </a:cubicBezTo>
                  <a:lnTo>
                    <a:pt x="1172" y="227"/>
                  </a:lnTo>
                  <a:cubicBezTo>
                    <a:pt x="1154" y="212"/>
                    <a:pt x="1135" y="198"/>
                    <a:pt x="1117" y="183"/>
                  </a:cubicBezTo>
                  <a:lnTo>
                    <a:pt x="1015" y="169"/>
                  </a:lnTo>
                  <a:cubicBezTo>
                    <a:pt x="985" y="218"/>
                    <a:pt x="956" y="267"/>
                    <a:pt x="926" y="316"/>
                  </a:cubicBezTo>
                  <a:lnTo>
                    <a:pt x="926" y="353"/>
                  </a:lnTo>
                  <a:cubicBezTo>
                    <a:pt x="916" y="356"/>
                    <a:pt x="906" y="360"/>
                    <a:pt x="896" y="363"/>
                  </a:cubicBezTo>
                  <a:cubicBezTo>
                    <a:pt x="878" y="352"/>
                    <a:pt x="860" y="342"/>
                    <a:pt x="842" y="331"/>
                  </a:cubicBezTo>
                  <a:lnTo>
                    <a:pt x="736" y="327"/>
                  </a:lnTo>
                  <a:cubicBezTo>
                    <a:pt x="721" y="339"/>
                    <a:pt x="707" y="351"/>
                    <a:pt x="692" y="363"/>
                  </a:cubicBezTo>
                  <a:cubicBezTo>
                    <a:pt x="705" y="371"/>
                    <a:pt x="719" y="378"/>
                    <a:pt x="732" y="386"/>
                  </a:cubicBezTo>
                  <a:cubicBezTo>
                    <a:pt x="738" y="437"/>
                    <a:pt x="743" y="488"/>
                    <a:pt x="749" y="539"/>
                  </a:cubicBezTo>
                  <a:lnTo>
                    <a:pt x="665" y="581"/>
                  </a:lnTo>
                  <a:cubicBezTo>
                    <a:pt x="662" y="602"/>
                    <a:pt x="660" y="622"/>
                    <a:pt x="657" y="643"/>
                  </a:cubicBezTo>
                  <a:lnTo>
                    <a:pt x="532" y="668"/>
                  </a:lnTo>
                  <a:cubicBezTo>
                    <a:pt x="504" y="679"/>
                    <a:pt x="476" y="691"/>
                    <a:pt x="448" y="702"/>
                  </a:cubicBezTo>
                  <a:lnTo>
                    <a:pt x="328" y="695"/>
                  </a:lnTo>
                  <a:cubicBezTo>
                    <a:pt x="313" y="712"/>
                    <a:pt x="298" y="728"/>
                    <a:pt x="283" y="745"/>
                  </a:cubicBezTo>
                  <a:cubicBezTo>
                    <a:pt x="266" y="742"/>
                    <a:pt x="248" y="738"/>
                    <a:pt x="231" y="735"/>
                  </a:cubicBezTo>
                  <a:cubicBezTo>
                    <a:pt x="215" y="725"/>
                    <a:pt x="198" y="715"/>
                    <a:pt x="182" y="705"/>
                  </a:cubicBezTo>
                  <a:lnTo>
                    <a:pt x="88" y="735"/>
                  </a:lnTo>
                  <a:lnTo>
                    <a:pt x="0" y="793"/>
                  </a:lnTo>
                  <a:lnTo>
                    <a:pt x="9" y="892"/>
                  </a:lnTo>
                  <a:cubicBezTo>
                    <a:pt x="28" y="896"/>
                    <a:pt x="47" y="899"/>
                    <a:pt x="66" y="903"/>
                  </a:cubicBezTo>
                  <a:cubicBezTo>
                    <a:pt x="70" y="942"/>
                    <a:pt x="75" y="982"/>
                    <a:pt x="79" y="1021"/>
                  </a:cubicBezTo>
                  <a:lnTo>
                    <a:pt x="27" y="1021"/>
                  </a:lnTo>
                  <a:lnTo>
                    <a:pt x="27" y="1055"/>
                  </a:lnTo>
                  <a:lnTo>
                    <a:pt x="124" y="1106"/>
                  </a:lnTo>
                  <a:cubicBezTo>
                    <a:pt x="121" y="1129"/>
                    <a:pt x="118" y="1153"/>
                    <a:pt x="115" y="1176"/>
                  </a:cubicBezTo>
                  <a:lnTo>
                    <a:pt x="277" y="1248"/>
                  </a:lnTo>
                  <a:cubicBezTo>
                    <a:pt x="278" y="1250"/>
                    <a:pt x="280" y="1251"/>
                    <a:pt x="281" y="1253"/>
                  </a:cubicBezTo>
                  <a:cubicBezTo>
                    <a:pt x="283" y="1275"/>
                    <a:pt x="284" y="1298"/>
                    <a:pt x="286" y="1320"/>
                  </a:cubicBezTo>
                  <a:cubicBezTo>
                    <a:pt x="288" y="1332"/>
                    <a:pt x="313" y="1276"/>
                    <a:pt x="295" y="1327"/>
                  </a:cubicBezTo>
                  <a:cubicBezTo>
                    <a:pt x="321" y="1316"/>
                    <a:pt x="335" y="1335"/>
                    <a:pt x="371" y="1325"/>
                  </a:cubicBezTo>
                  <a:cubicBezTo>
                    <a:pt x="404" y="1306"/>
                    <a:pt x="477" y="1288"/>
                    <a:pt x="510" y="1269"/>
                  </a:cubicBezTo>
                  <a:lnTo>
                    <a:pt x="669" y="1301"/>
                  </a:lnTo>
                  <a:lnTo>
                    <a:pt x="746" y="1277"/>
                  </a:lnTo>
                  <a:lnTo>
                    <a:pt x="876" y="1352"/>
                  </a:lnTo>
                  <a:lnTo>
                    <a:pt x="973" y="1303"/>
                  </a:lnTo>
                  <a:lnTo>
                    <a:pt x="1265" y="1253"/>
                  </a:lnTo>
                  <a:lnTo>
                    <a:pt x="1383" y="1274"/>
                  </a:lnTo>
                  <a:cubicBezTo>
                    <a:pt x="1428" y="1292"/>
                    <a:pt x="1474" y="1259"/>
                    <a:pt x="1519" y="1277"/>
                  </a:cubicBezTo>
                  <a:cubicBezTo>
                    <a:pt x="1469" y="1235"/>
                    <a:pt x="1494" y="1286"/>
                    <a:pt x="1501" y="1266"/>
                  </a:cubicBezTo>
                  <a:cubicBezTo>
                    <a:pt x="1509" y="1247"/>
                    <a:pt x="1516" y="1229"/>
                    <a:pt x="1524" y="1210"/>
                  </a:cubicBezTo>
                  <a:cubicBezTo>
                    <a:pt x="1516" y="1193"/>
                    <a:pt x="1509" y="1176"/>
                    <a:pt x="1501" y="1159"/>
                  </a:cubicBezTo>
                  <a:cubicBezTo>
                    <a:pt x="1506" y="1133"/>
                    <a:pt x="1511" y="1108"/>
                    <a:pt x="1516" y="1082"/>
                  </a:cubicBezTo>
                  <a:lnTo>
                    <a:pt x="1821" y="1012"/>
                  </a:lnTo>
                  <a:cubicBezTo>
                    <a:pt x="1818" y="972"/>
                    <a:pt x="1816" y="931"/>
                    <a:pt x="1813" y="891"/>
                  </a:cubicBezTo>
                  <a:cubicBezTo>
                    <a:pt x="1842" y="882"/>
                    <a:pt x="1870" y="872"/>
                    <a:pt x="1899" y="863"/>
                  </a:cubicBezTo>
                  <a:cubicBezTo>
                    <a:pt x="1913" y="840"/>
                    <a:pt x="1928" y="818"/>
                    <a:pt x="1942" y="795"/>
                  </a:cubicBezTo>
                  <a:cubicBezTo>
                    <a:pt x="1978" y="783"/>
                    <a:pt x="2015" y="772"/>
                    <a:pt x="2051" y="760"/>
                  </a:cubicBezTo>
                  <a:cubicBezTo>
                    <a:pt x="2063" y="739"/>
                    <a:pt x="2076" y="717"/>
                    <a:pt x="2088" y="696"/>
                  </a:cubicBez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20" name="Freeform 11"/>
            <p:cNvSpPr/>
            <p:nvPr/>
          </p:nvSpPr>
          <p:spPr bwMode="auto">
            <a:xfrm>
              <a:off x="2753536" y="3234726"/>
              <a:ext cx="2631908" cy="1487099"/>
            </a:xfrm>
            <a:custGeom>
              <a:avLst/>
              <a:gdLst/>
              <a:ahLst/>
              <a:cxnLst>
                <a:cxn ang="0">
                  <a:pos x="2111" y="812"/>
                </a:cxn>
                <a:cxn ang="0">
                  <a:pos x="2093" y="659"/>
                </a:cxn>
                <a:cxn ang="0">
                  <a:pos x="1983" y="441"/>
                </a:cxn>
                <a:cxn ang="0">
                  <a:pos x="1879" y="430"/>
                </a:cxn>
                <a:cxn ang="0">
                  <a:pos x="1849" y="500"/>
                </a:cxn>
                <a:cxn ang="0">
                  <a:pos x="1727" y="494"/>
                </a:cxn>
                <a:cxn ang="0">
                  <a:pos x="1662" y="414"/>
                </a:cxn>
                <a:cxn ang="0">
                  <a:pos x="1475" y="397"/>
                </a:cxn>
                <a:cxn ang="0">
                  <a:pos x="1235" y="327"/>
                </a:cxn>
                <a:cxn ang="0">
                  <a:pos x="1167" y="191"/>
                </a:cxn>
                <a:cxn ang="0">
                  <a:pos x="1203" y="170"/>
                </a:cxn>
                <a:cxn ang="0">
                  <a:pos x="1217" y="96"/>
                </a:cxn>
                <a:cxn ang="0">
                  <a:pos x="1185" y="24"/>
                </a:cxn>
                <a:cxn ang="0">
                  <a:pos x="1064" y="5"/>
                </a:cxn>
                <a:cxn ang="0">
                  <a:pos x="775" y="57"/>
                </a:cxn>
                <a:cxn ang="0">
                  <a:pos x="684" y="104"/>
                </a:cxn>
                <a:cxn ang="0">
                  <a:pos x="554" y="32"/>
                </a:cxn>
                <a:cxn ang="0">
                  <a:pos x="403" y="43"/>
                </a:cxn>
                <a:cxn ang="0">
                  <a:pos x="288" y="0"/>
                </a:cxn>
                <a:cxn ang="0">
                  <a:pos x="173" y="91"/>
                </a:cxn>
                <a:cxn ang="0">
                  <a:pos x="91" y="83"/>
                </a:cxn>
                <a:cxn ang="0">
                  <a:pos x="88" y="157"/>
                </a:cxn>
                <a:cxn ang="0">
                  <a:pos x="115" y="240"/>
                </a:cxn>
                <a:cxn ang="0">
                  <a:pos x="82" y="264"/>
                </a:cxn>
                <a:cxn ang="0">
                  <a:pos x="34" y="211"/>
                </a:cxn>
                <a:cxn ang="0">
                  <a:pos x="0" y="245"/>
                </a:cxn>
                <a:cxn ang="0">
                  <a:pos x="24" y="303"/>
                </a:cxn>
                <a:cxn ang="0">
                  <a:pos x="22" y="381"/>
                </a:cxn>
                <a:cxn ang="0">
                  <a:pos x="93" y="414"/>
                </a:cxn>
                <a:cxn ang="0">
                  <a:pos x="159" y="484"/>
                </a:cxn>
                <a:cxn ang="0">
                  <a:pos x="235" y="499"/>
                </a:cxn>
                <a:cxn ang="0">
                  <a:pos x="270" y="528"/>
                </a:cxn>
                <a:cxn ang="0">
                  <a:pos x="292" y="513"/>
                </a:cxn>
                <a:cxn ang="0">
                  <a:pos x="448" y="616"/>
                </a:cxn>
                <a:cxn ang="0">
                  <a:pos x="470" y="671"/>
                </a:cxn>
                <a:cxn ang="0">
                  <a:pos x="514" y="646"/>
                </a:cxn>
                <a:cxn ang="0">
                  <a:pos x="523" y="712"/>
                </a:cxn>
                <a:cxn ang="0">
                  <a:pos x="621" y="730"/>
                </a:cxn>
                <a:cxn ang="0">
                  <a:pos x="696" y="807"/>
                </a:cxn>
                <a:cxn ang="0">
                  <a:pos x="788" y="799"/>
                </a:cxn>
                <a:cxn ang="0">
                  <a:pos x="839" y="836"/>
                </a:cxn>
                <a:cxn ang="0">
                  <a:pos x="976" y="836"/>
                </a:cxn>
                <a:cxn ang="0">
                  <a:pos x="1011" y="881"/>
                </a:cxn>
                <a:cxn ang="0">
                  <a:pos x="1108" y="814"/>
                </a:cxn>
                <a:cxn ang="0">
                  <a:pos x="1207" y="814"/>
                </a:cxn>
                <a:cxn ang="0">
                  <a:pos x="1278" y="841"/>
                </a:cxn>
                <a:cxn ang="0">
                  <a:pos x="1308" y="873"/>
                </a:cxn>
                <a:cxn ang="0">
                  <a:pos x="1414" y="866"/>
                </a:cxn>
                <a:cxn ang="0">
                  <a:pos x="1455" y="807"/>
                </a:cxn>
                <a:cxn ang="0">
                  <a:pos x="1527" y="807"/>
                </a:cxn>
                <a:cxn ang="0">
                  <a:pos x="1645" y="749"/>
                </a:cxn>
                <a:cxn ang="0">
                  <a:pos x="1717" y="767"/>
                </a:cxn>
                <a:cxn ang="0">
                  <a:pos x="1769" y="742"/>
                </a:cxn>
                <a:cxn ang="0">
                  <a:pos x="1810" y="749"/>
                </a:cxn>
                <a:cxn ang="0">
                  <a:pos x="1810" y="836"/>
                </a:cxn>
                <a:cxn ang="0">
                  <a:pos x="1894" y="855"/>
                </a:cxn>
                <a:cxn ang="0">
                  <a:pos x="1911" y="825"/>
                </a:cxn>
                <a:cxn ang="0">
                  <a:pos x="1983" y="851"/>
                </a:cxn>
                <a:cxn ang="0">
                  <a:pos x="2033" y="903"/>
                </a:cxn>
                <a:cxn ang="0">
                  <a:pos x="2050" y="831"/>
                </a:cxn>
                <a:cxn ang="0">
                  <a:pos x="2111" y="812"/>
                </a:cxn>
              </a:cxnLst>
              <a:rect l="0" t="0" r="r" b="b"/>
              <a:pathLst>
                <a:path w="2111" h="903">
                  <a:moveTo>
                    <a:pt x="2111" y="812"/>
                  </a:moveTo>
                  <a:lnTo>
                    <a:pt x="2093" y="659"/>
                  </a:lnTo>
                  <a:lnTo>
                    <a:pt x="1983" y="441"/>
                  </a:lnTo>
                  <a:lnTo>
                    <a:pt x="1879" y="430"/>
                  </a:lnTo>
                  <a:lnTo>
                    <a:pt x="1849" y="500"/>
                  </a:lnTo>
                  <a:lnTo>
                    <a:pt x="1727" y="494"/>
                  </a:lnTo>
                  <a:lnTo>
                    <a:pt x="1662" y="414"/>
                  </a:lnTo>
                  <a:lnTo>
                    <a:pt x="1475" y="397"/>
                  </a:lnTo>
                  <a:lnTo>
                    <a:pt x="1235" y="327"/>
                  </a:lnTo>
                  <a:lnTo>
                    <a:pt x="1167" y="191"/>
                  </a:lnTo>
                  <a:lnTo>
                    <a:pt x="1203" y="170"/>
                  </a:lnTo>
                  <a:lnTo>
                    <a:pt x="1217" y="96"/>
                  </a:lnTo>
                  <a:lnTo>
                    <a:pt x="1185" y="24"/>
                  </a:lnTo>
                  <a:lnTo>
                    <a:pt x="1064" y="5"/>
                  </a:lnTo>
                  <a:lnTo>
                    <a:pt x="775" y="57"/>
                  </a:lnTo>
                  <a:lnTo>
                    <a:pt x="684" y="104"/>
                  </a:lnTo>
                  <a:lnTo>
                    <a:pt x="554" y="32"/>
                  </a:lnTo>
                  <a:lnTo>
                    <a:pt x="403" y="43"/>
                  </a:lnTo>
                  <a:lnTo>
                    <a:pt x="288" y="0"/>
                  </a:lnTo>
                  <a:lnTo>
                    <a:pt x="173" y="91"/>
                  </a:lnTo>
                  <a:lnTo>
                    <a:pt x="91" y="83"/>
                  </a:lnTo>
                  <a:lnTo>
                    <a:pt x="88" y="157"/>
                  </a:lnTo>
                  <a:lnTo>
                    <a:pt x="115" y="240"/>
                  </a:lnTo>
                  <a:lnTo>
                    <a:pt x="82" y="264"/>
                  </a:lnTo>
                  <a:lnTo>
                    <a:pt x="34" y="211"/>
                  </a:lnTo>
                  <a:lnTo>
                    <a:pt x="0" y="245"/>
                  </a:lnTo>
                  <a:lnTo>
                    <a:pt x="24" y="303"/>
                  </a:lnTo>
                  <a:lnTo>
                    <a:pt x="22" y="381"/>
                  </a:lnTo>
                  <a:lnTo>
                    <a:pt x="93" y="414"/>
                  </a:lnTo>
                  <a:lnTo>
                    <a:pt x="159" y="484"/>
                  </a:lnTo>
                  <a:lnTo>
                    <a:pt x="235" y="499"/>
                  </a:lnTo>
                  <a:lnTo>
                    <a:pt x="270" y="528"/>
                  </a:lnTo>
                  <a:lnTo>
                    <a:pt x="292" y="513"/>
                  </a:lnTo>
                  <a:lnTo>
                    <a:pt x="448" y="616"/>
                  </a:lnTo>
                  <a:lnTo>
                    <a:pt x="470" y="671"/>
                  </a:lnTo>
                  <a:lnTo>
                    <a:pt x="514" y="646"/>
                  </a:lnTo>
                  <a:lnTo>
                    <a:pt x="523" y="712"/>
                  </a:lnTo>
                  <a:lnTo>
                    <a:pt x="621" y="730"/>
                  </a:lnTo>
                  <a:lnTo>
                    <a:pt x="696" y="807"/>
                  </a:lnTo>
                  <a:lnTo>
                    <a:pt x="788" y="799"/>
                  </a:lnTo>
                  <a:lnTo>
                    <a:pt x="839" y="836"/>
                  </a:lnTo>
                  <a:lnTo>
                    <a:pt x="976" y="836"/>
                  </a:lnTo>
                  <a:lnTo>
                    <a:pt x="1011" y="881"/>
                  </a:lnTo>
                  <a:lnTo>
                    <a:pt x="1108" y="814"/>
                  </a:lnTo>
                  <a:lnTo>
                    <a:pt x="1207" y="814"/>
                  </a:lnTo>
                  <a:lnTo>
                    <a:pt x="1278" y="841"/>
                  </a:lnTo>
                  <a:lnTo>
                    <a:pt x="1308" y="873"/>
                  </a:lnTo>
                  <a:lnTo>
                    <a:pt x="1414" y="866"/>
                  </a:lnTo>
                  <a:lnTo>
                    <a:pt x="1455" y="807"/>
                  </a:lnTo>
                  <a:lnTo>
                    <a:pt x="1527" y="807"/>
                  </a:lnTo>
                  <a:lnTo>
                    <a:pt x="1645" y="749"/>
                  </a:lnTo>
                  <a:lnTo>
                    <a:pt x="1717" y="767"/>
                  </a:lnTo>
                  <a:lnTo>
                    <a:pt x="1769" y="742"/>
                  </a:lnTo>
                  <a:lnTo>
                    <a:pt x="1810" y="749"/>
                  </a:lnTo>
                  <a:lnTo>
                    <a:pt x="1810" y="836"/>
                  </a:lnTo>
                  <a:lnTo>
                    <a:pt x="1894" y="855"/>
                  </a:lnTo>
                  <a:lnTo>
                    <a:pt x="1911" y="825"/>
                  </a:lnTo>
                  <a:lnTo>
                    <a:pt x="1983" y="851"/>
                  </a:lnTo>
                  <a:lnTo>
                    <a:pt x="2033" y="903"/>
                  </a:lnTo>
                  <a:lnTo>
                    <a:pt x="2050" y="831"/>
                  </a:lnTo>
                  <a:lnTo>
                    <a:pt x="2111" y="812"/>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21" name="Freeform 12"/>
            <p:cNvSpPr/>
            <p:nvPr/>
          </p:nvSpPr>
          <p:spPr bwMode="auto">
            <a:xfrm>
              <a:off x="4723499" y="2342783"/>
              <a:ext cx="1815985" cy="1587086"/>
            </a:xfrm>
            <a:custGeom>
              <a:avLst/>
              <a:gdLst/>
              <a:ahLst/>
              <a:cxnLst>
                <a:cxn ang="0">
                  <a:pos x="76" y="356"/>
                </a:cxn>
                <a:cxn ang="0">
                  <a:pos x="296" y="370"/>
                </a:cxn>
                <a:cxn ang="0">
                  <a:pos x="493" y="401"/>
                </a:cxn>
                <a:cxn ang="0">
                  <a:pos x="584" y="445"/>
                </a:cxn>
                <a:cxn ang="0">
                  <a:pos x="756" y="478"/>
                </a:cxn>
                <a:cxn ang="0">
                  <a:pos x="829" y="615"/>
                </a:cxn>
                <a:cxn ang="0">
                  <a:pos x="761" y="796"/>
                </a:cxn>
                <a:cxn ang="0">
                  <a:pos x="672" y="822"/>
                </a:cxn>
                <a:cxn ang="0">
                  <a:pos x="818" y="840"/>
                </a:cxn>
                <a:cxn ang="0">
                  <a:pos x="965" y="910"/>
                </a:cxn>
                <a:cxn ang="0">
                  <a:pos x="1031" y="963"/>
                </a:cxn>
                <a:cxn ang="0">
                  <a:pos x="1142" y="937"/>
                </a:cxn>
                <a:cxn ang="0">
                  <a:pos x="1162" y="883"/>
                </a:cxn>
                <a:cxn ang="0">
                  <a:pos x="1235" y="798"/>
                </a:cxn>
                <a:cxn ang="0">
                  <a:pos x="1259" y="721"/>
                </a:cxn>
                <a:cxn ang="0">
                  <a:pos x="1359" y="704"/>
                </a:cxn>
                <a:cxn ang="0">
                  <a:pos x="1424" y="690"/>
                </a:cxn>
                <a:cxn ang="0">
                  <a:pos x="1434" y="619"/>
                </a:cxn>
                <a:cxn ang="0">
                  <a:pos x="1320" y="538"/>
                </a:cxn>
                <a:cxn ang="0">
                  <a:pos x="1203" y="553"/>
                </a:cxn>
                <a:cxn ang="0">
                  <a:pos x="1257" y="617"/>
                </a:cxn>
                <a:cxn ang="0">
                  <a:pos x="1215" y="659"/>
                </a:cxn>
                <a:cxn ang="0">
                  <a:pos x="1103" y="662"/>
                </a:cxn>
                <a:cxn ang="0">
                  <a:pos x="993" y="505"/>
                </a:cxn>
                <a:cxn ang="0">
                  <a:pos x="930" y="433"/>
                </a:cxn>
                <a:cxn ang="0">
                  <a:pos x="985" y="357"/>
                </a:cxn>
                <a:cxn ang="0">
                  <a:pos x="749" y="383"/>
                </a:cxn>
                <a:cxn ang="0">
                  <a:pos x="577" y="267"/>
                </a:cxn>
                <a:cxn ang="0">
                  <a:pos x="623" y="201"/>
                </a:cxn>
                <a:cxn ang="0">
                  <a:pos x="424" y="219"/>
                </a:cxn>
                <a:cxn ang="0">
                  <a:pos x="338" y="0"/>
                </a:cxn>
                <a:cxn ang="0">
                  <a:pos x="239" y="84"/>
                </a:cxn>
                <a:cxn ang="0">
                  <a:pos x="87" y="189"/>
                </a:cxn>
                <a:cxn ang="0">
                  <a:pos x="6" y="342"/>
                </a:cxn>
              </a:cxnLst>
              <a:rect l="0" t="0" r="r" b="b"/>
              <a:pathLst>
                <a:path w="1435" h="965">
                  <a:moveTo>
                    <a:pt x="6" y="342"/>
                  </a:moveTo>
                  <a:lnTo>
                    <a:pt x="76" y="356"/>
                  </a:lnTo>
                  <a:lnTo>
                    <a:pt x="203" y="395"/>
                  </a:lnTo>
                  <a:lnTo>
                    <a:pt x="296" y="370"/>
                  </a:lnTo>
                  <a:lnTo>
                    <a:pt x="429" y="365"/>
                  </a:lnTo>
                  <a:lnTo>
                    <a:pt x="493" y="401"/>
                  </a:lnTo>
                  <a:lnTo>
                    <a:pt x="595" y="392"/>
                  </a:lnTo>
                  <a:lnTo>
                    <a:pt x="584" y="445"/>
                  </a:lnTo>
                  <a:lnTo>
                    <a:pt x="710" y="517"/>
                  </a:lnTo>
                  <a:lnTo>
                    <a:pt x="756" y="478"/>
                  </a:lnTo>
                  <a:lnTo>
                    <a:pt x="812" y="553"/>
                  </a:lnTo>
                  <a:lnTo>
                    <a:pt x="829" y="615"/>
                  </a:lnTo>
                  <a:lnTo>
                    <a:pt x="867" y="653"/>
                  </a:lnTo>
                  <a:lnTo>
                    <a:pt x="761" y="796"/>
                  </a:lnTo>
                  <a:lnTo>
                    <a:pt x="706" y="796"/>
                  </a:lnTo>
                  <a:lnTo>
                    <a:pt x="672" y="822"/>
                  </a:lnTo>
                  <a:lnTo>
                    <a:pt x="809" y="897"/>
                  </a:lnTo>
                  <a:lnTo>
                    <a:pt x="818" y="840"/>
                  </a:lnTo>
                  <a:lnTo>
                    <a:pt x="887" y="832"/>
                  </a:lnTo>
                  <a:lnTo>
                    <a:pt x="965" y="910"/>
                  </a:lnTo>
                  <a:lnTo>
                    <a:pt x="1020" y="917"/>
                  </a:lnTo>
                  <a:lnTo>
                    <a:pt x="1031" y="963"/>
                  </a:lnTo>
                  <a:lnTo>
                    <a:pt x="1140" y="964"/>
                  </a:lnTo>
                  <a:lnTo>
                    <a:pt x="1142" y="937"/>
                  </a:lnTo>
                  <a:lnTo>
                    <a:pt x="1186" y="946"/>
                  </a:lnTo>
                  <a:lnTo>
                    <a:pt x="1162" y="883"/>
                  </a:lnTo>
                  <a:lnTo>
                    <a:pt x="1224" y="869"/>
                  </a:lnTo>
                  <a:lnTo>
                    <a:pt x="1235" y="798"/>
                  </a:lnTo>
                  <a:lnTo>
                    <a:pt x="1213" y="781"/>
                  </a:lnTo>
                  <a:lnTo>
                    <a:pt x="1259" y="721"/>
                  </a:lnTo>
                  <a:lnTo>
                    <a:pt x="1322" y="734"/>
                  </a:lnTo>
                  <a:lnTo>
                    <a:pt x="1359" y="704"/>
                  </a:lnTo>
                  <a:lnTo>
                    <a:pt x="1401" y="706"/>
                  </a:lnTo>
                  <a:lnTo>
                    <a:pt x="1424" y="690"/>
                  </a:lnTo>
                  <a:lnTo>
                    <a:pt x="1413" y="654"/>
                  </a:lnTo>
                  <a:lnTo>
                    <a:pt x="1434" y="619"/>
                  </a:lnTo>
                  <a:lnTo>
                    <a:pt x="1414" y="563"/>
                  </a:lnTo>
                  <a:lnTo>
                    <a:pt x="1320" y="538"/>
                  </a:lnTo>
                  <a:lnTo>
                    <a:pt x="1235" y="525"/>
                  </a:lnTo>
                  <a:lnTo>
                    <a:pt x="1203" y="553"/>
                  </a:lnTo>
                  <a:lnTo>
                    <a:pt x="1198" y="610"/>
                  </a:lnTo>
                  <a:lnTo>
                    <a:pt x="1257" y="617"/>
                  </a:lnTo>
                  <a:lnTo>
                    <a:pt x="1257" y="655"/>
                  </a:lnTo>
                  <a:lnTo>
                    <a:pt x="1215" y="659"/>
                  </a:lnTo>
                  <a:lnTo>
                    <a:pt x="1210" y="690"/>
                  </a:lnTo>
                  <a:lnTo>
                    <a:pt x="1103" y="662"/>
                  </a:lnTo>
                  <a:lnTo>
                    <a:pt x="1105" y="571"/>
                  </a:lnTo>
                  <a:lnTo>
                    <a:pt x="993" y="505"/>
                  </a:lnTo>
                  <a:lnTo>
                    <a:pt x="933" y="498"/>
                  </a:lnTo>
                  <a:lnTo>
                    <a:pt x="930" y="433"/>
                  </a:lnTo>
                  <a:lnTo>
                    <a:pt x="975" y="414"/>
                  </a:lnTo>
                  <a:lnTo>
                    <a:pt x="985" y="357"/>
                  </a:lnTo>
                  <a:lnTo>
                    <a:pt x="914" y="326"/>
                  </a:lnTo>
                  <a:lnTo>
                    <a:pt x="749" y="383"/>
                  </a:lnTo>
                  <a:lnTo>
                    <a:pt x="666" y="323"/>
                  </a:lnTo>
                  <a:lnTo>
                    <a:pt x="577" y="267"/>
                  </a:lnTo>
                  <a:lnTo>
                    <a:pt x="636" y="251"/>
                  </a:lnTo>
                  <a:lnTo>
                    <a:pt x="623" y="201"/>
                  </a:lnTo>
                  <a:lnTo>
                    <a:pt x="469" y="178"/>
                  </a:lnTo>
                  <a:lnTo>
                    <a:pt x="424" y="219"/>
                  </a:lnTo>
                  <a:lnTo>
                    <a:pt x="358" y="130"/>
                  </a:lnTo>
                  <a:lnTo>
                    <a:pt x="338" y="0"/>
                  </a:lnTo>
                  <a:lnTo>
                    <a:pt x="275" y="24"/>
                  </a:lnTo>
                  <a:lnTo>
                    <a:pt x="239" y="84"/>
                  </a:lnTo>
                  <a:lnTo>
                    <a:pt x="132" y="118"/>
                  </a:lnTo>
                  <a:lnTo>
                    <a:pt x="87" y="189"/>
                  </a:lnTo>
                  <a:lnTo>
                    <a:pt x="0" y="212"/>
                  </a:lnTo>
                  <a:lnTo>
                    <a:pt x="6" y="342"/>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22" name="Freeform 13"/>
            <p:cNvSpPr/>
            <p:nvPr/>
          </p:nvSpPr>
          <p:spPr bwMode="auto">
            <a:xfrm>
              <a:off x="4158385" y="2912547"/>
              <a:ext cx="1658832" cy="1228404"/>
            </a:xfrm>
            <a:custGeom>
              <a:avLst/>
              <a:gdLst/>
              <a:ahLst/>
              <a:cxnLst>
                <a:cxn ang="0">
                  <a:pos x="23" y="260"/>
                </a:cxn>
                <a:cxn ang="0">
                  <a:pos x="176" y="298"/>
                </a:cxn>
                <a:cxn ang="0">
                  <a:pos x="155" y="236"/>
                </a:cxn>
                <a:cxn ang="0">
                  <a:pos x="198" y="206"/>
                </a:cxn>
                <a:cxn ang="0">
                  <a:pos x="144" y="148"/>
                </a:cxn>
                <a:cxn ang="0">
                  <a:pos x="164" y="69"/>
                </a:cxn>
                <a:cxn ang="0">
                  <a:pos x="465" y="0"/>
                </a:cxn>
                <a:cxn ang="0">
                  <a:pos x="530" y="4"/>
                </a:cxn>
                <a:cxn ang="0">
                  <a:pos x="662" y="60"/>
                </a:cxn>
                <a:cxn ang="0">
                  <a:pos x="754" y="32"/>
                </a:cxn>
                <a:cxn ang="0">
                  <a:pos x="894" y="27"/>
                </a:cxn>
                <a:cxn ang="0">
                  <a:pos x="956" y="64"/>
                </a:cxn>
                <a:cxn ang="0">
                  <a:pos x="1054" y="57"/>
                </a:cxn>
                <a:cxn ang="0">
                  <a:pos x="1043" y="108"/>
                </a:cxn>
                <a:cxn ang="0">
                  <a:pos x="1175" y="177"/>
                </a:cxn>
                <a:cxn ang="0">
                  <a:pos x="1217" y="138"/>
                </a:cxn>
                <a:cxn ang="0">
                  <a:pos x="1272" y="211"/>
                </a:cxn>
                <a:cxn ang="0">
                  <a:pos x="1289" y="279"/>
                </a:cxn>
                <a:cxn ang="0">
                  <a:pos x="1329" y="317"/>
                </a:cxn>
                <a:cxn ang="0">
                  <a:pos x="1225" y="461"/>
                </a:cxn>
                <a:cxn ang="0">
                  <a:pos x="1168" y="459"/>
                </a:cxn>
                <a:cxn ang="0">
                  <a:pos x="1138" y="489"/>
                </a:cxn>
                <a:cxn ang="0">
                  <a:pos x="1273" y="559"/>
                </a:cxn>
                <a:cxn ang="0">
                  <a:pos x="1270" y="593"/>
                </a:cxn>
                <a:cxn ang="0">
                  <a:pos x="1174" y="597"/>
                </a:cxn>
                <a:cxn ang="0">
                  <a:pos x="1151" y="647"/>
                </a:cxn>
                <a:cxn ang="0">
                  <a:pos x="1098" y="648"/>
                </a:cxn>
                <a:cxn ang="0">
                  <a:pos x="1050" y="603"/>
                </a:cxn>
                <a:cxn ang="0">
                  <a:pos x="821" y="608"/>
                </a:cxn>
                <a:cxn ang="0">
                  <a:pos x="782" y="679"/>
                </a:cxn>
                <a:cxn ang="0">
                  <a:pos x="734" y="679"/>
                </a:cxn>
                <a:cxn ang="0">
                  <a:pos x="694" y="742"/>
                </a:cxn>
                <a:cxn ang="0">
                  <a:pos x="574" y="745"/>
                </a:cxn>
                <a:cxn ang="0">
                  <a:pos x="496" y="655"/>
                </a:cxn>
                <a:cxn ang="0">
                  <a:pos x="322" y="642"/>
                </a:cxn>
                <a:cxn ang="0">
                  <a:pos x="71" y="572"/>
                </a:cxn>
                <a:cxn ang="0">
                  <a:pos x="0" y="429"/>
                </a:cxn>
                <a:cxn ang="0">
                  <a:pos x="43" y="401"/>
                </a:cxn>
                <a:cxn ang="0">
                  <a:pos x="53" y="331"/>
                </a:cxn>
                <a:cxn ang="0">
                  <a:pos x="23" y="260"/>
                </a:cxn>
              </a:cxnLst>
              <a:rect l="0" t="0" r="r" b="b"/>
              <a:pathLst>
                <a:path w="1330" h="746">
                  <a:moveTo>
                    <a:pt x="23" y="260"/>
                  </a:moveTo>
                  <a:lnTo>
                    <a:pt x="176" y="298"/>
                  </a:lnTo>
                  <a:lnTo>
                    <a:pt x="155" y="236"/>
                  </a:lnTo>
                  <a:lnTo>
                    <a:pt x="198" y="206"/>
                  </a:lnTo>
                  <a:lnTo>
                    <a:pt x="144" y="148"/>
                  </a:lnTo>
                  <a:lnTo>
                    <a:pt x="164" y="69"/>
                  </a:lnTo>
                  <a:lnTo>
                    <a:pt x="465" y="0"/>
                  </a:lnTo>
                  <a:lnTo>
                    <a:pt x="530" y="4"/>
                  </a:lnTo>
                  <a:lnTo>
                    <a:pt x="662" y="60"/>
                  </a:lnTo>
                  <a:lnTo>
                    <a:pt x="754" y="32"/>
                  </a:lnTo>
                  <a:lnTo>
                    <a:pt x="894" y="27"/>
                  </a:lnTo>
                  <a:lnTo>
                    <a:pt x="956" y="64"/>
                  </a:lnTo>
                  <a:lnTo>
                    <a:pt x="1054" y="57"/>
                  </a:lnTo>
                  <a:lnTo>
                    <a:pt x="1043" y="108"/>
                  </a:lnTo>
                  <a:lnTo>
                    <a:pt x="1175" y="177"/>
                  </a:lnTo>
                  <a:lnTo>
                    <a:pt x="1217" y="138"/>
                  </a:lnTo>
                  <a:lnTo>
                    <a:pt x="1272" y="211"/>
                  </a:lnTo>
                  <a:lnTo>
                    <a:pt x="1289" y="279"/>
                  </a:lnTo>
                  <a:lnTo>
                    <a:pt x="1329" y="317"/>
                  </a:lnTo>
                  <a:lnTo>
                    <a:pt x="1225" y="461"/>
                  </a:lnTo>
                  <a:lnTo>
                    <a:pt x="1168" y="459"/>
                  </a:lnTo>
                  <a:lnTo>
                    <a:pt x="1138" y="489"/>
                  </a:lnTo>
                  <a:lnTo>
                    <a:pt x="1273" y="559"/>
                  </a:lnTo>
                  <a:lnTo>
                    <a:pt x="1270" y="593"/>
                  </a:lnTo>
                  <a:lnTo>
                    <a:pt x="1174" y="597"/>
                  </a:lnTo>
                  <a:lnTo>
                    <a:pt x="1151" y="647"/>
                  </a:lnTo>
                  <a:lnTo>
                    <a:pt x="1098" y="648"/>
                  </a:lnTo>
                  <a:lnTo>
                    <a:pt x="1050" y="603"/>
                  </a:lnTo>
                  <a:lnTo>
                    <a:pt x="821" y="608"/>
                  </a:lnTo>
                  <a:lnTo>
                    <a:pt x="782" y="679"/>
                  </a:lnTo>
                  <a:lnTo>
                    <a:pt x="734" y="679"/>
                  </a:lnTo>
                  <a:lnTo>
                    <a:pt x="694" y="742"/>
                  </a:lnTo>
                  <a:lnTo>
                    <a:pt x="574" y="745"/>
                  </a:lnTo>
                  <a:lnTo>
                    <a:pt x="496" y="655"/>
                  </a:lnTo>
                  <a:lnTo>
                    <a:pt x="322" y="642"/>
                  </a:lnTo>
                  <a:lnTo>
                    <a:pt x="71" y="572"/>
                  </a:lnTo>
                  <a:lnTo>
                    <a:pt x="0" y="429"/>
                  </a:lnTo>
                  <a:lnTo>
                    <a:pt x="43" y="401"/>
                  </a:lnTo>
                  <a:lnTo>
                    <a:pt x="53" y="331"/>
                  </a:lnTo>
                  <a:lnTo>
                    <a:pt x="23" y="260"/>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23" name="Freeform 14"/>
            <p:cNvSpPr/>
            <p:nvPr/>
          </p:nvSpPr>
          <p:spPr bwMode="auto">
            <a:xfrm>
              <a:off x="5123523" y="3688632"/>
              <a:ext cx="1655657" cy="1318868"/>
            </a:xfrm>
            <a:custGeom>
              <a:avLst/>
              <a:gdLst/>
              <a:ahLst/>
              <a:cxnLst>
                <a:cxn ang="0">
                  <a:pos x="0" y="180"/>
                </a:cxn>
                <a:cxn ang="0">
                  <a:pos x="27" y="103"/>
                </a:cxn>
                <a:cxn ang="0">
                  <a:pos x="267" y="105"/>
                </a:cxn>
                <a:cxn ang="0">
                  <a:pos x="310" y="148"/>
                </a:cxn>
                <a:cxn ang="0">
                  <a:pos x="366" y="151"/>
                </a:cxn>
                <a:cxn ang="0">
                  <a:pos x="391" y="99"/>
                </a:cxn>
                <a:cxn ang="0">
                  <a:pos x="483" y="96"/>
                </a:cxn>
                <a:cxn ang="0">
                  <a:pos x="491" y="7"/>
                </a:cxn>
                <a:cxn ang="0">
                  <a:pos x="570" y="0"/>
                </a:cxn>
                <a:cxn ang="0">
                  <a:pos x="642" y="79"/>
                </a:cxn>
                <a:cxn ang="0">
                  <a:pos x="702" y="86"/>
                </a:cxn>
                <a:cxn ang="0">
                  <a:pos x="710" y="131"/>
                </a:cxn>
                <a:cxn ang="0">
                  <a:pos x="815" y="133"/>
                </a:cxn>
                <a:cxn ang="0">
                  <a:pos x="822" y="107"/>
                </a:cxn>
                <a:cxn ang="0">
                  <a:pos x="857" y="115"/>
                </a:cxn>
                <a:cxn ang="0">
                  <a:pos x="974" y="131"/>
                </a:cxn>
                <a:cxn ang="0">
                  <a:pos x="1039" y="158"/>
                </a:cxn>
                <a:cxn ang="0">
                  <a:pos x="1112" y="148"/>
                </a:cxn>
                <a:cxn ang="0">
                  <a:pos x="1169" y="179"/>
                </a:cxn>
                <a:cxn ang="0">
                  <a:pos x="1239" y="187"/>
                </a:cxn>
                <a:cxn ang="0">
                  <a:pos x="1272" y="210"/>
                </a:cxn>
                <a:cxn ang="0">
                  <a:pos x="1265" y="279"/>
                </a:cxn>
                <a:cxn ang="0">
                  <a:pos x="1146" y="313"/>
                </a:cxn>
                <a:cxn ang="0">
                  <a:pos x="1154" y="396"/>
                </a:cxn>
                <a:cxn ang="0">
                  <a:pos x="1229" y="432"/>
                </a:cxn>
                <a:cxn ang="0">
                  <a:pos x="1224" y="538"/>
                </a:cxn>
                <a:cxn ang="0">
                  <a:pos x="1165" y="538"/>
                </a:cxn>
                <a:cxn ang="0">
                  <a:pos x="1121" y="474"/>
                </a:cxn>
                <a:cxn ang="0">
                  <a:pos x="1045" y="471"/>
                </a:cxn>
                <a:cxn ang="0">
                  <a:pos x="963" y="539"/>
                </a:cxn>
                <a:cxn ang="0">
                  <a:pos x="908" y="526"/>
                </a:cxn>
                <a:cxn ang="0">
                  <a:pos x="865" y="550"/>
                </a:cxn>
                <a:cxn ang="0">
                  <a:pos x="906" y="591"/>
                </a:cxn>
                <a:cxn ang="0">
                  <a:pos x="908" y="628"/>
                </a:cxn>
                <a:cxn ang="0">
                  <a:pos x="820" y="620"/>
                </a:cxn>
                <a:cxn ang="0">
                  <a:pos x="826" y="594"/>
                </a:cxn>
                <a:cxn ang="0">
                  <a:pos x="745" y="596"/>
                </a:cxn>
                <a:cxn ang="0">
                  <a:pos x="721" y="550"/>
                </a:cxn>
                <a:cxn ang="0">
                  <a:pos x="676" y="547"/>
                </a:cxn>
                <a:cxn ang="0">
                  <a:pos x="640" y="572"/>
                </a:cxn>
                <a:cxn ang="0">
                  <a:pos x="647" y="623"/>
                </a:cxn>
                <a:cxn ang="0">
                  <a:pos x="571" y="677"/>
                </a:cxn>
                <a:cxn ang="0">
                  <a:pos x="575" y="754"/>
                </a:cxn>
                <a:cxn ang="0">
                  <a:pos x="442" y="801"/>
                </a:cxn>
                <a:cxn ang="0">
                  <a:pos x="342" y="638"/>
                </a:cxn>
                <a:cxn ang="0">
                  <a:pos x="203" y="550"/>
                </a:cxn>
                <a:cxn ang="0">
                  <a:pos x="171" y="552"/>
                </a:cxn>
                <a:cxn ang="0">
                  <a:pos x="144" y="401"/>
                </a:cxn>
                <a:cxn ang="0">
                  <a:pos x="44" y="185"/>
                </a:cxn>
                <a:cxn ang="0">
                  <a:pos x="0" y="180"/>
                </a:cxn>
              </a:cxnLst>
              <a:rect l="0" t="0" r="r" b="b"/>
              <a:pathLst>
                <a:path w="1273" h="802">
                  <a:moveTo>
                    <a:pt x="0" y="180"/>
                  </a:moveTo>
                  <a:lnTo>
                    <a:pt x="27" y="103"/>
                  </a:lnTo>
                  <a:lnTo>
                    <a:pt x="267" y="105"/>
                  </a:lnTo>
                  <a:lnTo>
                    <a:pt x="310" y="148"/>
                  </a:lnTo>
                  <a:lnTo>
                    <a:pt x="366" y="151"/>
                  </a:lnTo>
                  <a:lnTo>
                    <a:pt x="391" y="99"/>
                  </a:lnTo>
                  <a:lnTo>
                    <a:pt x="483" y="96"/>
                  </a:lnTo>
                  <a:lnTo>
                    <a:pt x="491" y="7"/>
                  </a:lnTo>
                  <a:lnTo>
                    <a:pt x="570" y="0"/>
                  </a:lnTo>
                  <a:lnTo>
                    <a:pt x="642" y="79"/>
                  </a:lnTo>
                  <a:lnTo>
                    <a:pt x="702" y="86"/>
                  </a:lnTo>
                  <a:lnTo>
                    <a:pt x="710" y="131"/>
                  </a:lnTo>
                  <a:lnTo>
                    <a:pt x="815" y="133"/>
                  </a:lnTo>
                  <a:lnTo>
                    <a:pt x="822" y="107"/>
                  </a:lnTo>
                  <a:lnTo>
                    <a:pt x="857" y="115"/>
                  </a:lnTo>
                  <a:lnTo>
                    <a:pt x="974" y="131"/>
                  </a:lnTo>
                  <a:lnTo>
                    <a:pt x="1039" y="158"/>
                  </a:lnTo>
                  <a:lnTo>
                    <a:pt x="1112" y="148"/>
                  </a:lnTo>
                  <a:lnTo>
                    <a:pt x="1169" y="179"/>
                  </a:lnTo>
                  <a:lnTo>
                    <a:pt x="1239" y="187"/>
                  </a:lnTo>
                  <a:lnTo>
                    <a:pt x="1272" y="210"/>
                  </a:lnTo>
                  <a:lnTo>
                    <a:pt x="1265" y="279"/>
                  </a:lnTo>
                  <a:lnTo>
                    <a:pt x="1146" y="313"/>
                  </a:lnTo>
                  <a:lnTo>
                    <a:pt x="1154" y="396"/>
                  </a:lnTo>
                  <a:lnTo>
                    <a:pt x="1229" y="432"/>
                  </a:lnTo>
                  <a:lnTo>
                    <a:pt x="1224" y="538"/>
                  </a:lnTo>
                  <a:lnTo>
                    <a:pt x="1165" y="538"/>
                  </a:lnTo>
                  <a:lnTo>
                    <a:pt x="1121" y="474"/>
                  </a:lnTo>
                  <a:lnTo>
                    <a:pt x="1045" y="471"/>
                  </a:lnTo>
                  <a:lnTo>
                    <a:pt x="963" y="539"/>
                  </a:lnTo>
                  <a:lnTo>
                    <a:pt x="908" y="526"/>
                  </a:lnTo>
                  <a:lnTo>
                    <a:pt x="865" y="550"/>
                  </a:lnTo>
                  <a:lnTo>
                    <a:pt x="906" y="591"/>
                  </a:lnTo>
                  <a:lnTo>
                    <a:pt x="908" y="628"/>
                  </a:lnTo>
                  <a:lnTo>
                    <a:pt x="820" y="620"/>
                  </a:lnTo>
                  <a:lnTo>
                    <a:pt x="826" y="594"/>
                  </a:lnTo>
                  <a:lnTo>
                    <a:pt x="745" y="596"/>
                  </a:lnTo>
                  <a:lnTo>
                    <a:pt x="721" y="550"/>
                  </a:lnTo>
                  <a:lnTo>
                    <a:pt x="676" y="547"/>
                  </a:lnTo>
                  <a:lnTo>
                    <a:pt x="640" y="572"/>
                  </a:lnTo>
                  <a:lnTo>
                    <a:pt x="647" y="623"/>
                  </a:lnTo>
                  <a:lnTo>
                    <a:pt x="571" y="677"/>
                  </a:lnTo>
                  <a:lnTo>
                    <a:pt x="575" y="754"/>
                  </a:lnTo>
                  <a:lnTo>
                    <a:pt x="442" y="801"/>
                  </a:lnTo>
                  <a:lnTo>
                    <a:pt x="342" y="638"/>
                  </a:lnTo>
                  <a:lnTo>
                    <a:pt x="203" y="550"/>
                  </a:lnTo>
                  <a:lnTo>
                    <a:pt x="171" y="552"/>
                  </a:lnTo>
                  <a:lnTo>
                    <a:pt x="144" y="401"/>
                  </a:lnTo>
                  <a:lnTo>
                    <a:pt x="44" y="185"/>
                  </a:lnTo>
                  <a:lnTo>
                    <a:pt x="0" y="180"/>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24" name="Freeform 15"/>
            <p:cNvSpPr/>
            <p:nvPr/>
          </p:nvSpPr>
          <p:spPr bwMode="auto">
            <a:xfrm>
              <a:off x="5137809" y="4580574"/>
              <a:ext cx="1198487" cy="1264907"/>
            </a:xfrm>
            <a:custGeom>
              <a:avLst/>
              <a:gdLst/>
              <a:ahLst/>
              <a:cxnLst>
                <a:cxn ang="0">
                  <a:pos x="106" y="107"/>
                </a:cxn>
                <a:cxn ang="0">
                  <a:pos x="134" y="296"/>
                </a:cxn>
                <a:cxn ang="0">
                  <a:pos x="57" y="338"/>
                </a:cxn>
                <a:cxn ang="0">
                  <a:pos x="0" y="399"/>
                </a:cxn>
                <a:cxn ang="0">
                  <a:pos x="23" y="482"/>
                </a:cxn>
                <a:cxn ang="0">
                  <a:pos x="140" y="487"/>
                </a:cxn>
                <a:cxn ang="0">
                  <a:pos x="158" y="563"/>
                </a:cxn>
                <a:cxn ang="0">
                  <a:pos x="224" y="574"/>
                </a:cxn>
                <a:cxn ang="0">
                  <a:pos x="201" y="659"/>
                </a:cxn>
                <a:cxn ang="0">
                  <a:pos x="267" y="692"/>
                </a:cxn>
                <a:cxn ang="0">
                  <a:pos x="307" y="733"/>
                </a:cxn>
                <a:cxn ang="0">
                  <a:pos x="397" y="717"/>
                </a:cxn>
                <a:cxn ang="0">
                  <a:pos x="417" y="767"/>
                </a:cxn>
                <a:cxn ang="0">
                  <a:pos x="493" y="768"/>
                </a:cxn>
                <a:cxn ang="0">
                  <a:pos x="482" y="644"/>
                </a:cxn>
                <a:cxn ang="0">
                  <a:pos x="538" y="640"/>
                </a:cxn>
                <a:cxn ang="0">
                  <a:pos x="563" y="614"/>
                </a:cxn>
                <a:cxn ang="0">
                  <a:pos x="634" y="629"/>
                </a:cxn>
                <a:cxn ang="0">
                  <a:pos x="735" y="610"/>
                </a:cxn>
                <a:cxn ang="0">
                  <a:pos x="798" y="592"/>
                </a:cxn>
                <a:cxn ang="0">
                  <a:pos x="831" y="548"/>
                </a:cxn>
                <a:cxn ang="0">
                  <a:pos x="911" y="533"/>
                </a:cxn>
                <a:cxn ang="0">
                  <a:pos x="911" y="503"/>
                </a:cxn>
                <a:cxn ang="0">
                  <a:pos x="960" y="504"/>
                </a:cxn>
                <a:cxn ang="0">
                  <a:pos x="939" y="443"/>
                </a:cxn>
                <a:cxn ang="0">
                  <a:pos x="860" y="445"/>
                </a:cxn>
                <a:cxn ang="0">
                  <a:pos x="780" y="423"/>
                </a:cxn>
                <a:cxn ang="0">
                  <a:pos x="772" y="382"/>
                </a:cxn>
                <a:cxn ang="0">
                  <a:pos x="776" y="328"/>
                </a:cxn>
                <a:cxn ang="0">
                  <a:pos x="749" y="289"/>
                </a:cxn>
                <a:cxn ang="0">
                  <a:pos x="754" y="211"/>
                </a:cxn>
                <a:cxn ang="0">
                  <a:pos x="662" y="204"/>
                </a:cxn>
                <a:cxn ang="0">
                  <a:pos x="660" y="149"/>
                </a:cxn>
                <a:cxn ang="0">
                  <a:pos x="753" y="137"/>
                </a:cxn>
                <a:cxn ang="0">
                  <a:pos x="753" y="50"/>
                </a:cxn>
                <a:cxn ang="0">
                  <a:pos x="730" y="11"/>
                </a:cxn>
                <a:cxn ang="0">
                  <a:pos x="680" y="0"/>
                </a:cxn>
                <a:cxn ang="0">
                  <a:pos x="649" y="28"/>
                </a:cxn>
                <a:cxn ang="0">
                  <a:pos x="651" y="77"/>
                </a:cxn>
                <a:cxn ang="0">
                  <a:pos x="581" y="134"/>
                </a:cxn>
                <a:cxn ang="0">
                  <a:pos x="574" y="215"/>
                </a:cxn>
                <a:cxn ang="0">
                  <a:pos x="453" y="259"/>
                </a:cxn>
                <a:cxn ang="0">
                  <a:pos x="350" y="94"/>
                </a:cxn>
                <a:cxn ang="0">
                  <a:pos x="224" y="4"/>
                </a:cxn>
                <a:cxn ang="0">
                  <a:pos x="179" y="2"/>
                </a:cxn>
                <a:cxn ang="0">
                  <a:pos x="116" y="26"/>
                </a:cxn>
                <a:cxn ang="0">
                  <a:pos x="115" y="29"/>
                </a:cxn>
                <a:cxn ang="0">
                  <a:pos x="115" y="38"/>
                </a:cxn>
                <a:cxn ang="0">
                  <a:pos x="112" y="51"/>
                </a:cxn>
                <a:cxn ang="0">
                  <a:pos x="110" y="66"/>
                </a:cxn>
                <a:cxn ang="0">
                  <a:pos x="108" y="81"/>
                </a:cxn>
                <a:cxn ang="0">
                  <a:pos x="107" y="94"/>
                </a:cxn>
                <a:cxn ang="0">
                  <a:pos x="106" y="103"/>
                </a:cxn>
                <a:cxn ang="0">
                  <a:pos x="106" y="107"/>
                </a:cxn>
              </a:cxnLst>
              <a:rect l="0" t="0" r="r" b="b"/>
              <a:pathLst>
                <a:path w="961" h="769">
                  <a:moveTo>
                    <a:pt x="106" y="107"/>
                  </a:moveTo>
                  <a:lnTo>
                    <a:pt x="134" y="296"/>
                  </a:lnTo>
                  <a:lnTo>
                    <a:pt x="57" y="338"/>
                  </a:lnTo>
                  <a:lnTo>
                    <a:pt x="0" y="399"/>
                  </a:lnTo>
                  <a:lnTo>
                    <a:pt x="23" y="482"/>
                  </a:lnTo>
                  <a:lnTo>
                    <a:pt x="140" y="487"/>
                  </a:lnTo>
                  <a:lnTo>
                    <a:pt x="158" y="563"/>
                  </a:lnTo>
                  <a:lnTo>
                    <a:pt x="224" y="574"/>
                  </a:lnTo>
                  <a:lnTo>
                    <a:pt x="201" y="659"/>
                  </a:lnTo>
                  <a:lnTo>
                    <a:pt x="267" y="692"/>
                  </a:lnTo>
                  <a:lnTo>
                    <a:pt x="307" y="733"/>
                  </a:lnTo>
                  <a:lnTo>
                    <a:pt x="397" y="717"/>
                  </a:lnTo>
                  <a:lnTo>
                    <a:pt x="417" y="767"/>
                  </a:lnTo>
                  <a:lnTo>
                    <a:pt x="493" y="768"/>
                  </a:lnTo>
                  <a:lnTo>
                    <a:pt x="482" y="644"/>
                  </a:lnTo>
                  <a:lnTo>
                    <a:pt x="538" y="640"/>
                  </a:lnTo>
                  <a:lnTo>
                    <a:pt x="563" y="614"/>
                  </a:lnTo>
                  <a:lnTo>
                    <a:pt x="634" y="629"/>
                  </a:lnTo>
                  <a:lnTo>
                    <a:pt x="735" y="610"/>
                  </a:lnTo>
                  <a:lnTo>
                    <a:pt x="798" y="592"/>
                  </a:lnTo>
                  <a:lnTo>
                    <a:pt x="831" y="548"/>
                  </a:lnTo>
                  <a:lnTo>
                    <a:pt x="911" y="533"/>
                  </a:lnTo>
                  <a:lnTo>
                    <a:pt x="911" y="503"/>
                  </a:lnTo>
                  <a:lnTo>
                    <a:pt x="960" y="504"/>
                  </a:lnTo>
                  <a:lnTo>
                    <a:pt x="939" y="443"/>
                  </a:lnTo>
                  <a:lnTo>
                    <a:pt x="860" y="445"/>
                  </a:lnTo>
                  <a:lnTo>
                    <a:pt x="780" y="423"/>
                  </a:lnTo>
                  <a:lnTo>
                    <a:pt x="772" y="382"/>
                  </a:lnTo>
                  <a:lnTo>
                    <a:pt x="776" y="328"/>
                  </a:lnTo>
                  <a:lnTo>
                    <a:pt x="749" y="289"/>
                  </a:lnTo>
                  <a:lnTo>
                    <a:pt x="754" y="211"/>
                  </a:lnTo>
                  <a:lnTo>
                    <a:pt x="662" y="204"/>
                  </a:lnTo>
                  <a:lnTo>
                    <a:pt x="660" y="149"/>
                  </a:lnTo>
                  <a:lnTo>
                    <a:pt x="753" y="137"/>
                  </a:lnTo>
                  <a:lnTo>
                    <a:pt x="753" y="50"/>
                  </a:lnTo>
                  <a:lnTo>
                    <a:pt x="730" y="11"/>
                  </a:lnTo>
                  <a:lnTo>
                    <a:pt x="680" y="0"/>
                  </a:lnTo>
                  <a:lnTo>
                    <a:pt x="649" y="28"/>
                  </a:lnTo>
                  <a:lnTo>
                    <a:pt x="651" y="77"/>
                  </a:lnTo>
                  <a:lnTo>
                    <a:pt x="581" y="134"/>
                  </a:lnTo>
                  <a:lnTo>
                    <a:pt x="574" y="215"/>
                  </a:lnTo>
                  <a:lnTo>
                    <a:pt x="453" y="259"/>
                  </a:lnTo>
                  <a:lnTo>
                    <a:pt x="350" y="94"/>
                  </a:lnTo>
                  <a:lnTo>
                    <a:pt x="224" y="4"/>
                  </a:lnTo>
                  <a:lnTo>
                    <a:pt x="179" y="2"/>
                  </a:lnTo>
                  <a:lnTo>
                    <a:pt x="116" y="26"/>
                  </a:lnTo>
                  <a:lnTo>
                    <a:pt x="115" y="29"/>
                  </a:lnTo>
                  <a:lnTo>
                    <a:pt x="115" y="38"/>
                  </a:lnTo>
                  <a:lnTo>
                    <a:pt x="112" y="51"/>
                  </a:lnTo>
                  <a:lnTo>
                    <a:pt x="110" y="66"/>
                  </a:lnTo>
                  <a:lnTo>
                    <a:pt x="108" y="81"/>
                  </a:lnTo>
                  <a:lnTo>
                    <a:pt x="107" y="94"/>
                  </a:lnTo>
                  <a:lnTo>
                    <a:pt x="106" y="103"/>
                  </a:lnTo>
                  <a:lnTo>
                    <a:pt x="106" y="107"/>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25" name="Freeform 16"/>
            <p:cNvSpPr>
              <a:spLocks noChangeAspect="1"/>
            </p:cNvSpPr>
            <p:nvPr/>
          </p:nvSpPr>
          <p:spPr bwMode="auto">
            <a:xfrm>
              <a:off x="6001355" y="2815735"/>
              <a:ext cx="403199" cy="679273"/>
            </a:xfrm>
            <a:custGeom>
              <a:avLst/>
              <a:gdLst/>
              <a:ahLst/>
              <a:cxnLst>
                <a:cxn ang="0">
                  <a:pos x="0" y="216"/>
                </a:cxn>
                <a:cxn ang="0">
                  <a:pos x="59" y="214"/>
                </a:cxn>
                <a:cxn ang="0">
                  <a:pos x="124" y="95"/>
                </a:cxn>
                <a:cxn ang="0">
                  <a:pos x="148" y="10"/>
                </a:cxn>
                <a:cxn ang="0">
                  <a:pos x="224" y="0"/>
                </a:cxn>
                <a:cxn ang="0">
                  <a:pos x="236" y="76"/>
                </a:cxn>
                <a:cxn ang="0">
                  <a:pos x="227" y="129"/>
                </a:cxn>
                <a:cxn ang="0">
                  <a:pos x="360" y="166"/>
                </a:cxn>
                <a:cxn ang="0">
                  <a:pos x="320" y="249"/>
                </a:cxn>
                <a:cxn ang="0">
                  <a:pos x="242" y="234"/>
                </a:cxn>
                <a:cxn ang="0">
                  <a:pos x="214" y="261"/>
                </a:cxn>
                <a:cxn ang="0">
                  <a:pos x="216" y="314"/>
                </a:cxn>
                <a:cxn ang="0">
                  <a:pos x="263" y="323"/>
                </a:cxn>
                <a:cxn ang="0">
                  <a:pos x="264" y="365"/>
                </a:cxn>
                <a:cxn ang="0">
                  <a:pos x="220" y="370"/>
                </a:cxn>
                <a:cxn ang="0">
                  <a:pos x="222" y="401"/>
                </a:cxn>
                <a:cxn ang="0">
                  <a:pos x="97" y="374"/>
                </a:cxn>
                <a:cxn ang="0">
                  <a:pos x="104" y="280"/>
                </a:cxn>
                <a:cxn ang="0">
                  <a:pos x="0" y="216"/>
                </a:cxn>
              </a:cxnLst>
              <a:rect l="0" t="0" r="r" b="b"/>
              <a:pathLst>
                <a:path w="361" h="402">
                  <a:moveTo>
                    <a:pt x="0" y="216"/>
                  </a:moveTo>
                  <a:lnTo>
                    <a:pt x="59" y="214"/>
                  </a:lnTo>
                  <a:lnTo>
                    <a:pt x="124" y="95"/>
                  </a:lnTo>
                  <a:lnTo>
                    <a:pt x="148" y="10"/>
                  </a:lnTo>
                  <a:lnTo>
                    <a:pt x="224" y="0"/>
                  </a:lnTo>
                  <a:lnTo>
                    <a:pt x="236" y="76"/>
                  </a:lnTo>
                  <a:lnTo>
                    <a:pt x="227" y="129"/>
                  </a:lnTo>
                  <a:lnTo>
                    <a:pt x="360" y="166"/>
                  </a:lnTo>
                  <a:lnTo>
                    <a:pt x="320" y="249"/>
                  </a:lnTo>
                  <a:lnTo>
                    <a:pt x="242" y="234"/>
                  </a:lnTo>
                  <a:lnTo>
                    <a:pt x="214" y="261"/>
                  </a:lnTo>
                  <a:lnTo>
                    <a:pt x="216" y="314"/>
                  </a:lnTo>
                  <a:lnTo>
                    <a:pt x="263" y="323"/>
                  </a:lnTo>
                  <a:lnTo>
                    <a:pt x="264" y="365"/>
                  </a:lnTo>
                  <a:lnTo>
                    <a:pt x="220" y="370"/>
                  </a:lnTo>
                  <a:lnTo>
                    <a:pt x="222" y="401"/>
                  </a:lnTo>
                  <a:lnTo>
                    <a:pt x="97" y="374"/>
                  </a:lnTo>
                  <a:lnTo>
                    <a:pt x="104" y="280"/>
                  </a:lnTo>
                  <a:lnTo>
                    <a:pt x="0" y="216"/>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26" name="Freeform 17"/>
            <p:cNvSpPr/>
            <p:nvPr/>
          </p:nvSpPr>
          <p:spPr bwMode="auto">
            <a:xfrm>
              <a:off x="6661713" y="2572910"/>
              <a:ext cx="471458" cy="995103"/>
            </a:xfrm>
            <a:custGeom>
              <a:avLst/>
              <a:gdLst/>
              <a:ahLst/>
              <a:cxnLst>
                <a:cxn ang="0">
                  <a:pos x="289" y="0"/>
                </a:cxn>
                <a:cxn ang="0">
                  <a:pos x="359" y="33"/>
                </a:cxn>
                <a:cxn ang="0">
                  <a:pos x="374" y="91"/>
                </a:cxn>
                <a:cxn ang="0">
                  <a:pos x="294" y="191"/>
                </a:cxn>
                <a:cxn ang="0">
                  <a:pos x="288" y="241"/>
                </a:cxn>
                <a:cxn ang="0">
                  <a:pos x="348" y="271"/>
                </a:cxn>
                <a:cxn ang="0">
                  <a:pos x="352" y="333"/>
                </a:cxn>
                <a:cxn ang="0">
                  <a:pos x="305" y="384"/>
                </a:cxn>
                <a:cxn ang="0">
                  <a:pos x="345" y="431"/>
                </a:cxn>
                <a:cxn ang="0">
                  <a:pos x="324" y="499"/>
                </a:cxn>
                <a:cxn ang="0">
                  <a:pos x="183" y="527"/>
                </a:cxn>
                <a:cxn ang="0">
                  <a:pos x="149" y="587"/>
                </a:cxn>
                <a:cxn ang="0">
                  <a:pos x="51" y="603"/>
                </a:cxn>
                <a:cxn ang="0">
                  <a:pos x="60" y="514"/>
                </a:cxn>
                <a:cxn ang="0">
                  <a:pos x="0" y="466"/>
                </a:cxn>
                <a:cxn ang="0">
                  <a:pos x="6" y="359"/>
                </a:cxn>
                <a:cxn ang="0">
                  <a:pos x="39" y="333"/>
                </a:cxn>
                <a:cxn ang="0">
                  <a:pos x="11" y="245"/>
                </a:cxn>
                <a:cxn ang="0">
                  <a:pos x="39" y="155"/>
                </a:cxn>
                <a:cxn ang="0">
                  <a:pos x="145" y="33"/>
                </a:cxn>
                <a:cxn ang="0">
                  <a:pos x="289" y="0"/>
                </a:cxn>
              </a:cxnLst>
              <a:rect l="0" t="0" r="r" b="b"/>
              <a:pathLst>
                <a:path w="375" h="604">
                  <a:moveTo>
                    <a:pt x="289" y="0"/>
                  </a:moveTo>
                  <a:lnTo>
                    <a:pt x="359" y="33"/>
                  </a:lnTo>
                  <a:lnTo>
                    <a:pt x="374" y="91"/>
                  </a:lnTo>
                  <a:lnTo>
                    <a:pt x="294" y="191"/>
                  </a:lnTo>
                  <a:lnTo>
                    <a:pt x="288" y="241"/>
                  </a:lnTo>
                  <a:lnTo>
                    <a:pt x="348" y="271"/>
                  </a:lnTo>
                  <a:lnTo>
                    <a:pt x="352" y="333"/>
                  </a:lnTo>
                  <a:lnTo>
                    <a:pt x="305" y="384"/>
                  </a:lnTo>
                  <a:lnTo>
                    <a:pt x="345" y="431"/>
                  </a:lnTo>
                  <a:lnTo>
                    <a:pt x="324" y="499"/>
                  </a:lnTo>
                  <a:lnTo>
                    <a:pt x="183" y="527"/>
                  </a:lnTo>
                  <a:lnTo>
                    <a:pt x="149" y="587"/>
                  </a:lnTo>
                  <a:lnTo>
                    <a:pt x="51" y="603"/>
                  </a:lnTo>
                  <a:lnTo>
                    <a:pt x="60" y="514"/>
                  </a:lnTo>
                  <a:lnTo>
                    <a:pt x="0" y="466"/>
                  </a:lnTo>
                  <a:lnTo>
                    <a:pt x="6" y="359"/>
                  </a:lnTo>
                  <a:lnTo>
                    <a:pt x="39" y="333"/>
                  </a:lnTo>
                  <a:lnTo>
                    <a:pt x="11" y="245"/>
                  </a:lnTo>
                  <a:lnTo>
                    <a:pt x="39" y="155"/>
                  </a:lnTo>
                  <a:lnTo>
                    <a:pt x="145" y="33"/>
                  </a:lnTo>
                  <a:lnTo>
                    <a:pt x="289" y="0"/>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27" name="Freeform 18"/>
            <p:cNvSpPr/>
            <p:nvPr/>
          </p:nvSpPr>
          <p:spPr bwMode="auto">
            <a:xfrm>
              <a:off x="7564943" y="1939663"/>
              <a:ext cx="800049" cy="779259"/>
            </a:xfrm>
            <a:custGeom>
              <a:avLst/>
              <a:gdLst/>
              <a:ahLst/>
              <a:cxnLst>
                <a:cxn ang="0">
                  <a:pos x="641" y="171"/>
                </a:cxn>
                <a:cxn ang="0">
                  <a:pos x="524" y="296"/>
                </a:cxn>
                <a:cxn ang="0">
                  <a:pos x="369" y="378"/>
                </a:cxn>
                <a:cxn ang="0">
                  <a:pos x="292" y="470"/>
                </a:cxn>
                <a:cxn ang="0">
                  <a:pos x="252" y="452"/>
                </a:cxn>
                <a:cxn ang="0">
                  <a:pos x="276" y="401"/>
                </a:cxn>
                <a:cxn ang="0">
                  <a:pos x="249" y="364"/>
                </a:cxn>
                <a:cxn ang="0">
                  <a:pos x="288" y="265"/>
                </a:cxn>
                <a:cxn ang="0">
                  <a:pos x="237" y="246"/>
                </a:cxn>
                <a:cxn ang="0">
                  <a:pos x="126" y="345"/>
                </a:cxn>
                <a:cxn ang="0">
                  <a:pos x="33" y="321"/>
                </a:cxn>
                <a:cxn ang="0">
                  <a:pos x="0" y="268"/>
                </a:cxn>
                <a:cxn ang="0">
                  <a:pos x="18" y="238"/>
                </a:cxn>
                <a:cxn ang="0">
                  <a:pos x="0" y="152"/>
                </a:cxn>
                <a:cxn ang="0">
                  <a:pos x="56" y="149"/>
                </a:cxn>
                <a:cxn ang="0">
                  <a:pos x="96" y="174"/>
                </a:cxn>
                <a:cxn ang="0">
                  <a:pos x="361" y="7"/>
                </a:cxn>
                <a:cxn ang="0">
                  <a:pos x="486" y="0"/>
                </a:cxn>
                <a:cxn ang="0">
                  <a:pos x="540" y="60"/>
                </a:cxn>
                <a:cxn ang="0">
                  <a:pos x="542" y="129"/>
                </a:cxn>
                <a:cxn ang="0">
                  <a:pos x="591" y="132"/>
                </a:cxn>
                <a:cxn ang="0">
                  <a:pos x="641" y="171"/>
                </a:cxn>
              </a:cxnLst>
              <a:rect l="0" t="0" r="r" b="b"/>
              <a:pathLst>
                <a:path w="642" h="471">
                  <a:moveTo>
                    <a:pt x="641" y="171"/>
                  </a:moveTo>
                  <a:lnTo>
                    <a:pt x="524" y="296"/>
                  </a:lnTo>
                  <a:lnTo>
                    <a:pt x="369" y="378"/>
                  </a:lnTo>
                  <a:lnTo>
                    <a:pt x="292" y="470"/>
                  </a:lnTo>
                  <a:lnTo>
                    <a:pt x="252" y="452"/>
                  </a:lnTo>
                  <a:lnTo>
                    <a:pt x="276" y="401"/>
                  </a:lnTo>
                  <a:lnTo>
                    <a:pt x="249" y="364"/>
                  </a:lnTo>
                  <a:lnTo>
                    <a:pt x="288" y="265"/>
                  </a:lnTo>
                  <a:lnTo>
                    <a:pt x="237" y="246"/>
                  </a:lnTo>
                  <a:lnTo>
                    <a:pt x="126" y="345"/>
                  </a:lnTo>
                  <a:lnTo>
                    <a:pt x="33" y="321"/>
                  </a:lnTo>
                  <a:lnTo>
                    <a:pt x="0" y="268"/>
                  </a:lnTo>
                  <a:lnTo>
                    <a:pt x="18" y="238"/>
                  </a:lnTo>
                  <a:lnTo>
                    <a:pt x="0" y="152"/>
                  </a:lnTo>
                  <a:lnTo>
                    <a:pt x="56" y="149"/>
                  </a:lnTo>
                  <a:lnTo>
                    <a:pt x="96" y="174"/>
                  </a:lnTo>
                  <a:lnTo>
                    <a:pt x="361" y="7"/>
                  </a:lnTo>
                  <a:lnTo>
                    <a:pt x="486" y="0"/>
                  </a:lnTo>
                  <a:lnTo>
                    <a:pt x="540" y="60"/>
                  </a:lnTo>
                  <a:lnTo>
                    <a:pt x="542" y="129"/>
                  </a:lnTo>
                  <a:lnTo>
                    <a:pt x="591" y="132"/>
                  </a:lnTo>
                  <a:lnTo>
                    <a:pt x="641" y="171"/>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28" name="Freeform 19"/>
            <p:cNvSpPr/>
            <p:nvPr/>
          </p:nvSpPr>
          <p:spPr bwMode="auto">
            <a:xfrm>
              <a:off x="7001416" y="2182487"/>
              <a:ext cx="728617" cy="1115722"/>
            </a:xfrm>
            <a:custGeom>
              <a:avLst/>
              <a:gdLst/>
              <a:ahLst/>
              <a:cxnLst>
                <a:cxn ang="0">
                  <a:pos x="498" y="179"/>
                </a:cxn>
                <a:cxn ang="0">
                  <a:pos x="456" y="124"/>
                </a:cxn>
                <a:cxn ang="0">
                  <a:pos x="381" y="96"/>
                </a:cxn>
                <a:cxn ang="0">
                  <a:pos x="381" y="26"/>
                </a:cxn>
                <a:cxn ang="0">
                  <a:pos x="305" y="0"/>
                </a:cxn>
                <a:cxn ang="0">
                  <a:pos x="247" y="33"/>
                </a:cxn>
                <a:cxn ang="0">
                  <a:pos x="248" y="95"/>
                </a:cxn>
                <a:cxn ang="0">
                  <a:pos x="164" y="93"/>
                </a:cxn>
                <a:cxn ang="0">
                  <a:pos x="104" y="123"/>
                </a:cxn>
                <a:cxn ang="0">
                  <a:pos x="37" y="101"/>
                </a:cxn>
                <a:cxn ang="0">
                  <a:pos x="0" y="174"/>
                </a:cxn>
                <a:cxn ang="0">
                  <a:pos x="15" y="246"/>
                </a:cxn>
                <a:cxn ang="0">
                  <a:pos x="88" y="283"/>
                </a:cxn>
                <a:cxn ang="0">
                  <a:pos x="103" y="336"/>
                </a:cxn>
                <a:cxn ang="0">
                  <a:pos x="15" y="434"/>
                </a:cxn>
                <a:cxn ang="0">
                  <a:pos x="16" y="488"/>
                </a:cxn>
                <a:cxn ang="0">
                  <a:pos x="73" y="519"/>
                </a:cxn>
                <a:cxn ang="0">
                  <a:pos x="73" y="572"/>
                </a:cxn>
                <a:cxn ang="0">
                  <a:pos x="33" y="628"/>
                </a:cxn>
                <a:cxn ang="0">
                  <a:pos x="73" y="677"/>
                </a:cxn>
                <a:cxn ang="0">
                  <a:pos x="164" y="677"/>
                </a:cxn>
                <a:cxn ang="0">
                  <a:pos x="213" y="647"/>
                </a:cxn>
                <a:cxn ang="0">
                  <a:pos x="222" y="585"/>
                </a:cxn>
                <a:cxn ang="0">
                  <a:pos x="254" y="546"/>
                </a:cxn>
                <a:cxn ang="0">
                  <a:pos x="297" y="503"/>
                </a:cxn>
                <a:cxn ang="0">
                  <a:pos x="349" y="503"/>
                </a:cxn>
                <a:cxn ang="0">
                  <a:pos x="426" y="449"/>
                </a:cxn>
                <a:cxn ang="0">
                  <a:pos x="383" y="382"/>
                </a:cxn>
                <a:cxn ang="0">
                  <a:pos x="405" y="325"/>
                </a:cxn>
                <a:cxn ang="0">
                  <a:pos x="460" y="329"/>
                </a:cxn>
                <a:cxn ang="0">
                  <a:pos x="536" y="310"/>
                </a:cxn>
                <a:cxn ang="0">
                  <a:pos x="585" y="201"/>
                </a:cxn>
                <a:cxn ang="0">
                  <a:pos x="498" y="179"/>
                </a:cxn>
              </a:cxnLst>
              <a:rect l="0" t="0" r="r" b="b"/>
              <a:pathLst>
                <a:path w="586" h="678">
                  <a:moveTo>
                    <a:pt x="498" y="179"/>
                  </a:moveTo>
                  <a:lnTo>
                    <a:pt x="456" y="124"/>
                  </a:lnTo>
                  <a:lnTo>
                    <a:pt x="381" y="96"/>
                  </a:lnTo>
                  <a:lnTo>
                    <a:pt x="381" y="26"/>
                  </a:lnTo>
                  <a:lnTo>
                    <a:pt x="305" y="0"/>
                  </a:lnTo>
                  <a:lnTo>
                    <a:pt x="247" y="33"/>
                  </a:lnTo>
                  <a:lnTo>
                    <a:pt x="248" y="95"/>
                  </a:lnTo>
                  <a:lnTo>
                    <a:pt x="164" y="93"/>
                  </a:lnTo>
                  <a:lnTo>
                    <a:pt x="104" y="123"/>
                  </a:lnTo>
                  <a:lnTo>
                    <a:pt x="37" y="101"/>
                  </a:lnTo>
                  <a:lnTo>
                    <a:pt x="0" y="174"/>
                  </a:lnTo>
                  <a:lnTo>
                    <a:pt x="15" y="246"/>
                  </a:lnTo>
                  <a:lnTo>
                    <a:pt x="88" y="283"/>
                  </a:lnTo>
                  <a:lnTo>
                    <a:pt x="103" y="336"/>
                  </a:lnTo>
                  <a:lnTo>
                    <a:pt x="15" y="434"/>
                  </a:lnTo>
                  <a:lnTo>
                    <a:pt x="16" y="488"/>
                  </a:lnTo>
                  <a:lnTo>
                    <a:pt x="73" y="519"/>
                  </a:lnTo>
                  <a:lnTo>
                    <a:pt x="73" y="572"/>
                  </a:lnTo>
                  <a:lnTo>
                    <a:pt x="33" y="628"/>
                  </a:lnTo>
                  <a:lnTo>
                    <a:pt x="73" y="677"/>
                  </a:lnTo>
                  <a:lnTo>
                    <a:pt x="164" y="677"/>
                  </a:lnTo>
                  <a:lnTo>
                    <a:pt x="213" y="647"/>
                  </a:lnTo>
                  <a:lnTo>
                    <a:pt x="222" y="585"/>
                  </a:lnTo>
                  <a:lnTo>
                    <a:pt x="254" y="546"/>
                  </a:lnTo>
                  <a:lnTo>
                    <a:pt x="297" y="503"/>
                  </a:lnTo>
                  <a:lnTo>
                    <a:pt x="349" y="503"/>
                  </a:lnTo>
                  <a:lnTo>
                    <a:pt x="426" y="449"/>
                  </a:lnTo>
                  <a:lnTo>
                    <a:pt x="383" y="382"/>
                  </a:lnTo>
                  <a:lnTo>
                    <a:pt x="405" y="325"/>
                  </a:lnTo>
                  <a:lnTo>
                    <a:pt x="460" y="329"/>
                  </a:lnTo>
                  <a:lnTo>
                    <a:pt x="536" y="310"/>
                  </a:lnTo>
                  <a:lnTo>
                    <a:pt x="585" y="201"/>
                  </a:lnTo>
                  <a:lnTo>
                    <a:pt x="498" y="179"/>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29" name="Freeform 20"/>
            <p:cNvSpPr/>
            <p:nvPr/>
          </p:nvSpPr>
          <p:spPr bwMode="auto">
            <a:xfrm>
              <a:off x="7737969" y="1492105"/>
              <a:ext cx="1095305" cy="731646"/>
            </a:xfrm>
            <a:custGeom>
              <a:avLst/>
              <a:gdLst/>
              <a:ahLst/>
              <a:cxnLst>
                <a:cxn ang="0">
                  <a:pos x="878" y="119"/>
                </a:cxn>
                <a:cxn ang="0">
                  <a:pos x="748" y="73"/>
                </a:cxn>
                <a:cxn ang="0">
                  <a:pos x="691" y="112"/>
                </a:cxn>
                <a:cxn ang="0">
                  <a:pos x="607" y="60"/>
                </a:cxn>
                <a:cxn ang="0">
                  <a:pos x="544" y="52"/>
                </a:cxn>
                <a:cxn ang="0">
                  <a:pos x="544" y="96"/>
                </a:cxn>
                <a:cxn ang="0">
                  <a:pos x="449" y="23"/>
                </a:cxn>
                <a:cxn ang="0">
                  <a:pos x="393" y="30"/>
                </a:cxn>
                <a:cxn ang="0">
                  <a:pos x="324" y="20"/>
                </a:cxn>
                <a:cxn ang="0">
                  <a:pos x="265" y="39"/>
                </a:cxn>
                <a:cxn ang="0">
                  <a:pos x="94" y="0"/>
                </a:cxn>
                <a:cxn ang="0">
                  <a:pos x="78" y="46"/>
                </a:cxn>
                <a:cxn ang="0">
                  <a:pos x="27" y="37"/>
                </a:cxn>
                <a:cxn ang="0">
                  <a:pos x="0" y="50"/>
                </a:cxn>
                <a:cxn ang="0">
                  <a:pos x="102" y="200"/>
                </a:cxn>
                <a:cxn ang="0">
                  <a:pos x="130" y="163"/>
                </a:cxn>
                <a:cxn ang="0">
                  <a:pos x="218" y="209"/>
                </a:cxn>
                <a:cxn ang="0">
                  <a:pos x="230" y="280"/>
                </a:cxn>
                <a:cxn ang="0">
                  <a:pos x="355" y="273"/>
                </a:cxn>
                <a:cxn ang="0">
                  <a:pos x="399" y="342"/>
                </a:cxn>
                <a:cxn ang="0">
                  <a:pos x="404" y="407"/>
                </a:cxn>
                <a:cxn ang="0">
                  <a:pos x="455" y="410"/>
                </a:cxn>
                <a:cxn ang="0">
                  <a:pos x="505" y="443"/>
                </a:cxn>
                <a:cxn ang="0">
                  <a:pos x="530" y="352"/>
                </a:cxn>
                <a:cxn ang="0">
                  <a:pos x="622" y="377"/>
                </a:cxn>
                <a:cxn ang="0">
                  <a:pos x="699" y="358"/>
                </a:cxn>
                <a:cxn ang="0">
                  <a:pos x="657" y="292"/>
                </a:cxn>
                <a:cxn ang="0">
                  <a:pos x="717" y="289"/>
                </a:cxn>
                <a:cxn ang="0">
                  <a:pos x="773" y="244"/>
                </a:cxn>
                <a:cxn ang="0">
                  <a:pos x="771" y="181"/>
                </a:cxn>
                <a:cxn ang="0">
                  <a:pos x="838" y="179"/>
                </a:cxn>
                <a:cxn ang="0">
                  <a:pos x="878" y="119"/>
                </a:cxn>
              </a:cxnLst>
              <a:rect l="0" t="0" r="r" b="b"/>
              <a:pathLst>
                <a:path w="879" h="444">
                  <a:moveTo>
                    <a:pt x="878" y="119"/>
                  </a:moveTo>
                  <a:lnTo>
                    <a:pt x="748" y="73"/>
                  </a:lnTo>
                  <a:lnTo>
                    <a:pt x="691" y="112"/>
                  </a:lnTo>
                  <a:lnTo>
                    <a:pt x="607" y="60"/>
                  </a:lnTo>
                  <a:lnTo>
                    <a:pt x="544" y="52"/>
                  </a:lnTo>
                  <a:lnTo>
                    <a:pt x="544" y="96"/>
                  </a:lnTo>
                  <a:lnTo>
                    <a:pt x="449" y="23"/>
                  </a:lnTo>
                  <a:lnTo>
                    <a:pt x="393" y="30"/>
                  </a:lnTo>
                  <a:lnTo>
                    <a:pt x="324" y="20"/>
                  </a:lnTo>
                  <a:lnTo>
                    <a:pt x="265" y="39"/>
                  </a:lnTo>
                  <a:lnTo>
                    <a:pt x="94" y="0"/>
                  </a:lnTo>
                  <a:lnTo>
                    <a:pt x="78" y="46"/>
                  </a:lnTo>
                  <a:lnTo>
                    <a:pt x="27" y="37"/>
                  </a:lnTo>
                  <a:lnTo>
                    <a:pt x="0" y="50"/>
                  </a:lnTo>
                  <a:lnTo>
                    <a:pt x="102" y="200"/>
                  </a:lnTo>
                  <a:lnTo>
                    <a:pt x="130" y="163"/>
                  </a:lnTo>
                  <a:lnTo>
                    <a:pt x="218" y="209"/>
                  </a:lnTo>
                  <a:lnTo>
                    <a:pt x="230" y="280"/>
                  </a:lnTo>
                  <a:lnTo>
                    <a:pt x="355" y="273"/>
                  </a:lnTo>
                  <a:lnTo>
                    <a:pt x="399" y="342"/>
                  </a:lnTo>
                  <a:lnTo>
                    <a:pt x="404" y="407"/>
                  </a:lnTo>
                  <a:lnTo>
                    <a:pt x="455" y="410"/>
                  </a:lnTo>
                  <a:lnTo>
                    <a:pt x="505" y="443"/>
                  </a:lnTo>
                  <a:lnTo>
                    <a:pt x="530" y="352"/>
                  </a:lnTo>
                  <a:lnTo>
                    <a:pt x="622" y="377"/>
                  </a:lnTo>
                  <a:lnTo>
                    <a:pt x="699" y="358"/>
                  </a:lnTo>
                  <a:lnTo>
                    <a:pt x="657" y="292"/>
                  </a:lnTo>
                  <a:lnTo>
                    <a:pt x="717" y="289"/>
                  </a:lnTo>
                  <a:lnTo>
                    <a:pt x="773" y="244"/>
                  </a:lnTo>
                  <a:lnTo>
                    <a:pt x="771" y="181"/>
                  </a:lnTo>
                  <a:lnTo>
                    <a:pt x="838" y="179"/>
                  </a:lnTo>
                  <a:lnTo>
                    <a:pt x="878" y="119"/>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30" name="Freeform 21"/>
            <p:cNvSpPr/>
            <p:nvPr/>
          </p:nvSpPr>
          <p:spPr bwMode="auto">
            <a:xfrm>
              <a:off x="6144221" y="2793516"/>
              <a:ext cx="727029" cy="1225230"/>
            </a:xfrm>
            <a:custGeom>
              <a:avLst/>
              <a:gdLst/>
              <a:ahLst/>
              <a:cxnLst>
                <a:cxn ang="0">
                  <a:pos x="24" y="669"/>
                </a:cxn>
                <a:cxn ang="0">
                  <a:pos x="144" y="688"/>
                </a:cxn>
                <a:cxn ang="0">
                  <a:pos x="209" y="712"/>
                </a:cxn>
                <a:cxn ang="0">
                  <a:pos x="284" y="705"/>
                </a:cxn>
                <a:cxn ang="0">
                  <a:pos x="337" y="736"/>
                </a:cxn>
                <a:cxn ang="0">
                  <a:pos x="404" y="742"/>
                </a:cxn>
                <a:cxn ang="0">
                  <a:pos x="422" y="639"/>
                </a:cxn>
                <a:cxn ang="0">
                  <a:pos x="371" y="582"/>
                </a:cxn>
                <a:cxn ang="0">
                  <a:pos x="526" y="600"/>
                </a:cxn>
                <a:cxn ang="0">
                  <a:pos x="520" y="551"/>
                </a:cxn>
                <a:cxn ang="0">
                  <a:pos x="461" y="455"/>
                </a:cxn>
                <a:cxn ang="0">
                  <a:pos x="464" y="370"/>
                </a:cxn>
                <a:cxn ang="0">
                  <a:pos x="411" y="313"/>
                </a:cxn>
                <a:cxn ang="0">
                  <a:pos x="410" y="215"/>
                </a:cxn>
                <a:cxn ang="0">
                  <a:pos x="454" y="190"/>
                </a:cxn>
                <a:cxn ang="0">
                  <a:pos x="415" y="103"/>
                </a:cxn>
                <a:cxn ang="0">
                  <a:pos x="449" y="11"/>
                </a:cxn>
                <a:cxn ang="0">
                  <a:pos x="366" y="0"/>
                </a:cxn>
                <a:cxn ang="0">
                  <a:pos x="321" y="67"/>
                </a:cxn>
                <a:cxn ang="0">
                  <a:pos x="283" y="72"/>
                </a:cxn>
                <a:cxn ang="0">
                  <a:pos x="194" y="186"/>
                </a:cxn>
                <a:cxn ang="0">
                  <a:pos x="157" y="262"/>
                </a:cxn>
                <a:cxn ang="0">
                  <a:pos x="253" y="288"/>
                </a:cxn>
                <a:cxn ang="0">
                  <a:pos x="275" y="342"/>
                </a:cxn>
                <a:cxn ang="0">
                  <a:pos x="251" y="380"/>
                </a:cxn>
                <a:cxn ang="0">
                  <a:pos x="264" y="411"/>
                </a:cxn>
                <a:cxn ang="0">
                  <a:pos x="237" y="423"/>
                </a:cxn>
                <a:cxn ang="0">
                  <a:pos x="201" y="423"/>
                </a:cxn>
                <a:cxn ang="0">
                  <a:pos x="166" y="455"/>
                </a:cxn>
                <a:cxn ang="0">
                  <a:pos x="101" y="441"/>
                </a:cxn>
                <a:cxn ang="0">
                  <a:pos x="54" y="507"/>
                </a:cxn>
                <a:cxn ang="0">
                  <a:pos x="76" y="520"/>
                </a:cxn>
                <a:cxn ang="0">
                  <a:pos x="63" y="591"/>
                </a:cxn>
                <a:cxn ang="0">
                  <a:pos x="0" y="606"/>
                </a:cxn>
                <a:cxn ang="0">
                  <a:pos x="24" y="669"/>
                </a:cxn>
              </a:cxnLst>
              <a:rect l="0" t="0" r="r" b="b"/>
              <a:pathLst>
                <a:path w="527" h="743">
                  <a:moveTo>
                    <a:pt x="24" y="669"/>
                  </a:moveTo>
                  <a:lnTo>
                    <a:pt x="144" y="688"/>
                  </a:lnTo>
                  <a:lnTo>
                    <a:pt x="209" y="712"/>
                  </a:lnTo>
                  <a:lnTo>
                    <a:pt x="284" y="705"/>
                  </a:lnTo>
                  <a:lnTo>
                    <a:pt x="337" y="736"/>
                  </a:lnTo>
                  <a:lnTo>
                    <a:pt x="404" y="742"/>
                  </a:lnTo>
                  <a:lnTo>
                    <a:pt x="422" y="639"/>
                  </a:lnTo>
                  <a:lnTo>
                    <a:pt x="371" y="582"/>
                  </a:lnTo>
                  <a:lnTo>
                    <a:pt x="526" y="600"/>
                  </a:lnTo>
                  <a:lnTo>
                    <a:pt x="520" y="551"/>
                  </a:lnTo>
                  <a:lnTo>
                    <a:pt x="461" y="455"/>
                  </a:lnTo>
                  <a:lnTo>
                    <a:pt x="464" y="370"/>
                  </a:lnTo>
                  <a:lnTo>
                    <a:pt x="411" y="313"/>
                  </a:lnTo>
                  <a:lnTo>
                    <a:pt x="410" y="215"/>
                  </a:lnTo>
                  <a:lnTo>
                    <a:pt x="454" y="190"/>
                  </a:lnTo>
                  <a:lnTo>
                    <a:pt x="415" y="103"/>
                  </a:lnTo>
                  <a:lnTo>
                    <a:pt x="449" y="11"/>
                  </a:lnTo>
                  <a:lnTo>
                    <a:pt x="366" y="0"/>
                  </a:lnTo>
                  <a:lnTo>
                    <a:pt x="321" y="67"/>
                  </a:lnTo>
                  <a:lnTo>
                    <a:pt x="283" y="72"/>
                  </a:lnTo>
                  <a:lnTo>
                    <a:pt x="194" y="186"/>
                  </a:lnTo>
                  <a:lnTo>
                    <a:pt x="157" y="262"/>
                  </a:lnTo>
                  <a:lnTo>
                    <a:pt x="253" y="288"/>
                  </a:lnTo>
                  <a:lnTo>
                    <a:pt x="275" y="342"/>
                  </a:lnTo>
                  <a:lnTo>
                    <a:pt x="251" y="380"/>
                  </a:lnTo>
                  <a:lnTo>
                    <a:pt x="264" y="411"/>
                  </a:lnTo>
                  <a:lnTo>
                    <a:pt x="237" y="423"/>
                  </a:lnTo>
                  <a:lnTo>
                    <a:pt x="201" y="423"/>
                  </a:lnTo>
                  <a:lnTo>
                    <a:pt x="166" y="455"/>
                  </a:lnTo>
                  <a:lnTo>
                    <a:pt x="101" y="441"/>
                  </a:lnTo>
                  <a:lnTo>
                    <a:pt x="54" y="507"/>
                  </a:lnTo>
                  <a:lnTo>
                    <a:pt x="76" y="520"/>
                  </a:lnTo>
                  <a:lnTo>
                    <a:pt x="63" y="591"/>
                  </a:lnTo>
                  <a:lnTo>
                    <a:pt x="0" y="606"/>
                  </a:lnTo>
                  <a:lnTo>
                    <a:pt x="24" y="669"/>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31" name="Freeform 24"/>
            <p:cNvSpPr/>
            <p:nvPr/>
          </p:nvSpPr>
          <p:spPr bwMode="auto">
            <a:xfrm>
              <a:off x="7288736" y="2872870"/>
              <a:ext cx="849258" cy="590396"/>
            </a:xfrm>
            <a:custGeom>
              <a:avLst/>
              <a:gdLst/>
              <a:ahLst/>
              <a:cxnLst>
                <a:cxn ang="0">
                  <a:pos x="215" y="20"/>
                </a:cxn>
                <a:cxn ang="0">
                  <a:pos x="291" y="14"/>
                </a:cxn>
                <a:cxn ang="0">
                  <a:pos x="316" y="69"/>
                </a:cxn>
                <a:cxn ang="0">
                  <a:pos x="400" y="93"/>
                </a:cxn>
                <a:cxn ang="0">
                  <a:pos x="471" y="0"/>
                </a:cxn>
                <a:cxn ang="0">
                  <a:pos x="552" y="20"/>
                </a:cxn>
                <a:cxn ang="0">
                  <a:pos x="665" y="11"/>
                </a:cxn>
                <a:cxn ang="0">
                  <a:pos x="680" y="63"/>
                </a:cxn>
                <a:cxn ang="0">
                  <a:pos x="558" y="154"/>
                </a:cxn>
                <a:cxn ang="0">
                  <a:pos x="501" y="154"/>
                </a:cxn>
                <a:cxn ang="0">
                  <a:pos x="486" y="224"/>
                </a:cxn>
                <a:cxn ang="0">
                  <a:pos x="424" y="287"/>
                </a:cxn>
                <a:cxn ang="0">
                  <a:pos x="375" y="330"/>
                </a:cxn>
                <a:cxn ang="0">
                  <a:pos x="289" y="329"/>
                </a:cxn>
                <a:cxn ang="0">
                  <a:pos x="243" y="352"/>
                </a:cxn>
                <a:cxn ang="0">
                  <a:pos x="203" y="334"/>
                </a:cxn>
                <a:cxn ang="0">
                  <a:pos x="130" y="344"/>
                </a:cxn>
                <a:cxn ang="0">
                  <a:pos x="66" y="359"/>
                </a:cxn>
                <a:cxn ang="0">
                  <a:pos x="11" y="322"/>
                </a:cxn>
                <a:cxn ang="0">
                  <a:pos x="60" y="257"/>
                </a:cxn>
                <a:cxn ang="0">
                  <a:pos x="0" y="217"/>
                </a:cxn>
                <a:cxn ang="0">
                  <a:pos x="10" y="152"/>
                </a:cxn>
                <a:cxn ang="0">
                  <a:pos x="42" y="119"/>
                </a:cxn>
                <a:cxn ang="0">
                  <a:pos x="88" y="73"/>
                </a:cxn>
                <a:cxn ang="0">
                  <a:pos x="141" y="67"/>
                </a:cxn>
                <a:cxn ang="0">
                  <a:pos x="215" y="20"/>
                </a:cxn>
              </a:cxnLst>
              <a:rect l="0" t="0" r="r" b="b"/>
              <a:pathLst>
                <a:path w="681" h="360">
                  <a:moveTo>
                    <a:pt x="215" y="20"/>
                  </a:moveTo>
                  <a:lnTo>
                    <a:pt x="291" y="14"/>
                  </a:lnTo>
                  <a:lnTo>
                    <a:pt x="316" y="69"/>
                  </a:lnTo>
                  <a:lnTo>
                    <a:pt x="400" y="93"/>
                  </a:lnTo>
                  <a:lnTo>
                    <a:pt x="471" y="0"/>
                  </a:lnTo>
                  <a:lnTo>
                    <a:pt x="552" y="20"/>
                  </a:lnTo>
                  <a:lnTo>
                    <a:pt x="665" y="11"/>
                  </a:lnTo>
                  <a:lnTo>
                    <a:pt x="680" y="63"/>
                  </a:lnTo>
                  <a:lnTo>
                    <a:pt x="558" y="154"/>
                  </a:lnTo>
                  <a:lnTo>
                    <a:pt x="501" y="154"/>
                  </a:lnTo>
                  <a:lnTo>
                    <a:pt x="486" y="224"/>
                  </a:lnTo>
                  <a:lnTo>
                    <a:pt x="424" y="287"/>
                  </a:lnTo>
                  <a:lnTo>
                    <a:pt x="375" y="330"/>
                  </a:lnTo>
                  <a:lnTo>
                    <a:pt x="289" y="329"/>
                  </a:lnTo>
                  <a:lnTo>
                    <a:pt x="243" y="352"/>
                  </a:lnTo>
                  <a:lnTo>
                    <a:pt x="203" y="334"/>
                  </a:lnTo>
                  <a:lnTo>
                    <a:pt x="130" y="344"/>
                  </a:lnTo>
                  <a:lnTo>
                    <a:pt x="66" y="359"/>
                  </a:lnTo>
                  <a:lnTo>
                    <a:pt x="11" y="322"/>
                  </a:lnTo>
                  <a:lnTo>
                    <a:pt x="60" y="257"/>
                  </a:lnTo>
                  <a:lnTo>
                    <a:pt x="0" y="217"/>
                  </a:lnTo>
                  <a:lnTo>
                    <a:pt x="10" y="152"/>
                  </a:lnTo>
                  <a:lnTo>
                    <a:pt x="42" y="119"/>
                  </a:lnTo>
                  <a:lnTo>
                    <a:pt x="88" y="73"/>
                  </a:lnTo>
                  <a:lnTo>
                    <a:pt x="141" y="67"/>
                  </a:lnTo>
                  <a:lnTo>
                    <a:pt x="215" y="20"/>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32" name="Freeform 25"/>
            <p:cNvSpPr/>
            <p:nvPr/>
          </p:nvSpPr>
          <p:spPr bwMode="auto">
            <a:xfrm>
              <a:off x="6742671" y="3220441"/>
              <a:ext cx="766713" cy="757040"/>
            </a:xfrm>
            <a:custGeom>
              <a:avLst/>
              <a:gdLst/>
              <a:ahLst/>
              <a:cxnLst>
                <a:cxn ang="0">
                  <a:pos x="287" y="29"/>
                </a:cxn>
                <a:cxn ang="0">
                  <a:pos x="379" y="27"/>
                </a:cxn>
                <a:cxn ang="0">
                  <a:pos x="430" y="0"/>
                </a:cxn>
                <a:cxn ang="0">
                  <a:pos x="489" y="33"/>
                </a:cxn>
                <a:cxn ang="0">
                  <a:pos x="441" y="101"/>
                </a:cxn>
                <a:cxn ang="0">
                  <a:pos x="486" y="134"/>
                </a:cxn>
                <a:cxn ang="0">
                  <a:pos x="562" y="122"/>
                </a:cxn>
                <a:cxn ang="0">
                  <a:pos x="616" y="185"/>
                </a:cxn>
                <a:cxn ang="0">
                  <a:pos x="585" y="239"/>
                </a:cxn>
                <a:cxn ang="0">
                  <a:pos x="511" y="218"/>
                </a:cxn>
                <a:cxn ang="0">
                  <a:pos x="510" y="272"/>
                </a:cxn>
                <a:cxn ang="0">
                  <a:pos x="491" y="303"/>
                </a:cxn>
                <a:cxn ang="0">
                  <a:pos x="527" y="363"/>
                </a:cxn>
                <a:cxn ang="0">
                  <a:pos x="574" y="341"/>
                </a:cxn>
                <a:cxn ang="0">
                  <a:pos x="612" y="409"/>
                </a:cxn>
                <a:cxn ang="0">
                  <a:pos x="544" y="458"/>
                </a:cxn>
                <a:cxn ang="0">
                  <a:pos x="394" y="442"/>
                </a:cxn>
                <a:cxn ang="0">
                  <a:pos x="341" y="400"/>
                </a:cxn>
                <a:cxn ang="0">
                  <a:pos x="185" y="396"/>
                </a:cxn>
                <a:cxn ang="0">
                  <a:pos x="68" y="336"/>
                </a:cxn>
                <a:cxn ang="0">
                  <a:pos x="60" y="291"/>
                </a:cxn>
                <a:cxn ang="0">
                  <a:pos x="0" y="195"/>
                </a:cxn>
                <a:cxn ang="0">
                  <a:pos x="89" y="185"/>
                </a:cxn>
                <a:cxn ang="0">
                  <a:pos x="133" y="122"/>
                </a:cxn>
                <a:cxn ang="0">
                  <a:pos x="270" y="96"/>
                </a:cxn>
                <a:cxn ang="0">
                  <a:pos x="287" y="29"/>
                </a:cxn>
              </a:cxnLst>
              <a:rect l="0" t="0" r="r" b="b"/>
              <a:pathLst>
                <a:path w="617" h="459">
                  <a:moveTo>
                    <a:pt x="287" y="29"/>
                  </a:moveTo>
                  <a:lnTo>
                    <a:pt x="379" y="27"/>
                  </a:lnTo>
                  <a:lnTo>
                    <a:pt x="430" y="0"/>
                  </a:lnTo>
                  <a:lnTo>
                    <a:pt x="489" y="33"/>
                  </a:lnTo>
                  <a:lnTo>
                    <a:pt x="441" y="101"/>
                  </a:lnTo>
                  <a:lnTo>
                    <a:pt x="486" y="134"/>
                  </a:lnTo>
                  <a:lnTo>
                    <a:pt x="562" y="122"/>
                  </a:lnTo>
                  <a:lnTo>
                    <a:pt x="616" y="185"/>
                  </a:lnTo>
                  <a:lnTo>
                    <a:pt x="585" y="239"/>
                  </a:lnTo>
                  <a:lnTo>
                    <a:pt x="511" y="218"/>
                  </a:lnTo>
                  <a:lnTo>
                    <a:pt x="510" y="272"/>
                  </a:lnTo>
                  <a:lnTo>
                    <a:pt x="491" y="303"/>
                  </a:lnTo>
                  <a:lnTo>
                    <a:pt x="527" y="363"/>
                  </a:lnTo>
                  <a:lnTo>
                    <a:pt x="574" y="341"/>
                  </a:lnTo>
                  <a:lnTo>
                    <a:pt x="612" y="409"/>
                  </a:lnTo>
                  <a:lnTo>
                    <a:pt x="544" y="458"/>
                  </a:lnTo>
                  <a:lnTo>
                    <a:pt x="394" y="442"/>
                  </a:lnTo>
                  <a:lnTo>
                    <a:pt x="341" y="400"/>
                  </a:lnTo>
                  <a:lnTo>
                    <a:pt x="185" y="396"/>
                  </a:lnTo>
                  <a:lnTo>
                    <a:pt x="68" y="336"/>
                  </a:lnTo>
                  <a:lnTo>
                    <a:pt x="60" y="291"/>
                  </a:lnTo>
                  <a:lnTo>
                    <a:pt x="0" y="195"/>
                  </a:lnTo>
                  <a:lnTo>
                    <a:pt x="89" y="185"/>
                  </a:lnTo>
                  <a:lnTo>
                    <a:pt x="133" y="122"/>
                  </a:lnTo>
                  <a:lnTo>
                    <a:pt x="270" y="96"/>
                  </a:lnTo>
                  <a:lnTo>
                    <a:pt x="287" y="29"/>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33" name="Freeform 26"/>
            <p:cNvSpPr/>
            <p:nvPr/>
          </p:nvSpPr>
          <p:spPr bwMode="auto">
            <a:xfrm>
              <a:off x="7445888" y="3325189"/>
              <a:ext cx="790525" cy="622138"/>
            </a:xfrm>
            <a:custGeom>
              <a:avLst/>
              <a:gdLst/>
              <a:ahLst/>
              <a:cxnLst>
                <a:cxn ang="0">
                  <a:pos x="0" y="57"/>
                </a:cxn>
                <a:cxn ang="0">
                  <a:pos x="71" y="49"/>
                </a:cxn>
                <a:cxn ang="0">
                  <a:pos x="115" y="68"/>
                </a:cxn>
                <a:cxn ang="0">
                  <a:pos x="153" y="43"/>
                </a:cxn>
                <a:cxn ang="0">
                  <a:pos x="243" y="44"/>
                </a:cxn>
                <a:cxn ang="0">
                  <a:pos x="293" y="0"/>
                </a:cxn>
                <a:cxn ang="0">
                  <a:pos x="396" y="44"/>
                </a:cxn>
                <a:cxn ang="0">
                  <a:pos x="446" y="80"/>
                </a:cxn>
                <a:cxn ang="0">
                  <a:pos x="529" y="215"/>
                </a:cxn>
                <a:cxn ang="0">
                  <a:pos x="624" y="247"/>
                </a:cxn>
                <a:cxn ang="0">
                  <a:pos x="568" y="277"/>
                </a:cxn>
                <a:cxn ang="0">
                  <a:pos x="634" y="298"/>
                </a:cxn>
                <a:cxn ang="0">
                  <a:pos x="567" y="331"/>
                </a:cxn>
                <a:cxn ang="0">
                  <a:pos x="508" y="379"/>
                </a:cxn>
                <a:cxn ang="0">
                  <a:pos x="429" y="365"/>
                </a:cxn>
                <a:cxn ang="0">
                  <a:pos x="337" y="376"/>
                </a:cxn>
                <a:cxn ang="0">
                  <a:pos x="327" y="322"/>
                </a:cxn>
                <a:cxn ang="0">
                  <a:pos x="293" y="269"/>
                </a:cxn>
                <a:cxn ang="0">
                  <a:pos x="286" y="231"/>
                </a:cxn>
                <a:cxn ang="0">
                  <a:pos x="220" y="203"/>
                </a:cxn>
                <a:cxn ang="0">
                  <a:pos x="236" y="165"/>
                </a:cxn>
                <a:cxn ang="0">
                  <a:pos x="210" y="131"/>
                </a:cxn>
                <a:cxn ang="0">
                  <a:pos x="117" y="145"/>
                </a:cxn>
                <a:cxn ang="0">
                  <a:pos x="55" y="126"/>
                </a:cxn>
                <a:cxn ang="0">
                  <a:pos x="0" y="57"/>
                </a:cxn>
              </a:cxnLst>
              <a:rect l="0" t="0" r="r" b="b"/>
              <a:pathLst>
                <a:path w="635" h="380">
                  <a:moveTo>
                    <a:pt x="0" y="57"/>
                  </a:moveTo>
                  <a:lnTo>
                    <a:pt x="71" y="49"/>
                  </a:lnTo>
                  <a:lnTo>
                    <a:pt x="115" y="68"/>
                  </a:lnTo>
                  <a:lnTo>
                    <a:pt x="153" y="43"/>
                  </a:lnTo>
                  <a:lnTo>
                    <a:pt x="243" y="44"/>
                  </a:lnTo>
                  <a:lnTo>
                    <a:pt x="293" y="0"/>
                  </a:lnTo>
                  <a:lnTo>
                    <a:pt x="396" y="44"/>
                  </a:lnTo>
                  <a:lnTo>
                    <a:pt x="446" y="80"/>
                  </a:lnTo>
                  <a:lnTo>
                    <a:pt x="529" y="215"/>
                  </a:lnTo>
                  <a:lnTo>
                    <a:pt x="624" y="247"/>
                  </a:lnTo>
                  <a:lnTo>
                    <a:pt x="568" y="277"/>
                  </a:lnTo>
                  <a:lnTo>
                    <a:pt x="634" y="298"/>
                  </a:lnTo>
                  <a:lnTo>
                    <a:pt x="567" y="331"/>
                  </a:lnTo>
                  <a:lnTo>
                    <a:pt x="508" y="379"/>
                  </a:lnTo>
                  <a:lnTo>
                    <a:pt x="429" y="365"/>
                  </a:lnTo>
                  <a:lnTo>
                    <a:pt x="337" y="376"/>
                  </a:lnTo>
                  <a:lnTo>
                    <a:pt x="327" y="322"/>
                  </a:lnTo>
                  <a:lnTo>
                    <a:pt x="293" y="269"/>
                  </a:lnTo>
                  <a:lnTo>
                    <a:pt x="286" y="231"/>
                  </a:lnTo>
                  <a:lnTo>
                    <a:pt x="220" y="203"/>
                  </a:lnTo>
                  <a:lnTo>
                    <a:pt x="236" y="165"/>
                  </a:lnTo>
                  <a:lnTo>
                    <a:pt x="210" y="131"/>
                  </a:lnTo>
                  <a:lnTo>
                    <a:pt x="117" y="145"/>
                  </a:lnTo>
                  <a:lnTo>
                    <a:pt x="55" y="126"/>
                  </a:lnTo>
                  <a:lnTo>
                    <a:pt x="0" y="57"/>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34" name="Freeform 27"/>
            <p:cNvSpPr/>
            <p:nvPr/>
          </p:nvSpPr>
          <p:spPr bwMode="auto">
            <a:xfrm>
              <a:off x="7803053" y="3799728"/>
              <a:ext cx="512729" cy="726885"/>
            </a:xfrm>
            <a:custGeom>
              <a:avLst/>
              <a:gdLst/>
              <a:ahLst/>
              <a:cxnLst>
                <a:cxn ang="0">
                  <a:pos x="328" y="0"/>
                </a:cxn>
                <a:cxn ang="0">
                  <a:pos x="259" y="33"/>
                </a:cxn>
                <a:cxn ang="0">
                  <a:pos x="200" y="81"/>
                </a:cxn>
                <a:cxn ang="0">
                  <a:pos x="118" y="70"/>
                </a:cxn>
                <a:cxn ang="0">
                  <a:pos x="98" y="143"/>
                </a:cxn>
                <a:cxn ang="0">
                  <a:pos x="44" y="157"/>
                </a:cxn>
                <a:cxn ang="0">
                  <a:pos x="0" y="256"/>
                </a:cxn>
                <a:cxn ang="0">
                  <a:pos x="32" y="373"/>
                </a:cxn>
                <a:cxn ang="0">
                  <a:pos x="88" y="382"/>
                </a:cxn>
                <a:cxn ang="0">
                  <a:pos x="133" y="440"/>
                </a:cxn>
                <a:cxn ang="0">
                  <a:pos x="179" y="437"/>
                </a:cxn>
                <a:cxn ang="0">
                  <a:pos x="210" y="416"/>
                </a:cxn>
                <a:cxn ang="0">
                  <a:pos x="293" y="422"/>
                </a:cxn>
                <a:cxn ang="0">
                  <a:pos x="335" y="332"/>
                </a:cxn>
                <a:cxn ang="0">
                  <a:pos x="391" y="315"/>
                </a:cxn>
                <a:cxn ang="0">
                  <a:pos x="366" y="231"/>
                </a:cxn>
                <a:cxn ang="0">
                  <a:pos x="409" y="203"/>
                </a:cxn>
                <a:cxn ang="0">
                  <a:pos x="396" y="156"/>
                </a:cxn>
                <a:cxn ang="0">
                  <a:pos x="252" y="121"/>
                </a:cxn>
                <a:cxn ang="0">
                  <a:pos x="360" y="63"/>
                </a:cxn>
                <a:cxn ang="0">
                  <a:pos x="328" y="0"/>
                </a:cxn>
              </a:cxnLst>
              <a:rect l="0" t="0" r="r" b="b"/>
              <a:pathLst>
                <a:path w="410" h="441">
                  <a:moveTo>
                    <a:pt x="328" y="0"/>
                  </a:moveTo>
                  <a:lnTo>
                    <a:pt x="259" y="33"/>
                  </a:lnTo>
                  <a:lnTo>
                    <a:pt x="200" y="81"/>
                  </a:lnTo>
                  <a:lnTo>
                    <a:pt x="118" y="70"/>
                  </a:lnTo>
                  <a:lnTo>
                    <a:pt x="98" y="143"/>
                  </a:lnTo>
                  <a:lnTo>
                    <a:pt x="44" y="157"/>
                  </a:lnTo>
                  <a:lnTo>
                    <a:pt x="0" y="256"/>
                  </a:lnTo>
                  <a:lnTo>
                    <a:pt x="32" y="373"/>
                  </a:lnTo>
                  <a:lnTo>
                    <a:pt x="88" y="382"/>
                  </a:lnTo>
                  <a:lnTo>
                    <a:pt x="133" y="440"/>
                  </a:lnTo>
                  <a:lnTo>
                    <a:pt x="179" y="437"/>
                  </a:lnTo>
                  <a:lnTo>
                    <a:pt x="210" y="416"/>
                  </a:lnTo>
                  <a:lnTo>
                    <a:pt x="293" y="422"/>
                  </a:lnTo>
                  <a:lnTo>
                    <a:pt x="335" y="332"/>
                  </a:lnTo>
                  <a:lnTo>
                    <a:pt x="391" y="315"/>
                  </a:lnTo>
                  <a:lnTo>
                    <a:pt x="366" y="231"/>
                  </a:lnTo>
                  <a:lnTo>
                    <a:pt x="409" y="203"/>
                  </a:lnTo>
                  <a:lnTo>
                    <a:pt x="396" y="156"/>
                  </a:lnTo>
                  <a:lnTo>
                    <a:pt x="252" y="121"/>
                  </a:lnTo>
                  <a:lnTo>
                    <a:pt x="360" y="63"/>
                  </a:lnTo>
                  <a:lnTo>
                    <a:pt x="328" y="0"/>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35" name="Freeform 28"/>
            <p:cNvSpPr/>
            <p:nvPr/>
          </p:nvSpPr>
          <p:spPr bwMode="auto">
            <a:xfrm>
              <a:off x="7352232" y="3512465"/>
              <a:ext cx="617498" cy="709428"/>
            </a:xfrm>
            <a:custGeom>
              <a:avLst/>
              <a:gdLst/>
              <a:ahLst/>
              <a:cxnLst>
                <a:cxn ang="0">
                  <a:pos x="119" y="2"/>
                </a:cxn>
                <a:cxn ang="0">
                  <a:pos x="181" y="17"/>
                </a:cxn>
                <a:cxn ang="0">
                  <a:pos x="285" y="0"/>
                </a:cxn>
                <a:cxn ang="0">
                  <a:pos x="303" y="40"/>
                </a:cxn>
                <a:cxn ang="0">
                  <a:pos x="289" y="80"/>
                </a:cxn>
                <a:cxn ang="0">
                  <a:pos x="353" y="104"/>
                </a:cxn>
                <a:cxn ang="0">
                  <a:pos x="358" y="144"/>
                </a:cxn>
                <a:cxn ang="0">
                  <a:pos x="395" y="201"/>
                </a:cxn>
                <a:cxn ang="0">
                  <a:pos x="407" y="246"/>
                </a:cxn>
                <a:cxn ang="0">
                  <a:pos x="492" y="241"/>
                </a:cxn>
                <a:cxn ang="0">
                  <a:pos x="469" y="316"/>
                </a:cxn>
                <a:cxn ang="0">
                  <a:pos x="410" y="330"/>
                </a:cxn>
                <a:cxn ang="0">
                  <a:pos x="373" y="430"/>
                </a:cxn>
                <a:cxn ang="0">
                  <a:pos x="318" y="430"/>
                </a:cxn>
                <a:cxn ang="0">
                  <a:pos x="286" y="403"/>
                </a:cxn>
                <a:cxn ang="0">
                  <a:pos x="234" y="425"/>
                </a:cxn>
                <a:cxn ang="0">
                  <a:pos x="192" y="395"/>
                </a:cxn>
                <a:cxn ang="0">
                  <a:pos x="158" y="405"/>
                </a:cxn>
                <a:cxn ang="0">
                  <a:pos x="111" y="350"/>
                </a:cxn>
                <a:cxn ang="0">
                  <a:pos x="113" y="296"/>
                </a:cxn>
                <a:cxn ang="0">
                  <a:pos x="51" y="271"/>
                </a:cxn>
                <a:cxn ang="0">
                  <a:pos x="112" y="222"/>
                </a:cxn>
                <a:cxn ang="0">
                  <a:pos x="79" y="159"/>
                </a:cxn>
                <a:cxn ang="0">
                  <a:pos x="37" y="175"/>
                </a:cxn>
                <a:cxn ang="0">
                  <a:pos x="0" y="116"/>
                </a:cxn>
                <a:cxn ang="0">
                  <a:pos x="12" y="88"/>
                </a:cxn>
                <a:cxn ang="0">
                  <a:pos x="19" y="29"/>
                </a:cxn>
                <a:cxn ang="0">
                  <a:pos x="91" y="49"/>
                </a:cxn>
                <a:cxn ang="0">
                  <a:pos x="119" y="2"/>
                </a:cxn>
              </a:cxnLst>
              <a:rect l="0" t="0" r="r" b="b"/>
              <a:pathLst>
                <a:path w="493" h="431">
                  <a:moveTo>
                    <a:pt x="119" y="2"/>
                  </a:moveTo>
                  <a:lnTo>
                    <a:pt x="181" y="17"/>
                  </a:lnTo>
                  <a:lnTo>
                    <a:pt x="285" y="0"/>
                  </a:lnTo>
                  <a:lnTo>
                    <a:pt x="303" y="40"/>
                  </a:lnTo>
                  <a:lnTo>
                    <a:pt x="289" y="80"/>
                  </a:lnTo>
                  <a:lnTo>
                    <a:pt x="353" y="104"/>
                  </a:lnTo>
                  <a:lnTo>
                    <a:pt x="358" y="144"/>
                  </a:lnTo>
                  <a:lnTo>
                    <a:pt x="395" y="201"/>
                  </a:lnTo>
                  <a:lnTo>
                    <a:pt x="407" y="246"/>
                  </a:lnTo>
                  <a:lnTo>
                    <a:pt x="492" y="241"/>
                  </a:lnTo>
                  <a:lnTo>
                    <a:pt x="469" y="316"/>
                  </a:lnTo>
                  <a:lnTo>
                    <a:pt x="410" y="330"/>
                  </a:lnTo>
                  <a:lnTo>
                    <a:pt x="373" y="430"/>
                  </a:lnTo>
                  <a:lnTo>
                    <a:pt x="318" y="430"/>
                  </a:lnTo>
                  <a:lnTo>
                    <a:pt x="286" y="403"/>
                  </a:lnTo>
                  <a:lnTo>
                    <a:pt x="234" y="425"/>
                  </a:lnTo>
                  <a:lnTo>
                    <a:pt x="192" y="395"/>
                  </a:lnTo>
                  <a:lnTo>
                    <a:pt x="158" y="405"/>
                  </a:lnTo>
                  <a:lnTo>
                    <a:pt x="111" y="350"/>
                  </a:lnTo>
                  <a:lnTo>
                    <a:pt x="113" y="296"/>
                  </a:lnTo>
                  <a:lnTo>
                    <a:pt x="51" y="271"/>
                  </a:lnTo>
                  <a:lnTo>
                    <a:pt x="112" y="222"/>
                  </a:lnTo>
                  <a:lnTo>
                    <a:pt x="79" y="159"/>
                  </a:lnTo>
                  <a:lnTo>
                    <a:pt x="37" y="175"/>
                  </a:lnTo>
                  <a:lnTo>
                    <a:pt x="0" y="116"/>
                  </a:lnTo>
                  <a:lnTo>
                    <a:pt x="12" y="88"/>
                  </a:lnTo>
                  <a:lnTo>
                    <a:pt x="19" y="29"/>
                  </a:lnTo>
                  <a:lnTo>
                    <a:pt x="91" y="49"/>
                  </a:lnTo>
                  <a:lnTo>
                    <a:pt x="119" y="2"/>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36" name="Freeform 29"/>
            <p:cNvSpPr/>
            <p:nvPr/>
          </p:nvSpPr>
          <p:spPr bwMode="auto">
            <a:xfrm>
              <a:off x="6588692" y="3764812"/>
              <a:ext cx="992125" cy="674511"/>
            </a:xfrm>
            <a:custGeom>
              <a:avLst/>
              <a:gdLst/>
              <a:ahLst/>
              <a:cxnLst>
                <a:cxn ang="0">
                  <a:pos x="56" y="0"/>
                </a:cxn>
                <a:cxn ang="0">
                  <a:pos x="213" y="12"/>
                </a:cxn>
                <a:cxn ang="0">
                  <a:pos x="331" y="73"/>
                </a:cxn>
                <a:cxn ang="0">
                  <a:pos x="481" y="76"/>
                </a:cxn>
                <a:cxn ang="0">
                  <a:pos x="541" y="118"/>
                </a:cxn>
                <a:cxn ang="0">
                  <a:pos x="687" y="133"/>
                </a:cxn>
                <a:cxn ang="0">
                  <a:pos x="750" y="159"/>
                </a:cxn>
                <a:cxn ang="0">
                  <a:pos x="746" y="211"/>
                </a:cxn>
                <a:cxn ang="0">
                  <a:pos x="794" y="265"/>
                </a:cxn>
                <a:cxn ang="0">
                  <a:pos x="700" y="296"/>
                </a:cxn>
                <a:cxn ang="0">
                  <a:pos x="592" y="366"/>
                </a:cxn>
                <a:cxn ang="0">
                  <a:pos x="525" y="314"/>
                </a:cxn>
                <a:cxn ang="0">
                  <a:pos x="474" y="350"/>
                </a:cxn>
                <a:cxn ang="0">
                  <a:pos x="441" y="335"/>
                </a:cxn>
                <a:cxn ang="0">
                  <a:pos x="398" y="351"/>
                </a:cxn>
                <a:cxn ang="0">
                  <a:pos x="359" y="326"/>
                </a:cxn>
                <a:cxn ang="0">
                  <a:pos x="238" y="323"/>
                </a:cxn>
                <a:cxn ang="0">
                  <a:pos x="198" y="385"/>
                </a:cxn>
                <a:cxn ang="0">
                  <a:pos x="147" y="363"/>
                </a:cxn>
                <a:cxn ang="0">
                  <a:pos x="87" y="407"/>
                </a:cxn>
                <a:cxn ang="0">
                  <a:pos x="10" y="367"/>
                </a:cxn>
                <a:cxn ang="0">
                  <a:pos x="0" y="285"/>
                </a:cxn>
                <a:cxn ang="0">
                  <a:pos x="117" y="249"/>
                </a:cxn>
                <a:cxn ang="0">
                  <a:pos x="128" y="188"/>
                </a:cxn>
                <a:cxn ang="0">
                  <a:pos x="86" y="156"/>
                </a:cxn>
                <a:cxn ang="0">
                  <a:pos x="111" y="59"/>
                </a:cxn>
                <a:cxn ang="0">
                  <a:pos x="56" y="0"/>
                </a:cxn>
              </a:cxnLst>
              <a:rect l="0" t="0" r="r" b="b"/>
              <a:pathLst>
                <a:path w="795" h="408">
                  <a:moveTo>
                    <a:pt x="56" y="0"/>
                  </a:moveTo>
                  <a:lnTo>
                    <a:pt x="213" y="12"/>
                  </a:lnTo>
                  <a:lnTo>
                    <a:pt x="331" y="73"/>
                  </a:lnTo>
                  <a:lnTo>
                    <a:pt x="481" y="76"/>
                  </a:lnTo>
                  <a:lnTo>
                    <a:pt x="541" y="118"/>
                  </a:lnTo>
                  <a:lnTo>
                    <a:pt x="687" y="133"/>
                  </a:lnTo>
                  <a:lnTo>
                    <a:pt x="750" y="159"/>
                  </a:lnTo>
                  <a:lnTo>
                    <a:pt x="746" y="211"/>
                  </a:lnTo>
                  <a:lnTo>
                    <a:pt x="794" y="265"/>
                  </a:lnTo>
                  <a:lnTo>
                    <a:pt x="700" y="296"/>
                  </a:lnTo>
                  <a:lnTo>
                    <a:pt x="592" y="366"/>
                  </a:lnTo>
                  <a:lnTo>
                    <a:pt x="525" y="314"/>
                  </a:lnTo>
                  <a:lnTo>
                    <a:pt x="474" y="350"/>
                  </a:lnTo>
                  <a:lnTo>
                    <a:pt x="441" y="335"/>
                  </a:lnTo>
                  <a:lnTo>
                    <a:pt x="398" y="351"/>
                  </a:lnTo>
                  <a:lnTo>
                    <a:pt x="359" y="326"/>
                  </a:lnTo>
                  <a:lnTo>
                    <a:pt x="238" y="323"/>
                  </a:lnTo>
                  <a:lnTo>
                    <a:pt x="198" y="385"/>
                  </a:lnTo>
                  <a:lnTo>
                    <a:pt x="147" y="363"/>
                  </a:lnTo>
                  <a:lnTo>
                    <a:pt x="87" y="407"/>
                  </a:lnTo>
                  <a:lnTo>
                    <a:pt x="10" y="367"/>
                  </a:lnTo>
                  <a:lnTo>
                    <a:pt x="0" y="285"/>
                  </a:lnTo>
                  <a:lnTo>
                    <a:pt x="117" y="249"/>
                  </a:lnTo>
                  <a:lnTo>
                    <a:pt x="128" y="188"/>
                  </a:lnTo>
                  <a:lnTo>
                    <a:pt x="86" y="156"/>
                  </a:lnTo>
                  <a:lnTo>
                    <a:pt x="111" y="59"/>
                  </a:lnTo>
                  <a:lnTo>
                    <a:pt x="56" y="0"/>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37" name="Freeform 30"/>
            <p:cNvSpPr/>
            <p:nvPr/>
          </p:nvSpPr>
          <p:spPr bwMode="auto">
            <a:xfrm>
              <a:off x="5988655" y="4464717"/>
              <a:ext cx="814336" cy="764975"/>
            </a:xfrm>
            <a:custGeom>
              <a:avLst/>
              <a:gdLst/>
              <a:ahLst/>
              <a:cxnLst>
                <a:cxn ang="0">
                  <a:pos x="93" y="129"/>
                </a:cxn>
                <a:cxn ang="0">
                  <a:pos x="88" y="208"/>
                </a:cxn>
                <a:cxn ang="0">
                  <a:pos x="0" y="216"/>
                </a:cxn>
                <a:cxn ang="0">
                  <a:pos x="0" y="285"/>
                </a:cxn>
                <a:cxn ang="0">
                  <a:pos x="84" y="292"/>
                </a:cxn>
                <a:cxn ang="0">
                  <a:pos x="73" y="358"/>
                </a:cxn>
                <a:cxn ang="0">
                  <a:pos x="111" y="404"/>
                </a:cxn>
                <a:cxn ang="0">
                  <a:pos x="101" y="464"/>
                </a:cxn>
                <a:cxn ang="0">
                  <a:pos x="189" y="428"/>
                </a:cxn>
                <a:cxn ang="0">
                  <a:pos x="281" y="452"/>
                </a:cxn>
                <a:cxn ang="0">
                  <a:pos x="281" y="418"/>
                </a:cxn>
                <a:cxn ang="0">
                  <a:pos x="381" y="366"/>
                </a:cxn>
                <a:cxn ang="0">
                  <a:pos x="469" y="392"/>
                </a:cxn>
                <a:cxn ang="0">
                  <a:pos x="506" y="364"/>
                </a:cxn>
                <a:cxn ang="0">
                  <a:pos x="568" y="360"/>
                </a:cxn>
                <a:cxn ang="0">
                  <a:pos x="602" y="317"/>
                </a:cxn>
                <a:cxn ang="0">
                  <a:pos x="653" y="302"/>
                </a:cxn>
                <a:cxn ang="0">
                  <a:pos x="625" y="246"/>
                </a:cxn>
                <a:cxn ang="0">
                  <a:pos x="635" y="194"/>
                </a:cxn>
                <a:cxn ang="0">
                  <a:pos x="560" y="199"/>
                </a:cxn>
                <a:cxn ang="0">
                  <a:pos x="602" y="156"/>
                </a:cxn>
                <a:cxn ang="0">
                  <a:pos x="565" y="65"/>
                </a:cxn>
                <a:cxn ang="0">
                  <a:pos x="519" y="69"/>
                </a:cxn>
                <a:cxn ang="0">
                  <a:pos x="476" y="2"/>
                </a:cxn>
                <a:cxn ang="0">
                  <a:pos x="386" y="0"/>
                </a:cxn>
                <a:cxn ang="0">
                  <a:pos x="309" y="71"/>
                </a:cxn>
                <a:cxn ang="0">
                  <a:pos x="252" y="53"/>
                </a:cxn>
                <a:cxn ang="0">
                  <a:pos x="203" y="84"/>
                </a:cxn>
                <a:cxn ang="0">
                  <a:pos x="258" y="126"/>
                </a:cxn>
                <a:cxn ang="0">
                  <a:pos x="250" y="158"/>
                </a:cxn>
                <a:cxn ang="0">
                  <a:pos x="174" y="151"/>
                </a:cxn>
                <a:cxn ang="0">
                  <a:pos x="173" y="124"/>
                </a:cxn>
                <a:cxn ang="0">
                  <a:pos x="169" y="124"/>
                </a:cxn>
                <a:cxn ang="0">
                  <a:pos x="161" y="124"/>
                </a:cxn>
                <a:cxn ang="0">
                  <a:pos x="149" y="125"/>
                </a:cxn>
                <a:cxn ang="0">
                  <a:pos x="134" y="125"/>
                </a:cxn>
                <a:cxn ang="0">
                  <a:pos x="119" y="126"/>
                </a:cxn>
                <a:cxn ang="0">
                  <a:pos x="107" y="127"/>
                </a:cxn>
                <a:cxn ang="0">
                  <a:pos x="97" y="128"/>
                </a:cxn>
                <a:cxn ang="0">
                  <a:pos x="93" y="129"/>
                </a:cxn>
              </a:cxnLst>
              <a:rect l="0" t="0" r="r" b="b"/>
              <a:pathLst>
                <a:path w="654" h="465">
                  <a:moveTo>
                    <a:pt x="93" y="129"/>
                  </a:moveTo>
                  <a:lnTo>
                    <a:pt x="88" y="208"/>
                  </a:lnTo>
                  <a:lnTo>
                    <a:pt x="0" y="216"/>
                  </a:lnTo>
                  <a:lnTo>
                    <a:pt x="0" y="285"/>
                  </a:lnTo>
                  <a:lnTo>
                    <a:pt x="84" y="292"/>
                  </a:lnTo>
                  <a:lnTo>
                    <a:pt x="73" y="358"/>
                  </a:lnTo>
                  <a:lnTo>
                    <a:pt x="111" y="404"/>
                  </a:lnTo>
                  <a:lnTo>
                    <a:pt x="101" y="464"/>
                  </a:lnTo>
                  <a:lnTo>
                    <a:pt x="189" y="428"/>
                  </a:lnTo>
                  <a:lnTo>
                    <a:pt x="281" y="452"/>
                  </a:lnTo>
                  <a:lnTo>
                    <a:pt x="281" y="418"/>
                  </a:lnTo>
                  <a:lnTo>
                    <a:pt x="381" y="366"/>
                  </a:lnTo>
                  <a:lnTo>
                    <a:pt x="469" y="392"/>
                  </a:lnTo>
                  <a:lnTo>
                    <a:pt x="506" y="364"/>
                  </a:lnTo>
                  <a:lnTo>
                    <a:pt x="568" y="360"/>
                  </a:lnTo>
                  <a:lnTo>
                    <a:pt x="602" y="317"/>
                  </a:lnTo>
                  <a:lnTo>
                    <a:pt x="653" y="302"/>
                  </a:lnTo>
                  <a:lnTo>
                    <a:pt x="625" y="246"/>
                  </a:lnTo>
                  <a:lnTo>
                    <a:pt x="635" y="194"/>
                  </a:lnTo>
                  <a:lnTo>
                    <a:pt x="560" y="199"/>
                  </a:lnTo>
                  <a:lnTo>
                    <a:pt x="602" y="156"/>
                  </a:lnTo>
                  <a:lnTo>
                    <a:pt x="565" y="65"/>
                  </a:lnTo>
                  <a:lnTo>
                    <a:pt x="519" y="69"/>
                  </a:lnTo>
                  <a:lnTo>
                    <a:pt x="476" y="2"/>
                  </a:lnTo>
                  <a:lnTo>
                    <a:pt x="386" y="0"/>
                  </a:lnTo>
                  <a:lnTo>
                    <a:pt x="309" y="71"/>
                  </a:lnTo>
                  <a:lnTo>
                    <a:pt x="252" y="53"/>
                  </a:lnTo>
                  <a:lnTo>
                    <a:pt x="203" y="84"/>
                  </a:lnTo>
                  <a:lnTo>
                    <a:pt x="258" y="126"/>
                  </a:lnTo>
                  <a:lnTo>
                    <a:pt x="250" y="158"/>
                  </a:lnTo>
                  <a:lnTo>
                    <a:pt x="174" y="151"/>
                  </a:lnTo>
                  <a:lnTo>
                    <a:pt x="173" y="124"/>
                  </a:lnTo>
                  <a:lnTo>
                    <a:pt x="169" y="124"/>
                  </a:lnTo>
                  <a:lnTo>
                    <a:pt x="161" y="124"/>
                  </a:lnTo>
                  <a:lnTo>
                    <a:pt x="149" y="125"/>
                  </a:lnTo>
                  <a:lnTo>
                    <a:pt x="134" y="125"/>
                  </a:lnTo>
                  <a:lnTo>
                    <a:pt x="119" y="126"/>
                  </a:lnTo>
                  <a:lnTo>
                    <a:pt x="107" y="127"/>
                  </a:lnTo>
                  <a:lnTo>
                    <a:pt x="97" y="128"/>
                  </a:lnTo>
                  <a:lnTo>
                    <a:pt x="93" y="129"/>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38" name="Freeform 31"/>
            <p:cNvSpPr/>
            <p:nvPr/>
          </p:nvSpPr>
          <p:spPr bwMode="auto">
            <a:xfrm>
              <a:off x="8172917" y="4931320"/>
              <a:ext cx="249222" cy="611029"/>
            </a:xfrm>
            <a:custGeom>
              <a:avLst/>
              <a:gdLst/>
              <a:ahLst/>
              <a:cxnLst>
                <a:cxn ang="0">
                  <a:pos x="143" y="0"/>
                </a:cxn>
                <a:cxn ang="0">
                  <a:pos x="69" y="23"/>
                </a:cxn>
                <a:cxn ang="0">
                  <a:pos x="10" y="132"/>
                </a:cxn>
                <a:cxn ang="0">
                  <a:pos x="12" y="177"/>
                </a:cxn>
                <a:cxn ang="0">
                  <a:pos x="35" y="175"/>
                </a:cxn>
                <a:cxn ang="0">
                  <a:pos x="39" y="213"/>
                </a:cxn>
                <a:cxn ang="0">
                  <a:pos x="0" y="219"/>
                </a:cxn>
                <a:cxn ang="0">
                  <a:pos x="16" y="271"/>
                </a:cxn>
                <a:cxn ang="0">
                  <a:pos x="41" y="277"/>
                </a:cxn>
                <a:cxn ang="0">
                  <a:pos x="85" y="371"/>
                </a:cxn>
                <a:cxn ang="0">
                  <a:pos x="111" y="371"/>
                </a:cxn>
                <a:cxn ang="0">
                  <a:pos x="131" y="322"/>
                </a:cxn>
                <a:cxn ang="0">
                  <a:pos x="123" y="268"/>
                </a:cxn>
                <a:cxn ang="0">
                  <a:pos x="149" y="262"/>
                </a:cxn>
                <a:cxn ang="0">
                  <a:pos x="143" y="232"/>
                </a:cxn>
                <a:cxn ang="0">
                  <a:pos x="166" y="211"/>
                </a:cxn>
                <a:cxn ang="0">
                  <a:pos x="159" y="89"/>
                </a:cxn>
                <a:cxn ang="0">
                  <a:pos x="189" y="78"/>
                </a:cxn>
                <a:cxn ang="0">
                  <a:pos x="198" y="40"/>
                </a:cxn>
                <a:cxn ang="0">
                  <a:pos x="143" y="0"/>
                </a:cxn>
              </a:cxnLst>
              <a:rect l="0" t="0" r="r" b="b"/>
              <a:pathLst>
                <a:path w="199" h="372">
                  <a:moveTo>
                    <a:pt x="143" y="0"/>
                  </a:moveTo>
                  <a:lnTo>
                    <a:pt x="69" y="23"/>
                  </a:lnTo>
                  <a:lnTo>
                    <a:pt x="10" y="132"/>
                  </a:lnTo>
                  <a:lnTo>
                    <a:pt x="12" y="177"/>
                  </a:lnTo>
                  <a:lnTo>
                    <a:pt x="35" y="175"/>
                  </a:lnTo>
                  <a:lnTo>
                    <a:pt x="39" y="213"/>
                  </a:lnTo>
                  <a:lnTo>
                    <a:pt x="0" y="219"/>
                  </a:lnTo>
                  <a:lnTo>
                    <a:pt x="16" y="271"/>
                  </a:lnTo>
                  <a:lnTo>
                    <a:pt x="41" y="277"/>
                  </a:lnTo>
                  <a:lnTo>
                    <a:pt x="85" y="371"/>
                  </a:lnTo>
                  <a:lnTo>
                    <a:pt x="111" y="371"/>
                  </a:lnTo>
                  <a:lnTo>
                    <a:pt x="131" y="322"/>
                  </a:lnTo>
                  <a:lnTo>
                    <a:pt x="123" y="268"/>
                  </a:lnTo>
                  <a:lnTo>
                    <a:pt x="149" y="262"/>
                  </a:lnTo>
                  <a:lnTo>
                    <a:pt x="143" y="232"/>
                  </a:lnTo>
                  <a:lnTo>
                    <a:pt x="166" y="211"/>
                  </a:lnTo>
                  <a:lnTo>
                    <a:pt x="159" y="89"/>
                  </a:lnTo>
                  <a:lnTo>
                    <a:pt x="189" y="78"/>
                  </a:lnTo>
                  <a:lnTo>
                    <a:pt x="198" y="40"/>
                  </a:lnTo>
                  <a:lnTo>
                    <a:pt x="143" y="0"/>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39" name="Freeform 32"/>
            <p:cNvSpPr/>
            <p:nvPr/>
          </p:nvSpPr>
          <p:spPr bwMode="auto">
            <a:xfrm>
              <a:off x="6652188" y="4272680"/>
              <a:ext cx="725442" cy="871310"/>
            </a:xfrm>
            <a:custGeom>
              <a:avLst/>
              <a:gdLst/>
              <a:ahLst/>
              <a:cxnLst>
                <a:cxn ang="0">
                  <a:pos x="11" y="191"/>
                </a:cxn>
                <a:cxn ang="0">
                  <a:pos x="23" y="92"/>
                </a:cxn>
                <a:cxn ang="0">
                  <a:pos x="81" y="51"/>
                </a:cxn>
                <a:cxn ang="0">
                  <a:pos x="137" y="69"/>
                </a:cxn>
                <a:cxn ang="0">
                  <a:pos x="173" y="3"/>
                </a:cxn>
                <a:cxn ang="0">
                  <a:pos x="300" y="9"/>
                </a:cxn>
                <a:cxn ang="0">
                  <a:pos x="331" y="36"/>
                </a:cxn>
                <a:cxn ang="0">
                  <a:pos x="377" y="11"/>
                </a:cxn>
                <a:cxn ang="0">
                  <a:pos x="406" y="38"/>
                </a:cxn>
                <a:cxn ang="0">
                  <a:pos x="465" y="0"/>
                </a:cxn>
                <a:cxn ang="0">
                  <a:pos x="528" y="51"/>
                </a:cxn>
                <a:cxn ang="0">
                  <a:pos x="510" y="120"/>
                </a:cxn>
                <a:cxn ang="0">
                  <a:pos x="551" y="172"/>
                </a:cxn>
                <a:cxn ang="0">
                  <a:pos x="510" y="214"/>
                </a:cxn>
                <a:cxn ang="0">
                  <a:pos x="541" y="309"/>
                </a:cxn>
                <a:cxn ang="0">
                  <a:pos x="580" y="324"/>
                </a:cxn>
                <a:cxn ang="0">
                  <a:pos x="582" y="446"/>
                </a:cxn>
                <a:cxn ang="0">
                  <a:pos x="464" y="441"/>
                </a:cxn>
                <a:cxn ang="0">
                  <a:pos x="458" y="482"/>
                </a:cxn>
                <a:cxn ang="0">
                  <a:pos x="388" y="487"/>
                </a:cxn>
                <a:cxn ang="0">
                  <a:pos x="377" y="529"/>
                </a:cxn>
                <a:cxn ang="0">
                  <a:pos x="246" y="506"/>
                </a:cxn>
                <a:cxn ang="0">
                  <a:pos x="298" y="431"/>
                </a:cxn>
                <a:cxn ang="0">
                  <a:pos x="243" y="386"/>
                </a:cxn>
                <a:cxn ang="0">
                  <a:pos x="178" y="412"/>
                </a:cxn>
                <a:cxn ang="0">
                  <a:pos x="145" y="392"/>
                </a:cxn>
                <a:cxn ang="0">
                  <a:pos x="90" y="424"/>
                </a:cxn>
                <a:cxn ang="0">
                  <a:pos x="67" y="378"/>
                </a:cxn>
                <a:cxn ang="0">
                  <a:pos x="76" y="325"/>
                </a:cxn>
                <a:cxn ang="0">
                  <a:pos x="0" y="328"/>
                </a:cxn>
                <a:cxn ang="0">
                  <a:pos x="48" y="287"/>
                </a:cxn>
                <a:cxn ang="0">
                  <a:pos x="11" y="191"/>
                </a:cxn>
              </a:cxnLst>
              <a:rect l="0" t="0" r="r" b="b"/>
              <a:pathLst>
                <a:path w="583" h="530">
                  <a:moveTo>
                    <a:pt x="11" y="191"/>
                  </a:moveTo>
                  <a:lnTo>
                    <a:pt x="23" y="92"/>
                  </a:lnTo>
                  <a:lnTo>
                    <a:pt x="81" y="51"/>
                  </a:lnTo>
                  <a:lnTo>
                    <a:pt x="137" y="69"/>
                  </a:lnTo>
                  <a:lnTo>
                    <a:pt x="173" y="3"/>
                  </a:lnTo>
                  <a:lnTo>
                    <a:pt x="300" y="9"/>
                  </a:lnTo>
                  <a:lnTo>
                    <a:pt x="331" y="36"/>
                  </a:lnTo>
                  <a:lnTo>
                    <a:pt x="377" y="11"/>
                  </a:lnTo>
                  <a:lnTo>
                    <a:pt x="406" y="38"/>
                  </a:lnTo>
                  <a:lnTo>
                    <a:pt x="465" y="0"/>
                  </a:lnTo>
                  <a:lnTo>
                    <a:pt x="528" y="51"/>
                  </a:lnTo>
                  <a:lnTo>
                    <a:pt x="510" y="120"/>
                  </a:lnTo>
                  <a:lnTo>
                    <a:pt x="551" y="172"/>
                  </a:lnTo>
                  <a:lnTo>
                    <a:pt x="510" y="214"/>
                  </a:lnTo>
                  <a:lnTo>
                    <a:pt x="541" y="309"/>
                  </a:lnTo>
                  <a:lnTo>
                    <a:pt x="580" y="324"/>
                  </a:lnTo>
                  <a:lnTo>
                    <a:pt x="582" y="446"/>
                  </a:lnTo>
                  <a:lnTo>
                    <a:pt x="464" y="441"/>
                  </a:lnTo>
                  <a:lnTo>
                    <a:pt x="458" y="482"/>
                  </a:lnTo>
                  <a:lnTo>
                    <a:pt x="388" y="487"/>
                  </a:lnTo>
                  <a:lnTo>
                    <a:pt x="377" y="529"/>
                  </a:lnTo>
                  <a:lnTo>
                    <a:pt x="246" y="506"/>
                  </a:lnTo>
                  <a:lnTo>
                    <a:pt x="298" y="431"/>
                  </a:lnTo>
                  <a:lnTo>
                    <a:pt x="243" y="386"/>
                  </a:lnTo>
                  <a:lnTo>
                    <a:pt x="178" y="412"/>
                  </a:lnTo>
                  <a:lnTo>
                    <a:pt x="145" y="392"/>
                  </a:lnTo>
                  <a:lnTo>
                    <a:pt x="90" y="424"/>
                  </a:lnTo>
                  <a:lnTo>
                    <a:pt x="67" y="378"/>
                  </a:lnTo>
                  <a:lnTo>
                    <a:pt x="76" y="325"/>
                  </a:lnTo>
                  <a:lnTo>
                    <a:pt x="0" y="328"/>
                  </a:lnTo>
                  <a:lnTo>
                    <a:pt x="48" y="287"/>
                  </a:lnTo>
                  <a:lnTo>
                    <a:pt x="11" y="191"/>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40" name="Freeform 33"/>
            <p:cNvSpPr/>
            <p:nvPr/>
          </p:nvSpPr>
          <p:spPr bwMode="auto">
            <a:xfrm>
              <a:off x="7263338" y="4171106"/>
              <a:ext cx="601624" cy="963361"/>
            </a:xfrm>
            <a:custGeom>
              <a:avLst/>
              <a:gdLst/>
              <a:ahLst/>
              <a:cxnLst>
                <a:cxn ang="0">
                  <a:pos x="17" y="105"/>
                </a:cxn>
                <a:cxn ang="0">
                  <a:pos x="1" y="170"/>
                </a:cxn>
                <a:cxn ang="0">
                  <a:pos x="40" y="229"/>
                </a:cxn>
                <a:cxn ang="0">
                  <a:pos x="0" y="269"/>
                </a:cxn>
                <a:cxn ang="0">
                  <a:pos x="28" y="364"/>
                </a:cxn>
                <a:cxn ang="0">
                  <a:pos x="66" y="383"/>
                </a:cxn>
                <a:cxn ang="0">
                  <a:pos x="72" y="496"/>
                </a:cxn>
                <a:cxn ang="0">
                  <a:pos x="163" y="496"/>
                </a:cxn>
                <a:cxn ang="0">
                  <a:pos x="123" y="566"/>
                </a:cxn>
                <a:cxn ang="0">
                  <a:pos x="288" y="549"/>
                </a:cxn>
                <a:cxn ang="0">
                  <a:pos x="298" y="433"/>
                </a:cxn>
                <a:cxn ang="0">
                  <a:pos x="334" y="368"/>
                </a:cxn>
                <a:cxn ang="0">
                  <a:pos x="320" y="309"/>
                </a:cxn>
                <a:cxn ang="0">
                  <a:pos x="379" y="280"/>
                </a:cxn>
                <a:cxn ang="0">
                  <a:pos x="381" y="195"/>
                </a:cxn>
                <a:cxn ang="0">
                  <a:pos x="441" y="189"/>
                </a:cxn>
                <a:cxn ang="0">
                  <a:pos x="484" y="155"/>
                </a:cxn>
                <a:cxn ang="0">
                  <a:pos x="442" y="33"/>
                </a:cxn>
                <a:cxn ang="0">
                  <a:pos x="387" y="36"/>
                </a:cxn>
                <a:cxn ang="0">
                  <a:pos x="353" y="5"/>
                </a:cxn>
                <a:cxn ang="0">
                  <a:pos x="302" y="32"/>
                </a:cxn>
                <a:cxn ang="0">
                  <a:pos x="264" y="0"/>
                </a:cxn>
                <a:cxn ang="0">
                  <a:pos x="224" y="8"/>
                </a:cxn>
                <a:cxn ang="0">
                  <a:pos x="142" y="30"/>
                </a:cxn>
                <a:cxn ang="0">
                  <a:pos x="141" y="30"/>
                </a:cxn>
                <a:cxn ang="0">
                  <a:pos x="136" y="32"/>
                </a:cxn>
                <a:cxn ang="0">
                  <a:pos x="130" y="36"/>
                </a:cxn>
                <a:cxn ang="0">
                  <a:pos x="122" y="41"/>
                </a:cxn>
                <a:cxn ang="0">
                  <a:pos x="112" y="46"/>
                </a:cxn>
                <a:cxn ang="0">
                  <a:pos x="101" y="53"/>
                </a:cxn>
                <a:cxn ang="0">
                  <a:pos x="90" y="59"/>
                </a:cxn>
                <a:cxn ang="0">
                  <a:pos x="78" y="66"/>
                </a:cxn>
                <a:cxn ang="0">
                  <a:pos x="66" y="74"/>
                </a:cxn>
                <a:cxn ang="0">
                  <a:pos x="55" y="80"/>
                </a:cxn>
                <a:cxn ang="0">
                  <a:pos x="44" y="86"/>
                </a:cxn>
                <a:cxn ang="0">
                  <a:pos x="35" y="92"/>
                </a:cxn>
                <a:cxn ang="0">
                  <a:pos x="28" y="97"/>
                </a:cxn>
                <a:cxn ang="0">
                  <a:pos x="21" y="101"/>
                </a:cxn>
                <a:cxn ang="0">
                  <a:pos x="18" y="104"/>
                </a:cxn>
                <a:cxn ang="0">
                  <a:pos x="17" y="105"/>
                </a:cxn>
              </a:cxnLst>
              <a:rect l="0" t="0" r="r" b="b"/>
              <a:pathLst>
                <a:path w="485" h="567">
                  <a:moveTo>
                    <a:pt x="17" y="105"/>
                  </a:moveTo>
                  <a:lnTo>
                    <a:pt x="1" y="170"/>
                  </a:lnTo>
                  <a:lnTo>
                    <a:pt x="40" y="229"/>
                  </a:lnTo>
                  <a:lnTo>
                    <a:pt x="0" y="269"/>
                  </a:lnTo>
                  <a:lnTo>
                    <a:pt x="28" y="364"/>
                  </a:lnTo>
                  <a:lnTo>
                    <a:pt x="66" y="383"/>
                  </a:lnTo>
                  <a:lnTo>
                    <a:pt x="72" y="496"/>
                  </a:lnTo>
                  <a:lnTo>
                    <a:pt x="163" y="496"/>
                  </a:lnTo>
                  <a:lnTo>
                    <a:pt x="123" y="566"/>
                  </a:lnTo>
                  <a:lnTo>
                    <a:pt x="288" y="549"/>
                  </a:lnTo>
                  <a:lnTo>
                    <a:pt x="298" y="433"/>
                  </a:lnTo>
                  <a:lnTo>
                    <a:pt x="334" y="368"/>
                  </a:lnTo>
                  <a:lnTo>
                    <a:pt x="320" y="309"/>
                  </a:lnTo>
                  <a:lnTo>
                    <a:pt x="379" y="280"/>
                  </a:lnTo>
                  <a:lnTo>
                    <a:pt x="381" y="195"/>
                  </a:lnTo>
                  <a:lnTo>
                    <a:pt x="441" y="189"/>
                  </a:lnTo>
                  <a:lnTo>
                    <a:pt x="484" y="155"/>
                  </a:lnTo>
                  <a:lnTo>
                    <a:pt x="442" y="33"/>
                  </a:lnTo>
                  <a:lnTo>
                    <a:pt x="387" y="36"/>
                  </a:lnTo>
                  <a:lnTo>
                    <a:pt x="353" y="5"/>
                  </a:lnTo>
                  <a:lnTo>
                    <a:pt x="302" y="32"/>
                  </a:lnTo>
                  <a:lnTo>
                    <a:pt x="264" y="0"/>
                  </a:lnTo>
                  <a:lnTo>
                    <a:pt x="224" y="8"/>
                  </a:lnTo>
                  <a:lnTo>
                    <a:pt x="142" y="30"/>
                  </a:lnTo>
                  <a:lnTo>
                    <a:pt x="141" y="30"/>
                  </a:lnTo>
                  <a:lnTo>
                    <a:pt x="136" y="32"/>
                  </a:lnTo>
                  <a:lnTo>
                    <a:pt x="130" y="36"/>
                  </a:lnTo>
                  <a:lnTo>
                    <a:pt x="122" y="41"/>
                  </a:lnTo>
                  <a:lnTo>
                    <a:pt x="112" y="46"/>
                  </a:lnTo>
                  <a:lnTo>
                    <a:pt x="101" y="53"/>
                  </a:lnTo>
                  <a:lnTo>
                    <a:pt x="90" y="59"/>
                  </a:lnTo>
                  <a:lnTo>
                    <a:pt x="78" y="66"/>
                  </a:lnTo>
                  <a:lnTo>
                    <a:pt x="66" y="74"/>
                  </a:lnTo>
                  <a:lnTo>
                    <a:pt x="55" y="80"/>
                  </a:lnTo>
                  <a:lnTo>
                    <a:pt x="44" y="86"/>
                  </a:lnTo>
                  <a:lnTo>
                    <a:pt x="35" y="92"/>
                  </a:lnTo>
                  <a:lnTo>
                    <a:pt x="28" y="97"/>
                  </a:lnTo>
                  <a:lnTo>
                    <a:pt x="21" y="101"/>
                  </a:lnTo>
                  <a:lnTo>
                    <a:pt x="18" y="104"/>
                  </a:lnTo>
                  <a:lnTo>
                    <a:pt x="17" y="105"/>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41" name="Freeform 34"/>
            <p:cNvSpPr/>
            <p:nvPr/>
          </p:nvSpPr>
          <p:spPr bwMode="auto">
            <a:xfrm>
              <a:off x="7617327" y="4407581"/>
              <a:ext cx="577813" cy="787195"/>
            </a:xfrm>
            <a:custGeom>
              <a:avLst/>
              <a:gdLst/>
              <a:ahLst/>
              <a:cxnLst>
                <a:cxn ang="0">
                  <a:pos x="463" y="46"/>
                </a:cxn>
                <a:cxn ang="0">
                  <a:pos x="432" y="123"/>
                </a:cxn>
                <a:cxn ang="0">
                  <a:pos x="354" y="111"/>
                </a:cxn>
                <a:cxn ang="0">
                  <a:pos x="393" y="164"/>
                </a:cxn>
                <a:cxn ang="0">
                  <a:pos x="393" y="256"/>
                </a:cxn>
                <a:cxn ang="0">
                  <a:pos x="363" y="287"/>
                </a:cxn>
                <a:cxn ang="0">
                  <a:pos x="319" y="352"/>
                </a:cxn>
                <a:cxn ang="0">
                  <a:pos x="225" y="359"/>
                </a:cxn>
                <a:cxn ang="0">
                  <a:pos x="266" y="405"/>
                </a:cxn>
                <a:cxn ang="0">
                  <a:pos x="160" y="477"/>
                </a:cxn>
                <a:cxn ang="0">
                  <a:pos x="95" y="378"/>
                </a:cxn>
                <a:cxn ang="0">
                  <a:pos x="6" y="365"/>
                </a:cxn>
                <a:cxn ang="0">
                  <a:pos x="0" y="281"/>
                </a:cxn>
                <a:cxn ang="0">
                  <a:pos x="55" y="222"/>
                </a:cxn>
                <a:cxn ang="0">
                  <a:pos x="17" y="163"/>
                </a:cxn>
                <a:cxn ang="0">
                  <a:pos x="94" y="131"/>
                </a:cxn>
                <a:cxn ang="0">
                  <a:pos x="94" y="46"/>
                </a:cxn>
                <a:cxn ang="0">
                  <a:pos x="164" y="42"/>
                </a:cxn>
                <a:cxn ang="0">
                  <a:pos x="194" y="0"/>
                </a:cxn>
                <a:cxn ang="0">
                  <a:pos x="249" y="13"/>
                </a:cxn>
                <a:cxn ang="0">
                  <a:pos x="291" y="69"/>
                </a:cxn>
                <a:cxn ang="0">
                  <a:pos x="336" y="72"/>
                </a:cxn>
                <a:cxn ang="0">
                  <a:pos x="358" y="51"/>
                </a:cxn>
                <a:cxn ang="0">
                  <a:pos x="463" y="46"/>
                </a:cxn>
              </a:cxnLst>
              <a:rect l="0" t="0" r="r" b="b"/>
              <a:pathLst>
                <a:path w="464" h="478">
                  <a:moveTo>
                    <a:pt x="463" y="46"/>
                  </a:moveTo>
                  <a:lnTo>
                    <a:pt x="432" y="123"/>
                  </a:lnTo>
                  <a:lnTo>
                    <a:pt x="354" y="111"/>
                  </a:lnTo>
                  <a:lnTo>
                    <a:pt x="393" y="164"/>
                  </a:lnTo>
                  <a:lnTo>
                    <a:pt x="393" y="256"/>
                  </a:lnTo>
                  <a:lnTo>
                    <a:pt x="363" y="287"/>
                  </a:lnTo>
                  <a:lnTo>
                    <a:pt x="319" y="352"/>
                  </a:lnTo>
                  <a:lnTo>
                    <a:pt x="225" y="359"/>
                  </a:lnTo>
                  <a:lnTo>
                    <a:pt x="266" y="405"/>
                  </a:lnTo>
                  <a:lnTo>
                    <a:pt x="160" y="477"/>
                  </a:lnTo>
                  <a:lnTo>
                    <a:pt x="95" y="378"/>
                  </a:lnTo>
                  <a:lnTo>
                    <a:pt x="6" y="365"/>
                  </a:lnTo>
                  <a:lnTo>
                    <a:pt x="0" y="281"/>
                  </a:lnTo>
                  <a:lnTo>
                    <a:pt x="55" y="222"/>
                  </a:lnTo>
                  <a:lnTo>
                    <a:pt x="17" y="163"/>
                  </a:lnTo>
                  <a:lnTo>
                    <a:pt x="94" y="131"/>
                  </a:lnTo>
                  <a:lnTo>
                    <a:pt x="94" y="46"/>
                  </a:lnTo>
                  <a:lnTo>
                    <a:pt x="164" y="42"/>
                  </a:lnTo>
                  <a:lnTo>
                    <a:pt x="194" y="0"/>
                  </a:lnTo>
                  <a:lnTo>
                    <a:pt x="249" y="13"/>
                  </a:lnTo>
                  <a:lnTo>
                    <a:pt x="291" y="69"/>
                  </a:lnTo>
                  <a:lnTo>
                    <a:pt x="336" y="72"/>
                  </a:lnTo>
                  <a:lnTo>
                    <a:pt x="358" y="51"/>
                  </a:lnTo>
                  <a:lnTo>
                    <a:pt x="463" y="46"/>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42" name="Freeform 35"/>
            <p:cNvSpPr/>
            <p:nvPr/>
          </p:nvSpPr>
          <p:spPr bwMode="auto">
            <a:xfrm>
              <a:off x="6853789" y="4950365"/>
              <a:ext cx="969900" cy="939555"/>
            </a:xfrm>
            <a:custGeom>
              <a:avLst/>
              <a:gdLst/>
              <a:ahLst/>
              <a:cxnLst>
                <a:cxn ang="0">
                  <a:pos x="778" y="135"/>
                </a:cxn>
                <a:cxn ang="0">
                  <a:pos x="721" y="33"/>
                </a:cxn>
                <a:cxn ang="0">
                  <a:pos x="626" y="26"/>
                </a:cxn>
                <a:cxn ang="0">
                  <a:pos x="615" y="60"/>
                </a:cxn>
                <a:cxn ang="0">
                  <a:pos x="468" y="79"/>
                </a:cxn>
                <a:cxn ang="0">
                  <a:pos x="507" y="4"/>
                </a:cxn>
                <a:cxn ang="0">
                  <a:pos x="411" y="8"/>
                </a:cxn>
                <a:cxn ang="0">
                  <a:pos x="296" y="0"/>
                </a:cxn>
                <a:cxn ang="0">
                  <a:pos x="287" y="47"/>
                </a:cxn>
                <a:cxn ang="0">
                  <a:pos x="212" y="58"/>
                </a:cxn>
                <a:cxn ang="0">
                  <a:pos x="183" y="85"/>
                </a:cxn>
                <a:cxn ang="0">
                  <a:pos x="215" y="150"/>
                </a:cxn>
                <a:cxn ang="0">
                  <a:pos x="146" y="217"/>
                </a:cxn>
                <a:cxn ang="0">
                  <a:pos x="145" y="294"/>
                </a:cxn>
                <a:cxn ang="0">
                  <a:pos x="70" y="343"/>
                </a:cxn>
                <a:cxn ang="0">
                  <a:pos x="70" y="385"/>
                </a:cxn>
                <a:cxn ang="0">
                  <a:pos x="0" y="454"/>
                </a:cxn>
                <a:cxn ang="0">
                  <a:pos x="10" y="511"/>
                </a:cxn>
                <a:cxn ang="0">
                  <a:pos x="30" y="559"/>
                </a:cxn>
                <a:cxn ang="0">
                  <a:pos x="80" y="570"/>
                </a:cxn>
                <a:cxn ang="0">
                  <a:pos x="104" y="536"/>
                </a:cxn>
                <a:cxn ang="0">
                  <a:pos x="90" y="469"/>
                </a:cxn>
                <a:cxn ang="0">
                  <a:pos x="229" y="396"/>
                </a:cxn>
                <a:cxn ang="0">
                  <a:pos x="312" y="388"/>
                </a:cxn>
                <a:cxn ang="0">
                  <a:pos x="400" y="341"/>
                </a:cxn>
                <a:cxn ang="0">
                  <a:pos x="382" y="276"/>
                </a:cxn>
                <a:cxn ang="0">
                  <a:pos x="451" y="253"/>
                </a:cxn>
                <a:cxn ang="0">
                  <a:pos x="485" y="326"/>
                </a:cxn>
                <a:cxn ang="0">
                  <a:pos x="579" y="324"/>
                </a:cxn>
                <a:cxn ang="0">
                  <a:pos x="529" y="276"/>
                </a:cxn>
                <a:cxn ang="0">
                  <a:pos x="721" y="212"/>
                </a:cxn>
                <a:cxn ang="0">
                  <a:pos x="778" y="135"/>
                </a:cxn>
              </a:cxnLst>
              <a:rect l="0" t="0" r="r" b="b"/>
              <a:pathLst>
                <a:path w="779" h="571">
                  <a:moveTo>
                    <a:pt x="778" y="135"/>
                  </a:moveTo>
                  <a:lnTo>
                    <a:pt x="721" y="33"/>
                  </a:lnTo>
                  <a:lnTo>
                    <a:pt x="626" y="26"/>
                  </a:lnTo>
                  <a:lnTo>
                    <a:pt x="615" y="60"/>
                  </a:lnTo>
                  <a:lnTo>
                    <a:pt x="468" y="79"/>
                  </a:lnTo>
                  <a:lnTo>
                    <a:pt x="507" y="4"/>
                  </a:lnTo>
                  <a:lnTo>
                    <a:pt x="411" y="8"/>
                  </a:lnTo>
                  <a:lnTo>
                    <a:pt x="296" y="0"/>
                  </a:lnTo>
                  <a:lnTo>
                    <a:pt x="287" y="47"/>
                  </a:lnTo>
                  <a:lnTo>
                    <a:pt x="212" y="58"/>
                  </a:lnTo>
                  <a:lnTo>
                    <a:pt x="183" y="85"/>
                  </a:lnTo>
                  <a:lnTo>
                    <a:pt x="215" y="150"/>
                  </a:lnTo>
                  <a:lnTo>
                    <a:pt x="146" y="217"/>
                  </a:lnTo>
                  <a:lnTo>
                    <a:pt x="145" y="294"/>
                  </a:lnTo>
                  <a:lnTo>
                    <a:pt x="70" y="343"/>
                  </a:lnTo>
                  <a:lnTo>
                    <a:pt x="70" y="385"/>
                  </a:lnTo>
                  <a:lnTo>
                    <a:pt x="0" y="454"/>
                  </a:lnTo>
                  <a:lnTo>
                    <a:pt x="10" y="511"/>
                  </a:lnTo>
                  <a:lnTo>
                    <a:pt x="30" y="559"/>
                  </a:lnTo>
                  <a:lnTo>
                    <a:pt x="80" y="570"/>
                  </a:lnTo>
                  <a:lnTo>
                    <a:pt x="104" y="536"/>
                  </a:lnTo>
                  <a:lnTo>
                    <a:pt x="90" y="469"/>
                  </a:lnTo>
                  <a:lnTo>
                    <a:pt x="229" y="396"/>
                  </a:lnTo>
                  <a:lnTo>
                    <a:pt x="312" y="388"/>
                  </a:lnTo>
                  <a:lnTo>
                    <a:pt x="400" y="341"/>
                  </a:lnTo>
                  <a:lnTo>
                    <a:pt x="382" y="276"/>
                  </a:lnTo>
                  <a:lnTo>
                    <a:pt x="451" y="253"/>
                  </a:lnTo>
                  <a:lnTo>
                    <a:pt x="485" y="326"/>
                  </a:lnTo>
                  <a:lnTo>
                    <a:pt x="579" y="324"/>
                  </a:lnTo>
                  <a:lnTo>
                    <a:pt x="529" y="276"/>
                  </a:lnTo>
                  <a:lnTo>
                    <a:pt x="721" y="212"/>
                  </a:lnTo>
                  <a:lnTo>
                    <a:pt x="778" y="135"/>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43" name="Freeform 36"/>
            <p:cNvSpPr/>
            <p:nvPr/>
          </p:nvSpPr>
          <p:spPr bwMode="auto">
            <a:xfrm>
              <a:off x="6717272" y="5912139"/>
              <a:ext cx="314305" cy="344398"/>
            </a:xfrm>
            <a:custGeom>
              <a:avLst/>
              <a:gdLst/>
              <a:ahLst/>
              <a:cxnLst>
                <a:cxn ang="0">
                  <a:pos x="177" y="19"/>
                </a:cxn>
                <a:cxn ang="0">
                  <a:pos x="209" y="0"/>
                </a:cxn>
                <a:cxn ang="0">
                  <a:pos x="245" y="12"/>
                </a:cxn>
                <a:cxn ang="0">
                  <a:pos x="252" y="65"/>
                </a:cxn>
                <a:cxn ang="0">
                  <a:pos x="219" y="93"/>
                </a:cxn>
                <a:cxn ang="0">
                  <a:pos x="210" y="125"/>
                </a:cxn>
                <a:cxn ang="0">
                  <a:pos x="210" y="149"/>
                </a:cxn>
                <a:cxn ang="0">
                  <a:pos x="159" y="181"/>
                </a:cxn>
                <a:cxn ang="0">
                  <a:pos x="138" y="209"/>
                </a:cxn>
                <a:cxn ang="0">
                  <a:pos x="47" y="189"/>
                </a:cxn>
                <a:cxn ang="0">
                  <a:pos x="10" y="151"/>
                </a:cxn>
                <a:cxn ang="0">
                  <a:pos x="0" y="80"/>
                </a:cxn>
                <a:cxn ang="0">
                  <a:pos x="44" y="60"/>
                </a:cxn>
                <a:cxn ang="0">
                  <a:pos x="73" y="32"/>
                </a:cxn>
                <a:cxn ang="0">
                  <a:pos x="177" y="19"/>
                </a:cxn>
              </a:cxnLst>
              <a:rect l="0" t="0" r="r" b="b"/>
              <a:pathLst>
                <a:path w="253" h="210">
                  <a:moveTo>
                    <a:pt x="177" y="19"/>
                  </a:moveTo>
                  <a:lnTo>
                    <a:pt x="209" y="0"/>
                  </a:lnTo>
                  <a:lnTo>
                    <a:pt x="245" y="12"/>
                  </a:lnTo>
                  <a:lnTo>
                    <a:pt x="252" y="65"/>
                  </a:lnTo>
                  <a:lnTo>
                    <a:pt x="219" y="93"/>
                  </a:lnTo>
                  <a:lnTo>
                    <a:pt x="210" y="125"/>
                  </a:lnTo>
                  <a:lnTo>
                    <a:pt x="210" y="149"/>
                  </a:lnTo>
                  <a:lnTo>
                    <a:pt x="159" y="181"/>
                  </a:lnTo>
                  <a:lnTo>
                    <a:pt x="138" y="209"/>
                  </a:lnTo>
                  <a:lnTo>
                    <a:pt x="47" y="189"/>
                  </a:lnTo>
                  <a:lnTo>
                    <a:pt x="10" y="151"/>
                  </a:lnTo>
                  <a:lnTo>
                    <a:pt x="0" y="80"/>
                  </a:lnTo>
                  <a:lnTo>
                    <a:pt x="44" y="60"/>
                  </a:lnTo>
                  <a:lnTo>
                    <a:pt x="73" y="32"/>
                  </a:lnTo>
                  <a:lnTo>
                    <a:pt x="177" y="19"/>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44" name="Freeform 37"/>
            <p:cNvSpPr/>
            <p:nvPr/>
          </p:nvSpPr>
          <p:spPr bwMode="auto">
            <a:xfrm>
              <a:off x="6109298" y="4875772"/>
              <a:ext cx="1046097" cy="841156"/>
            </a:xfrm>
            <a:custGeom>
              <a:avLst/>
              <a:gdLst/>
              <a:ahLst/>
              <a:cxnLst>
                <a:cxn ang="0">
                  <a:pos x="0" y="206"/>
                </a:cxn>
                <a:cxn ang="0">
                  <a:pos x="67" y="172"/>
                </a:cxn>
                <a:cxn ang="0">
                  <a:pos x="170" y="200"/>
                </a:cxn>
                <a:cxn ang="0">
                  <a:pos x="169" y="163"/>
                </a:cxn>
                <a:cxn ang="0">
                  <a:pos x="266" y="112"/>
                </a:cxn>
                <a:cxn ang="0">
                  <a:pos x="357" y="135"/>
                </a:cxn>
                <a:cxn ang="0">
                  <a:pos x="396" y="106"/>
                </a:cxn>
                <a:cxn ang="0">
                  <a:pos x="450" y="106"/>
                </a:cxn>
                <a:cxn ang="0">
                  <a:pos x="484" y="63"/>
                </a:cxn>
                <a:cxn ang="0">
                  <a:pos x="525" y="47"/>
                </a:cxn>
                <a:cxn ang="0">
                  <a:pos x="584" y="8"/>
                </a:cxn>
                <a:cxn ang="0">
                  <a:pos x="624" y="30"/>
                </a:cxn>
                <a:cxn ang="0">
                  <a:pos x="690" y="0"/>
                </a:cxn>
                <a:cxn ang="0">
                  <a:pos x="740" y="49"/>
                </a:cxn>
                <a:cxn ang="0">
                  <a:pos x="696" y="125"/>
                </a:cxn>
                <a:cxn ang="0">
                  <a:pos x="815" y="146"/>
                </a:cxn>
                <a:cxn ang="0">
                  <a:pos x="838" y="202"/>
                </a:cxn>
                <a:cxn ang="0">
                  <a:pos x="770" y="267"/>
                </a:cxn>
                <a:cxn ang="0">
                  <a:pos x="760" y="352"/>
                </a:cxn>
                <a:cxn ang="0">
                  <a:pos x="678" y="395"/>
                </a:cxn>
                <a:cxn ang="0">
                  <a:pos x="696" y="440"/>
                </a:cxn>
                <a:cxn ang="0">
                  <a:pos x="606" y="510"/>
                </a:cxn>
                <a:cxn ang="0">
                  <a:pos x="537" y="508"/>
                </a:cxn>
                <a:cxn ang="0">
                  <a:pos x="465" y="468"/>
                </a:cxn>
                <a:cxn ang="0">
                  <a:pos x="384" y="508"/>
                </a:cxn>
                <a:cxn ang="0">
                  <a:pos x="272" y="472"/>
                </a:cxn>
                <a:cxn ang="0">
                  <a:pos x="259" y="382"/>
                </a:cxn>
                <a:cxn ang="0">
                  <a:pos x="178" y="376"/>
                </a:cxn>
                <a:cxn ang="0">
                  <a:pos x="137" y="354"/>
                </a:cxn>
                <a:cxn ang="0">
                  <a:pos x="132" y="322"/>
                </a:cxn>
                <a:cxn ang="0">
                  <a:pos x="184" y="322"/>
                </a:cxn>
                <a:cxn ang="0">
                  <a:pos x="166" y="269"/>
                </a:cxn>
                <a:cxn ang="0">
                  <a:pos x="86" y="269"/>
                </a:cxn>
                <a:cxn ang="0">
                  <a:pos x="0" y="247"/>
                </a:cxn>
                <a:cxn ang="0">
                  <a:pos x="0" y="206"/>
                </a:cxn>
              </a:cxnLst>
              <a:rect l="0" t="0" r="r" b="b"/>
              <a:pathLst>
                <a:path w="839" h="511">
                  <a:moveTo>
                    <a:pt x="0" y="206"/>
                  </a:moveTo>
                  <a:lnTo>
                    <a:pt x="67" y="172"/>
                  </a:lnTo>
                  <a:lnTo>
                    <a:pt x="170" y="200"/>
                  </a:lnTo>
                  <a:lnTo>
                    <a:pt x="169" y="163"/>
                  </a:lnTo>
                  <a:lnTo>
                    <a:pt x="266" y="112"/>
                  </a:lnTo>
                  <a:lnTo>
                    <a:pt x="357" y="135"/>
                  </a:lnTo>
                  <a:lnTo>
                    <a:pt x="396" y="106"/>
                  </a:lnTo>
                  <a:lnTo>
                    <a:pt x="450" y="106"/>
                  </a:lnTo>
                  <a:lnTo>
                    <a:pt x="484" y="63"/>
                  </a:lnTo>
                  <a:lnTo>
                    <a:pt x="525" y="47"/>
                  </a:lnTo>
                  <a:lnTo>
                    <a:pt x="584" y="8"/>
                  </a:lnTo>
                  <a:lnTo>
                    <a:pt x="624" y="30"/>
                  </a:lnTo>
                  <a:lnTo>
                    <a:pt x="690" y="0"/>
                  </a:lnTo>
                  <a:lnTo>
                    <a:pt x="740" y="49"/>
                  </a:lnTo>
                  <a:lnTo>
                    <a:pt x="696" y="125"/>
                  </a:lnTo>
                  <a:lnTo>
                    <a:pt x="815" y="146"/>
                  </a:lnTo>
                  <a:lnTo>
                    <a:pt x="838" y="202"/>
                  </a:lnTo>
                  <a:lnTo>
                    <a:pt x="770" y="267"/>
                  </a:lnTo>
                  <a:lnTo>
                    <a:pt x="760" y="352"/>
                  </a:lnTo>
                  <a:lnTo>
                    <a:pt x="678" y="395"/>
                  </a:lnTo>
                  <a:lnTo>
                    <a:pt x="696" y="440"/>
                  </a:lnTo>
                  <a:lnTo>
                    <a:pt x="606" y="510"/>
                  </a:lnTo>
                  <a:lnTo>
                    <a:pt x="537" y="508"/>
                  </a:lnTo>
                  <a:lnTo>
                    <a:pt x="465" y="468"/>
                  </a:lnTo>
                  <a:lnTo>
                    <a:pt x="384" y="508"/>
                  </a:lnTo>
                  <a:lnTo>
                    <a:pt x="272" y="472"/>
                  </a:lnTo>
                  <a:lnTo>
                    <a:pt x="259" y="382"/>
                  </a:lnTo>
                  <a:lnTo>
                    <a:pt x="178" y="376"/>
                  </a:lnTo>
                  <a:lnTo>
                    <a:pt x="137" y="354"/>
                  </a:lnTo>
                  <a:lnTo>
                    <a:pt x="132" y="322"/>
                  </a:lnTo>
                  <a:lnTo>
                    <a:pt x="184" y="322"/>
                  </a:lnTo>
                  <a:lnTo>
                    <a:pt x="166" y="269"/>
                  </a:lnTo>
                  <a:lnTo>
                    <a:pt x="86" y="269"/>
                  </a:lnTo>
                  <a:lnTo>
                    <a:pt x="0" y="247"/>
                  </a:lnTo>
                  <a:lnTo>
                    <a:pt x="0" y="206"/>
                  </a:lnTo>
                </a:path>
              </a:pathLst>
            </a:cu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sp>
          <p:nvSpPr>
            <p:cNvPr id="45" name="Line 38"/>
            <p:cNvSpPr>
              <a:spLocks noChangeShapeType="1"/>
            </p:cNvSpPr>
            <p:nvPr/>
          </p:nvSpPr>
          <p:spPr bwMode="auto">
            <a:xfrm>
              <a:off x="6660126" y="2906198"/>
              <a:ext cx="1587" cy="3174"/>
            </a:xfrm>
            <a:prstGeom prst="line">
              <a:avLst/>
            </a:prstGeom>
            <a:grpFill/>
            <a:ln w="3175">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endParaRPr lang="nl-NL" noProof="1"/>
            </a:p>
          </p:txBody>
        </p:sp>
      </p:grpSp>
      <p:sp>
        <p:nvSpPr>
          <p:cNvPr id="46" name="矩形 45"/>
          <p:cNvSpPr/>
          <p:nvPr/>
        </p:nvSpPr>
        <p:spPr>
          <a:xfrm>
            <a:off x="7856275" y="4500110"/>
            <a:ext cx="1551235" cy="584775"/>
          </a:xfrm>
          <a:prstGeom prst="rect">
            <a:avLst/>
          </a:prstGeom>
        </p:spPr>
        <p:txBody>
          <a:bodyPr wrap="square">
            <a:spAutoFit/>
          </a:bodyPr>
          <a:lstStyle/>
          <a:p>
            <a:pPr algn="ctr"/>
            <a:r>
              <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区域发展</a:t>
            </a:r>
            <a:endParaRPr lang="en-US" altLang="zh-CN" sz="1600" b="1"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协调性增强</a:t>
            </a:r>
            <a:endParaRPr lang="zh-CN" altLang="en-US" sz="1600" b="1" spc="300" dirty="0">
              <a:solidFill>
                <a:schemeClr val="tx1">
                  <a:lumMod val="75000"/>
                  <a:lumOff val="25000"/>
                </a:schemeClr>
              </a:solidFill>
            </a:endParaRPr>
          </a:p>
        </p:txBody>
      </p:sp>
      <p:sp>
        <p:nvSpPr>
          <p:cNvPr id="47" name="矩形 46"/>
          <p:cNvSpPr/>
          <p:nvPr/>
        </p:nvSpPr>
        <p:spPr>
          <a:xfrm>
            <a:off x="5948745" y="4491270"/>
            <a:ext cx="1856795" cy="338554"/>
          </a:xfrm>
          <a:prstGeom prst="rect">
            <a:avLst/>
          </a:prstGeom>
        </p:spPr>
        <p:txBody>
          <a:bodyPr wrap="square">
            <a:spAutoFit/>
          </a:bodyPr>
          <a:lstStyle/>
          <a:p>
            <a:r>
              <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城镇化率提高</a:t>
            </a:r>
            <a:endParaRPr lang="zh-CN" altLang="en-US" sz="1600" b="1" spc="300" dirty="0">
              <a:solidFill>
                <a:schemeClr val="tx1">
                  <a:lumMod val="75000"/>
                  <a:lumOff val="25000"/>
                </a:schemeClr>
              </a:solidFill>
            </a:endParaRPr>
          </a:p>
        </p:txBody>
      </p:sp>
      <p:sp>
        <p:nvSpPr>
          <p:cNvPr id="48" name="KSO_Shape"/>
          <p:cNvSpPr/>
          <p:nvPr/>
        </p:nvSpPr>
        <p:spPr bwMode="auto">
          <a:xfrm>
            <a:off x="6075030" y="3412104"/>
            <a:ext cx="1112117" cy="76365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0000"/>
          </a:solidFill>
          <a:ln>
            <a:noFill/>
          </a:ln>
          <a:effec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49" name="矩形 48"/>
          <p:cNvSpPr/>
          <p:nvPr/>
        </p:nvSpPr>
        <p:spPr>
          <a:xfrm>
            <a:off x="9665319" y="4491269"/>
            <a:ext cx="1362061" cy="584775"/>
          </a:xfrm>
          <a:prstGeom prst="rect">
            <a:avLst/>
          </a:prstGeom>
        </p:spPr>
        <p:txBody>
          <a:bodyPr wrap="square">
            <a:spAutoFit/>
          </a:bodyPr>
          <a:lstStyle/>
          <a:p>
            <a:r>
              <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科技成果相继问世</a:t>
            </a:r>
            <a:endParaRPr lang="zh-CN" altLang="en-US" sz="1600" b="1" spc="300" dirty="0">
              <a:solidFill>
                <a:schemeClr val="tx1">
                  <a:lumMod val="75000"/>
                  <a:lumOff val="25000"/>
                </a:schemeClr>
              </a:solidFill>
            </a:endParaRPr>
          </a:p>
        </p:txBody>
      </p:sp>
      <p:sp>
        <p:nvSpPr>
          <p:cNvPr id="50" name="矩形 49"/>
          <p:cNvSpPr/>
          <p:nvPr/>
        </p:nvSpPr>
        <p:spPr>
          <a:xfrm>
            <a:off x="4138260" y="4491270"/>
            <a:ext cx="1441236" cy="584775"/>
          </a:xfrm>
          <a:prstGeom prst="rect">
            <a:avLst/>
          </a:prstGeom>
        </p:spPr>
        <p:txBody>
          <a:bodyPr wrap="square">
            <a:spAutoFit/>
          </a:bodyPr>
          <a:lstStyle/>
          <a:p>
            <a:r>
              <a:rPr lang="zh-CN" altLang="en-US" sz="1600" b="1"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侧结构性改革深入推进</a:t>
            </a:r>
            <a:endParaRPr lang="zh-CN" altLang="en-US" sz="1600" b="1" spc="300" dirty="0">
              <a:solidFill>
                <a:schemeClr val="tx1">
                  <a:lumMod val="75000"/>
                  <a:lumOff val="25000"/>
                </a:schemeClr>
              </a:solidFill>
            </a:endParaRPr>
          </a:p>
        </p:txBody>
      </p:sp>
    </p:spTree>
    <p:extLst>
      <p:ext uri="{BB962C8B-B14F-4D97-AF65-F5344CB8AC3E}">
        <p14:creationId xmlns:p14="http://schemas.microsoft.com/office/powerpoint/2010/main" val="256772836"/>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00"/>
                                        <p:tgtEl>
                                          <p:spTgt spid="11"/>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500"/>
                                        <p:tgtEl>
                                          <p:spTgt spid="50"/>
                                        </p:tgtEl>
                                      </p:cBhvr>
                                    </p:animEffect>
                                  </p:childTnLst>
                                </p:cTn>
                              </p:par>
                            </p:childTnLst>
                          </p:cTn>
                        </p:par>
                        <p:par>
                          <p:cTn id="34" fill="hold">
                            <p:stCondLst>
                              <p:cond delay="4000"/>
                            </p:stCondLst>
                            <p:childTnLst>
                              <p:par>
                                <p:cTn id="35" presetID="22" presetClass="entr" presetSubtype="4"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down)">
                                      <p:cBhvr>
                                        <p:cTn id="37" dur="500"/>
                                        <p:tgtEl>
                                          <p:spTgt spid="48"/>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childTnLst>
                          </p:cTn>
                        </p:par>
                        <p:par>
                          <p:cTn id="42" fill="hold">
                            <p:stCondLst>
                              <p:cond delay="5000"/>
                            </p:stCondLst>
                            <p:childTnLst>
                              <p:par>
                                <p:cTn id="43" presetID="22" presetClass="entr" presetSubtype="4"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down)">
                                      <p:cBhvr>
                                        <p:cTn id="45" dur="500"/>
                                        <p:tgtEl>
                                          <p:spTgt spid="15"/>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500"/>
                                        <p:tgtEl>
                                          <p:spTgt spid="46"/>
                                        </p:tgtEl>
                                      </p:cBhvr>
                                    </p:animEffect>
                                  </p:childTnLst>
                                </p:cTn>
                              </p:par>
                            </p:childTnLst>
                          </p:cTn>
                        </p:par>
                        <p:par>
                          <p:cTn id="50" fill="hold">
                            <p:stCondLst>
                              <p:cond delay="6000"/>
                            </p:stCondLst>
                            <p:childTnLst>
                              <p:par>
                                <p:cTn id="51" presetID="22" presetClass="entr" presetSubtype="4"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down)">
                                      <p:cBhvr>
                                        <p:cTn id="53" dur="500"/>
                                        <p:tgtEl>
                                          <p:spTgt spid="14"/>
                                        </p:tgtEl>
                                      </p:cBhvr>
                                    </p:animEffect>
                                  </p:childTnLst>
                                </p:cTn>
                              </p:par>
                            </p:childTnLst>
                          </p:cTn>
                        </p:par>
                        <p:par>
                          <p:cTn id="54" fill="hold">
                            <p:stCondLst>
                              <p:cond delay="6500"/>
                            </p:stCondLst>
                            <p:childTnLst>
                              <p:par>
                                <p:cTn id="55" presetID="10"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p:bldP spid="14" grpId="0" animBg="1"/>
      <p:bldP spid="46" grpId="0"/>
      <p:bldP spid="47" grpId="0"/>
      <p:bldP spid="48" grpId="0" animBg="1"/>
      <p:bldP spid="49" grpId="0"/>
      <p:bldP spid="5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627"/>
            <a:ext cx="12192000" cy="7314627"/>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 y="0"/>
            <a:ext cx="12192390" cy="2197846"/>
          </a:xfrm>
          <a:prstGeom prst="rect">
            <a:avLst/>
          </a:prstGeom>
        </p:spPr>
      </p:pic>
      <p:grpSp>
        <p:nvGrpSpPr>
          <p:cNvPr id="5" name="组合 4"/>
          <p:cNvGrpSpPr/>
          <p:nvPr/>
        </p:nvGrpSpPr>
        <p:grpSpPr>
          <a:xfrm>
            <a:off x="3391104" y="1722111"/>
            <a:ext cx="5065173" cy="557462"/>
            <a:chOff x="4673997" y="2014593"/>
            <a:chExt cx="3167497" cy="348608"/>
          </a:xfrm>
          <a:effectLst/>
        </p:grpSpPr>
        <p:sp>
          <p:nvSpPr>
            <p:cNvPr id="7" name="Round Same Side Corner Rectangle 48"/>
            <p:cNvSpPr/>
            <p:nvPr/>
          </p:nvSpPr>
          <p:spPr>
            <a:xfrm rot="5400000">
              <a:off x="6083442" y="605148"/>
              <a:ext cx="348608" cy="3167497"/>
            </a:xfrm>
            <a:prstGeom prst="round2SameRect">
              <a:avLst>
                <a:gd name="adj1" fmla="val 50000"/>
                <a:gd name="adj2"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800">
                <a:ea typeface="方正粗宋简体" panose="03000509000000000000" pitchFamily="65" charset="-122"/>
              </a:endParaRPr>
            </a:p>
          </p:txBody>
        </p:sp>
        <p:sp>
          <p:nvSpPr>
            <p:cNvPr id="8" name="Rectangle 49"/>
            <p:cNvSpPr/>
            <p:nvPr/>
          </p:nvSpPr>
          <p:spPr>
            <a:xfrm>
              <a:off x="4832397" y="2027050"/>
              <a:ext cx="2810026" cy="327195"/>
            </a:xfrm>
            <a:prstGeom prst="rect">
              <a:avLst/>
            </a:prstGeom>
          </p:spPr>
          <p:txBody>
            <a:bodyPr wrap="none">
              <a:spAutoFit/>
            </a:bodyPr>
            <a:lstStyle/>
            <a:p>
              <a:pPr algn="ctr"/>
              <a:r>
                <a:rPr lang="zh-CN" altLang="en-US" sz="280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rPr>
                <a:t>全面深化改革取得重大突破</a:t>
              </a:r>
              <a:endParaRPr lang="en-US" altLang="zh-CN" sz="28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endParaRPr>
            </a:p>
          </p:txBody>
        </p:sp>
      </p:grpSp>
      <p:sp>
        <p:nvSpPr>
          <p:cNvPr id="9" name="圆角矩形 13"/>
          <p:cNvSpPr/>
          <p:nvPr/>
        </p:nvSpPr>
        <p:spPr>
          <a:xfrm>
            <a:off x="767408" y="2780929"/>
            <a:ext cx="5182822" cy="1396744"/>
          </a:xfrm>
          <a:prstGeom prst="roundRect">
            <a:avLst>
              <a:gd name="adj" fmla="val 669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14"/>
          <p:cNvSpPr txBox="1"/>
          <p:nvPr/>
        </p:nvSpPr>
        <p:spPr>
          <a:xfrm>
            <a:off x="846072" y="2949779"/>
            <a:ext cx="5025494" cy="1015663"/>
          </a:xfrm>
          <a:prstGeom prst="rect">
            <a:avLst/>
          </a:prstGeom>
          <a:noFill/>
        </p:spPr>
        <p:txBody>
          <a:bodyPr wrap="square" rtlCol="0">
            <a:spAutoFit/>
          </a:bodyPr>
          <a:lstStyle/>
          <a:p>
            <a:pPr>
              <a:lnSpc>
                <a:spcPct val="150000"/>
              </a:lnSpc>
            </a:pPr>
            <a:r>
              <a:rPr lang="zh-CN" altLang="en-US" sz="2000" spc="300" dirty="0">
                <a:solidFill>
                  <a:schemeClr val="bg1"/>
                </a:solidFill>
                <a:latin typeface="微软雅黑" panose="020B0503020204020204" pitchFamily="34" charset="-122"/>
                <a:ea typeface="微软雅黑" panose="020B0503020204020204" pitchFamily="34" charset="-122"/>
              </a:rPr>
              <a:t>蹄疾步稳推进全面深化改革，坚决破除各方面体制机制弊端。</a:t>
            </a:r>
            <a:endParaRPr lang="en-US" altLang="zh-CN" sz="2000" spc="300" dirty="0">
              <a:solidFill>
                <a:schemeClr val="bg1"/>
              </a:solidFill>
              <a:latin typeface="微软雅黑" panose="020B0503020204020204" pitchFamily="34" charset="-122"/>
              <a:ea typeface="微软雅黑" panose="020B0503020204020204" pitchFamily="34" charset="-122"/>
            </a:endParaRPr>
          </a:p>
        </p:txBody>
      </p:sp>
      <p:sp>
        <p:nvSpPr>
          <p:cNvPr id="11" name="圆角矩形 16"/>
          <p:cNvSpPr/>
          <p:nvPr/>
        </p:nvSpPr>
        <p:spPr>
          <a:xfrm>
            <a:off x="6241770" y="2780929"/>
            <a:ext cx="4483380" cy="2845246"/>
          </a:xfrm>
          <a:prstGeom prst="roundRect">
            <a:avLst>
              <a:gd name="adj" fmla="val 669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7"/>
          <p:cNvSpPr txBox="1"/>
          <p:nvPr/>
        </p:nvSpPr>
        <p:spPr>
          <a:xfrm>
            <a:off x="6387109" y="2949779"/>
            <a:ext cx="4338041" cy="2446824"/>
          </a:xfrm>
          <a:prstGeom prst="rect">
            <a:avLst/>
          </a:prstGeom>
          <a:noFill/>
        </p:spPr>
        <p:txBody>
          <a:bodyPr wrap="square" rtlCol="0">
            <a:spAutoFit/>
          </a:bodyPr>
          <a:lstStyle/>
          <a:p>
            <a:pPr>
              <a:lnSpc>
                <a:spcPct val="150000"/>
              </a:lnSpc>
            </a:pPr>
            <a:r>
              <a:rPr lang="zh-CN" altLang="en-US" sz="1700" spc="300" dirty="0">
                <a:solidFill>
                  <a:schemeClr val="bg1"/>
                </a:solidFill>
                <a:latin typeface="微软雅黑" panose="020B0503020204020204" pitchFamily="34" charset="-122"/>
                <a:ea typeface="微软雅黑" panose="020B0503020204020204" pitchFamily="34" charset="-122"/>
              </a:rPr>
              <a:t>改革全面发力、多点突破、纵深推进，着力增强改革系统性、整体性、协同性，压茬拓展改革广度和深度，推出一千五百多项改革举措，重要领域和关键环节改革取得突破性进展，主要领域改革主体框架基本确立</a:t>
            </a:r>
            <a:endParaRPr lang="en-US" altLang="zh-CN" sz="1700" spc="300" dirty="0">
              <a:solidFill>
                <a:schemeClr val="bg1"/>
              </a:solidFill>
              <a:latin typeface="微软雅黑" panose="020B0503020204020204" pitchFamily="34" charset="-122"/>
              <a:ea typeface="微软雅黑" panose="020B0503020204020204" pitchFamily="34" charset="-122"/>
            </a:endParaRPr>
          </a:p>
        </p:txBody>
      </p:sp>
      <p:sp>
        <p:nvSpPr>
          <p:cNvPr id="13" name="圆角矩形 19"/>
          <p:cNvSpPr/>
          <p:nvPr/>
        </p:nvSpPr>
        <p:spPr>
          <a:xfrm>
            <a:off x="767408" y="4286622"/>
            <a:ext cx="5182822" cy="1339553"/>
          </a:xfrm>
          <a:prstGeom prst="roundRect">
            <a:avLst>
              <a:gd name="adj" fmla="val 669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20"/>
          <p:cNvSpPr txBox="1"/>
          <p:nvPr/>
        </p:nvSpPr>
        <p:spPr>
          <a:xfrm>
            <a:off x="878357" y="4390858"/>
            <a:ext cx="5025494" cy="1131079"/>
          </a:xfrm>
          <a:prstGeom prst="rect">
            <a:avLst/>
          </a:prstGeom>
          <a:noFill/>
        </p:spPr>
        <p:txBody>
          <a:bodyPr wrap="square" rtlCol="0">
            <a:spAutoFit/>
          </a:bodyPr>
          <a:lstStyle/>
          <a:p>
            <a:pPr>
              <a:lnSpc>
                <a:spcPct val="150000"/>
              </a:lnSpc>
            </a:pPr>
            <a:r>
              <a:rPr lang="zh-CN" altLang="en-US" sz="1500" spc="300" dirty="0">
                <a:solidFill>
                  <a:schemeClr val="bg1"/>
                </a:solidFill>
                <a:latin typeface="微软雅黑" panose="020B0503020204020204" pitchFamily="34" charset="-122"/>
                <a:ea typeface="微软雅黑" panose="020B0503020204020204" pitchFamily="34" charset="-122"/>
              </a:rPr>
              <a:t>中国特色社会主义制度更加完善，国家治理体系和治理能力现代化水平明显提高，全社会发展活力和创新活力明显增强。</a:t>
            </a:r>
          </a:p>
        </p:txBody>
      </p:sp>
    </p:spTree>
    <p:extLst>
      <p:ext uri="{BB962C8B-B14F-4D97-AF65-F5344CB8AC3E}">
        <p14:creationId xmlns:p14="http://schemas.microsoft.com/office/powerpoint/2010/main" val="1575572671"/>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par>
                                <p:cTn id="16" presetID="10" presetClass="entr" presetSubtype="0" fill="hold" grpId="0" nodeType="withEffect">
                                  <p:stCondLst>
                                    <p:cond delay="150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250"/>
                                        <p:tgtEl>
                                          <p:spTgt spid="10"/>
                                        </p:tgtEl>
                                      </p:cBhvr>
                                    </p:animEffect>
                                  </p:childTnLst>
                                </p:cTn>
                              </p:par>
                            </p:childTnLst>
                          </p:cTn>
                        </p:par>
                        <p:par>
                          <p:cTn id="19" fill="hold">
                            <p:stCondLst>
                              <p:cond delay="2750"/>
                            </p:stCondLst>
                            <p:childTnLst>
                              <p:par>
                                <p:cTn id="20" presetID="42"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10" presetClass="entr" presetSubtype="0" fill="hold" grpId="0" nodeType="withEffect">
                                  <p:stCondLst>
                                    <p:cond delay="150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250"/>
                                        <p:tgtEl>
                                          <p:spTgt spid="12"/>
                                        </p:tgtEl>
                                      </p:cBhvr>
                                    </p:animEffect>
                                  </p:childTnLst>
                                </p:cTn>
                              </p:par>
                            </p:childTnLst>
                          </p:cTn>
                        </p:par>
                        <p:par>
                          <p:cTn id="28" fill="hold">
                            <p:stCondLst>
                              <p:cond delay="45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150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p:bldP spid="13" grpId="0" animBg="1"/>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627"/>
            <a:ext cx="12192000" cy="7314627"/>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1"/>
            <a:ext cx="12210660" cy="6094615"/>
          </a:xfrm>
          <a:prstGeom prst="rect">
            <a:avLst/>
          </a:prstGeom>
        </p:spPr>
      </p:pic>
      <p:grpSp>
        <p:nvGrpSpPr>
          <p:cNvPr id="5" name="组合 4"/>
          <p:cNvGrpSpPr/>
          <p:nvPr/>
        </p:nvGrpSpPr>
        <p:grpSpPr>
          <a:xfrm>
            <a:off x="2046398" y="1036606"/>
            <a:ext cx="5065173" cy="557462"/>
            <a:chOff x="4673997" y="2014593"/>
            <a:chExt cx="3167497" cy="348608"/>
          </a:xfrm>
          <a:effectLst/>
        </p:grpSpPr>
        <p:sp>
          <p:nvSpPr>
            <p:cNvPr id="7" name="Round Same Side Corner Rectangle 48"/>
            <p:cNvSpPr/>
            <p:nvPr/>
          </p:nvSpPr>
          <p:spPr>
            <a:xfrm rot="5400000">
              <a:off x="6083442" y="605148"/>
              <a:ext cx="348608" cy="3167497"/>
            </a:xfrm>
            <a:prstGeom prst="round2SameRect">
              <a:avLst>
                <a:gd name="adj1" fmla="val 50000"/>
                <a:gd name="adj2"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800">
                <a:ea typeface="方正粗宋简体" panose="03000509000000000000" pitchFamily="65" charset="-122"/>
              </a:endParaRPr>
            </a:p>
          </p:txBody>
        </p:sp>
        <p:sp>
          <p:nvSpPr>
            <p:cNvPr id="8" name="Rectangle 49"/>
            <p:cNvSpPr/>
            <p:nvPr/>
          </p:nvSpPr>
          <p:spPr>
            <a:xfrm>
              <a:off x="4832398" y="2027050"/>
              <a:ext cx="2810026" cy="327195"/>
            </a:xfrm>
            <a:prstGeom prst="rect">
              <a:avLst/>
            </a:prstGeom>
          </p:spPr>
          <p:txBody>
            <a:bodyPr wrap="none">
              <a:spAutoFit/>
            </a:bodyPr>
            <a:lstStyle/>
            <a:p>
              <a:pPr algn="ctr"/>
              <a:r>
                <a:rPr lang="zh-CN" altLang="en-US" sz="280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rPr>
                <a:t>民主法治建设迈出重大步伐</a:t>
              </a:r>
              <a:endParaRPr lang="en-US" altLang="zh-CN" sz="28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endParaRPr>
            </a:p>
          </p:txBody>
        </p:sp>
      </p:grpSp>
      <p:sp>
        <p:nvSpPr>
          <p:cNvPr id="9" name="KSO_Shape"/>
          <p:cNvSpPr/>
          <p:nvPr/>
        </p:nvSpPr>
        <p:spPr bwMode="auto">
          <a:xfrm>
            <a:off x="459912" y="1025930"/>
            <a:ext cx="1362290" cy="661320"/>
          </a:xfrm>
          <a:custGeom>
            <a:avLst/>
            <a:gdLst>
              <a:gd name="T0" fmla="*/ 47254 w 1217613"/>
              <a:gd name="T1" fmla="*/ 947019 h 669925"/>
              <a:gd name="T2" fmla="*/ 1016112 w 1217613"/>
              <a:gd name="T3" fmla="*/ 958724 h 669925"/>
              <a:gd name="T4" fmla="*/ 1027126 w 1217613"/>
              <a:gd name="T5" fmla="*/ 937796 h 669925"/>
              <a:gd name="T6" fmla="*/ 74610 w 1217613"/>
              <a:gd name="T7" fmla="*/ 846641 h 669925"/>
              <a:gd name="T8" fmla="*/ 1025349 w 1217613"/>
              <a:gd name="T9" fmla="*/ 856927 h 669925"/>
              <a:gd name="T10" fmla="*/ 1035298 w 1217613"/>
              <a:gd name="T11" fmla="*/ 886366 h 669925"/>
              <a:gd name="T12" fmla="*/ 1027126 w 1217613"/>
              <a:gd name="T13" fmla="*/ 915806 h 669925"/>
              <a:gd name="T14" fmla="*/ 1068339 w 1217613"/>
              <a:gd name="T15" fmla="*/ 950211 h 669925"/>
              <a:gd name="T16" fmla="*/ 1070115 w 1217613"/>
              <a:gd name="T17" fmla="*/ 1006606 h 669925"/>
              <a:gd name="T18" fmla="*/ 1028191 w 1217613"/>
              <a:gd name="T19" fmla="*/ 1044558 h 669925"/>
              <a:gd name="T20" fmla="*/ 35174 w 1217613"/>
              <a:gd name="T21" fmla="*/ 1039592 h 669925"/>
              <a:gd name="T22" fmla="*/ 1067 w 1217613"/>
              <a:gd name="T23" fmla="*/ 993838 h 669925"/>
              <a:gd name="T24" fmla="*/ 13502 w 1217613"/>
              <a:gd name="T25" fmla="*/ 939569 h 669925"/>
              <a:gd name="T26" fmla="*/ 60044 w 1217613"/>
              <a:gd name="T27" fmla="*/ 913323 h 669925"/>
              <a:gd name="T28" fmla="*/ 40148 w 1217613"/>
              <a:gd name="T29" fmla="*/ 877853 h 669925"/>
              <a:gd name="T30" fmla="*/ 55425 w 1217613"/>
              <a:gd name="T31" fmla="*/ 852672 h 669925"/>
              <a:gd name="T32" fmla="*/ 327511 w 1217613"/>
              <a:gd name="T33" fmla="*/ 640342 h 669925"/>
              <a:gd name="T34" fmla="*/ 309767 w 1217613"/>
              <a:gd name="T35" fmla="*/ 656642 h 669925"/>
              <a:gd name="T36" fmla="*/ 310831 w 1217613"/>
              <a:gd name="T37" fmla="*/ 681448 h 669925"/>
              <a:gd name="T38" fmla="*/ 330350 w 1217613"/>
              <a:gd name="T39" fmla="*/ 695623 h 669925"/>
              <a:gd name="T40" fmla="*/ 753734 w 1217613"/>
              <a:gd name="T41" fmla="*/ 691370 h 669925"/>
              <a:gd name="T42" fmla="*/ 766157 w 1217613"/>
              <a:gd name="T43" fmla="*/ 670463 h 669925"/>
              <a:gd name="T44" fmla="*/ 758348 w 1217613"/>
              <a:gd name="T45" fmla="*/ 647784 h 669925"/>
              <a:gd name="T46" fmla="*/ 335674 w 1217613"/>
              <a:gd name="T47" fmla="*/ 639279 h 669925"/>
              <a:gd name="T48" fmla="*/ 315800 w 1217613"/>
              <a:gd name="T49" fmla="*/ 24805 h 669925"/>
              <a:gd name="T50" fmla="*/ 307283 w 1217613"/>
              <a:gd name="T51" fmla="*/ 47839 h 669925"/>
              <a:gd name="T52" fmla="*/ 319704 w 1217613"/>
              <a:gd name="T53" fmla="*/ 68393 h 669925"/>
              <a:gd name="T54" fmla="*/ 743798 w 1217613"/>
              <a:gd name="T55" fmla="*/ 72645 h 669925"/>
              <a:gd name="T56" fmla="*/ 762962 w 1217613"/>
              <a:gd name="T57" fmla="*/ 58116 h 669925"/>
              <a:gd name="T58" fmla="*/ 764381 w 1217613"/>
              <a:gd name="T59" fmla="*/ 33310 h 669925"/>
              <a:gd name="T60" fmla="*/ 746638 w 1217613"/>
              <a:gd name="T61" fmla="*/ 17363 h 669925"/>
              <a:gd name="T62" fmla="*/ 763317 w 1217613"/>
              <a:gd name="T63" fmla="*/ 1417 h 669925"/>
              <a:gd name="T64" fmla="*/ 817616 w 1217613"/>
              <a:gd name="T65" fmla="*/ 41461 h 669925"/>
              <a:gd name="T66" fmla="*/ 821164 w 1217613"/>
              <a:gd name="T67" fmla="*/ 110207 h 669925"/>
              <a:gd name="T68" fmla="*/ 771124 w 1217613"/>
              <a:gd name="T69" fmla="*/ 155568 h 669925"/>
              <a:gd name="T70" fmla="*/ 752315 w 1217613"/>
              <a:gd name="T71" fmla="*/ 190294 h 669925"/>
              <a:gd name="T72" fmla="*/ 1816987 w 1217613"/>
              <a:gd name="T73" fmla="*/ 283140 h 669925"/>
              <a:gd name="T74" fmla="*/ 1859220 w 1217613"/>
              <a:gd name="T75" fmla="*/ 299440 h 669925"/>
              <a:gd name="T76" fmla="*/ 1898967 w 1217613"/>
              <a:gd name="T77" fmla="*/ 349761 h 669925"/>
              <a:gd name="T78" fmla="*/ 1905000 w 1217613"/>
              <a:gd name="T79" fmla="*/ 401497 h 669925"/>
              <a:gd name="T80" fmla="*/ 1892579 w 1217613"/>
              <a:gd name="T81" fmla="*/ 445794 h 669925"/>
              <a:gd name="T82" fmla="*/ 1854961 w 1217613"/>
              <a:gd name="T83" fmla="*/ 484775 h 669925"/>
              <a:gd name="T84" fmla="*/ 1811664 w 1217613"/>
              <a:gd name="T85" fmla="*/ 499304 h 669925"/>
              <a:gd name="T86" fmla="*/ 750541 w 1217613"/>
              <a:gd name="T87" fmla="*/ 598173 h 669925"/>
              <a:gd name="T88" fmla="*/ 778578 w 1217613"/>
              <a:gd name="T89" fmla="*/ 629002 h 669925"/>
              <a:gd name="T90" fmla="*/ 824004 w 1217613"/>
              <a:gd name="T91" fmla="*/ 678968 h 669925"/>
              <a:gd name="T92" fmla="*/ 813711 w 1217613"/>
              <a:gd name="T93" fmla="*/ 747006 h 669925"/>
              <a:gd name="T94" fmla="*/ 755864 w 1217613"/>
              <a:gd name="T95" fmla="*/ 781734 h 669925"/>
              <a:gd name="T96" fmla="*/ 277472 w 1217613"/>
              <a:gd name="T97" fmla="*/ 763662 h 669925"/>
              <a:gd name="T98" fmla="*/ 248370 w 1217613"/>
              <a:gd name="T99" fmla="*/ 702356 h 669925"/>
              <a:gd name="T100" fmla="*/ 277472 w 1217613"/>
              <a:gd name="T101" fmla="*/ 641051 h 669925"/>
              <a:gd name="T102" fmla="*/ 332125 w 1217613"/>
              <a:gd name="T103" fmla="*/ 616953 h 669925"/>
              <a:gd name="T104" fmla="*/ 321478 w 1217613"/>
              <a:gd name="T105" fmla="*/ 203760 h 669925"/>
              <a:gd name="T106" fmla="*/ 320059 w 1217613"/>
              <a:gd name="T107" fmla="*/ 158757 h 669925"/>
              <a:gd name="T108" fmla="*/ 262212 w 1217613"/>
              <a:gd name="T109" fmla="*/ 123673 h 669925"/>
              <a:gd name="T110" fmla="*/ 252274 w 1217613"/>
              <a:gd name="T111" fmla="*/ 55635 h 669925"/>
              <a:gd name="T112" fmla="*/ 296991 w 1217613"/>
              <a:gd name="T113" fmla="*/ 6024 h 66992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217613" h="669925">
                <a:moveTo>
                  <a:pt x="37924" y="593725"/>
                </a:moveTo>
                <a:lnTo>
                  <a:pt x="36107" y="594405"/>
                </a:lnTo>
                <a:lnTo>
                  <a:pt x="34290" y="595086"/>
                </a:lnTo>
                <a:lnTo>
                  <a:pt x="32701" y="596446"/>
                </a:lnTo>
                <a:lnTo>
                  <a:pt x="31565" y="598034"/>
                </a:lnTo>
                <a:lnTo>
                  <a:pt x="30657" y="599621"/>
                </a:lnTo>
                <a:lnTo>
                  <a:pt x="30203" y="601662"/>
                </a:lnTo>
                <a:lnTo>
                  <a:pt x="29976" y="603477"/>
                </a:lnTo>
                <a:lnTo>
                  <a:pt x="30203" y="605518"/>
                </a:lnTo>
                <a:lnTo>
                  <a:pt x="30657" y="607559"/>
                </a:lnTo>
                <a:lnTo>
                  <a:pt x="31565" y="608920"/>
                </a:lnTo>
                <a:lnTo>
                  <a:pt x="32701" y="610507"/>
                </a:lnTo>
                <a:lnTo>
                  <a:pt x="34290" y="611868"/>
                </a:lnTo>
                <a:lnTo>
                  <a:pt x="36107" y="612548"/>
                </a:lnTo>
                <a:lnTo>
                  <a:pt x="37924" y="613002"/>
                </a:lnTo>
                <a:lnTo>
                  <a:pt x="39967" y="613455"/>
                </a:lnTo>
                <a:lnTo>
                  <a:pt x="647421" y="613455"/>
                </a:lnTo>
                <a:lnTo>
                  <a:pt x="649465" y="613002"/>
                </a:lnTo>
                <a:lnTo>
                  <a:pt x="651282" y="612548"/>
                </a:lnTo>
                <a:lnTo>
                  <a:pt x="653098" y="611868"/>
                </a:lnTo>
                <a:lnTo>
                  <a:pt x="654461" y="610507"/>
                </a:lnTo>
                <a:lnTo>
                  <a:pt x="655823" y="608920"/>
                </a:lnTo>
                <a:lnTo>
                  <a:pt x="656505" y="607559"/>
                </a:lnTo>
                <a:lnTo>
                  <a:pt x="657413" y="605518"/>
                </a:lnTo>
                <a:lnTo>
                  <a:pt x="657413" y="603477"/>
                </a:lnTo>
                <a:lnTo>
                  <a:pt x="657413" y="601662"/>
                </a:lnTo>
                <a:lnTo>
                  <a:pt x="656505" y="599621"/>
                </a:lnTo>
                <a:lnTo>
                  <a:pt x="655823" y="598034"/>
                </a:lnTo>
                <a:lnTo>
                  <a:pt x="654461" y="596446"/>
                </a:lnTo>
                <a:lnTo>
                  <a:pt x="653098" y="595086"/>
                </a:lnTo>
                <a:lnTo>
                  <a:pt x="651282" y="594405"/>
                </a:lnTo>
                <a:lnTo>
                  <a:pt x="649465" y="593725"/>
                </a:lnTo>
                <a:lnTo>
                  <a:pt x="647421" y="593725"/>
                </a:lnTo>
                <a:lnTo>
                  <a:pt x="39967" y="593725"/>
                </a:lnTo>
                <a:lnTo>
                  <a:pt x="37924" y="593725"/>
                </a:lnTo>
                <a:close/>
                <a:moveTo>
                  <a:pt x="47688" y="541337"/>
                </a:moveTo>
                <a:lnTo>
                  <a:pt x="639700" y="541337"/>
                </a:lnTo>
                <a:lnTo>
                  <a:pt x="641971" y="541791"/>
                </a:lnTo>
                <a:lnTo>
                  <a:pt x="644015" y="542018"/>
                </a:lnTo>
                <a:lnTo>
                  <a:pt x="646286" y="542471"/>
                </a:lnTo>
                <a:lnTo>
                  <a:pt x="648330" y="543152"/>
                </a:lnTo>
                <a:lnTo>
                  <a:pt x="650146" y="544285"/>
                </a:lnTo>
                <a:lnTo>
                  <a:pt x="652190" y="545193"/>
                </a:lnTo>
                <a:lnTo>
                  <a:pt x="653780" y="546553"/>
                </a:lnTo>
                <a:lnTo>
                  <a:pt x="655369" y="547914"/>
                </a:lnTo>
                <a:lnTo>
                  <a:pt x="656959" y="549728"/>
                </a:lnTo>
                <a:lnTo>
                  <a:pt x="658094" y="551089"/>
                </a:lnTo>
                <a:lnTo>
                  <a:pt x="659230" y="552903"/>
                </a:lnTo>
                <a:lnTo>
                  <a:pt x="660138" y="554944"/>
                </a:lnTo>
                <a:lnTo>
                  <a:pt x="661046" y="556986"/>
                </a:lnTo>
                <a:lnTo>
                  <a:pt x="661500" y="559027"/>
                </a:lnTo>
                <a:lnTo>
                  <a:pt x="661728" y="561294"/>
                </a:lnTo>
                <a:lnTo>
                  <a:pt x="661955" y="563789"/>
                </a:lnTo>
                <a:lnTo>
                  <a:pt x="661728" y="566737"/>
                </a:lnTo>
                <a:lnTo>
                  <a:pt x="661046" y="570139"/>
                </a:lnTo>
                <a:lnTo>
                  <a:pt x="659911" y="572861"/>
                </a:lnTo>
                <a:lnTo>
                  <a:pt x="658094" y="575809"/>
                </a:lnTo>
                <a:lnTo>
                  <a:pt x="656277" y="578303"/>
                </a:lnTo>
                <a:lnTo>
                  <a:pt x="654007" y="580571"/>
                </a:lnTo>
                <a:lnTo>
                  <a:pt x="651509" y="582386"/>
                </a:lnTo>
                <a:lnTo>
                  <a:pt x="648784" y="583973"/>
                </a:lnTo>
                <a:lnTo>
                  <a:pt x="652871" y="584427"/>
                </a:lnTo>
                <a:lnTo>
                  <a:pt x="656505" y="585561"/>
                </a:lnTo>
                <a:lnTo>
                  <a:pt x="660365" y="586695"/>
                </a:lnTo>
                <a:lnTo>
                  <a:pt x="663998" y="588282"/>
                </a:lnTo>
                <a:lnTo>
                  <a:pt x="667405" y="590323"/>
                </a:lnTo>
                <a:lnTo>
                  <a:pt x="670357" y="592591"/>
                </a:lnTo>
                <a:lnTo>
                  <a:pt x="673536" y="594859"/>
                </a:lnTo>
                <a:lnTo>
                  <a:pt x="676034" y="597807"/>
                </a:lnTo>
                <a:lnTo>
                  <a:pt x="678759" y="600755"/>
                </a:lnTo>
                <a:lnTo>
                  <a:pt x="681030" y="603930"/>
                </a:lnTo>
                <a:lnTo>
                  <a:pt x="682847" y="607559"/>
                </a:lnTo>
                <a:lnTo>
                  <a:pt x="684209" y="610961"/>
                </a:lnTo>
                <a:lnTo>
                  <a:pt x="685572" y="614589"/>
                </a:lnTo>
                <a:lnTo>
                  <a:pt x="686480" y="618445"/>
                </a:lnTo>
                <a:lnTo>
                  <a:pt x="687161" y="622527"/>
                </a:lnTo>
                <a:lnTo>
                  <a:pt x="687388" y="626609"/>
                </a:lnTo>
                <a:lnTo>
                  <a:pt x="687161" y="630918"/>
                </a:lnTo>
                <a:lnTo>
                  <a:pt x="686480" y="635454"/>
                </a:lnTo>
                <a:lnTo>
                  <a:pt x="685572" y="639536"/>
                </a:lnTo>
                <a:lnTo>
                  <a:pt x="683982" y="643618"/>
                </a:lnTo>
                <a:lnTo>
                  <a:pt x="682165" y="647473"/>
                </a:lnTo>
                <a:lnTo>
                  <a:pt x="679894" y="650875"/>
                </a:lnTo>
                <a:lnTo>
                  <a:pt x="677624" y="654277"/>
                </a:lnTo>
                <a:lnTo>
                  <a:pt x="674899" y="657452"/>
                </a:lnTo>
                <a:lnTo>
                  <a:pt x="671719" y="659947"/>
                </a:lnTo>
                <a:lnTo>
                  <a:pt x="668313" y="662441"/>
                </a:lnTo>
                <a:lnTo>
                  <a:pt x="664907" y="664709"/>
                </a:lnTo>
                <a:lnTo>
                  <a:pt x="661046" y="666523"/>
                </a:lnTo>
                <a:lnTo>
                  <a:pt x="657186" y="667884"/>
                </a:lnTo>
                <a:lnTo>
                  <a:pt x="652871" y="668791"/>
                </a:lnTo>
                <a:lnTo>
                  <a:pt x="648784" y="669698"/>
                </a:lnTo>
                <a:lnTo>
                  <a:pt x="644015" y="669925"/>
                </a:lnTo>
                <a:lnTo>
                  <a:pt x="42919" y="669925"/>
                </a:lnTo>
                <a:lnTo>
                  <a:pt x="38605" y="669698"/>
                </a:lnTo>
                <a:lnTo>
                  <a:pt x="34517" y="668791"/>
                </a:lnTo>
                <a:lnTo>
                  <a:pt x="30203" y="667884"/>
                </a:lnTo>
                <a:lnTo>
                  <a:pt x="26342" y="666523"/>
                </a:lnTo>
                <a:lnTo>
                  <a:pt x="22482" y="664709"/>
                </a:lnTo>
                <a:lnTo>
                  <a:pt x="18848" y="662441"/>
                </a:lnTo>
                <a:lnTo>
                  <a:pt x="15669" y="659947"/>
                </a:lnTo>
                <a:lnTo>
                  <a:pt x="12490" y="657452"/>
                </a:lnTo>
                <a:lnTo>
                  <a:pt x="9765" y="654277"/>
                </a:lnTo>
                <a:lnTo>
                  <a:pt x="7494" y="650875"/>
                </a:lnTo>
                <a:lnTo>
                  <a:pt x="4996" y="647473"/>
                </a:lnTo>
                <a:lnTo>
                  <a:pt x="3407" y="643618"/>
                </a:lnTo>
                <a:lnTo>
                  <a:pt x="1817" y="639536"/>
                </a:lnTo>
                <a:lnTo>
                  <a:pt x="682" y="635454"/>
                </a:lnTo>
                <a:lnTo>
                  <a:pt x="227" y="630918"/>
                </a:lnTo>
                <a:lnTo>
                  <a:pt x="0" y="626609"/>
                </a:lnTo>
                <a:lnTo>
                  <a:pt x="227" y="622527"/>
                </a:lnTo>
                <a:lnTo>
                  <a:pt x="682" y="618445"/>
                </a:lnTo>
                <a:lnTo>
                  <a:pt x="1817" y="614589"/>
                </a:lnTo>
                <a:lnTo>
                  <a:pt x="2725" y="610961"/>
                </a:lnTo>
                <a:lnTo>
                  <a:pt x="4542" y="607559"/>
                </a:lnTo>
                <a:lnTo>
                  <a:pt x="6359" y="603930"/>
                </a:lnTo>
                <a:lnTo>
                  <a:pt x="8630" y="600755"/>
                </a:lnTo>
                <a:lnTo>
                  <a:pt x="10900" y="597807"/>
                </a:lnTo>
                <a:lnTo>
                  <a:pt x="13852" y="594859"/>
                </a:lnTo>
                <a:lnTo>
                  <a:pt x="16805" y="592591"/>
                </a:lnTo>
                <a:lnTo>
                  <a:pt x="19984" y="590323"/>
                </a:lnTo>
                <a:lnTo>
                  <a:pt x="23390" y="588282"/>
                </a:lnTo>
                <a:lnTo>
                  <a:pt x="26796" y="586695"/>
                </a:lnTo>
                <a:lnTo>
                  <a:pt x="30657" y="585561"/>
                </a:lnTo>
                <a:lnTo>
                  <a:pt x="34517" y="584427"/>
                </a:lnTo>
                <a:lnTo>
                  <a:pt x="38378" y="583973"/>
                </a:lnTo>
                <a:lnTo>
                  <a:pt x="35880" y="582386"/>
                </a:lnTo>
                <a:lnTo>
                  <a:pt x="33382" y="580571"/>
                </a:lnTo>
                <a:lnTo>
                  <a:pt x="30884" y="578303"/>
                </a:lnTo>
                <a:lnTo>
                  <a:pt x="29067" y="575809"/>
                </a:lnTo>
                <a:lnTo>
                  <a:pt x="27478" y="572861"/>
                </a:lnTo>
                <a:lnTo>
                  <a:pt x="26342" y="570139"/>
                </a:lnTo>
                <a:lnTo>
                  <a:pt x="25661" y="566737"/>
                </a:lnTo>
                <a:lnTo>
                  <a:pt x="25434" y="563789"/>
                </a:lnTo>
                <a:lnTo>
                  <a:pt x="25661" y="561294"/>
                </a:lnTo>
                <a:lnTo>
                  <a:pt x="25888" y="559027"/>
                </a:lnTo>
                <a:lnTo>
                  <a:pt x="26342" y="556986"/>
                </a:lnTo>
                <a:lnTo>
                  <a:pt x="27023" y="554944"/>
                </a:lnTo>
                <a:lnTo>
                  <a:pt x="28159" y="552903"/>
                </a:lnTo>
                <a:lnTo>
                  <a:pt x="29067" y="551089"/>
                </a:lnTo>
                <a:lnTo>
                  <a:pt x="30430" y="549728"/>
                </a:lnTo>
                <a:lnTo>
                  <a:pt x="32019" y="547914"/>
                </a:lnTo>
                <a:lnTo>
                  <a:pt x="33609" y="546553"/>
                </a:lnTo>
                <a:lnTo>
                  <a:pt x="35426" y="545193"/>
                </a:lnTo>
                <a:lnTo>
                  <a:pt x="37015" y="544285"/>
                </a:lnTo>
                <a:lnTo>
                  <a:pt x="38832" y="543152"/>
                </a:lnTo>
                <a:lnTo>
                  <a:pt x="40876" y="542471"/>
                </a:lnTo>
                <a:lnTo>
                  <a:pt x="42919" y="542018"/>
                </a:lnTo>
                <a:lnTo>
                  <a:pt x="45417" y="541791"/>
                </a:lnTo>
                <a:lnTo>
                  <a:pt x="47688" y="541337"/>
                </a:lnTo>
                <a:close/>
                <a:moveTo>
                  <a:pt x="212737" y="408751"/>
                </a:moveTo>
                <a:lnTo>
                  <a:pt x="211149" y="408977"/>
                </a:lnTo>
                <a:lnTo>
                  <a:pt x="209334" y="409431"/>
                </a:lnTo>
                <a:lnTo>
                  <a:pt x="207746" y="410337"/>
                </a:lnTo>
                <a:lnTo>
                  <a:pt x="205932" y="411017"/>
                </a:lnTo>
                <a:lnTo>
                  <a:pt x="204344" y="411923"/>
                </a:lnTo>
                <a:lnTo>
                  <a:pt x="203210" y="412829"/>
                </a:lnTo>
                <a:lnTo>
                  <a:pt x="201849" y="414189"/>
                </a:lnTo>
                <a:lnTo>
                  <a:pt x="200488" y="415322"/>
                </a:lnTo>
                <a:lnTo>
                  <a:pt x="199580" y="416681"/>
                </a:lnTo>
                <a:lnTo>
                  <a:pt x="198673" y="418267"/>
                </a:lnTo>
                <a:lnTo>
                  <a:pt x="197993" y="419853"/>
                </a:lnTo>
                <a:lnTo>
                  <a:pt x="197312" y="421439"/>
                </a:lnTo>
                <a:lnTo>
                  <a:pt x="196858" y="423252"/>
                </a:lnTo>
                <a:lnTo>
                  <a:pt x="196405" y="425065"/>
                </a:lnTo>
                <a:lnTo>
                  <a:pt x="196405" y="426877"/>
                </a:lnTo>
                <a:lnTo>
                  <a:pt x="196405" y="428690"/>
                </a:lnTo>
                <a:lnTo>
                  <a:pt x="196858" y="430729"/>
                </a:lnTo>
                <a:lnTo>
                  <a:pt x="197312" y="432315"/>
                </a:lnTo>
                <a:lnTo>
                  <a:pt x="197993" y="434128"/>
                </a:lnTo>
                <a:lnTo>
                  <a:pt x="198673" y="435714"/>
                </a:lnTo>
                <a:lnTo>
                  <a:pt x="199580" y="437073"/>
                </a:lnTo>
                <a:lnTo>
                  <a:pt x="200488" y="438659"/>
                </a:lnTo>
                <a:lnTo>
                  <a:pt x="201849" y="440019"/>
                </a:lnTo>
                <a:lnTo>
                  <a:pt x="203210" y="440925"/>
                </a:lnTo>
                <a:lnTo>
                  <a:pt x="204344" y="442058"/>
                </a:lnTo>
                <a:lnTo>
                  <a:pt x="205932" y="442964"/>
                </a:lnTo>
                <a:lnTo>
                  <a:pt x="207746" y="443871"/>
                </a:lnTo>
                <a:lnTo>
                  <a:pt x="209334" y="444324"/>
                </a:lnTo>
                <a:lnTo>
                  <a:pt x="211149" y="444777"/>
                </a:lnTo>
                <a:lnTo>
                  <a:pt x="212737" y="445004"/>
                </a:lnTo>
                <a:lnTo>
                  <a:pt x="214552" y="445230"/>
                </a:lnTo>
                <a:lnTo>
                  <a:pt x="471555" y="445230"/>
                </a:lnTo>
                <a:lnTo>
                  <a:pt x="473596" y="445004"/>
                </a:lnTo>
                <a:lnTo>
                  <a:pt x="475411" y="444777"/>
                </a:lnTo>
                <a:lnTo>
                  <a:pt x="477226" y="444324"/>
                </a:lnTo>
                <a:lnTo>
                  <a:pt x="478814" y="443871"/>
                </a:lnTo>
                <a:lnTo>
                  <a:pt x="480175" y="442964"/>
                </a:lnTo>
                <a:lnTo>
                  <a:pt x="481762" y="442058"/>
                </a:lnTo>
                <a:lnTo>
                  <a:pt x="483350" y="440925"/>
                </a:lnTo>
                <a:lnTo>
                  <a:pt x="484711" y="440019"/>
                </a:lnTo>
                <a:lnTo>
                  <a:pt x="485845" y="438659"/>
                </a:lnTo>
                <a:lnTo>
                  <a:pt x="486980" y="437073"/>
                </a:lnTo>
                <a:lnTo>
                  <a:pt x="487660" y="435714"/>
                </a:lnTo>
                <a:lnTo>
                  <a:pt x="488567" y="434128"/>
                </a:lnTo>
                <a:lnTo>
                  <a:pt x="489248" y="432315"/>
                </a:lnTo>
                <a:lnTo>
                  <a:pt x="489475" y="430729"/>
                </a:lnTo>
                <a:lnTo>
                  <a:pt x="489702" y="428690"/>
                </a:lnTo>
                <a:lnTo>
                  <a:pt x="489928" y="426877"/>
                </a:lnTo>
                <a:lnTo>
                  <a:pt x="489702" y="425065"/>
                </a:lnTo>
                <a:lnTo>
                  <a:pt x="489475" y="423252"/>
                </a:lnTo>
                <a:lnTo>
                  <a:pt x="489248" y="421439"/>
                </a:lnTo>
                <a:lnTo>
                  <a:pt x="488567" y="419853"/>
                </a:lnTo>
                <a:lnTo>
                  <a:pt x="487660" y="418267"/>
                </a:lnTo>
                <a:lnTo>
                  <a:pt x="486980" y="416681"/>
                </a:lnTo>
                <a:lnTo>
                  <a:pt x="485845" y="415322"/>
                </a:lnTo>
                <a:lnTo>
                  <a:pt x="484711" y="414189"/>
                </a:lnTo>
                <a:lnTo>
                  <a:pt x="483350" y="412829"/>
                </a:lnTo>
                <a:lnTo>
                  <a:pt x="481762" y="411923"/>
                </a:lnTo>
                <a:lnTo>
                  <a:pt x="480175" y="411017"/>
                </a:lnTo>
                <a:lnTo>
                  <a:pt x="478814" y="410337"/>
                </a:lnTo>
                <a:lnTo>
                  <a:pt x="477226" y="409431"/>
                </a:lnTo>
                <a:lnTo>
                  <a:pt x="475411" y="408977"/>
                </a:lnTo>
                <a:lnTo>
                  <a:pt x="473596" y="408751"/>
                </a:lnTo>
                <a:lnTo>
                  <a:pt x="471555" y="408751"/>
                </a:lnTo>
                <a:lnTo>
                  <a:pt x="214552" y="408751"/>
                </a:lnTo>
                <a:lnTo>
                  <a:pt x="212737" y="408751"/>
                </a:lnTo>
                <a:close/>
                <a:moveTo>
                  <a:pt x="212737" y="10422"/>
                </a:moveTo>
                <a:lnTo>
                  <a:pt x="211149" y="10649"/>
                </a:lnTo>
                <a:lnTo>
                  <a:pt x="209334" y="11102"/>
                </a:lnTo>
                <a:lnTo>
                  <a:pt x="207746" y="11782"/>
                </a:lnTo>
                <a:lnTo>
                  <a:pt x="205932" y="12462"/>
                </a:lnTo>
                <a:lnTo>
                  <a:pt x="204344" y="13368"/>
                </a:lnTo>
                <a:lnTo>
                  <a:pt x="203210" y="14501"/>
                </a:lnTo>
                <a:lnTo>
                  <a:pt x="201849" y="15860"/>
                </a:lnTo>
                <a:lnTo>
                  <a:pt x="200488" y="16993"/>
                </a:lnTo>
                <a:lnTo>
                  <a:pt x="199580" y="18353"/>
                </a:lnTo>
                <a:lnTo>
                  <a:pt x="198673" y="19939"/>
                </a:lnTo>
                <a:lnTo>
                  <a:pt x="197993" y="21298"/>
                </a:lnTo>
                <a:lnTo>
                  <a:pt x="197312" y="23111"/>
                </a:lnTo>
                <a:lnTo>
                  <a:pt x="196858" y="24924"/>
                </a:lnTo>
                <a:lnTo>
                  <a:pt x="196405" y="26736"/>
                </a:lnTo>
                <a:lnTo>
                  <a:pt x="196405" y="28549"/>
                </a:lnTo>
                <a:lnTo>
                  <a:pt x="196405" y="30588"/>
                </a:lnTo>
                <a:lnTo>
                  <a:pt x="196858" y="32401"/>
                </a:lnTo>
                <a:lnTo>
                  <a:pt x="197312" y="34213"/>
                </a:lnTo>
                <a:lnTo>
                  <a:pt x="197993" y="35799"/>
                </a:lnTo>
                <a:lnTo>
                  <a:pt x="198673" y="37159"/>
                </a:lnTo>
                <a:lnTo>
                  <a:pt x="199580" y="38745"/>
                </a:lnTo>
                <a:lnTo>
                  <a:pt x="200488" y="40331"/>
                </a:lnTo>
                <a:lnTo>
                  <a:pt x="201849" y="41691"/>
                </a:lnTo>
                <a:lnTo>
                  <a:pt x="203210" y="42597"/>
                </a:lnTo>
                <a:lnTo>
                  <a:pt x="204344" y="43730"/>
                </a:lnTo>
                <a:lnTo>
                  <a:pt x="205932" y="44636"/>
                </a:lnTo>
                <a:lnTo>
                  <a:pt x="207746" y="45542"/>
                </a:lnTo>
                <a:lnTo>
                  <a:pt x="209334" y="45996"/>
                </a:lnTo>
                <a:lnTo>
                  <a:pt x="211149" y="46449"/>
                </a:lnTo>
                <a:lnTo>
                  <a:pt x="212737" y="46675"/>
                </a:lnTo>
                <a:lnTo>
                  <a:pt x="214552" y="46902"/>
                </a:lnTo>
                <a:lnTo>
                  <a:pt x="471555" y="46902"/>
                </a:lnTo>
                <a:lnTo>
                  <a:pt x="473596" y="46675"/>
                </a:lnTo>
                <a:lnTo>
                  <a:pt x="475411" y="46449"/>
                </a:lnTo>
                <a:lnTo>
                  <a:pt x="477226" y="45996"/>
                </a:lnTo>
                <a:lnTo>
                  <a:pt x="478814" y="45542"/>
                </a:lnTo>
                <a:lnTo>
                  <a:pt x="480175" y="44636"/>
                </a:lnTo>
                <a:lnTo>
                  <a:pt x="481762" y="43730"/>
                </a:lnTo>
                <a:lnTo>
                  <a:pt x="483350" y="42597"/>
                </a:lnTo>
                <a:lnTo>
                  <a:pt x="484711" y="41691"/>
                </a:lnTo>
                <a:lnTo>
                  <a:pt x="485845" y="40331"/>
                </a:lnTo>
                <a:lnTo>
                  <a:pt x="486980" y="38745"/>
                </a:lnTo>
                <a:lnTo>
                  <a:pt x="487660" y="37159"/>
                </a:lnTo>
                <a:lnTo>
                  <a:pt x="488567" y="35799"/>
                </a:lnTo>
                <a:lnTo>
                  <a:pt x="489248" y="34213"/>
                </a:lnTo>
                <a:lnTo>
                  <a:pt x="489475" y="32401"/>
                </a:lnTo>
                <a:lnTo>
                  <a:pt x="489702" y="30588"/>
                </a:lnTo>
                <a:lnTo>
                  <a:pt x="489928" y="28549"/>
                </a:lnTo>
                <a:lnTo>
                  <a:pt x="489702" y="26736"/>
                </a:lnTo>
                <a:lnTo>
                  <a:pt x="489475" y="24924"/>
                </a:lnTo>
                <a:lnTo>
                  <a:pt x="489248" y="23111"/>
                </a:lnTo>
                <a:lnTo>
                  <a:pt x="488567" y="21298"/>
                </a:lnTo>
                <a:lnTo>
                  <a:pt x="487660" y="19939"/>
                </a:lnTo>
                <a:lnTo>
                  <a:pt x="486980" y="18353"/>
                </a:lnTo>
                <a:lnTo>
                  <a:pt x="485845" y="16993"/>
                </a:lnTo>
                <a:lnTo>
                  <a:pt x="484711" y="15860"/>
                </a:lnTo>
                <a:lnTo>
                  <a:pt x="483350" y="14501"/>
                </a:lnTo>
                <a:lnTo>
                  <a:pt x="481762" y="13368"/>
                </a:lnTo>
                <a:lnTo>
                  <a:pt x="480175" y="12462"/>
                </a:lnTo>
                <a:lnTo>
                  <a:pt x="478814" y="11782"/>
                </a:lnTo>
                <a:lnTo>
                  <a:pt x="477226" y="11102"/>
                </a:lnTo>
                <a:lnTo>
                  <a:pt x="475411" y="10649"/>
                </a:lnTo>
                <a:lnTo>
                  <a:pt x="473596" y="10422"/>
                </a:lnTo>
                <a:lnTo>
                  <a:pt x="471555" y="10422"/>
                </a:lnTo>
                <a:lnTo>
                  <a:pt x="214552" y="10422"/>
                </a:lnTo>
                <a:lnTo>
                  <a:pt x="212737" y="10422"/>
                </a:lnTo>
                <a:close/>
                <a:moveTo>
                  <a:pt x="209788" y="0"/>
                </a:moveTo>
                <a:lnTo>
                  <a:pt x="477679" y="0"/>
                </a:lnTo>
                <a:lnTo>
                  <a:pt x="483123" y="226"/>
                </a:lnTo>
                <a:lnTo>
                  <a:pt x="487887" y="906"/>
                </a:lnTo>
                <a:lnTo>
                  <a:pt x="492877" y="2266"/>
                </a:lnTo>
                <a:lnTo>
                  <a:pt x="497641" y="3852"/>
                </a:lnTo>
                <a:lnTo>
                  <a:pt x="501951" y="6117"/>
                </a:lnTo>
                <a:lnTo>
                  <a:pt x="506261" y="8610"/>
                </a:lnTo>
                <a:lnTo>
                  <a:pt x="510117" y="11329"/>
                </a:lnTo>
                <a:lnTo>
                  <a:pt x="513746" y="14727"/>
                </a:lnTo>
                <a:lnTo>
                  <a:pt x="517149" y="18353"/>
                </a:lnTo>
                <a:lnTo>
                  <a:pt x="520097" y="22205"/>
                </a:lnTo>
                <a:lnTo>
                  <a:pt x="522593" y="26510"/>
                </a:lnTo>
                <a:lnTo>
                  <a:pt x="524861" y="30815"/>
                </a:lnTo>
                <a:lnTo>
                  <a:pt x="526676" y="35573"/>
                </a:lnTo>
                <a:lnTo>
                  <a:pt x="527583" y="40558"/>
                </a:lnTo>
                <a:lnTo>
                  <a:pt x="528717" y="45542"/>
                </a:lnTo>
                <a:lnTo>
                  <a:pt x="528944" y="50754"/>
                </a:lnTo>
                <a:lnTo>
                  <a:pt x="528717" y="55965"/>
                </a:lnTo>
                <a:lnTo>
                  <a:pt x="527583" y="60950"/>
                </a:lnTo>
                <a:lnTo>
                  <a:pt x="526676" y="65935"/>
                </a:lnTo>
                <a:lnTo>
                  <a:pt x="524861" y="70466"/>
                </a:lnTo>
                <a:lnTo>
                  <a:pt x="522593" y="74998"/>
                </a:lnTo>
                <a:lnTo>
                  <a:pt x="520097" y="79076"/>
                </a:lnTo>
                <a:lnTo>
                  <a:pt x="517149" y="82928"/>
                </a:lnTo>
                <a:lnTo>
                  <a:pt x="513746" y="86780"/>
                </a:lnTo>
                <a:lnTo>
                  <a:pt x="510117" y="89952"/>
                </a:lnTo>
                <a:lnTo>
                  <a:pt x="506261" y="92898"/>
                </a:lnTo>
                <a:lnTo>
                  <a:pt x="501951" y="95617"/>
                </a:lnTo>
                <a:lnTo>
                  <a:pt x="497641" y="97656"/>
                </a:lnTo>
                <a:lnTo>
                  <a:pt x="492877" y="99469"/>
                </a:lnTo>
                <a:lnTo>
                  <a:pt x="487887" y="100601"/>
                </a:lnTo>
                <a:lnTo>
                  <a:pt x="483123" y="101508"/>
                </a:lnTo>
                <a:lnTo>
                  <a:pt x="477679" y="101734"/>
                </a:lnTo>
                <a:lnTo>
                  <a:pt x="473370" y="101734"/>
                </a:lnTo>
                <a:lnTo>
                  <a:pt x="475184" y="105360"/>
                </a:lnTo>
                <a:lnTo>
                  <a:pt x="476999" y="109212"/>
                </a:lnTo>
                <a:lnTo>
                  <a:pt x="478587" y="113290"/>
                </a:lnTo>
                <a:lnTo>
                  <a:pt x="479721" y="117368"/>
                </a:lnTo>
                <a:lnTo>
                  <a:pt x="480855" y="121673"/>
                </a:lnTo>
                <a:lnTo>
                  <a:pt x="481536" y="125978"/>
                </a:lnTo>
                <a:lnTo>
                  <a:pt x="481989" y="130283"/>
                </a:lnTo>
                <a:lnTo>
                  <a:pt x="482216" y="134815"/>
                </a:lnTo>
                <a:lnTo>
                  <a:pt x="482216" y="180358"/>
                </a:lnTo>
                <a:lnTo>
                  <a:pt x="484258" y="180131"/>
                </a:lnTo>
                <a:lnTo>
                  <a:pt x="1150924" y="180131"/>
                </a:lnTo>
                <a:lnTo>
                  <a:pt x="1154553" y="180131"/>
                </a:lnTo>
                <a:lnTo>
                  <a:pt x="1157956" y="180358"/>
                </a:lnTo>
                <a:lnTo>
                  <a:pt x="1161358" y="181038"/>
                </a:lnTo>
                <a:lnTo>
                  <a:pt x="1164534" y="181491"/>
                </a:lnTo>
                <a:lnTo>
                  <a:pt x="1167936" y="182170"/>
                </a:lnTo>
                <a:lnTo>
                  <a:pt x="1170885" y="183303"/>
                </a:lnTo>
                <a:lnTo>
                  <a:pt x="1174061" y="184210"/>
                </a:lnTo>
                <a:lnTo>
                  <a:pt x="1177237" y="185343"/>
                </a:lnTo>
                <a:lnTo>
                  <a:pt x="1179959" y="186929"/>
                </a:lnTo>
                <a:lnTo>
                  <a:pt x="1182908" y="188062"/>
                </a:lnTo>
                <a:lnTo>
                  <a:pt x="1185630" y="189874"/>
                </a:lnTo>
                <a:lnTo>
                  <a:pt x="1188352" y="191460"/>
                </a:lnTo>
                <a:lnTo>
                  <a:pt x="1193569" y="195312"/>
                </a:lnTo>
                <a:lnTo>
                  <a:pt x="1198105" y="199617"/>
                </a:lnTo>
                <a:lnTo>
                  <a:pt x="1202415" y="204375"/>
                </a:lnTo>
                <a:lnTo>
                  <a:pt x="1206271" y="209587"/>
                </a:lnTo>
                <a:lnTo>
                  <a:pt x="1208086" y="212079"/>
                </a:lnTo>
                <a:lnTo>
                  <a:pt x="1209674" y="215025"/>
                </a:lnTo>
                <a:lnTo>
                  <a:pt x="1211262" y="217744"/>
                </a:lnTo>
                <a:lnTo>
                  <a:pt x="1212396" y="220916"/>
                </a:lnTo>
                <a:lnTo>
                  <a:pt x="1213757" y="223635"/>
                </a:lnTo>
                <a:lnTo>
                  <a:pt x="1214664" y="227033"/>
                </a:lnTo>
                <a:lnTo>
                  <a:pt x="1215572" y="229979"/>
                </a:lnTo>
                <a:lnTo>
                  <a:pt x="1216252" y="233151"/>
                </a:lnTo>
                <a:lnTo>
                  <a:pt x="1216706" y="236323"/>
                </a:lnTo>
                <a:lnTo>
                  <a:pt x="1217386" y="239722"/>
                </a:lnTo>
                <a:lnTo>
                  <a:pt x="1217613" y="243121"/>
                </a:lnTo>
                <a:lnTo>
                  <a:pt x="1217613" y="246746"/>
                </a:lnTo>
                <a:lnTo>
                  <a:pt x="1217613" y="253317"/>
                </a:lnTo>
                <a:lnTo>
                  <a:pt x="1217613" y="256715"/>
                </a:lnTo>
                <a:lnTo>
                  <a:pt x="1217386" y="259888"/>
                </a:lnTo>
                <a:lnTo>
                  <a:pt x="1216706" y="263286"/>
                </a:lnTo>
                <a:lnTo>
                  <a:pt x="1216252" y="266685"/>
                </a:lnTo>
                <a:lnTo>
                  <a:pt x="1215572" y="269857"/>
                </a:lnTo>
                <a:lnTo>
                  <a:pt x="1214664" y="273029"/>
                </a:lnTo>
                <a:lnTo>
                  <a:pt x="1213757" y="275975"/>
                </a:lnTo>
                <a:lnTo>
                  <a:pt x="1212396" y="279147"/>
                </a:lnTo>
                <a:lnTo>
                  <a:pt x="1211262" y="281866"/>
                </a:lnTo>
                <a:lnTo>
                  <a:pt x="1209674" y="285038"/>
                </a:lnTo>
                <a:lnTo>
                  <a:pt x="1208086" y="287530"/>
                </a:lnTo>
                <a:lnTo>
                  <a:pt x="1206271" y="290476"/>
                </a:lnTo>
                <a:lnTo>
                  <a:pt x="1204457" y="292968"/>
                </a:lnTo>
                <a:lnTo>
                  <a:pt x="1202415" y="295461"/>
                </a:lnTo>
                <a:lnTo>
                  <a:pt x="1198105" y="299992"/>
                </a:lnTo>
                <a:lnTo>
                  <a:pt x="1193569" y="304524"/>
                </a:lnTo>
                <a:lnTo>
                  <a:pt x="1190847" y="306563"/>
                </a:lnTo>
                <a:lnTo>
                  <a:pt x="1188352" y="308376"/>
                </a:lnTo>
                <a:lnTo>
                  <a:pt x="1185630" y="309962"/>
                </a:lnTo>
                <a:lnTo>
                  <a:pt x="1182908" y="311548"/>
                </a:lnTo>
                <a:lnTo>
                  <a:pt x="1179959" y="313134"/>
                </a:lnTo>
                <a:lnTo>
                  <a:pt x="1177237" y="314493"/>
                </a:lnTo>
                <a:lnTo>
                  <a:pt x="1174061" y="315626"/>
                </a:lnTo>
                <a:lnTo>
                  <a:pt x="1170885" y="316759"/>
                </a:lnTo>
                <a:lnTo>
                  <a:pt x="1167936" y="317439"/>
                </a:lnTo>
                <a:lnTo>
                  <a:pt x="1164534" y="318345"/>
                </a:lnTo>
                <a:lnTo>
                  <a:pt x="1161358" y="318798"/>
                </a:lnTo>
                <a:lnTo>
                  <a:pt x="1157956" y="319252"/>
                </a:lnTo>
                <a:lnTo>
                  <a:pt x="1154553" y="319478"/>
                </a:lnTo>
                <a:lnTo>
                  <a:pt x="1150924" y="319478"/>
                </a:lnTo>
                <a:lnTo>
                  <a:pt x="484258" y="319478"/>
                </a:lnTo>
                <a:lnTo>
                  <a:pt x="482216" y="319478"/>
                </a:lnTo>
                <a:lnTo>
                  <a:pt x="482216" y="365021"/>
                </a:lnTo>
                <a:lnTo>
                  <a:pt x="481989" y="369326"/>
                </a:lnTo>
                <a:lnTo>
                  <a:pt x="481536" y="374084"/>
                </a:lnTo>
                <a:lnTo>
                  <a:pt x="480855" y="378389"/>
                </a:lnTo>
                <a:lnTo>
                  <a:pt x="479721" y="382468"/>
                </a:lnTo>
                <a:lnTo>
                  <a:pt x="478587" y="386546"/>
                </a:lnTo>
                <a:lnTo>
                  <a:pt x="476999" y="390624"/>
                </a:lnTo>
                <a:lnTo>
                  <a:pt x="475184" y="394476"/>
                </a:lnTo>
                <a:lnTo>
                  <a:pt x="473370" y="398102"/>
                </a:lnTo>
                <a:lnTo>
                  <a:pt x="477679" y="398102"/>
                </a:lnTo>
                <a:lnTo>
                  <a:pt x="483123" y="398328"/>
                </a:lnTo>
                <a:lnTo>
                  <a:pt x="487887" y="399234"/>
                </a:lnTo>
                <a:lnTo>
                  <a:pt x="492877" y="400367"/>
                </a:lnTo>
                <a:lnTo>
                  <a:pt x="497641" y="402180"/>
                </a:lnTo>
                <a:lnTo>
                  <a:pt x="501951" y="404446"/>
                </a:lnTo>
                <a:lnTo>
                  <a:pt x="506261" y="406938"/>
                </a:lnTo>
                <a:lnTo>
                  <a:pt x="510117" y="409884"/>
                </a:lnTo>
                <a:lnTo>
                  <a:pt x="513746" y="413056"/>
                </a:lnTo>
                <a:lnTo>
                  <a:pt x="517149" y="416681"/>
                </a:lnTo>
                <a:lnTo>
                  <a:pt x="520097" y="420533"/>
                </a:lnTo>
                <a:lnTo>
                  <a:pt x="522593" y="424838"/>
                </a:lnTo>
                <a:lnTo>
                  <a:pt x="524861" y="429143"/>
                </a:lnTo>
                <a:lnTo>
                  <a:pt x="526676" y="434128"/>
                </a:lnTo>
                <a:lnTo>
                  <a:pt x="527583" y="438886"/>
                </a:lnTo>
                <a:lnTo>
                  <a:pt x="528717" y="443871"/>
                </a:lnTo>
                <a:lnTo>
                  <a:pt x="528944" y="449082"/>
                </a:lnTo>
                <a:lnTo>
                  <a:pt x="528717" y="454294"/>
                </a:lnTo>
                <a:lnTo>
                  <a:pt x="527583" y="459278"/>
                </a:lnTo>
                <a:lnTo>
                  <a:pt x="526676" y="464263"/>
                </a:lnTo>
                <a:lnTo>
                  <a:pt x="524861" y="468795"/>
                </a:lnTo>
                <a:lnTo>
                  <a:pt x="522593" y="473553"/>
                </a:lnTo>
                <a:lnTo>
                  <a:pt x="520097" y="477631"/>
                </a:lnTo>
                <a:lnTo>
                  <a:pt x="517149" y="481483"/>
                </a:lnTo>
                <a:lnTo>
                  <a:pt x="513746" y="485108"/>
                </a:lnTo>
                <a:lnTo>
                  <a:pt x="510117" y="488281"/>
                </a:lnTo>
                <a:lnTo>
                  <a:pt x="506261" y="491453"/>
                </a:lnTo>
                <a:lnTo>
                  <a:pt x="501951" y="493945"/>
                </a:lnTo>
                <a:lnTo>
                  <a:pt x="497641" y="495984"/>
                </a:lnTo>
                <a:lnTo>
                  <a:pt x="492877" y="497797"/>
                </a:lnTo>
                <a:lnTo>
                  <a:pt x="487887" y="498930"/>
                </a:lnTo>
                <a:lnTo>
                  <a:pt x="483123" y="499836"/>
                </a:lnTo>
                <a:lnTo>
                  <a:pt x="477679" y="500063"/>
                </a:lnTo>
                <a:lnTo>
                  <a:pt x="209788" y="500063"/>
                </a:lnTo>
                <a:lnTo>
                  <a:pt x="204571" y="499836"/>
                </a:lnTo>
                <a:lnTo>
                  <a:pt x="199580" y="498930"/>
                </a:lnTo>
                <a:lnTo>
                  <a:pt x="194590" y="497797"/>
                </a:lnTo>
                <a:lnTo>
                  <a:pt x="189827" y="495984"/>
                </a:lnTo>
                <a:lnTo>
                  <a:pt x="185517" y="493945"/>
                </a:lnTo>
                <a:lnTo>
                  <a:pt x="181434" y="491453"/>
                </a:lnTo>
                <a:lnTo>
                  <a:pt x="177351" y="488281"/>
                </a:lnTo>
                <a:lnTo>
                  <a:pt x="173721" y="485108"/>
                </a:lnTo>
                <a:lnTo>
                  <a:pt x="170319" y="481483"/>
                </a:lnTo>
                <a:lnTo>
                  <a:pt x="167597" y="477631"/>
                </a:lnTo>
                <a:lnTo>
                  <a:pt x="164875" y="473553"/>
                </a:lnTo>
                <a:lnTo>
                  <a:pt x="162606" y="468795"/>
                </a:lnTo>
                <a:lnTo>
                  <a:pt x="161245" y="464263"/>
                </a:lnTo>
                <a:lnTo>
                  <a:pt x="159884" y="459278"/>
                </a:lnTo>
                <a:lnTo>
                  <a:pt x="159204" y="454294"/>
                </a:lnTo>
                <a:lnTo>
                  <a:pt x="158750" y="449082"/>
                </a:lnTo>
                <a:lnTo>
                  <a:pt x="159204" y="443871"/>
                </a:lnTo>
                <a:lnTo>
                  <a:pt x="159884" y="438886"/>
                </a:lnTo>
                <a:lnTo>
                  <a:pt x="161245" y="434128"/>
                </a:lnTo>
                <a:lnTo>
                  <a:pt x="162606" y="429143"/>
                </a:lnTo>
                <a:lnTo>
                  <a:pt x="164875" y="424838"/>
                </a:lnTo>
                <a:lnTo>
                  <a:pt x="167597" y="420533"/>
                </a:lnTo>
                <a:lnTo>
                  <a:pt x="170319" y="416681"/>
                </a:lnTo>
                <a:lnTo>
                  <a:pt x="173721" y="413056"/>
                </a:lnTo>
                <a:lnTo>
                  <a:pt x="177351" y="409884"/>
                </a:lnTo>
                <a:lnTo>
                  <a:pt x="181434" y="406938"/>
                </a:lnTo>
                <a:lnTo>
                  <a:pt x="185517" y="404446"/>
                </a:lnTo>
                <a:lnTo>
                  <a:pt x="189827" y="402180"/>
                </a:lnTo>
                <a:lnTo>
                  <a:pt x="194590" y="400367"/>
                </a:lnTo>
                <a:lnTo>
                  <a:pt x="199580" y="399234"/>
                </a:lnTo>
                <a:lnTo>
                  <a:pt x="204571" y="398328"/>
                </a:lnTo>
                <a:lnTo>
                  <a:pt x="209788" y="398102"/>
                </a:lnTo>
                <a:lnTo>
                  <a:pt x="214325" y="398102"/>
                </a:lnTo>
                <a:lnTo>
                  <a:pt x="212283" y="394476"/>
                </a:lnTo>
                <a:lnTo>
                  <a:pt x="210468" y="390624"/>
                </a:lnTo>
                <a:lnTo>
                  <a:pt x="209107" y="386546"/>
                </a:lnTo>
                <a:lnTo>
                  <a:pt x="207746" y="382468"/>
                </a:lnTo>
                <a:lnTo>
                  <a:pt x="206612" y="378389"/>
                </a:lnTo>
                <a:lnTo>
                  <a:pt x="205932" y="374084"/>
                </a:lnTo>
                <a:lnTo>
                  <a:pt x="205478" y="369326"/>
                </a:lnTo>
                <a:lnTo>
                  <a:pt x="205478" y="365021"/>
                </a:lnTo>
                <a:lnTo>
                  <a:pt x="205478" y="134815"/>
                </a:lnTo>
                <a:lnTo>
                  <a:pt x="205478" y="130283"/>
                </a:lnTo>
                <a:lnTo>
                  <a:pt x="205932" y="125978"/>
                </a:lnTo>
                <a:lnTo>
                  <a:pt x="206612" y="121673"/>
                </a:lnTo>
                <a:lnTo>
                  <a:pt x="207746" y="117368"/>
                </a:lnTo>
                <a:lnTo>
                  <a:pt x="209107" y="113290"/>
                </a:lnTo>
                <a:lnTo>
                  <a:pt x="210468" y="109212"/>
                </a:lnTo>
                <a:lnTo>
                  <a:pt x="212283" y="105360"/>
                </a:lnTo>
                <a:lnTo>
                  <a:pt x="214325" y="101734"/>
                </a:lnTo>
                <a:lnTo>
                  <a:pt x="209788" y="101734"/>
                </a:lnTo>
                <a:lnTo>
                  <a:pt x="204571" y="101508"/>
                </a:lnTo>
                <a:lnTo>
                  <a:pt x="199580" y="100601"/>
                </a:lnTo>
                <a:lnTo>
                  <a:pt x="194590" y="99469"/>
                </a:lnTo>
                <a:lnTo>
                  <a:pt x="189827" y="97656"/>
                </a:lnTo>
                <a:lnTo>
                  <a:pt x="185517" y="95617"/>
                </a:lnTo>
                <a:lnTo>
                  <a:pt x="181434" y="92898"/>
                </a:lnTo>
                <a:lnTo>
                  <a:pt x="177351" y="89952"/>
                </a:lnTo>
                <a:lnTo>
                  <a:pt x="173721" y="86780"/>
                </a:lnTo>
                <a:lnTo>
                  <a:pt x="170319" y="82928"/>
                </a:lnTo>
                <a:lnTo>
                  <a:pt x="167597" y="79076"/>
                </a:lnTo>
                <a:lnTo>
                  <a:pt x="164875" y="74998"/>
                </a:lnTo>
                <a:lnTo>
                  <a:pt x="162606" y="70466"/>
                </a:lnTo>
                <a:lnTo>
                  <a:pt x="161245" y="65935"/>
                </a:lnTo>
                <a:lnTo>
                  <a:pt x="159884" y="60950"/>
                </a:lnTo>
                <a:lnTo>
                  <a:pt x="159204" y="55965"/>
                </a:lnTo>
                <a:lnTo>
                  <a:pt x="158750" y="50754"/>
                </a:lnTo>
                <a:lnTo>
                  <a:pt x="159204" y="45542"/>
                </a:lnTo>
                <a:lnTo>
                  <a:pt x="159884" y="40558"/>
                </a:lnTo>
                <a:lnTo>
                  <a:pt x="161245" y="35573"/>
                </a:lnTo>
                <a:lnTo>
                  <a:pt x="162606" y="30815"/>
                </a:lnTo>
                <a:lnTo>
                  <a:pt x="164875" y="26510"/>
                </a:lnTo>
                <a:lnTo>
                  <a:pt x="167597" y="22205"/>
                </a:lnTo>
                <a:lnTo>
                  <a:pt x="170319" y="18353"/>
                </a:lnTo>
                <a:lnTo>
                  <a:pt x="173721" y="14727"/>
                </a:lnTo>
                <a:lnTo>
                  <a:pt x="177351" y="11329"/>
                </a:lnTo>
                <a:lnTo>
                  <a:pt x="181434" y="8610"/>
                </a:lnTo>
                <a:lnTo>
                  <a:pt x="185517" y="6117"/>
                </a:lnTo>
                <a:lnTo>
                  <a:pt x="189827" y="3852"/>
                </a:lnTo>
                <a:lnTo>
                  <a:pt x="194590" y="2266"/>
                </a:lnTo>
                <a:lnTo>
                  <a:pt x="199580" y="906"/>
                </a:lnTo>
                <a:lnTo>
                  <a:pt x="204571" y="226"/>
                </a:lnTo>
                <a:lnTo>
                  <a:pt x="209788" y="0"/>
                </a:lnTo>
                <a:close/>
              </a:path>
            </a:pathLst>
          </a:custGeom>
          <a:solidFill>
            <a:srgbClr val="FF0000"/>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0" name="TextBox 19"/>
          <p:cNvSpPr txBox="1"/>
          <p:nvPr/>
        </p:nvSpPr>
        <p:spPr>
          <a:xfrm>
            <a:off x="2046398" y="1704810"/>
            <a:ext cx="9262578" cy="1754326"/>
          </a:xfrm>
          <a:prstGeom prst="rect">
            <a:avLst/>
          </a:prstGeom>
          <a:noFill/>
        </p:spPr>
        <p:txBody>
          <a:bodyPr wrap="square" rtlCol="0">
            <a:spAutoFit/>
          </a:bodyPr>
          <a:lstStyle/>
          <a:p>
            <a:pPr>
              <a:lnSpc>
                <a:spcPct val="150000"/>
              </a:lnSpc>
            </a:pP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积极发展社会主义民主政治，推进全面依法治国，党的领导、人民当家作主、依法治国有机统一的制度建设全面加强，党的领导体制机制不断完善，社会主义民主不断发展，党内民主更加广泛，社会主义协商民主全面展开，爱国统一战线巩固发展，民族宗教工作创新推进。</a:t>
            </a:r>
            <a:r>
              <a:rPr lang="zh-CN" altLang="en-US" sz="1200" b="1" spc="300" dirty="0">
                <a:solidFill>
                  <a:srgbClr val="D20000"/>
                </a:solidFill>
                <a:latin typeface="微软雅黑" panose="020B0503020204020204" pitchFamily="34" charset="-122"/>
                <a:ea typeface="微软雅黑" panose="020B0503020204020204" pitchFamily="34" charset="-122"/>
                <a:sym typeface="微软雅黑" panose="020B0503020204020204" pitchFamily="34" charset="-122"/>
              </a:rPr>
              <a:t>科学立法、严格执法、公正司法、全民守法深入推进，法治国家、法治政府、法治社会建设相互促进</a:t>
            </a: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，中国特色社会主义法治体系日益完善，全社会法治观念明显增强。国家监察体制改革试点取得实效，行政体制改革、司法体制改革、权力运行制约和监督体系建设有效实施。</a:t>
            </a:r>
            <a:endParaRPr lang="en-US" altLang="zh-CN" sz="1200" spc="300" dirty="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0560703" y="650448"/>
            <a:ext cx="1496546" cy="826050"/>
          </a:xfrm>
          <a:prstGeom prst="rect">
            <a:avLst/>
          </a:prstGeom>
        </p:spPr>
      </p:pic>
      <p:grpSp>
        <p:nvGrpSpPr>
          <p:cNvPr id="12" name="组合 11"/>
          <p:cNvGrpSpPr/>
          <p:nvPr/>
        </p:nvGrpSpPr>
        <p:grpSpPr>
          <a:xfrm>
            <a:off x="2046398" y="3982694"/>
            <a:ext cx="5065173" cy="557462"/>
            <a:chOff x="4673997" y="2014593"/>
            <a:chExt cx="3167497" cy="348608"/>
          </a:xfrm>
          <a:effectLst/>
        </p:grpSpPr>
        <p:sp>
          <p:nvSpPr>
            <p:cNvPr id="13" name="Round Same Side Corner Rectangle 48"/>
            <p:cNvSpPr/>
            <p:nvPr/>
          </p:nvSpPr>
          <p:spPr>
            <a:xfrm rot="5400000">
              <a:off x="6083442" y="605148"/>
              <a:ext cx="348608" cy="3167497"/>
            </a:xfrm>
            <a:prstGeom prst="round2SameRect">
              <a:avLst>
                <a:gd name="adj1" fmla="val 50000"/>
                <a:gd name="adj2"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800">
                <a:ea typeface="方正粗宋简体" panose="03000509000000000000" pitchFamily="65" charset="-122"/>
              </a:endParaRPr>
            </a:p>
          </p:txBody>
        </p:sp>
        <p:sp>
          <p:nvSpPr>
            <p:cNvPr id="14" name="Rectangle 49"/>
            <p:cNvSpPr/>
            <p:nvPr/>
          </p:nvSpPr>
          <p:spPr>
            <a:xfrm>
              <a:off x="4832398" y="2027050"/>
              <a:ext cx="2810026" cy="327195"/>
            </a:xfrm>
            <a:prstGeom prst="rect">
              <a:avLst/>
            </a:prstGeom>
          </p:spPr>
          <p:txBody>
            <a:bodyPr wrap="none">
              <a:spAutoFit/>
            </a:bodyPr>
            <a:lstStyle/>
            <a:p>
              <a:pPr algn="ctr"/>
              <a:r>
                <a:rPr lang="zh-CN" altLang="en-US" sz="28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rPr>
                <a:t>思想文化建设取得重大进展</a:t>
              </a:r>
              <a:endParaRPr lang="en-US" altLang="zh-CN" sz="28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endParaRPr>
            </a:p>
          </p:txBody>
        </p:sp>
      </p:grpSp>
      <p:sp>
        <p:nvSpPr>
          <p:cNvPr id="15" name="TextBox 19"/>
          <p:cNvSpPr txBox="1"/>
          <p:nvPr/>
        </p:nvSpPr>
        <p:spPr>
          <a:xfrm>
            <a:off x="2046397" y="4643049"/>
            <a:ext cx="8832273" cy="1754326"/>
          </a:xfrm>
          <a:prstGeom prst="rect">
            <a:avLst/>
          </a:prstGeom>
          <a:noFill/>
        </p:spPr>
        <p:txBody>
          <a:bodyPr wrap="square" rtlCol="0">
            <a:spAutoFit/>
          </a:bodyPr>
          <a:lstStyle/>
          <a:p>
            <a:pPr>
              <a:lnSpc>
                <a:spcPct val="150000"/>
              </a:lnSpc>
            </a:pP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加强党对意识形态工作的领导，党的理论创新全面推进，马克思主义在意识形态领域的指导地位更加鲜明，中国特色社会主义和中国梦深入人心，社会主义核心价值观和中华优秀传统文化广泛弘扬，群众性精神文明创建活动扎实开展。</a:t>
            </a:r>
            <a:r>
              <a:rPr lang="zh-CN" altLang="en-US" sz="1200" b="1" spc="300" dirty="0">
                <a:solidFill>
                  <a:srgbClr val="D20000"/>
                </a:solidFill>
                <a:latin typeface="微软雅黑" panose="020B0503020204020204" pitchFamily="34" charset="-122"/>
                <a:ea typeface="微软雅黑" panose="020B0503020204020204" pitchFamily="34" charset="-122"/>
                <a:sym typeface="微软雅黑" panose="020B0503020204020204" pitchFamily="34" charset="-122"/>
              </a:rPr>
              <a:t>公共文化服务水平不断提高，文艺创作持续繁荣，文化事业和文化产业蓬勃发展</a:t>
            </a: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，互联网建设管理运用不断完善，全民健身和竞技体育全面发展。主旋律更加响亮，正能量更加强劲，文化自信得到彰显，国家文化软实力和中华文化影响力大幅提升，全党全社会思想上的团结统一更加巩固。</a:t>
            </a:r>
            <a:endParaRPr lang="en-US" altLang="zh-CN" sz="1200" spc="300" dirty="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KSO_Shape"/>
          <p:cNvSpPr/>
          <p:nvPr/>
        </p:nvSpPr>
        <p:spPr bwMode="auto">
          <a:xfrm>
            <a:off x="481007" y="3920140"/>
            <a:ext cx="1084385" cy="682568"/>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FF000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Tree>
    <p:extLst>
      <p:ext uri="{BB962C8B-B14F-4D97-AF65-F5344CB8AC3E}">
        <p14:creationId xmlns:p14="http://schemas.microsoft.com/office/powerpoint/2010/main" val="3348656661"/>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53" presetClass="entr" presetSubtype="16"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5" grpId="0"/>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627"/>
            <a:ext cx="12192000" cy="7314627"/>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1"/>
            <a:ext cx="12210660" cy="6094615"/>
          </a:xfrm>
          <a:prstGeom prst="rect">
            <a:avLst/>
          </a:prstGeom>
        </p:spPr>
      </p:pic>
      <p:grpSp>
        <p:nvGrpSpPr>
          <p:cNvPr id="5" name="组合 4"/>
          <p:cNvGrpSpPr/>
          <p:nvPr/>
        </p:nvGrpSpPr>
        <p:grpSpPr>
          <a:xfrm>
            <a:off x="2046398" y="1036606"/>
            <a:ext cx="5065173" cy="557462"/>
            <a:chOff x="4673997" y="2014593"/>
            <a:chExt cx="3167497" cy="348608"/>
          </a:xfrm>
          <a:effectLst/>
        </p:grpSpPr>
        <p:sp>
          <p:nvSpPr>
            <p:cNvPr id="7" name="Round Same Side Corner Rectangle 48"/>
            <p:cNvSpPr/>
            <p:nvPr/>
          </p:nvSpPr>
          <p:spPr>
            <a:xfrm rot="5400000">
              <a:off x="6083442" y="605148"/>
              <a:ext cx="348608" cy="3167497"/>
            </a:xfrm>
            <a:prstGeom prst="round2SameRect">
              <a:avLst>
                <a:gd name="adj1" fmla="val 50000"/>
                <a:gd name="adj2"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800">
                <a:ea typeface="方正粗宋简体" panose="03000509000000000000" pitchFamily="65" charset="-122"/>
              </a:endParaRPr>
            </a:p>
          </p:txBody>
        </p:sp>
        <p:sp>
          <p:nvSpPr>
            <p:cNvPr id="8" name="Rectangle 49"/>
            <p:cNvSpPr/>
            <p:nvPr/>
          </p:nvSpPr>
          <p:spPr>
            <a:xfrm>
              <a:off x="5185255" y="2027050"/>
              <a:ext cx="2104312" cy="327195"/>
            </a:xfrm>
            <a:prstGeom prst="rect">
              <a:avLst/>
            </a:prstGeom>
          </p:spPr>
          <p:txBody>
            <a:bodyPr wrap="none">
              <a:spAutoFit/>
            </a:bodyPr>
            <a:lstStyle/>
            <a:p>
              <a:pPr algn="ctr"/>
              <a:r>
                <a:rPr lang="zh-CN" altLang="en-US" sz="2800" spc="3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rPr>
                <a:t>人民生活不断改善</a:t>
              </a:r>
              <a:endParaRPr lang="en-US" altLang="zh-CN" sz="2800" spc="3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endParaRPr>
            </a:p>
          </p:txBody>
        </p:sp>
      </p:grpSp>
      <p:sp>
        <p:nvSpPr>
          <p:cNvPr id="10" name="TextBox 19"/>
          <p:cNvSpPr txBox="1"/>
          <p:nvPr/>
        </p:nvSpPr>
        <p:spPr>
          <a:xfrm>
            <a:off x="2046398" y="1704810"/>
            <a:ext cx="9262578" cy="1770356"/>
          </a:xfrm>
          <a:prstGeom prst="rect">
            <a:avLst/>
          </a:prstGeom>
          <a:noFill/>
        </p:spPr>
        <p:txBody>
          <a:bodyPr wrap="square" rtlCol="0">
            <a:spAutoFit/>
          </a:bodyPr>
          <a:lstStyle/>
          <a:p>
            <a:pPr>
              <a:lnSpc>
                <a:spcPct val="150000"/>
              </a:lnSpc>
            </a:pP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深入贯彻以人民为中心的发展思想，一大批惠民举措落地实施，人民获得感显著增强。脱贫攻坚战取得决定性进展，</a:t>
            </a:r>
            <a:r>
              <a:rPr lang="zh-CN" altLang="en-US" sz="1400" b="1" spc="300" dirty="0">
                <a:solidFill>
                  <a:srgbClr val="D20000"/>
                </a:solidFill>
                <a:latin typeface="微软雅黑" panose="020B0503020204020204" pitchFamily="34" charset="-122"/>
                <a:ea typeface="微软雅黑" panose="020B0503020204020204" pitchFamily="34" charset="-122"/>
                <a:sym typeface="微软雅黑" panose="020B0503020204020204" pitchFamily="34" charset="-122"/>
              </a:rPr>
              <a:t>六千多万贫困人口稳定脱贫，贫困发生率从百分之十点二下降到百分之四以下</a:t>
            </a: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教育事业全面发展，中西部和农村教育明显加强。就业状况持续改善，城镇新增就业年均一千三百万人以上。城乡居民收入增速超过经济增速，中等收入群体持续扩大。覆盖城乡居民的社会保障体系基本建立，人民健康和医疗卫生水平大幅提高，保障性住房建设稳步推进。社会治理体系更加完善，社会大局保持稳定，国家安全全面加强。</a:t>
            </a:r>
            <a:endParaRPr lang="en-US" altLang="zh-CN" sz="1200" spc="300" dirty="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0560703" y="650448"/>
            <a:ext cx="1496546" cy="826050"/>
          </a:xfrm>
          <a:prstGeom prst="rect">
            <a:avLst/>
          </a:prstGeom>
        </p:spPr>
      </p:pic>
      <p:grpSp>
        <p:nvGrpSpPr>
          <p:cNvPr id="12" name="组合 11"/>
          <p:cNvGrpSpPr/>
          <p:nvPr/>
        </p:nvGrpSpPr>
        <p:grpSpPr>
          <a:xfrm>
            <a:off x="2046398" y="3982694"/>
            <a:ext cx="5065173" cy="557462"/>
            <a:chOff x="4673997" y="2014593"/>
            <a:chExt cx="3167497" cy="348608"/>
          </a:xfrm>
          <a:effectLst/>
        </p:grpSpPr>
        <p:sp>
          <p:nvSpPr>
            <p:cNvPr id="13" name="Round Same Side Corner Rectangle 48"/>
            <p:cNvSpPr/>
            <p:nvPr/>
          </p:nvSpPr>
          <p:spPr>
            <a:xfrm rot="5400000">
              <a:off x="6083442" y="605148"/>
              <a:ext cx="348608" cy="3167497"/>
            </a:xfrm>
            <a:prstGeom prst="round2SameRect">
              <a:avLst>
                <a:gd name="adj1" fmla="val 50000"/>
                <a:gd name="adj2"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800">
                <a:ea typeface="方正粗宋简体" panose="03000509000000000000" pitchFamily="65" charset="-122"/>
              </a:endParaRPr>
            </a:p>
          </p:txBody>
        </p:sp>
        <p:sp>
          <p:nvSpPr>
            <p:cNvPr id="14" name="Rectangle 49"/>
            <p:cNvSpPr/>
            <p:nvPr/>
          </p:nvSpPr>
          <p:spPr>
            <a:xfrm>
              <a:off x="4936651" y="2027050"/>
              <a:ext cx="2601519" cy="327195"/>
            </a:xfrm>
            <a:prstGeom prst="rect">
              <a:avLst/>
            </a:prstGeom>
          </p:spPr>
          <p:txBody>
            <a:bodyPr wrap="none">
              <a:spAutoFit/>
            </a:bodyPr>
            <a:lstStyle/>
            <a:p>
              <a:pPr algn="ctr"/>
              <a:r>
                <a:rPr lang="zh-CN" altLang="en-US" sz="2800" spc="3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rPr>
                <a:t>生态文明建设成效显著</a:t>
              </a:r>
              <a:endParaRPr lang="en-US" altLang="zh-CN" sz="2800" spc="3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endParaRPr>
            </a:p>
          </p:txBody>
        </p:sp>
      </p:grpSp>
      <p:sp>
        <p:nvSpPr>
          <p:cNvPr id="15" name="TextBox 19"/>
          <p:cNvSpPr txBox="1"/>
          <p:nvPr/>
        </p:nvSpPr>
        <p:spPr>
          <a:xfrm>
            <a:off x="2046397" y="4643049"/>
            <a:ext cx="8832273" cy="1447191"/>
          </a:xfrm>
          <a:prstGeom prst="rect">
            <a:avLst/>
          </a:prstGeom>
          <a:noFill/>
        </p:spPr>
        <p:txBody>
          <a:bodyPr wrap="square" rtlCol="0">
            <a:spAutoFit/>
          </a:bodyPr>
          <a:lstStyle/>
          <a:p>
            <a:pPr>
              <a:lnSpc>
                <a:spcPct val="150000"/>
              </a:lnSpc>
            </a:pP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大力度推进生态文明建设，全党全国贯彻绿色发展理念的自觉性和主动性显著增强，忽视生态环境保护的状况明显改变。生态文明制度体系加快形成，主体功能区制度逐步健全，国家公园体制试点积极推进。</a:t>
            </a:r>
            <a:r>
              <a:rPr lang="zh-CN" altLang="en-US" sz="1200" b="1" spc="300" dirty="0">
                <a:solidFill>
                  <a:srgbClr val="D20000"/>
                </a:solidFill>
                <a:latin typeface="微软雅黑" panose="020B0503020204020204" pitchFamily="34" charset="-122"/>
                <a:ea typeface="微软雅黑" panose="020B0503020204020204" pitchFamily="34" charset="-122"/>
                <a:sym typeface="微软雅黑" panose="020B0503020204020204" pitchFamily="34" charset="-122"/>
              </a:rPr>
              <a:t>全面节约资源有效推进，能源资源消耗强度大幅下降。</a:t>
            </a: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重大生态保护和修复工程进展顺利，森林覆盖率持续提高。生态环境治理明显加强，环境状况得到改善。引导应对气候变化国际合作，成为全球生态文明建设的重要参与者、贡献者、引领者。</a:t>
            </a:r>
            <a:endParaRPr lang="en-US" altLang="zh-CN" sz="1200" spc="300" dirty="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KSO_Shape"/>
          <p:cNvSpPr/>
          <p:nvPr/>
        </p:nvSpPr>
        <p:spPr bwMode="auto">
          <a:xfrm>
            <a:off x="398222" y="833291"/>
            <a:ext cx="1371303" cy="964089"/>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0000"/>
          </a:solidFill>
          <a:ln>
            <a:noFill/>
          </a:ln>
          <a:effec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2848" y="3673085"/>
            <a:ext cx="1176677" cy="1176677"/>
          </a:xfrm>
          <a:prstGeom prst="rect">
            <a:avLst/>
          </a:prstGeom>
        </p:spPr>
      </p:pic>
    </p:spTree>
    <p:extLst>
      <p:ext uri="{BB962C8B-B14F-4D97-AF65-F5344CB8AC3E}">
        <p14:creationId xmlns:p14="http://schemas.microsoft.com/office/powerpoint/2010/main" val="57275414"/>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53" presetClass="entr" presetSubtype="16"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204440" cy="68580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627"/>
            <a:ext cx="12192000" cy="7314627"/>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1"/>
            <a:ext cx="12210660" cy="6094615"/>
          </a:xfrm>
          <a:prstGeom prst="rect">
            <a:avLst/>
          </a:prstGeom>
        </p:spPr>
      </p:pic>
      <p:grpSp>
        <p:nvGrpSpPr>
          <p:cNvPr id="5" name="组合 4"/>
          <p:cNvGrpSpPr/>
          <p:nvPr/>
        </p:nvGrpSpPr>
        <p:grpSpPr>
          <a:xfrm>
            <a:off x="2046398" y="1036606"/>
            <a:ext cx="5065173" cy="557462"/>
            <a:chOff x="4673997" y="2014593"/>
            <a:chExt cx="3167497" cy="348608"/>
          </a:xfrm>
          <a:effectLst/>
        </p:grpSpPr>
        <p:sp>
          <p:nvSpPr>
            <p:cNvPr id="7" name="Round Same Side Corner Rectangle 48"/>
            <p:cNvSpPr/>
            <p:nvPr/>
          </p:nvSpPr>
          <p:spPr>
            <a:xfrm rot="5400000">
              <a:off x="6083442" y="605148"/>
              <a:ext cx="348608" cy="3167497"/>
            </a:xfrm>
            <a:prstGeom prst="round2SameRect">
              <a:avLst>
                <a:gd name="adj1" fmla="val 50000"/>
                <a:gd name="adj2"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800">
                <a:ea typeface="方正粗宋简体" panose="03000509000000000000" pitchFamily="65" charset="-122"/>
              </a:endParaRPr>
            </a:p>
          </p:txBody>
        </p:sp>
        <p:sp>
          <p:nvSpPr>
            <p:cNvPr id="8" name="Rectangle 49"/>
            <p:cNvSpPr/>
            <p:nvPr/>
          </p:nvSpPr>
          <p:spPr>
            <a:xfrm>
              <a:off x="5060953" y="2027050"/>
              <a:ext cx="2352915" cy="327195"/>
            </a:xfrm>
            <a:prstGeom prst="rect">
              <a:avLst/>
            </a:prstGeom>
          </p:spPr>
          <p:txBody>
            <a:bodyPr wrap="none">
              <a:spAutoFit/>
            </a:bodyPr>
            <a:lstStyle/>
            <a:p>
              <a:pPr algn="ctr"/>
              <a:r>
                <a:rPr lang="zh-CN" altLang="en-US" sz="2800" spc="3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rPr>
                <a:t>强军兴军开创新局面</a:t>
              </a:r>
              <a:endParaRPr lang="en-US" altLang="zh-CN" sz="2800" spc="3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endParaRPr>
            </a:p>
          </p:txBody>
        </p:sp>
      </p:grpSp>
      <p:sp>
        <p:nvSpPr>
          <p:cNvPr id="10" name="TextBox 19"/>
          <p:cNvSpPr txBox="1"/>
          <p:nvPr/>
        </p:nvSpPr>
        <p:spPr>
          <a:xfrm>
            <a:off x="2046398" y="1704810"/>
            <a:ext cx="9262578" cy="1447191"/>
          </a:xfrm>
          <a:prstGeom prst="rect">
            <a:avLst/>
          </a:prstGeom>
          <a:noFill/>
        </p:spPr>
        <p:txBody>
          <a:bodyPr wrap="square" rtlCol="0">
            <a:spAutoFit/>
          </a:bodyPr>
          <a:lstStyle/>
          <a:p>
            <a:pPr>
              <a:lnSpc>
                <a:spcPct val="150000"/>
              </a:lnSpc>
            </a:pP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着眼于实现中国梦强军梦，制定新形势下军事战略方针，全力推进国防和军队现代化。召开古田全军政治工作会议，恢复和发扬我党我军光荣传统和优良作风，人民军队政治生态得到有效治理。国防和军队改革取得历史性突破，</a:t>
            </a:r>
            <a:r>
              <a:rPr lang="zh-CN" altLang="en-US" sz="1200" b="1" spc="300" dirty="0">
                <a:solidFill>
                  <a:srgbClr val="D20000"/>
                </a:solidFill>
                <a:latin typeface="微软雅黑" panose="020B0503020204020204" pitchFamily="34" charset="-122"/>
                <a:ea typeface="微软雅黑" panose="020B0503020204020204" pitchFamily="34" charset="-122"/>
                <a:sym typeface="微软雅黑" panose="020B0503020204020204" pitchFamily="34" charset="-122"/>
              </a:rPr>
              <a:t>形成军委管总、战区主战、军种主建新格局，人民军队组织架构和力量体系实现革命性重塑</a:t>
            </a: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。加强练兵备战，有效遂行海上维权、反恐维稳、抢险救灾、国际维和、亚丁湾护航、人道主义救援等重大任务，武器装备加快发展，军事斗争准备取得重大进展。人民军队在中国特色强军之路上迈出坚定步伐。</a:t>
            </a:r>
            <a:endParaRPr lang="en-US" altLang="zh-CN" sz="1200" spc="300" dirty="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0560703" y="650448"/>
            <a:ext cx="1496546" cy="826050"/>
          </a:xfrm>
          <a:prstGeom prst="rect">
            <a:avLst/>
          </a:prstGeom>
        </p:spPr>
      </p:pic>
      <p:grpSp>
        <p:nvGrpSpPr>
          <p:cNvPr id="12" name="组合 11"/>
          <p:cNvGrpSpPr/>
          <p:nvPr/>
        </p:nvGrpSpPr>
        <p:grpSpPr>
          <a:xfrm>
            <a:off x="2046398" y="3982694"/>
            <a:ext cx="5065173" cy="557462"/>
            <a:chOff x="4673997" y="2014593"/>
            <a:chExt cx="3167497" cy="348608"/>
          </a:xfrm>
          <a:effectLst/>
        </p:grpSpPr>
        <p:sp>
          <p:nvSpPr>
            <p:cNvPr id="13" name="Round Same Side Corner Rectangle 48"/>
            <p:cNvSpPr/>
            <p:nvPr/>
          </p:nvSpPr>
          <p:spPr>
            <a:xfrm rot="5400000">
              <a:off x="6083442" y="605148"/>
              <a:ext cx="348608" cy="3167497"/>
            </a:xfrm>
            <a:prstGeom prst="round2SameRect">
              <a:avLst>
                <a:gd name="adj1" fmla="val 50000"/>
                <a:gd name="adj2"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800">
                <a:ea typeface="方正粗宋简体" panose="03000509000000000000" pitchFamily="65" charset="-122"/>
              </a:endParaRPr>
            </a:p>
          </p:txBody>
        </p:sp>
        <p:sp>
          <p:nvSpPr>
            <p:cNvPr id="14" name="Rectangle 49"/>
            <p:cNvSpPr/>
            <p:nvPr/>
          </p:nvSpPr>
          <p:spPr>
            <a:xfrm>
              <a:off x="4936651" y="2027050"/>
              <a:ext cx="2601519" cy="327195"/>
            </a:xfrm>
            <a:prstGeom prst="rect">
              <a:avLst/>
            </a:prstGeom>
          </p:spPr>
          <p:txBody>
            <a:bodyPr wrap="none">
              <a:spAutoFit/>
            </a:bodyPr>
            <a:lstStyle/>
            <a:p>
              <a:pPr algn="ctr"/>
              <a:r>
                <a:rPr lang="zh-CN" altLang="en-US" sz="2800" spc="3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rPr>
                <a:t>港澳台工作取得新进展</a:t>
              </a:r>
              <a:endParaRPr lang="en-US" altLang="zh-CN" sz="2800" spc="300" dirty="0">
                <a:solidFill>
                  <a:schemeClr val="bg1"/>
                </a:solidFill>
                <a:latin typeface="方正粗宋简体" panose="03000509000000000000" pitchFamily="65" charset="-122"/>
                <a:ea typeface="方正粗宋简体" panose="03000509000000000000" pitchFamily="65" charset="-122"/>
                <a:cs typeface="Open Sans Light" panose="020B0306030504020204" pitchFamily="34" charset="0"/>
              </a:endParaRPr>
            </a:p>
          </p:txBody>
        </p:sp>
      </p:grpSp>
      <p:sp>
        <p:nvSpPr>
          <p:cNvPr id="15" name="TextBox 19"/>
          <p:cNvSpPr txBox="1"/>
          <p:nvPr/>
        </p:nvSpPr>
        <p:spPr>
          <a:xfrm>
            <a:off x="2046397" y="4643049"/>
            <a:ext cx="8832273" cy="1170192"/>
          </a:xfrm>
          <a:prstGeom prst="rect">
            <a:avLst/>
          </a:prstGeom>
          <a:noFill/>
        </p:spPr>
        <p:txBody>
          <a:bodyPr wrap="square" rtlCol="0">
            <a:spAutoFit/>
          </a:bodyPr>
          <a:lstStyle/>
          <a:p>
            <a:pPr>
              <a:lnSpc>
                <a:spcPct val="150000"/>
              </a:lnSpc>
            </a:pP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全面准确贯彻“一国两制”方针，牢牢掌握宪法和基本法赋予的中央对香港、澳门全面管治权，深化内地和港澳地区交流合作，保持香港、澳门繁荣稳定。</a:t>
            </a:r>
            <a:r>
              <a:rPr lang="zh-CN" altLang="en-US" sz="1200" b="1" spc="300" dirty="0">
                <a:solidFill>
                  <a:srgbClr val="D20000"/>
                </a:solidFill>
                <a:latin typeface="微软雅黑" panose="020B0503020204020204" pitchFamily="34" charset="-122"/>
                <a:ea typeface="微软雅黑" panose="020B0503020204020204" pitchFamily="34" charset="-122"/>
                <a:sym typeface="微软雅黑" panose="020B0503020204020204" pitchFamily="34" charset="-122"/>
              </a:rPr>
              <a:t>坚持一个中国原则和“九二共识”，推动两岸关系和平发展，加强两岸经济文化交流合作，实现两岸领导人历史性会晤。</a:t>
            </a: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妥善应对台湾局势变化，坚决反对和遏制“台独”分裂势力，有力维护台海和平稳定。</a:t>
            </a:r>
            <a:endParaRPr lang="en-US" altLang="zh-CN" sz="1200" spc="300" dirty="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6" name="组合 5"/>
          <p:cNvGrpSpPr/>
          <p:nvPr/>
        </p:nvGrpSpPr>
        <p:grpSpPr>
          <a:xfrm>
            <a:off x="744650" y="921873"/>
            <a:ext cx="950506" cy="1044693"/>
            <a:chOff x="744650" y="921873"/>
            <a:chExt cx="950506" cy="1044693"/>
          </a:xfrm>
        </p:grpSpPr>
        <p:sp>
          <p:nvSpPr>
            <p:cNvPr id="16" name="KSO_Shape"/>
            <p:cNvSpPr/>
            <p:nvPr/>
          </p:nvSpPr>
          <p:spPr bwMode="auto">
            <a:xfrm>
              <a:off x="744650" y="921873"/>
              <a:ext cx="332579" cy="1033924"/>
            </a:xfrm>
            <a:custGeom>
              <a:avLst/>
              <a:gdLst/>
              <a:ahLst/>
              <a:cxnLst/>
              <a:rect l="0" t="0" r="r" b="b"/>
              <a:pathLst>
                <a:path w="698500" h="2174875">
                  <a:moveTo>
                    <a:pt x="130175" y="469900"/>
                  </a:moveTo>
                  <a:lnTo>
                    <a:pt x="250825" y="1108075"/>
                  </a:lnTo>
                  <a:lnTo>
                    <a:pt x="161925" y="1108075"/>
                  </a:lnTo>
                  <a:lnTo>
                    <a:pt x="161925" y="1168400"/>
                  </a:lnTo>
                  <a:lnTo>
                    <a:pt x="536575" y="1168400"/>
                  </a:lnTo>
                  <a:lnTo>
                    <a:pt x="536575" y="1108075"/>
                  </a:lnTo>
                  <a:lnTo>
                    <a:pt x="447675" y="1108075"/>
                  </a:lnTo>
                  <a:lnTo>
                    <a:pt x="568325" y="469900"/>
                  </a:lnTo>
                  <a:lnTo>
                    <a:pt x="593725" y="485775"/>
                  </a:lnTo>
                  <a:lnTo>
                    <a:pt x="619125" y="501650"/>
                  </a:lnTo>
                  <a:lnTo>
                    <a:pt x="638175" y="523875"/>
                  </a:lnTo>
                  <a:lnTo>
                    <a:pt x="654050" y="546100"/>
                  </a:lnTo>
                  <a:lnTo>
                    <a:pt x="666750" y="568325"/>
                  </a:lnTo>
                  <a:lnTo>
                    <a:pt x="676275" y="593725"/>
                  </a:lnTo>
                  <a:lnTo>
                    <a:pt x="682625" y="615950"/>
                  </a:lnTo>
                  <a:lnTo>
                    <a:pt x="688975" y="641350"/>
                  </a:lnTo>
                  <a:lnTo>
                    <a:pt x="695325" y="685800"/>
                  </a:lnTo>
                  <a:lnTo>
                    <a:pt x="698500" y="723900"/>
                  </a:lnTo>
                  <a:lnTo>
                    <a:pt x="695325" y="758825"/>
                  </a:lnTo>
                  <a:lnTo>
                    <a:pt x="669925" y="1171575"/>
                  </a:lnTo>
                  <a:lnTo>
                    <a:pt x="574675" y="1171575"/>
                  </a:lnTo>
                  <a:lnTo>
                    <a:pt x="574675" y="1209675"/>
                  </a:lnTo>
                  <a:lnTo>
                    <a:pt x="666750" y="1209675"/>
                  </a:lnTo>
                  <a:lnTo>
                    <a:pt x="660400" y="1276350"/>
                  </a:lnTo>
                  <a:lnTo>
                    <a:pt x="574675" y="1276350"/>
                  </a:lnTo>
                  <a:lnTo>
                    <a:pt x="555625" y="1276350"/>
                  </a:lnTo>
                  <a:lnTo>
                    <a:pt x="555625" y="2174875"/>
                  </a:lnTo>
                  <a:lnTo>
                    <a:pt x="419100" y="2174875"/>
                  </a:lnTo>
                  <a:lnTo>
                    <a:pt x="349250" y="1412875"/>
                  </a:lnTo>
                  <a:lnTo>
                    <a:pt x="279400" y="2174875"/>
                  </a:lnTo>
                  <a:lnTo>
                    <a:pt x="142875" y="2174875"/>
                  </a:lnTo>
                  <a:lnTo>
                    <a:pt x="142875" y="1276350"/>
                  </a:lnTo>
                  <a:lnTo>
                    <a:pt x="123825" y="1276350"/>
                  </a:lnTo>
                  <a:lnTo>
                    <a:pt x="34925" y="1276350"/>
                  </a:lnTo>
                  <a:lnTo>
                    <a:pt x="31750" y="1209675"/>
                  </a:lnTo>
                  <a:lnTo>
                    <a:pt x="123825" y="1209675"/>
                  </a:lnTo>
                  <a:lnTo>
                    <a:pt x="123825" y="1171575"/>
                  </a:lnTo>
                  <a:lnTo>
                    <a:pt x="28575" y="1171575"/>
                  </a:lnTo>
                  <a:lnTo>
                    <a:pt x="3175" y="758825"/>
                  </a:lnTo>
                  <a:lnTo>
                    <a:pt x="0" y="723900"/>
                  </a:lnTo>
                  <a:lnTo>
                    <a:pt x="3175" y="685800"/>
                  </a:lnTo>
                  <a:lnTo>
                    <a:pt x="9525" y="641350"/>
                  </a:lnTo>
                  <a:lnTo>
                    <a:pt x="15875" y="615950"/>
                  </a:lnTo>
                  <a:lnTo>
                    <a:pt x="22225" y="593725"/>
                  </a:lnTo>
                  <a:lnTo>
                    <a:pt x="31750" y="568325"/>
                  </a:lnTo>
                  <a:lnTo>
                    <a:pt x="44450" y="546100"/>
                  </a:lnTo>
                  <a:lnTo>
                    <a:pt x="60325" y="523875"/>
                  </a:lnTo>
                  <a:lnTo>
                    <a:pt x="79375" y="501650"/>
                  </a:lnTo>
                  <a:lnTo>
                    <a:pt x="101600" y="485775"/>
                  </a:lnTo>
                  <a:lnTo>
                    <a:pt x="130175" y="469900"/>
                  </a:lnTo>
                  <a:close/>
                  <a:moveTo>
                    <a:pt x="212725" y="447675"/>
                  </a:moveTo>
                  <a:lnTo>
                    <a:pt x="241300" y="447675"/>
                  </a:lnTo>
                  <a:lnTo>
                    <a:pt x="320675" y="606425"/>
                  </a:lnTo>
                  <a:lnTo>
                    <a:pt x="320675" y="555625"/>
                  </a:lnTo>
                  <a:lnTo>
                    <a:pt x="320675" y="447675"/>
                  </a:lnTo>
                  <a:lnTo>
                    <a:pt x="377825" y="447675"/>
                  </a:lnTo>
                  <a:lnTo>
                    <a:pt x="377825" y="555625"/>
                  </a:lnTo>
                  <a:lnTo>
                    <a:pt x="377825" y="606425"/>
                  </a:lnTo>
                  <a:lnTo>
                    <a:pt x="457200" y="447675"/>
                  </a:lnTo>
                  <a:lnTo>
                    <a:pt x="485775" y="447675"/>
                  </a:lnTo>
                  <a:lnTo>
                    <a:pt x="511175" y="450850"/>
                  </a:lnTo>
                  <a:lnTo>
                    <a:pt x="384175" y="1108075"/>
                  </a:lnTo>
                  <a:lnTo>
                    <a:pt x="314325" y="1108075"/>
                  </a:lnTo>
                  <a:lnTo>
                    <a:pt x="187325" y="450850"/>
                  </a:lnTo>
                  <a:lnTo>
                    <a:pt x="212725" y="447675"/>
                  </a:lnTo>
                  <a:close/>
                  <a:moveTo>
                    <a:pt x="193675" y="187325"/>
                  </a:moveTo>
                  <a:lnTo>
                    <a:pt x="219075" y="196850"/>
                  </a:lnTo>
                  <a:lnTo>
                    <a:pt x="254000" y="209550"/>
                  </a:lnTo>
                  <a:lnTo>
                    <a:pt x="295275" y="215900"/>
                  </a:lnTo>
                  <a:lnTo>
                    <a:pt x="349250" y="219075"/>
                  </a:lnTo>
                  <a:lnTo>
                    <a:pt x="400050" y="215900"/>
                  </a:lnTo>
                  <a:lnTo>
                    <a:pt x="444500" y="209550"/>
                  </a:lnTo>
                  <a:lnTo>
                    <a:pt x="479425" y="196850"/>
                  </a:lnTo>
                  <a:lnTo>
                    <a:pt x="504825" y="187325"/>
                  </a:lnTo>
                  <a:lnTo>
                    <a:pt x="508000" y="203200"/>
                  </a:lnTo>
                  <a:lnTo>
                    <a:pt x="508000" y="222250"/>
                  </a:lnTo>
                  <a:lnTo>
                    <a:pt x="504825" y="254000"/>
                  </a:lnTo>
                  <a:lnTo>
                    <a:pt x="495300" y="282575"/>
                  </a:lnTo>
                  <a:lnTo>
                    <a:pt x="479425" y="311150"/>
                  </a:lnTo>
                  <a:lnTo>
                    <a:pt x="460375" y="333375"/>
                  </a:lnTo>
                  <a:lnTo>
                    <a:pt x="438150" y="352425"/>
                  </a:lnTo>
                  <a:lnTo>
                    <a:pt x="409575" y="368300"/>
                  </a:lnTo>
                  <a:lnTo>
                    <a:pt x="381000" y="377825"/>
                  </a:lnTo>
                  <a:lnTo>
                    <a:pt x="349250" y="381000"/>
                  </a:lnTo>
                  <a:lnTo>
                    <a:pt x="317500" y="377825"/>
                  </a:lnTo>
                  <a:lnTo>
                    <a:pt x="285750" y="368300"/>
                  </a:lnTo>
                  <a:lnTo>
                    <a:pt x="260350" y="352425"/>
                  </a:lnTo>
                  <a:lnTo>
                    <a:pt x="238125" y="333375"/>
                  </a:lnTo>
                  <a:lnTo>
                    <a:pt x="215900" y="311150"/>
                  </a:lnTo>
                  <a:lnTo>
                    <a:pt x="203200" y="282575"/>
                  </a:lnTo>
                  <a:lnTo>
                    <a:pt x="193675" y="254000"/>
                  </a:lnTo>
                  <a:lnTo>
                    <a:pt x="190500" y="222250"/>
                  </a:lnTo>
                  <a:lnTo>
                    <a:pt x="190500" y="203200"/>
                  </a:lnTo>
                  <a:lnTo>
                    <a:pt x="193675" y="187325"/>
                  </a:lnTo>
                  <a:close/>
                  <a:moveTo>
                    <a:pt x="307975" y="136525"/>
                  </a:moveTo>
                  <a:lnTo>
                    <a:pt x="349250" y="136525"/>
                  </a:lnTo>
                  <a:lnTo>
                    <a:pt x="387350" y="136525"/>
                  </a:lnTo>
                  <a:lnTo>
                    <a:pt x="422275" y="142875"/>
                  </a:lnTo>
                  <a:lnTo>
                    <a:pt x="454025" y="149225"/>
                  </a:lnTo>
                  <a:lnTo>
                    <a:pt x="476250" y="155575"/>
                  </a:lnTo>
                  <a:lnTo>
                    <a:pt x="454025" y="165100"/>
                  </a:lnTo>
                  <a:lnTo>
                    <a:pt x="425450" y="174625"/>
                  </a:lnTo>
                  <a:lnTo>
                    <a:pt x="390525" y="177800"/>
                  </a:lnTo>
                  <a:lnTo>
                    <a:pt x="349250" y="180975"/>
                  </a:lnTo>
                  <a:lnTo>
                    <a:pt x="307975" y="177800"/>
                  </a:lnTo>
                  <a:lnTo>
                    <a:pt x="269875" y="174625"/>
                  </a:lnTo>
                  <a:lnTo>
                    <a:pt x="244475" y="165100"/>
                  </a:lnTo>
                  <a:lnTo>
                    <a:pt x="222250" y="155575"/>
                  </a:lnTo>
                  <a:lnTo>
                    <a:pt x="244475" y="149225"/>
                  </a:lnTo>
                  <a:lnTo>
                    <a:pt x="273050" y="142875"/>
                  </a:lnTo>
                  <a:lnTo>
                    <a:pt x="307975" y="136525"/>
                  </a:lnTo>
                  <a:close/>
                  <a:moveTo>
                    <a:pt x="158750" y="0"/>
                  </a:moveTo>
                  <a:lnTo>
                    <a:pt x="539750" y="0"/>
                  </a:lnTo>
                  <a:lnTo>
                    <a:pt x="501650" y="85725"/>
                  </a:lnTo>
                  <a:lnTo>
                    <a:pt x="501650" y="123825"/>
                  </a:lnTo>
                  <a:lnTo>
                    <a:pt x="473075" y="114300"/>
                  </a:lnTo>
                  <a:lnTo>
                    <a:pt x="438150" y="104775"/>
                  </a:lnTo>
                  <a:lnTo>
                    <a:pt x="396875" y="98425"/>
                  </a:lnTo>
                  <a:lnTo>
                    <a:pt x="349250" y="98425"/>
                  </a:lnTo>
                  <a:lnTo>
                    <a:pt x="301625" y="98425"/>
                  </a:lnTo>
                  <a:lnTo>
                    <a:pt x="260350" y="104775"/>
                  </a:lnTo>
                  <a:lnTo>
                    <a:pt x="225425" y="114300"/>
                  </a:lnTo>
                  <a:lnTo>
                    <a:pt x="196850" y="123825"/>
                  </a:lnTo>
                  <a:lnTo>
                    <a:pt x="196850" y="85725"/>
                  </a:lnTo>
                  <a:lnTo>
                    <a:pt x="158750" y="0"/>
                  </a:lnTo>
                  <a:close/>
                </a:path>
              </a:pathLst>
            </a:custGeom>
            <a:solidFill>
              <a:srgbClr val="FF0000"/>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7" name="KSO_Shape"/>
            <p:cNvSpPr/>
            <p:nvPr/>
          </p:nvSpPr>
          <p:spPr bwMode="auto">
            <a:xfrm>
              <a:off x="1046766" y="930166"/>
              <a:ext cx="332579" cy="1033924"/>
            </a:xfrm>
            <a:custGeom>
              <a:avLst/>
              <a:gdLst/>
              <a:ahLst/>
              <a:cxnLst/>
              <a:rect l="0" t="0" r="r" b="b"/>
              <a:pathLst>
                <a:path w="698500" h="2174875">
                  <a:moveTo>
                    <a:pt x="130175" y="469900"/>
                  </a:moveTo>
                  <a:lnTo>
                    <a:pt x="250825" y="1108075"/>
                  </a:lnTo>
                  <a:lnTo>
                    <a:pt x="161925" y="1108075"/>
                  </a:lnTo>
                  <a:lnTo>
                    <a:pt x="161925" y="1168400"/>
                  </a:lnTo>
                  <a:lnTo>
                    <a:pt x="536575" y="1168400"/>
                  </a:lnTo>
                  <a:lnTo>
                    <a:pt x="536575" y="1108075"/>
                  </a:lnTo>
                  <a:lnTo>
                    <a:pt x="447675" y="1108075"/>
                  </a:lnTo>
                  <a:lnTo>
                    <a:pt x="568325" y="469900"/>
                  </a:lnTo>
                  <a:lnTo>
                    <a:pt x="593725" y="485775"/>
                  </a:lnTo>
                  <a:lnTo>
                    <a:pt x="619125" y="501650"/>
                  </a:lnTo>
                  <a:lnTo>
                    <a:pt x="638175" y="523875"/>
                  </a:lnTo>
                  <a:lnTo>
                    <a:pt x="654050" y="546100"/>
                  </a:lnTo>
                  <a:lnTo>
                    <a:pt x="666750" y="568325"/>
                  </a:lnTo>
                  <a:lnTo>
                    <a:pt x="676275" y="593725"/>
                  </a:lnTo>
                  <a:lnTo>
                    <a:pt x="682625" y="615950"/>
                  </a:lnTo>
                  <a:lnTo>
                    <a:pt x="688975" y="641350"/>
                  </a:lnTo>
                  <a:lnTo>
                    <a:pt x="695325" y="685800"/>
                  </a:lnTo>
                  <a:lnTo>
                    <a:pt x="698500" y="723900"/>
                  </a:lnTo>
                  <a:lnTo>
                    <a:pt x="695325" y="758825"/>
                  </a:lnTo>
                  <a:lnTo>
                    <a:pt x="669925" y="1171575"/>
                  </a:lnTo>
                  <a:lnTo>
                    <a:pt x="574675" y="1171575"/>
                  </a:lnTo>
                  <a:lnTo>
                    <a:pt x="574675" y="1209675"/>
                  </a:lnTo>
                  <a:lnTo>
                    <a:pt x="666750" y="1209675"/>
                  </a:lnTo>
                  <a:lnTo>
                    <a:pt x="660400" y="1276350"/>
                  </a:lnTo>
                  <a:lnTo>
                    <a:pt x="574675" y="1276350"/>
                  </a:lnTo>
                  <a:lnTo>
                    <a:pt x="555625" y="1276350"/>
                  </a:lnTo>
                  <a:lnTo>
                    <a:pt x="555625" y="2174875"/>
                  </a:lnTo>
                  <a:lnTo>
                    <a:pt x="419100" y="2174875"/>
                  </a:lnTo>
                  <a:lnTo>
                    <a:pt x="349250" y="1412875"/>
                  </a:lnTo>
                  <a:lnTo>
                    <a:pt x="279400" y="2174875"/>
                  </a:lnTo>
                  <a:lnTo>
                    <a:pt x="142875" y="2174875"/>
                  </a:lnTo>
                  <a:lnTo>
                    <a:pt x="142875" y="1276350"/>
                  </a:lnTo>
                  <a:lnTo>
                    <a:pt x="123825" y="1276350"/>
                  </a:lnTo>
                  <a:lnTo>
                    <a:pt x="34925" y="1276350"/>
                  </a:lnTo>
                  <a:lnTo>
                    <a:pt x="31750" y="1209675"/>
                  </a:lnTo>
                  <a:lnTo>
                    <a:pt x="123825" y="1209675"/>
                  </a:lnTo>
                  <a:lnTo>
                    <a:pt x="123825" y="1171575"/>
                  </a:lnTo>
                  <a:lnTo>
                    <a:pt x="28575" y="1171575"/>
                  </a:lnTo>
                  <a:lnTo>
                    <a:pt x="3175" y="758825"/>
                  </a:lnTo>
                  <a:lnTo>
                    <a:pt x="0" y="723900"/>
                  </a:lnTo>
                  <a:lnTo>
                    <a:pt x="3175" y="685800"/>
                  </a:lnTo>
                  <a:lnTo>
                    <a:pt x="9525" y="641350"/>
                  </a:lnTo>
                  <a:lnTo>
                    <a:pt x="15875" y="615950"/>
                  </a:lnTo>
                  <a:lnTo>
                    <a:pt x="22225" y="593725"/>
                  </a:lnTo>
                  <a:lnTo>
                    <a:pt x="31750" y="568325"/>
                  </a:lnTo>
                  <a:lnTo>
                    <a:pt x="44450" y="546100"/>
                  </a:lnTo>
                  <a:lnTo>
                    <a:pt x="60325" y="523875"/>
                  </a:lnTo>
                  <a:lnTo>
                    <a:pt x="79375" y="501650"/>
                  </a:lnTo>
                  <a:lnTo>
                    <a:pt x="101600" y="485775"/>
                  </a:lnTo>
                  <a:lnTo>
                    <a:pt x="130175" y="469900"/>
                  </a:lnTo>
                  <a:close/>
                  <a:moveTo>
                    <a:pt x="212725" y="447675"/>
                  </a:moveTo>
                  <a:lnTo>
                    <a:pt x="241300" y="447675"/>
                  </a:lnTo>
                  <a:lnTo>
                    <a:pt x="320675" y="606425"/>
                  </a:lnTo>
                  <a:lnTo>
                    <a:pt x="320675" y="555625"/>
                  </a:lnTo>
                  <a:lnTo>
                    <a:pt x="320675" y="447675"/>
                  </a:lnTo>
                  <a:lnTo>
                    <a:pt x="377825" y="447675"/>
                  </a:lnTo>
                  <a:lnTo>
                    <a:pt x="377825" y="555625"/>
                  </a:lnTo>
                  <a:lnTo>
                    <a:pt x="377825" y="606425"/>
                  </a:lnTo>
                  <a:lnTo>
                    <a:pt x="457200" y="447675"/>
                  </a:lnTo>
                  <a:lnTo>
                    <a:pt x="485775" y="447675"/>
                  </a:lnTo>
                  <a:lnTo>
                    <a:pt x="511175" y="450850"/>
                  </a:lnTo>
                  <a:lnTo>
                    <a:pt x="384175" y="1108075"/>
                  </a:lnTo>
                  <a:lnTo>
                    <a:pt x="314325" y="1108075"/>
                  </a:lnTo>
                  <a:lnTo>
                    <a:pt x="187325" y="450850"/>
                  </a:lnTo>
                  <a:lnTo>
                    <a:pt x="212725" y="447675"/>
                  </a:lnTo>
                  <a:close/>
                  <a:moveTo>
                    <a:pt x="193675" y="187325"/>
                  </a:moveTo>
                  <a:lnTo>
                    <a:pt x="219075" y="196850"/>
                  </a:lnTo>
                  <a:lnTo>
                    <a:pt x="254000" y="209550"/>
                  </a:lnTo>
                  <a:lnTo>
                    <a:pt x="295275" y="215900"/>
                  </a:lnTo>
                  <a:lnTo>
                    <a:pt x="349250" y="219075"/>
                  </a:lnTo>
                  <a:lnTo>
                    <a:pt x="400050" y="215900"/>
                  </a:lnTo>
                  <a:lnTo>
                    <a:pt x="444500" y="209550"/>
                  </a:lnTo>
                  <a:lnTo>
                    <a:pt x="479425" y="196850"/>
                  </a:lnTo>
                  <a:lnTo>
                    <a:pt x="504825" y="187325"/>
                  </a:lnTo>
                  <a:lnTo>
                    <a:pt x="508000" y="203200"/>
                  </a:lnTo>
                  <a:lnTo>
                    <a:pt x="508000" y="222250"/>
                  </a:lnTo>
                  <a:lnTo>
                    <a:pt x="504825" y="254000"/>
                  </a:lnTo>
                  <a:lnTo>
                    <a:pt x="495300" y="282575"/>
                  </a:lnTo>
                  <a:lnTo>
                    <a:pt x="479425" y="311150"/>
                  </a:lnTo>
                  <a:lnTo>
                    <a:pt x="460375" y="333375"/>
                  </a:lnTo>
                  <a:lnTo>
                    <a:pt x="438150" y="352425"/>
                  </a:lnTo>
                  <a:lnTo>
                    <a:pt x="409575" y="368300"/>
                  </a:lnTo>
                  <a:lnTo>
                    <a:pt x="381000" y="377825"/>
                  </a:lnTo>
                  <a:lnTo>
                    <a:pt x="349250" y="381000"/>
                  </a:lnTo>
                  <a:lnTo>
                    <a:pt x="317500" y="377825"/>
                  </a:lnTo>
                  <a:lnTo>
                    <a:pt x="285750" y="368300"/>
                  </a:lnTo>
                  <a:lnTo>
                    <a:pt x="260350" y="352425"/>
                  </a:lnTo>
                  <a:lnTo>
                    <a:pt x="238125" y="333375"/>
                  </a:lnTo>
                  <a:lnTo>
                    <a:pt x="215900" y="311150"/>
                  </a:lnTo>
                  <a:lnTo>
                    <a:pt x="203200" y="282575"/>
                  </a:lnTo>
                  <a:lnTo>
                    <a:pt x="193675" y="254000"/>
                  </a:lnTo>
                  <a:lnTo>
                    <a:pt x="190500" y="222250"/>
                  </a:lnTo>
                  <a:lnTo>
                    <a:pt x="190500" y="203200"/>
                  </a:lnTo>
                  <a:lnTo>
                    <a:pt x="193675" y="187325"/>
                  </a:lnTo>
                  <a:close/>
                  <a:moveTo>
                    <a:pt x="307975" y="136525"/>
                  </a:moveTo>
                  <a:lnTo>
                    <a:pt x="349250" y="136525"/>
                  </a:lnTo>
                  <a:lnTo>
                    <a:pt x="387350" y="136525"/>
                  </a:lnTo>
                  <a:lnTo>
                    <a:pt x="422275" y="142875"/>
                  </a:lnTo>
                  <a:lnTo>
                    <a:pt x="454025" y="149225"/>
                  </a:lnTo>
                  <a:lnTo>
                    <a:pt x="476250" y="155575"/>
                  </a:lnTo>
                  <a:lnTo>
                    <a:pt x="454025" y="165100"/>
                  </a:lnTo>
                  <a:lnTo>
                    <a:pt x="425450" y="174625"/>
                  </a:lnTo>
                  <a:lnTo>
                    <a:pt x="390525" y="177800"/>
                  </a:lnTo>
                  <a:lnTo>
                    <a:pt x="349250" y="180975"/>
                  </a:lnTo>
                  <a:lnTo>
                    <a:pt x="307975" y="177800"/>
                  </a:lnTo>
                  <a:lnTo>
                    <a:pt x="269875" y="174625"/>
                  </a:lnTo>
                  <a:lnTo>
                    <a:pt x="244475" y="165100"/>
                  </a:lnTo>
                  <a:lnTo>
                    <a:pt x="222250" y="155575"/>
                  </a:lnTo>
                  <a:lnTo>
                    <a:pt x="244475" y="149225"/>
                  </a:lnTo>
                  <a:lnTo>
                    <a:pt x="273050" y="142875"/>
                  </a:lnTo>
                  <a:lnTo>
                    <a:pt x="307975" y="136525"/>
                  </a:lnTo>
                  <a:close/>
                  <a:moveTo>
                    <a:pt x="158750" y="0"/>
                  </a:moveTo>
                  <a:lnTo>
                    <a:pt x="539750" y="0"/>
                  </a:lnTo>
                  <a:lnTo>
                    <a:pt x="501650" y="85725"/>
                  </a:lnTo>
                  <a:lnTo>
                    <a:pt x="501650" y="123825"/>
                  </a:lnTo>
                  <a:lnTo>
                    <a:pt x="473075" y="114300"/>
                  </a:lnTo>
                  <a:lnTo>
                    <a:pt x="438150" y="104775"/>
                  </a:lnTo>
                  <a:lnTo>
                    <a:pt x="396875" y="98425"/>
                  </a:lnTo>
                  <a:lnTo>
                    <a:pt x="349250" y="98425"/>
                  </a:lnTo>
                  <a:lnTo>
                    <a:pt x="301625" y="98425"/>
                  </a:lnTo>
                  <a:lnTo>
                    <a:pt x="260350" y="104775"/>
                  </a:lnTo>
                  <a:lnTo>
                    <a:pt x="225425" y="114300"/>
                  </a:lnTo>
                  <a:lnTo>
                    <a:pt x="196850" y="123825"/>
                  </a:lnTo>
                  <a:lnTo>
                    <a:pt x="196850" y="85725"/>
                  </a:lnTo>
                  <a:lnTo>
                    <a:pt x="158750" y="0"/>
                  </a:lnTo>
                  <a:close/>
                </a:path>
              </a:pathLst>
            </a:custGeom>
            <a:solidFill>
              <a:srgbClr val="FF0000"/>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0" name="KSO_Shape"/>
            <p:cNvSpPr/>
            <p:nvPr/>
          </p:nvSpPr>
          <p:spPr bwMode="auto">
            <a:xfrm>
              <a:off x="1362577" y="932642"/>
              <a:ext cx="332579" cy="1033924"/>
            </a:xfrm>
            <a:custGeom>
              <a:avLst/>
              <a:gdLst/>
              <a:ahLst/>
              <a:cxnLst/>
              <a:rect l="0" t="0" r="r" b="b"/>
              <a:pathLst>
                <a:path w="698500" h="2174875">
                  <a:moveTo>
                    <a:pt x="130175" y="469900"/>
                  </a:moveTo>
                  <a:lnTo>
                    <a:pt x="250825" y="1108075"/>
                  </a:lnTo>
                  <a:lnTo>
                    <a:pt x="161925" y="1108075"/>
                  </a:lnTo>
                  <a:lnTo>
                    <a:pt x="161925" y="1168400"/>
                  </a:lnTo>
                  <a:lnTo>
                    <a:pt x="536575" y="1168400"/>
                  </a:lnTo>
                  <a:lnTo>
                    <a:pt x="536575" y="1108075"/>
                  </a:lnTo>
                  <a:lnTo>
                    <a:pt x="447675" y="1108075"/>
                  </a:lnTo>
                  <a:lnTo>
                    <a:pt x="568325" y="469900"/>
                  </a:lnTo>
                  <a:lnTo>
                    <a:pt x="593725" y="485775"/>
                  </a:lnTo>
                  <a:lnTo>
                    <a:pt x="619125" y="501650"/>
                  </a:lnTo>
                  <a:lnTo>
                    <a:pt x="638175" y="523875"/>
                  </a:lnTo>
                  <a:lnTo>
                    <a:pt x="654050" y="546100"/>
                  </a:lnTo>
                  <a:lnTo>
                    <a:pt x="666750" y="568325"/>
                  </a:lnTo>
                  <a:lnTo>
                    <a:pt x="676275" y="593725"/>
                  </a:lnTo>
                  <a:lnTo>
                    <a:pt x="682625" y="615950"/>
                  </a:lnTo>
                  <a:lnTo>
                    <a:pt x="688975" y="641350"/>
                  </a:lnTo>
                  <a:lnTo>
                    <a:pt x="695325" y="685800"/>
                  </a:lnTo>
                  <a:lnTo>
                    <a:pt x="698500" y="723900"/>
                  </a:lnTo>
                  <a:lnTo>
                    <a:pt x="695325" y="758825"/>
                  </a:lnTo>
                  <a:lnTo>
                    <a:pt x="669925" y="1171575"/>
                  </a:lnTo>
                  <a:lnTo>
                    <a:pt x="574675" y="1171575"/>
                  </a:lnTo>
                  <a:lnTo>
                    <a:pt x="574675" y="1209675"/>
                  </a:lnTo>
                  <a:lnTo>
                    <a:pt x="666750" y="1209675"/>
                  </a:lnTo>
                  <a:lnTo>
                    <a:pt x="660400" y="1276350"/>
                  </a:lnTo>
                  <a:lnTo>
                    <a:pt x="574675" y="1276350"/>
                  </a:lnTo>
                  <a:lnTo>
                    <a:pt x="555625" y="1276350"/>
                  </a:lnTo>
                  <a:lnTo>
                    <a:pt x="555625" y="2174875"/>
                  </a:lnTo>
                  <a:lnTo>
                    <a:pt x="419100" y="2174875"/>
                  </a:lnTo>
                  <a:lnTo>
                    <a:pt x="349250" y="1412875"/>
                  </a:lnTo>
                  <a:lnTo>
                    <a:pt x="279400" y="2174875"/>
                  </a:lnTo>
                  <a:lnTo>
                    <a:pt x="142875" y="2174875"/>
                  </a:lnTo>
                  <a:lnTo>
                    <a:pt x="142875" y="1276350"/>
                  </a:lnTo>
                  <a:lnTo>
                    <a:pt x="123825" y="1276350"/>
                  </a:lnTo>
                  <a:lnTo>
                    <a:pt x="34925" y="1276350"/>
                  </a:lnTo>
                  <a:lnTo>
                    <a:pt x="31750" y="1209675"/>
                  </a:lnTo>
                  <a:lnTo>
                    <a:pt x="123825" y="1209675"/>
                  </a:lnTo>
                  <a:lnTo>
                    <a:pt x="123825" y="1171575"/>
                  </a:lnTo>
                  <a:lnTo>
                    <a:pt x="28575" y="1171575"/>
                  </a:lnTo>
                  <a:lnTo>
                    <a:pt x="3175" y="758825"/>
                  </a:lnTo>
                  <a:lnTo>
                    <a:pt x="0" y="723900"/>
                  </a:lnTo>
                  <a:lnTo>
                    <a:pt x="3175" y="685800"/>
                  </a:lnTo>
                  <a:lnTo>
                    <a:pt x="9525" y="641350"/>
                  </a:lnTo>
                  <a:lnTo>
                    <a:pt x="15875" y="615950"/>
                  </a:lnTo>
                  <a:lnTo>
                    <a:pt x="22225" y="593725"/>
                  </a:lnTo>
                  <a:lnTo>
                    <a:pt x="31750" y="568325"/>
                  </a:lnTo>
                  <a:lnTo>
                    <a:pt x="44450" y="546100"/>
                  </a:lnTo>
                  <a:lnTo>
                    <a:pt x="60325" y="523875"/>
                  </a:lnTo>
                  <a:lnTo>
                    <a:pt x="79375" y="501650"/>
                  </a:lnTo>
                  <a:lnTo>
                    <a:pt x="101600" y="485775"/>
                  </a:lnTo>
                  <a:lnTo>
                    <a:pt x="130175" y="469900"/>
                  </a:lnTo>
                  <a:close/>
                  <a:moveTo>
                    <a:pt x="212725" y="447675"/>
                  </a:moveTo>
                  <a:lnTo>
                    <a:pt x="241300" y="447675"/>
                  </a:lnTo>
                  <a:lnTo>
                    <a:pt x="320675" y="606425"/>
                  </a:lnTo>
                  <a:lnTo>
                    <a:pt x="320675" y="555625"/>
                  </a:lnTo>
                  <a:lnTo>
                    <a:pt x="320675" y="447675"/>
                  </a:lnTo>
                  <a:lnTo>
                    <a:pt x="377825" y="447675"/>
                  </a:lnTo>
                  <a:lnTo>
                    <a:pt x="377825" y="555625"/>
                  </a:lnTo>
                  <a:lnTo>
                    <a:pt x="377825" y="606425"/>
                  </a:lnTo>
                  <a:lnTo>
                    <a:pt x="457200" y="447675"/>
                  </a:lnTo>
                  <a:lnTo>
                    <a:pt x="485775" y="447675"/>
                  </a:lnTo>
                  <a:lnTo>
                    <a:pt x="511175" y="450850"/>
                  </a:lnTo>
                  <a:lnTo>
                    <a:pt x="384175" y="1108075"/>
                  </a:lnTo>
                  <a:lnTo>
                    <a:pt x="314325" y="1108075"/>
                  </a:lnTo>
                  <a:lnTo>
                    <a:pt x="187325" y="450850"/>
                  </a:lnTo>
                  <a:lnTo>
                    <a:pt x="212725" y="447675"/>
                  </a:lnTo>
                  <a:close/>
                  <a:moveTo>
                    <a:pt x="193675" y="187325"/>
                  </a:moveTo>
                  <a:lnTo>
                    <a:pt x="219075" y="196850"/>
                  </a:lnTo>
                  <a:lnTo>
                    <a:pt x="254000" y="209550"/>
                  </a:lnTo>
                  <a:lnTo>
                    <a:pt x="295275" y="215900"/>
                  </a:lnTo>
                  <a:lnTo>
                    <a:pt x="349250" y="219075"/>
                  </a:lnTo>
                  <a:lnTo>
                    <a:pt x="400050" y="215900"/>
                  </a:lnTo>
                  <a:lnTo>
                    <a:pt x="444500" y="209550"/>
                  </a:lnTo>
                  <a:lnTo>
                    <a:pt x="479425" y="196850"/>
                  </a:lnTo>
                  <a:lnTo>
                    <a:pt x="504825" y="187325"/>
                  </a:lnTo>
                  <a:lnTo>
                    <a:pt x="508000" y="203200"/>
                  </a:lnTo>
                  <a:lnTo>
                    <a:pt x="508000" y="222250"/>
                  </a:lnTo>
                  <a:lnTo>
                    <a:pt x="504825" y="254000"/>
                  </a:lnTo>
                  <a:lnTo>
                    <a:pt x="495300" y="282575"/>
                  </a:lnTo>
                  <a:lnTo>
                    <a:pt x="479425" y="311150"/>
                  </a:lnTo>
                  <a:lnTo>
                    <a:pt x="460375" y="333375"/>
                  </a:lnTo>
                  <a:lnTo>
                    <a:pt x="438150" y="352425"/>
                  </a:lnTo>
                  <a:lnTo>
                    <a:pt x="409575" y="368300"/>
                  </a:lnTo>
                  <a:lnTo>
                    <a:pt x="381000" y="377825"/>
                  </a:lnTo>
                  <a:lnTo>
                    <a:pt x="349250" y="381000"/>
                  </a:lnTo>
                  <a:lnTo>
                    <a:pt x="317500" y="377825"/>
                  </a:lnTo>
                  <a:lnTo>
                    <a:pt x="285750" y="368300"/>
                  </a:lnTo>
                  <a:lnTo>
                    <a:pt x="260350" y="352425"/>
                  </a:lnTo>
                  <a:lnTo>
                    <a:pt x="238125" y="333375"/>
                  </a:lnTo>
                  <a:lnTo>
                    <a:pt x="215900" y="311150"/>
                  </a:lnTo>
                  <a:lnTo>
                    <a:pt x="203200" y="282575"/>
                  </a:lnTo>
                  <a:lnTo>
                    <a:pt x="193675" y="254000"/>
                  </a:lnTo>
                  <a:lnTo>
                    <a:pt x="190500" y="222250"/>
                  </a:lnTo>
                  <a:lnTo>
                    <a:pt x="190500" y="203200"/>
                  </a:lnTo>
                  <a:lnTo>
                    <a:pt x="193675" y="187325"/>
                  </a:lnTo>
                  <a:close/>
                  <a:moveTo>
                    <a:pt x="307975" y="136525"/>
                  </a:moveTo>
                  <a:lnTo>
                    <a:pt x="349250" y="136525"/>
                  </a:lnTo>
                  <a:lnTo>
                    <a:pt x="387350" y="136525"/>
                  </a:lnTo>
                  <a:lnTo>
                    <a:pt x="422275" y="142875"/>
                  </a:lnTo>
                  <a:lnTo>
                    <a:pt x="454025" y="149225"/>
                  </a:lnTo>
                  <a:lnTo>
                    <a:pt x="476250" y="155575"/>
                  </a:lnTo>
                  <a:lnTo>
                    <a:pt x="454025" y="165100"/>
                  </a:lnTo>
                  <a:lnTo>
                    <a:pt x="425450" y="174625"/>
                  </a:lnTo>
                  <a:lnTo>
                    <a:pt x="390525" y="177800"/>
                  </a:lnTo>
                  <a:lnTo>
                    <a:pt x="349250" y="180975"/>
                  </a:lnTo>
                  <a:lnTo>
                    <a:pt x="307975" y="177800"/>
                  </a:lnTo>
                  <a:lnTo>
                    <a:pt x="269875" y="174625"/>
                  </a:lnTo>
                  <a:lnTo>
                    <a:pt x="244475" y="165100"/>
                  </a:lnTo>
                  <a:lnTo>
                    <a:pt x="222250" y="155575"/>
                  </a:lnTo>
                  <a:lnTo>
                    <a:pt x="244475" y="149225"/>
                  </a:lnTo>
                  <a:lnTo>
                    <a:pt x="273050" y="142875"/>
                  </a:lnTo>
                  <a:lnTo>
                    <a:pt x="307975" y="136525"/>
                  </a:lnTo>
                  <a:close/>
                  <a:moveTo>
                    <a:pt x="158750" y="0"/>
                  </a:moveTo>
                  <a:lnTo>
                    <a:pt x="539750" y="0"/>
                  </a:lnTo>
                  <a:lnTo>
                    <a:pt x="501650" y="85725"/>
                  </a:lnTo>
                  <a:lnTo>
                    <a:pt x="501650" y="123825"/>
                  </a:lnTo>
                  <a:lnTo>
                    <a:pt x="473075" y="114300"/>
                  </a:lnTo>
                  <a:lnTo>
                    <a:pt x="438150" y="104775"/>
                  </a:lnTo>
                  <a:lnTo>
                    <a:pt x="396875" y="98425"/>
                  </a:lnTo>
                  <a:lnTo>
                    <a:pt x="349250" y="98425"/>
                  </a:lnTo>
                  <a:lnTo>
                    <a:pt x="301625" y="98425"/>
                  </a:lnTo>
                  <a:lnTo>
                    <a:pt x="260350" y="104775"/>
                  </a:lnTo>
                  <a:lnTo>
                    <a:pt x="225425" y="114300"/>
                  </a:lnTo>
                  <a:lnTo>
                    <a:pt x="196850" y="123825"/>
                  </a:lnTo>
                  <a:lnTo>
                    <a:pt x="196850" y="85725"/>
                  </a:lnTo>
                  <a:lnTo>
                    <a:pt x="158750" y="0"/>
                  </a:lnTo>
                  <a:close/>
                </a:path>
              </a:pathLst>
            </a:custGeom>
            <a:solidFill>
              <a:srgbClr val="FF0000"/>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pic>
        <p:nvPicPr>
          <p:cNvPr id="21" name="图片 20" descr="中国一点都不能少"/>
          <p:cNvPicPr>
            <a:picLocks noChangeAspect="1"/>
          </p:cNvPicPr>
          <p:nvPr/>
        </p:nvPicPr>
        <p:blipFill rotWithShape="1">
          <a:blip r:embed="rId7"/>
          <a:srcRect l="28942" t="6225" r="22836"/>
          <a:stretch>
            <a:fillRect/>
          </a:stretch>
        </p:blipFill>
        <p:spPr>
          <a:xfrm>
            <a:off x="904060" y="3858349"/>
            <a:ext cx="791096" cy="980600"/>
          </a:xfrm>
          <a:prstGeom prst="rect">
            <a:avLst/>
          </a:prstGeom>
        </p:spPr>
      </p:pic>
    </p:spTree>
    <p:extLst>
      <p:ext uri="{BB962C8B-B14F-4D97-AF65-F5344CB8AC3E}">
        <p14:creationId xmlns:p14="http://schemas.microsoft.com/office/powerpoint/2010/main" val="1022686070"/>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53" presetClass="entr" presetSubtype="16"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4B55C033-B0ED-4F09-8138-CEC3BE9307F5"/>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HeM90qHb5M5aCsAALNWAAAXAAAAdW5pdmVyc2FsL3VuaXZlcnNhbC5wbmftfHlYU9farz32aAcErRYSgaSWVq2VxBglIJDUOtDWqVY9DgRSjCRYIRgQCJChHlvGQLRVoqJE5VhnEKIkQki0QLYaIEKrMSUQyS5EDBA3QxLIdBOwRXvaP+493/fce59PnocnyV7rXev3vusd91575X6+PmLaG7PfmDRp0rRPP1n5xaRJf8dNmjQ58bUpriuv3eif7Pp4JfmLiI8nlTX79bh+vEpdvm75pEkVvDdtMX93/X597yfbkydN8qxz/78CJJ7fNWnSPz75dOXyzYzovvZE3hXqdmdM9Ez01z4ftc47/iWZudOEJd8NSHhj5aw5h1d+cHT2vz77+ptZf3/d+63XTue9/jEm6NS0Vy4F1k96ZUbeJx9c++eg9WSd9G57jf6E6vhSrD7aEA3MC6mkUuzHlgqpZRRODcW49UTg6IiSwzb9+Cb6RLjTNqhnD3wvmOT+02DIl7jti02KWHRhMT0mley++PWKGaHdj5kam1rJLoqe4b706F59STqe5tA67aSMv493erum+0Nb8DL3j73xO1XMhg2c0Z+GPp5orHxzbA7Pk/TBSQ2EBOcNJQtVy+0btHq5rl71BbtfWUw7GSRzujvV3CiiD96aimTmbmA92SQ/9uFjmAjvHFHKGtNk1vah6si9x3hGCEASZA6V1HR9aKD4AWRFas8hR25HtCp0fT5RQTPNme0CEWOhYjB2txYIqWdpLmipbuxPymI1zK4PSemmUZXM0XCr83o5q099JVLUHKs69wBDs/cIHD0jr/kHRNtGb3mxn9oSNoRBKzPsoZ12I8d5fdoGqKIviaS1deOU5TXDdKyUWpfxtEAF9lnZRnlCubUCDTRtlY3e1/MSJOz79MG5CLRr2nv6X+RNwx9ND7izJ3rw+GBn/Ehqd7XrCsOnjuKRpxC1f1rj+V3Nw2GpbhlmiMJP6ZmNA63J4Z5yA/kjopS1FRfuXRiDrYlHyte5Rgum4YJoWbAN8ukzAvSXoocvDhqyYJ/Lh3WVDBaxyo/YYZaaay2m6crp/vwGg8IcWtL0Nhp4LclpNwtI8zoSJQkeODABrLLiq4qTzsmbGOEdCDSPus8xInCOjLTtvFwoalCsIOJpvvwCg7wc8rhN385sLhL5Kj0L2uqPLitZWi2JTy+Ggi9ZtxMeMKytA2xdF49jA9EdGyROp8PoZKsBH1VBG9c6zR9MVInh2kjDjGSmdqEWod0EGgjSDXLztjC5OJop4FnzSQCZpy0XOyysPEOh9XUw84MaASNzbhmuw/lFWGRYjfGqAV4p4TEWqlVu/du7jfYr0LrC4++YeO7yD6b82AWr8sODlZjVXGR+wa05NF80z9AQq9iYRERHe4IsQIH5J9cgt9dbC1UAOceMW93IQrSJ+9c9dsnYWMRVNk0/oLVsA+751G0meiMzuUzM3+Rd0B4iHpXPB1XiXpJzmKQk8figSUH9WB4LsuXWHFFDLMTQVdLb6U5oAGXGIgzi5tYBqa7Lsg2E5H3kq1yzS/QpRXXbiN4qf2Qa0duYSGTPdC05A6kwtliWSjvAPsg+M9E1hTVGg8ID9Db6dokf+TFDArLBwVkiX3N4NNKMlSJB8zs1gvxdIEVjHsgM7Sdr0iROsVENf8uMaT5wFcF4xWVhdfuugBSPv2H8vmFU/Qyrkb/zVsCPi8p8+cD56St+hPllwd7TZShEDQbMCbkCxAOxdDtmZ729wPCtuH1UqhvTg5+X0soaGMEldPjkjqQ4LoRG8SricpbHeXDoVhhfbhyZzgfa+KJ8q78zboMGEPeLBVCGxE+l7WIX8ZYKJeVdik6sYKQx/0CshBX2AyM95HwW5iJKm9q+DGiySP2Vh7kkcA+hQ4owyV+D66qgKiiJ6VVgaDDQBZBdaNuRY2xgWMW8Rc25vWzUW7w94TR5m/xqSP3B2eZaA3zxlFaxY3QPzK39RNwAuQezc6Hg7FJ5PmzOA90A7JD8ncXyQzBYEblrejmv7YrWODBKP9mVoCr3cjE3bCeeK6Mnhzy9ciUbwLwjbyvaCeMqyLMKXlncn8YthEzi9WFWOqsGVvnAGFDfx0fzAJiqptF+OdC4x14B9K2Q+CUizdeZ6TmiQCS47rEfjjzLT3sJ2sPEg31udX5Afs1PGwCFz0IDsWAmVUPNUYHsIiXDk94GEd4o0i1T24nv0YQOfKHoCoEEZtQNVDLCUS6Vshe2ycm5ACIxH6hGrB1bymQyR0/hvgrCN2GO1qcUlX4pCaNh2f6JvsrHb2DmFrZ9I1ZCVcPWKE+4YcZ7U44PY8Uu/heZ0uPBalzndKAJamzqStElv1VKCQOTNFslgWwZ6AC7YGHApGX1CbpKBbeYXyu43sW6QjDly5vEzmFtBVypIcr6qlMKi8EuCz5nOTqaJ+JBiSMLgekCo9gh7mCkw8y+usxYZonQKLMsy1UIrTduj1qX1bPKOU7Qlivqy8iqB2G8pYitxHkI50Cqa51udt6ooGOz/smwMkybPOYpDsWEpNbnXPXDy4VSOYvb+e7qbHE/g0RHkh/D+FFLaHJWfRe9FhqFJbuZGS7emwNSuDvoxdBI/nJsyWk4mcT9mq621GCBFHAZ3S6OJs5D5ZPA4Sh5E+Rxj9VPTRiBUCRPn4LiOVmN0FI/XsCUDnp7catLkVSZzJO8FnwH3sVv/EjtDDSQAA4iVPl8IDaGJQPZuuRqm8M9loVJNScfitcQtWZGOIKs4WjMlnB/Y1qYHGKAZCSPqgGCke6YVpcS6LI4T/K2bXm33plSyAhBIQkD8KIDMUTvFT+K40N+qL86q7ROHM+dBaaClWKWREZP1zgHquesPkQn0O3QUTMrHneWrMlTNsHewEL0csEHIQ7pHdhU4GkwagwXk7aCux/sw3gXmotreV1GNSwQiMs4Zt0eyZYYeOE0AiJRwkonQRkex0F7c4cy5bHFTmIrXY5Vgs+qZVgtiBw+oOIwywuMPQwmXQ1DZ3fZ5WJYOY8uHnVEapWrKo2GvS2s7Cce2/EdYiP9pNgxgB/jbV8gOFd1iazR7R2xT3VdeVjgCtpw0fpiLcfd3g7DeR2kG679VeMr7s/SXZpX3bG88Dv6TPdn8GdjoWvSo/nwv+pQbhngy5hTxnMIbrH78+bGxbS/ub9E3BG/7v70ex+cO9bh8H/Y4V73hXMlyzK7j1GbS1gmNfbTPOE7zd8E+1ZiyfKxjtcsd7dKk0y2QaW2ZMl7PfwG9XTqytTUzWPDfpSPdDzNFlE9Ps1Ip6/eRY1oGKc5+K/tavVGzNiMge/t/sfv/d/89PiRk/5vj0/98XeU2Jck/2+Q+EcQRlt4zYj0Xw8Jrf01Rk17mpaVqopK8z/MWAtCDeQC4HLC4YlRs0ncb8ya5A3L5iMqGY1Tml9o0072CjtYmA28g6gplPX2nh+zha+9l9k8oYh7aW/zWAIEa6ilDd0z/W5zYd6Y3sedrkP7TuPdic2PSRa09XQ/35AY7o0oVizJalJ0rMdFPoeZrTi99wPHqoF5JQyd6Xo/cQPBPjRCvoMgP7zedTX9mGsYxfPDhFgC/XeoyR411xBBabUnM16cY3Ra9j9MsLrL8Q81XalPPgwNXTBmqae+9ZTFW950t624v6qOcq/zBSkE2b5d8WEmt/PMxRjs470vsuP48fSRcPnBpb5BBzzPPS+Gyk60nxuIIRX+V02KVP+/aipVeBQvz970vBzUT308r/Rish5X/hXAGMFf4bv05wRbT9d98CcyKP/4T2eO/vZPsUre8F8/oXD7LLF1pOBrlQAMwXi0f6gPu+xEpbB055j/2/H4qSJLtjculodZafU48ectXFTo3id/ysTV3sWTz/2VkP2DU4InbOBeJ38ap/PeXQT59i+xj37+i+Wk/NVwW+7fvPCnkqm7nD9l/Z+zm/qB7x8giBD2rAiXsZmW9jN5+NG4UVhd2ZWpfyAPnCoj7ztW9EckRSs6MdXx5D9A14abNYOVt55uqydrz8H+MJ35aZ3XubpOTA5QBqKfx460P46gimjtnwF1K7x5IX+w18Kd7zEHi7UnCnOy5yMuxSSH/g/wivtYLH2oNiRTlzsvunuWyyey9zkq5OXbwYE4laHneeUzGDqzkfgaQ1lNdPeDK5FUt/fp2+P/D+hoeSnsfaPU2i8cW+LI6B0Sgdun2rosJ4hLvpS3gUn+/3h+xgJ68nYuG/Ok4WlaTpT+oOXmZK8T7cnKcBEpczfmKX70cakevVWpWUJDUJ4niwUpQw/JvJOy8JJaOKEaEUCSBJYRSm7BZHLDCmLirBVfaijEKsQUPr8BO4/P51ln8wGrf4MBEstTzjyh11tzeTHEKhQq3xrZMTfPSiysMVijOvQWYoGOnMvbTcRPaW0ZIL8JDl4wBE4oTVk5TFVJx065wcj0SJxT0gDTwU9iugs2Pj2djVgm49FHYB+A6oOJ7MFiJdpX+TdX/ffUp9xVa1kZIWWhedZpdI4rxWJ6nHAViOWYt5oRERIjI5wdJeXFQtvAKoVrNLqglIEkf8MFFtOwHVQiPs+MRfGsuQo5TwqAs3kYFBLJYfpVdzznIkbz9idwv12DERcgVYUb0WVCZvdO7rfgQAus94zYAYOVMjI1GySB/ZkhfnK7fBhgBCOU88t8jYmz+DwKLwDF21+xIEsjbooLk3cBNUymomJpXmdS2A/QjR3RCDNSlGuN4izcGPZguG3f8AvTxgS6cklVka6PfMLvQHslvVjcMT2ALAnMI5Hv5VMxcrFIWg4bKRK5byBsJOKz6ud34PtxO/BFUQhArM2fTe5mmHaFdXRZ8+Xk2St6q6EqBgkaGIDqgWU0QXhJ7+ClS/wJrVWpYODFSigwmkddiYqQTK97FMf9ht7OoOzSKMXlw30fE70busCu+ajIwgIFsDjTr4Zb3DIA3AODFLyA2bzdYY4UMAGSyrERqp2wpTTTcwah2uqRIIwJ9NXuvBnp9TVU+nDOasnw1z6l0WH5yWGD9JEA7UZbnJnRvYsoNYi3hxfGqejYDjPDRLFV01x1bpF+FOLxPsgDKm0zzPNpM3lz2AWvpNjJA+qEFyX2S5qG2xbIORzKjvJ01TGMubtmERbgV8thfuCwOHoWGE3kSPD91FmiSF4xJquw5ekZYEbfMtpqEFDzeZnXJErYvBUS53RRvqLUVZook25yN6aFOcQ8MVOz1RUalQVl5RMerFq6cxvRM3s7BkZR5S5Hra6dfqB9AH6YXswI0omZIR0Nk2AHtOKFZTj5nfkdqoFhsbbrEawuhkgNCxVm+NFrugxbXOoqM1CPrFYA19g2gzKGmOhRMgeV38bV2etBrkJHVso3R9VOTPndkudSh/eaJvzFnE+FE3L4pPXyS5L/sSRh1l6hSP/mH4omxpML55rZJqGgvQTzb4VW8TwBc6D3hr6kJpz6Sat65Nh06opUSuP/eZX5v9fh63+QrL+omtlPDyBPhLvQ64daoxmd3/oQcFD6KM9p4Q0NMuAky48+zXhbp5cg3PLoADWRY21T9teaO5ryeIk5vBC8qTf5x6BxQQVhHvQM2H+dRwjJdHHdquxpzNRaO/a9GvZ2IqPOt5kwVa3PAqnj0nKnIJLw+7sFJngweOy4+lFanm77CbU+B6SMd6gPPnfpbUKl40g58327razW2m5cHyHdZMrdwHzXTqRLnsX/qA1QqV2tT+tpiUCuA2o3+RDOlLCkwdG/xzWXiBfb/bwinREHynSHIhCfEqh+8353jzb7WbU+uF7mWVKQYfvYJmab0sFg+G9+xl08DyX7rbeTIrQNPjJLw1AyAP0WqWujhkp7EjN+Km5dziMNlPa0xYwD721Lkw6eFLrLF6JE0usuwUbaBOzRnrbEkVUGEVAO4hfT7RD7gZGsFjvi7KOPzxhiL5q3DtcaWcZYAchyzjmdJgH99YQyuxwnpZ8TZVuNMqetcrqq5nHlWiLCfCwqaKFWP+rQDXdZay5bQj9VCUILvx9XSbpap05xVXlmdVRa+/BbXuFD9/r22HYu4YrctZ9IO5D/IJFH4psrvFUcS2e2klRIQn9F5CyJ5m2kq1epFJuN5U++9YlmuKSSJYtvLIYHPAV5hBIpK10GDWCVYckOUyzkAN4Z6dnAGTVFDuoGxIKLEJ582/ZAJE2xXpH1rkCO3svn7UZCad+XETh+yHFZ6xY3XIXXkbjFGMc0cq8fWVcGUogcDeB+OIHOfLR/ajQzMixzMbvAJSCft/nZLa44sDXMmryvZVhujcwDqhM3hA//vAYPuFWpdU4iZaRR1XXwBgIHwo+XKl0Gpg+IhYEgLAIcBSvpSMjAiCQizsA+A9r4ciEWOLisA2EMyOi/oS8b8mi21HzKnxBZxR7MksIZgxUAosb+gDSrHGgjn+Km+uP4BVR6WUQDbDbYBxlWNXTFLIn2UlAPR++rNdBGSnswr1EDOlBFIMXjiEHEoydzj2LiCw3fwODkeO6DA2SP7zbaqplWGA5kLdRKr/l9xE/k8XA0kYNuUeTIivcx+39T0oayAmpC4SvJ7YzuWG5k9mJaIbDE4WjML/MxJvctCOQssd+ailwbIYnizkgOW5Nku21O0hDxe7CZ8l8Zq7sAvKmCL2EF0eRfzkajC1oWsxtZ3B9AeAl9ZEtJxY1ZysdR7IIk5rM7O1G+AeSgtasV9MW7VLWP+1rWcYtB+FnQHrWvtnFLPnKdU+cjO1qYVjM7gMI9jpmbBfPmgxRYrJnekhPiixPq7IWGhnvpMzl6Sg5wkHUlKey3cUPldGyGy6aZjgHYMqGhAJDsu6+L+Kl8IKAnJmSnHIsutbQMFtKFGd3do6NQ772ue/DESJKxciesWRod4vm7JOh77byhldCoxRoMdsGmgl0rYDhA+/Yy9kr7GUNUGsE5olR2OEyic3XtZUUBFAl+Sj1EfgKZGHP1833fBlgSp93IudNGBbsHth/f40pK20fxZEbBA2e1Ff/iXLGzJ8fY8rsVumGGNemaX10nTHWGXht/XnKBjp1txtR0pIgQTtSecFphJ31JB94R3QQjuDRXxEPO4Ml5Qp4o+xK3GKIXFJlDS6Jmk7YqDMaArM5h1QKgbtz1i9diGAXUuA5Xzq8/sMs226VY/BXdsA9XSCTMcGuFUS0+ltu2EhxuGR2OC2vuzThG127tuaj8ksgrjgkLXTw7kbefPnK5Wdw+YH7XmrnIxdKqAsNWo/Fiaf/Tb9HMOfbjXU+fuSp+ILuXGbK5cM5ee+mTloyj3P0Y36DSbETGYxu7KGD7LGdSqiR8pihXbigdNmyUaPPL+HAz64gO/r06TnQJMu9BOcsUsMXAUbEjdBG/jjqrjmwy78qChYH4B3VUl51yKEQCAmDIH8+fojTMDqpzO/ahPUV1z7z5Y0pNc4XxZ0nPusTPZJQQ5jPvS6syWICU9dvDknHW6q6rv/nVkQfOo141+bLJS1646nhS7ljg3380s8634yC7PenhMxffzoS8oF11/jUj9fPwh9h9SeJnDcNDLp+z1EUxWNoDAONC/3yDwN5L/amz0EWVT1orY4esfQYmI6P7GLW1pbA9bOB2QI8KnX3nGQWJY6JyijzTGt0B7oUGHsHBWKap8CUcZ4f9Vm/uMPcKlSXOLW+4/NHmDFrjbznCvo1KgtOm3iodODI0kTlsHq5DOhaF/7ckHJtrn/74JpVgueXVXJLefUzotCmdrwbNlYrAzDCp6tJzHe0qjl2ldj/EFOoFHIcp8r2EC5aOQiNkiS6fGHzj28re767ZKVrDRD16kVvcuns8iyj84gh907KCMTnc3HhxMe2zc4fGCIM/2yJf17Nk/FZ0xIW74g9Orh7D/mj+FjjubJ3xHMHeo565IYxuglwYVglGfz7XXMIcuNOmOkp9NvT9lIJi7egDUfS+eflm5IqD14449ByHvpdlzNSqV3iFHx41yByGNtVl7LNZniwAKdwcgdOmV04tgpF27solgXBK2hnYfl1FfXmrd56xwiLNKzcASI7t/ToW8yQgxIGVSmY3VqTNoP8GLypWw52BlR+Jxdysf5g0r+TWyHA5x84kHqlqtbCr4yTEQoHQGDIWwfYevli2mCbXWn2UGqJPIskR9TWmuv6TmQ84EV+GWeOJ3kWT1xG9VUgRkt9wambdE3d4ZmhdZmJutX5feCUbybYwr5Lw5OQoZoFxoHfd74OONjbBtuhU+XK+y7+cgpPJRIIc2BhmWFgfC1aXirWw+J2a3JbF8mZYkttViWUMOWWWKtc624iO9mqt8CZpa5jTjEnhz6FcrZAlJ4cnyR/D+IFOz0axw7LRxHjQNQr8Qj7qp6zivoKNRop41kIzVt44v58clrkE5YuOAOEJrRXj2df66PtbgKY421GGxyGo8Q7U2NglnJ8N+7IoYK3HQYWC/C+4K01jj5D1UJIk8MMp98R9A9tP0zk+UaRlWToDTlp2CbkG6ZwZE9JLHTfv0s3XjWJ4XecA/FgpFABu9ECBAMAvUjZyobkd3pObLBjzfPmJ4fMzVbK4m7ltwMHqhat/Vj8K8E+CajFSXqXOSvY4pYghKMZM0+/sRRbQBNu0k0v0WaGA7XxA+BixYi13KSaPQt5FDCq5D58cp2Fvdy0HvMFe3ya3l009xeAqzGh/MlniRzKUwrBg5nzUm/Tari7DbwrtrmHnYOSAZSMEe7eO0d3FoFBsrOPkva8rOrFlviKkMiifBFaRJUTPk6UM727YSuBqSH9iOLPQGlkYDm0TWokdqDKk6lj4m+ufLJDOBTN3c48e+erRkmca+5WWjp1yGLMXlX1kGLuUX9qYtJKrM4GVroThqZ9ySoEB5ZQ2xXnwwCC6lnw7lw+cn90Awur08/uT7VViWRe50LrN61TrnFmkc9D1kHpVEpO3UDa1btXkc79ZobWw+DvPUkYRlPSIiA9wxZMJ67T4TtavqqP8Z5b80+1n0l8A/rBv9m8LO9yIVZ6wWwCC1H78X4HeWhCqjZ64BXHGnU0GW/vTZJmOy6gvi3V/8E3/f1SAwpLM/htCmb1NFm7Nl1nyhYTRUsIyd6Ca5HfDEl1o7Blzp8/dcbwoNdcaT7ZnGmupZk2y19WNUDhCa9jyXAf80/1e/yK/djXwRXndFQZ1Lqk3Z2yZeBx3Mf7VV6ouLPgd9KotQV9Patv8HNEC349+LLfdLb9KVxtD2/7xYsvHXJLW6TCrz/NYveSef2//Jz25jVt87g8TvAp2V8FxGza9gGPS6/KmBCyt5IeLE7LZop70Fre4jaIJW/c8e5WvvAfDiZrE6ccvPheJYid/sohGK6YPLtkycav2/N0pB7/UaILA7t0XnwtHR6a9c0t8I0He9NPml4BfAv7/GfBWOI7gMvcTChR49d+JqlzBjMf8NUBPwgks9fNaFSHx/44iQUAfJDm6SM1SqCDxhPMrTdj6P++UkJjZNlKOiZ+N4/0J4zV3tTd2a8Ki/zM2qwx+OI7TzNE+TH/v32natsibvJiPJuvlBshrmstp2tvWlNXF/LlcQqJfqshLwC8B/98FXC++k2r/pdy+Y9TaXPU8wGpzR+ZPM159WPRiqTi834v5jv/HXyfkGoefn8Bd74RlzgxCSQEws3YCZsPlRCboS+UMzON8V/juTXq+sc+CEPw3Pe019RidDqM6ePf2CYGw8iCDVevE+w5XuNIgk/HaUP7E4vR+PybXHRMP5XYKxuT0c/UEb9Zd7oX64cHEpA/njQn+OmqCTTzcvfIXUp4Dc8e9kuuuTGxaqdgwtjJfRT2HbrFbNTYZXkJ6Cem/AlIbHuweewoRgWQN9bp3NJiHftqgla6MnP/i+O6E4cGVSD3Y7b4/g6d1uB8SoFu87744Q02vGH6ge7JX2F7rddI+VVRaO/vTPw7Vd5Gjp4Qd+AmLE235AxpXPmCpCQIjfrafLG5b8AcErrK4pGL3Qw3lD3xaucWY+A6WuV3v/Kq6ausfhox11f9LQOT0jF8PRTQ76adjiN7OjOrCmhdlXKUoLMZ8JSe8c827gXeex0+R/EHiUV3IWa1BL7XuJaT/IZAwtMoo59AG5z5r2o7RVS+3zb4keUnykuQlyUuSlyQvSV6SvCR5SfKS5CXJS5KXJC9J/lMS9wbqtsFv36uVBAc8t1N++OdNVIJVraQpYd8NKXTxOdh3f7+P0fT9Bny6SZOsbC/BvtfTa1ubI5wTiqX8d78y7eoQDX0vsP3qMbZB/uF/3R78ayrxyAGk7VGve3R1TcdwmVAkHb5CNXdkGm/lAm/z0AhqWEcvOEb1dKHoXLw5xBuy1Lk3jq/p20RvFzeJWala4F2Ec11/Mh+Bk9n7EgW1UEHiWmTv6TzAlxdqZYxN7Udyjqq8THf2bZ1h3cyMVwOSWaqQqr4EHyizWgFwtrto3bsFf/B6eq8BbMaXXBq9HYFPQtXE97l3vandx83wa+3JAqtGfcALz+h3b75ToPTdYVD9TDS7nzB8YUPtr5VdxjXExHT1F7aSAgPLXKNl3YkF+2oc0uihpUn+RnJqrdUok9mCy78a4bSXgYQvrPjQNnDsaAvo12sGC7b1dIZr3GK2Zg39ZG9V5HSZSGV/tX4Nrxio9gPGYOUcenyknNk18uXhKGmq4cEVfm1gVgsj02N35/1y9vBIucFAx+qSkaUUZrP7BQZp8F7518Fs9I/u42fezO4RR9lmiwoMBQqd4d0pdeJ4iUSSMNc6+0aheWMUGv9A7LTsKFTwRTUonJ1rFBujPCN4k12i39swc+nYK6zKkMjvWL1r1AlV77F55YOfhrjkJpyasrCSRyVhpjTcniWTbzscRf0gqyKekUd9Ejj1rLg8qp93KV9pTZrPpQbKT8HR5VNvwipB84LowuUZLkHR9xHRUoQcm05eSMQrBraUZ2xZdtDTh1XQa8XryDD0VlU+L50Zrv1ZrIa4xqiSk310t2qWWT691qvERX4/Dmcuu1zIYyHlTeEFSG17CpdLjw/5PKoei7PWG++MmlGrb1pSwpcBCnD7EcxHhXTM6h/pJxdJETuDiYQ3sdHl7ET06Gy1mVWvgFKW1XTAQviJNTTcyMKGOR0RJik/zNN9PMIsjg/ZRC0OvIt3nO0NipzJodSWyTg/idNXkePuoiLzqPJAQQg/d3lCWOjBYr69o4CeHD7UoDDsX8Q1eIF4oUEpr8uXri4bxafWdvRCUatMdsbMSnPt4fbuubuMmR/UNK273YFz2eHpXOTGjgGt8EYRy7Oosi1+o42RYYJIRfTBPPm9w1FV1xD8op338hTTimsrtTWhITSKGcktrlF0mL9ILS4+WGt0wfMZPu3Fml/rQFWap7ksOK7K5vV4V6XylqvHldHHEYTjbE9U3TPovrqIAnT1eo9iKM2fwlG9i/uQfY0ZMh/tbG5iWC0tg1dtoTi+bhQEquss1kVgAijNemLUXP6NlZMInHsTlYA1oiDhM0d7zpkRQ8+zte7Blqymg7WJ7iOhBh6SeWc5JerK3sGrh9spCunQWfRZQXZUewU9ub2M75IJRLyPAikefND4mJh/K962AlWXsU9HqdeHrJZCmTNlPuSbXGgRm7STiZg8BAsFVZi/oRJnmoV+08ifEzso4YtQTdLVpnQklJJ+DHCfcuR+YYTq3kBL44icZ9znU/WkUMfwUbrPAG/FJnqprdF3aUKa1iUdk9TlmTwbRC5HUsT5/tG9XYJ891p7kyZD1w+yUKkxGskZWJ48bt+hYd6rXiDQoqKYgeFcZYrtYRqM3C1eOKWBvj0sMknCGvF6o6AzmZg4konLus3ItO2Ylg1ZS2rD3WqNB76sVpAvTHlw6a4UucLvS2XYYGOfcUg4yBdSaexeMjJUtrAj2p6NztS6lBv1lnEeYs3hKHZL2wqXMla2Xc7sv6Fvztb2VtfcHVeYHFkyxipsROlen7MHmrkfHLBg+wcqLcldNVp7P98esif95FnLoF7M6z33RCfVVVpSWOq1phvb7tKwM3nv4+VdbXIylxcQzXP9K+u7oJF8Pl8ATDf7JvII89CJwiqlfqf4rla2W/MqjWiyw+QMWMPyo1Hz6nmX0Jk2CPip0w3VYCC95/krzCdCoZAbQNXaMbBcHdm3gXxerjnWy3L5Er9/Wmq8hQSg98kZ+U0fTlnNeQu2u5etU16ij1iEnaNKCjhvOrCXAVfryS6LaIwLWSQXCPmJkQ44M4qI4DQXFnG8C05jZwt4F58oh2semo3aJbS/4VBWNtdJXpK3HF3TvHej4QDWhUdhKNtypVxkW/r9mEm0WGT7Fcp1tqnJ2v2uZpcXSfvFfWTXkHIRf0bBrcD68zeYbTAcn0PjzkmyDT2CvV/aZb9cMO/UQsHbcFGBTrlHYehfYD2xMFZ0DN4A4DpSW8QhKCW3rR7w53j7g/0Z9f4C7ZNkEc/yy238PFcGsBesNAJQfGMw4xJEs5HObPS7TH9IcaYtHBMWekuBQkjCjmufA5NtIVCgiiwWJyz8GbgUm+FxS8Y2X+UPXL6QjmWahIJwjhVmO/PVKV8lheh5jPxJlDOEtlWt3+UWVSWEMWJpWVC6n4rE8axbV1AMXT/EWu9KHh7JY7W8UovXmtSRqzZM3/lRAnlsVuzmCQTf5zpz+kPjs8ZWSbNbLSChPswjIOW3veVx8A3TcxV8MJKbHMM6SSdsVyxPDGtLto3Eczm44U2p6gTKGcs2sKIB8NnwWnWchihCzAdO+QYKXq/etwmkjMmC0ql12rVKRMbj04PonLOMSGJR+xTGjV4r/bAdeeqsmGk7Ky/tzZgzpvFZF+nppj1zx76nvk393GRaO2aY/S6Xj+anbASRdXCwDTa3FGbXnXuNzymbncg7RNs9crkRkycvp7fFmVSXtlQq77ic3bH5CLNFDIISFyz2iRj7v0q7eKVAl0IxBex2imgqRdm7VsZiDFHuYwg3a5JNVaLavt6TRqZ+jaQrMDHEekU7emXQAAuJcSmY3xWvlnyu8+hKddef4JzhhLjOm5cFTektwlDhmNc9Vzt8JXGd0yMZ3jJwrJh801duCSr5HJslHRYsL1V/hCu5A+MgfAnfSR0+DeiAcc3KlQMY9t8WR/PkeopEKomijKhur1LIEvfBBFoDAgfucfVzZZoful2ukq1PY+uZN7non/Ml+nBjiGw9EUf7vt3n6ZtqMxi8GZ2RZ/2F8QvHdjwKMe7xzu8gJY48Q0yRc4LPdN2Ey+QGgyH72boLRhqprYQ64urN0/a4cgkuYWuZ8/pQ1JTqLuxHafbk3lXPxBrH9FNQo1fz4TiAsNdXFVVYbZh3X/OzGE7yVev/tVNDzKVSpP0p5WumNq19DtMA6VWSA5g7U7untNcJmzaueXBnROI1SbwEz24aj4OoIoHQwlsjwTsOHIkijFlD9qMoY8bWUf3RqFX3rxYVFIMRd0sxllWQ/qK4/Dq9ZlFJBbxvdGaOzx080s3amS5ytCMkI5yGIsjnyBUWW73+3XoFvdh94lLcvpkghblul4AHB7t/dD/cd4DdCijJRwb5yugmHGcQR3W/MNJ4aORpNoHpUHntrQh+VGnkK25LkXUDTmbUkr1y80PYU53qCTq+eSzq5tcvD+9ITB1Z9Vs0udR188bCGtp4PHEfKHig1rm8ZHrpjqWL5YJYcBlEPd/VRr6cL+IRDsgVPts7UHIpZMLY+j60MsfUALjuYNbzzgFtgBAFDkCYyw3u073Q5YLNS/rnOZj4jiC8bKt/RrZlR055bu8ghqwh5nDmz3cUNnXthetwZqSjE9nsyj4Uzqdezqe9Xo5HXq0Qt44/LUOy2WRPgqvN5Jy6vR45G22CUxaEr1w7iMkzinrZLgeAjhVdqO+cnZ2Suv1wbfj4ksTW6ylRqbXjPjzPlWte6hHEVqGsRBdYdTWa1bOmR7/TJy1eI5npSgZ7RByrSCm4ct0PRb4SzYuBqrpSdLuFModB5qg00P0qMTz+XSkJFeAyKp2TUSAz/3pm5yT/DaXlvydCbqlGXZnauTG1fXzS7zawB77vEVCrFlrD3JNWuoXao4/ZKm/6NlJEq911zUMN836gst4n2e8PZfhJ4xvBs89Wja+DfwcRphURfkA0GKBZ5ijBgGAsJuDGDTmV3nIVHqtSjkfT9Ef7p7YSforfYgpxRUjhFqi81GgFHx+gJ98Spx9/Drvk9bHFTp7I4nzdx2QyrW1aaatWlh7/W8I1qpKVjCVcNw7at2XY2lMNmIUdVZJC5BoCTX0UWBOrRfNbIOQFBtI14ECw+8DMTbaT+WpBQtV8q8UVReNbyLzwIraNH6shMvSh2mOOAx9zzGkcs266N7oczeN8/jilPLN9zRRsYURQN/SF2qyIrdcKDrE2RJ+LchR6jqfxKbbtPdN3Ia1uTDeaCcLoDE0vQ96y7mHX9rVjLzNnnxhmhAwWy0aKqZwRPueYJ9WvimMDOEz1QWCNvd/ooI26VAdnD5hC10J4F9e/jiXjVZaeh72u2mAGB9hloqMbUirbaKtsCCrSLEWF0xCGPKnhXVumzJxJTUxXRLbOwM5UFbTtMv/d9oUtfDbOxbdYqbD5+yOmuk+Pq+6Zd0Czu6Z3UyR7imFdGFzfCnZj2IeiumeamxLZgzZjB/On4o7DhcfqMjsGSwYN9SlgkJrlLij3hkDfFAR6nqjp3xTpzwDJ1bnzQGKGxgM3zC0tvqoUHt15mSvjYNl+OHaUV/EYXw6wmn4sxl2ePsrw/8l0LV/Rv+mcAyLJo8HuC5ZGKj451X16Znt1iuF9XQJ9e6qvu5w8lf1XFe1QnsAxdK5n7HTUSdkLUpu2Sp7++GbPtxO/bTY9YQN6rDAO3lyxR6rrderV4/V3RU44dhkSV+oKlM515a+Nld7zdwJ+tcG01e57As0lHMfI0OqxsdI+6y2qIDkqhULnVOW3k6fOQRe85b7+6ar1K8s+/vKf/wtQSwMEFAACAAgAd4z3SmigejpNAAAAawAAABsAAAB1bml2ZXJzYWwvdW5pdmVyc2FsLnBuZy54bWyzsa/IzVEoSy0qzszPs1Uy1DNQsrfj5bIpKEoty0wtV6gAihnpGUCAkkKlrZIJErc8M6UkA6jCwNgYIZiRmpmeUWKrZG5uChfUB5oJAFBLAQIAABQAAgAIAESUV0cjtE77+wIAALAIAAAUAAAAAAAAAAEAAAAAAAAAAAB1bml2ZXJzYWwvcGxheWVyLnhtbFBLAQIAABQAAgAIAHeM90qHb5M5aCsAALNWAAAXAAAAAAAAAAAAAAAAAC0DAAB1bml2ZXJzYWwvdW5pdmVyc2FsLnBuZ1BLAQIAABQAAgAIAHeM90pooHo6TQAAAGsAAAAbAAAAAAAAAAEAAAAAAMouAAB1bml2ZXJzYWwvdW5pdmVyc2FsLnBuZy54bWxQSwUGAAAAAAMAAwDQAAAAUC8AAAAA"/>
  <p:tag name="ISPRING_SCORM_ENDPOINT" val="&lt;endpoint&gt;&lt;enable&gt;0&lt;/enable&gt;&lt;lrs&gt;http://&lt;/lrs&gt;&lt;auth&gt;0&lt;/auth&gt;&lt;login&gt;&lt;/login&gt;&lt;password&gt;&lt;/password&gt;&lt;key&gt;&lt;/key&gt;&lt;name&gt;&lt;/name&gt;&lt;email&gt;&lt;/email&gt;&lt;/endpoint&gt;&#10;"/>
  <p:tag name="ISPRING_PRESENTATION_TITLE" val="党建81"/>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1625</TotalTime>
  <Words>2771</Words>
  <Application>Microsoft Office PowerPoint</Application>
  <PresentationFormat>宽屏</PresentationFormat>
  <Paragraphs>128</Paragraphs>
  <Slides>25</Slides>
  <Notes>25</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等线</vt:lpstr>
      <vt:lpstr>等线 Light</vt:lpstr>
      <vt:lpstr>方正超粗黑简体</vt:lpstr>
      <vt:lpstr>方正粗宋简体</vt:lpstr>
      <vt:lpstr>方正兰亭黑_GBK</vt:lpstr>
      <vt:lpstr>宋体</vt:lpstr>
      <vt:lpstr>微软雅黑</vt:lpstr>
      <vt:lpstr>Arial</vt:lpstr>
      <vt:lpstr>Calibri</vt:lpstr>
      <vt:lpstr>Calibri Light</vt:lpstr>
      <vt:lpstr>Open Sans Light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党建81</dc:title>
  <dc:creator>WIN7</dc:creator>
  <cp:lastModifiedBy>张 建春</cp:lastModifiedBy>
  <cp:revision>213</cp:revision>
  <dcterms:created xsi:type="dcterms:W3CDTF">2017-08-18T03:02:00Z</dcterms:created>
  <dcterms:modified xsi:type="dcterms:W3CDTF">2017-11-15T10:31:37Z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