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89" r:id="rId2"/>
    <p:sldId id="258" r:id="rId3"/>
    <p:sldId id="290" r:id="rId4"/>
    <p:sldId id="260" r:id="rId5"/>
    <p:sldId id="261" r:id="rId6"/>
    <p:sldId id="296" r:id="rId7"/>
    <p:sldId id="297" r:id="rId8"/>
    <p:sldId id="291" r:id="rId9"/>
    <p:sldId id="298" r:id="rId10"/>
    <p:sldId id="299" r:id="rId11"/>
    <p:sldId id="300" r:id="rId12"/>
    <p:sldId id="301" r:id="rId13"/>
    <p:sldId id="292" r:id="rId14"/>
    <p:sldId id="302" r:id="rId15"/>
    <p:sldId id="303" r:id="rId16"/>
    <p:sldId id="304" r:id="rId17"/>
    <p:sldId id="305" r:id="rId18"/>
    <p:sldId id="293" r:id="rId19"/>
    <p:sldId id="306" r:id="rId20"/>
    <p:sldId id="307" r:id="rId21"/>
    <p:sldId id="308" r:id="rId22"/>
    <p:sldId id="309" r:id="rId23"/>
    <p:sldId id="294" r:id="rId24"/>
    <p:sldId id="313" r:id="rId25"/>
    <p:sldId id="314" r:id="rId26"/>
    <p:sldId id="316" r:id="rId27"/>
    <p:sldId id="319" r:id="rId28"/>
    <p:sldId id="318" r:id="rId29"/>
    <p:sldId id="317" r:id="rId30"/>
    <p:sldId id="295" r:id="rId31"/>
    <p:sldId id="288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E3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63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198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9016B4-4688-4BE0-BDB8-B950D0930CF9}" type="datetimeFigureOut">
              <a:rPr lang="zh-CN" altLang="en-US" smtClean="0"/>
              <a:t>2018-02-01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76667-7DEB-4D0C-8A44-48664AE2E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56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76667-7DEB-4D0C-8A44-48664AE2EE3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45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9279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725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2114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867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8097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235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8664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900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893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33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9390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1331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28979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65227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79755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9524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7173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19832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7631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14415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284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76667-7DEB-4D0C-8A44-48664AE2EE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3283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76667-7DEB-4D0C-8A44-48664AE2EE3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7556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76667-7DEB-4D0C-8A44-48664AE2EE3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230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88167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9678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565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829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2395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721D81-8B97-490B-B12B-556F11AAD0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6747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涂豆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665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涂豆思 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A5CBBA8-BEC6-463C-BAC7-FBCCC7C88A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8"/>
          <a:stretch/>
        </p:blipFill>
        <p:spPr>
          <a:xfrm>
            <a:off x="0" y="4181474"/>
            <a:ext cx="12192000" cy="2676525"/>
          </a:xfrm>
          <a:prstGeom prst="rect">
            <a:avLst/>
          </a:prstGeom>
        </p:spPr>
      </p:pic>
      <p:pic>
        <p:nvPicPr>
          <p:cNvPr id="4" name="图片 3" descr="2">
            <a:extLst>
              <a:ext uri="{FF2B5EF4-FFF2-40B4-BE49-F238E27FC236}">
                <a16:creationId xmlns:a16="http://schemas.microsoft.com/office/drawing/2014/main" id="{E91F0492-4497-4DD1-B2CB-60C8870145D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270"/>
            <a:ext cx="4193540" cy="1835150"/>
          </a:xfrm>
          <a:prstGeom prst="rect">
            <a:avLst/>
          </a:prstGeom>
        </p:spPr>
      </p:pic>
      <p:pic>
        <p:nvPicPr>
          <p:cNvPr id="5" name="图片 4" descr="图片包含 自然&#10;&#10;已生成高可信度的说明">
            <a:extLst>
              <a:ext uri="{FF2B5EF4-FFF2-40B4-BE49-F238E27FC236}">
                <a16:creationId xmlns:a16="http://schemas.microsoft.com/office/drawing/2014/main" id="{2315C3CF-D5EA-476E-B237-ACE54AEA6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95778" y="0"/>
            <a:ext cx="3696222" cy="134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79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涂豆思 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C3ACCA7F-F430-4D0F-AC32-7C9125A596BA}"/>
              </a:ext>
            </a:extLst>
          </p:cNvPr>
          <p:cNvSpPr/>
          <p:nvPr userDrawn="1"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355E0FE-EE5A-422D-90D1-4A21B3A39D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67" b="2064"/>
          <a:stretch/>
        </p:blipFill>
        <p:spPr>
          <a:xfrm>
            <a:off x="0" y="5985368"/>
            <a:ext cx="12192000" cy="8726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A537768-F952-4F24-8AB0-D0912DCD77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4800" y="0"/>
            <a:ext cx="6807200" cy="34004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A09CF29-94BF-4914-A196-C3456B61C0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4550229" cy="2351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3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1A2F0794-DCF7-4E8C-B796-1AFEDB6FCBAC}"/>
              </a:ext>
            </a:extLst>
          </p:cNvPr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11" name="图片 10" descr="图片包含 天空, 户外, 水, 自然&#10;&#10;已生成极高可信度的说明">
            <a:extLst>
              <a:ext uri="{FF2B5EF4-FFF2-40B4-BE49-F238E27FC236}">
                <a16:creationId xmlns:a16="http://schemas.microsoft.com/office/drawing/2014/main" id="{DCC29000-4FDD-41BD-B7B5-7D531A18F4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3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4FE4F15-6849-4487-9848-9718CAF1A40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1248" y="1278843"/>
            <a:ext cx="9067800" cy="4010025"/>
          </a:xfrm>
          <a:prstGeom prst="rect">
            <a:avLst/>
          </a:prstGeom>
        </p:spPr>
      </p:pic>
      <p:pic>
        <p:nvPicPr>
          <p:cNvPr id="8" name="佚名 - 红旗颂 - 建党伟业背景音乐">
            <a:hlinkClick r:id="" action="ppaction://media"/>
            <a:extLst>
              <a:ext uri="{FF2B5EF4-FFF2-40B4-BE49-F238E27FC236}">
                <a16:creationId xmlns:a16="http://schemas.microsoft.com/office/drawing/2014/main" id="{CABDA533-E268-4BD8-9D5C-46940B7EBF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4000">
        <p14:ripple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三会一课支部党员大会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9DFDDFD-0118-4DBB-ACDD-71D474F535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49897"/>
            <a:ext cx="12192000" cy="392430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6F8F011D-1379-4E98-80B5-37E617664DED}"/>
              </a:ext>
            </a:extLst>
          </p:cNvPr>
          <p:cNvSpPr/>
          <p:nvPr/>
        </p:nvSpPr>
        <p:spPr>
          <a:xfrm>
            <a:off x="3695343" y="119657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35421DB-D7A4-4238-84FF-48ED6966354C}"/>
              </a:ext>
            </a:extLst>
          </p:cNvPr>
          <p:cNvSpPr/>
          <p:nvPr/>
        </p:nvSpPr>
        <p:spPr>
          <a:xfrm>
            <a:off x="0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5361DD3-F48D-40D1-8160-CC34B18C38C7}"/>
              </a:ext>
            </a:extLst>
          </p:cNvPr>
          <p:cNvSpPr/>
          <p:nvPr/>
        </p:nvSpPr>
        <p:spPr>
          <a:xfrm>
            <a:off x="4315047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31FD969-5087-47F4-93BE-609C9071F097}"/>
              </a:ext>
            </a:extLst>
          </p:cNvPr>
          <p:cNvSpPr/>
          <p:nvPr/>
        </p:nvSpPr>
        <p:spPr>
          <a:xfrm>
            <a:off x="8630093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9E3296B-FE76-40C9-B959-9149D36D0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7748" y="3303123"/>
            <a:ext cx="2866597" cy="141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大会决议必须经过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应到会正式党员半数以上通过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，才有效。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1E05D3BF-3D8E-4001-B55C-B99572569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307" y="2830318"/>
            <a:ext cx="2937292" cy="236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支部党员大会一般为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三个月召开一次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。如有特殊情况需要推迟举行，支部委员会必须向上级党组织报告说明。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917C60B3-1086-4C16-8FEF-B2FE55514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702" y="3023838"/>
            <a:ext cx="2866597" cy="197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正式开会时，必须要有支部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半数以上的有表决权的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正式党员参加，方可开会。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730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/>
      <p:bldP spid="5" grpId="0" animBg="1"/>
      <p:bldP spid="6" grpId="0" animBg="1"/>
      <p:bldP spid="7" grpId="0" animBg="1"/>
      <p:bldP spid="8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三会一课支部党员大会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FCC4277-989D-49F1-8E07-4CE68085F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2939" y="2767253"/>
            <a:ext cx="6797145" cy="96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4" name="泪滴形 3">
            <a:extLst>
              <a:ext uri="{FF2B5EF4-FFF2-40B4-BE49-F238E27FC236}">
                <a16:creationId xmlns:a16="http://schemas.microsoft.com/office/drawing/2014/main" id="{D30FE158-76AF-44D6-A2F8-5710E8229540}"/>
              </a:ext>
            </a:extLst>
          </p:cNvPr>
          <p:cNvSpPr/>
          <p:nvPr/>
        </p:nvSpPr>
        <p:spPr>
          <a:xfrm rot="8100000">
            <a:off x="1896669" y="2555094"/>
            <a:ext cx="1223175" cy="1223175"/>
          </a:xfrm>
          <a:prstGeom prst="teardrop">
            <a:avLst/>
          </a:prstGeom>
          <a:solidFill>
            <a:srgbClr val="E98726"/>
          </a:solidFill>
          <a:ln w="25400">
            <a:noFill/>
          </a:ln>
          <a:effectLst>
            <a:outerShdw blurRad="76200" dir="18900000" sy="23000" kx="-1200000" algn="b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F5E284-C297-49E8-843B-E93F87F61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340" y="2809854"/>
            <a:ext cx="1479415" cy="883139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id="{73E8D756-BBF3-4FA8-AEE3-D248B36C86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0046" y="4031597"/>
            <a:ext cx="6810208" cy="1563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530B88DB-6AF4-420E-9CA0-D37D4FAE9CFB}"/>
              </a:ext>
            </a:extLst>
          </p:cNvPr>
          <p:cNvSpPr/>
          <p:nvPr/>
        </p:nvSpPr>
        <p:spPr>
          <a:xfrm rot="8100000">
            <a:off x="9190373" y="4349735"/>
            <a:ext cx="1223175" cy="1223175"/>
          </a:xfrm>
          <a:prstGeom prst="teardrop">
            <a:avLst/>
          </a:prstGeom>
          <a:solidFill>
            <a:srgbClr val="E98726"/>
          </a:solidFill>
          <a:ln w="25400">
            <a:noFill/>
          </a:ln>
          <a:effectLst>
            <a:outerShdw blurRad="76200" dir="18900000" sy="23000" kx="-1200000" algn="bl" rotWithShape="0">
              <a:srgbClr val="B7010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54DB481-160B-4DD9-B2C4-DAA9CF1A17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670" y="4371587"/>
            <a:ext cx="1479415" cy="88313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1B6047C1-8584-4707-926C-1E1C9F1E6864}"/>
              </a:ext>
            </a:extLst>
          </p:cNvPr>
          <p:cNvSpPr/>
          <p:nvPr/>
        </p:nvSpPr>
        <p:spPr>
          <a:xfrm>
            <a:off x="4508214" y="1391193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11" name="Freeform 296">
            <a:extLst>
              <a:ext uri="{FF2B5EF4-FFF2-40B4-BE49-F238E27FC236}">
                <a16:creationId xmlns:a16="http://schemas.microsoft.com/office/drawing/2014/main" id="{BCB08226-DAB3-45A1-8A3B-33C751A926DE}"/>
              </a:ext>
            </a:extLst>
          </p:cNvPr>
          <p:cNvSpPr>
            <a:spLocks noEditPoints="1"/>
          </p:cNvSpPr>
          <p:nvPr/>
        </p:nvSpPr>
        <p:spPr bwMode="auto">
          <a:xfrm>
            <a:off x="3697227" y="1366359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468CE0E2-8F98-47BD-B1B7-91455A5A9F12}"/>
              </a:ext>
            </a:extLst>
          </p:cNvPr>
          <p:cNvCxnSpPr/>
          <p:nvPr/>
        </p:nvCxnSpPr>
        <p:spPr>
          <a:xfrm>
            <a:off x="1416551" y="2389237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230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/>
      <p:bldP spid="4" grpId="0" animBg="1"/>
      <p:bldP spid="6" grpId="0"/>
      <p:bldP spid="7" grpId="0" animBg="1"/>
      <p:bldP spid="10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三会一课支部党员大会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B6D24C4-7093-4AEA-8AF7-51650EACE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1938" y="4562876"/>
            <a:ext cx="2990061" cy="53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581E74-40D3-48DF-8A78-88D0AB6C7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8971" y="2068840"/>
            <a:ext cx="6131666" cy="102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A7DCB1-BE4A-4232-B116-03CAECEF1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575" y="4562876"/>
            <a:ext cx="3287486" cy="92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C9F3C4-2285-4313-BF70-3B602F51D92B}"/>
              </a:ext>
            </a:extLst>
          </p:cNvPr>
          <p:cNvGrpSpPr/>
          <p:nvPr/>
        </p:nvGrpSpPr>
        <p:grpSpPr>
          <a:xfrm>
            <a:off x="5415515" y="3093409"/>
            <a:ext cx="1360968" cy="1360968"/>
            <a:chOff x="5337544" y="3064696"/>
            <a:chExt cx="1360968" cy="136096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BA25466-0E89-4454-A7D6-0D7FC9890A94}"/>
                </a:ext>
              </a:extLst>
            </p:cNvPr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46E9E5B-6440-479F-AB67-E11F5DA635C9}"/>
                </a:ext>
              </a:extLst>
            </p:cNvPr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6673FB8-3F5E-4441-B07E-ED8FDFC9A63B}"/>
              </a:ext>
            </a:extLst>
          </p:cNvPr>
          <p:cNvGrpSpPr/>
          <p:nvPr/>
        </p:nvGrpSpPr>
        <p:grpSpPr>
          <a:xfrm>
            <a:off x="4336261" y="4271003"/>
            <a:ext cx="1360968" cy="1360968"/>
            <a:chOff x="5337544" y="3064696"/>
            <a:chExt cx="1360968" cy="136096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9DC5E91-DD56-4450-A075-6B020C335157}"/>
                </a:ext>
              </a:extLst>
            </p:cNvPr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1ACBFE9-E05D-46DC-AC9C-48D11DA5C785}"/>
                </a:ext>
              </a:extLst>
            </p:cNvPr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AED6A6D-201D-447C-9662-2EDF5631FA60}"/>
              </a:ext>
            </a:extLst>
          </p:cNvPr>
          <p:cNvGrpSpPr/>
          <p:nvPr/>
        </p:nvGrpSpPr>
        <p:grpSpPr>
          <a:xfrm>
            <a:off x="6494770" y="4271003"/>
            <a:ext cx="1360968" cy="1360968"/>
            <a:chOff x="5337544" y="3064696"/>
            <a:chExt cx="1360968" cy="1360968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12A9C915-5B67-4C98-B747-CC3BCC927924}"/>
                </a:ext>
              </a:extLst>
            </p:cNvPr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C084AF3D-76B9-4C4A-845E-E89A81C03049}"/>
                </a:ext>
              </a:extLst>
            </p:cNvPr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68519506-2415-431C-A351-2D1398E2F607}"/>
              </a:ext>
            </a:extLst>
          </p:cNvPr>
          <p:cNvSpPr/>
          <p:nvPr/>
        </p:nvSpPr>
        <p:spPr>
          <a:xfrm>
            <a:off x="4157007" y="1059636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8A17745-EE2E-4545-84DB-96F7508C7402}"/>
              </a:ext>
            </a:extLst>
          </p:cNvPr>
          <p:cNvCxnSpPr/>
          <p:nvPr/>
        </p:nvCxnSpPr>
        <p:spPr>
          <a:xfrm>
            <a:off x="1470837" y="198507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51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/>
      <p:bldP spid="4" grpId="0"/>
      <p:bldP spid="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696221" y="1419423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第三部分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2368056" y="2886546"/>
            <a:ext cx="745588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spc="-300" dirty="0">
                <a:ln w="2540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三会一课支部委员会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258349" y="2814704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4531964-4726-4456-9BBC-23C969E75501}"/>
              </a:ext>
            </a:extLst>
          </p:cNvPr>
          <p:cNvSpPr/>
          <p:nvPr/>
        </p:nvSpPr>
        <p:spPr>
          <a:xfrm>
            <a:off x="2896326" y="4131033"/>
            <a:ext cx="6399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支部委员会是团支部在支部团员大会闭会期间的领导机构，负责团支部的日常工作，是团支部的核心，一般没有召开一次支委会会议。</a:t>
            </a:r>
          </a:p>
        </p:txBody>
      </p:sp>
    </p:spTree>
    <p:extLst>
      <p:ext uri="{BB962C8B-B14F-4D97-AF65-F5344CB8AC3E}">
        <p14:creationId xmlns:p14="http://schemas.microsoft.com/office/powerpoint/2010/main" val="162462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三会一课支部委员会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A5C521B-88F9-4983-A3F0-03BA2E8E4B1B}"/>
              </a:ext>
            </a:extLst>
          </p:cNvPr>
          <p:cNvSpPr/>
          <p:nvPr/>
        </p:nvSpPr>
        <p:spPr>
          <a:xfrm>
            <a:off x="4574761" y="860821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支部委员会基本程序</a:t>
            </a:r>
          </a:p>
        </p:txBody>
      </p:sp>
      <p:sp>
        <p:nvSpPr>
          <p:cNvPr id="4" name="Freeform 296">
            <a:extLst>
              <a:ext uri="{FF2B5EF4-FFF2-40B4-BE49-F238E27FC236}">
                <a16:creationId xmlns:a16="http://schemas.microsoft.com/office/drawing/2014/main" id="{E997CA80-B669-4640-A01B-1CB302FFD8D9}"/>
              </a:ext>
            </a:extLst>
          </p:cNvPr>
          <p:cNvSpPr>
            <a:spLocks noEditPoints="1"/>
          </p:cNvSpPr>
          <p:nvPr/>
        </p:nvSpPr>
        <p:spPr bwMode="auto">
          <a:xfrm>
            <a:off x="3720345" y="835989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0805994-7F52-4FB6-8001-09E545B13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5316" y="4720220"/>
            <a:ext cx="34859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83AA0BC-EFE3-446A-A39C-D73B916FF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3338" y="1965384"/>
            <a:ext cx="6145109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集体讨论，形成决议，对落实决定事项作出明确分工</a:t>
            </a: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FBFC6469-33EC-4BBD-A38D-46DB8D442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810" y="4779108"/>
            <a:ext cx="603276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CF9A385-30E9-4DBA-96C8-B9F73BF860D1}"/>
              </a:ext>
            </a:extLst>
          </p:cNvPr>
          <p:cNvCxnSpPr/>
          <p:nvPr/>
        </p:nvCxnSpPr>
        <p:spPr>
          <a:xfrm>
            <a:off x="1470838" y="1786262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8D134D99-BE84-4869-A626-3FF17A90AFF0}"/>
              </a:ext>
            </a:extLst>
          </p:cNvPr>
          <p:cNvGrpSpPr/>
          <p:nvPr/>
        </p:nvGrpSpPr>
        <p:grpSpPr>
          <a:xfrm>
            <a:off x="2863700" y="3212127"/>
            <a:ext cx="1070494" cy="1283865"/>
            <a:chOff x="2798387" y="3422584"/>
            <a:chExt cx="1070494" cy="128386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0CCB529-CB15-4AB9-8E90-6972A0136BB9}"/>
                </a:ext>
              </a:extLst>
            </p:cNvPr>
            <p:cNvGrpSpPr/>
            <p:nvPr/>
          </p:nvGrpSpPr>
          <p:grpSpPr>
            <a:xfrm>
              <a:off x="2798387" y="3422584"/>
              <a:ext cx="1070494" cy="1283865"/>
              <a:chOff x="3236686" y="4447658"/>
              <a:chExt cx="1338075" cy="1604781"/>
            </a:xfrm>
          </p:grpSpPr>
          <p:sp>
            <p:nvSpPr>
              <p:cNvPr id="10" name="Rectangle 20">
                <a:extLst>
                  <a:ext uri="{FF2B5EF4-FFF2-40B4-BE49-F238E27FC236}">
                    <a16:creationId xmlns:a16="http://schemas.microsoft.com/office/drawing/2014/main" id="{E93C93E1-739E-4A2A-848E-50DBD96A72F3}"/>
                  </a:ext>
                </a:extLst>
              </p:cNvPr>
              <p:cNvSpPr/>
              <p:nvPr/>
            </p:nvSpPr>
            <p:spPr>
              <a:xfrm rot="5400000">
                <a:off x="3188002" y="4496342"/>
                <a:ext cx="1435443" cy="1338075"/>
              </a:xfrm>
              <a:prstGeom prst="rect">
                <a:avLst/>
              </a:prstGeom>
              <a:solidFill>
                <a:srgbClr val="B7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rgbClr val="024279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  <a:sym typeface="+mn-lt"/>
                </a:endParaRPr>
              </a:p>
            </p:txBody>
          </p:sp>
          <p:sp>
            <p:nvSpPr>
              <p:cNvPr id="11" name="直角三角形 10">
                <a:extLst>
                  <a:ext uri="{FF2B5EF4-FFF2-40B4-BE49-F238E27FC236}">
                    <a16:creationId xmlns:a16="http://schemas.microsoft.com/office/drawing/2014/main" id="{B64B64B6-E89F-460C-8689-917BCEE87BA6}"/>
                  </a:ext>
                </a:extLst>
              </p:cNvPr>
              <p:cNvSpPr/>
              <p:nvPr/>
            </p:nvSpPr>
            <p:spPr>
              <a:xfrm rot="18900000">
                <a:off x="3724611" y="5690215"/>
                <a:ext cx="362224" cy="362224"/>
              </a:xfrm>
              <a:prstGeom prst="rtTriangle">
                <a:avLst/>
              </a:prstGeom>
              <a:solidFill>
                <a:srgbClr val="B7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31AF287C-C881-452B-968A-B2E9D1AB0E7B}"/>
                </a:ext>
              </a:extLst>
            </p:cNvPr>
            <p:cNvSpPr/>
            <p:nvPr/>
          </p:nvSpPr>
          <p:spPr>
            <a:xfrm>
              <a:off x="2988025" y="3772129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541DAAA-024B-4FB0-B83F-22C724AFA92D}"/>
              </a:ext>
            </a:extLst>
          </p:cNvPr>
          <p:cNvGrpSpPr/>
          <p:nvPr/>
        </p:nvGrpSpPr>
        <p:grpSpPr>
          <a:xfrm>
            <a:off x="5560753" y="3211669"/>
            <a:ext cx="1070494" cy="1284780"/>
            <a:chOff x="5655185" y="3422126"/>
            <a:chExt cx="1070494" cy="1284780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F9B0214-24F3-4E21-B34F-7417B7FBC4E8}"/>
                </a:ext>
              </a:extLst>
            </p:cNvPr>
            <p:cNvGrpSpPr/>
            <p:nvPr/>
          </p:nvGrpSpPr>
          <p:grpSpPr>
            <a:xfrm>
              <a:off x="5655185" y="3422126"/>
              <a:ext cx="1070494" cy="1284780"/>
              <a:chOff x="5012947" y="2663867"/>
              <a:chExt cx="1338075" cy="1605925"/>
            </a:xfrm>
            <a:solidFill>
              <a:srgbClr val="E98726"/>
            </a:solidFill>
          </p:grpSpPr>
          <p:sp>
            <p:nvSpPr>
              <p:cNvPr id="16" name="Rectangle 17">
                <a:extLst>
                  <a:ext uri="{FF2B5EF4-FFF2-40B4-BE49-F238E27FC236}">
                    <a16:creationId xmlns:a16="http://schemas.microsoft.com/office/drawing/2014/main" id="{1A512027-840E-4319-A356-1DDF37F59250}"/>
                  </a:ext>
                </a:extLst>
              </p:cNvPr>
              <p:cNvSpPr/>
              <p:nvPr/>
            </p:nvSpPr>
            <p:spPr>
              <a:xfrm rot="16200000">
                <a:off x="4964263" y="2883032"/>
                <a:ext cx="1435444" cy="13380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  <a:sym typeface="+mn-lt"/>
                </a:endParaRPr>
              </a:p>
            </p:txBody>
          </p:sp>
          <p:sp>
            <p:nvSpPr>
              <p:cNvPr id="17" name="直角三角形 16">
                <a:extLst>
                  <a:ext uri="{FF2B5EF4-FFF2-40B4-BE49-F238E27FC236}">
                    <a16:creationId xmlns:a16="http://schemas.microsoft.com/office/drawing/2014/main" id="{95936450-5B66-4A9C-B1A3-2C69DF6B2D22}"/>
                  </a:ext>
                </a:extLst>
              </p:cNvPr>
              <p:cNvSpPr/>
              <p:nvPr/>
            </p:nvSpPr>
            <p:spPr>
              <a:xfrm rot="8100000">
                <a:off x="5500873" y="2663867"/>
                <a:ext cx="362224" cy="362224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7BF707F7-A07B-46C0-A634-0DA953076B25}"/>
                </a:ext>
              </a:extLst>
            </p:cNvPr>
            <p:cNvSpPr/>
            <p:nvPr/>
          </p:nvSpPr>
          <p:spPr>
            <a:xfrm>
              <a:off x="5844825" y="3772129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C96B6B4-8EE2-4CE7-A4FC-B8B38B98CD9F}"/>
              </a:ext>
            </a:extLst>
          </p:cNvPr>
          <p:cNvGrpSpPr/>
          <p:nvPr/>
        </p:nvGrpSpPr>
        <p:grpSpPr>
          <a:xfrm>
            <a:off x="8257806" y="3229378"/>
            <a:ext cx="1070494" cy="1249362"/>
            <a:chOff x="8192493" y="3439835"/>
            <a:chExt cx="1070494" cy="124936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7EA946E-2191-483C-9375-01902DE8C30B}"/>
                </a:ext>
              </a:extLst>
            </p:cNvPr>
            <p:cNvGrpSpPr/>
            <p:nvPr/>
          </p:nvGrpSpPr>
          <p:grpSpPr>
            <a:xfrm>
              <a:off x="8192493" y="3439835"/>
              <a:ext cx="1070494" cy="1249362"/>
              <a:chOff x="6448399" y="2789191"/>
              <a:chExt cx="1338075" cy="1561654"/>
            </a:xfrm>
          </p:grpSpPr>
          <p:sp>
            <p:nvSpPr>
              <p:cNvPr id="13" name="Rectangle 14">
                <a:extLst>
                  <a:ext uri="{FF2B5EF4-FFF2-40B4-BE49-F238E27FC236}">
                    <a16:creationId xmlns:a16="http://schemas.microsoft.com/office/drawing/2014/main" id="{104251E7-2353-4F24-A76B-0C1E065FB109}"/>
                  </a:ext>
                </a:extLst>
              </p:cNvPr>
              <p:cNvSpPr/>
              <p:nvPr/>
            </p:nvSpPr>
            <p:spPr>
              <a:xfrm rot="5400000">
                <a:off x="6399714" y="2837876"/>
                <a:ext cx="1435445" cy="1338075"/>
              </a:xfrm>
              <a:prstGeom prst="rect">
                <a:avLst/>
              </a:prstGeom>
              <a:solidFill>
                <a:srgbClr val="B7010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+mn-cs"/>
                  <a:sym typeface="+mn-lt"/>
                </a:endParaRPr>
              </a:p>
            </p:txBody>
          </p:sp>
          <p:sp>
            <p:nvSpPr>
              <p:cNvPr id="14" name="直角三角形 13">
                <a:extLst>
                  <a:ext uri="{FF2B5EF4-FFF2-40B4-BE49-F238E27FC236}">
                    <a16:creationId xmlns:a16="http://schemas.microsoft.com/office/drawing/2014/main" id="{D96D198E-D880-4CF9-B14A-3439BAB7D29E}"/>
                  </a:ext>
                </a:extLst>
              </p:cNvPr>
              <p:cNvSpPr/>
              <p:nvPr/>
            </p:nvSpPr>
            <p:spPr>
              <a:xfrm rot="18900000">
                <a:off x="6936324" y="3988621"/>
                <a:ext cx="362224" cy="362224"/>
              </a:xfrm>
              <a:prstGeom prst="rtTriangle">
                <a:avLst/>
              </a:prstGeom>
              <a:solidFill>
                <a:srgbClr val="B701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299FFAA-D9D7-4CD8-8A46-EFD8A0864041}"/>
                </a:ext>
              </a:extLst>
            </p:cNvPr>
            <p:cNvSpPr/>
            <p:nvPr/>
          </p:nvSpPr>
          <p:spPr>
            <a:xfrm>
              <a:off x="8382133" y="3772129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44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/>
      <p:bldP spid="4" grpId="0" animBg="1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三会一课支部委员会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5F50850-6ADB-4821-BDBA-E44CF983B81A}"/>
              </a:ext>
            </a:extLst>
          </p:cNvPr>
          <p:cNvSpPr/>
          <p:nvPr/>
        </p:nvSpPr>
        <p:spPr>
          <a:xfrm>
            <a:off x="8926052" y="2084648"/>
            <a:ext cx="1292662" cy="3058086"/>
          </a:xfrm>
          <a:prstGeom prst="rect">
            <a:avLst/>
          </a:prstGeom>
          <a:solidFill>
            <a:srgbClr val="C00000"/>
          </a:solidFill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有关规定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11F1B07-6DEF-4D31-94B7-ABEF784545C9}"/>
              </a:ext>
            </a:extLst>
          </p:cNvPr>
          <p:cNvCxnSpPr>
            <a:cxnSpLocks/>
          </p:cNvCxnSpPr>
          <p:nvPr/>
        </p:nvCxnSpPr>
        <p:spPr>
          <a:xfrm flipV="1">
            <a:off x="8582837" y="2134024"/>
            <a:ext cx="0" cy="2924204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34">
            <a:extLst>
              <a:ext uri="{FF2B5EF4-FFF2-40B4-BE49-F238E27FC236}">
                <a16:creationId xmlns:a16="http://schemas.microsoft.com/office/drawing/2014/main" id="{E70686FF-1C89-421B-891C-FBE843FCE816}"/>
              </a:ext>
            </a:extLst>
          </p:cNvPr>
          <p:cNvSpPr/>
          <p:nvPr/>
        </p:nvSpPr>
        <p:spPr bwMode="auto">
          <a:xfrm>
            <a:off x="5475728" y="3706421"/>
            <a:ext cx="2668272" cy="1404001"/>
          </a:xfrm>
          <a:prstGeom prst="rect">
            <a:avLst/>
          </a:prstGeom>
          <a:noFill/>
          <a:ln w="25400" cap="flat" cmpd="sng" algn="ctr">
            <a:solidFill>
              <a:srgbClr val="E9872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列席会议的同志在会上可以发表意见，但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没有表决权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22">
            <a:extLst>
              <a:ext uri="{FF2B5EF4-FFF2-40B4-BE49-F238E27FC236}">
                <a16:creationId xmlns:a16="http://schemas.microsoft.com/office/drawing/2014/main" id="{192283EC-D531-40E0-9091-DA851BBB118E}"/>
              </a:ext>
            </a:extLst>
          </p:cNvPr>
          <p:cNvSpPr/>
          <p:nvPr/>
        </p:nvSpPr>
        <p:spPr bwMode="auto">
          <a:xfrm>
            <a:off x="3087699" y="2084649"/>
            <a:ext cx="3610643" cy="1403082"/>
          </a:xfrm>
          <a:prstGeom prst="rect">
            <a:avLst/>
          </a:prstGeom>
          <a:noFill/>
          <a:ln w="25400" cap="flat" cmpd="sng" algn="ctr">
            <a:solidFill>
              <a:srgbClr val="E9872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支部委员会一般</a:t>
            </a:r>
            <a:r>
              <a: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每月召开一次</a:t>
            </a:r>
            <a:r>
              <a:rPr kumimoji="0" lang="zh-CN" alt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，根据需要也可以随时召开</a:t>
            </a:r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966C71C3-E81D-4272-A82A-EE7D30F74B87}"/>
              </a:ext>
            </a:extLst>
          </p:cNvPr>
          <p:cNvSpPr/>
          <p:nvPr/>
        </p:nvSpPr>
        <p:spPr bwMode="auto">
          <a:xfrm>
            <a:off x="1627831" y="3706421"/>
            <a:ext cx="2392625" cy="1436313"/>
          </a:xfrm>
          <a:prstGeom prst="rect">
            <a:avLst/>
          </a:prstGeom>
          <a:noFill/>
          <a:ln w="25400" cap="flat" cmpd="sng" algn="ctr">
            <a:solidFill>
              <a:srgbClr val="B70101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ClrTx/>
              <a:buSzPct val="80000"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召开支委扩大会议，要有</a:t>
            </a: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超过半数的支委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参加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5152349-7511-495B-AC87-6BB4F21F10BD}"/>
              </a:ext>
            </a:extLst>
          </p:cNvPr>
          <p:cNvSpPr/>
          <p:nvPr/>
        </p:nvSpPr>
        <p:spPr>
          <a:xfrm>
            <a:off x="4071728" y="3706422"/>
            <a:ext cx="1404000" cy="1404000"/>
          </a:xfrm>
          <a:prstGeom prst="rect">
            <a:avLst/>
          </a:prstGeom>
          <a:solidFill>
            <a:srgbClr val="E98726"/>
          </a:solidFill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455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三会一课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45F7953-4498-4497-B11D-6DB2ED863F9E}"/>
              </a:ext>
            </a:extLst>
          </p:cNvPr>
          <p:cNvSpPr/>
          <p:nvPr/>
        </p:nvSpPr>
        <p:spPr>
          <a:xfrm>
            <a:off x="1627831" y="2084650"/>
            <a:ext cx="1403079" cy="1403081"/>
          </a:xfrm>
          <a:prstGeom prst="rect">
            <a:avLst/>
          </a:prstGeom>
          <a:solidFill>
            <a:srgbClr val="B70101"/>
          </a:solidFill>
          <a:ln w="25400"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455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三会一课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B56B11-8468-491F-99D7-7200676423B5}"/>
              </a:ext>
            </a:extLst>
          </p:cNvPr>
          <p:cNvSpPr/>
          <p:nvPr/>
        </p:nvSpPr>
        <p:spPr>
          <a:xfrm>
            <a:off x="6755131" y="2084648"/>
            <a:ext cx="1404000" cy="1404000"/>
          </a:xfrm>
          <a:prstGeom prst="rect">
            <a:avLst/>
          </a:prstGeom>
          <a:solidFill>
            <a:srgbClr val="E98726"/>
          </a:solidFill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345565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三会一课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720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三会一课支部委员会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3E2C407-548B-404D-8E30-A5E24FDFD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55" y="4449807"/>
            <a:ext cx="4695774" cy="160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2A0E1C-233C-4413-9792-9D97D62A8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5689" y="4449807"/>
            <a:ext cx="5427556" cy="149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E7BA296-1058-4A03-845F-BF2DC100032B}"/>
              </a:ext>
            </a:extLst>
          </p:cNvPr>
          <p:cNvCxnSpPr/>
          <p:nvPr/>
        </p:nvCxnSpPr>
        <p:spPr>
          <a:xfrm>
            <a:off x="1232036" y="214777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>
            <a:extLst>
              <a:ext uri="{FF2B5EF4-FFF2-40B4-BE49-F238E27FC236}">
                <a16:creationId xmlns:a16="http://schemas.microsoft.com/office/drawing/2014/main" id="{123AC4BE-5FB8-41AB-A57B-401AB93A24D7}"/>
              </a:ext>
            </a:extLst>
          </p:cNvPr>
          <p:cNvSpPr>
            <a:spLocks noEditPoints="1"/>
          </p:cNvSpPr>
          <p:nvPr/>
        </p:nvSpPr>
        <p:spPr bwMode="auto">
          <a:xfrm>
            <a:off x="3743476" y="1197502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FDE69E3-4D9B-48E2-9D5C-DD809BFAD3B8}"/>
              </a:ext>
            </a:extLst>
          </p:cNvPr>
          <p:cNvSpPr/>
          <p:nvPr/>
        </p:nvSpPr>
        <p:spPr>
          <a:xfrm>
            <a:off x="4534560" y="122233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F85540D-FFA1-41E7-A39E-10C6CAF3DA0A}"/>
              </a:ext>
            </a:extLst>
          </p:cNvPr>
          <p:cNvSpPr/>
          <p:nvPr/>
        </p:nvSpPr>
        <p:spPr>
          <a:xfrm>
            <a:off x="2679558" y="2652906"/>
            <a:ext cx="1597834" cy="1597834"/>
          </a:xfrm>
          <a:prstGeom prst="ellipse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E8C65167-911E-4F96-8696-E530C94C125D}"/>
              </a:ext>
            </a:extLst>
          </p:cNvPr>
          <p:cNvSpPr/>
          <p:nvPr/>
        </p:nvSpPr>
        <p:spPr>
          <a:xfrm>
            <a:off x="7568764" y="2679487"/>
            <a:ext cx="1597834" cy="1597834"/>
          </a:xfrm>
          <a:prstGeom prst="ellips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C9245AC-A2FF-48A1-B139-CA15B48CAC86}"/>
              </a:ext>
            </a:extLst>
          </p:cNvPr>
          <p:cNvSpPr/>
          <p:nvPr/>
        </p:nvSpPr>
        <p:spPr>
          <a:xfrm>
            <a:off x="3113796" y="357908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5F9833B-8560-49D9-858F-682683673427}"/>
              </a:ext>
            </a:extLst>
          </p:cNvPr>
          <p:cNvSpPr/>
          <p:nvPr/>
        </p:nvSpPr>
        <p:spPr>
          <a:xfrm>
            <a:off x="8073667" y="357908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Freeform 280">
            <a:extLst>
              <a:ext uri="{FF2B5EF4-FFF2-40B4-BE49-F238E27FC236}">
                <a16:creationId xmlns:a16="http://schemas.microsoft.com/office/drawing/2014/main" id="{EC3E8D5D-A22D-4B43-B975-BC2348184377}"/>
              </a:ext>
            </a:extLst>
          </p:cNvPr>
          <p:cNvSpPr>
            <a:spLocks noEditPoints="1"/>
          </p:cNvSpPr>
          <p:nvPr/>
        </p:nvSpPr>
        <p:spPr bwMode="auto">
          <a:xfrm>
            <a:off x="3186642" y="2913907"/>
            <a:ext cx="618369" cy="643102"/>
          </a:xfrm>
          <a:custGeom>
            <a:avLst/>
            <a:gdLst>
              <a:gd name="T0" fmla="*/ 33 w 249"/>
              <a:gd name="T1" fmla="*/ 18 h 260"/>
              <a:gd name="T2" fmla="*/ 83 w 249"/>
              <a:gd name="T3" fmla="*/ 99 h 260"/>
              <a:gd name="T4" fmla="*/ 93 w 249"/>
              <a:gd name="T5" fmla="*/ 100 h 260"/>
              <a:gd name="T6" fmla="*/ 96 w 249"/>
              <a:gd name="T7" fmla="*/ 90 h 260"/>
              <a:gd name="T8" fmla="*/ 85 w 249"/>
              <a:gd name="T9" fmla="*/ 69 h 260"/>
              <a:gd name="T10" fmla="*/ 93 w 249"/>
              <a:gd name="T11" fmla="*/ 57 h 260"/>
              <a:gd name="T12" fmla="*/ 104 w 249"/>
              <a:gd name="T13" fmla="*/ 53 h 260"/>
              <a:gd name="T14" fmla="*/ 118 w 249"/>
              <a:gd name="T15" fmla="*/ 70 h 260"/>
              <a:gd name="T16" fmla="*/ 126 w 249"/>
              <a:gd name="T17" fmla="*/ 72 h 260"/>
              <a:gd name="T18" fmla="*/ 124 w 249"/>
              <a:gd name="T19" fmla="*/ 61 h 260"/>
              <a:gd name="T20" fmla="*/ 128 w 249"/>
              <a:gd name="T21" fmla="*/ 49 h 260"/>
              <a:gd name="T22" fmla="*/ 139 w 249"/>
              <a:gd name="T23" fmla="*/ 47 h 260"/>
              <a:gd name="T24" fmla="*/ 153 w 249"/>
              <a:gd name="T25" fmla="*/ 57 h 260"/>
              <a:gd name="T26" fmla="*/ 157 w 249"/>
              <a:gd name="T27" fmla="*/ 69 h 260"/>
              <a:gd name="T28" fmla="*/ 161 w 249"/>
              <a:gd name="T29" fmla="*/ 69 h 260"/>
              <a:gd name="T30" fmla="*/ 162 w 249"/>
              <a:gd name="T31" fmla="*/ 64 h 260"/>
              <a:gd name="T32" fmla="*/ 170 w 249"/>
              <a:gd name="T33" fmla="*/ 56 h 260"/>
              <a:gd name="T34" fmla="*/ 182 w 249"/>
              <a:gd name="T35" fmla="*/ 57 h 260"/>
              <a:gd name="T36" fmla="*/ 208 w 249"/>
              <a:gd name="T37" fmla="*/ 166 h 260"/>
              <a:gd name="T38" fmla="*/ 139 w 249"/>
              <a:gd name="T39" fmla="*/ 205 h 260"/>
              <a:gd name="T40" fmla="*/ 105 w 249"/>
              <a:gd name="T41" fmla="*/ 196 h 260"/>
              <a:gd name="T42" fmla="*/ 32 w 249"/>
              <a:gd name="T43" fmla="*/ 178 h 260"/>
              <a:gd name="T44" fmla="*/ 26 w 249"/>
              <a:gd name="T45" fmla="*/ 165 h 260"/>
              <a:gd name="T46" fmla="*/ 37 w 249"/>
              <a:gd name="T47" fmla="*/ 153 h 260"/>
              <a:gd name="T48" fmla="*/ 80 w 249"/>
              <a:gd name="T49" fmla="*/ 157 h 260"/>
              <a:gd name="T50" fmla="*/ 84 w 249"/>
              <a:gd name="T51" fmla="*/ 153 h 260"/>
              <a:gd name="T52" fmla="*/ 20 w 249"/>
              <a:gd name="T53" fmla="*/ 38 h 260"/>
              <a:gd name="T54" fmla="*/ 20 w 249"/>
              <a:gd name="T55" fmla="*/ 24 h 260"/>
              <a:gd name="T56" fmla="*/ 15 w 249"/>
              <a:gd name="T57" fmla="*/ 4 h 260"/>
              <a:gd name="T58" fmla="*/ 9 w 249"/>
              <a:gd name="T59" fmla="*/ 8 h 260"/>
              <a:gd name="T60" fmla="*/ 0 w 249"/>
              <a:gd name="T61" fmla="*/ 24 h 260"/>
              <a:gd name="T62" fmla="*/ 6 w 249"/>
              <a:gd name="T63" fmla="*/ 47 h 260"/>
              <a:gd name="T64" fmla="*/ 57 w 249"/>
              <a:gd name="T65" fmla="*/ 137 h 260"/>
              <a:gd name="T66" fmla="*/ 33 w 249"/>
              <a:gd name="T67" fmla="*/ 135 h 260"/>
              <a:gd name="T68" fmla="*/ 18 w 249"/>
              <a:gd name="T69" fmla="*/ 143 h 260"/>
              <a:gd name="T70" fmla="*/ 7 w 249"/>
              <a:gd name="T71" fmla="*/ 161 h 260"/>
              <a:gd name="T72" fmla="*/ 13 w 249"/>
              <a:gd name="T73" fmla="*/ 186 h 260"/>
              <a:gd name="T74" fmla="*/ 33 w 249"/>
              <a:gd name="T75" fmla="*/ 199 h 260"/>
              <a:gd name="T76" fmla="*/ 111 w 249"/>
              <a:gd name="T77" fmla="*/ 218 h 260"/>
              <a:gd name="T78" fmla="*/ 165 w 249"/>
              <a:gd name="T79" fmla="*/ 251 h 260"/>
              <a:gd name="T80" fmla="*/ 226 w 249"/>
              <a:gd name="T81" fmla="*/ 160 h 260"/>
              <a:gd name="T82" fmla="*/ 206 w 249"/>
              <a:gd name="T83" fmla="*/ 70 h 260"/>
              <a:gd name="T84" fmla="*/ 200 w 249"/>
              <a:gd name="T85" fmla="*/ 52 h 260"/>
              <a:gd name="T86" fmla="*/ 176 w 249"/>
              <a:gd name="T87" fmla="*/ 38 h 260"/>
              <a:gd name="T88" fmla="*/ 165 w 249"/>
              <a:gd name="T89" fmla="*/ 38 h 260"/>
              <a:gd name="T90" fmla="*/ 145 w 249"/>
              <a:gd name="T91" fmla="*/ 29 h 260"/>
              <a:gd name="T92" fmla="*/ 127 w 249"/>
              <a:gd name="T93" fmla="*/ 31 h 260"/>
              <a:gd name="T94" fmla="*/ 114 w 249"/>
              <a:gd name="T95" fmla="*/ 38 h 260"/>
              <a:gd name="T96" fmla="*/ 87 w 249"/>
              <a:gd name="T97" fmla="*/ 40 h 260"/>
              <a:gd name="T98" fmla="*/ 75 w 249"/>
              <a:gd name="T99" fmla="*/ 48 h 260"/>
              <a:gd name="T100" fmla="*/ 56 w 249"/>
              <a:gd name="T101" fmla="*/ 16 h 260"/>
              <a:gd name="T102" fmla="*/ 43 w 249"/>
              <a:gd name="T103" fmla="*/ 3 h 260"/>
              <a:gd name="T104" fmla="*/ 20 w 249"/>
              <a:gd name="T105" fmla="*/ 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9" h="260">
                <a:moveTo>
                  <a:pt x="24" y="20"/>
                </a:moveTo>
                <a:lnTo>
                  <a:pt x="24" y="20"/>
                </a:lnTo>
                <a:lnTo>
                  <a:pt x="30" y="18"/>
                </a:lnTo>
                <a:lnTo>
                  <a:pt x="33" y="18"/>
                </a:lnTo>
                <a:lnTo>
                  <a:pt x="37" y="21"/>
                </a:lnTo>
                <a:lnTo>
                  <a:pt x="40" y="26"/>
                </a:lnTo>
                <a:lnTo>
                  <a:pt x="40" y="26"/>
                </a:lnTo>
                <a:lnTo>
                  <a:pt x="83" y="99"/>
                </a:lnTo>
                <a:lnTo>
                  <a:pt x="83" y="99"/>
                </a:lnTo>
                <a:lnTo>
                  <a:pt x="85" y="100"/>
                </a:lnTo>
                <a:lnTo>
                  <a:pt x="88" y="101"/>
                </a:lnTo>
                <a:lnTo>
                  <a:pt x="93" y="100"/>
                </a:lnTo>
                <a:lnTo>
                  <a:pt x="93" y="100"/>
                </a:lnTo>
                <a:lnTo>
                  <a:pt x="96" y="98"/>
                </a:lnTo>
                <a:lnTo>
                  <a:pt x="96" y="95"/>
                </a:lnTo>
                <a:lnTo>
                  <a:pt x="96" y="90"/>
                </a:lnTo>
                <a:lnTo>
                  <a:pt x="95" y="85"/>
                </a:lnTo>
                <a:lnTo>
                  <a:pt x="87" y="73"/>
                </a:lnTo>
                <a:lnTo>
                  <a:pt x="87" y="73"/>
                </a:lnTo>
                <a:lnTo>
                  <a:pt x="85" y="69"/>
                </a:lnTo>
                <a:lnTo>
                  <a:pt x="85" y="65"/>
                </a:lnTo>
                <a:lnTo>
                  <a:pt x="89" y="61"/>
                </a:lnTo>
                <a:lnTo>
                  <a:pt x="93" y="57"/>
                </a:lnTo>
                <a:lnTo>
                  <a:pt x="93" y="57"/>
                </a:lnTo>
                <a:lnTo>
                  <a:pt x="96" y="56"/>
                </a:lnTo>
                <a:lnTo>
                  <a:pt x="96" y="56"/>
                </a:lnTo>
                <a:lnTo>
                  <a:pt x="100" y="55"/>
                </a:lnTo>
                <a:lnTo>
                  <a:pt x="104" y="53"/>
                </a:lnTo>
                <a:lnTo>
                  <a:pt x="106" y="55"/>
                </a:lnTo>
                <a:lnTo>
                  <a:pt x="110" y="57"/>
                </a:lnTo>
                <a:lnTo>
                  <a:pt x="118" y="70"/>
                </a:lnTo>
                <a:lnTo>
                  <a:pt x="118" y="70"/>
                </a:lnTo>
                <a:lnTo>
                  <a:pt x="122" y="74"/>
                </a:lnTo>
                <a:lnTo>
                  <a:pt x="124" y="74"/>
                </a:lnTo>
                <a:lnTo>
                  <a:pt x="124" y="74"/>
                </a:lnTo>
                <a:lnTo>
                  <a:pt x="126" y="72"/>
                </a:lnTo>
                <a:lnTo>
                  <a:pt x="127" y="70"/>
                </a:lnTo>
                <a:lnTo>
                  <a:pt x="127" y="68"/>
                </a:lnTo>
                <a:lnTo>
                  <a:pt x="124" y="61"/>
                </a:lnTo>
                <a:lnTo>
                  <a:pt x="124" y="61"/>
                </a:lnTo>
                <a:lnTo>
                  <a:pt x="124" y="57"/>
                </a:lnTo>
                <a:lnTo>
                  <a:pt x="124" y="55"/>
                </a:lnTo>
                <a:lnTo>
                  <a:pt x="126" y="52"/>
                </a:lnTo>
                <a:lnTo>
                  <a:pt x="128" y="49"/>
                </a:lnTo>
                <a:lnTo>
                  <a:pt x="128" y="49"/>
                </a:lnTo>
                <a:lnTo>
                  <a:pt x="134" y="48"/>
                </a:lnTo>
                <a:lnTo>
                  <a:pt x="134" y="48"/>
                </a:lnTo>
                <a:lnTo>
                  <a:pt x="139" y="47"/>
                </a:lnTo>
                <a:lnTo>
                  <a:pt x="144" y="47"/>
                </a:lnTo>
                <a:lnTo>
                  <a:pt x="148" y="48"/>
                </a:lnTo>
                <a:lnTo>
                  <a:pt x="150" y="52"/>
                </a:lnTo>
                <a:lnTo>
                  <a:pt x="153" y="57"/>
                </a:lnTo>
                <a:lnTo>
                  <a:pt x="153" y="57"/>
                </a:lnTo>
                <a:lnTo>
                  <a:pt x="153" y="57"/>
                </a:lnTo>
                <a:lnTo>
                  <a:pt x="154" y="65"/>
                </a:lnTo>
                <a:lnTo>
                  <a:pt x="157" y="69"/>
                </a:lnTo>
                <a:lnTo>
                  <a:pt x="158" y="70"/>
                </a:lnTo>
                <a:lnTo>
                  <a:pt x="160" y="72"/>
                </a:lnTo>
                <a:lnTo>
                  <a:pt x="160" y="72"/>
                </a:lnTo>
                <a:lnTo>
                  <a:pt x="161" y="69"/>
                </a:lnTo>
                <a:lnTo>
                  <a:pt x="161" y="69"/>
                </a:lnTo>
                <a:lnTo>
                  <a:pt x="161" y="69"/>
                </a:lnTo>
                <a:lnTo>
                  <a:pt x="162" y="64"/>
                </a:lnTo>
                <a:lnTo>
                  <a:pt x="162" y="64"/>
                </a:lnTo>
                <a:lnTo>
                  <a:pt x="163" y="60"/>
                </a:lnTo>
                <a:lnTo>
                  <a:pt x="165" y="57"/>
                </a:lnTo>
                <a:lnTo>
                  <a:pt x="165" y="57"/>
                </a:lnTo>
                <a:lnTo>
                  <a:pt x="170" y="56"/>
                </a:lnTo>
                <a:lnTo>
                  <a:pt x="176" y="56"/>
                </a:lnTo>
                <a:lnTo>
                  <a:pt x="176" y="56"/>
                </a:lnTo>
                <a:lnTo>
                  <a:pt x="179" y="56"/>
                </a:lnTo>
                <a:lnTo>
                  <a:pt x="182" y="57"/>
                </a:lnTo>
                <a:lnTo>
                  <a:pt x="184" y="61"/>
                </a:lnTo>
                <a:lnTo>
                  <a:pt x="187" y="69"/>
                </a:lnTo>
                <a:lnTo>
                  <a:pt x="189" y="78"/>
                </a:lnTo>
                <a:lnTo>
                  <a:pt x="208" y="166"/>
                </a:lnTo>
                <a:lnTo>
                  <a:pt x="225" y="196"/>
                </a:lnTo>
                <a:lnTo>
                  <a:pt x="156" y="235"/>
                </a:lnTo>
                <a:lnTo>
                  <a:pt x="139" y="205"/>
                </a:lnTo>
                <a:lnTo>
                  <a:pt x="139" y="205"/>
                </a:lnTo>
                <a:lnTo>
                  <a:pt x="135" y="205"/>
                </a:lnTo>
                <a:lnTo>
                  <a:pt x="127" y="204"/>
                </a:lnTo>
                <a:lnTo>
                  <a:pt x="113" y="200"/>
                </a:lnTo>
                <a:lnTo>
                  <a:pt x="105" y="196"/>
                </a:lnTo>
                <a:lnTo>
                  <a:pt x="97" y="191"/>
                </a:lnTo>
                <a:lnTo>
                  <a:pt x="37" y="181"/>
                </a:lnTo>
                <a:lnTo>
                  <a:pt x="37" y="181"/>
                </a:lnTo>
                <a:lnTo>
                  <a:pt x="32" y="178"/>
                </a:lnTo>
                <a:lnTo>
                  <a:pt x="28" y="176"/>
                </a:lnTo>
                <a:lnTo>
                  <a:pt x="26" y="170"/>
                </a:lnTo>
                <a:lnTo>
                  <a:pt x="26" y="165"/>
                </a:lnTo>
                <a:lnTo>
                  <a:pt x="26" y="165"/>
                </a:lnTo>
                <a:lnTo>
                  <a:pt x="28" y="159"/>
                </a:lnTo>
                <a:lnTo>
                  <a:pt x="32" y="155"/>
                </a:lnTo>
                <a:lnTo>
                  <a:pt x="32" y="155"/>
                </a:lnTo>
                <a:lnTo>
                  <a:pt x="37" y="153"/>
                </a:lnTo>
                <a:lnTo>
                  <a:pt x="43" y="153"/>
                </a:lnTo>
                <a:lnTo>
                  <a:pt x="76" y="157"/>
                </a:lnTo>
                <a:lnTo>
                  <a:pt x="76" y="157"/>
                </a:lnTo>
                <a:lnTo>
                  <a:pt x="80" y="157"/>
                </a:lnTo>
                <a:lnTo>
                  <a:pt x="82" y="157"/>
                </a:lnTo>
                <a:lnTo>
                  <a:pt x="82" y="157"/>
                </a:lnTo>
                <a:lnTo>
                  <a:pt x="83" y="156"/>
                </a:lnTo>
                <a:lnTo>
                  <a:pt x="84" y="153"/>
                </a:lnTo>
                <a:lnTo>
                  <a:pt x="82" y="146"/>
                </a:lnTo>
                <a:lnTo>
                  <a:pt x="76" y="133"/>
                </a:lnTo>
                <a:lnTo>
                  <a:pt x="66" y="114"/>
                </a:lnTo>
                <a:lnTo>
                  <a:pt x="20" y="38"/>
                </a:lnTo>
                <a:lnTo>
                  <a:pt x="20" y="38"/>
                </a:lnTo>
                <a:lnTo>
                  <a:pt x="19" y="33"/>
                </a:lnTo>
                <a:lnTo>
                  <a:pt x="18" y="27"/>
                </a:lnTo>
                <a:lnTo>
                  <a:pt x="20" y="24"/>
                </a:lnTo>
                <a:lnTo>
                  <a:pt x="24" y="20"/>
                </a:lnTo>
                <a:lnTo>
                  <a:pt x="24" y="20"/>
                </a:lnTo>
                <a:lnTo>
                  <a:pt x="24" y="20"/>
                </a:lnTo>
                <a:close/>
                <a:moveTo>
                  <a:pt x="15" y="4"/>
                </a:moveTo>
                <a:lnTo>
                  <a:pt x="15" y="4"/>
                </a:lnTo>
                <a:lnTo>
                  <a:pt x="14" y="4"/>
                </a:lnTo>
                <a:lnTo>
                  <a:pt x="14" y="4"/>
                </a:lnTo>
                <a:lnTo>
                  <a:pt x="9" y="8"/>
                </a:lnTo>
                <a:lnTo>
                  <a:pt x="5" y="13"/>
                </a:lnTo>
                <a:lnTo>
                  <a:pt x="2" y="18"/>
                </a:lnTo>
                <a:lnTo>
                  <a:pt x="0" y="24"/>
                </a:lnTo>
                <a:lnTo>
                  <a:pt x="0" y="24"/>
                </a:lnTo>
                <a:lnTo>
                  <a:pt x="0" y="30"/>
                </a:lnTo>
                <a:lnTo>
                  <a:pt x="1" y="36"/>
                </a:lnTo>
                <a:lnTo>
                  <a:pt x="4" y="42"/>
                </a:lnTo>
                <a:lnTo>
                  <a:pt x="6" y="47"/>
                </a:lnTo>
                <a:lnTo>
                  <a:pt x="50" y="122"/>
                </a:lnTo>
                <a:lnTo>
                  <a:pt x="50" y="122"/>
                </a:lnTo>
                <a:lnTo>
                  <a:pt x="54" y="130"/>
                </a:lnTo>
                <a:lnTo>
                  <a:pt x="57" y="137"/>
                </a:lnTo>
                <a:lnTo>
                  <a:pt x="45" y="135"/>
                </a:lnTo>
                <a:lnTo>
                  <a:pt x="45" y="135"/>
                </a:lnTo>
                <a:lnTo>
                  <a:pt x="40" y="135"/>
                </a:lnTo>
                <a:lnTo>
                  <a:pt x="33" y="135"/>
                </a:lnTo>
                <a:lnTo>
                  <a:pt x="28" y="137"/>
                </a:lnTo>
                <a:lnTo>
                  <a:pt x="23" y="139"/>
                </a:lnTo>
                <a:lnTo>
                  <a:pt x="23" y="139"/>
                </a:lnTo>
                <a:lnTo>
                  <a:pt x="18" y="143"/>
                </a:lnTo>
                <a:lnTo>
                  <a:pt x="14" y="148"/>
                </a:lnTo>
                <a:lnTo>
                  <a:pt x="10" y="155"/>
                </a:lnTo>
                <a:lnTo>
                  <a:pt x="7" y="161"/>
                </a:lnTo>
                <a:lnTo>
                  <a:pt x="7" y="161"/>
                </a:lnTo>
                <a:lnTo>
                  <a:pt x="7" y="168"/>
                </a:lnTo>
                <a:lnTo>
                  <a:pt x="9" y="174"/>
                </a:lnTo>
                <a:lnTo>
                  <a:pt x="10" y="179"/>
                </a:lnTo>
                <a:lnTo>
                  <a:pt x="13" y="186"/>
                </a:lnTo>
                <a:lnTo>
                  <a:pt x="18" y="190"/>
                </a:lnTo>
                <a:lnTo>
                  <a:pt x="22" y="194"/>
                </a:lnTo>
                <a:lnTo>
                  <a:pt x="28" y="196"/>
                </a:lnTo>
                <a:lnTo>
                  <a:pt x="33" y="199"/>
                </a:lnTo>
                <a:lnTo>
                  <a:pt x="91" y="209"/>
                </a:lnTo>
                <a:lnTo>
                  <a:pt x="91" y="209"/>
                </a:lnTo>
                <a:lnTo>
                  <a:pt x="101" y="215"/>
                </a:lnTo>
                <a:lnTo>
                  <a:pt x="111" y="218"/>
                </a:lnTo>
                <a:lnTo>
                  <a:pt x="127" y="222"/>
                </a:lnTo>
                <a:lnTo>
                  <a:pt x="140" y="244"/>
                </a:lnTo>
                <a:lnTo>
                  <a:pt x="149" y="260"/>
                </a:lnTo>
                <a:lnTo>
                  <a:pt x="165" y="251"/>
                </a:lnTo>
                <a:lnTo>
                  <a:pt x="234" y="211"/>
                </a:lnTo>
                <a:lnTo>
                  <a:pt x="249" y="202"/>
                </a:lnTo>
                <a:lnTo>
                  <a:pt x="240" y="186"/>
                </a:lnTo>
                <a:lnTo>
                  <a:pt x="226" y="160"/>
                </a:lnTo>
                <a:lnTo>
                  <a:pt x="208" y="74"/>
                </a:lnTo>
                <a:lnTo>
                  <a:pt x="208" y="74"/>
                </a:lnTo>
                <a:lnTo>
                  <a:pt x="208" y="73"/>
                </a:lnTo>
                <a:lnTo>
                  <a:pt x="206" y="70"/>
                </a:lnTo>
                <a:lnTo>
                  <a:pt x="206" y="70"/>
                </a:lnTo>
                <a:lnTo>
                  <a:pt x="204" y="61"/>
                </a:lnTo>
                <a:lnTo>
                  <a:pt x="200" y="52"/>
                </a:lnTo>
                <a:lnTo>
                  <a:pt x="200" y="52"/>
                </a:lnTo>
                <a:lnTo>
                  <a:pt x="195" y="44"/>
                </a:lnTo>
                <a:lnTo>
                  <a:pt x="188" y="40"/>
                </a:lnTo>
                <a:lnTo>
                  <a:pt x="182" y="38"/>
                </a:lnTo>
                <a:lnTo>
                  <a:pt x="176" y="38"/>
                </a:lnTo>
                <a:lnTo>
                  <a:pt x="176" y="38"/>
                </a:lnTo>
                <a:lnTo>
                  <a:pt x="171" y="38"/>
                </a:lnTo>
                <a:lnTo>
                  <a:pt x="165" y="38"/>
                </a:lnTo>
                <a:lnTo>
                  <a:pt x="165" y="38"/>
                </a:lnTo>
                <a:lnTo>
                  <a:pt x="158" y="33"/>
                </a:lnTo>
                <a:lnTo>
                  <a:pt x="154" y="30"/>
                </a:lnTo>
                <a:lnTo>
                  <a:pt x="150" y="29"/>
                </a:lnTo>
                <a:lnTo>
                  <a:pt x="145" y="29"/>
                </a:lnTo>
                <a:lnTo>
                  <a:pt x="140" y="27"/>
                </a:lnTo>
                <a:lnTo>
                  <a:pt x="134" y="29"/>
                </a:lnTo>
                <a:lnTo>
                  <a:pt x="127" y="31"/>
                </a:lnTo>
                <a:lnTo>
                  <a:pt x="127" y="31"/>
                </a:lnTo>
                <a:lnTo>
                  <a:pt x="119" y="34"/>
                </a:lnTo>
                <a:lnTo>
                  <a:pt x="119" y="34"/>
                </a:lnTo>
                <a:lnTo>
                  <a:pt x="114" y="38"/>
                </a:lnTo>
                <a:lnTo>
                  <a:pt x="114" y="38"/>
                </a:lnTo>
                <a:lnTo>
                  <a:pt x="109" y="36"/>
                </a:lnTo>
                <a:lnTo>
                  <a:pt x="102" y="35"/>
                </a:lnTo>
                <a:lnTo>
                  <a:pt x="95" y="36"/>
                </a:lnTo>
                <a:lnTo>
                  <a:pt x="87" y="40"/>
                </a:lnTo>
                <a:lnTo>
                  <a:pt x="87" y="40"/>
                </a:lnTo>
                <a:lnTo>
                  <a:pt x="80" y="44"/>
                </a:lnTo>
                <a:lnTo>
                  <a:pt x="80" y="44"/>
                </a:lnTo>
                <a:lnTo>
                  <a:pt x="75" y="48"/>
                </a:lnTo>
                <a:lnTo>
                  <a:pt x="75" y="48"/>
                </a:lnTo>
                <a:lnTo>
                  <a:pt x="56" y="17"/>
                </a:lnTo>
                <a:lnTo>
                  <a:pt x="56" y="16"/>
                </a:lnTo>
                <a:lnTo>
                  <a:pt x="56" y="16"/>
                </a:lnTo>
                <a:lnTo>
                  <a:pt x="56" y="16"/>
                </a:lnTo>
                <a:lnTo>
                  <a:pt x="52" y="11"/>
                </a:lnTo>
                <a:lnTo>
                  <a:pt x="48" y="7"/>
                </a:lnTo>
                <a:lnTo>
                  <a:pt x="43" y="3"/>
                </a:lnTo>
                <a:lnTo>
                  <a:pt x="37" y="1"/>
                </a:lnTo>
                <a:lnTo>
                  <a:pt x="32" y="0"/>
                </a:lnTo>
                <a:lnTo>
                  <a:pt x="27" y="0"/>
                </a:lnTo>
                <a:lnTo>
                  <a:pt x="20" y="1"/>
                </a:lnTo>
                <a:lnTo>
                  <a:pt x="15" y="4"/>
                </a:lnTo>
                <a:lnTo>
                  <a:pt x="15" y="4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283">
            <a:extLst>
              <a:ext uri="{FF2B5EF4-FFF2-40B4-BE49-F238E27FC236}">
                <a16:creationId xmlns:a16="http://schemas.microsoft.com/office/drawing/2014/main" id="{F1576867-BDB9-47D3-81C5-DCB4F64C2B2A}"/>
              </a:ext>
            </a:extLst>
          </p:cNvPr>
          <p:cNvSpPr>
            <a:spLocks noEditPoints="1"/>
          </p:cNvSpPr>
          <p:nvPr/>
        </p:nvSpPr>
        <p:spPr bwMode="auto">
          <a:xfrm>
            <a:off x="8073666" y="2861803"/>
            <a:ext cx="636117" cy="713558"/>
          </a:xfrm>
          <a:custGeom>
            <a:avLst/>
            <a:gdLst>
              <a:gd name="T0" fmla="*/ 121 w 230"/>
              <a:gd name="T1" fmla="*/ 20 h 259"/>
              <a:gd name="T2" fmla="*/ 131 w 230"/>
              <a:gd name="T3" fmla="*/ 108 h 259"/>
              <a:gd name="T4" fmla="*/ 136 w 230"/>
              <a:gd name="T5" fmla="*/ 113 h 259"/>
              <a:gd name="T6" fmla="*/ 150 w 230"/>
              <a:gd name="T7" fmla="*/ 43 h 259"/>
              <a:gd name="T8" fmla="*/ 163 w 230"/>
              <a:gd name="T9" fmla="*/ 34 h 259"/>
              <a:gd name="T10" fmla="*/ 170 w 230"/>
              <a:gd name="T11" fmla="*/ 35 h 259"/>
              <a:gd name="T12" fmla="*/ 163 w 230"/>
              <a:gd name="T13" fmla="*/ 113 h 259"/>
              <a:gd name="T14" fmla="*/ 163 w 230"/>
              <a:gd name="T15" fmla="*/ 113 h 259"/>
              <a:gd name="T16" fmla="*/ 167 w 230"/>
              <a:gd name="T17" fmla="*/ 123 h 259"/>
              <a:gd name="T18" fmla="*/ 171 w 230"/>
              <a:gd name="T19" fmla="*/ 119 h 259"/>
              <a:gd name="T20" fmla="*/ 195 w 230"/>
              <a:gd name="T21" fmla="*/ 72 h 259"/>
              <a:gd name="T22" fmla="*/ 208 w 230"/>
              <a:gd name="T23" fmla="*/ 73 h 259"/>
              <a:gd name="T24" fmla="*/ 213 w 230"/>
              <a:gd name="T25" fmla="*/ 85 h 259"/>
              <a:gd name="T26" fmla="*/ 171 w 230"/>
              <a:gd name="T27" fmla="*/ 182 h 259"/>
              <a:gd name="T28" fmla="*/ 88 w 230"/>
              <a:gd name="T29" fmla="*/ 243 h 259"/>
              <a:gd name="T30" fmla="*/ 79 w 230"/>
              <a:gd name="T31" fmla="*/ 214 h 259"/>
              <a:gd name="T32" fmla="*/ 20 w 230"/>
              <a:gd name="T33" fmla="*/ 156 h 259"/>
              <a:gd name="T34" fmla="*/ 17 w 230"/>
              <a:gd name="T35" fmla="*/ 143 h 259"/>
              <a:gd name="T36" fmla="*/ 28 w 230"/>
              <a:gd name="T37" fmla="*/ 134 h 259"/>
              <a:gd name="T38" fmla="*/ 59 w 230"/>
              <a:gd name="T39" fmla="*/ 156 h 259"/>
              <a:gd name="T40" fmla="*/ 67 w 230"/>
              <a:gd name="T41" fmla="*/ 159 h 259"/>
              <a:gd name="T42" fmla="*/ 75 w 230"/>
              <a:gd name="T43" fmla="*/ 151 h 259"/>
              <a:gd name="T44" fmla="*/ 71 w 230"/>
              <a:gd name="T45" fmla="*/ 119 h 259"/>
              <a:gd name="T46" fmla="*/ 52 w 230"/>
              <a:gd name="T47" fmla="*/ 45 h 259"/>
              <a:gd name="T48" fmla="*/ 62 w 230"/>
              <a:gd name="T49" fmla="*/ 38 h 259"/>
              <a:gd name="T50" fmla="*/ 72 w 230"/>
              <a:gd name="T51" fmla="*/ 43 h 259"/>
              <a:gd name="T52" fmla="*/ 95 w 230"/>
              <a:gd name="T53" fmla="*/ 112 h 259"/>
              <a:gd name="T54" fmla="*/ 102 w 230"/>
              <a:gd name="T55" fmla="*/ 123 h 259"/>
              <a:gd name="T56" fmla="*/ 106 w 230"/>
              <a:gd name="T57" fmla="*/ 115 h 259"/>
              <a:gd name="T58" fmla="*/ 100 w 230"/>
              <a:gd name="T59" fmla="*/ 25 h 259"/>
              <a:gd name="T60" fmla="*/ 111 w 230"/>
              <a:gd name="T61" fmla="*/ 17 h 259"/>
              <a:gd name="T62" fmla="*/ 110 w 230"/>
              <a:gd name="T63" fmla="*/ 0 h 259"/>
              <a:gd name="T64" fmla="*/ 95 w 230"/>
              <a:gd name="T65" fmla="*/ 7 h 259"/>
              <a:gd name="T66" fmla="*/ 84 w 230"/>
              <a:gd name="T67" fmla="*/ 26 h 259"/>
              <a:gd name="T68" fmla="*/ 79 w 230"/>
              <a:gd name="T69" fmla="*/ 28 h 259"/>
              <a:gd name="T70" fmla="*/ 62 w 230"/>
              <a:gd name="T71" fmla="*/ 23 h 259"/>
              <a:gd name="T72" fmla="*/ 45 w 230"/>
              <a:gd name="T73" fmla="*/ 29 h 259"/>
              <a:gd name="T74" fmla="*/ 36 w 230"/>
              <a:gd name="T75" fmla="*/ 43 h 259"/>
              <a:gd name="T76" fmla="*/ 56 w 230"/>
              <a:gd name="T77" fmla="*/ 123 h 259"/>
              <a:gd name="T78" fmla="*/ 46 w 230"/>
              <a:gd name="T79" fmla="*/ 125 h 259"/>
              <a:gd name="T80" fmla="*/ 28 w 230"/>
              <a:gd name="T81" fmla="*/ 119 h 259"/>
              <a:gd name="T82" fmla="*/ 17 w 230"/>
              <a:gd name="T83" fmla="*/ 121 h 259"/>
              <a:gd name="T84" fmla="*/ 4 w 230"/>
              <a:gd name="T85" fmla="*/ 133 h 259"/>
              <a:gd name="T86" fmla="*/ 0 w 230"/>
              <a:gd name="T87" fmla="*/ 150 h 259"/>
              <a:gd name="T88" fmla="*/ 10 w 230"/>
              <a:gd name="T89" fmla="*/ 168 h 259"/>
              <a:gd name="T90" fmla="*/ 61 w 230"/>
              <a:gd name="T91" fmla="*/ 217 h 259"/>
              <a:gd name="T92" fmla="*/ 88 w 230"/>
              <a:gd name="T93" fmla="*/ 259 h 259"/>
              <a:gd name="T94" fmla="*/ 171 w 230"/>
              <a:gd name="T95" fmla="*/ 225 h 259"/>
              <a:gd name="T96" fmla="*/ 189 w 230"/>
              <a:gd name="T97" fmla="*/ 177 h 259"/>
              <a:gd name="T98" fmla="*/ 228 w 230"/>
              <a:gd name="T99" fmla="*/ 93 h 259"/>
              <a:gd name="T100" fmla="*/ 227 w 230"/>
              <a:gd name="T101" fmla="*/ 72 h 259"/>
              <a:gd name="T102" fmla="*/ 215 w 230"/>
              <a:gd name="T103" fmla="*/ 59 h 259"/>
              <a:gd name="T104" fmla="*/ 195 w 230"/>
              <a:gd name="T105" fmla="*/ 55 h 259"/>
              <a:gd name="T106" fmla="*/ 191 w 230"/>
              <a:gd name="T107" fmla="*/ 45 h 259"/>
              <a:gd name="T108" fmla="*/ 183 w 230"/>
              <a:gd name="T109" fmla="*/ 25 h 259"/>
              <a:gd name="T110" fmla="*/ 167 w 230"/>
              <a:gd name="T111" fmla="*/ 19 h 259"/>
              <a:gd name="T112" fmla="*/ 150 w 230"/>
              <a:gd name="T113" fmla="*/ 21 h 259"/>
              <a:gd name="T114" fmla="*/ 140 w 230"/>
              <a:gd name="T115" fmla="*/ 26 h 259"/>
              <a:gd name="T116" fmla="*/ 131 w 230"/>
              <a:gd name="T117" fmla="*/ 8 h 259"/>
              <a:gd name="T118" fmla="*/ 111 w 230"/>
              <a:gd name="T119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0" h="259">
                <a:moveTo>
                  <a:pt x="111" y="17"/>
                </a:moveTo>
                <a:lnTo>
                  <a:pt x="111" y="17"/>
                </a:lnTo>
                <a:lnTo>
                  <a:pt x="117" y="17"/>
                </a:lnTo>
                <a:lnTo>
                  <a:pt x="121" y="20"/>
                </a:lnTo>
                <a:lnTo>
                  <a:pt x="123" y="24"/>
                </a:lnTo>
                <a:lnTo>
                  <a:pt x="124" y="28"/>
                </a:lnTo>
                <a:lnTo>
                  <a:pt x="131" y="108"/>
                </a:lnTo>
                <a:lnTo>
                  <a:pt x="131" y="108"/>
                </a:lnTo>
                <a:lnTo>
                  <a:pt x="132" y="113"/>
                </a:lnTo>
                <a:lnTo>
                  <a:pt x="135" y="115"/>
                </a:lnTo>
                <a:lnTo>
                  <a:pt x="135" y="115"/>
                </a:lnTo>
                <a:lnTo>
                  <a:pt x="136" y="113"/>
                </a:lnTo>
                <a:lnTo>
                  <a:pt x="137" y="112"/>
                </a:lnTo>
                <a:lnTo>
                  <a:pt x="139" y="110"/>
                </a:lnTo>
                <a:lnTo>
                  <a:pt x="150" y="43"/>
                </a:lnTo>
                <a:lnTo>
                  <a:pt x="150" y="43"/>
                </a:lnTo>
                <a:lnTo>
                  <a:pt x="152" y="39"/>
                </a:lnTo>
                <a:lnTo>
                  <a:pt x="156" y="37"/>
                </a:lnTo>
                <a:lnTo>
                  <a:pt x="158" y="34"/>
                </a:lnTo>
                <a:lnTo>
                  <a:pt x="163" y="34"/>
                </a:lnTo>
                <a:lnTo>
                  <a:pt x="163" y="34"/>
                </a:lnTo>
                <a:lnTo>
                  <a:pt x="165" y="34"/>
                </a:lnTo>
                <a:lnTo>
                  <a:pt x="165" y="34"/>
                </a:lnTo>
                <a:lnTo>
                  <a:pt x="170" y="35"/>
                </a:lnTo>
                <a:lnTo>
                  <a:pt x="172" y="39"/>
                </a:lnTo>
                <a:lnTo>
                  <a:pt x="175" y="43"/>
                </a:lnTo>
                <a:lnTo>
                  <a:pt x="175" y="48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7"/>
                </a:lnTo>
                <a:lnTo>
                  <a:pt x="165" y="121"/>
                </a:lnTo>
                <a:lnTo>
                  <a:pt x="167" y="123"/>
                </a:lnTo>
                <a:lnTo>
                  <a:pt x="167" y="123"/>
                </a:lnTo>
                <a:lnTo>
                  <a:pt x="169" y="121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91" y="77"/>
                </a:lnTo>
                <a:lnTo>
                  <a:pt x="191" y="77"/>
                </a:lnTo>
                <a:lnTo>
                  <a:pt x="192" y="74"/>
                </a:lnTo>
                <a:lnTo>
                  <a:pt x="195" y="72"/>
                </a:lnTo>
                <a:lnTo>
                  <a:pt x="201" y="71"/>
                </a:lnTo>
                <a:lnTo>
                  <a:pt x="201" y="71"/>
                </a:lnTo>
                <a:lnTo>
                  <a:pt x="204" y="72"/>
                </a:lnTo>
                <a:lnTo>
                  <a:pt x="208" y="73"/>
                </a:lnTo>
                <a:lnTo>
                  <a:pt x="208" y="73"/>
                </a:lnTo>
                <a:lnTo>
                  <a:pt x="211" y="76"/>
                </a:lnTo>
                <a:lnTo>
                  <a:pt x="213" y="81"/>
                </a:lnTo>
                <a:lnTo>
                  <a:pt x="213" y="85"/>
                </a:lnTo>
                <a:lnTo>
                  <a:pt x="211" y="90"/>
                </a:lnTo>
                <a:lnTo>
                  <a:pt x="176" y="163"/>
                </a:lnTo>
                <a:lnTo>
                  <a:pt x="176" y="163"/>
                </a:lnTo>
                <a:lnTo>
                  <a:pt x="171" y="182"/>
                </a:lnTo>
                <a:lnTo>
                  <a:pt x="165" y="201"/>
                </a:lnTo>
                <a:lnTo>
                  <a:pt x="156" y="221"/>
                </a:lnTo>
                <a:lnTo>
                  <a:pt x="154" y="243"/>
                </a:lnTo>
                <a:lnTo>
                  <a:pt x="88" y="243"/>
                </a:lnTo>
                <a:lnTo>
                  <a:pt x="88" y="220"/>
                </a:lnTo>
                <a:lnTo>
                  <a:pt x="88" y="220"/>
                </a:lnTo>
                <a:lnTo>
                  <a:pt x="85" y="219"/>
                </a:lnTo>
                <a:lnTo>
                  <a:pt x="79" y="214"/>
                </a:lnTo>
                <a:lnTo>
                  <a:pt x="70" y="204"/>
                </a:lnTo>
                <a:lnTo>
                  <a:pt x="66" y="198"/>
                </a:lnTo>
                <a:lnTo>
                  <a:pt x="61" y="191"/>
                </a:lnTo>
                <a:lnTo>
                  <a:pt x="20" y="156"/>
                </a:lnTo>
                <a:lnTo>
                  <a:pt x="20" y="156"/>
                </a:lnTo>
                <a:lnTo>
                  <a:pt x="18" y="152"/>
                </a:lnTo>
                <a:lnTo>
                  <a:pt x="17" y="149"/>
                </a:lnTo>
                <a:lnTo>
                  <a:pt x="17" y="143"/>
                </a:lnTo>
                <a:lnTo>
                  <a:pt x="19" y="139"/>
                </a:lnTo>
                <a:lnTo>
                  <a:pt x="19" y="139"/>
                </a:lnTo>
                <a:lnTo>
                  <a:pt x="23" y="136"/>
                </a:lnTo>
                <a:lnTo>
                  <a:pt x="28" y="134"/>
                </a:lnTo>
                <a:lnTo>
                  <a:pt x="28" y="134"/>
                </a:lnTo>
                <a:lnTo>
                  <a:pt x="32" y="136"/>
                </a:lnTo>
                <a:lnTo>
                  <a:pt x="36" y="138"/>
                </a:lnTo>
                <a:lnTo>
                  <a:pt x="59" y="156"/>
                </a:lnTo>
                <a:lnTo>
                  <a:pt x="59" y="156"/>
                </a:lnTo>
                <a:lnTo>
                  <a:pt x="63" y="159"/>
                </a:lnTo>
                <a:lnTo>
                  <a:pt x="67" y="159"/>
                </a:lnTo>
                <a:lnTo>
                  <a:pt x="67" y="159"/>
                </a:lnTo>
                <a:lnTo>
                  <a:pt x="70" y="159"/>
                </a:lnTo>
                <a:lnTo>
                  <a:pt x="72" y="158"/>
                </a:lnTo>
                <a:lnTo>
                  <a:pt x="74" y="155"/>
                </a:lnTo>
                <a:lnTo>
                  <a:pt x="75" y="151"/>
                </a:lnTo>
                <a:lnTo>
                  <a:pt x="76" y="146"/>
                </a:lnTo>
                <a:lnTo>
                  <a:pt x="75" y="138"/>
                </a:lnTo>
                <a:lnTo>
                  <a:pt x="74" y="129"/>
                </a:lnTo>
                <a:lnTo>
                  <a:pt x="71" y="119"/>
                </a:lnTo>
                <a:lnTo>
                  <a:pt x="50" y="55"/>
                </a:lnTo>
                <a:lnTo>
                  <a:pt x="50" y="55"/>
                </a:lnTo>
                <a:lnTo>
                  <a:pt x="50" y="50"/>
                </a:lnTo>
                <a:lnTo>
                  <a:pt x="52" y="45"/>
                </a:lnTo>
                <a:lnTo>
                  <a:pt x="54" y="42"/>
                </a:lnTo>
                <a:lnTo>
                  <a:pt x="59" y="39"/>
                </a:lnTo>
                <a:lnTo>
                  <a:pt x="59" y="39"/>
                </a:lnTo>
                <a:lnTo>
                  <a:pt x="62" y="38"/>
                </a:lnTo>
                <a:lnTo>
                  <a:pt x="62" y="38"/>
                </a:lnTo>
                <a:lnTo>
                  <a:pt x="66" y="39"/>
                </a:lnTo>
                <a:lnTo>
                  <a:pt x="70" y="41"/>
                </a:lnTo>
                <a:lnTo>
                  <a:pt x="72" y="43"/>
                </a:lnTo>
                <a:lnTo>
                  <a:pt x="74" y="47"/>
                </a:lnTo>
                <a:lnTo>
                  <a:pt x="93" y="111"/>
                </a:lnTo>
                <a:lnTo>
                  <a:pt x="93" y="111"/>
                </a:lnTo>
                <a:lnTo>
                  <a:pt x="95" y="112"/>
                </a:lnTo>
                <a:lnTo>
                  <a:pt x="95" y="112"/>
                </a:lnTo>
                <a:lnTo>
                  <a:pt x="98" y="119"/>
                </a:lnTo>
                <a:lnTo>
                  <a:pt x="101" y="121"/>
                </a:lnTo>
                <a:lnTo>
                  <a:pt x="102" y="123"/>
                </a:lnTo>
                <a:lnTo>
                  <a:pt x="102" y="123"/>
                </a:lnTo>
                <a:lnTo>
                  <a:pt x="104" y="121"/>
                </a:lnTo>
                <a:lnTo>
                  <a:pt x="105" y="119"/>
                </a:lnTo>
                <a:lnTo>
                  <a:pt x="106" y="115"/>
                </a:lnTo>
                <a:lnTo>
                  <a:pt x="106" y="108"/>
                </a:lnTo>
                <a:lnTo>
                  <a:pt x="100" y="30"/>
                </a:lnTo>
                <a:lnTo>
                  <a:pt x="100" y="30"/>
                </a:lnTo>
                <a:lnTo>
                  <a:pt x="100" y="25"/>
                </a:lnTo>
                <a:lnTo>
                  <a:pt x="102" y="21"/>
                </a:lnTo>
                <a:lnTo>
                  <a:pt x="106" y="19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close/>
                <a:moveTo>
                  <a:pt x="111" y="0"/>
                </a:moveTo>
                <a:lnTo>
                  <a:pt x="111" y="0"/>
                </a:lnTo>
                <a:lnTo>
                  <a:pt x="110" y="0"/>
                </a:lnTo>
                <a:lnTo>
                  <a:pt x="110" y="0"/>
                </a:lnTo>
                <a:lnTo>
                  <a:pt x="104" y="2"/>
                </a:lnTo>
                <a:lnTo>
                  <a:pt x="98" y="4"/>
                </a:lnTo>
                <a:lnTo>
                  <a:pt x="95" y="7"/>
                </a:lnTo>
                <a:lnTo>
                  <a:pt x="91" y="11"/>
                </a:lnTo>
                <a:lnTo>
                  <a:pt x="87" y="16"/>
                </a:lnTo>
                <a:lnTo>
                  <a:pt x="85" y="20"/>
                </a:lnTo>
                <a:lnTo>
                  <a:pt x="84" y="26"/>
                </a:lnTo>
                <a:lnTo>
                  <a:pt x="84" y="32"/>
                </a:lnTo>
                <a:lnTo>
                  <a:pt x="84" y="32"/>
                </a:lnTo>
                <a:lnTo>
                  <a:pt x="84" y="32"/>
                </a:lnTo>
                <a:lnTo>
                  <a:pt x="79" y="28"/>
                </a:lnTo>
                <a:lnTo>
                  <a:pt x="74" y="25"/>
                </a:lnTo>
                <a:lnTo>
                  <a:pt x="69" y="23"/>
                </a:lnTo>
                <a:lnTo>
                  <a:pt x="62" y="23"/>
                </a:lnTo>
                <a:lnTo>
                  <a:pt x="62" y="23"/>
                </a:lnTo>
                <a:lnTo>
                  <a:pt x="54" y="24"/>
                </a:lnTo>
                <a:lnTo>
                  <a:pt x="54" y="24"/>
                </a:lnTo>
                <a:lnTo>
                  <a:pt x="49" y="26"/>
                </a:lnTo>
                <a:lnTo>
                  <a:pt x="45" y="29"/>
                </a:lnTo>
                <a:lnTo>
                  <a:pt x="41" y="33"/>
                </a:lnTo>
                <a:lnTo>
                  <a:pt x="37" y="38"/>
                </a:lnTo>
                <a:lnTo>
                  <a:pt x="37" y="38"/>
                </a:lnTo>
                <a:lnTo>
                  <a:pt x="36" y="43"/>
                </a:lnTo>
                <a:lnTo>
                  <a:pt x="35" y="48"/>
                </a:lnTo>
                <a:lnTo>
                  <a:pt x="35" y="54"/>
                </a:lnTo>
                <a:lnTo>
                  <a:pt x="36" y="59"/>
                </a:lnTo>
                <a:lnTo>
                  <a:pt x="56" y="123"/>
                </a:lnTo>
                <a:lnTo>
                  <a:pt x="56" y="123"/>
                </a:lnTo>
                <a:lnTo>
                  <a:pt x="58" y="134"/>
                </a:lnTo>
                <a:lnTo>
                  <a:pt x="46" y="125"/>
                </a:lnTo>
                <a:lnTo>
                  <a:pt x="46" y="125"/>
                </a:lnTo>
                <a:lnTo>
                  <a:pt x="43" y="123"/>
                </a:lnTo>
                <a:lnTo>
                  <a:pt x="37" y="120"/>
                </a:lnTo>
                <a:lnTo>
                  <a:pt x="33" y="119"/>
                </a:lnTo>
                <a:lnTo>
                  <a:pt x="28" y="119"/>
                </a:lnTo>
                <a:lnTo>
                  <a:pt x="28" y="119"/>
                </a:lnTo>
                <a:lnTo>
                  <a:pt x="28" y="119"/>
                </a:lnTo>
                <a:lnTo>
                  <a:pt x="22" y="120"/>
                </a:lnTo>
                <a:lnTo>
                  <a:pt x="17" y="121"/>
                </a:lnTo>
                <a:lnTo>
                  <a:pt x="11" y="124"/>
                </a:lnTo>
                <a:lnTo>
                  <a:pt x="6" y="129"/>
                </a:lnTo>
                <a:lnTo>
                  <a:pt x="6" y="129"/>
                </a:lnTo>
                <a:lnTo>
                  <a:pt x="4" y="133"/>
                </a:lnTo>
                <a:lnTo>
                  <a:pt x="1" y="138"/>
                </a:lnTo>
                <a:lnTo>
                  <a:pt x="0" y="143"/>
                </a:lnTo>
                <a:lnTo>
                  <a:pt x="0" y="150"/>
                </a:lnTo>
                <a:lnTo>
                  <a:pt x="0" y="150"/>
                </a:lnTo>
                <a:lnTo>
                  <a:pt x="1" y="155"/>
                </a:lnTo>
                <a:lnTo>
                  <a:pt x="4" y="160"/>
                </a:lnTo>
                <a:lnTo>
                  <a:pt x="6" y="164"/>
                </a:lnTo>
                <a:lnTo>
                  <a:pt x="10" y="168"/>
                </a:lnTo>
                <a:lnTo>
                  <a:pt x="49" y="202"/>
                </a:lnTo>
                <a:lnTo>
                  <a:pt x="49" y="202"/>
                </a:lnTo>
                <a:lnTo>
                  <a:pt x="54" y="211"/>
                </a:lnTo>
                <a:lnTo>
                  <a:pt x="61" y="217"/>
                </a:lnTo>
                <a:lnTo>
                  <a:pt x="71" y="228"/>
                </a:lnTo>
                <a:lnTo>
                  <a:pt x="72" y="243"/>
                </a:lnTo>
                <a:lnTo>
                  <a:pt x="72" y="259"/>
                </a:lnTo>
                <a:lnTo>
                  <a:pt x="88" y="259"/>
                </a:lnTo>
                <a:lnTo>
                  <a:pt x="154" y="259"/>
                </a:lnTo>
                <a:lnTo>
                  <a:pt x="171" y="259"/>
                </a:lnTo>
                <a:lnTo>
                  <a:pt x="171" y="243"/>
                </a:lnTo>
                <a:lnTo>
                  <a:pt x="171" y="225"/>
                </a:lnTo>
                <a:lnTo>
                  <a:pt x="171" y="225"/>
                </a:lnTo>
                <a:lnTo>
                  <a:pt x="179" y="207"/>
                </a:lnTo>
                <a:lnTo>
                  <a:pt x="185" y="190"/>
                </a:lnTo>
                <a:lnTo>
                  <a:pt x="189" y="177"/>
                </a:lnTo>
                <a:lnTo>
                  <a:pt x="192" y="168"/>
                </a:lnTo>
                <a:lnTo>
                  <a:pt x="226" y="97"/>
                </a:lnTo>
                <a:lnTo>
                  <a:pt x="226" y="97"/>
                </a:lnTo>
                <a:lnTo>
                  <a:pt x="228" y="93"/>
                </a:lnTo>
                <a:lnTo>
                  <a:pt x="228" y="87"/>
                </a:lnTo>
                <a:lnTo>
                  <a:pt x="230" y="81"/>
                </a:lnTo>
                <a:lnTo>
                  <a:pt x="228" y="76"/>
                </a:lnTo>
                <a:lnTo>
                  <a:pt x="227" y="72"/>
                </a:lnTo>
                <a:lnTo>
                  <a:pt x="224" y="67"/>
                </a:lnTo>
                <a:lnTo>
                  <a:pt x="221" y="63"/>
                </a:lnTo>
                <a:lnTo>
                  <a:pt x="215" y="59"/>
                </a:lnTo>
                <a:lnTo>
                  <a:pt x="215" y="59"/>
                </a:lnTo>
                <a:lnTo>
                  <a:pt x="209" y="56"/>
                </a:lnTo>
                <a:lnTo>
                  <a:pt x="201" y="55"/>
                </a:lnTo>
                <a:lnTo>
                  <a:pt x="201" y="55"/>
                </a:lnTo>
                <a:lnTo>
                  <a:pt x="195" y="55"/>
                </a:lnTo>
                <a:lnTo>
                  <a:pt x="189" y="58"/>
                </a:lnTo>
                <a:lnTo>
                  <a:pt x="191" y="51"/>
                </a:lnTo>
                <a:lnTo>
                  <a:pt x="191" y="51"/>
                </a:lnTo>
                <a:lnTo>
                  <a:pt x="191" y="45"/>
                </a:lnTo>
                <a:lnTo>
                  <a:pt x="191" y="39"/>
                </a:lnTo>
                <a:lnTo>
                  <a:pt x="188" y="34"/>
                </a:lnTo>
                <a:lnTo>
                  <a:pt x="185" y="30"/>
                </a:lnTo>
                <a:lnTo>
                  <a:pt x="183" y="25"/>
                </a:lnTo>
                <a:lnTo>
                  <a:pt x="178" y="23"/>
                </a:lnTo>
                <a:lnTo>
                  <a:pt x="174" y="20"/>
                </a:lnTo>
                <a:lnTo>
                  <a:pt x="167" y="19"/>
                </a:lnTo>
                <a:lnTo>
                  <a:pt x="167" y="19"/>
                </a:lnTo>
                <a:lnTo>
                  <a:pt x="163" y="17"/>
                </a:lnTo>
                <a:lnTo>
                  <a:pt x="163" y="17"/>
                </a:lnTo>
                <a:lnTo>
                  <a:pt x="156" y="19"/>
                </a:lnTo>
                <a:lnTo>
                  <a:pt x="150" y="21"/>
                </a:lnTo>
                <a:lnTo>
                  <a:pt x="145" y="24"/>
                </a:lnTo>
                <a:lnTo>
                  <a:pt x="140" y="29"/>
                </a:lnTo>
                <a:lnTo>
                  <a:pt x="140" y="26"/>
                </a:lnTo>
                <a:lnTo>
                  <a:pt x="140" y="26"/>
                </a:lnTo>
                <a:lnTo>
                  <a:pt x="139" y="21"/>
                </a:lnTo>
                <a:lnTo>
                  <a:pt x="137" y="17"/>
                </a:lnTo>
                <a:lnTo>
                  <a:pt x="135" y="12"/>
                </a:lnTo>
                <a:lnTo>
                  <a:pt x="131" y="8"/>
                </a:lnTo>
                <a:lnTo>
                  <a:pt x="127" y="6"/>
                </a:lnTo>
                <a:lnTo>
                  <a:pt x="122" y="3"/>
                </a:lnTo>
                <a:lnTo>
                  <a:pt x="117" y="2"/>
                </a:lnTo>
                <a:lnTo>
                  <a:pt x="111" y="0"/>
                </a:lnTo>
                <a:lnTo>
                  <a:pt x="111" y="0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4A1AD27-8ECA-4F7E-84A7-ABC1FEE6F304}"/>
              </a:ext>
            </a:extLst>
          </p:cNvPr>
          <p:cNvCxnSpPr/>
          <p:nvPr/>
        </p:nvCxnSpPr>
        <p:spPr>
          <a:xfrm>
            <a:off x="4497919" y="3478404"/>
            <a:ext cx="2855541" cy="0"/>
          </a:xfrm>
          <a:prstGeom prst="line">
            <a:avLst/>
          </a:prstGeom>
          <a:ln w="25400">
            <a:solidFill>
              <a:srgbClr val="B7010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8992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/>
      <p:bldP spid="4" grpId="0"/>
      <p:bldP spid="6" grpId="0" animBg="1"/>
      <p:bldP spid="7" grpId="0"/>
      <p:bldP spid="8" grpId="0" animBg="1"/>
      <p:bldP spid="10" grpId="0" animBg="1"/>
      <p:bldP spid="11" grpId="0"/>
      <p:bldP spid="12" grpId="0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三会一课支部委员会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BE7FCF2-2352-4B70-9404-E3A6BA44522A}"/>
              </a:ext>
            </a:extLst>
          </p:cNvPr>
          <p:cNvCxnSpPr/>
          <p:nvPr/>
        </p:nvCxnSpPr>
        <p:spPr>
          <a:xfrm>
            <a:off x="1302170" y="207334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9D45E5B3-1ED0-4A53-90AB-0C0AD9950C18}"/>
              </a:ext>
            </a:extLst>
          </p:cNvPr>
          <p:cNvSpPr/>
          <p:nvPr/>
        </p:nvSpPr>
        <p:spPr>
          <a:xfrm>
            <a:off x="4604694" y="114790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1C9D5D9B-D38D-4FC4-8508-5C98E8AC4FE2}"/>
              </a:ext>
            </a:extLst>
          </p:cNvPr>
          <p:cNvSpPr/>
          <p:nvPr/>
        </p:nvSpPr>
        <p:spPr>
          <a:xfrm>
            <a:off x="2749692" y="2578476"/>
            <a:ext cx="1597834" cy="1597834"/>
          </a:xfrm>
          <a:prstGeom prst="ellipse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32E3DAC-4E2B-4D92-8C88-6CFE3F255F18}"/>
              </a:ext>
            </a:extLst>
          </p:cNvPr>
          <p:cNvSpPr/>
          <p:nvPr/>
        </p:nvSpPr>
        <p:spPr>
          <a:xfrm>
            <a:off x="7638898" y="2605057"/>
            <a:ext cx="1597834" cy="1597834"/>
          </a:xfrm>
          <a:prstGeom prst="ellips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6F53BE-BB84-4B93-849F-6207006D3844}"/>
              </a:ext>
            </a:extLst>
          </p:cNvPr>
          <p:cNvSpPr/>
          <p:nvPr/>
        </p:nvSpPr>
        <p:spPr>
          <a:xfrm>
            <a:off x="3183930" y="350465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8819A6D-1F98-47EC-BA8C-09EA447042CB}"/>
              </a:ext>
            </a:extLst>
          </p:cNvPr>
          <p:cNvSpPr/>
          <p:nvPr/>
        </p:nvSpPr>
        <p:spPr>
          <a:xfrm>
            <a:off x="8143801" y="350465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9D45CA0-A12F-4BB6-B003-CA7CD2EE7B1A}"/>
              </a:ext>
            </a:extLst>
          </p:cNvPr>
          <p:cNvCxnSpPr/>
          <p:nvPr/>
        </p:nvCxnSpPr>
        <p:spPr>
          <a:xfrm>
            <a:off x="4568053" y="3403974"/>
            <a:ext cx="2855541" cy="0"/>
          </a:xfrm>
          <a:prstGeom prst="line">
            <a:avLst/>
          </a:prstGeom>
          <a:ln w="25400">
            <a:solidFill>
              <a:srgbClr val="B7010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291">
            <a:extLst>
              <a:ext uri="{FF2B5EF4-FFF2-40B4-BE49-F238E27FC236}">
                <a16:creationId xmlns:a16="http://schemas.microsoft.com/office/drawing/2014/main" id="{031F4972-0DA2-4F77-9F8B-0BE16031DF4A}"/>
              </a:ext>
            </a:extLst>
          </p:cNvPr>
          <p:cNvSpPr>
            <a:spLocks noEditPoints="1"/>
          </p:cNvSpPr>
          <p:nvPr/>
        </p:nvSpPr>
        <p:spPr bwMode="auto">
          <a:xfrm>
            <a:off x="3232583" y="2810829"/>
            <a:ext cx="633231" cy="633231"/>
          </a:xfrm>
          <a:custGeom>
            <a:avLst/>
            <a:gdLst>
              <a:gd name="T0" fmla="*/ 174 w 255"/>
              <a:gd name="T1" fmla="*/ 73 h 257"/>
              <a:gd name="T2" fmla="*/ 164 w 255"/>
              <a:gd name="T3" fmla="*/ 65 h 257"/>
              <a:gd name="T4" fmla="*/ 137 w 255"/>
              <a:gd name="T5" fmla="*/ 53 h 257"/>
              <a:gd name="T6" fmla="*/ 124 w 255"/>
              <a:gd name="T7" fmla="*/ 52 h 257"/>
              <a:gd name="T8" fmla="*/ 111 w 255"/>
              <a:gd name="T9" fmla="*/ 53 h 257"/>
              <a:gd name="T10" fmla="*/ 87 w 255"/>
              <a:gd name="T11" fmla="*/ 61 h 257"/>
              <a:gd name="T12" fmla="*/ 68 w 255"/>
              <a:gd name="T13" fmla="*/ 77 h 257"/>
              <a:gd name="T14" fmla="*/ 55 w 255"/>
              <a:gd name="T15" fmla="*/ 96 h 257"/>
              <a:gd name="T16" fmla="*/ 0 w 255"/>
              <a:gd name="T17" fmla="*/ 95 h 257"/>
              <a:gd name="T18" fmla="*/ 4 w 255"/>
              <a:gd name="T19" fmla="*/ 86 h 257"/>
              <a:gd name="T20" fmla="*/ 12 w 255"/>
              <a:gd name="T21" fmla="*/ 66 h 257"/>
              <a:gd name="T22" fmla="*/ 24 w 255"/>
              <a:gd name="T23" fmla="*/ 49 h 257"/>
              <a:gd name="T24" fmla="*/ 37 w 255"/>
              <a:gd name="T25" fmla="*/ 34 h 257"/>
              <a:gd name="T26" fmla="*/ 54 w 255"/>
              <a:gd name="T27" fmla="*/ 21 h 257"/>
              <a:gd name="T28" fmla="*/ 72 w 255"/>
              <a:gd name="T29" fmla="*/ 12 h 257"/>
              <a:gd name="T30" fmla="*/ 91 w 255"/>
              <a:gd name="T31" fmla="*/ 4 h 257"/>
              <a:gd name="T32" fmla="*/ 112 w 255"/>
              <a:gd name="T33" fmla="*/ 1 h 257"/>
              <a:gd name="T34" fmla="*/ 122 w 255"/>
              <a:gd name="T35" fmla="*/ 0 h 257"/>
              <a:gd name="T36" fmla="*/ 147 w 255"/>
              <a:gd name="T37" fmla="*/ 4 h 257"/>
              <a:gd name="T38" fmla="*/ 172 w 255"/>
              <a:gd name="T39" fmla="*/ 12 h 257"/>
              <a:gd name="T40" fmla="*/ 194 w 255"/>
              <a:gd name="T41" fmla="*/ 23 h 257"/>
              <a:gd name="T42" fmla="*/ 212 w 255"/>
              <a:gd name="T43" fmla="*/ 38 h 257"/>
              <a:gd name="T44" fmla="*/ 255 w 255"/>
              <a:gd name="T45" fmla="*/ 123 h 257"/>
              <a:gd name="T46" fmla="*/ 80 w 255"/>
              <a:gd name="T47" fmla="*/ 185 h 257"/>
              <a:gd name="T48" fmla="*/ 91 w 255"/>
              <a:gd name="T49" fmla="*/ 192 h 257"/>
              <a:gd name="T50" fmla="*/ 117 w 255"/>
              <a:gd name="T51" fmla="*/ 204 h 257"/>
              <a:gd name="T52" fmla="*/ 132 w 255"/>
              <a:gd name="T53" fmla="*/ 205 h 257"/>
              <a:gd name="T54" fmla="*/ 145 w 255"/>
              <a:gd name="T55" fmla="*/ 204 h 257"/>
              <a:gd name="T56" fmla="*/ 168 w 255"/>
              <a:gd name="T57" fmla="*/ 196 h 257"/>
              <a:gd name="T58" fmla="*/ 187 w 255"/>
              <a:gd name="T59" fmla="*/ 182 h 257"/>
              <a:gd name="T60" fmla="*/ 200 w 255"/>
              <a:gd name="T61" fmla="*/ 161 h 257"/>
              <a:gd name="T62" fmla="*/ 255 w 255"/>
              <a:gd name="T63" fmla="*/ 162 h 257"/>
              <a:gd name="T64" fmla="*/ 251 w 255"/>
              <a:gd name="T65" fmla="*/ 172 h 257"/>
              <a:gd name="T66" fmla="*/ 243 w 255"/>
              <a:gd name="T67" fmla="*/ 191 h 257"/>
              <a:gd name="T68" fmla="*/ 232 w 255"/>
              <a:gd name="T69" fmla="*/ 208 h 257"/>
              <a:gd name="T70" fmla="*/ 219 w 255"/>
              <a:gd name="T71" fmla="*/ 224 h 257"/>
              <a:gd name="T72" fmla="*/ 202 w 255"/>
              <a:gd name="T73" fmla="*/ 237 h 257"/>
              <a:gd name="T74" fmla="*/ 184 w 255"/>
              <a:gd name="T75" fmla="*/ 246 h 257"/>
              <a:gd name="T76" fmla="*/ 164 w 255"/>
              <a:gd name="T77" fmla="*/ 253 h 257"/>
              <a:gd name="T78" fmla="*/ 143 w 255"/>
              <a:gd name="T79" fmla="*/ 257 h 257"/>
              <a:gd name="T80" fmla="*/ 132 w 255"/>
              <a:gd name="T81" fmla="*/ 257 h 257"/>
              <a:gd name="T82" fmla="*/ 107 w 255"/>
              <a:gd name="T83" fmla="*/ 255 h 257"/>
              <a:gd name="T84" fmla="*/ 83 w 255"/>
              <a:gd name="T85" fmla="*/ 246 h 257"/>
              <a:gd name="T86" fmla="*/ 61 w 255"/>
              <a:gd name="T87" fmla="*/ 234 h 257"/>
              <a:gd name="T88" fmla="*/ 42 w 255"/>
              <a:gd name="T89" fmla="*/ 220 h 257"/>
              <a:gd name="T90" fmla="*/ 0 w 255"/>
              <a:gd name="T91" fmla="*/ 134 h 257"/>
              <a:gd name="T92" fmla="*/ 80 w 255"/>
              <a:gd name="T93" fmla="*/ 18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5" h="257">
                <a:moveTo>
                  <a:pt x="150" y="95"/>
                </a:moveTo>
                <a:lnTo>
                  <a:pt x="174" y="73"/>
                </a:lnTo>
                <a:lnTo>
                  <a:pt x="174" y="73"/>
                </a:lnTo>
                <a:lnTo>
                  <a:pt x="164" y="65"/>
                </a:lnTo>
                <a:lnTo>
                  <a:pt x="151" y="59"/>
                </a:lnTo>
                <a:lnTo>
                  <a:pt x="137" y="53"/>
                </a:lnTo>
                <a:lnTo>
                  <a:pt x="130" y="52"/>
                </a:lnTo>
                <a:lnTo>
                  <a:pt x="124" y="52"/>
                </a:lnTo>
                <a:lnTo>
                  <a:pt x="124" y="52"/>
                </a:lnTo>
                <a:lnTo>
                  <a:pt x="111" y="53"/>
                </a:lnTo>
                <a:lnTo>
                  <a:pt x="99" y="56"/>
                </a:lnTo>
                <a:lnTo>
                  <a:pt x="87" y="61"/>
                </a:lnTo>
                <a:lnTo>
                  <a:pt x="77" y="68"/>
                </a:lnTo>
                <a:lnTo>
                  <a:pt x="68" y="77"/>
                </a:lnTo>
                <a:lnTo>
                  <a:pt x="60" y="86"/>
                </a:lnTo>
                <a:lnTo>
                  <a:pt x="55" y="96"/>
                </a:lnTo>
                <a:lnTo>
                  <a:pt x="51" y="108"/>
                </a:lnTo>
                <a:lnTo>
                  <a:pt x="0" y="95"/>
                </a:lnTo>
                <a:lnTo>
                  <a:pt x="0" y="95"/>
                </a:lnTo>
                <a:lnTo>
                  <a:pt x="4" y="86"/>
                </a:lnTo>
                <a:lnTo>
                  <a:pt x="7" y="75"/>
                </a:lnTo>
                <a:lnTo>
                  <a:pt x="12" y="66"/>
                </a:lnTo>
                <a:lnTo>
                  <a:pt x="17" y="57"/>
                </a:lnTo>
                <a:lnTo>
                  <a:pt x="24" y="49"/>
                </a:lnTo>
                <a:lnTo>
                  <a:pt x="30" y="42"/>
                </a:lnTo>
                <a:lnTo>
                  <a:pt x="37" y="34"/>
                </a:lnTo>
                <a:lnTo>
                  <a:pt x="44" y="27"/>
                </a:lnTo>
                <a:lnTo>
                  <a:pt x="54" y="21"/>
                </a:lnTo>
                <a:lnTo>
                  <a:pt x="61" y="16"/>
                </a:lnTo>
                <a:lnTo>
                  <a:pt x="72" y="12"/>
                </a:lnTo>
                <a:lnTo>
                  <a:pt x="81" y="8"/>
                </a:lnTo>
                <a:lnTo>
                  <a:pt x="91" y="4"/>
                </a:lnTo>
                <a:lnTo>
                  <a:pt x="102" y="3"/>
                </a:lnTo>
                <a:lnTo>
                  <a:pt x="112" y="1"/>
                </a:lnTo>
                <a:lnTo>
                  <a:pt x="122" y="0"/>
                </a:lnTo>
                <a:lnTo>
                  <a:pt x="122" y="0"/>
                </a:lnTo>
                <a:lnTo>
                  <a:pt x="135" y="1"/>
                </a:lnTo>
                <a:lnTo>
                  <a:pt x="147" y="4"/>
                </a:lnTo>
                <a:lnTo>
                  <a:pt x="160" y="7"/>
                </a:lnTo>
                <a:lnTo>
                  <a:pt x="172" y="12"/>
                </a:lnTo>
                <a:lnTo>
                  <a:pt x="184" y="17"/>
                </a:lnTo>
                <a:lnTo>
                  <a:pt x="194" y="23"/>
                </a:lnTo>
                <a:lnTo>
                  <a:pt x="204" y="30"/>
                </a:lnTo>
                <a:lnTo>
                  <a:pt x="212" y="38"/>
                </a:lnTo>
                <a:lnTo>
                  <a:pt x="237" y="17"/>
                </a:lnTo>
                <a:lnTo>
                  <a:pt x="255" y="123"/>
                </a:lnTo>
                <a:lnTo>
                  <a:pt x="150" y="95"/>
                </a:lnTo>
                <a:close/>
                <a:moveTo>
                  <a:pt x="80" y="185"/>
                </a:moveTo>
                <a:lnTo>
                  <a:pt x="80" y="185"/>
                </a:lnTo>
                <a:lnTo>
                  <a:pt x="91" y="192"/>
                </a:lnTo>
                <a:lnTo>
                  <a:pt x="104" y="199"/>
                </a:lnTo>
                <a:lnTo>
                  <a:pt x="117" y="204"/>
                </a:lnTo>
                <a:lnTo>
                  <a:pt x="125" y="205"/>
                </a:lnTo>
                <a:lnTo>
                  <a:pt x="132" y="205"/>
                </a:lnTo>
                <a:lnTo>
                  <a:pt x="132" y="205"/>
                </a:lnTo>
                <a:lnTo>
                  <a:pt x="145" y="204"/>
                </a:lnTo>
                <a:lnTo>
                  <a:pt x="156" y="201"/>
                </a:lnTo>
                <a:lnTo>
                  <a:pt x="168" y="196"/>
                </a:lnTo>
                <a:lnTo>
                  <a:pt x="178" y="190"/>
                </a:lnTo>
                <a:lnTo>
                  <a:pt x="187" y="182"/>
                </a:lnTo>
                <a:lnTo>
                  <a:pt x="194" y="172"/>
                </a:lnTo>
                <a:lnTo>
                  <a:pt x="200" y="161"/>
                </a:lnTo>
                <a:lnTo>
                  <a:pt x="204" y="149"/>
                </a:lnTo>
                <a:lnTo>
                  <a:pt x="255" y="162"/>
                </a:lnTo>
                <a:lnTo>
                  <a:pt x="255" y="162"/>
                </a:lnTo>
                <a:lnTo>
                  <a:pt x="251" y="172"/>
                </a:lnTo>
                <a:lnTo>
                  <a:pt x="247" y="182"/>
                </a:lnTo>
                <a:lnTo>
                  <a:pt x="243" y="191"/>
                </a:lnTo>
                <a:lnTo>
                  <a:pt x="238" y="200"/>
                </a:lnTo>
                <a:lnTo>
                  <a:pt x="232" y="208"/>
                </a:lnTo>
                <a:lnTo>
                  <a:pt x="225" y="216"/>
                </a:lnTo>
                <a:lnTo>
                  <a:pt x="219" y="224"/>
                </a:lnTo>
                <a:lnTo>
                  <a:pt x="211" y="230"/>
                </a:lnTo>
                <a:lnTo>
                  <a:pt x="202" y="237"/>
                </a:lnTo>
                <a:lnTo>
                  <a:pt x="193" y="242"/>
                </a:lnTo>
                <a:lnTo>
                  <a:pt x="184" y="246"/>
                </a:lnTo>
                <a:lnTo>
                  <a:pt x="174" y="250"/>
                </a:lnTo>
                <a:lnTo>
                  <a:pt x="164" y="253"/>
                </a:lnTo>
                <a:lnTo>
                  <a:pt x="154" y="255"/>
                </a:lnTo>
                <a:lnTo>
                  <a:pt x="143" y="257"/>
                </a:lnTo>
                <a:lnTo>
                  <a:pt x="132" y="257"/>
                </a:lnTo>
                <a:lnTo>
                  <a:pt x="132" y="257"/>
                </a:lnTo>
                <a:lnTo>
                  <a:pt x="120" y="256"/>
                </a:lnTo>
                <a:lnTo>
                  <a:pt x="107" y="255"/>
                </a:lnTo>
                <a:lnTo>
                  <a:pt x="95" y="251"/>
                </a:lnTo>
                <a:lnTo>
                  <a:pt x="83" y="246"/>
                </a:lnTo>
                <a:lnTo>
                  <a:pt x="72" y="240"/>
                </a:lnTo>
                <a:lnTo>
                  <a:pt x="61" y="234"/>
                </a:lnTo>
                <a:lnTo>
                  <a:pt x="51" y="227"/>
                </a:lnTo>
                <a:lnTo>
                  <a:pt x="42" y="220"/>
                </a:lnTo>
                <a:lnTo>
                  <a:pt x="18" y="240"/>
                </a:lnTo>
                <a:lnTo>
                  <a:pt x="0" y="134"/>
                </a:lnTo>
                <a:lnTo>
                  <a:pt x="106" y="162"/>
                </a:lnTo>
                <a:lnTo>
                  <a:pt x="80" y="185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292">
            <a:extLst>
              <a:ext uri="{FF2B5EF4-FFF2-40B4-BE49-F238E27FC236}">
                <a16:creationId xmlns:a16="http://schemas.microsoft.com/office/drawing/2014/main" id="{5A85D63B-0B8E-41DB-978E-8B130E694C60}"/>
              </a:ext>
            </a:extLst>
          </p:cNvPr>
          <p:cNvSpPr>
            <a:spLocks noEditPoints="1"/>
          </p:cNvSpPr>
          <p:nvPr/>
        </p:nvSpPr>
        <p:spPr bwMode="auto">
          <a:xfrm>
            <a:off x="8118725" y="2873415"/>
            <a:ext cx="638179" cy="618390"/>
          </a:xfrm>
          <a:custGeom>
            <a:avLst/>
            <a:gdLst>
              <a:gd name="T0" fmla="*/ 259 w 259"/>
              <a:gd name="T1" fmla="*/ 184 h 251"/>
              <a:gd name="T2" fmla="*/ 238 w 259"/>
              <a:gd name="T3" fmla="*/ 224 h 251"/>
              <a:gd name="T4" fmla="*/ 162 w 259"/>
              <a:gd name="T5" fmla="*/ 224 h 251"/>
              <a:gd name="T6" fmla="*/ 162 w 259"/>
              <a:gd name="T7" fmla="*/ 193 h 251"/>
              <a:gd name="T8" fmla="*/ 223 w 259"/>
              <a:gd name="T9" fmla="*/ 193 h 251"/>
              <a:gd name="T10" fmla="*/ 197 w 259"/>
              <a:gd name="T11" fmla="*/ 149 h 251"/>
              <a:gd name="T12" fmla="*/ 176 w 259"/>
              <a:gd name="T13" fmla="*/ 160 h 251"/>
              <a:gd name="T14" fmla="*/ 177 w 259"/>
              <a:gd name="T15" fmla="*/ 80 h 251"/>
              <a:gd name="T16" fmla="*/ 250 w 259"/>
              <a:gd name="T17" fmla="*/ 116 h 251"/>
              <a:gd name="T18" fmla="*/ 228 w 259"/>
              <a:gd name="T19" fmla="*/ 129 h 251"/>
              <a:gd name="T20" fmla="*/ 259 w 259"/>
              <a:gd name="T21" fmla="*/ 184 h 251"/>
              <a:gd name="T22" fmla="*/ 130 w 259"/>
              <a:gd name="T23" fmla="*/ 29 h 251"/>
              <a:gd name="T24" fmla="*/ 112 w 259"/>
              <a:gd name="T25" fmla="*/ 61 h 251"/>
              <a:gd name="T26" fmla="*/ 133 w 259"/>
              <a:gd name="T27" fmla="*/ 74 h 251"/>
              <a:gd name="T28" fmla="*/ 58 w 259"/>
              <a:gd name="T29" fmla="*/ 108 h 251"/>
              <a:gd name="T30" fmla="*/ 59 w 259"/>
              <a:gd name="T31" fmla="*/ 28 h 251"/>
              <a:gd name="T32" fmla="*/ 81 w 259"/>
              <a:gd name="T33" fmla="*/ 42 h 251"/>
              <a:gd name="T34" fmla="*/ 103 w 259"/>
              <a:gd name="T35" fmla="*/ 0 h 251"/>
              <a:gd name="T36" fmla="*/ 156 w 259"/>
              <a:gd name="T37" fmla="*/ 0 h 251"/>
              <a:gd name="T38" fmla="*/ 186 w 259"/>
              <a:gd name="T39" fmla="*/ 56 h 251"/>
              <a:gd name="T40" fmla="*/ 156 w 259"/>
              <a:gd name="T41" fmla="*/ 76 h 251"/>
              <a:gd name="T42" fmla="*/ 130 w 259"/>
              <a:gd name="T43" fmla="*/ 29 h 251"/>
              <a:gd name="T44" fmla="*/ 37 w 259"/>
              <a:gd name="T45" fmla="*/ 193 h 251"/>
              <a:gd name="T46" fmla="*/ 78 w 259"/>
              <a:gd name="T47" fmla="*/ 193 h 251"/>
              <a:gd name="T48" fmla="*/ 78 w 259"/>
              <a:gd name="T49" fmla="*/ 165 h 251"/>
              <a:gd name="T50" fmla="*/ 149 w 259"/>
              <a:gd name="T51" fmla="*/ 208 h 251"/>
              <a:gd name="T52" fmla="*/ 78 w 259"/>
              <a:gd name="T53" fmla="*/ 251 h 251"/>
              <a:gd name="T54" fmla="*/ 78 w 259"/>
              <a:gd name="T55" fmla="*/ 224 h 251"/>
              <a:gd name="T56" fmla="*/ 21 w 259"/>
              <a:gd name="T57" fmla="*/ 224 h 251"/>
              <a:gd name="T58" fmla="*/ 0 w 259"/>
              <a:gd name="T59" fmla="*/ 184 h 251"/>
              <a:gd name="T60" fmla="*/ 41 w 259"/>
              <a:gd name="T61" fmla="*/ 113 h 251"/>
              <a:gd name="T62" fmla="*/ 71 w 259"/>
              <a:gd name="T63" fmla="*/ 133 h 251"/>
              <a:gd name="T64" fmla="*/ 37 w 259"/>
              <a:gd name="T65" fmla="*/ 19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9" h="251">
                <a:moveTo>
                  <a:pt x="259" y="184"/>
                </a:moveTo>
                <a:lnTo>
                  <a:pt x="238" y="224"/>
                </a:lnTo>
                <a:lnTo>
                  <a:pt x="162" y="224"/>
                </a:lnTo>
                <a:lnTo>
                  <a:pt x="162" y="193"/>
                </a:lnTo>
                <a:lnTo>
                  <a:pt x="223" y="193"/>
                </a:lnTo>
                <a:lnTo>
                  <a:pt x="197" y="149"/>
                </a:lnTo>
                <a:lnTo>
                  <a:pt x="176" y="160"/>
                </a:lnTo>
                <a:lnTo>
                  <a:pt x="177" y="80"/>
                </a:lnTo>
                <a:lnTo>
                  <a:pt x="250" y="116"/>
                </a:lnTo>
                <a:lnTo>
                  <a:pt x="228" y="129"/>
                </a:lnTo>
                <a:lnTo>
                  <a:pt x="259" y="184"/>
                </a:lnTo>
                <a:close/>
                <a:moveTo>
                  <a:pt x="130" y="29"/>
                </a:moveTo>
                <a:lnTo>
                  <a:pt x="112" y="61"/>
                </a:lnTo>
                <a:lnTo>
                  <a:pt x="133" y="74"/>
                </a:lnTo>
                <a:lnTo>
                  <a:pt x="58" y="108"/>
                </a:lnTo>
                <a:lnTo>
                  <a:pt x="59" y="28"/>
                </a:lnTo>
                <a:lnTo>
                  <a:pt x="81" y="42"/>
                </a:lnTo>
                <a:lnTo>
                  <a:pt x="103" y="0"/>
                </a:lnTo>
                <a:lnTo>
                  <a:pt x="156" y="0"/>
                </a:lnTo>
                <a:lnTo>
                  <a:pt x="186" y="56"/>
                </a:lnTo>
                <a:lnTo>
                  <a:pt x="156" y="76"/>
                </a:lnTo>
                <a:lnTo>
                  <a:pt x="130" y="29"/>
                </a:lnTo>
                <a:close/>
                <a:moveTo>
                  <a:pt x="37" y="193"/>
                </a:moveTo>
                <a:lnTo>
                  <a:pt x="78" y="193"/>
                </a:lnTo>
                <a:lnTo>
                  <a:pt x="78" y="165"/>
                </a:lnTo>
                <a:lnTo>
                  <a:pt x="149" y="208"/>
                </a:lnTo>
                <a:lnTo>
                  <a:pt x="78" y="251"/>
                </a:lnTo>
                <a:lnTo>
                  <a:pt x="78" y="224"/>
                </a:lnTo>
                <a:lnTo>
                  <a:pt x="21" y="224"/>
                </a:lnTo>
                <a:lnTo>
                  <a:pt x="0" y="184"/>
                </a:lnTo>
                <a:lnTo>
                  <a:pt x="41" y="113"/>
                </a:lnTo>
                <a:lnTo>
                  <a:pt x="71" y="133"/>
                </a:lnTo>
                <a:lnTo>
                  <a:pt x="37" y="193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1A7D19C-8A55-4B18-9D68-988D276CC6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5796" y="4435244"/>
            <a:ext cx="4904035" cy="151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0D816E01-9073-4FFD-9B72-05756AFBA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1642" y="4505993"/>
            <a:ext cx="3195790" cy="151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</p:spTree>
    <p:extLst>
      <p:ext uri="{BB962C8B-B14F-4D97-AF65-F5344CB8AC3E}">
        <p14:creationId xmlns:p14="http://schemas.microsoft.com/office/powerpoint/2010/main" val="280843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/>
      <p:bldP spid="5" grpId="0" animBg="1"/>
      <p:bldP spid="6" grpId="0" animBg="1"/>
      <p:bldP spid="7" grpId="0"/>
      <p:bldP spid="8" grpId="0"/>
      <p:bldP spid="11" grpId="0" animBg="1"/>
      <p:bldP spid="12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696221" y="1419423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第四部分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2772012" y="2886546"/>
            <a:ext cx="66479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spc="-300" dirty="0">
                <a:ln w="2540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三会一课党小组会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258349" y="2814704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4531964-4726-4456-9BBC-23C969E75501}"/>
              </a:ext>
            </a:extLst>
          </p:cNvPr>
          <p:cNvSpPr/>
          <p:nvPr/>
        </p:nvSpPr>
        <p:spPr>
          <a:xfrm>
            <a:off x="2896326" y="4131033"/>
            <a:ext cx="6399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支部委员会是团支部在支部团员大会闭会期间的领导机构，负责团支部的日常工作，是团支部的核心，一般没有召开一次支委会会议。</a:t>
            </a:r>
          </a:p>
        </p:txBody>
      </p:sp>
    </p:spTree>
    <p:extLst>
      <p:ext uri="{BB962C8B-B14F-4D97-AF65-F5344CB8AC3E}">
        <p14:creationId xmlns:p14="http://schemas.microsoft.com/office/powerpoint/2010/main" val="214214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三会一课党小组会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690C569-356B-4BF1-B0AF-B8F5185C792C}"/>
              </a:ext>
            </a:extLst>
          </p:cNvPr>
          <p:cNvCxnSpPr/>
          <p:nvPr/>
        </p:nvCxnSpPr>
        <p:spPr>
          <a:xfrm>
            <a:off x="1363487" y="214777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296">
            <a:extLst>
              <a:ext uri="{FF2B5EF4-FFF2-40B4-BE49-F238E27FC236}">
                <a16:creationId xmlns:a16="http://schemas.microsoft.com/office/drawing/2014/main" id="{5649F45D-6272-4EAC-B4B5-DCB29ABD29B0}"/>
              </a:ext>
            </a:extLst>
          </p:cNvPr>
          <p:cNvSpPr>
            <a:spLocks noEditPoints="1"/>
          </p:cNvSpPr>
          <p:nvPr/>
        </p:nvSpPr>
        <p:spPr bwMode="auto">
          <a:xfrm>
            <a:off x="3874927" y="1197502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1D7372D-6FAC-403C-92A0-F4C0AD8484D4}"/>
              </a:ext>
            </a:extLst>
          </p:cNvPr>
          <p:cNvSpPr/>
          <p:nvPr/>
        </p:nvSpPr>
        <p:spPr>
          <a:xfrm>
            <a:off x="4683635" y="1247168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党小组会基本程序</a:t>
            </a:r>
          </a:p>
        </p:txBody>
      </p:sp>
      <p:sp>
        <p:nvSpPr>
          <p:cNvPr id="18" name="Rectangle 32">
            <a:extLst>
              <a:ext uri="{FF2B5EF4-FFF2-40B4-BE49-F238E27FC236}">
                <a16:creationId xmlns:a16="http://schemas.microsoft.com/office/drawing/2014/main" id="{834EC270-36B1-46F9-AA67-78FE4984707B}"/>
              </a:ext>
            </a:extLst>
          </p:cNvPr>
          <p:cNvSpPr/>
          <p:nvPr/>
        </p:nvSpPr>
        <p:spPr>
          <a:xfrm>
            <a:off x="831329" y="2896276"/>
            <a:ext cx="2657883" cy="3055509"/>
          </a:xfrm>
          <a:prstGeom prst="rect">
            <a:avLst/>
          </a:prstGeom>
          <a:solidFill>
            <a:srgbClr val="E987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Oval 52">
            <a:extLst>
              <a:ext uri="{FF2B5EF4-FFF2-40B4-BE49-F238E27FC236}">
                <a16:creationId xmlns:a16="http://schemas.microsoft.com/office/drawing/2014/main" id="{3EE6E9AA-EB71-4531-8D00-2CDFB5BA751A}"/>
              </a:ext>
            </a:extLst>
          </p:cNvPr>
          <p:cNvSpPr/>
          <p:nvPr/>
        </p:nvSpPr>
        <p:spPr>
          <a:xfrm>
            <a:off x="528449" y="2456640"/>
            <a:ext cx="925655" cy="927778"/>
          </a:xfrm>
          <a:prstGeom prst="ellipse">
            <a:avLst/>
          </a:prstGeom>
          <a:solidFill>
            <a:srgbClr val="E98726"/>
          </a:solidFill>
          <a:ln w="38100">
            <a:solidFill>
              <a:srgbClr val="F7F3EB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C1C83D-3046-45E2-B22B-CD5F8E7FE507}"/>
              </a:ext>
            </a:extLst>
          </p:cNvPr>
          <p:cNvGrpSpPr/>
          <p:nvPr/>
        </p:nvGrpSpPr>
        <p:grpSpPr>
          <a:xfrm>
            <a:off x="3190357" y="2871420"/>
            <a:ext cx="2947879" cy="3080365"/>
            <a:chOff x="3299214" y="3183477"/>
            <a:chExt cx="2947879" cy="3080365"/>
          </a:xfrm>
        </p:grpSpPr>
        <p:sp>
          <p:nvSpPr>
            <p:cNvPr id="21" name="Rectangle 33">
              <a:extLst>
                <a:ext uri="{FF2B5EF4-FFF2-40B4-BE49-F238E27FC236}">
                  <a16:creationId xmlns:a16="http://schemas.microsoft.com/office/drawing/2014/main" id="{25EB7720-DBD4-4FE0-A03F-1A524B48A488}"/>
                </a:ext>
              </a:extLst>
            </p:cNvPr>
            <p:cNvSpPr/>
            <p:nvPr/>
          </p:nvSpPr>
          <p:spPr>
            <a:xfrm>
              <a:off x="3589211" y="3183477"/>
              <a:ext cx="2657882" cy="3080365"/>
            </a:xfrm>
            <a:prstGeom prst="rect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2" name="Flowchart: Decision 68">
              <a:extLst>
                <a:ext uri="{FF2B5EF4-FFF2-40B4-BE49-F238E27FC236}">
                  <a16:creationId xmlns:a16="http://schemas.microsoft.com/office/drawing/2014/main" id="{830A1BED-7308-48CA-A417-416E2604B2CF}"/>
                </a:ext>
              </a:extLst>
            </p:cNvPr>
            <p:cNvSpPr/>
            <p:nvPr/>
          </p:nvSpPr>
          <p:spPr>
            <a:xfrm>
              <a:off x="3299214" y="4265777"/>
              <a:ext cx="581129" cy="449427"/>
            </a:xfrm>
            <a:prstGeom prst="flowChartDecision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737800F-783B-4D05-9523-81BB349929F6}"/>
              </a:ext>
            </a:extLst>
          </p:cNvPr>
          <p:cNvGrpSpPr/>
          <p:nvPr/>
        </p:nvGrpSpPr>
        <p:grpSpPr>
          <a:xfrm>
            <a:off x="5864820" y="2871420"/>
            <a:ext cx="2928577" cy="3080365"/>
            <a:chOff x="5973677" y="3183477"/>
            <a:chExt cx="2928577" cy="3080365"/>
          </a:xfrm>
        </p:grpSpPr>
        <p:sp>
          <p:nvSpPr>
            <p:cNvPr id="24" name="Rectangle 50">
              <a:extLst>
                <a:ext uri="{FF2B5EF4-FFF2-40B4-BE49-F238E27FC236}">
                  <a16:creationId xmlns:a16="http://schemas.microsoft.com/office/drawing/2014/main" id="{56131719-D285-4D03-A2CE-61C6F7F7EF04}"/>
                </a:ext>
              </a:extLst>
            </p:cNvPr>
            <p:cNvSpPr/>
            <p:nvPr/>
          </p:nvSpPr>
          <p:spPr>
            <a:xfrm>
              <a:off x="6247092" y="3183477"/>
              <a:ext cx="2655162" cy="3080365"/>
            </a:xfrm>
            <a:prstGeom prst="rect">
              <a:avLst/>
            </a:prstGeom>
            <a:solidFill>
              <a:srgbClr val="E98726"/>
            </a:solidFill>
            <a:ln>
              <a:noFill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Flowchart: Decision 69">
              <a:extLst>
                <a:ext uri="{FF2B5EF4-FFF2-40B4-BE49-F238E27FC236}">
                  <a16:creationId xmlns:a16="http://schemas.microsoft.com/office/drawing/2014/main" id="{91A3D598-36AB-4EF1-A80C-018CDD3FFA53}"/>
                </a:ext>
              </a:extLst>
            </p:cNvPr>
            <p:cNvSpPr/>
            <p:nvPr/>
          </p:nvSpPr>
          <p:spPr>
            <a:xfrm>
              <a:off x="5973677" y="4256974"/>
              <a:ext cx="581129" cy="449427"/>
            </a:xfrm>
            <a:prstGeom prst="flowChartDecision">
              <a:avLst/>
            </a:prstGeom>
            <a:solidFill>
              <a:srgbClr val="E987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365133C-2C98-4B38-8CCC-56A3381D043C}"/>
              </a:ext>
            </a:extLst>
          </p:cNvPr>
          <p:cNvGrpSpPr/>
          <p:nvPr/>
        </p:nvGrpSpPr>
        <p:grpSpPr>
          <a:xfrm>
            <a:off x="8505388" y="2871420"/>
            <a:ext cx="2940450" cy="3080365"/>
            <a:chOff x="8614245" y="3183477"/>
            <a:chExt cx="2940450" cy="3080365"/>
          </a:xfrm>
        </p:grpSpPr>
        <p:sp>
          <p:nvSpPr>
            <p:cNvPr id="27" name="Rectangle 51">
              <a:extLst>
                <a:ext uri="{FF2B5EF4-FFF2-40B4-BE49-F238E27FC236}">
                  <a16:creationId xmlns:a16="http://schemas.microsoft.com/office/drawing/2014/main" id="{54BD7CA6-5389-46D0-AFFD-244FF3CF8F03}"/>
                </a:ext>
              </a:extLst>
            </p:cNvPr>
            <p:cNvSpPr/>
            <p:nvPr/>
          </p:nvSpPr>
          <p:spPr>
            <a:xfrm>
              <a:off x="8896812" y="3183477"/>
              <a:ext cx="2657883" cy="3080365"/>
            </a:xfrm>
            <a:prstGeom prst="rect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Flowchart: Decision 70">
              <a:extLst>
                <a:ext uri="{FF2B5EF4-FFF2-40B4-BE49-F238E27FC236}">
                  <a16:creationId xmlns:a16="http://schemas.microsoft.com/office/drawing/2014/main" id="{E66D645D-980D-4EEA-9932-455ECD5F175B}"/>
                </a:ext>
              </a:extLst>
            </p:cNvPr>
            <p:cNvSpPr/>
            <p:nvPr/>
          </p:nvSpPr>
          <p:spPr>
            <a:xfrm>
              <a:off x="8614245" y="4270793"/>
              <a:ext cx="581129" cy="449427"/>
            </a:xfrm>
            <a:prstGeom prst="flowChartDecision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9" name="Rectangle 4">
            <a:extLst>
              <a:ext uri="{FF2B5EF4-FFF2-40B4-BE49-F238E27FC236}">
                <a16:creationId xmlns:a16="http://schemas.microsoft.com/office/drawing/2014/main" id="{BFFD3C44-AD38-478B-9E23-3BD18061F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3831" y="3384418"/>
            <a:ext cx="2551572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指定专人负责做好记录，记录本由党小组长负责保存，党小组长要及时将会议情况向支部汇报</a:t>
            </a:r>
          </a:p>
        </p:txBody>
      </p:sp>
      <p:sp>
        <p:nvSpPr>
          <p:cNvPr id="30" name="Rectangle 6">
            <a:extLst>
              <a:ext uri="{FF2B5EF4-FFF2-40B4-BE49-F238E27FC236}">
                <a16:creationId xmlns:a16="http://schemas.microsoft.com/office/drawing/2014/main" id="{590CC3A2-D341-4CB4-9DBF-472FE48AD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9186" y="3710357"/>
            <a:ext cx="184357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根据讨论情况，制定切实可行的措施</a:t>
            </a:r>
          </a:p>
        </p:txBody>
      </p:sp>
      <p:sp>
        <p:nvSpPr>
          <p:cNvPr id="31" name="Rectangle 8">
            <a:extLst>
              <a:ext uri="{FF2B5EF4-FFF2-40B4-BE49-F238E27FC236}">
                <a16:creationId xmlns:a16="http://schemas.microsoft.com/office/drawing/2014/main" id="{290BF695-29FA-4088-84FA-F9B2487E7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3770" y="3729217"/>
            <a:ext cx="151501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抓住中心内容讨论，力求统一思想</a:t>
            </a:r>
          </a:p>
        </p:txBody>
      </p:sp>
      <p:sp>
        <p:nvSpPr>
          <p:cNvPr id="32" name="Rectangle 10">
            <a:extLst>
              <a:ext uri="{FF2B5EF4-FFF2-40B4-BE49-F238E27FC236}">
                <a16:creationId xmlns:a16="http://schemas.microsoft.com/office/drawing/2014/main" id="{2D9495F2-D8F9-43CF-ABFF-D7698AC72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849" y="3713962"/>
            <a:ext cx="228982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会前与党支部沟通，确定内容、方法，通知党员做好准备</a:t>
            </a:r>
          </a:p>
        </p:txBody>
      </p:sp>
      <p:sp>
        <p:nvSpPr>
          <p:cNvPr id="33" name="Oval 53">
            <a:extLst>
              <a:ext uri="{FF2B5EF4-FFF2-40B4-BE49-F238E27FC236}">
                <a16:creationId xmlns:a16="http://schemas.microsoft.com/office/drawing/2014/main" id="{281A9BF1-F2A9-4685-8648-A413F732A306}"/>
              </a:ext>
            </a:extLst>
          </p:cNvPr>
          <p:cNvSpPr/>
          <p:nvPr/>
        </p:nvSpPr>
        <p:spPr>
          <a:xfrm>
            <a:off x="5729456" y="2456640"/>
            <a:ext cx="925655" cy="927778"/>
          </a:xfrm>
          <a:prstGeom prst="ellipse">
            <a:avLst/>
          </a:prstGeom>
          <a:solidFill>
            <a:srgbClr val="F7F3EB"/>
          </a:solidFill>
          <a:ln w="38100">
            <a:solidFill>
              <a:srgbClr val="E98726"/>
            </a:solidFill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34" name="Oval 54">
            <a:extLst>
              <a:ext uri="{FF2B5EF4-FFF2-40B4-BE49-F238E27FC236}">
                <a16:creationId xmlns:a16="http://schemas.microsoft.com/office/drawing/2014/main" id="{7DCE55E0-7184-406D-A6EA-0128EF3A05F8}"/>
              </a:ext>
            </a:extLst>
          </p:cNvPr>
          <p:cNvSpPr/>
          <p:nvPr/>
        </p:nvSpPr>
        <p:spPr>
          <a:xfrm>
            <a:off x="3039150" y="2456640"/>
            <a:ext cx="923530" cy="927778"/>
          </a:xfrm>
          <a:prstGeom prst="ellipse">
            <a:avLst/>
          </a:prstGeom>
          <a:solidFill>
            <a:srgbClr val="B70101"/>
          </a:solidFill>
          <a:ln w="38100">
            <a:solidFill>
              <a:srgbClr val="F7F3EB"/>
            </a:solidFill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35" name="Oval 55">
            <a:extLst>
              <a:ext uri="{FF2B5EF4-FFF2-40B4-BE49-F238E27FC236}">
                <a16:creationId xmlns:a16="http://schemas.microsoft.com/office/drawing/2014/main" id="{57DD960D-B49D-474B-B75C-839660A7AD8A}"/>
              </a:ext>
            </a:extLst>
          </p:cNvPr>
          <p:cNvSpPr/>
          <p:nvPr/>
        </p:nvSpPr>
        <p:spPr>
          <a:xfrm>
            <a:off x="8515697" y="2456640"/>
            <a:ext cx="925655" cy="927778"/>
          </a:xfrm>
          <a:prstGeom prst="ellipse">
            <a:avLst/>
          </a:prstGeom>
          <a:solidFill>
            <a:srgbClr val="F7F3EB"/>
          </a:solidFill>
          <a:ln w="38100">
            <a:solidFill>
              <a:srgbClr val="B70101"/>
            </a:solidFill>
          </a:ln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26984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6" grpId="0" animBg="1"/>
      <p:bldP spid="17" grpId="0"/>
      <p:bldP spid="18" grpId="0" animBg="1"/>
      <p:bldP spid="19" grpId="0" animBg="1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993211" y="2981145"/>
            <a:ext cx="20328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34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前言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364747" y="1267073"/>
            <a:ext cx="0" cy="3933825"/>
          </a:xfrm>
          <a:prstGeom prst="line">
            <a:avLst/>
          </a:prstGeom>
          <a:ln w="25400" cap="rnd">
            <a:solidFill>
              <a:srgbClr val="C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703473" y="1442564"/>
            <a:ext cx="76549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《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关于新形势下党内政治生活的若干准则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》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“三会一课”制度是我们党注重思想建党、严密党的组织、增强党的创造力凝聚力战斗力的鲜明体现和制度安排。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A1D9AA0-6D20-4805-88DD-BBFF3F4D0D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8"/>
          <a:stretch/>
        </p:blipFill>
        <p:spPr>
          <a:xfrm>
            <a:off x="0" y="4181474"/>
            <a:ext cx="12192000" cy="267652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99E9F0A-0341-4272-BF18-A05547B0A6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97" y="1442564"/>
            <a:ext cx="2222025" cy="1643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9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三会一课党小组会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CD46B6C-3B31-4AD5-B2CE-B9BA4082FD62}"/>
              </a:ext>
            </a:extLst>
          </p:cNvPr>
          <p:cNvCxnSpPr/>
          <p:nvPr/>
        </p:nvCxnSpPr>
        <p:spPr>
          <a:xfrm>
            <a:off x="700088" y="2032113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296">
            <a:extLst>
              <a:ext uri="{FF2B5EF4-FFF2-40B4-BE49-F238E27FC236}">
                <a16:creationId xmlns:a16="http://schemas.microsoft.com/office/drawing/2014/main" id="{739EB54A-952F-48EE-A1DB-12FD298CD44D}"/>
              </a:ext>
            </a:extLst>
          </p:cNvPr>
          <p:cNvSpPr>
            <a:spLocks noEditPoints="1"/>
          </p:cNvSpPr>
          <p:nvPr/>
        </p:nvSpPr>
        <p:spPr bwMode="auto">
          <a:xfrm>
            <a:off x="3768004" y="1081840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DEDE418-3AF3-49BC-9AC4-E5AEE377039A}"/>
              </a:ext>
            </a:extLst>
          </p:cNvPr>
          <p:cNvSpPr/>
          <p:nvPr/>
        </p:nvSpPr>
        <p:spPr>
          <a:xfrm>
            <a:off x="4546011" y="1101097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11B6D183-8359-4B78-B8A3-D3592F8FF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0064" y="4918919"/>
            <a:ext cx="5451894" cy="68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党小组长负责召集、主持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6DDA50E0-51FE-40D6-A2C3-9299BB1B5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6128" y="2384316"/>
            <a:ext cx="4641126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党小组会一般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每月召开一至两次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88AE0D31-62C6-40B4-A78C-88DE4266B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6128" y="3215672"/>
            <a:ext cx="5462523" cy="159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党小组会的内容一般围绕党的中心工作和党支部的近期工作，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结合本小组的实际情况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确定，每次解决一两个问题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C0202DF-1112-4036-97F9-62F0A29E04A0}"/>
              </a:ext>
            </a:extLst>
          </p:cNvPr>
          <p:cNvGrpSpPr/>
          <p:nvPr/>
        </p:nvGrpSpPr>
        <p:grpSpPr>
          <a:xfrm>
            <a:off x="7722555" y="2910311"/>
            <a:ext cx="3530446" cy="2830036"/>
            <a:chOff x="5993122" y="2180167"/>
            <a:chExt cx="3947584" cy="3164417"/>
          </a:xfrm>
        </p:grpSpPr>
        <p:sp>
          <p:nvSpPr>
            <p:cNvPr id="11" name="Freeform 2">
              <a:extLst>
                <a:ext uri="{FF2B5EF4-FFF2-40B4-BE49-F238E27FC236}">
                  <a16:creationId xmlns:a16="http://schemas.microsoft.com/office/drawing/2014/main" id="{C72FC524-8C15-419C-8AE1-A583BFE903C5}"/>
                </a:ext>
              </a:extLst>
            </p:cNvPr>
            <p:cNvSpPr/>
            <p:nvPr/>
          </p:nvSpPr>
          <p:spPr>
            <a:xfrm>
              <a:off x="6839790" y="2305050"/>
              <a:ext cx="2707217" cy="2707217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94707" tIns="594699" rIns="594707" bIns="594699" spcCol="1270" anchor="ctr"/>
            <a:lstStyle/>
            <a:p>
              <a:pPr marL="0" marR="0" lvl="0" indent="0" algn="ctr" defTabSz="3080943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52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2" name="Oval 3">
              <a:extLst>
                <a:ext uri="{FF2B5EF4-FFF2-40B4-BE49-F238E27FC236}">
                  <a16:creationId xmlns:a16="http://schemas.microsoft.com/office/drawing/2014/main" id="{BC7A6C8A-039C-45B7-B07E-06D7A393D7E0}"/>
                </a:ext>
              </a:extLst>
            </p:cNvPr>
            <p:cNvSpPr/>
            <p:nvPr/>
          </p:nvSpPr>
          <p:spPr>
            <a:xfrm>
              <a:off x="8384956" y="2180167"/>
              <a:ext cx="300567" cy="302683"/>
            </a:xfrm>
            <a:prstGeom prst="ellipse">
              <a:avLst/>
            </a:prstGeom>
            <a:solidFill>
              <a:srgbClr val="B70101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3" name="Oval 4">
              <a:extLst>
                <a:ext uri="{FF2B5EF4-FFF2-40B4-BE49-F238E27FC236}">
                  <a16:creationId xmlns:a16="http://schemas.microsoft.com/office/drawing/2014/main" id="{68F4B767-F666-4443-9891-1D4D879BEB73}"/>
                </a:ext>
              </a:extLst>
            </p:cNvPr>
            <p:cNvSpPr/>
            <p:nvPr/>
          </p:nvSpPr>
          <p:spPr>
            <a:xfrm>
              <a:off x="7671640" y="4811184"/>
              <a:ext cx="218016" cy="218017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Oval 5">
              <a:extLst>
                <a:ext uri="{FF2B5EF4-FFF2-40B4-BE49-F238E27FC236}">
                  <a16:creationId xmlns:a16="http://schemas.microsoft.com/office/drawing/2014/main" id="{71698DA1-4E1C-4B29-A160-23B8E4ECB0B4}"/>
                </a:ext>
              </a:extLst>
            </p:cNvPr>
            <p:cNvSpPr/>
            <p:nvPr/>
          </p:nvSpPr>
          <p:spPr>
            <a:xfrm>
              <a:off x="9720573" y="3403600"/>
              <a:ext cx="220133" cy="218016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B1447D68-BFBA-439A-828E-2C16CC56C324}"/>
                </a:ext>
              </a:extLst>
            </p:cNvPr>
            <p:cNvSpPr/>
            <p:nvPr/>
          </p:nvSpPr>
          <p:spPr>
            <a:xfrm>
              <a:off x="8679174" y="5044017"/>
              <a:ext cx="300567" cy="300567"/>
            </a:xfrm>
            <a:prstGeom prst="ellipse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Oval 7">
              <a:extLst>
                <a:ext uri="{FF2B5EF4-FFF2-40B4-BE49-F238E27FC236}">
                  <a16:creationId xmlns:a16="http://schemas.microsoft.com/office/drawing/2014/main" id="{83DA62E2-75C6-4756-9AC5-3F7BF86F52F3}"/>
                </a:ext>
              </a:extLst>
            </p:cNvPr>
            <p:cNvSpPr/>
            <p:nvPr/>
          </p:nvSpPr>
          <p:spPr>
            <a:xfrm>
              <a:off x="7371073" y="2825750"/>
              <a:ext cx="218016" cy="218017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CAC7A944-08DE-4FEE-A2FF-4F4EEE140B25}"/>
                </a:ext>
              </a:extLst>
            </p:cNvPr>
            <p:cNvSpPr/>
            <p:nvPr/>
          </p:nvSpPr>
          <p:spPr>
            <a:xfrm>
              <a:off x="5993122" y="2794000"/>
              <a:ext cx="1100667" cy="1100667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rgbClr val="E98726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lIns="241240" tIns="241188" rIns="241240" bIns="241188" spcCol="1270" anchor="ctr"/>
            <a:lstStyle/>
            <a:p>
              <a:pPr marL="0" marR="0" lvl="0" indent="0" algn="ctr" defTabSz="1243722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2100" b="0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+mn-lt"/>
              </a:endParaRPr>
            </a:p>
          </p:txBody>
        </p:sp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ADEFAE80-F388-4F6A-8824-3713A93AD27C}"/>
                </a:ext>
              </a:extLst>
            </p:cNvPr>
            <p:cNvSpPr/>
            <p:nvPr/>
          </p:nvSpPr>
          <p:spPr>
            <a:xfrm>
              <a:off x="6253474" y="4097867"/>
              <a:ext cx="543983" cy="543983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Oval 12">
              <a:extLst>
                <a:ext uri="{FF2B5EF4-FFF2-40B4-BE49-F238E27FC236}">
                  <a16:creationId xmlns:a16="http://schemas.microsoft.com/office/drawing/2014/main" id="{C3039EB4-A38A-452D-8DB8-82C223496CF8}"/>
                </a:ext>
              </a:extLst>
            </p:cNvPr>
            <p:cNvSpPr/>
            <p:nvPr/>
          </p:nvSpPr>
          <p:spPr>
            <a:xfrm>
              <a:off x="9333223" y="3035301"/>
              <a:ext cx="302684" cy="300567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0" name="Oval 13">
              <a:extLst>
                <a:ext uri="{FF2B5EF4-FFF2-40B4-BE49-F238E27FC236}">
                  <a16:creationId xmlns:a16="http://schemas.microsoft.com/office/drawing/2014/main" id="{29EFA72C-9F4F-4186-BEBA-7087F1966242}"/>
                </a:ext>
              </a:extLst>
            </p:cNvPr>
            <p:cNvSpPr/>
            <p:nvPr/>
          </p:nvSpPr>
          <p:spPr>
            <a:xfrm>
              <a:off x="6037574" y="4709584"/>
              <a:ext cx="215900" cy="218017"/>
            </a:xfrm>
            <a:prstGeom prst="ellipse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1" name="Oval 14">
              <a:extLst>
                <a:ext uri="{FF2B5EF4-FFF2-40B4-BE49-F238E27FC236}">
                  <a16:creationId xmlns:a16="http://schemas.microsoft.com/office/drawing/2014/main" id="{EE956C8C-6B85-40D8-A668-BEA138A53CB6}"/>
                </a:ext>
              </a:extLst>
            </p:cNvPr>
            <p:cNvSpPr/>
            <p:nvPr/>
          </p:nvSpPr>
          <p:spPr>
            <a:xfrm>
              <a:off x="7527706" y="4425950"/>
              <a:ext cx="218016" cy="218017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454CB0CE-C7D8-4387-9F0E-653DA5DA02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039" y="3585165"/>
            <a:ext cx="2352437" cy="1404291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424CDD6-9BF2-4899-BF44-91E84A7A0EFB}"/>
              </a:ext>
            </a:extLst>
          </p:cNvPr>
          <p:cNvGrpSpPr/>
          <p:nvPr/>
        </p:nvGrpSpPr>
        <p:grpSpPr>
          <a:xfrm>
            <a:off x="938999" y="2435148"/>
            <a:ext cx="838200" cy="668134"/>
            <a:chOff x="938999" y="2369835"/>
            <a:chExt cx="838200" cy="668134"/>
          </a:xfrm>
        </p:grpSpPr>
        <p:sp>
          <p:nvSpPr>
            <p:cNvPr id="24" name="五边形 2">
              <a:extLst>
                <a:ext uri="{FF2B5EF4-FFF2-40B4-BE49-F238E27FC236}">
                  <a16:creationId xmlns:a16="http://schemas.microsoft.com/office/drawing/2014/main" id="{6A8A08CD-FC10-4860-B1E8-CE2611430347}"/>
                </a:ext>
              </a:extLst>
            </p:cNvPr>
            <p:cNvSpPr/>
            <p:nvPr/>
          </p:nvSpPr>
          <p:spPr>
            <a:xfrm rot="5400000">
              <a:off x="1024032" y="2284802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BBC0918-2AED-4B3B-B7E8-ECCA155C4A5B}"/>
                </a:ext>
              </a:extLst>
            </p:cNvPr>
            <p:cNvSpPr/>
            <p:nvPr/>
          </p:nvSpPr>
          <p:spPr>
            <a:xfrm>
              <a:off x="1012492" y="2372676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01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1F5560-61F1-469C-88B8-BF2023306C36}"/>
              </a:ext>
            </a:extLst>
          </p:cNvPr>
          <p:cNvGrpSpPr/>
          <p:nvPr/>
        </p:nvGrpSpPr>
        <p:grpSpPr>
          <a:xfrm>
            <a:off x="938999" y="3391884"/>
            <a:ext cx="838200" cy="668134"/>
            <a:chOff x="938999" y="3614501"/>
            <a:chExt cx="838200" cy="668134"/>
          </a:xfrm>
        </p:grpSpPr>
        <p:sp>
          <p:nvSpPr>
            <p:cNvPr id="27" name="五边形 33">
              <a:extLst>
                <a:ext uri="{FF2B5EF4-FFF2-40B4-BE49-F238E27FC236}">
                  <a16:creationId xmlns:a16="http://schemas.microsoft.com/office/drawing/2014/main" id="{64BEA03D-B563-4A82-B4AA-E54619506346}"/>
                </a:ext>
              </a:extLst>
            </p:cNvPr>
            <p:cNvSpPr/>
            <p:nvPr/>
          </p:nvSpPr>
          <p:spPr>
            <a:xfrm rot="5400000">
              <a:off x="1024032" y="3529468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48577FF-E37A-4C21-94C2-2149825B2C43}"/>
                </a:ext>
              </a:extLst>
            </p:cNvPr>
            <p:cNvSpPr/>
            <p:nvPr/>
          </p:nvSpPr>
          <p:spPr>
            <a:xfrm>
              <a:off x="1012492" y="3617342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02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EC6AD2F4-B817-47E3-969F-211233AF127F}"/>
              </a:ext>
            </a:extLst>
          </p:cNvPr>
          <p:cNvGrpSpPr/>
          <p:nvPr/>
        </p:nvGrpSpPr>
        <p:grpSpPr>
          <a:xfrm>
            <a:off x="962935" y="5098867"/>
            <a:ext cx="838200" cy="668134"/>
            <a:chOff x="938999" y="5586176"/>
            <a:chExt cx="838200" cy="668134"/>
          </a:xfrm>
        </p:grpSpPr>
        <p:sp>
          <p:nvSpPr>
            <p:cNvPr id="30" name="五边形 35">
              <a:extLst>
                <a:ext uri="{FF2B5EF4-FFF2-40B4-BE49-F238E27FC236}">
                  <a16:creationId xmlns:a16="http://schemas.microsoft.com/office/drawing/2014/main" id="{06546F21-76A5-4E4D-8EAE-1B540C2936A5}"/>
                </a:ext>
              </a:extLst>
            </p:cNvPr>
            <p:cNvSpPr/>
            <p:nvPr/>
          </p:nvSpPr>
          <p:spPr>
            <a:xfrm rot="5400000">
              <a:off x="1024032" y="5501143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FD7C8CF9-C555-4BEA-A86E-969E5552E357}"/>
                </a:ext>
              </a:extLst>
            </p:cNvPr>
            <p:cNvSpPr/>
            <p:nvPr/>
          </p:nvSpPr>
          <p:spPr>
            <a:xfrm>
              <a:off x="1012492" y="5589017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7F3E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03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65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三会一课党小组会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600AE0C-3E47-4DF3-92FF-0BC37221A50B}"/>
              </a:ext>
            </a:extLst>
          </p:cNvPr>
          <p:cNvCxnSpPr/>
          <p:nvPr/>
        </p:nvCxnSpPr>
        <p:spPr>
          <a:xfrm>
            <a:off x="700088" y="1966800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296">
            <a:extLst>
              <a:ext uri="{FF2B5EF4-FFF2-40B4-BE49-F238E27FC236}">
                <a16:creationId xmlns:a16="http://schemas.microsoft.com/office/drawing/2014/main" id="{DD103DBE-A96D-4BC0-A134-085FC0DC818E}"/>
              </a:ext>
            </a:extLst>
          </p:cNvPr>
          <p:cNvSpPr>
            <a:spLocks noEditPoints="1"/>
          </p:cNvSpPr>
          <p:nvPr/>
        </p:nvSpPr>
        <p:spPr bwMode="auto">
          <a:xfrm>
            <a:off x="3768004" y="1016527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4F918F-ECA8-4F43-B1B2-AF1FCACE1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6345" y="2245911"/>
            <a:ext cx="5648392" cy="94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54F7F5C-BA07-4FDE-90D8-505C8D2C4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6345" y="3802141"/>
            <a:ext cx="5648392" cy="19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2FE8707-D2BD-42F8-8AE1-60B86E34ACF7}"/>
              </a:ext>
            </a:extLst>
          </p:cNvPr>
          <p:cNvSpPr/>
          <p:nvPr/>
        </p:nvSpPr>
        <p:spPr>
          <a:xfrm>
            <a:off x="4618672" y="10413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AA7B91E-F870-4679-A4F4-84C503FBB0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0088" y="2304340"/>
            <a:ext cx="4979537" cy="3523001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B9873A1C-667A-4484-B5B3-D64548959F5A}"/>
              </a:ext>
            </a:extLst>
          </p:cNvPr>
          <p:cNvGrpSpPr/>
          <p:nvPr/>
        </p:nvGrpSpPr>
        <p:grpSpPr>
          <a:xfrm>
            <a:off x="6120264" y="3466947"/>
            <a:ext cx="5181526" cy="242850"/>
            <a:chOff x="6077440" y="3824373"/>
            <a:chExt cx="5181526" cy="242850"/>
          </a:xfrm>
        </p:grpSpPr>
        <p:sp>
          <p:nvSpPr>
            <p:cNvPr id="11" name="燕尾形 14">
              <a:extLst>
                <a:ext uri="{FF2B5EF4-FFF2-40B4-BE49-F238E27FC236}">
                  <a16:creationId xmlns:a16="http://schemas.microsoft.com/office/drawing/2014/main" id="{58B7D7A4-DB90-489E-84A9-6B3673DC607C}"/>
                </a:ext>
              </a:extLst>
            </p:cNvPr>
            <p:cNvSpPr/>
            <p:nvPr/>
          </p:nvSpPr>
          <p:spPr>
            <a:xfrm>
              <a:off x="6077440" y="3824373"/>
              <a:ext cx="542261" cy="242850"/>
            </a:xfrm>
            <a:prstGeom prst="chevron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燕尾形 15">
              <a:extLst>
                <a:ext uri="{FF2B5EF4-FFF2-40B4-BE49-F238E27FC236}">
                  <a16:creationId xmlns:a16="http://schemas.microsoft.com/office/drawing/2014/main" id="{D13AD0DE-1CD1-4449-BF21-42EECCD074FE}"/>
                </a:ext>
              </a:extLst>
            </p:cNvPr>
            <p:cNvSpPr/>
            <p:nvPr/>
          </p:nvSpPr>
          <p:spPr>
            <a:xfrm>
              <a:off x="7623862" y="3824373"/>
              <a:ext cx="542261" cy="242850"/>
            </a:xfrm>
            <a:prstGeom prst="chevron">
              <a:avLst/>
            </a:pr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燕尾形 16">
              <a:extLst>
                <a:ext uri="{FF2B5EF4-FFF2-40B4-BE49-F238E27FC236}">
                  <a16:creationId xmlns:a16="http://schemas.microsoft.com/office/drawing/2014/main" id="{FC1FD460-DC36-451F-8AC4-EDBFE713E499}"/>
                </a:ext>
              </a:extLst>
            </p:cNvPr>
            <p:cNvSpPr/>
            <p:nvPr/>
          </p:nvSpPr>
          <p:spPr>
            <a:xfrm>
              <a:off x="9170284" y="3824373"/>
              <a:ext cx="542261" cy="242850"/>
            </a:xfrm>
            <a:prstGeom prst="chevron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燕尾形 17">
              <a:extLst>
                <a:ext uri="{FF2B5EF4-FFF2-40B4-BE49-F238E27FC236}">
                  <a16:creationId xmlns:a16="http://schemas.microsoft.com/office/drawing/2014/main" id="{D29DB0C7-EC97-4B64-8360-4D568A286B40}"/>
                </a:ext>
              </a:extLst>
            </p:cNvPr>
            <p:cNvSpPr/>
            <p:nvPr/>
          </p:nvSpPr>
          <p:spPr>
            <a:xfrm>
              <a:off x="10716705" y="3824373"/>
              <a:ext cx="542261" cy="242850"/>
            </a:xfrm>
            <a:prstGeom prst="chevron">
              <a:avLst/>
            </a:pr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850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三会一课党小组会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D5FA9F5-05E8-46D4-BDD9-D41A0B5D3279}"/>
              </a:ext>
            </a:extLst>
          </p:cNvPr>
          <p:cNvCxnSpPr/>
          <p:nvPr/>
        </p:nvCxnSpPr>
        <p:spPr>
          <a:xfrm>
            <a:off x="700088" y="1966800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87E27D5B-EC53-470E-8E76-E3148BA54F98}"/>
              </a:ext>
            </a:extLst>
          </p:cNvPr>
          <p:cNvSpPr/>
          <p:nvPr/>
        </p:nvSpPr>
        <p:spPr>
          <a:xfrm>
            <a:off x="4618672" y="10413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67C8B5B-472B-44F1-A512-51451CC519E9}"/>
              </a:ext>
            </a:extLst>
          </p:cNvPr>
          <p:cNvSpPr/>
          <p:nvPr/>
        </p:nvSpPr>
        <p:spPr>
          <a:xfrm rot="900000">
            <a:off x="1350919" y="2477386"/>
            <a:ext cx="1775637" cy="1775637"/>
          </a:xfrm>
          <a:prstGeom prst="rect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BC3CC99-3E46-40AE-83CC-BF923AC28B9F}"/>
              </a:ext>
            </a:extLst>
          </p:cNvPr>
          <p:cNvSpPr/>
          <p:nvPr/>
        </p:nvSpPr>
        <p:spPr>
          <a:xfrm rot="854731">
            <a:off x="4964216" y="2477385"/>
            <a:ext cx="1775637" cy="177563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5508AFA-809A-490D-8DAC-8F4954424F0B}"/>
              </a:ext>
            </a:extLst>
          </p:cNvPr>
          <p:cNvSpPr/>
          <p:nvPr/>
        </p:nvSpPr>
        <p:spPr>
          <a:xfrm rot="854731">
            <a:off x="8577514" y="2477386"/>
            <a:ext cx="1775637" cy="1775637"/>
          </a:xfrm>
          <a:prstGeom prst="rect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558BDDC-179E-47F4-8C5E-C5B0D0FE4C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50918" y="2477384"/>
            <a:ext cx="1775638" cy="177563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1E3B9D9-ED56-410D-A00C-E4BF2DBFA5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6922" y="2477384"/>
            <a:ext cx="1775638" cy="177563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586752B-5DE6-42AF-B093-AB7CDA7EF8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77513" y="2477384"/>
            <a:ext cx="1775638" cy="1775638"/>
          </a:xfrm>
          <a:prstGeom prst="rect">
            <a:avLst/>
          </a:prstGeom>
        </p:spPr>
      </p:pic>
      <p:sp>
        <p:nvSpPr>
          <p:cNvPr id="12" name="Rectangle 4">
            <a:extLst>
              <a:ext uri="{FF2B5EF4-FFF2-40B4-BE49-F238E27FC236}">
                <a16:creationId xmlns:a16="http://schemas.microsoft.com/office/drawing/2014/main" id="{9EAE6EE3-6FD6-4B6F-96EB-37CCADF17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684" y="4816063"/>
            <a:ext cx="2818105" cy="97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B89F236E-407F-459D-ADC6-38D1010A7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147" y="4816063"/>
            <a:ext cx="2260878" cy="104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15536A0F-293C-42AD-A089-8DD5CC730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8347" y="4635365"/>
            <a:ext cx="3793969" cy="145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</p:spTree>
    <p:extLst>
      <p:ext uri="{BB962C8B-B14F-4D97-AF65-F5344CB8AC3E}">
        <p14:creationId xmlns:p14="http://schemas.microsoft.com/office/powerpoint/2010/main" val="314037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696221" y="1419423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第五部分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2772012" y="2886546"/>
            <a:ext cx="66479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spc="-300" dirty="0">
                <a:ln w="2540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258349" y="2814704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4531964-4726-4456-9BBC-23C969E75501}"/>
              </a:ext>
            </a:extLst>
          </p:cNvPr>
          <p:cNvSpPr/>
          <p:nvPr/>
        </p:nvSpPr>
        <p:spPr>
          <a:xfrm>
            <a:off x="2896326" y="4131033"/>
            <a:ext cx="63993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课是以上课讲授的形式进行党的基本知识教育。是中国共产党对党员和申请入党的积极分子进行教育的重要方式。党的各级组织通过党课，定期向党员和入党积极分子宣传党的路线、方针、政策；进行党性、党纪和党的基本知识教育。</a:t>
            </a:r>
          </a:p>
        </p:txBody>
      </p:sp>
    </p:spTree>
    <p:extLst>
      <p:ext uri="{BB962C8B-B14F-4D97-AF65-F5344CB8AC3E}">
        <p14:creationId xmlns:p14="http://schemas.microsoft.com/office/powerpoint/2010/main" val="309260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7E81A1B-2267-4847-8AB8-E55D1ABFA8DB}"/>
              </a:ext>
            </a:extLst>
          </p:cNvPr>
          <p:cNvCxnSpPr/>
          <p:nvPr/>
        </p:nvCxnSpPr>
        <p:spPr>
          <a:xfrm>
            <a:off x="1645444" y="1871103"/>
            <a:ext cx="8901112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296">
            <a:extLst>
              <a:ext uri="{FF2B5EF4-FFF2-40B4-BE49-F238E27FC236}">
                <a16:creationId xmlns:a16="http://schemas.microsoft.com/office/drawing/2014/main" id="{9720F12A-18A0-4F0C-97C4-CB101FBB5841}"/>
              </a:ext>
            </a:extLst>
          </p:cNvPr>
          <p:cNvSpPr>
            <a:spLocks noEditPoints="1"/>
          </p:cNvSpPr>
          <p:nvPr/>
        </p:nvSpPr>
        <p:spPr bwMode="auto">
          <a:xfrm>
            <a:off x="4273350" y="920830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09B76CD-EC1B-4494-BB05-4997C2F8E9E7}"/>
              </a:ext>
            </a:extLst>
          </p:cNvPr>
          <p:cNvSpPr/>
          <p:nvPr/>
        </p:nvSpPr>
        <p:spPr>
          <a:xfrm>
            <a:off x="4963995" y="95471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党课基本程序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1092873-9145-4EAD-B5BF-142013A65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7727" y="2871814"/>
            <a:ext cx="248682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CC8A1AA9-9E02-4C18-B35A-93B7E6FAD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6732" y="5611610"/>
            <a:ext cx="2870624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id="{8C97A964-C05E-4979-9614-6C210FBE0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6537" y="2594815"/>
            <a:ext cx="304462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课前准备。确定课题和讲课时间；精选教员，认真备课。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ECBF052-EF9B-4695-8B8B-7CB458614419}"/>
              </a:ext>
            </a:extLst>
          </p:cNvPr>
          <p:cNvGrpSpPr/>
          <p:nvPr/>
        </p:nvGrpSpPr>
        <p:grpSpPr>
          <a:xfrm>
            <a:off x="4599526" y="2288871"/>
            <a:ext cx="3091060" cy="3093070"/>
            <a:chOff x="1343636" y="1591175"/>
            <a:chExt cx="4154850" cy="4157551"/>
          </a:xfrm>
        </p:grpSpPr>
        <p:sp>
          <p:nvSpPr>
            <p:cNvPr id="11" name="空心弧 10">
              <a:extLst>
                <a:ext uri="{FF2B5EF4-FFF2-40B4-BE49-F238E27FC236}">
                  <a16:creationId xmlns:a16="http://schemas.microsoft.com/office/drawing/2014/main" id="{8EFD774F-1880-40CE-B505-A3188D76F4AD}"/>
                </a:ext>
              </a:extLst>
            </p:cNvPr>
            <p:cNvSpPr/>
            <p:nvPr/>
          </p:nvSpPr>
          <p:spPr>
            <a:xfrm rot="5400000">
              <a:off x="1386900" y="1591175"/>
              <a:ext cx="4111586" cy="4111586"/>
            </a:xfrm>
            <a:prstGeom prst="blockArc">
              <a:avLst>
                <a:gd name="adj1" fmla="val 10800000"/>
                <a:gd name="adj2" fmla="val 18042886"/>
                <a:gd name="adj3" fmla="val 31411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空心弧 11">
              <a:extLst>
                <a:ext uri="{FF2B5EF4-FFF2-40B4-BE49-F238E27FC236}">
                  <a16:creationId xmlns:a16="http://schemas.microsoft.com/office/drawing/2014/main" id="{19E2E284-9ED4-4619-A584-5F61B9854E78}"/>
                </a:ext>
              </a:extLst>
            </p:cNvPr>
            <p:cNvSpPr/>
            <p:nvPr/>
          </p:nvSpPr>
          <p:spPr>
            <a:xfrm rot="19842689">
              <a:off x="1343636" y="1598057"/>
              <a:ext cx="4111586" cy="4111586"/>
            </a:xfrm>
            <a:prstGeom prst="blockArc">
              <a:avLst>
                <a:gd name="adj1" fmla="val 10800000"/>
                <a:gd name="adj2" fmla="val 17916613"/>
                <a:gd name="adj3" fmla="val 31065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043D926C-52A1-4DA2-A816-AEB1AA78DE0C}"/>
                </a:ext>
              </a:extLst>
            </p:cNvPr>
            <p:cNvSpPr/>
            <p:nvPr/>
          </p:nvSpPr>
          <p:spPr>
            <a:xfrm rot="12643364">
              <a:off x="1361220" y="1637140"/>
              <a:ext cx="4111586" cy="4111586"/>
            </a:xfrm>
            <a:prstGeom prst="blockArc">
              <a:avLst>
                <a:gd name="adj1" fmla="val 10800000"/>
                <a:gd name="adj2" fmla="val 17974086"/>
                <a:gd name="adj3" fmla="val 31626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Oval 414">
            <a:extLst>
              <a:ext uri="{FF2B5EF4-FFF2-40B4-BE49-F238E27FC236}">
                <a16:creationId xmlns:a16="http://schemas.microsoft.com/office/drawing/2014/main" id="{9BF2C443-7E23-4546-BC0F-0A0386936C17}"/>
              </a:ext>
            </a:extLst>
          </p:cNvPr>
          <p:cNvSpPr/>
          <p:nvPr/>
        </p:nvSpPr>
        <p:spPr bwMode="auto">
          <a:xfrm>
            <a:off x="4355495" y="2032838"/>
            <a:ext cx="3574466" cy="3574465"/>
          </a:xfrm>
          <a:prstGeom prst="ellipse">
            <a:avLst/>
          </a:prstGeom>
          <a:noFill/>
          <a:ln w="25400" cap="flat" cmpd="sng" algn="ctr">
            <a:solidFill>
              <a:srgbClr val="B70101"/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34428" tIns="107543" rIns="134428" bIns="107543" numCol="1" spcCol="0" rtlCol="0" fromWordArt="0" anchor="t" anchorCtr="0" forceAA="0" compatLnSpc="1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7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AutoShape 3">
            <a:extLst>
              <a:ext uri="{FF2B5EF4-FFF2-40B4-BE49-F238E27FC236}">
                <a16:creationId xmlns:a16="http://schemas.microsoft.com/office/drawing/2014/main" id="{FBE3CE82-5B12-4433-A698-C70A6EBC46B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32115" y="2319939"/>
            <a:ext cx="3064822" cy="306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MS PGothic" panose="020B0600070205080204" charset="-128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8F1DB87-07C3-4F7F-B9E5-1884F50A03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792" y="3134079"/>
            <a:ext cx="1422371" cy="136845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9D75F8C4-E3F3-41BA-ADDF-8BF640EE3A29}"/>
              </a:ext>
            </a:extLst>
          </p:cNvPr>
          <p:cNvSpPr/>
          <p:nvPr/>
        </p:nvSpPr>
        <p:spPr>
          <a:xfrm>
            <a:off x="4784045" y="3129772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6AC5B051-87A0-4681-8C93-31F6618A8E22}"/>
              </a:ext>
            </a:extLst>
          </p:cNvPr>
          <p:cNvSpPr/>
          <p:nvPr/>
        </p:nvSpPr>
        <p:spPr>
          <a:xfrm>
            <a:off x="6892569" y="3179590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B32E188-516F-48F8-9B1A-F3E29E29B9D1}"/>
              </a:ext>
            </a:extLst>
          </p:cNvPr>
          <p:cNvSpPr/>
          <p:nvPr/>
        </p:nvSpPr>
        <p:spPr>
          <a:xfrm>
            <a:off x="5818101" y="466765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63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/>
      <p:bldP spid="6" grpId="0"/>
      <p:bldP spid="7" grpId="0"/>
      <p:bldP spid="8" grpId="0"/>
      <p:bldP spid="14" grpId="0" animBg="1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C12C6BD-E605-4F11-BCD1-A0300F7DF9FA}"/>
              </a:ext>
            </a:extLst>
          </p:cNvPr>
          <p:cNvCxnSpPr/>
          <p:nvPr/>
        </p:nvCxnSpPr>
        <p:spPr>
          <a:xfrm>
            <a:off x="1044234" y="2147554"/>
            <a:ext cx="10103533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296">
            <a:extLst>
              <a:ext uri="{FF2B5EF4-FFF2-40B4-BE49-F238E27FC236}">
                <a16:creationId xmlns:a16="http://schemas.microsoft.com/office/drawing/2014/main" id="{3971F5F8-F383-429D-878B-E70AFE0EBA07}"/>
              </a:ext>
            </a:extLst>
          </p:cNvPr>
          <p:cNvSpPr>
            <a:spLocks noEditPoints="1"/>
          </p:cNvSpPr>
          <p:nvPr/>
        </p:nvSpPr>
        <p:spPr bwMode="auto">
          <a:xfrm>
            <a:off x="4273350" y="1197281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ACCAADB-1C3C-4144-A707-016D071F62F8}"/>
              </a:ext>
            </a:extLst>
          </p:cNvPr>
          <p:cNvSpPr/>
          <p:nvPr/>
        </p:nvSpPr>
        <p:spPr>
          <a:xfrm>
            <a:off x="4963995" y="123116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党课有关规定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08810FA-C7B1-4287-B6E1-57F2E3C24620}"/>
              </a:ext>
            </a:extLst>
          </p:cNvPr>
          <p:cNvGrpSpPr/>
          <p:nvPr/>
        </p:nvGrpSpPr>
        <p:grpSpPr>
          <a:xfrm>
            <a:off x="713134" y="4389047"/>
            <a:ext cx="10765732" cy="251956"/>
            <a:chOff x="540284" y="3070579"/>
            <a:chExt cx="10765732" cy="251956"/>
          </a:xfrm>
          <a:solidFill>
            <a:srgbClr val="B70101"/>
          </a:solidFill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97048F5-1524-47C9-B46C-37336BD1AF7A}"/>
                </a:ext>
              </a:extLst>
            </p:cNvPr>
            <p:cNvCxnSpPr/>
            <p:nvPr/>
          </p:nvCxnSpPr>
          <p:spPr>
            <a:xfrm flipV="1">
              <a:off x="667800" y="3190321"/>
              <a:ext cx="10510702" cy="1879"/>
            </a:xfrm>
            <a:prstGeom prst="line">
              <a:avLst/>
            </a:prstGeom>
            <a:grpFill/>
            <a:ln w="38100" cap="rnd">
              <a:solidFill>
                <a:srgbClr val="852F19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64146FA-8A41-48C6-A771-4CC4AA3773AD}"/>
                </a:ext>
              </a:extLst>
            </p:cNvPr>
            <p:cNvSpPr/>
            <p:nvPr/>
          </p:nvSpPr>
          <p:spPr>
            <a:xfrm>
              <a:off x="540284" y="3070579"/>
              <a:ext cx="251956" cy="2519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id="{97DD887F-53D7-4CB0-AD87-1BB535CB263F}"/>
                </a:ext>
              </a:extLst>
            </p:cNvPr>
            <p:cNvSpPr/>
            <p:nvPr/>
          </p:nvSpPr>
          <p:spPr>
            <a:xfrm rot="5400000">
              <a:off x="11006012" y="2980397"/>
              <a:ext cx="185905" cy="41410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" name="Rectangle 4">
            <a:extLst>
              <a:ext uri="{FF2B5EF4-FFF2-40B4-BE49-F238E27FC236}">
                <a16:creationId xmlns:a16="http://schemas.microsoft.com/office/drawing/2014/main" id="{F446E8AB-C553-44BD-B935-C588394C6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305" y="2533725"/>
            <a:ext cx="7697972" cy="182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rgbClr val="E7E6E6">
                  <a:lumMod val="25000"/>
                </a:srgbClr>
              </a:buClr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党课必须定期进行，一般情况下，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每两个月上一次党课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。如果有特殊情况，可适当增减上课次数。不过，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至少每个季度一次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DA710A1A-C442-4B31-A719-A10BAEB32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305" y="4667264"/>
            <a:ext cx="7697972" cy="131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ClrTx/>
              <a:buSzPct val="12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党员（含预备党员）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必须自觉参加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党课学习，无特殊情况，不得请假或缺席。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3" name="Freeform 230">
            <a:extLst>
              <a:ext uri="{FF2B5EF4-FFF2-40B4-BE49-F238E27FC236}">
                <a16:creationId xmlns:a16="http://schemas.microsoft.com/office/drawing/2014/main" id="{FFC933B0-056A-4789-9C43-6B2BD7C0E37B}"/>
              </a:ext>
            </a:extLst>
          </p:cNvPr>
          <p:cNvSpPr>
            <a:spLocks noEditPoints="1"/>
          </p:cNvSpPr>
          <p:nvPr/>
        </p:nvSpPr>
        <p:spPr bwMode="auto">
          <a:xfrm>
            <a:off x="9648875" y="2768530"/>
            <a:ext cx="1281395" cy="1066121"/>
          </a:xfrm>
          <a:custGeom>
            <a:avLst/>
            <a:gdLst>
              <a:gd name="T0" fmla="*/ 189 w 249"/>
              <a:gd name="T1" fmla="*/ 150 h 208"/>
              <a:gd name="T2" fmla="*/ 171 w 249"/>
              <a:gd name="T3" fmla="*/ 140 h 208"/>
              <a:gd name="T4" fmla="*/ 150 w 249"/>
              <a:gd name="T5" fmla="*/ 125 h 208"/>
              <a:gd name="T6" fmla="*/ 222 w 249"/>
              <a:gd name="T7" fmla="*/ 109 h 208"/>
              <a:gd name="T8" fmla="*/ 234 w 249"/>
              <a:gd name="T9" fmla="*/ 116 h 208"/>
              <a:gd name="T10" fmla="*/ 196 w 249"/>
              <a:gd name="T11" fmla="*/ 161 h 208"/>
              <a:gd name="T12" fmla="*/ 183 w 249"/>
              <a:gd name="T13" fmla="*/ 98 h 208"/>
              <a:gd name="T14" fmla="*/ 196 w 249"/>
              <a:gd name="T15" fmla="*/ 56 h 208"/>
              <a:gd name="T16" fmla="*/ 191 w 249"/>
              <a:gd name="T17" fmla="*/ 30 h 208"/>
              <a:gd name="T18" fmla="*/ 167 w 249"/>
              <a:gd name="T19" fmla="*/ 5 h 208"/>
              <a:gd name="T20" fmla="*/ 189 w 249"/>
              <a:gd name="T21" fmla="*/ 3 h 208"/>
              <a:gd name="T22" fmla="*/ 221 w 249"/>
              <a:gd name="T23" fmla="*/ 13 h 208"/>
              <a:gd name="T24" fmla="*/ 236 w 249"/>
              <a:gd name="T25" fmla="*/ 51 h 208"/>
              <a:gd name="T26" fmla="*/ 228 w 249"/>
              <a:gd name="T27" fmla="*/ 77 h 208"/>
              <a:gd name="T28" fmla="*/ 199 w 249"/>
              <a:gd name="T29" fmla="*/ 98 h 208"/>
              <a:gd name="T30" fmla="*/ 182 w 249"/>
              <a:gd name="T31" fmla="*/ 60 h 208"/>
              <a:gd name="T32" fmla="*/ 163 w 249"/>
              <a:gd name="T33" fmla="*/ 103 h 208"/>
              <a:gd name="T34" fmla="*/ 122 w 249"/>
              <a:gd name="T35" fmla="*/ 120 h 208"/>
              <a:gd name="T36" fmla="*/ 88 w 249"/>
              <a:gd name="T37" fmla="*/ 109 h 208"/>
              <a:gd name="T38" fmla="*/ 63 w 249"/>
              <a:gd name="T39" fmla="*/ 73 h 208"/>
              <a:gd name="T40" fmla="*/ 66 w 249"/>
              <a:gd name="T41" fmla="*/ 36 h 208"/>
              <a:gd name="T42" fmla="*/ 98 w 249"/>
              <a:gd name="T43" fmla="*/ 5 h 208"/>
              <a:gd name="T44" fmla="*/ 134 w 249"/>
              <a:gd name="T45" fmla="*/ 1 h 208"/>
              <a:gd name="T46" fmla="*/ 171 w 249"/>
              <a:gd name="T47" fmla="*/ 27 h 208"/>
              <a:gd name="T48" fmla="*/ 182 w 249"/>
              <a:gd name="T49" fmla="*/ 60 h 208"/>
              <a:gd name="T50" fmla="*/ 104 w 249"/>
              <a:gd name="T51" fmla="*/ 25 h 208"/>
              <a:gd name="T52" fmla="*/ 88 w 249"/>
              <a:gd name="T53" fmla="*/ 55 h 208"/>
              <a:gd name="T54" fmla="*/ 79 w 249"/>
              <a:gd name="T55" fmla="*/ 78 h 208"/>
              <a:gd name="T56" fmla="*/ 104 w 249"/>
              <a:gd name="T57" fmla="*/ 103 h 208"/>
              <a:gd name="T58" fmla="*/ 131 w 249"/>
              <a:gd name="T59" fmla="*/ 105 h 208"/>
              <a:gd name="T60" fmla="*/ 160 w 249"/>
              <a:gd name="T61" fmla="*/ 86 h 208"/>
              <a:gd name="T62" fmla="*/ 167 w 249"/>
              <a:gd name="T63" fmla="*/ 60 h 208"/>
              <a:gd name="T64" fmla="*/ 121 w 249"/>
              <a:gd name="T65" fmla="*/ 40 h 208"/>
              <a:gd name="T66" fmla="*/ 111 w 249"/>
              <a:gd name="T67" fmla="*/ 27 h 208"/>
              <a:gd name="T68" fmla="*/ 78 w 249"/>
              <a:gd name="T69" fmla="*/ 4 h 208"/>
              <a:gd name="T70" fmla="*/ 53 w 249"/>
              <a:gd name="T71" fmla="*/ 30 h 208"/>
              <a:gd name="T72" fmla="*/ 46 w 249"/>
              <a:gd name="T73" fmla="*/ 56 h 208"/>
              <a:gd name="T74" fmla="*/ 59 w 249"/>
              <a:gd name="T75" fmla="*/ 104 h 208"/>
              <a:gd name="T76" fmla="*/ 49 w 249"/>
              <a:gd name="T77" fmla="*/ 103 h 208"/>
              <a:gd name="T78" fmla="*/ 19 w 249"/>
              <a:gd name="T79" fmla="*/ 79 h 208"/>
              <a:gd name="T80" fmla="*/ 11 w 249"/>
              <a:gd name="T81" fmla="*/ 51 h 208"/>
              <a:gd name="T82" fmla="*/ 27 w 249"/>
              <a:gd name="T83" fmla="*/ 14 h 208"/>
              <a:gd name="T84" fmla="*/ 59 w 249"/>
              <a:gd name="T85" fmla="*/ 3 h 208"/>
              <a:gd name="T86" fmla="*/ 78 w 249"/>
              <a:gd name="T87" fmla="*/ 4 h 208"/>
              <a:gd name="T88" fmla="*/ 65 w 249"/>
              <a:gd name="T89" fmla="*/ 109 h 208"/>
              <a:gd name="T90" fmla="*/ 104 w 249"/>
              <a:gd name="T91" fmla="*/ 130 h 208"/>
              <a:gd name="T92" fmla="*/ 70 w 249"/>
              <a:gd name="T93" fmla="*/ 142 h 208"/>
              <a:gd name="T94" fmla="*/ 53 w 249"/>
              <a:gd name="T95" fmla="*/ 156 h 208"/>
              <a:gd name="T96" fmla="*/ 14 w 249"/>
              <a:gd name="T97" fmla="*/ 121 h 208"/>
              <a:gd name="T98" fmla="*/ 26 w 249"/>
              <a:gd name="T99" fmla="*/ 109 h 208"/>
              <a:gd name="T100" fmla="*/ 162 w 249"/>
              <a:gd name="T101" fmla="*/ 146 h 208"/>
              <a:gd name="T102" fmla="*/ 174 w 249"/>
              <a:gd name="T103" fmla="*/ 150 h 208"/>
              <a:gd name="T104" fmla="*/ 197 w 249"/>
              <a:gd name="T105" fmla="*/ 208 h 208"/>
              <a:gd name="T106" fmla="*/ 66 w 249"/>
              <a:gd name="T107" fmla="*/ 159 h 208"/>
              <a:gd name="T108" fmla="*/ 79 w 249"/>
              <a:gd name="T109" fmla="*/ 14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08">
                <a:moveTo>
                  <a:pt x="196" y="161"/>
                </a:moveTo>
                <a:lnTo>
                  <a:pt x="196" y="161"/>
                </a:lnTo>
                <a:lnTo>
                  <a:pt x="193" y="156"/>
                </a:lnTo>
                <a:lnTo>
                  <a:pt x="189" y="150"/>
                </a:lnTo>
                <a:lnTo>
                  <a:pt x="187" y="146"/>
                </a:lnTo>
                <a:lnTo>
                  <a:pt x="183" y="143"/>
                </a:lnTo>
                <a:lnTo>
                  <a:pt x="178" y="142"/>
                </a:lnTo>
                <a:lnTo>
                  <a:pt x="171" y="140"/>
                </a:lnTo>
                <a:lnTo>
                  <a:pt x="136" y="140"/>
                </a:lnTo>
                <a:lnTo>
                  <a:pt x="140" y="129"/>
                </a:lnTo>
                <a:lnTo>
                  <a:pt x="140" y="129"/>
                </a:lnTo>
                <a:lnTo>
                  <a:pt x="150" y="125"/>
                </a:lnTo>
                <a:lnTo>
                  <a:pt x="161" y="122"/>
                </a:lnTo>
                <a:lnTo>
                  <a:pt x="170" y="117"/>
                </a:lnTo>
                <a:lnTo>
                  <a:pt x="179" y="109"/>
                </a:lnTo>
                <a:lnTo>
                  <a:pt x="222" y="109"/>
                </a:lnTo>
                <a:lnTo>
                  <a:pt x="222" y="109"/>
                </a:lnTo>
                <a:lnTo>
                  <a:pt x="226" y="109"/>
                </a:lnTo>
                <a:lnTo>
                  <a:pt x="228" y="111"/>
                </a:lnTo>
                <a:lnTo>
                  <a:pt x="234" y="116"/>
                </a:lnTo>
                <a:lnTo>
                  <a:pt x="236" y="120"/>
                </a:lnTo>
                <a:lnTo>
                  <a:pt x="236" y="121"/>
                </a:lnTo>
                <a:lnTo>
                  <a:pt x="249" y="161"/>
                </a:lnTo>
                <a:lnTo>
                  <a:pt x="196" y="161"/>
                </a:lnTo>
                <a:close/>
                <a:moveTo>
                  <a:pt x="189" y="99"/>
                </a:moveTo>
                <a:lnTo>
                  <a:pt x="189" y="99"/>
                </a:lnTo>
                <a:lnTo>
                  <a:pt x="183" y="98"/>
                </a:lnTo>
                <a:lnTo>
                  <a:pt x="183" y="98"/>
                </a:lnTo>
                <a:lnTo>
                  <a:pt x="188" y="88"/>
                </a:lnTo>
                <a:lnTo>
                  <a:pt x="192" y="78"/>
                </a:lnTo>
                <a:lnTo>
                  <a:pt x="195" y="68"/>
                </a:lnTo>
                <a:lnTo>
                  <a:pt x="196" y="56"/>
                </a:lnTo>
                <a:lnTo>
                  <a:pt x="196" y="56"/>
                </a:lnTo>
                <a:lnTo>
                  <a:pt x="195" y="46"/>
                </a:lnTo>
                <a:lnTo>
                  <a:pt x="193" y="36"/>
                </a:lnTo>
                <a:lnTo>
                  <a:pt x="191" y="30"/>
                </a:lnTo>
                <a:lnTo>
                  <a:pt x="187" y="23"/>
                </a:lnTo>
                <a:lnTo>
                  <a:pt x="178" y="14"/>
                </a:lnTo>
                <a:lnTo>
                  <a:pt x="167" y="5"/>
                </a:lnTo>
                <a:lnTo>
                  <a:pt x="167" y="5"/>
                </a:lnTo>
                <a:lnTo>
                  <a:pt x="161" y="7"/>
                </a:lnTo>
                <a:lnTo>
                  <a:pt x="163" y="5"/>
                </a:lnTo>
                <a:lnTo>
                  <a:pt x="174" y="4"/>
                </a:lnTo>
                <a:lnTo>
                  <a:pt x="189" y="3"/>
                </a:lnTo>
                <a:lnTo>
                  <a:pt x="197" y="4"/>
                </a:lnTo>
                <a:lnTo>
                  <a:pt x="206" y="5"/>
                </a:lnTo>
                <a:lnTo>
                  <a:pt x="214" y="8"/>
                </a:lnTo>
                <a:lnTo>
                  <a:pt x="221" y="13"/>
                </a:lnTo>
                <a:lnTo>
                  <a:pt x="227" y="18"/>
                </a:lnTo>
                <a:lnTo>
                  <a:pt x="232" y="27"/>
                </a:lnTo>
                <a:lnTo>
                  <a:pt x="236" y="38"/>
                </a:lnTo>
                <a:lnTo>
                  <a:pt x="236" y="51"/>
                </a:lnTo>
                <a:lnTo>
                  <a:pt x="236" y="51"/>
                </a:lnTo>
                <a:lnTo>
                  <a:pt x="236" y="60"/>
                </a:lnTo>
                <a:lnTo>
                  <a:pt x="234" y="69"/>
                </a:lnTo>
                <a:lnTo>
                  <a:pt x="228" y="77"/>
                </a:lnTo>
                <a:lnTo>
                  <a:pt x="223" y="85"/>
                </a:lnTo>
                <a:lnTo>
                  <a:pt x="215" y="90"/>
                </a:lnTo>
                <a:lnTo>
                  <a:pt x="208" y="95"/>
                </a:lnTo>
                <a:lnTo>
                  <a:pt x="199" y="98"/>
                </a:lnTo>
                <a:lnTo>
                  <a:pt x="189" y="99"/>
                </a:lnTo>
                <a:lnTo>
                  <a:pt x="189" y="99"/>
                </a:lnTo>
                <a:close/>
                <a:moveTo>
                  <a:pt x="182" y="60"/>
                </a:moveTo>
                <a:lnTo>
                  <a:pt x="182" y="60"/>
                </a:lnTo>
                <a:lnTo>
                  <a:pt x="180" y="73"/>
                </a:lnTo>
                <a:lnTo>
                  <a:pt x="176" y="83"/>
                </a:lnTo>
                <a:lnTo>
                  <a:pt x="171" y="94"/>
                </a:lnTo>
                <a:lnTo>
                  <a:pt x="163" y="103"/>
                </a:lnTo>
                <a:lnTo>
                  <a:pt x="154" y="109"/>
                </a:lnTo>
                <a:lnTo>
                  <a:pt x="145" y="116"/>
                </a:lnTo>
                <a:lnTo>
                  <a:pt x="134" y="118"/>
                </a:lnTo>
                <a:lnTo>
                  <a:pt x="122" y="120"/>
                </a:lnTo>
                <a:lnTo>
                  <a:pt x="122" y="120"/>
                </a:lnTo>
                <a:lnTo>
                  <a:pt x="109" y="118"/>
                </a:lnTo>
                <a:lnTo>
                  <a:pt x="98" y="116"/>
                </a:lnTo>
                <a:lnTo>
                  <a:pt x="88" y="109"/>
                </a:lnTo>
                <a:lnTo>
                  <a:pt x="79" y="103"/>
                </a:lnTo>
                <a:lnTo>
                  <a:pt x="72" y="94"/>
                </a:lnTo>
                <a:lnTo>
                  <a:pt x="66" y="83"/>
                </a:lnTo>
                <a:lnTo>
                  <a:pt x="63" y="73"/>
                </a:lnTo>
                <a:lnTo>
                  <a:pt x="62" y="60"/>
                </a:lnTo>
                <a:lnTo>
                  <a:pt x="62" y="60"/>
                </a:lnTo>
                <a:lnTo>
                  <a:pt x="63" y="48"/>
                </a:lnTo>
                <a:lnTo>
                  <a:pt x="66" y="36"/>
                </a:lnTo>
                <a:lnTo>
                  <a:pt x="72" y="27"/>
                </a:lnTo>
                <a:lnTo>
                  <a:pt x="79" y="18"/>
                </a:lnTo>
                <a:lnTo>
                  <a:pt x="88" y="10"/>
                </a:lnTo>
                <a:lnTo>
                  <a:pt x="98" y="5"/>
                </a:lnTo>
                <a:lnTo>
                  <a:pt x="109" y="1"/>
                </a:lnTo>
                <a:lnTo>
                  <a:pt x="122" y="0"/>
                </a:lnTo>
                <a:lnTo>
                  <a:pt x="122" y="0"/>
                </a:lnTo>
                <a:lnTo>
                  <a:pt x="134" y="1"/>
                </a:lnTo>
                <a:lnTo>
                  <a:pt x="145" y="5"/>
                </a:lnTo>
                <a:lnTo>
                  <a:pt x="154" y="10"/>
                </a:lnTo>
                <a:lnTo>
                  <a:pt x="163" y="18"/>
                </a:lnTo>
                <a:lnTo>
                  <a:pt x="171" y="27"/>
                </a:lnTo>
                <a:lnTo>
                  <a:pt x="176" y="36"/>
                </a:lnTo>
                <a:lnTo>
                  <a:pt x="180" y="48"/>
                </a:lnTo>
                <a:lnTo>
                  <a:pt x="182" y="60"/>
                </a:lnTo>
                <a:lnTo>
                  <a:pt x="182" y="60"/>
                </a:lnTo>
                <a:close/>
                <a:moveTo>
                  <a:pt x="111" y="17"/>
                </a:moveTo>
                <a:lnTo>
                  <a:pt x="111" y="17"/>
                </a:lnTo>
                <a:lnTo>
                  <a:pt x="106" y="20"/>
                </a:lnTo>
                <a:lnTo>
                  <a:pt x="104" y="25"/>
                </a:lnTo>
                <a:lnTo>
                  <a:pt x="102" y="36"/>
                </a:lnTo>
                <a:lnTo>
                  <a:pt x="100" y="42"/>
                </a:lnTo>
                <a:lnTo>
                  <a:pt x="96" y="48"/>
                </a:lnTo>
                <a:lnTo>
                  <a:pt x="88" y="55"/>
                </a:lnTo>
                <a:lnTo>
                  <a:pt x="75" y="60"/>
                </a:lnTo>
                <a:lnTo>
                  <a:pt x="75" y="60"/>
                </a:lnTo>
                <a:lnTo>
                  <a:pt x="76" y="69"/>
                </a:lnTo>
                <a:lnTo>
                  <a:pt x="79" y="78"/>
                </a:lnTo>
                <a:lnTo>
                  <a:pt x="84" y="86"/>
                </a:lnTo>
                <a:lnTo>
                  <a:pt x="89" y="92"/>
                </a:lnTo>
                <a:lnTo>
                  <a:pt x="96" y="99"/>
                </a:lnTo>
                <a:lnTo>
                  <a:pt x="104" y="103"/>
                </a:lnTo>
                <a:lnTo>
                  <a:pt x="113" y="105"/>
                </a:lnTo>
                <a:lnTo>
                  <a:pt x="122" y="107"/>
                </a:lnTo>
                <a:lnTo>
                  <a:pt x="122" y="107"/>
                </a:lnTo>
                <a:lnTo>
                  <a:pt x="131" y="105"/>
                </a:lnTo>
                <a:lnTo>
                  <a:pt x="139" y="103"/>
                </a:lnTo>
                <a:lnTo>
                  <a:pt x="147" y="99"/>
                </a:lnTo>
                <a:lnTo>
                  <a:pt x="154" y="92"/>
                </a:lnTo>
                <a:lnTo>
                  <a:pt x="160" y="86"/>
                </a:lnTo>
                <a:lnTo>
                  <a:pt x="163" y="78"/>
                </a:lnTo>
                <a:lnTo>
                  <a:pt x="166" y="69"/>
                </a:lnTo>
                <a:lnTo>
                  <a:pt x="167" y="60"/>
                </a:lnTo>
                <a:lnTo>
                  <a:pt x="167" y="60"/>
                </a:lnTo>
                <a:lnTo>
                  <a:pt x="158" y="55"/>
                </a:lnTo>
                <a:lnTo>
                  <a:pt x="148" y="49"/>
                </a:lnTo>
                <a:lnTo>
                  <a:pt x="128" y="44"/>
                </a:lnTo>
                <a:lnTo>
                  <a:pt x="121" y="40"/>
                </a:lnTo>
                <a:lnTo>
                  <a:pt x="117" y="38"/>
                </a:lnTo>
                <a:lnTo>
                  <a:pt x="114" y="35"/>
                </a:lnTo>
                <a:lnTo>
                  <a:pt x="113" y="31"/>
                </a:lnTo>
                <a:lnTo>
                  <a:pt x="111" y="27"/>
                </a:lnTo>
                <a:lnTo>
                  <a:pt x="111" y="22"/>
                </a:lnTo>
                <a:lnTo>
                  <a:pt x="111" y="17"/>
                </a:lnTo>
                <a:lnTo>
                  <a:pt x="111" y="17"/>
                </a:lnTo>
                <a:close/>
                <a:moveTo>
                  <a:pt x="78" y="4"/>
                </a:moveTo>
                <a:lnTo>
                  <a:pt x="78" y="4"/>
                </a:lnTo>
                <a:lnTo>
                  <a:pt x="67" y="14"/>
                </a:lnTo>
                <a:lnTo>
                  <a:pt x="57" y="25"/>
                </a:lnTo>
                <a:lnTo>
                  <a:pt x="53" y="30"/>
                </a:lnTo>
                <a:lnTo>
                  <a:pt x="50" y="38"/>
                </a:lnTo>
                <a:lnTo>
                  <a:pt x="48" y="47"/>
                </a:lnTo>
                <a:lnTo>
                  <a:pt x="46" y="56"/>
                </a:lnTo>
                <a:lnTo>
                  <a:pt x="46" y="56"/>
                </a:lnTo>
                <a:lnTo>
                  <a:pt x="48" y="69"/>
                </a:lnTo>
                <a:lnTo>
                  <a:pt x="50" y="81"/>
                </a:lnTo>
                <a:lnTo>
                  <a:pt x="54" y="9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49" y="103"/>
                </a:lnTo>
                <a:lnTo>
                  <a:pt x="41" y="99"/>
                </a:lnTo>
                <a:lnTo>
                  <a:pt x="32" y="94"/>
                </a:lnTo>
                <a:lnTo>
                  <a:pt x="26" y="87"/>
                </a:lnTo>
                <a:lnTo>
                  <a:pt x="19" y="79"/>
                </a:lnTo>
                <a:lnTo>
                  <a:pt x="15" y="70"/>
                </a:lnTo>
                <a:lnTo>
                  <a:pt x="13" y="60"/>
                </a:lnTo>
                <a:lnTo>
                  <a:pt x="11" y="51"/>
                </a:lnTo>
                <a:lnTo>
                  <a:pt x="11" y="51"/>
                </a:lnTo>
                <a:lnTo>
                  <a:pt x="13" y="38"/>
                </a:lnTo>
                <a:lnTo>
                  <a:pt x="17" y="29"/>
                </a:lnTo>
                <a:lnTo>
                  <a:pt x="20" y="20"/>
                </a:lnTo>
                <a:lnTo>
                  <a:pt x="27" y="14"/>
                </a:lnTo>
                <a:lnTo>
                  <a:pt x="35" y="9"/>
                </a:lnTo>
                <a:lnTo>
                  <a:pt x="43" y="7"/>
                </a:lnTo>
                <a:lnTo>
                  <a:pt x="50" y="4"/>
                </a:lnTo>
                <a:lnTo>
                  <a:pt x="59" y="3"/>
                </a:lnTo>
                <a:lnTo>
                  <a:pt x="74" y="3"/>
                </a:lnTo>
                <a:lnTo>
                  <a:pt x="84" y="4"/>
                </a:lnTo>
                <a:lnTo>
                  <a:pt x="85" y="5"/>
                </a:lnTo>
                <a:lnTo>
                  <a:pt x="78" y="4"/>
                </a:lnTo>
                <a:lnTo>
                  <a:pt x="78" y="4"/>
                </a:lnTo>
                <a:close/>
                <a:moveTo>
                  <a:pt x="30" y="109"/>
                </a:moveTo>
                <a:lnTo>
                  <a:pt x="65" y="109"/>
                </a:lnTo>
                <a:lnTo>
                  <a:pt x="65" y="109"/>
                </a:lnTo>
                <a:lnTo>
                  <a:pt x="72" y="118"/>
                </a:lnTo>
                <a:lnTo>
                  <a:pt x="82" y="124"/>
                </a:lnTo>
                <a:lnTo>
                  <a:pt x="92" y="127"/>
                </a:lnTo>
                <a:lnTo>
                  <a:pt x="104" y="130"/>
                </a:lnTo>
                <a:lnTo>
                  <a:pt x="106" y="140"/>
                </a:lnTo>
                <a:lnTo>
                  <a:pt x="75" y="140"/>
                </a:lnTo>
                <a:lnTo>
                  <a:pt x="75" y="140"/>
                </a:lnTo>
                <a:lnTo>
                  <a:pt x="70" y="142"/>
                </a:lnTo>
                <a:lnTo>
                  <a:pt x="65" y="143"/>
                </a:lnTo>
                <a:lnTo>
                  <a:pt x="61" y="146"/>
                </a:lnTo>
                <a:lnTo>
                  <a:pt x="58" y="150"/>
                </a:lnTo>
                <a:lnTo>
                  <a:pt x="53" y="156"/>
                </a:lnTo>
                <a:lnTo>
                  <a:pt x="52" y="161"/>
                </a:lnTo>
                <a:lnTo>
                  <a:pt x="0" y="161"/>
                </a:lnTo>
                <a:lnTo>
                  <a:pt x="14" y="121"/>
                </a:lnTo>
                <a:lnTo>
                  <a:pt x="14" y="121"/>
                </a:lnTo>
                <a:lnTo>
                  <a:pt x="15" y="120"/>
                </a:lnTo>
                <a:lnTo>
                  <a:pt x="18" y="116"/>
                </a:lnTo>
                <a:lnTo>
                  <a:pt x="22" y="111"/>
                </a:lnTo>
                <a:lnTo>
                  <a:pt x="26" y="109"/>
                </a:lnTo>
                <a:lnTo>
                  <a:pt x="30" y="109"/>
                </a:lnTo>
                <a:lnTo>
                  <a:pt x="30" y="109"/>
                </a:lnTo>
                <a:close/>
                <a:moveTo>
                  <a:pt x="84" y="146"/>
                </a:moveTo>
                <a:lnTo>
                  <a:pt x="162" y="146"/>
                </a:lnTo>
                <a:lnTo>
                  <a:pt x="162" y="146"/>
                </a:lnTo>
                <a:lnTo>
                  <a:pt x="167" y="146"/>
                </a:lnTo>
                <a:lnTo>
                  <a:pt x="171" y="148"/>
                </a:lnTo>
                <a:lnTo>
                  <a:pt x="174" y="150"/>
                </a:lnTo>
                <a:lnTo>
                  <a:pt x="176" y="153"/>
                </a:lnTo>
                <a:lnTo>
                  <a:pt x="180" y="159"/>
                </a:lnTo>
                <a:lnTo>
                  <a:pt x="182" y="160"/>
                </a:lnTo>
                <a:lnTo>
                  <a:pt x="197" y="208"/>
                </a:lnTo>
                <a:lnTo>
                  <a:pt x="46" y="208"/>
                </a:lnTo>
                <a:lnTo>
                  <a:pt x="66" y="160"/>
                </a:lnTo>
                <a:lnTo>
                  <a:pt x="66" y="160"/>
                </a:lnTo>
                <a:lnTo>
                  <a:pt x="66" y="159"/>
                </a:lnTo>
                <a:lnTo>
                  <a:pt x="70" y="153"/>
                </a:lnTo>
                <a:lnTo>
                  <a:pt x="72" y="150"/>
                </a:lnTo>
                <a:lnTo>
                  <a:pt x="75" y="148"/>
                </a:lnTo>
                <a:lnTo>
                  <a:pt x="79" y="146"/>
                </a:lnTo>
                <a:lnTo>
                  <a:pt x="84" y="146"/>
                </a:lnTo>
                <a:lnTo>
                  <a:pt x="84" y="146"/>
                </a:lnTo>
                <a:close/>
              </a:path>
            </a:pathLst>
          </a:custGeom>
          <a:solidFill>
            <a:srgbClr val="E9872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134">
            <a:extLst>
              <a:ext uri="{FF2B5EF4-FFF2-40B4-BE49-F238E27FC236}">
                <a16:creationId xmlns:a16="http://schemas.microsoft.com/office/drawing/2014/main" id="{739A7F58-14FF-470D-98EA-0FA09318EE6B}"/>
              </a:ext>
            </a:extLst>
          </p:cNvPr>
          <p:cNvSpPr>
            <a:spLocks noEditPoints="1"/>
          </p:cNvSpPr>
          <p:nvPr/>
        </p:nvSpPr>
        <p:spPr bwMode="auto">
          <a:xfrm>
            <a:off x="9891967" y="4890981"/>
            <a:ext cx="916543" cy="916543"/>
          </a:xfrm>
          <a:custGeom>
            <a:avLst/>
            <a:gdLst>
              <a:gd name="T0" fmla="*/ 244 w 260"/>
              <a:gd name="T1" fmla="*/ 56 h 261"/>
              <a:gd name="T2" fmla="*/ 217 w 260"/>
              <a:gd name="T3" fmla="*/ 4 h 261"/>
              <a:gd name="T4" fmla="*/ 220 w 260"/>
              <a:gd name="T5" fmla="*/ 2 h 261"/>
              <a:gd name="T6" fmla="*/ 229 w 260"/>
              <a:gd name="T7" fmla="*/ 2 h 261"/>
              <a:gd name="T8" fmla="*/ 257 w 260"/>
              <a:gd name="T9" fmla="*/ 29 h 261"/>
              <a:gd name="T10" fmla="*/ 260 w 260"/>
              <a:gd name="T11" fmla="*/ 31 h 261"/>
              <a:gd name="T12" fmla="*/ 260 w 260"/>
              <a:gd name="T13" fmla="*/ 41 h 261"/>
              <a:gd name="T14" fmla="*/ 257 w 260"/>
              <a:gd name="T15" fmla="*/ 44 h 261"/>
              <a:gd name="T16" fmla="*/ 109 w 260"/>
              <a:gd name="T17" fmla="*/ 111 h 261"/>
              <a:gd name="T18" fmla="*/ 239 w 260"/>
              <a:gd name="T19" fmla="*/ 63 h 261"/>
              <a:gd name="T20" fmla="*/ 144 w 260"/>
              <a:gd name="T21" fmla="*/ 156 h 261"/>
              <a:gd name="T22" fmla="*/ 104 w 260"/>
              <a:gd name="T23" fmla="*/ 116 h 261"/>
              <a:gd name="T24" fmla="*/ 51 w 260"/>
              <a:gd name="T25" fmla="*/ 33 h 261"/>
              <a:gd name="T26" fmla="*/ 45 w 260"/>
              <a:gd name="T27" fmla="*/ 33 h 261"/>
              <a:gd name="T28" fmla="*/ 36 w 260"/>
              <a:gd name="T29" fmla="*/ 37 h 261"/>
              <a:gd name="T30" fmla="*/ 30 w 260"/>
              <a:gd name="T31" fmla="*/ 43 h 261"/>
              <a:gd name="T32" fmla="*/ 26 w 260"/>
              <a:gd name="T33" fmla="*/ 52 h 261"/>
              <a:gd name="T34" fmla="*/ 26 w 260"/>
              <a:gd name="T35" fmla="*/ 209 h 261"/>
              <a:gd name="T36" fmla="*/ 26 w 260"/>
              <a:gd name="T37" fmla="*/ 215 h 261"/>
              <a:gd name="T38" fmla="*/ 30 w 260"/>
              <a:gd name="T39" fmla="*/ 224 h 261"/>
              <a:gd name="T40" fmla="*/ 36 w 260"/>
              <a:gd name="T41" fmla="*/ 230 h 261"/>
              <a:gd name="T42" fmla="*/ 45 w 260"/>
              <a:gd name="T43" fmla="*/ 234 h 261"/>
              <a:gd name="T44" fmla="*/ 203 w 260"/>
              <a:gd name="T45" fmla="*/ 235 h 261"/>
              <a:gd name="T46" fmla="*/ 208 w 260"/>
              <a:gd name="T47" fmla="*/ 234 h 261"/>
              <a:gd name="T48" fmla="*/ 217 w 260"/>
              <a:gd name="T49" fmla="*/ 230 h 261"/>
              <a:gd name="T50" fmla="*/ 225 w 260"/>
              <a:gd name="T51" fmla="*/ 224 h 261"/>
              <a:gd name="T52" fmla="*/ 227 w 260"/>
              <a:gd name="T53" fmla="*/ 215 h 261"/>
              <a:gd name="T54" fmla="*/ 229 w 260"/>
              <a:gd name="T55" fmla="*/ 109 h 261"/>
              <a:gd name="T56" fmla="*/ 255 w 260"/>
              <a:gd name="T57" fmla="*/ 219 h 261"/>
              <a:gd name="T58" fmla="*/ 253 w 260"/>
              <a:gd name="T59" fmla="*/ 228 h 261"/>
              <a:gd name="T60" fmla="*/ 247 w 260"/>
              <a:gd name="T61" fmla="*/ 243 h 261"/>
              <a:gd name="T62" fmla="*/ 235 w 260"/>
              <a:gd name="T63" fmla="*/ 254 h 261"/>
              <a:gd name="T64" fmla="*/ 220 w 260"/>
              <a:gd name="T65" fmla="*/ 260 h 261"/>
              <a:gd name="T66" fmla="*/ 41 w 260"/>
              <a:gd name="T67" fmla="*/ 261 h 261"/>
              <a:gd name="T68" fmla="*/ 34 w 260"/>
              <a:gd name="T69" fmla="*/ 260 h 261"/>
              <a:gd name="T70" fmla="*/ 18 w 260"/>
              <a:gd name="T71" fmla="*/ 254 h 261"/>
              <a:gd name="T72" fmla="*/ 6 w 260"/>
              <a:gd name="T73" fmla="*/ 243 h 261"/>
              <a:gd name="T74" fmla="*/ 0 w 260"/>
              <a:gd name="T75" fmla="*/ 228 h 261"/>
              <a:gd name="T76" fmla="*/ 0 w 260"/>
              <a:gd name="T77" fmla="*/ 51 h 261"/>
              <a:gd name="T78" fmla="*/ 0 w 260"/>
              <a:gd name="T79" fmla="*/ 42 h 261"/>
              <a:gd name="T80" fmla="*/ 6 w 260"/>
              <a:gd name="T81" fmla="*/ 26 h 261"/>
              <a:gd name="T82" fmla="*/ 18 w 260"/>
              <a:gd name="T83" fmla="*/ 15 h 261"/>
              <a:gd name="T84" fmla="*/ 34 w 260"/>
              <a:gd name="T85" fmla="*/ 7 h 261"/>
              <a:gd name="T86" fmla="*/ 177 w 260"/>
              <a:gd name="T87" fmla="*/ 7 h 261"/>
              <a:gd name="T88" fmla="*/ 51 w 260"/>
              <a:gd name="T89" fmla="*/ 33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0" h="261">
                <a:moveTo>
                  <a:pt x="257" y="44"/>
                </a:moveTo>
                <a:lnTo>
                  <a:pt x="244" y="56"/>
                </a:lnTo>
                <a:lnTo>
                  <a:pt x="204" y="16"/>
                </a:lnTo>
                <a:lnTo>
                  <a:pt x="217" y="4"/>
                </a:lnTo>
                <a:lnTo>
                  <a:pt x="217" y="4"/>
                </a:lnTo>
                <a:lnTo>
                  <a:pt x="220" y="2"/>
                </a:lnTo>
                <a:lnTo>
                  <a:pt x="225" y="0"/>
                </a:lnTo>
                <a:lnTo>
                  <a:pt x="229" y="2"/>
                </a:lnTo>
                <a:lnTo>
                  <a:pt x="233" y="3"/>
                </a:lnTo>
                <a:lnTo>
                  <a:pt x="257" y="29"/>
                </a:lnTo>
                <a:lnTo>
                  <a:pt x="257" y="29"/>
                </a:lnTo>
                <a:lnTo>
                  <a:pt x="260" y="31"/>
                </a:lnTo>
                <a:lnTo>
                  <a:pt x="260" y="37"/>
                </a:lnTo>
                <a:lnTo>
                  <a:pt x="260" y="41"/>
                </a:lnTo>
                <a:lnTo>
                  <a:pt x="257" y="44"/>
                </a:lnTo>
                <a:lnTo>
                  <a:pt x="257" y="44"/>
                </a:lnTo>
                <a:close/>
                <a:moveTo>
                  <a:pt x="149" y="151"/>
                </a:moveTo>
                <a:lnTo>
                  <a:pt x="109" y="111"/>
                </a:lnTo>
                <a:lnTo>
                  <a:pt x="199" y="22"/>
                </a:lnTo>
                <a:lnTo>
                  <a:pt x="239" y="63"/>
                </a:lnTo>
                <a:lnTo>
                  <a:pt x="149" y="151"/>
                </a:lnTo>
                <a:close/>
                <a:moveTo>
                  <a:pt x="144" y="156"/>
                </a:moveTo>
                <a:lnTo>
                  <a:pt x="87" y="172"/>
                </a:lnTo>
                <a:lnTo>
                  <a:pt x="104" y="116"/>
                </a:lnTo>
                <a:lnTo>
                  <a:pt x="144" y="156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5" y="33"/>
                </a:lnTo>
                <a:lnTo>
                  <a:pt x="41" y="34"/>
                </a:lnTo>
                <a:lnTo>
                  <a:pt x="36" y="37"/>
                </a:lnTo>
                <a:lnTo>
                  <a:pt x="32" y="39"/>
                </a:lnTo>
                <a:lnTo>
                  <a:pt x="30" y="43"/>
                </a:lnTo>
                <a:lnTo>
                  <a:pt x="27" y="47"/>
                </a:lnTo>
                <a:lnTo>
                  <a:pt x="26" y="52"/>
                </a:lnTo>
                <a:lnTo>
                  <a:pt x="26" y="57"/>
                </a:lnTo>
                <a:lnTo>
                  <a:pt x="26" y="209"/>
                </a:lnTo>
                <a:lnTo>
                  <a:pt x="26" y="209"/>
                </a:lnTo>
                <a:lnTo>
                  <a:pt x="26" y="215"/>
                </a:lnTo>
                <a:lnTo>
                  <a:pt x="27" y="220"/>
                </a:lnTo>
                <a:lnTo>
                  <a:pt x="30" y="224"/>
                </a:lnTo>
                <a:lnTo>
                  <a:pt x="32" y="228"/>
                </a:lnTo>
                <a:lnTo>
                  <a:pt x="36" y="230"/>
                </a:lnTo>
                <a:lnTo>
                  <a:pt x="41" y="233"/>
                </a:lnTo>
                <a:lnTo>
                  <a:pt x="45" y="234"/>
                </a:lnTo>
                <a:lnTo>
                  <a:pt x="51" y="235"/>
                </a:lnTo>
                <a:lnTo>
                  <a:pt x="203" y="235"/>
                </a:lnTo>
                <a:lnTo>
                  <a:pt x="203" y="235"/>
                </a:lnTo>
                <a:lnTo>
                  <a:pt x="208" y="234"/>
                </a:lnTo>
                <a:lnTo>
                  <a:pt x="213" y="233"/>
                </a:lnTo>
                <a:lnTo>
                  <a:pt x="217" y="230"/>
                </a:lnTo>
                <a:lnTo>
                  <a:pt x="221" y="228"/>
                </a:lnTo>
                <a:lnTo>
                  <a:pt x="225" y="224"/>
                </a:lnTo>
                <a:lnTo>
                  <a:pt x="226" y="220"/>
                </a:lnTo>
                <a:lnTo>
                  <a:pt x="227" y="215"/>
                </a:lnTo>
                <a:lnTo>
                  <a:pt x="229" y="209"/>
                </a:lnTo>
                <a:lnTo>
                  <a:pt x="229" y="109"/>
                </a:lnTo>
                <a:lnTo>
                  <a:pt x="255" y="85"/>
                </a:lnTo>
                <a:lnTo>
                  <a:pt x="255" y="219"/>
                </a:lnTo>
                <a:lnTo>
                  <a:pt x="255" y="219"/>
                </a:lnTo>
                <a:lnTo>
                  <a:pt x="253" y="228"/>
                </a:lnTo>
                <a:lnTo>
                  <a:pt x="251" y="235"/>
                </a:lnTo>
                <a:lnTo>
                  <a:pt x="247" y="243"/>
                </a:lnTo>
                <a:lnTo>
                  <a:pt x="242" y="248"/>
                </a:lnTo>
                <a:lnTo>
                  <a:pt x="235" y="254"/>
                </a:lnTo>
                <a:lnTo>
                  <a:pt x="229" y="258"/>
                </a:lnTo>
                <a:lnTo>
                  <a:pt x="220" y="260"/>
                </a:lnTo>
                <a:lnTo>
                  <a:pt x="212" y="261"/>
                </a:lnTo>
                <a:lnTo>
                  <a:pt x="41" y="261"/>
                </a:lnTo>
                <a:lnTo>
                  <a:pt x="41" y="261"/>
                </a:lnTo>
                <a:lnTo>
                  <a:pt x="34" y="260"/>
                </a:lnTo>
                <a:lnTo>
                  <a:pt x="25" y="258"/>
                </a:lnTo>
                <a:lnTo>
                  <a:pt x="18" y="254"/>
                </a:lnTo>
                <a:lnTo>
                  <a:pt x="12" y="248"/>
                </a:lnTo>
                <a:lnTo>
                  <a:pt x="6" y="243"/>
                </a:lnTo>
                <a:lnTo>
                  <a:pt x="2" y="235"/>
                </a:lnTo>
                <a:lnTo>
                  <a:pt x="0" y="228"/>
                </a:lnTo>
                <a:lnTo>
                  <a:pt x="0" y="219"/>
                </a:lnTo>
                <a:lnTo>
                  <a:pt x="0" y="51"/>
                </a:lnTo>
                <a:lnTo>
                  <a:pt x="0" y="51"/>
                </a:lnTo>
                <a:lnTo>
                  <a:pt x="0" y="42"/>
                </a:lnTo>
                <a:lnTo>
                  <a:pt x="2" y="34"/>
                </a:lnTo>
                <a:lnTo>
                  <a:pt x="6" y="26"/>
                </a:lnTo>
                <a:lnTo>
                  <a:pt x="12" y="20"/>
                </a:lnTo>
                <a:lnTo>
                  <a:pt x="18" y="15"/>
                </a:lnTo>
                <a:lnTo>
                  <a:pt x="25" y="9"/>
                </a:lnTo>
                <a:lnTo>
                  <a:pt x="34" y="7"/>
                </a:lnTo>
                <a:lnTo>
                  <a:pt x="41" y="7"/>
                </a:lnTo>
                <a:lnTo>
                  <a:pt x="177" y="7"/>
                </a:lnTo>
                <a:lnTo>
                  <a:pt x="151" y="33"/>
                </a:lnTo>
                <a:lnTo>
                  <a:pt x="51" y="33"/>
                </a:lnTo>
                <a:close/>
              </a:path>
            </a:pathLst>
          </a:custGeom>
          <a:solidFill>
            <a:srgbClr val="E9872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674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/>
      <p:bldP spid="11" grpId="0"/>
      <p:bldP spid="12" grpId="0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17D29AF5-47CF-42D2-B920-7F25F78B6A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5015" y="1803685"/>
            <a:ext cx="1994889" cy="14526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176EB22C-AF3A-4E85-A51B-C33C10FE9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223" y="4817122"/>
            <a:ext cx="1854303" cy="811774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185B91F-8F20-47CB-8970-8F1101313EE5}"/>
              </a:ext>
            </a:extLst>
          </p:cNvPr>
          <p:cNvSpPr/>
          <p:nvPr/>
        </p:nvSpPr>
        <p:spPr>
          <a:xfrm>
            <a:off x="2129690" y="48998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112A81A-627F-429C-94F4-56BFEC00E283}"/>
              </a:ext>
            </a:extLst>
          </p:cNvPr>
          <p:cNvSpPr/>
          <p:nvPr/>
        </p:nvSpPr>
        <p:spPr>
          <a:xfrm>
            <a:off x="2129690" y="22068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19EB62A-6AEF-42B1-B5C9-394257ABB4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9475" y="1327959"/>
            <a:ext cx="3823957" cy="4606123"/>
          </a:xfrm>
          <a:prstGeom prst="snip2DiagRect">
            <a:avLst/>
          </a:prstGeom>
          <a:ln>
            <a:solidFill>
              <a:srgbClr val="C00000"/>
            </a:solidFill>
          </a:ln>
        </p:spPr>
      </p:pic>
      <p:sp>
        <p:nvSpPr>
          <p:cNvPr id="15" name="流程图: 联系 15">
            <a:extLst>
              <a:ext uri="{FF2B5EF4-FFF2-40B4-BE49-F238E27FC236}">
                <a16:creationId xmlns:a16="http://schemas.microsoft.com/office/drawing/2014/main" id="{21F13B60-C3CC-43EF-8823-3A325217DB5A}"/>
              </a:ext>
            </a:extLst>
          </p:cNvPr>
          <p:cNvSpPr/>
          <p:nvPr/>
        </p:nvSpPr>
        <p:spPr>
          <a:xfrm>
            <a:off x="1612420" y="1996841"/>
            <a:ext cx="2142536" cy="2142536"/>
          </a:xfrm>
          <a:prstGeom prst="flowChartConnector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流程图: 联系 16">
            <a:extLst>
              <a:ext uri="{FF2B5EF4-FFF2-40B4-BE49-F238E27FC236}">
                <a16:creationId xmlns:a16="http://schemas.microsoft.com/office/drawing/2014/main" id="{31874D8D-8DA5-4FB1-B030-268C50379B6E}"/>
              </a:ext>
            </a:extLst>
          </p:cNvPr>
          <p:cNvSpPr/>
          <p:nvPr/>
        </p:nvSpPr>
        <p:spPr>
          <a:xfrm>
            <a:off x="1577933" y="3689499"/>
            <a:ext cx="2142536" cy="2142536"/>
          </a:xfrm>
          <a:prstGeom prst="flowChartConnector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6C8E30B-E1D9-409E-A759-469AD746B1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856" y="3528942"/>
            <a:ext cx="1547003" cy="923486"/>
          </a:xfrm>
          <a:prstGeom prst="rect">
            <a:avLst/>
          </a:prstGeom>
        </p:spPr>
      </p:pic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07056AB1-0382-456A-992C-2074BF48CF6D}"/>
              </a:ext>
            </a:extLst>
          </p:cNvPr>
          <p:cNvCxnSpPr/>
          <p:nvPr/>
        </p:nvCxnSpPr>
        <p:spPr>
          <a:xfrm>
            <a:off x="3811045" y="2530015"/>
            <a:ext cx="881178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4B91F4D-EBDB-487A-B44E-BCC3EDEF175F}"/>
              </a:ext>
            </a:extLst>
          </p:cNvPr>
          <p:cNvCxnSpPr/>
          <p:nvPr/>
        </p:nvCxnSpPr>
        <p:spPr>
          <a:xfrm>
            <a:off x="3811045" y="5223009"/>
            <a:ext cx="881178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149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0" grpId="0" animBg="1"/>
      <p:bldP spid="11" grpId="0" animBg="1"/>
      <p:bldP spid="12" grpId="0"/>
      <p:bldP spid="13" grpId="0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8666B06-65B9-4DFF-961E-B502A870E84A}"/>
              </a:ext>
            </a:extLst>
          </p:cNvPr>
          <p:cNvCxnSpPr/>
          <p:nvPr/>
        </p:nvCxnSpPr>
        <p:spPr>
          <a:xfrm>
            <a:off x="1431200" y="2243247"/>
            <a:ext cx="9329600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296">
            <a:extLst>
              <a:ext uri="{FF2B5EF4-FFF2-40B4-BE49-F238E27FC236}">
                <a16:creationId xmlns:a16="http://schemas.microsoft.com/office/drawing/2014/main" id="{AF0AD6AE-BF4E-485B-A33C-6301FCD732C2}"/>
              </a:ext>
            </a:extLst>
          </p:cNvPr>
          <p:cNvSpPr>
            <a:spLocks noEditPoints="1"/>
          </p:cNvSpPr>
          <p:nvPr/>
        </p:nvSpPr>
        <p:spPr bwMode="auto">
          <a:xfrm>
            <a:off x="4273350" y="1292974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0343E6E-9608-4A97-9324-25C2069C3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63995" y="1266821"/>
            <a:ext cx="3578423" cy="748301"/>
          </a:xfrm>
          <a:prstGeom prst="rect">
            <a:avLst/>
          </a:prstGeom>
          <a:noFill/>
          <a:ln w="12700">
            <a:noFill/>
          </a:ln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id="{781F05A6-6672-400A-AF4A-54EAD236F4B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648140" y="2308476"/>
            <a:ext cx="1942934" cy="2897451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F7F3EB"/>
          </a:solidFill>
          <a:ln w="25400">
            <a:solidFill>
              <a:srgbClr val="E98726"/>
            </a:solidFill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AutoShape 4">
            <a:extLst>
              <a:ext uri="{FF2B5EF4-FFF2-40B4-BE49-F238E27FC236}">
                <a16:creationId xmlns:a16="http://schemas.microsoft.com/office/drawing/2014/main" id="{15033EC8-6450-4DA4-8E0E-1E9E92E7712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5096427" y="2785735"/>
            <a:ext cx="1982184" cy="2265863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E98726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680E8AF8-986E-415F-A2F2-23E4EDD0879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592900" y="2300447"/>
            <a:ext cx="1942934" cy="2913507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F7F3EB"/>
          </a:solidFill>
          <a:ln w="25400">
            <a:solidFill>
              <a:srgbClr val="E98726"/>
            </a:solidFill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C0118477-B5BA-4AFF-BB21-E5B460EB3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1298" y="3065114"/>
            <a:ext cx="2275716" cy="125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9F660AE8-F312-4E3F-8B59-ED4D2864B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4474" y="3110032"/>
            <a:ext cx="2173382" cy="116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F8FEAEE0-E1C3-48D1-8E84-7C1F987179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1173" y="3206866"/>
            <a:ext cx="1753153" cy="118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6E27DA9-0890-476D-A6F3-83315AF096BE}"/>
              </a:ext>
            </a:extLst>
          </p:cNvPr>
          <p:cNvSpPr/>
          <p:nvPr/>
        </p:nvSpPr>
        <p:spPr>
          <a:xfrm>
            <a:off x="2170881" y="5149799"/>
            <a:ext cx="7870424" cy="74596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</p:spTree>
    <p:extLst>
      <p:ext uri="{BB962C8B-B14F-4D97-AF65-F5344CB8AC3E}">
        <p14:creationId xmlns:p14="http://schemas.microsoft.com/office/powerpoint/2010/main" val="43944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/>
      <p:bldP spid="6" grpId="0" animBg="1"/>
      <p:bldP spid="7" grpId="0" animBg="1"/>
      <p:bldP spid="8" grpId="0" animBg="1"/>
      <p:bldP spid="10" grpId="0"/>
      <p:bldP spid="11" grpId="0"/>
      <p:bldP spid="12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CD9E576F-14C9-436B-B72D-0C8AB83ADA01}"/>
              </a:ext>
            </a:extLst>
          </p:cNvPr>
          <p:cNvSpPr/>
          <p:nvPr/>
        </p:nvSpPr>
        <p:spPr>
          <a:xfrm>
            <a:off x="2061029" y="1425203"/>
            <a:ext cx="9411572" cy="4474854"/>
          </a:xfrm>
          <a:prstGeom prst="roundRect">
            <a:avLst>
              <a:gd name="adj" fmla="val 3127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5">
            <a:extLst>
              <a:ext uri="{FF2B5EF4-FFF2-40B4-BE49-F238E27FC236}">
                <a16:creationId xmlns:a16="http://schemas.microsoft.com/office/drawing/2014/main" id="{6DDCE586-7569-4DFE-AC59-AD8F88DED0D4}"/>
              </a:ext>
            </a:extLst>
          </p:cNvPr>
          <p:cNvSpPr/>
          <p:nvPr/>
        </p:nvSpPr>
        <p:spPr>
          <a:xfrm>
            <a:off x="716978" y="1425204"/>
            <a:ext cx="1157766" cy="4474854"/>
          </a:xfrm>
          <a:prstGeom prst="roundRect">
            <a:avLst>
              <a:gd name="adj" fmla="val 9615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lvl="0" algn="ctr">
              <a:defRPr/>
            </a:pPr>
            <a:r>
              <a:rPr lang="zh-CN" altLang="en-US" sz="25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总结经验，寻找差距，</a:t>
            </a:r>
          </a:p>
          <a:p>
            <a:pPr lvl="0" algn="ctr">
              <a:defRPr/>
            </a:pPr>
            <a:r>
              <a:rPr lang="zh-CN" altLang="en-US" sz="25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进一步做好</a:t>
            </a:r>
            <a:r>
              <a:rPr lang="en-US" altLang="zh-CN" sz="25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"</a:t>
            </a:r>
            <a:r>
              <a:rPr lang="zh-CN" altLang="en-US" sz="25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三会一课“工作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3A350A-69E0-4EEA-9E95-2CBF1EDAD90F}"/>
              </a:ext>
            </a:extLst>
          </p:cNvPr>
          <p:cNvSpPr txBox="1"/>
          <p:nvPr/>
        </p:nvSpPr>
        <p:spPr>
          <a:xfrm>
            <a:off x="2300147" y="1857147"/>
            <a:ext cx="8970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 通过此次“三会一课”精神的学习和廉政党课活动的开展，全体党员干部要对“三会一课”制度的重要性有新的认识和提高。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FE3AE7-9D42-471F-8D88-E25C5B89AEF4}"/>
              </a:ext>
            </a:extLst>
          </p:cNvPr>
          <p:cNvSpPr/>
          <p:nvPr/>
        </p:nvSpPr>
        <p:spPr>
          <a:xfrm>
            <a:off x="2300147" y="3415482"/>
            <a:ext cx="88623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</p:spTree>
    <p:extLst>
      <p:ext uri="{BB962C8B-B14F-4D97-AF65-F5344CB8AC3E}">
        <p14:creationId xmlns:p14="http://schemas.microsoft.com/office/powerpoint/2010/main" val="415679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 animBg="1"/>
      <p:bldP spid="4" grpId="0" animBg="1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023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三会一课党课内容</a:t>
            </a: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CD9E576F-14C9-436B-B72D-0C8AB83ADA01}"/>
              </a:ext>
            </a:extLst>
          </p:cNvPr>
          <p:cNvSpPr/>
          <p:nvPr/>
        </p:nvSpPr>
        <p:spPr>
          <a:xfrm>
            <a:off x="707570" y="1418853"/>
            <a:ext cx="9825231" cy="4474854"/>
          </a:xfrm>
          <a:prstGeom prst="roundRect">
            <a:avLst>
              <a:gd name="adj" fmla="val 3127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圆角矩形 5">
            <a:extLst>
              <a:ext uri="{FF2B5EF4-FFF2-40B4-BE49-F238E27FC236}">
                <a16:creationId xmlns:a16="http://schemas.microsoft.com/office/drawing/2014/main" id="{6DDCE586-7569-4DFE-AC59-AD8F88DED0D4}"/>
              </a:ext>
            </a:extLst>
          </p:cNvPr>
          <p:cNvSpPr/>
          <p:nvPr/>
        </p:nvSpPr>
        <p:spPr>
          <a:xfrm>
            <a:off x="10760175" y="1418853"/>
            <a:ext cx="840314" cy="4474854"/>
          </a:xfrm>
          <a:prstGeom prst="roundRect">
            <a:avLst>
              <a:gd name="adj" fmla="val 9615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3B745B-4A39-405E-B712-8ECFDEDF62A1}"/>
              </a:ext>
            </a:extLst>
          </p:cNvPr>
          <p:cNvSpPr txBox="1"/>
          <p:nvPr/>
        </p:nvSpPr>
        <p:spPr>
          <a:xfrm>
            <a:off x="941294" y="1587445"/>
            <a:ext cx="9193492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“三会一课”要突出政治学习和教育，突出党性锻炼，坚决防止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表面化、形式化、娱乐化、庸俗化。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”党的十八届六中全会通过的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《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关于新形势下党内政治生活的若干准则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》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，再次明确了“三会一课”制度的严肃要求。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F09116-1B9B-412C-9C6A-53E2ACAB3C6C}"/>
              </a:ext>
            </a:extLst>
          </p:cNvPr>
          <p:cNvSpPr txBox="1"/>
          <p:nvPr/>
        </p:nvSpPr>
        <p:spPr>
          <a:xfrm>
            <a:off x="934944" y="2996430"/>
            <a:ext cx="919349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 “三会一课”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要突出政治学习和教育，突出党性锻炼，坚决防止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表面化、形式化、娱乐化、庸俗化。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”党的十八届六中全会通过的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《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关于新形势下党内政治生活的若干准则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》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，再次明确了“三会一课”制度的严肃要求。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6669B87-452C-4275-B86C-5C153F6CC7A5}"/>
              </a:ext>
            </a:extLst>
          </p:cNvPr>
          <p:cNvSpPr/>
          <p:nvPr/>
        </p:nvSpPr>
        <p:spPr>
          <a:xfrm>
            <a:off x="941294" y="4454338"/>
            <a:ext cx="919349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定期召开支部党员大会、支部委员会、党小组会，按时上好党课，对基层党建至关重要。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避免一味追求“制度上墙”，却忽视了“制度上心”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，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“看起来很美”，但组织生活却没有进行过。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147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 animBg="1"/>
      <p:bldP spid="4" grpId="0" animBg="1"/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23BCA48-A6CE-4FBD-AD42-4DE54F5D0CE0}"/>
              </a:ext>
            </a:extLst>
          </p:cNvPr>
          <p:cNvGrpSpPr/>
          <p:nvPr/>
        </p:nvGrpSpPr>
        <p:grpSpPr>
          <a:xfrm>
            <a:off x="4662322" y="1011375"/>
            <a:ext cx="1192345" cy="666115"/>
            <a:chOff x="2215144" y="927951"/>
            <a:chExt cx="1244730" cy="915925"/>
          </a:xfrm>
        </p:grpSpPr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F40FC2F7-2196-46F8-84F3-35D1D2FF7D1F}"/>
                </a:ext>
              </a:extLst>
            </p:cNvPr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id="{1C7B0AB3-B5EB-44A2-A0C2-60EC6F358FF6}"/>
                </a:ext>
              </a:extLst>
            </p:cNvPr>
            <p:cNvSpPr txBox="1"/>
            <p:nvPr/>
          </p:nvSpPr>
          <p:spPr>
            <a:xfrm>
              <a:off x="2393075" y="927951"/>
              <a:ext cx="1066799" cy="915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735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E681D0A-347A-4617-83DE-F2A5A339C84F}"/>
              </a:ext>
            </a:extLst>
          </p:cNvPr>
          <p:cNvGrpSpPr/>
          <p:nvPr/>
        </p:nvGrpSpPr>
        <p:grpSpPr>
          <a:xfrm>
            <a:off x="4662322" y="1917527"/>
            <a:ext cx="1192345" cy="672217"/>
            <a:chOff x="2215144" y="1952311"/>
            <a:chExt cx="1244730" cy="924318"/>
          </a:xfrm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E60EC3A5-C3CE-4B1E-A8E9-33B015D10629}"/>
                </a:ext>
              </a:extLst>
            </p:cNvPr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9" name="文本框 10">
              <a:extLst>
                <a:ext uri="{FF2B5EF4-FFF2-40B4-BE49-F238E27FC236}">
                  <a16:creationId xmlns:a16="http://schemas.microsoft.com/office/drawing/2014/main" id="{F82643B6-DE14-4CB3-A4D6-887577EFD3AD}"/>
                </a:ext>
              </a:extLst>
            </p:cNvPr>
            <p:cNvSpPr txBox="1"/>
            <p:nvPr/>
          </p:nvSpPr>
          <p:spPr>
            <a:xfrm>
              <a:off x="2393075" y="1952311"/>
              <a:ext cx="1066799" cy="915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735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A85D22D-58F4-490C-9F6A-2174AAE3E339}"/>
              </a:ext>
            </a:extLst>
          </p:cNvPr>
          <p:cNvGrpSpPr/>
          <p:nvPr/>
        </p:nvGrpSpPr>
        <p:grpSpPr>
          <a:xfrm>
            <a:off x="4662322" y="2853325"/>
            <a:ext cx="1192345" cy="666115"/>
            <a:chOff x="2215144" y="3018134"/>
            <a:chExt cx="1244730" cy="915925"/>
          </a:xfrm>
        </p:grpSpPr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92AFA07E-D909-4EAE-9AA1-99F1359A58A9}"/>
                </a:ext>
              </a:extLst>
            </p:cNvPr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4AE342-6C99-415D-9CD8-69575A2CCF0B}"/>
                </a:ext>
              </a:extLst>
            </p:cNvPr>
            <p:cNvSpPr txBox="1"/>
            <p:nvPr/>
          </p:nvSpPr>
          <p:spPr>
            <a:xfrm>
              <a:off x="2393075" y="3018134"/>
              <a:ext cx="1066799" cy="915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735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597CA74-329F-46FA-B89C-7C3329DA2E05}"/>
              </a:ext>
            </a:extLst>
          </p:cNvPr>
          <p:cNvGrpSpPr/>
          <p:nvPr/>
        </p:nvGrpSpPr>
        <p:grpSpPr>
          <a:xfrm>
            <a:off x="4662322" y="3763311"/>
            <a:ext cx="1192345" cy="677512"/>
            <a:chOff x="2215144" y="4047039"/>
            <a:chExt cx="1244730" cy="931598"/>
          </a:xfrm>
        </p:grpSpPr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ED9BA5B4-FDFB-4BE1-BAE5-FA1AF9BD5E9A}"/>
                </a:ext>
              </a:extLst>
            </p:cNvPr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:a16="http://schemas.microsoft.com/office/drawing/2014/main" id="{AC839C81-307E-42B0-B596-126E79750A72}"/>
                </a:ext>
              </a:extLst>
            </p:cNvPr>
            <p:cNvSpPr txBox="1"/>
            <p:nvPr/>
          </p:nvSpPr>
          <p:spPr>
            <a:xfrm>
              <a:off x="2393075" y="4047039"/>
              <a:ext cx="1066799" cy="915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735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7F6B761-9FB0-4103-BEE7-363FA7CFE4B9}"/>
              </a:ext>
            </a:extLst>
          </p:cNvPr>
          <p:cNvGrpSpPr/>
          <p:nvPr/>
        </p:nvGrpSpPr>
        <p:grpSpPr>
          <a:xfrm>
            <a:off x="5567993" y="1029123"/>
            <a:ext cx="5143000" cy="612920"/>
            <a:chOff x="4315150" y="953426"/>
            <a:chExt cx="3857250" cy="540057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D0D8781-878C-4BA4-88F6-7009D32A2465}"/>
                </a:ext>
              </a:extLst>
            </p:cNvPr>
            <p:cNvSpPr/>
            <p:nvPr/>
          </p:nvSpPr>
          <p:spPr>
            <a:xfrm>
              <a:off x="4841196" y="1036090"/>
              <a:ext cx="2827147" cy="405646"/>
            </a:xfrm>
            <a:prstGeom prst="rect">
              <a:avLst/>
            </a:prstGeom>
            <a:ln w="15875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三会一课的概念</a:t>
              </a:r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9EBC48D3-3A1B-4D32-9D7B-FED87292C01D}"/>
                </a:ext>
              </a:extLst>
            </p:cNvPr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zh-CN" altLang="en-US" sz="2135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757B1C5-093C-469B-83B6-AE859E674B26}"/>
              </a:ext>
            </a:extLst>
          </p:cNvPr>
          <p:cNvGrpSpPr/>
          <p:nvPr/>
        </p:nvGrpSpPr>
        <p:grpSpPr>
          <a:xfrm>
            <a:off x="5567993" y="1954661"/>
            <a:ext cx="5143000" cy="612920"/>
            <a:chOff x="4315150" y="1647579"/>
            <a:chExt cx="3857250" cy="540057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5343487-A19B-476C-880E-FAC1DB9635DD}"/>
                </a:ext>
              </a:extLst>
            </p:cNvPr>
            <p:cNvSpPr/>
            <p:nvPr/>
          </p:nvSpPr>
          <p:spPr>
            <a:xfrm>
              <a:off x="4841196" y="1730243"/>
              <a:ext cx="2827147" cy="405646"/>
            </a:xfrm>
            <a:prstGeom prst="rect">
              <a:avLst/>
            </a:prstGeom>
            <a:ln w="15875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三会一课支部党员大会</a:t>
              </a:r>
            </a:p>
          </p:txBody>
        </p:sp>
        <p:sp>
          <p:nvSpPr>
            <p:cNvPr id="21" name="平行四边形 20">
              <a:extLst>
                <a:ext uri="{FF2B5EF4-FFF2-40B4-BE49-F238E27FC236}">
                  <a16:creationId xmlns:a16="http://schemas.microsoft.com/office/drawing/2014/main" id="{2C747B7C-577A-477F-B590-6DAA3DD13633}"/>
                </a:ext>
              </a:extLst>
            </p:cNvPr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zh-CN" altLang="en-US" sz="2135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555EB0C-9B5C-45F4-96EE-D0373679C332}"/>
              </a:ext>
            </a:extLst>
          </p:cNvPr>
          <p:cNvGrpSpPr/>
          <p:nvPr/>
        </p:nvGrpSpPr>
        <p:grpSpPr>
          <a:xfrm>
            <a:off x="5567993" y="2880197"/>
            <a:ext cx="5143000" cy="612920"/>
            <a:chOff x="4315150" y="2341731"/>
            <a:chExt cx="3857250" cy="54005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0039254-64D6-4F23-8133-DD46CEFBD33E}"/>
                </a:ext>
              </a:extLst>
            </p:cNvPr>
            <p:cNvSpPr/>
            <p:nvPr/>
          </p:nvSpPr>
          <p:spPr>
            <a:xfrm>
              <a:off x="4841197" y="2424395"/>
              <a:ext cx="2827146" cy="405646"/>
            </a:xfrm>
            <a:prstGeom prst="rect">
              <a:avLst/>
            </a:prstGeom>
            <a:ln w="15875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三会一课支部委员会</a:t>
              </a:r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93C566FA-8879-4319-9DCD-1F7EA73DC8E8}"/>
                </a:ext>
              </a:extLst>
            </p:cNvPr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zh-CN" altLang="en-US" sz="2135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280ADAA-E5AB-4E39-8053-1CAFA89D15CE}"/>
              </a:ext>
            </a:extLst>
          </p:cNvPr>
          <p:cNvGrpSpPr/>
          <p:nvPr/>
        </p:nvGrpSpPr>
        <p:grpSpPr>
          <a:xfrm>
            <a:off x="5567993" y="3805734"/>
            <a:ext cx="5143000" cy="612920"/>
            <a:chOff x="4315150" y="3035884"/>
            <a:chExt cx="3857250" cy="540057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1FA6BE9E-7929-4F89-A983-6D988D79E8C9}"/>
                </a:ext>
              </a:extLst>
            </p:cNvPr>
            <p:cNvSpPr/>
            <p:nvPr/>
          </p:nvSpPr>
          <p:spPr>
            <a:xfrm>
              <a:off x="4841196" y="3118548"/>
              <a:ext cx="2827147" cy="405646"/>
            </a:xfrm>
            <a:prstGeom prst="rect">
              <a:avLst/>
            </a:prstGeom>
            <a:ln w="15875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三会一课党小组会</a:t>
              </a: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1E4793E9-8A7A-4775-A48D-C9ACD1C9F5CB}"/>
                </a:ext>
              </a:extLst>
            </p:cNvPr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zh-CN" altLang="en-US" sz="2135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28" name="图片 27" descr="2">
            <a:extLst>
              <a:ext uri="{FF2B5EF4-FFF2-40B4-BE49-F238E27FC236}">
                <a16:creationId xmlns:a16="http://schemas.microsoft.com/office/drawing/2014/main" id="{9BBBF0B3-D04A-4F7F-841D-EE68F1058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270"/>
            <a:ext cx="4193540" cy="183515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E3C443-368A-457D-82FC-7F58AD4848FC}"/>
              </a:ext>
            </a:extLst>
          </p:cNvPr>
          <p:cNvGrpSpPr/>
          <p:nvPr/>
        </p:nvGrpSpPr>
        <p:grpSpPr>
          <a:xfrm>
            <a:off x="4662322" y="4668821"/>
            <a:ext cx="1192345" cy="677512"/>
            <a:chOff x="2215144" y="4047039"/>
            <a:chExt cx="1244730" cy="931598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CB43A0C3-83D7-4969-856C-A6776CBD30A7}"/>
                </a:ext>
              </a:extLst>
            </p:cNvPr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>
                <a:latin typeface="Impact" panose="020B0806030902050204" pitchFamily="34" charset="0"/>
              </a:endParaRPr>
            </a:p>
          </p:txBody>
        </p:sp>
        <p:sp>
          <p:nvSpPr>
            <p:cNvPr id="31" name="文本框 12">
              <a:extLst>
                <a:ext uri="{FF2B5EF4-FFF2-40B4-BE49-F238E27FC236}">
                  <a16:creationId xmlns:a16="http://schemas.microsoft.com/office/drawing/2014/main" id="{97B41C36-DAE5-4150-90AA-FC9ACF38DFF9}"/>
                </a:ext>
              </a:extLst>
            </p:cNvPr>
            <p:cNvSpPr txBox="1"/>
            <p:nvPr/>
          </p:nvSpPr>
          <p:spPr>
            <a:xfrm>
              <a:off x="2393075" y="4047039"/>
              <a:ext cx="1066799" cy="915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0</a:t>
              </a:r>
              <a:r>
                <a:rPr lang="en-US" sz="3735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8F9B9F9-D47D-44A4-8CE7-5C467E537471}"/>
              </a:ext>
            </a:extLst>
          </p:cNvPr>
          <p:cNvGrpSpPr/>
          <p:nvPr/>
        </p:nvGrpSpPr>
        <p:grpSpPr>
          <a:xfrm>
            <a:off x="5567993" y="4711244"/>
            <a:ext cx="5143000" cy="612920"/>
            <a:chOff x="4315150" y="3035884"/>
            <a:chExt cx="3857250" cy="540057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E802C71-5E79-43CC-B41C-78910F35027B}"/>
                </a:ext>
              </a:extLst>
            </p:cNvPr>
            <p:cNvSpPr/>
            <p:nvPr/>
          </p:nvSpPr>
          <p:spPr>
            <a:xfrm>
              <a:off x="4841196" y="3118548"/>
              <a:ext cx="2827147" cy="405646"/>
            </a:xfrm>
            <a:prstGeom prst="rect">
              <a:avLst/>
            </a:prstGeom>
            <a:ln w="15875">
              <a:noFill/>
            </a:ln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三会一课党课内容</a:t>
              </a:r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9DA17B2B-3767-49E0-88AD-1B6D2DF9FA84}"/>
                </a:ext>
              </a:extLst>
            </p:cNvPr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endParaRPr lang="zh-CN" altLang="en-US" sz="2135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8" name="Text Box 3">
            <a:extLst>
              <a:ext uri="{FF2B5EF4-FFF2-40B4-BE49-F238E27FC236}">
                <a16:creationId xmlns:a16="http://schemas.microsoft.com/office/drawing/2014/main" id="{BA3BC5F0-FF72-49E4-9F3D-58462EE61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3720" y="3096974"/>
            <a:ext cx="20328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34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前言</a:t>
            </a: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4E27595A-A7B7-49BE-A541-6F927E7F50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506" y="1558393"/>
            <a:ext cx="2222025" cy="1643479"/>
          </a:xfrm>
          <a:prstGeom prst="rect">
            <a:avLst/>
          </a:prstGeom>
        </p:spPr>
      </p:pic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8C594B39-9B1A-498D-BC9B-20358FA95CFD}"/>
              </a:ext>
            </a:extLst>
          </p:cNvPr>
          <p:cNvCxnSpPr>
            <a:cxnSpLocks/>
          </p:cNvCxnSpPr>
          <p:nvPr/>
        </p:nvCxnSpPr>
        <p:spPr>
          <a:xfrm>
            <a:off x="4097717" y="1085644"/>
            <a:ext cx="0" cy="4260689"/>
          </a:xfrm>
          <a:prstGeom prst="line">
            <a:avLst/>
          </a:prstGeom>
          <a:ln w="25400" cap="rnd">
            <a:solidFill>
              <a:srgbClr val="C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:a16="http://schemas.microsoft.com/office/drawing/2014/main" id="{831D74CE-16A6-4C14-B9D8-21963C517F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8"/>
          <a:stretch/>
        </p:blipFill>
        <p:spPr>
          <a:xfrm>
            <a:off x="0" y="4181474"/>
            <a:ext cx="121920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54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utoUpdateAnimBg="0"/>
      <p:bldP spid="38" grpId="1" bldLvl="0" autoUpdateAnimBg="0"/>
      <p:bldP spid="38" grpId="2" bldLvl="0" autoUpdateAnimBg="0"/>
      <p:bldP spid="38" grpId="3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46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感谢您下载包图网平台上提供的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在包图网出售的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的保护，作品的所有权、版权和著作权归包图网所有，您下载的是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不得将包图网的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hlinkClick r:id="rId3"/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3168" y="4984409"/>
            <a:ext cx="1244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点击进入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B74D8C2-A310-4428-AD21-EB8039B95D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44"/>
          <a:stretch/>
        </p:blipFill>
        <p:spPr>
          <a:xfrm>
            <a:off x="0" y="5210628"/>
            <a:ext cx="12192000" cy="164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64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696221" y="1419423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3175969" y="2886546"/>
            <a:ext cx="58400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spc="-300" dirty="0">
                <a:ln w="2540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三会一课的概念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258349" y="2814704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4531964-4726-4456-9BBC-23C969E75501}"/>
              </a:ext>
            </a:extLst>
          </p:cNvPr>
          <p:cNvSpPr/>
          <p:nvPr/>
        </p:nvSpPr>
        <p:spPr>
          <a:xfrm>
            <a:off x="2896326" y="4131033"/>
            <a:ext cx="6399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“三会一课”制度是党的基层支部长期坚持的重要制度，也是健全党的组织生活，严格党员管理，加强党员教育的重要制度。</a:t>
            </a:r>
          </a:p>
        </p:txBody>
      </p:sp>
    </p:spTree>
    <p:extLst>
      <p:ext uri="{BB962C8B-B14F-4D97-AF65-F5344CB8AC3E}">
        <p14:creationId xmlns:p14="http://schemas.microsoft.com/office/powerpoint/2010/main" val="268601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5" y="375540"/>
            <a:ext cx="2675484" cy="54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三会一课的概念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4052" y="2927460"/>
            <a:ext cx="2206200" cy="48049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按时上好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019175" y="4694644"/>
            <a:ext cx="1015364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144052" y="2134470"/>
            <a:ext cx="6705110" cy="6449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定期召开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591539" y="1851908"/>
            <a:ext cx="1828800" cy="1828800"/>
            <a:chOff x="1591539" y="1425812"/>
            <a:chExt cx="1828800" cy="1828800"/>
          </a:xfrm>
        </p:grpSpPr>
        <p:sp>
          <p:nvSpPr>
            <p:cNvPr id="14" name="流程图: 联系 13"/>
            <p:cNvSpPr/>
            <p:nvPr/>
          </p:nvSpPr>
          <p:spPr>
            <a:xfrm>
              <a:off x="1591539" y="1425812"/>
              <a:ext cx="1828800" cy="1828800"/>
            </a:xfrm>
            <a:prstGeom prst="flowChartConnector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Text Box 9"/>
            <p:cNvSpPr>
              <a:spLocks noChangeArrowheads="1"/>
            </p:cNvSpPr>
            <p:nvPr/>
          </p:nvSpPr>
          <p:spPr bwMode="auto">
            <a:xfrm>
              <a:off x="1725200" y="1698566"/>
              <a:ext cx="1561479" cy="128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3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三会</a:t>
              </a:r>
              <a:endParaRPr kumimoji="0" lang="en-US" altLang="zh-CN" sz="3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微软雅黑" pitchFamily="34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3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  <a:sym typeface="微软雅黑" pitchFamily="34" charset="-122"/>
                </a:rPr>
                <a:t>一课</a:t>
              </a: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019175" y="1416696"/>
            <a:ext cx="10153650" cy="2667000"/>
          </a:xfrm>
          <a:prstGeom prst="roundRect">
            <a:avLst>
              <a:gd name="adj" fmla="val 6344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左中括号 15"/>
          <p:cNvSpPr/>
          <p:nvPr/>
        </p:nvSpPr>
        <p:spPr>
          <a:xfrm>
            <a:off x="3971925" y="1851908"/>
            <a:ext cx="381000" cy="1974613"/>
          </a:xfrm>
          <a:prstGeom prst="leftBracket">
            <a:avLst/>
          </a:prstGeom>
          <a:ln w="12700" cap="rnd">
            <a:solidFill>
              <a:srgbClr val="B7010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420339" y="2766308"/>
            <a:ext cx="551586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550297" y="4194498"/>
            <a:ext cx="4824706" cy="443517"/>
            <a:chOff x="3550297" y="4194498"/>
            <a:chExt cx="4824706" cy="443517"/>
          </a:xfrm>
        </p:grpSpPr>
        <p:sp>
          <p:nvSpPr>
            <p:cNvPr id="19" name="燕尾形 18"/>
            <p:cNvSpPr/>
            <p:nvPr/>
          </p:nvSpPr>
          <p:spPr>
            <a:xfrm rot="5400000">
              <a:off x="3550297" y="4194498"/>
              <a:ext cx="412103" cy="412103"/>
            </a:xfrm>
            <a:prstGeom prst="chevron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 rot="5400000">
              <a:off x="7962900" y="4225912"/>
              <a:ext cx="412103" cy="412103"/>
            </a:xfrm>
            <a:prstGeom prst="chevron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833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0" grpId="0" animBg="1"/>
      <p:bldP spid="11" grpId="0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5" y="375540"/>
            <a:ext cx="2675484" cy="54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三会一课的概念</a:t>
            </a:r>
          </a:p>
        </p:txBody>
      </p:sp>
      <p:sp>
        <p:nvSpPr>
          <p:cNvPr id="27" name="十字星 1">
            <a:extLst>
              <a:ext uri="{FF2B5EF4-FFF2-40B4-BE49-F238E27FC236}">
                <a16:creationId xmlns:a16="http://schemas.microsoft.com/office/drawing/2014/main" id="{18CC7B11-B2CB-4EC0-93D6-257EC9C77506}"/>
              </a:ext>
            </a:extLst>
          </p:cNvPr>
          <p:cNvSpPr/>
          <p:nvPr/>
        </p:nvSpPr>
        <p:spPr>
          <a:xfrm>
            <a:off x="3238500" y="1523623"/>
            <a:ext cx="5715000" cy="4134757"/>
          </a:xfrm>
          <a:prstGeom prst="star4">
            <a:avLst>
              <a:gd name="adj" fmla="val 0"/>
            </a:avLst>
          </a:prstGeom>
          <a:noFill/>
          <a:ln w="25400" cap="rnd">
            <a:solidFill>
              <a:srgbClr val="E98726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 Box 7">
            <a:extLst>
              <a:ext uri="{FF2B5EF4-FFF2-40B4-BE49-F238E27FC236}">
                <a16:creationId xmlns:a16="http://schemas.microsoft.com/office/drawing/2014/main" id="{BCE80B58-F45C-402C-85C9-4CC31C2A6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6234" y="1523623"/>
            <a:ext cx="29523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不断提高党员的政治觉悟和工作水平</a:t>
            </a:r>
          </a:p>
        </p:txBody>
      </p:sp>
      <p:sp>
        <p:nvSpPr>
          <p:cNvPr id="29" name="Text Box 7">
            <a:extLst>
              <a:ext uri="{FF2B5EF4-FFF2-40B4-BE49-F238E27FC236}">
                <a16:creationId xmlns:a16="http://schemas.microsoft.com/office/drawing/2014/main" id="{5C44D4CF-6C12-41B9-B8DD-EEFBD3FB5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369" y="4486210"/>
            <a:ext cx="3338193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适应新形势，更好地完成党的各项工作任务</a:t>
            </a:r>
          </a:p>
        </p:txBody>
      </p:sp>
      <p:sp>
        <p:nvSpPr>
          <p:cNvPr id="30" name="Text Box 7">
            <a:extLst>
              <a:ext uri="{FF2B5EF4-FFF2-40B4-BE49-F238E27FC236}">
                <a16:creationId xmlns:a16="http://schemas.microsoft.com/office/drawing/2014/main" id="{9AE766F7-0F59-4398-AAFF-EFA89C8B6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6234" y="4486210"/>
            <a:ext cx="29523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发扬民主集中制，统一思想</a:t>
            </a:r>
          </a:p>
        </p:txBody>
      </p:sp>
      <p:sp>
        <p:nvSpPr>
          <p:cNvPr id="31" name="Text Box 7">
            <a:extLst>
              <a:ext uri="{FF2B5EF4-FFF2-40B4-BE49-F238E27FC236}">
                <a16:creationId xmlns:a16="http://schemas.microsoft.com/office/drawing/2014/main" id="{0AB6E190-8DA7-4048-B142-33613DE44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9164" y="1523623"/>
            <a:ext cx="295239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总结经验，揭露和纠正工作中的错误</a:t>
            </a:r>
          </a:p>
        </p:txBody>
      </p:sp>
      <p:sp useBgFill="1">
        <p:nvSpPr>
          <p:cNvPr id="32" name="Text Box 4">
            <a:extLst>
              <a:ext uri="{FF2B5EF4-FFF2-40B4-BE49-F238E27FC236}">
                <a16:creationId xmlns:a16="http://schemas.microsoft.com/office/drawing/2014/main" id="{2C262E1B-58F1-4F9C-AA63-1067CE44E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9555" y="2004267"/>
            <a:ext cx="3083311" cy="2855909"/>
          </a:xfrm>
          <a:prstGeom prst="rect">
            <a:avLst/>
          </a:prstGeom>
          <a:ln>
            <a:solidFill>
              <a:srgbClr val="C00000"/>
            </a:solidFill>
          </a:ln>
          <a:effectLst/>
          <a:extLst/>
        </p:spPr>
        <p:txBody>
          <a:bodyPr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只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有长期坚持“三会一课”制度，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健全党的组织生活，严格党员管理，提高基层党组织的战斗力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846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27" grpId="0" animBg="1"/>
      <p:bldP spid="28" grpId="0"/>
      <p:bldP spid="29" grpId="0"/>
      <p:bldP spid="30" grpId="0"/>
      <p:bldP spid="31" grpId="0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5" y="375540"/>
            <a:ext cx="2675484" cy="54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三会一课的概念</a:t>
            </a:r>
          </a:p>
        </p:txBody>
      </p:sp>
      <p:sp>
        <p:nvSpPr>
          <p:cNvPr id="10" name="圆角矩形 1">
            <a:extLst>
              <a:ext uri="{FF2B5EF4-FFF2-40B4-BE49-F238E27FC236}">
                <a16:creationId xmlns:a16="http://schemas.microsoft.com/office/drawing/2014/main" id="{ADF6EB11-8719-4391-AE4C-6560E4C2F68F}"/>
              </a:ext>
            </a:extLst>
          </p:cNvPr>
          <p:cNvSpPr/>
          <p:nvPr/>
        </p:nvSpPr>
        <p:spPr>
          <a:xfrm>
            <a:off x="1054648" y="1479403"/>
            <a:ext cx="3691463" cy="2177179"/>
          </a:xfrm>
          <a:prstGeom prst="roundRect">
            <a:avLst>
              <a:gd name="adj" fmla="val 10909"/>
            </a:avLst>
          </a:prstGeom>
          <a:noFill/>
          <a:ln w="25400"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5">
            <a:extLst>
              <a:ext uri="{FF2B5EF4-FFF2-40B4-BE49-F238E27FC236}">
                <a16:creationId xmlns:a16="http://schemas.microsoft.com/office/drawing/2014/main" id="{8AF77C3B-99FD-4926-BE0C-746B4056C249}"/>
              </a:ext>
            </a:extLst>
          </p:cNvPr>
          <p:cNvSpPr/>
          <p:nvPr/>
        </p:nvSpPr>
        <p:spPr>
          <a:xfrm>
            <a:off x="4499429" y="2906252"/>
            <a:ext cx="6843485" cy="2627178"/>
          </a:xfrm>
          <a:prstGeom prst="roundRect">
            <a:avLst>
              <a:gd name="adj" fmla="val 3326"/>
            </a:avLst>
          </a:prstGeom>
          <a:noFill/>
          <a:ln w="25400"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6FDBD24-E21F-4E20-8050-478CD5DEB3F6}"/>
              </a:ext>
            </a:extLst>
          </p:cNvPr>
          <p:cNvSpPr txBox="1"/>
          <p:nvPr/>
        </p:nvSpPr>
        <p:spPr>
          <a:xfrm>
            <a:off x="1127190" y="1829328"/>
            <a:ext cx="34955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作为党内生活的重要组成部分，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</a:rPr>
              <a:t>“三会一课”制度，对于加强党的建设发挥着重要作用。</a:t>
            </a:r>
          </a:p>
        </p:txBody>
      </p:sp>
      <p:sp>
        <p:nvSpPr>
          <p:cNvPr id="13" name="矩形: 剪去对角 12">
            <a:extLst>
              <a:ext uri="{FF2B5EF4-FFF2-40B4-BE49-F238E27FC236}">
                <a16:creationId xmlns:a16="http://schemas.microsoft.com/office/drawing/2014/main" id="{CE9BFA2B-4130-4D50-B137-029EE7A98BB7}"/>
              </a:ext>
            </a:extLst>
          </p:cNvPr>
          <p:cNvSpPr/>
          <p:nvPr/>
        </p:nvSpPr>
        <p:spPr>
          <a:xfrm>
            <a:off x="6593848" y="1796646"/>
            <a:ext cx="4735251" cy="771346"/>
          </a:xfrm>
          <a:prstGeom prst="snip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lt"/>
              </a:rPr>
              <a:t>“三会一课”的作用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DF8B891-FEBF-42B3-85A4-AD01060E00D1}"/>
              </a:ext>
            </a:extLst>
          </p:cNvPr>
          <p:cNvSpPr/>
          <p:nvPr/>
        </p:nvSpPr>
        <p:spPr>
          <a:xfrm>
            <a:off x="4746113" y="2906252"/>
            <a:ext cx="6444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126B64E8-7888-4CED-B1B3-04423099E6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691" y="3265381"/>
            <a:ext cx="2528577" cy="2432729"/>
          </a:xfrm>
          <a:prstGeom prst="rect">
            <a:avLst/>
          </a:prstGeom>
        </p:spPr>
      </p:pic>
      <p:sp>
        <p:nvSpPr>
          <p:cNvPr id="16" name="虚尾箭头 3">
            <a:extLst>
              <a:ext uri="{FF2B5EF4-FFF2-40B4-BE49-F238E27FC236}">
                <a16:creationId xmlns:a16="http://schemas.microsoft.com/office/drawing/2014/main" id="{525DD79A-F41E-41F9-8EEA-D7E705CACC0E}"/>
              </a:ext>
            </a:extLst>
          </p:cNvPr>
          <p:cNvSpPr/>
          <p:nvPr/>
        </p:nvSpPr>
        <p:spPr>
          <a:xfrm flipH="1">
            <a:off x="5543796" y="1829328"/>
            <a:ext cx="858304" cy="647700"/>
          </a:xfrm>
          <a:prstGeom prst="stripedRightArrow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633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0" grpId="0" animBg="1"/>
      <p:bldP spid="11" grpId="0" animBg="1"/>
      <p:bldP spid="12" grpId="0"/>
      <p:bldP spid="13" grpId="0" animBg="1"/>
      <p:bldP spid="14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696221" y="1419423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kern="1200" cap="none" spc="-300" normalizeH="0" baseline="0" noProof="0" dirty="0">
                <a:ln w="25400">
                  <a:solidFill>
                    <a:prstClr val="white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第二部分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1964099" y="2886546"/>
            <a:ext cx="826380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6600" b="1" spc="-300" dirty="0">
                <a:ln w="25400">
                  <a:noFill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三会一课支部党员大会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3258349" y="2814704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64531964-4726-4456-9BBC-23C969E75501}"/>
              </a:ext>
            </a:extLst>
          </p:cNvPr>
          <p:cNvSpPr/>
          <p:nvPr/>
        </p:nvSpPr>
        <p:spPr>
          <a:xfrm>
            <a:off x="2322648" y="4152804"/>
            <a:ext cx="754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党员大会是指由党的基层委员会、总支部委员会或支部委员会召集的由基层组织全体党员参加的会议。支部党员大会又称支部大会，是支部全体党员参加的会议，是党支部的最高领导机关，党员大会在党支部中享有最高决策权、选举权和监督权。</a:t>
            </a:r>
          </a:p>
        </p:txBody>
      </p:sp>
    </p:spTree>
    <p:extLst>
      <p:ext uri="{BB962C8B-B14F-4D97-AF65-F5344CB8AC3E}">
        <p14:creationId xmlns:p14="http://schemas.microsoft.com/office/powerpoint/2010/main" val="90320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874744" y="375540"/>
            <a:ext cx="36261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dist">
              <a:defRPr/>
            </a:pPr>
            <a:r>
              <a:rPr lang="zh-CN" altLang="en-US" sz="2800" b="1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三会一课支部党员大会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E787138C-5866-4220-8D14-FD54E37D4FD6}"/>
              </a:ext>
            </a:extLst>
          </p:cNvPr>
          <p:cNvSpPr/>
          <p:nvPr/>
        </p:nvSpPr>
        <p:spPr>
          <a:xfrm>
            <a:off x="2778862" y="2851789"/>
            <a:ext cx="6634275" cy="2722775"/>
          </a:xfrm>
          <a:custGeom>
            <a:avLst/>
            <a:gdLst>
              <a:gd name="connsiteX0" fmla="*/ 3361641 w 6634275"/>
              <a:gd name="connsiteY0" fmla="*/ 263 h 2722775"/>
              <a:gd name="connsiteX1" fmla="*/ 6627652 w 6634275"/>
              <a:gd name="connsiteY1" fmla="*/ 2607395 h 2722775"/>
              <a:gd name="connsiteX2" fmla="*/ 6634275 w 6634275"/>
              <a:gd name="connsiteY2" fmla="*/ 2722775 h 2722775"/>
              <a:gd name="connsiteX3" fmla="*/ 0 w 6634275"/>
              <a:gd name="connsiteY3" fmla="*/ 2722775 h 2722775"/>
              <a:gd name="connsiteX4" fmla="*/ 16956 w 6634275"/>
              <a:gd name="connsiteY4" fmla="*/ 2530422 h 2722775"/>
              <a:gd name="connsiteX5" fmla="*/ 3361641 w 6634275"/>
              <a:gd name="connsiteY5" fmla="*/ 263 h 272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34275" h="2722775">
                <a:moveTo>
                  <a:pt x="3361641" y="263"/>
                </a:moveTo>
                <a:cubicBezTo>
                  <a:pt x="5068017" y="20132"/>
                  <a:pt x="6460284" y="1157462"/>
                  <a:pt x="6627652" y="2607395"/>
                </a:cubicBezTo>
                <a:lnTo>
                  <a:pt x="6634275" y="2722775"/>
                </a:lnTo>
                <a:lnTo>
                  <a:pt x="0" y="2722775"/>
                </a:lnTo>
                <a:lnTo>
                  <a:pt x="16956" y="2530422"/>
                </a:lnTo>
                <a:cubicBezTo>
                  <a:pt x="228665" y="1084902"/>
                  <a:pt x="1655265" y="-19605"/>
                  <a:pt x="3361641" y="263"/>
                </a:cubicBezTo>
                <a:close/>
              </a:path>
            </a:pathLst>
          </a:custGeom>
          <a:ln w="25400">
            <a:solidFill>
              <a:srgbClr val="B70101"/>
            </a:solidFill>
            <a:prstDash val="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Oval 58">
            <a:extLst>
              <a:ext uri="{FF2B5EF4-FFF2-40B4-BE49-F238E27FC236}">
                <a16:creationId xmlns:a16="http://schemas.microsoft.com/office/drawing/2014/main" id="{04E4E8BA-8EFC-411A-8C03-3946B7EC1FD9}"/>
              </a:ext>
            </a:extLst>
          </p:cNvPr>
          <p:cNvSpPr/>
          <p:nvPr/>
        </p:nvSpPr>
        <p:spPr>
          <a:xfrm>
            <a:off x="2540758" y="4213176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5" name="Oval 160">
            <a:extLst>
              <a:ext uri="{FF2B5EF4-FFF2-40B4-BE49-F238E27FC236}">
                <a16:creationId xmlns:a16="http://schemas.microsoft.com/office/drawing/2014/main" id="{16747BBD-C5EE-4028-9EFF-255B46D15551}"/>
              </a:ext>
            </a:extLst>
          </p:cNvPr>
          <p:cNvSpPr/>
          <p:nvPr/>
        </p:nvSpPr>
        <p:spPr>
          <a:xfrm>
            <a:off x="4205900" y="2626567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6" name="Oval 161">
            <a:extLst>
              <a:ext uri="{FF2B5EF4-FFF2-40B4-BE49-F238E27FC236}">
                <a16:creationId xmlns:a16="http://schemas.microsoft.com/office/drawing/2014/main" id="{10D74B24-B99E-4E48-9EBC-0185FE9E61F9}"/>
              </a:ext>
            </a:extLst>
          </p:cNvPr>
          <p:cNvSpPr/>
          <p:nvPr/>
        </p:nvSpPr>
        <p:spPr>
          <a:xfrm>
            <a:off x="7478647" y="2620665"/>
            <a:ext cx="863257" cy="866961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7" name="Oval 162">
            <a:extLst>
              <a:ext uri="{FF2B5EF4-FFF2-40B4-BE49-F238E27FC236}">
                <a16:creationId xmlns:a16="http://schemas.microsoft.com/office/drawing/2014/main" id="{94BB6074-62E6-45A2-A1E3-627E6F79C8D1}"/>
              </a:ext>
            </a:extLst>
          </p:cNvPr>
          <p:cNvSpPr/>
          <p:nvPr/>
        </p:nvSpPr>
        <p:spPr>
          <a:xfrm>
            <a:off x="8798213" y="4213176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B7010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1EE97B8-4E49-458C-8C75-6A51B0829876}"/>
              </a:ext>
            </a:extLst>
          </p:cNvPr>
          <p:cNvSpPr/>
          <p:nvPr/>
        </p:nvSpPr>
        <p:spPr>
          <a:xfrm>
            <a:off x="3528180" y="3231108"/>
            <a:ext cx="5136977" cy="2568678"/>
          </a:xfrm>
          <a:custGeom>
            <a:avLst/>
            <a:gdLst>
              <a:gd name="connsiteX0" fmla="*/ 2568584 w 5136977"/>
              <a:gd name="connsiteY0" fmla="*/ 0 h 2568678"/>
              <a:gd name="connsiteX1" fmla="*/ 3852842 w 5136977"/>
              <a:gd name="connsiteY1" fmla="*/ 344176 h 2568678"/>
              <a:gd name="connsiteX2" fmla="*/ 5136977 w 5136977"/>
              <a:gd name="connsiteY2" fmla="*/ 2568678 h 2568678"/>
              <a:gd name="connsiteX3" fmla="*/ 2577067 w 5136977"/>
              <a:gd name="connsiteY3" fmla="*/ 2568490 h 2568678"/>
              <a:gd name="connsiteX4" fmla="*/ 2572778 w 5136977"/>
              <a:gd name="connsiteY4" fmla="*/ 2561060 h 2568678"/>
              <a:gd name="connsiteX5" fmla="*/ 2564199 w 5136977"/>
              <a:gd name="connsiteY5" fmla="*/ 2561060 h 2568678"/>
              <a:gd name="connsiteX6" fmla="*/ 2559909 w 5136977"/>
              <a:gd name="connsiteY6" fmla="*/ 2568490 h 2568678"/>
              <a:gd name="connsiteX7" fmla="*/ 0 w 5136977"/>
              <a:gd name="connsiteY7" fmla="*/ 2568489 h 2568678"/>
              <a:gd name="connsiteX8" fmla="*/ 1284299 w 5136977"/>
              <a:gd name="connsiteY8" fmla="*/ 344081 h 2568678"/>
              <a:gd name="connsiteX9" fmla="*/ 2568584 w 5136977"/>
              <a:gd name="connsiteY9" fmla="*/ 0 h 256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36977" h="2568678">
                <a:moveTo>
                  <a:pt x="2568584" y="0"/>
                </a:moveTo>
                <a:cubicBezTo>
                  <a:pt x="3012042" y="17"/>
                  <a:pt x="3455497" y="114743"/>
                  <a:pt x="3852842" y="344176"/>
                </a:cubicBezTo>
                <a:cubicBezTo>
                  <a:pt x="4647532" y="803043"/>
                  <a:pt x="5137044" y="1651023"/>
                  <a:pt x="5136977" y="2568678"/>
                </a:cubicBezTo>
                <a:lnTo>
                  <a:pt x="2577067" y="2568490"/>
                </a:lnTo>
                <a:cubicBezTo>
                  <a:pt x="2577067" y="2565425"/>
                  <a:pt x="2575432" y="2562593"/>
                  <a:pt x="2572778" y="2561060"/>
                </a:cubicBezTo>
                <a:cubicBezTo>
                  <a:pt x="2570124" y="2559527"/>
                  <a:pt x="2566853" y="2559527"/>
                  <a:pt x="2564199" y="2561060"/>
                </a:cubicBezTo>
                <a:cubicBezTo>
                  <a:pt x="2561545" y="2562592"/>
                  <a:pt x="2559909" y="2565425"/>
                  <a:pt x="2559909" y="2568490"/>
                </a:cubicBezTo>
                <a:lnTo>
                  <a:pt x="0" y="2568489"/>
                </a:lnTo>
                <a:cubicBezTo>
                  <a:pt x="0" y="1650834"/>
                  <a:pt x="489575" y="802889"/>
                  <a:pt x="1284299" y="344081"/>
                </a:cubicBezTo>
                <a:cubicBezTo>
                  <a:pt x="1681661" y="114677"/>
                  <a:pt x="2125125" y="-16"/>
                  <a:pt x="2568584" y="0"/>
                </a:cubicBezTo>
                <a:close/>
              </a:path>
            </a:pathLst>
          </a:cu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7F3EB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7F3EB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基本程序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442ECA50-3CB3-4480-8B41-54B0FD6EE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2584" y="3155768"/>
            <a:ext cx="2485564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AFF23CE-80C4-4D11-A742-A1026601D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4665" y="1440744"/>
            <a:ext cx="259552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12" name="Rectangle 8">
            <a:extLst>
              <a:ext uri="{FF2B5EF4-FFF2-40B4-BE49-F238E27FC236}">
                <a16:creationId xmlns:a16="http://schemas.microsoft.com/office/drawing/2014/main" id="{DB678940-8216-4FB0-AA06-7ED3F29840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189" y="1478568"/>
            <a:ext cx="38766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7C1985AF-1690-4D67-8C24-E13681A7E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060" y="3170605"/>
            <a:ext cx="224278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选定议题，提前通知全体党员。</a:t>
            </a:r>
          </a:p>
        </p:txBody>
      </p:sp>
    </p:spTree>
    <p:extLst>
      <p:ext uri="{BB962C8B-B14F-4D97-AF65-F5344CB8AC3E}">
        <p14:creationId xmlns:p14="http://schemas.microsoft.com/office/powerpoint/2010/main" val="197762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random/>
      </p:transition>
    </mc:Choice>
    <mc:Fallback xmlns="">
      <p:transition spd="slow" advClick="0" advTm="4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4" grpId="0" animBg="1"/>
      <p:bldP spid="5" grpId="0" animBg="1"/>
      <p:bldP spid="6" grpId="0" animBg="1"/>
      <p:bldP spid="7" grpId="0" animBg="1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LAYERS_CUSTOMIZATION" val="UEsDBBQAAgAIAAGhQU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BoUFM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AGhQUy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AaFBT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AaFBT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aFBT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aFBT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aFBT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qFBTLDdIuDqDAAA1hoAABcAAAB1bml2ZXJzYWwvdW5pdmVyc2FsLnBuZ+2ZaVBTWb7AL0ij0wygLQoIhHEZ9TVNAAcJsg4QoK0WIgYEhBBpmqUJiSIBGgKEdp6gLNKOb0AJkCEIYQ0ie8LidGxS3THQPJYASUAmkkAiiRqTGEKSufQyNTVVU/U+vI/cqlv3d8499/7PfztLnTsXw0PNPzzyIQAA5uc/hV8CgD3BAGDcuc8UrDnOOPwZ+DDKuhQaCNAm7TfAgklqQFgAAPRUmW0nfgCWf3P909gsAHAo3bmNqtbeJAPAEcx5eEDkVwmbAkTHCeUiazUvLM9oDBj8+pMTdpnW8Ogjt7+5Cnc3iwj4xuREZjM8MNDjI+PMeyaHTIJN4SfobgeMp+uJlP9FyO6LYZowjsAwea4rS0I4FI9HREflRmerN7bwUep43gUmlVxE17xmWsLk4wb9Qym3ew8AxOc1ZbbnthNEqyFWOqGjIS0VVCWGJCG71QVPsxyJ/PB9APD48lxAasS776zRfQdBJTpRyh/7vVpodr8BX+XMBXGXC9WCnBMA8HQpyhIlDQGbPNoP2uWP7hEmAAA/uIu7uIu7uIu7uIu7uIu7uIu7uIv//9iHIReqFsE93O/+ctoYACh3joFY+3/DeqcyP83L+xy2y/hInmoxFVblq1oQlfpvr2KpsmjBOJ2cTWSsAcDVURF2Hkd4096qRRdpeSuQflTczLxPkl5G7y6jG6h8mr9Xmd/WehMHUfT2vmpymSbRz+tk1XuBYqXmxZ8scTxLuQtlAINZpCc3zLlHY0m6/coHkCfbLC+vsoSvVm+pLJZlkqJcdlbEuIZzbRIvrIbkrzdytPJxInuNqJOiYVM+iucP0TpJ9GCFGL9cpN20k+otie+ZYUIRq7mFxOJI3OxmdAqyYeRL/tD2j6xsXtbLM7ikFXyVv/795NpIq2aGzv7q/hOYTTFWwnx91nT6NRutf4KSxYbNcBimyoUElUVVU9N6++FUgRyXB6V4QMcV9fI6bFqOsEY2LG6Ig3b8tZ2N2TPCzxPXp1LZG56VV9SHgvond/bWdomRq26Q8rej8sJrmB/nC7KvKObxSfG+Lh+7p/M9/ad4Gw3HazLtGC0dyV3SbvGNSrKY8Ql1mRnPxV5zBZr9ThPefn+Kpy4/u1FdOM/pPam0QYtKKaGhEblUWhkub7LD4xhG2BeOOd5LSrlsNyswxWzaPoDBpXSLYT8obV5rb9Nf8yiwddKF2Wg8BOnwQh/1hvQeiEqi5/tV+JYeslUk1HvLhprMOxJBs4wMRrBdJ+W1tOo8HzLiUPDKM4gIuWlu+iK97fg+uvpO/8+d8FDG5LKLIJT1uonEkNKQC9jIKbsB3gLyHaeN9YVmIcpnduPMZen2Qjly9Qzl0d8/v4CcUDTeTBrmUvWj0h6Byv6cHDuryW+QkXDPpgsWk7UnVa7kz0F1oz8r5D4iVMU04TSpAh8MUq6rUeqOReADkvb028E6EH8XIyTe/Uf9VCHX8wVJMEqa7b7sItvDyRf8K6SvWlasHXgNx61HK4OovFwDlELwbQjM5QFftAa1zW/7UppxDs/pefOtFk3SakMMZf3mhGk6DDfAP10/V3K90hq+0inr0Xo0tTL0x8osuAIPwHZ+m2lc//NX7UU5I3F7WfuDrd09LjIygxw+6sfWfkjZgoaqUR+Fd1h8TQrC68MjUH4W95wUuWUpZ3We250Vcu1sspBeglr5ryWl/fA61t6r/rTxi/Z85Vw0T33rrHSe2UlK5SwXKDg5vvaSuHLK2vX1ofL1ajHF4g7lwwasf3a83ZLQTMa8kfSXmVZlfKYrhJT/Scj7SPys8NK017fZ8Ev1d796IG6TPkxqCvyiIdX2ZG/h1D0FP8TXpWrYZTDOSvemipjhsqKENTKwwPzm7Pj1fIZk/rsdsdCtz/pAK6TvycrIwPX64L+0KeU4bzL8oIguqZdPV8W+I8KP4RNDS95/gJKJaYkmMw9wRa9Cns6uZdOdPCWZcqiLeLSSPnngSim/BpWYEyGQZpK2mlSD4zqsFEPkrTX/JPGY/zjK8amzr2FbAZvgEoQ+MvW4QScS+xs0ojZqwxLBd407rldWSlsVCp9mWsfE3MYNvp+A/iBb8Qqpbq7OHMvgs67c3cp1DtUxkEKMbk6T51tNX6aPLIvFedWTvdCS8oLxT62MTnFHId7K0tczCH+dIVrfRbQWzYSD7u+MLqx5RPD3nB1I/O+AUResHQ09PqbOlwSNHfFf5lUT+vR69TgZ5XdTaCPY2pH6h5JzFz6OFLEn9tYILgqdbDCtyRB23NeRzBhHRgl9tFY0MqkFg9KkLl6db59jzt74Rc6Mt3xkZszavqmkpzHh4xIRO8SKYyc55OpI3H6zuHY8Jf1Bd+pGJWzZk5SybIZUzF9MdEcQWnH1YHipbIOcV4Yy4qwq39S7IZxzb03f/jZ5u1LJwAjqQ31h9Own5aeNw2kEXwtGiduY9yZ+0PypF2qimzP3mP87R8I1SYF18NoUUa8A5VilL/Qn+qsanhu5G3d6d8r2C7we7mhlmfRw6mBwcifLTXfDoRoZHPGf/pst38Nqb/RYxghHKhbafO3OFi2ndVduPalLiUfAnh91VUEr5ccr02Igl3J/6X1bY3W/LM4Zvbm4eDiYnWjrcdwE80Dtwwk/FNwcd4pxm+KwTJCPclyK3pT3nnrWCe3IFPg87aJzhY8xNkLGz9ZDqv2ud2KZ7+8V90z73WwpKbu15ReBPTjJRdZwJ3QZy2bun7eHY5aPSF4/cdPH/KwTMkgg7+H31/EoaQmTl9hn0dyChfhKMsucsu5fzWwUQilxDeEfIHxj5Qz5GGeqSNXLAaOj8H6oYyFe8SfH7RcZRzJNtNndrESu60QutV42YBRDZUEInYUuniHmigZKz6p/RaWqh5Vq8u0ZIH1hMNHfAPzNE4/TmGFZ6/Pfg1lEPjJxo0IeMDeOsZGmbBMaupEBUcx9P2i0YLiM1zgEK/lgOyglbRVt2OKKvt4L8TQj51NwCn7WVH0YEpwpBdlGhrlRSCmKeYOu6ZsBhx3pux+cuvvkH7BaE7mmmjNlP3i+wmqkWaUZC1OEugGHSzm/Wj3xE9YIlVqSRGlVfTN3cWbSzdPCwR60+a8yG1UmuvVQ//Sg1n8R5C08OOT2XDgxzvqSupOg0sVUMnbF0iKKSTN/Cy2baLx2tuJia6N3AS5PkGQZYc4eDWNJ5lk/qSrSxvPoSTEh0yMVQcGILvIV6+ZJrk/SsNNpVnYNEh7he4qu7Kk6XTtLjI8t/c6ZmUqWEw1a0opOlksaXM4vdxI11yR4eV/486bEEkyecyHqfH6L/o93ES30NzyoiwC753ECueDt98PE1r/OTrynebapn9amaMwy+++ha6pi2hW854qoExXsUNe66EG/FIGPdlZ3hVblVUGDOhLy0rdjSpprW+bP16MhUBiNOlDPSk7SJbjvL82HzmZR4hy1tynndcWBhaVptr7KF/o1F+I5pLhG6Jj38h6HaenPx+GztNLAYlJ2d00SvpuFklRd0d17NbG5Rfpxxy05tgb0dNRsV3ksbGppVCMibdI9nw0eDl4pweWlqMEIX6TOZr2OXIPCKNInebVLYblcVK7gjEN0kLURv5Mwat/0y4TUuQKuqvhjLp2xgxBQCYzqWzOXPunqRUrajSlfNd/Ku5l3G8reGNMK5AMzmVrpsX92CbmOsyv+LcJP84V2+fFlgRc4XHVG6Zb4eZYkO/g03CpZ8u9tHQvfTd8aQ+Pn8NKr4Mx92bHgdQDD4u7RspOC1SylA2Ut5N1bQrAFmbFE3/ciRSBds1l5RooUhIDdfNkq/x+8/ABm1tkAer8yoVA5l6Op+n3ZSeXMksDSeXsDQaT3GKFAC0pLD0uow2JzLO0u1HgodsezDmLe6EmXmeCq35tedRi7o67jBQy+6sU19A8/V+t3FlOyap+XyJfcBMJmxp7rtr5afqFaQLJGF/QIXohUqi1p98pHAP/V3/Y6ZqBdWJ7Ko+bZgmw7MEK+EVMMxOlN2ljQjLO6s2VDhCpX6Ilwnr1DcHT/mKXz946G9ywSmOF9leTwsDgFnvvBNsJBTiiDtdEn2Z7VNsXKGK263GKRhlJAepEFNvl4K9R3pxbdnGRgDPhocdMI4taMx80ScQNBllFbOyDaoJkBxddCC68OTLh64Rk5XYkxbHyZZVDVXcqNdkQBYtWHfCz65ay6XPK40QtlOn0Q4ZOZExNReRAOAIPUjj5O/u2kQcxMjcFGXEax6h55+4PoDcvRX9smi0VdFtLzAKC4I9jKCACm4QcAYH/YT0gr1GvEm/vAd/0dELoKzCOGw69HLGP6Lek/j1h426mPB8F2nyIdIpmxVnOv12rQAwfBJXxnmHLKBgePMEeDjhOVu4ylpYK1Q5KdEx49LMPDsLftzzVrbU4nXgHgdT44HE4LvHrzH1BLAwQUAAIACAACoUFMbVEZO0oAAABqAAAAGwAAAHVuaXZlcnNhbC91bml2ZXJzYWwucG5nLnhtbLOxr8jNUShLLSrOzM+zVTLUM1Cyt+PlsikoSi3LTC1XqACKGekZQICSQiUqtzwzpSTDVsnC0BghlpGamZ5RYqtkZmgAF9QHGgkAUEsBAgAAFAACAAgAAaFBTBUOrShkBAAABxEAAB0AAAAAAAAAAQAAAAAAAAAAAHVuaXZlcnNhbC9jb21tb25fbWVzc2FnZXMubG5nUEsBAgAAFAACAAgAAaFBTAh+CyMpAwAAhgwAACcAAAAAAAAAAQAAAAAAnwQAAHVuaXZlcnNhbC9mbGFzaF9wdWJsaXNoaW5nX3NldHRpbmdzLnhtbFBLAQIAABQAAgAIAAGhQUy1/AlkugIAAFUKAAAhAAAAAAAAAAEAAAAAAA0IAAB1bml2ZXJzYWwvZmxhc2hfc2tpbl9zZXR0aW5ncy54bWxQSwECAAAUAAIACAABoUFMKpYPZ/4CAACXCwAAJgAAAAAAAAABAAAAAAAGCwAAdW5pdmVyc2FsL2h0bWxfcHVibGlzaGluZ19zZXR0aW5ncy54bWxQSwECAAAUAAIACAABoUFMaHFSkZoBAAAfBgAAHwAAAAAAAAABAAAAAABIDgAAdW5pdmVyc2FsL2h0bWxfc2tpbl9zZXR0aW5ncy5qc1BLAQIAABQAAgAIAAGhQUw9PC/RwQAAAOUBAAAaAAAAAAAAAAEAAAAAAB8QAAB1bml2ZXJzYWwvaTE4bl9wcmVzZXRzLnhtbFBLAQIAABQAAgAIAAGhQUya+ZZkawAAAGsAAAAcAAAAAAAAAAEAAAAAABgRAAB1bml2ZXJzYWwvbG9jYWxfc2V0dGluZ3MueG1sUEsBAgAAFAACAAgARJRXRyO0Tvv7AgAAsAgAABQAAAAAAAAAAQAAAAAAvREAAHVuaXZlcnNhbC9wbGF5ZXIueG1sUEsBAgAAFAACAAgAAaFBTLCHI/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/JAAAAAA="/>
  <p:tag name="ISPRING_ULTRA_SCORM_COURSE_ID" val="E0734634-8B4E-4708-A73B-126CB1D8CCAE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RESENTATION_TITLE" val="大气基层党支部党建工作三会一课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自定义 18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</TotalTime>
  <Words>2148</Words>
  <Application>Microsoft Office PowerPoint</Application>
  <PresentationFormat>宽屏</PresentationFormat>
  <Paragraphs>203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MS PGothic</vt:lpstr>
      <vt:lpstr>等线</vt:lpstr>
      <vt:lpstr>宋体</vt:lpstr>
      <vt:lpstr>微软雅黑</vt:lpstr>
      <vt:lpstr>Agency FB</vt:lpstr>
      <vt:lpstr>Arial</vt:lpstr>
      <vt:lpstr>Calibri</vt:lpstr>
      <vt:lpstr>Impact</vt:lpstr>
      <vt:lpstr>Segoe UI</vt:lpstr>
      <vt:lpstr>Segoe UI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大气基层党支部党建工作三会一课PPT模板</dc:title>
  <dc:creator>歉然安可</dc:creator>
  <cp:lastModifiedBy>歉然安可</cp:lastModifiedBy>
  <cp:revision>20</cp:revision>
  <dcterms:created xsi:type="dcterms:W3CDTF">2018-02-01T10:35:13Z</dcterms:created>
  <dcterms:modified xsi:type="dcterms:W3CDTF">2018-02-01T12:15:10Z</dcterms:modified>
</cp:coreProperties>
</file>