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73" r:id="rId9"/>
    <p:sldId id="263" r:id="rId10"/>
    <p:sldId id="264" r:id="rId11"/>
    <p:sldId id="265" r:id="rId12"/>
    <p:sldId id="274" r:id="rId13"/>
    <p:sldId id="267" r:id="rId14"/>
    <p:sldId id="268" r:id="rId15"/>
    <p:sldId id="269" r:id="rId16"/>
    <p:sldId id="279" r:id="rId17"/>
    <p:sldId id="280" r:id="rId18"/>
    <p:sldId id="281" r:id="rId19"/>
    <p:sldId id="282" r:id="rId20"/>
    <p:sldId id="275" r:id="rId21"/>
    <p:sldId id="271" r:id="rId22"/>
    <p:sldId id="272" r:id="rId23"/>
    <p:sldId id="277" r:id="rId24"/>
    <p:sldId id="276" r:id="rId25"/>
    <p:sldId id="278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3B"/>
    <a:srgbClr val="FDF8E5"/>
    <a:srgbClr val="9C2333"/>
    <a:srgbClr val="E5006D"/>
    <a:srgbClr val="C00071"/>
    <a:srgbClr val="5D2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710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14C39-3F65-4E2F-80FE-70B8AA4C501B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A80A7-1E8C-4BAA-8E7A-DA3F1A3EE1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14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57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57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1923678"/>
            <a:ext cx="9144000" cy="3230708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2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395536" y="339502"/>
            <a:ext cx="360040" cy="360040"/>
          </a:xfrm>
          <a:prstGeom prst="rect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79512" y="159482"/>
            <a:ext cx="396044" cy="396044"/>
          </a:xfrm>
          <a:prstGeom prst="rect">
            <a:avLst/>
          </a:prstGeom>
          <a:noFill/>
          <a:ln w="19050">
            <a:solidFill>
              <a:srgbClr val="E6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827584" y="627534"/>
            <a:ext cx="7632848" cy="0"/>
          </a:xfrm>
          <a:prstGeom prst="line">
            <a:avLst/>
          </a:prstGeom>
          <a:ln w="28575">
            <a:solidFill>
              <a:srgbClr val="E600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696548" y="126671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+mn-ea"/>
                <a:sym typeface="+mn-lt"/>
              </a:rPr>
              <a:t>“三会一课”制度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182" y="123478"/>
            <a:ext cx="662314" cy="675133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1923678"/>
            <a:ext cx="9144000" cy="3230708"/>
          </a:xfrm>
          <a:prstGeom prst="rect">
            <a:avLst/>
          </a:prstGeom>
          <a:blipFill dpi="0" rotWithShape="1">
            <a:blip r:embed="rId4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26"/>
            <a:ext cx="9144000" cy="51372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411760" cy="34716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2770"/>
            <a:ext cx="6876256" cy="1687252"/>
          </a:xfrm>
          <a:prstGeom prst="rect">
            <a:avLst/>
          </a:prstGeom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446997" y="3014921"/>
            <a:ext cx="335774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dirty="0">
                <a:solidFill>
                  <a:srgbClr val="E6003B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如何成为一名合格的共产党员？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726728" y="1791344"/>
            <a:ext cx="6798285" cy="99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28000">
                      <a:srgbClr val="E5006D"/>
                    </a:gs>
                    <a:gs pos="67000">
                      <a:srgbClr val="9C2333"/>
                    </a:gs>
                    <a:gs pos="0">
                      <a:srgbClr val="C00071"/>
                    </a:gs>
                    <a:gs pos="100000">
                      <a:srgbClr val="E6003B"/>
                    </a:gs>
                  </a:gsLst>
                  <a:path path="circle">
                    <a:fillToRect l="50000" t="-80000" r="50000" b="180000"/>
                  </a:path>
                </a:gradFill>
                <a:latin typeface="方正大黑简体" panose="02010601030101010101" pitchFamily="2" charset="-122"/>
                <a:ea typeface="方正大黑简体" panose="02010601030101010101" pitchFamily="2" charset="-122"/>
                <a:cs typeface="+mn-ea"/>
                <a:sym typeface="+mn-lt"/>
              </a:rPr>
              <a:t>“三会一课”制度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343944" y="1052364"/>
            <a:ext cx="4254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3300" dirty="0">
                <a:solidFill>
                  <a:srgbClr val="E6003B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  <a:sym typeface="+mn-lt"/>
              </a:rPr>
              <a:t>基层党支部党建工作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1" b="15616"/>
          <a:stretch/>
        </p:blipFill>
        <p:spPr>
          <a:xfrm>
            <a:off x="6273800" y="3015695"/>
            <a:ext cx="1394544" cy="11607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8945"/>
          <a:stretch/>
        </p:blipFill>
        <p:spPr>
          <a:xfrm>
            <a:off x="1331640" y="3127761"/>
            <a:ext cx="1182566" cy="68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8236"/>
            <a:ext cx="936104" cy="954222"/>
          </a:xfrm>
          <a:prstGeom prst="rect">
            <a:avLst/>
          </a:prstGeom>
        </p:spPr>
      </p:pic>
      <p:pic>
        <p:nvPicPr>
          <p:cNvPr id="10" name="建党伟业背景音乐.wav">
            <a:hlinkClick r:id="" action="ppaction://media"/>
            <a:extLst>
              <a:ext uri="{FF2B5EF4-FFF2-40B4-BE49-F238E27FC236}">
                <a16:creationId xmlns:a16="http://schemas.microsoft.com/office/drawing/2014/main" id="{897F9E92-E244-4528-8EAB-30ED253A1B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27991" y="0"/>
            <a:ext cx="629818" cy="62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14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50"/>
                            </p:stCondLst>
                            <p:childTnLst>
                              <p:par>
                                <p:cTn id="16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8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9" grpId="0" bldLvl="0" autoUpdateAnimBg="0"/>
      <p:bldP spid="19" grpId="1" bldLvl="0" autoUpdateAnimBg="0"/>
      <p:bldP spid="19" grpId="2" bldLvl="0" autoUpdateAnimBg="0"/>
      <p:bldP spid="19" grpId="3"/>
      <p:bldP spid="20" grpId="0" bldLvl="0" autoUpdateAnimBg="0"/>
      <p:bldP spid="20" grpId="1" bldLvl="0" autoUpdateAnimBg="0"/>
      <p:bldP spid="20" grpId="2" bldLvl="0" autoUpdateAnimBg="0"/>
      <p:bldP spid="20" grpId="6"/>
      <p:bldP spid="21" grpId="0" bldLvl="0" autoUpdateAnimBg="0"/>
      <p:bldP spid="21" grpId="1" bldLvl="0" autoUpdateAnimBg="0"/>
      <p:bldP spid="21" grpId="2" bldLvl="0" autoUpdateAnimBg="0"/>
      <p:bldP spid="21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“三会一课”的作用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5656" y="3579862"/>
            <a:ext cx="7036567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大会决议必须经过</a:t>
            </a:r>
            <a:r>
              <a:rPr lang="zh-CN" altLang="en-US" sz="1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应到会正式党员半数以上通过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，才有效。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5656" y="1785806"/>
            <a:ext cx="7056784" cy="71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支部党员大会一般为</a:t>
            </a:r>
            <a:r>
              <a:rPr lang="zh-CN" altLang="en-US" sz="1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三个月召开一次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。如有特殊情况需要推迟举行，支部委员会必须向上级党组织报告说明。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75656" y="2693686"/>
            <a:ext cx="7044684" cy="59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正式开会时，必须要有支部</a:t>
            </a:r>
            <a:r>
              <a:rPr lang="zh-CN" altLang="en-US" sz="1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半数以上的有表决权的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正式党员参加，方可开会。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2453" y="1903696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2453" y="2715766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02453" y="3503575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7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000356" y="2710736"/>
            <a:ext cx="6020647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980138" y="1635646"/>
            <a:ext cx="7530611" cy="31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992239" y="2025232"/>
            <a:ext cx="7622367" cy="49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000356" y="3172557"/>
            <a:ext cx="6020647" cy="24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00356" y="3534241"/>
            <a:ext cx="7614250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6" name="椭圆 15"/>
          <p:cNvSpPr/>
          <p:nvPr/>
        </p:nvSpPr>
        <p:spPr>
          <a:xfrm>
            <a:off x="711402" y="1664618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11402" y="215364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1402" y="271576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11402" y="3197749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1402" y="363553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54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051720" y="1718107"/>
            <a:ext cx="914087" cy="914087"/>
          </a:xfrm>
          <a:prstGeom prst="ellipse">
            <a:avLst/>
          </a:prstGeom>
          <a:solidFill>
            <a:srgbClr val="E6003B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n>
                  <a:solidFill>
                    <a:schemeClr val="bg2"/>
                  </a:solidFill>
                </a:ln>
                <a:solidFill>
                  <a:srgbClr val="FDF8E5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3</a:t>
            </a:r>
            <a:endParaRPr lang="zh-CN" altLang="en-US" sz="5400" b="1" dirty="0">
              <a:ln>
                <a:solidFill>
                  <a:schemeClr val="bg2"/>
                </a:solidFill>
              </a:ln>
              <a:solidFill>
                <a:srgbClr val="FDF8E5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766308"/>
            <a:ext cx="2051720" cy="864096"/>
            <a:chOff x="0" y="1766308"/>
            <a:chExt cx="2051720" cy="864096"/>
          </a:xfrm>
        </p:grpSpPr>
        <p:sp>
          <p:nvSpPr>
            <p:cNvPr id="9" name="矩形 2"/>
            <p:cNvSpPr/>
            <p:nvPr/>
          </p:nvSpPr>
          <p:spPr>
            <a:xfrm>
              <a:off x="0" y="176630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954" y="1851670"/>
              <a:ext cx="634678" cy="64696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998334" y="1780678"/>
            <a:ext cx="6145667" cy="864096"/>
            <a:chOff x="2998334" y="1780678"/>
            <a:chExt cx="6145667" cy="864096"/>
          </a:xfrm>
        </p:grpSpPr>
        <p:sp>
          <p:nvSpPr>
            <p:cNvPr id="7" name="矩形 6"/>
            <p:cNvSpPr/>
            <p:nvPr/>
          </p:nvSpPr>
          <p:spPr>
            <a:xfrm>
              <a:off x="5004049" y="1780678"/>
              <a:ext cx="4139952" cy="86409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2"/>
            <p:cNvSpPr/>
            <p:nvPr/>
          </p:nvSpPr>
          <p:spPr>
            <a:xfrm flipH="1" flipV="1">
              <a:off x="2998334" y="178067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3569" y="1886395"/>
              <a:ext cx="2492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支部委员会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604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1597" y="1053049"/>
            <a:ext cx="8325399" cy="438581"/>
          </a:xfrm>
          <a:prstGeom prst="rect">
            <a:avLst/>
          </a:prstGeom>
          <a:solidFill>
            <a:srgbClr val="E6003B"/>
          </a:solidFill>
          <a:ln>
            <a:noFill/>
          </a:ln>
          <a:effectLst/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基本程序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1597" y="1425124"/>
            <a:ext cx="1955701" cy="3044524"/>
            <a:chOff x="461597" y="1429782"/>
            <a:chExt cx="1955701" cy="3044524"/>
          </a:xfrm>
        </p:grpSpPr>
        <p:sp>
          <p:nvSpPr>
            <p:cNvPr id="4" name="矩形 3"/>
            <p:cNvSpPr/>
            <p:nvPr/>
          </p:nvSpPr>
          <p:spPr>
            <a:xfrm>
              <a:off x="865123" y="142978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1597" y="2571750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19"/>
            <p:cNvSpPr>
              <a:spLocks/>
            </p:cNvSpPr>
            <p:nvPr/>
          </p:nvSpPr>
          <p:spPr bwMode="auto">
            <a:xfrm>
              <a:off x="1088179" y="2580256"/>
              <a:ext cx="702536" cy="331026"/>
            </a:xfrm>
            <a:custGeom>
              <a:avLst/>
              <a:gdLst>
                <a:gd name="T0" fmla="*/ 686924 w 2064307"/>
                <a:gd name="T1" fmla="*/ 0 h 916126"/>
                <a:gd name="T2" fmla="*/ 1373851 w 2064307"/>
                <a:gd name="T3" fmla="*/ 0 h 916126"/>
                <a:gd name="T4" fmla="*/ 1373851 w 2064307"/>
                <a:gd name="T5" fmla="*/ 366724 h 916126"/>
                <a:gd name="T6" fmla="*/ 2056523 w 2064307"/>
                <a:gd name="T7" fmla="*/ 366724 h 916126"/>
                <a:gd name="T8" fmla="*/ 2056523 w 2064307"/>
                <a:gd name="T9" fmla="*/ 914194 h 916126"/>
                <a:gd name="T10" fmla="*/ 0 w 2064307"/>
                <a:gd name="T11" fmla="*/ 914194 h 916126"/>
                <a:gd name="T12" fmla="*/ 0 w 2064307"/>
                <a:gd name="T13" fmla="*/ 366724 h 916126"/>
                <a:gd name="T14" fmla="*/ 686924 w 2064307"/>
                <a:gd name="T15" fmla="*/ 366724 h 916126"/>
                <a:gd name="T16" fmla="*/ 686924 w 2064307"/>
                <a:gd name="T17" fmla="*/ 0 h 916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307"/>
                <a:gd name="T28" fmla="*/ 0 h 916126"/>
                <a:gd name="T29" fmla="*/ 2064307 w 2064307"/>
                <a:gd name="T30" fmla="*/ 916126 h 916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307" h="916126">
                  <a:moveTo>
                    <a:pt x="689525" y="0"/>
                  </a:moveTo>
                  <a:lnTo>
                    <a:pt x="1379051" y="0"/>
                  </a:lnTo>
                  <a:lnTo>
                    <a:pt x="1379051" y="367494"/>
                  </a:lnTo>
                  <a:lnTo>
                    <a:pt x="2064307" y="367494"/>
                  </a:lnTo>
                  <a:lnTo>
                    <a:pt x="2064307" y="916126"/>
                  </a:lnTo>
                  <a:lnTo>
                    <a:pt x="0" y="916126"/>
                  </a:lnTo>
                  <a:lnTo>
                    <a:pt x="0" y="367494"/>
                  </a:lnTo>
                  <a:lnTo>
                    <a:pt x="689525" y="367494"/>
                  </a:lnTo>
                  <a:lnTo>
                    <a:pt x="6895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01301" y="2927729"/>
              <a:ext cx="1886669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会前准备。确定议题、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开会时间、地点,向全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体支部委员通报情况，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每一位支部委员作好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参加会议的准备。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46446" y="1425124"/>
            <a:ext cx="1955701" cy="3044524"/>
            <a:chOff x="3646446" y="1425124"/>
            <a:chExt cx="1955701" cy="3044524"/>
          </a:xfrm>
        </p:grpSpPr>
        <p:sp>
          <p:nvSpPr>
            <p:cNvPr id="24" name="矩形 23"/>
            <p:cNvSpPr/>
            <p:nvPr/>
          </p:nvSpPr>
          <p:spPr>
            <a:xfrm>
              <a:off x="4049972" y="1425124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46446" y="2567092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686150" y="2923071"/>
              <a:ext cx="1886669" cy="1546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召开会议。主持人向到会人员报告会议议题和议程，集体讨论，形成决议，对落实决定事项作出明确分工。</a:t>
              </a:r>
            </a:p>
          </p:txBody>
        </p:sp>
        <p:sp>
          <p:nvSpPr>
            <p:cNvPr id="28" name="文本框 17"/>
            <p:cNvSpPr>
              <a:spLocks/>
            </p:cNvSpPr>
            <p:nvPr/>
          </p:nvSpPr>
          <p:spPr bwMode="auto">
            <a:xfrm>
              <a:off x="4249993" y="2567092"/>
              <a:ext cx="737961" cy="301597"/>
            </a:xfrm>
            <a:custGeom>
              <a:avLst/>
              <a:gdLst>
                <a:gd name="T0" fmla="*/ 351556 w 2156102"/>
                <a:gd name="T1" fmla="*/ 0 h 880167"/>
                <a:gd name="T2" fmla="*/ 1115331 w 2156102"/>
                <a:gd name="T3" fmla="*/ 0 h 880167"/>
                <a:gd name="T4" fmla="*/ 790566 w 2156102"/>
                <a:gd name="T5" fmla="*/ 297315 h 880167"/>
                <a:gd name="T6" fmla="*/ 790566 w 2156102"/>
                <a:gd name="T7" fmla="*/ 310307 h 880167"/>
                <a:gd name="T8" fmla="*/ 2152224 w 2156102"/>
                <a:gd name="T9" fmla="*/ 310307 h 880167"/>
                <a:gd name="T10" fmla="*/ 2152224 w 2156102"/>
                <a:gd name="T11" fmla="*/ 892794 h 880167"/>
                <a:gd name="T12" fmla="*/ 0 w 2156102"/>
                <a:gd name="T13" fmla="*/ 892794 h 880167"/>
                <a:gd name="T14" fmla="*/ 0 w 2156102"/>
                <a:gd name="T15" fmla="*/ 342788 h 880167"/>
                <a:gd name="T16" fmla="*/ 351556 w 2156102"/>
                <a:gd name="T17" fmla="*/ 0 h 880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56102"/>
                <a:gd name="T28" fmla="*/ 0 h 880167"/>
                <a:gd name="T29" fmla="*/ 2156102 w 2156102"/>
                <a:gd name="T30" fmla="*/ 880167 h 8801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56102" h="880167">
                  <a:moveTo>
                    <a:pt x="352186" y="0"/>
                  </a:moveTo>
                  <a:lnTo>
                    <a:pt x="1117336" y="0"/>
                  </a:lnTo>
                  <a:lnTo>
                    <a:pt x="791994" y="293110"/>
                  </a:lnTo>
                  <a:lnTo>
                    <a:pt x="791994" y="305918"/>
                  </a:lnTo>
                  <a:lnTo>
                    <a:pt x="2156102" y="305918"/>
                  </a:lnTo>
                  <a:lnTo>
                    <a:pt x="2156102" y="880167"/>
                  </a:lnTo>
                  <a:lnTo>
                    <a:pt x="0" y="880167"/>
                  </a:lnTo>
                  <a:lnTo>
                    <a:pt x="0" y="337940"/>
                  </a:lnTo>
                  <a:lnTo>
                    <a:pt x="3521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31295" y="1425124"/>
            <a:ext cx="1955701" cy="3044524"/>
            <a:chOff x="6831295" y="1425124"/>
            <a:chExt cx="1955701" cy="3044524"/>
          </a:xfrm>
        </p:grpSpPr>
        <p:sp>
          <p:nvSpPr>
            <p:cNvPr id="19" name="矩形 18"/>
            <p:cNvSpPr/>
            <p:nvPr/>
          </p:nvSpPr>
          <p:spPr>
            <a:xfrm>
              <a:off x="7234821" y="1425124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1295" y="2567092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70999" y="3147814"/>
              <a:ext cx="1886669" cy="964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整理支委会作出的决议或决定及会议记录，及时存档备查。</a:t>
              </a:r>
            </a:p>
          </p:txBody>
        </p:sp>
        <p:sp>
          <p:nvSpPr>
            <p:cNvPr id="30" name="文本框 18"/>
            <p:cNvSpPr>
              <a:spLocks/>
            </p:cNvSpPr>
            <p:nvPr/>
          </p:nvSpPr>
          <p:spPr bwMode="auto">
            <a:xfrm>
              <a:off x="7492629" y="2567091"/>
              <a:ext cx="643408" cy="301597"/>
            </a:xfrm>
            <a:custGeom>
              <a:avLst/>
              <a:gdLst>
                <a:gd name="T0" fmla="*/ 1373937 w 2083287"/>
                <a:gd name="T1" fmla="*/ 0 h 976698"/>
                <a:gd name="T2" fmla="*/ 2076478 w 2083287"/>
                <a:gd name="T3" fmla="*/ 0 h 976698"/>
                <a:gd name="T4" fmla="*/ 2057362 w 2083287"/>
                <a:gd name="T5" fmla="*/ 197355 h 976698"/>
                <a:gd name="T6" fmla="*/ 1735203 w 2083287"/>
                <a:gd name="T7" fmla="*/ 708070 h 976698"/>
                <a:gd name="T8" fmla="*/ 819192 w 2083287"/>
                <a:gd name="T9" fmla="*/ 971322 h 976698"/>
                <a:gd name="T10" fmla="*/ 0 w 2083287"/>
                <a:gd name="T11" fmla="*/ 803605 h 976698"/>
                <a:gd name="T12" fmla="*/ 0 w 2083287"/>
                <a:gd name="T13" fmla="*/ 198550 h 976698"/>
                <a:gd name="T14" fmla="*/ 770257 w 2083287"/>
                <a:gd name="T15" fmla="*/ 444818 h 976698"/>
                <a:gd name="T16" fmla="*/ 1212834 w 2083287"/>
                <a:gd name="T17" fmla="*/ 321685 h 976698"/>
                <a:gd name="T18" fmla="*/ 1366433 w 2083287"/>
                <a:gd name="T19" fmla="*/ 78467 h 976698"/>
                <a:gd name="T20" fmla="*/ 1373937 w 2083287"/>
                <a:gd name="T21" fmla="*/ 0 h 9766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3287"/>
                <a:gd name="T34" fmla="*/ 0 h 976698"/>
                <a:gd name="T35" fmla="*/ 2083287 w 2083287"/>
                <a:gd name="T36" fmla="*/ 976698 h 97669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3287" h="976698">
                  <a:moveTo>
                    <a:pt x="1378441" y="0"/>
                  </a:moveTo>
                  <a:lnTo>
                    <a:pt x="2083287" y="0"/>
                  </a:lnTo>
                  <a:lnTo>
                    <a:pt x="2064107" y="198447"/>
                  </a:lnTo>
                  <a:cubicBezTo>
                    <a:pt x="2021012" y="408454"/>
                    <a:pt x="1913273" y="579634"/>
                    <a:pt x="1740892" y="711989"/>
                  </a:cubicBezTo>
                  <a:cubicBezTo>
                    <a:pt x="1511050" y="888462"/>
                    <a:pt x="1204713" y="976698"/>
                    <a:pt x="821880" y="976698"/>
                  </a:cubicBezTo>
                  <a:cubicBezTo>
                    <a:pt x="481743" y="976698"/>
                    <a:pt x="207783" y="920483"/>
                    <a:pt x="0" y="808053"/>
                  </a:cubicBezTo>
                  <a:lnTo>
                    <a:pt x="0" y="199648"/>
                  </a:lnTo>
                  <a:cubicBezTo>
                    <a:pt x="220592" y="364736"/>
                    <a:pt x="478185" y="447280"/>
                    <a:pt x="772781" y="447280"/>
                  </a:cubicBezTo>
                  <a:cubicBezTo>
                    <a:pt x="959216" y="447280"/>
                    <a:pt x="1107226" y="406008"/>
                    <a:pt x="1216810" y="323464"/>
                  </a:cubicBezTo>
                  <a:cubicBezTo>
                    <a:pt x="1298998" y="261556"/>
                    <a:pt x="1350365" y="180035"/>
                    <a:pt x="1370912" y="78901"/>
                  </a:cubicBezTo>
                  <a:lnTo>
                    <a:pt x="13784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35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5656" y="1877796"/>
            <a:ext cx="7056784" cy="86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支部委员会一般</a:t>
            </a:r>
            <a:r>
              <a:rPr lang="zh-CN" altLang="en-US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每月召开一次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，根据需要也可以随时召开。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13029" y="2902818"/>
            <a:ext cx="7044684" cy="92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召开支委扩大会议，要有</a:t>
            </a:r>
            <a:r>
              <a:rPr lang="zh-CN" altLang="en-US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超过半数的支委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参加。列席会议的同志在会上可以发表意见，但没有表决权。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2453" y="1846941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2453" y="3125274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040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16" name="椭圆 15"/>
          <p:cNvSpPr/>
          <p:nvPr/>
        </p:nvSpPr>
        <p:spPr>
          <a:xfrm>
            <a:off x="762390" y="1779662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187624" y="3022242"/>
            <a:ext cx="5896849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87624" y="1707653"/>
            <a:ext cx="7562460" cy="56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187624" y="2399760"/>
            <a:ext cx="7490452" cy="49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187624" y="3474399"/>
            <a:ext cx="7490452" cy="53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28" name="椭圆 27"/>
          <p:cNvSpPr/>
          <p:nvPr/>
        </p:nvSpPr>
        <p:spPr>
          <a:xfrm>
            <a:off x="762390" y="2471100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62390" y="3008420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2390" y="3566541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56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P spid="21" grpId="0"/>
      <p:bldP spid="22" grpId="0"/>
      <p:bldP spid="23" grpId="0"/>
      <p:bldP spid="24" grpId="0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051720" y="1718107"/>
            <a:ext cx="914087" cy="914087"/>
          </a:xfrm>
          <a:prstGeom prst="ellipse">
            <a:avLst/>
          </a:prstGeom>
          <a:solidFill>
            <a:srgbClr val="E6003B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n>
                  <a:solidFill>
                    <a:schemeClr val="bg2"/>
                  </a:solidFill>
                </a:ln>
                <a:solidFill>
                  <a:srgbClr val="FDF8E5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4</a:t>
            </a:r>
            <a:endParaRPr lang="zh-CN" altLang="en-US" sz="5400" b="1" dirty="0">
              <a:ln>
                <a:solidFill>
                  <a:schemeClr val="bg2"/>
                </a:solidFill>
              </a:ln>
              <a:solidFill>
                <a:srgbClr val="FDF8E5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766308"/>
            <a:ext cx="2051720" cy="864096"/>
            <a:chOff x="0" y="1766308"/>
            <a:chExt cx="2051720" cy="864096"/>
          </a:xfrm>
        </p:grpSpPr>
        <p:sp>
          <p:nvSpPr>
            <p:cNvPr id="9" name="矩形 2"/>
            <p:cNvSpPr/>
            <p:nvPr/>
          </p:nvSpPr>
          <p:spPr>
            <a:xfrm>
              <a:off x="0" y="176630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954" y="1851670"/>
              <a:ext cx="634678" cy="64696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998334" y="1780678"/>
            <a:ext cx="6145667" cy="864096"/>
            <a:chOff x="2998334" y="1780678"/>
            <a:chExt cx="6145667" cy="864096"/>
          </a:xfrm>
        </p:grpSpPr>
        <p:sp>
          <p:nvSpPr>
            <p:cNvPr id="7" name="矩形 6"/>
            <p:cNvSpPr/>
            <p:nvPr/>
          </p:nvSpPr>
          <p:spPr>
            <a:xfrm>
              <a:off x="5004049" y="1780678"/>
              <a:ext cx="4139952" cy="86409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2"/>
            <p:cNvSpPr/>
            <p:nvPr/>
          </p:nvSpPr>
          <p:spPr>
            <a:xfrm flipH="1" flipV="1">
              <a:off x="2998334" y="178067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3569" y="188639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党小组会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827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1597" y="1053049"/>
            <a:ext cx="8325399" cy="438581"/>
          </a:xfrm>
          <a:prstGeom prst="rect">
            <a:avLst/>
          </a:prstGeom>
          <a:solidFill>
            <a:srgbClr val="E6003B"/>
          </a:solidFill>
          <a:ln>
            <a:noFill/>
          </a:ln>
          <a:effectLst/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基本程序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1597" y="1429782"/>
            <a:ext cx="1667835" cy="3014176"/>
            <a:chOff x="461597" y="1429782"/>
            <a:chExt cx="1667835" cy="3014176"/>
          </a:xfrm>
        </p:grpSpPr>
        <p:sp>
          <p:nvSpPr>
            <p:cNvPr id="10" name="矩形 9"/>
            <p:cNvSpPr/>
            <p:nvPr/>
          </p:nvSpPr>
          <p:spPr>
            <a:xfrm>
              <a:off x="702590" y="142978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1597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19"/>
            <p:cNvSpPr>
              <a:spLocks/>
            </p:cNvSpPr>
            <p:nvPr/>
          </p:nvSpPr>
          <p:spPr bwMode="auto">
            <a:xfrm>
              <a:off x="923260" y="2571750"/>
              <a:ext cx="702536" cy="331026"/>
            </a:xfrm>
            <a:custGeom>
              <a:avLst/>
              <a:gdLst>
                <a:gd name="T0" fmla="*/ 686924 w 2064307"/>
                <a:gd name="T1" fmla="*/ 0 h 916126"/>
                <a:gd name="T2" fmla="*/ 1373851 w 2064307"/>
                <a:gd name="T3" fmla="*/ 0 h 916126"/>
                <a:gd name="T4" fmla="*/ 1373851 w 2064307"/>
                <a:gd name="T5" fmla="*/ 366724 h 916126"/>
                <a:gd name="T6" fmla="*/ 2056523 w 2064307"/>
                <a:gd name="T7" fmla="*/ 366724 h 916126"/>
                <a:gd name="T8" fmla="*/ 2056523 w 2064307"/>
                <a:gd name="T9" fmla="*/ 914194 h 916126"/>
                <a:gd name="T10" fmla="*/ 0 w 2064307"/>
                <a:gd name="T11" fmla="*/ 914194 h 916126"/>
                <a:gd name="T12" fmla="*/ 0 w 2064307"/>
                <a:gd name="T13" fmla="*/ 366724 h 916126"/>
                <a:gd name="T14" fmla="*/ 686924 w 2064307"/>
                <a:gd name="T15" fmla="*/ 366724 h 916126"/>
                <a:gd name="T16" fmla="*/ 686924 w 2064307"/>
                <a:gd name="T17" fmla="*/ 0 h 916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307"/>
                <a:gd name="T28" fmla="*/ 0 h 916126"/>
                <a:gd name="T29" fmla="*/ 2064307 w 2064307"/>
                <a:gd name="T30" fmla="*/ 916126 h 916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307" h="916126">
                  <a:moveTo>
                    <a:pt x="689525" y="0"/>
                  </a:moveTo>
                  <a:lnTo>
                    <a:pt x="1379051" y="0"/>
                  </a:lnTo>
                  <a:lnTo>
                    <a:pt x="1379051" y="367494"/>
                  </a:lnTo>
                  <a:lnTo>
                    <a:pt x="2064307" y="367494"/>
                  </a:lnTo>
                  <a:lnTo>
                    <a:pt x="2064307" y="916126"/>
                  </a:lnTo>
                  <a:lnTo>
                    <a:pt x="0" y="916126"/>
                  </a:lnTo>
                  <a:lnTo>
                    <a:pt x="0" y="367494"/>
                  </a:lnTo>
                  <a:lnTo>
                    <a:pt x="689525" y="367494"/>
                  </a:lnTo>
                  <a:lnTo>
                    <a:pt x="6895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08475" y="2979990"/>
              <a:ext cx="1620957" cy="14219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会前与党支部沟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通，确定内容、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方法，通知党员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做好准备；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70354" y="1430132"/>
            <a:ext cx="1645055" cy="3013826"/>
            <a:chOff x="2536588" y="1430132"/>
            <a:chExt cx="1645055" cy="3013826"/>
          </a:xfrm>
        </p:grpSpPr>
        <p:sp>
          <p:nvSpPr>
            <p:cNvPr id="7" name="矩形 6"/>
            <p:cNvSpPr/>
            <p:nvPr/>
          </p:nvSpPr>
          <p:spPr>
            <a:xfrm>
              <a:off x="2555776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17853" y="143013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17"/>
            <p:cNvSpPr>
              <a:spLocks/>
            </p:cNvSpPr>
            <p:nvPr/>
          </p:nvSpPr>
          <p:spPr bwMode="auto">
            <a:xfrm>
              <a:off x="2999728" y="2578189"/>
              <a:ext cx="737961" cy="301597"/>
            </a:xfrm>
            <a:custGeom>
              <a:avLst/>
              <a:gdLst>
                <a:gd name="T0" fmla="*/ 351556 w 2156102"/>
                <a:gd name="T1" fmla="*/ 0 h 880167"/>
                <a:gd name="T2" fmla="*/ 1115331 w 2156102"/>
                <a:gd name="T3" fmla="*/ 0 h 880167"/>
                <a:gd name="T4" fmla="*/ 790566 w 2156102"/>
                <a:gd name="T5" fmla="*/ 297315 h 880167"/>
                <a:gd name="T6" fmla="*/ 790566 w 2156102"/>
                <a:gd name="T7" fmla="*/ 310307 h 880167"/>
                <a:gd name="T8" fmla="*/ 2152224 w 2156102"/>
                <a:gd name="T9" fmla="*/ 310307 h 880167"/>
                <a:gd name="T10" fmla="*/ 2152224 w 2156102"/>
                <a:gd name="T11" fmla="*/ 892794 h 880167"/>
                <a:gd name="T12" fmla="*/ 0 w 2156102"/>
                <a:gd name="T13" fmla="*/ 892794 h 880167"/>
                <a:gd name="T14" fmla="*/ 0 w 2156102"/>
                <a:gd name="T15" fmla="*/ 342788 h 880167"/>
                <a:gd name="T16" fmla="*/ 351556 w 2156102"/>
                <a:gd name="T17" fmla="*/ 0 h 880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56102"/>
                <a:gd name="T28" fmla="*/ 0 h 880167"/>
                <a:gd name="T29" fmla="*/ 2156102 w 2156102"/>
                <a:gd name="T30" fmla="*/ 880167 h 8801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56102" h="880167">
                  <a:moveTo>
                    <a:pt x="352186" y="0"/>
                  </a:moveTo>
                  <a:lnTo>
                    <a:pt x="1117336" y="0"/>
                  </a:lnTo>
                  <a:lnTo>
                    <a:pt x="791994" y="293110"/>
                  </a:lnTo>
                  <a:lnTo>
                    <a:pt x="791994" y="305918"/>
                  </a:lnTo>
                  <a:lnTo>
                    <a:pt x="2156102" y="305918"/>
                  </a:lnTo>
                  <a:lnTo>
                    <a:pt x="2156102" y="880167"/>
                  </a:lnTo>
                  <a:lnTo>
                    <a:pt x="0" y="880167"/>
                  </a:lnTo>
                  <a:lnTo>
                    <a:pt x="0" y="337940"/>
                  </a:lnTo>
                  <a:lnTo>
                    <a:pt x="3521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536588" y="3146189"/>
              <a:ext cx="1633249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抓住中心内容讨论，力求统一思想；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09067" y="1451521"/>
            <a:ext cx="1658405" cy="2992437"/>
            <a:chOff x="4624296" y="1451521"/>
            <a:chExt cx="1658405" cy="2992437"/>
          </a:xfrm>
        </p:grpSpPr>
        <p:sp>
          <p:nvSpPr>
            <p:cNvPr id="8" name="矩形 7"/>
            <p:cNvSpPr/>
            <p:nvPr/>
          </p:nvSpPr>
          <p:spPr>
            <a:xfrm>
              <a:off x="4624296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896883" y="1451521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8"/>
            <p:cNvSpPr>
              <a:spLocks/>
            </p:cNvSpPr>
            <p:nvPr/>
          </p:nvSpPr>
          <p:spPr bwMode="auto">
            <a:xfrm>
              <a:off x="5148064" y="2578189"/>
              <a:ext cx="643408" cy="301597"/>
            </a:xfrm>
            <a:custGeom>
              <a:avLst/>
              <a:gdLst>
                <a:gd name="T0" fmla="*/ 1373937 w 2083287"/>
                <a:gd name="T1" fmla="*/ 0 h 976698"/>
                <a:gd name="T2" fmla="*/ 2076478 w 2083287"/>
                <a:gd name="T3" fmla="*/ 0 h 976698"/>
                <a:gd name="T4" fmla="*/ 2057362 w 2083287"/>
                <a:gd name="T5" fmla="*/ 197355 h 976698"/>
                <a:gd name="T6" fmla="*/ 1735203 w 2083287"/>
                <a:gd name="T7" fmla="*/ 708070 h 976698"/>
                <a:gd name="T8" fmla="*/ 819192 w 2083287"/>
                <a:gd name="T9" fmla="*/ 971322 h 976698"/>
                <a:gd name="T10" fmla="*/ 0 w 2083287"/>
                <a:gd name="T11" fmla="*/ 803605 h 976698"/>
                <a:gd name="T12" fmla="*/ 0 w 2083287"/>
                <a:gd name="T13" fmla="*/ 198550 h 976698"/>
                <a:gd name="T14" fmla="*/ 770257 w 2083287"/>
                <a:gd name="T15" fmla="*/ 444818 h 976698"/>
                <a:gd name="T16" fmla="*/ 1212834 w 2083287"/>
                <a:gd name="T17" fmla="*/ 321685 h 976698"/>
                <a:gd name="T18" fmla="*/ 1366433 w 2083287"/>
                <a:gd name="T19" fmla="*/ 78467 h 976698"/>
                <a:gd name="T20" fmla="*/ 1373937 w 2083287"/>
                <a:gd name="T21" fmla="*/ 0 h 9766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3287"/>
                <a:gd name="T34" fmla="*/ 0 h 976698"/>
                <a:gd name="T35" fmla="*/ 2083287 w 2083287"/>
                <a:gd name="T36" fmla="*/ 976698 h 97669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3287" h="976698">
                  <a:moveTo>
                    <a:pt x="1378441" y="0"/>
                  </a:moveTo>
                  <a:lnTo>
                    <a:pt x="2083287" y="0"/>
                  </a:lnTo>
                  <a:lnTo>
                    <a:pt x="2064107" y="198447"/>
                  </a:lnTo>
                  <a:cubicBezTo>
                    <a:pt x="2021012" y="408454"/>
                    <a:pt x="1913273" y="579634"/>
                    <a:pt x="1740892" y="711989"/>
                  </a:cubicBezTo>
                  <a:cubicBezTo>
                    <a:pt x="1511050" y="888462"/>
                    <a:pt x="1204713" y="976698"/>
                    <a:pt x="821880" y="976698"/>
                  </a:cubicBezTo>
                  <a:cubicBezTo>
                    <a:pt x="481743" y="976698"/>
                    <a:pt x="207783" y="920483"/>
                    <a:pt x="0" y="808053"/>
                  </a:cubicBezTo>
                  <a:lnTo>
                    <a:pt x="0" y="199648"/>
                  </a:lnTo>
                  <a:cubicBezTo>
                    <a:pt x="220592" y="364736"/>
                    <a:pt x="478185" y="447280"/>
                    <a:pt x="772781" y="447280"/>
                  </a:cubicBezTo>
                  <a:cubicBezTo>
                    <a:pt x="959216" y="447280"/>
                    <a:pt x="1107226" y="406008"/>
                    <a:pt x="1216810" y="323464"/>
                  </a:cubicBezTo>
                  <a:cubicBezTo>
                    <a:pt x="1298998" y="261556"/>
                    <a:pt x="1350365" y="180035"/>
                    <a:pt x="1370912" y="78901"/>
                  </a:cubicBezTo>
                  <a:lnTo>
                    <a:pt x="13784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4656834" y="3157730"/>
              <a:ext cx="1625867" cy="1066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根据讨论情况，制定切实可行的措施。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61129" y="1430132"/>
            <a:ext cx="1625867" cy="3013826"/>
            <a:chOff x="7161129" y="1430132"/>
            <a:chExt cx="1625867" cy="3013826"/>
          </a:xfrm>
        </p:grpSpPr>
        <p:sp>
          <p:nvSpPr>
            <p:cNvPr id="9" name="矩形 8"/>
            <p:cNvSpPr/>
            <p:nvPr/>
          </p:nvSpPr>
          <p:spPr>
            <a:xfrm>
              <a:off x="7161129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427277" y="143013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7"/>
            <p:cNvSpPr>
              <a:spLocks/>
            </p:cNvSpPr>
            <p:nvPr/>
          </p:nvSpPr>
          <p:spPr bwMode="auto">
            <a:xfrm>
              <a:off x="7543645" y="2571750"/>
              <a:ext cx="849844" cy="324587"/>
            </a:xfrm>
            <a:custGeom>
              <a:avLst/>
              <a:gdLst>
                <a:gd name="T0" fmla="*/ 0 w 2484854"/>
                <a:gd name="T1" fmla="*/ 0 h 929514"/>
                <a:gd name="T2" fmla="*/ 2479036 w 2484854"/>
                <a:gd name="T3" fmla="*/ 0 h 929514"/>
                <a:gd name="T4" fmla="*/ 2479036 w 2484854"/>
                <a:gd name="T5" fmla="*/ 205395 h 929514"/>
                <a:gd name="T6" fmla="*/ 2078641 w 2484854"/>
                <a:gd name="T7" fmla="*/ 205395 h 929514"/>
                <a:gd name="T8" fmla="*/ 2078641 w 2484854"/>
                <a:gd name="T9" fmla="*/ 918016 h 929514"/>
                <a:gd name="T10" fmla="*/ 1450365 w 2484854"/>
                <a:gd name="T11" fmla="*/ 918016 h 929514"/>
                <a:gd name="T12" fmla="*/ 1450365 w 2484854"/>
                <a:gd name="T13" fmla="*/ 205395 h 929514"/>
                <a:gd name="T14" fmla="*/ 0 w 2484854"/>
                <a:gd name="T15" fmla="*/ 205395 h 929514"/>
                <a:gd name="T16" fmla="*/ 0 w 2484854"/>
                <a:gd name="T17" fmla="*/ 0 h 9295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84854"/>
                <a:gd name="T28" fmla="*/ 0 h 929514"/>
                <a:gd name="T29" fmla="*/ 2484854 w 2484854"/>
                <a:gd name="T30" fmla="*/ 929514 h 9295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84854" h="929514">
                  <a:moveTo>
                    <a:pt x="0" y="0"/>
                  </a:moveTo>
                  <a:lnTo>
                    <a:pt x="2484854" y="0"/>
                  </a:lnTo>
                  <a:lnTo>
                    <a:pt x="2484854" y="207967"/>
                  </a:lnTo>
                  <a:lnTo>
                    <a:pt x="2083520" y="207967"/>
                  </a:lnTo>
                  <a:lnTo>
                    <a:pt x="2083520" y="929514"/>
                  </a:lnTo>
                  <a:lnTo>
                    <a:pt x="1453767" y="929514"/>
                  </a:lnTo>
                  <a:lnTo>
                    <a:pt x="1453767" y="207967"/>
                  </a:lnTo>
                  <a:lnTo>
                    <a:pt x="0" y="2079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7169854" y="3048987"/>
              <a:ext cx="1617142" cy="1361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指定专人负责做好记录，记录本由党小组长负责保存，党小组长要及时将会议情况向支部汇报。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81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16" name="椭圆 15"/>
          <p:cNvSpPr/>
          <p:nvPr/>
        </p:nvSpPr>
        <p:spPr>
          <a:xfrm>
            <a:off x="762390" y="1779662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187624" y="3579862"/>
            <a:ext cx="5896849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党小组会由</a:t>
            </a:r>
            <a:r>
              <a:rPr lang="zh-CN" altLang="en-US" sz="1800" b="1" dirty="0">
                <a:solidFill>
                  <a:srgbClr val="E6003B"/>
                </a:solidFill>
                <a:cs typeface="+mn-ea"/>
                <a:sym typeface="+mn-lt"/>
              </a:rPr>
              <a:t>党小组长负责召集、主持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87624" y="1707653"/>
            <a:ext cx="7562460" cy="42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党小组会一般</a:t>
            </a:r>
            <a:r>
              <a:rPr lang="zh-CN" altLang="en-US" sz="1800" b="1" dirty="0">
                <a:solidFill>
                  <a:srgbClr val="E6003B"/>
                </a:solidFill>
                <a:cs typeface="+mn-ea"/>
                <a:sym typeface="+mn-lt"/>
              </a:rPr>
              <a:t>每月召开一至两次</a:t>
            </a:r>
            <a:endParaRPr lang="zh-CN" altLang="en-US" sz="1400" b="1" dirty="0">
              <a:solidFill>
                <a:srgbClr val="E6003B"/>
              </a:solidFill>
              <a:cs typeface="+mn-ea"/>
              <a:sym typeface="+mn-lt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187624" y="2561240"/>
            <a:ext cx="7490452" cy="49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1800" b="1" dirty="0">
                <a:solidFill>
                  <a:srgbClr val="E6003B"/>
                </a:solidFill>
                <a:cs typeface="+mn-ea"/>
                <a:sym typeface="+mn-lt"/>
              </a:rPr>
              <a:t>结合本小组的实际情况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确定，每次解决一两个问题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2390" y="2691050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62390" y="3579862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98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P spid="21" grpId="0"/>
      <p:bldP spid="22" grpId="0"/>
      <p:bldP spid="23" grpId="0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000356" y="2732442"/>
            <a:ext cx="6020647" cy="26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980138" y="1635646"/>
            <a:ext cx="7530611" cy="31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992239" y="2092941"/>
            <a:ext cx="7622367" cy="49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000356" y="3141165"/>
            <a:ext cx="6020647" cy="24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000356" y="3534240"/>
            <a:ext cx="7614250" cy="477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6" name="椭圆 15"/>
          <p:cNvSpPr/>
          <p:nvPr/>
        </p:nvSpPr>
        <p:spPr>
          <a:xfrm>
            <a:off x="711402" y="1664618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11402" y="222721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1402" y="275780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11402" y="3197749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1402" y="3656556"/>
            <a:ext cx="239078" cy="239078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83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295219"/>
            <a:ext cx="6768752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中国共产党在十三届三中全会上提出了“三会一课”制度。三会一课”制度是党基层支部长期坚持的重要制度，也是健全党的组织生活，严格党员管理，加强党员教育的重要制度。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新的历史条件下，加强党的自身建设，仍须重视和坚持这一行之有效的制度。坚持“三会一课”制度，可以使党员经常受到党性教育、党的优良传统作风教育、怎样做一个合格党员的教育，增强党员的党性观念，不忘自己是一个共产党员，从而在各项工作中自觉地发挥先锋模范作用。坚持“三会一课”制度要注意不断改进内容和形式，注重质量，避免流于形式。</a:t>
            </a:r>
            <a:endParaRPr lang="zh-CN" alt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8236"/>
            <a:ext cx="936104" cy="9542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2031" y="505934"/>
            <a:ext cx="1495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E6003B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序  言</a:t>
            </a:r>
          </a:p>
        </p:txBody>
      </p:sp>
    </p:spTree>
    <p:extLst>
      <p:ext uri="{BB962C8B-B14F-4D97-AF65-F5344CB8AC3E}">
        <p14:creationId xmlns:p14="http://schemas.microsoft.com/office/powerpoint/2010/main" val="5532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051720" y="1718107"/>
            <a:ext cx="914087" cy="914087"/>
          </a:xfrm>
          <a:prstGeom prst="ellipse">
            <a:avLst/>
          </a:prstGeom>
          <a:solidFill>
            <a:srgbClr val="E6003B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n>
                  <a:solidFill>
                    <a:schemeClr val="bg2"/>
                  </a:solidFill>
                </a:ln>
                <a:solidFill>
                  <a:srgbClr val="FDF8E5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5</a:t>
            </a:r>
            <a:endParaRPr lang="zh-CN" altLang="en-US" sz="5400" b="1" dirty="0">
              <a:ln>
                <a:solidFill>
                  <a:schemeClr val="bg2"/>
                </a:solidFill>
              </a:ln>
              <a:solidFill>
                <a:srgbClr val="FDF8E5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766308"/>
            <a:ext cx="2051720" cy="864096"/>
            <a:chOff x="0" y="1766308"/>
            <a:chExt cx="2051720" cy="864096"/>
          </a:xfrm>
        </p:grpSpPr>
        <p:sp>
          <p:nvSpPr>
            <p:cNvPr id="9" name="矩形 2"/>
            <p:cNvSpPr/>
            <p:nvPr/>
          </p:nvSpPr>
          <p:spPr>
            <a:xfrm>
              <a:off x="0" y="176630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954" y="1851670"/>
              <a:ext cx="634678" cy="64696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998334" y="1780678"/>
            <a:ext cx="6145667" cy="864096"/>
            <a:chOff x="2998334" y="1780678"/>
            <a:chExt cx="6145667" cy="864096"/>
          </a:xfrm>
        </p:grpSpPr>
        <p:sp>
          <p:nvSpPr>
            <p:cNvPr id="7" name="矩形 6"/>
            <p:cNvSpPr/>
            <p:nvPr/>
          </p:nvSpPr>
          <p:spPr>
            <a:xfrm>
              <a:off x="5004049" y="1780678"/>
              <a:ext cx="4139952" cy="86409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2"/>
            <p:cNvSpPr/>
            <p:nvPr/>
          </p:nvSpPr>
          <p:spPr>
            <a:xfrm flipH="1" flipV="1">
              <a:off x="2998334" y="178067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3569" y="1886395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517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1597" y="1053049"/>
            <a:ext cx="8325399" cy="438582"/>
          </a:xfrm>
          <a:prstGeom prst="rect">
            <a:avLst/>
          </a:prstGeom>
          <a:solidFill>
            <a:srgbClr val="E6003B"/>
          </a:solidFill>
          <a:ln>
            <a:noFill/>
          </a:ln>
          <a:effectLst/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党课基本程序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1597" y="1425124"/>
            <a:ext cx="1955701" cy="3044524"/>
            <a:chOff x="461597" y="1429782"/>
            <a:chExt cx="1955701" cy="3044524"/>
          </a:xfrm>
        </p:grpSpPr>
        <p:sp>
          <p:nvSpPr>
            <p:cNvPr id="4" name="矩形 3"/>
            <p:cNvSpPr/>
            <p:nvPr/>
          </p:nvSpPr>
          <p:spPr>
            <a:xfrm>
              <a:off x="865123" y="142978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1597" y="2571750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19"/>
            <p:cNvSpPr>
              <a:spLocks/>
            </p:cNvSpPr>
            <p:nvPr/>
          </p:nvSpPr>
          <p:spPr bwMode="auto">
            <a:xfrm>
              <a:off x="1088179" y="2580256"/>
              <a:ext cx="702536" cy="331026"/>
            </a:xfrm>
            <a:custGeom>
              <a:avLst/>
              <a:gdLst>
                <a:gd name="T0" fmla="*/ 686924 w 2064307"/>
                <a:gd name="T1" fmla="*/ 0 h 916126"/>
                <a:gd name="T2" fmla="*/ 1373851 w 2064307"/>
                <a:gd name="T3" fmla="*/ 0 h 916126"/>
                <a:gd name="T4" fmla="*/ 1373851 w 2064307"/>
                <a:gd name="T5" fmla="*/ 366724 h 916126"/>
                <a:gd name="T6" fmla="*/ 2056523 w 2064307"/>
                <a:gd name="T7" fmla="*/ 366724 h 916126"/>
                <a:gd name="T8" fmla="*/ 2056523 w 2064307"/>
                <a:gd name="T9" fmla="*/ 914194 h 916126"/>
                <a:gd name="T10" fmla="*/ 0 w 2064307"/>
                <a:gd name="T11" fmla="*/ 914194 h 916126"/>
                <a:gd name="T12" fmla="*/ 0 w 2064307"/>
                <a:gd name="T13" fmla="*/ 366724 h 916126"/>
                <a:gd name="T14" fmla="*/ 686924 w 2064307"/>
                <a:gd name="T15" fmla="*/ 366724 h 916126"/>
                <a:gd name="T16" fmla="*/ 686924 w 2064307"/>
                <a:gd name="T17" fmla="*/ 0 h 916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307"/>
                <a:gd name="T28" fmla="*/ 0 h 916126"/>
                <a:gd name="T29" fmla="*/ 2064307 w 2064307"/>
                <a:gd name="T30" fmla="*/ 916126 h 916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307" h="916126">
                  <a:moveTo>
                    <a:pt x="689525" y="0"/>
                  </a:moveTo>
                  <a:lnTo>
                    <a:pt x="1379051" y="0"/>
                  </a:lnTo>
                  <a:lnTo>
                    <a:pt x="1379051" y="367494"/>
                  </a:lnTo>
                  <a:lnTo>
                    <a:pt x="2064307" y="367494"/>
                  </a:lnTo>
                  <a:lnTo>
                    <a:pt x="2064307" y="916126"/>
                  </a:lnTo>
                  <a:lnTo>
                    <a:pt x="0" y="916126"/>
                  </a:lnTo>
                  <a:lnTo>
                    <a:pt x="0" y="367494"/>
                  </a:lnTo>
                  <a:lnTo>
                    <a:pt x="689525" y="367494"/>
                  </a:lnTo>
                  <a:lnTo>
                    <a:pt x="6895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01301" y="2927729"/>
              <a:ext cx="1886669" cy="1387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课前准备。确定课题和讲课时间；精选课教员，认真备课。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46446" y="1425124"/>
            <a:ext cx="1955701" cy="3044524"/>
            <a:chOff x="3646446" y="1425124"/>
            <a:chExt cx="1955701" cy="3044524"/>
          </a:xfrm>
        </p:grpSpPr>
        <p:sp>
          <p:nvSpPr>
            <p:cNvPr id="24" name="矩形 23"/>
            <p:cNvSpPr/>
            <p:nvPr/>
          </p:nvSpPr>
          <p:spPr>
            <a:xfrm>
              <a:off x="4049972" y="1425124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46446" y="2567092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688486" y="3323124"/>
              <a:ext cx="1886669" cy="390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集中组织党员听课。</a:t>
              </a:r>
            </a:p>
          </p:txBody>
        </p:sp>
        <p:sp>
          <p:nvSpPr>
            <p:cNvPr id="28" name="文本框 17"/>
            <p:cNvSpPr>
              <a:spLocks/>
            </p:cNvSpPr>
            <p:nvPr/>
          </p:nvSpPr>
          <p:spPr bwMode="auto">
            <a:xfrm>
              <a:off x="4249993" y="2567092"/>
              <a:ext cx="737961" cy="301597"/>
            </a:xfrm>
            <a:custGeom>
              <a:avLst/>
              <a:gdLst>
                <a:gd name="T0" fmla="*/ 351556 w 2156102"/>
                <a:gd name="T1" fmla="*/ 0 h 880167"/>
                <a:gd name="T2" fmla="*/ 1115331 w 2156102"/>
                <a:gd name="T3" fmla="*/ 0 h 880167"/>
                <a:gd name="T4" fmla="*/ 790566 w 2156102"/>
                <a:gd name="T5" fmla="*/ 297315 h 880167"/>
                <a:gd name="T6" fmla="*/ 790566 w 2156102"/>
                <a:gd name="T7" fmla="*/ 310307 h 880167"/>
                <a:gd name="T8" fmla="*/ 2152224 w 2156102"/>
                <a:gd name="T9" fmla="*/ 310307 h 880167"/>
                <a:gd name="T10" fmla="*/ 2152224 w 2156102"/>
                <a:gd name="T11" fmla="*/ 892794 h 880167"/>
                <a:gd name="T12" fmla="*/ 0 w 2156102"/>
                <a:gd name="T13" fmla="*/ 892794 h 880167"/>
                <a:gd name="T14" fmla="*/ 0 w 2156102"/>
                <a:gd name="T15" fmla="*/ 342788 h 880167"/>
                <a:gd name="T16" fmla="*/ 351556 w 2156102"/>
                <a:gd name="T17" fmla="*/ 0 h 880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56102"/>
                <a:gd name="T28" fmla="*/ 0 h 880167"/>
                <a:gd name="T29" fmla="*/ 2156102 w 2156102"/>
                <a:gd name="T30" fmla="*/ 880167 h 8801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56102" h="880167">
                  <a:moveTo>
                    <a:pt x="352186" y="0"/>
                  </a:moveTo>
                  <a:lnTo>
                    <a:pt x="1117336" y="0"/>
                  </a:lnTo>
                  <a:lnTo>
                    <a:pt x="791994" y="293110"/>
                  </a:lnTo>
                  <a:lnTo>
                    <a:pt x="791994" y="305918"/>
                  </a:lnTo>
                  <a:lnTo>
                    <a:pt x="2156102" y="305918"/>
                  </a:lnTo>
                  <a:lnTo>
                    <a:pt x="2156102" y="880167"/>
                  </a:lnTo>
                  <a:lnTo>
                    <a:pt x="0" y="880167"/>
                  </a:lnTo>
                  <a:lnTo>
                    <a:pt x="0" y="337940"/>
                  </a:lnTo>
                  <a:lnTo>
                    <a:pt x="3521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31295" y="1425124"/>
            <a:ext cx="1955701" cy="3044524"/>
            <a:chOff x="6831295" y="1425124"/>
            <a:chExt cx="1955701" cy="3044524"/>
          </a:xfrm>
        </p:grpSpPr>
        <p:sp>
          <p:nvSpPr>
            <p:cNvPr id="19" name="矩形 18"/>
            <p:cNvSpPr/>
            <p:nvPr/>
          </p:nvSpPr>
          <p:spPr>
            <a:xfrm>
              <a:off x="7234821" y="1425124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1295" y="2567092"/>
              <a:ext cx="1955701" cy="190255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70999" y="3147814"/>
              <a:ext cx="1886669" cy="722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课后消化，组织讨论或测试。</a:t>
              </a:r>
            </a:p>
          </p:txBody>
        </p:sp>
        <p:sp>
          <p:nvSpPr>
            <p:cNvPr id="30" name="文本框 18"/>
            <p:cNvSpPr>
              <a:spLocks/>
            </p:cNvSpPr>
            <p:nvPr/>
          </p:nvSpPr>
          <p:spPr bwMode="auto">
            <a:xfrm>
              <a:off x="7492629" y="2567091"/>
              <a:ext cx="643408" cy="301597"/>
            </a:xfrm>
            <a:custGeom>
              <a:avLst/>
              <a:gdLst>
                <a:gd name="T0" fmla="*/ 1373937 w 2083287"/>
                <a:gd name="T1" fmla="*/ 0 h 976698"/>
                <a:gd name="T2" fmla="*/ 2076478 w 2083287"/>
                <a:gd name="T3" fmla="*/ 0 h 976698"/>
                <a:gd name="T4" fmla="*/ 2057362 w 2083287"/>
                <a:gd name="T5" fmla="*/ 197355 h 976698"/>
                <a:gd name="T6" fmla="*/ 1735203 w 2083287"/>
                <a:gd name="T7" fmla="*/ 708070 h 976698"/>
                <a:gd name="T8" fmla="*/ 819192 w 2083287"/>
                <a:gd name="T9" fmla="*/ 971322 h 976698"/>
                <a:gd name="T10" fmla="*/ 0 w 2083287"/>
                <a:gd name="T11" fmla="*/ 803605 h 976698"/>
                <a:gd name="T12" fmla="*/ 0 w 2083287"/>
                <a:gd name="T13" fmla="*/ 198550 h 976698"/>
                <a:gd name="T14" fmla="*/ 770257 w 2083287"/>
                <a:gd name="T15" fmla="*/ 444818 h 976698"/>
                <a:gd name="T16" fmla="*/ 1212834 w 2083287"/>
                <a:gd name="T17" fmla="*/ 321685 h 976698"/>
                <a:gd name="T18" fmla="*/ 1366433 w 2083287"/>
                <a:gd name="T19" fmla="*/ 78467 h 976698"/>
                <a:gd name="T20" fmla="*/ 1373937 w 2083287"/>
                <a:gd name="T21" fmla="*/ 0 h 9766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3287"/>
                <a:gd name="T34" fmla="*/ 0 h 976698"/>
                <a:gd name="T35" fmla="*/ 2083287 w 2083287"/>
                <a:gd name="T36" fmla="*/ 976698 h 97669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3287" h="976698">
                  <a:moveTo>
                    <a:pt x="1378441" y="0"/>
                  </a:moveTo>
                  <a:lnTo>
                    <a:pt x="2083287" y="0"/>
                  </a:lnTo>
                  <a:lnTo>
                    <a:pt x="2064107" y="198447"/>
                  </a:lnTo>
                  <a:cubicBezTo>
                    <a:pt x="2021012" y="408454"/>
                    <a:pt x="1913273" y="579634"/>
                    <a:pt x="1740892" y="711989"/>
                  </a:cubicBezTo>
                  <a:cubicBezTo>
                    <a:pt x="1511050" y="888462"/>
                    <a:pt x="1204713" y="976698"/>
                    <a:pt x="821880" y="976698"/>
                  </a:cubicBezTo>
                  <a:cubicBezTo>
                    <a:pt x="481743" y="976698"/>
                    <a:pt x="207783" y="920483"/>
                    <a:pt x="0" y="808053"/>
                  </a:cubicBezTo>
                  <a:lnTo>
                    <a:pt x="0" y="199648"/>
                  </a:lnTo>
                  <a:cubicBezTo>
                    <a:pt x="220592" y="364736"/>
                    <a:pt x="478185" y="447280"/>
                    <a:pt x="772781" y="447280"/>
                  </a:cubicBezTo>
                  <a:cubicBezTo>
                    <a:pt x="959216" y="447280"/>
                    <a:pt x="1107226" y="406008"/>
                    <a:pt x="1216810" y="323464"/>
                  </a:cubicBezTo>
                  <a:cubicBezTo>
                    <a:pt x="1298998" y="261556"/>
                    <a:pt x="1350365" y="180035"/>
                    <a:pt x="1370912" y="78901"/>
                  </a:cubicBezTo>
                  <a:lnTo>
                    <a:pt x="13784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59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党课有关规定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5656" y="1877796"/>
            <a:ext cx="7056784" cy="86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党课必须定期进行，一般情况下，</a:t>
            </a:r>
            <a:r>
              <a:rPr lang="zh-CN" altLang="en-US" sz="19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每两个月上一次党课</a:t>
            </a: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。如果有特殊情况，可适当增减上课次数。不过，</a:t>
            </a:r>
            <a:r>
              <a:rPr lang="zh-CN" altLang="en-US" sz="19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至少每个季度一次</a:t>
            </a: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13029" y="2902818"/>
            <a:ext cx="7044684" cy="923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党员（含预备党员）</a:t>
            </a:r>
            <a:r>
              <a:rPr lang="zh-CN" altLang="en-US" sz="19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必须自觉参加</a:t>
            </a: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党课学习，无特殊情况，不得请假或缺席。</a:t>
            </a:r>
            <a:endParaRPr lang="en-US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2453" y="2071810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2453" y="3125274"/>
            <a:ext cx="478156" cy="47815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33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5717139" y="3178229"/>
            <a:ext cx="2234948" cy="32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696921" y="1869248"/>
            <a:ext cx="2331463" cy="31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09021" y="2559158"/>
            <a:ext cx="2243066" cy="25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5" name="矩形 4"/>
          <p:cNvSpPr/>
          <p:nvPr/>
        </p:nvSpPr>
        <p:spPr>
          <a:xfrm>
            <a:off x="5042818" y="1332036"/>
            <a:ext cx="3061331" cy="2506772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437315" y="1101024"/>
            <a:ext cx="2375045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914060" y="1291646"/>
            <a:ext cx="1026252" cy="433227"/>
          </a:xfrm>
          <a:prstGeom prst="homePlate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主体：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836665" y="3585591"/>
            <a:ext cx="3782804" cy="366328"/>
          </a:xfrm>
          <a:prstGeom prst="rect">
            <a:avLst/>
          </a:prstGeom>
          <a:noFill/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836665" y="1778277"/>
            <a:ext cx="2543558" cy="351270"/>
          </a:xfrm>
          <a:prstGeom prst="rect">
            <a:avLst/>
          </a:prstGeom>
          <a:noFill/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818878" y="3062362"/>
            <a:ext cx="1238523" cy="351270"/>
          </a:xfrm>
          <a:prstGeom prst="rect">
            <a:avLst/>
          </a:prstGeom>
          <a:noFill/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914060" y="2559004"/>
            <a:ext cx="1026252" cy="433227"/>
          </a:xfrm>
          <a:prstGeom prst="homePlate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形式</a:t>
            </a:r>
          </a:p>
        </p:txBody>
      </p:sp>
      <p:sp>
        <p:nvSpPr>
          <p:cNvPr id="15" name="椭圆 14"/>
          <p:cNvSpPr/>
          <p:nvPr/>
        </p:nvSpPr>
        <p:spPr>
          <a:xfrm>
            <a:off x="5260702" y="1849485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260702" y="2499742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0702" y="3147814"/>
            <a:ext cx="353226" cy="353226"/>
          </a:xfrm>
          <a:prstGeom prst="ellipse">
            <a:avLst/>
          </a:pr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08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827584" y="1563638"/>
            <a:ext cx="7529543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通过此次“三会一课”精神的学习和廉政党课活动的开展，全体党员干部要对“三会一课”制度的重要性有新的认识和提高。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6" name="矩形 5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99592" y="1105882"/>
            <a:ext cx="7435517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总结经验，寻找差距，进一步做好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"</a:t>
            </a: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三会一课“工作</a:t>
            </a:r>
          </a:p>
        </p:txBody>
      </p:sp>
    </p:spTree>
    <p:extLst>
      <p:ext uri="{BB962C8B-B14F-4D97-AF65-F5344CB8AC3E}">
        <p14:creationId xmlns:p14="http://schemas.microsoft.com/office/powerpoint/2010/main" val="6207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0"/>
            <a:ext cx="2411760" cy="34716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2770"/>
            <a:ext cx="6876256" cy="1687252"/>
          </a:xfrm>
          <a:prstGeom prst="rect">
            <a:avLst/>
          </a:prstGeom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1043608" y="1211854"/>
            <a:ext cx="6798285" cy="191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algn="ctr"/>
            <a:r>
              <a:rPr lang="zh-CN" altLang="en-US" sz="6000" b="1" spc="2500" dirty="0">
                <a:gradFill>
                  <a:gsLst>
                    <a:gs pos="28000">
                      <a:srgbClr val="E5006D"/>
                    </a:gs>
                    <a:gs pos="67000">
                      <a:srgbClr val="9C2333"/>
                    </a:gs>
                    <a:gs pos="0">
                      <a:srgbClr val="C00071"/>
                    </a:gs>
                    <a:gs pos="100000">
                      <a:srgbClr val="E6003B"/>
                    </a:gs>
                  </a:gsLst>
                  <a:path path="circle">
                    <a:fillToRect l="50000" t="-80000" r="50000" b="180000"/>
                  </a:path>
                </a:gradFill>
                <a:latin typeface="方正大黑简体" panose="02010601030101010101" pitchFamily="2" charset="-122"/>
                <a:ea typeface="方正大黑简体" panose="02010601030101010101" pitchFamily="2" charset="-122"/>
                <a:cs typeface="+mn-ea"/>
                <a:sym typeface="+mn-lt"/>
              </a:rPr>
              <a:t>学习完毕</a:t>
            </a:r>
            <a:endParaRPr lang="en-US" altLang="zh-CN" sz="6000" b="1" spc="2500" dirty="0">
              <a:gradFill>
                <a:gsLst>
                  <a:gs pos="28000">
                    <a:srgbClr val="E5006D"/>
                  </a:gs>
                  <a:gs pos="67000">
                    <a:srgbClr val="9C2333"/>
                  </a:gs>
                  <a:gs pos="0">
                    <a:srgbClr val="C00071"/>
                  </a:gs>
                  <a:gs pos="100000">
                    <a:srgbClr val="E6003B"/>
                  </a:gs>
                </a:gsLst>
                <a:path path="circle">
                  <a:fillToRect l="50000" t="-80000" r="50000" b="180000"/>
                </a:path>
              </a:gradFill>
              <a:latin typeface="方正大黑简体" panose="02010601030101010101" pitchFamily="2" charset="-122"/>
              <a:ea typeface="方正大黑简体" panose="02010601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6000" b="1" spc="2500" dirty="0">
                <a:gradFill>
                  <a:gsLst>
                    <a:gs pos="28000">
                      <a:srgbClr val="E5006D"/>
                    </a:gs>
                    <a:gs pos="67000">
                      <a:srgbClr val="9C2333"/>
                    </a:gs>
                    <a:gs pos="0">
                      <a:srgbClr val="C00071"/>
                    </a:gs>
                    <a:gs pos="100000">
                      <a:srgbClr val="E6003B"/>
                    </a:gs>
                  </a:gsLst>
                  <a:path path="circle">
                    <a:fillToRect l="50000" t="-80000" r="50000" b="180000"/>
                  </a:path>
                </a:gradFill>
                <a:latin typeface="方正大黑简体" panose="02010601030101010101" pitchFamily="2" charset="-122"/>
                <a:ea typeface="方正大黑简体" panose="02010601030101010101" pitchFamily="2" charset="-122"/>
                <a:cs typeface="+mn-ea"/>
                <a:sym typeface="+mn-lt"/>
              </a:rPr>
              <a:t>感谢聆听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1" b="15616"/>
          <a:stretch/>
        </p:blipFill>
        <p:spPr>
          <a:xfrm>
            <a:off x="6273800" y="3015695"/>
            <a:ext cx="1394544" cy="11607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8945"/>
          <a:stretch/>
        </p:blipFill>
        <p:spPr>
          <a:xfrm>
            <a:off x="1331640" y="3127761"/>
            <a:ext cx="1182566" cy="68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8236"/>
            <a:ext cx="936104" cy="95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7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20" grpId="1" bldLvl="0" autoUpdateAnimBg="0"/>
      <p:bldP spid="20" grpId="2" bldLvl="0" autoUpdateAnimBg="0"/>
      <p:bldP spid="20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/>
          <p:nvPr/>
        </p:nvSpPr>
        <p:spPr>
          <a:xfrm flipH="1" flipV="1">
            <a:off x="7308304" y="1751322"/>
            <a:ext cx="4463480" cy="1640856"/>
          </a:xfrm>
          <a:custGeom>
            <a:avLst/>
            <a:gdLst>
              <a:gd name="connsiteX0" fmla="*/ 0 w 4176464"/>
              <a:gd name="connsiteY0" fmla="*/ 0 h 1512168"/>
              <a:gd name="connsiteX1" fmla="*/ 4176464 w 4176464"/>
              <a:gd name="connsiteY1" fmla="*/ 0 h 1512168"/>
              <a:gd name="connsiteX2" fmla="*/ 4176464 w 4176464"/>
              <a:gd name="connsiteY2" fmla="*/ 1512168 h 1512168"/>
              <a:gd name="connsiteX3" fmla="*/ 0 w 4176464"/>
              <a:gd name="connsiteY3" fmla="*/ 1512168 h 1512168"/>
              <a:gd name="connsiteX4" fmla="*/ 0 w 4176464"/>
              <a:gd name="connsiteY4" fmla="*/ 0 h 1512168"/>
              <a:gd name="connsiteX0" fmla="*/ 0 w 4176464"/>
              <a:gd name="connsiteY0" fmla="*/ 0 h 1512168"/>
              <a:gd name="connsiteX1" fmla="*/ 3439864 w 4176464"/>
              <a:gd name="connsiteY1" fmla="*/ 0 h 1512168"/>
              <a:gd name="connsiteX2" fmla="*/ 4176464 w 4176464"/>
              <a:gd name="connsiteY2" fmla="*/ 1512168 h 1512168"/>
              <a:gd name="connsiteX3" fmla="*/ 0 w 4176464"/>
              <a:gd name="connsiteY3" fmla="*/ 1512168 h 1512168"/>
              <a:gd name="connsiteX4" fmla="*/ 0 w 4176464"/>
              <a:gd name="connsiteY4" fmla="*/ 0 h 1512168"/>
              <a:gd name="connsiteX0" fmla="*/ 0 w 4176464"/>
              <a:gd name="connsiteY0" fmla="*/ 0 h 1512168"/>
              <a:gd name="connsiteX1" fmla="*/ 3380447 w 4176464"/>
              <a:gd name="connsiteY1" fmla="*/ 0 h 1512168"/>
              <a:gd name="connsiteX2" fmla="*/ 4176464 w 4176464"/>
              <a:gd name="connsiteY2" fmla="*/ 1512168 h 1512168"/>
              <a:gd name="connsiteX3" fmla="*/ 0 w 4176464"/>
              <a:gd name="connsiteY3" fmla="*/ 1512168 h 1512168"/>
              <a:gd name="connsiteX4" fmla="*/ 0 w 4176464"/>
              <a:gd name="connsiteY4" fmla="*/ 0 h 1512168"/>
              <a:gd name="connsiteX0" fmla="*/ 0 w 4176464"/>
              <a:gd name="connsiteY0" fmla="*/ 0 h 1512168"/>
              <a:gd name="connsiteX1" fmla="*/ 3297264 w 4176464"/>
              <a:gd name="connsiteY1" fmla="*/ 0 h 1512168"/>
              <a:gd name="connsiteX2" fmla="*/ 4176464 w 4176464"/>
              <a:gd name="connsiteY2" fmla="*/ 1512168 h 1512168"/>
              <a:gd name="connsiteX3" fmla="*/ 0 w 4176464"/>
              <a:gd name="connsiteY3" fmla="*/ 1512168 h 1512168"/>
              <a:gd name="connsiteX4" fmla="*/ 0 w 4176464"/>
              <a:gd name="connsiteY4" fmla="*/ 0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6464" h="1512168">
                <a:moveTo>
                  <a:pt x="0" y="0"/>
                </a:moveTo>
                <a:lnTo>
                  <a:pt x="3297264" y="0"/>
                </a:lnTo>
                <a:lnTo>
                  <a:pt x="4176464" y="1512168"/>
                </a:lnTo>
                <a:lnTo>
                  <a:pt x="0" y="1512168"/>
                </a:lnTo>
                <a:lnTo>
                  <a:pt x="0" y="0"/>
                </a:lnTo>
                <a:close/>
              </a:path>
            </a:pathLst>
          </a:custGeom>
          <a:solidFill>
            <a:srgbClr val="E60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-351532" y="1751322"/>
            <a:ext cx="4779516" cy="1640856"/>
            <a:chOff x="-351532" y="1751322"/>
            <a:chExt cx="4779516" cy="1640856"/>
          </a:xfrm>
        </p:grpSpPr>
        <p:sp>
          <p:nvSpPr>
            <p:cNvPr id="2" name="矩形 1"/>
            <p:cNvSpPr/>
            <p:nvPr/>
          </p:nvSpPr>
          <p:spPr>
            <a:xfrm>
              <a:off x="-351532" y="1751322"/>
              <a:ext cx="4779516" cy="1640856"/>
            </a:xfrm>
            <a:custGeom>
              <a:avLst/>
              <a:gdLst>
                <a:gd name="connsiteX0" fmla="*/ 0 w 4176464"/>
                <a:gd name="connsiteY0" fmla="*/ 0 h 1512168"/>
                <a:gd name="connsiteX1" fmla="*/ 4176464 w 4176464"/>
                <a:gd name="connsiteY1" fmla="*/ 0 h 1512168"/>
                <a:gd name="connsiteX2" fmla="*/ 4176464 w 4176464"/>
                <a:gd name="connsiteY2" fmla="*/ 1512168 h 1512168"/>
                <a:gd name="connsiteX3" fmla="*/ 0 w 4176464"/>
                <a:gd name="connsiteY3" fmla="*/ 1512168 h 1512168"/>
                <a:gd name="connsiteX4" fmla="*/ 0 w 4176464"/>
                <a:gd name="connsiteY4" fmla="*/ 0 h 1512168"/>
                <a:gd name="connsiteX0" fmla="*/ 0 w 4176464"/>
                <a:gd name="connsiteY0" fmla="*/ 0 h 1512168"/>
                <a:gd name="connsiteX1" fmla="*/ 3439864 w 4176464"/>
                <a:gd name="connsiteY1" fmla="*/ 0 h 1512168"/>
                <a:gd name="connsiteX2" fmla="*/ 4176464 w 4176464"/>
                <a:gd name="connsiteY2" fmla="*/ 1512168 h 1512168"/>
                <a:gd name="connsiteX3" fmla="*/ 0 w 4176464"/>
                <a:gd name="connsiteY3" fmla="*/ 1512168 h 1512168"/>
                <a:gd name="connsiteX4" fmla="*/ 0 w 4176464"/>
                <a:gd name="connsiteY4" fmla="*/ 0 h 1512168"/>
                <a:gd name="connsiteX0" fmla="*/ 0 w 4176464"/>
                <a:gd name="connsiteY0" fmla="*/ 0 h 1512168"/>
                <a:gd name="connsiteX1" fmla="*/ 3380447 w 4176464"/>
                <a:gd name="connsiteY1" fmla="*/ 0 h 1512168"/>
                <a:gd name="connsiteX2" fmla="*/ 4176464 w 4176464"/>
                <a:gd name="connsiteY2" fmla="*/ 1512168 h 1512168"/>
                <a:gd name="connsiteX3" fmla="*/ 0 w 4176464"/>
                <a:gd name="connsiteY3" fmla="*/ 1512168 h 1512168"/>
                <a:gd name="connsiteX4" fmla="*/ 0 w 4176464"/>
                <a:gd name="connsiteY4" fmla="*/ 0 h 1512168"/>
                <a:gd name="connsiteX0" fmla="*/ 0 w 4176464"/>
                <a:gd name="connsiteY0" fmla="*/ 0 h 1512168"/>
                <a:gd name="connsiteX1" fmla="*/ 3297264 w 4176464"/>
                <a:gd name="connsiteY1" fmla="*/ 0 h 1512168"/>
                <a:gd name="connsiteX2" fmla="*/ 4176464 w 4176464"/>
                <a:gd name="connsiteY2" fmla="*/ 1512168 h 1512168"/>
                <a:gd name="connsiteX3" fmla="*/ 0 w 4176464"/>
                <a:gd name="connsiteY3" fmla="*/ 1512168 h 1512168"/>
                <a:gd name="connsiteX4" fmla="*/ 0 w 4176464"/>
                <a:gd name="connsiteY4" fmla="*/ 0 h 1512168"/>
                <a:gd name="connsiteX0" fmla="*/ 0 w 4232699"/>
                <a:gd name="connsiteY0" fmla="*/ 0 h 1512168"/>
                <a:gd name="connsiteX1" fmla="*/ 3297264 w 4232699"/>
                <a:gd name="connsiteY1" fmla="*/ 0 h 1512168"/>
                <a:gd name="connsiteX2" fmla="*/ 4232699 w 4232699"/>
                <a:gd name="connsiteY2" fmla="*/ 1512168 h 1512168"/>
                <a:gd name="connsiteX3" fmla="*/ 0 w 4232699"/>
                <a:gd name="connsiteY3" fmla="*/ 1512168 h 1512168"/>
                <a:gd name="connsiteX4" fmla="*/ 0 w 4232699"/>
                <a:gd name="connsiteY4" fmla="*/ 0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2699" h="1512168">
                  <a:moveTo>
                    <a:pt x="0" y="0"/>
                  </a:moveTo>
                  <a:lnTo>
                    <a:pt x="3297264" y="0"/>
                  </a:lnTo>
                  <a:lnTo>
                    <a:pt x="4232699" y="1512168"/>
                  </a:lnTo>
                  <a:lnTo>
                    <a:pt x="0" y="1512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55328" y="2009041"/>
              <a:ext cx="1557927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300" b="1" dirty="0">
                  <a:solidFill>
                    <a:schemeClr val="bg1"/>
                  </a:solidFill>
                </a:rPr>
                <a:t>CONTENTS</a:t>
              </a:r>
              <a:endPara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31" y="2062665"/>
            <a:ext cx="957517" cy="97604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362247" y="877238"/>
            <a:ext cx="3259856" cy="523220"/>
            <a:chOff x="3362247" y="877238"/>
            <a:chExt cx="3259856" cy="523220"/>
          </a:xfrm>
        </p:grpSpPr>
        <p:sp>
          <p:nvSpPr>
            <p:cNvPr id="3" name="TextBox 2"/>
            <p:cNvSpPr txBox="1"/>
            <p:nvPr/>
          </p:nvSpPr>
          <p:spPr>
            <a:xfrm>
              <a:off x="3923928" y="877238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三会一课是什么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3362247" y="930015"/>
              <a:ext cx="417665" cy="417665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765529" y="1584107"/>
            <a:ext cx="3357053" cy="523220"/>
            <a:chOff x="3765529" y="1584107"/>
            <a:chExt cx="3357053" cy="523220"/>
          </a:xfrm>
        </p:grpSpPr>
        <p:sp>
          <p:nvSpPr>
            <p:cNvPr id="4" name="TextBox 3"/>
            <p:cNvSpPr txBox="1"/>
            <p:nvPr/>
          </p:nvSpPr>
          <p:spPr>
            <a:xfrm>
              <a:off x="4321815" y="1584107"/>
              <a:ext cx="280076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spc="600" dirty="0">
                  <a:sym typeface="+mn-lt"/>
                </a:rPr>
                <a:t>支部党员大会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3765529" y="1636884"/>
              <a:ext cx="417665" cy="417665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19151" y="2290976"/>
            <a:ext cx="3555079" cy="523220"/>
            <a:chOff x="4219151" y="2290976"/>
            <a:chExt cx="3555079" cy="523220"/>
          </a:xfrm>
        </p:grpSpPr>
        <p:sp>
          <p:nvSpPr>
            <p:cNvPr id="5" name="TextBox 4"/>
            <p:cNvSpPr txBox="1"/>
            <p:nvPr/>
          </p:nvSpPr>
          <p:spPr>
            <a:xfrm>
              <a:off x="4800339" y="2290976"/>
              <a:ext cx="29738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spc="1550" dirty="0">
                  <a:sym typeface="+mn-lt"/>
                </a:rPr>
                <a:t>支部委员会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4219151" y="2341856"/>
              <a:ext cx="417665" cy="417665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6403" y="2997845"/>
            <a:ext cx="3857908" cy="523220"/>
            <a:chOff x="4636403" y="2997845"/>
            <a:chExt cx="3857908" cy="523220"/>
          </a:xfrm>
        </p:grpSpPr>
        <p:sp>
          <p:nvSpPr>
            <p:cNvPr id="6" name="TextBox 5"/>
            <p:cNvSpPr txBox="1"/>
            <p:nvPr/>
          </p:nvSpPr>
          <p:spPr>
            <a:xfrm>
              <a:off x="5231879" y="2997845"/>
              <a:ext cx="32624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spc="3200" dirty="0"/>
                <a:t>党小组会</a:t>
              </a:r>
              <a:endParaRPr lang="zh-CN" altLang="en-US" sz="2800" spc="3200" dirty="0"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636403" y="3050622"/>
              <a:ext cx="417665" cy="417665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11197" y="3704714"/>
            <a:ext cx="3239098" cy="523220"/>
            <a:chOff x="5111197" y="3704714"/>
            <a:chExt cx="3239098" cy="523220"/>
          </a:xfrm>
        </p:grpSpPr>
        <p:sp>
          <p:nvSpPr>
            <p:cNvPr id="7" name="TextBox 6"/>
            <p:cNvSpPr txBox="1"/>
            <p:nvPr/>
          </p:nvSpPr>
          <p:spPr>
            <a:xfrm>
              <a:off x="5652120" y="3704714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dirty="0"/>
                <a:t>党　　　　　课</a:t>
              </a:r>
              <a:endParaRPr lang="zh-CN" altLang="en-US" sz="2800" dirty="0"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111197" y="3757491"/>
              <a:ext cx="417665" cy="417665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2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051720" y="1718107"/>
            <a:ext cx="914087" cy="914087"/>
          </a:xfrm>
          <a:prstGeom prst="ellipse">
            <a:avLst/>
          </a:prstGeom>
          <a:solidFill>
            <a:srgbClr val="E6003B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n>
                  <a:solidFill>
                    <a:schemeClr val="bg2"/>
                  </a:solidFill>
                </a:ln>
                <a:solidFill>
                  <a:srgbClr val="FDF8E5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1</a:t>
            </a:r>
            <a:endParaRPr lang="zh-CN" altLang="en-US" sz="5400" b="1" dirty="0">
              <a:ln>
                <a:solidFill>
                  <a:schemeClr val="bg2"/>
                </a:solidFill>
              </a:ln>
              <a:solidFill>
                <a:srgbClr val="FDF8E5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1766308"/>
            <a:ext cx="2051720" cy="864096"/>
            <a:chOff x="0" y="1766308"/>
            <a:chExt cx="2051720" cy="864096"/>
          </a:xfrm>
        </p:grpSpPr>
        <p:sp>
          <p:nvSpPr>
            <p:cNvPr id="9" name="矩形 2"/>
            <p:cNvSpPr/>
            <p:nvPr/>
          </p:nvSpPr>
          <p:spPr>
            <a:xfrm>
              <a:off x="0" y="176630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954" y="1851670"/>
              <a:ext cx="634678" cy="646962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998334" y="1780678"/>
            <a:ext cx="6145667" cy="864096"/>
            <a:chOff x="2998334" y="1780678"/>
            <a:chExt cx="6145667" cy="864096"/>
          </a:xfrm>
        </p:grpSpPr>
        <p:grpSp>
          <p:nvGrpSpPr>
            <p:cNvPr id="11" name="组合 10"/>
            <p:cNvGrpSpPr/>
            <p:nvPr/>
          </p:nvGrpSpPr>
          <p:grpSpPr>
            <a:xfrm>
              <a:off x="2998334" y="1780678"/>
              <a:ext cx="6145667" cy="864096"/>
              <a:chOff x="2998334" y="1780678"/>
              <a:chExt cx="6145667" cy="86409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004049" y="1780678"/>
                <a:ext cx="4139952" cy="864096"/>
              </a:xfrm>
              <a:prstGeom prst="rect">
                <a:avLst/>
              </a:prstGeom>
              <a:solidFill>
                <a:srgbClr val="E60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2"/>
              <p:cNvSpPr/>
              <p:nvPr/>
            </p:nvSpPr>
            <p:spPr>
              <a:xfrm flipH="1" flipV="1">
                <a:off x="2998334" y="1780678"/>
                <a:ext cx="2051720" cy="864096"/>
              </a:xfrm>
              <a:custGeom>
                <a:avLst/>
                <a:gdLst>
                  <a:gd name="connsiteX0" fmla="*/ 0 w 2051720"/>
                  <a:gd name="connsiteY0" fmla="*/ 0 h 864096"/>
                  <a:gd name="connsiteX1" fmla="*/ 2051720 w 2051720"/>
                  <a:gd name="connsiteY1" fmla="*/ 0 h 864096"/>
                  <a:gd name="connsiteX2" fmla="*/ 2051720 w 2051720"/>
                  <a:gd name="connsiteY2" fmla="*/ 864096 h 864096"/>
                  <a:gd name="connsiteX3" fmla="*/ 0 w 2051720"/>
                  <a:gd name="connsiteY3" fmla="*/ 864096 h 864096"/>
                  <a:gd name="connsiteX4" fmla="*/ 0 w 2051720"/>
                  <a:gd name="connsiteY4" fmla="*/ 0 h 864096"/>
                  <a:gd name="connsiteX0" fmla="*/ 0 w 2051720"/>
                  <a:gd name="connsiteY0" fmla="*/ 0 h 864096"/>
                  <a:gd name="connsiteX1" fmla="*/ 1873044 w 2051720"/>
                  <a:gd name="connsiteY1" fmla="*/ 0 h 864096"/>
                  <a:gd name="connsiteX2" fmla="*/ 2051720 w 2051720"/>
                  <a:gd name="connsiteY2" fmla="*/ 864096 h 864096"/>
                  <a:gd name="connsiteX3" fmla="*/ 0 w 2051720"/>
                  <a:gd name="connsiteY3" fmla="*/ 864096 h 864096"/>
                  <a:gd name="connsiteX4" fmla="*/ 0 w 2051720"/>
                  <a:gd name="connsiteY4" fmla="*/ 0 h 864096"/>
                  <a:gd name="connsiteX0" fmla="*/ 0 w 2051720"/>
                  <a:gd name="connsiteY0" fmla="*/ 0 h 864096"/>
                  <a:gd name="connsiteX1" fmla="*/ 1641816 w 2051720"/>
                  <a:gd name="connsiteY1" fmla="*/ 0 h 864096"/>
                  <a:gd name="connsiteX2" fmla="*/ 2051720 w 2051720"/>
                  <a:gd name="connsiteY2" fmla="*/ 864096 h 864096"/>
                  <a:gd name="connsiteX3" fmla="*/ 0 w 2051720"/>
                  <a:gd name="connsiteY3" fmla="*/ 864096 h 864096"/>
                  <a:gd name="connsiteX4" fmla="*/ 0 w 2051720"/>
                  <a:gd name="connsiteY4" fmla="*/ 0 h 864096"/>
                  <a:gd name="connsiteX0" fmla="*/ 0 w 2051720"/>
                  <a:gd name="connsiteY0" fmla="*/ 0 h 864096"/>
                  <a:gd name="connsiteX1" fmla="*/ 1599774 w 2051720"/>
                  <a:gd name="connsiteY1" fmla="*/ 0 h 864096"/>
                  <a:gd name="connsiteX2" fmla="*/ 2051720 w 2051720"/>
                  <a:gd name="connsiteY2" fmla="*/ 864096 h 864096"/>
                  <a:gd name="connsiteX3" fmla="*/ 0 w 2051720"/>
                  <a:gd name="connsiteY3" fmla="*/ 864096 h 864096"/>
                  <a:gd name="connsiteX4" fmla="*/ 0 w 2051720"/>
                  <a:gd name="connsiteY4" fmla="*/ 0 h 864096"/>
                  <a:gd name="connsiteX0" fmla="*/ 0 w 2051720"/>
                  <a:gd name="connsiteY0" fmla="*/ 0 h 864096"/>
                  <a:gd name="connsiteX1" fmla="*/ 1515691 w 2051720"/>
                  <a:gd name="connsiteY1" fmla="*/ 0 h 864096"/>
                  <a:gd name="connsiteX2" fmla="*/ 2051720 w 2051720"/>
                  <a:gd name="connsiteY2" fmla="*/ 864096 h 864096"/>
                  <a:gd name="connsiteX3" fmla="*/ 0 w 2051720"/>
                  <a:gd name="connsiteY3" fmla="*/ 864096 h 864096"/>
                  <a:gd name="connsiteX4" fmla="*/ 0 w 2051720"/>
                  <a:gd name="connsiteY4" fmla="*/ 0 h 86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720" h="864096">
                    <a:moveTo>
                      <a:pt x="0" y="0"/>
                    </a:moveTo>
                    <a:lnTo>
                      <a:pt x="1515691" y="0"/>
                    </a:lnTo>
                    <a:lnTo>
                      <a:pt x="2051720" y="864096"/>
                    </a:lnTo>
                    <a:lnTo>
                      <a:pt x="0" y="864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299078" y="1886395"/>
              <a:ext cx="48013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“三会一课”是什么？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3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009887" y="1511339"/>
            <a:ext cx="13856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483768" y="1911159"/>
            <a:ext cx="1978453" cy="36037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按时上好</a:t>
            </a: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</a:t>
            </a:r>
            <a:r>
              <a:rPr lang="zh-CN" altLang="en-US" sz="2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62252" y="2617876"/>
            <a:ext cx="8106965" cy="117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2310199" y="1347614"/>
            <a:ext cx="6500306" cy="30816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定期召开</a:t>
            </a: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</a:t>
            </a:r>
            <a:r>
              <a:rPr lang="zh-CN" altLang="en-US" sz="2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会</a:t>
            </a:r>
            <a:r>
              <a:rPr lang="zh-CN" altLang="en-US" sz="2100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</a:t>
            </a: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</a:t>
            </a:r>
            <a:r>
              <a:rPr lang="zh-CN" altLang="en-US" sz="2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会</a:t>
            </a:r>
            <a:r>
              <a:rPr lang="zh-CN" altLang="en-US" sz="2100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</a:t>
            </a:r>
            <a:r>
              <a:rPr lang="zh-CN" altLang="en-US" sz="21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</a:t>
            </a:r>
            <a:r>
              <a:rPr lang="zh-CN" altLang="en-US" sz="28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会</a:t>
            </a:r>
            <a:endParaRPr lang="zh-CN" altLang="en-US" sz="2100" b="1" dirty="0">
              <a:solidFill>
                <a:srgbClr val="E600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5576" y="1213066"/>
            <a:ext cx="1232938" cy="1176017"/>
            <a:chOff x="686763" y="1198365"/>
            <a:chExt cx="1232938" cy="1176017"/>
          </a:xfrm>
        </p:grpSpPr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686763" y="1198365"/>
              <a:ext cx="1232938" cy="1176017"/>
            </a:xfrm>
            <a:prstGeom prst="rect">
              <a:avLst/>
            </a:prstGeom>
            <a:noFill/>
            <a:ln w="28575">
              <a:solidFill>
                <a:srgbClr val="E6003B"/>
              </a:solidFill>
            </a:ln>
            <a:extLst/>
          </p:spPr>
          <p:txBody>
            <a:bodyPr vert="horz" wrap="square" lIns="68580" tIns="34290" rIns="68580" bIns="34290" numCol="1" rtlCol="0" anchor="ctr" anchorCtr="1" compatLnSpc="1">
              <a:prstTxWarp prst="textNoShape">
                <a:avLst/>
              </a:prstTxWarp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ts val="4000"/>
                </a:lnSpc>
              </a:pPr>
              <a:endParaRPr lang="zh-CN" altLang="en-US" sz="2700" b="1" spc="1000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>
              <a:stCxn id="19" idx="1"/>
              <a:endCxn id="19" idx="3"/>
            </p:cNvCxnSpPr>
            <p:nvPr/>
          </p:nvCxnSpPr>
          <p:spPr>
            <a:xfrm>
              <a:off x="686763" y="1786374"/>
              <a:ext cx="1232938" cy="0"/>
            </a:xfrm>
            <a:prstGeom prst="line">
              <a:avLst/>
            </a:prstGeom>
            <a:ln w="28575">
              <a:solidFill>
                <a:srgbClr val="E6003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9" idx="0"/>
              <a:endCxn id="19" idx="2"/>
            </p:cNvCxnSpPr>
            <p:nvPr/>
          </p:nvCxnSpPr>
          <p:spPr>
            <a:xfrm>
              <a:off x="1303232" y="1198365"/>
              <a:ext cx="0" cy="1176017"/>
            </a:xfrm>
            <a:prstGeom prst="line">
              <a:avLst/>
            </a:prstGeom>
            <a:ln w="28575">
              <a:solidFill>
                <a:srgbClr val="E6003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708908" y="12130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40815" y="123274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2057" y="18207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40814" y="183198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34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995686"/>
            <a:ext cx="7992888" cy="2232248"/>
          </a:xfrm>
          <a:prstGeom prst="rect">
            <a:avLst/>
          </a:prstGeom>
          <a:noFill/>
          <a:ln>
            <a:solidFill>
              <a:srgbClr val="E60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06880" y="1104535"/>
            <a:ext cx="7997567" cy="891151"/>
          </a:xfrm>
          <a:prstGeom prst="rect">
            <a:avLst/>
          </a:prstGeom>
          <a:solidFill>
            <a:srgbClr val="E6003B"/>
          </a:solidFill>
          <a:ln>
            <a:solidFill>
              <a:srgbClr val="C00000"/>
            </a:solidFill>
          </a:ln>
          <a:effectLst/>
          <a:extLst/>
        </p:spPr>
        <p:txBody>
          <a:bodyPr lIns="68580" tIns="34290" rIns="68580" bIns="34290"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只有长期坚持“三会一课”制度，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健全党的组织生活，严格党员管理，提高基层党组织的战斗力。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99594" y="2086632"/>
            <a:ext cx="4824535" cy="381958"/>
            <a:chOff x="755577" y="2086632"/>
            <a:chExt cx="4824535" cy="381958"/>
          </a:xfrm>
        </p:grpSpPr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>
              <a:off x="1259632" y="2104487"/>
              <a:ext cx="4320480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才能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不断提高党员的政治觉悟和工作水平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755577" y="2086632"/>
              <a:ext cx="381958" cy="381958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63690" y="2642892"/>
            <a:ext cx="5544615" cy="381958"/>
            <a:chOff x="755577" y="2642892"/>
            <a:chExt cx="5544615" cy="381958"/>
          </a:xfrm>
        </p:grpSpPr>
        <p:sp>
          <p:nvSpPr>
            <p:cNvPr id="4" name="Text Box 7"/>
            <p:cNvSpPr txBox="1">
              <a:spLocks noChangeArrowheads="1"/>
            </p:cNvSpPr>
            <p:nvPr/>
          </p:nvSpPr>
          <p:spPr bwMode="auto">
            <a:xfrm>
              <a:off x="1259632" y="2660747"/>
              <a:ext cx="5040560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才能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适应新形势，更好地完成党的各项工作任务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755577" y="2642892"/>
              <a:ext cx="381958" cy="381958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27785" y="3212829"/>
            <a:ext cx="3888431" cy="381958"/>
            <a:chOff x="755577" y="3212829"/>
            <a:chExt cx="3888431" cy="381958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259632" y="3230684"/>
              <a:ext cx="3384376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才能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发扬民主集中制，统一思想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755577" y="3212829"/>
              <a:ext cx="381958" cy="381958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91881" y="3769089"/>
            <a:ext cx="4968551" cy="381958"/>
            <a:chOff x="755577" y="3769089"/>
            <a:chExt cx="5544615" cy="381958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259632" y="3786944"/>
              <a:ext cx="5040560" cy="34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才能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总结经验，揭露和纠正工作中的错误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755577" y="3769089"/>
              <a:ext cx="381958" cy="381958"/>
            </a:xfrm>
            <a:prstGeom prst="ellipse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990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805566" y="1697328"/>
            <a:ext cx="7529543" cy="20978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“三会一课”制度，对于加强党的建设发挥着重要作用。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593482" y="1332035"/>
            <a:ext cx="8084525" cy="2823891"/>
          </a:xfrm>
          <a:prstGeom prst="rect">
            <a:avLst/>
          </a:prstGeom>
          <a:noFill/>
          <a:ln>
            <a:solidFill>
              <a:srgbClr val="E6003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990575" y="1105882"/>
            <a:ext cx="3290338" cy="433227"/>
          </a:xfrm>
          <a:prstGeom prst="rect">
            <a:avLst/>
          </a:prstGeom>
          <a:solidFill>
            <a:srgbClr val="E6003B"/>
          </a:solidFill>
          <a:ln/>
          <a:extLst/>
        </p:spPr>
        <p:txBody>
          <a:bodyPr vert="horz" wrap="square" lIns="68580" tIns="34290" rIns="68580" bIns="3429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“三会一课”的作用</a:t>
            </a:r>
          </a:p>
        </p:txBody>
      </p:sp>
    </p:spTree>
    <p:extLst>
      <p:ext uri="{BB962C8B-B14F-4D97-AF65-F5344CB8AC3E}">
        <p14:creationId xmlns:p14="http://schemas.microsoft.com/office/powerpoint/2010/main" val="49985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051720" y="1718107"/>
            <a:ext cx="914087" cy="914087"/>
          </a:xfrm>
          <a:prstGeom prst="ellipse">
            <a:avLst/>
          </a:prstGeom>
          <a:solidFill>
            <a:srgbClr val="E6003B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ln>
                  <a:solidFill>
                    <a:schemeClr val="bg2"/>
                  </a:solidFill>
                </a:ln>
                <a:solidFill>
                  <a:srgbClr val="FDF8E5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rPr>
              <a:t>2</a:t>
            </a:r>
            <a:endParaRPr lang="zh-CN" altLang="en-US" sz="5400" b="1" dirty="0">
              <a:ln>
                <a:solidFill>
                  <a:schemeClr val="bg2"/>
                </a:solidFill>
              </a:ln>
              <a:solidFill>
                <a:srgbClr val="FDF8E5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766308"/>
            <a:ext cx="2051720" cy="864096"/>
            <a:chOff x="0" y="1766308"/>
            <a:chExt cx="2051720" cy="864096"/>
          </a:xfrm>
        </p:grpSpPr>
        <p:sp>
          <p:nvSpPr>
            <p:cNvPr id="9" name="矩形 2"/>
            <p:cNvSpPr/>
            <p:nvPr/>
          </p:nvSpPr>
          <p:spPr>
            <a:xfrm>
              <a:off x="0" y="176630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954" y="1851670"/>
              <a:ext cx="634678" cy="64696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998334" y="1780678"/>
            <a:ext cx="6145667" cy="864096"/>
            <a:chOff x="2998334" y="1780678"/>
            <a:chExt cx="6145667" cy="864096"/>
          </a:xfrm>
        </p:grpSpPr>
        <p:sp>
          <p:nvSpPr>
            <p:cNvPr id="7" name="矩形 6"/>
            <p:cNvSpPr/>
            <p:nvPr/>
          </p:nvSpPr>
          <p:spPr>
            <a:xfrm>
              <a:off x="5004049" y="1780678"/>
              <a:ext cx="4139952" cy="864096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2"/>
            <p:cNvSpPr/>
            <p:nvPr/>
          </p:nvSpPr>
          <p:spPr>
            <a:xfrm flipH="1" flipV="1">
              <a:off x="2998334" y="1780678"/>
              <a:ext cx="2051720" cy="864096"/>
            </a:xfrm>
            <a:custGeom>
              <a:avLst/>
              <a:gdLst>
                <a:gd name="connsiteX0" fmla="*/ 0 w 2051720"/>
                <a:gd name="connsiteY0" fmla="*/ 0 h 864096"/>
                <a:gd name="connsiteX1" fmla="*/ 2051720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87304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641816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99774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  <a:gd name="connsiteX0" fmla="*/ 0 w 2051720"/>
                <a:gd name="connsiteY0" fmla="*/ 0 h 864096"/>
                <a:gd name="connsiteX1" fmla="*/ 1515691 w 2051720"/>
                <a:gd name="connsiteY1" fmla="*/ 0 h 864096"/>
                <a:gd name="connsiteX2" fmla="*/ 2051720 w 2051720"/>
                <a:gd name="connsiteY2" fmla="*/ 864096 h 864096"/>
                <a:gd name="connsiteX3" fmla="*/ 0 w 2051720"/>
                <a:gd name="connsiteY3" fmla="*/ 864096 h 864096"/>
                <a:gd name="connsiteX4" fmla="*/ 0 w 2051720"/>
                <a:gd name="connsiteY4" fmla="*/ 0 h 86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1720" h="864096">
                  <a:moveTo>
                    <a:pt x="0" y="0"/>
                  </a:moveTo>
                  <a:lnTo>
                    <a:pt x="1515691" y="0"/>
                  </a:lnTo>
                  <a:lnTo>
                    <a:pt x="2051720" y="864096"/>
                  </a:lnTo>
                  <a:lnTo>
                    <a:pt x="0" y="864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33569" y="1886395"/>
              <a:ext cx="29546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支部党员大会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05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1597" y="1053049"/>
            <a:ext cx="8325399" cy="438581"/>
          </a:xfrm>
          <a:prstGeom prst="rect">
            <a:avLst/>
          </a:prstGeom>
          <a:solidFill>
            <a:srgbClr val="E6003B"/>
          </a:solidFill>
          <a:ln>
            <a:noFill/>
          </a:ln>
          <a:effectLst/>
          <a:extLst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基本程序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61597" y="1429782"/>
            <a:ext cx="1626904" cy="3014176"/>
            <a:chOff x="461597" y="1429782"/>
            <a:chExt cx="1626904" cy="3014176"/>
          </a:xfrm>
        </p:grpSpPr>
        <p:sp>
          <p:nvSpPr>
            <p:cNvPr id="10" name="矩形 9"/>
            <p:cNvSpPr/>
            <p:nvPr/>
          </p:nvSpPr>
          <p:spPr>
            <a:xfrm>
              <a:off x="702590" y="142978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1597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19"/>
            <p:cNvSpPr>
              <a:spLocks/>
            </p:cNvSpPr>
            <p:nvPr/>
          </p:nvSpPr>
          <p:spPr bwMode="auto">
            <a:xfrm>
              <a:off x="923260" y="2571750"/>
              <a:ext cx="702536" cy="331026"/>
            </a:xfrm>
            <a:custGeom>
              <a:avLst/>
              <a:gdLst>
                <a:gd name="T0" fmla="*/ 686924 w 2064307"/>
                <a:gd name="T1" fmla="*/ 0 h 916126"/>
                <a:gd name="T2" fmla="*/ 1373851 w 2064307"/>
                <a:gd name="T3" fmla="*/ 0 h 916126"/>
                <a:gd name="T4" fmla="*/ 1373851 w 2064307"/>
                <a:gd name="T5" fmla="*/ 366724 h 916126"/>
                <a:gd name="T6" fmla="*/ 2056523 w 2064307"/>
                <a:gd name="T7" fmla="*/ 366724 h 916126"/>
                <a:gd name="T8" fmla="*/ 2056523 w 2064307"/>
                <a:gd name="T9" fmla="*/ 914194 h 916126"/>
                <a:gd name="T10" fmla="*/ 0 w 2064307"/>
                <a:gd name="T11" fmla="*/ 914194 h 916126"/>
                <a:gd name="T12" fmla="*/ 0 w 2064307"/>
                <a:gd name="T13" fmla="*/ 366724 h 916126"/>
                <a:gd name="T14" fmla="*/ 686924 w 2064307"/>
                <a:gd name="T15" fmla="*/ 366724 h 916126"/>
                <a:gd name="T16" fmla="*/ 686924 w 2064307"/>
                <a:gd name="T17" fmla="*/ 0 h 916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307"/>
                <a:gd name="T28" fmla="*/ 0 h 916126"/>
                <a:gd name="T29" fmla="*/ 2064307 w 2064307"/>
                <a:gd name="T30" fmla="*/ 916126 h 916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307" h="916126">
                  <a:moveTo>
                    <a:pt x="689525" y="0"/>
                  </a:moveTo>
                  <a:lnTo>
                    <a:pt x="1379051" y="0"/>
                  </a:lnTo>
                  <a:lnTo>
                    <a:pt x="1379051" y="367494"/>
                  </a:lnTo>
                  <a:lnTo>
                    <a:pt x="2064307" y="367494"/>
                  </a:lnTo>
                  <a:lnTo>
                    <a:pt x="2064307" y="916126"/>
                  </a:lnTo>
                  <a:lnTo>
                    <a:pt x="0" y="916126"/>
                  </a:lnTo>
                  <a:lnTo>
                    <a:pt x="0" y="367494"/>
                  </a:lnTo>
                  <a:lnTo>
                    <a:pt x="689525" y="367494"/>
                  </a:lnTo>
                  <a:lnTo>
                    <a:pt x="6895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67544" y="3252295"/>
              <a:ext cx="1620957" cy="7228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选定议题，提前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通知全体党员。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82159" y="1430132"/>
            <a:ext cx="1633250" cy="3013826"/>
            <a:chOff x="2548393" y="1430132"/>
            <a:chExt cx="1633250" cy="3013826"/>
          </a:xfrm>
        </p:grpSpPr>
        <p:sp>
          <p:nvSpPr>
            <p:cNvPr id="7" name="矩形 6"/>
            <p:cNvSpPr/>
            <p:nvPr/>
          </p:nvSpPr>
          <p:spPr>
            <a:xfrm>
              <a:off x="2555776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17853" y="143013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17"/>
            <p:cNvSpPr>
              <a:spLocks/>
            </p:cNvSpPr>
            <p:nvPr/>
          </p:nvSpPr>
          <p:spPr bwMode="auto">
            <a:xfrm>
              <a:off x="2999728" y="2578189"/>
              <a:ext cx="737961" cy="301597"/>
            </a:xfrm>
            <a:custGeom>
              <a:avLst/>
              <a:gdLst>
                <a:gd name="T0" fmla="*/ 351556 w 2156102"/>
                <a:gd name="T1" fmla="*/ 0 h 880167"/>
                <a:gd name="T2" fmla="*/ 1115331 w 2156102"/>
                <a:gd name="T3" fmla="*/ 0 h 880167"/>
                <a:gd name="T4" fmla="*/ 790566 w 2156102"/>
                <a:gd name="T5" fmla="*/ 297315 h 880167"/>
                <a:gd name="T6" fmla="*/ 790566 w 2156102"/>
                <a:gd name="T7" fmla="*/ 310307 h 880167"/>
                <a:gd name="T8" fmla="*/ 2152224 w 2156102"/>
                <a:gd name="T9" fmla="*/ 310307 h 880167"/>
                <a:gd name="T10" fmla="*/ 2152224 w 2156102"/>
                <a:gd name="T11" fmla="*/ 892794 h 880167"/>
                <a:gd name="T12" fmla="*/ 0 w 2156102"/>
                <a:gd name="T13" fmla="*/ 892794 h 880167"/>
                <a:gd name="T14" fmla="*/ 0 w 2156102"/>
                <a:gd name="T15" fmla="*/ 342788 h 880167"/>
                <a:gd name="T16" fmla="*/ 351556 w 2156102"/>
                <a:gd name="T17" fmla="*/ 0 h 880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56102"/>
                <a:gd name="T28" fmla="*/ 0 h 880167"/>
                <a:gd name="T29" fmla="*/ 2156102 w 2156102"/>
                <a:gd name="T30" fmla="*/ 880167 h 8801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56102" h="880167">
                  <a:moveTo>
                    <a:pt x="352186" y="0"/>
                  </a:moveTo>
                  <a:lnTo>
                    <a:pt x="1117336" y="0"/>
                  </a:lnTo>
                  <a:lnTo>
                    <a:pt x="791994" y="293110"/>
                  </a:lnTo>
                  <a:lnTo>
                    <a:pt x="791994" y="305918"/>
                  </a:lnTo>
                  <a:lnTo>
                    <a:pt x="2156102" y="305918"/>
                  </a:lnTo>
                  <a:lnTo>
                    <a:pt x="2156102" y="880167"/>
                  </a:lnTo>
                  <a:lnTo>
                    <a:pt x="0" y="880167"/>
                  </a:lnTo>
                  <a:lnTo>
                    <a:pt x="0" y="337940"/>
                  </a:lnTo>
                  <a:lnTo>
                    <a:pt x="3521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548393" y="2902776"/>
              <a:ext cx="1633249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会议主持人报告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党员出、缺席情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况，宣布会议议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题，开始开会。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909067" y="1451521"/>
            <a:ext cx="1658405" cy="2992437"/>
            <a:chOff x="4624296" y="1451521"/>
            <a:chExt cx="1658405" cy="2992437"/>
          </a:xfrm>
        </p:grpSpPr>
        <p:sp>
          <p:nvSpPr>
            <p:cNvPr id="8" name="矩形 7"/>
            <p:cNvSpPr/>
            <p:nvPr/>
          </p:nvSpPr>
          <p:spPr>
            <a:xfrm>
              <a:off x="4624296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896883" y="1451521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8"/>
            <p:cNvSpPr>
              <a:spLocks/>
            </p:cNvSpPr>
            <p:nvPr/>
          </p:nvSpPr>
          <p:spPr bwMode="auto">
            <a:xfrm>
              <a:off x="5148064" y="2578189"/>
              <a:ext cx="643408" cy="301597"/>
            </a:xfrm>
            <a:custGeom>
              <a:avLst/>
              <a:gdLst>
                <a:gd name="T0" fmla="*/ 1373937 w 2083287"/>
                <a:gd name="T1" fmla="*/ 0 h 976698"/>
                <a:gd name="T2" fmla="*/ 2076478 w 2083287"/>
                <a:gd name="T3" fmla="*/ 0 h 976698"/>
                <a:gd name="T4" fmla="*/ 2057362 w 2083287"/>
                <a:gd name="T5" fmla="*/ 197355 h 976698"/>
                <a:gd name="T6" fmla="*/ 1735203 w 2083287"/>
                <a:gd name="T7" fmla="*/ 708070 h 976698"/>
                <a:gd name="T8" fmla="*/ 819192 w 2083287"/>
                <a:gd name="T9" fmla="*/ 971322 h 976698"/>
                <a:gd name="T10" fmla="*/ 0 w 2083287"/>
                <a:gd name="T11" fmla="*/ 803605 h 976698"/>
                <a:gd name="T12" fmla="*/ 0 w 2083287"/>
                <a:gd name="T13" fmla="*/ 198550 h 976698"/>
                <a:gd name="T14" fmla="*/ 770257 w 2083287"/>
                <a:gd name="T15" fmla="*/ 444818 h 976698"/>
                <a:gd name="T16" fmla="*/ 1212834 w 2083287"/>
                <a:gd name="T17" fmla="*/ 321685 h 976698"/>
                <a:gd name="T18" fmla="*/ 1366433 w 2083287"/>
                <a:gd name="T19" fmla="*/ 78467 h 976698"/>
                <a:gd name="T20" fmla="*/ 1373937 w 2083287"/>
                <a:gd name="T21" fmla="*/ 0 h 9766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3287"/>
                <a:gd name="T34" fmla="*/ 0 h 976698"/>
                <a:gd name="T35" fmla="*/ 2083287 w 2083287"/>
                <a:gd name="T36" fmla="*/ 976698 h 97669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3287" h="976698">
                  <a:moveTo>
                    <a:pt x="1378441" y="0"/>
                  </a:moveTo>
                  <a:lnTo>
                    <a:pt x="2083287" y="0"/>
                  </a:lnTo>
                  <a:lnTo>
                    <a:pt x="2064107" y="198447"/>
                  </a:lnTo>
                  <a:cubicBezTo>
                    <a:pt x="2021012" y="408454"/>
                    <a:pt x="1913273" y="579634"/>
                    <a:pt x="1740892" y="711989"/>
                  </a:cubicBezTo>
                  <a:cubicBezTo>
                    <a:pt x="1511050" y="888462"/>
                    <a:pt x="1204713" y="976698"/>
                    <a:pt x="821880" y="976698"/>
                  </a:cubicBezTo>
                  <a:cubicBezTo>
                    <a:pt x="481743" y="976698"/>
                    <a:pt x="207783" y="920483"/>
                    <a:pt x="0" y="808053"/>
                  </a:cubicBezTo>
                  <a:lnTo>
                    <a:pt x="0" y="199648"/>
                  </a:lnTo>
                  <a:cubicBezTo>
                    <a:pt x="220592" y="364736"/>
                    <a:pt x="478185" y="447280"/>
                    <a:pt x="772781" y="447280"/>
                  </a:cubicBezTo>
                  <a:cubicBezTo>
                    <a:pt x="959216" y="447280"/>
                    <a:pt x="1107226" y="406008"/>
                    <a:pt x="1216810" y="323464"/>
                  </a:cubicBezTo>
                  <a:cubicBezTo>
                    <a:pt x="1298998" y="261556"/>
                    <a:pt x="1350365" y="180035"/>
                    <a:pt x="1370912" y="78901"/>
                  </a:cubicBezTo>
                  <a:lnTo>
                    <a:pt x="13784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4656834" y="3080517"/>
              <a:ext cx="1625867" cy="1066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党员围绕议题进行民主讨论和表决。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61129" y="1430132"/>
            <a:ext cx="1625867" cy="3013826"/>
            <a:chOff x="7161129" y="1430132"/>
            <a:chExt cx="1625867" cy="3013826"/>
          </a:xfrm>
        </p:grpSpPr>
        <p:sp>
          <p:nvSpPr>
            <p:cNvPr id="9" name="矩形 8"/>
            <p:cNvSpPr/>
            <p:nvPr/>
          </p:nvSpPr>
          <p:spPr>
            <a:xfrm>
              <a:off x="7161129" y="2571750"/>
              <a:ext cx="1625867" cy="1872208"/>
            </a:xfrm>
            <a:prstGeom prst="rect">
              <a:avLst/>
            </a:prstGeom>
            <a:solidFill>
              <a:srgbClr val="E60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427277" y="1430132"/>
              <a:ext cx="109356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dirty="0">
                  <a:solidFill>
                    <a:srgbClr val="E60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1500" b="1" dirty="0">
                <a:solidFill>
                  <a:srgbClr val="E60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7"/>
            <p:cNvSpPr>
              <a:spLocks/>
            </p:cNvSpPr>
            <p:nvPr/>
          </p:nvSpPr>
          <p:spPr bwMode="auto">
            <a:xfrm>
              <a:off x="7543645" y="2571750"/>
              <a:ext cx="849844" cy="324587"/>
            </a:xfrm>
            <a:custGeom>
              <a:avLst/>
              <a:gdLst>
                <a:gd name="T0" fmla="*/ 0 w 2484854"/>
                <a:gd name="T1" fmla="*/ 0 h 929514"/>
                <a:gd name="T2" fmla="*/ 2479036 w 2484854"/>
                <a:gd name="T3" fmla="*/ 0 h 929514"/>
                <a:gd name="T4" fmla="*/ 2479036 w 2484854"/>
                <a:gd name="T5" fmla="*/ 205395 h 929514"/>
                <a:gd name="T6" fmla="*/ 2078641 w 2484854"/>
                <a:gd name="T7" fmla="*/ 205395 h 929514"/>
                <a:gd name="T8" fmla="*/ 2078641 w 2484854"/>
                <a:gd name="T9" fmla="*/ 918016 h 929514"/>
                <a:gd name="T10" fmla="*/ 1450365 w 2484854"/>
                <a:gd name="T11" fmla="*/ 918016 h 929514"/>
                <a:gd name="T12" fmla="*/ 1450365 w 2484854"/>
                <a:gd name="T13" fmla="*/ 205395 h 929514"/>
                <a:gd name="T14" fmla="*/ 0 w 2484854"/>
                <a:gd name="T15" fmla="*/ 205395 h 929514"/>
                <a:gd name="T16" fmla="*/ 0 w 2484854"/>
                <a:gd name="T17" fmla="*/ 0 h 9295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84854"/>
                <a:gd name="T28" fmla="*/ 0 h 929514"/>
                <a:gd name="T29" fmla="*/ 2484854 w 2484854"/>
                <a:gd name="T30" fmla="*/ 929514 h 9295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84854" h="929514">
                  <a:moveTo>
                    <a:pt x="0" y="0"/>
                  </a:moveTo>
                  <a:lnTo>
                    <a:pt x="2484854" y="0"/>
                  </a:lnTo>
                  <a:lnTo>
                    <a:pt x="2484854" y="207967"/>
                  </a:lnTo>
                  <a:lnTo>
                    <a:pt x="2083520" y="207967"/>
                  </a:lnTo>
                  <a:lnTo>
                    <a:pt x="2083520" y="929514"/>
                  </a:lnTo>
                  <a:lnTo>
                    <a:pt x="1453767" y="929514"/>
                  </a:lnTo>
                  <a:lnTo>
                    <a:pt x="1453767" y="207967"/>
                  </a:lnTo>
                  <a:lnTo>
                    <a:pt x="0" y="2079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7169854" y="3080517"/>
              <a:ext cx="1617142" cy="1066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宣布表决结果，形成支部大会决议。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662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1448</Words>
  <Application>Microsoft Office PowerPoint</Application>
  <PresentationFormat>全屏显示(16:9)</PresentationFormat>
  <Paragraphs>163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方正大黑简体</vt:lpstr>
      <vt:lpstr>方正黑体简体</vt:lpstr>
      <vt:lpstr>黑体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CY</dc:creator>
  <cp:lastModifiedBy>小芥末素材</cp:lastModifiedBy>
  <cp:revision>56</cp:revision>
  <dcterms:created xsi:type="dcterms:W3CDTF">2017-06-09T12:53:30Z</dcterms:created>
  <dcterms:modified xsi:type="dcterms:W3CDTF">2018-06-11T02:19:02Z</dcterms:modified>
</cp:coreProperties>
</file>