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1" r:id="rId9"/>
    <p:sldId id="263" r:id="rId10"/>
    <p:sldId id="264" r:id="rId11"/>
    <p:sldId id="265" r:id="rId12"/>
    <p:sldId id="266" r:id="rId13"/>
    <p:sldId id="282" r:id="rId14"/>
    <p:sldId id="267" r:id="rId15"/>
    <p:sldId id="268" r:id="rId16"/>
    <p:sldId id="269" r:id="rId17"/>
    <p:sldId id="270" r:id="rId18"/>
    <p:sldId id="283" r:id="rId19"/>
    <p:sldId id="271" r:id="rId20"/>
    <p:sldId id="272" r:id="rId21"/>
    <p:sldId id="273" r:id="rId22"/>
    <p:sldId id="274" r:id="rId23"/>
    <p:sldId id="284" r:id="rId24"/>
    <p:sldId id="275" r:id="rId25"/>
    <p:sldId id="276" r:id="rId26"/>
    <p:sldId id="277" r:id="rId27"/>
    <p:sldId id="278" r:id="rId28"/>
    <p:sldId id="279" r:id="rId29"/>
    <p:sldId id="280" r:id="rId30"/>
    <p:sldId id="28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101"/>
    <a:srgbClr val="F7F1F6"/>
    <a:srgbClr val="FF0101"/>
    <a:srgbClr val="F6F2F4"/>
    <a:srgbClr val="F9F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14" autoAdjust="0"/>
    <p:restoredTop sz="94660"/>
  </p:normalViewPr>
  <p:slideViewPr>
    <p:cSldViewPr snapToGrid="0">
      <p:cViewPr>
        <p:scale>
          <a:sx n="50" d="100"/>
          <a:sy n="50" d="100"/>
        </p:scale>
        <p:origin x="1757" y="5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A2A3C-621B-4B8E-B40D-5C5A3EDC1596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D7DCA-1680-453A-A633-543170B92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849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155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856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137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37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431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841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55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289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67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874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00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302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957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38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508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61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81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891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966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431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880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23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510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99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74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60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35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39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D7DCA-1680-453A-A633-543170B926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25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4211" y="1051426"/>
            <a:ext cx="10123577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jp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22" y="3033828"/>
            <a:ext cx="5828816" cy="34579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76" y="4414727"/>
            <a:ext cx="2606800" cy="25306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5254399" y="4610772"/>
            <a:ext cx="2706343" cy="209791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687" y="-288071"/>
            <a:ext cx="8253968" cy="4546032"/>
          </a:xfrm>
          <a:prstGeom prst="rect">
            <a:avLst/>
          </a:prstGeom>
        </p:spPr>
      </p:pic>
      <p:sp>
        <p:nvSpPr>
          <p:cNvPr id="45" name="Text Box 3"/>
          <p:cNvSpPr txBox="1">
            <a:spLocks noChangeArrowheads="1"/>
          </p:cNvSpPr>
          <p:nvPr/>
        </p:nvSpPr>
        <p:spPr bwMode="auto">
          <a:xfrm>
            <a:off x="2359910" y="1780595"/>
            <a:ext cx="74513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</a:t>
            </a:r>
            <a:r>
              <a:rPr lang="en-US" altLang="zh-CN" sz="96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PPT</a:t>
            </a:r>
            <a:endParaRPr lang="zh-CN" altLang="en-US" sz="96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2605576" y="3183390"/>
            <a:ext cx="75447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某某党支部 </a:t>
            </a:r>
            <a:r>
              <a:rPr lang="en-US" altLang="zh-CN" sz="2800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 </a:t>
            </a:r>
            <a:r>
              <a:rPr lang="zh-CN" altLang="en-US" sz="2800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如何成为一名合格的共产党员？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71806"/>
          <a:stretch/>
        </p:blipFill>
        <p:spPr>
          <a:xfrm>
            <a:off x="-20879" y="4698125"/>
            <a:ext cx="12212879" cy="21598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0878" y="5688904"/>
            <a:ext cx="4809261" cy="1537221"/>
            <a:chOff x="-20878" y="5688904"/>
            <a:chExt cx="4809261" cy="153722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78" y="5688904"/>
              <a:ext cx="3105272" cy="122368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111" y="6002437"/>
              <a:ext cx="3105272" cy="1223688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677">
            <a:off x="9038098" y="428783"/>
            <a:ext cx="2700315" cy="193090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9" b="30823"/>
          <a:stretch/>
        </p:blipFill>
        <p:spPr>
          <a:xfrm>
            <a:off x="1277" y="-3722"/>
            <a:ext cx="5358507" cy="1689572"/>
          </a:xfrm>
          <a:prstGeom prst="rect">
            <a:avLst/>
          </a:prstGeom>
        </p:spPr>
      </p:pic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4589349" y="3823591"/>
            <a:ext cx="2476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汇报人：小芥末</a:t>
            </a:r>
          </a:p>
        </p:txBody>
      </p:sp>
      <p:pic>
        <p:nvPicPr>
          <p:cNvPr id="3" name="黄江琴 - 我爱你,中国 (小提琴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44439" y="3988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5" grpId="0" bldLvl="0" autoUpdateAnimBg="0"/>
      <p:bldP spid="45" grpId="1" bldLvl="0" autoUpdateAnimBg="0"/>
      <p:bldP spid="45" grpId="2" bldLvl="0" autoUpdateAnimBg="0"/>
      <p:bldP spid="45" grpId="3"/>
      <p:bldP spid="45" grpId="4"/>
      <p:bldP spid="45" grpId="5"/>
      <p:bldP spid="47" grpId="0" bldLvl="0" autoUpdateAnimBg="0"/>
      <p:bldP spid="47" grpId="1" bldLvl="0" autoUpdateAnimBg="0"/>
      <p:bldP spid="47" grpId="2" bldLvl="0" autoUpdateAnimBg="0"/>
      <p:bldP spid="47" grpId="3"/>
      <p:bldP spid="43" grpId="0" bldLvl="0" autoUpdateAnimBg="0"/>
      <p:bldP spid="43" grpId="1" bldLvl="0" autoUpdateAnimBg="0"/>
      <p:bldP spid="43" grpId="2" bldLvl="0" autoUpdateAnimBg="0"/>
      <p:bldP spid="43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743005" y="4741329"/>
            <a:ext cx="4725855" cy="92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大会决议必须经过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应到会正式党员半数以上通过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，才有效。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757879" y="1407909"/>
            <a:ext cx="4842402" cy="137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支部党员大会一般为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三个月召开一次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。如有特殊情况需要推迟举行，支部委员会必须向上级党组织报告说明。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816152" y="3289336"/>
            <a:ext cx="4725855" cy="95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正式开会时，必须要有支部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半数以上的有表决权的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正式党员参加，方可开会。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6848" y="127006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支部党员大会有关规定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43" y="1956039"/>
            <a:ext cx="3620005" cy="383080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621500" y="1317473"/>
            <a:ext cx="4978781" cy="1608605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21500" y="3289337"/>
            <a:ext cx="4968866" cy="106712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21500" y="4719719"/>
            <a:ext cx="4968866" cy="106712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5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78782" y="2662575"/>
            <a:ext cx="6797145" cy="96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65719" y="4322846"/>
            <a:ext cx="6782849" cy="1563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2" name="矩形 1"/>
          <p:cNvSpPr/>
          <p:nvPr/>
        </p:nvSpPr>
        <p:spPr>
          <a:xfrm>
            <a:off x="4157007" y="1362386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317972" y="2213453"/>
            <a:ext cx="5277390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126493" y="2545854"/>
            <a:ext cx="7101724" cy="1201783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6493" y="4239085"/>
            <a:ext cx="7088661" cy="164687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顺序访问存储器 14"/>
          <p:cNvSpPr/>
          <p:nvPr/>
        </p:nvSpPr>
        <p:spPr>
          <a:xfrm>
            <a:off x="1842908" y="2471952"/>
            <a:ext cx="1296648" cy="1296648"/>
          </a:xfrm>
          <a:prstGeom prst="flowChartMagneticTap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顺序访问存储器 15"/>
          <p:cNvSpPr/>
          <p:nvPr/>
        </p:nvSpPr>
        <p:spPr>
          <a:xfrm>
            <a:off x="1829845" y="4414200"/>
            <a:ext cx="1296648" cy="1296648"/>
          </a:xfrm>
          <a:prstGeom prst="flowChartMagneticTap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029478" y="2669690"/>
            <a:ext cx="9447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03492" y="4585470"/>
            <a:ext cx="9447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</a:p>
        </p:txBody>
      </p:sp>
    </p:spTree>
    <p:extLst>
      <p:ext uri="{BB962C8B-B14F-4D97-AF65-F5344CB8AC3E}">
        <p14:creationId xmlns:p14="http://schemas.microsoft.com/office/powerpoint/2010/main" val="18568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2" grpId="0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136245" y="5253045"/>
            <a:ext cx="4057530" cy="53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796390" y="2175072"/>
            <a:ext cx="5543821" cy="1100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554799" y="3979074"/>
            <a:ext cx="5154307" cy="54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157007" y="100968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422472" y="1782374"/>
            <a:ext cx="5058052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99830" y="2040873"/>
            <a:ext cx="5896867" cy="129664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顺序访问存储器 18"/>
          <p:cNvSpPr/>
          <p:nvPr/>
        </p:nvSpPr>
        <p:spPr>
          <a:xfrm>
            <a:off x="2313172" y="2040873"/>
            <a:ext cx="1296648" cy="1296648"/>
          </a:xfrm>
          <a:prstGeom prst="flowChartMagneticTap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99742" y="2238611"/>
            <a:ext cx="9447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</a:p>
        </p:txBody>
      </p:sp>
      <p:sp>
        <p:nvSpPr>
          <p:cNvPr id="21" name="矩形 20"/>
          <p:cNvSpPr/>
          <p:nvPr/>
        </p:nvSpPr>
        <p:spPr>
          <a:xfrm>
            <a:off x="4389446" y="3901894"/>
            <a:ext cx="5616699" cy="734940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顺序访问存储器 21"/>
          <p:cNvSpPr/>
          <p:nvPr/>
        </p:nvSpPr>
        <p:spPr>
          <a:xfrm>
            <a:off x="3399827" y="3657181"/>
            <a:ext cx="989619" cy="989619"/>
          </a:xfrm>
          <a:prstGeom prst="flowChartMagneticTap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482878" y="3757848"/>
            <a:ext cx="944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</a:p>
        </p:txBody>
      </p:sp>
      <p:sp>
        <p:nvSpPr>
          <p:cNvPr id="27" name="矩形 26"/>
          <p:cNvSpPr/>
          <p:nvPr/>
        </p:nvSpPr>
        <p:spPr>
          <a:xfrm>
            <a:off x="5146626" y="5153218"/>
            <a:ext cx="5616699" cy="734940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顺序访问存储器 27"/>
          <p:cNvSpPr/>
          <p:nvPr/>
        </p:nvSpPr>
        <p:spPr>
          <a:xfrm>
            <a:off x="4157007" y="4908505"/>
            <a:ext cx="989619" cy="989619"/>
          </a:xfrm>
          <a:prstGeom prst="flowChartMagneticTap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40058" y="5009172"/>
            <a:ext cx="944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</a:p>
        </p:txBody>
      </p:sp>
    </p:spTree>
    <p:extLst>
      <p:ext uri="{BB962C8B-B14F-4D97-AF65-F5344CB8AC3E}">
        <p14:creationId xmlns:p14="http://schemas.microsoft.com/office/powerpoint/2010/main" val="315258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6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7" grpId="0" animBg="1"/>
      <p:bldP spid="28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7865206" y="804666"/>
            <a:ext cx="1797308" cy="1393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034" y="-2272"/>
            <a:ext cx="4324670" cy="256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0" y="2197910"/>
            <a:ext cx="12192000" cy="3148152"/>
          </a:xfrm>
          <a:prstGeom prst="roundRect">
            <a:avLst>
              <a:gd name="adj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7308209" y="629781"/>
            <a:ext cx="1053199" cy="753106"/>
          </a:xfrm>
          <a:prstGeom prst="rect">
            <a:avLst/>
          </a:prstGeom>
        </p:spPr>
      </p:pic>
      <p:sp>
        <p:nvSpPr>
          <p:cNvPr id="9" name="矩形: 圆角 1"/>
          <p:cNvSpPr/>
          <p:nvPr/>
        </p:nvSpPr>
        <p:spPr>
          <a:xfrm>
            <a:off x="3820259" y="3881551"/>
            <a:ext cx="4551481" cy="11661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600" b="1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10" name="矩形 9"/>
          <p:cNvSpPr/>
          <p:nvPr/>
        </p:nvSpPr>
        <p:spPr>
          <a:xfrm>
            <a:off x="3560681" y="2378011"/>
            <a:ext cx="4847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 第三部分</a:t>
            </a:r>
            <a:endParaRPr lang="zh-CN" altLang="en-US" sz="80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20372" y="3754928"/>
            <a:ext cx="7001301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32">
            <a:off x="9177006" y="1412996"/>
            <a:ext cx="3667135" cy="150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0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837167" y="4748393"/>
            <a:ext cx="255539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821304" y="3581125"/>
            <a:ext cx="328202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814533" y="2413856"/>
            <a:ext cx="327293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926175" y="101883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支部委员会基本程序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291840" y="1769311"/>
            <a:ext cx="5545327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64537" y="2353051"/>
            <a:ext cx="3528640" cy="199979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697995" y="3550722"/>
            <a:ext cx="3528640" cy="199979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731453" y="4693505"/>
            <a:ext cx="2816112" cy="1532216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圆角右箭头 22"/>
          <p:cNvSpPr/>
          <p:nvPr/>
        </p:nvSpPr>
        <p:spPr>
          <a:xfrm rot="10800000" flipH="1">
            <a:off x="3442388" y="4466317"/>
            <a:ext cx="1090143" cy="676273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圆角右箭头 23"/>
          <p:cNvSpPr/>
          <p:nvPr/>
        </p:nvSpPr>
        <p:spPr>
          <a:xfrm rot="5400000">
            <a:off x="8610010" y="3591320"/>
            <a:ext cx="714983" cy="1203622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弦形 24"/>
          <p:cNvSpPr/>
          <p:nvPr/>
        </p:nvSpPr>
        <p:spPr>
          <a:xfrm rot="6784316">
            <a:off x="1881051" y="1841865"/>
            <a:ext cx="744583" cy="744583"/>
          </a:xfrm>
          <a:prstGeom prst="chord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037184" y="181977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F6F2F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弦形 26"/>
          <p:cNvSpPr/>
          <p:nvPr/>
        </p:nvSpPr>
        <p:spPr>
          <a:xfrm rot="6784316">
            <a:off x="9996628" y="4185704"/>
            <a:ext cx="744583" cy="744583"/>
          </a:xfrm>
          <a:prstGeom prst="chord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152761" y="4163618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rgbClr val="F6F2F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弦形 28"/>
          <p:cNvSpPr/>
          <p:nvPr/>
        </p:nvSpPr>
        <p:spPr>
          <a:xfrm rot="6784316">
            <a:off x="5952309" y="3058067"/>
            <a:ext cx="744583" cy="744583"/>
          </a:xfrm>
          <a:prstGeom prst="chord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108442" y="3035981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6F2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F6F2F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71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4" grpId="0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67920" y="2651970"/>
            <a:ext cx="8191413" cy="57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支部委员会一般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每月召开一次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，根据需要也可以随时召开。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656047" y="3756495"/>
            <a:ext cx="6594673" cy="61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召开支委扩大会议，要有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超过半数的支委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参加。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15440" y="124919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支部委员会有关规定</a:t>
            </a:r>
          </a:p>
        </p:txBody>
      </p:sp>
      <p:sp>
        <p:nvSpPr>
          <p:cNvPr id="3" name="矩形 2"/>
          <p:cNvSpPr/>
          <p:nvPr/>
        </p:nvSpPr>
        <p:spPr>
          <a:xfrm>
            <a:off x="3270412" y="5149724"/>
            <a:ext cx="7386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列席会议的同志在会上可以发表意见，但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没有表决权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1476106" y="2412861"/>
            <a:ext cx="9418318" cy="94838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76106" y="3659613"/>
            <a:ext cx="9418318" cy="94838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476106" y="4906365"/>
            <a:ext cx="9418318" cy="94838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476106" y="2412861"/>
            <a:ext cx="1182806" cy="944446"/>
          </a:xfrm>
          <a:prstGeom prst="rect">
            <a:avLst/>
          </a:prstGeom>
          <a:solidFill>
            <a:srgbClr val="B70101"/>
          </a:solidFill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476106" y="3662612"/>
            <a:ext cx="1182806" cy="944446"/>
          </a:xfrm>
          <a:prstGeom prst="rect">
            <a:avLst/>
          </a:prstGeom>
          <a:solidFill>
            <a:srgbClr val="B70101"/>
          </a:solidFill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476106" y="4893656"/>
            <a:ext cx="1182806" cy="944446"/>
          </a:xfrm>
          <a:prstGeom prst="rect">
            <a:avLst/>
          </a:prstGeom>
          <a:solidFill>
            <a:srgbClr val="B70101"/>
          </a:solidFill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1678137" y="259204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77416" y="386731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77415" y="507349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200404" y="1978319"/>
            <a:ext cx="5943594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85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00"/>
                            </p:stCondLst>
                            <p:childTnLst>
                              <p:par>
                                <p:cTn id="5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2" name="矩形 1"/>
          <p:cNvSpPr/>
          <p:nvPr/>
        </p:nvSpPr>
        <p:spPr>
          <a:xfrm>
            <a:off x="4464041" y="1240725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53103" y="1978319"/>
            <a:ext cx="519901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49980" y="2638701"/>
            <a:ext cx="3988526" cy="290395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88334" y="2638701"/>
            <a:ext cx="3988526" cy="2903957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48980" y="2981368"/>
            <a:ext cx="3397416" cy="213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F7F1F6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058630" y="2955013"/>
            <a:ext cx="3544176" cy="258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sp>
        <p:nvSpPr>
          <p:cNvPr id="14" name="燕尾形 13"/>
          <p:cNvSpPr/>
          <p:nvPr/>
        </p:nvSpPr>
        <p:spPr>
          <a:xfrm>
            <a:off x="5656217" y="3317966"/>
            <a:ext cx="457200" cy="45720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6135188" y="3317966"/>
            <a:ext cx="457200" cy="457200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 flipH="1">
            <a:off x="5656217" y="4463147"/>
            <a:ext cx="457200" cy="45720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 flipH="1">
            <a:off x="6135188" y="4463147"/>
            <a:ext cx="457200" cy="457200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83040" y="2213381"/>
            <a:ext cx="783771" cy="783771"/>
          </a:xfrm>
          <a:prstGeom prst="ellipse">
            <a:avLst/>
          </a:prstGeom>
          <a:solidFill>
            <a:srgbClr val="B70101"/>
          </a:solidFill>
          <a:ln>
            <a:solidFill>
              <a:srgbClr val="F7F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403834" y="2213381"/>
            <a:ext cx="783771" cy="783771"/>
          </a:xfrm>
          <a:prstGeom prst="ellipse">
            <a:avLst/>
          </a:prstGeom>
          <a:solidFill>
            <a:srgbClr val="F7F1F6"/>
          </a:solidFill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8985" y="2315705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8386" y="2318248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0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12" grpId="0" animBg="1"/>
      <p:bldP spid="13" grpId="0" animBg="1"/>
      <p:bldP spid="7" grpId="0"/>
      <p:bldP spid="8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036329" y="3173626"/>
            <a:ext cx="3580291" cy="1962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10" name="矩形 9"/>
          <p:cNvSpPr/>
          <p:nvPr/>
        </p:nvSpPr>
        <p:spPr>
          <a:xfrm>
            <a:off x="4464041" y="1240725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53103" y="1978319"/>
            <a:ext cx="519901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49980" y="2638701"/>
            <a:ext cx="3988526" cy="290395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88334" y="2638701"/>
            <a:ext cx="3988526" cy="2903957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 13"/>
          <p:cNvSpPr/>
          <p:nvPr/>
        </p:nvSpPr>
        <p:spPr>
          <a:xfrm>
            <a:off x="5656217" y="3317966"/>
            <a:ext cx="457200" cy="45720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6135188" y="3317966"/>
            <a:ext cx="457200" cy="457200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 flipH="1">
            <a:off x="5656217" y="4463147"/>
            <a:ext cx="457200" cy="45720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 flipH="1">
            <a:off x="6135188" y="4463147"/>
            <a:ext cx="457200" cy="457200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83040" y="2213381"/>
            <a:ext cx="783771" cy="783771"/>
          </a:xfrm>
          <a:prstGeom prst="ellipse">
            <a:avLst/>
          </a:prstGeom>
          <a:solidFill>
            <a:srgbClr val="B70101"/>
          </a:solidFill>
          <a:ln>
            <a:solidFill>
              <a:srgbClr val="F7F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403834" y="2213381"/>
            <a:ext cx="783771" cy="783771"/>
          </a:xfrm>
          <a:prstGeom prst="ellipse">
            <a:avLst/>
          </a:prstGeom>
          <a:solidFill>
            <a:srgbClr val="F7F1F6"/>
          </a:solidFill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8985" y="2315705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8386" y="2318248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61926" y="3361826"/>
            <a:ext cx="3195790" cy="167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F7F1F6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</p:spTree>
    <p:extLst>
      <p:ext uri="{BB962C8B-B14F-4D97-AF65-F5344CB8AC3E}">
        <p14:creationId xmlns:p14="http://schemas.microsoft.com/office/powerpoint/2010/main" val="5301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7865206" y="804666"/>
            <a:ext cx="1797308" cy="1393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034" y="-2272"/>
            <a:ext cx="4324670" cy="256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0" y="2197910"/>
            <a:ext cx="12192000" cy="3148152"/>
          </a:xfrm>
          <a:prstGeom prst="roundRect">
            <a:avLst>
              <a:gd name="adj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7308209" y="629781"/>
            <a:ext cx="1053199" cy="753106"/>
          </a:xfrm>
          <a:prstGeom prst="rect">
            <a:avLst/>
          </a:prstGeom>
        </p:spPr>
      </p:pic>
      <p:sp>
        <p:nvSpPr>
          <p:cNvPr id="9" name="矩形: 圆角 1"/>
          <p:cNvSpPr/>
          <p:nvPr/>
        </p:nvSpPr>
        <p:spPr>
          <a:xfrm>
            <a:off x="4205228" y="3881551"/>
            <a:ext cx="3781544" cy="11661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6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  <a:endParaRPr lang="zh-CN" altLang="en-US" sz="6600" b="1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0681" y="2378011"/>
            <a:ext cx="4847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 第四部分</a:t>
            </a:r>
            <a:endParaRPr lang="zh-CN" altLang="en-US" sz="80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20372" y="3754928"/>
            <a:ext cx="7001301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32">
            <a:off x="9177006" y="1412996"/>
            <a:ext cx="3667135" cy="150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0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316556" y="4584993"/>
            <a:ext cx="353393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837415" y="2348003"/>
            <a:ext cx="2387743" cy="87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根据讨论情况，制定切实可行的措施。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692277" y="4631574"/>
            <a:ext cx="2177942" cy="87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抓住中心内容讨论，力求统一思想；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387522" y="2403148"/>
            <a:ext cx="3171416" cy="87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会前与党支部沟通，确定内容、方法，通知党员做好准备；</a:t>
            </a:r>
          </a:p>
        </p:txBody>
      </p:sp>
      <p:sp>
        <p:nvSpPr>
          <p:cNvPr id="16" name="矩形 15"/>
          <p:cNvSpPr/>
          <p:nvPr/>
        </p:nvSpPr>
        <p:spPr>
          <a:xfrm>
            <a:off x="4233208" y="1240725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党小组会基本程序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553103" y="1978319"/>
            <a:ext cx="519901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燕尾形 2"/>
          <p:cNvSpPr/>
          <p:nvPr/>
        </p:nvSpPr>
        <p:spPr>
          <a:xfrm>
            <a:off x="1797199" y="3716348"/>
            <a:ext cx="2182339" cy="600891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2743200" y="3448594"/>
            <a:ext cx="310595" cy="267754"/>
          </a:xfrm>
          <a:prstGeom prst="triangl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燕尾形 18"/>
          <p:cNvSpPr/>
          <p:nvPr/>
        </p:nvSpPr>
        <p:spPr>
          <a:xfrm>
            <a:off x="5837415" y="3716348"/>
            <a:ext cx="2182339" cy="600891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6680931" y="3458216"/>
            <a:ext cx="310595" cy="267754"/>
          </a:xfrm>
          <a:prstGeom prst="triangl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燕尾形 17"/>
          <p:cNvSpPr/>
          <p:nvPr/>
        </p:nvSpPr>
        <p:spPr>
          <a:xfrm>
            <a:off x="3817307" y="3716348"/>
            <a:ext cx="2182339" cy="600891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flipV="1">
            <a:off x="4625951" y="4317239"/>
            <a:ext cx="310595" cy="267754"/>
          </a:xfrm>
          <a:prstGeom prst="triangl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燕尾形 19"/>
          <p:cNvSpPr/>
          <p:nvPr/>
        </p:nvSpPr>
        <p:spPr>
          <a:xfrm>
            <a:off x="7857524" y="3716348"/>
            <a:ext cx="2182339" cy="600891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flipV="1">
            <a:off x="8646458" y="4317239"/>
            <a:ext cx="310595" cy="267754"/>
          </a:xfrm>
          <a:prstGeom prst="triangl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669398" y="372440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46458" y="374208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26350" y="374208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78172" y="3755295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7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7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6" grpId="0"/>
      <p:bldP spid="3" grpId="0" animBg="1"/>
      <p:bldP spid="21" grpId="0" animBg="1"/>
      <p:bldP spid="19" grpId="0" animBg="1"/>
      <p:bldP spid="23" grpId="0" animBg="1"/>
      <p:bldP spid="18" grpId="0" animBg="1"/>
      <p:bldP spid="25" grpId="0" animBg="1"/>
      <p:bldP spid="20" grpId="0" animBg="1"/>
      <p:bldP spid="26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700700" y="632278"/>
            <a:ext cx="10121975" cy="5536510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7146" y="2026743"/>
            <a:ext cx="8702722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“三会一课”制度是我们党注重思想建党、严密党的组织、增强党的创造力凝聚力战斗力的鲜明体现和制度安排。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654985" y="667791"/>
            <a:ext cx="24454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前言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634015" y="1910689"/>
            <a:ext cx="6619164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9171432" y="4517408"/>
            <a:ext cx="3072221" cy="23815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237746" y="408745"/>
            <a:ext cx="2358803" cy="168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7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5" grpId="0" bldLvl="0" autoUpdateAnimBg="0"/>
      <p:bldP spid="15" grpId="1" bldLvl="0" autoUpdateAnimBg="0"/>
      <p:bldP spid="15" grpId="2" bldLvl="0" autoUpdateAnimBg="0"/>
      <p:bldP spid="15" grpId="3"/>
      <p:bldP spid="15" grpId="4"/>
      <p:bldP spid="15" grpId="5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79025" y="4934997"/>
            <a:ext cx="5451894" cy="68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党小组会由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党小组长负责召集、主持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079025" y="2432461"/>
            <a:ext cx="4641126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党小组会一般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每月召开一至两次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079025" y="3413796"/>
            <a:ext cx="7907711" cy="128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结合本小组的实际情况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确定，每次解决一两个问题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33208" y="124072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党小组会有关规定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553103" y="1978319"/>
            <a:ext cx="519901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386372" y="2364518"/>
            <a:ext cx="849086" cy="849086"/>
          </a:xfrm>
          <a:prstGeom prst="ellips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84466" y="4877645"/>
            <a:ext cx="849086" cy="849086"/>
          </a:xfrm>
          <a:prstGeom prst="ellips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82560" y="3621082"/>
            <a:ext cx="849086" cy="849086"/>
          </a:xfrm>
          <a:prstGeom prst="ellips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80856" y="3766057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88133" y="5009800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88133" y="2496673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>
            <a:stCxn id="2" idx="6"/>
          </p:cNvCxnSpPr>
          <p:nvPr/>
        </p:nvCxnSpPr>
        <p:spPr>
          <a:xfrm flipV="1">
            <a:off x="2235458" y="2782389"/>
            <a:ext cx="729811" cy="6672"/>
          </a:xfrm>
          <a:prstGeom prst="line">
            <a:avLst/>
          </a:prstGeom>
          <a:ln w="12700">
            <a:solidFill>
              <a:srgbClr val="B7010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6"/>
          </p:cNvCxnSpPr>
          <p:nvPr/>
        </p:nvCxnSpPr>
        <p:spPr>
          <a:xfrm flipV="1">
            <a:off x="2231646" y="4036423"/>
            <a:ext cx="720560" cy="9202"/>
          </a:xfrm>
          <a:prstGeom prst="line">
            <a:avLst/>
          </a:prstGeom>
          <a:ln w="12700">
            <a:solidFill>
              <a:srgbClr val="B7010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3" idx="6"/>
          </p:cNvCxnSpPr>
          <p:nvPr/>
        </p:nvCxnSpPr>
        <p:spPr>
          <a:xfrm flipV="1">
            <a:off x="2233552" y="5290457"/>
            <a:ext cx="731717" cy="11731"/>
          </a:xfrm>
          <a:prstGeom prst="line">
            <a:avLst/>
          </a:prstGeom>
          <a:ln w="12700">
            <a:solidFill>
              <a:srgbClr val="B7010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1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2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500246" y="2549006"/>
            <a:ext cx="8211294" cy="97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00246" y="4105235"/>
            <a:ext cx="8211294" cy="178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10" name="矩形 9"/>
          <p:cNvSpPr/>
          <p:nvPr/>
        </p:nvSpPr>
        <p:spPr>
          <a:xfrm>
            <a:off x="4598969" y="124072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918864" y="1978319"/>
            <a:ext cx="424542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 rot="5400000">
            <a:off x="1435252" y="2823125"/>
            <a:ext cx="854198" cy="736377"/>
          </a:xfrm>
          <a:prstGeom prst="triangl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1435251" y="4630103"/>
            <a:ext cx="854198" cy="736377"/>
          </a:xfrm>
          <a:prstGeom prst="triangl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494161" y="2898925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4161" y="472628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3558" y="2493019"/>
            <a:ext cx="8287981" cy="1373587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23558" y="4101140"/>
            <a:ext cx="8287981" cy="179020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74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2" grpId="0" animBg="1"/>
      <p:bldP spid="13" grpId="0" animBg="1"/>
      <p:bldP spid="14" grpId="0"/>
      <p:bldP spid="15" grpId="0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906828" y="2349507"/>
            <a:ext cx="5152955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363370" y="3424265"/>
            <a:ext cx="4134055" cy="58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552753" y="4679017"/>
            <a:ext cx="5550849" cy="105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0" name="矩形 9"/>
          <p:cNvSpPr/>
          <p:nvPr/>
        </p:nvSpPr>
        <p:spPr>
          <a:xfrm>
            <a:off x="4598969" y="113622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918864" y="1873815"/>
            <a:ext cx="424542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 rot="5400000">
            <a:off x="1435252" y="2248353"/>
            <a:ext cx="854198" cy="736377"/>
          </a:xfrm>
          <a:prstGeom prst="triangl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2388847" y="3358183"/>
            <a:ext cx="854198" cy="736377"/>
          </a:xfrm>
          <a:prstGeom prst="triangle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494161" y="2324153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47757" y="345436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3558" y="2231760"/>
            <a:ext cx="6015049" cy="74248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7152" y="3345672"/>
            <a:ext cx="6015049" cy="742484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3346493" y="4494139"/>
            <a:ext cx="854198" cy="736377"/>
          </a:xfrm>
          <a:prstGeom prst="triangl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405402" y="456993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7F1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b="1" dirty="0">
              <a:solidFill>
                <a:srgbClr val="F7F1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17677" y="4491084"/>
            <a:ext cx="6015049" cy="1435352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7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7865206" y="804666"/>
            <a:ext cx="1797308" cy="1393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034" y="-2272"/>
            <a:ext cx="4324670" cy="256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0" y="2197910"/>
            <a:ext cx="12192000" cy="3148152"/>
          </a:xfrm>
          <a:prstGeom prst="roundRect">
            <a:avLst>
              <a:gd name="adj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7308209" y="629781"/>
            <a:ext cx="1053199" cy="753106"/>
          </a:xfrm>
          <a:prstGeom prst="rect">
            <a:avLst/>
          </a:prstGeom>
        </p:spPr>
      </p:pic>
      <p:sp>
        <p:nvSpPr>
          <p:cNvPr id="9" name="矩形: 圆角 1"/>
          <p:cNvSpPr/>
          <p:nvPr/>
        </p:nvSpPr>
        <p:spPr>
          <a:xfrm>
            <a:off x="5084651" y="3863881"/>
            <a:ext cx="2072742" cy="11661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6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</a:t>
            </a:r>
            <a:endParaRPr lang="zh-CN" altLang="en-US" sz="6600" b="1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0681" y="2378011"/>
            <a:ext cx="4847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 第五部分</a:t>
            </a:r>
            <a:endParaRPr lang="zh-CN" altLang="en-US" sz="80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20372" y="3754928"/>
            <a:ext cx="7001301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32">
            <a:off x="9177006" y="1412996"/>
            <a:ext cx="3667135" cy="150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4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2202" y="1305114"/>
            <a:ext cx="4127860" cy="165897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12202" y="4069857"/>
            <a:ext cx="4127860" cy="165897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65734" y="4069857"/>
            <a:ext cx="4127860" cy="165897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052336" y="4342329"/>
            <a:ext cx="313001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208975" y="4466271"/>
            <a:ext cx="28706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80357" y="1534439"/>
            <a:ext cx="4127860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课前准备。确定课题和讲课时间；精选教员，认真备课。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465734" y="1306373"/>
            <a:ext cx="4127860" cy="1658978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52336" y="181269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7F1F6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党课基本程序</a:t>
            </a:r>
          </a:p>
        </p:txBody>
      </p:sp>
      <p:sp>
        <p:nvSpPr>
          <p:cNvPr id="3" name="燕尾形 2"/>
          <p:cNvSpPr/>
          <p:nvPr/>
        </p:nvSpPr>
        <p:spPr>
          <a:xfrm>
            <a:off x="5772777" y="1904482"/>
            <a:ext cx="460241" cy="460241"/>
          </a:xfrm>
          <a:prstGeom prst="chevron">
            <a:avLst>
              <a:gd name="adj" fmla="val 41485"/>
            </a:avLst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8246011" y="3323107"/>
            <a:ext cx="460241" cy="460241"/>
          </a:xfrm>
          <a:prstGeom prst="chevron">
            <a:avLst>
              <a:gd name="adj" fmla="val 41485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 rot="10800000">
            <a:off x="5749005" y="4652361"/>
            <a:ext cx="460241" cy="460241"/>
          </a:xfrm>
          <a:prstGeom prst="chevron">
            <a:avLst>
              <a:gd name="adj" fmla="val 41485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52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6" grpId="0"/>
      <p:bldP spid="8" grpId="0"/>
      <p:bldP spid="9" grpId="0"/>
      <p:bldP spid="10" grpId="0"/>
      <p:bldP spid="15" grpId="0" animBg="1"/>
      <p:bldP spid="2" grpId="0"/>
      <p:bldP spid="3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616397" y="2286959"/>
            <a:ext cx="7697972" cy="182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12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党课必须定期进行，一般情况下，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每两个月上一次党课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。如果有特殊情况，可适当增减上课次数。不过，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至少每个季度一次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616397" y="4228269"/>
            <a:ext cx="7697972" cy="131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12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党员（含预备党员）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必须自觉参加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党课学习，无特殊情况，不得请假或缺席。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969" y="124072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党课有关规定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918864" y="1978319"/>
            <a:ext cx="4245423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1867992" y="2508068"/>
            <a:ext cx="587829" cy="587829"/>
          </a:xfrm>
          <a:prstGeom prst="roundRect">
            <a:avLst>
              <a:gd name="adj" fmla="val 7233"/>
            </a:avLst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867992" y="4421777"/>
            <a:ext cx="587829" cy="587829"/>
          </a:xfrm>
          <a:prstGeom prst="roundRect">
            <a:avLst>
              <a:gd name="adj" fmla="val 7233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24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2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751326" y="3984874"/>
            <a:ext cx="3178877" cy="44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712853" y="2528819"/>
            <a:ext cx="3316154" cy="43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728987" y="3275389"/>
            <a:ext cx="2832908" cy="34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262529" y="5311149"/>
            <a:ext cx="7666942" cy="689526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520549" y="3977555"/>
            <a:ext cx="1834772" cy="88631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160461" y="1224941"/>
            <a:ext cx="1437409" cy="468864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5783579" y="1820848"/>
            <a:ext cx="4810401" cy="2907906"/>
          </a:xfrm>
          <a:prstGeom prst="roundRect">
            <a:avLst>
              <a:gd name="adj" fmla="val 5437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联系 1"/>
          <p:cNvSpPr/>
          <p:nvPr/>
        </p:nvSpPr>
        <p:spPr>
          <a:xfrm>
            <a:off x="6462688" y="2648203"/>
            <a:ext cx="191892" cy="191892"/>
          </a:xfrm>
          <a:prstGeom prst="flowChartConnector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399568" y="1457483"/>
            <a:ext cx="3578423" cy="748301"/>
          </a:xfrm>
          <a:prstGeom prst="rect">
            <a:avLst/>
          </a:prstGeom>
          <a:solidFill>
            <a:srgbClr val="F7F1F6"/>
          </a:solidFill>
          <a:ln w="12700">
            <a:solidFill>
              <a:srgbClr val="B70101"/>
            </a:solidFill>
          </a:ln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20" name="流程图: 联系 19"/>
          <p:cNvSpPr/>
          <p:nvPr/>
        </p:nvSpPr>
        <p:spPr>
          <a:xfrm>
            <a:off x="6462688" y="3383880"/>
            <a:ext cx="191892" cy="191892"/>
          </a:xfrm>
          <a:prstGeom prst="flowChartConnector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6462688" y="4122449"/>
            <a:ext cx="191892" cy="191892"/>
          </a:xfrm>
          <a:prstGeom prst="flowChartConnector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8396" y="25364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</a:t>
            </a:r>
          </a:p>
        </p:txBody>
      </p:sp>
      <p:sp>
        <p:nvSpPr>
          <p:cNvPr id="23" name="矩形 22"/>
          <p:cNvSpPr/>
          <p:nvPr/>
        </p:nvSpPr>
        <p:spPr>
          <a:xfrm>
            <a:off x="1937965" y="25364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</a:t>
            </a:r>
          </a:p>
        </p:txBody>
      </p:sp>
      <p:sp>
        <p:nvSpPr>
          <p:cNvPr id="25" name="流程图: 联系 24"/>
          <p:cNvSpPr/>
          <p:nvPr/>
        </p:nvSpPr>
        <p:spPr>
          <a:xfrm>
            <a:off x="1696289" y="2057324"/>
            <a:ext cx="1561670" cy="1561670"/>
          </a:xfrm>
          <a:prstGeom prst="flowChartConnector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联系 25"/>
          <p:cNvSpPr/>
          <p:nvPr/>
        </p:nvSpPr>
        <p:spPr>
          <a:xfrm>
            <a:off x="3100263" y="2038691"/>
            <a:ext cx="1561670" cy="1561670"/>
          </a:xfrm>
          <a:prstGeom prst="flowChartConnector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燕尾形 26"/>
          <p:cNvSpPr/>
          <p:nvPr/>
        </p:nvSpPr>
        <p:spPr>
          <a:xfrm rot="16200000">
            <a:off x="3709792" y="1671363"/>
            <a:ext cx="338749" cy="338749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 rot="5400000">
            <a:off x="2271291" y="3699387"/>
            <a:ext cx="338749" cy="338749"/>
          </a:xfrm>
          <a:prstGeom prst="chevron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L 形 28"/>
          <p:cNvSpPr/>
          <p:nvPr/>
        </p:nvSpPr>
        <p:spPr>
          <a:xfrm>
            <a:off x="2072847" y="5655912"/>
            <a:ext cx="396887" cy="396887"/>
          </a:xfrm>
          <a:prstGeom prst="corner">
            <a:avLst>
              <a:gd name="adj1" fmla="val 22093"/>
              <a:gd name="adj2" fmla="val 2907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L 形 29"/>
          <p:cNvSpPr/>
          <p:nvPr/>
        </p:nvSpPr>
        <p:spPr>
          <a:xfrm rot="10800000">
            <a:off x="9691579" y="5238281"/>
            <a:ext cx="396887" cy="396887"/>
          </a:xfrm>
          <a:prstGeom prst="corner">
            <a:avLst>
              <a:gd name="adj1" fmla="val 22093"/>
              <a:gd name="adj2" fmla="val 2907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03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5" grpId="0" animBg="1"/>
      <p:bldP spid="16" grpId="0" animBg="1"/>
      <p:bldP spid="17" grpId="0" animBg="1"/>
      <p:bldP spid="19" grpId="0" animBg="1"/>
      <p:bldP spid="2" grpId="0" animBg="1"/>
      <p:bldP spid="10" grpId="0" animBg="1"/>
      <p:bldP spid="20" grpId="0" animBg="1"/>
      <p:bldP spid="21" grpId="0" animBg="1"/>
      <p:bldP spid="3" grpId="0"/>
      <p:bldP spid="2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49312" y="2384174"/>
            <a:ext cx="9797878" cy="3388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通过此次“三会一课”精神的学习和廉政党课活动的开展，全体党员干部要对“三会一课”制度的重要性有新的认识和提高。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ts val="1680"/>
              </a:lnSpc>
            </a:pP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9" name="矩形 8"/>
          <p:cNvSpPr/>
          <p:nvPr/>
        </p:nvSpPr>
        <p:spPr>
          <a:xfrm>
            <a:off x="805128" y="1198876"/>
            <a:ext cx="10581743" cy="700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总结经验，寻找差距，进一步做好</a:t>
            </a:r>
            <a:r>
              <a:rPr lang="en-US" altLang="zh-CN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"</a:t>
            </a: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三会一课“工作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18456" y="1978319"/>
            <a:ext cx="10668415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71155" y="2384174"/>
            <a:ext cx="0" cy="3676992"/>
          </a:xfrm>
          <a:prstGeom prst="line">
            <a:avLst/>
          </a:prstGeom>
          <a:ln w="12700">
            <a:solidFill>
              <a:srgbClr val="B7010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1047190" y="2384174"/>
            <a:ext cx="0" cy="3676992"/>
          </a:xfrm>
          <a:prstGeom prst="line">
            <a:avLst/>
          </a:prstGeom>
          <a:ln w="12700">
            <a:solidFill>
              <a:srgbClr val="B7010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23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74759" y="2735897"/>
            <a:ext cx="8594879" cy="215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“三会一课”要突出政治学习和教育，突出党性锻炼，坚决防止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ts val="1680"/>
              </a:lnSpc>
            </a:pP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5343" y="1198876"/>
            <a:ext cx="4801314" cy="700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926084" y="2082823"/>
            <a:ext cx="6139539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567543" y="2362389"/>
            <a:ext cx="9209313" cy="2967257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797" y="4832997"/>
            <a:ext cx="1457668" cy="87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4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58043" y="2237429"/>
            <a:ext cx="8675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“三会一课”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要突出政治学习和教育，突出党性锻炼，坚决防止</a:t>
            </a:r>
            <a:r>
              <a:rPr lang="zh-CN" altLang="en-US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5343" y="1055183"/>
            <a:ext cx="4801314" cy="700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926084" y="1939130"/>
            <a:ext cx="6139539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373778" y="2218696"/>
            <a:ext cx="9444445" cy="3659588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608" y="5465329"/>
            <a:ext cx="1457668" cy="8701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58043" y="4048490"/>
            <a:ext cx="86759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定期召开支部党员大会、支部委员会、党小组会，按时上好党课，对基层党建至关重要。</a:t>
            </a:r>
            <a:r>
              <a:rPr lang="zh-CN" altLang="en-US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</a:rPr>
              <a:t>避免一味追求“制度上墙”，却忽视了“制度上心”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“看起来很美”，但组织生活却没有进行过。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40925" y="4048490"/>
            <a:ext cx="8274231" cy="0"/>
          </a:xfrm>
          <a:prstGeom prst="line">
            <a:avLst/>
          </a:prstGeom>
          <a:ln w="12700">
            <a:solidFill>
              <a:srgbClr val="B701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90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4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5691069" y="543996"/>
            <a:ext cx="5793818" cy="801631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691069" y="5459671"/>
            <a:ext cx="5793818" cy="801631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5691069" y="4230753"/>
            <a:ext cx="5793818" cy="801631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691069" y="3001834"/>
            <a:ext cx="5793818" cy="801631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691069" y="1772915"/>
            <a:ext cx="5793818" cy="801631"/>
          </a:xfrm>
          <a:prstGeom prst="roundRect">
            <a:avLst>
              <a:gd name="adj" fmla="val 758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6" y="-32298"/>
            <a:ext cx="4572009" cy="4572009"/>
          </a:xfrm>
          <a:prstGeom prst="rect">
            <a:avLst/>
          </a:prstGeom>
        </p:spPr>
      </p:pic>
      <p:sp>
        <p:nvSpPr>
          <p:cNvPr id="4" name="矩形: 圆角 1"/>
          <p:cNvSpPr/>
          <p:nvPr/>
        </p:nvSpPr>
        <p:spPr>
          <a:xfrm>
            <a:off x="8157286" y="380505"/>
            <a:ext cx="3616411" cy="10493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5" name="矩形: 圆角 10"/>
          <p:cNvSpPr/>
          <p:nvPr/>
        </p:nvSpPr>
        <p:spPr>
          <a:xfrm>
            <a:off x="7826228" y="1658365"/>
            <a:ext cx="3658658" cy="9624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支部党员大会</a:t>
            </a:r>
          </a:p>
        </p:txBody>
      </p:sp>
      <p:sp>
        <p:nvSpPr>
          <p:cNvPr id="6" name="矩形: 圆角 11"/>
          <p:cNvSpPr/>
          <p:nvPr/>
        </p:nvSpPr>
        <p:spPr>
          <a:xfrm>
            <a:off x="7983020" y="2902061"/>
            <a:ext cx="2798433" cy="10011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支部委员会</a:t>
            </a:r>
          </a:p>
        </p:txBody>
      </p:sp>
      <p:sp>
        <p:nvSpPr>
          <p:cNvPr id="7" name="矩形: 圆角 12"/>
          <p:cNvSpPr/>
          <p:nvPr/>
        </p:nvSpPr>
        <p:spPr>
          <a:xfrm>
            <a:off x="8157287" y="4132861"/>
            <a:ext cx="2449898" cy="9974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党小组会</a:t>
            </a:r>
          </a:p>
        </p:txBody>
      </p:sp>
      <p:sp>
        <p:nvSpPr>
          <p:cNvPr id="8" name="矩形: 圆角 13"/>
          <p:cNvSpPr/>
          <p:nvPr/>
        </p:nvSpPr>
        <p:spPr>
          <a:xfrm>
            <a:off x="8354638" y="5389015"/>
            <a:ext cx="1794043" cy="9429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gradFill>
                  <a:gsLst>
                    <a:gs pos="28000">
                      <a:srgbClr val="FF0101"/>
                    </a:gs>
                    <a:gs pos="67000">
                      <a:srgbClr val="FF0101"/>
                    </a:gs>
                    <a:gs pos="0">
                      <a:srgbClr val="B70101"/>
                    </a:gs>
                    <a:gs pos="100000">
                      <a:srgbClr val="B70101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党课</a:t>
            </a:r>
          </a:p>
        </p:txBody>
      </p:sp>
      <p:sp>
        <p:nvSpPr>
          <p:cNvPr id="9" name="矩形: 圆角 1"/>
          <p:cNvSpPr/>
          <p:nvPr/>
        </p:nvSpPr>
        <p:spPr>
          <a:xfrm>
            <a:off x="1401119" y="1152098"/>
            <a:ext cx="2709673" cy="13584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>
                <a:solidFill>
                  <a:srgbClr val="F6F2F4"/>
                </a:soli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" name="矩形 1"/>
          <p:cNvSpPr/>
          <p:nvPr/>
        </p:nvSpPr>
        <p:spPr>
          <a:xfrm>
            <a:off x="5871315" y="637766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第一部分</a:t>
            </a:r>
            <a:endParaRPr lang="zh-CN" altLang="en-US" sz="3200" dirty="0">
              <a:gradFill>
                <a:gsLst>
                  <a:gs pos="0">
                    <a:srgbClr val="B70101"/>
                  </a:gs>
                  <a:gs pos="39000">
                    <a:srgbClr val="FF0101"/>
                  </a:gs>
                  <a:gs pos="71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-2" y="3411941"/>
            <a:ext cx="5857669" cy="4221314"/>
            <a:chOff x="-19656" y="3657037"/>
            <a:chExt cx="5396918" cy="3889275"/>
          </a:xfrm>
        </p:grpSpPr>
        <p:grpSp>
          <p:nvGrpSpPr>
            <p:cNvPr id="13" name="组合 12"/>
            <p:cNvGrpSpPr/>
            <p:nvPr/>
          </p:nvGrpSpPr>
          <p:grpSpPr>
            <a:xfrm flipH="1">
              <a:off x="0" y="3657037"/>
              <a:ext cx="5377262" cy="3608503"/>
              <a:chOff x="-1222" y="3336850"/>
              <a:chExt cx="5377262" cy="360850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222" y="3336850"/>
                <a:ext cx="5377262" cy="3190078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3629" y="4610772"/>
                <a:ext cx="2404853" cy="2334581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656" y="6009091"/>
              <a:ext cx="3105272" cy="122368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333" y="6322624"/>
              <a:ext cx="3105272" cy="1223688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5871315" y="1881342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第二部分</a:t>
            </a:r>
            <a:endParaRPr lang="zh-CN" altLang="en-US" sz="3200" dirty="0">
              <a:gradFill>
                <a:gsLst>
                  <a:gs pos="0">
                    <a:srgbClr val="B70101"/>
                  </a:gs>
                  <a:gs pos="39000">
                    <a:srgbClr val="FF0101"/>
                  </a:gs>
                  <a:gs pos="71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71315" y="3110261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第三部分</a:t>
            </a:r>
            <a:endParaRPr lang="zh-CN" altLang="en-US" sz="3200" dirty="0">
              <a:gradFill>
                <a:gsLst>
                  <a:gs pos="0">
                    <a:srgbClr val="B70101"/>
                  </a:gs>
                  <a:gs pos="39000">
                    <a:srgbClr val="FF0101"/>
                  </a:gs>
                  <a:gs pos="71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71315" y="4339180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第四部分</a:t>
            </a:r>
            <a:endParaRPr lang="zh-CN" altLang="en-US" sz="3200" dirty="0">
              <a:gradFill>
                <a:gsLst>
                  <a:gs pos="0">
                    <a:srgbClr val="B70101"/>
                  </a:gs>
                  <a:gs pos="39000">
                    <a:srgbClr val="FF0101"/>
                  </a:gs>
                  <a:gs pos="71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71315" y="5568098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第五部分</a:t>
            </a:r>
            <a:endParaRPr lang="zh-CN" altLang="en-US" sz="3200" dirty="0">
              <a:gradFill>
                <a:gsLst>
                  <a:gs pos="0">
                    <a:srgbClr val="B70101"/>
                  </a:gs>
                  <a:gs pos="39000">
                    <a:srgbClr val="FF0101"/>
                  </a:gs>
                  <a:gs pos="71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005004" y="583174"/>
            <a:ext cx="0" cy="718932"/>
          </a:xfrm>
          <a:prstGeom prst="line">
            <a:avLst/>
          </a:prstGeom>
          <a:ln w="12700">
            <a:solidFill>
              <a:srgbClr val="B7010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005004" y="1834148"/>
            <a:ext cx="0" cy="718932"/>
          </a:xfrm>
          <a:prstGeom prst="line">
            <a:avLst/>
          </a:prstGeom>
          <a:ln w="12700">
            <a:solidFill>
              <a:srgbClr val="B7010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005004" y="3023404"/>
            <a:ext cx="0" cy="718932"/>
          </a:xfrm>
          <a:prstGeom prst="line">
            <a:avLst/>
          </a:prstGeom>
          <a:ln w="12700">
            <a:solidFill>
              <a:srgbClr val="B7010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005004" y="4274378"/>
            <a:ext cx="0" cy="718932"/>
          </a:xfrm>
          <a:prstGeom prst="line">
            <a:avLst/>
          </a:prstGeom>
          <a:ln w="12700">
            <a:solidFill>
              <a:srgbClr val="B7010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005004" y="5512526"/>
            <a:ext cx="0" cy="718932"/>
          </a:xfrm>
          <a:prstGeom prst="line">
            <a:avLst/>
          </a:prstGeom>
          <a:ln w="12700">
            <a:solidFill>
              <a:srgbClr val="B7010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69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4" grpId="0"/>
      <p:bldP spid="5" grpId="0"/>
      <p:bldP spid="6" grpId="0"/>
      <p:bldP spid="7" grpId="0"/>
      <p:bldP spid="8" grpId="0"/>
      <p:bldP spid="9" grpId="0"/>
      <p:bldP spid="2" grpId="0"/>
      <p:bldP spid="36" grpId="0"/>
      <p:bldP spid="38" grpId="0"/>
      <p:bldP spid="39" grpId="0"/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22" y="3033828"/>
            <a:ext cx="5828816" cy="34579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76" y="4414727"/>
            <a:ext cx="2606800" cy="25306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5254399" y="4610772"/>
            <a:ext cx="2706343" cy="209791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687" y="-288071"/>
            <a:ext cx="8253968" cy="4546032"/>
          </a:xfrm>
          <a:prstGeom prst="rect">
            <a:avLst/>
          </a:prstGeom>
        </p:spPr>
      </p:pic>
      <p:sp>
        <p:nvSpPr>
          <p:cNvPr id="45" name="Text Box 3"/>
          <p:cNvSpPr txBox="1">
            <a:spLocks noChangeArrowheads="1"/>
          </p:cNvSpPr>
          <p:nvPr/>
        </p:nvSpPr>
        <p:spPr bwMode="auto">
          <a:xfrm>
            <a:off x="2039898" y="2370094"/>
            <a:ext cx="85060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感谢您的聆听！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71806"/>
          <a:stretch/>
        </p:blipFill>
        <p:spPr>
          <a:xfrm>
            <a:off x="-20879" y="4698125"/>
            <a:ext cx="12212879" cy="21598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0878" y="5688904"/>
            <a:ext cx="4809261" cy="1537221"/>
            <a:chOff x="-20878" y="5688904"/>
            <a:chExt cx="4809261" cy="153722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78" y="5688904"/>
              <a:ext cx="3105272" cy="122368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111" y="6002437"/>
              <a:ext cx="3105272" cy="1223688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677">
            <a:off x="9038098" y="428783"/>
            <a:ext cx="2700315" cy="193090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9" b="30823"/>
          <a:stretch/>
        </p:blipFill>
        <p:spPr>
          <a:xfrm>
            <a:off x="1277" y="-3722"/>
            <a:ext cx="5358507" cy="16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7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utoUpdateAnimBg="0"/>
      <p:bldP spid="45" grpId="1" bldLvl="0" autoUpdateAnimBg="0"/>
      <p:bldP spid="45" grpId="2" bldLvl="0" autoUpdateAnimBg="0"/>
      <p:bldP spid="45" grpId="3"/>
      <p:bldP spid="45" grpId="4"/>
      <p:bldP spid="45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7865206" y="804666"/>
            <a:ext cx="1797308" cy="1393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034" y="-2272"/>
            <a:ext cx="4324670" cy="256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0" y="2197910"/>
            <a:ext cx="12192000" cy="3148152"/>
          </a:xfrm>
          <a:prstGeom prst="roundRect">
            <a:avLst>
              <a:gd name="adj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7308209" y="629781"/>
            <a:ext cx="1053199" cy="753106"/>
          </a:xfrm>
          <a:prstGeom prst="rect">
            <a:avLst/>
          </a:prstGeom>
        </p:spPr>
      </p:pic>
      <p:sp>
        <p:nvSpPr>
          <p:cNvPr id="9" name="矩形: 圆角 1"/>
          <p:cNvSpPr/>
          <p:nvPr/>
        </p:nvSpPr>
        <p:spPr>
          <a:xfrm>
            <a:off x="3061632" y="3881551"/>
            <a:ext cx="6300732" cy="11661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600" b="1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0" name="矩形 9"/>
          <p:cNvSpPr/>
          <p:nvPr/>
        </p:nvSpPr>
        <p:spPr>
          <a:xfrm>
            <a:off x="3560681" y="2378011"/>
            <a:ext cx="4847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 第一部分</a:t>
            </a:r>
            <a:endParaRPr lang="zh-CN" altLang="en-US" sz="80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20372" y="3754928"/>
            <a:ext cx="7001301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32">
            <a:off x="9177006" y="1412996"/>
            <a:ext cx="3667135" cy="150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0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758236" y="2425613"/>
            <a:ext cx="2206200" cy="48049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按时上好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724889" y="3983978"/>
            <a:ext cx="8591297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758236" y="1632623"/>
            <a:ext cx="6705110" cy="6449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定期召开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</a:t>
            </a: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7" name="Text Box 9"/>
          <p:cNvSpPr>
            <a:spLocks noChangeArrowheads="1"/>
          </p:cNvSpPr>
          <p:nvPr/>
        </p:nvSpPr>
        <p:spPr bwMode="auto">
          <a:xfrm>
            <a:off x="1343646" y="1760367"/>
            <a:ext cx="2148983" cy="1283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5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三会</a:t>
            </a:r>
            <a:endParaRPr lang="en-US" altLang="zh-CN" sz="3500" b="1" dirty="0">
              <a:solidFill>
                <a:srgbClr val="B7010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5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一课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16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7" name="矩形 16"/>
          <p:cNvSpPr/>
          <p:nvPr/>
        </p:nvSpPr>
        <p:spPr>
          <a:xfrm>
            <a:off x="1752686" y="1685209"/>
            <a:ext cx="1330901" cy="1330901"/>
          </a:xfrm>
          <a:prstGeom prst="rect">
            <a:avLst/>
          </a:prstGeom>
          <a:noFill/>
          <a:ln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燕尾形 17"/>
          <p:cNvSpPr/>
          <p:nvPr/>
        </p:nvSpPr>
        <p:spPr>
          <a:xfrm>
            <a:off x="3380270" y="1812720"/>
            <a:ext cx="329690" cy="32969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3380144" y="2501015"/>
            <a:ext cx="329690" cy="329690"/>
          </a:xfrm>
          <a:prstGeom prst="chevron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43646" y="3621378"/>
            <a:ext cx="9119700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6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7" grpId="0"/>
      <p:bldP spid="16" grpId="0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12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824857" y="2062117"/>
            <a:ext cx="48983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不断提高党员的政治觉悟和工作水平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824857" y="4512625"/>
            <a:ext cx="55384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适应新形势，更好地完成党的各项工作任务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824857" y="2878953"/>
            <a:ext cx="48983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发扬民主集中制，统一思想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824857" y="3695789"/>
            <a:ext cx="48983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总结经验，揭露和纠正工作中的错误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1651972" y="2067061"/>
            <a:ext cx="3083311" cy="28559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>
            <a:no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只有长期坚持“三会一课”制度，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健全党的组织生活，严格党员管理，提高基层党组织的战斗力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流程图: 联系 7"/>
          <p:cNvSpPr/>
          <p:nvPr/>
        </p:nvSpPr>
        <p:spPr>
          <a:xfrm>
            <a:off x="1244347" y="1479719"/>
            <a:ext cx="3898562" cy="3898562"/>
          </a:xfrm>
          <a:prstGeom prst="flowChartConnector">
            <a:avLst/>
          </a:prstGeom>
          <a:noFill/>
          <a:ln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761409" y="2262172"/>
            <a:ext cx="907871" cy="0"/>
          </a:xfrm>
          <a:prstGeom prst="line">
            <a:avLst/>
          </a:prstGeom>
          <a:ln w="12700">
            <a:solidFill>
              <a:srgbClr val="B7010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123903" y="3090015"/>
            <a:ext cx="506188" cy="0"/>
          </a:xfrm>
          <a:prstGeom prst="line">
            <a:avLst/>
          </a:prstGeom>
          <a:ln w="12700">
            <a:solidFill>
              <a:srgbClr val="B7010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86303" y="3937860"/>
            <a:ext cx="596040" cy="0"/>
          </a:xfrm>
          <a:prstGeom prst="line">
            <a:avLst/>
          </a:prstGeom>
          <a:ln w="12700">
            <a:solidFill>
              <a:srgbClr val="B7010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669968" y="4712680"/>
            <a:ext cx="907871" cy="0"/>
          </a:xfrm>
          <a:prstGeom prst="line">
            <a:avLst/>
          </a:prstGeom>
          <a:ln w="12700">
            <a:solidFill>
              <a:srgbClr val="B7010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54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4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4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73970" y="4727011"/>
            <a:ext cx="5373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作为党内生活的重要组成部分，</a:t>
            </a: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“三会一课”制度，对于加强党的建设发挥着重要作用。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872099" y="3433430"/>
            <a:ext cx="4339650" cy="700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“三会一课”的作用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5539670" y="1237113"/>
            <a:ext cx="53078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5321056" y="1063498"/>
            <a:ext cx="5739340" cy="3166021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7570" y="4532263"/>
            <a:ext cx="5415550" cy="1350122"/>
          </a:xfrm>
          <a:prstGeom prst="rect">
            <a:avLst/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754" y="1262932"/>
            <a:ext cx="2126406" cy="20458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385" y="4532263"/>
            <a:ext cx="4086011" cy="1350122"/>
          </a:xfrm>
          <a:prstGeom prst="rect">
            <a:avLst/>
          </a:prstGeom>
          <a:ln w="12700">
            <a:solidFill>
              <a:srgbClr val="B70101"/>
            </a:solidFill>
          </a:ln>
        </p:spPr>
      </p:pic>
    </p:spTree>
    <p:extLst>
      <p:ext uri="{BB962C8B-B14F-4D97-AF65-F5344CB8AC3E}">
        <p14:creationId xmlns:p14="http://schemas.microsoft.com/office/powerpoint/2010/main" val="19019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7" grpId="0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1748" r="18459" b="66015"/>
          <a:stretch/>
        </p:blipFill>
        <p:spPr>
          <a:xfrm>
            <a:off x="7865206" y="804666"/>
            <a:ext cx="1797308" cy="1393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034" y="-2272"/>
            <a:ext cx="4324670" cy="256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0" y="2197910"/>
            <a:ext cx="12192000" cy="3148152"/>
          </a:xfrm>
          <a:prstGeom prst="roundRect">
            <a:avLst>
              <a:gd name="adj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323" flipH="1">
            <a:off x="7308209" y="629781"/>
            <a:ext cx="1053199" cy="753106"/>
          </a:xfrm>
          <a:prstGeom prst="rect">
            <a:avLst/>
          </a:prstGeom>
        </p:spPr>
      </p:pic>
      <p:sp>
        <p:nvSpPr>
          <p:cNvPr id="9" name="矩形: 圆角 1"/>
          <p:cNvSpPr/>
          <p:nvPr/>
        </p:nvSpPr>
        <p:spPr>
          <a:xfrm>
            <a:off x="3500698" y="3863881"/>
            <a:ext cx="5604696" cy="11661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600" b="1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10" name="矩形 9"/>
          <p:cNvSpPr/>
          <p:nvPr/>
        </p:nvSpPr>
        <p:spPr>
          <a:xfrm>
            <a:off x="3560681" y="2378011"/>
            <a:ext cx="4847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B70101"/>
                    </a:gs>
                    <a:gs pos="38000">
                      <a:srgbClr val="FF0101"/>
                    </a:gs>
                    <a:gs pos="68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 第二部分</a:t>
            </a:r>
            <a:endParaRPr lang="zh-CN" altLang="en-US" sz="8000" dirty="0">
              <a:gradFill>
                <a:gsLst>
                  <a:gs pos="0">
                    <a:srgbClr val="B70101"/>
                  </a:gs>
                  <a:gs pos="38000">
                    <a:srgbClr val="FF0101"/>
                  </a:gs>
                  <a:gs pos="68000">
                    <a:srgbClr val="FF0101"/>
                  </a:gs>
                  <a:gs pos="100000">
                    <a:srgbClr val="B70101"/>
                  </a:gs>
                </a:gsLst>
                <a:lin ang="5400000" scaled="1"/>
              </a:gradFill>
              <a:latin typeface="汉仪锦昌体简" panose="00020600040101010101" pitchFamily="18" charset="-122"/>
              <a:ea typeface="汉仪锦昌体简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20372" y="3754928"/>
            <a:ext cx="7001301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32">
            <a:off x="9177006" y="1412996"/>
            <a:ext cx="3667135" cy="150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1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78971" y="522514"/>
            <a:ext cx="11234058" cy="5812972"/>
          </a:xfrm>
          <a:prstGeom prst="roundRect">
            <a:avLst>
              <a:gd name="adj" fmla="val 2864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4" y="522514"/>
            <a:ext cx="656479" cy="391886"/>
          </a:xfrm>
          <a:prstGeom prst="rect">
            <a:avLst/>
          </a:prstGeom>
        </p:spPr>
      </p:pic>
      <p:sp>
        <p:nvSpPr>
          <p:cNvPr id="15" name="矩形: 圆角 1"/>
          <p:cNvSpPr/>
          <p:nvPr/>
        </p:nvSpPr>
        <p:spPr>
          <a:xfrm>
            <a:off x="1018903" y="409044"/>
            <a:ext cx="2916442" cy="7404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gradFill>
                  <a:gsLst>
                    <a:gs pos="0">
                      <a:srgbClr val="B70101"/>
                    </a:gs>
                    <a:gs pos="39000">
                      <a:srgbClr val="FF0101"/>
                    </a:gs>
                    <a:gs pos="71000">
                      <a:srgbClr val="FF0101"/>
                    </a:gs>
                    <a:gs pos="100000">
                      <a:srgbClr val="B70101"/>
                    </a:gs>
                  </a:gsLst>
                  <a:lin ang="5400000" scaled="1"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353451" y="4321216"/>
            <a:ext cx="238172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222834" y="4321216"/>
            <a:ext cx="23483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81959" y="1529822"/>
            <a:ext cx="262707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425952" y="1665953"/>
            <a:ext cx="214908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选定议题，提前通知全体党员。</a:t>
            </a:r>
          </a:p>
        </p:txBody>
      </p:sp>
      <p:sp>
        <p:nvSpPr>
          <p:cNvPr id="8" name="椭圆 7"/>
          <p:cNvSpPr/>
          <p:nvPr/>
        </p:nvSpPr>
        <p:spPr>
          <a:xfrm>
            <a:off x="3587994" y="1918588"/>
            <a:ext cx="510395" cy="5103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2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26510" y="1918589"/>
            <a:ext cx="510395" cy="5103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2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87994" y="4573851"/>
            <a:ext cx="510395" cy="5103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2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26509" y="4573851"/>
            <a:ext cx="510395" cy="5103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+mn-ea"/>
              </a:rPr>
              <a:t>4</a:t>
            </a:r>
            <a:endParaRPr lang="zh-CN" altLang="en-US" sz="2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80644" y="3212898"/>
            <a:ext cx="4801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支部党员大会基本程序</a:t>
            </a:r>
          </a:p>
        </p:txBody>
      </p:sp>
      <p:sp>
        <p:nvSpPr>
          <p:cNvPr id="18" name="圆角右箭头 17"/>
          <p:cNvSpPr/>
          <p:nvPr/>
        </p:nvSpPr>
        <p:spPr>
          <a:xfrm>
            <a:off x="6888230" y="2090848"/>
            <a:ext cx="633561" cy="676273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0800000" flipH="1">
            <a:off x="6888230" y="4298224"/>
            <a:ext cx="633561" cy="676273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角右箭头 19"/>
          <p:cNvSpPr/>
          <p:nvPr/>
        </p:nvSpPr>
        <p:spPr>
          <a:xfrm flipH="1">
            <a:off x="4303108" y="2090849"/>
            <a:ext cx="633561" cy="676273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角右箭头 20"/>
          <p:cNvSpPr/>
          <p:nvPr/>
        </p:nvSpPr>
        <p:spPr>
          <a:xfrm rot="10800000">
            <a:off x="4303108" y="4298225"/>
            <a:ext cx="633561" cy="676273"/>
          </a:xfrm>
          <a:prstGeom prst="bentArrow">
            <a:avLst>
              <a:gd name="adj1" fmla="val 16415"/>
              <a:gd name="adj2" fmla="val 17130"/>
              <a:gd name="adj3" fmla="val 25000"/>
              <a:gd name="adj4" fmla="val 43750"/>
            </a:avLst>
          </a:prstGeom>
          <a:noFill/>
          <a:ln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270699" y="3038081"/>
            <a:ext cx="5300570" cy="1046010"/>
          </a:xfrm>
          <a:prstGeom prst="roundRect">
            <a:avLst>
              <a:gd name="adj" fmla="val 50000"/>
            </a:avLst>
          </a:prstGeom>
          <a:noFill/>
          <a:ln>
            <a:solidFill>
              <a:srgbClr val="B70101"/>
            </a:solidFill>
            <a:prstDash val="dash"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31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6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三会一课改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1713</Words>
  <Application>Microsoft Office PowerPoint</Application>
  <PresentationFormat>宽屏</PresentationFormat>
  <Paragraphs>198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汉仪锦昌体简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三会一课改</dc:title>
  <dc:creator>LY</dc:creator>
  <cp:lastModifiedBy>小芥末素材</cp:lastModifiedBy>
  <cp:revision>902</cp:revision>
  <dcterms:created xsi:type="dcterms:W3CDTF">2015-05-05T08:02:14Z</dcterms:created>
  <dcterms:modified xsi:type="dcterms:W3CDTF">2018-06-11T01:49:46Z</dcterms:modified>
</cp:coreProperties>
</file>