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9" r:id="rId4"/>
    <p:sldId id="260" r:id="rId5"/>
    <p:sldId id="265" r:id="rId6"/>
    <p:sldId id="278" r:id="rId7"/>
    <p:sldId id="282" r:id="rId8"/>
    <p:sldId id="266" r:id="rId9"/>
    <p:sldId id="270" r:id="rId10"/>
    <p:sldId id="277" r:id="rId11"/>
    <p:sldId id="283" r:id="rId12"/>
    <p:sldId id="267" r:id="rId13"/>
    <p:sldId id="271" r:id="rId14"/>
    <p:sldId id="276" r:id="rId15"/>
    <p:sldId id="284" r:id="rId16"/>
    <p:sldId id="268" r:id="rId17"/>
    <p:sldId id="275" r:id="rId18"/>
    <p:sldId id="272" r:id="rId19"/>
    <p:sldId id="285" r:id="rId20"/>
    <p:sldId id="269" r:id="rId21"/>
    <p:sldId id="273" r:id="rId22"/>
    <p:sldId id="274" r:id="rId23"/>
    <p:sldId id="280" r:id="rId24"/>
    <p:sldId id="279" r:id="rId25"/>
    <p:sldId id="281" r:id="rId26"/>
  </p:sldIdLst>
  <p:sldSz cx="10801350" cy="648017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1">
          <p15:clr>
            <a:srgbClr val="A4A3A4"/>
          </p15:clr>
        </p15:guide>
        <p15:guide id="2" pos="34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8" d="100"/>
          <a:sy n="118" d="100"/>
        </p:scale>
        <p:origin x="792" y="96"/>
      </p:cViewPr>
      <p:guideLst>
        <p:guide orient="horz" pos="2041"/>
        <p:guide pos="340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21562B-A351-4734-9791-4574414C6A0B}" type="datetimeFigureOut">
              <a:rPr lang="zh-CN" altLang="en-US" smtClean="0"/>
              <a:pPr/>
              <a:t>2017/7/24</a:t>
            </a:fld>
            <a:endParaRPr lang="zh-CN" altLang="en-US"/>
          </a:p>
        </p:txBody>
      </p:sp>
      <p:sp>
        <p:nvSpPr>
          <p:cNvPr id="4" name="幻灯片图像占位符 3"/>
          <p:cNvSpPr>
            <a:spLocks noGrp="1" noRot="1" noChangeAspect="1"/>
          </p:cNvSpPr>
          <p:nvPr>
            <p:ph type="sldImg" idx="2"/>
          </p:nvPr>
        </p:nvSpPr>
        <p:spPr>
          <a:xfrm>
            <a:off x="571500" y="685800"/>
            <a:ext cx="5715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0540F9-9DF4-4891-98CF-7DF949A3D4A1}" type="slidenum">
              <a:rPr lang="zh-CN" altLang="en-US" smtClean="0"/>
              <a:pPr/>
              <a:t>‹#›</a:t>
            </a:fld>
            <a:endParaRPr lang="zh-CN" altLang="en-US"/>
          </a:p>
        </p:txBody>
      </p:sp>
    </p:spTree>
    <p:extLst>
      <p:ext uri="{BB962C8B-B14F-4D97-AF65-F5344CB8AC3E}">
        <p14:creationId xmlns:p14="http://schemas.microsoft.com/office/powerpoint/2010/main" val="3868190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1</a:t>
            </a:fld>
            <a:endParaRPr lang="zh-CN" altLang="en-US"/>
          </a:p>
        </p:txBody>
      </p:sp>
    </p:spTree>
    <p:extLst>
      <p:ext uri="{BB962C8B-B14F-4D97-AF65-F5344CB8AC3E}">
        <p14:creationId xmlns:p14="http://schemas.microsoft.com/office/powerpoint/2010/main" val="4032832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10</a:t>
            </a:fld>
            <a:endParaRPr lang="zh-CN" altLang="en-US"/>
          </a:p>
        </p:txBody>
      </p:sp>
    </p:spTree>
    <p:extLst>
      <p:ext uri="{BB962C8B-B14F-4D97-AF65-F5344CB8AC3E}">
        <p14:creationId xmlns:p14="http://schemas.microsoft.com/office/powerpoint/2010/main" val="11549144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11</a:t>
            </a:fld>
            <a:endParaRPr lang="zh-CN" altLang="en-US"/>
          </a:p>
        </p:txBody>
      </p:sp>
    </p:spTree>
    <p:extLst>
      <p:ext uri="{BB962C8B-B14F-4D97-AF65-F5344CB8AC3E}">
        <p14:creationId xmlns:p14="http://schemas.microsoft.com/office/powerpoint/2010/main" val="2050678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12</a:t>
            </a:fld>
            <a:endParaRPr lang="zh-CN" altLang="en-US"/>
          </a:p>
        </p:txBody>
      </p:sp>
    </p:spTree>
    <p:extLst>
      <p:ext uri="{BB962C8B-B14F-4D97-AF65-F5344CB8AC3E}">
        <p14:creationId xmlns:p14="http://schemas.microsoft.com/office/powerpoint/2010/main" val="2857487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13</a:t>
            </a:fld>
            <a:endParaRPr lang="zh-CN" altLang="en-US"/>
          </a:p>
        </p:txBody>
      </p:sp>
    </p:spTree>
    <p:extLst>
      <p:ext uri="{BB962C8B-B14F-4D97-AF65-F5344CB8AC3E}">
        <p14:creationId xmlns:p14="http://schemas.microsoft.com/office/powerpoint/2010/main" val="1340338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14</a:t>
            </a:fld>
            <a:endParaRPr lang="zh-CN" altLang="en-US"/>
          </a:p>
        </p:txBody>
      </p:sp>
    </p:spTree>
    <p:extLst>
      <p:ext uri="{BB962C8B-B14F-4D97-AF65-F5344CB8AC3E}">
        <p14:creationId xmlns:p14="http://schemas.microsoft.com/office/powerpoint/2010/main" val="3692658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15</a:t>
            </a:fld>
            <a:endParaRPr lang="zh-CN" altLang="en-US"/>
          </a:p>
        </p:txBody>
      </p:sp>
    </p:spTree>
    <p:extLst>
      <p:ext uri="{BB962C8B-B14F-4D97-AF65-F5344CB8AC3E}">
        <p14:creationId xmlns:p14="http://schemas.microsoft.com/office/powerpoint/2010/main" val="904291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16</a:t>
            </a:fld>
            <a:endParaRPr lang="zh-CN" altLang="en-US"/>
          </a:p>
        </p:txBody>
      </p:sp>
    </p:spTree>
    <p:extLst>
      <p:ext uri="{BB962C8B-B14F-4D97-AF65-F5344CB8AC3E}">
        <p14:creationId xmlns:p14="http://schemas.microsoft.com/office/powerpoint/2010/main" val="524793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17</a:t>
            </a:fld>
            <a:endParaRPr lang="zh-CN" altLang="en-US"/>
          </a:p>
        </p:txBody>
      </p:sp>
    </p:spTree>
    <p:extLst>
      <p:ext uri="{BB962C8B-B14F-4D97-AF65-F5344CB8AC3E}">
        <p14:creationId xmlns:p14="http://schemas.microsoft.com/office/powerpoint/2010/main" val="3866405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18</a:t>
            </a:fld>
            <a:endParaRPr lang="zh-CN" altLang="en-US"/>
          </a:p>
        </p:txBody>
      </p:sp>
    </p:spTree>
    <p:extLst>
      <p:ext uri="{BB962C8B-B14F-4D97-AF65-F5344CB8AC3E}">
        <p14:creationId xmlns:p14="http://schemas.microsoft.com/office/powerpoint/2010/main" val="3359982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19</a:t>
            </a:fld>
            <a:endParaRPr lang="zh-CN" altLang="en-US"/>
          </a:p>
        </p:txBody>
      </p:sp>
    </p:spTree>
    <p:extLst>
      <p:ext uri="{BB962C8B-B14F-4D97-AF65-F5344CB8AC3E}">
        <p14:creationId xmlns:p14="http://schemas.microsoft.com/office/powerpoint/2010/main" val="1575105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2</a:t>
            </a:fld>
            <a:endParaRPr lang="zh-CN" altLang="en-US"/>
          </a:p>
        </p:txBody>
      </p:sp>
    </p:spTree>
    <p:extLst>
      <p:ext uri="{BB962C8B-B14F-4D97-AF65-F5344CB8AC3E}">
        <p14:creationId xmlns:p14="http://schemas.microsoft.com/office/powerpoint/2010/main" val="33237430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20</a:t>
            </a:fld>
            <a:endParaRPr lang="zh-CN" altLang="en-US"/>
          </a:p>
        </p:txBody>
      </p:sp>
    </p:spTree>
    <p:extLst>
      <p:ext uri="{BB962C8B-B14F-4D97-AF65-F5344CB8AC3E}">
        <p14:creationId xmlns:p14="http://schemas.microsoft.com/office/powerpoint/2010/main" val="303122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21</a:t>
            </a:fld>
            <a:endParaRPr lang="zh-CN" altLang="en-US"/>
          </a:p>
        </p:txBody>
      </p:sp>
    </p:spTree>
    <p:extLst>
      <p:ext uri="{BB962C8B-B14F-4D97-AF65-F5344CB8AC3E}">
        <p14:creationId xmlns:p14="http://schemas.microsoft.com/office/powerpoint/2010/main" val="18856718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22</a:t>
            </a:fld>
            <a:endParaRPr lang="zh-CN" altLang="en-US"/>
          </a:p>
        </p:txBody>
      </p:sp>
    </p:spTree>
    <p:extLst>
      <p:ext uri="{BB962C8B-B14F-4D97-AF65-F5344CB8AC3E}">
        <p14:creationId xmlns:p14="http://schemas.microsoft.com/office/powerpoint/2010/main" val="20352470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23</a:t>
            </a:fld>
            <a:endParaRPr lang="zh-CN" altLang="en-US"/>
          </a:p>
        </p:txBody>
      </p:sp>
    </p:spTree>
    <p:extLst>
      <p:ext uri="{BB962C8B-B14F-4D97-AF65-F5344CB8AC3E}">
        <p14:creationId xmlns:p14="http://schemas.microsoft.com/office/powerpoint/2010/main" val="38812628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24</a:t>
            </a:fld>
            <a:endParaRPr lang="zh-CN" altLang="en-US"/>
          </a:p>
        </p:txBody>
      </p:sp>
    </p:spTree>
    <p:extLst>
      <p:ext uri="{BB962C8B-B14F-4D97-AF65-F5344CB8AC3E}">
        <p14:creationId xmlns:p14="http://schemas.microsoft.com/office/powerpoint/2010/main" val="123016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25</a:t>
            </a:fld>
            <a:endParaRPr lang="zh-CN" altLang="en-US"/>
          </a:p>
        </p:txBody>
      </p:sp>
    </p:spTree>
    <p:extLst>
      <p:ext uri="{BB962C8B-B14F-4D97-AF65-F5344CB8AC3E}">
        <p14:creationId xmlns:p14="http://schemas.microsoft.com/office/powerpoint/2010/main" val="1844856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3</a:t>
            </a:fld>
            <a:endParaRPr lang="zh-CN" altLang="en-US"/>
          </a:p>
        </p:txBody>
      </p:sp>
    </p:spTree>
    <p:extLst>
      <p:ext uri="{BB962C8B-B14F-4D97-AF65-F5344CB8AC3E}">
        <p14:creationId xmlns:p14="http://schemas.microsoft.com/office/powerpoint/2010/main" val="901964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4</a:t>
            </a:fld>
            <a:endParaRPr lang="zh-CN" altLang="en-US"/>
          </a:p>
        </p:txBody>
      </p:sp>
    </p:spTree>
    <p:extLst>
      <p:ext uri="{BB962C8B-B14F-4D97-AF65-F5344CB8AC3E}">
        <p14:creationId xmlns:p14="http://schemas.microsoft.com/office/powerpoint/2010/main" val="957549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5</a:t>
            </a:fld>
            <a:endParaRPr lang="zh-CN" altLang="en-US"/>
          </a:p>
        </p:txBody>
      </p:sp>
    </p:spTree>
    <p:extLst>
      <p:ext uri="{BB962C8B-B14F-4D97-AF65-F5344CB8AC3E}">
        <p14:creationId xmlns:p14="http://schemas.microsoft.com/office/powerpoint/2010/main" val="50145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6</a:t>
            </a:fld>
            <a:endParaRPr lang="zh-CN" altLang="en-US"/>
          </a:p>
        </p:txBody>
      </p:sp>
    </p:spTree>
    <p:extLst>
      <p:ext uri="{BB962C8B-B14F-4D97-AF65-F5344CB8AC3E}">
        <p14:creationId xmlns:p14="http://schemas.microsoft.com/office/powerpoint/2010/main" val="64114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7</a:t>
            </a:fld>
            <a:endParaRPr lang="zh-CN" altLang="en-US"/>
          </a:p>
        </p:txBody>
      </p:sp>
    </p:spTree>
    <p:extLst>
      <p:ext uri="{BB962C8B-B14F-4D97-AF65-F5344CB8AC3E}">
        <p14:creationId xmlns:p14="http://schemas.microsoft.com/office/powerpoint/2010/main" val="1804559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8</a:t>
            </a:fld>
            <a:endParaRPr lang="zh-CN" altLang="en-US"/>
          </a:p>
        </p:txBody>
      </p:sp>
    </p:spTree>
    <p:extLst>
      <p:ext uri="{BB962C8B-B14F-4D97-AF65-F5344CB8AC3E}">
        <p14:creationId xmlns:p14="http://schemas.microsoft.com/office/powerpoint/2010/main" val="3356821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540F9-9DF4-4891-98CF-7DF949A3D4A1}" type="slidenum">
              <a:rPr lang="zh-CN" altLang="en-US" smtClean="0"/>
              <a:pPr/>
              <a:t>9</a:t>
            </a:fld>
            <a:endParaRPr lang="zh-CN" altLang="en-US"/>
          </a:p>
        </p:txBody>
      </p:sp>
    </p:spTree>
    <p:extLst>
      <p:ext uri="{BB962C8B-B14F-4D97-AF65-F5344CB8AC3E}">
        <p14:creationId xmlns:p14="http://schemas.microsoft.com/office/powerpoint/2010/main" val="3997385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4.jpe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7.jpeg"/><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rot="16200000">
            <a:off x="5216952" y="-5216949"/>
            <a:ext cx="367458" cy="10801353"/>
          </a:xfrm>
          <a:prstGeom prst="rect">
            <a:avLst/>
          </a:prstGeom>
          <a:solidFill>
            <a:schemeClr val="bg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512245" y="4978732"/>
            <a:ext cx="3498073" cy="646331"/>
          </a:xfrm>
          <a:prstGeom prst="rect">
            <a:avLst/>
          </a:prstGeom>
        </p:spPr>
        <p:txBody>
          <a:bodyPr wrap="none">
            <a:spAutoFit/>
          </a:bodyPr>
          <a:lstStyle/>
          <a:p>
            <a:r>
              <a:rPr lang="en-US" altLang="zh-CN" sz="3600" spc="300" dirty="0" smtClean="0">
                <a:latin typeface="方正超粗黑简体" panose="03000509000000000000" pitchFamily="65" charset="-122"/>
                <a:ea typeface="方正超粗黑简体" panose="03000509000000000000" pitchFamily="65" charset="-122"/>
              </a:rPr>
              <a:t>PORTFOLIO</a:t>
            </a:r>
            <a:endParaRPr lang="zh-CN" altLang="en-US" sz="3600" spc="3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2426911" y="5493821"/>
            <a:ext cx="2901756" cy="338554"/>
          </a:xfrm>
          <a:prstGeom prst="rect">
            <a:avLst/>
          </a:prstGeom>
          <a:noFill/>
        </p:spPr>
        <p:txBody>
          <a:bodyPr wrap="none" rtlCol="0">
            <a:spAutoFit/>
          </a:bodyPr>
          <a:lstStyle/>
          <a:p>
            <a:r>
              <a:rPr lang="zh-CN" altLang="en-US" sz="1600" dirty="0" smtClean="0">
                <a:latin typeface="+mj-ea"/>
                <a:ea typeface="+mj-ea"/>
              </a:rPr>
              <a:t>代用名</a:t>
            </a:r>
            <a:r>
              <a:rPr lang="en-US" altLang="zh-CN" sz="1600" dirty="0" smtClean="0">
                <a:latin typeface="+mj-ea"/>
                <a:ea typeface="+mj-ea"/>
              </a:rPr>
              <a:t>.</a:t>
            </a:r>
            <a:r>
              <a:rPr lang="zh-CN" altLang="en-US" sz="1600" dirty="0" smtClean="0">
                <a:latin typeface="+mj-ea"/>
                <a:ea typeface="+mj-ea"/>
              </a:rPr>
              <a:t>北京大学艺术设计专业</a:t>
            </a:r>
            <a:endParaRPr lang="zh-CN" altLang="en-US" sz="1600" dirty="0">
              <a:latin typeface="+mj-ea"/>
              <a:ea typeface="+mj-ea"/>
            </a:endParaRPr>
          </a:p>
        </p:txBody>
      </p:sp>
      <p:sp>
        <p:nvSpPr>
          <p:cNvPr id="16" name="TextBox 15"/>
          <p:cNvSpPr txBox="1"/>
          <p:nvPr/>
        </p:nvSpPr>
        <p:spPr>
          <a:xfrm>
            <a:off x="4839127" y="4935752"/>
            <a:ext cx="1569660" cy="646331"/>
          </a:xfrm>
          <a:prstGeom prst="rect">
            <a:avLst/>
          </a:prstGeom>
          <a:noFill/>
        </p:spPr>
        <p:txBody>
          <a:bodyPr wrap="none" rtlCol="0">
            <a:spAutoFit/>
          </a:bodyPr>
          <a:lstStyle/>
          <a:p>
            <a:r>
              <a:rPr lang="zh-CN" altLang="en-US" sz="3600" dirty="0" smtClean="0">
                <a:solidFill>
                  <a:srgbClr val="FFC000"/>
                </a:solidFill>
                <a:latin typeface="时尚中黑简体" panose="01010104010101010101" pitchFamily="2" charset="-122"/>
                <a:ea typeface="时尚中黑简体" panose="01010104010101010101" pitchFamily="2" charset="-122"/>
              </a:rPr>
              <a:t>作品集</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grpSp>
        <p:nvGrpSpPr>
          <p:cNvPr id="18" name="组合 17"/>
          <p:cNvGrpSpPr/>
          <p:nvPr/>
        </p:nvGrpSpPr>
        <p:grpSpPr>
          <a:xfrm>
            <a:off x="749183" y="287759"/>
            <a:ext cx="10052167" cy="6195254"/>
            <a:chOff x="749183" y="287759"/>
            <a:chExt cx="10052167" cy="6195254"/>
          </a:xfrm>
        </p:grpSpPr>
        <p:pic>
          <p:nvPicPr>
            <p:cNvPr id="11" name="Picture 2" descr="F:\未标题-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531" t="38848" r="62219" b="12219"/>
            <a:stretch>
              <a:fillRect/>
            </a:stretch>
          </p:blipFill>
          <p:spPr bwMode="auto">
            <a:xfrm>
              <a:off x="765118" y="3312095"/>
              <a:ext cx="3483429" cy="3170918"/>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组合 16"/>
            <p:cNvGrpSpPr/>
            <p:nvPr/>
          </p:nvGrpSpPr>
          <p:grpSpPr>
            <a:xfrm>
              <a:off x="749183" y="287759"/>
              <a:ext cx="10052167" cy="4089942"/>
              <a:chOff x="749183" y="287759"/>
              <a:chExt cx="10052167" cy="4089942"/>
            </a:xfrm>
          </p:grpSpPr>
          <p:sp>
            <p:nvSpPr>
              <p:cNvPr id="13" name="椭圆 12"/>
              <p:cNvSpPr/>
              <p:nvPr/>
            </p:nvSpPr>
            <p:spPr>
              <a:xfrm>
                <a:off x="3888507" y="3746709"/>
                <a:ext cx="216024" cy="2160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49183" y="287759"/>
                <a:ext cx="79694" cy="4089942"/>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16200000">
                <a:off x="5756908" y="-4676986"/>
                <a:ext cx="79696" cy="1000918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2" name="582_Time Will Tel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5095875" y="-592811"/>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0"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75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225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30" repeatCount="indefinite" fill="hold" display="0">
                  <p:stCondLst>
                    <p:cond delay="indefinite"/>
                  </p:stCondLst>
                  <p:endCondLst>
                    <p:cond evt="onStopAudio" delay="0">
                      <p:tgtEl>
                        <p:sldTgt/>
                      </p:tgtEl>
                    </p:cond>
                  </p:endCondLst>
                </p:cTn>
                <p:tgtEl>
                  <p:spTgt spid="12"/>
                </p:tgtEl>
              </p:cMediaNode>
            </p:audio>
          </p:childTnLst>
        </p:cTn>
      </p:par>
    </p:tnLst>
    <p:bldLst>
      <p:bldP spid="22" grpId="0" animBg="1"/>
      <p:bldP spid="4" grpId="0"/>
      <p:bldP spid="8"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193836" y="3728404"/>
            <a:ext cx="2118607" cy="1959449"/>
          </a:xfrm>
          <a:prstGeom prst="rect">
            <a:avLst/>
          </a:prstGeom>
          <a:noFill/>
          <a:ln w="9525">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064934" y="2656895"/>
            <a:ext cx="864133" cy="799216"/>
          </a:xfrm>
          <a:prstGeom prst="rect">
            <a:avLst/>
          </a:prstGeom>
          <a:noFill/>
          <a:ln w="381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3312443" y="5184303"/>
            <a:ext cx="3096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flipH="1">
            <a:off x="75" y="351057"/>
            <a:ext cx="1728267" cy="86845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93601" y="187285"/>
            <a:ext cx="4480714"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COLOR WORKS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smtClean="0">
                <a:solidFill>
                  <a:srgbClr val="FFC000"/>
                </a:solidFill>
                <a:latin typeface="时尚中黑简体" panose="01010104010101010101" pitchFamily="2" charset="-122"/>
                <a:ea typeface="时尚中黑简体" panose="01010104010101010101" pitchFamily="2" charset="-122"/>
              </a:rPr>
              <a:t>色彩作品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333075" cy="369332"/>
          </a:xfrm>
          <a:prstGeom prst="rect">
            <a:avLst/>
          </a:prstGeom>
        </p:spPr>
        <p:txBody>
          <a:bodyPr wrap="none">
            <a:spAutoFit/>
          </a:bodyPr>
          <a:lstStyle/>
          <a:p>
            <a:r>
              <a:rPr lang="en-US" altLang="zh-CN" dirty="0">
                <a:latin typeface="+mj-ea"/>
                <a:ea typeface="+mj-ea"/>
              </a:rPr>
              <a:t>Works appreciation</a:t>
            </a:r>
            <a:endParaRPr lang="zh-CN" altLang="en-US" dirty="0">
              <a:latin typeface="+mj-ea"/>
              <a:ea typeface="+mj-ea"/>
            </a:endParaRPr>
          </a:p>
        </p:txBody>
      </p:sp>
      <p:pic>
        <p:nvPicPr>
          <p:cNvPr id="12290" name="Picture 2" descr="F:\3994009_211606000943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6219" y="1494675"/>
            <a:ext cx="4966539" cy="3574550"/>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Administrator\Desktop\QQ图片20161028164811.jpgQQ图片20161028164811"/>
          <p:cNvPicPr>
            <a:picLocks noChangeAspect="1" noChangeArrowheads="1"/>
          </p:cNvPicPr>
          <p:nvPr/>
        </p:nvPicPr>
        <p:blipFill>
          <a:blip r:embed="rId4" cstate="print"/>
          <a:srcRect/>
          <a:stretch>
            <a:fillRect/>
          </a:stretch>
        </p:blipFill>
        <p:spPr bwMode="auto">
          <a:xfrm>
            <a:off x="6414046" y="3148719"/>
            <a:ext cx="2068459" cy="275780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391029" y="5289410"/>
            <a:ext cx="2441694" cy="830997"/>
          </a:xfrm>
          <a:prstGeom prst="rect">
            <a:avLst/>
          </a:prstGeom>
          <a:noFill/>
        </p:spPr>
        <p:txBody>
          <a:bodyPr wrap="none" rtlCol="0">
            <a:spAutoFit/>
          </a:bodyPr>
          <a:lstStyle/>
          <a:p>
            <a:r>
              <a:rPr lang="zh-CN" altLang="en-US" sz="1600" dirty="0" smtClean="0">
                <a:latin typeface="+mj-ea"/>
                <a:ea typeface="+mj-ea"/>
              </a:rPr>
              <a:t>作品名称：</a:t>
            </a:r>
            <a:r>
              <a:rPr lang="en-US" altLang="zh-CN" sz="1600" dirty="0" smtClean="0">
                <a:latin typeface="+mj-ea"/>
                <a:ea typeface="+mj-ea"/>
              </a:rPr>
              <a:t>《</a:t>
            </a:r>
            <a:r>
              <a:rPr lang="zh-CN" altLang="en-US" sz="1600" dirty="0" smtClean="0">
                <a:latin typeface="+mj-ea"/>
                <a:ea typeface="+mj-ea"/>
              </a:rPr>
              <a:t>色彩习作</a:t>
            </a:r>
            <a:r>
              <a:rPr lang="en-US" altLang="zh-CN" sz="1600" dirty="0" smtClean="0">
                <a:latin typeface="+mj-ea"/>
                <a:ea typeface="+mj-ea"/>
              </a:rPr>
              <a:t>》</a:t>
            </a:r>
          </a:p>
          <a:p>
            <a:r>
              <a:rPr lang="zh-CN" altLang="en-US" sz="1600" dirty="0" smtClean="0">
                <a:latin typeface="+mj-ea"/>
                <a:ea typeface="+mj-ea"/>
              </a:rPr>
              <a:t>作品作者：代用名</a:t>
            </a:r>
            <a:endParaRPr lang="en-US" altLang="zh-CN" sz="1600" dirty="0" smtClean="0">
              <a:latin typeface="+mj-ea"/>
              <a:ea typeface="+mj-ea"/>
            </a:endParaRPr>
          </a:p>
          <a:p>
            <a:r>
              <a:rPr lang="zh-CN" altLang="en-US" sz="1600" dirty="0" smtClean="0">
                <a:latin typeface="+mj-ea"/>
                <a:ea typeface="+mj-ea"/>
              </a:rPr>
              <a:t>指导老师：任意名先生</a:t>
            </a:r>
            <a:endParaRPr lang="zh-CN" altLang="en-US" sz="1600" dirty="0">
              <a:latin typeface="+mj-ea"/>
              <a:ea typeface="+mj-ea"/>
            </a:endParaRPr>
          </a:p>
        </p:txBody>
      </p:sp>
      <p:cxnSp>
        <p:nvCxnSpPr>
          <p:cNvPr id="13" name="直接连接符 12"/>
          <p:cNvCxnSpPr/>
          <p:nvPr/>
        </p:nvCxnSpPr>
        <p:spPr>
          <a:xfrm flipV="1">
            <a:off x="6408787" y="1468915"/>
            <a:ext cx="11032" cy="33120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flipV="1">
            <a:off x="864208" y="1725902"/>
            <a:ext cx="313608" cy="290049"/>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V="1">
            <a:off x="864153" y="5488547"/>
            <a:ext cx="216042" cy="199812"/>
          </a:xfrm>
          <a:prstGeom prst="rect">
            <a:avLst/>
          </a:prstGeom>
          <a:noFill/>
          <a:ln w="381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flipV="1">
            <a:off x="732980" y="1509878"/>
            <a:ext cx="156804" cy="145025"/>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par>
                                <p:cTn id="8" presetID="10" presetClass="entr" presetSubtype="0" fill="hold" nodeType="withEffect">
                                  <p:stCondLst>
                                    <p:cond delay="0"/>
                                  </p:stCondLst>
                                  <p:childTnLst>
                                    <p:set>
                                      <p:cBhvr>
                                        <p:cTn id="9" dur="1" fill="hold">
                                          <p:stCondLst>
                                            <p:cond delay="0"/>
                                          </p:stCondLst>
                                        </p:cTn>
                                        <p:tgtEl>
                                          <p:spTgt spid="12291"/>
                                        </p:tgtEl>
                                        <p:attrNameLst>
                                          <p:attrName>style.visibility</p:attrName>
                                        </p:attrNameLst>
                                      </p:cBhvr>
                                      <p:to>
                                        <p:strVal val="visible"/>
                                      </p:to>
                                    </p:set>
                                    <p:animEffect transition="in" filter="fade">
                                      <p:cBhvr>
                                        <p:cTn id="10" dur="500"/>
                                        <p:tgtEl>
                                          <p:spTgt spid="1229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4" grpId="0" animBg="1"/>
      <p:bldP spid="11" grpId="0"/>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99927"/>
            <a:ext cx="6480795" cy="3096344"/>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63570" y="662309"/>
            <a:ext cx="5968301" cy="5386090"/>
          </a:xfrm>
          <a:prstGeom prst="rect">
            <a:avLst/>
          </a:prstGeom>
          <a:noFill/>
        </p:spPr>
        <p:txBody>
          <a:bodyPr wrap="none" rtlCol="0">
            <a:spAutoFit/>
          </a:bodyPr>
          <a:lstStyle/>
          <a:p>
            <a:r>
              <a:rPr lang="en-US" altLang="zh-CN" sz="34400" i="1" spc="-300" dirty="0" smtClean="0">
                <a:solidFill>
                  <a:schemeClr val="bg1">
                    <a:lumMod val="95000"/>
                    <a:lumOff val="5000"/>
                  </a:schemeClr>
                </a:solidFill>
                <a:latin typeface="方正超粗黑简体" panose="03000509000000000000" pitchFamily="65" charset="-122"/>
                <a:ea typeface="方正超粗黑简体" panose="03000509000000000000" pitchFamily="65" charset="-122"/>
              </a:rPr>
              <a:t>03</a:t>
            </a:r>
            <a:endParaRPr lang="zh-CN" altLang="en-US" sz="34400" i="1" spc="-300" dirty="0">
              <a:solidFill>
                <a:schemeClr val="bg1">
                  <a:lumMod val="95000"/>
                  <a:lumOff val="5000"/>
                </a:schemeClr>
              </a:solidFill>
              <a:latin typeface="方正超粗黑简体" panose="03000509000000000000" pitchFamily="65" charset="-122"/>
              <a:ea typeface="方正超粗黑简体" panose="03000509000000000000" pitchFamily="65" charset="-122"/>
            </a:endParaRPr>
          </a:p>
        </p:txBody>
      </p:sp>
      <p:sp>
        <p:nvSpPr>
          <p:cNvPr id="5" name="矩形 4"/>
          <p:cNvSpPr/>
          <p:nvPr/>
        </p:nvSpPr>
        <p:spPr>
          <a:xfrm>
            <a:off x="-1" y="3096071"/>
            <a:ext cx="6480796" cy="792088"/>
          </a:xfrm>
          <a:prstGeom prst="rect">
            <a:avLst/>
          </a:prstGeom>
          <a:solidFill>
            <a:schemeClr val="bg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20155" y="3024063"/>
            <a:ext cx="3706464" cy="923330"/>
          </a:xfrm>
          <a:prstGeom prst="rect">
            <a:avLst/>
          </a:prstGeom>
          <a:noFill/>
        </p:spPr>
        <p:txBody>
          <a:bodyPr wrap="none" rtlCol="0">
            <a:spAutoFit/>
          </a:bodyPr>
          <a:lstStyle/>
          <a:p>
            <a:r>
              <a:rPr lang="en-US" altLang="zh-CN" sz="5400" dirty="0" smtClean="0">
                <a:latin typeface="时尚中黑简体" panose="01010104010101010101" pitchFamily="2" charset="-122"/>
                <a:ea typeface="时尚中黑简体" panose="01010104010101010101" pitchFamily="2" charset="-122"/>
              </a:rPr>
              <a:t>PART ONE</a:t>
            </a:r>
            <a:endParaRPr lang="zh-CN" altLang="en-US" sz="5400" dirty="0">
              <a:latin typeface="时尚中黑简体" panose="01010104010101010101" pitchFamily="2" charset="-122"/>
              <a:ea typeface="时尚中黑简体" panose="01010104010101010101" pitchFamily="2" charset="-122"/>
            </a:endParaRPr>
          </a:p>
        </p:txBody>
      </p:sp>
      <p:sp>
        <p:nvSpPr>
          <p:cNvPr id="8" name="TextBox 7"/>
          <p:cNvSpPr txBox="1"/>
          <p:nvPr/>
        </p:nvSpPr>
        <p:spPr>
          <a:xfrm>
            <a:off x="4283774" y="3240087"/>
            <a:ext cx="1620957" cy="523220"/>
          </a:xfrm>
          <a:prstGeom prst="rect">
            <a:avLst/>
          </a:prstGeom>
          <a:noFill/>
        </p:spPr>
        <p:txBody>
          <a:bodyPr wrap="none" rtlCol="0">
            <a:spAutoFit/>
          </a:bodyPr>
          <a:lstStyle/>
          <a:p>
            <a:r>
              <a:rPr lang="zh-CN" altLang="en-US" sz="2800" dirty="0" smtClean="0">
                <a:solidFill>
                  <a:srgbClr val="FFC000"/>
                </a:solidFill>
                <a:latin typeface="方正大黑简体" panose="03000509000000000000" pitchFamily="65" charset="-122"/>
                <a:ea typeface="方正大黑简体" panose="03000509000000000000" pitchFamily="65" charset="-122"/>
              </a:rPr>
              <a:t>设计作品</a:t>
            </a:r>
            <a:endParaRPr lang="zh-CN" altLang="en-US" sz="2800" dirty="0">
              <a:solidFill>
                <a:srgbClr val="FFC000"/>
              </a:solidFill>
              <a:latin typeface="方正大黑简体" panose="03000509000000000000" pitchFamily="65" charset="-122"/>
              <a:ea typeface="方正大黑简体" panose="03000509000000000000" pitchFamily="65" charset="-122"/>
            </a:endParaRPr>
          </a:p>
        </p:txBody>
      </p:sp>
      <p:sp>
        <p:nvSpPr>
          <p:cNvPr id="12" name="矩形 11"/>
          <p:cNvSpPr/>
          <p:nvPr/>
        </p:nvSpPr>
        <p:spPr>
          <a:xfrm>
            <a:off x="6552803" y="1799927"/>
            <a:ext cx="45719" cy="3096344"/>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75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5"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heckerboard(down)">
                                      <p:cBhvr>
                                        <p:cTn id="3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p:bldP spid="8" grpId="0"/>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93601" y="187285"/>
            <a:ext cx="4676280"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DESIGN WORKS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a:solidFill>
                  <a:srgbClr val="FFC000"/>
                </a:solidFill>
                <a:latin typeface="时尚中黑简体" panose="01010104010101010101" pitchFamily="2" charset="-122"/>
                <a:ea typeface="时尚中黑简体" panose="01010104010101010101" pitchFamily="2" charset="-122"/>
              </a:rPr>
              <a:t>设计</a:t>
            </a:r>
            <a:r>
              <a:rPr lang="zh-CN" altLang="en-US" sz="3600" dirty="0" smtClean="0">
                <a:solidFill>
                  <a:srgbClr val="FFC000"/>
                </a:solidFill>
                <a:latin typeface="时尚中黑简体" panose="01010104010101010101" pitchFamily="2" charset="-122"/>
                <a:ea typeface="时尚中黑简体" panose="01010104010101010101" pitchFamily="2" charset="-122"/>
              </a:rPr>
              <a:t>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333075" cy="369332"/>
          </a:xfrm>
          <a:prstGeom prst="rect">
            <a:avLst/>
          </a:prstGeom>
        </p:spPr>
        <p:txBody>
          <a:bodyPr wrap="none">
            <a:spAutoFit/>
          </a:bodyPr>
          <a:lstStyle/>
          <a:p>
            <a:r>
              <a:rPr lang="en-US" altLang="zh-CN" dirty="0">
                <a:latin typeface="+mj-ea"/>
                <a:ea typeface="+mj-ea"/>
              </a:rPr>
              <a:t>Works appreciation</a:t>
            </a:r>
            <a:endParaRPr lang="zh-CN" altLang="en-US" dirty="0">
              <a:latin typeface="+mj-ea"/>
              <a:ea typeface="+mj-ea"/>
            </a:endParaRPr>
          </a:p>
        </p:txBody>
      </p:sp>
      <p:pic>
        <p:nvPicPr>
          <p:cNvPr id="5122" name="Picture 2" descr="F:\20091217_348BF63396673114359375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76539" y="1697594"/>
            <a:ext cx="5112569" cy="228817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F:\20110424234127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76539" y="4145866"/>
            <a:ext cx="2304257" cy="1612980"/>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F:\2007101421496949_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5139"/>
          <a:stretch>
            <a:fillRect/>
          </a:stretch>
        </p:blipFill>
        <p:spPr bwMode="auto">
          <a:xfrm>
            <a:off x="6541302" y="4145866"/>
            <a:ext cx="2747806" cy="1614501"/>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3135523" y="2159967"/>
            <a:ext cx="864133" cy="799216"/>
          </a:xfrm>
          <a:prstGeom prst="rect">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flipV="1">
            <a:off x="2982725" y="2814158"/>
            <a:ext cx="313608" cy="290049"/>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39191" y="3568121"/>
            <a:ext cx="5400675" cy="1661993"/>
          </a:xfrm>
          <a:prstGeom prst="rect">
            <a:avLst/>
          </a:prstGeom>
        </p:spPr>
        <p:txBody>
          <a:bodyPr>
            <a:spAutoFit/>
          </a:bodyPr>
          <a:lstStyle/>
          <a:p>
            <a:r>
              <a:rPr lang="zh-CN" altLang="en-US" sz="3200" dirty="0">
                <a:latin typeface="+mj-ea"/>
                <a:ea typeface="+mj-ea"/>
              </a:rPr>
              <a:t>平面设计</a:t>
            </a:r>
            <a:r>
              <a:rPr lang="zh-CN" altLang="en-US" sz="1400" dirty="0">
                <a:latin typeface="+mj-ea"/>
                <a:ea typeface="+mj-ea"/>
              </a:rPr>
              <a:t>（</a:t>
            </a:r>
            <a:r>
              <a:rPr lang="en-US" altLang="zh-CN" sz="1400" dirty="0">
                <a:latin typeface="+mj-ea"/>
                <a:ea typeface="+mj-ea"/>
              </a:rPr>
              <a:t>graphic design</a:t>
            </a:r>
            <a:r>
              <a:rPr lang="zh-CN" altLang="en-US" sz="1400" dirty="0" smtClean="0">
                <a:latin typeface="+mj-ea"/>
                <a:ea typeface="+mj-ea"/>
              </a:rPr>
              <a:t>）</a:t>
            </a:r>
            <a:endParaRPr lang="en-US" altLang="zh-CN" sz="1400" dirty="0" smtClean="0">
              <a:latin typeface="+mj-ea"/>
              <a:ea typeface="+mj-ea"/>
            </a:endParaRPr>
          </a:p>
          <a:p>
            <a:r>
              <a:rPr lang="zh-CN" altLang="en-US" sz="1400" dirty="0" smtClean="0">
                <a:latin typeface="+mj-ea"/>
                <a:ea typeface="+mj-ea"/>
              </a:rPr>
              <a:t>也</a:t>
            </a:r>
            <a:r>
              <a:rPr lang="zh-CN" altLang="en-US" sz="1400" dirty="0">
                <a:latin typeface="+mj-ea"/>
                <a:ea typeface="+mj-ea"/>
              </a:rPr>
              <a:t>称为</a:t>
            </a:r>
            <a:r>
              <a:rPr lang="zh-CN" altLang="en-US" sz="1400" dirty="0" smtClean="0">
                <a:latin typeface="+mj-ea"/>
                <a:ea typeface="+mj-ea"/>
              </a:rPr>
              <a:t>视觉</a:t>
            </a:r>
            <a:r>
              <a:rPr lang="zh-CN" altLang="en-US" sz="1400" dirty="0">
                <a:latin typeface="+mj-ea"/>
                <a:ea typeface="+mj-ea"/>
              </a:rPr>
              <a:t>传达设计</a:t>
            </a:r>
            <a:r>
              <a:rPr lang="zh-CN" altLang="en-US" sz="1400" dirty="0" smtClean="0">
                <a:latin typeface="+mj-ea"/>
                <a:ea typeface="+mj-ea"/>
              </a:rPr>
              <a:t>，</a:t>
            </a:r>
            <a:endParaRPr lang="en-US" altLang="zh-CN" sz="1400" dirty="0" smtClean="0">
              <a:latin typeface="+mj-ea"/>
              <a:ea typeface="+mj-ea"/>
            </a:endParaRPr>
          </a:p>
          <a:p>
            <a:r>
              <a:rPr lang="zh-CN" altLang="en-US" sz="1400" dirty="0" smtClean="0">
                <a:latin typeface="+mj-ea"/>
                <a:ea typeface="+mj-ea"/>
              </a:rPr>
              <a:t>是</a:t>
            </a:r>
            <a:r>
              <a:rPr lang="zh-CN" altLang="en-US" sz="1400" dirty="0">
                <a:latin typeface="+mj-ea"/>
                <a:ea typeface="+mj-ea"/>
              </a:rPr>
              <a:t>以“视觉”作为沟通和表现的方式，</a:t>
            </a:r>
            <a:r>
              <a:rPr lang="zh-CN" altLang="en-US" sz="1400" dirty="0" smtClean="0">
                <a:latin typeface="+mj-ea"/>
                <a:ea typeface="+mj-ea"/>
              </a:rPr>
              <a:t>透</a:t>
            </a:r>
            <a:endParaRPr lang="en-US" altLang="zh-CN" sz="1400" dirty="0" smtClean="0">
              <a:latin typeface="+mj-ea"/>
              <a:ea typeface="+mj-ea"/>
            </a:endParaRPr>
          </a:p>
          <a:p>
            <a:r>
              <a:rPr lang="zh-CN" altLang="en-US" sz="1400" dirty="0" smtClean="0">
                <a:latin typeface="+mj-ea"/>
                <a:ea typeface="+mj-ea"/>
              </a:rPr>
              <a:t>过多</a:t>
            </a:r>
            <a:r>
              <a:rPr lang="zh-CN" altLang="en-US" sz="1400" dirty="0">
                <a:latin typeface="+mj-ea"/>
                <a:ea typeface="+mj-ea"/>
              </a:rPr>
              <a:t>种方式来创造和结合符号、图片</a:t>
            </a:r>
            <a:r>
              <a:rPr lang="zh-CN" altLang="en-US" sz="1400" dirty="0" smtClean="0">
                <a:latin typeface="+mj-ea"/>
                <a:ea typeface="+mj-ea"/>
              </a:rPr>
              <a:t>和文</a:t>
            </a:r>
            <a:endParaRPr lang="en-US" altLang="zh-CN" sz="1400" dirty="0" smtClean="0">
              <a:latin typeface="+mj-ea"/>
              <a:ea typeface="+mj-ea"/>
            </a:endParaRPr>
          </a:p>
          <a:p>
            <a:r>
              <a:rPr lang="zh-CN" altLang="en-US" sz="1400" dirty="0" smtClean="0">
                <a:latin typeface="+mj-ea"/>
                <a:ea typeface="+mj-ea"/>
              </a:rPr>
              <a:t>字</a:t>
            </a:r>
            <a:r>
              <a:rPr lang="zh-CN" altLang="en-US" sz="1400" dirty="0">
                <a:latin typeface="+mj-ea"/>
                <a:ea typeface="+mj-ea"/>
              </a:rPr>
              <a:t>，借此作出用来传达想法或讯息的</a:t>
            </a:r>
            <a:r>
              <a:rPr lang="zh-CN" altLang="en-US" sz="1400" dirty="0" smtClean="0">
                <a:latin typeface="+mj-ea"/>
                <a:ea typeface="+mj-ea"/>
              </a:rPr>
              <a:t>视觉</a:t>
            </a:r>
            <a:endParaRPr lang="en-US" altLang="zh-CN" sz="1400" dirty="0" smtClean="0">
              <a:latin typeface="+mj-ea"/>
              <a:ea typeface="+mj-ea"/>
            </a:endParaRPr>
          </a:p>
          <a:p>
            <a:r>
              <a:rPr lang="zh-CN" altLang="en-US" sz="1400" dirty="0" smtClean="0">
                <a:latin typeface="+mj-ea"/>
                <a:ea typeface="+mj-ea"/>
              </a:rPr>
              <a:t>表现。</a:t>
            </a:r>
            <a:endParaRPr lang="zh-CN" altLang="en-US" sz="14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5122"/>
                                        </p:tgtEl>
                                        <p:attrNameLst>
                                          <p:attrName>style.visibility</p:attrName>
                                        </p:attrNameLst>
                                      </p:cBhvr>
                                      <p:to>
                                        <p:strVal val="visible"/>
                                      </p:to>
                                    </p:set>
                                    <p:anim calcmode="lin" valueType="num">
                                      <p:cBhvr additive="base">
                                        <p:cTn id="24" dur="500" fill="hold"/>
                                        <p:tgtEl>
                                          <p:spTgt spid="5122"/>
                                        </p:tgtEl>
                                        <p:attrNameLst>
                                          <p:attrName>ppt_x</p:attrName>
                                        </p:attrNameLst>
                                      </p:cBhvr>
                                      <p:tavLst>
                                        <p:tav tm="0">
                                          <p:val>
                                            <p:strVal val="1+#ppt_w/2"/>
                                          </p:val>
                                        </p:tav>
                                        <p:tav tm="100000">
                                          <p:val>
                                            <p:strVal val="#ppt_x"/>
                                          </p:val>
                                        </p:tav>
                                      </p:tavLst>
                                    </p:anim>
                                    <p:anim calcmode="lin" valueType="num">
                                      <p:cBhvr additive="base">
                                        <p:cTn id="25"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nodeType="clickEffect">
                                  <p:stCondLst>
                                    <p:cond delay="0"/>
                                  </p:stCondLst>
                                  <p:childTnLst>
                                    <p:set>
                                      <p:cBhvr>
                                        <p:cTn id="29" dur="1" fill="hold">
                                          <p:stCondLst>
                                            <p:cond delay="0"/>
                                          </p:stCondLst>
                                        </p:cTn>
                                        <p:tgtEl>
                                          <p:spTgt spid="5123"/>
                                        </p:tgtEl>
                                        <p:attrNameLst>
                                          <p:attrName>style.visibility</p:attrName>
                                        </p:attrNameLst>
                                      </p:cBhvr>
                                      <p:to>
                                        <p:strVal val="visible"/>
                                      </p:to>
                                    </p:set>
                                    <p:anim calcmode="lin" valueType="num">
                                      <p:cBhvr additive="base">
                                        <p:cTn id="30" dur="500"/>
                                        <p:tgtEl>
                                          <p:spTgt spid="5123"/>
                                        </p:tgtEl>
                                        <p:attrNameLst>
                                          <p:attrName>ppt_y</p:attrName>
                                        </p:attrNameLst>
                                      </p:cBhvr>
                                      <p:tavLst>
                                        <p:tav tm="0">
                                          <p:val>
                                            <p:strVal val="#ppt_y-#ppt_h*1.125000"/>
                                          </p:val>
                                        </p:tav>
                                        <p:tav tm="100000">
                                          <p:val>
                                            <p:strVal val="#ppt_y"/>
                                          </p:val>
                                        </p:tav>
                                      </p:tavLst>
                                    </p:anim>
                                    <p:animEffect transition="in" filter="wipe(down)">
                                      <p:cBhvr>
                                        <p:cTn id="31" dur="500"/>
                                        <p:tgtEl>
                                          <p:spTgt spid="5123"/>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5125"/>
                                        </p:tgtEl>
                                        <p:attrNameLst>
                                          <p:attrName>style.visibility</p:attrName>
                                        </p:attrNameLst>
                                      </p:cBhvr>
                                      <p:to>
                                        <p:strVal val="visible"/>
                                      </p:to>
                                    </p:set>
                                    <p:anim calcmode="lin" valueType="num">
                                      <p:cBhvr additive="base">
                                        <p:cTn id="36" dur="500"/>
                                        <p:tgtEl>
                                          <p:spTgt spid="5125"/>
                                        </p:tgtEl>
                                        <p:attrNameLst>
                                          <p:attrName>ppt_x</p:attrName>
                                        </p:attrNameLst>
                                      </p:cBhvr>
                                      <p:tavLst>
                                        <p:tav tm="0">
                                          <p:val>
                                            <p:strVal val="#ppt_x-#ppt_w*1.125000"/>
                                          </p:val>
                                        </p:tav>
                                        <p:tav tm="100000">
                                          <p:val>
                                            <p:strVal val="#ppt_x"/>
                                          </p:val>
                                        </p:tav>
                                      </p:tavLst>
                                    </p:anim>
                                    <p:animEffect transition="in" filter="wipe(right)">
                                      <p:cBhvr>
                                        <p:cTn id="37"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93601" y="187285"/>
            <a:ext cx="4676280"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DESIGN WORKS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a:solidFill>
                  <a:srgbClr val="FFC000"/>
                </a:solidFill>
                <a:latin typeface="时尚中黑简体" panose="01010104010101010101" pitchFamily="2" charset="-122"/>
                <a:ea typeface="时尚中黑简体" panose="01010104010101010101" pitchFamily="2" charset="-122"/>
              </a:rPr>
              <a:t>设计</a:t>
            </a:r>
            <a:r>
              <a:rPr lang="zh-CN" altLang="en-US" sz="3600" dirty="0" smtClean="0">
                <a:solidFill>
                  <a:srgbClr val="FFC000"/>
                </a:solidFill>
                <a:latin typeface="时尚中黑简体" panose="01010104010101010101" pitchFamily="2" charset="-122"/>
                <a:ea typeface="时尚中黑简体" panose="01010104010101010101" pitchFamily="2" charset="-122"/>
              </a:rPr>
              <a:t>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333075" cy="369332"/>
          </a:xfrm>
          <a:prstGeom prst="rect">
            <a:avLst/>
          </a:prstGeom>
        </p:spPr>
        <p:txBody>
          <a:bodyPr wrap="none">
            <a:spAutoFit/>
          </a:bodyPr>
          <a:lstStyle/>
          <a:p>
            <a:r>
              <a:rPr lang="en-US" altLang="zh-CN" dirty="0">
                <a:latin typeface="+mj-ea"/>
                <a:ea typeface="+mj-ea"/>
              </a:rPr>
              <a:t>Works appreciation</a:t>
            </a:r>
            <a:endParaRPr lang="zh-CN" altLang="en-US" dirty="0">
              <a:latin typeface="+mj-ea"/>
              <a:ea typeface="+mj-ea"/>
            </a:endParaRPr>
          </a:p>
        </p:txBody>
      </p:sp>
      <p:pic>
        <p:nvPicPr>
          <p:cNvPr id="6146" name="Picture 2" descr="F:\3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8386" b="16276"/>
          <a:stretch>
            <a:fillRect/>
          </a:stretch>
        </p:blipFill>
        <p:spPr bwMode="auto">
          <a:xfrm>
            <a:off x="3867945" y="1981647"/>
            <a:ext cx="2828874" cy="413876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F:\32-rtyjtjhts (6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12243" y="1981646"/>
            <a:ext cx="2143970" cy="3924315"/>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F:\2008051722232568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68827" y="350123"/>
            <a:ext cx="2465426" cy="166582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88107" y="5977969"/>
            <a:ext cx="1152128" cy="482038"/>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912768" y="3665745"/>
            <a:ext cx="5400675" cy="1446550"/>
          </a:xfrm>
          <a:prstGeom prst="rect">
            <a:avLst/>
          </a:prstGeom>
        </p:spPr>
        <p:txBody>
          <a:bodyPr>
            <a:spAutoFit/>
          </a:bodyPr>
          <a:lstStyle/>
          <a:p>
            <a:r>
              <a:rPr lang="zh-CN" altLang="en-US" sz="2800" dirty="0">
                <a:latin typeface="+mj-ea"/>
                <a:ea typeface="+mj-ea"/>
              </a:rPr>
              <a:t>平面设计</a:t>
            </a:r>
            <a:r>
              <a:rPr lang="zh-CN" altLang="en-US" sz="1200" dirty="0">
                <a:latin typeface="+mj-ea"/>
                <a:ea typeface="+mj-ea"/>
              </a:rPr>
              <a:t>（</a:t>
            </a:r>
            <a:r>
              <a:rPr lang="en-US" altLang="zh-CN" sz="1200" dirty="0">
                <a:latin typeface="+mj-ea"/>
                <a:ea typeface="+mj-ea"/>
              </a:rPr>
              <a:t>graphic design</a:t>
            </a:r>
            <a:r>
              <a:rPr lang="zh-CN" altLang="en-US" sz="1200" dirty="0" smtClean="0">
                <a:latin typeface="+mj-ea"/>
                <a:ea typeface="+mj-ea"/>
              </a:rPr>
              <a:t>）</a:t>
            </a:r>
            <a:endParaRPr lang="en-US" altLang="zh-CN" sz="1200" dirty="0" smtClean="0">
              <a:latin typeface="+mj-ea"/>
              <a:ea typeface="+mj-ea"/>
            </a:endParaRPr>
          </a:p>
          <a:p>
            <a:r>
              <a:rPr lang="zh-CN" altLang="en-US" sz="1200" dirty="0" smtClean="0">
                <a:latin typeface="+mj-ea"/>
                <a:ea typeface="+mj-ea"/>
              </a:rPr>
              <a:t>也</a:t>
            </a:r>
            <a:r>
              <a:rPr lang="zh-CN" altLang="en-US" sz="1200" dirty="0">
                <a:latin typeface="+mj-ea"/>
                <a:ea typeface="+mj-ea"/>
              </a:rPr>
              <a:t>称为</a:t>
            </a:r>
            <a:r>
              <a:rPr lang="zh-CN" altLang="en-US" sz="1200" dirty="0" smtClean="0">
                <a:latin typeface="+mj-ea"/>
                <a:ea typeface="+mj-ea"/>
              </a:rPr>
              <a:t>视觉</a:t>
            </a:r>
            <a:r>
              <a:rPr lang="zh-CN" altLang="en-US" sz="1200" dirty="0">
                <a:latin typeface="+mj-ea"/>
                <a:ea typeface="+mj-ea"/>
              </a:rPr>
              <a:t>传达设计</a:t>
            </a:r>
            <a:r>
              <a:rPr lang="zh-CN" altLang="en-US" sz="1200" dirty="0" smtClean="0">
                <a:latin typeface="+mj-ea"/>
                <a:ea typeface="+mj-ea"/>
              </a:rPr>
              <a:t>，</a:t>
            </a:r>
            <a:endParaRPr lang="en-US" altLang="zh-CN" sz="1200" dirty="0" smtClean="0">
              <a:latin typeface="+mj-ea"/>
              <a:ea typeface="+mj-ea"/>
            </a:endParaRPr>
          </a:p>
          <a:p>
            <a:r>
              <a:rPr lang="zh-CN" altLang="en-US" sz="1200" dirty="0" smtClean="0">
                <a:latin typeface="+mj-ea"/>
                <a:ea typeface="+mj-ea"/>
              </a:rPr>
              <a:t>是</a:t>
            </a:r>
            <a:r>
              <a:rPr lang="zh-CN" altLang="en-US" sz="1200" dirty="0">
                <a:latin typeface="+mj-ea"/>
                <a:ea typeface="+mj-ea"/>
              </a:rPr>
              <a:t>以“视觉”作为沟通和表现的方式，</a:t>
            </a:r>
            <a:r>
              <a:rPr lang="zh-CN" altLang="en-US" sz="1200" dirty="0" smtClean="0">
                <a:latin typeface="+mj-ea"/>
                <a:ea typeface="+mj-ea"/>
              </a:rPr>
              <a:t>透</a:t>
            </a:r>
            <a:endParaRPr lang="en-US" altLang="zh-CN" sz="1200" dirty="0" smtClean="0">
              <a:latin typeface="+mj-ea"/>
              <a:ea typeface="+mj-ea"/>
            </a:endParaRPr>
          </a:p>
          <a:p>
            <a:r>
              <a:rPr lang="zh-CN" altLang="en-US" sz="1200" dirty="0" smtClean="0">
                <a:latin typeface="+mj-ea"/>
                <a:ea typeface="+mj-ea"/>
              </a:rPr>
              <a:t>过多</a:t>
            </a:r>
            <a:r>
              <a:rPr lang="zh-CN" altLang="en-US" sz="1200" dirty="0">
                <a:latin typeface="+mj-ea"/>
                <a:ea typeface="+mj-ea"/>
              </a:rPr>
              <a:t>种方式来创造和结合符号、图片</a:t>
            </a:r>
            <a:r>
              <a:rPr lang="zh-CN" altLang="en-US" sz="1200" dirty="0" smtClean="0">
                <a:latin typeface="+mj-ea"/>
                <a:ea typeface="+mj-ea"/>
              </a:rPr>
              <a:t>和文</a:t>
            </a:r>
            <a:endParaRPr lang="en-US" altLang="zh-CN" sz="1200" dirty="0" smtClean="0">
              <a:latin typeface="+mj-ea"/>
              <a:ea typeface="+mj-ea"/>
            </a:endParaRPr>
          </a:p>
          <a:p>
            <a:r>
              <a:rPr lang="zh-CN" altLang="en-US" sz="1200" dirty="0" smtClean="0">
                <a:latin typeface="+mj-ea"/>
                <a:ea typeface="+mj-ea"/>
              </a:rPr>
              <a:t>字</a:t>
            </a:r>
            <a:r>
              <a:rPr lang="zh-CN" altLang="en-US" sz="1200" dirty="0">
                <a:latin typeface="+mj-ea"/>
                <a:ea typeface="+mj-ea"/>
              </a:rPr>
              <a:t>，借此作出用来传达想法或讯息的</a:t>
            </a:r>
            <a:r>
              <a:rPr lang="zh-CN" altLang="en-US" sz="1200" dirty="0" smtClean="0">
                <a:latin typeface="+mj-ea"/>
                <a:ea typeface="+mj-ea"/>
              </a:rPr>
              <a:t>视觉</a:t>
            </a:r>
            <a:endParaRPr lang="en-US" altLang="zh-CN" sz="1200" dirty="0" smtClean="0">
              <a:latin typeface="+mj-ea"/>
              <a:ea typeface="+mj-ea"/>
            </a:endParaRPr>
          </a:p>
          <a:p>
            <a:r>
              <a:rPr lang="zh-CN" altLang="en-US" sz="1200" dirty="0" smtClean="0">
                <a:latin typeface="+mj-ea"/>
                <a:ea typeface="+mj-ea"/>
              </a:rPr>
              <a:t>表现。</a:t>
            </a:r>
            <a:endParaRPr lang="zh-CN" altLang="en-US" sz="1200" dirty="0">
              <a:latin typeface="+mj-ea"/>
              <a:ea typeface="+mj-ea"/>
            </a:endParaRPr>
          </a:p>
        </p:txBody>
      </p:sp>
      <p:sp>
        <p:nvSpPr>
          <p:cNvPr id="13" name="矩形 12"/>
          <p:cNvSpPr/>
          <p:nvPr/>
        </p:nvSpPr>
        <p:spPr>
          <a:xfrm>
            <a:off x="6912843" y="2231975"/>
            <a:ext cx="432085" cy="399625"/>
          </a:xfrm>
          <a:prstGeom prst="rect">
            <a:avLst/>
          </a:prstGeom>
          <a:noFill/>
          <a:ln w="38100">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30289" y="2502251"/>
            <a:ext cx="330626" cy="305788"/>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mph" presetSubtype="0" fill="hold" nodeType="clickEffect">
                                  <p:stCondLst>
                                    <p:cond delay="0"/>
                                  </p:stCondLst>
                                  <p:childTnLst>
                                    <p:animEffect transition="out" filter="fade">
                                      <p:cBhvr>
                                        <p:cTn id="12" dur="500" tmFilter="0, 0; .2, .5; .8, .5; 1, 0"/>
                                        <p:tgtEl>
                                          <p:spTgt spid="6146"/>
                                        </p:tgtEl>
                                      </p:cBhvr>
                                    </p:animEffect>
                                    <p:animScale>
                                      <p:cBhvr>
                                        <p:cTn id="13" dur="250" autoRev="1" fill="hold"/>
                                        <p:tgtEl>
                                          <p:spTgt spid="6146"/>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6" presetClass="emph" presetSubtype="0" fill="hold" nodeType="clickEffect">
                                  <p:stCondLst>
                                    <p:cond delay="0"/>
                                  </p:stCondLst>
                                  <p:childTnLst>
                                    <p:animEffect transition="out" filter="fade">
                                      <p:cBhvr>
                                        <p:cTn id="17" dur="500" tmFilter="0, 0; .2, .5; .8, .5; 1, 0"/>
                                        <p:tgtEl>
                                          <p:spTgt spid="6148"/>
                                        </p:tgtEl>
                                      </p:cBhvr>
                                    </p:animEffect>
                                    <p:animScale>
                                      <p:cBhvr>
                                        <p:cTn id="18" dur="250" autoRev="1" fill="hold"/>
                                        <p:tgtEl>
                                          <p:spTgt spid="6148"/>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500" tmFilter="0, 0; .2, .5; .8, .5; 1, 0"/>
                                        <p:tgtEl>
                                          <p:spTgt spid="6149"/>
                                        </p:tgtEl>
                                      </p:cBhvr>
                                    </p:animEffect>
                                    <p:animScale>
                                      <p:cBhvr>
                                        <p:cTn id="23" dur="250" autoRev="1" fill="hold"/>
                                        <p:tgtEl>
                                          <p:spTgt spid="6149"/>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26" presetClass="emph" presetSubtype="0" fill="hold" grpId="0" nodeType="clickEffect">
                                  <p:stCondLst>
                                    <p:cond delay="0"/>
                                  </p:stCondLst>
                                  <p:childTnLst>
                                    <p:animEffect transition="out" filter="fade">
                                      <p:cBhvr>
                                        <p:cTn id="27" dur="500" tmFilter="0, 0; .2, .5; .8, .5; 1, 0"/>
                                        <p:tgtEl>
                                          <p:spTgt spid="13"/>
                                        </p:tgtEl>
                                      </p:cBhvr>
                                    </p:animEffect>
                                    <p:animScale>
                                      <p:cBhvr>
                                        <p:cTn id="28" dur="250" autoRev="1" fill="hold"/>
                                        <p:tgtEl>
                                          <p:spTgt spid="13"/>
                                        </p:tgtEl>
                                      </p:cBhvr>
                                      <p:by x="105000" y="105000"/>
                                    </p:animScale>
                                  </p:childTnLst>
                                </p:cTn>
                              </p:par>
                              <p:par>
                                <p:cTn id="29" presetID="26" presetClass="emph" presetSubtype="0" fill="hold" grpId="0" nodeType="withEffect">
                                  <p:stCondLst>
                                    <p:cond delay="0"/>
                                  </p:stCondLst>
                                  <p:childTnLst>
                                    <p:animEffect transition="out" filter="fade">
                                      <p:cBhvr>
                                        <p:cTn id="30" dur="500" tmFilter="0, 0; .2, .5; .8, .5; 1, 0"/>
                                        <p:tgtEl>
                                          <p:spTgt spid="14"/>
                                        </p:tgtEl>
                                      </p:cBhvr>
                                    </p:animEffect>
                                    <p:animScale>
                                      <p:cBhvr>
                                        <p:cTn id="31" dur="250" autoRev="1" fill="hold"/>
                                        <p:tgtEl>
                                          <p:spTgt spid="14"/>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6" presetClass="emph" presetSubtype="0" fill="hold" grpId="0" nodeType="clickEffect">
                                  <p:stCondLst>
                                    <p:cond delay="0"/>
                                  </p:stCondLst>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93601" y="187285"/>
            <a:ext cx="4676280"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DESIGN WORKS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a:solidFill>
                  <a:srgbClr val="FFC000"/>
                </a:solidFill>
                <a:latin typeface="时尚中黑简体" panose="01010104010101010101" pitchFamily="2" charset="-122"/>
                <a:ea typeface="时尚中黑简体" panose="01010104010101010101" pitchFamily="2" charset="-122"/>
              </a:rPr>
              <a:t>设计</a:t>
            </a:r>
            <a:r>
              <a:rPr lang="zh-CN" altLang="en-US" sz="3600" dirty="0" smtClean="0">
                <a:solidFill>
                  <a:srgbClr val="FFC000"/>
                </a:solidFill>
                <a:latin typeface="时尚中黑简体" panose="01010104010101010101" pitchFamily="2" charset="-122"/>
                <a:ea typeface="时尚中黑简体" panose="01010104010101010101" pitchFamily="2" charset="-122"/>
              </a:rPr>
              <a:t>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333075" cy="369332"/>
          </a:xfrm>
          <a:prstGeom prst="rect">
            <a:avLst/>
          </a:prstGeom>
        </p:spPr>
        <p:txBody>
          <a:bodyPr wrap="none">
            <a:spAutoFit/>
          </a:bodyPr>
          <a:lstStyle/>
          <a:p>
            <a:r>
              <a:rPr lang="en-US" altLang="zh-CN" dirty="0">
                <a:latin typeface="+mj-ea"/>
                <a:ea typeface="+mj-ea"/>
              </a:rPr>
              <a:t>Works appreciation</a:t>
            </a:r>
            <a:endParaRPr lang="zh-CN" altLang="en-US" dirty="0">
              <a:latin typeface="+mj-ea"/>
              <a:ea typeface="+mj-ea"/>
            </a:endParaRPr>
          </a:p>
        </p:txBody>
      </p:sp>
      <p:pic>
        <p:nvPicPr>
          <p:cNvPr id="13316" name="Picture 4" descr="F:\2014101411165947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9804" y="2462435"/>
            <a:ext cx="5667375" cy="3009900"/>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F:\3e103a00f899b7ba82dc7c4d06348f5f.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8874" y="2462435"/>
            <a:ext cx="2114624" cy="3009900"/>
          </a:xfrm>
          <a:prstGeom prst="rect">
            <a:avLst/>
          </a:prstGeom>
          <a:noFill/>
          <a:extLst>
            <a:ext uri="{909E8E84-426E-40DD-AFC4-6F175D3DCCD1}">
              <a14:hiddenFill xmlns:a14="http://schemas.microsoft.com/office/drawing/2010/main">
                <a:solidFill>
                  <a:srgbClr val="FFFFFF"/>
                </a:solidFill>
              </a14:hiddenFill>
            </a:ext>
          </a:extLst>
        </p:spPr>
      </p:pic>
      <p:pic>
        <p:nvPicPr>
          <p:cNvPr id="13317" name="Picture 5" descr="F:\pm8.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9614" b="27612"/>
          <a:stretch>
            <a:fillRect/>
          </a:stretch>
        </p:blipFill>
        <p:spPr bwMode="auto">
          <a:xfrm>
            <a:off x="2058874" y="1555192"/>
            <a:ext cx="7878305" cy="75474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flipH="1">
            <a:off x="-2" y="5760367"/>
            <a:ext cx="8064971" cy="288032"/>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3" name="矩形 12"/>
          <p:cNvSpPr/>
          <p:nvPr/>
        </p:nvSpPr>
        <p:spPr>
          <a:xfrm>
            <a:off x="1303002" y="5083829"/>
            <a:ext cx="432085" cy="399625"/>
          </a:xfrm>
          <a:prstGeom prst="rect">
            <a:avLst/>
          </a:prstGeom>
          <a:noFill/>
          <a:ln w="38100">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20448" y="5354105"/>
            <a:ext cx="330626" cy="305788"/>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649147" y="0"/>
            <a:ext cx="288032" cy="1439887"/>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fade">
                                      <p:cBhvr>
                                        <p:cTn id="12" dur="500"/>
                                        <p:tgtEl>
                                          <p:spTgt spid="133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3315"/>
                                        </p:tgtEl>
                                        <p:attrNameLst>
                                          <p:attrName>style.visibility</p:attrName>
                                        </p:attrNameLst>
                                      </p:cBhvr>
                                      <p:to>
                                        <p:strVal val="visible"/>
                                      </p:to>
                                    </p:set>
                                    <p:anim calcmode="lin" valueType="num">
                                      <p:cBhvr additive="base">
                                        <p:cTn id="17" dur="500" fill="hold"/>
                                        <p:tgtEl>
                                          <p:spTgt spid="13315"/>
                                        </p:tgtEl>
                                        <p:attrNameLst>
                                          <p:attrName>ppt_x</p:attrName>
                                        </p:attrNameLst>
                                      </p:cBhvr>
                                      <p:tavLst>
                                        <p:tav tm="0">
                                          <p:val>
                                            <p:strVal val="0-#ppt_w/2"/>
                                          </p:val>
                                        </p:tav>
                                        <p:tav tm="100000">
                                          <p:val>
                                            <p:strVal val="#ppt_x"/>
                                          </p:val>
                                        </p:tav>
                                      </p:tavLst>
                                    </p:anim>
                                    <p:anim calcmode="lin" valueType="num">
                                      <p:cBhvr additive="base">
                                        <p:cTn id="18" dur="500" fill="hold"/>
                                        <p:tgtEl>
                                          <p:spTgt spid="1331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3316"/>
                                        </p:tgtEl>
                                        <p:attrNameLst>
                                          <p:attrName>style.visibility</p:attrName>
                                        </p:attrNameLst>
                                      </p:cBhvr>
                                      <p:to>
                                        <p:strVal val="visible"/>
                                      </p:to>
                                    </p:set>
                                    <p:anim calcmode="lin" valueType="num">
                                      <p:cBhvr additive="base">
                                        <p:cTn id="21" dur="500" fill="hold"/>
                                        <p:tgtEl>
                                          <p:spTgt spid="13316"/>
                                        </p:tgtEl>
                                        <p:attrNameLst>
                                          <p:attrName>ppt_x</p:attrName>
                                        </p:attrNameLst>
                                      </p:cBhvr>
                                      <p:tavLst>
                                        <p:tav tm="0">
                                          <p:val>
                                            <p:strVal val="1+#ppt_w/2"/>
                                          </p:val>
                                        </p:tav>
                                        <p:tav tm="100000">
                                          <p:val>
                                            <p:strVal val="#ppt_x"/>
                                          </p:val>
                                        </p:tav>
                                      </p:tavLst>
                                    </p:anim>
                                    <p:anim calcmode="lin" valueType="num">
                                      <p:cBhvr additive="base">
                                        <p:cTn id="22" dur="500" fill="hold"/>
                                        <p:tgtEl>
                                          <p:spTgt spid="13316"/>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99927"/>
            <a:ext cx="6480795" cy="3096344"/>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1933" y="662309"/>
            <a:ext cx="5968301" cy="5386090"/>
          </a:xfrm>
          <a:prstGeom prst="rect">
            <a:avLst/>
          </a:prstGeom>
          <a:noFill/>
        </p:spPr>
        <p:txBody>
          <a:bodyPr wrap="none" rtlCol="0">
            <a:spAutoFit/>
          </a:bodyPr>
          <a:lstStyle/>
          <a:p>
            <a:r>
              <a:rPr lang="en-US" altLang="zh-CN" sz="34400" i="1" spc="-300" dirty="0" smtClean="0">
                <a:solidFill>
                  <a:schemeClr val="bg1">
                    <a:lumMod val="95000"/>
                    <a:lumOff val="5000"/>
                  </a:schemeClr>
                </a:solidFill>
                <a:latin typeface="方正超粗黑简体" panose="03000509000000000000" pitchFamily="65" charset="-122"/>
                <a:ea typeface="方正超粗黑简体" panose="03000509000000000000" pitchFamily="65" charset="-122"/>
              </a:rPr>
              <a:t>04</a:t>
            </a:r>
            <a:endParaRPr lang="zh-CN" altLang="en-US" sz="34400" i="1" spc="-300" dirty="0">
              <a:solidFill>
                <a:schemeClr val="bg1">
                  <a:lumMod val="95000"/>
                  <a:lumOff val="5000"/>
                </a:schemeClr>
              </a:solidFill>
              <a:latin typeface="方正超粗黑简体" panose="03000509000000000000" pitchFamily="65" charset="-122"/>
              <a:ea typeface="方正超粗黑简体" panose="03000509000000000000" pitchFamily="65" charset="-122"/>
            </a:endParaRPr>
          </a:p>
        </p:txBody>
      </p:sp>
      <p:sp>
        <p:nvSpPr>
          <p:cNvPr id="5" name="矩形 4"/>
          <p:cNvSpPr/>
          <p:nvPr/>
        </p:nvSpPr>
        <p:spPr>
          <a:xfrm>
            <a:off x="-1" y="3096071"/>
            <a:ext cx="6480796" cy="792088"/>
          </a:xfrm>
          <a:prstGeom prst="rect">
            <a:avLst/>
          </a:prstGeom>
          <a:solidFill>
            <a:schemeClr val="bg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20155" y="3024063"/>
            <a:ext cx="3706464" cy="923330"/>
          </a:xfrm>
          <a:prstGeom prst="rect">
            <a:avLst/>
          </a:prstGeom>
          <a:noFill/>
        </p:spPr>
        <p:txBody>
          <a:bodyPr wrap="none" rtlCol="0">
            <a:spAutoFit/>
          </a:bodyPr>
          <a:lstStyle/>
          <a:p>
            <a:r>
              <a:rPr lang="en-US" altLang="zh-CN" sz="5400" dirty="0" smtClean="0">
                <a:latin typeface="时尚中黑简体" panose="01010104010101010101" pitchFamily="2" charset="-122"/>
                <a:ea typeface="时尚中黑简体" panose="01010104010101010101" pitchFamily="2" charset="-122"/>
              </a:rPr>
              <a:t>PART ONE</a:t>
            </a:r>
            <a:endParaRPr lang="zh-CN" altLang="en-US" sz="5400" dirty="0">
              <a:latin typeface="时尚中黑简体" panose="01010104010101010101" pitchFamily="2" charset="-122"/>
              <a:ea typeface="时尚中黑简体" panose="01010104010101010101" pitchFamily="2" charset="-122"/>
            </a:endParaRPr>
          </a:p>
        </p:txBody>
      </p:sp>
      <p:sp>
        <p:nvSpPr>
          <p:cNvPr id="8" name="TextBox 7"/>
          <p:cNvSpPr txBox="1"/>
          <p:nvPr/>
        </p:nvSpPr>
        <p:spPr>
          <a:xfrm>
            <a:off x="4283774" y="3240087"/>
            <a:ext cx="1620957" cy="523220"/>
          </a:xfrm>
          <a:prstGeom prst="rect">
            <a:avLst/>
          </a:prstGeom>
          <a:noFill/>
        </p:spPr>
        <p:txBody>
          <a:bodyPr wrap="none" rtlCol="0">
            <a:spAutoFit/>
          </a:bodyPr>
          <a:lstStyle/>
          <a:p>
            <a:r>
              <a:rPr lang="zh-CN" altLang="en-US" sz="2800" dirty="0" smtClean="0">
                <a:solidFill>
                  <a:srgbClr val="FFC000"/>
                </a:solidFill>
                <a:latin typeface="方正大黑简体" panose="03000509000000000000" pitchFamily="65" charset="-122"/>
                <a:ea typeface="方正大黑简体" panose="03000509000000000000" pitchFamily="65" charset="-122"/>
              </a:rPr>
              <a:t>视觉作品</a:t>
            </a:r>
            <a:endParaRPr lang="zh-CN" altLang="en-US" sz="2800" dirty="0">
              <a:solidFill>
                <a:srgbClr val="FFC000"/>
              </a:solidFill>
              <a:latin typeface="方正大黑简体" panose="03000509000000000000" pitchFamily="65" charset="-122"/>
              <a:ea typeface="方正大黑简体" panose="03000509000000000000" pitchFamily="65" charset="-122"/>
            </a:endParaRPr>
          </a:p>
        </p:txBody>
      </p:sp>
      <p:sp>
        <p:nvSpPr>
          <p:cNvPr id="12" name="矩形 11"/>
          <p:cNvSpPr/>
          <p:nvPr/>
        </p:nvSpPr>
        <p:spPr>
          <a:xfrm>
            <a:off x="6552803" y="1799927"/>
            <a:ext cx="45719" cy="3096344"/>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75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5"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heckerboard(down)">
                                      <p:cBhvr>
                                        <p:cTn id="3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p:bldP spid="8" grpId="0"/>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93601" y="187285"/>
            <a:ext cx="4280339"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VISUA WORKS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a:solidFill>
                  <a:srgbClr val="FFC000"/>
                </a:solidFill>
                <a:latin typeface="时尚中黑简体" panose="01010104010101010101" pitchFamily="2" charset="-122"/>
                <a:ea typeface="时尚中黑简体" panose="01010104010101010101" pitchFamily="2" charset="-122"/>
              </a:rPr>
              <a:t>视觉</a:t>
            </a:r>
            <a:r>
              <a:rPr lang="zh-CN" altLang="en-US" sz="3600" dirty="0" smtClean="0">
                <a:solidFill>
                  <a:srgbClr val="FFC000"/>
                </a:solidFill>
                <a:latin typeface="时尚中黑简体" panose="01010104010101010101" pitchFamily="2" charset="-122"/>
                <a:ea typeface="时尚中黑简体" panose="01010104010101010101" pitchFamily="2" charset="-122"/>
              </a:rPr>
              <a:t>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787680" y="782523"/>
            <a:ext cx="2333075" cy="369332"/>
          </a:xfrm>
          <a:prstGeom prst="rect">
            <a:avLst/>
          </a:prstGeom>
        </p:spPr>
        <p:txBody>
          <a:bodyPr wrap="none">
            <a:spAutoFit/>
          </a:bodyPr>
          <a:lstStyle/>
          <a:p>
            <a:r>
              <a:rPr lang="en-US" altLang="zh-CN" dirty="0">
                <a:latin typeface="+mj-ea"/>
                <a:ea typeface="+mj-ea"/>
              </a:rPr>
              <a:t>Works appreciation</a:t>
            </a:r>
            <a:endParaRPr lang="zh-CN" altLang="en-US" dirty="0">
              <a:latin typeface="+mj-ea"/>
              <a:ea typeface="+mj-ea"/>
            </a:endParaRPr>
          </a:p>
        </p:txBody>
      </p:sp>
      <p:pic>
        <p:nvPicPr>
          <p:cNvPr id="7172" name="Picture 4" descr="F:\52a7df463dfae91e8900000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0244" y="1583903"/>
            <a:ext cx="3240360" cy="4238741"/>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F:\52b19bdc3dfae97d38000005.JPE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594" r="8808" b="22349"/>
          <a:stretch>
            <a:fillRect/>
          </a:stretch>
        </p:blipFill>
        <p:spPr bwMode="auto">
          <a:xfrm>
            <a:off x="7244620" y="1583903"/>
            <a:ext cx="2404527" cy="2978929"/>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360115" y="2834168"/>
            <a:ext cx="3407023" cy="2062103"/>
          </a:xfrm>
          <a:prstGeom prst="rect">
            <a:avLst/>
          </a:prstGeom>
        </p:spPr>
        <p:txBody>
          <a:bodyPr wrap="square">
            <a:spAutoFit/>
          </a:bodyPr>
          <a:lstStyle/>
          <a:p>
            <a:r>
              <a:rPr lang="zh-CN" altLang="en-US" sz="3200" dirty="0">
                <a:latin typeface="+mj-ea"/>
                <a:ea typeface="+mj-ea"/>
              </a:rPr>
              <a:t>视觉设计</a:t>
            </a:r>
            <a:r>
              <a:rPr lang="zh-CN" altLang="en-US" sz="1200" dirty="0">
                <a:latin typeface="+mj-ea"/>
                <a:ea typeface="+mj-ea"/>
              </a:rPr>
              <a:t>是针对眼睛</a:t>
            </a:r>
            <a:r>
              <a:rPr lang="zh-CN" altLang="en-US" sz="1200" dirty="0" smtClean="0">
                <a:latin typeface="+mj-ea"/>
                <a:ea typeface="+mj-ea"/>
              </a:rPr>
              <a:t>功能</a:t>
            </a:r>
            <a:endParaRPr lang="en-US" altLang="zh-CN" sz="1200" dirty="0" smtClean="0">
              <a:latin typeface="+mj-ea"/>
              <a:ea typeface="+mj-ea"/>
            </a:endParaRPr>
          </a:p>
          <a:p>
            <a:r>
              <a:rPr lang="zh-CN" altLang="en-US" sz="1200" dirty="0" smtClean="0">
                <a:latin typeface="+mj-ea"/>
                <a:ea typeface="+mj-ea"/>
              </a:rPr>
              <a:t>的</a:t>
            </a:r>
            <a:r>
              <a:rPr lang="zh-CN" altLang="en-US" sz="1200" dirty="0">
                <a:latin typeface="+mj-ea"/>
                <a:ea typeface="+mj-ea"/>
              </a:rPr>
              <a:t>主观形式的表现手段和结果</a:t>
            </a:r>
            <a:r>
              <a:rPr lang="zh-CN" altLang="en-US" sz="1200" dirty="0" smtClean="0">
                <a:latin typeface="+mj-ea"/>
                <a:ea typeface="+mj-ea"/>
              </a:rPr>
              <a:t>。</a:t>
            </a:r>
            <a:endParaRPr lang="en-US" altLang="zh-CN" sz="1200" dirty="0" smtClean="0">
              <a:latin typeface="+mj-ea"/>
              <a:ea typeface="+mj-ea"/>
            </a:endParaRPr>
          </a:p>
          <a:p>
            <a:r>
              <a:rPr lang="zh-CN" altLang="en-US" sz="1200" dirty="0" smtClean="0">
                <a:latin typeface="+mj-ea"/>
                <a:ea typeface="+mj-ea"/>
              </a:rPr>
              <a:t>与</a:t>
            </a:r>
            <a:r>
              <a:rPr lang="zh-CN" altLang="en-US" sz="1200" dirty="0">
                <a:latin typeface="+mj-ea"/>
                <a:ea typeface="+mj-ea"/>
              </a:rPr>
              <a:t>视觉传达设计的异同，视觉传达设计</a:t>
            </a:r>
            <a:r>
              <a:rPr lang="zh-CN" altLang="en-US" sz="1200" dirty="0" smtClean="0">
                <a:latin typeface="+mj-ea"/>
                <a:ea typeface="+mj-ea"/>
              </a:rPr>
              <a:t>属</a:t>
            </a:r>
            <a:endParaRPr lang="en-US" altLang="zh-CN" sz="1200" dirty="0" smtClean="0">
              <a:latin typeface="+mj-ea"/>
              <a:ea typeface="+mj-ea"/>
            </a:endParaRPr>
          </a:p>
          <a:p>
            <a:r>
              <a:rPr lang="zh-CN" altLang="en-US" sz="1200" dirty="0" smtClean="0">
                <a:latin typeface="+mj-ea"/>
                <a:ea typeface="+mj-ea"/>
              </a:rPr>
              <a:t>于</a:t>
            </a:r>
            <a:r>
              <a:rPr lang="zh-CN" altLang="en-US" sz="1200" dirty="0">
                <a:latin typeface="+mj-ea"/>
                <a:ea typeface="+mj-ea"/>
              </a:rPr>
              <a:t>视觉设计的一部分，主要针对被传达</a:t>
            </a:r>
            <a:r>
              <a:rPr lang="zh-CN" altLang="en-US" sz="1200" dirty="0" smtClean="0">
                <a:latin typeface="+mj-ea"/>
                <a:ea typeface="+mj-ea"/>
              </a:rPr>
              <a:t>对</a:t>
            </a:r>
            <a:endParaRPr lang="en-US" altLang="zh-CN" sz="1200" dirty="0" smtClean="0">
              <a:latin typeface="+mj-ea"/>
              <a:ea typeface="+mj-ea"/>
            </a:endParaRPr>
          </a:p>
          <a:p>
            <a:r>
              <a:rPr lang="zh-CN" altLang="en-US" sz="1200" dirty="0" smtClean="0">
                <a:latin typeface="+mj-ea"/>
                <a:ea typeface="+mj-ea"/>
              </a:rPr>
              <a:t>象</a:t>
            </a:r>
            <a:r>
              <a:rPr lang="zh-CN" altLang="en-US" sz="1200" dirty="0">
                <a:latin typeface="+mj-ea"/>
                <a:ea typeface="+mj-ea"/>
              </a:rPr>
              <a:t>即观众而有所表现，缺少对设计者</a:t>
            </a:r>
            <a:r>
              <a:rPr lang="zh-CN" altLang="en-US" sz="1200" dirty="0" smtClean="0">
                <a:latin typeface="+mj-ea"/>
                <a:ea typeface="+mj-ea"/>
              </a:rPr>
              <a:t>自身</a:t>
            </a:r>
            <a:endParaRPr lang="en-US" altLang="zh-CN" sz="1200" dirty="0" smtClean="0">
              <a:latin typeface="+mj-ea"/>
              <a:ea typeface="+mj-ea"/>
            </a:endParaRPr>
          </a:p>
          <a:p>
            <a:r>
              <a:rPr lang="zh-CN" altLang="en-US" sz="1200" dirty="0" smtClean="0">
                <a:latin typeface="+mj-ea"/>
                <a:ea typeface="+mj-ea"/>
              </a:rPr>
              <a:t>视觉</a:t>
            </a:r>
            <a:r>
              <a:rPr lang="zh-CN" altLang="en-US" sz="1200" dirty="0">
                <a:latin typeface="+mj-ea"/>
                <a:ea typeface="+mj-ea"/>
              </a:rPr>
              <a:t>需求因素的诉求。视觉传达既传达</a:t>
            </a:r>
            <a:r>
              <a:rPr lang="zh-CN" altLang="en-US" sz="1200" dirty="0" smtClean="0">
                <a:latin typeface="+mj-ea"/>
                <a:ea typeface="+mj-ea"/>
              </a:rPr>
              <a:t>给</a:t>
            </a:r>
            <a:endParaRPr lang="en-US" altLang="zh-CN" sz="1200" dirty="0" smtClean="0">
              <a:latin typeface="+mj-ea"/>
              <a:ea typeface="+mj-ea"/>
            </a:endParaRPr>
          </a:p>
          <a:p>
            <a:r>
              <a:rPr lang="zh-CN" altLang="en-US" sz="1200" dirty="0" smtClean="0">
                <a:latin typeface="+mj-ea"/>
                <a:ea typeface="+mj-ea"/>
              </a:rPr>
              <a:t>视觉</a:t>
            </a:r>
            <a:r>
              <a:rPr lang="zh-CN" altLang="en-US" sz="1200" dirty="0">
                <a:latin typeface="+mj-ea"/>
                <a:ea typeface="+mj-ea"/>
              </a:rPr>
              <a:t>观众也传达给设计者本人，因此</a:t>
            </a:r>
            <a:r>
              <a:rPr lang="zh-CN" altLang="en-US" sz="1200" dirty="0" smtClean="0">
                <a:latin typeface="+mj-ea"/>
                <a:ea typeface="+mj-ea"/>
              </a:rPr>
              <a:t>深入</a:t>
            </a:r>
            <a:endParaRPr lang="en-US" altLang="zh-CN" sz="1200" dirty="0" smtClean="0">
              <a:latin typeface="+mj-ea"/>
              <a:ea typeface="+mj-ea"/>
            </a:endParaRPr>
          </a:p>
          <a:p>
            <a:r>
              <a:rPr lang="zh-CN" altLang="en-US" sz="1200" dirty="0" smtClean="0">
                <a:latin typeface="+mj-ea"/>
                <a:ea typeface="+mj-ea"/>
              </a:rPr>
              <a:t>的</a:t>
            </a:r>
            <a:r>
              <a:rPr lang="zh-CN" altLang="en-US" sz="1200" dirty="0">
                <a:latin typeface="+mj-ea"/>
                <a:ea typeface="+mj-ea"/>
              </a:rPr>
              <a:t>视觉传达研究已经关注到视觉的方</a:t>
            </a:r>
            <a:r>
              <a:rPr lang="zh-CN" altLang="en-US" sz="1200" dirty="0" smtClean="0">
                <a:latin typeface="+mj-ea"/>
                <a:ea typeface="+mj-ea"/>
              </a:rPr>
              <a:t>方面</a:t>
            </a:r>
            <a:endParaRPr lang="en-US" altLang="zh-CN" sz="1200" dirty="0" smtClean="0">
              <a:latin typeface="+mj-ea"/>
              <a:ea typeface="+mj-ea"/>
            </a:endParaRPr>
          </a:p>
          <a:p>
            <a:r>
              <a:rPr lang="zh-CN" altLang="en-US" sz="1200" dirty="0" smtClean="0">
                <a:latin typeface="+mj-ea"/>
                <a:ea typeface="+mj-ea"/>
              </a:rPr>
              <a:t>面</a:t>
            </a:r>
            <a:r>
              <a:rPr lang="zh-CN" altLang="en-US" sz="1200" dirty="0">
                <a:latin typeface="+mj-ea"/>
                <a:ea typeface="+mj-ea"/>
              </a:rPr>
              <a:t>感受，称其为视觉设计更加贴切。</a:t>
            </a:r>
            <a:endParaRPr lang="zh-CN" altLang="en-US" sz="700" dirty="0">
              <a:latin typeface="+mj-ea"/>
              <a:ea typeface="+mj-ea"/>
            </a:endParaRPr>
          </a:p>
        </p:txBody>
      </p:sp>
      <p:cxnSp>
        <p:nvCxnSpPr>
          <p:cNvPr id="12" name="直接连接符 11"/>
          <p:cNvCxnSpPr/>
          <p:nvPr/>
        </p:nvCxnSpPr>
        <p:spPr>
          <a:xfrm flipV="1">
            <a:off x="3733459" y="1584175"/>
            <a:ext cx="11032" cy="42384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7272883" y="4752255"/>
            <a:ext cx="432085" cy="399625"/>
          </a:xfrm>
          <a:prstGeom prst="rect">
            <a:avLst/>
          </a:prstGeom>
          <a:noFill/>
          <a:ln w="38100">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662337" y="5094539"/>
            <a:ext cx="330626" cy="305788"/>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fade">
                                      <p:cBhvr>
                                        <p:cTn id="7" dur="500"/>
                                        <p:tgtEl>
                                          <p:spTgt spid="717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7173"/>
                                        </p:tgtEl>
                                        <p:attrNameLst>
                                          <p:attrName>style.visibility</p:attrName>
                                        </p:attrNameLst>
                                      </p:cBhvr>
                                      <p:to>
                                        <p:strVal val="visible"/>
                                      </p:to>
                                    </p:set>
                                    <p:anim calcmode="lin" valueType="num">
                                      <p:cBhvr additive="base">
                                        <p:cTn id="12" dur="500"/>
                                        <p:tgtEl>
                                          <p:spTgt spid="7173"/>
                                        </p:tgtEl>
                                        <p:attrNameLst>
                                          <p:attrName>ppt_x</p:attrName>
                                        </p:attrNameLst>
                                      </p:cBhvr>
                                      <p:tavLst>
                                        <p:tav tm="0">
                                          <p:val>
                                            <p:strVal val="#ppt_x-#ppt_w*1.125000"/>
                                          </p:val>
                                        </p:tav>
                                        <p:tav tm="100000">
                                          <p:val>
                                            <p:strVal val="#ppt_x"/>
                                          </p:val>
                                        </p:tav>
                                      </p:tavLst>
                                    </p:anim>
                                    <p:animEffect transition="in" filter="wipe(right)">
                                      <p:cBhvr>
                                        <p:cTn id="13" dur="500"/>
                                        <p:tgtEl>
                                          <p:spTgt spid="717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2"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ppt_x</p:attrName>
                                        </p:attrNameLst>
                                      </p:cBhvr>
                                      <p:tavLst>
                                        <p:tav tm="0">
                                          <p:val>
                                            <p:strVal val="#ppt_x+#ppt_w*1.125000"/>
                                          </p:val>
                                        </p:tav>
                                        <p:tav tm="100000">
                                          <p:val>
                                            <p:strVal val="#ppt_x"/>
                                          </p:val>
                                        </p:tav>
                                      </p:tavLst>
                                    </p:anim>
                                    <p:animEffect transition="in" filter="wipe(left)">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93601" y="187285"/>
            <a:ext cx="4280339"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VISUA WORKS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a:solidFill>
                  <a:srgbClr val="FFC000"/>
                </a:solidFill>
                <a:latin typeface="时尚中黑简体" panose="01010104010101010101" pitchFamily="2" charset="-122"/>
                <a:ea typeface="时尚中黑简体" panose="01010104010101010101" pitchFamily="2" charset="-122"/>
              </a:rPr>
              <a:t>视觉</a:t>
            </a:r>
            <a:r>
              <a:rPr lang="zh-CN" altLang="en-US" sz="3600" dirty="0" smtClean="0">
                <a:solidFill>
                  <a:srgbClr val="FFC000"/>
                </a:solidFill>
                <a:latin typeface="时尚中黑简体" panose="01010104010101010101" pitchFamily="2" charset="-122"/>
                <a:ea typeface="时尚中黑简体" panose="01010104010101010101" pitchFamily="2" charset="-122"/>
              </a:rPr>
              <a:t>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787680" y="782523"/>
            <a:ext cx="2333075" cy="369332"/>
          </a:xfrm>
          <a:prstGeom prst="rect">
            <a:avLst/>
          </a:prstGeom>
        </p:spPr>
        <p:txBody>
          <a:bodyPr wrap="none">
            <a:spAutoFit/>
          </a:bodyPr>
          <a:lstStyle/>
          <a:p>
            <a:r>
              <a:rPr lang="en-US" altLang="zh-CN" dirty="0">
                <a:latin typeface="+mj-ea"/>
                <a:ea typeface="+mj-ea"/>
              </a:rPr>
              <a:t>Works appreciation</a:t>
            </a:r>
            <a:endParaRPr lang="zh-CN" altLang="en-US" dirty="0">
              <a:latin typeface="+mj-ea"/>
              <a:ea typeface="+mj-ea"/>
            </a:endParaRPr>
          </a:p>
        </p:txBody>
      </p:sp>
      <p:pic>
        <p:nvPicPr>
          <p:cNvPr id="14338" name="Picture 2" descr="F:\510e91ca8ddf870fa800000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8750"/>
          <a:stretch>
            <a:fillRect/>
          </a:stretch>
        </p:blipFill>
        <p:spPr bwMode="auto">
          <a:xfrm>
            <a:off x="4984049" y="1562515"/>
            <a:ext cx="4680520" cy="3281376"/>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descr="F:\3839935_182658361825_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3206" y="1511895"/>
            <a:ext cx="4440681" cy="1353020"/>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F:\1141892026745da73eo.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4913" b="15995"/>
          <a:stretch>
            <a:fillRect/>
          </a:stretch>
        </p:blipFill>
        <p:spPr bwMode="auto">
          <a:xfrm>
            <a:off x="360115" y="3074683"/>
            <a:ext cx="4473772" cy="1769208"/>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1410821" y="5017348"/>
            <a:ext cx="7560840" cy="1031051"/>
          </a:xfrm>
          <a:prstGeom prst="rect">
            <a:avLst/>
          </a:prstGeom>
        </p:spPr>
        <p:txBody>
          <a:bodyPr wrap="square">
            <a:spAutoFit/>
          </a:bodyPr>
          <a:lstStyle/>
          <a:p>
            <a:r>
              <a:rPr lang="zh-CN" altLang="en-US" sz="2800" dirty="0">
                <a:latin typeface="+mj-ea"/>
                <a:ea typeface="+mj-ea"/>
              </a:rPr>
              <a:t>视觉设计</a:t>
            </a:r>
            <a:r>
              <a:rPr lang="zh-CN" altLang="en-US" sz="1100" dirty="0">
                <a:latin typeface="+mj-ea"/>
                <a:ea typeface="+mj-ea"/>
              </a:rPr>
              <a:t>是针对眼睛</a:t>
            </a:r>
            <a:r>
              <a:rPr lang="zh-CN" altLang="en-US" sz="1100" dirty="0" smtClean="0">
                <a:latin typeface="+mj-ea"/>
                <a:ea typeface="+mj-ea"/>
              </a:rPr>
              <a:t>功能的</a:t>
            </a:r>
            <a:r>
              <a:rPr lang="zh-CN" altLang="en-US" sz="1100" dirty="0">
                <a:latin typeface="+mj-ea"/>
                <a:ea typeface="+mj-ea"/>
              </a:rPr>
              <a:t>主观形式的表现手段和结果</a:t>
            </a:r>
            <a:r>
              <a:rPr lang="zh-CN" altLang="en-US" sz="1100" dirty="0" smtClean="0">
                <a:latin typeface="+mj-ea"/>
                <a:ea typeface="+mj-ea"/>
              </a:rPr>
              <a:t>。与</a:t>
            </a:r>
            <a:r>
              <a:rPr lang="zh-CN" altLang="en-US" sz="1100" dirty="0">
                <a:latin typeface="+mj-ea"/>
                <a:ea typeface="+mj-ea"/>
              </a:rPr>
              <a:t>视觉传达设计的异同，视觉传达设计</a:t>
            </a:r>
            <a:r>
              <a:rPr lang="zh-CN" altLang="en-US" sz="1100" dirty="0" smtClean="0">
                <a:latin typeface="+mj-ea"/>
                <a:ea typeface="+mj-ea"/>
              </a:rPr>
              <a:t>属</a:t>
            </a:r>
            <a:endParaRPr lang="en-US" altLang="zh-CN" sz="1100" dirty="0" smtClean="0">
              <a:latin typeface="+mj-ea"/>
              <a:ea typeface="+mj-ea"/>
            </a:endParaRPr>
          </a:p>
          <a:p>
            <a:r>
              <a:rPr lang="zh-CN" altLang="en-US" sz="1100" dirty="0" smtClean="0">
                <a:latin typeface="+mj-ea"/>
                <a:ea typeface="+mj-ea"/>
              </a:rPr>
              <a:t>于</a:t>
            </a:r>
            <a:r>
              <a:rPr lang="zh-CN" altLang="en-US" sz="1100" dirty="0">
                <a:latin typeface="+mj-ea"/>
                <a:ea typeface="+mj-ea"/>
              </a:rPr>
              <a:t>视觉设计的一部分，主要针对被传达</a:t>
            </a:r>
            <a:r>
              <a:rPr lang="zh-CN" altLang="en-US" sz="1100" dirty="0" smtClean="0">
                <a:latin typeface="+mj-ea"/>
                <a:ea typeface="+mj-ea"/>
              </a:rPr>
              <a:t>对象</a:t>
            </a:r>
            <a:r>
              <a:rPr lang="zh-CN" altLang="en-US" sz="1100" dirty="0">
                <a:latin typeface="+mj-ea"/>
                <a:ea typeface="+mj-ea"/>
              </a:rPr>
              <a:t>即观众而有所表现，缺少对设计者</a:t>
            </a:r>
            <a:r>
              <a:rPr lang="zh-CN" altLang="en-US" sz="1100" dirty="0" smtClean="0">
                <a:latin typeface="+mj-ea"/>
                <a:ea typeface="+mj-ea"/>
              </a:rPr>
              <a:t>自身视觉</a:t>
            </a:r>
            <a:r>
              <a:rPr lang="zh-CN" altLang="en-US" sz="1100" dirty="0">
                <a:latin typeface="+mj-ea"/>
                <a:ea typeface="+mj-ea"/>
              </a:rPr>
              <a:t>需求因素的诉求。视觉</a:t>
            </a:r>
            <a:r>
              <a:rPr lang="zh-CN" altLang="en-US" sz="1100" dirty="0" smtClean="0">
                <a:latin typeface="+mj-ea"/>
                <a:ea typeface="+mj-ea"/>
              </a:rPr>
              <a:t>传达</a:t>
            </a:r>
            <a:endParaRPr lang="en-US" altLang="zh-CN" sz="1100" dirty="0" smtClean="0">
              <a:latin typeface="+mj-ea"/>
              <a:ea typeface="+mj-ea"/>
            </a:endParaRPr>
          </a:p>
          <a:p>
            <a:r>
              <a:rPr lang="zh-CN" altLang="en-US" sz="1100" dirty="0" smtClean="0">
                <a:latin typeface="+mj-ea"/>
                <a:ea typeface="+mj-ea"/>
              </a:rPr>
              <a:t>既</a:t>
            </a:r>
            <a:r>
              <a:rPr lang="zh-CN" altLang="en-US" sz="1100" dirty="0">
                <a:latin typeface="+mj-ea"/>
                <a:ea typeface="+mj-ea"/>
              </a:rPr>
              <a:t>传达</a:t>
            </a:r>
            <a:r>
              <a:rPr lang="zh-CN" altLang="en-US" sz="1100" dirty="0" smtClean="0">
                <a:latin typeface="+mj-ea"/>
                <a:ea typeface="+mj-ea"/>
              </a:rPr>
              <a:t>给视觉</a:t>
            </a:r>
            <a:r>
              <a:rPr lang="zh-CN" altLang="en-US" sz="1100" dirty="0">
                <a:latin typeface="+mj-ea"/>
                <a:ea typeface="+mj-ea"/>
              </a:rPr>
              <a:t>观众也传达给设计者本人，因此</a:t>
            </a:r>
            <a:r>
              <a:rPr lang="zh-CN" altLang="en-US" sz="1100" dirty="0" smtClean="0">
                <a:latin typeface="+mj-ea"/>
                <a:ea typeface="+mj-ea"/>
              </a:rPr>
              <a:t>深入的</a:t>
            </a:r>
            <a:r>
              <a:rPr lang="zh-CN" altLang="en-US" sz="1100" dirty="0">
                <a:latin typeface="+mj-ea"/>
                <a:ea typeface="+mj-ea"/>
              </a:rPr>
              <a:t>视觉传达研究已经关注到视觉的</a:t>
            </a:r>
            <a:r>
              <a:rPr lang="zh-CN" altLang="en-US" sz="1100" dirty="0" smtClean="0">
                <a:latin typeface="+mj-ea"/>
                <a:ea typeface="+mj-ea"/>
              </a:rPr>
              <a:t>方方面面</a:t>
            </a:r>
            <a:r>
              <a:rPr lang="zh-CN" altLang="en-US" sz="1100" dirty="0">
                <a:latin typeface="+mj-ea"/>
                <a:ea typeface="+mj-ea"/>
              </a:rPr>
              <a:t>感受，称其为视觉</a:t>
            </a:r>
            <a:r>
              <a:rPr lang="zh-CN" altLang="en-US" sz="1100" dirty="0" smtClean="0">
                <a:latin typeface="+mj-ea"/>
                <a:ea typeface="+mj-ea"/>
              </a:rPr>
              <a:t>设</a:t>
            </a:r>
            <a:endParaRPr lang="en-US" altLang="zh-CN" sz="1100" dirty="0" smtClean="0">
              <a:latin typeface="+mj-ea"/>
              <a:ea typeface="+mj-ea"/>
            </a:endParaRPr>
          </a:p>
          <a:p>
            <a:r>
              <a:rPr lang="zh-CN" altLang="en-US" sz="1100" dirty="0" smtClean="0">
                <a:latin typeface="+mj-ea"/>
                <a:ea typeface="+mj-ea"/>
              </a:rPr>
              <a:t>计</a:t>
            </a:r>
            <a:r>
              <a:rPr lang="zh-CN" altLang="en-US" sz="1100" dirty="0">
                <a:latin typeface="+mj-ea"/>
                <a:ea typeface="+mj-ea"/>
              </a:rPr>
              <a:t>更加贴切。</a:t>
            </a:r>
            <a:endParaRPr lang="zh-CN" altLang="en-US" sz="600" dirty="0">
              <a:latin typeface="+mj-ea"/>
              <a:ea typeface="+mj-ea"/>
            </a:endParaRPr>
          </a:p>
        </p:txBody>
      </p:sp>
      <p:sp>
        <p:nvSpPr>
          <p:cNvPr id="14" name="矩形 13"/>
          <p:cNvSpPr/>
          <p:nvPr/>
        </p:nvSpPr>
        <p:spPr>
          <a:xfrm>
            <a:off x="1080195" y="5143608"/>
            <a:ext cx="330626" cy="305788"/>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nodeType="clickEffect">
                                  <p:stCondLst>
                                    <p:cond delay="0"/>
                                  </p:stCondLst>
                                  <p:childTnLst>
                                    <p:set>
                                      <p:cBhvr>
                                        <p:cTn id="11" dur="1" fill="hold">
                                          <p:stCondLst>
                                            <p:cond delay="0"/>
                                          </p:stCondLst>
                                        </p:cTn>
                                        <p:tgtEl>
                                          <p:spTgt spid="14339"/>
                                        </p:tgtEl>
                                        <p:attrNameLst>
                                          <p:attrName>style.visibility</p:attrName>
                                        </p:attrNameLst>
                                      </p:cBhvr>
                                      <p:to>
                                        <p:strVal val="visible"/>
                                      </p:to>
                                    </p:set>
                                    <p:anim calcmode="lin" valueType="num">
                                      <p:cBhvr additive="base">
                                        <p:cTn id="12" dur="500"/>
                                        <p:tgtEl>
                                          <p:spTgt spid="14339"/>
                                        </p:tgtEl>
                                        <p:attrNameLst>
                                          <p:attrName>ppt_x</p:attrName>
                                        </p:attrNameLst>
                                      </p:cBhvr>
                                      <p:tavLst>
                                        <p:tav tm="0">
                                          <p:val>
                                            <p:strVal val="#ppt_x+#ppt_w*1.125000"/>
                                          </p:val>
                                        </p:tav>
                                        <p:tav tm="100000">
                                          <p:val>
                                            <p:strVal val="#ppt_x"/>
                                          </p:val>
                                        </p:tav>
                                      </p:tavLst>
                                    </p:anim>
                                    <p:animEffect transition="in" filter="wipe(left)">
                                      <p:cBhvr>
                                        <p:cTn id="13" dur="500"/>
                                        <p:tgtEl>
                                          <p:spTgt spid="14339"/>
                                        </p:tgtEl>
                                      </p:cBhvr>
                                    </p:animEffect>
                                  </p:childTnLst>
                                </p:cTn>
                              </p:par>
                              <p:par>
                                <p:cTn id="14" presetID="12" presetClass="entr" presetSubtype="2" fill="hold" nodeType="withEffect">
                                  <p:stCondLst>
                                    <p:cond delay="0"/>
                                  </p:stCondLst>
                                  <p:childTnLst>
                                    <p:set>
                                      <p:cBhvr>
                                        <p:cTn id="15" dur="1" fill="hold">
                                          <p:stCondLst>
                                            <p:cond delay="0"/>
                                          </p:stCondLst>
                                        </p:cTn>
                                        <p:tgtEl>
                                          <p:spTgt spid="14342"/>
                                        </p:tgtEl>
                                        <p:attrNameLst>
                                          <p:attrName>style.visibility</p:attrName>
                                        </p:attrNameLst>
                                      </p:cBhvr>
                                      <p:to>
                                        <p:strVal val="visible"/>
                                      </p:to>
                                    </p:set>
                                    <p:anim calcmode="lin" valueType="num">
                                      <p:cBhvr additive="base">
                                        <p:cTn id="16" dur="1750"/>
                                        <p:tgtEl>
                                          <p:spTgt spid="14342"/>
                                        </p:tgtEl>
                                        <p:attrNameLst>
                                          <p:attrName>ppt_x</p:attrName>
                                        </p:attrNameLst>
                                      </p:cBhvr>
                                      <p:tavLst>
                                        <p:tav tm="0">
                                          <p:val>
                                            <p:strVal val="#ppt_x+#ppt_w*1.125000"/>
                                          </p:val>
                                        </p:tav>
                                        <p:tav tm="100000">
                                          <p:val>
                                            <p:strVal val="#ppt_x"/>
                                          </p:val>
                                        </p:tav>
                                      </p:tavLst>
                                    </p:anim>
                                    <p:animEffect transition="in" filter="wipe(left)">
                                      <p:cBhvr>
                                        <p:cTn id="17" dur="1750"/>
                                        <p:tgtEl>
                                          <p:spTgt spid="1434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93601" y="187285"/>
            <a:ext cx="4280339"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VISUA WORKS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a:solidFill>
                  <a:srgbClr val="FFC000"/>
                </a:solidFill>
                <a:latin typeface="时尚中黑简体" panose="01010104010101010101" pitchFamily="2" charset="-122"/>
                <a:ea typeface="时尚中黑简体" panose="01010104010101010101" pitchFamily="2" charset="-122"/>
              </a:rPr>
              <a:t>视觉</a:t>
            </a:r>
            <a:r>
              <a:rPr lang="zh-CN" altLang="en-US" sz="3600" dirty="0" smtClean="0">
                <a:solidFill>
                  <a:srgbClr val="FFC000"/>
                </a:solidFill>
                <a:latin typeface="时尚中黑简体" panose="01010104010101010101" pitchFamily="2" charset="-122"/>
                <a:ea typeface="时尚中黑简体" panose="01010104010101010101" pitchFamily="2" charset="-122"/>
              </a:rPr>
              <a:t>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787680" y="782523"/>
            <a:ext cx="2333075" cy="369332"/>
          </a:xfrm>
          <a:prstGeom prst="rect">
            <a:avLst/>
          </a:prstGeom>
        </p:spPr>
        <p:txBody>
          <a:bodyPr wrap="none">
            <a:spAutoFit/>
          </a:bodyPr>
          <a:lstStyle/>
          <a:p>
            <a:r>
              <a:rPr lang="en-US" altLang="zh-CN" dirty="0">
                <a:latin typeface="+mj-ea"/>
                <a:ea typeface="+mj-ea"/>
              </a:rPr>
              <a:t>Works appreciation</a:t>
            </a:r>
            <a:endParaRPr lang="zh-CN" altLang="en-US" dirty="0">
              <a:latin typeface="+mj-ea"/>
              <a:ea typeface="+mj-ea"/>
            </a:endParaRPr>
          </a:p>
        </p:txBody>
      </p:sp>
      <p:pic>
        <p:nvPicPr>
          <p:cNvPr id="8194" name="Picture 2" descr="F:\20130708194352_cXxtA.thumb.600_0.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8147" y="1853814"/>
            <a:ext cx="3312690" cy="186573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F:\a8014c086e061d95faa42f0e78f40ad162d9ca2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9742" y="1853815"/>
            <a:ext cx="2424498" cy="3762535"/>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F:\20140906140137_5MWEd.jpe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36979" b="20589"/>
          <a:stretch>
            <a:fillRect/>
          </a:stretch>
        </p:blipFill>
        <p:spPr bwMode="auto">
          <a:xfrm>
            <a:off x="649659" y="3960167"/>
            <a:ext cx="3317610" cy="165618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6696819" y="1759280"/>
            <a:ext cx="3096344" cy="3323987"/>
          </a:xfrm>
          <a:prstGeom prst="rect">
            <a:avLst/>
          </a:prstGeom>
        </p:spPr>
        <p:txBody>
          <a:bodyPr wrap="square">
            <a:spAutoFit/>
          </a:bodyPr>
          <a:lstStyle/>
          <a:p>
            <a:r>
              <a:rPr lang="en-US" altLang="zh-CN" sz="1400" dirty="0"/>
              <a:t>Visual design is the </a:t>
            </a:r>
            <a:r>
              <a:rPr lang="en-US" altLang="zh-CN" sz="1400" dirty="0" smtClean="0"/>
              <a:t>subjective </a:t>
            </a:r>
            <a:r>
              <a:rPr lang="en-US" altLang="zh-CN" sz="1400" dirty="0"/>
              <a:t>form of the eye function </a:t>
            </a:r>
            <a:r>
              <a:rPr lang="en-US" altLang="zh-CN" sz="1400" dirty="0" smtClean="0"/>
              <a:t>and </a:t>
            </a:r>
            <a:r>
              <a:rPr lang="en-US" altLang="zh-CN" sz="1400" dirty="0"/>
              <a:t>results. And visual </a:t>
            </a:r>
            <a:r>
              <a:rPr lang="en-US" altLang="zh-CN" sz="1400" dirty="0" smtClean="0"/>
              <a:t>communication </a:t>
            </a:r>
            <a:r>
              <a:rPr lang="en-US" altLang="zh-CN" sz="1400" dirty="0"/>
              <a:t>design of the </a:t>
            </a:r>
            <a:r>
              <a:rPr lang="en-US" altLang="zh-CN" sz="1400" dirty="0" smtClean="0"/>
              <a:t>similarities </a:t>
            </a:r>
            <a:r>
              <a:rPr lang="en-US" altLang="zh-CN" sz="1400" dirty="0"/>
              <a:t>and differences, visual </a:t>
            </a:r>
            <a:r>
              <a:rPr lang="en-US" altLang="zh-CN" sz="1400" dirty="0" smtClean="0"/>
              <a:t>communication </a:t>
            </a:r>
            <a:r>
              <a:rPr lang="en-US" altLang="zh-CN" sz="1400" dirty="0"/>
              <a:t>design is part of </a:t>
            </a:r>
            <a:r>
              <a:rPr lang="en-US" altLang="zh-CN" sz="1400" dirty="0" smtClean="0"/>
              <a:t>the </a:t>
            </a:r>
            <a:r>
              <a:rPr lang="en-US" altLang="zh-CN" sz="1400" dirty="0"/>
              <a:t>visual design, the main </a:t>
            </a:r>
            <a:r>
              <a:rPr lang="en-US" altLang="zh-CN" sz="1400" dirty="0" smtClean="0"/>
              <a:t>target </a:t>
            </a:r>
            <a:r>
              <a:rPr lang="en-US" altLang="zh-CN" sz="1400" dirty="0"/>
              <a:t>is to be communicated to the </a:t>
            </a:r>
            <a:r>
              <a:rPr lang="en-US" altLang="zh-CN" sz="1400" dirty="0" smtClean="0"/>
              <a:t>audience </a:t>
            </a:r>
            <a:r>
              <a:rPr lang="en-US" altLang="zh-CN" sz="1400" dirty="0"/>
              <a:t>and performance, </a:t>
            </a:r>
            <a:r>
              <a:rPr lang="en-US" altLang="zh-CN" sz="1400" dirty="0" smtClean="0"/>
              <a:t>the </a:t>
            </a:r>
            <a:r>
              <a:rPr lang="en-US" altLang="zh-CN" sz="1400" dirty="0"/>
              <a:t>lack of visual needs of the designer. Visual communication is communicated to the visual audience as well as to the designer himself, so the research of visual communication has been focused on the aspects of visual perception, which is more suitable for visual design.</a:t>
            </a:r>
            <a:endParaRPr lang="zh-CN" altLang="en-US" sz="1400" dirty="0"/>
          </a:p>
        </p:txBody>
      </p:sp>
      <p:cxnSp>
        <p:nvCxnSpPr>
          <p:cNvPr id="13" name="直接连接符 12"/>
          <p:cNvCxnSpPr/>
          <p:nvPr/>
        </p:nvCxnSpPr>
        <p:spPr>
          <a:xfrm flipH="1">
            <a:off x="648222" y="5760367"/>
            <a:ext cx="5904581"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0-#ppt_w/2"/>
                                          </p:val>
                                        </p:tav>
                                        <p:tav tm="100000">
                                          <p:val>
                                            <p:strVal val="#ppt_x"/>
                                          </p:val>
                                        </p:tav>
                                      </p:tavLst>
                                    </p:anim>
                                    <p:anim calcmode="lin" valueType="num">
                                      <p:cBhvr additive="base">
                                        <p:cTn id="8" dur="500" fill="hold"/>
                                        <p:tgtEl>
                                          <p:spTgt spid="81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197"/>
                                        </p:tgtEl>
                                        <p:attrNameLst>
                                          <p:attrName>style.visibility</p:attrName>
                                        </p:attrNameLst>
                                      </p:cBhvr>
                                      <p:to>
                                        <p:strVal val="visible"/>
                                      </p:to>
                                    </p:set>
                                    <p:anim calcmode="lin" valueType="num">
                                      <p:cBhvr additive="base">
                                        <p:cTn id="13" dur="1250" fill="hold"/>
                                        <p:tgtEl>
                                          <p:spTgt spid="8197"/>
                                        </p:tgtEl>
                                        <p:attrNameLst>
                                          <p:attrName>ppt_x</p:attrName>
                                        </p:attrNameLst>
                                      </p:cBhvr>
                                      <p:tavLst>
                                        <p:tav tm="0">
                                          <p:val>
                                            <p:strVal val="0-#ppt_w/2"/>
                                          </p:val>
                                        </p:tav>
                                        <p:tav tm="100000">
                                          <p:val>
                                            <p:strVal val="#ppt_x"/>
                                          </p:val>
                                        </p:tav>
                                      </p:tavLst>
                                    </p:anim>
                                    <p:anim calcmode="lin" valueType="num">
                                      <p:cBhvr additive="base">
                                        <p:cTn id="14" dur="1250" fill="hold"/>
                                        <p:tgtEl>
                                          <p:spTgt spid="819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195"/>
                                        </p:tgtEl>
                                        <p:attrNameLst>
                                          <p:attrName>style.visibility</p:attrName>
                                        </p:attrNameLst>
                                      </p:cBhvr>
                                      <p:to>
                                        <p:strVal val="visible"/>
                                      </p:to>
                                    </p:set>
                                    <p:anim calcmode="lin" valueType="num">
                                      <p:cBhvr additive="base">
                                        <p:cTn id="19" dur="500" fill="hold"/>
                                        <p:tgtEl>
                                          <p:spTgt spid="8195"/>
                                        </p:tgtEl>
                                        <p:attrNameLst>
                                          <p:attrName>ppt_x</p:attrName>
                                        </p:attrNameLst>
                                      </p:cBhvr>
                                      <p:tavLst>
                                        <p:tav tm="0">
                                          <p:val>
                                            <p:strVal val="#ppt_x"/>
                                          </p:val>
                                        </p:tav>
                                        <p:tav tm="100000">
                                          <p:val>
                                            <p:strVal val="#ppt_x"/>
                                          </p:val>
                                        </p:tav>
                                      </p:tavLst>
                                    </p:anim>
                                    <p:anim calcmode="lin" valueType="num">
                                      <p:cBhvr additive="base">
                                        <p:cTn id="20"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99927"/>
            <a:ext cx="6480795" cy="3096344"/>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1933" y="662309"/>
            <a:ext cx="5968301" cy="5386090"/>
          </a:xfrm>
          <a:prstGeom prst="rect">
            <a:avLst/>
          </a:prstGeom>
          <a:noFill/>
        </p:spPr>
        <p:txBody>
          <a:bodyPr wrap="none" rtlCol="0">
            <a:spAutoFit/>
          </a:bodyPr>
          <a:lstStyle/>
          <a:p>
            <a:r>
              <a:rPr lang="en-US" altLang="zh-CN" sz="34400" i="1" spc="-300" dirty="0" smtClean="0">
                <a:solidFill>
                  <a:schemeClr val="bg1">
                    <a:lumMod val="95000"/>
                    <a:lumOff val="5000"/>
                  </a:schemeClr>
                </a:solidFill>
                <a:latin typeface="方正超粗黑简体" panose="03000509000000000000" pitchFamily="65" charset="-122"/>
                <a:ea typeface="方正超粗黑简体" panose="03000509000000000000" pitchFamily="65" charset="-122"/>
              </a:rPr>
              <a:t>05</a:t>
            </a:r>
            <a:endParaRPr lang="zh-CN" altLang="en-US" sz="34400" i="1" spc="-300" dirty="0">
              <a:solidFill>
                <a:schemeClr val="bg1">
                  <a:lumMod val="95000"/>
                  <a:lumOff val="5000"/>
                </a:schemeClr>
              </a:solidFill>
              <a:latin typeface="方正超粗黑简体" panose="03000509000000000000" pitchFamily="65" charset="-122"/>
              <a:ea typeface="方正超粗黑简体" panose="03000509000000000000" pitchFamily="65" charset="-122"/>
            </a:endParaRPr>
          </a:p>
        </p:txBody>
      </p:sp>
      <p:sp>
        <p:nvSpPr>
          <p:cNvPr id="5" name="矩形 4"/>
          <p:cNvSpPr/>
          <p:nvPr/>
        </p:nvSpPr>
        <p:spPr>
          <a:xfrm>
            <a:off x="-1" y="3096071"/>
            <a:ext cx="6480796" cy="792088"/>
          </a:xfrm>
          <a:prstGeom prst="rect">
            <a:avLst/>
          </a:prstGeom>
          <a:solidFill>
            <a:schemeClr val="bg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20155" y="3024063"/>
            <a:ext cx="3706464" cy="923330"/>
          </a:xfrm>
          <a:prstGeom prst="rect">
            <a:avLst/>
          </a:prstGeom>
          <a:noFill/>
        </p:spPr>
        <p:txBody>
          <a:bodyPr wrap="none" rtlCol="0">
            <a:spAutoFit/>
          </a:bodyPr>
          <a:lstStyle/>
          <a:p>
            <a:r>
              <a:rPr lang="en-US" altLang="zh-CN" sz="5400" dirty="0" smtClean="0">
                <a:latin typeface="时尚中黑简体" panose="01010104010101010101" pitchFamily="2" charset="-122"/>
                <a:ea typeface="时尚中黑简体" panose="01010104010101010101" pitchFamily="2" charset="-122"/>
              </a:rPr>
              <a:t>PART ONE</a:t>
            </a:r>
            <a:endParaRPr lang="zh-CN" altLang="en-US" sz="5400" dirty="0">
              <a:latin typeface="时尚中黑简体" panose="01010104010101010101" pitchFamily="2" charset="-122"/>
              <a:ea typeface="时尚中黑简体" panose="01010104010101010101" pitchFamily="2" charset="-122"/>
            </a:endParaRPr>
          </a:p>
        </p:txBody>
      </p:sp>
      <p:sp>
        <p:nvSpPr>
          <p:cNvPr id="8" name="TextBox 7"/>
          <p:cNvSpPr txBox="1"/>
          <p:nvPr/>
        </p:nvSpPr>
        <p:spPr>
          <a:xfrm>
            <a:off x="4355782" y="3292931"/>
            <a:ext cx="1620957" cy="523220"/>
          </a:xfrm>
          <a:prstGeom prst="rect">
            <a:avLst/>
          </a:prstGeom>
          <a:noFill/>
        </p:spPr>
        <p:txBody>
          <a:bodyPr wrap="none" rtlCol="0">
            <a:spAutoFit/>
          </a:bodyPr>
          <a:lstStyle/>
          <a:p>
            <a:r>
              <a:rPr lang="zh-CN" altLang="en-US" sz="2800" dirty="0" smtClean="0">
                <a:solidFill>
                  <a:srgbClr val="FFC000"/>
                </a:solidFill>
                <a:latin typeface="方正大黑简体" panose="03000509000000000000" pitchFamily="65" charset="-122"/>
                <a:ea typeface="方正大黑简体" panose="03000509000000000000" pitchFamily="65" charset="-122"/>
              </a:rPr>
              <a:t>手绘作品</a:t>
            </a:r>
            <a:endParaRPr lang="zh-CN" altLang="en-US" sz="2800" dirty="0">
              <a:solidFill>
                <a:srgbClr val="FFC000"/>
              </a:solidFill>
              <a:latin typeface="方正大黑简体" panose="03000509000000000000" pitchFamily="65" charset="-122"/>
              <a:ea typeface="方正大黑简体" panose="03000509000000000000" pitchFamily="65" charset="-122"/>
            </a:endParaRPr>
          </a:p>
        </p:txBody>
      </p:sp>
      <p:sp>
        <p:nvSpPr>
          <p:cNvPr id="12" name="矩形 11"/>
          <p:cNvSpPr/>
          <p:nvPr/>
        </p:nvSpPr>
        <p:spPr>
          <a:xfrm>
            <a:off x="6552803" y="1799927"/>
            <a:ext cx="45719" cy="3096344"/>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75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5"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heckerboard(down)">
                                      <p:cBhvr>
                                        <p:cTn id="3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p:bldP spid="8" grpId="0"/>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399635" y="1063004"/>
            <a:ext cx="3818723" cy="3718620"/>
            <a:chOff x="459833" y="1943943"/>
            <a:chExt cx="5112568" cy="2448272"/>
          </a:xfrm>
        </p:grpSpPr>
        <p:sp>
          <p:nvSpPr>
            <p:cNvPr id="2" name="矩形 1"/>
            <p:cNvSpPr/>
            <p:nvPr/>
          </p:nvSpPr>
          <p:spPr>
            <a:xfrm>
              <a:off x="459833" y="1943943"/>
              <a:ext cx="5112568" cy="2448272"/>
            </a:xfrm>
            <a:prstGeom prst="rect">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878"/>
            <a:stretch>
              <a:fillRect/>
            </a:stretch>
          </p:blipFill>
          <p:spPr bwMode="auto">
            <a:xfrm>
              <a:off x="553289" y="2016409"/>
              <a:ext cx="4886753" cy="2299149"/>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TextBox 20"/>
          <p:cNvSpPr txBox="1"/>
          <p:nvPr/>
        </p:nvSpPr>
        <p:spPr>
          <a:xfrm>
            <a:off x="4392563" y="1583903"/>
            <a:ext cx="3345788" cy="1323439"/>
          </a:xfrm>
          <a:prstGeom prst="rect">
            <a:avLst/>
          </a:prstGeom>
          <a:noFill/>
        </p:spPr>
        <p:txBody>
          <a:bodyPr wrap="none" rtlCol="0">
            <a:spAutoFit/>
          </a:bodyPr>
          <a:lstStyle/>
          <a:p>
            <a:pPr marL="285750" indent="-285750">
              <a:buFont typeface="Arial" panose="020B0604020202020204" pitchFamily="34" charset="0"/>
              <a:buChar char="•"/>
            </a:pPr>
            <a:r>
              <a:rPr lang="zh-CN" altLang="en-US" sz="1600" dirty="0" smtClean="0">
                <a:latin typeface="黑体" panose="02010609060101010101" pitchFamily="49" charset="-122"/>
                <a:ea typeface="黑体" panose="02010609060101010101" pitchFamily="49" charset="-122"/>
              </a:rPr>
              <a:t>姓名：大侠素材铺    </a:t>
            </a:r>
            <a:endParaRPr lang="en-US" altLang="zh-CN" sz="1600" dirty="0" smtClean="0">
              <a:latin typeface="黑体" panose="02010609060101010101" pitchFamily="49" charset="-122"/>
              <a:ea typeface="黑体" panose="02010609060101010101" pitchFamily="49" charset="-122"/>
            </a:endParaRPr>
          </a:p>
          <a:p>
            <a:pPr marL="285750" indent="-285750">
              <a:buFont typeface="Arial" panose="020B0604020202020204" pitchFamily="34" charset="0"/>
              <a:buChar char="•"/>
            </a:pPr>
            <a:r>
              <a:rPr lang="zh-CN" altLang="en-US" sz="1600" dirty="0" smtClean="0">
                <a:latin typeface="黑体" panose="02010609060101010101" pitchFamily="49" charset="-122"/>
                <a:ea typeface="黑体" panose="02010609060101010101" pitchFamily="49" charset="-122"/>
              </a:rPr>
              <a:t>性别：男     年龄：</a:t>
            </a:r>
            <a:r>
              <a:rPr lang="en-US" altLang="zh-CN" sz="1600" dirty="0" smtClean="0">
                <a:latin typeface="黑体" panose="02010609060101010101" pitchFamily="49" charset="-122"/>
                <a:ea typeface="黑体" panose="02010609060101010101" pitchFamily="49" charset="-122"/>
              </a:rPr>
              <a:t>26</a:t>
            </a:r>
            <a:r>
              <a:rPr lang="zh-CN" altLang="en-US" sz="1600" dirty="0" smtClean="0">
                <a:latin typeface="黑体" panose="02010609060101010101" pitchFamily="49" charset="-122"/>
                <a:ea typeface="黑体" panose="02010609060101010101" pitchFamily="49" charset="-122"/>
              </a:rPr>
              <a:t>岁</a:t>
            </a:r>
            <a:r>
              <a:rPr lang="en-US" altLang="zh-CN" sz="1600" dirty="0" smtClean="0">
                <a:latin typeface="黑体" panose="02010609060101010101" pitchFamily="49" charset="-122"/>
                <a:ea typeface="黑体" panose="02010609060101010101" pitchFamily="49" charset="-122"/>
              </a:rPr>
              <a:t> </a:t>
            </a:r>
          </a:p>
          <a:p>
            <a:pPr marL="285750" indent="-285750">
              <a:buFont typeface="Arial" panose="020B0604020202020204" pitchFamily="34" charset="0"/>
              <a:buChar char="•"/>
            </a:pPr>
            <a:r>
              <a:rPr lang="zh-CN" altLang="en-US" sz="1600" dirty="0" smtClean="0">
                <a:latin typeface="黑体" panose="02010609060101010101" pitchFamily="49" charset="-122"/>
                <a:ea typeface="黑体" panose="02010609060101010101" pitchFamily="49" charset="-122"/>
              </a:rPr>
              <a:t>民族：汉族</a:t>
            </a:r>
            <a:r>
              <a:rPr lang="en-US" altLang="zh-CN" sz="1600" dirty="0">
                <a:latin typeface="黑体" panose="02010609060101010101" pitchFamily="49" charset="-122"/>
                <a:ea typeface="黑体" panose="02010609060101010101" pitchFamily="49" charset="-122"/>
              </a:rPr>
              <a:t> </a:t>
            </a:r>
            <a:r>
              <a:rPr lang="en-US" altLang="zh-CN" sz="1600" dirty="0" smtClean="0">
                <a:latin typeface="黑体" panose="02010609060101010101" pitchFamily="49" charset="-122"/>
                <a:ea typeface="黑体" panose="02010609060101010101" pitchFamily="49" charset="-122"/>
              </a:rPr>
              <a:t>  </a:t>
            </a:r>
            <a:r>
              <a:rPr lang="zh-CN" altLang="en-US" sz="1600" dirty="0" smtClean="0">
                <a:latin typeface="黑体" panose="02010609060101010101" pitchFamily="49" charset="-122"/>
                <a:ea typeface="黑体" panose="02010609060101010101" pitchFamily="49" charset="-122"/>
              </a:rPr>
              <a:t>学历：本科学士 </a:t>
            </a:r>
            <a:endParaRPr lang="en-US" altLang="zh-CN" sz="1600" dirty="0" smtClean="0">
              <a:latin typeface="黑体" panose="02010609060101010101" pitchFamily="49" charset="-122"/>
              <a:ea typeface="黑体" panose="02010609060101010101" pitchFamily="49" charset="-122"/>
            </a:endParaRPr>
          </a:p>
          <a:p>
            <a:pPr marL="285750" indent="-285750">
              <a:buFont typeface="Arial" panose="020B0604020202020204" pitchFamily="34" charset="0"/>
              <a:buChar char="•"/>
            </a:pPr>
            <a:r>
              <a:rPr lang="zh-CN" altLang="en-US" sz="1600" dirty="0" smtClean="0">
                <a:ln w="3175">
                  <a:noFill/>
                </a:ln>
                <a:latin typeface="黑体" panose="02010609060101010101" pitchFamily="49" charset="-122"/>
                <a:ea typeface="黑体" panose="02010609060101010101" pitchFamily="49" charset="-122"/>
              </a:rPr>
              <a:t>专业：艺术设计</a:t>
            </a:r>
            <a:endParaRPr lang="en-US" altLang="zh-CN" sz="1600" dirty="0" smtClean="0">
              <a:ln w="3175">
                <a:noFill/>
              </a:ln>
              <a:latin typeface="黑体" panose="02010609060101010101" pitchFamily="49" charset="-122"/>
              <a:ea typeface="黑体" panose="02010609060101010101" pitchFamily="49" charset="-122"/>
            </a:endParaRPr>
          </a:p>
          <a:p>
            <a:pPr marL="285750" indent="-285750">
              <a:buFont typeface="Arial" panose="020B0604020202020204" pitchFamily="34" charset="0"/>
              <a:buChar char="•"/>
            </a:pPr>
            <a:endParaRPr lang="zh-CN" altLang="en-US" sz="1600" dirty="0">
              <a:latin typeface="黑体" panose="02010609060101010101" pitchFamily="49" charset="-122"/>
              <a:ea typeface="黑体" panose="02010609060101010101" pitchFamily="49" charset="-122"/>
            </a:endParaRPr>
          </a:p>
        </p:txBody>
      </p:sp>
      <p:grpSp>
        <p:nvGrpSpPr>
          <p:cNvPr id="17" name="组合 16"/>
          <p:cNvGrpSpPr/>
          <p:nvPr/>
        </p:nvGrpSpPr>
        <p:grpSpPr>
          <a:xfrm>
            <a:off x="424270" y="5040287"/>
            <a:ext cx="564247" cy="486420"/>
            <a:chOff x="6076457" y="2231975"/>
            <a:chExt cx="692370" cy="596871"/>
          </a:xfrm>
        </p:grpSpPr>
        <p:sp>
          <p:nvSpPr>
            <p:cNvPr id="14" name="六边形 13"/>
            <p:cNvSpPr/>
            <p:nvPr/>
          </p:nvSpPr>
          <p:spPr>
            <a:xfrm>
              <a:off x="6076457" y="2231975"/>
              <a:ext cx="692370" cy="596871"/>
            </a:xfrm>
            <a:prstGeom prst="hexagon">
              <a:avLst/>
            </a:prstGeom>
            <a:solidFill>
              <a:schemeClr val="tx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5" name="TextBox 14"/>
            <p:cNvSpPr txBox="1"/>
            <p:nvPr/>
          </p:nvSpPr>
          <p:spPr>
            <a:xfrm>
              <a:off x="6143448" y="2290128"/>
              <a:ext cx="553119" cy="415429"/>
            </a:xfrm>
            <a:prstGeom prst="rect">
              <a:avLst/>
            </a:prstGeom>
            <a:noFill/>
          </p:spPr>
          <p:txBody>
            <a:bodyPr wrap="none" rtlCol="0">
              <a:spAutoFit/>
            </a:bodyPr>
            <a:lstStyle/>
            <a:p>
              <a:r>
                <a:rPr lang="en-US" altLang="zh-CN" sz="1600" dirty="0" smtClean="0">
                  <a:latin typeface="时尚中黑简体" panose="01010104010101010101" pitchFamily="2" charset="-122"/>
                  <a:ea typeface="时尚中黑简体" panose="01010104010101010101" pitchFamily="2" charset="-122"/>
                </a:rPr>
                <a:t>PS</a:t>
              </a:r>
              <a:endParaRPr lang="zh-CN" altLang="en-US" sz="1600" dirty="0">
                <a:latin typeface="时尚中黑简体" panose="01010104010101010101" pitchFamily="2" charset="-122"/>
                <a:ea typeface="时尚中黑简体" panose="01010104010101010101" pitchFamily="2" charset="-122"/>
              </a:endParaRPr>
            </a:p>
          </p:txBody>
        </p:sp>
      </p:grpSp>
      <p:grpSp>
        <p:nvGrpSpPr>
          <p:cNvPr id="26" name="组合 25"/>
          <p:cNvGrpSpPr/>
          <p:nvPr/>
        </p:nvGrpSpPr>
        <p:grpSpPr>
          <a:xfrm>
            <a:off x="1216358" y="5040287"/>
            <a:ext cx="564247" cy="486420"/>
            <a:chOff x="6076457" y="2231975"/>
            <a:chExt cx="692370" cy="596871"/>
          </a:xfrm>
        </p:grpSpPr>
        <p:sp>
          <p:nvSpPr>
            <p:cNvPr id="27" name="六边形 26"/>
            <p:cNvSpPr/>
            <p:nvPr/>
          </p:nvSpPr>
          <p:spPr>
            <a:xfrm>
              <a:off x="6076457" y="2231975"/>
              <a:ext cx="692370" cy="596871"/>
            </a:xfrm>
            <a:prstGeom prst="hexagon">
              <a:avLst/>
            </a:prstGeom>
            <a:solidFill>
              <a:schemeClr val="tx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8" name="TextBox 27"/>
            <p:cNvSpPr txBox="1"/>
            <p:nvPr/>
          </p:nvSpPr>
          <p:spPr>
            <a:xfrm>
              <a:off x="6192764" y="2290128"/>
              <a:ext cx="466571" cy="415429"/>
            </a:xfrm>
            <a:prstGeom prst="rect">
              <a:avLst/>
            </a:prstGeom>
            <a:noFill/>
          </p:spPr>
          <p:txBody>
            <a:bodyPr wrap="none" rtlCol="0">
              <a:spAutoFit/>
            </a:bodyPr>
            <a:lstStyle/>
            <a:p>
              <a:r>
                <a:rPr lang="en-US" altLang="zh-CN" sz="1600" dirty="0" smtClean="0">
                  <a:latin typeface="时尚中黑简体" panose="01010104010101010101" pitchFamily="2" charset="-122"/>
                  <a:ea typeface="时尚中黑简体" panose="01010104010101010101" pitchFamily="2" charset="-122"/>
                </a:rPr>
                <a:t>AI</a:t>
              </a:r>
              <a:endParaRPr lang="zh-CN" altLang="en-US" sz="1600" dirty="0">
                <a:latin typeface="时尚中黑简体" panose="01010104010101010101" pitchFamily="2" charset="-122"/>
                <a:ea typeface="时尚中黑简体" panose="01010104010101010101" pitchFamily="2" charset="-122"/>
              </a:endParaRPr>
            </a:p>
          </p:txBody>
        </p:sp>
      </p:grpSp>
      <p:grpSp>
        <p:nvGrpSpPr>
          <p:cNvPr id="29" name="组合 28"/>
          <p:cNvGrpSpPr/>
          <p:nvPr/>
        </p:nvGrpSpPr>
        <p:grpSpPr>
          <a:xfrm>
            <a:off x="2008446" y="5040287"/>
            <a:ext cx="564247" cy="486420"/>
            <a:chOff x="6076457" y="2231975"/>
            <a:chExt cx="692370" cy="596871"/>
          </a:xfrm>
        </p:grpSpPr>
        <p:sp>
          <p:nvSpPr>
            <p:cNvPr id="30" name="六边形 29"/>
            <p:cNvSpPr/>
            <p:nvPr/>
          </p:nvSpPr>
          <p:spPr>
            <a:xfrm>
              <a:off x="6076457" y="2231975"/>
              <a:ext cx="692370" cy="596871"/>
            </a:xfrm>
            <a:prstGeom prst="hexagon">
              <a:avLst/>
            </a:prstGeom>
            <a:solidFill>
              <a:schemeClr val="tx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TextBox 30"/>
            <p:cNvSpPr txBox="1"/>
            <p:nvPr/>
          </p:nvSpPr>
          <p:spPr>
            <a:xfrm>
              <a:off x="6143448" y="2290128"/>
              <a:ext cx="566889" cy="415429"/>
            </a:xfrm>
            <a:prstGeom prst="rect">
              <a:avLst/>
            </a:prstGeom>
            <a:noFill/>
          </p:spPr>
          <p:txBody>
            <a:bodyPr wrap="none" rtlCol="0">
              <a:spAutoFit/>
            </a:bodyPr>
            <a:lstStyle/>
            <a:p>
              <a:r>
                <a:rPr lang="en-US" altLang="zh-CN" sz="1600" dirty="0" smtClean="0">
                  <a:latin typeface="时尚中黑简体" panose="01010104010101010101" pitchFamily="2" charset="-122"/>
                  <a:ea typeface="时尚中黑简体" panose="01010104010101010101" pitchFamily="2" charset="-122"/>
                </a:rPr>
                <a:t>AE</a:t>
              </a:r>
              <a:endParaRPr lang="zh-CN" altLang="en-US" sz="1600" dirty="0">
                <a:latin typeface="时尚中黑简体" panose="01010104010101010101" pitchFamily="2" charset="-122"/>
                <a:ea typeface="时尚中黑简体" panose="01010104010101010101" pitchFamily="2" charset="-122"/>
              </a:endParaRPr>
            </a:p>
          </p:txBody>
        </p:sp>
      </p:grpSp>
      <p:grpSp>
        <p:nvGrpSpPr>
          <p:cNvPr id="32" name="组合 31"/>
          <p:cNvGrpSpPr/>
          <p:nvPr/>
        </p:nvGrpSpPr>
        <p:grpSpPr>
          <a:xfrm>
            <a:off x="2821139" y="5040287"/>
            <a:ext cx="564248" cy="486420"/>
            <a:chOff x="6076457" y="2231975"/>
            <a:chExt cx="692370" cy="596871"/>
          </a:xfrm>
        </p:grpSpPr>
        <p:sp>
          <p:nvSpPr>
            <p:cNvPr id="33" name="六边形 32"/>
            <p:cNvSpPr/>
            <p:nvPr/>
          </p:nvSpPr>
          <p:spPr>
            <a:xfrm>
              <a:off x="6076457" y="2231975"/>
              <a:ext cx="692370" cy="596871"/>
            </a:xfrm>
            <a:prstGeom prst="hexagon">
              <a:avLst/>
            </a:prstGeom>
            <a:solidFill>
              <a:schemeClr val="tx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4" name="TextBox 33"/>
            <p:cNvSpPr txBox="1"/>
            <p:nvPr/>
          </p:nvSpPr>
          <p:spPr>
            <a:xfrm>
              <a:off x="6100157" y="2348185"/>
              <a:ext cx="655403" cy="377664"/>
            </a:xfrm>
            <a:prstGeom prst="rect">
              <a:avLst/>
            </a:prstGeom>
            <a:noFill/>
          </p:spPr>
          <p:txBody>
            <a:bodyPr wrap="none" rtlCol="0">
              <a:spAutoFit/>
            </a:bodyPr>
            <a:lstStyle/>
            <a:p>
              <a:r>
                <a:rPr lang="en-US" altLang="zh-CN" sz="1400" dirty="0" smtClean="0">
                  <a:latin typeface="时尚中黑简体" panose="01010104010101010101" pitchFamily="2" charset="-122"/>
                  <a:ea typeface="时尚中黑简体" panose="01010104010101010101" pitchFamily="2" charset="-122"/>
                </a:rPr>
                <a:t>PTT</a:t>
              </a:r>
              <a:endParaRPr lang="zh-CN" altLang="en-US" sz="1400" dirty="0">
                <a:latin typeface="时尚中黑简体" panose="01010104010101010101" pitchFamily="2" charset="-122"/>
                <a:ea typeface="时尚中黑简体" panose="01010104010101010101" pitchFamily="2" charset="-122"/>
              </a:endParaRPr>
            </a:p>
          </p:txBody>
        </p:sp>
      </p:grpSp>
      <p:grpSp>
        <p:nvGrpSpPr>
          <p:cNvPr id="35" name="组合 34"/>
          <p:cNvGrpSpPr/>
          <p:nvPr/>
        </p:nvGrpSpPr>
        <p:grpSpPr>
          <a:xfrm>
            <a:off x="3608204" y="5040287"/>
            <a:ext cx="568335" cy="486420"/>
            <a:chOff x="6071440" y="2231975"/>
            <a:chExt cx="697387" cy="596871"/>
          </a:xfrm>
        </p:grpSpPr>
        <p:sp>
          <p:nvSpPr>
            <p:cNvPr id="36" name="六边形 35"/>
            <p:cNvSpPr/>
            <p:nvPr/>
          </p:nvSpPr>
          <p:spPr>
            <a:xfrm>
              <a:off x="6076457" y="2231975"/>
              <a:ext cx="692370" cy="596871"/>
            </a:xfrm>
            <a:prstGeom prst="hexagon">
              <a:avLst/>
            </a:prstGeom>
            <a:solidFill>
              <a:schemeClr val="tx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7" name="TextBox 36"/>
            <p:cNvSpPr txBox="1"/>
            <p:nvPr/>
          </p:nvSpPr>
          <p:spPr>
            <a:xfrm>
              <a:off x="6071440" y="2335921"/>
              <a:ext cx="647536" cy="377664"/>
            </a:xfrm>
            <a:prstGeom prst="rect">
              <a:avLst/>
            </a:prstGeom>
            <a:noFill/>
          </p:spPr>
          <p:txBody>
            <a:bodyPr wrap="none" rtlCol="0">
              <a:spAutoFit/>
            </a:bodyPr>
            <a:lstStyle/>
            <a:p>
              <a:r>
                <a:rPr lang="en-US" altLang="zh-CN" sz="1400" dirty="0" smtClean="0">
                  <a:latin typeface="时尚中黑简体" panose="01010104010101010101" pitchFamily="2" charset="-122"/>
                  <a:ea typeface="时尚中黑简体" panose="01010104010101010101" pitchFamily="2" charset="-122"/>
                </a:rPr>
                <a:t>CDR</a:t>
              </a:r>
              <a:endParaRPr lang="zh-CN" altLang="en-US" sz="1400" dirty="0">
                <a:latin typeface="时尚中黑简体" panose="01010104010101010101" pitchFamily="2" charset="-122"/>
                <a:ea typeface="时尚中黑简体" panose="01010104010101010101" pitchFamily="2" charset="-122"/>
              </a:endParaRPr>
            </a:p>
          </p:txBody>
        </p:sp>
      </p:grpSp>
      <p:sp>
        <p:nvSpPr>
          <p:cNvPr id="41" name="TextBox 40"/>
          <p:cNvSpPr txBox="1"/>
          <p:nvPr/>
        </p:nvSpPr>
        <p:spPr>
          <a:xfrm>
            <a:off x="4392563" y="3727300"/>
            <a:ext cx="4134465" cy="1384995"/>
          </a:xfrm>
          <a:prstGeom prst="rect">
            <a:avLst/>
          </a:prstGeom>
          <a:noFill/>
        </p:spPr>
        <p:txBody>
          <a:bodyPr wrap="none" rtlCol="0">
            <a:spAutoFit/>
          </a:bodyPr>
          <a:lstStyle/>
          <a:p>
            <a:r>
              <a:rPr lang="zh-CN" altLang="en-US" sz="1400" dirty="0">
                <a:latin typeface="微软雅黑" panose="020B0503020204020204" pitchFamily="34" charset="-122"/>
                <a:ea typeface="微软雅黑" panose="020B0503020204020204" pitchFamily="34" charset="-122"/>
              </a:rPr>
              <a:t>希望通过我的这份作品集，能使您对我能有一个</a:t>
            </a:r>
            <a:r>
              <a:rPr lang="zh-CN" altLang="en-US" sz="1400" dirty="0" smtClean="0">
                <a:latin typeface="微软雅黑" panose="020B0503020204020204" pitchFamily="34" charset="-122"/>
                <a:ea typeface="微软雅黑" panose="020B0503020204020204" pitchFamily="34" charset="-122"/>
              </a:rPr>
              <a:t>全</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面的</a:t>
            </a:r>
            <a:r>
              <a:rPr lang="zh-CN" altLang="en-US" sz="1400" dirty="0">
                <a:latin typeface="微软雅黑" panose="020B0503020204020204" pitchFamily="34" charset="-122"/>
                <a:ea typeface="微软雅黑" panose="020B0503020204020204" pitchFamily="34" charset="-122"/>
              </a:rPr>
              <a:t>了解，也希望您能给我一次机会，我愿意以</a:t>
            </a:r>
            <a:r>
              <a:rPr lang="zh-CN" altLang="en-US" sz="1400" dirty="0" smtClean="0">
                <a:latin typeface="微软雅黑" panose="020B0503020204020204" pitchFamily="34" charset="-122"/>
                <a:ea typeface="微软雅黑" panose="020B0503020204020204" pitchFamily="34" charset="-122"/>
              </a:rPr>
              <a:t>极</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大的</a:t>
            </a:r>
            <a:r>
              <a:rPr lang="zh-CN" altLang="en-US" sz="1400" dirty="0">
                <a:latin typeface="微软雅黑" panose="020B0503020204020204" pitchFamily="34" charset="-122"/>
                <a:ea typeface="微软雅黑" panose="020B0503020204020204" pitchFamily="34" charset="-122"/>
              </a:rPr>
              <a:t>热情与责任心投入</a:t>
            </a:r>
            <a:r>
              <a:rPr lang="zh-CN" altLang="en-US" sz="1400" dirty="0" smtClean="0">
                <a:latin typeface="微软雅黑" panose="020B0503020204020204" pitchFamily="34" charset="-122"/>
                <a:ea typeface="微软雅黑" panose="020B0503020204020204" pitchFamily="34" charset="-122"/>
              </a:rPr>
              <a:t>到设计这</a:t>
            </a:r>
            <a:r>
              <a:rPr lang="zh-CN" altLang="en-US" sz="1400" dirty="0">
                <a:latin typeface="微软雅黑" panose="020B0503020204020204" pitchFamily="34" charset="-122"/>
                <a:ea typeface="微软雅黑" panose="020B0503020204020204" pitchFamily="34" charset="-122"/>
              </a:rPr>
              <a:t>平凡而又不简单</a:t>
            </a:r>
            <a:r>
              <a:rPr lang="zh-CN" altLang="en-US" sz="1400" dirty="0" smtClean="0">
                <a:latin typeface="微软雅黑" panose="020B0503020204020204" pitchFamily="34" charset="-122"/>
                <a:ea typeface="微软雅黑" panose="020B0503020204020204" pitchFamily="34" charset="-122"/>
              </a:rPr>
              <a:t>的</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事业</a:t>
            </a:r>
            <a:r>
              <a:rPr lang="zh-CN" altLang="en-US" sz="1400" dirty="0">
                <a:latin typeface="微软雅黑" panose="020B0503020204020204" pitchFamily="34" charset="-122"/>
                <a:ea typeface="微软雅黑" panose="020B0503020204020204" pitchFamily="34" charset="-122"/>
              </a:rPr>
              <a:t>中去。您的选择是我最大的期望，期待您的</a:t>
            </a:r>
            <a:r>
              <a:rPr lang="zh-CN" altLang="en-US" sz="1400" dirty="0" smtClean="0">
                <a:latin typeface="微软雅黑" panose="020B0503020204020204" pitchFamily="34" charset="-122"/>
                <a:ea typeface="微软雅黑" panose="020B0503020204020204" pitchFamily="34" charset="-122"/>
              </a:rPr>
              <a:t>选</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择</a:t>
            </a:r>
            <a:r>
              <a:rPr lang="zh-CN" altLang="en-US" sz="1400" dirty="0">
                <a:latin typeface="微软雅黑" panose="020B0503020204020204" pitchFamily="34" charset="-122"/>
                <a:ea typeface="微软雅黑" panose="020B0503020204020204" pitchFamily="34" charset="-122"/>
              </a:rPr>
              <a:t>。</a:t>
            </a:r>
            <a:br>
              <a:rPr lang="zh-CN" altLang="en-US" sz="1400" dirty="0">
                <a:latin typeface="微软雅黑" panose="020B0503020204020204" pitchFamily="34" charset="-122"/>
                <a:ea typeface="微软雅黑" panose="020B0503020204020204" pitchFamily="34" charset="-122"/>
              </a:rPr>
            </a:br>
            <a:r>
              <a:rPr lang="zh-CN" altLang="en-US" sz="1400" dirty="0">
                <a:latin typeface="微软雅黑" panose="020B0503020204020204" pitchFamily="34" charset="-122"/>
                <a:ea typeface="微软雅黑" panose="020B0503020204020204" pitchFamily="34" charset="-122"/>
              </a:rPr>
              <a:t>　　</a:t>
            </a:r>
          </a:p>
        </p:txBody>
      </p:sp>
      <p:sp>
        <p:nvSpPr>
          <p:cNvPr id="38" name="TextBox 37"/>
          <p:cNvSpPr txBox="1"/>
          <p:nvPr/>
        </p:nvSpPr>
        <p:spPr>
          <a:xfrm>
            <a:off x="4392563" y="2647761"/>
            <a:ext cx="3756156" cy="1600438"/>
          </a:xfrm>
          <a:prstGeom prst="rect">
            <a:avLst/>
          </a:prstGeom>
          <a:noFill/>
        </p:spPr>
        <p:txBody>
          <a:bodyPr wrap="none" rtlCol="0">
            <a:spAutoFit/>
          </a:bodyPr>
          <a:lstStyle/>
          <a:p>
            <a:pPr marL="285750" indent="-285750">
              <a:buFont typeface="Arial" panose="020B0604020202020204" pitchFamily="34" charset="0"/>
              <a:buChar char="•"/>
            </a:pPr>
            <a:r>
              <a:rPr lang="zh-CN" altLang="en-US" sz="1600" dirty="0" smtClean="0">
                <a:latin typeface="黑体" panose="02010609060101010101" pitchFamily="49" charset="-122"/>
                <a:ea typeface="黑体" panose="02010609060101010101" pitchFamily="49" charset="-122"/>
              </a:rPr>
              <a:t>现居住地：</a:t>
            </a:r>
            <a:r>
              <a:rPr lang="zh-CN" altLang="en-US" sz="1600" dirty="0">
                <a:latin typeface="黑体" panose="02010609060101010101" pitchFamily="49" charset="-122"/>
                <a:ea typeface="黑体" panose="02010609060101010101" pitchFamily="49" charset="-122"/>
              </a:rPr>
              <a:t>上海市</a:t>
            </a:r>
            <a:endParaRPr lang="en-US" altLang="zh-CN" sz="1600" dirty="0" smtClean="0">
              <a:latin typeface="黑体" panose="02010609060101010101" pitchFamily="49" charset="-122"/>
              <a:ea typeface="黑体" panose="02010609060101010101" pitchFamily="49" charset="-122"/>
            </a:endParaRPr>
          </a:p>
          <a:p>
            <a:pPr marL="285750" indent="-285750">
              <a:buFont typeface="Arial" panose="020B0604020202020204" pitchFamily="34" charset="0"/>
              <a:buChar char="•"/>
            </a:pPr>
            <a:r>
              <a:rPr lang="zh-CN" altLang="en-US" sz="1600" dirty="0" smtClean="0">
                <a:latin typeface="黑体" panose="02010609060101010101" pitchFamily="49" charset="-122"/>
                <a:ea typeface="黑体" panose="02010609060101010101" pitchFamily="49" charset="-122"/>
              </a:rPr>
              <a:t>联系方式：</a:t>
            </a:r>
            <a:r>
              <a:rPr lang="en-US" altLang="zh-CN" sz="1600" dirty="0" smtClean="0">
                <a:latin typeface="黑体" panose="02010609060101010101" pitchFamily="49" charset="-122"/>
                <a:ea typeface="黑体" panose="02010609060101010101" pitchFamily="49" charset="-122"/>
              </a:rPr>
              <a:t>18612345678</a:t>
            </a:r>
            <a:r>
              <a:rPr lang="zh-CN" altLang="en-US" sz="1600" dirty="0" smtClean="0">
                <a:latin typeface="黑体" panose="02010609060101010101" pitchFamily="49" charset="-122"/>
                <a:ea typeface="黑体" panose="02010609060101010101" pitchFamily="49" charset="-122"/>
              </a:rPr>
              <a:t>           </a:t>
            </a:r>
            <a:endParaRPr lang="en-US" altLang="zh-CN" sz="1600" dirty="0" smtClean="0">
              <a:latin typeface="黑体" panose="02010609060101010101" pitchFamily="49" charset="-122"/>
              <a:ea typeface="黑体" panose="02010609060101010101" pitchFamily="49" charset="-122"/>
            </a:endParaRPr>
          </a:p>
          <a:p>
            <a:pPr marL="285750" indent="-285750">
              <a:buFont typeface="Arial" panose="020B0604020202020204" pitchFamily="34" charset="0"/>
              <a:buChar char="•"/>
            </a:pPr>
            <a:r>
              <a:rPr lang="zh-CN" altLang="en-US" sz="1600" dirty="0">
                <a:latin typeface="黑体" panose="02010609060101010101" pitchFamily="49" charset="-122"/>
                <a:ea typeface="黑体" panose="02010609060101010101" pitchFamily="49" charset="-122"/>
              </a:rPr>
              <a:t>微信</a:t>
            </a:r>
            <a:r>
              <a:rPr lang="zh-CN" altLang="en-US" sz="1600" dirty="0" smtClean="0">
                <a:latin typeface="黑体" panose="02010609060101010101" pitchFamily="49" charset="-122"/>
                <a:ea typeface="黑体" panose="02010609060101010101" pitchFamily="49" charset="-122"/>
              </a:rPr>
              <a:t>：</a:t>
            </a:r>
            <a:r>
              <a:rPr lang="en-US" altLang="zh-CN" sz="1600" dirty="0" smtClean="0">
                <a:latin typeface="黑体" panose="02010609060101010101" pitchFamily="49" charset="-122"/>
                <a:ea typeface="黑体" panose="02010609060101010101" pitchFamily="49" charset="-122"/>
              </a:rPr>
              <a:t>A123456789QQ</a:t>
            </a:r>
            <a:r>
              <a:rPr lang="zh-CN" altLang="en-US" sz="1600" dirty="0" smtClean="0">
                <a:latin typeface="黑体" panose="02010609060101010101" pitchFamily="49" charset="-122"/>
                <a:ea typeface="黑体" panose="02010609060101010101" pitchFamily="49" charset="-122"/>
              </a:rPr>
              <a:t>：</a:t>
            </a:r>
            <a:r>
              <a:rPr lang="en-US" altLang="zh-CN" sz="1600" dirty="0" smtClean="0">
                <a:latin typeface="黑体" panose="02010609060101010101" pitchFamily="49" charset="-122"/>
                <a:ea typeface="黑体" panose="02010609060101010101" pitchFamily="49" charset="-122"/>
              </a:rPr>
              <a:t>123456789</a:t>
            </a:r>
          </a:p>
          <a:p>
            <a:pPr marL="285750" indent="-285750">
              <a:buFont typeface="Arial" panose="020B0604020202020204" pitchFamily="34" charset="0"/>
              <a:buChar char="•"/>
            </a:pPr>
            <a:r>
              <a:rPr lang="zh-CN" altLang="en-US" sz="1600" dirty="0" smtClean="0">
                <a:latin typeface="黑体" panose="02010609060101010101" pitchFamily="49" charset="-122"/>
                <a:ea typeface="黑体" panose="02010609060101010101" pitchFamily="49" charset="-122"/>
              </a:rPr>
              <a:t>邮箱：</a:t>
            </a:r>
            <a:r>
              <a:rPr lang="en-US" altLang="zh-CN" sz="1600" dirty="0" smtClean="0">
                <a:latin typeface="黑体" panose="02010609060101010101" pitchFamily="49" charset="-122"/>
                <a:ea typeface="黑体" panose="02010609060101010101" pitchFamily="49" charset="-122"/>
              </a:rPr>
              <a:t>12345@QQ.com</a:t>
            </a:r>
          </a:p>
          <a:p>
            <a:pPr marL="285750" indent="-285750">
              <a:buFont typeface="Arial" panose="020B0604020202020204" pitchFamily="34" charset="0"/>
              <a:buChar char="•"/>
            </a:pPr>
            <a:endParaRPr lang="en-US" altLang="zh-CN" sz="1600" dirty="0" smtClean="0">
              <a:ln w="3175">
                <a:noFill/>
              </a:ln>
              <a:latin typeface="黑体" panose="02010609060101010101" pitchFamily="49" charset="-122"/>
              <a:ea typeface="黑体" panose="02010609060101010101" pitchFamily="49" charset="-122"/>
            </a:endParaRPr>
          </a:p>
          <a:p>
            <a:pPr marL="285750" indent="-285750">
              <a:buFont typeface="Arial" panose="020B0604020202020204" pitchFamily="34" charset="0"/>
              <a:buChar char="•"/>
            </a:pPr>
            <a:endParaRPr lang="zh-CN" altLang="en-US" sz="1600" dirty="0">
              <a:latin typeface="黑体" panose="02010609060101010101" pitchFamily="49" charset="-122"/>
              <a:ea typeface="黑体" panose="02010609060101010101" pitchFamily="49" charset="-122"/>
            </a:endParaRPr>
          </a:p>
        </p:txBody>
      </p:sp>
      <p:sp>
        <p:nvSpPr>
          <p:cNvPr id="3" name="TextBox 2"/>
          <p:cNvSpPr txBox="1"/>
          <p:nvPr/>
        </p:nvSpPr>
        <p:spPr>
          <a:xfrm>
            <a:off x="4471295" y="935831"/>
            <a:ext cx="2031325" cy="646331"/>
          </a:xfrm>
          <a:prstGeom prst="rect">
            <a:avLst/>
          </a:prstGeom>
          <a:noFill/>
        </p:spPr>
        <p:txBody>
          <a:bodyPr wrap="none" rtlCol="0">
            <a:spAutoFit/>
          </a:bodyPr>
          <a:lstStyle/>
          <a:p>
            <a:r>
              <a:rPr lang="zh-CN" altLang="en-US" sz="3600" dirty="0" smtClean="0">
                <a:solidFill>
                  <a:srgbClr val="FFC000"/>
                </a:solidFill>
                <a:latin typeface="方正超粗黑简体" panose="03000509000000000000" pitchFamily="65" charset="-122"/>
                <a:ea typeface="方正超粗黑简体" panose="03000509000000000000" pitchFamily="65" charset="-122"/>
              </a:rPr>
              <a:t>个人信息</a:t>
            </a:r>
            <a:endParaRPr lang="zh-CN" altLang="en-US" sz="3600" dirty="0">
              <a:solidFill>
                <a:srgbClr val="FFC000"/>
              </a:solidFill>
              <a:latin typeface="方正超粗黑简体" panose="03000509000000000000" pitchFamily="65" charset="-122"/>
              <a:ea typeface="方正超粗黑简体" panose="03000509000000000000" pitchFamily="65"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6*min(max(#ppt_w*#ppt_h,.3),1)-7.4)/-.7*#ppt_w"/>
                                          </p:val>
                                        </p:tav>
                                        <p:tav tm="100000">
                                          <p:val>
                                            <p:strVal val="#ppt_w"/>
                                          </p:val>
                                        </p:tav>
                                      </p:tavLst>
                                    </p:anim>
                                    <p:anim calcmode="lin" valueType="num">
                                      <p:cBhvr>
                                        <p:cTn id="8" dur="500" fill="hold"/>
                                        <p:tgtEl>
                                          <p:spTgt spid="25"/>
                                        </p:tgtEl>
                                        <p:attrNameLst>
                                          <p:attrName>ppt_h</p:attrName>
                                        </p:attrNameLst>
                                      </p:cBhvr>
                                      <p:tavLst>
                                        <p:tav tm="0">
                                          <p:val>
                                            <p:strVal val="(6*min(max(#ppt_w*#ppt_h,.3),1)-7.4)/-.7*#ppt_h"/>
                                          </p:val>
                                        </p:tav>
                                        <p:tav tm="100000">
                                          <p:val>
                                            <p:strVal val="#ppt_h"/>
                                          </p:val>
                                        </p:tav>
                                      </p:tavLst>
                                    </p:anim>
                                    <p:anim calcmode="lin" valueType="num">
                                      <p:cBhvr>
                                        <p:cTn id="9" dur="500" fill="hold"/>
                                        <p:tgtEl>
                                          <p:spTgt spid="25"/>
                                        </p:tgtEl>
                                        <p:attrNameLst>
                                          <p:attrName>ppt_x</p:attrName>
                                        </p:attrNameLst>
                                      </p:cBhvr>
                                      <p:tavLst>
                                        <p:tav tm="0">
                                          <p:val>
                                            <p:fltVal val="0.5"/>
                                          </p:val>
                                        </p:tav>
                                        <p:tav tm="100000">
                                          <p:val>
                                            <p:strVal val="#ppt_x"/>
                                          </p:val>
                                        </p:tav>
                                      </p:tavLst>
                                    </p:anim>
                                    <p:anim calcmode="lin" valueType="num">
                                      <p:cBhvr>
                                        <p:cTn id="10"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p:tgtEl>
                                          <p:spTgt spid="38"/>
                                        </p:tgtEl>
                                        <p:attrNameLst>
                                          <p:attrName>ppt_y</p:attrName>
                                        </p:attrNameLst>
                                      </p:cBhvr>
                                      <p:tavLst>
                                        <p:tav tm="0">
                                          <p:val>
                                            <p:strVal val="#ppt_y-#ppt_h*1.125000"/>
                                          </p:val>
                                        </p:tav>
                                        <p:tav tm="100000">
                                          <p:val>
                                            <p:strVal val="#ppt_y"/>
                                          </p:val>
                                        </p:tav>
                                      </p:tavLst>
                                    </p:anim>
                                    <p:animEffect transition="in" filter="wipe(down)">
                                      <p:cBhvr>
                                        <p:cTn id="26" dur="500"/>
                                        <p:tgtEl>
                                          <p:spTgt spid="38"/>
                                        </p:tgtEl>
                                      </p:cBhvr>
                                    </p:animEffect>
                                  </p:childTnLst>
                                </p:cTn>
                              </p:par>
                            </p:childTnLst>
                          </p:cTn>
                        </p:par>
                      </p:childTnLst>
                    </p:cTn>
                  </p:par>
                  <p:par>
                    <p:cTn id="27" fill="hold">
                      <p:stCondLst>
                        <p:cond delay="indefinite"/>
                      </p:stCondLst>
                      <p:childTnLst>
                        <p:par>
                          <p:cTn id="28" fill="hold">
                            <p:stCondLst>
                              <p:cond delay="0"/>
                            </p:stCondLst>
                            <p:childTnLst>
                              <p:par>
                                <p:cTn id="29" presetID="52"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Scale>
                                      <p:cBhvr>
                                        <p:cTn id="36" dur="125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250" decel="50000" fill="hold">
                                          <p:stCondLst>
                                            <p:cond delay="0"/>
                                          </p:stCondLst>
                                        </p:cTn>
                                        <p:tgtEl>
                                          <p:spTgt spid="26"/>
                                        </p:tgtEl>
                                        <p:attrNameLst>
                                          <p:attrName>ppt_x</p:attrName>
                                          <p:attrName>ppt_y</p:attrName>
                                        </p:attrNameLst>
                                      </p:cBhvr>
                                    </p:animMotion>
                                    <p:animEffect transition="in" filter="fade">
                                      <p:cBhvr>
                                        <p:cTn id="38" dur="1250"/>
                                        <p:tgtEl>
                                          <p:spTgt spid="26"/>
                                        </p:tgtEl>
                                      </p:cBhvr>
                                    </p:animEffect>
                                  </p:childTnLst>
                                </p:cTn>
                              </p:par>
                              <p:par>
                                <p:cTn id="39" presetID="52" presetClass="entr" presetSubtype="0"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Scale>
                                      <p:cBhvr>
                                        <p:cTn id="41" dur="1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500" decel="50000" fill="hold">
                                          <p:stCondLst>
                                            <p:cond delay="0"/>
                                          </p:stCondLst>
                                        </p:cTn>
                                        <p:tgtEl>
                                          <p:spTgt spid="29"/>
                                        </p:tgtEl>
                                        <p:attrNameLst>
                                          <p:attrName>ppt_x</p:attrName>
                                          <p:attrName>ppt_y</p:attrName>
                                        </p:attrNameLst>
                                      </p:cBhvr>
                                    </p:animMotion>
                                    <p:animEffect transition="in" filter="fade">
                                      <p:cBhvr>
                                        <p:cTn id="43" dur="1500"/>
                                        <p:tgtEl>
                                          <p:spTgt spid="29"/>
                                        </p:tgtEl>
                                      </p:cBhvr>
                                    </p:animEffect>
                                  </p:childTnLst>
                                </p:cTn>
                              </p:par>
                              <p:par>
                                <p:cTn id="44" presetID="52" presetClass="entr" presetSubtype="0"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animScale>
                                      <p:cBhvr>
                                        <p:cTn id="46" dur="17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750" decel="50000" fill="hold">
                                          <p:stCondLst>
                                            <p:cond delay="0"/>
                                          </p:stCondLst>
                                        </p:cTn>
                                        <p:tgtEl>
                                          <p:spTgt spid="32"/>
                                        </p:tgtEl>
                                        <p:attrNameLst>
                                          <p:attrName>ppt_x</p:attrName>
                                          <p:attrName>ppt_y</p:attrName>
                                        </p:attrNameLst>
                                      </p:cBhvr>
                                    </p:animMotion>
                                    <p:animEffect transition="in" filter="fade">
                                      <p:cBhvr>
                                        <p:cTn id="48" dur="1750"/>
                                        <p:tgtEl>
                                          <p:spTgt spid="32"/>
                                        </p:tgtEl>
                                      </p:cBhvr>
                                    </p:animEffect>
                                  </p:childTnLst>
                                </p:cTn>
                              </p:par>
                              <p:par>
                                <p:cTn id="49" presetID="52" presetClass="entr" presetSubtype="0"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Scale>
                                      <p:cBhvr>
                                        <p:cTn id="51" dur="2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2000" decel="50000" fill="hold">
                                          <p:stCondLst>
                                            <p:cond delay="0"/>
                                          </p:stCondLst>
                                        </p:cTn>
                                        <p:tgtEl>
                                          <p:spTgt spid="35"/>
                                        </p:tgtEl>
                                        <p:attrNameLst>
                                          <p:attrName>ppt_x</p:attrName>
                                          <p:attrName>ppt_y</p:attrName>
                                        </p:attrNameLst>
                                      </p:cBhvr>
                                    </p:animMotion>
                                    <p:animEffect transition="in" filter="fade">
                                      <p:cBhvr>
                                        <p:cTn id="53" dur="2000"/>
                                        <p:tgtEl>
                                          <p:spTgt spid="3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41">
                                            <p:txEl>
                                              <p:pRg st="0" end="0"/>
                                            </p:txEl>
                                          </p:spTgt>
                                        </p:tgtEl>
                                        <p:attrNameLst>
                                          <p:attrName>style.visibility</p:attrName>
                                        </p:attrNameLst>
                                      </p:cBhvr>
                                      <p:to>
                                        <p:strVal val="visible"/>
                                      </p:to>
                                    </p:set>
                                    <p:animEffect transition="in" filter="wipe(left)">
                                      <p:cBhvr>
                                        <p:cTn id="58" dur="500"/>
                                        <p:tgtEl>
                                          <p:spTgt spid="41">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41">
                                            <p:txEl>
                                              <p:pRg st="1" end="1"/>
                                            </p:txEl>
                                          </p:spTgt>
                                        </p:tgtEl>
                                        <p:attrNameLst>
                                          <p:attrName>style.visibility</p:attrName>
                                        </p:attrNameLst>
                                      </p:cBhvr>
                                      <p:to>
                                        <p:strVal val="visible"/>
                                      </p:to>
                                    </p:set>
                                    <p:animEffect transition="in" filter="wipe(left)">
                                      <p:cBhvr>
                                        <p:cTn id="63" dur="500"/>
                                        <p:tgtEl>
                                          <p:spTgt spid="41">
                                            <p:txEl>
                                              <p:pRg st="1" end="1"/>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41">
                                            <p:txEl>
                                              <p:pRg st="2" end="2"/>
                                            </p:txEl>
                                          </p:spTgt>
                                        </p:tgtEl>
                                        <p:attrNameLst>
                                          <p:attrName>style.visibility</p:attrName>
                                        </p:attrNameLst>
                                      </p:cBhvr>
                                      <p:to>
                                        <p:strVal val="visible"/>
                                      </p:to>
                                    </p:set>
                                    <p:animEffect transition="in" filter="wipe(left)">
                                      <p:cBhvr>
                                        <p:cTn id="68" dur="500"/>
                                        <p:tgtEl>
                                          <p:spTgt spid="41">
                                            <p:txEl>
                                              <p:pRg st="2" end="2"/>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41">
                                            <p:txEl>
                                              <p:pRg st="3" end="3"/>
                                            </p:txEl>
                                          </p:spTgt>
                                        </p:tgtEl>
                                        <p:attrNameLst>
                                          <p:attrName>style.visibility</p:attrName>
                                        </p:attrNameLst>
                                      </p:cBhvr>
                                      <p:to>
                                        <p:strVal val="visible"/>
                                      </p:to>
                                    </p:set>
                                    <p:animEffect transition="in" filter="wipe(left)">
                                      <p:cBhvr>
                                        <p:cTn id="73" dur="500"/>
                                        <p:tgtEl>
                                          <p:spTgt spid="41">
                                            <p:txEl>
                                              <p:pRg st="3" end="3"/>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41">
                                            <p:txEl>
                                              <p:pRg st="4" end="4"/>
                                            </p:txEl>
                                          </p:spTgt>
                                        </p:tgtEl>
                                        <p:attrNameLst>
                                          <p:attrName>style.visibility</p:attrName>
                                        </p:attrNameLst>
                                      </p:cBhvr>
                                      <p:to>
                                        <p:strVal val="visible"/>
                                      </p:to>
                                    </p:set>
                                    <p:animEffect transition="in" filter="wipe(left)">
                                      <p:cBhvr>
                                        <p:cTn id="78" dur="500"/>
                                        <p:tgtEl>
                                          <p:spTgt spid="4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1" grpId="0" build="p"/>
      <p:bldP spid="38"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02934" y="187285"/>
            <a:ext cx="4217821"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OTHER TYPES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smtClean="0">
                <a:solidFill>
                  <a:srgbClr val="FFC000"/>
                </a:solidFill>
                <a:latin typeface="时尚中黑简体" panose="01010104010101010101" pitchFamily="2" charset="-122"/>
                <a:ea typeface="时尚中黑简体" panose="01010104010101010101" pitchFamily="2" charset="-122"/>
              </a:rPr>
              <a:t>环艺作品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092048" cy="338554"/>
          </a:xfrm>
          <a:prstGeom prst="rect">
            <a:avLst/>
          </a:prstGeom>
        </p:spPr>
        <p:txBody>
          <a:bodyPr wrap="none">
            <a:spAutoFit/>
          </a:bodyPr>
          <a:lstStyle/>
          <a:p>
            <a:r>
              <a:rPr lang="en-US" altLang="zh-CN" sz="1600" dirty="0">
                <a:latin typeface="+mj-ea"/>
                <a:ea typeface="+mj-ea"/>
              </a:rPr>
              <a:t>Works appreciation</a:t>
            </a:r>
            <a:endParaRPr lang="zh-CN" altLang="en-US" sz="1600" dirty="0">
              <a:latin typeface="+mj-ea"/>
              <a:ea typeface="+mj-ea"/>
            </a:endParaRPr>
          </a:p>
        </p:txBody>
      </p:sp>
      <p:pic>
        <p:nvPicPr>
          <p:cNvPr id="9218" name="Picture 2" descr="F:\ab902d919b08b5158ed650a6e576e46c_135177047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8147" y="1926356"/>
            <a:ext cx="6014296" cy="3978027"/>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6768827" y="3442170"/>
            <a:ext cx="2990875" cy="2462213"/>
          </a:xfrm>
          <a:prstGeom prst="rect">
            <a:avLst/>
          </a:prstGeom>
        </p:spPr>
        <p:txBody>
          <a:bodyPr wrap="square">
            <a:spAutoFit/>
          </a:bodyPr>
          <a:lstStyle/>
          <a:p>
            <a:r>
              <a:rPr lang="en-US" altLang="zh-CN" sz="1400" dirty="0"/>
              <a:t>Environmental art design, mainly divided into interior design and outdoor design, outdoor garden design, landscape design, architectural design, landscape design, urban sculpture, commercial land planning, etc.. There are residential garden landscape design, wetland park design, as there is a subsidiary of flower design, pipeline, lighting design, etc.. Interior design,</a:t>
            </a:r>
            <a:endParaRPr lang="zh-CN" altLang="en-US" sz="1400" dirty="0"/>
          </a:p>
        </p:txBody>
      </p:sp>
      <p:sp>
        <p:nvSpPr>
          <p:cNvPr id="12" name="TextBox 11"/>
          <p:cNvSpPr txBox="1"/>
          <p:nvPr/>
        </p:nvSpPr>
        <p:spPr>
          <a:xfrm>
            <a:off x="6768827" y="2664023"/>
            <a:ext cx="2441694" cy="830997"/>
          </a:xfrm>
          <a:prstGeom prst="rect">
            <a:avLst/>
          </a:prstGeom>
          <a:noFill/>
        </p:spPr>
        <p:txBody>
          <a:bodyPr wrap="none" rtlCol="0">
            <a:spAutoFit/>
          </a:bodyPr>
          <a:lstStyle/>
          <a:p>
            <a:r>
              <a:rPr lang="zh-CN" altLang="en-US" sz="1600" dirty="0" smtClean="0">
                <a:latin typeface="+mj-ea"/>
                <a:ea typeface="+mj-ea"/>
              </a:rPr>
              <a:t>作品名称：</a:t>
            </a:r>
            <a:r>
              <a:rPr lang="en-US" altLang="zh-CN" sz="1600" dirty="0" smtClean="0">
                <a:latin typeface="+mj-ea"/>
                <a:ea typeface="+mj-ea"/>
              </a:rPr>
              <a:t>《</a:t>
            </a:r>
            <a:r>
              <a:rPr lang="zh-CN" altLang="en-US" sz="1600" dirty="0" smtClean="0">
                <a:latin typeface="+mj-ea"/>
                <a:ea typeface="+mj-ea"/>
              </a:rPr>
              <a:t>环艺习作</a:t>
            </a:r>
            <a:r>
              <a:rPr lang="en-US" altLang="zh-CN" sz="1600" dirty="0" smtClean="0">
                <a:latin typeface="+mj-ea"/>
                <a:ea typeface="+mj-ea"/>
              </a:rPr>
              <a:t>》</a:t>
            </a:r>
          </a:p>
          <a:p>
            <a:r>
              <a:rPr lang="zh-CN" altLang="en-US" sz="1600" dirty="0" smtClean="0">
                <a:latin typeface="+mj-ea"/>
                <a:ea typeface="+mj-ea"/>
              </a:rPr>
              <a:t>作品作者：代用名</a:t>
            </a:r>
            <a:endParaRPr lang="en-US" altLang="zh-CN" sz="1600" dirty="0" smtClean="0">
              <a:latin typeface="+mj-ea"/>
              <a:ea typeface="+mj-ea"/>
            </a:endParaRPr>
          </a:p>
          <a:p>
            <a:r>
              <a:rPr lang="zh-CN" altLang="en-US" sz="1600" dirty="0" smtClean="0">
                <a:latin typeface="+mj-ea"/>
                <a:ea typeface="+mj-ea"/>
              </a:rPr>
              <a:t>指导老师：任意名先生</a:t>
            </a:r>
            <a:endParaRPr lang="zh-CN" altLang="en-US" sz="16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1000" fill="hold"/>
                                        <p:tgtEl>
                                          <p:spTgt spid="9218"/>
                                        </p:tgtEl>
                                        <p:attrNameLst>
                                          <p:attrName>ppt_x</p:attrName>
                                        </p:attrNameLst>
                                      </p:cBhvr>
                                      <p:tavLst>
                                        <p:tav tm="0">
                                          <p:val>
                                            <p:strVal val="0-#ppt_w/2"/>
                                          </p:val>
                                        </p:tav>
                                        <p:tav tm="100000">
                                          <p:val>
                                            <p:strVal val="#ppt_x"/>
                                          </p:val>
                                        </p:tav>
                                      </p:tavLst>
                                    </p:anim>
                                    <p:anim calcmode="lin" valueType="num">
                                      <p:cBhvr additive="base">
                                        <p:cTn id="14" dur="1000" fill="hold"/>
                                        <p:tgtEl>
                                          <p:spTgt spid="92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02934" y="187285"/>
            <a:ext cx="4217821"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OTHER TYPES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a:solidFill>
                  <a:srgbClr val="FFC000"/>
                </a:solidFill>
                <a:latin typeface="时尚中黑简体" panose="01010104010101010101" pitchFamily="2" charset="-122"/>
                <a:ea typeface="时尚中黑简体" panose="01010104010101010101" pitchFamily="2" charset="-122"/>
              </a:rPr>
              <a:t>手</a:t>
            </a:r>
            <a:r>
              <a:rPr lang="zh-CN" altLang="en-US" sz="3600" dirty="0" smtClean="0">
                <a:solidFill>
                  <a:srgbClr val="FFC000"/>
                </a:solidFill>
                <a:latin typeface="时尚中黑简体" panose="01010104010101010101" pitchFamily="2" charset="-122"/>
                <a:ea typeface="时尚中黑简体" panose="01010104010101010101" pitchFamily="2" charset="-122"/>
              </a:rPr>
              <a:t>绘环艺</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092048" cy="338554"/>
          </a:xfrm>
          <a:prstGeom prst="rect">
            <a:avLst/>
          </a:prstGeom>
        </p:spPr>
        <p:txBody>
          <a:bodyPr wrap="none">
            <a:spAutoFit/>
          </a:bodyPr>
          <a:lstStyle/>
          <a:p>
            <a:r>
              <a:rPr lang="en-US" altLang="zh-CN" sz="1600" dirty="0">
                <a:latin typeface="+mj-ea"/>
                <a:ea typeface="+mj-ea"/>
              </a:rPr>
              <a:t>Works appreciation</a:t>
            </a:r>
            <a:endParaRPr lang="zh-CN" altLang="en-US" sz="1600" dirty="0">
              <a:latin typeface="+mj-ea"/>
              <a:ea typeface="+mj-ea"/>
            </a:endParaRPr>
          </a:p>
        </p:txBody>
      </p:sp>
      <p:pic>
        <p:nvPicPr>
          <p:cNvPr id="10245" name="Picture 5" descr="F:\240503-1302060955564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468" b="29779"/>
          <a:stretch>
            <a:fillRect/>
          </a:stretch>
        </p:blipFill>
        <p:spPr bwMode="auto">
          <a:xfrm>
            <a:off x="6562357" y="3542073"/>
            <a:ext cx="3014783" cy="236231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F:\201005071956193577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0516" y="1485525"/>
            <a:ext cx="3322709" cy="2344580"/>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F:\240503-1302060915563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679" r="19072" b="50000"/>
          <a:stretch>
            <a:fillRect/>
          </a:stretch>
        </p:blipFill>
        <p:spPr bwMode="auto">
          <a:xfrm>
            <a:off x="7416900" y="1485525"/>
            <a:ext cx="2160240"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F:\240503-13020609155631.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679" t="51387" r="14839" b="3447"/>
          <a:stretch>
            <a:fillRect/>
          </a:stretch>
        </p:blipFill>
        <p:spPr bwMode="auto">
          <a:xfrm>
            <a:off x="3960515" y="4063398"/>
            <a:ext cx="2448273" cy="181461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720155" y="2866106"/>
            <a:ext cx="2990875" cy="2462213"/>
          </a:xfrm>
          <a:prstGeom prst="rect">
            <a:avLst/>
          </a:prstGeom>
        </p:spPr>
        <p:txBody>
          <a:bodyPr wrap="square">
            <a:spAutoFit/>
          </a:bodyPr>
          <a:lstStyle/>
          <a:p>
            <a:r>
              <a:rPr lang="en-US" altLang="zh-CN" sz="1400" dirty="0"/>
              <a:t>Environmental art design, mainly divided into interior design and outdoor design, outdoor garden design, landscape design, architectural design, landscape design, urban sculpture, commercial land planning, etc.. There are residential garden landscape design, wetland park design, as there is a subsidiary of flower design, pipeline, lighting design, etc.. Interior design,</a:t>
            </a:r>
            <a:endParaRPr lang="zh-CN" altLang="en-US" sz="1400" dirty="0"/>
          </a:p>
        </p:txBody>
      </p:sp>
      <p:sp>
        <p:nvSpPr>
          <p:cNvPr id="14" name="TextBox 13"/>
          <p:cNvSpPr txBox="1"/>
          <p:nvPr/>
        </p:nvSpPr>
        <p:spPr>
          <a:xfrm>
            <a:off x="720155" y="2087959"/>
            <a:ext cx="2441694" cy="830997"/>
          </a:xfrm>
          <a:prstGeom prst="rect">
            <a:avLst/>
          </a:prstGeom>
          <a:noFill/>
        </p:spPr>
        <p:txBody>
          <a:bodyPr wrap="none" rtlCol="0">
            <a:spAutoFit/>
          </a:bodyPr>
          <a:lstStyle/>
          <a:p>
            <a:r>
              <a:rPr lang="zh-CN" altLang="en-US" sz="1600" dirty="0" smtClean="0">
                <a:latin typeface="+mj-ea"/>
                <a:ea typeface="+mj-ea"/>
              </a:rPr>
              <a:t>作品名称：</a:t>
            </a:r>
            <a:r>
              <a:rPr lang="en-US" altLang="zh-CN" sz="1600" dirty="0" smtClean="0">
                <a:latin typeface="+mj-ea"/>
                <a:ea typeface="+mj-ea"/>
              </a:rPr>
              <a:t>《</a:t>
            </a:r>
            <a:r>
              <a:rPr lang="zh-CN" altLang="en-US" sz="1600" dirty="0" smtClean="0">
                <a:latin typeface="+mj-ea"/>
                <a:ea typeface="+mj-ea"/>
              </a:rPr>
              <a:t>环艺习作</a:t>
            </a:r>
            <a:r>
              <a:rPr lang="en-US" altLang="zh-CN" sz="1600" dirty="0" smtClean="0">
                <a:latin typeface="+mj-ea"/>
                <a:ea typeface="+mj-ea"/>
              </a:rPr>
              <a:t>》</a:t>
            </a:r>
          </a:p>
          <a:p>
            <a:r>
              <a:rPr lang="zh-CN" altLang="en-US" sz="1600" dirty="0" smtClean="0">
                <a:latin typeface="+mj-ea"/>
                <a:ea typeface="+mj-ea"/>
              </a:rPr>
              <a:t>作品作者：代用名</a:t>
            </a:r>
            <a:endParaRPr lang="en-US" altLang="zh-CN" sz="1600" dirty="0" smtClean="0">
              <a:latin typeface="+mj-ea"/>
              <a:ea typeface="+mj-ea"/>
            </a:endParaRPr>
          </a:p>
          <a:p>
            <a:r>
              <a:rPr lang="zh-CN" altLang="en-US" sz="1600" dirty="0" smtClean="0">
                <a:latin typeface="+mj-ea"/>
                <a:ea typeface="+mj-ea"/>
              </a:rPr>
              <a:t>指导老师：任意名先生</a:t>
            </a:r>
            <a:endParaRPr lang="zh-CN" altLang="en-US" sz="16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fade">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fade">
                                      <p:cBhvr>
                                        <p:cTn id="12" dur="500"/>
                                        <p:tgtEl>
                                          <p:spTgt spid="10244"/>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10246"/>
                                        </p:tgtEl>
                                        <p:attrNameLst>
                                          <p:attrName>style.visibility</p:attrName>
                                        </p:attrNameLst>
                                      </p:cBhvr>
                                      <p:to>
                                        <p:strVal val="visible"/>
                                      </p:to>
                                    </p:set>
                                    <p:anim calcmode="lin" valueType="num">
                                      <p:cBhvr>
                                        <p:cTn id="17" dur="500" fill="hold"/>
                                        <p:tgtEl>
                                          <p:spTgt spid="10246"/>
                                        </p:tgtEl>
                                        <p:attrNameLst>
                                          <p:attrName>ppt_w</p:attrName>
                                        </p:attrNameLst>
                                      </p:cBhvr>
                                      <p:tavLst>
                                        <p:tav tm="0">
                                          <p:val>
                                            <p:fltVal val="0"/>
                                          </p:val>
                                        </p:tav>
                                        <p:tav tm="100000">
                                          <p:val>
                                            <p:strVal val="#ppt_w"/>
                                          </p:val>
                                        </p:tav>
                                      </p:tavLst>
                                    </p:anim>
                                    <p:anim calcmode="lin" valueType="num">
                                      <p:cBhvr>
                                        <p:cTn id="18" dur="500" fill="hold"/>
                                        <p:tgtEl>
                                          <p:spTgt spid="10246"/>
                                        </p:tgtEl>
                                        <p:attrNameLst>
                                          <p:attrName>ppt_h</p:attrName>
                                        </p:attrNameLst>
                                      </p:cBhvr>
                                      <p:tavLst>
                                        <p:tav tm="0">
                                          <p:val>
                                            <p:fltVal val="0"/>
                                          </p:val>
                                        </p:tav>
                                        <p:tav tm="100000">
                                          <p:val>
                                            <p:strVal val="#ppt_h"/>
                                          </p:val>
                                        </p:tav>
                                      </p:tavLst>
                                    </p:anim>
                                    <p:anim calcmode="lin" valueType="num">
                                      <p:cBhvr>
                                        <p:cTn id="19" dur="500" fill="hold"/>
                                        <p:tgtEl>
                                          <p:spTgt spid="10246"/>
                                        </p:tgtEl>
                                        <p:attrNameLst>
                                          <p:attrName>style.rotation</p:attrName>
                                        </p:attrNameLst>
                                      </p:cBhvr>
                                      <p:tavLst>
                                        <p:tav tm="0">
                                          <p:val>
                                            <p:fltVal val="360"/>
                                          </p:val>
                                        </p:tav>
                                        <p:tav tm="100000">
                                          <p:val>
                                            <p:fltVal val="0"/>
                                          </p:val>
                                        </p:tav>
                                      </p:tavLst>
                                    </p:anim>
                                    <p:animEffect transition="in" filter="fade">
                                      <p:cBhvr>
                                        <p:cTn id="20" dur="500"/>
                                        <p:tgtEl>
                                          <p:spTgt spid="10246"/>
                                        </p:tgtEl>
                                      </p:cBhvr>
                                    </p:animEffect>
                                  </p:childTnLst>
                                </p:cTn>
                              </p:par>
                            </p:childTnLst>
                          </p:cTn>
                        </p:par>
                      </p:childTnLst>
                    </p:cTn>
                  </p:par>
                  <p:par>
                    <p:cTn id="21" fill="hold">
                      <p:stCondLst>
                        <p:cond delay="indefinite"/>
                      </p:stCondLst>
                      <p:childTnLst>
                        <p:par>
                          <p:cTn id="22" fill="hold">
                            <p:stCondLst>
                              <p:cond delay="0"/>
                            </p:stCondLst>
                            <p:childTnLst>
                              <p:par>
                                <p:cTn id="23" presetID="52"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Scale>
                                      <p:cBhvr>
                                        <p:cTn id="25" dur="175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750" decel="50000" fill="hold">
                                          <p:stCondLst>
                                            <p:cond delay="0"/>
                                          </p:stCondLst>
                                        </p:cTn>
                                        <p:tgtEl>
                                          <p:spTgt spid="13"/>
                                        </p:tgtEl>
                                        <p:attrNameLst>
                                          <p:attrName>ppt_x</p:attrName>
                                          <p:attrName>ppt_y</p:attrName>
                                        </p:attrNameLst>
                                      </p:cBhvr>
                                    </p:animMotion>
                                    <p:animEffect transition="in" filter="fade">
                                      <p:cBhvr>
                                        <p:cTn id="27" dur="175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02934" y="187285"/>
            <a:ext cx="4217821"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OTHER TYPES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smtClean="0">
                <a:solidFill>
                  <a:srgbClr val="FFC000"/>
                </a:solidFill>
                <a:latin typeface="时尚中黑简体" panose="01010104010101010101" pitchFamily="2" charset="-122"/>
                <a:ea typeface="时尚中黑简体" panose="01010104010101010101" pitchFamily="2" charset="-122"/>
              </a:rPr>
              <a:t>手绘环艺</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092048" cy="338554"/>
          </a:xfrm>
          <a:prstGeom prst="rect">
            <a:avLst/>
          </a:prstGeom>
        </p:spPr>
        <p:txBody>
          <a:bodyPr wrap="none">
            <a:spAutoFit/>
          </a:bodyPr>
          <a:lstStyle/>
          <a:p>
            <a:r>
              <a:rPr lang="en-US" altLang="zh-CN" sz="1600" dirty="0">
                <a:latin typeface="+mj-ea"/>
                <a:ea typeface="+mj-ea"/>
              </a:rPr>
              <a:t>Works appreciation</a:t>
            </a:r>
            <a:endParaRPr lang="zh-CN" altLang="en-US" sz="1600" dirty="0">
              <a:latin typeface="+mj-ea"/>
              <a:ea typeface="+mj-ea"/>
            </a:endParaRPr>
          </a:p>
        </p:txBody>
      </p:sp>
      <p:pic>
        <p:nvPicPr>
          <p:cNvPr id="15362" name="Picture 2" descr="F:\240503-130206091916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0195" y="1545670"/>
            <a:ext cx="2866845" cy="3487647"/>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F:\20140330165948_rCxtt.thumb.700_0.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93336" y="1540057"/>
            <a:ext cx="5258671" cy="349326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965207" y="5083267"/>
            <a:ext cx="7200800" cy="1015663"/>
          </a:xfrm>
          <a:prstGeom prst="rect">
            <a:avLst/>
          </a:prstGeom>
        </p:spPr>
        <p:txBody>
          <a:bodyPr wrap="square">
            <a:spAutoFit/>
          </a:bodyPr>
          <a:lstStyle/>
          <a:p>
            <a:r>
              <a:rPr lang="zh-CN" altLang="en-US" sz="3200" dirty="0">
                <a:latin typeface="方正大黑简体" panose="03000509000000000000" pitchFamily="65" charset="-122"/>
                <a:ea typeface="方正大黑简体" panose="03000509000000000000" pitchFamily="65" charset="-122"/>
              </a:rPr>
              <a:t>环境艺术</a:t>
            </a:r>
            <a:r>
              <a:rPr lang="zh-CN" altLang="en-US" sz="3200" dirty="0" smtClean="0">
                <a:latin typeface="方正大黑简体" panose="03000509000000000000" pitchFamily="65" charset="-122"/>
                <a:ea typeface="方正大黑简体" panose="03000509000000000000" pitchFamily="65" charset="-122"/>
              </a:rPr>
              <a:t>设计</a:t>
            </a:r>
            <a:r>
              <a:rPr lang="zh-CN" altLang="en-US" sz="1400" dirty="0" smtClean="0"/>
              <a:t>主要</a:t>
            </a:r>
            <a:r>
              <a:rPr lang="zh-CN" altLang="en-US" sz="1400" dirty="0"/>
              <a:t>分为室内设计和室外设计，室外有园林设计</a:t>
            </a:r>
            <a:r>
              <a:rPr lang="en-US" altLang="zh-CN" sz="1400" dirty="0"/>
              <a:t>,</a:t>
            </a:r>
            <a:r>
              <a:rPr lang="zh-CN" altLang="en-US" sz="1400" dirty="0"/>
              <a:t>景观设计</a:t>
            </a:r>
            <a:r>
              <a:rPr lang="en-US" altLang="zh-CN" sz="1400" dirty="0"/>
              <a:t>,</a:t>
            </a:r>
            <a:r>
              <a:rPr lang="zh-CN" altLang="en-US" sz="1400" dirty="0"/>
              <a:t>建筑外观设计</a:t>
            </a:r>
            <a:r>
              <a:rPr lang="en-US" altLang="zh-CN" sz="1400" dirty="0"/>
              <a:t>,</a:t>
            </a:r>
            <a:r>
              <a:rPr lang="zh-CN" altLang="en-US" sz="1400" dirty="0"/>
              <a:t>绿化设计</a:t>
            </a:r>
            <a:r>
              <a:rPr lang="en-US" altLang="zh-CN" sz="1400" dirty="0"/>
              <a:t>,</a:t>
            </a:r>
            <a:r>
              <a:rPr lang="zh-CN" altLang="en-US" sz="1400" dirty="0"/>
              <a:t>城市雕塑</a:t>
            </a:r>
            <a:r>
              <a:rPr lang="en-US" altLang="zh-CN" sz="1400" dirty="0"/>
              <a:t>,</a:t>
            </a:r>
            <a:r>
              <a:rPr lang="zh-CN" altLang="en-US" sz="1400" dirty="0"/>
              <a:t>商业用地环境规划等等。室外还有小区园林景观</a:t>
            </a:r>
            <a:r>
              <a:rPr lang="zh-CN" altLang="en-US" sz="1400" dirty="0" smtClean="0"/>
              <a:t>设计，湿地</a:t>
            </a:r>
            <a:r>
              <a:rPr lang="zh-CN" altLang="en-US" sz="1400" dirty="0"/>
              <a:t>公园设计等</a:t>
            </a:r>
            <a:r>
              <a:rPr lang="en-US" altLang="zh-CN" sz="1400" dirty="0"/>
              <a:t>,</a:t>
            </a:r>
            <a:r>
              <a:rPr lang="zh-CN" altLang="en-US" sz="1400" dirty="0"/>
              <a:t>还有附属的花卉设计</a:t>
            </a:r>
            <a:r>
              <a:rPr lang="en-US" altLang="zh-CN" sz="1400" dirty="0"/>
              <a:t>,</a:t>
            </a:r>
            <a:r>
              <a:rPr lang="zh-CN" altLang="en-US" sz="1400" dirty="0"/>
              <a:t>管道</a:t>
            </a:r>
            <a:r>
              <a:rPr lang="en-US" altLang="zh-CN" sz="1400" dirty="0"/>
              <a:t>,</a:t>
            </a:r>
            <a:r>
              <a:rPr lang="zh-CN" altLang="en-US" sz="1400" dirty="0"/>
              <a:t>灯光设计等。室内有家装设计</a:t>
            </a:r>
            <a:r>
              <a:rPr lang="en-US" altLang="zh-CN" sz="1400" dirty="0"/>
              <a:t>,</a:t>
            </a:r>
            <a:endParaRPr lang="zh-CN" altLang="en-US" sz="1400" dirty="0"/>
          </a:p>
        </p:txBody>
      </p:sp>
      <p:sp>
        <p:nvSpPr>
          <p:cNvPr id="11" name="矩形 10"/>
          <p:cNvSpPr/>
          <p:nvPr/>
        </p:nvSpPr>
        <p:spPr>
          <a:xfrm flipH="1">
            <a:off x="864171" y="1532335"/>
            <a:ext cx="108050" cy="4947840"/>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2" name="矩形 11"/>
          <p:cNvSpPr/>
          <p:nvPr/>
        </p:nvSpPr>
        <p:spPr>
          <a:xfrm>
            <a:off x="9274593" y="5659331"/>
            <a:ext cx="432085" cy="399625"/>
          </a:xfrm>
          <a:prstGeom prst="rect">
            <a:avLst/>
          </a:prstGeom>
          <a:noFill/>
          <a:ln w="38100">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664047" y="6001615"/>
            <a:ext cx="330626" cy="305788"/>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5363"/>
                                        </p:tgtEl>
                                        <p:attrNameLst>
                                          <p:attrName>style.visibility</p:attrName>
                                        </p:attrNameLst>
                                      </p:cBhvr>
                                      <p:to>
                                        <p:strVal val="visible"/>
                                      </p:to>
                                    </p:set>
                                    <p:anim calcmode="lin" valueType="num">
                                      <p:cBhvr additive="base">
                                        <p:cTn id="12" dur="500"/>
                                        <p:tgtEl>
                                          <p:spTgt spid="15363"/>
                                        </p:tgtEl>
                                        <p:attrNameLst>
                                          <p:attrName>ppt_x</p:attrName>
                                        </p:attrNameLst>
                                      </p:cBhvr>
                                      <p:tavLst>
                                        <p:tav tm="0">
                                          <p:val>
                                            <p:strVal val="#ppt_x-#ppt_w*1.125000"/>
                                          </p:val>
                                        </p:tav>
                                        <p:tav tm="100000">
                                          <p:val>
                                            <p:strVal val="#ppt_x"/>
                                          </p:val>
                                        </p:tav>
                                      </p:tavLst>
                                    </p:anim>
                                    <p:animEffect transition="in" filter="wipe(right)">
                                      <p:cBhvr>
                                        <p:cTn id="13" dur="500"/>
                                        <p:tgtEl>
                                          <p:spTgt spid="1536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02934" y="187285"/>
            <a:ext cx="4217821"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OTHER TYPES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smtClean="0">
                <a:solidFill>
                  <a:srgbClr val="FFC000"/>
                </a:solidFill>
                <a:latin typeface="时尚中黑简体" panose="01010104010101010101" pitchFamily="2" charset="-122"/>
                <a:ea typeface="时尚中黑简体" panose="01010104010101010101" pitchFamily="2" charset="-122"/>
              </a:rPr>
              <a:t>家居手绘</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092048" cy="338554"/>
          </a:xfrm>
          <a:prstGeom prst="rect">
            <a:avLst/>
          </a:prstGeom>
        </p:spPr>
        <p:txBody>
          <a:bodyPr wrap="none">
            <a:spAutoFit/>
          </a:bodyPr>
          <a:lstStyle/>
          <a:p>
            <a:r>
              <a:rPr lang="en-US" altLang="zh-CN" sz="1600" dirty="0">
                <a:latin typeface="+mj-ea"/>
                <a:ea typeface="+mj-ea"/>
              </a:rPr>
              <a:t>Works appreciation</a:t>
            </a:r>
            <a:endParaRPr lang="zh-CN" altLang="en-US" sz="1600" dirty="0">
              <a:latin typeface="+mj-ea"/>
              <a:ea typeface="+mj-ea"/>
            </a:endParaRPr>
          </a:p>
        </p:txBody>
      </p:sp>
      <p:pic>
        <p:nvPicPr>
          <p:cNvPr id="16386" name="Picture 2" descr="F:\68f1d3cdxbd4dd7756e6c&amp;69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98" r="9573"/>
          <a:stretch>
            <a:fillRect/>
          </a:stretch>
        </p:blipFill>
        <p:spPr bwMode="auto">
          <a:xfrm>
            <a:off x="582190" y="1511895"/>
            <a:ext cx="1530952" cy="1929564"/>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F:\587377447922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061" t="4735" b="15853"/>
          <a:stretch>
            <a:fillRect/>
          </a:stretch>
        </p:blipFill>
        <p:spPr bwMode="auto">
          <a:xfrm>
            <a:off x="2236128" y="1511895"/>
            <a:ext cx="3732096" cy="1944216"/>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F:\30e58PICIJy.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1205" b="10999"/>
          <a:stretch>
            <a:fillRect/>
          </a:stretch>
        </p:blipFill>
        <p:spPr bwMode="auto">
          <a:xfrm>
            <a:off x="582190" y="3528119"/>
            <a:ext cx="5371520" cy="2476356"/>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6264771" y="2578074"/>
            <a:ext cx="2990875" cy="2462213"/>
          </a:xfrm>
          <a:prstGeom prst="rect">
            <a:avLst/>
          </a:prstGeom>
        </p:spPr>
        <p:txBody>
          <a:bodyPr wrap="square">
            <a:spAutoFit/>
          </a:bodyPr>
          <a:lstStyle/>
          <a:p>
            <a:r>
              <a:rPr lang="en-US" altLang="zh-CN" sz="1400" dirty="0"/>
              <a:t>Environmental art design, mainly divided into interior design and outdoor design, outdoor garden design, landscape design, architectural design, landscape design, urban sculpture, commercial land planning, etc.. There are residential garden landscape design, wetland park design, as there is a subsidiary of flower design, pipeline, lighting design, etc.. Interior design,</a:t>
            </a:r>
            <a:endParaRPr lang="zh-CN" altLang="en-US" sz="1400" dirty="0"/>
          </a:p>
        </p:txBody>
      </p:sp>
      <p:sp>
        <p:nvSpPr>
          <p:cNvPr id="12" name="TextBox 11"/>
          <p:cNvSpPr txBox="1"/>
          <p:nvPr/>
        </p:nvSpPr>
        <p:spPr>
          <a:xfrm>
            <a:off x="6264771" y="1799927"/>
            <a:ext cx="2852063" cy="830997"/>
          </a:xfrm>
          <a:prstGeom prst="rect">
            <a:avLst/>
          </a:prstGeom>
          <a:noFill/>
        </p:spPr>
        <p:txBody>
          <a:bodyPr wrap="none" rtlCol="0">
            <a:spAutoFit/>
          </a:bodyPr>
          <a:lstStyle/>
          <a:p>
            <a:r>
              <a:rPr lang="zh-CN" altLang="en-US" sz="1600" dirty="0" smtClean="0">
                <a:latin typeface="+mj-ea"/>
                <a:ea typeface="+mj-ea"/>
              </a:rPr>
              <a:t>作品名称：</a:t>
            </a:r>
            <a:r>
              <a:rPr lang="en-US" altLang="zh-CN" sz="1600" dirty="0" smtClean="0">
                <a:latin typeface="+mj-ea"/>
                <a:ea typeface="+mj-ea"/>
              </a:rPr>
              <a:t>《</a:t>
            </a:r>
            <a:r>
              <a:rPr lang="zh-CN" altLang="en-US" sz="1600" dirty="0" smtClean="0">
                <a:latin typeface="+mj-ea"/>
                <a:ea typeface="+mj-ea"/>
              </a:rPr>
              <a:t>室内手绘习作</a:t>
            </a:r>
            <a:r>
              <a:rPr lang="en-US" altLang="zh-CN" sz="1600" dirty="0" smtClean="0">
                <a:latin typeface="+mj-ea"/>
                <a:ea typeface="+mj-ea"/>
              </a:rPr>
              <a:t>》</a:t>
            </a:r>
          </a:p>
          <a:p>
            <a:r>
              <a:rPr lang="zh-CN" altLang="en-US" sz="1600" dirty="0" smtClean="0">
                <a:latin typeface="+mj-ea"/>
                <a:ea typeface="+mj-ea"/>
              </a:rPr>
              <a:t>作品作者：代用名</a:t>
            </a:r>
            <a:endParaRPr lang="en-US" altLang="zh-CN" sz="1600" dirty="0" smtClean="0">
              <a:latin typeface="+mj-ea"/>
              <a:ea typeface="+mj-ea"/>
            </a:endParaRPr>
          </a:p>
          <a:p>
            <a:r>
              <a:rPr lang="zh-CN" altLang="en-US" sz="1600" dirty="0" smtClean="0">
                <a:latin typeface="+mj-ea"/>
                <a:ea typeface="+mj-ea"/>
              </a:rPr>
              <a:t>指导老师：任意名先生</a:t>
            </a:r>
            <a:endParaRPr lang="zh-CN" altLang="en-US" sz="16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 calcmode="lin" valueType="num">
                                      <p:cBhvr additive="base">
                                        <p:cTn id="12" dur="500"/>
                                        <p:tgtEl>
                                          <p:spTgt spid="16387"/>
                                        </p:tgtEl>
                                        <p:attrNameLst>
                                          <p:attrName>ppt_x</p:attrName>
                                        </p:attrNameLst>
                                      </p:cBhvr>
                                      <p:tavLst>
                                        <p:tav tm="0">
                                          <p:val>
                                            <p:strVal val="#ppt_x-#ppt_w*1.125000"/>
                                          </p:val>
                                        </p:tav>
                                        <p:tav tm="100000">
                                          <p:val>
                                            <p:strVal val="#ppt_x"/>
                                          </p:val>
                                        </p:tav>
                                      </p:tavLst>
                                    </p:anim>
                                    <p:animEffect transition="in" filter="wipe(right)">
                                      <p:cBhvr>
                                        <p:cTn id="13" dur="500"/>
                                        <p:tgtEl>
                                          <p:spTgt spid="1638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nodeType="clickEffect">
                                  <p:stCondLst>
                                    <p:cond delay="0"/>
                                  </p:stCondLst>
                                  <p:childTnLst>
                                    <p:set>
                                      <p:cBhvr>
                                        <p:cTn id="17" dur="1" fill="hold">
                                          <p:stCondLst>
                                            <p:cond delay="0"/>
                                          </p:stCondLst>
                                        </p:cTn>
                                        <p:tgtEl>
                                          <p:spTgt spid="16388"/>
                                        </p:tgtEl>
                                        <p:attrNameLst>
                                          <p:attrName>style.visibility</p:attrName>
                                        </p:attrNameLst>
                                      </p:cBhvr>
                                      <p:to>
                                        <p:strVal val="visible"/>
                                      </p:to>
                                    </p:set>
                                    <p:anim calcmode="lin" valueType="num">
                                      <p:cBhvr additive="base">
                                        <p:cTn id="18" dur="500"/>
                                        <p:tgtEl>
                                          <p:spTgt spid="16388"/>
                                        </p:tgtEl>
                                        <p:attrNameLst>
                                          <p:attrName>ppt_y</p:attrName>
                                        </p:attrNameLst>
                                      </p:cBhvr>
                                      <p:tavLst>
                                        <p:tav tm="0">
                                          <p:val>
                                            <p:strVal val="#ppt_y-#ppt_h*1.125000"/>
                                          </p:val>
                                        </p:tav>
                                        <p:tav tm="100000">
                                          <p:val>
                                            <p:strVal val="#ppt_y"/>
                                          </p:val>
                                        </p:tav>
                                      </p:tavLst>
                                    </p:anim>
                                    <p:animEffect transition="in" filter="wipe(down)">
                                      <p:cBhvr>
                                        <p:cTn id="19" dur="500"/>
                                        <p:tgtEl>
                                          <p:spTgt spid="1638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02934" y="187285"/>
            <a:ext cx="4217821"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OTHER TYPES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smtClean="0">
                <a:solidFill>
                  <a:srgbClr val="FFC000"/>
                </a:solidFill>
                <a:latin typeface="时尚中黑简体" panose="01010104010101010101" pitchFamily="2" charset="-122"/>
                <a:ea typeface="时尚中黑简体" panose="01010104010101010101" pitchFamily="2" charset="-122"/>
              </a:rPr>
              <a:t>装饰手绘</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092048" cy="338554"/>
          </a:xfrm>
          <a:prstGeom prst="rect">
            <a:avLst/>
          </a:prstGeom>
        </p:spPr>
        <p:txBody>
          <a:bodyPr wrap="none">
            <a:spAutoFit/>
          </a:bodyPr>
          <a:lstStyle/>
          <a:p>
            <a:r>
              <a:rPr lang="en-US" altLang="zh-CN" sz="1600" dirty="0">
                <a:latin typeface="+mj-ea"/>
                <a:ea typeface="+mj-ea"/>
              </a:rPr>
              <a:t>Works appreciation</a:t>
            </a:r>
            <a:endParaRPr lang="zh-CN" altLang="en-US" sz="1600" dirty="0">
              <a:latin typeface="+mj-ea"/>
              <a:ea typeface="+mj-ea"/>
            </a:endParaRPr>
          </a:p>
        </p:txBody>
      </p:sp>
      <p:pic>
        <p:nvPicPr>
          <p:cNvPr id="17410" name="Picture 2" descr="F:\15-57-43-67-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444" b="3509"/>
          <a:stretch>
            <a:fillRect/>
          </a:stretch>
        </p:blipFill>
        <p:spPr bwMode="auto">
          <a:xfrm>
            <a:off x="3246597" y="2369145"/>
            <a:ext cx="6595242" cy="3463230"/>
          </a:xfrm>
          <a:prstGeom prst="rect">
            <a:avLst/>
          </a:prstGeom>
          <a:noFill/>
          <a:extLst>
            <a:ext uri="{909E8E84-426E-40DD-AFC4-6F175D3DCCD1}">
              <a14:hiddenFill xmlns:a14="http://schemas.microsoft.com/office/drawing/2010/main">
                <a:solidFill>
                  <a:srgbClr val="FFFFFF"/>
                </a:solidFill>
              </a14:hiddenFill>
            </a:ext>
          </a:extLst>
        </p:spPr>
      </p:pic>
      <p:pic>
        <p:nvPicPr>
          <p:cNvPr id="17411" name="Picture 3" descr="F:\2014070206592858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56859" y="469569"/>
            <a:ext cx="2784980" cy="1771519"/>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6804831" y="469569"/>
            <a:ext cx="180020" cy="1771519"/>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2123" y="2456710"/>
            <a:ext cx="2392746" cy="3323987"/>
          </a:xfrm>
          <a:prstGeom prst="rect">
            <a:avLst/>
          </a:prstGeom>
        </p:spPr>
        <p:txBody>
          <a:bodyPr wrap="square">
            <a:spAutoFit/>
          </a:bodyPr>
          <a:lstStyle/>
          <a:p>
            <a:r>
              <a:rPr lang="en-US" altLang="zh-CN" sz="1400" dirty="0"/>
              <a:t>Environmental art design, mainly divided into interior design and outdoor design, outdoor garden design, landscape design, architectural design, landscape design, urban sculpture, commercial land planning, etc.. There are residential garden landscape design, wetland park design, as there is a subsidiary of flower design, pipeline, lighting design, etc.. Interior design,</a:t>
            </a:r>
            <a:endParaRPr lang="zh-CN" altLang="en-US" sz="1400" dirty="0"/>
          </a:p>
        </p:txBody>
      </p:sp>
      <p:sp>
        <p:nvSpPr>
          <p:cNvPr id="12" name="TextBox 11"/>
          <p:cNvSpPr txBox="1"/>
          <p:nvPr/>
        </p:nvSpPr>
        <p:spPr>
          <a:xfrm>
            <a:off x="403081" y="1799927"/>
            <a:ext cx="4493538" cy="584775"/>
          </a:xfrm>
          <a:prstGeom prst="rect">
            <a:avLst/>
          </a:prstGeom>
          <a:noFill/>
        </p:spPr>
        <p:txBody>
          <a:bodyPr wrap="none" rtlCol="0">
            <a:spAutoFit/>
          </a:bodyPr>
          <a:lstStyle/>
          <a:p>
            <a:r>
              <a:rPr lang="zh-CN" altLang="en-US" sz="1600" dirty="0" smtClean="0">
                <a:latin typeface="+mj-ea"/>
                <a:ea typeface="+mj-ea"/>
              </a:rPr>
              <a:t>作品名称：</a:t>
            </a:r>
            <a:r>
              <a:rPr lang="en-US" altLang="zh-CN" sz="1600" dirty="0" smtClean="0">
                <a:latin typeface="+mj-ea"/>
                <a:ea typeface="+mj-ea"/>
              </a:rPr>
              <a:t>《</a:t>
            </a:r>
            <a:r>
              <a:rPr lang="zh-CN" altLang="en-US" sz="1600" dirty="0" smtClean="0">
                <a:latin typeface="+mj-ea"/>
                <a:ea typeface="+mj-ea"/>
              </a:rPr>
              <a:t>室内手绘习作</a:t>
            </a:r>
            <a:r>
              <a:rPr lang="en-US" altLang="zh-CN" sz="1600" dirty="0" smtClean="0">
                <a:latin typeface="+mj-ea"/>
                <a:ea typeface="+mj-ea"/>
              </a:rPr>
              <a:t>》</a:t>
            </a:r>
            <a:r>
              <a:rPr lang="zh-CN" altLang="en-US" sz="1600" dirty="0" smtClean="0">
                <a:latin typeface="+mj-ea"/>
                <a:ea typeface="+mj-ea"/>
              </a:rPr>
              <a:t>作品作者：代用名</a:t>
            </a:r>
            <a:endParaRPr lang="en-US" altLang="zh-CN" sz="1600" dirty="0">
              <a:latin typeface="+mj-ea"/>
              <a:ea typeface="+mj-ea"/>
            </a:endParaRPr>
          </a:p>
          <a:p>
            <a:r>
              <a:rPr lang="zh-CN" altLang="en-US" sz="1600" dirty="0" smtClean="0">
                <a:latin typeface="+mj-ea"/>
                <a:ea typeface="+mj-ea"/>
              </a:rPr>
              <a:t>指导老师：任意名先生</a:t>
            </a:r>
            <a:endParaRPr lang="zh-CN" altLang="en-US" sz="1600" dirty="0">
              <a:latin typeface="+mj-ea"/>
              <a:ea typeface="+mj-ea"/>
            </a:endParaRPr>
          </a:p>
        </p:txBody>
      </p:sp>
      <p:sp>
        <p:nvSpPr>
          <p:cNvPr id="13" name="矩形 12"/>
          <p:cNvSpPr/>
          <p:nvPr/>
        </p:nvSpPr>
        <p:spPr>
          <a:xfrm>
            <a:off x="144091" y="5904383"/>
            <a:ext cx="393646" cy="364073"/>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827" y="5791482"/>
            <a:ext cx="277786" cy="256917"/>
          </a:xfrm>
          <a:prstGeom prst="rect">
            <a:avLst/>
          </a:prstGeom>
          <a:noFill/>
          <a:ln w="1905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fade">
                                      <p:cBhvr>
                                        <p:cTn id="7" dur="500"/>
                                        <p:tgtEl>
                                          <p:spTgt spid="174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7410"/>
                                        </p:tgtEl>
                                        <p:attrNameLst>
                                          <p:attrName>style.visibility</p:attrName>
                                        </p:attrNameLst>
                                      </p:cBhvr>
                                      <p:to>
                                        <p:strVal val="visible"/>
                                      </p:to>
                                    </p:set>
                                    <p:anim calcmode="lin" valueType="num">
                                      <p:cBhvr additive="base">
                                        <p:cTn id="21" dur="500" fill="hold"/>
                                        <p:tgtEl>
                                          <p:spTgt spid="17410"/>
                                        </p:tgtEl>
                                        <p:attrNameLst>
                                          <p:attrName>ppt_x</p:attrName>
                                        </p:attrNameLst>
                                      </p:cBhvr>
                                      <p:tavLst>
                                        <p:tav tm="0">
                                          <p:val>
                                            <p:strVal val="1+#ppt_w/2"/>
                                          </p:val>
                                        </p:tav>
                                        <p:tav tm="100000">
                                          <p:val>
                                            <p:strVal val="#ppt_x"/>
                                          </p:val>
                                        </p:tav>
                                      </p:tavLst>
                                    </p:anim>
                                    <p:anim calcmode="lin" valueType="num">
                                      <p:cBhvr additive="base">
                                        <p:cTn id="22" dur="500" fill="hold"/>
                                        <p:tgtEl>
                                          <p:spTgt spid="1741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down)">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2826028"/>
            <a:ext cx="1728267" cy="86845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2830383"/>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29190" y="3167491"/>
            <a:ext cx="2031325" cy="646331"/>
          </a:xfrm>
          <a:prstGeom prst="rect">
            <a:avLst/>
          </a:prstGeom>
          <a:noFill/>
        </p:spPr>
        <p:txBody>
          <a:bodyPr wrap="none" rtlCol="0">
            <a:spAutoFit/>
          </a:bodyPr>
          <a:lstStyle/>
          <a:p>
            <a:r>
              <a:rPr lang="zh-CN" altLang="en-US" sz="3600" dirty="0" smtClean="0">
                <a:solidFill>
                  <a:srgbClr val="FFC000"/>
                </a:solidFill>
                <a:latin typeface="时尚中黑简体" panose="01010104010101010101" pitchFamily="2" charset="-122"/>
                <a:ea typeface="时尚中黑简体" panose="01010104010101010101" pitchFamily="2" charset="-122"/>
              </a:rPr>
              <a:t>谢谢观赏</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1" name="TextBox 10"/>
          <p:cNvSpPr txBox="1"/>
          <p:nvPr/>
        </p:nvSpPr>
        <p:spPr>
          <a:xfrm>
            <a:off x="4046811" y="3295252"/>
            <a:ext cx="4038285" cy="1384995"/>
          </a:xfrm>
          <a:prstGeom prst="rect">
            <a:avLst/>
          </a:prstGeom>
          <a:noFill/>
        </p:spPr>
        <p:txBody>
          <a:bodyPr wrap="none" rtlCol="0">
            <a:spAutoFit/>
          </a:bodyPr>
          <a:lstStyle/>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作者</a:t>
            </a:r>
            <a:r>
              <a:rPr lang="zh-CN" altLang="en-US" sz="1400" dirty="0" smtClean="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l</a:t>
            </a:r>
            <a:r>
              <a:rPr lang="zh-CN" altLang="en-US" sz="1400" dirty="0" smtClean="0">
                <a:latin typeface="微软雅黑" panose="020B0503020204020204" pitchFamily="34" charset="-122"/>
                <a:ea typeface="微软雅黑" panose="020B0503020204020204" pitchFamily="34" charset="-122"/>
              </a:rPr>
              <a:t>小鹿模板 </a:t>
            </a:r>
            <a:r>
              <a:rPr lang="zh-CN" altLang="en-US" sz="1400" dirty="0" smtClean="0">
                <a:latin typeface="微软雅黑" panose="020B0503020204020204" pitchFamily="34" charset="-122"/>
                <a:ea typeface="微软雅黑" panose="020B0503020204020204" pitchFamily="34" charset="-122"/>
              </a:rPr>
              <a:t>北京大学艺术设计专业</a:t>
            </a:r>
            <a:endParaRPr lang="en-US" altLang="zh-CN" sz="1400" dirty="0" smtClean="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1400" dirty="0" smtClean="0">
                <a:latin typeface="微软雅黑" panose="020B0503020204020204" pitchFamily="34" charset="-122"/>
                <a:ea typeface="微软雅黑" panose="020B0503020204020204" pitchFamily="34" charset="-122"/>
              </a:rPr>
              <a:t>联系方式：</a:t>
            </a:r>
            <a:r>
              <a:rPr lang="en-US" altLang="zh-CN" sz="1400" dirty="0" smtClean="0">
                <a:latin typeface="微软雅黑" panose="020B0503020204020204" pitchFamily="34" charset="-122"/>
                <a:ea typeface="微软雅黑" panose="020B0503020204020204" pitchFamily="34" charset="-122"/>
              </a:rPr>
              <a:t>18612345678</a:t>
            </a:r>
            <a:r>
              <a:rPr lang="zh-CN" altLang="en-US" sz="1400" dirty="0" smtClean="0">
                <a:latin typeface="微软雅黑" panose="020B0503020204020204" pitchFamily="34" charset="-122"/>
                <a:ea typeface="微软雅黑" panose="020B0503020204020204" pitchFamily="34" charset="-122"/>
              </a:rPr>
              <a:t>           </a:t>
            </a:r>
            <a:endParaRPr lang="en-US" altLang="zh-CN" sz="1400" dirty="0" smtClean="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微信</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A123456789QQ</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123456789</a:t>
            </a:r>
          </a:p>
          <a:p>
            <a:pPr marL="285750" indent="-285750">
              <a:buFont typeface="Arial" panose="020B0604020202020204" pitchFamily="34" charset="0"/>
              <a:buChar char="•"/>
            </a:pPr>
            <a:r>
              <a:rPr lang="zh-CN" altLang="en-US" sz="1400" dirty="0" smtClean="0">
                <a:latin typeface="微软雅黑" panose="020B0503020204020204" pitchFamily="34" charset="-122"/>
                <a:ea typeface="微软雅黑" panose="020B0503020204020204" pitchFamily="34" charset="-122"/>
              </a:rPr>
              <a:t>邮箱：</a:t>
            </a:r>
            <a:r>
              <a:rPr lang="en-US" altLang="zh-CN" sz="1400" dirty="0" smtClean="0">
                <a:latin typeface="微软雅黑" panose="020B0503020204020204" pitchFamily="34" charset="-122"/>
                <a:ea typeface="微软雅黑" panose="020B0503020204020204" pitchFamily="34" charset="-122"/>
              </a:rPr>
              <a:t>12345@QQ.com</a:t>
            </a:r>
          </a:p>
          <a:p>
            <a:pPr marL="285750" indent="-285750">
              <a:buFont typeface="Arial" panose="020B0604020202020204" pitchFamily="34" charset="0"/>
              <a:buChar char="•"/>
            </a:pPr>
            <a:endParaRPr lang="en-US" altLang="zh-CN" sz="1400" dirty="0" smtClean="0">
              <a:ln w="3175">
                <a:noFill/>
              </a:ln>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endParaRPr lang="zh-CN" altLang="en-US" sz="1400" dirty="0">
              <a:latin typeface="微软雅黑" panose="020B0503020204020204" pitchFamily="34" charset="-122"/>
              <a:ea typeface="微软雅黑" panose="020B0503020204020204" pitchFamily="34" charset="-122"/>
            </a:endParaRPr>
          </a:p>
        </p:txBody>
      </p:sp>
      <p:sp>
        <p:nvSpPr>
          <p:cNvPr id="12" name="矩形 11"/>
          <p:cNvSpPr/>
          <p:nvPr/>
        </p:nvSpPr>
        <p:spPr>
          <a:xfrm>
            <a:off x="1944291" y="2659374"/>
            <a:ext cx="8318303"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THANK YOU FOR WATCHING</a:t>
            </a:r>
            <a:endParaRPr lang="zh-CN" altLang="en-US" sz="4000" dirty="0">
              <a:latin typeface="方正超粗黑简体" panose="03000509000000000000" pitchFamily="65" charset="-122"/>
              <a:ea typeface="方正超粗黑简体" panose="03000509000000000000" pitchFamily="65" charset="-122"/>
            </a:endParaRPr>
          </a:p>
        </p:txBody>
      </p:sp>
      <p:sp>
        <p:nvSpPr>
          <p:cNvPr id="15" name="矩形 14"/>
          <p:cNvSpPr/>
          <p:nvPr/>
        </p:nvSpPr>
        <p:spPr>
          <a:xfrm flipH="1">
            <a:off x="23356" y="3943324"/>
            <a:ext cx="3937157" cy="159073"/>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ppt_x</p:attrName>
                                        </p:attrNameLst>
                                      </p:cBhvr>
                                      <p:tavLst>
                                        <p:tav tm="0">
                                          <p:val>
                                            <p:strVal val="#ppt_x-#ppt_w*1.125000"/>
                                          </p:val>
                                        </p:tav>
                                        <p:tav tm="100000">
                                          <p:val>
                                            <p:strVal val="#ppt_x"/>
                                          </p:val>
                                        </p:tav>
                                      </p:tavLst>
                                    </p:anim>
                                    <p:animEffect transition="in" filter="wipe(right)">
                                      <p:cBhvr>
                                        <p:cTn id="18" dur="500"/>
                                        <p:tgtEl>
                                          <p:spTgt spid="12"/>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p:tgtEl>
                                          <p:spTgt spid="8"/>
                                        </p:tgtEl>
                                        <p:attrNameLst>
                                          <p:attrName>ppt_x</p:attrName>
                                        </p:attrNameLst>
                                      </p:cBhvr>
                                      <p:tavLst>
                                        <p:tav tm="0">
                                          <p:val>
                                            <p:strVal val="#ppt_x-#ppt_w*1.125000"/>
                                          </p:val>
                                        </p:tav>
                                        <p:tav tm="100000">
                                          <p:val>
                                            <p:strVal val="#ppt_x"/>
                                          </p:val>
                                        </p:tav>
                                      </p:tavLst>
                                    </p:anim>
                                    <p:animEffect transition="in" filter="wipe(righ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250" fill="hold"/>
                                        <p:tgtEl>
                                          <p:spTgt spid="11"/>
                                        </p:tgtEl>
                                        <p:attrNameLst>
                                          <p:attrName>ppt_w</p:attrName>
                                        </p:attrNameLst>
                                      </p:cBhvr>
                                      <p:tavLst>
                                        <p:tav tm="0">
                                          <p:val>
                                            <p:fltVal val="0"/>
                                          </p:val>
                                        </p:tav>
                                        <p:tav tm="100000">
                                          <p:val>
                                            <p:strVal val="#ppt_w"/>
                                          </p:val>
                                        </p:tav>
                                      </p:tavLst>
                                    </p:anim>
                                    <p:anim calcmode="lin" valueType="num">
                                      <p:cBhvr>
                                        <p:cTn id="33" dur="1250" fill="hold"/>
                                        <p:tgtEl>
                                          <p:spTgt spid="11"/>
                                        </p:tgtEl>
                                        <p:attrNameLst>
                                          <p:attrName>ppt_h</p:attrName>
                                        </p:attrNameLst>
                                      </p:cBhvr>
                                      <p:tavLst>
                                        <p:tav tm="0">
                                          <p:val>
                                            <p:fltVal val="0"/>
                                          </p:val>
                                        </p:tav>
                                        <p:tav tm="100000">
                                          <p:val>
                                            <p:strVal val="#ppt_h"/>
                                          </p:val>
                                        </p:tav>
                                      </p:tavLst>
                                    </p:anim>
                                    <p:animEffect transition="in" filter="fade">
                                      <p:cBhvr>
                                        <p:cTn id="34"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p:bldP spid="11" grpId="0"/>
      <p:bldP spid="12" grpId="0"/>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99927"/>
            <a:ext cx="6480795" cy="3096344"/>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44091" y="662309"/>
            <a:ext cx="5968301" cy="5386090"/>
          </a:xfrm>
          <a:prstGeom prst="rect">
            <a:avLst/>
          </a:prstGeom>
          <a:noFill/>
        </p:spPr>
        <p:txBody>
          <a:bodyPr wrap="none" rtlCol="0">
            <a:spAutoFit/>
          </a:bodyPr>
          <a:lstStyle/>
          <a:p>
            <a:r>
              <a:rPr lang="en-US" altLang="zh-CN" sz="34400" i="1" spc="-300" dirty="0" smtClean="0">
                <a:solidFill>
                  <a:schemeClr val="bg1">
                    <a:lumMod val="95000"/>
                    <a:lumOff val="5000"/>
                  </a:schemeClr>
                </a:solidFill>
                <a:latin typeface="方正超粗黑简体" panose="03000509000000000000" pitchFamily="65" charset="-122"/>
                <a:ea typeface="方正超粗黑简体" panose="03000509000000000000" pitchFamily="65" charset="-122"/>
              </a:rPr>
              <a:t>01</a:t>
            </a:r>
            <a:endParaRPr lang="zh-CN" altLang="en-US" sz="34400" i="1" spc="-300" dirty="0">
              <a:solidFill>
                <a:schemeClr val="bg1">
                  <a:lumMod val="95000"/>
                  <a:lumOff val="5000"/>
                </a:schemeClr>
              </a:solidFill>
              <a:latin typeface="方正超粗黑简体" panose="03000509000000000000" pitchFamily="65" charset="-122"/>
              <a:ea typeface="方正超粗黑简体" panose="03000509000000000000" pitchFamily="65" charset="-122"/>
            </a:endParaRPr>
          </a:p>
        </p:txBody>
      </p:sp>
      <p:sp>
        <p:nvSpPr>
          <p:cNvPr id="5" name="矩形 4"/>
          <p:cNvSpPr/>
          <p:nvPr/>
        </p:nvSpPr>
        <p:spPr>
          <a:xfrm>
            <a:off x="-1" y="3096071"/>
            <a:ext cx="6480796" cy="792088"/>
          </a:xfrm>
          <a:prstGeom prst="rect">
            <a:avLst/>
          </a:prstGeom>
          <a:solidFill>
            <a:schemeClr val="bg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20155" y="3024063"/>
            <a:ext cx="3706464" cy="923330"/>
          </a:xfrm>
          <a:prstGeom prst="rect">
            <a:avLst/>
          </a:prstGeom>
          <a:noFill/>
        </p:spPr>
        <p:txBody>
          <a:bodyPr wrap="none" rtlCol="0">
            <a:spAutoFit/>
          </a:bodyPr>
          <a:lstStyle/>
          <a:p>
            <a:r>
              <a:rPr lang="en-US" altLang="zh-CN" sz="5400" dirty="0" smtClean="0">
                <a:latin typeface="时尚中黑简体" panose="01010104010101010101" pitchFamily="2" charset="-122"/>
                <a:ea typeface="时尚中黑简体" panose="01010104010101010101" pitchFamily="2" charset="-122"/>
              </a:rPr>
              <a:t>PART ONE</a:t>
            </a:r>
            <a:endParaRPr lang="zh-CN" altLang="en-US" sz="5400" dirty="0">
              <a:latin typeface="时尚中黑简体" panose="01010104010101010101" pitchFamily="2" charset="-122"/>
              <a:ea typeface="时尚中黑简体" panose="01010104010101010101" pitchFamily="2" charset="-122"/>
            </a:endParaRPr>
          </a:p>
        </p:txBody>
      </p:sp>
      <p:sp>
        <p:nvSpPr>
          <p:cNvPr id="8" name="TextBox 7"/>
          <p:cNvSpPr txBox="1"/>
          <p:nvPr/>
        </p:nvSpPr>
        <p:spPr>
          <a:xfrm>
            <a:off x="4283774" y="3240087"/>
            <a:ext cx="1620957" cy="523220"/>
          </a:xfrm>
          <a:prstGeom prst="rect">
            <a:avLst/>
          </a:prstGeom>
          <a:noFill/>
        </p:spPr>
        <p:txBody>
          <a:bodyPr wrap="none" rtlCol="0">
            <a:spAutoFit/>
          </a:bodyPr>
          <a:lstStyle/>
          <a:p>
            <a:r>
              <a:rPr lang="zh-CN" altLang="en-US" sz="2800" dirty="0" smtClean="0">
                <a:solidFill>
                  <a:srgbClr val="FFC000"/>
                </a:solidFill>
                <a:latin typeface="方正大黑简体" panose="03000509000000000000" pitchFamily="65" charset="-122"/>
                <a:ea typeface="方正大黑简体" panose="03000509000000000000" pitchFamily="65" charset="-122"/>
              </a:rPr>
              <a:t>素描作品</a:t>
            </a:r>
            <a:endParaRPr lang="zh-CN" altLang="en-US" sz="2800" dirty="0">
              <a:solidFill>
                <a:srgbClr val="FFC000"/>
              </a:solidFill>
              <a:latin typeface="方正大黑简体" panose="03000509000000000000" pitchFamily="65" charset="-122"/>
              <a:ea typeface="方正大黑简体" panose="03000509000000000000" pitchFamily="65" charset="-122"/>
            </a:endParaRPr>
          </a:p>
        </p:txBody>
      </p:sp>
      <p:sp>
        <p:nvSpPr>
          <p:cNvPr id="12" name="矩形 11"/>
          <p:cNvSpPr/>
          <p:nvPr/>
        </p:nvSpPr>
        <p:spPr>
          <a:xfrm>
            <a:off x="6552803" y="1799927"/>
            <a:ext cx="45719" cy="3096344"/>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75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5"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heckerboard(down)">
                                      <p:cBhvr>
                                        <p:cTn id="3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p:bldP spid="8"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93601" y="187285"/>
            <a:ext cx="4846198"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SKETCH WORKS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smtClean="0">
                <a:solidFill>
                  <a:srgbClr val="FFC000"/>
                </a:solidFill>
                <a:latin typeface="时尚中黑简体" panose="01010104010101010101" pitchFamily="2" charset="-122"/>
                <a:ea typeface="时尚中黑简体" panose="01010104010101010101" pitchFamily="2" charset="-122"/>
              </a:rPr>
              <a:t>素描作品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333075" cy="369332"/>
          </a:xfrm>
          <a:prstGeom prst="rect">
            <a:avLst/>
          </a:prstGeom>
        </p:spPr>
        <p:txBody>
          <a:bodyPr wrap="none">
            <a:spAutoFit/>
          </a:bodyPr>
          <a:lstStyle/>
          <a:p>
            <a:r>
              <a:rPr lang="en-US" altLang="zh-CN" dirty="0">
                <a:latin typeface="+mj-ea"/>
                <a:ea typeface="+mj-ea"/>
              </a:rPr>
              <a:t>Works appreciation</a:t>
            </a:r>
            <a:endParaRPr lang="zh-CN" altLang="en-US" dirty="0">
              <a:latin typeface="+mj-ea"/>
              <a:ea typeface="+mj-ea"/>
            </a:endParaRPr>
          </a:p>
        </p:txBody>
      </p:sp>
      <p:pic>
        <p:nvPicPr>
          <p:cNvPr id="1028" name="Picture 4" descr="F:\u=2082485112,3685490993&amp;fm=21&amp;gp=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440" t="14369" r="5396" b="15222"/>
          <a:stretch>
            <a:fillRect/>
          </a:stretch>
        </p:blipFill>
        <p:spPr bwMode="auto">
          <a:xfrm>
            <a:off x="504131" y="3220828"/>
            <a:ext cx="4509663" cy="2539539"/>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F:\69c0dc49g8f04328ef91e&amp;69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6643"/>
          <a:stretch>
            <a:fillRect/>
          </a:stretch>
        </p:blipFill>
        <p:spPr bwMode="auto">
          <a:xfrm>
            <a:off x="530637" y="1782171"/>
            <a:ext cx="2077865" cy="129614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4ceeaf81455f92c74e65e.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6171"/>
          <a:stretch>
            <a:fillRect/>
          </a:stretch>
        </p:blipFill>
        <p:spPr bwMode="auto">
          <a:xfrm>
            <a:off x="2758962" y="1782171"/>
            <a:ext cx="2254832" cy="129614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127157" y="1767657"/>
            <a:ext cx="330626" cy="305788"/>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5496880" y="1689010"/>
            <a:ext cx="2852063" cy="830997"/>
          </a:xfrm>
          <a:prstGeom prst="rect">
            <a:avLst/>
          </a:prstGeom>
          <a:noFill/>
        </p:spPr>
        <p:txBody>
          <a:bodyPr wrap="none" rtlCol="0">
            <a:spAutoFit/>
          </a:bodyPr>
          <a:lstStyle/>
          <a:p>
            <a:r>
              <a:rPr lang="zh-CN" altLang="en-US" sz="1600" dirty="0" smtClean="0">
                <a:latin typeface="+mj-ea"/>
                <a:ea typeface="+mj-ea"/>
              </a:rPr>
              <a:t>作品名称：</a:t>
            </a:r>
            <a:r>
              <a:rPr lang="en-US" altLang="zh-CN" sz="1600" dirty="0" smtClean="0">
                <a:latin typeface="+mj-ea"/>
                <a:ea typeface="+mj-ea"/>
              </a:rPr>
              <a:t>《</a:t>
            </a:r>
            <a:r>
              <a:rPr lang="zh-CN" altLang="en-US" sz="1600" dirty="0" smtClean="0">
                <a:latin typeface="+mj-ea"/>
                <a:ea typeface="+mj-ea"/>
              </a:rPr>
              <a:t>静物素描习作</a:t>
            </a:r>
            <a:r>
              <a:rPr lang="en-US" altLang="zh-CN" sz="1600" dirty="0" smtClean="0">
                <a:latin typeface="+mj-ea"/>
                <a:ea typeface="+mj-ea"/>
              </a:rPr>
              <a:t>》</a:t>
            </a:r>
          </a:p>
          <a:p>
            <a:r>
              <a:rPr lang="zh-CN" altLang="en-US" sz="1600" dirty="0" smtClean="0">
                <a:latin typeface="+mj-ea"/>
                <a:ea typeface="+mj-ea"/>
              </a:rPr>
              <a:t>作品作者：代用名</a:t>
            </a:r>
            <a:endParaRPr lang="en-US" altLang="zh-CN" sz="1600" dirty="0" smtClean="0">
              <a:latin typeface="+mj-ea"/>
              <a:ea typeface="+mj-ea"/>
            </a:endParaRPr>
          </a:p>
          <a:p>
            <a:r>
              <a:rPr lang="zh-CN" altLang="en-US" sz="1600" dirty="0" smtClean="0">
                <a:latin typeface="+mj-ea"/>
                <a:ea typeface="+mj-ea"/>
              </a:rPr>
              <a:t>指导老师：任意名先生</a:t>
            </a:r>
            <a:endParaRPr lang="zh-CN" altLang="en-US" sz="1600" dirty="0">
              <a:latin typeface="+mj-ea"/>
              <a:ea typeface="+mj-ea"/>
            </a:endParaRPr>
          </a:p>
        </p:txBody>
      </p:sp>
      <p:sp>
        <p:nvSpPr>
          <p:cNvPr id="6" name="TextBox 5"/>
          <p:cNvSpPr txBox="1"/>
          <p:nvPr/>
        </p:nvSpPr>
        <p:spPr>
          <a:xfrm>
            <a:off x="5520099" y="2945085"/>
            <a:ext cx="1467068" cy="400110"/>
          </a:xfrm>
          <a:prstGeom prst="rect">
            <a:avLst/>
          </a:prstGeom>
          <a:noFill/>
        </p:spPr>
        <p:txBody>
          <a:bodyPr wrap="none" rtlCol="0">
            <a:spAutoFit/>
          </a:bodyPr>
          <a:lstStyle/>
          <a:p>
            <a:r>
              <a:rPr lang="zh-CN" altLang="en-US" sz="2000" dirty="0" smtClean="0">
                <a:latin typeface="方正大黑简体" panose="03000509000000000000" pitchFamily="65" charset="-122"/>
                <a:ea typeface="方正大黑简体" panose="03000509000000000000" pitchFamily="65" charset="-122"/>
              </a:rPr>
              <a:t>作品心得：</a:t>
            </a:r>
            <a:endParaRPr lang="zh-CN" altLang="en-US" sz="2000" dirty="0">
              <a:latin typeface="方正大黑简体" panose="03000509000000000000" pitchFamily="65" charset="-122"/>
              <a:ea typeface="方正大黑简体" panose="03000509000000000000" pitchFamily="65" charset="-122"/>
            </a:endParaRPr>
          </a:p>
        </p:txBody>
      </p:sp>
      <p:sp>
        <p:nvSpPr>
          <p:cNvPr id="9" name="TextBox 8"/>
          <p:cNvSpPr txBox="1"/>
          <p:nvPr/>
        </p:nvSpPr>
        <p:spPr>
          <a:xfrm>
            <a:off x="5511780" y="3326611"/>
            <a:ext cx="3057247" cy="1569660"/>
          </a:xfrm>
          <a:prstGeom prst="rect">
            <a:avLst/>
          </a:prstGeom>
          <a:noFill/>
        </p:spPr>
        <p:txBody>
          <a:bodyPr wrap="none" rtlCol="0">
            <a:spAutoFit/>
          </a:bodyPr>
          <a:lstStyle/>
          <a:p>
            <a:r>
              <a:rPr lang="zh-CN" altLang="en-US" sz="1600" dirty="0">
                <a:latin typeface="+mj-ea"/>
                <a:ea typeface="+mj-ea"/>
              </a:rPr>
              <a:t>素描，广义上的素描，涵指</a:t>
            </a:r>
            <a:r>
              <a:rPr lang="zh-CN" altLang="en-US" sz="1600" dirty="0" smtClean="0">
                <a:latin typeface="+mj-ea"/>
                <a:ea typeface="+mj-ea"/>
              </a:rPr>
              <a:t>一切</a:t>
            </a:r>
            <a:endParaRPr lang="en-US" altLang="zh-CN" sz="1600" dirty="0" smtClean="0">
              <a:latin typeface="+mj-ea"/>
              <a:ea typeface="+mj-ea"/>
            </a:endParaRPr>
          </a:p>
          <a:p>
            <a:r>
              <a:rPr lang="zh-CN" altLang="en-US" sz="1600" dirty="0" smtClean="0">
                <a:latin typeface="+mj-ea"/>
                <a:ea typeface="+mj-ea"/>
              </a:rPr>
              <a:t>单色</a:t>
            </a:r>
            <a:r>
              <a:rPr lang="zh-CN" altLang="en-US" sz="1600" dirty="0">
                <a:latin typeface="+mj-ea"/>
                <a:ea typeface="+mj-ea"/>
              </a:rPr>
              <a:t>的绘画，起源于西洋造型</a:t>
            </a:r>
            <a:r>
              <a:rPr lang="zh-CN" altLang="en-US" sz="1600" dirty="0" smtClean="0">
                <a:latin typeface="+mj-ea"/>
                <a:ea typeface="+mj-ea"/>
              </a:rPr>
              <a:t>能</a:t>
            </a:r>
            <a:endParaRPr lang="en-US" altLang="zh-CN" sz="1600" dirty="0" smtClean="0">
              <a:latin typeface="+mj-ea"/>
              <a:ea typeface="+mj-ea"/>
            </a:endParaRPr>
          </a:p>
          <a:p>
            <a:r>
              <a:rPr lang="zh-CN" altLang="en-US" sz="1600" dirty="0" smtClean="0">
                <a:latin typeface="+mj-ea"/>
                <a:ea typeface="+mj-ea"/>
              </a:rPr>
              <a:t>力</a:t>
            </a:r>
            <a:r>
              <a:rPr lang="zh-CN" altLang="en-US" sz="1600" dirty="0">
                <a:latin typeface="+mj-ea"/>
                <a:ea typeface="+mj-ea"/>
              </a:rPr>
              <a:t>的培养。狭义上的素描，</a:t>
            </a:r>
            <a:r>
              <a:rPr lang="zh-CN" altLang="en-US" sz="1600" dirty="0" smtClean="0">
                <a:latin typeface="+mj-ea"/>
                <a:ea typeface="+mj-ea"/>
              </a:rPr>
              <a:t>专指</a:t>
            </a:r>
            <a:endParaRPr lang="en-US" altLang="zh-CN" sz="1600" dirty="0" smtClean="0">
              <a:latin typeface="+mj-ea"/>
              <a:ea typeface="+mj-ea"/>
            </a:endParaRPr>
          </a:p>
          <a:p>
            <a:r>
              <a:rPr lang="zh-CN" altLang="en-US" sz="1600" dirty="0" smtClean="0">
                <a:latin typeface="+mj-ea"/>
                <a:ea typeface="+mj-ea"/>
              </a:rPr>
              <a:t>用于</a:t>
            </a:r>
            <a:r>
              <a:rPr lang="zh-CN" altLang="en-US" sz="1600" dirty="0">
                <a:latin typeface="+mj-ea"/>
                <a:ea typeface="+mj-ea"/>
              </a:rPr>
              <a:t>学习美术技巧、探索造型</a:t>
            </a:r>
            <a:r>
              <a:rPr lang="zh-CN" altLang="en-US" sz="1600" dirty="0" smtClean="0">
                <a:latin typeface="+mj-ea"/>
                <a:ea typeface="+mj-ea"/>
              </a:rPr>
              <a:t>规</a:t>
            </a:r>
            <a:endParaRPr lang="en-US" altLang="zh-CN" sz="1600" dirty="0" smtClean="0">
              <a:latin typeface="+mj-ea"/>
              <a:ea typeface="+mj-ea"/>
            </a:endParaRPr>
          </a:p>
          <a:p>
            <a:r>
              <a:rPr lang="zh-CN" altLang="en-US" sz="1600" dirty="0" smtClean="0">
                <a:latin typeface="+mj-ea"/>
                <a:ea typeface="+mj-ea"/>
              </a:rPr>
              <a:t>律</a:t>
            </a:r>
            <a:r>
              <a:rPr lang="zh-CN" altLang="en-US" sz="1600" dirty="0">
                <a:latin typeface="+mj-ea"/>
                <a:ea typeface="+mj-ea"/>
              </a:rPr>
              <a:t>、培养专业习惯的绘画训练</a:t>
            </a:r>
            <a:r>
              <a:rPr lang="zh-CN" altLang="en-US" sz="1600" dirty="0" smtClean="0">
                <a:latin typeface="+mj-ea"/>
                <a:ea typeface="+mj-ea"/>
              </a:rPr>
              <a:t>过</a:t>
            </a:r>
            <a:endParaRPr lang="en-US" altLang="zh-CN" sz="1600" dirty="0" smtClean="0">
              <a:latin typeface="+mj-ea"/>
              <a:ea typeface="+mj-ea"/>
            </a:endParaRPr>
          </a:p>
          <a:p>
            <a:r>
              <a:rPr lang="zh-CN" altLang="en-US" sz="1600" dirty="0" smtClean="0">
                <a:latin typeface="+mj-ea"/>
                <a:ea typeface="+mj-ea"/>
              </a:rPr>
              <a:t>程</a:t>
            </a:r>
            <a:r>
              <a:rPr lang="zh-CN" altLang="en-US" sz="1600" dirty="0">
                <a:latin typeface="+mj-ea"/>
                <a:ea typeface="+mj-ea"/>
              </a:rPr>
              <a:t>。</a:t>
            </a:r>
          </a:p>
        </p:txBody>
      </p:sp>
      <p:cxnSp>
        <p:nvCxnSpPr>
          <p:cNvPr id="18" name="直接连接符 17"/>
          <p:cNvCxnSpPr/>
          <p:nvPr/>
        </p:nvCxnSpPr>
        <p:spPr>
          <a:xfrm>
            <a:off x="504131" y="5904383"/>
            <a:ext cx="463697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5141109" y="2087959"/>
            <a:ext cx="0" cy="38164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fade">
                                      <p:cBhvr>
                                        <p:cTn id="12" dur="500"/>
                                        <p:tgtEl>
                                          <p:spTgt spid="103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additive="base">
                                        <p:cTn id="17" dur="500"/>
                                        <p:tgtEl>
                                          <p:spTgt spid="1028"/>
                                        </p:tgtEl>
                                        <p:attrNameLst>
                                          <p:attrName>ppt_y</p:attrName>
                                        </p:attrNameLst>
                                      </p:cBhvr>
                                      <p:tavLst>
                                        <p:tav tm="0">
                                          <p:val>
                                            <p:strVal val="#ppt_y-#ppt_h*1.125000"/>
                                          </p:val>
                                        </p:tav>
                                        <p:tav tm="100000">
                                          <p:val>
                                            <p:strVal val="#ppt_y"/>
                                          </p:val>
                                        </p:tav>
                                      </p:tavLst>
                                    </p:anim>
                                    <p:animEffect transition="in" filter="wipe(down)">
                                      <p:cBhvr>
                                        <p:cTn id="18" dur="500"/>
                                        <p:tgtEl>
                                          <p:spTgt spid="102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2" presetClass="entr" presetSubtype="8"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
                                            <p:txEl>
                                              <p:pRg st="0" end="0"/>
                                            </p:txEl>
                                          </p:spTgt>
                                        </p:tgtEl>
                                        <p:attrNameLst>
                                          <p:attrName>style.visibility</p:attrName>
                                        </p:attrNameLst>
                                      </p:cBhvr>
                                      <p:to>
                                        <p:strVal val="visible"/>
                                      </p:to>
                                    </p:set>
                                    <p:animEffect transition="in" filter="wipe(left)">
                                      <p:cBhvr>
                                        <p:cTn id="36" dur="500"/>
                                        <p:tgtEl>
                                          <p:spTgt spid="3">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
                                            <p:txEl>
                                              <p:pRg st="1" end="1"/>
                                            </p:txEl>
                                          </p:spTgt>
                                        </p:tgtEl>
                                        <p:attrNameLst>
                                          <p:attrName>style.visibility</p:attrName>
                                        </p:attrNameLst>
                                      </p:cBhvr>
                                      <p:to>
                                        <p:strVal val="visible"/>
                                      </p:to>
                                    </p:set>
                                    <p:animEffect transition="in" filter="wipe(left)">
                                      <p:cBhvr>
                                        <p:cTn id="41" dur="500"/>
                                        <p:tgtEl>
                                          <p:spTgt spid="3">
                                            <p:txEl>
                                              <p:pRg st="1" end="1"/>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
                                            <p:txEl>
                                              <p:pRg st="2" end="2"/>
                                            </p:txEl>
                                          </p:spTgt>
                                        </p:tgtEl>
                                        <p:attrNameLst>
                                          <p:attrName>style.visibility</p:attrName>
                                        </p:attrNameLst>
                                      </p:cBhvr>
                                      <p:to>
                                        <p:strVal val="visible"/>
                                      </p:to>
                                    </p:set>
                                    <p:animEffect transition="in" filter="wipe(left)">
                                      <p:cBhvr>
                                        <p:cTn id="46" dur="500"/>
                                        <p:tgtEl>
                                          <p:spTgt spid="3">
                                            <p:txEl>
                                              <p:pRg st="2" end="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9">
                                            <p:txEl>
                                              <p:pRg st="0" end="0"/>
                                            </p:txEl>
                                          </p:spTgt>
                                        </p:tgtEl>
                                        <p:attrNameLst>
                                          <p:attrName>style.visibility</p:attrName>
                                        </p:attrNameLst>
                                      </p:cBhvr>
                                      <p:to>
                                        <p:strVal val="visible"/>
                                      </p:to>
                                    </p:set>
                                    <p:animEffect transition="in" filter="wipe(left)">
                                      <p:cBhvr>
                                        <p:cTn id="56" dur="500"/>
                                        <p:tgtEl>
                                          <p:spTgt spid="9">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9">
                                            <p:txEl>
                                              <p:pRg st="1" end="1"/>
                                            </p:txEl>
                                          </p:spTgt>
                                        </p:tgtEl>
                                        <p:attrNameLst>
                                          <p:attrName>style.visibility</p:attrName>
                                        </p:attrNameLst>
                                      </p:cBhvr>
                                      <p:to>
                                        <p:strVal val="visible"/>
                                      </p:to>
                                    </p:set>
                                    <p:animEffect transition="in" filter="wipe(left)">
                                      <p:cBhvr>
                                        <p:cTn id="61" dur="500"/>
                                        <p:tgtEl>
                                          <p:spTgt spid="9">
                                            <p:txEl>
                                              <p:pRg st="1" end="1"/>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9">
                                            <p:txEl>
                                              <p:pRg st="2" end="2"/>
                                            </p:txEl>
                                          </p:spTgt>
                                        </p:tgtEl>
                                        <p:attrNameLst>
                                          <p:attrName>style.visibility</p:attrName>
                                        </p:attrNameLst>
                                      </p:cBhvr>
                                      <p:to>
                                        <p:strVal val="visible"/>
                                      </p:to>
                                    </p:set>
                                    <p:animEffect transition="in" filter="wipe(left)">
                                      <p:cBhvr>
                                        <p:cTn id="66" dur="500"/>
                                        <p:tgtEl>
                                          <p:spTgt spid="9">
                                            <p:txEl>
                                              <p:pRg st="2" end="2"/>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9">
                                            <p:txEl>
                                              <p:pRg st="3" end="3"/>
                                            </p:txEl>
                                          </p:spTgt>
                                        </p:tgtEl>
                                        <p:attrNameLst>
                                          <p:attrName>style.visibility</p:attrName>
                                        </p:attrNameLst>
                                      </p:cBhvr>
                                      <p:to>
                                        <p:strVal val="visible"/>
                                      </p:to>
                                    </p:set>
                                    <p:animEffect transition="in" filter="wipe(left)">
                                      <p:cBhvr>
                                        <p:cTn id="71" dur="500"/>
                                        <p:tgtEl>
                                          <p:spTgt spid="9">
                                            <p:txEl>
                                              <p:pRg st="3" end="3"/>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9">
                                            <p:txEl>
                                              <p:pRg st="4" end="4"/>
                                            </p:txEl>
                                          </p:spTgt>
                                        </p:tgtEl>
                                        <p:attrNameLst>
                                          <p:attrName>style.visibility</p:attrName>
                                        </p:attrNameLst>
                                      </p:cBhvr>
                                      <p:to>
                                        <p:strVal val="visible"/>
                                      </p:to>
                                    </p:set>
                                    <p:animEffect transition="in" filter="wipe(left)">
                                      <p:cBhvr>
                                        <p:cTn id="76" dur="500"/>
                                        <p:tgtEl>
                                          <p:spTgt spid="9">
                                            <p:txEl>
                                              <p:pRg st="4" end="4"/>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9">
                                            <p:txEl>
                                              <p:pRg st="5" end="5"/>
                                            </p:txEl>
                                          </p:spTgt>
                                        </p:tgtEl>
                                        <p:attrNameLst>
                                          <p:attrName>style.visibility</p:attrName>
                                        </p:attrNameLst>
                                      </p:cBhvr>
                                      <p:to>
                                        <p:strVal val="visible"/>
                                      </p:to>
                                    </p:set>
                                    <p:animEffect transition="in" filter="wipe(left)">
                                      <p:cBhvr>
                                        <p:cTn id="81"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6" grpId="0"/>
      <p:bldP spid="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4752603" y="4680247"/>
            <a:ext cx="51845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flipH="1">
            <a:off x="75" y="351057"/>
            <a:ext cx="1728267" cy="86845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93601" y="187285"/>
            <a:ext cx="4846198"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SKETCH WORKS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smtClean="0">
                <a:solidFill>
                  <a:srgbClr val="FFC000"/>
                </a:solidFill>
                <a:latin typeface="时尚中黑简体" panose="01010104010101010101" pitchFamily="2" charset="-122"/>
                <a:ea typeface="时尚中黑简体" panose="01010104010101010101" pitchFamily="2" charset="-122"/>
              </a:rPr>
              <a:t>素描作品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333075" cy="369332"/>
          </a:xfrm>
          <a:prstGeom prst="rect">
            <a:avLst/>
          </a:prstGeom>
        </p:spPr>
        <p:txBody>
          <a:bodyPr wrap="none">
            <a:spAutoFit/>
          </a:bodyPr>
          <a:lstStyle/>
          <a:p>
            <a:r>
              <a:rPr lang="en-US" altLang="zh-CN" dirty="0">
                <a:latin typeface="+mj-ea"/>
                <a:ea typeface="+mj-ea"/>
              </a:rPr>
              <a:t>Works appreciation</a:t>
            </a:r>
            <a:endParaRPr lang="zh-CN" altLang="en-US" dirty="0">
              <a:latin typeface="+mj-ea"/>
              <a:ea typeface="+mj-ea"/>
            </a:endParaRPr>
          </a:p>
        </p:txBody>
      </p:sp>
      <p:pic>
        <p:nvPicPr>
          <p:cNvPr id="2050" name="Picture 2" descr="F:\t0170f9cbc7b01ca14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091" b="8164"/>
          <a:stretch>
            <a:fillRect/>
          </a:stretch>
        </p:blipFill>
        <p:spPr bwMode="auto">
          <a:xfrm>
            <a:off x="5160160" y="1655911"/>
            <a:ext cx="4777019" cy="293075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F:\659757664151709569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3439" y="3237819"/>
            <a:ext cx="2009973" cy="266656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472683" y="5112295"/>
            <a:ext cx="2852063" cy="830997"/>
          </a:xfrm>
          <a:prstGeom prst="rect">
            <a:avLst/>
          </a:prstGeom>
          <a:noFill/>
        </p:spPr>
        <p:txBody>
          <a:bodyPr wrap="none" rtlCol="0">
            <a:spAutoFit/>
          </a:bodyPr>
          <a:lstStyle/>
          <a:p>
            <a:r>
              <a:rPr lang="zh-CN" altLang="en-US" sz="1600" dirty="0" smtClean="0">
                <a:latin typeface="+mj-ea"/>
                <a:ea typeface="+mj-ea"/>
              </a:rPr>
              <a:t>作品名称：</a:t>
            </a:r>
            <a:r>
              <a:rPr lang="en-US" altLang="zh-CN" sz="1600" dirty="0" smtClean="0">
                <a:latin typeface="+mj-ea"/>
                <a:ea typeface="+mj-ea"/>
              </a:rPr>
              <a:t>《</a:t>
            </a:r>
            <a:r>
              <a:rPr lang="zh-CN" altLang="en-US" sz="1600" dirty="0" smtClean="0">
                <a:latin typeface="+mj-ea"/>
                <a:ea typeface="+mj-ea"/>
              </a:rPr>
              <a:t>人物素描习作</a:t>
            </a:r>
            <a:r>
              <a:rPr lang="en-US" altLang="zh-CN" sz="1600" dirty="0" smtClean="0">
                <a:latin typeface="+mj-ea"/>
                <a:ea typeface="+mj-ea"/>
              </a:rPr>
              <a:t>》</a:t>
            </a:r>
          </a:p>
          <a:p>
            <a:r>
              <a:rPr lang="zh-CN" altLang="en-US" sz="1600" dirty="0" smtClean="0">
                <a:latin typeface="+mj-ea"/>
                <a:ea typeface="+mj-ea"/>
              </a:rPr>
              <a:t>作品作者：代用名</a:t>
            </a:r>
            <a:endParaRPr lang="en-US" altLang="zh-CN" sz="1600" dirty="0" smtClean="0">
              <a:latin typeface="+mj-ea"/>
              <a:ea typeface="+mj-ea"/>
            </a:endParaRPr>
          </a:p>
          <a:p>
            <a:r>
              <a:rPr lang="zh-CN" altLang="en-US" sz="1600" dirty="0" smtClean="0">
                <a:latin typeface="+mj-ea"/>
                <a:ea typeface="+mj-ea"/>
              </a:rPr>
              <a:t>指导老师：任意名先生</a:t>
            </a:r>
            <a:endParaRPr lang="zh-CN" altLang="en-US" sz="1600" dirty="0">
              <a:latin typeface="+mj-ea"/>
              <a:ea typeface="+mj-ea"/>
            </a:endParaRPr>
          </a:p>
        </p:txBody>
      </p:sp>
      <p:sp>
        <p:nvSpPr>
          <p:cNvPr id="12" name="TextBox 11"/>
          <p:cNvSpPr txBox="1"/>
          <p:nvPr/>
        </p:nvSpPr>
        <p:spPr>
          <a:xfrm>
            <a:off x="368434" y="1934651"/>
            <a:ext cx="1338828" cy="369332"/>
          </a:xfrm>
          <a:prstGeom prst="rect">
            <a:avLst/>
          </a:prstGeom>
          <a:noFill/>
        </p:spPr>
        <p:txBody>
          <a:bodyPr wrap="none" rtlCol="0">
            <a:spAutoFit/>
          </a:bodyPr>
          <a:lstStyle/>
          <a:p>
            <a:r>
              <a:rPr lang="zh-CN" altLang="en-US" dirty="0" smtClean="0">
                <a:latin typeface="方正大黑简体" panose="03000509000000000000" pitchFamily="65" charset="-122"/>
                <a:ea typeface="方正大黑简体" panose="03000509000000000000" pitchFamily="65" charset="-122"/>
              </a:rPr>
              <a:t>作品心得：</a:t>
            </a:r>
            <a:endParaRPr lang="zh-CN" altLang="en-US" dirty="0">
              <a:latin typeface="方正大黑简体" panose="03000509000000000000" pitchFamily="65" charset="-122"/>
              <a:ea typeface="方正大黑简体" panose="03000509000000000000" pitchFamily="65" charset="-122"/>
            </a:endParaRPr>
          </a:p>
        </p:txBody>
      </p:sp>
      <p:sp>
        <p:nvSpPr>
          <p:cNvPr id="13" name="TextBox 12"/>
          <p:cNvSpPr txBox="1"/>
          <p:nvPr/>
        </p:nvSpPr>
        <p:spPr>
          <a:xfrm>
            <a:off x="360115" y="2253461"/>
            <a:ext cx="4134465" cy="954107"/>
          </a:xfrm>
          <a:prstGeom prst="rect">
            <a:avLst/>
          </a:prstGeom>
          <a:noFill/>
        </p:spPr>
        <p:txBody>
          <a:bodyPr wrap="none" rtlCol="0">
            <a:spAutoFit/>
          </a:bodyPr>
          <a:lstStyle/>
          <a:p>
            <a:r>
              <a:rPr lang="zh-CN" altLang="en-US" sz="1400" dirty="0">
                <a:latin typeface="+mj-ea"/>
                <a:ea typeface="+mj-ea"/>
              </a:rPr>
              <a:t>素描，广义上的素描，涵指</a:t>
            </a:r>
            <a:r>
              <a:rPr lang="zh-CN" altLang="en-US" sz="1400" dirty="0" smtClean="0">
                <a:latin typeface="+mj-ea"/>
                <a:ea typeface="+mj-ea"/>
              </a:rPr>
              <a:t>一切单色</a:t>
            </a:r>
            <a:r>
              <a:rPr lang="zh-CN" altLang="en-US" sz="1400" dirty="0">
                <a:latin typeface="+mj-ea"/>
                <a:ea typeface="+mj-ea"/>
              </a:rPr>
              <a:t>的绘画，</a:t>
            </a:r>
            <a:r>
              <a:rPr lang="zh-CN" altLang="en-US" sz="1400" dirty="0" smtClean="0">
                <a:latin typeface="+mj-ea"/>
                <a:ea typeface="+mj-ea"/>
              </a:rPr>
              <a:t>起源</a:t>
            </a:r>
            <a:endParaRPr lang="en-US" altLang="zh-CN" sz="1400" dirty="0" smtClean="0">
              <a:latin typeface="+mj-ea"/>
              <a:ea typeface="+mj-ea"/>
            </a:endParaRPr>
          </a:p>
          <a:p>
            <a:r>
              <a:rPr lang="zh-CN" altLang="en-US" sz="1400" dirty="0" smtClean="0">
                <a:latin typeface="+mj-ea"/>
                <a:ea typeface="+mj-ea"/>
              </a:rPr>
              <a:t>于</a:t>
            </a:r>
            <a:r>
              <a:rPr lang="zh-CN" altLang="en-US" sz="1400" dirty="0">
                <a:latin typeface="+mj-ea"/>
                <a:ea typeface="+mj-ea"/>
              </a:rPr>
              <a:t>西洋造型</a:t>
            </a:r>
            <a:r>
              <a:rPr lang="zh-CN" altLang="en-US" sz="1400" dirty="0" smtClean="0">
                <a:latin typeface="+mj-ea"/>
                <a:ea typeface="+mj-ea"/>
              </a:rPr>
              <a:t>能力</a:t>
            </a:r>
            <a:r>
              <a:rPr lang="zh-CN" altLang="en-US" sz="1400" dirty="0">
                <a:latin typeface="+mj-ea"/>
                <a:ea typeface="+mj-ea"/>
              </a:rPr>
              <a:t>的培养。狭义上的素描，</a:t>
            </a:r>
            <a:r>
              <a:rPr lang="zh-CN" altLang="en-US" sz="1400" dirty="0" smtClean="0">
                <a:latin typeface="+mj-ea"/>
                <a:ea typeface="+mj-ea"/>
              </a:rPr>
              <a:t>专指用于</a:t>
            </a:r>
            <a:endParaRPr lang="en-US" altLang="zh-CN" sz="1400" dirty="0" smtClean="0">
              <a:latin typeface="+mj-ea"/>
              <a:ea typeface="+mj-ea"/>
            </a:endParaRPr>
          </a:p>
          <a:p>
            <a:r>
              <a:rPr lang="zh-CN" altLang="en-US" sz="1400" dirty="0" smtClean="0">
                <a:latin typeface="+mj-ea"/>
                <a:ea typeface="+mj-ea"/>
              </a:rPr>
              <a:t>学习</a:t>
            </a:r>
            <a:r>
              <a:rPr lang="zh-CN" altLang="en-US" sz="1400" dirty="0">
                <a:latin typeface="+mj-ea"/>
                <a:ea typeface="+mj-ea"/>
              </a:rPr>
              <a:t>美术技巧、探索造型</a:t>
            </a:r>
            <a:r>
              <a:rPr lang="zh-CN" altLang="en-US" sz="1400" dirty="0" smtClean="0">
                <a:latin typeface="+mj-ea"/>
                <a:ea typeface="+mj-ea"/>
              </a:rPr>
              <a:t>规律</a:t>
            </a:r>
            <a:r>
              <a:rPr lang="zh-CN" altLang="en-US" sz="1400" dirty="0">
                <a:latin typeface="+mj-ea"/>
                <a:ea typeface="+mj-ea"/>
              </a:rPr>
              <a:t>、培养专业习惯的</a:t>
            </a:r>
            <a:r>
              <a:rPr lang="zh-CN" altLang="en-US" sz="1400" dirty="0" smtClean="0">
                <a:latin typeface="+mj-ea"/>
                <a:ea typeface="+mj-ea"/>
              </a:rPr>
              <a:t>绘</a:t>
            </a:r>
            <a:endParaRPr lang="en-US" altLang="zh-CN" sz="1400" dirty="0" smtClean="0">
              <a:latin typeface="+mj-ea"/>
              <a:ea typeface="+mj-ea"/>
            </a:endParaRPr>
          </a:p>
          <a:p>
            <a:r>
              <a:rPr lang="zh-CN" altLang="en-US" sz="1400" dirty="0" smtClean="0">
                <a:latin typeface="+mj-ea"/>
                <a:ea typeface="+mj-ea"/>
              </a:rPr>
              <a:t>画</a:t>
            </a:r>
            <a:r>
              <a:rPr lang="zh-CN" altLang="en-US" sz="1400" dirty="0">
                <a:latin typeface="+mj-ea"/>
                <a:ea typeface="+mj-ea"/>
              </a:rPr>
              <a:t>训练</a:t>
            </a:r>
            <a:r>
              <a:rPr lang="zh-CN" altLang="en-US" sz="1400" dirty="0" smtClean="0">
                <a:latin typeface="+mj-ea"/>
                <a:ea typeface="+mj-ea"/>
              </a:rPr>
              <a:t>过程</a:t>
            </a:r>
            <a:r>
              <a:rPr lang="zh-CN" altLang="en-US" sz="1400" dirty="0">
                <a:latin typeface="+mj-ea"/>
                <a:ea typeface="+mj-ea"/>
              </a:rPr>
              <a:t>。</a:t>
            </a:r>
          </a:p>
        </p:txBody>
      </p:sp>
      <p:sp>
        <p:nvSpPr>
          <p:cNvPr id="14" name="矩形 13"/>
          <p:cNvSpPr/>
          <p:nvPr/>
        </p:nvSpPr>
        <p:spPr>
          <a:xfrm>
            <a:off x="4752603" y="2862291"/>
            <a:ext cx="330626" cy="305788"/>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4091" y="5688359"/>
            <a:ext cx="627217" cy="580098"/>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04131" y="5504758"/>
            <a:ext cx="432085" cy="399625"/>
          </a:xfrm>
          <a:prstGeom prst="rect">
            <a:avLst/>
          </a:prstGeom>
          <a:noFill/>
          <a:ln w="381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flipV="1">
            <a:off x="2930338" y="3240358"/>
            <a:ext cx="11032" cy="33120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459" y="1540923"/>
            <a:ext cx="99287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250"/>
                                        <p:tgtEl>
                                          <p:spTgt spid="14"/>
                                        </p:tgtEl>
                                      </p:cBhvr>
                                    </p:animEffect>
                                  </p:childTnLst>
                                </p:cTn>
                              </p:par>
                              <p:par>
                                <p:cTn id="18" presetID="10"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051"/>
                                        </p:tgtEl>
                                        <p:attrNameLst>
                                          <p:attrName>style.visibility</p:attrName>
                                        </p:attrNameLst>
                                      </p:cBhvr>
                                      <p:to>
                                        <p:strVal val="visible"/>
                                      </p:to>
                                    </p:set>
                                    <p:animEffect transition="in" filter="fade">
                                      <p:cBhvr>
                                        <p:cTn id="25" dur="500"/>
                                        <p:tgtEl>
                                          <p:spTgt spid="205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050"/>
                                        </p:tgtEl>
                                        <p:attrNameLst>
                                          <p:attrName>style.visibility</p:attrName>
                                        </p:attrNameLst>
                                      </p:cBhvr>
                                      <p:to>
                                        <p:strVal val="visible"/>
                                      </p:to>
                                    </p:set>
                                    <p:animEffect transition="in" filter="fade">
                                      <p:cBhvr>
                                        <p:cTn id="38" dur="500"/>
                                        <p:tgtEl>
                                          <p:spTgt spid="2050"/>
                                        </p:tgtEl>
                                      </p:cBhvr>
                                    </p:animEffect>
                                  </p:childTnLst>
                                </p:cTn>
                              </p:par>
                              <p:par>
                                <p:cTn id="39" presetID="10" presetClass="entr" presetSubtype="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1">
                                            <p:txEl>
                                              <p:pRg st="0" end="0"/>
                                            </p:txEl>
                                          </p:spTgt>
                                        </p:tgtEl>
                                        <p:attrNameLst>
                                          <p:attrName>style.visibility</p:attrName>
                                        </p:attrNameLst>
                                      </p:cBhvr>
                                      <p:to>
                                        <p:strVal val="visible"/>
                                      </p:to>
                                    </p:set>
                                    <p:animEffect transition="in" filter="wipe(left)">
                                      <p:cBhvr>
                                        <p:cTn id="46" dur="500"/>
                                        <p:tgtEl>
                                          <p:spTgt spid="11">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1">
                                            <p:txEl>
                                              <p:pRg st="1" end="1"/>
                                            </p:txEl>
                                          </p:spTgt>
                                        </p:tgtEl>
                                        <p:attrNameLst>
                                          <p:attrName>style.visibility</p:attrName>
                                        </p:attrNameLst>
                                      </p:cBhvr>
                                      <p:to>
                                        <p:strVal val="visible"/>
                                      </p:to>
                                    </p:set>
                                    <p:animEffect transition="in" filter="wipe(left)">
                                      <p:cBhvr>
                                        <p:cTn id="51" dur="500"/>
                                        <p:tgtEl>
                                          <p:spTgt spid="11">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1">
                                            <p:txEl>
                                              <p:pRg st="2" end="2"/>
                                            </p:txEl>
                                          </p:spTgt>
                                        </p:tgtEl>
                                        <p:attrNameLst>
                                          <p:attrName>style.visibility</p:attrName>
                                        </p:attrNameLst>
                                      </p:cBhvr>
                                      <p:to>
                                        <p:strVal val="visible"/>
                                      </p:to>
                                    </p:set>
                                    <p:animEffect transition="in" filter="wipe(left)">
                                      <p:cBhvr>
                                        <p:cTn id="56"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2" grpId="0"/>
      <p:bldP spid="13" grpId="0"/>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93601" y="187285"/>
            <a:ext cx="4846198"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SKETCH WORKS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smtClean="0">
                <a:solidFill>
                  <a:srgbClr val="FFC000"/>
                </a:solidFill>
                <a:latin typeface="时尚中黑简体" panose="01010104010101010101" pitchFamily="2" charset="-122"/>
                <a:ea typeface="时尚中黑简体" panose="01010104010101010101" pitchFamily="2" charset="-122"/>
              </a:rPr>
              <a:t>素描作品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333075" cy="369332"/>
          </a:xfrm>
          <a:prstGeom prst="rect">
            <a:avLst/>
          </a:prstGeom>
        </p:spPr>
        <p:txBody>
          <a:bodyPr wrap="none">
            <a:spAutoFit/>
          </a:bodyPr>
          <a:lstStyle/>
          <a:p>
            <a:r>
              <a:rPr lang="en-US" altLang="zh-CN" dirty="0">
                <a:latin typeface="+mj-ea"/>
                <a:ea typeface="+mj-ea"/>
              </a:rPr>
              <a:t>Works appreciation</a:t>
            </a:r>
            <a:endParaRPr lang="zh-CN" altLang="en-US" dirty="0">
              <a:latin typeface="+mj-ea"/>
              <a:ea typeface="+mj-ea"/>
            </a:endParaRPr>
          </a:p>
        </p:txBody>
      </p:sp>
      <p:pic>
        <p:nvPicPr>
          <p:cNvPr id="11266" name="Picture 2" descr="F:\432252_145241319000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124" y="3502446"/>
            <a:ext cx="3114472" cy="1897881"/>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F:\e36be7789d6a0ce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33352" y="3495135"/>
            <a:ext cx="2994559" cy="1905192"/>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F:\65A58PICjnf_1024.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0255" b="34887"/>
          <a:stretch>
            <a:fillRect/>
          </a:stretch>
        </p:blipFill>
        <p:spPr bwMode="auto">
          <a:xfrm>
            <a:off x="432123" y="1579545"/>
            <a:ext cx="6225565" cy="1843582"/>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rot="5400000">
            <a:off x="4459985" y="3574286"/>
            <a:ext cx="4915128" cy="646331"/>
          </a:xfrm>
          <a:prstGeom prst="rect">
            <a:avLst/>
          </a:prstGeom>
        </p:spPr>
        <p:txBody>
          <a:bodyPr wrap="none">
            <a:spAutoFit/>
          </a:bodyPr>
          <a:lstStyle/>
          <a:p>
            <a:r>
              <a:rPr lang="en-US" altLang="zh-CN" sz="3600" dirty="0" smtClean="0">
                <a:latin typeface="方正大黑简体" panose="03000509000000000000" pitchFamily="65" charset="-122"/>
                <a:ea typeface="方正大黑简体" panose="03000509000000000000" pitchFamily="65" charset="-122"/>
              </a:rPr>
              <a:t>LANDSCAPE SKETCH</a:t>
            </a:r>
            <a:endParaRPr lang="zh-CN" altLang="en-US" sz="3600" dirty="0">
              <a:latin typeface="方正大黑简体" panose="03000509000000000000" pitchFamily="65" charset="-122"/>
              <a:ea typeface="方正大黑简体" panose="03000509000000000000" pitchFamily="65" charset="-122"/>
            </a:endParaRPr>
          </a:p>
        </p:txBody>
      </p:sp>
      <p:cxnSp>
        <p:nvCxnSpPr>
          <p:cNvPr id="16" name="直接连接符 15"/>
          <p:cNvCxnSpPr/>
          <p:nvPr/>
        </p:nvCxnSpPr>
        <p:spPr>
          <a:xfrm>
            <a:off x="432123" y="5544343"/>
            <a:ext cx="62975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fade">
                                      <p:cBhvr>
                                        <p:cTn id="7" dur="500"/>
                                        <p:tgtEl>
                                          <p:spTgt spid="112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2" fill="hold" nodeType="clickEffect">
                                  <p:stCondLst>
                                    <p:cond delay="0"/>
                                  </p:stCondLst>
                                  <p:childTnLst>
                                    <p:set>
                                      <p:cBhvr>
                                        <p:cTn id="16" dur="1" fill="hold">
                                          <p:stCondLst>
                                            <p:cond delay="0"/>
                                          </p:stCondLst>
                                        </p:cTn>
                                        <p:tgtEl>
                                          <p:spTgt spid="11267"/>
                                        </p:tgtEl>
                                        <p:attrNameLst>
                                          <p:attrName>style.visibility</p:attrName>
                                        </p:attrNameLst>
                                      </p:cBhvr>
                                      <p:to>
                                        <p:strVal val="visible"/>
                                      </p:to>
                                    </p:set>
                                    <p:anim calcmode="lin" valueType="num">
                                      <p:cBhvr additive="base">
                                        <p:cTn id="17" dur="500"/>
                                        <p:tgtEl>
                                          <p:spTgt spid="11267"/>
                                        </p:tgtEl>
                                        <p:attrNameLst>
                                          <p:attrName>ppt_x</p:attrName>
                                        </p:attrNameLst>
                                      </p:cBhvr>
                                      <p:tavLst>
                                        <p:tav tm="0">
                                          <p:val>
                                            <p:strVal val="#ppt_x+#ppt_w*1.125000"/>
                                          </p:val>
                                        </p:tav>
                                        <p:tav tm="100000">
                                          <p:val>
                                            <p:strVal val="#ppt_x"/>
                                          </p:val>
                                        </p:tav>
                                      </p:tavLst>
                                    </p:anim>
                                    <p:animEffect transition="in" filter="wipe(left)">
                                      <p:cBhvr>
                                        <p:cTn id="18" dur="500"/>
                                        <p:tgtEl>
                                          <p:spTgt spid="11267"/>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2" fill="hold" nodeType="clickEffect">
                                  <p:stCondLst>
                                    <p:cond delay="0"/>
                                  </p:stCondLst>
                                  <p:childTnLst>
                                    <p:set>
                                      <p:cBhvr>
                                        <p:cTn id="22" dur="1" fill="hold">
                                          <p:stCondLst>
                                            <p:cond delay="0"/>
                                          </p:stCondLst>
                                        </p:cTn>
                                        <p:tgtEl>
                                          <p:spTgt spid="11266"/>
                                        </p:tgtEl>
                                        <p:attrNameLst>
                                          <p:attrName>style.visibility</p:attrName>
                                        </p:attrNameLst>
                                      </p:cBhvr>
                                      <p:to>
                                        <p:strVal val="visible"/>
                                      </p:to>
                                    </p:set>
                                    <p:anim calcmode="lin" valueType="num">
                                      <p:cBhvr additive="base">
                                        <p:cTn id="23" dur="500"/>
                                        <p:tgtEl>
                                          <p:spTgt spid="11266"/>
                                        </p:tgtEl>
                                        <p:attrNameLst>
                                          <p:attrName>ppt_x</p:attrName>
                                        </p:attrNameLst>
                                      </p:cBhvr>
                                      <p:tavLst>
                                        <p:tav tm="0">
                                          <p:val>
                                            <p:strVal val="#ppt_x+#ppt_w*1.125000"/>
                                          </p:val>
                                        </p:tav>
                                        <p:tav tm="100000">
                                          <p:val>
                                            <p:strVal val="#ppt_x"/>
                                          </p:val>
                                        </p:tav>
                                      </p:tavLst>
                                    </p:anim>
                                    <p:animEffect transition="in" filter="wipe(left)">
                                      <p:cBhvr>
                                        <p:cTn id="24" dur="500"/>
                                        <p:tgtEl>
                                          <p:spTgt spid="1126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99927"/>
            <a:ext cx="6480795" cy="3096344"/>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63570" y="662309"/>
            <a:ext cx="5968301" cy="5386090"/>
          </a:xfrm>
          <a:prstGeom prst="rect">
            <a:avLst/>
          </a:prstGeom>
          <a:noFill/>
        </p:spPr>
        <p:txBody>
          <a:bodyPr wrap="none" rtlCol="0">
            <a:spAutoFit/>
          </a:bodyPr>
          <a:lstStyle/>
          <a:p>
            <a:r>
              <a:rPr lang="en-US" altLang="zh-CN" sz="34400" i="1" spc="-300" dirty="0" smtClean="0">
                <a:solidFill>
                  <a:schemeClr val="bg1">
                    <a:lumMod val="95000"/>
                    <a:lumOff val="5000"/>
                  </a:schemeClr>
                </a:solidFill>
                <a:latin typeface="方正超粗黑简体" panose="03000509000000000000" pitchFamily="65" charset="-122"/>
                <a:ea typeface="方正超粗黑简体" panose="03000509000000000000" pitchFamily="65" charset="-122"/>
              </a:rPr>
              <a:t>02</a:t>
            </a:r>
            <a:endParaRPr lang="zh-CN" altLang="en-US" sz="34400" i="1" spc="-300" dirty="0">
              <a:solidFill>
                <a:schemeClr val="bg1">
                  <a:lumMod val="95000"/>
                  <a:lumOff val="5000"/>
                </a:schemeClr>
              </a:solidFill>
              <a:latin typeface="方正超粗黑简体" panose="03000509000000000000" pitchFamily="65" charset="-122"/>
              <a:ea typeface="方正超粗黑简体" panose="03000509000000000000" pitchFamily="65" charset="-122"/>
            </a:endParaRPr>
          </a:p>
        </p:txBody>
      </p:sp>
      <p:sp>
        <p:nvSpPr>
          <p:cNvPr id="5" name="矩形 4"/>
          <p:cNvSpPr/>
          <p:nvPr/>
        </p:nvSpPr>
        <p:spPr>
          <a:xfrm>
            <a:off x="-1" y="3096071"/>
            <a:ext cx="6480796" cy="792088"/>
          </a:xfrm>
          <a:prstGeom prst="rect">
            <a:avLst/>
          </a:prstGeom>
          <a:solidFill>
            <a:schemeClr val="bg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20155" y="3024063"/>
            <a:ext cx="3706464" cy="923330"/>
          </a:xfrm>
          <a:prstGeom prst="rect">
            <a:avLst/>
          </a:prstGeom>
          <a:noFill/>
        </p:spPr>
        <p:txBody>
          <a:bodyPr wrap="none" rtlCol="0">
            <a:spAutoFit/>
          </a:bodyPr>
          <a:lstStyle/>
          <a:p>
            <a:r>
              <a:rPr lang="en-US" altLang="zh-CN" sz="5400" dirty="0" smtClean="0">
                <a:latin typeface="时尚中黑简体" panose="01010104010101010101" pitchFamily="2" charset="-122"/>
                <a:ea typeface="时尚中黑简体" panose="01010104010101010101" pitchFamily="2" charset="-122"/>
              </a:rPr>
              <a:t>PART ONE</a:t>
            </a:r>
            <a:endParaRPr lang="zh-CN" altLang="en-US" sz="5400" dirty="0">
              <a:latin typeface="时尚中黑简体" panose="01010104010101010101" pitchFamily="2" charset="-122"/>
              <a:ea typeface="时尚中黑简体" panose="01010104010101010101" pitchFamily="2" charset="-122"/>
            </a:endParaRPr>
          </a:p>
        </p:txBody>
      </p:sp>
      <p:sp>
        <p:nvSpPr>
          <p:cNvPr id="8" name="TextBox 7"/>
          <p:cNvSpPr txBox="1"/>
          <p:nvPr/>
        </p:nvSpPr>
        <p:spPr>
          <a:xfrm>
            <a:off x="4283774" y="3240087"/>
            <a:ext cx="1620957" cy="523220"/>
          </a:xfrm>
          <a:prstGeom prst="rect">
            <a:avLst/>
          </a:prstGeom>
          <a:noFill/>
        </p:spPr>
        <p:txBody>
          <a:bodyPr wrap="none" rtlCol="0">
            <a:spAutoFit/>
          </a:bodyPr>
          <a:lstStyle/>
          <a:p>
            <a:r>
              <a:rPr lang="zh-CN" altLang="en-US" sz="2800" dirty="0" smtClean="0">
                <a:solidFill>
                  <a:srgbClr val="FFC000"/>
                </a:solidFill>
                <a:latin typeface="方正大黑简体" panose="03000509000000000000" pitchFamily="65" charset="-122"/>
                <a:ea typeface="方正大黑简体" panose="03000509000000000000" pitchFamily="65" charset="-122"/>
              </a:rPr>
              <a:t>色彩作品</a:t>
            </a:r>
            <a:endParaRPr lang="zh-CN" altLang="en-US" sz="2800" dirty="0">
              <a:solidFill>
                <a:srgbClr val="FFC000"/>
              </a:solidFill>
              <a:latin typeface="方正大黑简体" panose="03000509000000000000" pitchFamily="65" charset="-122"/>
              <a:ea typeface="方正大黑简体" panose="03000509000000000000" pitchFamily="65" charset="-122"/>
            </a:endParaRPr>
          </a:p>
        </p:txBody>
      </p:sp>
      <p:sp>
        <p:nvSpPr>
          <p:cNvPr id="12" name="矩形 11"/>
          <p:cNvSpPr/>
          <p:nvPr/>
        </p:nvSpPr>
        <p:spPr>
          <a:xfrm>
            <a:off x="6552803" y="1799927"/>
            <a:ext cx="45719" cy="3096344"/>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75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5"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heckerboard(down)">
                                      <p:cBhvr>
                                        <p:cTn id="3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p:bldP spid="8" grpId="0"/>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93601" y="187285"/>
            <a:ext cx="4480714"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COLOR WORKS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smtClean="0">
                <a:solidFill>
                  <a:srgbClr val="FFC000"/>
                </a:solidFill>
                <a:latin typeface="时尚中黑简体" panose="01010104010101010101" pitchFamily="2" charset="-122"/>
                <a:ea typeface="时尚中黑简体" panose="01010104010101010101" pitchFamily="2" charset="-122"/>
              </a:rPr>
              <a:t>色彩作品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333075" cy="369332"/>
          </a:xfrm>
          <a:prstGeom prst="rect">
            <a:avLst/>
          </a:prstGeom>
        </p:spPr>
        <p:txBody>
          <a:bodyPr wrap="none">
            <a:spAutoFit/>
          </a:bodyPr>
          <a:lstStyle/>
          <a:p>
            <a:r>
              <a:rPr lang="en-US" altLang="zh-CN" dirty="0">
                <a:latin typeface="+mj-ea"/>
                <a:ea typeface="+mj-ea"/>
              </a:rPr>
              <a:t>Works appreciation</a:t>
            </a:r>
            <a:endParaRPr lang="zh-CN" altLang="en-US" dirty="0">
              <a:latin typeface="+mj-ea"/>
              <a:ea typeface="+mj-ea"/>
            </a:endParaRPr>
          </a:p>
        </p:txBody>
      </p:sp>
      <p:pic>
        <p:nvPicPr>
          <p:cNvPr id="3074" name="Picture 2" descr="F:\2012092716081722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685" b="7892"/>
          <a:stretch>
            <a:fillRect/>
          </a:stretch>
        </p:blipFill>
        <p:spPr bwMode="auto">
          <a:xfrm>
            <a:off x="432124" y="1727920"/>
            <a:ext cx="3276355" cy="1637788"/>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F:\2012052917454987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2123" y="3492371"/>
            <a:ext cx="3276357" cy="167094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dministrator\Desktop\QQ图片20161028164811.jpgQQ图片20161028164811"/>
          <p:cNvPicPr>
            <a:picLocks noChangeAspect="1" noChangeArrowheads="1"/>
          </p:cNvPicPr>
          <p:nvPr/>
        </p:nvPicPr>
        <p:blipFill rotWithShape="1">
          <a:blip r:embed="rId5" cstate="print"/>
          <a:srcRect/>
          <a:stretch>
            <a:fillRect/>
          </a:stretch>
        </p:blipFill>
        <p:spPr bwMode="auto">
          <a:xfrm>
            <a:off x="3912085" y="1727919"/>
            <a:ext cx="2565400" cy="3420636"/>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432086" y="5499274"/>
            <a:ext cx="627217" cy="580098"/>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92126" y="5315673"/>
            <a:ext cx="432085" cy="399625"/>
          </a:xfrm>
          <a:prstGeom prst="rect">
            <a:avLst/>
          </a:prstGeom>
          <a:noFill/>
          <a:ln w="381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305679" y="5289410"/>
            <a:ext cx="2852063" cy="830997"/>
          </a:xfrm>
          <a:prstGeom prst="rect">
            <a:avLst/>
          </a:prstGeom>
          <a:noFill/>
        </p:spPr>
        <p:txBody>
          <a:bodyPr wrap="none" rtlCol="0">
            <a:spAutoFit/>
          </a:bodyPr>
          <a:lstStyle/>
          <a:p>
            <a:r>
              <a:rPr lang="zh-CN" altLang="en-US" sz="1600" dirty="0" smtClean="0">
                <a:latin typeface="+mj-ea"/>
                <a:ea typeface="+mj-ea"/>
              </a:rPr>
              <a:t>作品名称：</a:t>
            </a:r>
            <a:r>
              <a:rPr lang="en-US" altLang="zh-CN" sz="1600" dirty="0" smtClean="0">
                <a:latin typeface="+mj-ea"/>
                <a:ea typeface="+mj-ea"/>
              </a:rPr>
              <a:t>《</a:t>
            </a:r>
            <a:r>
              <a:rPr lang="zh-CN" altLang="en-US" sz="1600" dirty="0" smtClean="0">
                <a:latin typeface="+mj-ea"/>
                <a:ea typeface="+mj-ea"/>
              </a:rPr>
              <a:t>色彩静物习作</a:t>
            </a:r>
            <a:r>
              <a:rPr lang="en-US" altLang="zh-CN" sz="1600" dirty="0" smtClean="0">
                <a:latin typeface="+mj-ea"/>
                <a:ea typeface="+mj-ea"/>
              </a:rPr>
              <a:t>》</a:t>
            </a:r>
          </a:p>
          <a:p>
            <a:r>
              <a:rPr lang="zh-CN" altLang="en-US" sz="1600" dirty="0" smtClean="0">
                <a:latin typeface="+mj-ea"/>
                <a:ea typeface="+mj-ea"/>
              </a:rPr>
              <a:t>作品作者：代用名</a:t>
            </a:r>
            <a:endParaRPr lang="en-US" altLang="zh-CN" sz="1600" dirty="0" smtClean="0">
              <a:latin typeface="+mj-ea"/>
              <a:ea typeface="+mj-ea"/>
            </a:endParaRPr>
          </a:p>
          <a:p>
            <a:r>
              <a:rPr lang="zh-CN" altLang="en-US" sz="1600" dirty="0" smtClean="0">
                <a:latin typeface="+mj-ea"/>
                <a:ea typeface="+mj-ea"/>
              </a:rPr>
              <a:t>指导老师：任意名先生</a:t>
            </a:r>
            <a:endParaRPr lang="zh-CN" altLang="en-US" sz="1600" dirty="0">
              <a:latin typeface="+mj-ea"/>
              <a:ea typeface="+mj-ea"/>
            </a:endParaRPr>
          </a:p>
        </p:txBody>
      </p:sp>
      <p:sp>
        <p:nvSpPr>
          <p:cNvPr id="14" name="TextBox 13"/>
          <p:cNvSpPr txBox="1"/>
          <p:nvPr/>
        </p:nvSpPr>
        <p:spPr>
          <a:xfrm>
            <a:off x="6698225" y="2345051"/>
            <a:ext cx="1338828" cy="369332"/>
          </a:xfrm>
          <a:prstGeom prst="rect">
            <a:avLst/>
          </a:prstGeom>
          <a:noFill/>
        </p:spPr>
        <p:txBody>
          <a:bodyPr wrap="none" rtlCol="0">
            <a:spAutoFit/>
          </a:bodyPr>
          <a:lstStyle/>
          <a:p>
            <a:r>
              <a:rPr lang="zh-CN" altLang="en-US" dirty="0" smtClean="0">
                <a:latin typeface="方正大黑简体" panose="03000509000000000000" pitchFamily="65" charset="-122"/>
                <a:ea typeface="方正大黑简体" panose="03000509000000000000" pitchFamily="65" charset="-122"/>
              </a:rPr>
              <a:t>作品心得：</a:t>
            </a:r>
            <a:endParaRPr lang="zh-CN" altLang="en-US" dirty="0">
              <a:latin typeface="方正大黑简体" panose="03000509000000000000" pitchFamily="65" charset="-122"/>
              <a:ea typeface="方正大黑简体" panose="03000509000000000000" pitchFamily="65" charset="-122"/>
            </a:endParaRPr>
          </a:p>
        </p:txBody>
      </p:sp>
      <p:sp>
        <p:nvSpPr>
          <p:cNvPr id="15" name="TextBox 14"/>
          <p:cNvSpPr txBox="1"/>
          <p:nvPr/>
        </p:nvSpPr>
        <p:spPr>
          <a:xfrm>
            <a:off x="6698225" y="2618144"/>
            <a:ext cx="2852063" cy="2062103"/>
          </a:xfrm>
          <a:prstGeom prst="rect">
            <a:avLst/>
          </a:prstGeom>
          <a:noFill/>
        </p:spPr>
        <p:txBody>
          <a:bodyPr wrap="none" rtlCol="0">
            <a:spAutoFit/>
          </a:bodyPr>
          <a:lstStyle/>
          <a:p>
            <a:r>
              <a:rPr lang="zh-CN" altLang="en-US" sz="1600" dirty="0"/>
              <a:t>丰富多样的颜色可以分成两</a:t>
            </a:r>
            <a:r>
              <a:rPr lang="zh-CN" altLang="en-US" sz="1600" dirty="0" smtClean="0"/>
              <a:t>个</a:t>
            </a:r>
            <a:endParaRPr lang="en-US" altLang="zh-CN" sz="1600" dirty="0" smtClean="0"/>
          </a:p>
          <a:p>
            <a:r>
              <a:rPr lang="zh-CN" altLang="en-US" sz="1600" dirty="0" smtClean="0"/>
              <a:t>大</a:t>
            </a:r>
            <a:r>
              <a:rPr lang="zh-CN" altLang="en-US" sz="1600" dirty="0"/>
              <a:t>类无彩色系和有彩色系，</a:t>
            </a:r>
            <a:r>
              <a:rPr lang="zh-CN" altLang="en-US" sz="1600" dirty="0" smtClean="0"/>
              <a:t>有</a:t>
            </a:r>
            <a:endParaRPr lang="en-US" altLang="zh-CN" sz="1600" dirty="0" smtClean="0"/>
          </a:p>
          <a:p>
            <a:r>
              <a:rPr lang="zh-CN" altLang="en-US" sz="1600" dirty="0" smtClean="0"/>
              <a:t>彩色</a:t>
            </a:r>
            <a:r>
              <a:rPr lang="zh-CN" altLang="en-US" sz="1600" dirty="0"/>
              <a:t>系的颜色具有三个基本</a:t>
            </a:r>
            <a:r>
              <a:rPr lang="zh-CN" altLang="en-US" sz="1600" dirty="0" smtClean="0"/>
              <a:t>特</a:t>
            </a:r>
            <a:endParaRPr lang="en-US" altLang="zh-CN" sz="1600" dirty="0" smtClean="0"/>
          </a:p>
          <a:p>
            <a:r>
              <a:rPr lang="zh-CN" altLang="en-US" sz="1600" dirty="0" smtClean="0"/>
              <a:t>性</a:t>
            </a:r>
            <a:r>
              <a:rPr lang="zh-CN" altLang="en-US" sz="1600" dirty="0"/>
              <a:t>：色相、纯度（也称彩度</a:t>
            </a:r>
            <a:r>
              <a:rPr lang="zh-CN" altLang="en-US" sz="1600" dirty="0" smtClean="0"/>
              <a:t>、</a:t>
            </a:r>
            <a:endParaRPr lang="en-US" altLang="zh-CN" sz="1600" dirty="0" smtClean="0"/>
          </a:p>
          <a:p>
            <a:r>
              <a:rPr lang="zh-CN" altLang="en-US" sz="1600" dirty="0" smtClean="0"/>
              <a:t>饱和度</a:t>
            </a:r>
            <a:r>
              <a:rPr lang="zh-CN" altLang="en-US" sz="1600" dirty="0"/>
              <a:t>）、明度。在色彩学</a:t>
            </a:r>
            <a:r>
              <a:rPr lang="zh-CN" altLang="en-US" sz="1600" dirty="0" smtClean="0"/>
              <a:t>上</a:t>
            </a:r>
            <a:endParaRPr lang="en-US" altLang="zh-CN" sz="1600" dirty="0" smtClean="0"/>
          </a:p>
          <a:p>
            <a:r>
              <a:rPr lang="zh-CN" altLang="en-US" sz="1600" dirty="0" smtClean="0"/>
              <a:t>也</a:t>
            </a:r>
            <a:r>
              <a:rPr lang="zh-CN" altLang="en-US" sz="1600" dirty="0"/>
              <a:t>称为色彩的三大要素或</a:t>
            </a:r>
            <a:r>
              <a:rPr lang="zh-CN" altLang="en-US" sz="1600" dirty="0" smtClean="0"/>
              <a:t>色彩</a:t>
            </a:r>
            <a:endParaRPr lang="en-US" altLang="zh-CN" sz="1600" dirty="0" smtClean="0"/>
          </a:p>
          <a:p>
            <a:r>
              <a:rPr lang="zh-CN" altLang="en-US" sz="1600" dirty="0" smtClean="0"/>
              <a:t>的</a:t>
            </a:r>
            <a:r>
              <a:rPr lang="zh-CN" altLang="en-US" sz="1600" dirty="0"/>
              <a:t>三属性。饱和度为</a:t>
            </a:r>
            <a:r>
              <a:rPr lang="en-US" altLang="zh-CN" sz="1600" dirty="0"/>
              <a:t>0</a:t>
            </a:r>
            <a:r>
              <a:rPr lang="zh-CN" altLang="en-US" sz="1600" dirty="0"/>
              <a:t>的</a:t>
            </a:r>
            <a:r>
              <a:rPr lang="zh-CN" altLang="en-US" sz="1600" dirty="0" smtClean="0"/>
              <a:t>颜色</a:t>
            </a:r>
            <a:endParaRPr lang="en-US" altLang="zh-CN" sz="1600" dirty="0" smtClean="0"/>
          </a:p>
          <a:p>
            <a:r>
              <a:rPr lang="zh-CN" altLang="en-US" sz="1600" dirty="0" smtClean="0"/>
              <a:t>为</a:t>
            </a:r>
            <a:r>
              <a:rPr lang="zh-CN" altLang="en-US" sz="1600" dirty="0"/>
              <a:t>无彩色系。</a:t>
            </a:r>
            <a:endParaRPr lang="zh-CN" altLang="en-US" sz="16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5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 calcmode="lin" valueType="num">
                                      <p:cBhvr additive="base">
                                        <p:cTn id="12" dur="500"/>
                                        <p:tgtEl>
                                          <p:spTgt spid="3074"/>
                                        </p:tgtEl>
                                        <p:attrNameLst>
                                          <p:attrName>ppt_x</p:attrName>
                                        </p:attrNameLst>
                                      </p:cBhvr>
                                      <p:tavLst>
                                        <p:tav tm="0">
                                          <p:val>
                                            <p:strVal val="#ppt_x+#ppt_w*1.125000"/>
                                          </p:val>
                                        </p:tav>
                                        <p:tav tm="100000">
                                          <p:val>
                                            <p:strVal val="#ppt_x"/>
                                          </p:val>
                                        </p:tav>
                                      </p:tavLst>
                                    </p:anim>
                                    <p:animEffect transition="in" filter="wipe(left)">
                                      <p:cBhvr>
                                        <p:cTn id="13" dur="500"/>
                                        <p:tgtEl>
                                          <p:spTgt spid="307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nodeType="clickEffect">
                                  <p:stCondLst>
                                    <p:cond delay="0"/>
                                  </p:stCondLst>
                                  <p:childTnLst>
                                    <p:set>
                                      <p:cBhvr>
                                        <p:cTn id="17" dur="1" fill="hold">
                                          <p:stCondLst>
                                            <p:cond delay="0"/>
                                          </p:stCondLst>
                                        </p:cTn>
                                        <p:tgtEl>
                                          <p:spTgt spid="3075"/>
                                        </p:tgtEl>
                                        <p:attrNameLst>
                                          <p:attrName>style.visibility</p:attrName>
                                        </p:attrNameLst>
                                      </p:cBhvr>
                                      <p:to>
                                        <p:strVal val="visible"/>
                                      </p:to>
                                    </p:set>
                                    <p:anim calcmode="lin" valueType="num">
                                      <p:cBhvr additive="base">
                                        <p:cTn id="18" dur="500"/>
                                        <p:tgtEl>
                                          <p:spTgt spid="3075"/>
                                        </p:tgtEl>
                                        <p:attrNameLst>
                                          <p:attrName>ppt_y</p:attrName>
                                        </p:attrNameLst>
                                      </p:cBhvr>
                                      <p:tavLst>
                                        <p:tav tm="0">
                                          <p:val>
                                            <p:strVal val="#ppt_y-#ppt_h*1.125000"/>
                                          </p:val>
                                        </p:tav>
                                        <p:tav tm="100000">
                                          <p:val>
                                            <p:strVal val="#ppt_y"/>
                                          </p:val>
                                        </p:tav>
                                      </p:tavLst>
                                    </p:anim>
                                    <p:animEffect transition="in" filter="wipe(down)">
                                      <p:cBhvr>
                                        <p:cTn id="19" dur="500"/>
                                        <p:tgtEl>
                                          <p:spTgt spid="307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xEl>
                                              <p:pRg st="0" end="0"/>
                                            </p:txEl>
                                          </p:spTgt>
                                        </p:tgtEl>
                                        <p:attrNameLst>
                                          <p:attrName>style.visibility</p:attrName>
                                        </p:attrNameLst>
                                      </p:cBhvr>
                                      <p:to>
                                        <p:strVal val="visible"/>
                                      </p:to>
                                    </p:set>
                                    <p:animEffect transition="in" filter="wipe(left)">
                                      <p:cBhvr>
                                        <p:cTn id="30" dur="500"/>
                                        <p:tgtEl>
                                          <p:spTgt spid="13">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3">
                                            <p:txEl>
                                              <p:pRg st="1" end="1"/>
                                            </p:txEl>
                                          </p:spTgt>
                                        </p:tgtEl>
                                        <p:attrNameLst>
                                          <p:attrName>style.visibility</p:attrName>
                                        </p:attrNameLst>
                                      </p:cBhvr>
                                      <p:to>
                                        <p:strVal val="visible"/>
                                      </p:to>
                                    </p:set>
                                    <p:animEffect transition="in" filter="wipe(left)">
                                      <p:cBhvr>
                                        <p:cTn id="35" dur="500"/>
                                        <p:tgtEl>
                                          <p:spTgt spid="13">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3">
                                            <p:txEl>
                                              <p:pRg st="2" end="2"/>
                                            </p:txEl>
                                          </p:spTgt>
                                        </p:tgtEl>
                                        <p:attrNameLst>
                                          <p:attrName>style.visibility</p:attrName>
                                        </p:attrNameLst>
                                      </p:cBhvr>
                                      <p:to>
                                        <p:strVal val="visible"/>
                                      </p:to>
                                    </p:set>
                                    <p:animEffect transition="in" filter="wipe(left)">
                                      <p:cBhvr>
                                        <p:cTn id="40" dur="500"/>
                                        <p:tgtEl>
                                          <p:spTgt spid="13">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build="p"/>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H="1">
            <a:off x="75" y="351057"/>
            <a:ext cx="1728267" cy="86845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矩形 4"/>
          <p:cNvSpPr/>
          <p:nvPr/>
        </p:nvSpPr>
        <p:spPr>
          <a:xfrm flipH="1">
            <a:off x="1800275" y="355412"/>
            <a:ext cx="105916" cy="86845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93601" y="187285"/>
            <a:ext cx="4480714" cy="707886"/>
          </a:xfrm>
          <a:prstGeom prst="rect">
            <a:avLst/>
          </a:prstGeom>
        </p:spPr>
        <p:txBody>
          <a:bodyPr wrap="none">
            <a:spAutoFit/>
          </a:bodyPr>
          <a:lstStyle/>
          <a:p>
            <a:r>
              <a:rPr lang="en-US" altLang="zh-CN" sz="4000" dirty="0" smtClean="0">
                <a:latin typeface="方正超粗黑简体" panose="03000509000000000000" pitchFamily="65" charset="-122"/>
                <a:ea typeface="方正超粗黑简体" panose="03000509000000000000" pitchFamily="65" charset="-122"/>
              </a:rPr>
              <a:t>COLOR WORKS</a:t>
            </a:r>
            <a:endParaRPr lang="zh-CN" altLang="en-US" sz="4000" dirty="0">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14676" y="678006"/>
            <a:ext cx="2031325" cy="646331"/>
          </a:xfrm>
          <a:prstGeom prst="rect">
            <a:avLst/>
          </a:prstGeom>
          <a:noFill/>
        </p:spPr>
        <p:txBody>
          <a:bodyPr wrap="none" rtlCol="0">
            <a:spAutoFit/>
          </a:bodyPr>
          <a:lstStyle/>
          <a:p>
            <a:r>
              <a:rPr lang="zh-CN" altLang="en-US" sz="3600" dirty="0" smtClean="0">
                <a:solidFill>
                  <a:srgbClr val="FFC000"/>
                </a:solidFill>
                <a:latin typeface="时尚中黑简体" panose="01010104010101010101" pitchFamily="2" charset="-122"/>
                <a:ea typeface="时尚中黑简体" panose="01010104010101010101" pitchFamily="2" charset="-122"/>
              </a:rPr>
              <a:t>色彩作品</a:t>
            </a:r>
            <a:endParaRPr lang="zh-CN" altLang="en-US" sz="3600" dirty="0">
              <a:solidFill>
                <a:srgbClr val="FFC000"/>
              </a:solidFill>
              <a:latin typeface="时尚中黑简体" panose="01010104010101010101" pitchFamily="2" charset="-122"/>
              <a:ea typeface="时尚中黑简体" panose="01010104010101010101" pitchFamily="2" charset="-122"/>
            </a:endParaRPr>
          </a:p>
        </p:txBody>
      </p:sp>
      <p:sp>
        <p:nvSpPr>
          <p:cNvPr id="10" name="矩形 9"/>
          <p:cNvSpPr/>
          <p:nvPr/>
        </p:nvSpPr>
        <p:spPr>
          <a:xfrm>
            <a:off x="3846219" y="782523"/>
            <a:ext cx="2333075" cy="369332"/>
          </a:xfrm>
          <a:prstGeom prst="rect">
            <a:avLst/>
          </a:prstGeom>
        </p:spPr>
        <p:txBody>
          <a:bodyPr wrap="none">
            <a:spAutoFit/>
          </a:bodyPr>
          <a:lstStyle/>
          <a:p>
            <a:r>
              <a:rPr lang="en-US" altLang="zh-CN" dirty="0">
                <a:latin typeface="+mj-ea"/>
                <a:ea typeface="+mj-ea"/>
              </a:rPr>
              <a:t>Works appreciation</a:t>
            </a:r>
            <a:endParaRPr lang="zh-CN" altLang="en-US" dirty="0">
              <a:latin typeface="+mj-ea"/>
              <a:ea typeface="+mj-ea"/>
            </a:endParaRPr>
          </a:p>
        </p:txBody>
      </p:sp>
      <p:pic>
        <p:nvPicPr>
          <p:cNvPr id="4098" name="Picture 2" descr="F:\3000013767611326893265551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01372" y="4136477"/>
            <a:ext cx="2475767" cy="1740773"/>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F:\19834_P_126344698185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50479" y="4136477"/>
            <a:ext cx="2706412" cy="174077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F:\684-121110125U7.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9193" b="19184"/>
          <a:stretch>
            <a:fillRect/>
          </a:stretch>
        </p:blipFill>
        <p:spPr bwMode="auto">
          <a:xfrm>
            <a:off x="4250479" y="1655911"/>
            <a:ext cx="5326660" cy="232601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32388" y="2231975"/>
            <a:ext cx="2852063" cy="830997"/>
          </a:xfrm>
          <a:prstGeom prst="rect">
            <a:avLst/>
          </a:prstGeom>
          <a:noFill/>
        </p:spPr>
        <p:txBody>
          <a:bodyPr wrap="none" rtlCol="0">
            <a:spAutoFit/>
          </a:bodyPr>
          <a:lstStyle/>
          <a:p>
            <a:r>
              <a:rPr lang="zh-CN" altLang="en-US" sz="1600" dirty="0" smtClean="0">
                <a:latin typeface="+mj-ea"/>
                <a:ea typeface="+mj-ea"/>
              </a:rPr>
              <a:t>作品名称：</a:t>
            </a:r>
            <a:r>
              <a:rPr lang="en-US" altLang="zh-CN" sz="1600" dirty="0" smtClean="0">
                <a:latin typeface="+mj-ea"/>
                <a:ea typeface="+mj-ea"/>
              </a:rPr>
              <a:t>《</a:t>
            </a:r>
            <a:r>
              <a:rPr lang="zh-CN" altLang="en-US" sz="1600" dirty="0" smtClean="0">
                <a:latin typeface="+mj-ea"/>
                <a:ea typeface="+mj-ea"/>
              </a:rPr>
              <a:t>色彩</a:t>
            </a:r>
            <a:r>
              <a:rPr lang="zh-CN" altLang="en-US" sz="1600" dirty="0">
                <a:latin typeface="+mj-ea"/>
                <a:ea typeface="+mj-ea"/>
              </a:rPr>
              <a:t>风景</a:t>
            </a:r>
            <a:r>
              <a:rPr lang="zh-CN" altLang="en-US" sz="1600" dirty="0" smtClean="0">
                <a:latin typeface="+mj-ea"/>
                <a:ea typeface="+mj-ea"/>
              </a:rPr>
              <a:t>习作</a:t>
            </a:r>
            <a:r>
              <a:rPr lang="en-US" altLang="zh-CN" sz="1600" dirty="0" smtClean="0">
                <a:latin typeface="+mj-ea"/>
                <a:ea typeface="+mj-ea"/>
              </a:rPr>
              <a:t>》</a:t>
            </a:r>
          </a:p>
          <a:p>
            <a:r>
              <a:rPr lang="zh-CN" altLang="en-US" sz="1600" dirty="0" smtClean="0">
                <a:latin typeface="+mj-ea"/>
                <a:ea typeface="+mj-ea"/>
              </a:rPr>
              <a:t>作品作者：代用名</a:t>
            </a:r>
            <a:endParaRPr lang="en-US" altLang="zh-CN" sz="1600" dirty="0" smtClean="0">
              <a:latin typeface="+mj-ea"/>
              <a:ea typeface="+mj-ea"/>
            </a:endParaRPr>
          </a:p>
          <a:p>
            <a:r>
              <a:rPr lang="zh-CN" altLang="en-US" sz="1600" dirty="0" smtClean="0">
                <a:latin typeface="+mj-ea"/>
                <a:ea typeface="+mj-ea"/>
              </a:rPr>
              <a:t>指导老师：任意名先生</a:t>
            </a:r>
            <a:endParaRPr lang="zh-CN" altLang="en-US" sz="1600" dirty="0">
              <a:latin typeface="+mj-ea"/>
              <a:ea typeface="+mj-ea"/>
            </a:endParaRPr>
          </a:p>
        </p:txBody>
      </p:sp>
      <p:sp>
        <p:nvSpPr>
          <p:cNvPr id="12" name="TextBox 11"/>
          <p:cNvSpPr txBox="1"/>
          <p:nvPr/>
        </p:nvSpPr>
        <p:spPr>
          <a:xfrm>
            <a:off x="532388" y="3168079"/>
            <a:ext cx="1338828" cy="369332"/>
          </a:xfrm>
          <a:prstGeom prst="rect">
            <a:avLst/>
          </a:prstGeom>
          <a:noFill/>
        </p:spPr>
        <p:txBody>
          <a:bodyPr wrap="none" rtlCol="0">
            <a:spAutoFit/>
          </a:bodyPr>
          <a:lstStyle/>
          <a:p>
            <a:r>
              <a:rPr lang="zh-CN" altLang="en-US" dirty="0" smtClean="0">
                <a:latin typeface="方正大黑简体" panose="03000509000000000000" pitchFamily="65" charset="-122"/>
                <a:ea typeface="方正大黑简体" panose="03000509000000000000" pitchFamily="65" charset="-122"/>
              </a:rPr>
              <a:t>作品心得：</a:t>
            </a:r>
            <a:endParaRPr lang="zh-CN" altLang="en-US" dirty="0">
              <a:latin typeface="方正大黑简体" panose="03000509000000000000" pitchFamily="65" charset="-122"/>
              <a:ea typeface="方正大黑简体" panose="03000509000000000000" pitchFamily="65" charset="-122"/>
            </a:endParaRPr>
          </a:p>
        </p:txBody>
      </p:sp>
      <p:sp>
        <p:nvSpPr>
          <p:cNvPr id="13" name="TextBox 12"/>
          <p:cNvSpPr txBox="1"/>
          <p:nvPr/>
        </p:nvSpPr>
        <p:spPr>
          <a:xfrm>
            <a:off x="532388" y="3492190"/>
            <a:ext cx="2852063" cy="2062103"/>
          </a:xfrm>
          <a:prstGeom prst="rect">
            <a:avLst/>
          </a:prstGeom>
          <a:noFill/>
        </p:spPr>
        <p:txBody>
          <a:bodyPr wrap="none" rtlCol="0">
            <a:spAutoFit/>
          </a:bodyPr>
          <a:lstStyle/>
          <a:p>
            <a:r>
              <a:rPr lang="zh-CN" altLang="en-US" sz="1600" dirty="0"/>
              <a:t>丰富多样的颜色可以分成两</a:t>
            </a:r>
            <a:r>
              <a:rPr lang="zh-CN" altLang="en-US" sz="1600" dirty="0" smtClean="0"/>
              <a:t>个</a:t>
            </a:r>
            <a:endParaRPr lang="en-US" altLang="zh-CN" sz="1600" dirty="0" smtClean="0"/>
          </a:p>
          <a:p>
            <a:r>
              <a:rPr lang="zh-CN" altLang="en-US" sz="1600" dirty="0" smtClean="0"/>
              <a:t>大</a:t>
            </a:r>
            <a:r>
              <a:rPr lang="zh-CN" altLang="en-US" sz="1600" dirty="0"/>
              <a:t>类无彩色系和有彩色系，</a:t>
            </a:r>
            <a:r>
              <a:rPr lang="zh-CN" altLang="en-US" sz="1600" dirty="0" smtClean="0"/>
              <a:t>有</a:t>
            </a:r>
            <a:endParaRPr lang="en-US" altLang="zh-CN" sz="1600" dirty="0" smtClean="0"/>
          </a:p>
          <a:p>
            <a:r>
              <a:rPr lang="zh-CN" altLang="en-US" sz="1600" dirty="0" smtClean="0"/>
              <a:t>彩色</a:t>
            </a:r>
            <a:r>
              <a:rPr lang="zh-CN" altLang="en-US" sz="1600" dirty="0"/>
              <a:t>系的颜色具有三个基本</a:t>
            </a:r>
            <a:r>
              <a:rPr lang="zh-CN" altLang="en-US" sz="1600" dirty="0" smtClean="0"/>
              <a:t>特</a:t>
            </a:r>
            <a:endParaRPr lang="en-US" altLang="zh-CN" sz="1600" dirty="0" smtClean="0"/>
          </a:p>
          <a:p>
            <a:r>
              <a:rPr lang="zh-CN" altLang="en-US" sz="1600" dirty="0" smtClean="0"/>
              <a:t>性</a:t>
            </a:r>
            <a:r>
              <a:rPr lang="zh-CN" altLang="en-US" sz="1600" dirty="0"/>
              <a:t>：色相、纯度（也称彩度</a:t>
            </a:r>
            <a:r>
              <a:rPr lang="zh-CN" altLang="en-US" sz="1600" dirty="0" smtClean="0"/>
              <a:t>、</a:t>
            </a:r>
            <a:endParaRPr lang="en-US" altLang="zh-CN" sz="1600" dirty="0" smtClean="0"/>
          </a:p>
          <a:p>
            <a:r>
              <a:rPr lang="zh-CN" altLang="en-US" sz="1600" dirty="0" smtClean="0"/>
              <a:t>饱和度</a:t>
            </a:r>
            <a:r>
              <a:rPr lang="zh-CN" altLang="en-US" sz="1600" dirty="0"/>
              <a:t>）、明度。在色彩学</a:t>
            </a:r>
            <a:r>
              <a:rPr lang="zh-CN" altLang="en-US" sz="1600" dirty="0" smtClean="0"/>
              <a:t>上</a:t>
            </a:r>
            <a:endParaRPr lang="en-US" altLang="zh-CN" sz="1600" dirty="0" smtClean="0"/>
          </a:p>
          <a:p>
            <a:r>
              <a:rPr lang="zh-CN" altLang="en-US" sz="1600" dirty="0" smtClean="0"/>
              <a:t>也</a:t>
            </a:r>
            <a:r>
              <a:rPr lang="zh-CN" altLang="en-US" sz="1600" dirty="0"/>
              <a:t>称为色彩的三大要素或</a:t>
            </a:r>
            <a:r>
              <a:rPr lang="zh-CN" altLang="en-US" sz="1600" dirty="0" smtClean="0"/>
              <a:t>色彩</a:t>
            </a:r>
            <a:endParaRPr lang="en-US" altLang="zh-CN" sz="1600" dirty="0" smtClean="0"/>
          </a:p>
          <a:p>
            <a:r>
              <a:rPr lang="zh-CN" altLang="en-US" sz="1600" dirty="0" smtClean="0"/>
              <a:t>的</a:t>
            </a:r>
            <a:r>
              <a:rPr lang="zh-CN" altLang="en-US" sz="1600" dirty="0"/>
              <a:t>三属性。饱和度为</a:t>
            </a:r>
            <a:r>
              <a:rPr lang="en-US" altLang="zh-CN" sz="1600" dirty="0"/>
              <a:t>0</a:t>
            </a:r>
            <a:r>
              <a:rPr lang="zh-CN" altLang="en-US" sz="1600" dirty="0"/>
              <a:t>的</a:t>
            </a:r>
            <a:r>
              <a:rPr lang="zh-CN" altLang="en-US" sz="1600" dirty="0" smtClean="0"/>
              <a:t>颜色</a:t>
            </a:r>
            <a:endParaRPr lang="en-US" altLang="zh-CN" sz="1600" dirty="0" smtClean="0"/>
          </a:p>
          <a:p>
            <a:r>
              <a:rPr lang="zh-CN" altLang="en-US" sz="1600" dirty="0" smtClean="0"/>
              <a:t>为</a:t>
            </a:r>
            <a:r>
              <a:rPr lang="zh-CN" altLang="en-US" sz="1600" dirty="0"/>
              <a:t>无彩色系。</a:t>
            </a:r>
            <a:endParaRPr lang="zh-CN" altLang="en-US" sz="1600" dirty="0">
              <a:latin typeface="+mj-ea"/>
              <a:ea typeface="+mj-ea"/>
            </a:endParaRPr>
          </a:p>
        </p:txBody>
      </p:sp>
      <p:sp>
        <p:nvSpPr>
          <p:cNvPr id="14" name="矩形 13"/>
          <p:cNvSpPr/>
          <p:nvPr/>
        </p:nvSpPr>
        <p:spPr>
          <a:xfrm rot="5400000">
            <a:off x="1620036" y="3563904"/>
            <a:ext cx="4414991" cy="553998"/>
          </a:xfrm>
          <a:prstGeom prst="rect">
            <a:avLst/>
          </a:prstGeom>
        </p:spPr>
        <p:txBody>
          <a:bodyPr wrap="none">
            <a:spAutoFit/>
          </a:bodyPr>
          <a:lstStyle/>
          <a:p>
            <a:r>
              <a:rPr lang="en-US" altLang="zh-CN" sz="3000" dirty="0">
                <a:solidFill>
                  <a:schemeClr val="tx1">
                    <a:lumMod val="85000"/>
                  </a:schemeClr>
                </a:solidFill>
                <a:latin typeface="方正超粗黑简体" panose="03000509000000000000" pitchFamily="65" charset="-122"/>
                <a:ea typeface="方正超粗黑简体" panose="03000509000000000000" pitchFamily="65" charset="-122"/>
              </a:rPr>
              <a:t>COLOR LANDSCAPE</a:t>
            </a:r>
            <a:endParaRPr lang="zh-CN" altLang="en-US" sz="3000" dirty="0">
              <a:solidFill>
                <a:schemeClr val="tx1">
                  <a:lumMod val="85000"/>
                </a:schemeClr>
              </a:solidFill>
              <a:latin typeface="方正超粗黑简体" panose="03000509000000000000" pitchFamily="65" charset="-122"/>
              <a:ea typeface="方正超粗黑简体" panose="03000509000000000000" pitchFamily="65" charset="-122"/>
            </a:endParaRPr>
          </a:p>
        </p:txBody>
      </p:sp>
      <p:cxnSp>
        <p:nvCxnSpPr>
          <p:cNvPr id="17" name="直接连接符 16"/>
          <p:cNvCxnSpPr/>
          <p:nvPr/>
        </p:nvCxnSpPr>
        <p:spPr>
          <a:xfrm flipV="1">
            <a:off x="4113728" y="1655911"/>
            <a:ext cx="20230" cy="42213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additive="base">
                                        <p:cTn id="12" dur="500"/>
                                        <p:tgtEl>
                                          <p:spTgt spid="4098"/>
                                        </p:tgtEl>
                                        <p:attrNameLst>
                                          <p:attrName>ppt_y</p:attrName>
                                        </p:attrNameLst>
                                      </p:cBhvr>
                                      <p:tavLst>
                                        <p:tav tm="0">
                                          <p:val>
                                            <p:strVal val="#ppt_y-#ppt_h*1.125000"/>
                                          </p:val>
                                        </p:tav>
                                        <p:tav tm="100000">
                                          <p:val>
                                            <p:strVal val="#ppt_y"/>
                                          </p:val>
                                        </p:tav>
                                      </p:tavLst>
                                    </p:anim>
                                    <p:animEffect transition="in" filter="wipe(down)">
                                      <p:cBhvr>
                                        <p:cTn id="13" dur="500"/>
                                        <p:tgtEl>
                                          <p:spTgt spid="409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2" fill="hold" nodeType="clickEffect">
                                  <p:stCondLst>
                                    <p:cond delay="0"/>
                                  </p:stCondLst>
                                  <p:childTnLst>
                                    <p:set>
                                      <p:cBhvr>
                                        <p:cTn id="17" dur="1" fill="hold">
                                          <p:stCondLst>
                                            <p:cond delay="0"/>
                                          </p:stCondLst>
                                        </p:cTn>
                                        <p:tgtEl>
                                          <p:spTgt spid="4099"/>
                                        </p:tgtEl>
                                        <p:attrNameLst>
                                          <p:attrName>style.visibility</p:attrName>
                                        </p:attrNameLst>
                                      </p:cBhvr>
                                      <p:to>
                                        <p:strVal val="visible"/>
                                      </p:to>
                                    </p:set>
                                    <p:anim calcmode="lin" valueType="num">
                                      <p:cBhvr additive="base">
                                        <p:cTn id="18" dur="500"/>
                                        <p:tgtEl>
                                          <p:spTgt spid="4099"/>
                                        </p:tgtEl>
                                        <p:attrNameLst>
                                          <p:attrName>ppt_x</p:attrName>
                                        </p:attrNameLst>
                                      </p:cBhvr>
                                      <p:tavLst>
                                        <p:tav tm="0">
                                          <p:val>
                                            <p:strVal val="#ppt_x+#ppt_w*1.125000"/>
                                          </p:val>
                                        </p:tav>
                                        <p:tav tm="100000">
                                          <p:val>
                                            <p:strVal val="#ppt_x"/>
                                          </p:val>
                                        </p:tav>
                                      </p:tavLst>
                                    </p:anim>
                                    <p:animEffect transition="in" filter="wipe(left)">
                                      <p:cBhvr>
                                        <p:cTn id="19" dur="500"/>
                                        <p:tgtEl>
                                          <p:spTgt spid="409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1432</Words>
  <Application>Microsoft Office PowerPoint</Application>
  <PresentationFormat>自定义</PresentationFormat>
  <Paragraphs>208</Paragraphs>
  <Slides>25</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方正超粗黑简体</vt:lpstr>
      <vt:lpstr>方正大黑简体</vt:lpstr>
      <vt:lpstr>黑体</vt:lpstr>
      <vt:lpstr>时尚中黑简体</vt:lpstr>
      <vt:lpstr>宋体</vt:lpstr>
      <vt:lpstr>微软雅黑</vt:lpstr>
      <vt:lpstr>Arial</vt:lpstr>
      <vt:lpstr>Calibri</vt:lpstr>
      <vt:lpstr>Franklin Gothic Book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user</cp:lastModifiedBy>
  <cp:revision>94</cp:revision>
  <dcterms:created xsi:type="dcterms:W3CDTF">2015-10-23T03:21:00Z</dcterms:created>
  <dcterms:modified xsi:type="dcterms:W3CDTF">2017-07-24T01:24:20Z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