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5" r:id="rId17"/>
    <p:sldId id="276" r:id="rId18"/>
    <p:sldId id="277" r:id="rId19"/>
    <p:sldId id="278" r:id="rId20"/>
    <p:sldId id="279" r:id="rId21"/>
    <p:sldId id="271" r:id="rId22"/>
    <p:sldId id="272" r:id="rId23"/>
    <p:sldId id="273" r:id="rId24"/>
    <p:sldId id="274" r:id="rId2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2018/4/10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3201"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pic>
        <p:nvPicPr>
          <p:cNvPr id="4" name="图片 3" descr="1"/>
          <p:cNvPicPr>
            <a:picLocks noChangeAspect="1"/>
          </p:cNvPicPr>
          <p:nvPr/>
        </p:nvPicPr>
        <p:blipFill>
          <a:blip r:embed="rId5"/>
          <a:stretch>
            <a:fillRect/>
          </a:stretch>
        </p:blipFill>
        <p:spPr>
          <a:xfrm>
            <a:off x="1778000" y="1341120"/>
            <a:ext cx="8637905" cy="2850515"/>
          </a:xfrm>
          <a:prstGeom prst="rect">
            <a:avLst/>
          </a:prstGeom>
          <a:effectLst>
            <a:outerShdw blurRad="50800" dist="38100" dir="2700000" algn="tl" rotWithShape="0">
              <a:prstClr val="black">
                <a:alpha val="40000"/>
              </a:prstClr>
            </a:outerShdw>
          </a:effectLst>
        </p:spPr>
      </p:pic>
      <p:sp>
        <p:nvSpPr>
          <p:cNvPr id="12" name="文本框 11"/>
          <p:cNvSpPr txBox="1"/>
          <p:nvPr/>
        </p:nvSpPr>
        <p:spPr>
          <a:xfrm>
            <a:off x="3972321" y="3929697"/>
            <a:ext cx="4191000" cy="523875"/>
          </a:xfrm>
          <a:prstGeom prst="rect">
            <a:avLst/>
          </a:prstGeom>
          <a:noFill/>
          <a:ln w="9525">
            <a:noFill/>
          </a:ln>
        </p:spPr>
        <p:txBody>
          <a:bodyPr wrap="square" anchor="t">
            <a:spAutoFit/>
          </a:bodyPr>
          <a:lstStyle/>
          <a:p>
            <a:pPr algn="ctr"/>
            <a:r>
              <a:rPr lang="zh-CN" altLang="en-US" sz="2800" b="1" dirty="0">
                <a:solidFill>
                  <a:srgbClr val="C00000"/>
                </a:solidFill>
                <a:latin typeface="华康宋体W7(P)" pitchFamily="18" charset="-122"/>
                <a:ea typeface="华康宋体W7(P)" pitchFamily="18" charset="-122"/>
              </a:rPr>
              <a:t>少年强 </a:t>
            </a:r>
            <a:r>
              <a:rPr lang="en-US" altLang="zh-CN" sz="2800" b="1" dirty="0">
                <a:solidFill>
                  <a:srgbClr val="C00000"/>
                </a:solidFill>
                <a:latin typeface="华康宋体W7(P)" pitchFamily="18" charset="-122"/>
                <a:ea typeface="华康宋体W7(P)" pitchFamily="18" charset="-122"/>
              </a:rPr>
              <a:t>. </a:t>
            </a:r>
            <a:r>
              <a:rPr lang="zh-CN" altLang="en-US" sz="2800" b="1" dirty="0">
                <a:solidFill>
                  <a:srgbClr val="C00000"/>
                </a:solidFill>
                <a:latin typeface="华康宋体W7(P)" pitchFamily="18" charset="-122"/>
                <a:ea typeface="华康宋体W7(P)" pitchFamily="18" charset="-122"/>
              </a:rPr>
              <a:t>则国强</a:t>
            </a:r>
          </a:p>
        </p:txBody>
      </p:sp>
      <p:grpSp>
        <p:nvGrpSpPr>
          <p:cNvPr id="27" name="Group 550"/>
          <p:cNvGrpSpPr/>
          <p:nvPr/>
        </p:nvGrpSpPr>
        <p:grpSpPr bwMode="auto">
          <a:xfrm>
            <a:off x="7302407" y="3623711"/>
            <a:ext cx="3962400" cy="3958167"/>
            <a:chOff x="295" y="3475"/>
            <a:chExt cx="1407" cy="1407"/>
          </a:xfrm>
        </p:grpSpPr>
        <p:sp>
          <p:nvSpPr>
            <p:cNvPr id="28"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8000" baseline="0">
                <a:latin typeface="Arial" panose="020B0604020202020204" pitchFamily="34" charset="0"/>
                <a:ea typeface="华文彩云" panose="02010800040101010101" pitchFamily="2" charset="-122"/>
              </a:endParaRPr>
            </a:p>
          </p:txBody>
        </p:sp>
        <p:grpSp>
          <p:nvGrpSpPr>
            <p:cNvPr id="29" name="Group 552"/>
            <p:cNvGrpSpPr/>
            <p:nvPr/>
          </p:nvGrpSpPr>
          <p:grpSpPr bwMode="auto">
            <a:xfrm>
              <a:off x="476" y="3657"/>
              <a:ext cx="1050" cy="1050"/>
              <a:chOff x="-6056" y="-2208"/>
              <a:chExt cx="2208" cy="2208"/>
            </a:xfrm>
          </p:grpSpPr>
          <p:sp>
            <p:nvSpPr>
              <p:cNvPr id="30" name="Oval 553"/>
              <p:cNvSpPr>
                <a:spLocks noChangeArrowheads="1"/>
              </p:cNvSpPr>
              <p:nvPr/>
            </p:nvSpPr>
            <p:spPr bwMode="auto">
              <a:xfrm>
                <a:off x="-6056" y="-2132"/>
                <a:ext cx="2132" cy="2132"/>
              </a:xfrm>
              <a:prstGeom prst="ellipse">
                <a:avLst/>
              </a:prstGeom>
              <a:gradFill rotWithShape="1">
                <a:gsLst>
                  <a:gs pos="0">
                    <a:srgbClr val="FFFFFF"/>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nvGrpSpPr>
              <p:cNvPr id="31" name="Group 554"/>
              <p:cNvGrpSpPr/>
              <p:nvPr/>
            </p:nvGrpSpPr>
            <p:grpSpPr bwMode="auto">
              <a:xfrm>
                <a:off x="-6056" y="-2208"/>
                <a:ext cx="2208" cy="2208"/>
                <a:chOff x="-4060" y="-879"/>
                <a:chExt cx="2208" cy="2208"/>
              </a:xfrm>
            </p:grpSpPr>
            <p:grpSp>
              <p:nvGrpSpPr>
                <p:cNvPr id="32" name="Group 555"/>
                <p:cNvGrpSpPr/>
                <p:nvPr/>
              </p:nvGrpSpPr>
              <p:grpSpPr bwMode="auto">
                <a:xfrm>
                  <a:off x="-4060" y="-879"/>
                  <a:ext cx="2208" cy="2208"/>
                  <a:chOff x="-3924" y="-788"/>
                  <a:chExt cx="2208" cy="2208"/>
                </a:xfrm>
              </p:grpSpPr>
              <p:grpSp>
                <p:nvGrpSpPr>
                  <p:cNvPr id="48" name="Group 556"/>
                  <p:cNvGrpSpPr>
                    <a:grpSpLocks noChangeAspect="1"/>
                  </p:cNvGrpSpPr>
                  <p:nvPr/>
                </p:nvGrpSpPr>
                <p:grpSpPr bwMode="auto">
                  <a:xfrm>
                    <a:off x="-3924" y="-788"/>
                    <a:ext cx="2208" cy="2202"/>
                    <a:chOff x="168" y="696"/>
                    <a:chExt cx="1429" cy="1429"/>
                  </a:xfrm>
                </p:grpSpPr>
                <p:grpSp>
                  <p:nvGrpSpPr>
                    <p:cNvPr id="56" name="Group 557"/>
                    <p:cNvGrpSpPr>
                      <a:grpSpLocks noChangeAspect="1"/>
                    </p:cNvGrpSpPr>
                    <p:nvPr/>
                  </p:nvGrpSpPr>
                  <p:grpSpPr bwMode="auto">
                    <a:xfrm>
                      <a:off x="854" y="696"/>
                      <a:ext cx="56" cy="1429"/>
                      <a:chOff x="845" y="696"/>
                      <a:chExt cx="56" cy="1429"/>
                    </a:xfrm>
                  </p:grpSpPr>
                  <p:sp>
                    <p:nvSpPr>
                      <p:cNvPr id="60"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61"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nvGrpSpPr>
                    <p:cNvPr id="57" name="Group 560"/>
                    <p:cNvGrpSpPr>
                      <a:grpSpLocks noChangeAspect="1"/>
                    </p:cNvGrpSpPr>
                    <p:nvPr/>
                  </p:nvGrpSpPr>
                  <p:grpSpPr bwMode="auto">
                    <a:xfrm rot="5400000">
                      <a:off x="855" y="696"/>
                      <a:ext cx="56" cy="1429"/>
                      <a:chOff x="845" y="696"/>
                      <a:chExt cx="56" cy="1429"/>
                    </a:xfrm>
                  </p:grpSpPr>
                  <p:sp>
                    <p:nvSpPr>
                      <p:cNvPr id="58"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59"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grpSp>
                <p:nvGrpSpPr>
                  <p:cNvPr id="49" name="Group 563"/>
                  <p:cNvGrpSpPr>
                    <a:grpSpLocks noChangeAspect="1"/>
                  </p:cNvGrpSpPr>
                  <p:nvPr/>
                </p:nvGrpSpPr>
                <p:grpSpPr bwMode="auto">
                  <a:xfrm rot="2700000">
                    <a:off x="-3927" y="-785"/>
                    <a:ext cx="2208" cy="2202"/>
                    <a:chOff x="168" y="696"/>
                    <a:chExt cx="1429" cy="1429"/>
                  </a:xfrm>
                </p:grpSpPr>
                <p:grpSp>
                  <p:nvGrpSpPr>
                    <p:cNvPr id="50" name="Group 564"/>
                    <p:cNvGrpSpPr>
                      <a:grpSpLocks noChangeAspect="1"/>
                    </p:cNvGrpSpPr>
                    <p:nvPr/>
                  </p:nvGrpSpPr>
                  <p:grpSpPr bwMode="auto">
                    <a:xfrm>
                      <a:off x="854" y="696"/>
                      <a:ext cx="56" cy="1429"/>
                      <a:chOff x="845" y="696"/>
                      <a:chExt cx="56" cy="1429"/>
                    </a:xfrm>
                  </p:grpSpPr>
                  <p:sp>
                    <p:nvSpPr>
                      <p:cNvPr id="54"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55"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nvGrpSpPr>
                    <p:cNvPr id="51" name="Group 567"/>
                    <p:cNvGrpSpPr>
                      <a:grpSpLocks noChangeAspect="1"/>
                    </p:cNvGrpSpPr>
                    <p:nvPr/>
                  </p:nvGrpSpPr>
                  <p:grpSpPr bwMode="auto">
                    <a:xfrm rot="5400000">
                      <a:off x="855" y="696"/>
                      <a:ext cx="56" cy="1429"/>
                      <a:chOff x="845" y="696"/>
                      <a:chExt cx="56" cy="1429"/>
                    </a:xfrm>
                  </p:grpSpPr>
                  <p:sp>
                    <p:nvSpPr>
                      <p:cNvPr id="52"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53"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grpSp>
            <p:grpSp>
              <p:nvGrpSpPr>
                <p:cNvPr id="33" name="Group 570"/>
                <p:cNvGrpSpPr/>
                <p:nvPr/>
              </p:nvGrpSpPr>
              <p:grpSpPr bwMode="auto">
                <a:xfrm rot="1320000">
                  <a:off x="-3742" y="-520"/>
                  <a:ext cx="1546" cy="1546"/>
                  <a:chOff x="-3924" y="-788"/>
                  <a:chExt cx="2208" cy="2208"/>
                </a:xfrm>
              </p:grpSpPr>
              <p:grpSp>
                <p:nvGrpSpPr>
                  <p:cNvPr id="34" name="Group 571"/>
                  <p:cNvGrpSpPr>
                    <a:grpSpLocks noChangeAspect="1"/>
                  </p:cNvGrpSpPr>
                  <p:nvPr/>
                </p:nvGrpSpPr>
                <p:grpSpPr bwMode="auto">
                  <a:xfrm>
                    <a:off x="-3924" y="-788"/>
                    <a:ext cx="2208" cy="2202"/>
                    <a:chOff x="168" y="696"/>
                    <a:chExt cx="1429" cy="1429"/>
                  </a:xfrm>
                </p:grpSpPr>
                <p:grpSp>
                  <p:nvGrpSpPr>
                    <p:cNvPr id="42" name="Group 572"/>
                    <p:cNvGrpSpPr>
                      <a:grpSpLocks noChangeAspect="1"/>
                    </p:cNvGrpSpPr>
                    <p:nvPr/>
                  </p:nvGrpSpPr>
                  <p:grpSpPr bwMode="auto">
                    <a:xfrm>
                      <a:off x="854" y="696"/>
                      <a:ext cx="56" cy="1429"/>
                      <a:chOff x="845" y="696"/>
                      <a:chExt cx="56" cy="1429"/>
                    </a:xfrm>
                  </p:grpSpPr>
                  <p:sp>
                    <p:nvSpPr>
                      <p:cNvPr id="46"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47"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nvGrpSpPr>
                    <p:cNvPr id="43" name="Group 575"/>
                    <p:cNvGrpSpPr>
                      <a:grpSpLocks noChangeAspect="1"/>
                    </p:cNvGrpSpPr>
                    <p:nvPr/>
                  </p:nvGrpSpPr>
                  <p:grpSpPr bwMode="auto">
                    <a:xfrm rot="5400000">
                      <a:off x="855" y="696"/>
                      <a:ext cx="56" cy="1429"/>
                      <a:chOff x="845" y="696"/>
                      <a:chExt cx="56" cy="1429"/>
                    </a:xfrm>
                  </p:grpSpPr>
                  <p:sp>
                    <p:nvSpPr>
                      <p:cNvPr id="44"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45"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grpSp>
                <p:nvGrpSpPr>
                  <p:cNvPr id="35" name="Group 578"/>
                  <p:cNvGrpSpPr>
                    <a:grpSpLocks noChangeAspect="1"/>
                  </p:cNvGrpSpPr>
                  <p:nvPr/>
                </p:nvGrpSpPr>
                <p:grpSpPr bwMode="auto">
                  <a:xfrm rot="2700000">
                    <a:off x="-3927" y="-785"/>
                    <a:ext cx="2208" cy="2202"/>
                    <a:chOff x="168" y="696"/>
                    <a:chExt cx="1429" cy="1429"/>
                  </a:xfrm>
                </p:grpSpPr>
                <p:grpSp>
                  <p:nvGrpSpPr>
                    <p:cNvPr id="36" name="Group 579"/>
                    <p:cNvGrpSpPr>
                      <a:grpSpLocks noChangeAspect="1"/>
                    </p:cNvGrpSpPr>
                    <p:nvPr/>
                  </p:nvGrpSpPr>
                  <p:grpSpPr bwMode="auto">
                    <a:xfrm>
                      <a:off x="854" y="696"/>
                      <a:ext cx="56" cy="1429"/>
                      <a:chOff x="845" y="696"/>
                      <a:chExt cx="56" cy="1429"/>
                    </a:xfrm>
                  </p:grpSpPr>
                  <p:sp>
                    <p:nvSpPr>
                      <p:cNvPr id="40"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41"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nvGrpSpPr>
                    <p:cNvPr id="37" name="Group 582"/>
                    <p:cNvGrpSpPr>
                      <a:grpSpLocks noChangeAspect="1"/>
                    </p:cNvGrpSpPr>
                    <p:nvPr/>
                  </p:nvGrpSpPr>
                  <p:grpSpPr bwMode="auto">
                    <a:xfrm rot="5400000">
                      <a:off x="855" y="696"/>
                      <a:ext cx="56" cy="1429"/>
                      <a:chOff x="845" y="696"/>
                      <a:chExt cx="56" cy="1429"/>
                    </a:xfrm>
                  </p:grpSpPr>
                  <p:sp>
                    <p:nvSpPr>
                      <p:cNvPr id="38"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sp>
                    <p:nvSpPr>
                      <p:cNvPr id="39"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aseline="0">
                          <a:latin typeface="Arial" panose="020B0604020202020204" pitchFamily="34" charset="0"/>
                          <a:ea typeface="华文彩云" panose="02010800040101010101" pitchFamily="2" charset="-122"/>
                        </a:endParaRPr>
                      </a:p>
                    </p:txBody>
                  </p:sp>
                </p:grpSp>
              </p:grpSp>
            </p:grpSp>
          </p:grpSp>
        </p:grpSp>
      </p:grpSp>
      <p:pic>
        <p:nvPicPr>
          <p:cNvPr id="11" name="图片 10" descr="liangxueyizuo3.png"/>
          <p:cNvPicPr>
            <a:picLocks noChangeAspect="1"/>
          </p:cNvPicPr>
          <p:nvPr userDrawn="1"/>
        </p:nvPicPr>
        <p:blipFill>
          <a:blip r:embed="rId6" cstate="print">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pic>
        <p:nvPicPr>
          <p:cNvPr id="2" name="谭晶 - 党旗更鲜艳 (伴奏)">
            <a:hlinkClick r:id="" action="ppaction://media"/>
            <a:extLst>
              <a:ext uri="{FF2B5EF4-FFF2-40B4-BE49-F238E27FC236}">
                <a16:creationId xmlns:a16="http://schemas.microsoft.com/office/drawing/2014/main" xmlns="" id="{74B81EDF-0584-4ACE-AA56-E729F66C49B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15504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138"/>
    </mc:Choice>
    <mc:Fallback xmlns="">
      <p:transition spd="slow" advTm="7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7"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500"/>
                            </p:stCondLst>
                            <p:childTnLst>
                              <p:par>
                                <p:cTn id="25" presetID="1"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par>
                          <p:cTn id="27" fill="hold">
                            <p:stCondLst>
                              <p:cond delay="2500"/>
                            </p:stCondLst>
                            <p:childTnLst>
                              <p:par>
                                <p:cTn id="28" presetID="6" presetClass="emph" presetSubtype="0" fill="hold" nodeType="afterEffect">
                                  <p:stCondLst>
                                    <p:cond delay="0"/>
                                  </p:stCondLst>
                                  <p:childTnLst>
                                    <p:animScale>
                                      <p:cBhvr>
                                        <p:cTn id="29" dur="2000" fill="hold"/>
                                        <p:tgtEl>
                                          <p:spTgt spid="27"/>
                                        </p:tgtEl>
                                      </p:cBhvr>
                                      <p:by x="400000" y="400000"/>
                                    </p:animScale>
                                  </p:childTnLst>
                                </p:cTn>
                              </p:par>
                              <p:par>
                                <p:cTn id="30" presetID="6" presetClass="emph" presetSubtype="0" autoRev="1" fill="hold" nodeType="withEffect">
                                  <p:stCondLst>
                                    <p:cond delay="0"/>
                                  </p:stCondLst>
                                  <p:childTnLst>
                                    <p:animScale>
                                      <p:cBhvr>
                                        <p:cTn id="31" dur="3000" fill="hold"/>
                                        <p:tgtEl>
                                          <p:spTgt spid="27"/>
                                        </p:tgtEl>
                                      </p:cBhvr>
                                      <p:by x="400000" y="400000"/>
                                    </p:animScale>
                                  </p:childTnLst>
                                </p:cTn>
                              </p:par>
                              <p:par>
                                <p:cTn id="32" presetID="10" presetClass="exit" presetSubtype="0" fill="hold" nodeType="withEffect">
                                  <p:stCondLst>
                                    <p:cond delay="0"/>
                                  </p:stCondLst>
                                  <p:childTnLst>
                                    <p:animEffect transition="out" filter="fade">
                                      <p:cBhvr>
                                        <p:cTn id="33" dur="4600"/>
                                        <p:tgtEl>
                                          <p:spTgt spid="27"/>
                                        </p:tgtEl>
                                      </p:cBhvr>
                                    </p:animEffect>
                                    <p:set>
                                      <p:cBhvr>
                                        <p:cTn id="34" dur="1" fill="hold">
                                          <p:stCondLst>
                                            <p:cond delay="45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2"/>
                </p:tgtEl>
              </p:cMediaNode>
            </p:audio>
          </p:childTnLst>
        </p:cTn>
      </p:par>
    </p:tnLst>
    <p:bldLst>
      <p:bldP spid="12" grpId="0"/>
    </p:bldLst>
  </p:timing>
  <p:extLst mod="1">
    <p:ext uri="{E180D4A7-C9FB-4DFB-919C-405C955672EB}">
      <p14:showEvtLst xmlns:p14="http://schemas.microsoft.com/office/powerpoint/2010/main">
        <p14:playEvt time="156"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中国梦的定义</a:t>
            </a:r>
          </a:p>
        </p:txBody>
      </p:sp>
      <p:sp>
        <p:nvSpPr>
          <p:cNvPr id="8" name="矩形 7"/>
          <p:cNvSpPr/>
          <p:nvPr/>
        </p:nvSpPr>
        <p:spPr>
          <a:xfrm>
            <a:off x="1155065" y="1551940"/>
            <a:ext cx="9521190" cy="584200"/>
          </a:xfrm>
          <a:prstGeom prst="rect">
            <a:avLst/>
          </a:prstGeom>
          <a:noFill/>
          <a:ln w="38100" cap="flat" cmpd="sng">
            <a:solidFill>
              <a:srgbClr val="FF0000"/>
            </a:solidFill>
            <a:prstDash val="solid"/>
            <a:bevel/>
            <a:headEnd type="none" w="med" len="med"/>
            <a:tailEnd type="none" w="med" len="med"/>
          </a:ln>
          <a:effectLst>
            <a:outerShdw blurRad="50800" dist="38100" dir="2700000" algn="tl" rotWithShape="0">
              <a:prstClr val="black">
                <a:alpha val="40000"/>
              </a:prstClr>
            </a:outerShdw>
          </a:effectLst>
        </p:spPr>
        <p:txBody>
          <a:bodyPr anchor="t"/>
          <a:lstStyle/>
          <a:p>
            <a:pPr defTabSz="914400"/>
            <a:endParaRPr lang="zh-CN" altLang="en-US">
              <a:solidFill>
                <a:srgbClr val="535258"/>
              </a:solidFill>
              <a:latin typeface="Arial" panose="020B0604020202020204" pitchFamily="34" charset="0"/>
              <a:ea typeface="宋体" panose="02010600030101010101" pitchFamily="2" charset="-122"/>
            </a:endParaRPr>
          </a:p>
        </p:txBody>
      </p:sp>
      <p:sp>
        <p:nvSpPr>
          <p:cNvPr id="2" name="矩形 10"/>
          <p:cNvSpPr>
            <a:spLocks noChangeArrowheads="1"/>
          </p:cNvSpPr>
          <p:nvPr/>
        </p:nvSpPr>
        <p:spPr bwMode="auto">
          <a:xfrm>
            <a:off x="1155065" y="1128078"/>
            <a:ext cx="5026025" cy="406400"/>
          </a:xfrm>
          <a:prstGeom prst="rect">
            <a:avLst/>
          </a:prstGeom>
          <a:gradFill>
            <a:gsLst>
              <a:gs pos="90000">
                <a:srgbClr val="C00000"/>
              </a:gs>
              <a:gs pos="30000">
                <a:srgbClr val="FF3300"/>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10" name="TextBox 11"/>
          <p:cNvSpPr txBox="1"/>
          <p:nvPr/>
        </p:nvSpPr>
        <p:spPr>
          <a:xfrm>
            <a:off x="1256665" y="1128078"/>
            <a:ext cx="2943225" cy="400050"/>
          </a:xfrm>
          <a:prstGeom prst="rect">
            <a:avLst/>
          </a:prstGeom>
          <a:noFill/>
          <a:ln w="9525">
            <a:noFill/>
          </a:ln>
        </p:spPr>
        <p:txBody>
          <a:bodyPr anchor="t">
            <a:spAutoFit/>
          </a:bodyPr>
          <a:lstStyle/>
          <a:p>
            <a:pPr>
              <a:spcBef>
                <a:spcPct val="20000"/>
              </a:spcBef>
              <a:buChar char="•"/>
            </a:pPr>
            <a:r>
              <a:rPr lang="zh-CN" altLang="en-US" sz="2000">
                <a:solidFill>
                  <a:schemeClr val="bg1"/>
                </a:solidFill>
                <a:latin typeface="Arial" panose="020B0604020202020204" pitchFamily="34" charset="0"/>
                <a:ea typeface="微软雅黑" panose="020B0503020204020204" charset="-122"/>
              </a:rPr>
              <a:t>第一个百年目标</a:t>
            </a:r>
            <a:endParaRPr lang="zh-CN" altLang="en-US" sz="2000" dirty="0">
              <a:solidFill>
                <a:schemeClr val="bg1"/>
              </a:solidFill>
              <a:latin typeface="Arial" panose="020B0604020202020204" pitchFamily="34" charset="0"/>
              <a:ea typeface="微软雅黑" panose="020B0503020204020204" charset="-122"/>
            </a:endParaRPr>
          </a:p>
        </p:txBody>
      </p:sp>
      <p:sp>
        <p:nvSpPr>
          <p:cNvPr id="11" name="矩形 3"/>
          <p:cNvSpPr/>
          <p:nvPr/>
        </p:nvSpPr>
        <p:spPr>
          <a:xfrm>
            <a:off x="1256665" y="1626553"/>
            <a:ext cx="10274300" cy="398780"/>
          </a:xfrm>
          <a:prstGeom prst="rect">
            <a:avLst/>
          </a:prstGeom>
          <a:noFill/>
          <a:ln w="9525">
            <a:noFill/>
          </a:ln>
        </p:spPr>
        <p:txBody>
          <a:bodyPr anchor="t">
            <a:spAutoFit/>
          </a:bodyPr>
          <a:lstStyle/>
          <a:p>
            <a:pPr algn="just">
              <a:spcBef>
                <a:spcPct val="20000"/>
              </a:spcBef>
              <a:buChar char="•"/>
            </a:pPr>
            <a:r>
              <a:rPr lang="zh-CN" altLang="en-US" sz="2000">
                <a:solidFill>
                  <a:schemeClr val="tx1"/>
                </a:solidFill>
                <a:latin typeface="微软雅黑" panose="020B0503020204020204" charset="-122"/>
                <a:ea typeface="微软雅黑" panose="020B0503020204020204" charset="-122"/>
              </a:rPr>
              <a:t>是到中国共产党成立</a:t>
            </a:r>
            <a:r>
              <a:rPr lang="en-US" altLang="zh-CN" sz="2000">
                <a:solidFill>
                  <a:schemeClr val="tx1"/>
                </a:solidFill>
                <a:latin typeface="微软雅黑" panose="020B0503020204020204" charset="-122"/>
                <a:ea typeface="微软雅黑" panose="020B0503020204020204" charset="-122"/>
              </a:rPr>
              <a:t>100</a:t>
            </a:r>
            <a:r>
              <a:rPr lang="zh-CN" altLang="en-US" sz="2000">
                <a:solidFill>
                  <a:schemeClr val="tx1"/>
                </a:solidFill>
                <a:latin typeface="微软雅黑" panose="020B0503020204020204" charset="-122"/>
                <a:ea typeface="微软雅黑" panose="020B0503020204020204" charset="-122"/>
              </a:rPr>
              <a:t>年时全面建成小康社会。</a:t>
            </a:r>
            <a:endParaRPr lang="zh-CN" altLang="en-US" sz="2000" dirty="0">
              <a:solidFill>
                <a:schemeClr val="tx1"/>
              </a:solidFill>
              <a:latin typeface="微软雅黑" panose="020B0503020204020204" charset="-122"/>
              <a:ea typeface="微软雅黑" panose="020B0503020204020204" charset="-122"/>
            </a:endParaRPr>
          </a:p>
        </p:txBody>
      </p:sp>
      <p:sp>
        <p:nvSpPr>
          <p:cNvPr id="12" name="矩形 11"/>
          <p:cNvSpPr/>
          <p:nvPr/>
        </p:nvSpPr>
        <p:spPr>
          <a:xfrm>
            <a:off x="1155065" y="2694940"/>
            <a:ext cx="9521190" cy="584200"/>
          </a:xfrm>
          <a:prstGeom prst="rect">
            <a:avLst/>
          </a:prstGeom>
          <a:noFill/>
          <a:ln w="38100" cap="flat" cmpd="sng">
            <a:solidFill>
              <a:srgbClr val="FF0000"/>
            </a:solidFill>
            <a:prstDash val="solid"/>
            <a:bevel/>
            <a:headEnd type="none" w="med" len="med"/>
            <a:tailEnd type="none" w="med" len="med"/>
          </a:ln>
          <a:effectLst>
            <a:outerShdw blurRad="50800" dist="38100" dir="2700000" algn="tl" rotWithShape="0">
              <a:prstClr val="black">
                <a:alpha val="40000"/>
              </a:prstClr>
            </a:outerShdw>
          </a:effectLst>
        </p:spPr>
        <p:txBody>
          <a:bodyPr anchor="t"/>
          <a:lstStyle/>
          <a:p>
            <a:pPr defTabSz="914400"/>
            <a:endParaRPr lang="zh-CN" altLang="en-US">
              <a:solidFill>
                <a:srgbClr val="535258"/>
              </a:solidFill>
              <a:latin typeface="Arial" panose="020B0604020202020204" pitchFamily="34" charset="0"/>
              <a:ea typeface="宋体" panose="02010600030101010101" pitchFamily="2" charset="-122"/>
            </a:endParaRPr>
          </a:p>
        </p:txBody>
      </p:sp>
      <p:sp>
        <p:nvSpPr>
          <p:cNvPr id="13" name="矩形 10"/>
          <p:cNvSpPr>
            <a:spLocks noChangeArrowheads="1"/>
          </p:cNvSpPr>
          <p:nvPr/>
        </p:nvSpPr>
        <p:spPr bwMode="auto">
          <a:xfrm>
            <a:off x="1155065" y="2271078"/>
            <a:ext cx="5026025" cy="406400"/>
          </a:xfrm>
          <a:prstGeom prst="rect">
            <a:avLst/>
          </a:prstGeom>
          <a:gradFill>
            <a:gsLst>
              <a:gs pos="90000">
                <a:srgbClr val="C00000"/>
              </a:gs>
              <a:gs pos="30000">
                <a:srgbClr val="FF3300"/>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bg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Arial" panose="020B0604020202020204" pitchFamily="34" charset="0"/>
              <a:ea typeface="宋体" panose="02010600030101010101" pitchFamily="2" charset="-122"/>
            </a:endParaRPr>
          </a:p>
        </p:txBody>
      </p:sp>
      <p:sp>
        <p:nvSpPr>
          <p:cNvPr id="14" name="TextBox 11"/>
          <p:cNvSpPr txBox="1"/>
          <p:nvPr/>
        </p:nvSpPr>
        <p:spPr>
          <a:xfrm>
            <a:off x="1256665" y="2271078"/>
            <a:ext cx="2943225" cy="400050"/>
          </a:xfrm>
          <a:prstGeom prst="rect">
            <a:avLst/>
          </a:prstGeom>
          <a:noFill/>
          <a:ln w="9525">
            <a:noFill/>
          </a:ln>
        </p:spPr>
        <p:txBody>
          <a:bodyPr anchor="t">
            <a:spAutoFit/>
          </a:bodyPr>
          <a:lstStyle/>
          <a:p>
            <a:pPr>
              <a:spcBef>
                <a:spcPct val="20000"/>
              </a:spcBef>
              <a:buChar char="•"/>
            </a:pPr>
            <a:r>
              <a:rPr lang="zh-CN" altLang="en-US" sz="2000">
                <a:solidFill>
                  <a:schemeClr val="bg1"/>
                </a:solidFill>
                <a:latin typeface="Arial" panose="020B0604020202020204" pitchFamily="34" charset="0"/>
                <a:ea typeface="微软雅黑" panose="020B0503020204020204" charset="-122"/>
              </a:rPr>
              <a:t>第二个百年目标</a:t>
            </a:r>
            <a:endParaRPr lang="zh-CN" altLang="en-US" sz="2000" dirty="0">
              <a:solidFill>
                <a:schemeClr val="bg1"/>
              </a:solidFill>
              <a:latin typeface="Arial" panose="020B0604020202020204" pitchFamily="34" charset="0"/>
              <a:ea typeface="微软雅黑" panose="020B0503020204020204" charset="-122"/>
            </a:endParaRPr>
          </a:p>
        </p:txBody>
      </p:sp>
      <p:sp>
        <p:nvSpPr>
          <p:cNvPr id="15" name="矩形 3"/>
          <p:cNvSpPr/>
          <p:nvPr/>
        </p:nvSpPr>
        <p:spPr>
          <a:xfrm>
            <a:off x="1256665" y="2769553"/>
            <a:ext cx="10274300" cy="491490"/>
          </a:xfrm>
          <a:prstGeom prst="rect">
            <a:avLst/>
          </a:prstGeom>
          <a:noFill/>
          <a:ln w="9525">
            <a:noFill/>
          </a:ln>
        </p:spPr>
        <p:txBody>
          <a:bodyPr anchor="t">
            <a:spAutoFit/>
          </a:bodyPr>
          <a:lstStyle/>
          <a:p>
            <a:pPr>
              <a:lnSpc>
                <a:spcPct val="130000"/>
              </a:lnSpc>
              <a:spcBef>
                <a:spcPct val="20000"/>
              </a:spcBef>
              <a:buChar char="•"/>
            </a:pPr>
            <a:r>
              <a:rPr lang="zh-CN" altLang="en-US" sz="2000">
                <a:solidFill>
                  <a:schemeClr val="tx1"/>
                </a:solidFill>
                <a:latin typeface="微软雅黑" panose="020B0503020204020204" charset="-122"/>
                <a:ea typeface="微软雅黑" panose="020B0503020204020204" charset="-122"/>
              </a:rPr>
              <a:t>是到新中国成立</a:t>
            </a:r>
            <a:r>
              <a:rPr lang="en-US" altLang="zh-CN" sz="2000">
                <a:solidFill>
                  <a:schemeClr val="tx1"/>
                </a:solidFill>
                <a:latin typeface="微软雅黑" panose="020B0503020204020204" charset="-122"/>
                <a:ea typeface="微软雅黑" panose="020B0503020204020204" charset="-122"/>
              </a:rPr>
              <a:t>100</a:t>
            </a:r>
            <a:r>
              <a:rPr lang="zh-CN" altLang="en-US" sz="2000">
                <a:solidFill>
                  <a:schemeClr val="tx1"/>
                </a:solidFill>
                <a:latin typeface="微软雅黑" panose="020B0503020204020204" charset="-122"/>
                <a:ea typeface="微软雅黑" panose="020B0503020204020204" charset="-122"/>
              </a:rPr>
              <a:t>年时建成富强民主文明和谐的社会主义现代化国家。</a:t>
            </a:r>
            <a:endParaRPr lang="zh-CN" altLang="en-US" sz="2000" dirty="0">
              <a:solidFill>
                <a:schemeClr val="tx1"/>
              </a:solidFill>
              <a:latin typeface="微软雅黑" panose="020B0503020204020204" charset="-122"/>
              <a:ea typeface="微软雅黑" panose="020B0503020204020204" charset="-122"/>
            </a:endParaRPr>
          </a:p>
        </p:txBody>
      </p:sp>
      <p:sp>
        <p:nvSpPr>
          <p:cNvPr id="5" name="矩形 4"/>
          <p:cNvSpPr/>
          <p:nvPr/>
        </p:nvSpPr>
        <p:spPr>
          <a:xfrm>
            <a:off x="1155065" y="3397885"/>
            <a:ext cx="9521825" cy="2110740"/>
          </a:xfrm>
          <a:prstGeom prst="rect">
            <a:avLst/>
          </a:prstGeom>
          <a:noFill/>
          <a:ln w="9525">
            <a:noFill/>
          </a:ln>
        </p:spPr>
        <p:txBody>
          <a:bodyPr wrap="square" anchor="t">
            <a:spAutoFit/>
          </a:bodyPr>
          <a:lstStyle/>
          <a:p>
            <a:pPr algn="just">
              <a:lnSpc>
                <a:spcPct val="125000"/>
              </a:lnSpc>
            </a:pPr>
            <a:r>
              <a:rPr lang="zh-CN" altLang="en-US" sz="1500">
                <a:solidFill>
                  <a:schemeClr val="tx1"/>
                </a:solidFill>
                <a:latin typeface="微软雅黑" panose="020B0503020204020204" charset="-122"/>
                <a:ea typeface="微软雅黑" panose="020B050302020402020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500">
                <a:solidFill>
                  <a:schemeClr val="tx1"/>
                </a:solidFill>
                <a:latin typeface="微软雅黑" panose="020B0503020204020204" charset="-122"/>
                <a:ea typeface="微软雅黑" panose="020B0503020204020204" charset="-122"/>
              </a:rPr>
              <a:t>21</a:t>
            </a:r>
            <a:r>
              <a:rPr lang="zh-CN" altLang="en-US" sz="1500">
                <a:solidFill>
                  <a:schemeClr val="tx1"/>
                </a:solidFill>
                <a:latin typeface="微软雅黑" panose="020B0503020204020204" charset="-122"/>
                <a:ea typeface="微软雅黑" panose="020B0503020204020204" charset="-122"/>
              </a:rPr>
              <a:t>世纪中叶基本实现社会主义现代化。这是对历史和现实的深刻把握，是对中国社会发展规律的自觉尊重，是对中国社会发展方向的庄重申明。</a:t>
            </a:r>
          </a:p>
          <a:p>
            <a:pPr algn="just">
              <a:lnSpc>
                <a:spcPct val="125000"/>
              </a:lnSpc>
            </a:pPr>
            <a:r>
              <a:rPr lang="zh-CN" altLang="en-US" sz="1500" b="1">
                <a:solidFill>
                  <a:schemeClr val="tx1"/>
                </a:solidFill>
                <a:latin typeface="微软雅黑" panose="020B0503020204020204" charset="-122"/>
                <a:ea typeface="微软雅黑" panose="020B0503020204020204" charset="-122"/>
              </a:rPr>
              <a:t>中国梦，寄托着中华民族永不褪色的集体记忆和昂扬向上的意志情怀，昭示着中华民族崇高的目标理想和美好的未来。 </a:t>
            </a:r>
            <a:endParaRPr lang="zh-CN" altLang="en-US" sz="1500" b="1" dirty="0">
              <a:solidFill>
                <a:schemeClr val="tx1"/>
              </a:solidFill>
              <a:latin typeface="微软雅黑" panose="020B0503020204020204" charset="-122"/>
              <a:ea typeface="微软雅黑" panose="020B0503020204020204" charset="-122"/>
            </a:endParaRPr>
          </a:p>
        </p:txBody>
      </p:sp>
      <p:grpSp>
        <p:nvGrpSpPr>
          <p:cNvPr id="6" name="组合 5"/>
          <p:cNvGrpSpPr/>
          <p:nvPr userDrawn="1"/>
        </p:nvGrpSpPr>
        <p:grpSpPr>
          <a:xfrm flipV="1">
            <a:off x="1" y="5562602"/>
            <a:ext cx="12200622" cy="1295398"/>
            <a:chOff x="-13" y="-2"/>
            <a:chExt cx="12192001" cy="1295401"/>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7" name="图片 16"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9" name="图片 18"/>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20" name="图片 19"/>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231">
        <p:blinds dir="vert"/>
      </p:transition>
    </mc:Choice>
    <mc:Fallback xmlns="">
      <p:transition spd="slow" advTm="623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000"/>
                            </p:stCondLst>
                            <p:childTnLst>
                              <p:par>
                                <p:cTn id="45" presetID="2" presetClass="entr" presetSubtype="1" fill="hold" grpId="0" nodeType="afterEffect">
                                  <p:stCondLst>
                                    <p:cond delay="0"/>
                                  </p:stCondLst>
                                  <p:iterate type="lt">
                                    <p:tmPct val="10000"/>
                                  </p:iterate>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0-#ppt_h/2"/>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22" presetClass="entr" presetSubtype="8" fill="hold" nodeType="withEffect">
                                  <p:stCondLst>
                                    <p:cond delay="5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22" presetClass="entr" presetSubtype="4" fill="hold" nodeType="withEffect">
                                  <p:stCondLst>
                                    <p:cond delay="50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bldLvl="0" animBg="1"/>
      <p:bldP spid="2" grpId="0" bldLvl="0" animBg="1"/>
      <p:bldP spid="10" grpId="0"/>
      <p:bldP spid="11" grpId="0"/>
      <p:bldP spid="12" grpId="0" bldLvl="0" animBg="1"/>
      <p:bldP spid="13" grpId="0" bldLvl="0" animBg="1"/>
      <p:bldP spid="14" grpId="0"/>
      <p:bldP spid="15"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11680" cy="645160"/>
          </a:xfrm>
          <a:prstGeom prst="rect">
            <a:avLst/>
          </a:prstGeom>
          <a:noFill/>
        </p:spPr>
        <p:txBody>
          <a:bodyPr wrap="none" rtlCol="0">
            <a:spAutoFit/>
          </a:bodyPr>
          <a:lstStyle/>
          <a:p>
            <a:r>
              <a:rPr lang="zh-CN" altLang="en-US" sz="3600" b="1" dirty="0">
                <a:solidFill>
                  <a:srgbClr val="FFFACD"/>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第三部分</a:t>
            </a:r>
          </a:p>
        </p:txBody>
      </p:sp>
      <p:sp>
        <p:nvSpPr>
          <p:cNvPr id="13" name="文本框 12"/>
          <p:cNvSpPr txBox="1"/>
          <p:nvPr/>
        </p:nvSpPr>
        <p:spPr>
          <a:xfrm>
            <a:off x="3667852" y="3836979"/>
            <a:ext cx="4865370" cy="1214755"/>
          </a:xfrm>
          <a:prstGeom prst="rect">
            <a:avLst/>
          </a:prstGeom>
          <a:noFill/>
        </p:spPr>
        <p:txBody>
          <a:bodyPr wrap="none" rtlCol="0">
            <a:spAutoFit/>
          </a:bodyPr>
          <a:lstStyle/>
          <a:p>
            <a:pPr algn="ctr"/>
            <a:r>
              <a:rPr sz="4800" b="1" dirty="0">
                <a:gradFill>
                  <a:gsLst>
                    <a:gs pos="90000">
                      <a:srgbClr val="C00000"/>
                    </a:gs>
                    <a:gs pos="30000">
                      <a:srgbClr val="FF3300"/>
                    </a:gs>
                  </a:gsLst>
                  <a:lin ang="5400000" scaled="1"/>
                </a:gradFill>
                <a:latin typeface="微软雅黑" panose="020B0503020204020204" charset="-122"/>
                <a:ea typeface="微软雅黑" panose="020B0503020204020204" charset="-122"/>
              </a:rPr>
              <a:t>聚力共圆梦想</a:t>
            </a:r>
          </a:p>
          <a:p>
            <a:pPr algn="ctr"/>
            <a:r>
              <a:rPr sz="2500" dirty="0">
                <a:gradFill>
                  <a:gsLst>
                    <a:gs pos="90000">
                      <a:srgbClr val="C00000"/>
                    </a:gs>
                    <a:gs pos="30000">
                      <a:srgbClr val="FF3300"/>
                    </a:gs>
                  </a:gsLst>
                  <a:lin ang="5400000" scaled="1"/>
                </a:gradFill>
                <a:latin typeface="微软雅黑" panose="020B0503020204020204" charset="-122"/>
                <a:ea typeface="微软雅黑" panose="020B0503020204020204" charset="-122"/>
              </a:rPr>
              <a:t>PLEASE ADD YOUR TITLE HERE</a:t>
            </a:r>
          </a:p>
        </p:txBody>
      </p:sp>
      <p:pic>
        <p:nvPicPr>
          <p:cNvPr id="2" name="图片 1" descr="liangxueyizuo3.png"/>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160">
        <p:blinds dir="vert"/>
      </p:transition>
    </mc:Choice>
    <mc:Fallback xmlns="">
      <p:transition spd="slow" advTm="416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grpSp>
        <p:nvGrpSpPr>
          <p:cNvPr id="6" name="组合 5"/>
          <p:cNvGrpSpPr/>
          <p:nvPr/>
        </p:nvGrpSpPr>
        <p:grpSpPr>
          <a:xfrm>
            <a:off x="1262425" y="1376706"/>
            <a:ext cx="2312400" cy="1800000"/>
            <a:chOff x="4430621" y="1870192"/>
            <a:chExt cx="2312400" cy="1800000"/>
          </a:xfrm>
          <a:gradFill>
            <a:gsLst>
              <a:gs pos="90000">
                <a:srgbClr val="C00000"/>
              </a:gs>
              <a:gs pos="30000">
                <a:srgbClr val="FF3300"/>
              </a:gs>
            </a:gsLst>
            <a:lin ang="5400000" scaled="1"/>
          </a:gradFill>
          <a:effectLst>
            <a:outerShdw blurRad="50800" dist="38100" dir="2700000" algn="tl" rotWithShape="0">
              <a:prstClr val="black">
                <a:alpha val="40000"/>
              </a:prstClr>
            </a:outerShdw>
          </a:effectLst>
        </p:grpSpPr>
        <p:sp>
          <p:nvSpPr>
            <p:cNvPr id="5" name="圆角矩形 4"/>
            <p:cNvSpPr/>
            <p:nvPr/>
          </p:nvSpPr>
          <p:spPr>
            <a:xfrm>
              <a:off x="4943021" y="1870192"/>
              <a:ext cx="1800000" cy="180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中国威胁论</a:t>
              </a:r>
            </a:p>
          </p:txBody>
        </p:sp>
        <p:sp>
          <p:nvSpPr>
            <p:cNvPr id="8" name="圆角矩形 22"/>
            <p:cNvSpPr/>
            <p:nvPr/>
          </p:nvSpPr>
          <p:spPr>
            <a:xfrm>
              <a:off x="4430621" y="2410192"/>
              <a:ext cx="720000" cy="720000"/>
            </a:xfrm>
            <a:prstGeom prst="roundRect">
              <a:avLst>
                <a:gd name="adj" fmla="val 50000"/>
              </a:avLst>
            </a:prstGeom>
            <a:grp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FFCE1"/>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01</a:t>
              </a:r>
            </a:p>
          </p:txBody>
        </p:sp>
      </p:grpSp>
      <p:grpSp>
        <p:nvGrpSpPr>
          <p:cNvPr id="10" name="组合 9"/>
          <p:cNvGrpSpPr/>
          <p:nvPr/>
        </p:nvGrpSpPr>
        <p:grpSpPr>
          <a:xfrm>
            <a:off x="3723048" y="1376706"/>
            <a:ext cx="2308636" cy="1800000"/>
            <a:chOff x="7502114" y="1870192"/>
            <a:chExt cx="2308636" cy="1800000"/>
          </a:xfrm>
          <a:gradFill>
            <a:gsLst>
              <a:gs pos="90000">
                <a:srgbClr val="C00000"/>
              </a:gs>
              <a:gs pos="30000">
                <a:srgbClr val="FF3300"/>
              </a:gs>
            </a:gsLst>
            <a:lin ang="5400000" scaled="1"/>
          </a:gradFill>
          <a:effectLst>
            <a:outerShdw blurRad="50800" dist="38100" dir="2700000" algn="tl" rotWithShape="0">
              <a:prstClr val="black">
                <a:alpha val="40000"/>
              </a:prstClr>
            </a:outerShdw>
          </a:effectLst>
        </p:grpSpPr>
        <p:sp>
          <p:nvSpPr>
            <p:cNvPr id="11" name="圆角矩形 7"/>
            <p:cNvSpPr/>
            <p:nvPr/>
          </p:nvSpPr>
          <p:spPr>
            <a:xfrm>
              <a:off x="8010750" y="1870192"/>
              <a:ext cx="1800000" cy="180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侵略</a:t>
              </a:r>
            </a:p>
            <a:p>
              <a:pPr algn="ctr"/>
              <a:r>
                <a:rPr lang="zh-CN" altLang="en-US" sz="28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战争</a:t>
              </a:r>
            </a:p>
          </p:txBody>
        </p:sp>
        <p:sp>
          <p:nvSpPr>
            <p:cNvPr id="12" name="圆角矩形 23"/>
            <p:cNvSpPr/>
            <p:nvPr/>
          </p:nvSpPr>
          <p:spPr>
            <a:xfrm>
              <a:off x="7502114" y="2410192"/>
              <a:ext cx="720000" cy="720000"/>
            </a:xfrm>
            <a:prstGeom prst="roundRect">
              <a:avLst>
                <a:gd name="adj" fmla="val 50000"/>
              </a:avLst>
            </a:prstGeom>
            <a:grp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FFCE1"/>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02</a:t>
              </a:r>
            </a:p>
          </p:txBody>
        </p:sp>
      </p:grpSp>
      <p:grpSp>
        <p:nvGrpSpPr>
          <p:cNvPr id="13" name="组合 12"/>
          <p:cNvGrpSpPr/>
          <p:nvPr/>
        </p:nvGrpSpPr>
        <p:grpSpPr>
          <a:xfrm>
            <a:off x="6169070" y="1376706"/>
            <a:ext cx="2312400" cy="1800000"/>
            <a:chOff x="4430621" y="1870192"/>
            <a:chExt cx="2312400" cy="1800000"/>
          </a:xfrm>
          <a:gradFill>
            <a:gsLst>
              <a:gs pos="90000">
                <a:srgbClr val="C00000"/>
              </a:gs>
              <a:gs pos="30000">
                <a:srgbClr val="FF3300"/>
              </a:gs>
            </a:gsLst>
            <a:lin ang="5400000" scaled="1"/>
          </a:gradFill>
          <a:effectLst>
            <a:outerShdw blurRad="50800" dist="38100" dir="2700000" algn="tl" rotWithShape="0">
              <a:prstClr val="black">
                <a:alpha val="40000"/>
              </a:prstClr>
            </a:outerShdw>
          </a:effectLst>
        </p:grpSpPr>
        <p:sp>
          <p:nvSpPr>
            <p:cNvPr id="14" name="圆角矩形 13"/>
            <p:cNvSpPr/>
            <p:nvPr/>
          </p:nvSpPr>
          <p:spPr>
            <a:xfrm>
              <a:off x="4943021" y="1870192"/>
              <a:ext cx="1800000" cy="180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 中国崩溃论</a:t>
              </a:r>
            </a:p>
          </p:txBody>
        </p:sp>
        <p:sp>
          <p:nvSpPr>
            <p:cNvPr id="15" name="圆角矩形 22"/>
            <p:cNvSpPr/>
            <p:nvPr/>
          </p:nvSpPr>
          <p:spPr>
            <a:xfrm>
              <a:off x="4430621" y="2410192"/>
              <a:ext cx="720000" cy="720000"/>
            </a:xfrm>
            <a:prstGeom prst="roundRect">
              <a:avLst>
                <a:gd name="adj" fmla="val 50000"/>
              </a:avLst>
            </a:prstGeom>
            <a:grp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FFCE1"/>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0</a:t>
              </a:r>
              <a:r>
                <a:rPr lang="en-US" sz="2000">
                  <a:solidFill>
                    <a:srgbClr val="FFFCE1"/>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3</a:t>
              </a:r>
            </a:p>
          </p:txBody>
        </p:sp>
      </p:grpSp>
      <p:grpSp>
        <p:nvGrpSpPr>
          <p:cNvPr id="16" name="组合 15"/>
          <p:cNvGrpSpPr/>
          <p:nvPr/>
        </p:nvGrpSpPr>
        <p:grpSpPr>
          <a:xfrm>
            <a:off x="8629693" y="1376706"/>
            <a:ext cx="2308636" cy="1800000"/>
            <a:chOff x="7502114" y="1870192"/>
            <a:chExt cx="2308636" cy="1800000"/>
          </a:xfrm>
          <a:gradFill>
            <a:gsLst>
              <a:gs pos="90000">
                <a:srgbClr val="C00000"/>
              </a:gs>
              <a:gs pos="30000">
                <a:srgbClr val="FF3300"/>
              </a:gs>
            </a:gsLst>
            <a:lin ang="5400000" scaled="1"/>
          </a:gradFill>
          <a:effectLst>
            <a:outerShdw blurRad="50800" dist="38100" dir="2700000" algn="tl" rotWithShape="0">
              <a:prstClr val="black">
                <a:alpha val="40000"/>
              </a:prstClr>
            </a:outerShdw>
          </a:effectLst>
        </p:grpSpPr>
        <p:sp>
          <p:nvSpPr>
            <p:cNvPr id="17" name="圆角矩形 7"/>
            <p:cNvSpPr/>
            <p:nvPr/>
          </p:nvSpPr>
          <p:spPr>
            <a:xfrm>
              <a:off x="8010750" y="1870192"/>
              <a:ext cx="1800000" cy="180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多存</a:t>
              </a:r>
            </a:p>
            <a:p>
              <a:pPr algn="ctr"/>
              <a:r>
                <a:rPr lang="zh-CN" altLang="en-US" sz="28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狐疑</a:t>
              </a:r>
            </a:p>
          </p:txBody>
        </p:sp>
        <p:sp>
          <p:nvSpPr>
            <p:cNvPr id="19" name="圆角矩形 23"/>
            <p:cNvSpPr/>
            <p:nvPr/>
          </p:nvSpPr>
          <p:spPr>
            <a:xfrm>
              <a:off x="7502114" y="2410192"/>
              <a:ext cx="720000" cy="720000"/>
            </a:xfrm>
            <a:prstGeom prst="roundRect">
              <a:avLst>
                <a:gd name="adj" fmla="val 50000"/>
              </a:avLst>
            </a:prstGeom>
            <a:grpFill/>
            <a:ln w="22225">
              <a:solidFill>
                <a:srgbClr val="F4E6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FFCE1"/>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0</a:t>
              </a:r>
              <a:r>
                <a:rPr lang="en-US" sz="2000">
                  <a:solidFill>
                    <a:srgbClr val="FFFCE1"/>
                  </a:solidFill>
                  <a:effectLst>
                    <a:outerShdw blurRad="38100" dist="38100" dir="2700000" algn="tl">
                      <a:srgbClr val="000000">
                        <a:alpha val="43137"/>
                      </a:srgbClr>
                    </a:outerShdw>
                  </a:effectLst>
                  <a:latin typeface="Impact" panose="020B0806030902050204" pitchFamily="34" charset="0"/>
                  <a:ea typeface="微软雅黑" panose="020B0503020204020204" charset="-122"/>
                </a:rPr>
                <a:t>4</a:t>
              </a:r>
            </a:p>
          </p:txBody>
        </p:sp>
      </p:grpSp>
      <p:sp>
        <p:nvSpPr>
          <p:cNvPr id="20" name="矩形 19"/>
          <p:cNvSpPr/>
          <p:nvPr/>
        </p:nvSpPr>
        <p:spPr>
          <a:xfrm>
            <a:off x="1982369" y="3391785"/>
            <a:ext cx="8560140" cy="1753235"/>
          </a:xfrm>
          <a:prstGeom prst="rect">
            <a:avLst/>
          </a:prstGeom>
        </p:spPr>
        <p:txBody>
          <a:bodyPr wrap="square">
            <a:spAutoFit/>
          </a:bodyPr>
          <a:lstStyle/>
          <a:p>
            <a:pPr>
              <a:lnSpc>
                <a:spcPct val="150000"/>
              </a:lnSpc>
            </a:pPr>
            <a:r>
              <a:rPr lang="zh-CN" altLang="en-US" dirty="0">
                <a:solidFill>
                  <a:schemeClr val="tx1"/>
                </a:solidFill>
                <a:latin typeface="微软雅黑" panose="020B0503020204020204" charset="-122"/>
                <a:ea typeface="微软雅黑" panose="020B0503020204020204" charset="-122"/>
              </a:rPr>
              <a:t>迄今为止的西方大国的崛起，无一不是通过殖民扩张和掠夺为基本实现形式，战争通常是大国崛起的基本手段。基于这样的历史，西方一些国家对于中国的崛起多存狐疑，并表现出时而大唱中国威胁论、时而又唱中国崩溃论的神经错乱般的胡言乱语，有的国家甚至仍抱着冷战时期的落后思维，企图围堵甚至遏制中国。</a:t>
            </a:r>
          </a:p>
        </p:txBody>
      </p:sp>
      <p:sp>
        <p:nvSpPr>
          <p:cNvPr id="21" name="双大括号 20"/>
          <p:cNvSpPr/>
          <p:nvPr/>
        </p:nvSpPr>
        <p:spPr>
          <a:xfrm>
            <a:off x="1548130" y="3391535"/>
            <a:ext cx="9428480" cy="1793875"/>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2" name="组合 1"/>
          <p:cNvGrpSpPr/>
          <p:nvPr userDrawn="1"/>
        </p:nvGrpSpPr>
        <p:grpSpPr>
          <a:xfrm flipV="1">
            <a:off x="1" y="5562602"/>
            <a:ext cx="12200622" cy="1295398"/>
            <a:chOff x="-13" y="-2"/>
            <a:chExt cx="12192001" cy="1295401"/>
          </a:xfrm>
        </p:grpSpPr>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24" name="图片 23"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26" name="图片 25"/>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27" name="图片 26"/>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718">
        <p:blinds dir="vert"/>
      </p:transition>
    </mc:Choice>
    <mc:Fallback xmlns="">
      <p:transition spd="slow" advTm="37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0" presetClass="entr" presetSubtype="0" fill="hold" nodeType="withEffect">
                                  <p:stCondLst>
                                    <p:cond delay="20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35" presetClass="path" presetSubtype="0" accel="50000" decel="50000" fill="hold" nodeType="withEffect">
                                  <p:stCondLst>
                                    <p:cond delay="2000"/>
                                  </p:stCondLst>
                                  <p:childTnLst>
                                    <p:animMotion origin="layout" path="M -3.54167E-6 -4.44444E-6 L -0.12747 0.00232 " pathEditMode="relative" rAng="0" ptsTypes="AA">
                                      <p:cBhvr>
                                        <p:cTn id="18" dur="750" spd="-100000" fill="hold"/>
                                        <p:tgtEl>
                                          <p:spTgt spid="6"/>
                                        </p:tgtEl>
                                        <p:attrNameLst>
                                          <p:attrName>ppt_x</p:attrName>
                                          <p:attrName>ppt_y</p:attrName>
                                        </p:attrNameLst>
                                      </p:cBhvr>
                                      <p:rCtr x="-6380" y="116"/>
                                    </p:animMotion>
                                  </p:childTnLst>
                                </p:cTn>
                              </p:par>
                              <p:par>
                                <p:cTn id="19" presetID="10" presetClass="entr" presetSubtype="0" fill="hold" nodeType="withEffect">
                                  <p:stCondLst>
                                    <p:cond delay="21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35" presetClass="path" presetSubtype="0" accel="50000" decel="50000" fill="hold" nodeType="withEffect">
                                  <p:stCondLst>
                                    <p:cond delay="2150"/>
                                  </p:stCondLst>
                                  <p:childTnLst>
                                    <p:animMotion origin="layout" path="M 3.54167E-6 -4.44444E-6 L -0.12748 0.00232 " pathEditMode="relative" rAng="0" ptsTypes="AA">
                                      <p:cBhvr>
                                        <p:cTn id="23" dur="750" spd="-100000" fill="hold"/>
                                        <p:tgtEl>
                                          <p:spTgt spid="10"/>
                                        </p:tgtEl>
                                        <p:attrNameLst>
                                          <p:attrName>ppt_x</p:attrName>
                                          <p:attrName>ppt_y</p:attrName>
                                        </p:attrNameLst>
                                      </p:cBhvr>
                                      <p:rCtr x="-6380" y="116"/>
                                    </p:animMotion>
                                  </p:childTnLst>
                                </p:cTn>
                              </p:par>
                              <p:par>
                                <p:cTn id="24" presetID="10" presetClass="entr" presetSubtype="0" fill="hold" nodeType="withEffect">
                                  <p:stCondLst>
                                    <p:cond delay="20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35" presetClass="path" presetSubtype="0" accel="50000" decel="50000" fill="hold" nodeType="withEffect">
                                  <p:stCondLst>
                                    <p:cond delay="2000"/>
                                  </p:stCondLst>
                                  <p:childTnLst>
                                    <p:animMotion origin="layout" path="M -3.54167E-6 -4.44444E-6 L -0.12747 0.00232 " pathEditMode="relative" rAng="0" ptsTypes="AA">
                                      <p:cBhvr>
                                        <p:cTn id="28" dur="750" spd="-100000" fill="hold"/>
                                        <p:tgtEl>
                                          <p:spTgt spid="13"/>
                                        </p:tgtEl>
                                        <p:attrNameLst>
                                          <p:attrName>ppt_x</p:attrName>
                                          <p:attrName>ppt_y</p:attrName>
                                        </p:attrNameLst>
                                      </p:cBhvr>
                                      <p:rCtr x="-6380" y="116"/>
                                    </p:animMotion>
                                  </p:childTnLst>
                                </p:cTn>
                              </p:par>
                              <p:par>
                                <p:cTn id="29" presetID="10" presetClass="entr" presetSubtype="0" fill="hold" nodeType="withEffect">
                                  <p:stCondLst>
                                    <p:cond delay="21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35" presetClass="path" presetSubtype="0" accel="50000" decel="50000" fill="hold" nodeType="withEffect">
                                  <p:stCondLst>
                                    <p:cond delay="2150"/>
                                  </p:stCondLst>
                                  <p:childTnLst>
                                    <p:animMotion origin="layout" path="M 3.54167E-6 -4.44444E-6 L -0.12748 0.00232 " pathEditMode="relative" rAng="0" ptsTypes="AA">
                                      <p:cBhvr>
                                        <p:cTn id="33" dur="750" spd="-100000" fill="hold"/>
                                        <p:tgtEl>
                                          <p:spTgt spid="16"/>
                                        </p:tgtEl>
                                        <p:attrNameLst>
                                          <p:attrName>ppt_x</p:attrName>
                                          <p:attrName>ppt_y</p:attrName>
                                        </p:attrNameLst>
                                      </p:cBhvr>
                                      <p:rCtr x="-6380" y="116"/>
                                    </p:animMotion>
                                  </p:childTnLst>
                                </p:cTn>
                              </p:par>
                              <p:par>
                                <p:cTn id="34" presetID="10" presetClass="entr" presetSubtype="0" fill="hold" grpId="0" nodeType="withEffect">
                                  <p:stCondLst>
                                    <p:cond delay="175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22" presetClass="entr" presetSubtype="1" fill="hold" grpId="0" nodeType="withEffect">
                                  <p:stCondLst>
                                    <p:cond delay="2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1000"/>
                                        <p:tgtEl>
                                          <p:spTgt spid="20"/>
                                        </p:tgtEl>
                                      </p:cBhvr>
                                    </p:animEffect>
                                  </p:childTnLst>
                                </p:cTn>
                              </p:par>
                              <p:par>
                                <p:cTn id="40" presetID="42"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50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4" fill="hold" nodeType="withEffect">
                                  <p:stCondLst>
                                    <p:cond delay="500"/>
                                  </p:stCondLst>
                                  <p:childTnLst>
                                    <p:set>
                                      <p:cBhvr>
                                        <p:cTn id="49" dur="1" fill="hold">
                                          <p:stCondLst>
                                            <p:cond delay="0"/>
                                          </p:stCondLst>
                                        </p:cTn>
                                        <p:tgtEl>
                                          <p:spTgt spid="26"/>
                                        </p:tgtEl>
                                        <p:attrNameLst>
                                          <p:attrName>style.visibility</p:attrName>
                                        </p:attrNameLst>
                                      </p:cBhvr>
                                      <p:to>
                                        <p:strVal val="visible"/>
                                      </p:to>
                                    </p:set>
                                    <p:animEffect transition="in" filter="wipe(down)">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0" grpId="0"/>
      <p:bldP spid="2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sp>
        <p:nvSpPr>
          <p:cNvPr id="42" name="矩形: 圆角 41"/>
          <p:cNvSpPr/>
          <p:nvPr/>
        </p:nvSpPr>
        <p:spPr>
          <a:xfrm>
            <a:off x="6413217" y="2013631"/>
            <a:ext cx="3831772" cy="2757713"/>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1911419" y="2013631"/>
            <a:ext cx="3831772" cy="2757713"/>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2311683" y="2738120"/>
            <a:ext cx="3095796" cy="1697355"/>
          </a:xfrm>
          <a:prstGeom prst="rect">
            <a:avLst/>
          </a:prstGeom>
        </p:spPr>
        <p:txBody>
          <a:bodyPr wrap="square">
            <a:spAutoFit/>
          </a:bodyPr>
          <a:lstStyle/>
          <a:p>
            <a:pPr>
              <a:lnSpc>
                <a:spcPct val="110000"/>
              </a:lnSpc>
            </a:pPr>
            <a:r>
              <a:rPr lang="zh-CN" altLang="en-US" sz="1900" dirty="0">
                <a:solidFill>
                  <a:schemeClr val="tx1"/>
                </a:solidFill>
                <a:latin typeface="微软雅黑" panose="020B0503020204020204" charset="-122"/>
                <a:ea typeface="微软雅黑" panose="020B0503020204020204" charset="-122"/>
              </a:rPr>
              <a:t>判断中国的崛起不能基于西方的历史观，而只能基于中国历史的发展，这样得出的结论才符合中国社会发展的基本逻辑。</a:t>
            </a:r>
          </a:p>
        </p:txBody>
      </p:sp>
      <p:sp>
        <p:nvSpPr>
          <p:cNvPr id="37" name="矩形 36"/>
          <p:cNvSpPr/>
          <p:nvPr/>
        </p:nvSpPr>
        <p:spPr>
          <a:xfrm>
            <a:off x="6781205" y="2876868"/>
            <a:ext cx="3095796" cy="1376045"/>
          </a:xfrm>
          <a:prstGeom prst="rect">
            <a:avLst/>
          </a:prstGeom>
        </p:spPr>
        <p:txBody>
          <a:bodyPr wrap="square">
            <a:spAutoFit/>
          </a:bodyPr>
          <a:lstStyle/>
          <a:p>
            <a:pPr>
              <a:lnSpc>
                <a:spcPct val="110000"/>
              </a:lnSpc>
            </a:pPr>
            <a:r>
              <a:rPr lang="zh-CN" altLang="en-US" sz="1900" dirty="0">
                <a:solidFill>
                  <a:schemeClr val="tx1"/>
                </a:solidFill>
                <a:latin typeface="微软雅黑" panose="020B0503020204020204" charset="-122"/>
                <a:ea typeface="微软雅黑" panose="020B0503020204020204" charset="-122"/>
              </a:rPr>
              <a:t>历史还将表明，这些以西方历史观判断中国崛起而得出的结论和采取的行动，是错误的。</a:t>
            </a:r>
          </a:p>
        </p:txBody>
      </p:sp>
      <p:sp>
        <p:nvSpPr>
          <p:cNvPr id="38" name="圆角矩形 10"/>
          <p:cNvSpPr/>
          <p:nvPr/>
        </p:nvSpPr>
        <p:spPr>
          <a:xfrm>
            <a:off x="2745991" y="1658031"/>
            <a:ext cx="2162629" cy="7112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charset="-122"/>
                <a:ea typeface="微软雅黑" panose="020B0503020204020204" charset="-122"/>
              </a:rPr>
              <a:t>历史将证明</a:t>
            </a:r>
            <a:r>
              <a:rPr lang="en-US" altLang="zh-CN" sz="2000" b="1">
                <a:solidFill>
                  <a:srgbClr val="FFFCE1"/>
                </a:solidFill>
                <a:latin typeface="微软雅黑" panose="020B0503020204020204" charset="-122"/>
                <a:ea typeface="微软雅黑" panose="020B0503020204020204" charset="-122"/>
              </a:rPr>
              <a:t>01</a:t>
            </a:r>
          </a:p>
        </p:txBody>
      </p:sp>
      <p:sp>
        <p:nvSpPr>
          <p:cNvPr id="39" name="圆角矩形 11"/>
          <p:cNvSpPr/>
          <p:nvPr/>
        </p:nvSpPr>
        <p:spPr>
          <a:xfrm>
            <a:off x="7247789" y="1658031"/>
            <a:ext cx="2162629" cy="711200"/>
          </a:xfrm>
          <a:prstGeom prst="round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latin typeface="微软雅黑" panose="020B0503020204020204" charset="-122"/>
                <a:ea typeface="微软雅黑" panose="020B0503020204020204" charset="-122"/>
              </a:rPr>
              <a:t>历史将证明</a:t>
            </a:r>
            <a:r>
              <a:rPr lang="en-US" altLang="zh-CN" sz="2000" b="1">
                <a:solidFill>
                  <a:srgbClr val="FFFCE1"/>
                </a:solidFill>
                <a:latin typeface="微软雅黑" panose="020B0503020204020204" charset="-122"/>
                <a:ea typeface="微软雅黑" panose="020B0503020204020204" charset="-122"/>
              </a:rPr>
              <a:t>02</a:t>
            </a:r>
          </a:p>
        </p:txBody>
      </p:sp>
      <p:grpSp>
        <p:nvGrpSpPr>
          <p:cNvPr id="2" name="组合 1"/>
          <p:cNvGrpSpPr/>
          <p:nvPr userDrawn="1"/>
        </p:nvGrpSpPr>
        <p:grpSpPr>
          <a:xfrm flipV="1">
            <a:off x="1" y="5562602"/>
            <a:ext cx="12200622" cy="1295398"/>
            <a:chOff x="-13" y="-2"/>
            <a:chExt cx="12192001" cy="1295401"/>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5" name="图片 4"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8" name="图片 7"/>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0" name="图片 9"/>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481">
        <p:blinds dir="vert"/>
      </p:transition>
    </mc:Choice>
    <mc:Fallback xmlns="">
      <p:transition spd="slow" advTm="348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0" presetClass="entr" presetSubtype="0" fill="hold" grpId="0" nodeType="withEffect">
                                  <p:stCondLst>
                                    <p:cond delay="125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750"/>
                                        <p:tgtEl>
                                          <p:spTgt spid="38"/>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750"/>
                                        <p:tgtEl>
                                          <p:spTgt spid="39"/>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22" presetClass="entr" presetSubtype="1" fill="hold" grpId="0" nodeType="withEffect">
                                  <p:stCondLst>
                                    <p:cond delay="2250"/>
                                  </p:stCondLst>
                                  <p:childTnLst>
                                    <p:set>
                                      <p:cBhvr>
                                        <p:cTn id="27" dur="1" fill="hold">
                                          <p:stCondLst>
                                            <p:cond delay="0"/>
                                          </p:stCondLst>
                                        </p:cTn>
                                        <p:tgtEl>
                                          <p:spTgt spid="36"/>
                                        </p:tgtEl>
                                        <p:attrNameLst>
                                          <p:attrName>style.visibility</p:attrName>
                                        </p:attrNameLst>
                                      </p:cBhvr>
                                      <p:to>
                                        <p:strVal val="visible"/>
                                      </p:to>
                                    </p:set>
                                    <p:animEffect transition="in" filter="wipe(up)">
                                      <p:cBhvr>
                                        <p:cTn id="28" dur="500"/>
                                        <p:tgtEl>
                                          <p:spTgt spid="36"/>
                                        </p:tgtEl>
                                      </p:cBhvr>
                                    </p:animEffect>
                                  </p:childTnLst>
                                </p:cTn>
                              </p:par>
                              <p:par>
                                <p:cTn id="29" presetID="22" presetClass="entr" presetSubtype="1" fill="hold" grpId="0" nodeType="withEffect">
                                  <p:stCondLst>
                                    <p:cond delay="225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par>
                                <p:cTn id="32" presetID="42"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22" presetClass="entr" presetSubtype="8"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4" fill="hold" nodeType="withEffect">
                                  <p:stCondLst>
                                    <p:cond delay="50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2" grpId="0" bldLvl="0" animBg="1"/>
      <p:bldP spid="41" grpId="0" bldLvl="0" animBg="1"/>
      <p:bldP spid="36" grpId="0"/>
      <p:bldP spid="37" grpId="0"/>
      <p:bldP spid="38" grpId="0" bldLvl="0" animBg="1"/>
      <p:bldP spid="3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sp>
        <p:nvSpPr>
          <p:cNvPr id="2" name="矩形 1"/>
          <p:cNvSpPr/>
          <p:nvPr/>
        </p:nvSpPr>
        <p:spPr>
          <a:xfrm>
            <a:off x="4656456" y="1227487"/>
            <a:ext cx="2621280" cy="583565"/>
          </a:xfrm>
          <a:prstGeom prst="rect">
            <a:avLst/>
          </a:prstGeom>
        </p:spPr>
        <p:txBody>
          <a:bodyPr wrap="none">
            <a:spAutoFit/>
          </a:bodyPr>
          <a:lstStyle/>
          <a:p>
            <a:pPr algn="ctr"/>
            <a:r>
              <a:rPr lang="zh-CN" altLang="en-US" sz="3200" b="1" dirty="0">
                <a:gradFill>
                  <a:gsLst>
                    <a:gs pos="90000">
                      <a:srgbClr val="C00000"/>
                    </a:gs>
                    <a:gs pos="30000">
                      <a:srgbClr val="FF3300"/>
                    </a:gs>
                  </a:gsLst>
                  <a:lin ang="5400000" scaled="1"/>
                </a:gradFill>
                <a:latin typeface="微软雅黑" panose="020B0503020204020204" charset="-122"/>
                <a:ea typeface="微软雅黑" panose="020B0503020204020204" charset="-122"/>
              </a:rPr>
              <a:t>聚力共圆梦想</a:t>
            </a:r>
          </a:p>
        </p:txBody>
      </p:sp>
      <p:sp>
        <p:nvSpPr>
          <p:cNvPr id="8" name="矩形: 圆角 7"/>
          <p:cNvSpPr/>
          <p:nvPr/>
        </p:nvSpPr>
        <p:spPr>
          <a:xfrm>
            <a:off x="1299078" y="3037154"/>
            <a:ext cx="2060151" cy="1544452"/>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CE1"/>
                </a:solidFill>
                <a:latin typeface="微软雅黑" panose="020B0503020204020204" charset="-122"/>
                <a:ea typeface="微软雅黑" panose="020B0503020204020204" charset="-122"/>
              </a:rPr>
              <a:t>聚力共</a:t>
            </a:r>
          </a:p>
          <a:p>
            <a:pPr algn="ctr"/>
            <a:r>
              <a:rPr lang="zh-CN" altLang="en-US" sz="2400" b="1" dirty="0">
                <a:solidFill>
                  <a:srgbClr val="FFFCE1"/>
                </a:solidFill>
                <a:latin typeface="微软雅黑" panose="020B0503020204020204" charset="-122"/>
                <a:ea typeface="微软雅黑" panose="020B0503020204020204" charset="-122"/>
              </a:rPr>
              <a:t>圆梦想</a:t>
            </a:r>
          </a:p>
        </p:txBody>
      </p:sp>
      <p:sp>
        <p:nvSpPr>
          <p:cNvPr id="5" name="箭头: V 形 8"/>
          <p:cNvSpPr/>
          <p:nvPr/>
        </p:nvSpPr>
        <p:spPr>
          <a:xfrm>
            <a:off x="3720327" y="3653958"/>
            <a:ext cx="330654" cy="384270"/>
          </a:xfrm>
          <a:prstGeom prst="chevron">
            <a:avLst>
              <a:gd name="adj" fmla="val 5982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1299078" y="1871277"/>
            <a:ext cx="9337937" cy="432000"/>
            <a:chOff x="1413469" y="1934777"/>
            <a:chExt cx="9337937" cy="432000"/>
          </a:xfrm>
        </p:grpSpPr>
        <p:cxnSp>
          <p:nvCxnSpPr>
            <p:cNvPr id="6" name="直接连接符 5"/>
            <p:cNvCxnSpPr/>
            <p:nvPr/>
          </p:nvCxnSpPr>
          <p:spPr>
            <a:xfrm>
              <a:off x="1413469"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星形: 五角 5"/>
            <p:cNvSpPr/>
            <p:nvPr/>
          </p:nvSpPr>
          <p:spPr>
            <a:xfrm>
              <a:off x="5880001" y="1934777"/>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6431406"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4361742" y="2486881"/>
            <a:ext cx="6576695" cy="791845"/>
            <a:chOff x="4490647" y="2486881"/>
            <a:chExt cx="6576695" cy="791845"/>
          </a:xfrm>
        </p:grpSpPr>
        <p:sp>
          <p:nvSpPr>
            <p:cNvPr id="11" name="矩形: 圆角 9"/>
            <p:cNvSpPr/>
            <p:nvPr/>
          </p:nvSpPr>
          <p:spPr>
            <a:xfrm>
              <a:off x="4706547" y="2486881"/>
              <a:ext cx="6360795" cy="791845"/>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13" name="矩形: 圆角 12"/>
            <p:cNvSpPr/>
            <p:nvPr/>
          </p:nvSpPr>
          <p:spPr>
            <a:xfrm>
              <a:off x="4490647" y="2666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20" name="矩形 19"/>
            <p:cNvSpPr/>
            <p:nvPr/>
          </p:nvSpPr>
          <p:spPr>
            <a:xfrm>
              <a:off x="5104692" y="2592291"/>
              <a:ext cx="5789930" cy="583565"/>
            </a:xfrm>
            <a:prstGeom prst="rect">
              <a:avLst/>
            </a:prstGeom>
          </p:spPr>
          <p:txBody>
            <a:bodyPr wrap="square">
              <a:spAutoFit/>
            </a:bodyPr>
            <a:lstStyle/>
            <a:p>
              <a:r>
                <a:rPr lang="zh-CN" altLang="en-US" sz="1600" dirty="0">
                  <a:solidFill>
                    <a:schemeClr val="tx1"/>
                  </a:solidFill>
                  <a:latin typeface="微软雅黑" panose="020B0503020204020204" charset="-122"/>
                  <a:ea typeface="微软雅黑" panose="020B0503020204020204" charset="-122"/>
                </a:rPr>
                <a:t>中国的发展不是建立在掠夺和侵犯他国利益的基础上，而是与其他国家和民族携手发展、和谐发展、共同发展、共享繁荣。 </a:t>
              </a:r>
            </a:p>
          </p:txBody>
        </p:sp>
      </p:grpSp>
      <p:grpSp>
        <p:nvGrpSpPr>
          <p:cNvPr id="12" name="组合 11"/>
          <p:cNvGrpSpPr/>
          <p:nvPr/>
        </p:nvGrpSpPr>
        <p:grpSpPr>
          <a:xfrm>
            <a:off x="4361742" y="3413381"/>
            <a:ext cx="6761480" cy="791845"/>
            <a:chOff x="4490647" y="3413381"/>
            <a:chExt cx="6761480" cy="791845"/>
          </a:xfrm>
        </p:grpSpPr>
        <p:sp>
          <p:nvSpPr>
            <p:cNvPr id="14" name="矩形: 圆角 10"/>
            <p:cNvSpPr/>
            <p:nvPr/>
          </p:nvSpPr>
          <p:spPr>
            <a:xfrm>
              <a:off x="4706547" y="3413381"/>
              <a:ext cx="6360795" cy="791845"/>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15" name="矩形: 圆角 17"/>
            <p:cNvSpPr/>
            <p:nvPr/>
          </p:nvSpPr>
          <p:spPr>
            <a:xfrm>
              <a:off x="4490647" y="3630093"/>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21" name="矩形 20"/>
            <p:cNvSpPr/>
            <p:nvPr/>
          </p:nvSpPr>
          <p:spPr>
            <a:xfrm>
              <a:off x="5104692" y="3516886"/>
              <a:ext cx="6147435" cy="583565"/>
            </a:xfrm>
            <a:prstGeom prst="rect">
              <a:avLst/>
            </a:prstGeom>
          </p:spPr>
          <p:txBody>
            <a:bodyPr wrap="square">
              <a:spAutoFit/>
            </a:bodyPr>
            <a:lstStyle/>
            <a:p>
              <a:r>
                <a:rPr lang="zh-CN" altLang="en-US" sz="1600" dirty="0">
                  <a:solidFill>
                    <a:schemeClr val="tx1"/>
                  </a:solidFill>
                  <a:latin typeface="微软雅黑" panose="020B0503020204020204" charset="-122"/>
                  <a:ea typeface="微软雅黑" panose="020B0503020204020204" charset="-122"/>
                </a:rPr>
                <a:t>中国梦的实现，不同于以往的大国崛起，而是基于中华民族爱好</a:t>
              </a:r>
            </a:p>
            <a:p>
              <a:r>
                <a:rPr lang="zh-CN" altLang="en-US" sz="1600" dirty="0">
                  <a:solidFill>
                    <a:schemeClr val="tx1"/>
                  </a:solidFill>
                  <a:latin typeface="微软雅黑" panose="020B0503020204020204" charset="-122"/>
                  <a:ea typeface="微软雅黑" panose="020B0503020204020204" charset="-122"/>
                </a:rPr>
                <a:t>和平、珍惜和平、维护和平的优良传统、美好愿望和坚定意志。</a:t>
              </a:r>
            </a:p>
          </p:txBody>
        </p:sp>
      </p:grpSp>
      <p:grpSp>
        <p:nvGrpSpPr>
          <p:cNvPr id="26" name="组合 25"/>
          <p:cNvGrpSpPr/>
          <p:nvPr/>
        </p:nvGrpSpPr>
        <p:grpSpPr>
          <a:xfrm>
            <a:off x="4361742" y="4339881"/>
            <a:ext cx="6577330" cy="791845"/>
            <a:chOff x="4490647" y="4339881"/>
            <a:chExt cx="6577330" cy="791845"/>
          </a:xfrm>
        </p:grpSpPr>
        <p:sp>
          <p:nvSpPr>
            <p:cNvPr id="19" name="矩形: 圆角 11"/>
            <p:cNvSpPr/>
            <p:nvPr/>
          </p:nvSpPr>
          <p:spPr>
            <a:xfrm>
              <a:off x="4706547" y="4339881"/>
              <a:ext cx="6361430" cy="791845"/>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22" name="矩形: 圆角 18"/>
            <p:cNvSpPr/>
            <p:nvPr/>
          </p:nvSpPr>
          <p:spPr>
            <a:xfrm>
              <a:off x="4490647" y="4519881"/>
              <a:ext cx="432000" cy="432000"/>
            </a:xfrm>
            <a:prstGeom prst="roundRect">
              <a:avLst>
                <a:gd name="adj" fmla="val 50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27" name="矩形 26"/>
            <p:cNvSpPr/>
            <p:nvPr/>
          </p:nvSpPr>
          <p:spPr>
            <a:xfrm>
              <a:off x="5104692" y="4443386"/>
              <a:ext cx="5962650" cy="583565"/>
            </a:xfrm>
            <a:prstGeom prst="rect">
              <a:avLst/>
            </a:prstGeom>
          </p:spPr>
          <p:txBody>
            <a:bodyPr wrap="square">
              <a:spAutoFit/>
            </a:bodyPr>
            <a:lstStyle/>
            <a:p>
              <a:r>
                <a:rPr lang="zh-CN" altLang="en-US" sz="1600" dirty="0">
                  <a:solidFill>
                    <a:schemeClr val="tx1"/>
                  </a:solidFill>
                  <a:latin typeface="微软雅黑" panose="020B0503020204020204" charset="-122"/>
                  <a:ea typeface="微软雅黑" panose="020B0503020204020204" charset="-122"/>
                </a:rPr>
                <a:t>维护和执行党的纪律，发现党员、干部违反纪律问题及时教育或者处理，问题严重的应当向上级党组织报告。</a:t>
              </a:r>
            </a:p>
          </p:txBody>
        </p:sp>
      </p:grpSp>
      <p:grpSp>
        <p:nvGrpSpPr>
          <p:cNvPr id="28" name="组合 27"/>
          <p:cNvGrpSpPr/>
          <p:nvPr userDrawn="1"/>
        </p:nvGrpSpPr>
        <p:grpSpPr>
          <a:xfrm flipV="1">
            <a:off x="1" y="5562602"/>
            <a:ext cx="12200622" cy="1295398"/>
            <a:chOff x="-13" y="-2"/>
            <a:chExt cx="12192001" cy="1295401"/>
          </a:xfrm>
        </p:grpSpPr>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30" name="图片 29"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31" name="图片 30"/>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32" name="图片 31"/>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224">
        <p:blinds dir="vert"/>
      </p:transition>
    </mc:Choice>
    <mc:Fallback xmlns="">
      <p:transition spd="slow" advTm="522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6" presetClass="entr" presetSubtype="21" fill="hold" grpId="0"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37" fill="hold" nodeType="withEffect">
                                  <p:stCondLst>
                                    <p:cond delay="1750"/>
                                  </p:stCondLst>
                                  <p:childTnLst>
                                    <p:set>
                                      <p:cBhvr>
                                        <p:cTn id="18" dur="1" fill="hold">
                                          <p:stCondLst>
                                            <p:cond delay="0"/>
                                          </p:stCondLst>
                                        </p:cTn>
                                        <p:tgtEl>
                                          <p:spTgt spid="17"/>
                                        </p:tgtEl>
                                        <p:attrNameLst>
                                          <p:attrName>style.visibility</p:attrName>
                                        </p:attrNameLst>
                                      </p:cBhvr>
                                      <p:to>
                                        <p:strVal val="visible"/>
                                      </p:to>
                                    </p:set>
                                    <p:animEffect transition="in" filter="barn(outVertical)">
                                      <p:cBhvr>
                                        <p:cTn id="19" dur="500"/>
                                        <p:tgtEl>
                                          <p:spTgt spid="17"/>
                                        </p:tgtEl>
                                      </p:cBhvr>
                                    </p:animEffect>
                                  </p:childTnLst>
                                </p:cTn>
                              </p:par>
                              <p:par>
                                <p:cTn id="20" presetID="2" presetClass="entr" presetSubtype="4" decel="100000" fill="hold" grpId="0" nodeType="withEffect">
                                  <p:stCondLst>
                                    <p:cond delay="225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ppt_x"/>
                                          </p:val>
                                        </p:tav>
                                        <p:tav tm="100000">
                                          <p:val>
                                            <p:strVal val="#ppt_x"/>
                                          </p:val>
                                        </p:tav>
                                      </p:tavLst>
                                    </p:anim>
                                    <p:anim calcmode="lin" valueType="num">
                                      <p:cBhvr additive="base">
                                        <p:cTn id="23" dur="1000" fill="hold"/>
                                        <p:tgtEl>
                                          <p:spTgt spid="8"/>
                                        </p:tgtEl>
                                        <p:attrNameLst>
                                          <p:attrName>ppt_y</p:attrName>
                                        </p:attrNameLst>
                                      </p:cBhvr>
                                      <p:tavLst>
                                        <p:tav tm="0">
                                          <p:val>
                                            <p:strVal val="1+#ppt_h/2"/>
                                          </p:val>
                                        </p:tav>
                                        <p:tav tm="100000">
                                          <p:val>
                                            <p:strVal val="#ppt_y"/>
                                          </p:val>
                                        </p:tav>
                                      </p:tavLst>
                                    </p:anim>
                                  </p:childTnLst>
                                </p:cTn>
                              </p:par>
                              <p:par>
                                <p:cTn id="24" presetID="22" presetClass="entr" presetSubtype="8"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par>
                                <p:cTn id="27" presetID="2" presetClass="entr" presetSubtype="2" decel="100000" fill="hold" nodeType="withEffect">
                                  <p:stCondLst>
                                    <p:cond delay="350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1000" fill="hold"/>
                                        <p:tgtEl>
                                          <p:spTgt spid="24"/>
                                        </p:tgtEl>
                                        <p:attrNameLst>
                                          <p:attrName>ppt_x</p:attrName>
                                        </p:attrNameLst>
                                      </p:cBhvr>
                                      <p:tavLst>
                                        <p:tav tm="0">
                                          <p:val>
                                            <p:strVal val="1+#ppt_w/2"/>
                                          </p:val>
                                        </p:tav>
                                        <p:tav tm="100000">
                                          <p:val>
                                            <p:strVal val="#ppt_x"/>
                                          </p:val>
                                        </p:tav>
                                      </p:tavLst>
                                    </p:anim>
                                    <p:anim calcmode="lin" valueType="num">
                                      <p:cBhvr additive="base">
                                        <p:cTn id="30" dur="10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3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1+#ppt_w/2"/>
                                          </p:val>
                                        </p:tav>
                                        <p:tav tm="100000">
                                          <p:val>
                                            <p:strVal val="#ppt_x"/>
                                          </p:val>
                                        </p:tav>
                                      </p:tavLst>
                                    </p:anim>
                                    <p:anim calcmode="lin" valueType="num">
                                      <p:cBhvr additive="base">
                                        <p:cTn id="34" dur="10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400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1000" fill="hold"/>
                                        <p:tgtEl>
                                          <p:spTgt spid="26"/>
                                        </p:tgtEl>
                                        <p:attrNameLst>
                                          <p:attrName>ppt_x</p:attrName>
                                        </p:attrNameLst>
                                      </p:cBhvr>
                                      <p:tavLst>
                                        <p:tav tm="0">
                                          <p:val>
                                            <p:strVal val="1+#ppt_w/2"/>
                                          </p:val>
                                        </p:tav>
                                        <p:tav tm="100000">
                                          <p:val>
                                            <p:strVal val="#ppt_x"/>
                                          </p:val>
                                        </p:tav>
                                      </p:tavLst>
                                    </p:anim>
                                    <p:anim calcmode="lin" valueType="num">
                                      <p:cBhvr additive="base">
                                        <p:cTn id="38" dur="1000" fill="hold"/>
                                        <p:tgtEl>
                                          <p:spTgt spid="26"/>
                                        </p:tgtEl>
                                        <p:attrNameLst>
                                          <p:attrName>ppt_y</p:attrName>
                                        </p:attrNameLst>
                                      </p:cBhvr>
                                      <p:tavLst>
                                        <p:tav tm="0">
                                          <p:val>
                                            <p:strVal val="#ppt_y"/>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par>
                                <p:cTn id="44" presetID="22" presetClass="entr" presetSubtype="8" fill="hold" nodeType="withEffect">
                                  <p:stCondLst>
                                    <p:cond delay="50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par>
                                <p:cTn id="47" presetID="22" presetClass="entr" presetSubtype="4" fill="hold" nodeType="withEffect">
                                  <p:stCondLst>
                                    <p:cond delay="50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8"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sp>
        <p:nvSpPr>
          <p:cNvPr id="2" name="矩形 1"/>
          <p:cNvSpPr/>
          <p:nvPr/>
        </p:nvSpPr>
        <p:spPr>
          <a:xfrm>
            <a:off x="2448562" y="1599311"/>
            <a:ext cx="7294880" cy="521970"/>
          </a:xfrm>
          <a:prstGeom prst="rect">
            <a:avLst/>
          </a:prstGeom>
        </p:spPr>
        <p:txBody>
          <a:bodyPr wrap="none">
            <a:spAutoFit/>
          </a:bodyPr>
          <a:lstStyle/>
          <a:p>
            <a:pPr algn="ctr"/>
            <a:r>
              <a:rPr lang="zh-CN" altLang="en-US" sz="2800" b="1" dirty="0">
                <a:gradFill>
                  <a:gsLst>
                    <a:gs pos="90000">
                      <a:srgbClr val="C00000"/>
                    </a:gs>
                    <a:gs pos="30000">
                      <a:srgbClr val="FF3300"/>
                    </a:gs>
                  </a:gsLst>
                  <a:lin ang="5400000" scaled="1"/>
                </a:gradFill>
                <a:latin typeface="微软雅黑" panose="020B0503020204020204" charset="-122"/>
                <a:ea typeface="微软雅黑" panose="020B0503020204020204" charset="-122"/>
              </a:rPr>
              <a:t>对人类有所贡献是中国梦的要义和基本内涵：</a:t>
            </a:r>
          </a:p>
        </p:txBody>
      </p:sp>
      <p:grpSp>
        <p:nvGrpSpPr>
          <p:cNvPr id="5" name="组合 4"/>
          <p:cNvGrpSpPr/>
          <p:nvPr/>
        </p:nvGrpSpPr>
        <p:grpSpPr>
          <a:xfrm>
            <a:off x="2366003" y="2317173"/>
            <a:ext cx="7459994" cy="432000"/>
            <a:chOff x="3886825" y="1796061"/>
            <a:chExt cx="7459994" cy="432000"/>
          </a:xfrm>
        </p:grpSpPr>
        <p:cxnSp>
          <p:nvCxnSpPr>
            <p:cNvPr id="6" name="直接连接符 5"/>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星形: 五角 5"/>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69153" y="2749113"/>
            <a:ext cx="7459995" cy="2707005"/>
          </a:xfrm>
          <a:prstGeom prst="rect">
            <a:avLst/>
          </a:prstGeom>
        </p:spPr>
        <p:txBody>
          <a:bodyPr wrap="square">
            <a:spAutoFit/>
          </a:bodyPr>
          <a:lstStyle/>
          <a:p>
            <a:pPr marL="285750" indent="-285750" algn="just">
              <a:lnSpc>
                <a:spcPct val="100000"/>
              </a:lnSpc>
              <a:buFont typeface="Wingdings" panose="05000000000000000000" pitchFamily="2" charset="2"/>
              <a:buChar char="l"/>
            </a:pPr>
            <a:r>
              <a:rPr sz="1700" dirty="0">
                <a:solidFill>
                  <a:schemeClr val="tx1"/>
                </a:solidFill>
                <a:latin typeface="微软雅黑" panose="020B0503020204020204" charset="-122"/>
                <a:ea typeface="微软雅黑" panose="020B050302020402020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2000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200年的时间里中华民族对世界的贡献被西方野蛮的侵略和掠夺打断，中华民族陷入积贫积弱的境地，而落在西方国家的后边。 </a:t>
            </a:r>
          </a:p>
        </p:txBody>
      </p:sp>
      <p:grpSp>
        <p:nvGrpSpPr>
          <p:cNvPr id="12" name="组合 11"/>
          <p:cNvGrpSpPr/>
          <p:nvPr userDrawn="1"/>
        </p:nvGrpSpPr>
        <p:grpSpPr>
          <a:xfrm flipV="1">
            <a:off x="1" y="5562602"/>
            <a:ext cx="12200622" cy="1295398"/>
            <a:chOff x="-13" y="-2"/>
            <a:chExt cx="12192001" cy="1295401"/>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4" name="图片 13"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5" name="图片 14"/>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6" name="图片 15"/>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597">
        <p:blinds dir="vert"/>
      </p:transition>
    </mc:Choice>
    <mc:Fallback xmlns="">
      <p:transition spd="slow" advTm="35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6" presetClass="entr" presetSubtype="21" fill="hold" grpId="0"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37" fill="hold" nodeType="withEffect">
                                  <p:stCondLst>
                                    <p:cond delay="175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par>
                                <p:cTn id="20" presetID="42" presetClass="entr" presetSubtype="0" fill="hold" grpId="0" nodeType="withEffect">
                                  <p:stCondLst>
                                    <p:cond delay="225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750"/>
                                        <p:tgtEl>
                                          <p:spTgt spid="11"/>
                                        </p:tgtEl>
                                      </p:cBhvr>
                                    </p:animEffect>
                                    <p:anim calcmode="lin" valueType="num">
                                      <p:cBhvr>
                                        <p:cTn id="23" dur="750" fill="hold"/>
                                        <p:tgtEl>
                                          <p:spTgt spid="11"/>
                                        </p:tgtEl>
                                        <p:attrNameLst>
                                          <p:attrName>ppt_x</p:attrName>
                                        </p:attrNameLst>
                                      </p:cBhvr>
                                      <p:tavLst>
                                        <p:tav tm="0">
                                          <p:val>
                                            <p:strVal val="#ppt_x"/>
                                          </p:val>
                                        </p:tav>
                                        <p:tav tm="100000">
                                          <p:val>
                                            <p:strVal val="#ppt_x"/>
                                          </p:val>
                                        </p:tav>
                                      </p:tavLst>
                                    </p:anim>
                                    <p:anim calcmode="lin" valueType="num">
                                      <p:cBhvr>
                                        <p:cTn id="24" dur="75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22" presetClass="entr" presetSubtype="8" fill="hold"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4" fill="hold"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sp>
        <p:nvSpPr>
          <p:cNvPr id="6" name="矩形: 圆角 5"/>
          <p:cNvSpPr/>
          <p:nvPr/>
        </p:nvSpPr>
        <p:spPr>
          <a:xfrm>
            <a:off x="1236345" y="2114550"/>
            <a:ext cx="9719310" cy="2933700"/>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788202" y="1754370"/>
            <a:ext cx="8615911" cy="720000"/>
          </a:xfrm>
          <a:prstGeom prst="round2Diag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即使在不发达的社会发展阶段，中华民族也没有忘</a:t>
            </a:r>
          </a:p>
          <a:p>
            <a:pPr algn="ctr"/>
            <a:r>
              <a:rPr lang="zh-CN" altLang="en-US" sz="20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却对世界做出贡献的责任</a:t>
            </a:r>
          </a:p>
        </p:txBody>
      </p:sp>
      <p:sp>
        <p:nvSpPr>
          <p:cNvPr id="2" name="矩形 1"/>
          <p:cNvSpPr/>
          <p:nvPr/>
        </p:nvSpPr>
        <p:spPr>
          <a:xfrm>
            <a:off x="1503498" y="2583578"/>
            <a:ext cx="9152936" cy="2195830"/>
          </a:xfrm>
          <a:prstGeom prst="rect">
            <a:avLst/>
          </a:prstGeom>
        </p:spPr>
        <p:txBody>
          <a:bodyPr wrap="square">
            <a:spAutoFit/>
          </a:bodyPr>
          <a:lstStyle/>
          <a:p>
            <a:pPr algn="just">
              <a:lnSpc>
                <a:spcPct val="120000"/>
              </a:lnSpc>
            </a:pPr>
            <a:r>
              <a:rPr lang="zh-CN" altLang="en-US" sz="1900" dirty="0">
                <a:solidFill>
                  <a:schemeClr val="tx1"/>
                </a:solidFill>
                <a:latin typeface="微软雅黑" panose="020B0503020204020204" charset="-122"/>
                <a:ea typeface="微软雅黑" panose="020B0503020204020204" charset="-122"/>
              </a:rPr>
              <a:t>1956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grpSp>
        <p:nvGrpSpPr>
          <p:cNvPr id="8" name="组合 7"/>
          <p:cNvGrpSpPr/>
          <p:nvPr userDrawn="1"/>
        </p:nvGrpSpPr>
        <p:grpSpPr>
          <a:xfrm flipV="1">
            <a:off x="1" y="5562602"/>
            <a:ext cx="12200622" cy="1295398"/>
            <a:chOff x="-13" y="-2"/>
            <a:chExt cx="12192001" cy="1295401"/>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1" name="图片 10"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2" name="图片 11"/>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3" name="图片 12"/>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2926">
        <p:blinds dir="vert"/>
      </p:transition>
    </mc:Choice>
    <mc:Fallback xmlns="">
      <p:transition spd="slow" advTm="29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6" presetClass="entr" presetSubtype="21" fill="hold" grpId="0" nodeType="withEffect">
                                  <p:stCondLst>
                                    <p:cond delay="125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2" presetClass="entr" presetSubtype="1" fill="hold" grpId="0" nodeType="withEffect">
                                  <p:stCondLst>
                                    <p:cond delay="200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par>
                                <p:cTn id="23" presetID="42"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22" presetClass="entr" presetSubtype="8" fill="hold"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bldLvl="0" animBg="1"/>
      <p:bldP spid="5"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grpSp>
        <p:nvGrpSpPr>
          <p:cNvPr id="11" name="组合 10"/>
          <p:cNvGrpSpPr/>
          <p:nvPr/>
        </p:nvGrpSpPr>
        <p:grpSpPr>
          <a:xfrm>
            <a:off x="1101231" y="1779913"/>
            <a:ext cx="1800000" cy="3108051"/>
            <a:chOff x="1811025" y="1689040"/>
            <a:chExt cx="1800000" cy="3108051"/>
          </a:xfrm>
        </p:grpSpPr>
        <p:sp>
          <p:nvSpPr>
            <p:cNvPr id="12"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聚力共</a:t>
              </a:r>
            </a:p>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圆梦想</a:t>
              </a:r>
            </a:p>
          </p:txBody>
        </p:sp>
        <p:grpSp>
          <p:nvGrpSpPr>
            <p:cNvPr id="13" name="组合 12"/>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1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矩形 15"/>
          <p:cNvSpPr/>
          <p:nvPr/>
        </p:nvSpPr>
        <p:spPr>
          <a:xfrm>
            <a:off x="3128173" y="1387221"/>
            <a:ext cx="7726680" cy="506730"/>
          </a:xfrm>
          <a:prstGeom prst="rect">
            <a:avLst/>
          </a:prstGeom>
        </p:spPr>
        <p:txBody>
          <a:bodyPr wrap="none">
            <a:spAutoFit/>
          </a:bodyPr>
          <a:lstStyle/>
          <a:p>
            <a:pPr algn="ctr"/>
            <a:r>
              <a:rPr lang="zh-CN" altLang="en-US" sz="2700" b="1" dirty="0">
                <a:gradFill>
                  <a:gsLst>
                    <a:gs pos="90000">
                      <a:srgbClr val="C00000"/>
                    </a:gs>
                    <a:gs pos="30000">
                      <a:srgbClr val="FF3300"/>
                    </a:gs>
                  </a:gsLst>
                  <a:lin ang="5400000" scaled="1"/>
                </a:gradFill>
                <a:latin typeface="微软雅黑" panose="020B0503020204020204" charset="-122"/>
                <a:ea typeface="微软雅黑" panose="020B0503020204020204" charset="-122"/>
              </a:rPr>
              <a:t>邓小平把这种思想设计为三步走的现代化发展战略</a:t>
            </a:r>
          </a:p>
        </p:txBody>
      </p:sp>
      <p:sp>
        <p:nvSpPr>
          <p:cNvPr id="17" name="矩形 16"/>
          <p:cNvSpPr/>
          <p:nvPr/>
        </p:nvSpPr>
        <p:spPr>
          <a:xfrm>
            <a:off x="2958357" y="2378070"/>
            <a:ext cx="8013072" cy="2832100"/>
          </a:xfrm>
          <a:prstGeom prst="rect">
            <a:avLst/>
          </a:prstGeom>
        </p:spPr>
        <p:txBody>
          <a:bodyPr wrap="square">
            <a:spAutoFit/>
          </a:bodyPr>
          <a:lstStyle/>
          <a:p>
            <a:pPr marL="285750" indent="-285750" algn="just">
              <a:lnSpc>
                <a:spcPct val="110000"/>
              </a:lnSpc>
              <a:buFont typeface="Wingdings" panose="05000000000000000000" pitchFamily="2" charset="2"/>
              <a:buChar char="l"/>
            </a:pPr>
            <a:r>
              <a:rPr lang="zh-CN" altLang="en-US" dirty="0">
                <a:solidFill>
                  <a:schemeClr val="tx1"/>
                </a:solidFill>
                <a:latin typeface="微软雅黑" panose="020B0503020204020204" charset="-122"/>
                <a:ea typeface="微软雅黑" panose="020B0503020204020204" charset="-122"/>
              </a:rPr>
              <a:t>1985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1987年，邓小平又强调，到21世纪中叶达到中等发达国家的水平，为人类做更多的事情，“我们就是有这么一个雄心壮志”。邓小平把中华民族为人类做贡献的价值理想与中国现代化建设的发展战略紧密联系在一起，融入建设中国特色社会主义的共同理想。正是这种理想追求激励中国人民逐步走向一个负责任的大国强国。</a:t>
            </a:r>
          </a:p>
        </p:txBody>
      </p:sp>
      <p:grpSp>
        <p:nvGrpSpPr>
          <p:cNvPr id="28" name="组合 27"/>
          <p:cNvGrpSpPr/>
          <p:nvPr/>
        </p:nvGrpSpPr>
        <p:grpSpPr>
          <a:xfrm>
            <a:off x="3276803" y="1908630"/>
            <a:ext cx="7459994" cy="432000"/>
            <a:chOff x="3886825" y="1796061"/>
            <a:chExt cx="7459994" cy="432000"/>
          </a:xfrm>
        </p:grpSpPr>
        <p:cxnSp>
          <p:nvCxnSpPr>
            <p:cNvPr id="26" name="直接连接符 25"/>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userDrawn="1"/>
        </p:nvGrpSpPr>
        <p:grpSpPr>
          <a:xfrm flipV="1">
            <a:off x="1" y="5562602"/>
            <a:ext cx="12200622" cy="1295398"/>
            <a:chOff x="-13" y="-2"/>
            <a:chExt cx="12192001" cy="1295401"/>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5" name="图片 4"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8" name="图片 7"/>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0" name="图片 9"/>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179">
        <p:blinds dir="vert"/>
      </p:transition>
    </mc:Choice>
    <mc:Fallback xmlns="">
      <p:transition spd="slow" advTm="517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2" presetClass="entr" presetSubtype="8" decel="100000" fill="hold" nodeType="withEffect">
                                  <p:stCondLst>
                                    <p:cond delay="125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000" fill="hold"/>
                                        <p:tgtEl>
                                          <p:spTgt spid="11"/>
                                        </p:tgtEl>
                                        <p:attrNameLst>
                                          <p:attrName>ppt_x</p:attrName>
                                        </p:attrNameLst>
                                      </p:cBhvr>
                                      <p:tavLst>
                                        <p:tav tm="0">
                                          <p:val>
                                            <p:strVal val="0-#ppt_w/2"/>
                                          </p:val>
                                        </p:tav>
                                        <p:tav tm="100000">
                                          <p:val>
                                            <p:strVal val="#ppt_x"/>
                                          </p:val>
                                        </p:tav>
                                      </p:tavLst>
                                    </p:anim>
                                    <p:anim calcmode="lin" valueType="num">
                                      <p:cBhvr additive="base">
                                        <p:cTn id="17" dur="1000" fill="hold"/>
                                        <p:tgtEl>
                                          <p:spTgt spid="11"/>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2250"/>
                                  </p:stCondLst>
                                  <p:childTnLst>
                                    <p:set>
                                      <p:cBhvr>
                                        <p:cTn id="19" dur="1" fill="hold">
                                          <p:stCondLst>
                                            <p:cond delay="0"/>
                                          </p:stCondLst>
                                        </p:cTn>
                                        <p:tgtEl>
                                          <p:spTgt spid="16"/>
                                        </p:tgtEl>
                                        <p:attrNameLst>
                                          <p:attrName>style.visibility</p:attrName>
                                        </p:attrNameLst>
                                      </p:cBhvr>
                                      <p:to>
                                        <p:strVal val="visible"/>
                                      </p:to>
                                    </p:set>
                                    <p:animEffect transition="in" filter="barn(inVertical)">
                                      <p:cBhvr>
                                        <p:cTn id="20" dur="500"/>
                                        <p:tgtEl>
                                          <p:spTgt spid="16"/>
                                        </p:tgtEl>
                                      </p:cBhvr>
                                    </p:animEffect>
                                  </p:childTnLst>
                                </p:cTn>
                              </p:par>
                              <p:par>
                                <p:cTn id="21" presetID="10" presetClass="entr" presetSubtype="0" fill="hold" nodeType="withEffect">
                                  <p:stCondLst>
                                    <p:cond delay="275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2" presetClass="entr" presetSubtype="2" decel="100000" fill="hold" grpId="0" nodeType="withEffect">
                                  <p:stCondLst>
                                    <p:cond delay="32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1500" fill="hold"/>
                                        <p:tgtEl>
                                          <p:spTgt spid="17"/>
                                        </p:tgtEl>
                                        <p:attrNameLst>
                                          <p:attrName>ppt_x</p:attrName>
                                        </p:attrNameLst>
                                      </p:cBhvr>
                                      <p:tavLst>
                                        <p:tav tm="0">
                                          <p:val>
                                            <p:strVal val="1+#ppt_w/2"/>
                                          </p:val>
                                        </p:tav>
                                        <p:tav tm="100000">
                                          <p:val>
                                            <p:strVal val="#ppt_x"/>
                                          </p:val>
                                        </p:tav>
                                      </p:tavLst>
                                    </p:anim>
                                    <p:anim calcmode="lin" valueType="num">
                                      <p:cBhvr additive="base">
                                        <p:cTn id="27" dur="1500" fill="hold"/>
                                        <p:tgtEl>
                                          <p:spTgt spid="17"/>
                                        </p:tgtEl>
                                        <p:attrNameLst>
                                          <p:attrName>ppt_y</p:attrName>
                                        </p:attrNameLst>
                                      </p:cBhvr>
                                      <p:tavLst>
                                        <p:tav tm="0">
                                          <p:val>
                                            <p:strVal val="#ppt_y"/>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50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22" presetClass="entr" presetSubtype="4" fill="hold"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聚力共圆梦想</a:t>
            </a:r>
          </a:p>
        </p:txBody>
      </p:sp>
      <p:sp>
        <p:nvSpPr>
          <p:cNvPr id="5" name="矩形: 圆角 4"/>
          <p:cNvSpPr/>
          <p:nvPr/>
        </p:nvSpPr>
        <p:spPr>
          <a:xfrm>
            <a:off x="1774232" y="1509260"/>
            <a:ext cx="8615911" cy="720000"/>
          </a:xfrm>
          <a:prstGeom prst="roundRect">
            <a:avLst>
              <a:gd name="adj" fmla="val 0"/>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习近平总书记提出的中国梦接续了毛泽东、邓小平强调的中华民族要为人类做较大贡献的思想。</a:t>
            </a:r>
          </a:p>
        </p:txBody>
      </p:sp>
      <p:sp>
        <p:nvSpPr>
          <p:cNvPr id="6" name="矩形 5"/>
          <p:cNvSpPr/>
          <p:nvPr/>
        </p:nvSpPr>
        <p:spPr>
          <a:xfrm>
            <a:off x="2797057" y="2664057"/>
            <a:ext cx="7339085" cy="922020"/>
          </a:xfrm>
          <a:prstGeom prst="rect">
            <a:avLst/>
          </a:prstGeom>
        </p:spPr>
        <p:txBody>
          <a:bodyPr wrap="square">
            <a:spAutoFit/>
          </a:bodyPr>
          <a:lstStyle/>
          <a:p>
            <a:r>
              <a:rPr dirty="0">
                <a:solidFill>
                  <a:schemeClr val="tx1"/>
                </a:solidFill>
                <a:latin typeface="微软雅黑" panose="020B0503020204020204" charset="-122"/>
                <a:ea typeface="微软雅黑" panose="020B0503020204020204" charset="-122"/>
              </a:rPr>
              <a:t>中国梦，不应仅理解为中国自身利益的实现和中国的强大崛起，而忽略了中华民族要对人类有所贡献、已经对人类做出了巨大贡献、正在为人类做着巨大贡献和未来将为人类做出更大贡献的深刻内涵。</a:t>
            </a:r>
          </a:p>
        </p:txBody>
      </p:sp>
      <p:sp>
        <p:nvSpPr>
          <p:cNvPr id="2" name="矩形 1"/>
          <p:cNvSpPr/>
          <p:nvPr/>
        </p:nvSpPr>
        <p:spPr>
          <a:xfrm>
            <a:off x="2755629" y="4252627"/>
            <a:ext cx="7380513" cy="922020"/>
          </a:xfrm>
          <a:prstGeom prst="rect">
            <a:avLst/>
          </a:prstGeom>
        </p:spPr>
        <p:txBody>
          <a:bodyPr wrap="square">
            <a:spAutoFit/>
          </a:bodyPr>
          <a:lstStyle/>
          <a:p>
            <a:r>
              <a:rPr lang="zh-CN" altLang="en-US" dirty="0">
                <a:solidFill>
                  <a:schemeClr val="tx1"/>
                </a:solidFill>
                <a:latin typeface="微软雅黑" panose="020B0503020204020204" charset="-122"/>
                <a:ea typeface="微软雅黑" panose="020B050302020402020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8" name="矩形: 圆角 7"/>
          <p:cNvSpPr/>
          <p:nvPr/>
        </p:nvSpPr>
        <p:spPr>
          <a:xfrm>
            <a:off x="2131515" y="2430014"/>
            <a:ext cx="8258628" cy="1389016"/>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131515" y="4019784"/>
            <a:ext cx="8258627" cy="1389016"/>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1774232" y="2764522"/>
            <a:ext cx="720000" cy="7200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effectLst>
                  <a:outerShdw blurRad="38100" dist="38100" dir="2700000" algn="tl">
                    <a:srgbClr val="000000">
                      <a:alpha val="43137"/>
                    </a:srgbClr>
                  </a:outerShdw>
                </a:effectLst>
                <a:latin typeface="Impact" panose="020B0806030902050204" pitchFamily="34" charset="0"/>
              </a:rPr>
              <a:t>01</a:t>
            </a:r>
          </a:p>
        </p:txBody>
      </p:sp>
      <p:sp>
        <p:nvSpPr>
          <p:cNvPr id="13" name="矩形: 圆角 12"/>
          <p:cNvSpPr/>
          <p:nvPr/>
        </p:nvSpPr>
        <p:spPr>
          <a:xfrm>
            <a:off x="1774232" y="4354292"/>
            <a:ext cx="720000" cy="7200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effectLst>
                  <a:outerShdw blurRad="38100" dist="38100" dir="2700000" algn="tl">
                    <a:srgbClr val="000000">
                      <a:alpha val="43137"/>
                    </a:srgbClr>
                  </a:outerShdw>
                </a:effectLst>
                <a:latin typeface="Impact" panose="020B0806030902050204" pitchFamily="34" charset="0"/>
              </a:rPr>
              <a:t>02</a:t>
            </a:r>
          </a:p>
        </p:txBody>
      </p:sp>
      <p:grpSp>
        <p:nvGrpSpPr>
          <p:cNvPr id="12" name="组合 11"/>
          <p:cNvGrpSpPr/>
          <p:nvPr userDrawn="1"/>
        </p:nvGrpSpPr>
        <p:grpSpPr>
          <a:xfrm flipV="1">
            <a:off x="1" y="5562602"/>
            <a:ext cx="12200622" cy="1295398"/>
            <a:chOff x="-13" y="-2"/>
            <a:chExt cx="12192001" cy="1295401"/>
          </a:xfrm>
        </p:grpSpPr>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5" name="图片 14"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6" name="图片 15"/>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7" name="图片 16"/>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904">
        <p:blinds dir="vert"/>
      </p:transition>
    </mc:Choice>
    <mc:Fallback xmlns="">
      <p:transition spd="slow" advTm="690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42" presetClass="entr" presetSubtype="0" fill="hold" grpId="0" nodeType="withEffect">
                                  <p:stCondLst>
                                    <p:cond delay="1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2" presetClass="entr" presetSubtype="8" decel="100000" fill="hold" grpId="0" nodeType="withEffect">
                                  <p:stCondLst>
                                    <p:cond delay="22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fill="hold"/>
                                        <p:tgtEl>
                                          <p:spTgt spid="11"/>
                                        </p:tgtEl>
                                        <p:attrNameLst>
                                          <p:attrName>ppt_x</p:attrName>
                                        </p:attrNameLst>
                                      </p:cBhvr>
                                      <p:tavLst>
                                        <p:tav tm="0">
                                          <p:val>
                                            <p:strVal val="0-#ppt_w/2"/>
                                          </p:val>
                                        </p:tav>
                                        <p:tav tm="100000">
                                          <p:val>
                                            <p:strVal val="#ppt_x"/>
                                          </p:val>
                                        </p:tav>
                                      </p:tavLst>
                                    </p:anim>
                                    <p:anim calcmode="lin" valueType="num">
                                      <p:cBhvr additive="base">
                                        <p:cTn id="22" dur="10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250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0-#ppt_w/2"/>
                                          </p:val>
                                        </p:tav>
                                        <p:tav tm="100000">
                                          <p:val>
                                            <p:strVal val="#ppt_x"/>
                                          </p:val>
                                        </p:tav>
                                      </p:tavLst>
                                    </p:anim>
                                    <p:anim calcmode="lin" valueType="num">
                                      <p:cBhvr additive="base">
                                        <p:cTn id="26" dur="1000" fill="hold"/>
                                        <p:tgtEl>
                                          <p:spTgt spid="13"/>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35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35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22" presetClass="entr" presetSubtype="8" fill="hold" grpId="0" nodeType="withEffect">
                                  <p:stCondLst>
                                    <p:cond delay="400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1000"/>
                                        <p:tgtEl>
                                          <p:spTgt spid="6"/>
                                        </p:tgtEl>
                                      </p:cBhvr>
                                    </p:animEffect>
                                  </p:childTnLst>
                                </p:cTn>
                              </p:par>
                              <p:par>
                                <p:cTn id="36" presetID="22" presetClass="entr" presetSubtype="8" fill="hold" grpId="0" nodeType="withEffect">
                                  <p:stCondLst>
                                    <p:cond delay="400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1000"/>
                                        <p:tgtEl>
                                          <p:spTgt spid="2"/>
                                        </p:tgtEl>
                                      </p:cBhvr>
                                    </p:animEffect>
                                  </p:childTnLst>
                                </p:cTn>
                              </p:par>
                              <p:par>
                                <p:cTn id="39" presetID="42"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22" presetClass="entr" presetSubtype="8" fill="hold" nodeType="withEffect">
                                  <p:stCondLst>
                                    <p:cond delay="50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4" fill="hold" nodeType="withEffect">
                                  <p:stCondLst>
                                    <p:cond delay="50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6" grpId="0"/>
      <p:bldP spid="2" grpId="0"/>
      <p:bldP spid="8" grpId="0" bldLvl="0" animBg="1"/>
      <p:bldP spid="10" grpId="0" bldLvl="0" animBg="1"/>
      <p:bldP spid="11" grpId="0" bldLvl="0" animBg="1"/>
      <p:bldP spid="1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11680" cy="645160"/>
          </a:xfrm>
          <a:prstGeom prst="rect">
            <a:avLst/>
          </a:prstGeom>
          <a:noFill/>
        </p:spPr>
        <p:txBody>
          <a:bodyPr wrap="none" rtlCol="0">
            <a:spAutoFit/>
          </a:bodyPr>
          <a:lstStyle/>
          <a:p>
            <a:r>
              <a:rPr lang="zh-CN" altLang="en-US" sz="3600" b="1" dirty="0">
                <a:solidFill>
                  <a:srgbClr val="FFFACD"/>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第四部分</a:t>
            </a:r>
          </a:p>
        </p:txBody>
      </p:sp>
      <p:sp>
        <p:nvSpPr>
          <p:cNvPr id="13" name="文本框 12"/>
          <p:cNvSpPr txBox="1"/>
          <p:nvPr/>
        </p:nvSpPr>
        <p:spPr>
          <a:xfrm>
            <a:off x="3667852" y="3836979"/>
            <a:ext cx="4865370" cy="1214755"/>
          </a:xfrm>
          <a:prstGeom prst="rect">
            <a:avLst/>
          </a:prstGeom>
          <a:noFill/>
        </p:spPr>
        <p:txBody>
          <a:bodyPr wrap="none" rtlCol="0">
            <a:spAutoFit/>
          </a:bodyPr>
          <a:lstStyle/>
          <a:p>
            <a:pPr algn="ctr"/>
            <a:r>
              <a:rPr sz="4800" b="1" dirty="0">
                <a:gradFill>
                  <a:gsLst>
                    <a:gs pos="90000">
                      <a:srgbClr val="C00000"/>
                    </a:gs>
                    <a:gs pos="30000">
                      <a:srgbClr val="FF3300"/>
                    </a:gs>
                  </a:gsLst>
                  <a:lin ang="5400000" scaled="1"/>
                </a:gradFill>
                <a:latin typeface="微软雅黑" panose="020B0503020204020204" charset="-122"/>
                <a:ea typeface="微软雅黑" panose="020B0503020204020204" charset="-122"/>
              </a:rPr>
              <a:t>中国梦人民梦</a:t>
            </a:r>
          </a:p>
          <a:p>
            <a:pPr algn="ctr"/>
            <a:r>
              <a:rPr sz="2500" dirty="0">
                <a:gradFill>
                  <a:gsLst>
                    <a:gs pos="90000">
                      <a:srgbClr val="C00000"/>
                    </a:gs>
                    <a:gs pos="30000">
                      <a:srgbClr val="FF3300"/>
                    </a:gs>
                  </a:gsLst>
                  <a:lin ang="5400000" scaled="1"/>
                </a:gradFill>
                <a:latin typeface="微软雅黑" panose="020B0503020204020204" charset="-122"/>
                <a:ea typeface="微软雅黑" panose="020B0503020204020204" charset="-122"/>
              </a:rPr>
              <a:t>PLEASE ADD YOUR TITLE HERE</a:t>
            </a:r>
          </a:p>
        </p:txBody>
      </p:sp>
      <p:pic>
        <p:nvPicPr>
          <p:cNvPr id="2" name="图片 1" descr="liangxueyizuo3.png"/>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085">
        <p:blinds dir="vert"/>
      </p:transition>
    </mc:Choice>
    <mc:Fallback xmlns="">
      <p:transition spd="slow" advTm="408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grpSp>
        <p:nvGrpSpPr>
          <p:cNvPr id="5" name="组合 4"/>
          <p:cNvGrpSpPr/>
          <p:nvPr/>
        </p:nvGrpSpPr>
        <p:grpSpPr>
          <a:xfrm>
            <a:off x="4644741" y="1704195"/>
            <a:ext cx="4215765" cy="720090"/>
            <a:chOff x="5131591" y="1756983"/>
            <a:chExt cx="3913462" cy="720090"/>
          </a:xfrm>
        </p:grpSpPr>
        <p:sp>
          <p:nvSpPr>
            <p:cNvPr id="12" name="流程图: 可选过程 11"/>
            <p:cNvSpPr/>
            <p:nvPr/>
          </p:nvSpPr>
          <p:spPr>
            <a:xfrm>
              <a:off x="5131591" y="1756983"/>
              <a:ext cx="3913462" cy="72009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FFACD"/>
                </a:solidFill>
                <a:latin typeface="微软雅黑" panose="020B0503020204020204" charset="-122"/>
                <a:ea typeface="微软雅黑" panose="020B0503020204020204" charset="-122"/>
              </a:endParaRPr>
            </a:p>
          </p:txBody>
        </p:sp>
        <p:sp>
          <p:nvSpPr>
            <p:cNvPr id="29" name="文本框 28"/>
            <p:cNvSpPr txBox="1"/>
            <p:nvPr/>
          </p:nvSpPr>
          <p:spPr>
            <a:xfrm>
              <a:off x="5274242" y="1844613"/>
              <a:ext cx="597718" cy="521970"/>
            </a:xfrm>
            <a:prstGeom prst="rect">
              <a:avLst/>
            </a:prstGeom>
            <a:noFill/>
          </p:spPr>
          <p:txBody>
            <a:bodyPr wrap="square" rtlCol="0">
              <a:spAutoFit/>
            </a:bodyPr>
            <a:lstStyle/>
            <a:p>
              <a:r>
                <a:rPr lang="en-US" altLang="zh-CN" sz="2800" b="1" dirty="0">
                  <a:solidFill>
                    <a:srgbClr val="FFFACD"/>
                  </a:solidFill>
                  <a:latin typeface="微软雅黑" panose="020B0503020204020204" charset="-122"/>
                  <a:ea typeface="微软雅黑" panose="020B0503020204020204" charset="-122"/>
                </a:rPr>
                <a:t>01</a:t>
              </a:r>
            </a:p>
          </p:txBody>
        </p:sp>
        <p:sp>
          <p:nvSpPr>
            <p:cNvPr id="18" name="文本框 17"/>
            <p:cNvSpPr txBox="1"/>
            <p:nvPr/>
          </p:nvSpPr>
          <p:spPr>
            <a:xfrm>
              <a:off x="5873728" y="1844613"/>
              <a:ext cx="2815877" cy="521970"/>
            </a:xfrm>
            <a:prstGeom prst="rect">
              <a:avLst/>
            </a:prstGeom>
            <a:noFill/>
          </p:spPr>
          <p:txBody>
            <a:bodyPr wrap="square" rtlCol="0">
              <a:spAutoFit/>
            </a:bodyPr>
            <a:lstStyle/>
            <a:p>
              <a:pPr algn="dist"/>
              <a:r>
                <a:rPr sz="2800" b="1" dirty="0">
                  <a:solidFill>
                    <a:srgbClr val="FFFACD"/>
                  </a:solidFill>
                  <a:latin typeface="微软雅黑" panose="020B0503020204020204" charset="-122"/>
                  <a:ea typeface="微软雅黑" panose="020B0503020204020204" charset="-122"/>
                </a:rPr>
                <a:t>中国梦的阐述</a:t>
              </a:r>
            </a:p>
          </p:txBody>
        </p:sp>
      </p:grpSp>
      <p:grpSp>
        <p:nvGrpSpPr>
          <p:cNvPr id="3" name="组合 2"/>
          <p:cNvGrpSpPr/>
          <p:nvPr/>
        </p:nvGrpSpPr>
        <p:grpSpPr>
          <a:xfrm>
            <a:off x="2239102" y="4016278"/>
            <a:ext cx="1828800" cy="816790"/>
            <a:chOff x="1515837" y="4200428"/>
            <a:chExt cx="1828800" cy="816790"/>
          </a:xfrm>
        </p:grpSpPr>
        <p:sp>
          <p:nvSpPr>
            <p:cNvPr id="2" name="矩形: 圆角 1"/>
            <p:cNvSpPr/>
            <p:nvPr/>
          </p:nvSpPr>
          <p:spPr>
            <a:xfrm>
              <a:off x="1515837" y="4200428"/>
              <a:ext cx="1828800" cy="816790"/>
            </a:xfrm>
            <a:prstGeom prst="roundRect">
              <a:avLst/>
            </a:prstGeom>
            <a:gradFill>
              <a:gsLst>
                <a:gs pos="75000">
                  <a:srgbClr val="C00000"/>
                </a:gs>
                <a:gs pos="25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75000">
                      <a:srgbClr val="C00000"/>
                    </a:gs>
                    <a:gs pos="25000">
                      <a:srgbClr val="FF0000"/>
                    </a:gs>
                  </a:gsLst>
                  <a:lin ang="5400000" scaled="1"/>
                </a:gradFill>
                <a:latin typeface="微软雅黑" panose="020B0503020204020204" charset="-122"/>
                <a:ea typeface="微软雅黑" panose="020B0503020204020204" charset="-122"/>
              </a:endParaRPr>
            </a:p>
          </p:txBody>
        </p:sp>
        <p:sp>
          <p:nvSpPr>
            <p:cNvPr id="15" name="文本框 14"/>
            <p:cNvSpPr txBox="1"/>
            <p:nvPr/>
          </p:nvSpPr>
          <p:spPr>
            <a:xfrm>
              <a:off x="1823340" y="4254880"/>
              <a:ext cx="1213794" cy="707886"/>
            </a:xfrm>
            <a:prstGeom prst="rect">
              <a:avLst/>
            </a:prstGeom>
            <a:noFill/>
          </p:spPr>
          <p:txBody>
            <a:bodyPr wrap="none" rtlCol="0">
              <a:spAutoFit/>
            </a:bodyPr>
            <a:lstStyle/>
            <a:p>
              <a:r>
                <a:rPr lang="zh-CN" altLang="en-US" sz="4000" b="1" dirty="0">
                  <a:solidFill>
                    <a:srgbClr val="FFFCE1"/>
                  </a:solidFill>
                  <a:latin typeface="微软雅黑" panose="020B0503020204020204" charset="-122"/>
                  <a:ea typeface="微软雅黑" panose="020B0503020204020204" charset="-122"/>
                </a:rPr>
                <a:t>目录</a:t>
              </a:r>
            </a:p>
          </p:txBody>
        </p:sp>
      </p:grpSp>
      <p:grpSp>
        <p:nvGrpSpPr>
          <p:cNvPr id="19" name="组合 18"/>
          <p:cNvGrpSpPr/>
          <p:nvPr/>
        </p:nvGrpSpPr>
        <p:grpSpPr>
          <a:xfrm>
            <a:off x="4644741" y="2571687"/>
            <a:ext cx="4215765" cy="720090"/>
            <a:chOff x="5131591" y="1756983"/>
            <a:chExt cx="3913462" cy="720090"/>
          </a:xfrm>
        </p:grpSpPr>
        <p:sp>
          <p:nvSpPr>
            <p:cNvPr id="20" name="流程图: 可选过程 19"/>
            <p:cNvSpPr/>
            <p:nvPr/>
          </p:nvSpPr>
          <p:spPr>
            <a:xfrm>
              <a:off x="5131591" y="1756983"/>
              <a:ext cx="3913462" cy="72009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FFACD"/>
                </a:solidFill>
                <a:latin typeface="微软雅黑" panose="020B0503020204020204" charset="-122"/>
                <a:ea typeface="微软雅黑" panose="020B0503020204020204" charset="-122"/>
              </a:endParaRPr>
            </a:p>
          </p:txBody>
        </p:sp>
        <p:sp>
          <p:nvSpPr>
            <p:cNvPr id="21" name="文本框 20"/>
            <p:cNvSpPr txBox="1"/>
            <p:nvPr/>
          </p:nvSpPr>
          <p:spPr>
            <a:xfrm>
              <a:off x="5274242" y="1844613"/>
              <a:ext cx="597718" cy="521970"/>
            </a:xfrm>
            <a:prstGeom prst="rect">
              <a:avLst/>
            </a:prstGeom>
            <a:noFill/>
          </p:spPr>
          <p:txBody>
            <a:bodyPr wrap="square" rtlCol="0">
              <a:spAutoFit/>
            </a:bodyPr>
            <a:lstStyle/>
            <a:p>
              <a:r>
                <a:rPr lang="en-US" altLang="zh-CN" sz="2800" b="1" dirty="0">
                  <a:solidFill>
                    <a:srgbClr val="FFFACD"/>
                  </a:solidFill>
                  <a:latin typeface="微软雅黑" panose="020B0503020204020204" charset="-122"/>
                  <a:ea typeface="微软雅黑" panose="020B0503020204020204" charset="-122"/>
                </a:rPr>
                <a:t>02</a:t>
              </a:r>
            </a:p>
          </p:txBody>
        </p:sp>
        <p:sp>
          <p:nvSpPr>
            <p:cNvPr id="22" name="文本框 21"/>
            <p:cNvSpPr txBox="1"/>
            <p:nvPr/>
          </p:nvSpPr>
          <p:spPr>
            <a:xfrm>
              <a:off x="5861349" y="1844613"/>
              <a:ext cx="2930823" cy="521970"/>
            </a:xfrm>
            <a:prstGeom prst="rect">
              <a:avLst/>
            </a:prstGeom>
            <a:noFill/>
          </p:spPr>
          <p:txBody>
            <a:bodyPr wrap="square" rtlCol="0">
              <a:spAutoFit/>
            </a:bodyPr>
            <a:lstStyle/>
            <a:p>
              <a:pPr algn="dist"/>
              <a:r>
                <a:rPr sz="2800" b="1" dirty="0">
                  <a:solidFill>
                    <a:srgbClr val="FFFACD"/>
                  </a:solidFill>
                  <a:latin typeface="微软雅黑" panose="020B0503020204020204" charset="-122"/>
                  <a:ea typeface="微软雅黑" panose="020B0503020204020204" charset="-122"/>
                </a:rPr>
                <a:t>中国梦的定义</a:t>
              </a:r>
            </a:p>
          </p:txBody>
        </p:sp>
      </p:grpSp>
      <p:grpSp>
        <p:nvGrpSpPr>
          <p:cNvPr id="23" name="组合 22"/>
          <p:cNvGrpSpPr/>
          <p:nvPr/>
        </p:nvGrpSpPr>
        <p:grpSpPr>
          <a:xfrm>
            <a:off x="4644741" y="3439178"/>
            <a:ext cx="4215765" cy="720090"/>
            <a:chOff x="5131591" y="1756982"/>
            <a:chExt cx="3913462" cy="786638"/>
          </a:xfrm>
        </p:grpSpPr>
        <p:sp>
          <p:nvSpPr>
            <p:cNvPr id="24" name="流程图: 可选过程 23"/>
            <p:cNvSpPr/>
            <p:nvPr/>
          </p:nvSpPr>
          <p:spPr>
            <a:xfrm>
              <a:off x="5131591" y="1756982"/>
              <a:ext cx="3913462" cy="786638"/>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FFACD"/>
                </a:solidFill>
                <a:latin typeface="微软雅黑" panose="020B0503020204020204" charset="-122"/>
                <a:ea typeface="微软雅黑" panose="020B0503020204020204" charset="-122"/>
              </a:endParaRPr>
            </a:p>
          </p:txBody>
        </p:sp>
        <p:sp>
          <p:nvSpPr>
            <p:cNvPr id="25" name="文本框 24"/>
            <p:cNvSpPr txBox="1"/>
            <p:nvPr/>
          </p:nvSpPr>
          <p:spPr>
            <a:xfrm>
              <a:off x="5274242" y="1886007"/>
              <a:ext cx="597718" cy="570209"/>
            </a:xfrm>
            <a:prstGeom prst="rect">
              <a:avLst/>
            </a:prstGeom>
            <a:noFill/>
          </p:spPr>
          <p:txBody>
            <a:bodyPr wrap="square" rtlCol="0">
              <a:spAutoFit/>
            </a:bodyPr>
            <a:lstStyle/>
            <a:p>
              <a:r>
                <a:rPr lang="en-US" altLang="zh-CN" sz="2800" b="1" dirty="0">
                  <a:solidFill>
                    <a:srgbClr val="FFFACD"/>
                  </a:solidFill>
                  <a:latin typeface="微软雅黑" panose="020B0503020204020204" charset="-122"/>
                  <a:ea typeface="微软雅黑" panose="020B0503020204020204" charset="-122"/>
                </a:rPr>
                <a:t>03</a:t>
              </a:r>
            </a:p>
          </p:txBody>
        </p:sp>
        <p:sp>
          <p:nvSpPr>
            <p:cNvPr id="26" name="文本框 25"/>
            <p:cNvSpPr txBox="1"/>
            <p:nvPr/>
          </p:nvSpPr>
          <p:spPr>
            <a:xfrm>
              <a:off x="5872549" y="1865197"/>
              <a:ext cx="2919623" cy="570209"/>
            </a:xfrm>
            <a:prstGeom prst="rect">
              <a:avLst/>
            </a:prstGeom>
            <a:noFill/>
          </p:spPr>
          <p:txBody>
            <a:bodyPr wrap="square" rtlCol="0">
              <a:spAutoFit/>
            </a:bodyPr>
            <a:lstStyle/>
            <a:p>
              <a:pPr algn="dist"/>
              <a:r>
                <a:rPr sz="2800" b="1" dirty="0">
                  <a:solidFill>
                    <a:srgbClr val="FFFACD"/>
                  </a:solidFill>
                  <a:latin typeface="微软雅黑" panose="020B0503020204020204" charset="-122"/>
                  <a:ea typeface="微软雅黑" panose="020B0503020204020204" charset="-122"/>
                </a:rPr>
                <a:t>聚力共圆梦想</a:t>
              </a:r>
            </a:p>
          </p:txBody>
        </p:sp>
      </p:grpSp>
      <p:grpSp>
        <p:nvGrpSpPr>
          <p:cNvPr id="27" name="组合 26"/>
          <p:cNvGrpSpPr/>
          <p:nvPr/>
        </p:nvGrpSpPr>
        <p:grpSpPr>
          <a:xfrm>
            <a:off x="4644741" y="4309610"/>
            <a:ext cx="4215765" cy="720090"/>
            <a:chOff x="5131591" y="1756983"/>
            <a:chExt cx="3913462" cy="720090"/>
          </a:xfrm>
        </p:grpSpPr>
        <p:sp>
          <p:nvSpPr>
            <p:cNvPr id="28" name="流程图: 可选过程 27"/>
            <p:cNvSpPr/>
            <p:nvPr/>
          </p:nvSpPr>
          <p:spPr>
            <a:xfrm>
              <a:off x="5131591" y="1756983"/>
              <a:ext cx="3913462" cy="720090"/>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FFFACD"/>
                </a:solidFill>
                <a:latin typeface="微软雅黑" panose="020B0503020204020204" charset="-122"/>
                <a:ea typeface="微软雅黑" panose="020B0503020204020204" charset="-122"/>
              </a:endParaRPr>
            </a:p>
          </p:txBody>
        </p:sp>
        <p:sp>
          <p:nvSpPr>
            <p:cNvPr id="30" name="文本框 29"/>
            <p:cNvSpPr txBox="1"/>
            <p:nvPr/>
          </p:nvSpPr>
          <p:spPr>
            <a:xfrm>
              <a:off x="5274242" y="1844613"/>
              <a:ext cx="703822" cy="521970"/>
            </a:xfrm>
            <a:prstGeom prst="rect">
              <a:avLst/>
            </a:prstGeom>
            <a:noFill/>
          </p:spPr>
          <p:txBody>
            <a:bodyPr wrap="square" rtlCol="0">
              <a:spAutoFit/>
            </a:bodyPr>
            <a:lstStyle/>
            <a:p>
              <a:r>
                <a:rPr lang="en-US" altLang="zh-CN" sz="2800" b="1" dirty="0">
                  <a:solidFill>
                    <a:srgbClr val="FFFACD"/>
                  </a:solidFill>
                  <a:latin typeface="微软雅黑" panose="020B0503020204020204" charset="-122"/>
                  <a:ea typeface="微软雅黑" panose="020B0503020204020204" charset="-122"/>
                </a:rPr>
                <a:t>04</a:t>
              </a:r>
            </a:p>
          </p:txBody>
        </p:sp>
        <p:sp>
          <p:nvSpPr>
            <p:cNvPr id="31" name="文本框 30"/>
            <p:cNvSpPr txBox="1"/>
            <p:nvPr/>
          </p:nvSpPr>
          <p:spPr>
            <a:xfrm>
              <a:off x="5889054" y="1844613"/>
              <a:ext cx="2890739" cy="521970"/>
            </a:xfrm>
            <a:prstGeom prst="rect">
              <a:avLst/>
            </a:prstGeom>
            <a:noFill/>
          </p:spPr>
          <p:txBody>
            <a:bodyPr wrap="square" rtlCol="0">
              <a:spAutoFit/>
            </a:bodyPr>
            <a:lstStyle/>
            <a:p>
              <a:pPr algn="dist"/>
              <a:r>
                <a:rPr sz="2800" b="1" dirty="0">
                  <a:solidFill>
                    <a:srgbClr val="FFFACD"/>
                  </a:solidFill>
                  <a:latin typeface="微软雅黑" panose="020B0503020204020204" charset="-122"/>
                  <a:ea typeface="微软雅黑" panose="020B0503020204020204" charset="-122"/>
                </a:rPr>
                <a:t>中国梦人民梦</a:t>
              </a:r>
            </a:p>
          </p:txBody>
        </p:sp>
      </p:grpSp>
      <p:grpSp>
        <p:nvGrpSpPr>
          <p:cNvPr id="32" name="组合 31"/>
          <p:cNvGrpSpPr/>
          <p:nvPr/>
        </p:nvGrpSpPr>
        <p:grpSpPr>
          <a:xfrm>
            <a:off x="2037502" y="1448406"/>
            <a:ext cx="2232000" cy="2232000"/>
            <a:chOff x="3851921" y="107991"/>
            <a:chExt cx="1792566" cy="1792567"/>
          </a:xfrm>
          <a:gradFill>
            <a:gsLst>
              <a:gs pos="25000">
                <a:srgbClr val="C00000"/>
              </a:gs>
              <a:gs pos="75000">
                <a:srgbClr val="FF0000"/>
              </a:gs>
            </a:gsLst>
            <a:lin ang="5400000" scaled="1"/>
          </a:gradFill>
        </p:grpSpPr>
        <p:sp>
          <p:nvSpPr>
            <p:cNvPr id="33"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34"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pic>
        <p:nvPicPr>
          <p:cNvPr id="11" name="图片 10" descr="liangxueyizuo3.png"/>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Tm="4331">
        <p14:vortex dir="r"/>
      </p:transition>
    </mc:Choice>
    <mc:Fallback xmlns="">
      <p:transition spd="slow" advTm="43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26" presetClass="emph" presetSubtype="0" fill="hold" nodeType="withEffect">
                                  <p:stCondLst>
                                    <p:cond delay="1500"/>
                                  </p:stCondLst>
                                  <p:childTnLst>
                                    <p:animEffect transition="out" filter="fade">
                                      <p:cBhvr>
                                        <p:cTn id="11" dur="500" tmFilter="0, 0; .2, .5; .8, .5; 1, 0"/>
                                        <p:tgtEl>
                                          <p:spTgt spid="32"/>
                                        </p:tgtEl>
                                      </p:cBhvr>
                                    </p:animEffect>
                                    <p:animScale>
                                      <p:cBhvr>
                                        <p:cTn id="12" dur="250" autoRev="1" fill="hold"/>
                                        <p:tgtEl>
                                          <p:spTgt spid="32"/>
                                        </p:tgtEl>
                                      </p:cBhvr>
                                      <p:by x="105000" y="105000"/>
                                    </p:animScale>
                                  </p:childTnLst>
                                </p:cTn>
                              </p:par>
                              <p:par>
                                <p:cTn id="13" presetID="16" presetClass="entr" presetSubtype="21" fill="hold" nodeType="withEffect">
                                  <p:stCondLst>
                                    <p:cond delay="200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2" presetClass="entr" presetSubtype="2" decel="100000" fill="hold" nodeType="withEffect">
                                  <p:stCondLst>
                                    <p:cond delay="22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1+#ppt_w/2"/>
                                          </p:val>
                                        </p:tav>
                                        <p:tav tm="100000">
                                          <p:val>
                                            <p:strVal val="#ppt_x"/>
                                          </p:val>
                                        </p:tav>
                                      </p:tavLst>
                                    </p:anim>
                                    <p:anim calcmode="lin" valueType="num">
                                      <p:cBhvr additive="base">
                                        <p:cTn id="19" dur="10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3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000" fill="hold"/>
                                        <p:tgtEl>
                                          <p:spTgt spid="19"/>
                                        </p:tgtEl>
                                        <p:attrNameLst>
                                          <p:attrName>ppt_x</p:attrName>
                                        </p:attrNameLst>
                                      </p:cBhvr>
                                      <p:tavLst>
                                        <p:tav tm="0">
                                          <p:val>
                                            <p:strVal val="1+#ppt_w/2"/>
                                          </p:val>
                                        </p:tav>
                                        <p:tav tm="100000">
                                          <p:val>
                                            <p:strVal val="#ppt_x"/>
                                          </p:val>
                                        </p:tav>
                                      </p:tavLst>
                                    </p:anim>
                                    <p:anim calcmode="lin" valueType="num">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45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0" fill="hold"/>
                                        <p:tgtEl>
                                          <p:spTgt spid="23"/>
                                        </p:tgtEl>
                                        <p:attrNameLst>
                                          <p:attrName>ppt_x</p:attrName>
                                        </p:attrNameLst>
                                      </p:cBhvr>
                                      <p:tavLst>
                                        <p:tav tm="0">
                                          <p:val>
                                            <p:strVal val="1+#ppt_w/2"/>
                                          </p:val>
                                        </p:tav>
                                        <p:tav tm="100000">
                                          <p:val>
                                            <p:strVal val="#ppt_x"/>
                                          </p:val>
                                        </p:tav>
                                      </p:tavLst>
                                    </p:anim>
                                    <p:anim calcmode="lin" valueType="num">
                                      <p:cBhvr additive="base">
                                        <p:cTn id="27" dur="100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255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1+#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中国梦人民梦</a:t>
            </a:r>
          </a:p>
        </p:txBody>
      </p:sp>
      <p:sp>
        <p:nvSpPr>
          <p:cNvPr id="2" name="带形: 上凸 2"/>
          <p:cNvSpPr/>
          <p:nvPr/>
        </p:nvSpPr>
        <p:spPr>
          <a:xfrm>
            <a:off x="3595064" y="1411471"/>
            <a:ext cx="5001872" cy="852758"/>
          </a:xfrm>
          <a:prstGeom prst="ribbon2">
            <a:avLst>
              <a:gd name="adj1" fmla="val 16667"/>
              <a:gd name="adj2" fmla="val 75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 国 梦</a:t>
            </a:r>
          </a:p>
        </p:txBody>
      </p:sp>
      <p:sp>
        <p:nvSpPr>
          <p:cNvPr id="42" name="矩形: 圆角 41"/>
          <p:cNvSpPr/>
          <p:nvPr/>
        </p:nvSpPr>
        <p:spPr>
          <a:xfrm>
            <a:off x="6413500" y="2620010"/>
            <a:ext cx="3831590" cy="2686685"/>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1911350" y="2620010"/>
            <a:ext cx="3831590" cy="2686685"/>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2112010" y="2835275"/>
            <a:ext cx="3463290" cy="2338070"/>
          </a:xfrm>
          <a:prstGeom prst="rect">
            <a:avLst/>
          </a:prstGeom>
        </p:spPr>
        <p:txBody>
          <a:bodyPr wrap="square">
            <a:spAutoFit/>
          </a:bodyPr>
          <a:lstStyle/>
          <a:p>
            <a:pPr algn="ctr"/>
            <a:r>
              <a:rPr lang="zh-CN" altLang="en-US" sz="2000" b="1" dirty="0">
                <a:solidFill>
                  <a:schemeClr val="tx1"/>
                </a:solidFill>
                <a:latin typeface="微软雅黑" panose="020B0503020204020204" charset="-122"/>
                <a:ea typeface="微软雅黑" panose="020B0503020204020204" charset="-122"/>
              </a:rPr>
              <a:t>集体主义</a:t>
            </a:r>
          </a:p>
          <a:p>
            <a:pPr algn="ctr"/>
            <a:r>
              <a:rPr lang="zh-CN" altLang="en-US" dirty="0">
                <a:solidFill>
                  <a:schemeClr val="tx1"/>
                </a:solidFill>
                <a:latin typeface="微软雅黑" panose="020B0503020204020204" charset="-122"/>
                <a:ea typeface="微软雅黑" panose="020B0503020204020204"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sp>
        <p:nvSpPr>
          <p:cNvPr id="37" name="矩形 36"/>
          <p:cNvSpPr/>
          <p:nvPr/>
        </p:nvSpPr>
        <p:spPr>
          <a:xfrm>
            <a:off x="6781840" y="3245574"/>
            <a:ext cx="3095796" cy="1506855"/>
          </a:xfrm>
          <a:prstGeom prst="rect">
            <a:avLst/>
          </a:prstGeom>
        </p:spPr>
        <p:txBody>
          <a:bodyPr wrap="square">
            <a:spAutoFit/>
          </a:bodyPr>
          <a:lstStyle/>
          <a:p>
            <a:pPr algn="ctr"/>
            <a:r>
              <a:rPr lang="zh-CN" altLang="en-US" sz="2000" b="1" dirty="0">
                <a:solidFill>
                  <a:schemeClr val="tx1"/>
                </a:solidFill>
                <a:latin typeface="微软雅黑" panose="020B0503020204020204" charset="-122"/>
                <a:ea typeface="微软雅黑" panose="020B0503020204020204" charset="-122"/>
              </a:rPr>
              <a:t>美国梦</a:t>
            </a:r>
          </a:p>
          <a:p>
            <a:pPr algn="ctr"/>
            <a:r>
              <a:rPr lang="zh-CN" altLang="en-US" dirty="0">
                <a:solidFill>
                  <a:schemeClr val="tx1"/>
                </a:solidFill>
                <a:latin typeface="微软雅黑" panose="020B0503020204020204" charset="-122"/>
                <a:ea typeface="微软雅黑" panose="020B0503020204020204" charset="-122"/>
              </a:rPr>
              <a:t>实现个人的价值为核心</a:t>
            </a:r>
          </a:p>
          <a:p>
            <a:pPr algn="ctr"/>
            <a:r>
              <a:rPr lang="zh-CN" altLang="en-US" dirty="0">
                <a:solidFill>
                  <a:schemeClr val="tx1"/>
                </a:solidFill>
                <a:latin typeface="微软雅黑" panose="020B0503020204020204" charset="-122"/>
                <a:ea typeface="微软雅黑" panose="020B0503020204020204" charset="-122"/>
              </a:rPr>
              <a:t>鲍威尔、奥巴马等堪称实现美国梦的典范。个人主义是美国梦的思想基础和灵魂。</a:t>
            </a:r>
          </a:p>
        </p:txBody>
      </p:sp>
      <p:grpSp>
        <p:nvGrpSpPr>
          <p:cNvPr id="5" name="组合 4"/>
          <p:cNvGrpSpPr/>
          <p:nvPr userDrawn="1"/>
        </p:nvGrpSpPr>
        <p:grpSpPr>
          <a:xfrm flipV="1">
            <a:off x="1" y="5562602"/>
            <a:ext cx="12200622" cy="1295398"/>
            <a:chOff x="-13" y="-2"/>
            <a:chExt cx="12192001" cy="1295401"/>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8" name="图片 7"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0" name="图片 9"/>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1" name="图片 10"/>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594">
        <p:blinds dir="vert"/>
      </p:transition>
    </mc:Choice>
    <mc:Fallback xmlns="">
      <p:transition spd="slow" advTm="359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6" presetClass="entr" presetSubtype="21" fill="hold" grpId="0"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750"/>
                                        <p:tgtEl>
                                          <p:spTgt spid="2"/>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22" presetClass="entr" presetSubtype="1" fill="hold" grpId="0" nodeType="withEffect">
                                  <p:stCondLst>
                                    <p:cond delay="2250"/>
                                  </p:stCondLst>
                                  <p:childTnLst>
                                    <p:set>
                                      <p:cBhvr>
                                        <p:cTn id="24" dur="1" fill="hold">
                                          <p:stCondLst>
                                            <p:cond delay="0"/>
                                          </p:stCondLst>
                                        </p:cTn>
                                        <p:tgtEl>
                                          <p:spTgt spid="36"/>
                                        </p:tgtEl>
                                        <p:attrNameLst>
                                          <p:attrName>style.visibility</p:attrName>
                                        </p:attrNameLst>
                                      </p:cBhvr>
                                      <p:to>
                                        <p:strVal val="visible"/>
                                      </p:to>
                                    </p:set>
                                    <p:animEffect transition="in" filter="wipe(up)">
                                      <p:cBhvr>
                                        <p:cTn id="25" dur="500"/>
                                        <p:tgtEl>
                                          <p:spTgt spid="36"/>
                                        </p:tgtEl>
                                      </p:cBhvr>
                                    </p:animEffect>
                                  </p:childTnLst>
                                </p:cTn>
                              </p:par>
                              <p:par>
                                <p:cTn id="26" presetID="22" presetClass="entr" presetSubtype="1" fill="hold" grpId="0" nodeType="withEffect">
                                  <p:stCondLst>
                                    <p:cond delay="2250"/>
                                  </p:stCondLst>
                                  <p:childTnLst>
                                    <p:set>
                                      <p:cBhvr>
                                        <p:cTn id="27" dur="1" fill="hold">
                                          <p:stCondLst>
                                            <p:cond delay="0"/>
                                          </p:stCondLst>
                                        </p:cTn>
                                        <p:tgtEl>
                                          <p:spTgt spid="37"/>
                                        </p:tgtEl>
                                        <p:attrNameLst>
                                          <p:attrName>style.visibility</p:attrName>
                                        </p:attrNameLst>
                                      </p:cBhvr>
                                      <p:to>
                                        <p:strVal val="visible"/>
                                      </p:to>
                                    </p:set>
                                    <p:animEffect transition="in" filter="wipe(up)">
                                      <p:cBhvr>
                                        <p:cTn id="28" dur="500"/>
                                        <p:tgtEl>
                                          <p:spTgt spid="37"/>
                                        </p:tgtEl>
                                      </p:cBhvr>
                                    </p:animEffect>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par>
                                <p:cTn id="34" presetID="22" presetClass="entr" presetSubtype="8" fill="hold" nodeType="withEffect">
                                  <p:stCondLst>
                                    <p:cond delay="50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par>
                                <p:cTn id="37" presetID="22" presetClass="entr" presetSubtype="4"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bldLvl="0" animBg="1"/>
      <p:bldP spid="42" grpId="0" bldLvl="0" animBg="1"/>
      <p:bldP spid="41" grpId="0" bldLvl="0" animBg="1"/>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中国梦人民梦</a:t>
            </a:r>
          </a:p>
        </p:txBody>
      </p:sp>
      <p:sp>
        <p:nvSpPr>
          <p:cNvPr id="29" name="矩形: 圆角 3"/>
          <p:cNvSpPr/>
          <p:nvPr/>
        </p:nvSpPr>
        <p:spPr>
          <a:xfrm>
            <a:off x="1155065" y="1478915"/>
            <a:ext cx="9715500" cy="3632200"/>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32" name="矩形 31"/>
          <p:cNvSpPr/>
          <p:nvPr/>
        </p:nvSpPr>
        <p:spPr>
          <a:xfrm>
            <a:off x="1756410" y="1679575"/>
            <a:ext cx="9070340" cy="922020"/>
          </a:xfrm>
          <a:prstGeom prst="rect">
            <a:avLst/>
          </a:prstGeom>
        </p:spPr>
        <p:txBody>
          <a:bodyPr wrap="square">
            <a:spAutoFit/>
          </a:bodyPr>
          <a:lstStyle/>
          <a:p>
            <a:r>
              <a:rPr lang="zh-CN" altLang="en-US" b="1" dirty="0">
                <a:solidFill>
                  <a:schemeClr val="tx1"/>
                </a:solidFill>
                <a:latin typeface="微软雅黑" panose="020B0503020204020204" charset="-122"/>
                <a:ea typeface="微软雅黑" panose="020B0503020204020204" charset="-122"/>
              </a:rPr>
              <a:t>从文化背景来看</a:t>
            </a:r>
          </a:p>
          <a:p>
            <a:r>
              <a:rPr lang="zh-CN" altLang="en-US" dirty="0">
                <a:solidFill>
                  <a:schemeClr val="tx1"/>
                </a:solidFill>
                <a:latin typeface="微软雅黑" panose="020B0503020204020204" charset="-122"/>
                <a:ea typeface="微软雅黑" panose="020B0503020204020204" charset="-122"/>
              </a:rPr>
              <a:t>中华文化蕴含着极为丰富的追逐梦想的精神，这种追逐梦想的精神是中华民族精神的重要内容，是中华民族生生不息、刚健有为的强大精神动力。</a:t>
            </a:r>
          </a:p>
        </p:txBody>
      </p:sp>
      <p:sp>
        <p:nvSpPr>
          <p:cNvPr id="33" name="矩形 32"/>
          <p:cNvSpPr/>
          <p:nvPr/>
        </p:nvSpPr>
        <p:spPr>
          <a:xfrm>
            <a:off x="1756410" y="2622550"/>
            <a:ext cx="9276715" cy="922020"/>
          </a:xfrm>
          <a:prstGeom prst="rect">
            <a:avLst/>
          </a:prstGeom>
        </p:spPr>
        <p:txBody>
          <a:bodyPr wrap="square">
            <a:spAutoFit/>
          </a:bodyPr>
          <a:lstStyle/>
          <a:p>
            <a:r>
              <a:rPr lang="zh-CN" altLang="en-US" b="1" dirty="0">
                <a:solidFill>
                  <a:schemeClr val="tx1"/>
                </a:solidFill>
                <a:latin typeface="微软雅黑" panose="020B0503020204020204" charset="-122"/>
                <a:ea typeface="微软雅黑" panose="020B0503020204020204" charset="-122"/>
              </a:rPr>
              <a:t>从世界文明发展的历史看</a:t>
            </a:r>
          </a:p>
          <a:p>
            <a:r>
              <a:rPr lang="zh-CN" altLang="en-US" dirty="0">
                <a:solidFill>
                  <a:schemeClr val="tx1"/>
                </a:solidFill>
                <a:latin typeface="微软雅黑" panose="020B0503020204020204" charset="-122"/>
                <a:ea typeface="微软雅黑" panose="020B0503020204020204" charset="-122"/>
              </a:rPr>
              <a:t>中华民族是最富有整体性追梦精神的强大民族，从夸父追日、嫦娥奔月等远古神化传说，到神州系列飞船成功发射、神舟九号与天宫一号载人交会对接。</a:t>
            </a:r>
          </a:p>
        </p:txBody>
      </p:sp>
      <p:sp>
        <p:nvSpPr>
          <p:cNvPr id="34" name="矩形 33"/>
          <p:cNvSpPr/>
          <p:nvPr/>
        </p:nvSpPr>
        <p:spPr>
          <a:xfrm>
            <a:off x="1758950" y="3548380"/>
            <a:ext cx="9067165" cy="1476375"/>
          </a:xfrm>
          <a:prstGeom prst="rect">
            <a:avLst/>
          </a:prstGeom>
        </p:spPr>
        <p:txBody>
          <a:bodyPr wrap="square">
            <a:spAutoFit/>
          </a:bodyPr>
          <a:lstStyle/>
          <a:p>
            <a:r>
              <a:rPr lang="zh-CN" altLang="en-US" b="1" dirty="0">
                <a:solidFill>
                  <a:schemeClr val="tx1"/>
                </a:solidFill>
                <a:latin typeface="微软雅黑" panose="020B0503020204020204" charset="-122"/>
                <a:ea typeface="微软雅黑" panose="020B0503020204020204" charset="-122"/>
              </a:rPr>
              <a:t>历史积淀来看</a:t>
            </a:r>
          </a:p>
          <a:p>
            <a:r>
              <a:rPr lang="zh-CN" altLang="en-US" dirty="0">
                <a:solidFill>
                  <a:schemeClr val="tx1"/>
                </a:solidFill>
                <a:latin typeface="微软雅黑" panose="020B0503020204020204" charset="-122"/>
                <a:ea typeface="微软雅黑" panose="020B0503020204020204" charset="-122"/>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sp>
        <p:nvSpPr>
          <p:cNvPr id="36" name="Freeform 29"/>
          <p:cNvSpPr/>
          <p:nvPr/>
        </p:nvSpPr>
        <p:spPr bwMode="auto">
          <a:xfrm>
            <a:off x="1440908" y="2673270"/>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7" name="Freeform 29"/>
          <p:cNvSpPr/>
          <p:nvPr/>
        </p:nvSpPr>
        <p:spPr bwMode="auto">
          <a:xfrm>
            <a:off x="1440908" y="3573002"/>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49" name="Freeform 29"/>
          <p:cNvSpPr/>
          <p:nvPr/>
        </p:nvSpPr>
        <p:spPr bwMode="auto">
          <a:xfrm>
            <a:off x="1440908" y="167949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grpSp>
        <p:nvGrpSpPr>
          <p:cNvPr id="2" name="组合 1"/>
          <p:cNvGrpSpPr/>
          <p:nvPr userDrawn="1"/>
        </p:nvGrpSpPr>
        <p:grpSpPr>
          <a:xfrm flipV="1">
            <a:off x="1" y="5562602"/>
            <a:ext cx="12200622" cy="1295398"/>
            <a:chOff x="-13" y="-2"/>
            <a:chExt cx="12192001" cy="1295401"/>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5" name="图片 4"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8" name="图片 7"/>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0" name="图片 9"/>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077">
        <p:blinds dir="vert"/>
      </p:transition>
    </mc:Choice>
    <mc:Fallback xmlns="">
      <p:transition spd="slow" advTm="507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0" presetClass="entr" presetSubtype="0" fill="hold" grpId="0" nodeType="withEffect">
                                  <p:stCondLst>
                                    <p:cond delay="25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53" presetClass="entr" presetSubtype="16" fill="hold" grpId="0" nodeType="withEffect">
                                  <p:stCondLst>
                                    <p:cond delay="30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par>
                                <p:cTn id="22" presetID="53" presetClass="entr" presetSubtype="16" fill="hold" grpId="0" nodeType="withEffect">
                                  <p:stCondLst>
                                    <p:cond delay="30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22" presetClass="entr" presetSubtype="8" fill="hold" grpId="0" nodeType="withEffect">
                                  <p:stCondLst>
                                    <p:cond delay="350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1000"/>
                                        <p:tgtEl>
                                          <p:spTgt spid="32"/>
                                        </p:tgtEl>
                                      </p:cBhvr>
                                    </p:animEffect>
                                  </p:childTnLst>
                                </p:cTn>
                              </p:par>
                              <p:par>
                                <p:cTn id="30" presetID="22" presetClass="entr" presetSubtype="8" fill="hold" grpId="0" nodeType="withEffect">
                                  <p:stCondLst>
                                    <p:cond delay="350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1000"/>
                                        <p:tgtEl>
                                          <p:spTgt spid="33"/>
                                        </p:tgtEl>
                                      </p:cBhvr>
                                    </p:animEffect>
                                  </p:childTnLst>
                                </p:cTn>
                              </p:par>
                              <p:par>
                                <p:cTn id="33" presetID="22" presetClass="entr" presetSubtype="8" fill="hold" grpId="0" nodeType="withEffect">
                                  <p:stCondLst>
                                    <p:cond delay="350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1000"/>
                                        <p:tgtEl>
                                          <p:spTgt spid="34"/>
                                        </p:tgtEl>
                                      </p:cBhvr>
                                    </p:animEffect>
                                  </p:childTnLst>
                                </p:cTn>
                              </p:par>
                              <p:par>
                                <p:cTn id="36" presetID="53" presetClass="entr" presetSubtype="16" fill="hold" grpId="0" nodeType="withEffect">
                                  <p:stCondLst>
                                    <p:cond delay="300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par>
                                <p:cTn id="41" presetID="42"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par>
                                <p:cTn id="46" presetID="22" presetClass="entr" presetSubtype="8" fill="hold" nodeType="withEffect">
                                  <p:stCondLst>
                                    <p:cond delay="5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par>
                                <p:cTn id="49" presetID="22" presetClass="entr" presetSubtype="4" fill="hold" nodeType="withEffect">
                                  <p:stCondLst>
                                    <p:cond delay="500"/>
                                  </p:stCondLst>
                                  <p:childTnLst>
                                    <p:set>
                                      <p:cBhvr>
                                        <p:cTn id="50" dur="1" fill="hold">
                                          <p:stCondLst>
                                            <p:cond delay="0"/>
                                          </p:stCondLst>
                                        </p:cTn>
                                        <p:tgtEl>
                                          <p:spTgt spid="8"/>
                                        </p:tgtEl>
                                        <p:attrNameLst>
                                          <p:attrName>style.visibility</p:attrName>
                                        </p:attrNameLst>
                                      </p:cBhvr>
                                      <p:to>
                                        <p:strVal val="visible"/>
                                      </p:to>
                                    </p:set>
                                    <p:animEffect transition="in" filter="wipe(down)">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9" grpId="0" bldLvl="0" animBg="1"/>
      <p:bldP spid="32" grpId="0"/>
      <p:bldP spid="33" grpId="0"/>
      <p:bldP spid="34" grpId="0"/>
      <p:bldP spid="36" grpId="0" bldLvl="0" animBg="1"/>
      <p:bldP spid="37" grpId="0" bldLvl="0" animBg="1"/>
      <p:bldP spid="4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中国梦人民梦</a:t>
            </a:r>
          </a:p>
        </p:txBody>
      </p:sp>
      <p:sp>
        <p:nvSpPr>
          <p:cNvPr id="2" name="矩形: 圆角 2"/>
          <p:cNvSpPr/>
          <p:nvPr/>
        </p:nvSpPr>
        <p:spPr>
          <a:xfrm>
            <a:off x="1223645" y="1118870"/>
            <a:ext cx="9714865" cy="883285"/>
          </a:xfrm>
          <a:prstGeom prst="round2DiagRect">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FFCE1"/>
                </a:solidFill>
                <a:latin typeface="微软雅黑" panose="020B0503020204020204" charset="-122"/>
                <a:ea typeface="微软雅黑" panose="020B0503020204020204" charset="-122"/>
              </a:rPr>
              <a:t>中华民族对于中国特色社会主义道路、中国特色社会主义理论体系、中国特色社会主义制度的道路自信、理论自信、制度自信更加坚定。这是中国梦能够实现的根本动力所在。</a:t>
            </a:r>
          </a:p>
        </p:txBody>
      </p:sp>
      <p:sp>
        <p:nvSpPr>
          <p:cNvPr id="5" name="矩形: 圆角 3"/>
          <p:cNvSpPr/>
          <p:nvPr/>
        </p:nvSpPr>
        <p:spPr>
          <a:xfrm>
            <a:off x="3675944" y="2154612"/>
            <a:ext cx="7262826" cy="3046249"/>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微软雅黑" panose="020B0503020204020204" charset="-122"/>
              <a:ea typeface="微软雅黑" panose="020B0503020204020204" charset="-122"/>
            </a:endParaRPr>
          </a:p>
        </p:txBody>
      </p:sp>
      <p:sp>
        <p:nvSpPr>
          <p:cNvPr id="6" name="矩形: 圆角 4"/>
          <p:cNvSpPr/>
          <p:nvPr/>
        </p:nvSpPr>
        <p:spPr>
          <a:xfrm>
            <a:off x="1223874" y="3260996"/>
            <a:ext cx="2169370" cy="1939865"/>
          </a:xfrm>
          <a:prstGeom prst="round2DiagRect">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FFFCE1"/>
                </a:solidFill>
                <a:latin typeface="微软雅黑" panose="020B0503020204020204" charset="-122"/>
                <a:ea typeface="微软雅黑" panose="020B0503020204020204" charset="-122"/>
              </a:rPr>
              <a:t>从现实依据看，中国梦基于党的正确领导和建设中国特色社会主义的成功实践。</a:t>
            </a:r>
          </a:p>
        </p:txBody>
      </p:sp>
      <p:sp>
        <p:nvSpPr>
          <p:cNvPr id="8" name="矩形: 圆角 5"/>
          <p:cNvSpPr/>
          <p:nvPr/>
        </p:nvSpPr>
        <p:spPr>
          <a:xfrm>
            <a:off x="1223874" y="2155596"/>
            <a:ext cx="2169370" cy="895501"/>
          </a:xfrm>
          <a:prstGeom prst="round2DiagRect">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CE1"/>
                </a:solidFill>
                <a:latin typeface="微软雅黑" panose="020B0503020204020204" charset="-122"/>
                <a:ea typeface="微软雅黑" panose="020B0503020204020204" charset="-122"/>
              </a:rPr>
              <a:t>重要性</a:t>
            </a:r>
            <a:endParaRPr lang="zh-CN" altLang="en-US" sz="2800" b="1" dirty="0">
              <a:solidFill>
                <a:srgbClr val="FFFCE1"/>
              </a:solidFill>
              <a:latin typeface="微软雅黑" panose="020B0503020204020204" charset="-122"/>
              <a:ea typeface="微软雅黑" panose="020B0503020204020204" charset="-122"/>
            </a:endParaRPr>
          </a:p>
        </p:txBody>
      </p:sp>
      <p:sp>
        <p:nvSpPr>
          <p:cNvPr id="10" name="矩形 9"/>
          <p:cNvSpPr/>
          <p:nvPr/>
        </p:nvSpPr>
        <p:spPr>
          <a:xfrm>
            <a:off x="4286423" y="2422450"/>
            <a:ext cx="6390830" cy="398780"/>
          </a:xfrm>
          <a:prstGeom prst="rect">
            <a:avLst/>
          </a:prstGeom>
        </p:spPr>
        <p:txBody>
          <a:bodyPr wrap="square">
            <a:spAutoFit/>
          </a:bodyPr>
          <a:lstStyle/>
          <a:p>
            <a:r>
              <a:rPr lang="zh-CN" altLang="en-US" sz="2000" dirty="0">
                <a:solidFill>
                  <a:schemeClr val="tx1"/>
                </a:solidFill>
                <a:latin typeface="微软雅黑" panose="020B0503020204020204" charset="-122"/>
                <a:ea typeface="微软雅黑" panose="020B0503020204020204" charset="-122"/>
              </a:rPr>
              <a:t>首先，党的正确领导，是实现中国梦的坚强的政治保证。</a:t>
            </a:r>
          </a:p>
        </p:txBody>
      </p:sp>
      <p:sp>
        <p:nvSpPr>
          <p:cNvPr id="11" name="矩形 10"/>
          <p:cNvSpPr/>
          <p:nvPr/>
        </p:nvSpPr>
        <p:spPr>
          <a:xfrm>
            <a:off x="4286423" y="2933695"/>
            <a:ext cx="6535972" cy="706755"/>
          </a:xfrm>
          <a:prstGeom prst="rect">
            <a:avLst/>
          </a:prstGeom>
        </p:spPr>
        <p:txBody>
          <a:bodyPr wrap="square">
            <a:spAutoFit/>
          </a:bodyPr>
          <a:lstStyle/>
          <a:p>
            <a:r>
              <a:rPr lang="zh-CN" altLang="en-US" sz="2000" dirty="0">
                <a:solidFill>
                  <a:schemeClr val="tx1"/>
                </a:solidFill>
                <a:latin typeface="微软雅黑" panose="020B0503020204020204" charset="-122"/>
                <a:ea typeface="微软雅黑" panose="020B0503020204020204" charset="-122"/>
              </a:rPr>
              <a:t>其次，综合国力的提升，为实现中国梦提供了可靠的物</a:t>
            </a:r>
          </a:p>
          <a:p>
            <a:r>
              <a:rPr lang="zh-CN" altLang="en-US" sz="2000" dirty="0">
                <a:solidFill>
                  <a:schemeClr val="tx1"/>
                </a:solidFill>
                <a:latin typeface="微软雅黑" panose="020B0503020204020204" charset="-122"/>
                <a:ea typeface="微软雅黑" panose="020B0503020204020204" charset="-122"/>
              </a:rPr>
              <a:t>质保证</a:t>
            </a:r>
          </a:p>
        </p:txBody>
      </p:sp>
      <p:sp>
        <p:nvSpPr>
          <p:cNvPr id="12" name="矩形 11"/>
          <p:cNvSpPr/>
          <p:nvPr/>
        </p:nvSpPr>
        <p:spPr>
          <a:xfrm>
            <a:off x="4288790" y="3705225"/>
            <a:ext cx="6388100" cy="1322070"/>
          </a:xfrm>
          <a:prstGeom prst="rect">
            <a:avLst/>
          </a:prstGeom>
        </p:spPr>
        <p:txBody>
          <a:bodyPr wrap="square">
            <a:spAutoFit/>
          </a:bodyPr>
          <a:lstStyle/>
          <a:p>
            <a:r>
              <a:rPr lang="zh-CN" altLang="en-US" sz="2000" dirty="0">
                <a:solidFill>
                  <a:schemeClr val="tx1"/>
                </a:solidFill>
                <a:latin typeface="微软雅黑" panose="020B0503020204020204" charset="-122"/>
                <a:ea typeface="微软雅黑" panose="020B0503020204020204" charset="-122"/>
              </a:rPr>
              <a:t>最后，中华民族对于自身的发展道路充满了自信，对于中华民族的伟大复兴充满了信心和期待。改革开放以来的实践充分证明，中国的发展道路是符合中国实际的，是正确的。</a:t>
            </a:r>
          </a:p>
        </p:txBody>
      </p:sp>
      <p:sp>
        <p:nvSpPr>
          <p:cNvPr id="13" name="Freeform 29"/>
          <p:cNvSpPr/>
          <p:nvPr/>
        </p:nvSpPr>
        <p:spPr bwMode="auto">
          <a:xfrm>
            <a:off x="3859623" y="2444600"/>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sp>
        <p:nvSpPr>
          <p:cNvPr id="14" name="Freeform 29"/>
          <p:cNvSpPr/>
          <p:nvPr/>
        </p:nvSpPr>
        <p:spPr bwMode="auto">
          <a:xfrm>
            <a:off x="3859623" y="2955845"/>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sp>
        <p:nvSpPr>
          <p:cNvPr id="15" name="Freeform 29"/>
          <p:cNvSpPr/>
          <p:nvPr/>
        </p:nvSpPr>
        <p:spPr bwMode="auto">
          <a:xfrm>
            <a:off x="3859623" y="3729847"/>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grpSp>
        <p:nvGrpSpPr>
          <p:cNvPr id="16" name="组合 15"/>
          <p:cNvGrpSpPr/>
          <p:nvPr userDrawn="1"/>
        </p:nvGrpSpPr>
        <p:grpSpPr>
          <a:xfrm flipV="1">
            <a:off x="1" y="5562602"/>
            <a:ext cx="12200622" cy="1295398"/>
            <a:chOff x="-13" y="-2"/>
            <a:chExt cx="12192001" cy="1295401"/>
          </a:xfrm>
        </p:grpSpPr>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9" name="图片 18"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20" name="图片 19"/>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21" name="图片 20"/>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984">
        <p:blinds dir="vert"/>
      </p:transition>
    </mc:Choice>
    <mc:Fallback xmlns="">
      <p:transition spd="slow" advTm="49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6" presetClass="entr" presetSubtype="21" fill="hold" grpId="0"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1000"/>
                                        <p:tgtEl>
                                          <p:spTgt spid="2"/>
                                        </p:tgtEl>
                                      </p:cBhvr>
                                    </p:animEffect>
                                  </p:childTnLst>
                                </p:cTn>
                              </p:par>
                              <p:par>
                                <p:cTn id="17" presetID="22" presetClass="entr" presetSubtype="1" fill="hold" grpId="0" nodeType="withEffect">
                                  <p:stCondLst>
                                    <p:cond delay="225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750"/>
                                        <p:tgtEl>
                                          <p:spTgt spid="8"/>
                                        </p:tgtEl>
                                      </p:cBhvr>
                                    </p:animEffect>
                                  </p:childTnLst>
                                </p:cTn>
                              </p:par>
                              <p:par>
                                <p:cTn id="20" presetID="22" presetClass="entr" presetSubtype="4" fill="hold" grpId="0" nodeType="withEffect">
                                  <p:stCondLst>
                                    <p:cond delay="225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750"/>
                                        <p:tgtEl>
                                          <p:spTgt spid="6"/>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53" presetClass="entr" presetSubtype="16" fill="hold" grpId="0" nodeType="withEffect">
                                  <p:stCondLst>
                                    <p:cond delay="30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grpId="0" nodeType="withEffect">
                                  <p:stCondLst>
                                    <p:cond delay="30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22" presetClass="entr" presetSubtype="8" fill="hold" grpId="0" nodeType="withEffect">
                                  <p:stCondLst>
                                    <p:cond delay="350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1000"/>
                                        <p:tgtEl>
                                          <p:spTgt spid="10"/>
                                        </p:tgtEl>
                                      </p:cBhvr>
                                    </p:animEffect>
                                  </p:childTnLst>
                                </p:cTn>
                              </p:par>
                              <p:par>
                                <p:cTn id="44" presetID="22" presetClass="entr" presetSubtype="8" fill="hold" grpId="0" nodeType="withEffect">
                                  <p:stCondLst>
                                    <p:cond delay="350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1000"/>
                                        <p:tgtEl>
                                          <p:spTgt spid="11"/>
                                        </p:tgtEl>
                                      </p:cBhvr>
                                    </p:animEffect>
                                  </p:childTnLst>
                                </p:cTn>
                              </p:par>
                              <p:par>
                                <p:cTn id="47" presetID="22" presetClass="entr" presetSubtype="8" fill="hold" grpId="0" nodeType="withEffect">
                                  <p:stCondLst>
                                    <p:cond delay="350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1000"/>
                                        <p:tgtEl>
                                          <p:spTgt spid="12"/>
                                        </p:tgtEl>
                                      </p:cBhvr>
                                    </p:animEffect>
                                  </p:childTnLst>
                                </p:cTn>
                              </p:par>
                              <p:par>
                                <p:cTn id="50" presetID="42"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22" presetClass="entr" presetSubtype="8" fill="hold" nodeType="withEffect">
                                  <p:stCondLst>
                                    <p:cond delay="50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4" fill="hold" nodeType="withEffect">
                                  <p:stCondLst>
                                    <p:cond delay="50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bldLvl="0" animBg="1"/>
      <p:bldP spid="5" grpId="0" bldLvl="0" animBg="1"/>
      <p:bldP spid="6" grpId="0" bldLvl="0" animBg="1"/>
      <p:bldP spid="8" grpId="0" bldLvl="0" animBg="1"/>
      <p:bldP spid="10" grpId="0"/>
      <p:bldP spid="11" grpId="0"/>
      <p:bldP spid="12" grpId="0"/>
      <p:bldP spid="13" grpId="0" bldLvl="0" animBg="1"/>
      <p:bldP spid="14" grpId="0" bldLvl="0" animBg="1"/>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中国梦人民梦</a:t>
            </a:r>
          </a:p>
        </p:txBody>
      </p:sp>
      <p:grpSp>
        <p:nvGrpSpPr>
          <p:cNvPr id="2" name="组合 1"/>
          <p:cNvGrpSpPr/>
          <p:nvPr/>
        </p:nvGrpSpPr>
        <p:grpSpPr>
          <a:xfrm>
            <a:off x="1651635" y="1744980"/>
            <a:ext cx="2788285" cy="3071495"/>
            <a:chOff x="1872342" y="1611085"/>
            <a:chExt cx="2330855" cy="3071751"/>
          </a:xfrm>
        </p:grpSpPr>
        <p:sp>
          <p:nvSpPr>
            <p:cNvPr id="5" name="矩形: 圆角 1"/>
            <p:cNvSpPr/>
            <p:nvPr/>
          </p:nvSpPr>
          <p:spPr>
            <a:xfrm>
              <a:off x="1872342" y="1611085"/>
              <a:ext cx="2330855" cy="3071751"/>
            </a:xfrm>
            <a:prstGeom prst="round2Diag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85419" y="1955864"/>
              <a:ext cx="2104698" cy="1106897"/>
            </a:xfrm>
            <a:prstGeom prst="rect">
              <a:avLst/>
            </a:prstGeom>
            <a:noFill/>
          </p:spPr>
          <p:txBody>
            <a:bodyPr wrap="square" rtlCol="0">
              <a:spAutoFit/>
            </a:bodyPr>
            <a:lstStyle/>
            <a:p>
              <a:pPr algn="just">
                <a:lnSpc>
                  <a:spcPct val="110000"/>
                </a:lnSpc>
              </a:pPr>
              <a:r>
                <a:rPr lang="zh-CN" altLang="en-US" sz="2000" b="1" dirty="0">
                  <a:solidFill>
                    <a:srgbClr val="FFFACD"/>
                  </a:solidFill>
                  <a:effectLst>
                    <a:outerShdw blurRad="38100" dist="38100" dir="2700000" algn="tl">
                      <a:srgbClr val="000000">
                        <a:alpha val="43137"/>
                      </a:srgbClr>
                    </a:outerShdw>
                  </a:effectLst>
                  <a:latin typeface="微软雅黑" panose="020B0503020204020204" charset="-122"/>
                  <a:ea typeface="微软雅黑" panose="020B0503020204020204" charset="-122"/>
                </a:rPr>
                <a:t>习近平总书记用三个“必须”勾画了实现中国梦的具体路径。</a:t>
              </a:r>
            </a:p>
          </p:txBody>
        </p:sp>
        <p:sp>
          <p:nvSpPr>
            <p:cNvPr id="6" name="Freeform 9"/>
            <p:cNvSpPr/>
            <p:nvPr/>
          </p:nvSpPr>
          <p:spPr bwMode="auto">
            <a:xfrm>
              <a:off x="2638854" y="3386693"/>
              <a:ext cx="797831" cy="858592"/>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p>
          </p:txBody>
        </p:sp>
      </p:grpSp>
      <p:sp>
        <p:nvSpPr>
          <p:cNvPr id="11" name="矩形 10"/>
          <p:cNvSpPr/>
          <p:nvPr/>
        </p:nvSpPr>
        <p:spPr>
          <a:xfrm>
            <a:off x="5383530" y="1806643"/>
            <a:ext cx="5300345" cy="475615"/>
          </a:xfrm>
          <a:prstGeom prst="rect">
            <a:avLst/>
          </a:prstGeom>
        </p:spPr>
        <p:txBody>
          <a:bodyPr wrap="square">
            <a:spAutoFit/>
          </a:bodyPr>
          <a:lstStyle/>
          <a:p>
            <a:pPr algn="just"/>
            <a:r>
              <a:rPr lang="zh-CN" altLang="en-US" sz="2500" dirty="0">
                <a:solidFill>
                  <a:schemeClr val="tx1"/>
                </a:solidFill>
                <a:latin typeface="微软雅黑" panose="020B0503020204020204" charset="-122"/>
                <a:ea typeface="微软雅黑" panose="020B0503020204020204" charset="-122"/>
              </a:rPr>
              <a:t>实现中国梦必须走中国道路</a:t>
            </a:r>
          </a:p>
        </p:txBody>
      </p:sp>
      <p:sp>
        <p:nvSpPr>
          <p:cNvPr id="28" name="矩形 27"/>
          <p:cNvSpPr/>
          <p:nvPr/>
        </p:nvSpPr>
        <p:spPr>
          <a:xfrm>
            <a:off x="5383530" y="3045297"/>
            <a:ext cx="5300345" cy="475615"/>
          </a:xfrm>
          <a:prstGeom prst="rect">
            <a:avLst/>
          </a:prstGeom>
        </p:spPr>
        <p:txBody>
          <a:bodyPr wrap="square">
            <a:spAutoFit/>
          </a:bodyPr>
          <a:lstStyle/>
          <a:p>
            <a:pPr algn="just"/>
            <a:r>
              <a:rPr lang="zh-CN" altLang="en-US" sz="2500" dirty="0">
                <a:solidFill>
                  <a:schemeClr val="tx1"/>
                </a:solidFill>
                <a:latin typeface="微软雅黑" panose="020B0503020204020204" charset="-122"/>
                <a:ea typeface="微软雅黑" panose="020B0503020204020204" charset="-122"/>
              </a:rPr>
              <a:t>实现中国梦必须弘扬中国精神</a:t>
            </a:r>
          </a:p>
        </p:txBody>
      </p:sp>
      <p:sp>
        <p:nvSpPr>
          <p:cNvPr id="29" name="矩形 28"/>
          <p:cNvSpPr/>
          <p:nvPr/>
        </p:nvSpPr>
        <p:spPr>
          <a:xfrm>
            <a:off x="5383530" y="4293173"/>
            <a:ext cx="5300345" cy="475615"/>
          </a:xfrm>
          <a:prstGeom prst="rect">
            <a:avLst/>
          </a:prstGeom>
        </p:spPr>
        <p:txBody>
          <a:bodyPr wrap="square">
            <a:spAutoFit/>
          </a:bodyPr>
          <a:lstStyle/>
          <a:p>
            <a:pPr algn="just"/>
            <a:r>
              <a:rPr lang="zh-CN" altLang="en-US" sz="2500" dirty="0">
                <a:solidFill>
                  <a:schemeClr val="tx1"/>
                </a:solidFill>
                <a:latin typeface="微软雅黑" panose="020B0503020204020204" charset="-122"/>
                <a:ea typeface="微软雅黑" panose="020B0503020204020204" charset="-122"/>
              </a:rPr>
              <a:t>实现中国梦必须凝聚中国力量</a:t>
            </a:r>
          </a:p>
        </p:txBody>
      </p:sp>
      <p:sp>
        <p:nvSpPr>
          <p:cNvPr id="14" name="矩形: 圆角 13"/>
          <p:cNvSpPr/>
          <p:nvPr/>
        </p:nvSpPr>
        <p:spPr>
          <a:xfrm>
            <a:off x="4684194" y="1744703"/>
            <a:ext cx="576000" cy="576000"/>
          </a:xfrm>
          <a:prstGeom prst="roundRect">
            <a:avLst>
              <a:gd name="adj" fmla="val 17288"/>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1</a:t>
            </a:r>
            <a:endParaRPr lang="zh-CN" altLang="en-US" dirty="0">
              <a:solidFill>
                <a:srgbClr val="FFFACD"/>
              </a:solidFill>
              <a:latin typeface="Impact" panose="020B0806030902050204" pitchFamily="34" charset="0"/>
            </a:endParaRPr>
          </a:p>
        </p:txBody>
      </p:sp>
      <p:sp>
        <p:nvSpPr>
          <p:cNvPr id="32" name="矩形: 圆角 31"/>
          <p:cNvSpPr/>
          <p:nvPr/>
        </p:nvSpPr>
        <p:spPr>
          <a:xfrm>
            <a:off x="4684194" y="4231233"/>
            <a:ext cx="576000" cy="576000"/>
          </a:xfrm>
          <a:prstGeom prst="roundRect">
            <a:avLst>
              <a:gd name="adj" fmla="val 17288"/>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3</a:t>
            </a:r>
            <a:endParaRPr lang="zh-CN" altLang="en-US" dirty="0">
              <a:solidFill>
                <a:srgbClr val="FFFACD"/>
              </a:solidFill>
              <a:latin typeface="Impact" panose="020B0806030902050204" pitchFamily="34" charset="0"/>
            </a:endParaRPr>
          </a:p>
        </p:txBody>
      </p:sp>
      <p:sp>
        <p:nvSpPr>
          <p:cNvPr id="33" name="矩形: 圆角 32"/>
          <p:cNvSpPr/>
          <p:nvPr/>
        </p:nvSpPr>
        <p:spPr>
          <a:xfrm>
            <a:off x="4684194" y="2983357"/>
            <a:ext cx="576000" cy="576000"/>
          </a:xfrm>
          <a:prstGeom prst="roundRect">
            <a:avLst>
              <a:gd name="adj" fmla="val 17288"/>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2</a:t>
            </a:r>
            <a:endParaRPr lang="zh-CN" altLang="en-US" dirty="0">
              <a:solidFill>
                <a:srgbClr val="FFFACD"/>
              </a:solidFill>
              <a:latin typeface="Impact" panose="020B0806030902050204" pitchFamily="34" charset="0"/>
            </a:endParaRPr>
          </a:p>
        </p:txBody>
      </p:sp>
      <p:grpSp>
        <p:nvGrpSpPr>
          <p:cNvPr id="10" name="组合 9"/>
          <p:cNvGrpSpPr/>
          <p:nvPr userDrawn="1"/>
        </p:nvGrpSpPr>
        <p:grpSpPr>
          <a:xfrm flipV="1">
            <a:off x="1" y="5562602"/>
            <a:ext cx="12200622" cy="1295398"/>
            <a:chOff x="-13" y="-2"/>
            <a:chExt cx="12192001" cy="1295401"/>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3" name="图片 12"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5" name="图片 14"/>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6" name="图片 15"/>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100">
        <p:blinds dir="vert"/>
      </p:transition>
    </mc:Choice>
    <mc:Fallback xmlns="">
      <p:transition spd="slow" advTm="51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42" presetClass="entr" presetSubtype="0" fill="hold"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2" presetClass="entr" presetSubtype="2" decel="100000" fill="hold" grpId="0" nodeType="withEffect">
                                  <p:stCondLst>
                                    <p:cond delay="275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1+#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75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1000" fill="hold"/>
                                        <p:tgtEl>
                                          <p:spTgt spid="33"/>
                                        </p:tgtEl>
                                        <p:attrNameLst>
                                          <p:attrName>ppt_x</p:attrName>
                                        </p:attrNameLst>
                                      </p:cBhvr>
                                      <p:tavLst>
                                        <p:tav tm="0">
                                          <p:val>
                                            <p:strVal val="1+#ppt_w/2"/>
                                          </p:val>
                                        </p:tav>
                                        <p:tav tm="100000">
                                          <p:val>
                                            <p:strVal val="#ppt_x"/>
                                          </p:val>
                                        </p:tav>
                                      </p:tavLst>
                                    </p:anim>
                                    <p:anim calcmode="lin" valueType="num">
                                      <p:cBhvr additive="base">
                                        <p:cTn id="26" dur="1000" fill="hold"/>
                                        <p:tgtEl>
                                          <p:spTgt spid="3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000" fill="hold"/>
                                        <p:tgtEl>
                                          <p:spTgt spid="32"/>
                                        </p:tgtEl>
                                        <p:attrNameLst>
                                          <p:attrName>ppt_x</p:attrName>
                                        </p:attrNameLst>
                                      </p:cBhvr>
                                      <p:tavLst>
                                        <p:tav tm="0">
                                          <p:val>
                                            <p:strVal val="1+#ppt_w/2"/>
                                          </p:val>
                                        </p:tav>
                                        <p:tav tm="100000">
                                          <p:val>
                                            <p:strVal val="#ppt_x"/>
                                          </p:val>
                                        </p:tav>
                                      </p:tavLst>
                                    </p:anim>
                                    <p:anim calcmode="lin" valueType="num">
                                      <p:cBhvr additive="base">
                                        <p:cTn id="30" dur="1000" fill="hold"/>
                                        <p:tgtEl>
                                          <p:spTgt spid="32"/>
                                        </p:tgtEl>
                                        <p:attrNameLst>
                                          <p:attrName>ppt_y</p:attrName>
                                        </p:attrNameLst>
                                      </p:cBhvr>
                                      <p:tavLst>
                                        <p:tav tm="0">
                                          <p:val>
                                            <p:strVal val="#ppt_y"/>
                                          </p:val>
                                        </p:tav>
                                        <p:tav tm="100000">
                                          <p:val>
                                            <p:strVal val="#ppt_y"/>
                                          </p:val>
                                        </p:tav>
                                      </p:tavLst>
                                    </p:anim>
                                  </p:childTnLst>
                                </p:cTn>
                              </p:par>
                              <p:par>
                                <p:cTn id="31" presetID="22" presetClass="entr" presetSubtype="1" fill="hold" grpId="0" nodeType="withEffect">
                                  <p:stCondLst>
                                    <p:cond delay="375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750"/>
                                        <p:tgtEl>
                                          <p:spTgt spid="11"/>
                                        </p:tgtEl>
                                      </p:cBhvr>
                                    </p:animEffect>
                                  </p:childTnLst>
                                </p:cTn>
                              </p:par>
                              <p:par>
                                <p:cTn id="34" presetID="22" presetClass="entr" presetSubtype="1" fill="hold" grpId="0" nodeType="withEffect">
                                  <p:stCondLst>
                                    <p:cond delay="375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750"/>
                                        <p:tgtEl>
                                          <p:spTgt spid="28"/>
                                        </p:tgtEl>
                                      </p:cBhvr>
                                    </p:animEffect>
                                  </p:childTnLst>
                                </p:cTn>
                              </p:par>
                              <p:par>
                                <p:cTn id="37" presetID="22" presetClass="entr" presetSubtype="1" fill="hold" grpId="0" nodeType="withEffect">
                                  <p:stCondLst>
                                    <p:cond delay="375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750"/>
                                        <p:tgtEl>
                                          <p:spTgt spid="29"/>
                                        </p:tgtEl>
                                      </p:cBhvr>
                                    </p:animEffect>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4" fill="hold" nodeType="withEffect">
                                  <p:stCondLst>
                                    <p:cond delay="50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28" grpId="0"/>
      <p:bldP spid="29" grpId="0"/>
      <p:bldP spid="14" grpId="0" bldLvl="0" animBg="1"/>
      <p:bldP spid="32" grpId="0" bldLvl="0" animBg="1"/>
      <p:bldP spid="3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sp>
        <p:nvSpPr>
          <p:cNvPr id="2" name="党"/>
          <p:cNvSpPr txBox="1"/>
          <p:nvPr/>
        </p:nvSpPr>
        <p:spPr>
          <a:xfrm>
            <a:off x="1530690" y="1639546"/>
            <a:ext cx="9130872" cy="21228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12000" i="0" dirty="0">
                <a:ln w="3175">
                  <a:noFill/>
                </a:ln>
                <a:blipFill dpi="0" rotWithShape="1">
                  <a:blip r:embed="rId3"/>
                  <a:srcRect/>
                  <a:stretch>
                    <a:fillRect/>
                  </a:stretch>
                </a:blip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cs typeface="方正苏新诗柳楷简体-yolan" panose="02000000000000000000" pitchFamily="2" charset="-122"/>
              </a:rPr>
              <a:t>感谢聆听</a:t>
            </a:r>
          </a:p>
        </p:txBody>
      </p:sp>
      <p:sp>
        <p:nvSpPr>
          <p:cNvPr id="18" name="党"/>
          <p:cNvSpPr txBox="1"/>
          <p:nvPr/>
        </p:nvSpPr>
        <p:spPr>
          <a:xfrm>
            <a:off x="3325020" y="3441484"/>
            <a:ext cx="5542212" cy="664541"/>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i="0" dirty="0">
                <a:ln w="3175">
                  <a:noFill/>
                </a:ln>
                <a:blipFill dpi="0" rotWithShape="1">
                  <a:blip r:embed="rId3"/>
                  <a:srcRect/>
                  <a:stretch>
                    <a:fillRect/>
                  </a:stretch>
                </a:blipFill>
                <a:latin typeface="方正大标宋简体" panose="02010601030101010101" charset="-122"/>
                <a:ea typeface="方正大标宋简体" panose="02010601030101010101" charset="-122"/>
                <a:cs typeface="方正苏新诗柳楷简体-yolan" panose="02000000000000000000" pitchFamily="2" charset="-122"/>
              </a:rPr>
              <a:t>学习完毕</a:t>
            </a:r>
          </a:p>
        </p:txBody>
      </p:sp>
      <p:pic>
        <p:nvPicPr>
          <p:cNvPr id="3" name="图片 2" descr="liangxueyizuo3.png"/>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Lst>
          </a:blip>
          <a:stretch>
            <a:fillRect/>
          </a:stretch>
        </p:blipFill>
        <p:spPr>
          <a:xfrm>
            <a:off x="1" y="-13970"/>
            <a:ext cx="12191999" cy="151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Tm="4148">
        <p14:vortex dir="r"/>
      </p:transition>
    </mc:Choice>
    <mc:Fallback xmlns="">
      <p:transition spd="slow" advTm="41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3" presetClass="entr" presetSubtype="528" fill="hold" grpId="0" nodeType="withEffect">
                                  <p:stCondLst>
                                    <p:cond delay="1500"/>
                                  </p:stCondLst>
                                  <p:iterate type="lt">
                                    <p:tmPct val="25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p:val>
                                            <p:fltVal val="0.5"/>
                                          </p:val>
                                        </p:tav>
                                        <p:tav tm="100000">
                                          <p:val>
                                            <p:strVal val="#ppt_x"/>
                                          </p:val>
                                        </p:tav>
                                      </p:tavLst>
                                    </p:anim>
                                    <p:anim calcmode="lin" valueType="num">
                                      <p:cBhvr>
                                        <p:cTn id="15" dur="1000" fill="hold"/>
                                        <p:tgtEl>
                                          <p:spTgt spid="2"/>
                                        </p:tgtEl>
                                        <p:attrNameLst>
                                          <p:attrName>ppt_y</p:attrName>
                                        </p:attrNameLst>
                                      </p:cBhvr>
                                      <p:tavLst>
                                        <p:tav tm="0">
                                          <p:val>
                                            <p:fltVal val="0.5"/>
                                          </p:val>
                                        </p:tav>
                                        <p:tav tm="100000">
                                          <p:val>
                                            <p:strVal val="#ppt_y"/>
                                          </p:val>
                                        </p:tav>
                                      </p:tavLst>
                                    </p:anim>
                                  </p:childTnLst>
                                </p:cTn>
                              </p:par>
                              <p:par>
                                <p:cTn id="16" presetID="16" presetClass="entr" presetSubtype="21" fill="hold" grpId="0" nodeType="withEffect">
                                  <p:stCondLst>
                                    <p:cond delay="250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11680" cy="645160"/>
          </a:xfrm>
          <a:prstGeom prst="rect">
            <a:avLst/>
          </a:prstGeom>
          <a:noFill/>
        </p:spPr>
        <p:txBody>
          <a:bodyPr wrap="none" rtlCol="0">
            <a:spAutoFit/>
          </a:bodyPr>
          <a:lstStyle/>
          <a:p>
            <a:r>
              <a:rPr lang="zh-CN" altLang="en-US" sz="3600" b="1" dirty="0">
                <a:solidFill>
                  <a:srgbClr val="FFFACD"/>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第一部分</a:t>
            </a:r>
          </a:p>
        </p:txBody>
      </p:sp>
      <p:sp>
        <p:nvSpPr>
          <p:cNvPr id="13" name="文本框 12"/>
          <p:cNvSpPr txBox="1"/>
          <p:nvPr/>
        </p:nvSpPr>
        <p:spPr>
          <a:xfrm>
            <a:off x="3667852" y="3839519"/>
            <a:ext cx="4865370" cy="1214755"/>
          </a:xfrm>
          <a:prstGeom prst="rect">
            <a:avLst/>
          </a:prstGeom>
          <a:noFill/>
        </p:spPr>
        <p:txBody>
          <a:bodyPr wrap="none" rtlCol="0">
            <a:spAutoFit/>
          </a:bodyPr>
          <a:lstStyle/>
          <a:p>
            <a:pPr algn="ctr"/>
            <a:r>
              <a:rPr sz="4800" b="1" dirty="0">
                <a:gradFill>
                  <a:gsLst>
                    <a:gs pos="90000">
                      <a:srgbClr val="C00000"/>
                    </a:gs>
                    <a:gs pos="30000">
                      <a:srgbClr val="FF3300"/>
                    </a:gs>
                  </a:gsLst>
                  <a:lin ang="5400000" scaled="1"/>
                </a:gradFill>
                <a:latin typeface="微软雅黑" panose="020B0503020204020204" charset="-122"/>
                <a:ea typeface="微软雅黑" panose="020B0503020204020204" charset="-122"/>
              </a:rPr>
              <a:t>中国梦的阐述</a:t>
            </a:r>
          </a:p>
          <a:p>
            <a:pPr algn="ctr"/>
            <a:r>
              <a:rPr sz="2500" dirty="0">
                <a:gradFill>
                  <a:gsLst>
                    <a:gs pos="90000">
                      <a:srgbClr val="C00000"/>
                    </a:gs>
                    <a:gs pos="30000">
                      <a:srgbClr val="FF3300"/>
                    </a:gs>
                  </a:gsLst>
                  <a:lin ang="5400000" scaled="1"/>
                </a:gradFill>
                <a:latin typeface="微软雅黑" panose="020B0503020204020204" charset="-122"/>
                <a:ea typeface="微软雅黑" panose="020B0503020204020204" charset="-122"/>
              </a:rPr>
              <a:t>PLEASE ADD YOUR TITLE HERE</a:t>
            </a:r>
          </a:p>
        </p:txBody>
      </p:sp>
      <p:pic>
        <p:nvPicPr>
          <p:cNvPr id="2" name="图片 1" descr="liangxueyizuo3.png"/>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182">
        <p15:prstTrans prst="airplane"/>
      </p:transition>
    </mc:Choice>
    <mc:Fallback xmlns="">
      <p:transition spd="slow" advTm="41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中国梦的阐述</a:t>
            </a:r>
          </a:p>
        </p:txBody>
      </p:sp>
      <p:sp>
        <p:nvSpPr>
          <p:cNvPr id="6" name="矩形 5"/>
          <p:cNvSpPr/>
          <p:nvPr/>
        </p:nvSpPr>
        <p:spPr>
          <a:xfrm>
            <a:off x="2755955" y="1676508"/>
            <a:ext cx="7339085" cy="583565"/>
          </a:xfrm>
          <a:prstGeom prst="rect">
            <a:avLst/>
          </a:prstGeom>
          <a:noFill/>
        </p:spPr>
        <p:txBody>
          <a:bodyPr wrap="square">
            <a:spAutoFit/>
          </a:bodyPr>
          <a:lstStyle/>
          <a:p>
            <a:r>
              <a:rPr lang="zh-CN" altLang="en-US" sz="1600" dirty="0">
                <a:solidFill>
                  <a:schemeClr val="tx1"/>
                </a:solidFill>
                <a:latin typeface="微软雅黑" panose="020B0503020204020204" charset="-122"/>
                <a:ea typeface="微软雅黑" panose="020B0503020204020204" charset="-122"/>
              </a:rPr>
              <a:t>2012年11月29日，新一届中央领导集体在国家博物馆参观《复兴之路》展览时，中共中央总书记习近平深情地阐述了“中国梦”。</a:t>
            </a:r>
          </a:p>
        </p:txBody>
      </p:sp>
      <p:sp>
        <p:nvSpPr>
          <p:cNvPr id="2" name="矩形 1"/>
          <p:cNvSpPr/>
          <p:nvPr/>
        </p:nvSpPr>
        <p:spPr>
          <a:xfrm>
            <a:off x="2755955" y="2909041"/>
            <a:ext cx="7380513" cy="583565"/>
          </a:xfrm>
          <a:prstGeom prst="rect">
            <a:avLst/>
          </a:prstGeom>
          <a:noFill/>
        </p:spPr>
        <p:txBody>
          <a:bodyPr wrap="square">
            <a:spAutoFit/>
          </a:bodyPr>
          <a:lstStyle/>
          <a:p>
            <a:r>
              <a:rPr lang="zh-CN" altLang="en-US" sz="1600" dirty="0">
                <a:solidFill>
                  <a:schemeClr val="tx1"/>
                </a:solidFill>
                <a:latin typeface="微软雅黑" panose="020B0503020204020204" charset="-122"/>
                <a:ea typeface="微软雅黑" panose="020B0503020204020204" charset="-122"/>
              </a:rPr>
              <a:t>他说：“现在，大家都在讨论中国梦，我以为，实现中华民族伟大复兴，就是中华民族近代以来最伟大的梦想。”</a:t>
            </a:r>
          </a:p>
        </p:txBody>
      </p:sp>
      <p:sp>
        <p:nvSpPr>
          <p:cNvPr id="8" name="矩形: 圆角 7"/>
          <p:cNvSpPr/>
          <p:nvPr/>
        </p:nvSpPr>
        <p:spPr>
          <a:xfrm>
            <a:off x="2179955" y="1439971"/>
            <a:ext cx="8338185" cy="1056640"/>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179955" y="2654406"/>
            <a:ext cx="8338185" cy="1092835"/>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1902502" y="1680291"/>
            <a:ext cx="576000" cy="5760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effectLst>
                  <a:outerShdw blurRad="38100" dist="38100" dir="2700000" algn="tl">
                    <a:srgbClr val="000000">
                      <a:alpha val="43137"/>
                    </a:srgbClr>
                  </a:outerShdw>
                </a:effectLst>
                <a:latin typeface="Impact" panose="020B0806030902050204" pitchFamily="34" charset="0"/>
              </a:rPr>
              <a:t>01</a:t>
            </a:r>
          </a:p>
        </p:txBody>
      </p:sp>
      <p:sp>
        <p:nvSpPr>
          <p:cNvPr id="13" name="矩形: 圆角 12"/>
          <p:cNvSpPr/>
          <p:nvPr/>
        </p:nvSpPr>
        <p:spPr>
          <a:xfrm>
            <a:off x="1902503" y="2912824"/>
            <a:ext cx="576000" cy="5760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effectLst>
                  <a:outerShdw blurRad="38100" dist="38100" dir="2700000" algn="tl">
                    <a:srgbClr val="000000">
                      <a:alpha val="43137"/>
                    </a:srgbClr>
                  </a:outerShdw>
                </a:effectLst>
                <a:latin typeface="Impact" panose="020B0806030902050204" pitchFamily="34" charset="0"/>
              </a:rPr>
              <a:t>02</a:t>
            </a:r>
          </a:p>
        </p:txBody>
      </p:sp>
      <p:sp>
        <p:nvSpPr>
          <p:cNvPr id="12" name="矩形 11"/>
          <p:cNvSpPr/>
          <p:nvPr/>
        </p:nvSpPr>
        <p:spPr>
          <a:xfrm>
            <a:off x="2755955" y="3981745"/>
            <a:ext cx="7380513" cy="1076325"/>
          </a:xfrm>
          <a:prstGeom prst="rect">
            <a:avLst/>
          </a:prstGeom>
          <a:noFill/>
        </p:spPr>
        <p:txBody>
          <a:bodyPr wrap="square">
            <a:spAutoFit/>
          </a:bodyPr>
          <a:lstStyle/>
          <a:p>
            <a:r>
              <a:rPr lang="zh-CN" altLang="en-US" sz="1600" dirty="0">
                <a:solidFill>
                  <a:schemeClr val="tx1"/>
                </a:solidFill>
                <a:latin typeface="微软雅黑" panose="020B0503020204020204" charset="-122"/>
                <a:ea typeface="微软雅黑" panose="020B050302020402020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p>
        </p:txBody>
      </p:sp>
      <p:sp>
        <p:nvSpPr>
          <p:cNvPr id="14" name="矩形: 圆角 9"/>
          <p:cNvSpPr/>
          <p:nvPr/>
        </p:nvSpPr>
        <p:spPr>
          <a:xfrm>
            <a:off x="2179955" y="3897846"/>
            <a:ext cx="8338458" cy="1260000"/>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2"/>
          <p:cNvSpPr/>
          <p:nvPr/>
        </p:nvSpPr>
        <p:spPr>
          <a:xfrm>
            <a:off x="1902503" y="4232354"/>
            <a:ext cx="576000" cy="5760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effectLst>
                  <a:outerShdw blurRad="38100" dist="38100" dir="2700000" algn="tl">
                    <a:srgbClr val="000000">
                      <a:alpha val="43137"/>
                    </a:srgbClr>
                  </a:outerShdw>
                </a:effectLst>
                <a:latin typeface="Impact" panose="020B0806030902050204" pitchFamily="34" charset="0"/>
              </a:rPr>
              <a:t>03</a:t>
            </a:r>
          </a:p>
        </p:txBody>
      </p:sp>
      <p:grpSp>
        <p:nvGrpSpPr>
          <p:cNvPr id="5" name="组合 4"/>
          <p:cNvGrpSpPr/>
          <p:nvPr userDrawn="1"/>
        </p:nvGrpSpPr>
        <p:grpSpPr>
          <a:xfrm flipV="1">
            <a:off x="1" y="5562602"/>
            <a:ext cx="12200622" cy="1295398"/>
            <a:chOff x="-13" y="-2"/>
            <a:chExt cx="12192001" cy="1295401"/>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7" name="图片 16"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9" name="图片 18"/>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20" name="图片 19"/>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557">
        <p:blinds dir="vert"/>
      </p:transition>
    </mc:Choice>
    <mc:Fallback xmlns="">
      <p:transition spd="slow" advTm="555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2" presetClass="entr" presetSubtype="8" decel="100000" fill="hold" grpId="0" nodeType="withEffect">
                                  <p:stCondLst>
                                    <p:cond delay="225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000" fill="hold"/>
                                        <p:tgtEl>
                                          <p:spTgt spid="11"/>
                                        </p:tgtEl>
                                        <p:attrNameLst>
                                          <p:attrName>ppt_x</p:attrName>
                                        </p:attrNameLst>
                                      </p:cBhvr>
                                      <p:tavLst>
                                        <p:tav tm="0">
                                          <p:val>
                                            <p:strVal val="0-#ppt_w/2"/>
                                          </p:val>
                                        </p:tav>
                                        <p:tav tm="100000">
                                          <p:val>
                                            <p:strVal val="#ppt_x"/>
                                          </p:val>
                                        </p:tav>
                                      </p:tavLst>
                                    </p:anim>
                                    <p:anim calcmode="lin" valueType="num">
                                      <p:cBhvr additive="base">
                                        <p:cTn id="17" dur="10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0-#ppt_w/2"/>
                                          </p:val>
                                        </p:tav>
                                        <p:tav tm="100000">
                                          <p:val>
                                            <p:strVal val="#ppt_x"/>
                                          </p:val>
                                        </p:tav>
                                      </p:tavLst>
                                    </p:anim>
                                    <p:anim calcmode="lin" valueType="num">
                                      <p:cBhvr additive="base">
                                        <p:cTn id="21" dur="1000" fill="hold"/>
                                        <p:tgtEl>
                                          <p:spTgt spid="13"/>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3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3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22" presetClass="entr" presetSubtype="8" fill="hold" grpId="0" nodeType="withEffect">
                                  <p:stCondLst>
                                    <p:cond delay="40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par>
                                <p:cTn id="31" presetID="22" presetClass="entr" presetSubtype="8" fill="hold" grpId="0" nodeType="withEffect">
                                  <p:stCondLst>
                                    <p:cond delay="400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1000"/>
                                        <p:tgtEl>
                                          <p:spTgt spid="2"/>
                                        </p:tgtEl>
                                      </p:cBhvr>
                                    </p:animEffect>
                                  </p:childTnLst>
                                </p:cTn>
                              </p:par>
                              <p:par>
                                <p:cTn id="34" presetID="2" presetClass="entr" presetSubtype="8" decel="100000" fill="hold" grpId="0" nodeType="withEffect">
                                  <p:stCondLst>
                                    <p:cond delay="25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0-#ppt_w/2"/>
                                          </p:val>
                                        </p:tav>
                                        <p:tav tm="100000">
                                          <p:val>
                                            <p:strVal val="#ppt_x"/>
                                          </p:val>
                                        </p:tav>
                                      </p:tavLst>
                                    </p:anim>
                                    <p:anim calcmode="lin" valueType="num">
                                      <p:cBhvr additive="base">
                                        <p:cTn id="37" dur="1000" fill="hold"/>
                                        <p:tgtEl>
                                          <p:spTgt spid="15"/>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3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22" presetClass="entr" presetSubtype="8" fill="hold" grpId="0" nodeType="withEffect">
                                  <p:stCondLst>
                                    <p:cond delay="400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1000"/>
                                        <p:tgtEl>
                                          <p:spTgt spid="12"/>
                                        </p:tgtEl>
                                      </p:cBhvr>
                                    </p:animEffect>
                                  </p:childTnLst>
                                </p:cTn>
                              </p:par>
                              <p:par>
                                <p:cTn id="44" presetID="42"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22" presetClass="entr" presetSubtype="8" fill="hold" nodeType="withEffect">
                                  <p:stCondLst>
                                    <p:cond delay="50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4" fill="hold" nodeType="withEffect">
                                  <p:stCondLst>
                                    <p:cond delay="50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2" grpId="0"/>
      <p:bldP spid="8" grpId="0" bldLvl="0" animBg="1"/>
      <p:bldP spid="10" grpId="0" bldLvl="0" animBg="1"/>
      <p:bldP spid="11" grpId="0" bldLvl="0" animBg="1"/>
      <p:bldP spid="13" grpId="0" bldLvl="0" animBg="1"/>
      <p:bldP spid="12" grpId="0"/>
      <p:bldP spid="14" grpId="0" bldLvl="0" animBg="1"/>
      <p:bldP spid="1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2000" cy="6858000"/>
          </a:xfrm>
          <a:prstGeom prst="rect">
            <a:avLst/>
          </a:prstGeom>
        </p:spPr>
      </p:pic>
      <p:pic>
        <p:nvPicPr>
          <p:cNvPr id="11" name="图片 10"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文本框 11"/>
          <p:cNvSpPr txBox="1"/>
          <p:nvPr/>
        </p:nvSpPr>
        <p:spPr>
          <a:xfrm>
            <a:off x="5080338" y="2495371"/>
            <a:ext cx="2011680" cy="645160"/>
          </a:xfrm>
          <a:prstGeom prst="rect">
            <a:avLst/>
          </a:prstGeom>
          <a:noFill/>
        </p:spPr>
        <p:txBody>
          <a:bodyPr wrap="none" rtlCol="0">
            <a:spAutoFit/>
          </a:bodyPr>
          <a:lstStyle/>
          <a:p>
            <a:r>
              <a:rPr lang="zh-CN" altLang="en-US" sz="3600" b="1" dirty="0">
                <a:solidFill>
                  <a:srgbClr val="FFFACD"/>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第二部分</a:t>
            </a:r>
          </a:p>
        </p:txBody>
      </p:sp>
      <p:sp>
        <p:nvSpPr>
          <p:cNvPr id="13" name="文本框 12"/>
          <p:cNvSpPr txBox="1"/>
          <p:nvPr/>
        </p:nvSpPr>
        <p:spPr>
          <a:xfrm>
            <a:off x="3667852" y="3908099"/>
            <a:ext cx="4865370" cy="1214755"/>
          </a:xfrm>
          <a:prstGeom prst="rect">
            <a:avLst/>
          </a:prstGeom>
          <a:noFill/>
        </p:spPr>
        <p:txBody>
          <a:bodyPr wrap="none" rtlCol="0">
            <a:spAutoFit/>
          </a:bodyPr>
          <a:lstStyle/>
          <a:p>
            <a:pPr algn="ctr"/>
            <a:r>
              <a:rPr sz="4800" b="1" dirty="0">
                <a:gradFill>
                  <a:gsLst>
                    <a:gs pos="90000">
                      <a:srgbClr val="C00000"/>
                    </a:gs>
                    <a:gs pos="30000">
                      <a:srgbClr val="FF3300"/>
                    </a:gs>
                  </a:gsLst>
                  <a:lin ang="5400000" scaled="1"/>
                </a:gradFill>
                <a:latin typeface="微软雅黑" panose="020B0503020204020204" charset="-122"/>
                <a:ea typeface="微软雅黑" panose="020B0503020204020204" charset="-122"/>
              </a:rPr>
              <a:t>中国梦的定义</a:t>
            </a:r>
          </a:p>
          <a:p>
            <a:pPr algn="ctr"/>
            <a:r>
              <a:rPr sz="2500" dirty="0">
                <a:gradFill>
                  <a:gsLst>
                    <a:gs pos="90000">
                      <a:srgbClr val="C00000"/>
                    </a:gs>
                    <a:gs pos="30000">
                      <a:srgbClr val="FF3300"/>
                    </a:gs>
                  </a:gsLst>
                  <a:lin ang="5400000" scaled="1"/>
                </a:gradFill>
                <a:latin typeface="微软雅黑" panose="020B0503020204020204" charset="-122"/>
                <a:ea typeface="微软雅黑" panose="020B0503020204020204" charset="-122"/>
              </a:rPr>
              <a:t>PLEASE ADD YOUR TITLE HERE</a:t>
            </a:r>
          </a:p>
        </p:txBody>
      </p:sp>
      <p:pic>
        <p:nvPicPr>
          <p:cNvPr id="2" name="图片 1" descr="liangxueyizuo3.png"/>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081">
        <p:blinds dir="vert"/>
      </p:transition>
    </mc:Choice>
    <mc:Fallback xmlns="">
      <p:transition spd="slow" advTm="408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iterate type="lt">
                                    <p:tmPct val="5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中国梦的定义</a:t>
            </a:r>
          </a:p>
        </p:txBody>
      </p:sp>
      <p:sp>
        <p:nvSpPr>
          <p:cNvPr id="2" name="带形: 上凸 2"/>
          <p:cNvSpPr/>
          <p:nvPr/>
        </p:nvSpPr>
        <p:spPr>
          <a:xfrm>
            <a:off x="4292827" y="1463516"/>
            <a:ext cx="3533321" cy="860490"/>
          </a:xfrm>
          <a:prstGeom prst="ribbon2">
            <a:avLst>
              <a:gd name="adj1" fmla="val 16667"/>
              <a:gd name="adj2" fmla="val 7500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中国梦的定义</a:t>
            </a:r>
          </a:p>
        </p:txBody>
      </p:sp>
      <p:sp>
        <p:nvSpPr>
          <p:cNvPr id="5" name="矩形 4"/>
          <p:cNvSpPr/>
          <p:nvPr/>
        </p:nvSpPr>
        <p:spPr>
          <a:xfrm>
            <a:off x="1949349" y="2639310"/>
            <a:ext cx="8560140" cy="2286000"/>
          </a:xfrm>
          <a:prstGeom prst="rect">
            <a:avLst/>
          </a:prstGeom>
        </p:spPr>
        <p:txBody>
          <a:bodyPr wrap="square">
            <a:spAutoFit/>
          </a:bodyPr>
          <a:lstStyle/>
          <a:p>
            <a:pPr>
              <a:lnSpc>
                <a:spcPct val="120000"/>
              </a:lnSpc>
            </a:pPr>
            <a:r>
              <a:rPr lang="zh-CN" altLang="en-US" sz="1700" dirty="0">
                <a:solidFill>
                  <a:schemeClr val="tx1"/>
                </a:solidFill>
                <a:latin typeface="微软雅黑" panose="020B0503020204020204" charset="-122"/>
                <a:ea typeface="微软雅黑" panose="020B0503020204020204"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p>
          <a:p>
            <a:pPr>
              <a:lnSpc>
                <a:spcPct val="120000"/>
              </a:lnSpc>
            </a:pPr>
            <a:r>
              <a:rPr lang="zh-CN" altLang="en-US" sz="1700" dirty="0">
                <a:solidFill>
                  <a:schemeClr val="tx1"/>
                </a:solidFill>
                <a:latin typeface="微软雅黑" panose="020B0503020204020204" charset="-122"/>
                <a:ea typeface="微软雅黑" panose="020B0503020204020204" charset="-122"/>
              </a:rPr>
              <a:t>一个国家或民族的梦想，一旦付诸行动，就会成为一种神圣的国家意志、民族意志，就会成为不可抗拒的变革社会的伟大力量，并创造出让世界景仰和称颂的人间奇迹。 </a:t>
            </a:r>
          </a:p>
        </p:txBody>
      </p:sp>
      <p:sp>
        <p:nvSpPr>
          <p:cNvPr id="6" name="双大括号 5"/>
          <p:cNvSpPr/>
          <p:nvPr/>
        </p:nvSpPr>
        <p:spPr>
          <a:xfrm>
            <a:off x="1515067" y="2639310"/>
            <a:ext cx="9428704" cy="2169825"/>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7"/>
          <p:cNvGrpSpPr/>
          <p:nvPr userDrawn="1"/>
        </p:nvGrpSpPr>
        <p:grpSpPr>
          <a:xfrm flipV="1">
            <a:off x="1" y="5562602"/>
            <a:ext cx="12200622" cy="1295398"/>
            <a:chOff x="-13" y="-2"/>
            <a:chExt cx="12192001" cy="1295401"/>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11" name="图片 10"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2" name="图片 11"/>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3" name="图片 12"/>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752">
        <p:blinds dir="vert"/>
      </p:transition>
    </mc:Choice>
    <mc:Fallback xmlns="">
      <p:transition spd="slow" advTm="37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6" presetClass="entr" presetSubtype="21" fill="hold" grpId="0" nodeType="withEffect">
                                  <p:stCondLst>
                                    <p:cond delay="125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2" presetClass="entr" presetSubtype="1" fill="hold" grpId="0" nodeType="withEffect">
                                  <p:stCondLst>
                                    <p:cond delay="225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par>
                                <p:cTn id="23" presetID="42"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22" presetClass="entr" presetSubtype="8" fill="hold"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bldLvl="0" animBg="1"/>
      <p:bldP spid="5" grpId="0"/>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中国梦的定义</a:t>
            </a:r>
          </a:p>
        </p:txBody>
      </p:sp>
      <p:sp>
        <p:nvSpPr>
          <p:cNvPr id="41" name="矩形: 圆角 40"/>
          <p:cNvSpPr/>
          <p:nvPr/>
        </p:nvSpPr>
        <p:spPr>
          <a:xfrm>
            <a:off x="4502785" y="2107565"/>
            <a:ext cx="6336030" cy="2757805"/>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4647565" y="2592705"/>
            <a:ext cx="6090285" cy="1918335"/>
          </a:xfrm>
          <a:prstGeom prst="rect">
            <a:avLst/>
          </a:prstGeom>
        </p:spPr>
        <p:txBody>
          <a:bodyPr wrap="square">
            <a:spAutoFit/>
          </a:bodyPr>
          <a:lstStyle/>
          <a:p>
            <a:pPr>
              <a:lnSpc>
                <a:spcPct val="110000"/>
              </a:lnSpc>
            </a:pPr>
            <a:r>
              <a:rPr lang="zh-CN" altLang="en-US" dirty="0">
                <a:solidFill>
                  <a:schemeClr val="tx1"/>
                </a:solidFill>
                <a:latin typeface="微软雅黑" panose="020B0503020204020204" charset="-122"/>
                <a:ea typeface="微软雅黑" panose="020B050302020402020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sp>
        <p:nvSpPr>
          <p:cNvPr id="38" name="圆角矩形 10"/>
          <p:cNvSpPr/>
          <p:nvPr/>
        </p:nvSpPr>
        <p:spPr>
          <a:xfrm>
            <a:off x="4647816" y="1752011"/>
            <a:ext cx="2162629" cy="711200"/>
          </a:xfrm>
          <a:prstGeom prst="round2Diag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中国梦</a:t>
            </a:r>
          </a:p>
        </p:txBody>
      </p:sp>
      <p:pic>
        <p:nvPicPr>
          <p:cNvPr id="2" name="图片 1" descr="E:\素材\国庆\49719b19e1b80467a7b82ffedb099f1d.png49719b19e1b80467a7b82ffedb099f1d"/>
          <p:cNvPicPr>
            <a:picLocks noChangeAspect="1"/>
          </p:cNvPicPr>
          <p:nvPr/>
        </p:nvPicPr>
        <p:blipFill>
          <a:blip r:embed="rId3"/>
          <a:srcRect/>
          <a:stretch>
            <a:fillRect/>
          </a:stretch>
        </p:blipFill>
        <p:spPr>
          <a:xfrm>
            <a:off x="567690" y="1052195"/>
            <a:ext cx="4793615" cy="4497070"/>
          </a:xfrm>
          <a:prstGeom prst="rect">
            <a:avLst/>
          </a:prstGeom>
          <a:effectLst>
            <a:outerShdw blurRad="50800" dist="38100" dir="2700000" algn="tl" rotWithShape="0">
              <a:prstClr val="black">
                <a:alpha val="40000"/>
              </a:prstClr>
            </a:outerShdw>
          </a:effectLst>
        </p:spPr>
      </p:pic>
      <p:grpSp>
        <p:nvGrpSpPr>
          <p:cNvPr id="5" name="组合 4"/>
          <p:cNvGrpSpPr/>
          <p:nvPr userDrawn="1"/>
        </p:nvGrpSpPr>
        <p:grpSpPr>
          <a:xfrm flipV="1">
            <a:off x="1" y="5562602"/>
            <a:ext cx="12200622" cy="1295398"/>
            <a:chOff x="-13" y="-2"/>
            <a:chExt cx="12192001" cy="1295401"/>
          </a:xfrm>
        </p:grpSpPr>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8" name="图片 7" descr="liangxueyizuo3.png"/>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10" name="图片 9"/>
          <p:cNvPicPr>
            <a:picLocks noChangeAspect="1"/>
          </p:cNvPicPr>
          <p:nvPr userDrawn="1"/>
        </p:nvPicPr>
        <p:blipFill rotWithShape="1">
          <a:blip r:embed="rId7">
            <a:extLst>
              <a:ext uri="{BEBA8EAE-BF5A-486C-A8C5-ECC9F3942E4B}">
                <a14:imgProps xmlns:a14="http://schemas.microsoft.com/office/drawing/2010/main">
                  <a14:imgLayer r:embed="rId8">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1" name="图片 10"/>
          <p:cNvPicPr>
            <a:picLocks noChangeAspect="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270">
        <p:blinds dir="vert"/>
      </p:transition>
    </mc:Choice>
    <mc:Fallback xmlns="">
      <p:transition spd="slow" advTm="327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42" presetClass="path" presetSubtype="0" decel="100000" fill="hold" grpId="1" nodeType="withEffect">
                                  <p:stCondLst>
                                    <p:cond delay="500"/>
                                  </p:stCondLst>
                                  <p:childTnLst>
                                    <p:animMotion origin="layout" path="M 4.58333E-6 -7.40741E-7 L 0.14518 -0.00023 " pathEditMode="relative" rAng="0" ptsTypes="AA">
                                      <p:cBhvr>
                                        <p:cTn id="18" dur="1000" spd="-100000" fill="hold"/>
                                        <p:tgtEl>
                                          <p:spTgt spid="4"/>
                                        </p:tgtEl>
                                        <p:attrNameLst>
                                          <p:attrName>ppt_x</p:attrName>
                                          <p:attrName>ppt_y</p:attrName>
                                        </p:attrNameLst>
                                      </p:cBhvr>
                                      <p:rCtr x="7253" y="-23"/>
                                    </p:animMotion>
                                  </p:childTnLst>
                                </p:cTn>
                              </p:par>
                              <p:par>
                                <p:cTn id="19" presetID="10" presetClass="entr" presetSubtype="0" fill="hold" grpId="0" nodeType="withEffect">
                                  <p:stCondLst>
                                    <p:cond delay="1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750"/>
                                        <p:tgtEl>
                                          <p:spTgt spid="38"/>
                                        </p:tgtEl>
                                      </p:cBhvr>
                                    </p:animEffect>
                                  </p:childTnLst>
                                </p:cTn>
                              </p:par>
                              <p:par>
                                <p:cTn id="22" presetID="10" presetClass="entr" presetSubtype="0" fill="hold" grpId="0" nodeType="withEffect">
                                  <p:stCondLst>
                                    <p:cond delay="175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22" presetClass="entr" presetSubtype="1" fill="hold" grpId="0" nodeType="withEffect">
                                  <p:stCondLst>
                                    <p:cond delay="2250"/>
                                  </p:stCondLst>
                                  <p:childTnLst>
                                    <p:set>
                                      <p:cBhvr>
                                        <p:cTn id="26" dur="1" fill="hold">
                                          <p:stCondLst>
                                            <p:cond delay="0"/>
                                          </p:stCondLst>
                                        </p:cTn>
                                        <p:tgtEl>
                                          <p:spTgt spid="36"/>
                                        </p:tgtEl>
                                        <p:attrNameLst>
                                          <p:attrName>style.visibility</p:attrName>
                                        </p:attrNameLst>
                                      </p:cBhvr>
                                      <p:to>
                                        <p:strVal val="visible"/>
                                      </p:to>
                                    </p:set>
                                    <p:animEffect transition="in" filter="wipe(up)">
                                      <p:cBhvr>
                                        <p:cTn id="27" dur="500"/>
                                        <p:tgtEl>
                                          <p:spTgt spid="36"/>
                                        </p:tgtEl>
                                      </p:cBhvr>
                                    </p:animEffect>
                                  </p:childTnLst>
                                </p:cTn>
                              </p:par>
                              <p:par>
                                <p:cTn id="28" presetID="42"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2" presetClass="entr" presetSubtype="4" fill="hold"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1" grpId="0" bldLvl="0" animBg="1"/>
      <p:bldP spid="36" grpId="0"/>
      <p:bldP spid="3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中国梦的定义</a:t>
            </a:r>
          </a:p>
        </p:txBody>
      </p:sp>
      <p:sp>
        <p:nvSpPr>
          <p:cNvPr id="42" name="矩形: 圆角 41"/>
          <p:cNvSpPr/>
          <p:nvPr/>
        </p:nvSpPr>
        <p:spPr>
          <a:xfrm>
            <a:off x="6413217" y="2013631"/>
            <a:ext cx="3831772" cy="2757713"/>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1" name="矩形: 圆角 40"/>
          <p:cNvSpPr/>
          <p:nvPr/>
        </p:nvSpPr>
        <p:spPr>
          <a:xfrm>
            <a:off x="1911419" y="2013631"/>
            <a:ext cx="3831772" cy="2757713"/>
          </a:xfrm>
          <a:prstGeom prst="roundRect">
            <a:avLst>
              <a:gd name="adj" fmla="val 0"/>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36" name="矩形 35"/>
          <p:cNvSpPr/>
          <p:nvPr/>
        </p:nvSpPr>
        <p:spPr>
          <a:xfrm>
            <a:off x="2311683" y="2934424"/>
            <a:ext cx="3095796" cy="1245235"/>
          </a:xfrm>
          <a:prstGeom prst="rect">
            <a:avLst/>
          </a:prstGeom>
        </p:spPr>
        <p:txBody>
          <a:bodyPr wrap="square">
            <a:spAutoFit/>
          </a:bodyPr>
          <a:lstStyle/>
          <a:p>
            <a:r>
              <a:rPr lang="zh-CN" altLang="en-US" sz="1500" dirty="0">
                <a:solidFill>
                  <a:schemeClr val="tx1"/>
                </a:solidFill>
                <a:latin typeface="微软雅黑" panose="020B0503020204020204" charset="-122"/>
                <a:ea typeface="微软雅黑" panose="020B0503020204020204" charset="-122"/>
              </a:rPr>
              <a:t>正是有了中国共产党，近代以来激荡在中华儿女内心深处的民族复兴的梦想渐渐明晰起来，并在革命、建设和改革的不同历史时期呈现出渐次递进的实现阶段和表现形式。</a:t>
            </a:r>
          </a:p>
        </p:txBody>
      </p:sp>
      <p:sp>
        <p:nvSpPr>
          <p:cNvPr id="37" name="矩形 36"/>
          <p:cNvSpPr/>
          <p:nvPr/>
        </p:nvSpPr>
        <p:spPr>
          <a:xfrm>
            <a:off x="6781205" y="2472779"/>
            <a:ext cx="3095796" cy="2168525"/>
          </a:xfrm>
          <a:prstGeom prst="rect">
            <a:avLst/>
          </a:prstGeom>
        </p:spPr>
        <p:txBody>
          <a:bodyPr wrap="square">
            <a:spAutoFit/>
          </a:bodyPr>
          <a:lstStyle/>
          <a:p>
            <a:r>
              <a:rPr lang="zh-CN" altLang="en-US" sz="1500" dirty="0">
                <a:solidFill>
                  <a:schemeClr val="tx1"/>
                </a:solidFill>
                <a:latin typeface="微软雅黑" panose="020B0503020204020204" charset="-122"/>
                <a:ea typeface="微软雅黑" panose="020B0503020204020204" charset="-122"/>
              </a:rPr>
              <a:t>历史学家金冲及在《二十世纪中国史纲》中说：“实现中华民族的伟大复兴，在整个二十世纪一直是中国无数志士仁人顽强追求的目标，一直是时代潮流中的突出主题。中国的革命也好，建设也好，改革也好，归根到底是为了实现这个目标。这可以说是贯穿二十世纪中国历史的基本线索。”</a:t>
            </a:r>
          </a:p>
        </p:txBody>
      </p:sp>
      <p:sp>
        <p:nvSpPr>
          <p:cNvPr id="38" name="圆角矩形 10"/>
          <p:cNvSpPr/>
          <p:nvPr/>
        </p:nvSpPr>
        <p:spPr>
          <a:xfrm>
            <a:off x="2745991" y="1658031"/>
            <a:ext cx="2162629" cy="7112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重点对象</a:t>
            </a:r>
          </a:p>
        </p:txBody>
      </p:sp>
      <p:sp>
        <p:nvSpPr>
          <p:cNvPr id="39" name="圆角矩形 11"/>
          <p:cNvSpPr/>
          <p:nvPr/>
        </p:nvSpPr>
        <p:spPr>
          <a:xfrm>
            <a:off x="7247789" y="1658031"/>
            <a:ext cx="2162629" cy="711200"/>
          </a:xfrm>
          <a:prstGeom prst="round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CE1"/>
                </a:solidFill>
                <a:effectLst>
                  <a:outerShdw blurRad="38100" dist="38100" dir="2700000" algn="tl">
                    <a:srgbClr val="000000">
                      <a:alpha val="43137"/>
                    </a:srgbClr>
                  </a:outerShdw>
                </a:effectLst>
                <a:latin typeface="微软雅黑" panose="020B0503020204020204" charset="-122"/>
                <a:ea typeface="微软雅黑" panose="020B0503020204020204" charset="-122"/>
              </a:rPr>
              <a:t>监督体系</a:t>
            </a:r>
          </a:p>
        </p:txBody>
      </p:sp>
      <p:grpSp>
        <p:nvGrpSpPr>
          <p:cNvPr id="2" name="组合 1"/>
          <p:cNvGrpSpPr/>
          <p:nvPr userDrawn="1"/>
        </p:nvGrpSpPr>
        <p:grpSpPr>
          <a:xfrm flipV="1">
            <a:off x="1" y="5562602"/>
            <a:ext cx="12200622" cy="1295398"/>
            <a:chOff x="-13" y="-2"/>
            <a:chExt cx="12192001" cy="1295401"/>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5" name="图片 4"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8" name="图片 7"/>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10" name="图片 9"/>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366">
        <p:blinds dir="vert"/>
      </p:transition>
    </mc:Choice>
    <mc:Fallback xmlns="">
      <p:transition spd="slow" advTm="336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10" presetClass="entr" presetSubtype="0" fill="hold" grpId="0" nodeType="withEffect">
                                  <p:stCondLst>
                                    <p:cond delay="125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750"/>
                                        <p:tgtEl>
                                          <p:spTgt spid="38"/>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750"/>
                                        <p:tgtEl>
                                          <p:spTgt spid="39"/>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22" presetClass="entr" presetSubtype="1" fill="hold" grpId="0" nodeType="withEffect">
                                  <p:stCondLst>
                                    <p:cond delay="2250"/>
                                  </p:stCondLst>
                                  <p:childTnLst>
                                    <p:set>
                                      <p:cBhvr>
                                        <p:cTn id="27" dur="1" fill="hold">
                                          <p:stCondLst>
                                            <p:cond delay="0"/>
                                          </p:stCondLst>
                                        </p:cTn>
                                        <p:tgtEl>
                                          <p:spTgt spid="36"/>
                                        </p:tgtEl>
                                        <p:attrNameLst>
                                          <p:attrName>style.visibility</p:attrName>
                                        </p:attrNameLst>
                                      </p:cBhvr>
                                      <p:to>
                                        <p:strVal val="visible"/>
                                      </p:to>
                                    </p:set>
                                    <p:animEffect transition="in" filter="wipe(up)">
                                      <p:cBhvr>
                                        <p:cTn id="28" dur="500"/>
                                        <p:tgtEl>
                                          <p:spTgt spid="36"/>
                                        </p:tgtEl>
                                      </p:cBhvr>
                                    </p:animEffect>
                                  </p:childTnLst>
                                </p:cTn>
                              </p:par>
                              <p:par>
                                <p:cTn id="29" presetID="22" presetClass="entr" presetSubtype="1" fill="hold" grpId="0" nodeType="withEffect">
                                  <p:stCondLst>
                                    <p:cond delay="225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par>
                                <p:cTn id="32" presetID="42"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22" presetClass="entr" presetSubtype="8"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4" fill="hold" nodeType="withEffect">
                                  <p:stCondLst>
                                    <p:cond delay="50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2" grpId="0" bldLvl="0" animBg="1"/>
      <p:bldP spid="41" grpId="0" bldLvl="0" animBg="1"/>
      <p:bldP spid="36" grpId="0"/>
      <p:bldP spid="37" grpId="0"/>
      <p:bldP spid="38" grpId="0" bldLvl="0" animBg="1"/>
      <p:bldP spid="3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370" y="233680"/>
            <a:ext cx="988695" cy="61722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155382" y="349259"/>
            <a:ext cx="2095500" cy="475615"/>
          </a:xfrm>
          <a:prstGeom prst="rect">
            <a:avLst/>
          </a:prstGeom>
          <a:noFill/>
        </p:spPr>
        <p:txBody>
          <a:bodyPr wrap="none" rtlCol="0">
            <a:spAutoFit/>
          </a:bodyPr>
          <a:lstStyle/>
          <a:p>
            <a:pPr algn="l"/>
            <a:r>
              <a:rPr sz="2500" b="1" dirty="0">
                <a:gradFill>
                  <a:gsLst>
                    <a:gs pos="90000">
                      <a:srgbClr val="C00000"/>
                    </a:gs>
                    <a:gs pos="30000">
                      <a:srgbClr val="FF3300"/>
                    </a:gs>
                  </a:gsLst>
                  <a:lin ang="5400000" scaled="1"/>
                </a:gradFill>
                <a:latin typeface="方正大标宋简体" panose="02010601030101010101" charset="-122"/>
                <a:ea typeface="方正大标宋简体" panose="02010601030101010101" charset="-122"/>
              </a:rPr>
              <a:t>中国梦的定义</a:t>
            </a:r>
          </a:p>
        </p:txBody>
      </p:sp>
      <p:sp>
        <p:nvSpPr>
          <p:cNvPr id="2" name="圆角矩形 5"/>
          <p:cNvSpPr/>
          <p:nvPr/>
        </p:nvSpPr>
        <p:spPr>
          <a:xfrm>
            <a:off x="1501729" y="2652924"/>
            <a:ext cx="1440000" cy="1440000"/>
          </a:xfrm>
          <a:prstGeom prst="roundRect">
            <a:avLst>
              <a:gd name="adj" fmla="val 50000"/>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主要任务</a:t>
            </a:r>
          </a:p>
        </p:txBody>
      </p:sp>
      <p:grpSp>
        <p:nvGrpSpPr>
          <p:cNvPr id="13" name="组合 12"/>
          <p:cNvGrpSpPr/>
          <p:nvPr/>
        </p:nvGrpSpPr>
        <p:grpSpPr>
          <a:xfrm>
            <a:off x="2941729" y="2091585"/>
            <a:ext cx="675382" cy="2573866"/>
            <a:chOff x="5760282" y="2294839"/>
            <a:chExt cx="675382" cy="2573866"/>
          </a:xfrm>
          <a:effectLst>
            <a:outerShdw blurRad="50800" dist="38100" dir="2700000" algn="tl" rotWithShape="0">
              <a:prstClr val="black">
                <a:alpha val="40000"/>
              </a:prstClr>
            </a:outerShdw>
          </a:effectLst>
        </p:grpSpPr>
        <p:sp>
          <p:nvSpPr>
            <p:cNvPr id="6" name="任意多边形: 形状 5"/>
            <p:cNvSpPr/>
            <p:nvPr/>
          </p:nvSpPr>
          <p:spPr>
            <a:xfrm>
              <a:off x="5760282" y="3581772"/>
              <a:ext cx="675382" cy="1286933"/>
            </a:xfrm>
            <a:custGeom>
              <a:avLst/>
              <a:gdLst>
                <a:gd name="connsiteX0" fmla="*/ 0 w 675382"/>
                <a:gd name="connsiteY0" fmla="*/ 0 h 1286933"/>
                <a:gd name="connsiteX1" fmla="*/ 337691 w 675382"/>
                <a:gd name="connsiteY1" fmla="*/ 0 h 1286933"/>
                <a:gd name="connsiteX2" fmla="*/ 337691 w 675382"/>
                <a:gd name="connsiteY2" fmla="*/ 1286933 h 1286933"/>
                <a:gd name="connsiteX3" fmla="*/ 675382 w 675382"/>
                <a:gd name="connsiteY3" fmla="*/ 1286933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0"/>
                  </a:moveTo>
                  <a:lnTo>
                    <a:pt x="337691" y="0"/>
                  </a:lnTo>
                  <a:lnTo>
                    <a:pt x="337691" y="1286933"/>
                  </a:lnTo>
                  <a:lnTo>
                    <a:pt x="675382" y="1286933"/>
                  </a:lnTo>
                </a:path>
              </a:pathLst>
            </a:custGeom>
            <a:noFill/>
            <a:ln w="38100">
              <a:solidFill>
                <a:srgbClr val="FF0000"/>
              </a:solidFill>
              <a:prstDash val="sysDash"/>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4057" tIns="607132" rIns="314056" bIns="607132" numCol="1" spcCol="1270" anchor="ctr" anchorCtr="0">
              <a:noAutofit/>
            </a:bodyPr>
            <a:lstStyle/>
            <a:p>
              <a:pPr marL="0" lvl="0" indent="0" algn="ctr" defTabSz="222250">
                <a:lnSpc>
                  <a:spcPct val="90000"/>
                </a:lnSpc>
                <a:spcBef>
                  <a:spcPct val="0"/>
                </a:spcBef>
                <a:spcAft>
                  <a:spcPct val="35000"/>
                </a:spcAft>
                <a:buNone/>
              </a:pPr>
              <a:endParaRPr lang="zh-CN" altLang="en-US" sz="500" kern="1200">
                <a:latin typeface="微软雅黑" panose="020B0503020204020204" charset="-122"/>
                <a:ea typeface="微软雅黑" panose="020B0503020204020204" charset="-122"/>
              </a:endParaRPr>
            </a:p>
          </p:txBody>
        </p:sp>
        <p:sp>
          <p:nvSpPr>
            <p:cNvPr id="5" name="任意多边形: 形状 6"/>
            <p:cNvSpPr/>
            <p:nvPr/>
          </p:nvSpPr>
          <p:spPr>
            <a:xfrm>
              <a:off x="5760282" y="3536052"/>
              <a:ext cx="675382" cy="91440"/>
            </a:xfrm>
            <a:custGeom>
              <a:avLst/>
              <a:gdLst>
                <a:gd name="connsiteX0" fmla="*/ 0 w 675382"/>
                <a:gd name="connsiteY0" fmla="*/ 45720 h 91440"/>
                <a:gd name="connsiteX1" fmla="*/ 675382 w 675382"/>
                <a:gd name="connsiteY1" fmla="*/ 45720 h 91440"/>
              </a:gdLst>
              <a:ahLst/>
              <a:cxnLst>
                <a:cxn ang="0">
                  <a:pos x="connsiteX0" y="connsiteY0"/>
                </a:cxn>
                <a:cxn ang="0">
                  <a:pos x="connsiteX1" y="connsiteY1"/>
                </a:cxn>
              </a:cxnLst>
              <a:rect l="l" t="t" r="r" b="b"/>
              <a:pathLst>
                <a:path w="675382" h="91440">
                  <a:moveTo>
                    <a:pt x="0" y="45720"/>
                  </a:moveTo>
                  <a:lnTo>
                    <a:pt x="675382" y="45720"/>
                  </a:lnTo>
                </a:path>
              </a:pathLst>
            </a:custGeom>
            <a:noFill/>
            <a:ln w="38100">
              <a:solidFill>
                <a:srgbClr val="FF0000"/>
              </a:solidFill>
              <a:prstDash val="sysDash"/>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3507" tIns="28835" rIns="333506" bIns="28836" numCol="1" spcCol="1270" anchor="ctr" anchorCtr="0">
              <a:noAutofit/>
            </a:bodyPr>
            <a:lstStyle/>
            <a:p>
              <a:pPr marL="0" lvl="0" indent="0" algn="ctr" defTabSz="222250">
                <a:lnSpc>
                  <a:spcPct val="90000"/>
                </a:lnSpc>
                <a:spcBef>
                  <a:spcPct val="0"/>
                </a:spcBef>
                <a:spcAft>
                  <a:spcPct val="35000"/>
                </a:spcAft>
                <a:buNone/>
              </a:pPr>
              <a:endParaRPr lang="zh-CN" altLang="en-US" sz="500" kern="1200">
                <a:latin typeface="微软雅黑" panose="020B0503020204020204" charset="-122"/>
                <a:ea typeface="微软雅黑" panose="020B0503020204020204" charset="-122"/>
              </a:endParaRPr>
            </a:p>
          </p:txBody>
        </p:sp>
        <p:sp>
          <p:nvSpPr>
            <p:cNvPr id="8" name="任意多边形: 形状 7"/>
            <p:cNvSpPr/>
            <p:nvPr/>
          </p:nvSpPr>
          <p:spPr>
            <a:xfrm>
              <a:off x="5760282" y="2294839"/>
              <a:ext cx="675382" cy="1286933"/>
            </a:xfrm>
            <a:custGeom>
              <a:avLst/>
              <a:gdLst>
                <a:gd name="connsiteX0" fmla="*/ 0 w 675382"/>
                <a:gd name="connsiteY0" fmla="*/ 1286933 h 1286933"/>
                <a:gd name="connsiteX1" fmla="*/ 337691 w 675382"/>
                <a:gd name="connsiteY1" fmla="*/ 1286933 h 1286933"/>
                <a:gd name="connsiteX2" fmla="*/ 337691 w 675382"/>
                <a:gd name="connsiteY2" fmla="*/ 0 h 1286933"/>
                <a:gd name="connsiteX3" fmla="*/ 675382 w 675382"/>
                <a:gd name="connsiteY3" fmla="*/ 0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1286933"/>
                  </a:moveTo>
                  <a:lnTo>
                    <a:pt x="337691" y="1286933"/>
                  </a:lnTo>
                  <a:lnTo>
                    <a:pt x="337691" y="0"/>
                  </a:lnTo>
                  <a:lnTo>
                    <a:pt x="675382" y="0"/>
                  </a:lnTo>
                </a:path>
              </a:pathLst>
            </a:custGeom>
            <a:noFill/>
            <a:ln w="38100">
              <a:solidFill>
                <a:srgbClr val="FF0000"/>
              </a:solidFill>
              <a:prstDash val="sysDash"/>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4057" tIns="607132" rIns="314056" bIns="607132" numCol="1" spcCol="1270" anchor="ctr" anchorCtr="0">
              <a:noAutofit/>
            </a:bodyPr>
            <a:lstStyle/>
            <a:p>
              <a:pPr marL="0" lvl="0" indent="0" algn="ctr" defTabSz="222250">
                <a:lnSpc>
                  <a:spcPct val="90000"/>
                </a:lnSpc>
                <a:spcBef>
                  <a:spcPct val="0"/>
                </a:spcBef>
                <a:spcAft>
                  <a:spcPct val="35000"/>
                </a:spcAft>
                <a:buNone/>
              </a:pPr>
              <a:endParaRPr lang="zh-CN" altLang="en-US" sz="500" kern="1200">
                <a:latin typeface="微软雅黑" panose="020B0503020204020204" charset="-122"/>
                <a:ea typeface="微软雅黑" panose="020B0503020204020204" charset="-122"/>
              </a:endParaRPr>
            </a:p>
          </p:txBody>
        </p:sp>
      </p:grpSp>
      <p:grpSp>
        <p:nvGrpSpPr>
          <p:cNvPr id="20" name="组合 19"/>
          <p:cNvGrpSpPr/>
          <p:nvPr/>
        </p:nvGrpSpPr>
        <p:grpSpPr>
          <a:xfrm>
            <a:off x="3617111" y="1642482"/>
            <a:ext cx="6421877" cy="914400"/>
            <a:chOff x="3999381" y="1656452"/>
            <a:chExt cx="6421877" cy="914400"/>
          </a:xfrm>
        </p:grpSpPr>
        <p:sp>
          <p:nvSpPr>
            <p:cNvPr id="14" name="矩形 13"/>
            <p:cNvSpPr/>
            <p:nvPr/>
          </p:nvSpPr>
          <p:spPr>
            <a:xfrm>
              <a:off x="4206391" y="1834887"/>
              <a:ext cx="6055995" cy="645160"/>
            </a:xfrm>
            <a:prstGeom prst="rect">
              <a:avLst/>
            </a:prstGeom>
          </p:spPr>
          <p:txBody>
            <a:bodyPr wrap="square">
              <a:spAutoFit/>
            </a:bodyPr>
            <a:lstStyle/>
            <a:p>
              <a:pPr algn="l"/>
              <a:r>
                <a:rPr lang="zh-CN" altLang="en-US" dirty="0">
                  <a:solidFill>
                    <a:schemeClr val="tx1"/>
                  </a:solidFill>
                  <a:latin typeface="微软雅黑" panose="020B0503020204020204" charset="-122"/>
                  <a:ea typeface="微软雅黑" panose="020B0503020204020204" charset="-122"/>
                </a:rPr>
                <a:t>党的十八大指出，建设中国特色社主义的总任务，是实现社会主义现代化和中华民族伟大复兴。</a:t>
              </a:r>
            </a:p>
          </p:txBody>
        </p:sp>
        <p:sp>
          <p:nvSpPr>
            <p:cNvPr id="17" name="矩形: 圆角 16"/>
            <p:cNvSpPr/>
            <p:nvPr/>
          </p:nvSpPr>
          <p:spPr>
            <a:xfrm>
              <a:off x="3999381" y="1656452"/>
              <a:ext cx="6421877" cy="914400"/>
            </a:xfrm>
            <a:prstGeom prst="roundRect">
              <a:avLst/>
            </a:prstGeom>
            <a:noFill/>
            <a:ln w="38100">
              <a:solidFill>
                <a:srgbClr val="FF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grpSp>
      <p:grpSp>
        <p:nvGrpSpPr>
          <p:cNvPr id="22" name="组合 21"/>
          <p:cNvGrpSpPr/>
          <p:nvPr/>
        </p:nvGrpSpPr>
        <p:grpSpPr>
          <a:xfrm>
            <a:off x="3617111" y="4185352"/>
            <a:ext cx="6421877" cy="914400"/>
            <a:chOff x="3999381" y="4199322"/>
            <a:chExt cx="6421877" cy="914400"/>
          </a:xfrm>
        </p:grpSpPr>
        <p:sp>
          <p:nvSpPr>
            <p:cNvPr id="16" name="矩形 15"/>
            <p:cNvSpPr/>
            <p:nvPr/>
          </p:nvSpPr>
          <p:spPr>
            <a:xfrm>
              <a:off x="4206135" y="4442279"/>
              <a:ext cx="6096000" cy="368300"/>
            </a:xfrm>
            <a:prstGeom prst="rect">
              <a:avLst/>
            </a:prstGeom>
          </p:spPr>
          <p:txBody>
            <a:bodyPr>
              <a:spAutoFit/>
            </a:bodyPr>
            <a:lstStyle/>
            <a:p>
              <a:r>
                <a:rPr lang="zh-CN" altLang="en-US" dirty="0">
                  <a:solidFill>
                    <a:schemeClr val="tx1"/>
                  </a:solidFill>
                  <a:latin typeface="微软雅黑" panose="020B0503020204020204" charset="-122"/>
                  <a:ea typeface="微软雅黑" panose="020B0503020204020204" charset="-122"/>
                </a:rPr>
                <a:t>党的十八大把这一总目标具体分解为两个百年的目标</a:t>
              </a:r>
            </a:p>
          </p:txBody>
        </p:sp>
        <p:sp>
          <p:nvSpPr>
            <p:cNvPr id="10" name="矩形: 圆角 17"/>
            <p:cNvSpPr/>
            <p:nvPr/>
          </p:nvSpPr>
          <p:spPr>
            <a:xfrm>
              <a:off x="3999381" y="4199322"/>
              <a:ext cx="6421877" cy="914400"/>
            </a:xfrm>
            <a:prstGeom prst="roundRect">
              <a:avLst/>
            </a:prstGeom>
            <a:noFill/>
            <a:ln w="38100">
              <a:solidFill>
                <a:srgbClr val="FF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grpSp>
      <p:grpSp>
        <p:nvGrpSpPr>
          <p:cNvPr id="21" name="组合 20"/>
          <p:cNvGrpSpPr/>
          <p:nvPr/>
        </p:nvGrpSpPr>
        <p:grpSpPr>
          <a:xfrm>
            <a:off x="3617111" y="2812716"/>
            <a:ext cx="6421877" cy="1120416"/>
            <a:chOff x="3999381" y="2826686"/>
            <a:chExt cx="6421877" cy="1120416"/>
          </a:xfrm>
        </p:grpSpPr>
        <p:sp>
          <p:nvSpPr>
            <p:cNvPr id="15" name="矩形 14"/>
            <p:cNvSpPr/>
            <p:nvPr/>
          </p:nvSpPr>
          <p:spPr>
            <a:xfrm>
              <a:off x="4206135" y="2915434"/>
              <a:ext cx="6096000" cy="922020"/>
            </a:xfrm>
            <a:prstGeom prst="rect">
              <a:avLst/>
            </a:prstGeom>
          </p:spPr>
          <p:txBody>
            <a:bodyPr>
              <a:spAutoFit/>
            </a:bodyPr>
            <a:lstStyle/>
            <a:p>
              <a:r>
                <a:rPr lang="zh-CN" altLang="en-US" dirty="0">
                  <a:solidFill>
                    <a:schemeClr val="tx1"/>
                  </a:solidFill>
                  <a:latin typeface="微软雅黑" panose="020B0503020204020204" charset="-122"/>
                  <a:ea typeface="微软雅黑" panose="020B0503020204020204" charset="-122"/>
                </a:rPr>
                <a:t>建设中国特色社会主义，把我国建设成为富强民主文明和谐的社会主义现代化国家，是当代中国最大的政治任务，是全党全国各族人民共同的理想和奋斗目标。</a:t>
              </a:r>
            </a:p>
          </p:txBody>
        </p:sp>
        <p:sp>
          <p:nvSpPr>
            <p:cNvPr id="19" name="矩形: 圆角 18"/>
            <p:cNvSpPr/>
            <p:nvPr/>
          </p:nvSpPr>
          <p:spPr>
            <a:xfrm>
              <a:off x="3999381" y="2826686"/>
              <a:ext cx="6421877" cy="1120416"/>
            </a:xfrm>
            <a:prstGeom prst="roundRect">
              <a:avLst/>
            </a:prstGeom>
            <a:noFill/>
            <a:ln w="38100">
              <a:solidFill>
                <a:srgbClr val="FF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grpSp>
      <p:grpSp>
        <p:nvGrpSpPr>
          <p:cNvPr id="11" name="组合 10"/>
          <p:cNvGrpSpPr/>
          <p:nvPr userDrawn="1"/>
        </p:nvGrpSpPr>
        <p:grpSpPr>
          <a:xfrm flipV="1">
            <a:off x="1" y="5562602"/>
            <a:ext cx="12200622" cy="1295398"/>
            <a:chOff x="-13" y="-2"/>
            <a:chExt cx="12192001" cy="1295401"/>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V="1">
              <a:off x="-13" y="-2"/>
              <a:ext cx="12192001" cy="1295401"/>
            </a:xfrm>
            <a:prstGeom prst="rect">
              <a:avLst/>
            </a:prstGeom>
          </p:spPr>
        </p:pic>
        <p:pic>
          <p:nvPicPr>
            <p:cNvPr id="24" name="图片 23" descr="liangxueyizuo3.png"/>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5000"/>
                      </a14:imgEffect>
                    </a14:imgLayer>
                  </a14:imgProps>
                </a:ext>
              </a:extLst>
            </a:blip>
            <a:srcRect l="56875" t="72408" b="8908"/>
            <a:stretch>
              <a:fillRect/>
            </a:stretch>
          </p:blipFill>
          <p:spPr>
            <a:xfrm flipV="1">
              <a:off x="1" y="-2"/>
              <a:ext cx="12191982" cy="1104901"/>
            </a:xfrm>
            <a:prstGeom prst="rect">
              <a:avLst/>
            </a:prstGeom>
          </p:spPr>
        </p:pic>
      </p:grpSp>
      <p:pic>
        <p:nvPicPr>
          <p:cNvPr id="26" name="图片 25"/>
          <p:cNvPicPr>
            <a:picLocks noChangeAspect="1"/>
          </p:cNvPicPr>
          <p:nvPr userDrawn="1"/>
        </p:nvPicPr>
        <p:blipFill rotWithShape="1">
          <a:blip r:embed="rId6">
            <a:extLst>
              <a:ext uri="{BEBA8EAE-BF5A-486C-A8C5-ECC9F3942E4B}">
                <a14:imgProps xmlns:a14="http://schemas.microsoft.com/office/drawing/2010/main">
                  <a14:imgLayer r:embed="rId7">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a:fillRect/>
          </a:stretch>
        </p:blipFill>
        <p:spPr>
          <a:xfrm flipH="1">
            <a:off x="8077198" y="5562602"/>
            <a:ext cx="4123419" cy="1295398"/>
          </a:xfrm>
          <a:prstGeom prst="rect">
            <a:avLst/>
          </a:prstGeom>
        </p:spPr>
      </p:pic>
      <p:pic>
        <p:nvPicPr>
          <p:cNvPr id="27" name="图片 26"/>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a:xfrm>
            <a:off x="316929" y="5869756"/>
            <a:ext cx="2113018" cy="87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229">
        <p:blinds dir="vert"/>
      </p:transition>
    </mc:Choice>
    <mc:Fallback xmlns="">
      <p:transition spd="slow" advTm="422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42" presetClass="path" presetSubtype="0" decel="100000" fill="hold" grpId="1" nodeType="withEffect">
                                  <p:stCondLst>
                                    <p:cond delay="500"/>
                                  </p:stCondLst>
                                  <p:childTnLst>
                                    <p:animMotion origin="layout" path="M 4.58333E-6 -7.40741E-7 L 0.14518 -0.00023 " pathEditMode="relative" rAng="0" ptsTypes="AA">
                                      <p:cBhvr>
                                        <p:cTn id="13" dur="1000" spd="-100000" fill="hold"/>
                                        <p:tgtEl>
                                          <p:spTgt spid="4"/>
                                        </p:tgtEl>
                                        <p:attrNameLst>
                                          <p:attrName>ppt_x</p:attrName>
                                          <p:attrName>ppt_y</p:attrName>
                                        </p:attrNameLst>
                                      </p:cBhvr>
                                      <p:rCtr x="7253" y="-23"/>
                                    </p:animMotion>
                                  </p:childTnLst>
                                </p:cTn>
                              </p:par>
                              <p:par>
                                <p:cTn id="14" presetID="2" presetClass="entr" presetSubtype="8" decel="100000" fill="hold" grpId="0" nodeType="withEffect">
                                  <p:stCondLst>
                                    <p:cond delay="125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225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par>
                                <p:cTn id="21" presetID="22" presetClass="entr" presetSubtype="8" fill="hold" nodeType="withEffect">
                                  <p:stCondLst>
                                    <p:cond delay="275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000"/>
                                        <p:tgtEl>
                                          <p:spTgt spid="20"/>
                                        </p:tgtEl>
                                      </p:cBhvr>
                                    </p:animEffect>
                                  </p:childTnLst>
                                </p:cTn>
                              </p:par>
                              <p:par>
                                <p:cTn id="24" presetID="22" presetClass="entr" presetSubtype="8" fill="hold" nodeType="withEffect">
                                  <p:stCondLst>
                                    <p:cond delay="275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1000"/>
                                        <p:tgtEl>
                                          <p:spTgt spid="21"/>
                                        </p:tgtEl>
                                      </p:cBhvr>
                                    </p:animEffect>
                                  </p:childTnLst>
                                </p:cTn>
                              </p:par>
                              <p:par>
                                <p:cTn id="27" presetID="22" presetClass="entr" presetSubtype="8" fill="hold" nodeType="withEffect">
                                  <p:stCondLst>
                                    <p:cond delay="275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1000"/>
                                        <p:tgtEl>
                                          <p:spTgt spid="22"/>
                                        </p:tgtEl>
                                      </p:cBhvr>
                                    </p:animEffect>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22" presetClass="entr" presetSubtype="8" fill="hold"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4" fill="hold" nodeType="withEffect">
                                  <p:stCondLst>
                                    <p:cond delay="50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1997</Words>
  <Application>Microsoft Office PowerPoint</Application>
  <PresentationFormat>宽屏</PresentationFormat>
  <Paragraphs>131</Paragraphs>
  <Slides>24</Slides>
  <Notes>0</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方正大标宋简体</vt:lpstr>
      <vt:lpstr>方正苏新诗柳楷简体-yolan</vt:lpstr>
      <vt:lpstr>华康宋体W7(P)</vt:lpstr>
      <vt:lpstr>华文彩云</vt:lpstr>
      <vt:lpstr>宋体</vt:lpstr>
      <vt:lpstr>微软雅黑</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cp:revision>
  <dcterms:created xsi:type="dcterms:W3CDTF">2017-10-09T12:20:00Z</dcterms:created>
  <dcterms:modified xsi:type="dcterms:W3CDTF">2018-04-10T03:53:26Z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