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3" r:id="rId5"/>
    <p:sldId id="264" r:id="rId6"/>
    <p:sldId id="265" r:id="rId7"/>
    <p:sldId id="266" r:id="rId8"/>
    <p:sldId id="267" r:id="rId9"/>
    <p:sldId id="260" r:id="rId10"/>
    <p:sldId id="268" r:id="rId11"/>
    <p:sldId id="269" r:id="rId12"/>
    <p:sldId id="270" r:id="rId13"/>
    <p:sldId id="261" r:id="rId14"/>
    <p:sldId id="271" r:id="rId15"/>
    <p:sldId id="272" r:id="rId16"/>
    <p:sldId id="273" r:id="rId17"/>
    <p:sldId id="274" r:id="rId18"/>
    <p:sldId id="275" r:id="rId19"/>
    <p:sldId id="276" r:id="rId20"/>
    <p:sldId id="262" r:id="rId21"/>
    <p:sldId id="277" r:id="rId22"/>
    <p:sldId id="278" r:id="rId23"/>
    <p:sldId id="259" r:id="rId24"/>
    <p:sldId id="279" r:id="rId25"/>
    <p:sldId id="280"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50" d="100"/>
          <a:sy n="50" d="100"/>
        </p:scale>
        <p:origin x="-1662" y="-822"/>
      </p:cViewPr>
      <p:guideLst>
        <p:guide orient="horz" pos="2183"/>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EBA75-EDF8-4A4A-81E7-8A89660C601C}"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366E2-47C0-4932-8ADE-A195A9A09917}" type="slidenum">
              <a:rPr lang="zh-CN" altLang="en-US" smtClean="0"/>
              <a:pPr/>
              <a:t>‹#›</a:t>
            </a:fld>
            <a:endParaRPr lang="zh-CN" altLang="en-US"/>
          </a:p>
        </p:txBody>
      </p:sp>
    </p:spTree>
    <p:extLst>
      <p:ext uri="{BB962C8B-B14F-4D97-AF65-F5344CB8AC3E}">
        <p14:creationId xmlns:p14="http://schemas.microsoft.com/office/powerpoint/2010/main" xmlns="" val="2136407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1</a:t>
            </a:fld>
            <a:endParaRPr lang="zh-CN" altLang="en-US"/>
          </a:p>
        </p:txBody>
      </p:sp>
    </p:spTree>
    <p:extLst>
      <p:ext uri="{BB962C8B-B14F-4D97-AF65-F5344CB8AC3E}">
        <p14:creationId xmlns:p14="http://schemas.microsoft.com/office/powerpoint/2010/main" xmlns="" val="240827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10</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366175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11</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98057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12</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994059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13</a:t>
            </a:fld>
            <a:endParaRPr lang="zh-CN" altLang="en-US"/>
          </a:p>
        </p:txBody>
      </p:sp>
    </p:spTree>
    <p:extLst>
      <p:ext uri="{BB962C8B-B14F-4D97-AF65-F5344CB8AC3E}">
        <p14:creationId xmlns:p14="http://schemas.microsoft.com/office/powerpoint/2010/main" xmlns="" val="711150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14</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1575757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15</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090259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16</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117400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17</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560432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18</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1365054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19</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776293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2</a:t>
            </a:fld>
            <a:endParaRPr lang="zh-CN" altLang="en-US"/>
          </a:p>
        </p:txBody>
      </p:sp>
    </p:spTree>
    <p:extLst>
      <p:ext uri="{BB962C8B-B14F-4D97-AF65-F5344CB8AC3E}">
        <p14:creationId xmlns:p14="http://schemas.microsoft.com/office/powerpoint/2010/main" xmlns="" val="3566528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20</a:t>
            </a:fld>
            <a:endParaRPr lang="zh-CN" altLang="en-US"/>
          </a:p>
        </p:txBody>
      </p:sp>
    </p:spTree>
    <p:extLst>
      <p:ext uri="{BB962C8B-B14F-4D97-AF65-F5344CB8AC3E}">
        <p14:creationId xmlns:p14="http://schemas.microsoft.com/office/powerpoint/2010/main" xmlns="" val="3420266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21</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942064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22</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858263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23</a:t>
            </a:fld>
            <a:endParaRPr lang="zh-CN" altLang="en-US"/>
          </a:p>
        </p:txBody>
      </p:sp>
    </p:spTree>
    <p:extLst>
      <p:ext uri="{BB962C8B-B14F-4D97-AF65-F5344CB8AC3E}">
        <p14:creationId xmlns:p14="http://schemas.microsoft.com/office/powerpoint/2010/main" xmlns="" val="2667901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24</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1841680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25</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149096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26</a:t>
            </a:fld>
            <a:endParaRPr lang="zh-CN" altLang="en-US"/>
          </a:p>
        </p:txBody>
      </p:sp>
    </p:spTree>
    <p:extLst>
      <p:ext uri="{BB962C8B-B14F-4D97-AF65-F5344CB8AC3E}">
        <p14:creationId xmlns:p14="http://schemas.microsoft.com/office/powerpoint/2010/main" xmlns="" val="3519855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3</a:t>
            </a:fld>
            <a:endParaRPr lang="zh-CN" altLang="en-US"/>
          </a:p>
        </p:txBody>
      </p:sp>
    </p:spTree>
    <p:extLst>
      <p:ext uri="{BB962C8B-B14F-4D97-AF65-F5344CB8AC3E}">
        <p14:creationId xmlns:p14="http://schemas.microsoft.com/office/powerpoint/2010/main" xmlns="" val="1594501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4</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793175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5</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107352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6</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384173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7</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1664296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t>8</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321614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5366E2-47C0-4932-8ADE-A195A9A09917}" type="slidenum">
              <a:rPr lang="zh-CN" altLang="en-US" smtClean="0"/>
              <a:pPr/>
              <a:t>9</a:t>
            </a:fld>
            <a:endParaRPr lang="zh-CN" altLang="en-US"/>
          </a:p>
        </p:txBody>
      </p:sp>
    </p:spTree>
    <p:extLst>
      <p:ext uri="{BB962C8B-B14F-4D97-AF65-F5344CB8AC3E}">
        <p14:creationId xmlns:p14="http://schemas.microsoft.com/office/powerpoint/2010/main" xmlns="" val="1456700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EAB20379-46F3-4DF1-AE6E-BA2C43C1B027}"/>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88F36AA9-26F7-41B1-B973-45EBB32304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8C845A-4D6C-49DB-9A34-120662C3FDFB}"/>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8" name="图片 7" descr="图片包含 天空&#10;&#10;已生成极高可信度的说明">
            <a:extLst>
              <a:ext uri="{FF2B5EF4-FFF2-40B4-BE49-F238E27FC236}">
                <a16:creationId xmlns:a16="http://schemas.microsoft.com/office/drawing/2014/main" xmlns="" id="{09AC4FE9-9FEE-4F56-B5D3-1F9452D3F530}"/>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1128568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19F515-6226-4A9B-AFBA-A0FF87A0E77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4D215DF-CB2D-49D7-9011-B38A9A2298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8D18A3D-A543-4C55-8802-10F3B60400C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7A47F9C-01AB-4978-95B8-B6FA7F2B9E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324B364-17A0-4AF6-9677-5E92C3FFCD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6E7351D-8107-4719-9520-7E2A5C8BD8BB}"/>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8" name="页脚占位符 7">
            <a:extLst>
              <a:ext uri="{FF2B5EF4-FFF2-40B4-BE49-F238E27FC236}">
                <a16:creationId xmlns:a16="http://schemas.microsoft.com/office/drawing/2014/main" xmlns="" id="{CED5F9CC-E109-4A94-994C-A313CA91F31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EDDC301-A256-460C-9B0B-B9BD31ECD8B1}"/>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2451214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6973C3-C932-4279-BB1A-9EC2C1C127F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FBCC69A-7305-4AF2-BFF8-6A9A0AA80E5A}"/>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4" name="页脚占位符 3">
            <a:extLst>
              <a:ext uri="{FF2B5EF4-FFF2-40B4-BE49-F238E27FC236}">
                <a16:creationId xmlns:a16="http://schemas.microsoft.com/office/drawing/2014/main" xmlns="" id="{ED105668-04A6-42E8-A419-64AFA32237E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6EA32A0-0D70-47A7-AF3F-F5BF20D20272}"/>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623697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0B25C68-AB5D-4A07-8D40-853703672CE2}"/>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3" name="页脚占位符 2">
            <a:extLst>
              <a:ext uri="{FF2B5EF4-FFF2-40B4-BE49-F238E27FC236}">
                <a16:creationId xmlns:a16="http://schemas.microsoft.com/office/drawing/2014/main" xmlns="" id="{519EA203-86C0-428D-A796-6A7E146B878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CF8E739-2DF8-4668-90C3-C8417A929881}"/>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9224846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0056FC-177D-4060-AA3E-597808956D7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A610D4D-872C-4A55-BF1D-058DA2DB8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B0DDEC4-E453-4C5F-9B2E-39124A3776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78F3828-9176-46B4-9D53-3B17F6D40952}"/>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287C7EEC-9166-49E6-8049-A3739F06C3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57BD82A-BBB4-47A4-A595-4709B31D0DAD}"/>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421005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82F822-8D1F-40E4-88E4-16F83DB1859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24D43F7-E608-4ADA-9360-789883B25B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5CADF44-8F42-43F4-B96B-C8BBC3F736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7792471-BF71-4B19-AFD7-BCA78374F5FB}"/>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1331EF7D-E94A-491E-9AC9-E6270A7890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5F7749D-2A35-49D5-A433-7BABCE208DC0}"/>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1447523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33D0E6-6580-47C4-A0D6-71EE569E3C2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DBAF7DB-4358-47C4-BA2F-ACE0EB4AAE5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1881B91-270C-4D88-9FF7-E2AE23660AC7}"/>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0CCB51E8-DAA0-4277-ACFC-CBA81E27E5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25A44D1-99AB-4E10-992B-D12F8E4AEF03}"/>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418842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7D830ED-93AC-4CF4-AD20-92B2C8C113D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E10E1D3-7167-4F81-8651-615442ED176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F31DA18-D1D7-47F7-9679-2E574B67D307}"/>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EA7C299-BF78-46D9-862E-4A559C74E0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9D599EF-3BD5-4098-994F-CA7634EE8152}"/>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3306811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55082" y="64164"/>
            <a:ext cx="11936919" cy="702830"/>
          </a:xfrm>
          <a:prstGeom prst="rect">
            <a:avLst/>
          </a:prstGeom>
        </p:spPr>
      </p:pic>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TextBox 3"/>
          <p:cNvSpPr txBox="1">
            <a:spLocks noChangeArrowheads="1"/>
          </p:cNvSpPr>
          <p:nvPr userDrawn="1"/>
        </p:nvSpPr>
        <p:spPr bwMode="auto">
          <a:xfrm>
            <a:off x="11612788" y="273454"/>
            <a:ext cx="52788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147BAE08-4BDD-4DD0-83FF-A4CAB9D57868}" type="slidenum">
              <a:rPr lang="en-US" altLang="zh-CN" sz="1599" smtClean="0">
                <a:solidFill>
                  <a:schemeClr val="tx2"/>
                </a:solidFill>
                <a:latin typeface="+mj-ea"/>
                <a:ea typeface="+mj-ea"/>
              </a:rPr>
              <a:pPr algn="ctr" eaLnBrk="1" hangingPunct="1"/>
              <a:t>‹#›</a:t>
            </a:fld>
            <a:endParaRPr lang="zh-CN" altLang="en-US" sz="1599" dirty="0">
              <a:solidFill>
                <a:schemeClr val="tx2"/>
              </a:solidFill>
              <a:latin typeface="+mj-ea"/>
              <a:ea typeface="+mj-ea"/>
            </a:endParaRPr>
          </a:p>
        </p:txBody>
      </p:sp>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067787" y="212651"/>
            <a:ext cx="2405230" cy="431257"/>
          </a:xfrm>
          <a:prstGeom prst="rect">
            <a:avLst/>
          </a:prstGeom>
        </p:spPr>
      </p:pic>
      <p:cxnSp>
        <p:nvCxnSpPr>
          <p:cNvPr id="11" name="直接连接符 10"/>
          <p:cNvCxnSpPr/>
          <p:nvPr userDrawn="1"/>
        </p:nvCxnSpPr>
        <p:spPr bwMode="auto">
          <a:xfrm>
            <a:off x="11630504" y="202019"/>
            <a:ext cx="0" cy="457200"/>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xmlns="" val="3659002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9E26B186-7C5B-477A-876B-58AE1DDE2E7B}"/>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BE333EC2-BB92-45DD-92D0-13DB70EF4E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8787E3A-1A17-4CF8-BD38-726BA005ABF9}"/>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8" name="图片 7" descr="图片包含 户外, 天空, 水上器械&#10;&#10;已生成极高可信度的说明">
            <a:extLst>
              <a:ext uri="{FF2B5EF4-FFF2-40B4-BE49-F238E27FC236}">
                <a16:creationId xmlns:a16="http://schemas.microsoft.com/office/drawing/2014/main" xmlns="" id="{5CAA4E0E-EF3D-431C-9A33-61269D3A45F1}"/>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281051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43174988-52F7-4C85-9C9C-00CEEAD80040}"/>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4A47E4A6-74D7-49DE-A32B-C66BE7BBB7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827D37-C4D2-4113-8022-03FDB6A04494}"/>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8" name="图片 7" descr="图片包含 天空&#10;&#10;已生成极高可信度的说明">
            <a:extLst>
              <a:ext uri="{FF2B5EF4-FFF2-40B4-BE49-F238E27FC236}">
                <a16:creationId xmlns:a16="http://schemas.microsoft.com/office/drawing/2014/main" xmlns="" id="{80E55D5D-42E4-4DB1-B8FB-5C95180BF3BC}"/>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1146649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1" name="TextBox 54">
            <a:extLst>
              <a:ext uri="{FF2B5EF4-FFF2-40B4-BE49-F238E27FC236}">
                <a16:creationId xmlns:a16="http://schemas.microsoft.com/office/drawing/2014/main" xmlns="" id="{883BEC83-CFC9-4206-828E-16277B5DCE1E}"/>
              </a:ext>
            </a:extLst>
          </p:cNvPr>
          <p:cNvSpPr txBox="1"/>
          <p:nvPr userDrawn="1"/>
        </p:nvSpPr>
        <p:spPr>
          <a:xfrm>
            <a:off x="688758" y="250962"/>
            <a:ext cx="3509506"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第一章：党章概述</a:t>
            </a:r>
          </a:p>
        </p:txBody>
      </p:sp>
      <p:pic>
        <p:nvPicPr>
          <p:cNvPr id="12" name="图片 11">
            <a:extLst>
              <a:ext uri="{FF2B5EF4-FFF2-40B4-BE49-F238E27FC236}">
                <a16:creationId xmlns:a16="http://schemas.microsoft.com/office/drawing/2014/main" xmlns="" id="{37035274-382A-4D2A-8553-5EA5BE120753}"/>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810706" y="208249"/>
            <a:ext cx="806769" cy="672307"/>
          </a:xfrm>
          <a:prstGeom prst="rect">
            <a:avLst/>
          </a:prstGeom>
        </p:spPr>
      </p:pic>
      <p:sp>
        <p:nvSpPr>
          <p:cNvPr id="13" name="文本框 12">
            <a:extLst>
              <a:ext uri="{FF2B5EF4-FFF2-40B4-BE49-F238E27FC236}">
                <a16:creationId xmlns:a16="http://schemas.microsoft.com/office/drawing/2014/main" xmlns="" id="{810402C4-4044-473B-8C64-53B4A2205438}"/>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407164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1" name="TextBox 54">
            <a:extLst>
              <a:ext uri="{FF2B5EF4-FFF2-40B4-BE49-F238E27FC236}">
                <a16:creationId xmlns:a16="http://schemas.microsoft.com/office/drawing/2014/main" xmlns="" id="{883BEC83-CFC9-4206-828E-16277B5DCE1E}"/>
              </a:ext>
            </a:extLst>
          </p:cNvPr>
          <p:cNvSpPr txBox="1"/>
          <p:nvPr userDrawn="1"/>
        </p:nvSpPr>
        <p:spPr>
          <a:xfrm>
            <a:off x="688758" y="250962"/>
            <a:ext cx="4538562"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第二章：党章的发展历程</a:t>
            </a:r>
          </a:p>
        </p:txBody>
      </p:sp>
      <p:pic>
        <p:nvPicPr>
          <p:cNvPr id="8" name="图片 7">
            <a:extLst>
              <a:ext uri="{FF2B5EF4-FFF2-40B4-BE49-F238E27FC236}">
                <a16:creationId xmlns:a16="http://schemas.microsoft.com/office/drawing/2014/main" xmlns="" id="{6739C657-B8FE-4394-A72A-E42304249CDC}"/>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810706" y="208249"/>
            <a:ext cx="806769" cy="672307"/>
          </a:xfrm>
          <a:prstGeom prst="rect">
            <a:avLst/>
          </a:prstGeom>
        </p:spPr>
      </p:pic>
      <p:sp>
        <p:nvSpPr>
          <p:cNvPr id="12" name="文本框 11">
            <a:extLst>
              <a:ext uri="{FF2B5EF4-FFF2-40B4-BE49-F238E27FC236}">
                <a16:creationId xmlns:a16="http://schemas.microsoft.com/office/drawing/2014/main" xmlns="" id="{EF80CAD3-1C34-4AFE-ABB7-A508F4069638}"/>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156819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2" name="文本框 11">
            <a:extLst>
              <a:ext uri="{FF2B5EF4-FFF2-40B4-BE49-F238E27FC236}">
                <a16:creationId xmlns:a16="http://schemas.microsoft.com/office/drawing/2014/main" xmlns="" id="{9BA9763E-ECBE-4D7A-B66F-75C40835F907}"/>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398729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1" name="TextBox 54">
            <a:extLst>
              <a:ext uri="{FF2B5EF4-FFF2-40B4-BE49-F238E27FC236}">
                <a16:creationId xmlns:a16="http://schemas.microsoft.com/office/drawing/2014/main" xmlns="" id="{883BEC83-CFC9-4206-828E-16277B5DCE1E}"/>
              </a:ext>
            </a:extLst>
          </p:cNvPr>
          <p:cNvSpPr txBox="1"/>
          <p:nvPr userDrawn="1"/>
        </p:nvSpPr>
        <p:spPr>
          <a:xfrm>
            <a:off x="688758" y="250962"/>
            <a:ext cx="4233762"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第三章：党章的总纲详解</a:t>
            </a:r>
          </a:p>
        </p:txBody>
      </p:sp>
      <p:pic>
        <p:nvPicPr>
          <p:cNvPr id="8" name="图片 7">
            <a:extLst>
              <a:ext uri="{FF2B5EF4-FFF2-40B4-BE49-F238E27FC236}">
                <a16:creationId xmlns:a16="http://schemas.microsoft.com/office/drawing/2014/main" xmlns="" id="{F4A5F59D-F218-4C67-A152-CA632828E01D}"/>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810706" y="208249"/>
            <a:ext cx="806769" cy="672307"/>
          </a:xfrm>
          <a:prstGeom prst="rect">
            <a:avLst/>
          </a:prstGeom>
        </p:spPr>
      </p:pic>
      <p:sp>
        <p:nvSpPr>
          <p:cNvPr id="12" name="文本框 11">
            <a:extLst>
              <a:ext uri="{FF2B5EF4-FFF2-40B4-BE49-F238E27FC236}">
                <a16:creationId xmlns:a16="http://schemas.microsoft.com/office/drawing/2014/main" xmlns="" id="{12EFDB07-CBDB-416B-83E4-1BD1627F18F7}"/>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1335506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1" name="TextBox 54">
            <a:extLst>
              <a:ext uri="{FF2B5EF4-FFF2-40B4-BE49-F238E27FC236}">
                <a16:creationId xmlns:a16="http://schemas.microsoft.com/office/drawing/2014/main" xmlns="" id="{883BEC83-CFC9-4206-828E-16277B5DCE1E}"/>
              </a:ext>
            </a:extLst>
          </p:cNvPr>
          <p:cNvSpPr txBox="1"/>
          <p:nvPr userDrawn="1"/>
        </p:nvSpPr>
        <p:spPr>
          <a:xfrm>
            <a:off x="688758" y="250962"/>
            <a:ext cx="4294722"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第四章：党章的条文详解</a:t>
            </a:r>
          </a:p>
        </p:txBody>
      </p:sp>
      <p:sp>
        <p:nvSpPr>
          <p:cNvPr id="8" name="文本框 7">
            <a:extLst>
              <a:ext uri="{FF2B5EF4-FFF2-40B4-BE49-F238E27FC236}">
                <a16:creationId xmlns:a16="http://schemas.microsoft.com/office/drawing/2014/main" xmlns="" id="{B049F5B1-D0D4-4F9B-B881-DFEF792B328A}"/>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123141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42E507D0-BC45-4C04-A959-D634F24EC479}"/>
              </a:ext>
            </a:extLst>
          </p:cNvPr>
          <p:cNvSpPr>
            <a:spLocks noGrp="1"/>
          </p:cNvSpPr>
          <p:nvPr>
            <p:ph type="dt" sz="half" idx="10"/>
          </p:nvPr>
        </p:nvSpPr>
        <p:spPr/>
        <p:txBody>
          <a:bodyPr/>
          <a:lstStyle/>
          <a:p>
            <a:fld id="{BCFAEAC9-16EB-4519-8B62-123D802A5F63}"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A91535A-E70F-4A58-AF8D-B2003ED08F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D2248-41D5-4088-B803-838C8DB8AD2F}"/>
              </a:ext>
            </a:extLst>
          </p:cNvPr>
          <p:cNvSpPr>
            <a:spLocks noGrp="1"/>
          </p:cNvSpPr>
          <p:nvPr>
            <p:ph type="sldNum" sz="quarter" idx="12"/>
          </p:nvPr>
        </p:nvSpPr>
        <p:spPr/>
        <p:txBody>
          <a:bodyPr/>
          <a:lstStyle/>
          <a:p>
            <a:fld id="{490B0580-5371-407B-A279-98FA56F1049E}" type="slidenum">
              <a:rPr lang="zh-CN" altLang="en-US" smtClean="0"/>
              <a:pPr/>
              <a:t>‹#›</a:t>
            </a:fld>
            <a:endParaRPr lang="zh-CN" altLang="en-US"/>
          </a:p>
        </p:txBody>
      </p:sp>
      <p:pic>
        <p:nvPicPr>
          <p:cNvPr id="9" name="图片 8" descr="图片包含 天空, 户外, 水上器械, 运输&#10;&#10;已生成极高可信度的说明">
            <a:extLst>
              <a:ext uri="{FF2B5EF4-FFF2-40B4-BE49-F238E27FC236}">
                <a16:creationId xmlns:a16="http://schemas.microsoft.com/office/drawing/2014/main" xmlns="" id="{8D15B6BC-3346-436E-8BE4-1975B88323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xmlns="" id="{E11B5DAA-E3E3-41F3-8BBB-CB3A486577E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3730" t="73260" r="47055"/>
          <a:stretch/>
        </p:blipFill>
        <p:spPr>
          <a:xfrm>
            <a:off x="107823" y="185246"/>
            <a:ext cx="580934" cy="654447"/>
          </a:xfrm>
          <a:prstGeom prst="rect">
            <a:avLst/>
          </a:prstGeom>
        </p:spPr>
      </p:pic>
      <p:sp>
        <p:nvSpPr>
          <p:cNvPr id="11" name="TextBox 54">
            <a:extLst>
              <a:ext uri="{FF2B5EF4-FFF2-40B4-BE49-F238E27FC236}">
                <a16:creationId xmlns:a16="http://schemas.microsoft.com/office/drawing/2014/main" xmlns="" id="{883BEC83-CFC9-4206-828E-16277B5DCE1E}"/>
              </a:ext>
            </a:extLst>
          </p:cNvPr>
          <p:cNvSpPr txBox="1"/>
          <p:nvPr userDrawn="1"/>
        </p:nvSpPr>
        <p:spPr>
          <a:xfrm>
            <a:off x="688758" y="250962"/>
            <a:ext cx="6443562"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第五章：学习践行党章，争做合格党员</a:t>
            </a:r>
          </a:p>
        </p:txBody>
      </p:sp>
      <p:sp>
        <p:nvSpPr>
          <p:cNvPr id="8" name="文本框 7">
            <a:extLst>
              <a:ext uri="{FF2B5EF4-FFF2-40B4-BE49-F238E27FC236}">
                <a16:creationId xmlns:a16="http://schemas.microsoft.com/office/drawing/2014/main" xmlns="" id="{16C6B7EF-19A9-4CE1-A318-32F5523EB041}"/>
              </a:ext>
            </a:extLst>
          </p:cNvPr>
          <p:cNvSpPr txBox="1"/>
          <p:nvPr userDrawn="1"/>
        </p:nvSpPr>
        <p:spPr>
          <a:xfrm>
            <a:off x="362127" y="6908705"/>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xmlns="" val="107950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4F96422-A380-46E5-9C86-483BA99F2E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7399A1F-2A80-42A8-8C5A-C3E08C3348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2AE4C4D-053C-498E-9874-5C29A7D4EA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FAEAC9-16EB-4519-8B62-123D802A5F63}"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CDFCB2DE-F691-4E29-AC8E-B8684AF6C0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344DFBE-24B3-4A5A-9E13-8F89B355A2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0B0580-5371-407B-A279-98FA56F1049E}" type="slidenum">
              <a:rPr lang="zh-CN" altLang="en-US" smtClean="0"/>
              <a:pPr/>
              <a:t>‹#›</a:t>
            </a:fld>
            <a:endParaRPr lang="zh-CN" altLang="en-US"/>
          </a:p>
        </p:txBody>
      </p:sp>
    </p:spTree>
    <p:extLst>
      <p:ext uri="{BB962C8B-B14F-4D97-AF65-F5344CB8AC3E}">
        <p14:creationId xmlns:p14="http://schemas.microsoft.com/office/powerpoint/2010/main" xmlns="" val="832265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1" r:id="rId5"/>
    <p:sldLayoutId id="2147483665" r:id="rId6"/>
    <p:sldLayoutId id="2147483662" r:id="rId7"/>
    <p:sldLayoutId id="2147483663" r:id="rId8"/>
    <p:sldLayoutId id="2147483664" r:id="rId9"/>
    <p:sldLayoutId id="2147483653" r:id="rId10"/>
    <p:sldLayoutId id="2147483654" r:id="rId11"/>
    <p:sldLayoutId id="2147483655" r:id="rId12"/>
    <p:sldLayoutId id="2147483656" r:id="rId13"/>
    <p:sldLayoutId id="2147483657" r:id="rId14"/>
    <p:sldLayoutId id="2147483658" r:id="rId15"/>
    <p:sldLayoutId id="2147483659" r:id="rId16"/>
    <p:sldLayoutId id="2147483660"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A384D06-505C-4E39-8667-BE2FA9E1617B}"/>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23730" t="73260" r="47055"/>
          <a:stretch/>
        </p:blipFill>
        <p:spPr>
          <a:xfrm>
            <a:off x="4942114" y="93391"/>
            <a:ext cx="2307771" cy="2599802"/>
          </a:xfrm>
          <a:prstGeom prst="rect">
            <a:avLst/>
          </a:prstGeom>
        </p:spPr>
      </p:pic>
      <p:sp>
        <p:nvSpPr>
          <p:cNvPr id="16" name="文本框 15">
            <a:extLst>
              <a:ext uri="{FF2B5EF4-FFF2-40B4-BE49-F238E27FC236}">
                <a16:creationId xmlns:a16="http://schemas.microsoft.com/office/drawing/2014/main" xmlns="" id="{90C16672-3E0D-4CD4-B8A6-902C60F3A251}"/>
              </a:ext>
            </a:extLst>
          </p:cNvPr>
          <p:cNvSpPr txBox="1"/>
          <p:nvPr/>
        </p:nvSpPr>
        <p:spPr>
          <a:xfrm>
            <a:off x="3678310" y="4031394"/>
            <a:ext cx="4891083" cy="400110"/>
          </a:xfrm>
          <a:prstGeom prst="rect">
            <a:avLst/>
          </a:prstGeom>
          <a:noFill/>
        </p:spPr>
        <p:txBody>
          <a:bodyPr wrap="none" rtlCol="0">
            <a:spAutoFit/>
          </a:bodyPr>
          <a:lstStyle/>
          <a:p>
            <a:pPr algn="ctr" eaLnBrk="0" fontAlgn="base" hangingPunct="0">
              <a:spcBef>
                <a:spcPct val="0"/>
              </a:spcBef>
              <a:spcAft>
                <a:spcPct val="0"/>
              </a:spcAft>
            </a:pPr>
            <a:r>
              <a:rPr lang="zh-CN" altLang="en-US" sz="2000" dirty="0">
                <a:solidFill>
                  <a:schemeClr val="tx1">
                    <a:lumMod val="85000"/>
                    <a:lumOff val="15000"/>
                  </a:schemeClr>
                </a:solidFill>
                <a:latin typeface="微软雅黑"/>
                <a:ea typeface="微软雅黑"/>
              </a:rPr>
              <a:t>学习党章   遵守党章  贯彻党章   维护党章</a:t>
            </a:r>
          </a:p>
        </p:txBody>
      </p:sp>
      <p:grpSp>
        <p:nvGrpSpPr>
          <p:cNvPr id="25" name="组合 24">
            <a:extLst>
              <a:ext uri="{FF2B5EF4-FFF2-40B4-BE49-F238E27FC236}">
                <a16:creationId xmlns:a16="http://schemas.microsoft.com/office/drawing/2014/main" xmlns="" id="{4D621244-C7A4-4EDE-A5A6-24A150AC82AF}"/>
              </a:ext>
            </a:extLst>
          </p:cNvPr>
          <p:cNvGrpSpPr/>
          <p:nvPr/>
        </p:nvGrpSpPr>
        <p:grpSpPr>
          <a:xfrm>
            <a:off x="3587474" y="4603419"/>
            <a:ext cx="4901895" cy="495300"/>
            <a:chOff x="3587474" y="4603419"/>
            <a:chExt cx="4901895" cy="495300"/>
          </a:xfrm>
        </p:grpSpPr>
        <p:sp>
          <p:nvSpPr>
            <p:cNvPr id="17" name="任意多边形: 形状 16">
              <a:extLst>
                <a:ext uri="{FF2B5EF4-FFF2-40B4-BE49-F238E27FC236}">
                  <a16:creationId xmlns:a16="http://schemas.microsoft.com/office/drawing/2014/main" xmlns="" id="{9C488B69-5097-4239-AAA1-8FC5A9E4C82F}"/>
                </a:ext>
              </a:extLst>
            </p:cNvPr>
            <p:cNvSpPr/>
            <p:nvPr/>
          </p:nvSpPr>
          <p:spPr bwMode="auto">
            <a:xfrm flipH="1">
              <a:off x="3587474" y="4603419"/>
              <a:ext cx="4901895" cy="495300"/>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8" name="Rectangle 4">
              <a:extLst>
                <a:ext uri="{FF2B5EF4-FFF2-40B4-BE49-F238E27FC236}">
                  <a16:creationId xmlns:a16="http://schemas.microsoft.com/office/drawing/2014/main" xmlns="" id="{7102819B-315D-4772-8934-B388DB145BF8}"/>
                </a:ext>
              </a:extLst>
            </p:cNvPr>
            <p:cNvSpPr txBox="1">
              <a:spLocks noChangeArrowheads="1"/>
            </p:cNvSpPr>
            <p:nvPr/>
          </p:nvSpPr>
          <p:spPr bwMode="auto">
            <a:xfrm>
              <a:off x="4387150" y="4680019"/>
              <a:ext cx="30466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eaLnBrk="0" fontAlgn="base" hangingPunct="0">
                <a:spcBef>
                  <a:spcPct val="0"/>
                </a:spcBef>
                <a:spcAft>
                  <a:spcPct val="0"/>
                </a:spcAft>
              </a:pPr>
              <a:r>
                <a:rPr lang="zh-CN" altLang="en-US" sz="2400" b="0" dirty="0">
                  <a:latin typeface="Arial"/>
                  <a:ea typeface="微软雅黑"/>
                </a:rPr>
                <a:t>党章系统学习课程</a:t>
              </a:r>
            </a:p>
          </p:txBody>
        </p:sp>
      </p:grpSp>
      <p:pic>
        <p:nvPicPr>
          <p:cNvPr id="19" name="图片 18">
            <a:extLst>
              <a:ext uri="{FF2B5EF4-FFF2-40B4-BE49-F238E27FC236}">
                <a16:creationId xmlns:a16="http://schemas.microsoft.com/office/drawing/2014/main" xmlns="" id="{58340A89-7867-4D5F-8D8E-25CBEA0C811C}"/>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713589" y="2617698"/>
            <a:ext cx="7076383" cy="1534580"/>
          </a:xfrm>
          <a:prstGeom prst="rect">
            <a:avLst/>
          </a:prstGeom>
        </p:spPr>
      </p:pic>
      <p:sp>
        <p:nvSpPr>
          <p:cNvPr id="20" name="文本框 19">
            <a:extLst>
              <a:ext uri="{FF2B5EF4-FFF2-40B4-BE49-F238E27FC236}">
                <a16:creationId xmlns:a16="http://schemas.microsoft.com/office/drawing/2014/main" xmlns="" id="{3EA39364-3497-423C-B011-0C90F4966A0D}"/>
              </a:ext>
            </a:extLst>
          </p:cNvPr>
          <p:cNvSpPr txBox="1"/>
          <p:nvPr/>
        </p:nvSpPr>
        <p:spPr>
          <a:xfrm>
            <a:off x="7350377" y="724127"/>
            <a:ext cx="800219" cy="1758778"/>
          </a:xfrm>
          <a:prstGeom prst="rect">
            <a:avLst/>
          </a:prstGeom>
          <a:noFill/>
        </p:spPr>
        <p:txBody>
          <a:bodyPr vert="eaVert" wrap="square" rtlCol="0">
            <a:spAutoFit/>
          </a:bodyPr>
          <a:lstStyle/>
          <a:p>
            <a:r>
              <a:rPr lang="zh-CN" altLang="en-US" sz="4000" dirty="0">
                <a:ln w="6350">
                  <a:solidFill>
                    <a:schemeClr val="bg1"/>
                  </a:solidFill>
                </a:ln>
                <a:blipFill dpi="0" rotWithShape="1">
                  <a:blip r:embed="rId6"/>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中国梦</a:t>
            </a:r>
            <a:endParaRPr lang="en-US" altLang="zh-CN" sz="4000" dirty="0">
              <a:ln w="6350">
                <a:solidFill>
                  <a:schemeClr val="bg1"/>
                </a:solidFill>
              </a:ln>
              <a:blipFill dpi="0" rotWithShape="1">
                <a:blip r:embed="rId6"/>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endParaRPr>
          </a:p>
        </p:txBody>
      </p:sp>
      <p:sp>
        <p:nvSpPr>
          <p:cNvPr id="22" name="矩形 21">
            <a:extLst>
              <a:ext uri="{FF2B5EF4-FFF2-40B4-BE49-F238E27FC236}">
                <a16:creationId xmlns:a16="http://schemas.microsoft.com/office/drawing/2014/main" xmlns="" id="{8E59211C-CB6B-4C11-BB5B-1C01A14B32F3}"/>
              </a:ext>
            </a:extLst>
          </p:cNvPr>
          <p:cNvSpPr/>
          <p:nvPr/>
        </p:nvSpPr>
        <p:spPr>
          <a:xfrm>
            <a:off x="4060872" y="732636"/>
            <a:ext cx="800219" cy="1631216"/>
          </a:xfrm>
          <a:prstGeom prst="rect">
            <a:avLst/>
          </a:prstGeom>
        </p:spPr>
        <p:txBody>
          <a:bodyPr vert="eaVert" wrap="none">
            <a:spAutoFit/>
          </a:bodyPr>
          <a:lstStyle/>
          <a:p>
            <a:pPr lvl="0"/>
            <a:r>
              <a:rPr lang="zh-CN" altLang="en-US" sz="4000" dirty="0">
                <a:ln w="6350">
                  <a:solidFill>
                    <a:schemeClr val="bg1"/>
                  </a:solidFill>
                </a:ln>
                <a:blipFill>
                  <a:blip r:embed="rId6"/>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强军梦</a:t>
            </a:r>
          </a:p>
        </p:txBody>
      </p:sp>
      <p:pic>
        <p:nvPicPr>
          <p:cNvPr id="26" name="080_党建_红旗颂2">
            <a:hlinkClick r:id="" action="ppaction://media"/>
            <a:extLst>
              <a:ext uri="{FF2B5EF4-FFF2-40B4-BE49-F238E27FC236}">
                <a16:creationId xmlns:a16="http://schemas.microsoft.com/office/drawing/2014/main" xmlns="" id="{6CBEAB61-440F-45DD-8AE5-70180ED804E2}"/>
              </a:ext>
            </a:extLst>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8839200" y="-745010"/>
            <a:ext cx="609600" cy="609600"/>
          </a:xfrm>
          <a:prstGeom prst="rect">
            <a:avLst/>
          </a:prstGeom>
        </p:spPr>
      </p:pic>
    </p:spTree>
    <p:extLst>
      <p:ext uri="{BB962C8B-B14F-4D97-AF65-F5344CB8AC3E}">
        <p14:creationId xmlns:p14="http://schemas.microsoft.com/office/powerpoint/2010/main" xmlns="" val="1389456013"/>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3" presetClass="entr" presetSubtype="32"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strVal val="4*#ppt_w"/>
                                          </p:val>
                                        </p:tav>
                                        <p:tav tm="100000">
                                          <p:val>
                                            <p:strVal val="#ppt_w"/>
                                          </p:val>
                                        </p:tav>
                                      </p:tavLst>
                                    </p:anim>
                                    <p:anim calcmode="lin" valueType="num">
                                      <p:cBhvr>
                                        <p:cTn id="11" dur="500" fill="hold"/>
                                        <p:tgtEl>
                                          <p:spTgt spid="7"/>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strVal val="4*#ppt_w"/>
                                          </p:val>
                                        </p:tav>
                                        <p:tav tm="100000">
                                          <p:val>
                                            <p:strVal val="#ppt_w"/>
                                          </p:val>
                                        </p:tav>
                                      </p:tavLst>
                                    </p:anim>
                                    <p:anim calcmode="lin" valueType="num">
                                      <p:cBhvr>
                                        <p:cTn id="16" dur="500" fill="hold"/>
                                        <p:tgtEl>
                                          <p:spTgt spid="22"/>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strVal val="4*#ppt_w"/>
                                          </p:val>
                                        </p:tav>
                                        <p:tav tm="100000">
                                          <p:val>
                                            <p:strVal val="#ppt_w"/>
                                          </p:val>
                                        </p:tav>
                                      </p:tavLst>
                                    </p:anim>
                                    <p:anim calcmode="lin" valueType="num">
                                      <p:cBhvr>
                                        <p:cTn id="20" dur="500" fill="hold"/>
                                        <p:tgtEl>
                                          <p:spTgt spid="20"/>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strVal val="4*#ppt_w"/>
                                          </p:val>
                                        </p:tav>
                                        <p:tav tm="100000">
                                          <p:val>
                                            <p:strVal val="#ppt_w"/>
                                          </p:val>
                                        </p:tav>
                                      </p:tavLst>
                                    </p:anim>
                                    <p:anim calcmode="lin" valueType="num">
                                      <p:cBhvr>
                                        <p:cTn id="25" dur="500" fill="hold"/>
                                        <p:tgtEl>
                                          <p:spTgt spid="19"/>
                                        </p:tgtEl>
                                        <p:attrNameLst>
                                          <p:attrName>ppt_h</p:attrName>
                                        </p:attrNameLst>
                                      </p:cBhvr>
                                      <p:tavLst>
                                        <p:tav tm="0">
                                          <p:val>
                                            <p:strVal val="4*#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100000" numSld="999">
                <p:cTn id="36" repeatCount="indefinite" fill="hold" display="0">
                  <p:stCondLst>
                    <p:cond delay="indefinite"/>
                  </p:stCondLst>
                  <p:endCondLst>
                    <p:cond evt="onStopAudio" delay="0">
                      <p:tgtEl>
                        <p:sldTgt/>
                      </p:tgtEl>
                    </p:cond>
                  </p:endCondLst>
                </p:cTn>
                <p:tgtEl>
                  <p:spTgt spid="26"/>
                </p:tgtEl>
              </p:cMediaNode>
            </p:video>
          </p:childTnLst>
        </p:cTn>
      </p:par>
    </p:tnLst>
    <p:bldLst>
      <p:bldP spid="16" grpId="0"/>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6"/>
          <p:cNvSpPr>
            <a:spLocks noChangeShapeType="1"/>
          </p:cNvSpPr>
          <p:nvPr/>
        </p:nvSpPr>
        <p:spPr bwMode="auto">
          <a:xfrm>
            <a:off x="2372595" y="2639134"/>
            <a:ext cx="0" cy="4218866"/>
          </a:xfrm>
          <a:prstGeom prst="line">
            <a:avLst/>
          </a:prstGeom>
          <a:noFill/>
          <a:ln w="9525" cap="flat">
            <a:solidFill>
              <a:srgbClr val="716F6E"/>
            </a:solidFill>
            <a:prstDash val="dash"/>
            <a:miter lim="800000"/>
            <a:headEnd type="none" w="med" len="med"/>
            <a:tailEnd type="non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p>
        </p:txBody>
      </p:sp>
      <p:grpSp>
        <p:nvGrpSpPr>
          <p:cNvPr id="15" name="组合 14"/>
          <p:cNvGrpSpPr/>
          <p:nvPr/>
        </p:nvGrpSpPr>
        <p:grpSpPr>
          <a:xfrm>
            <a:off x="2225016" y="3309923"/>
            <a:ext cx="288812" cy="288812"/>
            <a:chOff x="957263" y="3209925"/>
            <a:chExt cx="288925" cy="288925"/>
          </a:xfrm>
        </p:grpSpPr>
        <p:sp>
          <p:nvSpPr>
            <p:cNvPr id="17"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18"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19" name="Text Box 18"/>
          <p:cNvSpPr txBox="1">
            <a:spLocks noChangeArrowheads="1"/>
          </p:cNvSpPr>
          <p:nvPr/>
        </p:nvSpPr>
        <p:spPr bwMode="auto">
          <a:xfrm>
            <a:off x="419320" y="3454328"/>
            <a:ext cx="177972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1921</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年，上海</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Box 18"/>
          <p:cNvSpPr txBox="1">
            <a:spLocks noChangeArrowheads="1"/>
          </p:cNvSpPr>
          <p:nvPr/>
        </p:nvSpPr>
        <p:spPr bwMode="auto">
          <a:xfrm>
            <a:off x="2616409" y="2974406"/>
            <a:ext cx="5635656" cy="9229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eaLnBrk="1" hangingPunct="1"/>
            <a:r>
              <a:rPr lang="zh-CN" altLang="en-US" sz="1799" b="1" dirty="0">
                <a:solidFill>
                  <a:schemeClr val="tx1">
                    <a:lumMod val="85000"/>
                    <a:lumOff val="15000"/>
                  </a:schemeClr>
                </a:solidFill>
              </a:rPr>
              <a:t>通过了</a:t>
            </a:r>
            <a:r>
              <a:rPr lang="en-US" altLang="zh-CN" sz="1799" b="1" dirty="0">
                <a:solidFill>
                  <a:schemeClr val="tx1">
                    <a:lumMod val="85000"/>
                    <a:lumOff val="15000"/>
                  </a:schemeClr>
                </a:solidFill>
              </a:rPr>
              <a:t>《</a:t>
            </a:r>
            <a:r>
              <a:rPr lang="zh-CN" altLang="en-US" sz="1799" b="1" dirty="0">
                <a:solidFill>
                  <a:schemeClr val="tx1">
                    <a:lumMod val="85000"/>
                    <a:lumOff val="15000"/>
                  </a:schemeClr>
                </a:solidFill>
              </a:rPr>
              <a:t>中国共产党纲领</a:t>
            </a:r>
            <a:r>
              <a:rPr lang="en-US" altLang="zh-CN" sz="1799" dirty="0">
                <a:solidFill>
                  <a:schemeClr val="tx1">
                    <a:lumMod val="85000"/>
                    <a:lumOff val="15000"/>
                  </a:schemeClr>
                </a:solidFill>
              </a:rPr>
              <a:t>》</a:t>
            </a:r>
            <a:r>
              <a:rPr lang="zh-CN" altLang="en-US" sz="1799" dirty="0">
                <a:solidFill>
                  <a:schemeClr val="tx1">
                    <a:lumMod val="85000"/>
                    <a:lumOff val="15000"/>
                  </a:schemeClr>
                </a:solidFill>
              </a:rPr>
              <a:t>，宣告中国共产党的诞生。明确规定了党的名称、性质和纲领。提出了任务和奋斗目标，党组织的建立和党的纪律等。</a:t>
            </a:r>
          </a:p>
        </p:txBody>
      </p:sp>
      <p:grpSp>
        <p:nvGrpSpPr>
          <p:cNvPr id="22" name="组合 21"/>
          <p:cNvGrpSpPr/>
          <p:nvPr/>
        </p:nvGrpSpPr>
        <p:grpSpPr>
          <a:xfrm>
            <a:off x="2225016" y="4630511"/>
            <a:ext cx="288812" cy="288812"/>
            <a:chOff x="957263" y="3209925"/>
            <a:chExt cx="288925" cy="288925"/>
          </a:xfrm>
        </p:grpSpPr>
        <p:sp>
          <p:nvSpPr>
            <p:cNvPr id="2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2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25" name="Text Box 18"/>
          <p:cNvSpPr txBox="1">
            <a:spLocks noChangeArrowheads="1"/>
          </p:cNvSpPr>
          <p:nvPr/>
        </p:nvSpPr>
        <p:spPr bwMode="auto">
          <a:xfrm>
            <a:off x="2616409" y="4530019"/>
            <a:ext cx="5635656" cy="11998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r>
              <a:rPr lang="zh-CN" altLang="en-US" sz="1799" dirty="0">
                <a:solidFill>
                  <a:schemeClr val="tx1">
                    <a:lumMod val="85000"/>
                    <a:lumOff val="15000"/>
                  </a:schemeClr>
                </a:solidFill>
              </a:rPr>
              <a:t>制定通过的</a:t>
            </a:r>
            <a:r>
              <a:rPr lang="zh-CN" altLang="en-US" sz="1799" b="1" dirty="0">
                <a:solidFill>
                  <a:schemeClr val="tx1">
                    <a:lumMod val="85000"/>
                    <a:lumOff val="15000"/>
                  </a:schemeClr>
                </a:solidFill>
              </a:rPr>
              <a:t>第一部完全意义上的党章</a:t>
            </a:r>
            <a:r>
              <a:rPr lang="en-US" altLang="zh-CN" sz="1799" b="1" dirty="0">
                <a:solidFill>
                  <a:schemeClr val="tx1">
                    <a:lumMod val="85000"/>
                    <a:lumOff val="15000"/>
                  </a:schemeClr>
                </a:solidFill>
              </a:rPr>
              <a:t>《</a:t>
            </a:r>
            <a:r>
              <a:rPr lang="zh-CN" altLang="en-US" sz="1799" b="1" dirty="0">
                <a:solidFill>
                  <a:schemeClr val="tx1">
                    <a:lumMod val="85000"/>
                    <a:lumOff val="15000"/>
                  </a:schemeClr>
                </a:solidFill>
              </a:rPr>
              <a:t>中国共产党章程</a:t>
            </a:r>
            <a:r>
              <a:rPr lang="en-US" altLang="zh-CN" sz="1799" b="1" dirty="0">
                <a:solidFill>
                  <a:schemeClr val="tx1">
                    <a:lumMod val="85000"/>
                    <a:lumOff val="15000"/>
                  </a:schemeClr>
                </a:solidFill>
              </a:rPr>
              <a:t>》</a:t>
            </a:r>
            <a:r>
              <a:rPr lang="zh-CN" altLang="en-US" sz="1799" dirty="0">
                <a:solidFill>
                  <a:schemeClr val="tx1">
                    <a:lumMod val="85000"/>
                    <a:lumOff val="15000"/>
                  </a:schemeClr>
                </a:solidFill>
              </a:rPr>
              <a:t>。标志着我们党从此开始有了自己的最高行为规范，标志着党的创建工作宣告完成。二大明确提出彻底反帝反封建的民主革命纲领。</a:t>
            </a:r>
          </a:p>
        </p:txBody>
      </p:sp>
      <p:grpSp>
        <p:nvGrpSpPr>
          <p:cNvPr id="2" name="组合 1"/>
          <p:cNvGrpSpPr/>
          <p:nvPr/>
        </p:nvGrpSpPr>
        <p:grpSpPr>
          <a:xfrm>
            <a:off x="1602799" y="1104206"/>
            <a:ext cx="1533244" cy="1534929"/>
            <a:chOff x="1649162" y="1697889"/>
            <a:chExt cx="1533843" cy="1535529"/>
          </a:xfrm>
        </p:grpSpPr>
        <p:sp>
          <p:nvSpPr>
            <p:cNvPr id="27" name="Oval 5"/>
            <p:cNvSpPr>
              <a:spLocks noChangeArrowheads="1"/>
            </p:cNvSpPr>
            <p:nvPr/>
          </p:nvSpPr>
          <p:spPr bwMode="auto">
            <a:xfrm>
              <a:off x="1649162" y="1697889"/>
              <a:ext cx="1533843" cy="1535529"/>
            </a:xfrm>
            <a:prstGeom prst="ellipse">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28575">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8" name="Oval 6"/>
            <p:cNvSpPr>
              <a:spLocks noChangeArrowheads="1"/>
            </p:cNvSpPr>
            <p:nvPr/>
          </p:nvSpPr>
          <p:spPr bwMode="auto">
            <a:xfrm>
              <a:off x="1745238" y="1793965"/>
              <a:ext cx="1341691" cy="1343377"/>
            </a:xfrm>
            <a:prstGeom prst="ellipse">
              <a:avLst/>
            </a:prstGeom>
            <a:blipFill>
              <a:blip r:embed="rId3" cstate="print"/>
              <a:stretch>
                <a:fillRect/>
              </a:stretch>
            </a:blipFill>
            <a:ln>
              <a:noFill/>
            </a:ln>
          </p:spPr>
          <p:txBody>
            <a:bodyPr vert="horz" wrap="square" lIns="91404" tIns="45702" rIns="91404" bIns="45702" numCol="1" anchor="t" anchorCtr="0" compatLnSpc="1"/>
            <a:lstStyle/>
            <a:p>
              <a:endParaRPr lang="zh-CN" altLang="en-US" sz="1799"/>
            </a:p>
          </p:txBody>
        </p:sp>
      </p:grpSp>
      <p:pic>
        <p:nvPicPr>
          <p:cNvPr id="29"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425616" y="2237842"/>
            <a:ext cx="2758088" cy="1674147"/>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pic>
      <p:pic>
        <p:nvPicPr>
          <p:cNvPr id="30"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425615" y="4335106"/>
            <a:ext cx="2758088" cy="1669639"/>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pic>
      <p:sp>
        <p:nvSpPr>
          <p:cNvPr id="31" name="矩形 30"/>
          <p:cNvSpPr/>
          <p:nvPr/>
        </p:nvSpPr>
        <p:spPr>
          <a:xfrm>
            <a:off x="988929" y="3071483"/>
            <a:ext cx="1210115" cy="399954"/>
          </a:xfrm>
          <a:prstGeom prst="rect">
            <a:avLst/>
          </a:prstGeom>
        </p:spPr>
        <p:txBody>
          <a:bodyPr wrap="none">
            <a:spAutoFit/>
          </a:bodyPr>
          <a:lstStyle/>
          <a:p>
            <a:pPr algn="r"/>
            <a:r>
              <a:rPr lang="zh-CN" altLang="en-US" sz="1999" b="1" dirty="0">
                <a:latin typeface="微软雅黑" panose="020B0503020204020204" pitchFamily="34" charset="-122"/>
                <a:ea typeface="微软雅黑" panose="020B0503020204020204" pitchFamily="34" charset="-122"/>
              </a:rPr>
              <a:t>党的一大</a:t>
            </a:r>
          </a:p>
        </p:txBody>
      </p:sp>
      <p:sp>
        <p:nvSpPr>
          <p:cNvPr id="32" name="Text Box 18"/>
          <p:cNvSpPr txBox="1">
            <a:spLocks noChangeArrowheads="1"/>
          </p:cNvSpPr>
          <p:nvPr/>
        </p:nvSpPr>
        <p:spPr bwMode="auto">
          <a:xfrm>
            <a:off x="467428" y="4800738"/>
            <a:ext cx="1731618"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1922</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年，上海</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88929" y="4417893"/>
            <a:ext cx="1210115" cy="399954"/>
          </a:xfrm>
          <a:prstGeom prst="rect">
            <a:avLst/>
          </a:prstGeom>
        </p:spPr>
        <p:txBody>
          <a:bodyPr wrap="none">
            <a:spAutoFit/>
          </a:bodyPr>
          <a:lstStyle/>
          <a:p>
            <a:pPr algn="r"/>
            <a:r>
              <a:rPr lang="zh-CN" altLang="en-US" sz="1999" b="1" dirty="0">
                <a:latin typeface="微软雅黑" panose="020B0503020204020204" pitchFamily="34" charset="-122"/>
                <a:ea typeface="微软雅黑" panose="020B0503020204020204" pitchFamily="34" charset="-122"/>
              </a:rPr>
              <a:t>党的二大</a:t>
            </a:r>
          </a:p>
        </p:txBody>
      </p:sp>
      <p:sp>
        <p:nvSpPr>
          <p:cNvPr id="34" name="矩形 33"/>
          <p:cNvSpPr/>
          <p:nvPr/>
        </p:nvSpPr>
        <p:spPr>
          <a:xfrm>
            <a:off x="5651941" y="312593"/>
            <a:ext cx="2645844" cy="461485"/>
          </a:xfrm>
          <a:prstGeom prst="rect">
            <a:avLst/>
          </a:prstGeom>
        </p:spPr>
        <p:txBody>
          <a:bodyPr wrap="none">
            <a:spAutoFit/>
          </a:bodyPr>
          <a:lstStyle/>
          <a:p>
            <a:pPr algn="just"/>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历次党章修改回顾</a:t>
            </a:r>
            <a:endPar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Tree>
    <p:extLst>
      <p:ext uri="{BB962C8B-B14F-4D97-AF65-F5344CB8AC3E}">
        <p14:creationId xmlns:p14="http://schemas.microsoft.com/office/powerpoint/2010/main" xmlns="" val="2625008320"/>
      </p:ext>
    </p:extLst>
  </p:cSld>
  <p:clrMapOvr>
    <a:masterClrMapping/>
  </p:clrMapOvr>
  <p:transition spd="slow" advTm="663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1" grpId="0"/>
      <p:bldP spid="25"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457923" y="570808"/>
            <a:ext cx="2771501" cy="1808188"/>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pic>
      <p:sp>
        <p:nvSpPr>
          <p:cNvPr id="41" name="Line 6"/>
          <p:cNvSpPr>
            <a:spLocks noChangeShapeType="1"/>
          </p:cNvSpPr>
          <p:nvPr/>
        </p:nvSpPr>
        <p:spPr bwMode="auto">
          <a:xfrm>
            <a:off x="2418315" y="1339"/>
            <a:ext cx="0" cy="6855322"/>
          </a:xfrm>
          <a:prstGeom prst="line">
            <a:avLst/>
          </a:prstGeom>
          <a:noFill/>
          <a:ln w="9525" cap="flat">
            <a:solidFill>
              <a:srgbClr val="716F6E"/>
            </a:solidFill>
            <a:prstDash val="dash"/>
            <a:miter lim="800000"/>
            <a:headEnd type="none" w="med" len="med"/>
            <a:tailEnd type="non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p>
        </p:txBody>
      </p:sp>
      <p:grpSp>
        <p:nvGrpSpPr>
          <p:cNvPr id="42" name="组合 41"/>
          <p:cNvGrpSpPr/>
          <p:nvPr/>
        </p:nvGrpSpPr>
        <p:grpSpPr>
          <a:xfrm>
            <a:off x="2270736" y="964232"/>
            <a:ext cx="288812" cy="288812"/>
            <a:chOff x="957263" y="3209925"/>
            <a:chExt cx="288925" cy="288925"/>
          </a:xfrm>
        </p:grpSpPr>
        <p:sp>
          <p:nvSpPr>
            <p:cNvPr id="4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4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46" name="Text Box 18"/>
          <p:cNvSpPr txBox="1">
            <a:spLocks noChangeArrowheads="1"/>
          </p:cNvSpPr>
          <p:nvPr/>
        </p:nvSpPr>
        <p:spPr bwMode="auto">
          <a:xfrm>
            <a:off x="2662129" y="821552"/>
            <a:ext cx="5635656" cy="9229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eaLnBrk="1" hangingPunct="1"/>
            <a:r>
              <a:rPr lang="zh-CN" altLang="en-US" sz="1799" b="1" dirty="0">
                <a:solidFill>
                  <a:schemeClr val="tx1">
                    <a:lumMod val="85000"/>
                    <a:lumOff val="15000"/>
                  </a:schemeClr>
                </a:solidFill>
              </a:rPr>
              <a:t>通过了</a:t>
            </a:r>
            <a:r>
              <a:rPr lang="en-US" altLang="zh-CN" sz="1799" b="1">
                <a:solidFill>
                  <a:schemeClr val="tx1">
                    <a:lumMod val="85000"/>
                    <a:lumOff val="15000"/>
                  </a:schemeClr>
                </a:solidFill>
              </a:rPr>
              <a:t>《</a:t>
            </a:r>
            <a:r>
              <a:rPr lang="zh-CN" altLang="en-US" sz="1799" b="1">
                <a:solidFill>
                  <a:schemeClr val="tx1">
                    <a:lumMod val="85000"/>
                    <a:lumOff val="15000"/>
                  </a:schemeClr>
                </a:solidFill>
              </a:rPr>
              <a:t>中国共产党第一次修正章程</a:t>
            </a:r>
            <a:r>
              <a:rPr lang="en-US" altLang="zh-CN" sz="1799">
                <a:solidFill>
                  <a:schemeClr val="tx1">
                    <a:lumMod val="85000"/>
                    <a:lumOff val="15000"/>
                  </a:schemeClr>
                </a:solidFill>
              </a:rPr>
              <a:t>》</a:t>
            </a:r>
            <a:r>
              <a:rPr lang="zh-CN" altLang="en-US" sz="1799">
                <a:solidFill>
                  <a:schemeClr val="tx1">
                    <a:lumMod val="85000"/>
                    <a:lumOff val="15000"/>
                  </a:schemeClr>
                </a:solidFill>
              </a:rPr>
              <a:t>，严格了党员入党手续，首次规定了候补党员的候补期制度（劳动者三个月地，非劳动者六个月）及权利义务。</a:t>
            </a:r>
            <a:endParaRPr lang="zh-CN" altLang="en-US" sz="1799" dirty="0">
              <a:solidFill>
                <a:schemeClr val="tx1">
                  <a:lumMod val="85000"/>
                  <a:lumOff val="15000"/>
                </a:schemeClr>
              </a:solidFill>
            </a:endParaRPr>
          </a:p>
        </p:txBody>
      </p:sp>
      <p:grpSp>
        <p:nvGrpSpPr>
          <p:cNvPr id="2" name="组合 1">
            <a:extLst>
              <a:ext uri="{FF2B5EF4-FFF2-40B4-BE49-F238E27FC236}">
                <a16:creationId xmlns:a16="http://schemas.microsoft.com/office/drawing/2014/main" xmlns="" id="{8EDBCD1E-56A1-44E0-A303-F67DD07D1E4C}"/>
              </a:ext>
            </a:extLst>
          </p:cNvPr>
          <p:cNvGrpSpPr/>
          <p:nvPr/>
        </p:nvGrpSpPr>
        <p:grpSpPr>
          <a:xfrm>
            <a:off x="409590" y="907464"/>
            <a:ext cx="1835175" cy="752032"/>
            <a:chOff x="409590" y="907464"/>
            <a:chExt cx="1835175" cy="752032"/>
          </a:xfrm>
        </p:grpSpPr>
        <p:sp>
          <p:nvSpPr>
            <p:cNvPr id="45" name="Text Box 18"/>
            <p:cNvSpPr txBox="1">
              <a:spLocks noChangeArrowheads="1"/>
            </p:cNvSpPr>
            <p:nvPr/>
          </p:nvSpPr>
          <p:spPr bwMode="auto">
            <a:xfrm>
              <a:off x="409590" y="1290308"/>
              <a:ext cx="183517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dirty="0">
                  <a:solidFill>
                    <a:schemeClr val="tx1">
                      <a:lumMod val="85000"/>
                      <a:lumOff val="15000"/>
                    </a:schemeClr>
                  </a:solidFill>
                  <a:latin typeface="微软雅黑" panose="020B0503020204020204" pitchFamily="34" charset="-122"/>
                  <a:ea typeface="微软雅黑" panose="020B0503020204020204" pitchFamily="34" charset="-122"/>
                </a:rPr>
                <a:t>1923</a:t>
              </a:r>
              <a:r>
                <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rPr>
                <a:t>年，广州</a:t>
              </a:r>
            </a:p>
          </p:txBody>
        </p:sp>
        <p:sp>
          <p:nvSpPr>
            <p:cNvPr id="48" name="矩形 47"/>
            <p:cNvSpPr/>
            <p:nvPr/>
          </p:nvSpPr>
          <p:spPr>
            <a:xfrm>
              <a:off x="1034649" y="907464"/>
              <a:ext cx="1210116" cy="399954"/>
            </a:xfrm>
            <a:prstGeom prst="rect">
              <a:avLst/>
            </a:prstGeom>
          </p:spPr>
          <p:txBody>
            <a:bodyPr wrap="none">
              <a:spAutoFit/>
            </a:bodyPr>
            <a:lstStyle/>
            <a:p>
              <a:pPr algn="r"/>
              <a:r>
                <a:rPr lang="zh-CN" altLang="en-US" sz="1999" b="1" dirty="0">
                  <a:latin typeface="微软雅黑" panose="020B0503020204020204" pitchFamily="34" charset="-122"/>
                  <a:ea typeface="微软雅黑" panose="020B0503020204020204" pitchFamily="34" charset="-122"/>
                </a:rPr>
                <a:t>党的三大</a:t>
              </a:r>
            </a:p>
          </p:txBody>
        </p:sp>
      </p:grpSp>
      <p:grpSp>
        <p:nvGrpSpPr>
          <p:cNvPr id="51" name="组合 50"/>
          <p:cNvGrpSpPr/>
          <p:nvPr/>
        </p:nvGrpSpPr>
        <p:grpSpPr>
          <a:xfrm>
            <a:off x="2270736" y="2840972"/>
            <a:ext cx="288812" cy="288812"/>
            <a:chOff x="957263" y="3209925"/>
            <a:chExt cx="288925" cy="288925"/>
          </a:xfrm>
        </p:grpSpPr>
        <p:sp>
          <p:nvSpPr>
            <p:cNvPr id="52"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5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55" name="Text Box 18"/>
          <p:cNvSpPr txBox="1">
            <a:spLocks noChangeArrowheads="1"/>
          </p:cNvSpPr>
          <p:nvPr/>
        </p:nvSpPr>
        <p:spPr bwMode="auto">
          <a:xfrm>
            <a:off x="2662129" y="2698292"/>
            <a:ext cx="5635656" cy="11998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eaLnBrk="1" hangingPunct="1"/>
            <a:r>
              <a:rPr lang="zh-CN" altLang="en-US" sz="1799">
                <a:solidFill>
                  <a:schemeClr val="tx1">
                    <a:lumMod val="85000"/>
                    <a:lumOff val="15000"/>
                  </a:schemeClr>
                </a:solidFill>
              </a:rPr>
              <a:t>通过了</a:t>
            </a:r>
            <a:r>
              <a:rPr lang="en-US" altLang="zh-CN" sz="1799">
                <a:solidFill>
                  <a:schemeClr val="tx1">
                    <a:lumMod val="85000"/>
                    <a:lumOff val="15000"/>
                  </a:schemeClr>
                </a:solidFill>
              </a:rPr>
              <a:t>《</a:t>
            </a:r>
            <a:r>
              <a:rPr lang="zh-CN" altLang="en-US" sz="1799">
                <a:solidFill>
                  <a:schemeClr val="tx1">
                    <a:lumMod val="85000"/>
                    <a:lumOff val="15000"/>
                  </a:schemeClr>
                </a:solidFill>
              </a:rPr>
              <a:t>中国共产党第二次修正章程</a:t>
            </a:r>
            <a:r>
              <a:rPr lang="en-US" altLang="zh-CN" sz="1799">
                <a:solidFill>
                  <a:schemeClr val="tx1">
                    <a:lumMod val="85000"/>
                    <a:lumOff val="15000"/>
                  </a:schemeClr>
                </a:solidFill>
              </a:rPr>
              <a:t>》</a:t>
            </a:r>
            <a:r>
              <a:rPr lang="zh-CN" altLang="en-US" sz="1799">
                <a:solidFill>
                  <a:schemeClr val="tx1">
                    <a:lumMod val="85000"/>
                    <a:lumOff val="15000"/>
                  </a:schemeClr>
                </a:solidFill>
              </a:rPr>
              <a:t>，规定了凡有党员三人以上均得成立一支部，</a:t>
            </a:r>
            <a:r>
              <a:rPr lang="zh-CN" altLang="en-US" sz="1799" b="1">
                <a:solidFill>
                  <a:schemeClr val="tx1">
                    <a:lumMod val="85000"/>
                    <a:lumOff val="15000"/>
                  </a:schemeClr>
                </a:solidFill>
              </a:rPr>
              <a:t>第一次将党支部规定为党的基本组织</a:t>
            </a:r>
            <a:r>
              <a:rPr lang="zh-CN" altLang="en-US" sz="1799">
                <a:solidFill>
                  <a:schemeClr val="tx1">
                    <a:lumMod val="85000"/>
                    <a:lumOff val="15000"/>
                  </a:schemeClr>
                </a:solidFill>
              </a:rPr>
              <a:t>。首次将中央委员会委员长改称为</a:t>
            </a:r>
            <a:r>
              <a:rPr lang="zh-CN" altLang="en-US" sz="1799" b="1">
                <a:solidFill>
                  <a:schemeClr val="tx1">
                    <a:lumMod val="85000"/>
                    <a:lumOff val="15000"/>
                  </a:schemeClr>
                </a:solidFill>
              </a:rPr>
              <a:t>总书记</a:t>
            </a:r>
            <a:r>
              <a:rPr lang="zh-CN" altLang="en-US" sz="1799">
                <a:solidFill>
                  <a:schemeClr val="tx1">
                    <a:lumMod val="85000"/>
                    <a:lumOff val="15000"/>
                  </a:schemeClr>
                </a:solidFill>
              </a:rPr>
              <a:t>。</a:t>
            </a:r>
            <a:endParaRPr lang="zh-CN" altLang="en-US" sz="1799" dirty="0">
              <a:solidFill>
                <a:schemeClr val="tx1">
                  <a:lumMod val="85000"/>
                  <a:lumOff val="15000"/>
                </a:schemeClr>
              </a:solidFill>
            </a:endParaRPr>
          </a:p>
        </p:txBody>
      </p:sp>
      <p:grpSp>
        <p:nvGrpSpPr>
          <p:cNvPr id="3" name="组合 2">
            <a:extLst>
              <a:ext uri="{FF2B5EF4-FFF2-40B4-BE49-F238E27FC236}">
                <a16:creationId xmlns:a16="http://schemas.microsoft.com/office/drawing/2014/main" xmlns="" id="{3ABF63BE-A765-4445-BE07-2A546A6D8BBC}"/>
              </a:ext>
            </a:extLst>
          </p:cNvPr>
          <p:cNvGrpSpPr/>
          <p:nvPr/>
        </p:nvGrpSpPr>
        <p:grpSpPr>
          <a:xfrm>
            <a:off x="409590" y="2784204"/>
            <a:ext cx="1835175" cy="752032"/>
            <a:chOff x="409590" y="2784204"/>
            <a:chExt cx="1835175" cy="752032"/>
          </a:xfrm>
        </p:grpSpPr>
        <p:sp>
          <p:nvSpPr>
            <p:cNvPr id="54" name="Text Box 18"/>
            <p:cNvSpPr txBox="1">
              <a:spLocks noChangeArrowheads="1"/>
            </p:cNvSpPr>
            <p:nvPr/>
          </p:nvSpPr>
          <p:spPr bwMode="auto">
            <a:xfrm>
              <a:off x="409590" y="3167048"/>
              <a:ext cx="183517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1923</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年，上海</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1034649" y="2784204"/>
              <a:ext cx="1210116" cy="399954"/>
            </a:xfrm>
            <a:prstGeom prst="rect">
              <a:avLst/>
            </a:prstGeom>
          </p:spPr>
          <p:txBody>
            <a:bodyPr wrap="none">
              <a:spAutoFit/>
            </a:bodyPr>
            <a:lstStyle/>
            <a:p>
              <a:pPr algn="r"/>
              <a:r>
                <a:rPr lang="zh-CN" altLang="en-US" sz="1999" b="1">
                  <a:latin typeface="微软雅黑" panose="020B0503020204020204" pitchFamily="34" charset="-122"/>
                  <a:ea typeface="微软雅黑" panose="020B0503020204020204" pitchFamily="34" charset="-122"/>
                </a:rPr>
                <a:t>党的四大</a:t>
              </a:r>
              <a:endParaRPr lang="zh-CN" altLang="en-US" sz="1999" b="1" dirty="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270736" y="4780744"/>
            <a:ext cx="288812" cy="288812"/>
            <a:chOff x="957263" y="3209925"/>
            <a:chExt cx="288925" cy="288925"/>
          </a:xfrm>
        </p:grpSpPr>
        <p:sp>
          <p:nvSpPr>
            <p:cNvPr id="58"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59"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61" name="Text Box 18"/>
          <p:cNvSpPr txBox="1">
            <a:spLocks noChangeArrowheads="1"/>
          </p:cNvSpPr>
          <p:nvPr/>
        </p:nvSpPr>
        <p:spPr bwMode="auto">
          <a:xfrm>
            <a:off x="2662129" y="4638063"/>
            <a:ext cx="5635656" cy="11998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eaLnBrk="1" hangingPunct="1"/>
            <a:r>
              <a:rPr lang="zh-CN" altLang="en-US" sz="1799">
                <a:solidFill>
                  <a:schemeClr val="tx1">
                    <a:lumMod val="85000"/>
                    <a:lumOff val="15000"/>
                  </a:schemeClr>
                </a:solidFill>
              </a:rPr>
              <a:t>第一次明确规定“党部的指导原则为民主集中制”。规定中央委员会除选举总书记外，还要选举“中央正式委员会若干人组织</a:t>
            </a:r>
            <a:r>
              <a:rPr lang="zh-CN" altLang="en-US" sz="1799" b="1">
                <a:solidFill>
                  <a:schemeClr val="tx1">
                    <a:lumMod val="85000"/>
                    <a:lumOff val="15000"/>
                  </a:schemeClr>
                </a:solidFill>
              </a:rPr>
              <a:t>中央政治局</a:t>
            </a:r>
            <a:r>
              <a:rPr lang="zh-CN" altLang="en-US" sz="1799">
                <a:solidFill>
                  <a:schemeClr val="tx1">
                    <a:lumMod val="85000"/>
                    <a:lumOff val="15000"/>
                  </a:schemeClr>
                </a:solidFill>
              </a:rPr>
              <a:t>指导全国一切政治工作”。</a:t>
            </a:r>
            <a:endParaRPr lang="zh-CN" altLang="en-US" sz="1799" dirty="0">
              <a:solidFill>
                <a:schemeClr val="tx1">
                  <a:lumMod val="85000"/>
                  <a:lumOff val="15000"/>
                </a:schemeClr>
              </a:solidFill>
            </a:endParaRPr>
          </a:p>
        </p:txBody>
      </p:sp>
      <p:grpSp>
        <p:nvGrpSpPr>
          <p:cNvPr id="4" name="组合 3">
            <a:extLst>
              <a:ext uri="{FF2B5EF4-FFF2-40B4-BE49-F238E27FC236}">
                <a16:creationId xmlns:a16="http://schemas.microsoft.com/office/drawing/2014/main" xmlns="" id="{01E71A91-E215-49A8-8660-DDFF915127AD}"/>
              </a:ext>
            </a:extLst>
          </p:cNvPr>
          <p:cNvGrpSpPr/>
          <p:nvPr/>
        </p:nvGrpSpPr>
        <p:grpSpPr>
          <a:xfrm>
            <a:off x="409590" y="4723975"/>
            <a:ext cx="1835175" cy="752032"/>
            <a:chOff x="409590" y="4723975"/>
            <a:chExt cx="1835175" cy="752032"/>
          </a:xfrm>
        </p:grpSpPr>
        <p:sp>
          <p:nvSpPr>
            <p:cNvPr id="60" name="Text Box 18"/>
            <p:cNvSpPr txBox="1">
              <a:spLocks noChangeArrowheads="1"/>
            </p:cNvSpPr>
            <p:nvPr/>
          </p:nvSpPr>
          <p:spPr bwMode="auto">
            <a:xfrm>
              <a:off x="409590" y="5106819"/>
              <a:ext cx="183517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1923</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年，武汉</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1034649" y="4723975"/>
              <a:ext cx="1210116" cy="399954"/>
            </a:xfrm>
            <a:prstGeom prst="rect">
              <a:avLst/>
            </a:prstGeom>
          </p:spPr>
          <p:txBody>
            <a:bodyPr wrap="none">
              <a:spAutoFit/>
            </a:bodyPr>
            <a:lstStyle/>
            <a:p>
              <a:pPr algn="r"/>
              <a:r>
                <a:rPr lang="zh-CN" altLang="en-US" sz="1999" b="1" dirty="0">
                  <a:solidFill>
                    <a:schemeClr val="tx1">
                      <a:lumMod val="85000"/>
                      <a:lumOff val="15000"/>
                    </a:schemeClr>
                  </a:solidFill>
                  <a:latin typeface="微软雅黑" panose="020B0503020204020204" pitchFamily="34" charset="-122"/>
                  <a:ea typeface="微软雅黑" panose="020B0503020204020204" pitchFamily="34" charset="-122"/>
                </a:rPr>
                <a:t>党的五大</a:t>
              </a:r>
            </a:p>
          </p:txBody>
        </p:sp>
      </p:grpSp>
      <p:pic>
        <p:nvPicPr>
          <p:cNvPr id="63" name="Picture 6" descr="2007912153715417"/>
          <p:cNvPicPr>
            <a:picLocks noChangeAspect="1"/>
          </p:cNvPicPr>
          <p:nvPr/>
        </p:nvPicPr>
        <p:blipFill rotWithShape="1">
          <a:blip r:embed="rId4" cstate="email"/>
          <a:srcRect b="9453"/>
          <a:stretch>
            <a:fillRect/>
          </a:stretch>
        </p:blipFill>
        <p:spPr>
          <a:xfrm>
            <a:off x="8443046" y="2698079"/>
            <a:ext cx="2786378" cy="1581584"/>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pic>
        <p:nvPicPr>
          <p:cNvPr id="64" name="Picture 4" descr="F200709091023371689125880"/>
          <p:cNvPicPr>
            <a:picLocks noChangeAspect="1"/>
          </p:cNvPicPr>
          <p:nvPr/>
        </p:nvPicPr>
        <p:blipFill rotWithShape="1">
          <a:blip r:embed="rId5"/>
          <a:srcRect t="2550" b="10449"/>
          <a:stretch>
            <a:fillRect/>
          </a:stretch>
        </p:blipFill>
        <p:spPr>
          <a:xfrm>
            <a:off x="8444002" y="4583208"/>
            <a:ext cx="2785422" cy="1683763"/>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1043557325"/>
      </p:ext>
    </p:extLst>
  </p:cSld>
  <p:clrMapOvr>
    <a:masterClrMapping/>
  </p:clrMapOvr>
  <p:transition spd="slow" advTm="753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p:bldP spid="55"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rotWithShape="1">
          <a:blip r:embed="rId3"/>
          <a:srcRect r="20291"/>
          <a:stretch>
            <a:fillRect/>
          </a:stretch>
        </p:blipFill>
        <p:spPr>
          <a:xfrm>
            <a:off x="8452551" y="595276"/>
            <a:ext cx="2776870" cy="1869076"/>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
        <p:nvSpPr>
          <p:cNvPr id="41" name="Line 6"/>
          <p:cNvSpPr>
            <a:spLocks noChangeShapeType="1"/>
          </p:cNvSpPr>
          <p:nvPr/>
        </p:nvSpPr>
        <p:spPr bwMode="auto">
          <a:xfrm>
            <a:off x="2418315" y="1339"/>
            <a:ext cx="0" cy="6378836"/>
          </a:xfrm>
          <a:prstGeom prst="line">
            <a:avLst/>
          </a:prstGeom>
          <a:noFill/>
          <a:ln w="9525" cap="flat">
            <a:solidFill>
              <a:srgbClr val="716F6E"/>
            </a:solidFill>
            <a:prstDash val="dash"/>
            <a:miter lim="800000"/>
            <a:headEnd type="none" w="med" len="med"/>
            <a:tailEnd type="oval"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p>
        </p:txBody>
      </p:sp>
      <p:grpSp>
        <p:nvGrpSpPr>
          <p:cNvPr id="42" name="组合 41"/>
          <p:cNvGrpSpPr/>
          <p:nvPr/>
        </p:nvGrpSpPr>
        <p:grpSpPr>
          <a:xfrm>
            <a:off x="2270736" y="964232"/>
            <a:ext cx="288812" cy="288812"/>
            <a:chOff x="957263" y="3209925"/>
            <a:chExt cx="288925" cy="288925"/>
          </a:xfrm>
        </p:grpSpPr>
        <p:sp>
          <p:nvSpPr>
            <p:cNvPr id="4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4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46" name="Text Box 18"/>
          <p:cNvSpPr txBox="1">
            <a:spLocks noChangeArrowheads="1"/>
          </p:cNvSpPr>
          <p:nvPr/>
        </p:nvSpPr>
        <p:spPr bwMode="auto">
          <a:xfrm>
            <a:off x="2662129" y="821552"/>
            <a:ext cx="5635656" cy="9229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r>
              <a:rPr lang="zh-CN" altLang="en-US" sz="1799">
                <a:solidFill>
                  <a:schemeClr val="tx1">
                    <a:lumMod val="85000"/>
                    <a:lumOff val="15000"/>
                  </a:schemeClr>
                </a:solidFill>
              </a:rPr>
              <a:t>党的十六大通过的党章是我们党进入新世纪的政治宣言，把 “</a:t>
            </a:r>
            <a:r>
              <a:rPr lang="zh-CN" altLang="en-US" sz="1799" b="1">
                <a:solidFill>
                  <a:schemeClr val="tx1">
                    <a:lumMod val="85000"/>
                    <a:lumOff val="15000"/>
                  </a:schemeClr>
                </a:solidFill>
              </a:rPr>
              <a:t>三个代表</a:t>
            </a:r>
            <a:r>
              <a:rPr lang="zh-CN" altLang="en-US" sz="1799">
                <a:solidFill>
                  <a:schemeClr val="tx1">
                    <a:lumMod val="85000"/>
                    <a:lumOff val="15000"/>
                  </a:schemeClr>
                </a:solidFill>
              </a:rPr>
              <a:t>”重要思想确立为党必须长期坚持的指导思想。</a:t>
            </a:r>
            <a:endParaRPr lang="zh-CN" altLang="en-US" sz="1799" dirty="0">
              <a:solidFill>
                <a:schemeClr val="tx1">
                  <a:lumMod val="85000"/>
                  <a:lumOff val="15000"/>
                </a:schemeClr>
              </a:solidFill>
            </a:endParaRPr>
          </a:p>
        </p:txBody>
      </p:sp>
      <p:grpSp>
        <p:nvGrpSpPr>
          <p:cNvPr id="2" name="组合 1">
            <a:extLst>
              <a:ext uri="{FF2B5EF4-FFF2-40B4-BE49-F238E27FC236}">
                <a16:creationId xmlns:a16="http://schemas.microsoft.com/office/drawing/2014/main" xmlns="" id="{A392F250-C1DF-43CA-831D-07BBDDABF81B}"/>
              </a:ext>
            </a:extLst>
          </p:cNvPr>
          <p:cNvGrpSpPr/>
          <p:nvPr/>
        </p:nvGrpSpPr>
        <p:grpSpPr>
          <a:xfrm>
            <a:off x="409591" y="907464"/>
            <a:ext cx="1989198" cy="739690"/>
            <a:chOff x="409591" y="907464"/>
            <a:chExt cx="1989198" cy="739690"/>
          </a:xfrm>
        </p:grpSpPr>
        <p:sp>
          <p:nvSpPr>
            <p:cNvPr id="45" name="Text Box 18"/>
            <p:cNvSpPr txBox="1">
              <a:spLocks noChangeArrowheads="1"/>
            </p:cNvSpPr>
            <p:nvPr/>
          </p:nvSpPr>
          <p:spPr bwMode="auto">
            <a:xfrm>
              <a:off x="625529" y="1277966"/>
              <a:ext cx="1773260"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dirty="0">
                  <a:solidFill>
                    <a:schemeClr val="tx1">
                      <a:lumMod val="85000"/>
                      <a:lumOff val="15000"/>
                    </a:schemeClr>
                  </a:solidFill>
                  <a:latin typeface="微软雅黑" panose="020B0503020204020204" pitchFamily="34" charset="-122"/>
                  <a:ea typeface="微软雅黑" panose="020B0503020204020204" pitchFamily="34" charset="-122"/>
                </a:rPr>
                <a:t>2002</a:t>
              </a:r>
              <a:r>
                <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rPr>
                <a:t>年，北京</a:t>
              </a:r>
            </a:p>
          </p:txBody>
        </p:sp>
        <p:sp>
          <p:nvSpPr>
            <p:cNvPr id="48" name="矩形 47"/>
            <p:cNvSpPr/>
            <p:nvPr/>
          </p:nvSpPr>
          <p:spPr>
            <a:xfrm>
              <a:off x="409591" y="907464"/>
              <a:ext cx="1835174" cy="399954"/>
            </a:xfrm>
            <a:prstGeom prst="rect">
              <a:avLst/>
            </a:prstGeom>
          </p:spPr>
          <p:txBody>
            <a:bodyPr wrap="square">
              <a:spAutoFit/>
            </a:bodyPr>
            <a:lstStyle/>
            <a:p>
              <a:pPr algn="r"/>
              <a:r>
                <a:rPr lang="zh-CN" altLang="en-US" sz="1999" b="1" dirty="0">
                  <a:latin typeface="微软雅黑" panose="020B0503020204020204" pitchFamily="34" charset="-122"/>
                  <a:ea typeface="微软雅黑" panose="020B0503020204020204" pitchFamily="34" charset="-122"/>
                </a:rPr>
                <a:t>党的十六大</a:t>
              </a:r>
            </a:p>
          </p:txBody>
        </p:sp>
      </p:grpSp>
      <p:grpSp>
        <p:nvGrpSpPr>
          <p:cNvPr id="51" name="组合 50"/>
          <p:cNvGrpSpPr/>
          <p:nvPr/>
        </p:nvGrpSpPr>
        <p:grpSpPr>
          <a:xfrm>
            <a:off x="2270736" y="2919628"/>
            <a:ext cx="288812" cy="288812"/>
            <a:chOff x="957263" y="3209925"/>
            <a:chExt cx="288925" cy="288925"/>
          </a:xfrm>
        </p:grpSpPr>
        <p:sp>
          <p:nvSpPr>
            <p:cNvPr id="52"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5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55" name="Text Box 18"/>
          <p:cNvSpPr txBox="1">
            <a:spLocks noChangeArrowheads="1"/>
          </p:cNvSpPr>
          <p:nvPr/>
        </p:nvSpPr>
        <p:spPr bwMode="auto">
          <a:xfrm>
            <a:off x="2662129" y="2776947"/>
            <a:ext cx="5635656" cy="9229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solidFill>
                  <a:schemeClr val="bg1"/>
                </a:solidFill>
                <a:latin typeface="微软雅黑" panose="020B0503020204020204" pitchFamily="34" charset="-122"/>
                <a:ea typeface="微软雅黑" panose="020B0503020204020204" pitchFamily="34" charset="-122"/>
              </a:defRPr>
            </a:lvl1pPr>
          </a:lstStyle>
          <a:p>
            <a:pPr eaLnBrk="1" hangingPunct="1"/>
            <a:r>
              <a:rPr lang="zh-CN" altLang="en-US" sz="1799">
                <a:solidFill>
                  <a:schemeClr val="tx1">
                    <a:lumMod val="85000"/>
                    <a:lumOff val="15000"/>
                  </a:schemeClr>
                </a:solidFill>
              </a:rPr>
              <a:t>党的十七大将</a:t>
            </a:r>
            <a:r>
              <a:rPr lang="zh-CN" altLang="en-US" sz="1799" b="1">
                <a:solidFill>
                  <a:schemeClr val="tx1">
                    <a:lumMod val="85000"/>
                    <a:lumOff val="15000"/>
                  </a:schemeClr>
                </a:solidFill>
              </a:rPr>
              <a:t>科学发展观载入党章</a:t>
            </a:r>
            <a:r>
              <a:rPr lang="zh-CN" altLang="en-US" sz="1799">
                <a:solidFill>
                  <a:schemeClr val="tx1">
                    <a:lumMod val="85000"/>
                    <a:lumOff val="15000"/>
                  </a:schemeClr>
                </a:solidFill>
              </a:rPr>
              <a:t>，对中国特色社会主义作出精辟概括，丰富了党的基本路线和基本纲领，对推进党的建设的伟大工程作出了全面部署。</a:t>
            </a:r>
            <a:endParaRPr lang="zh-CN" altLang="en-US" sz="1799" dirty="0">
              <a:solidFill>
                <a:schemeClr val="tx1">
                  <a:lumMod val="85000"/>
                  <a:lumOff val="15000"/>
                </a:schemeClr>
              </a:solidFill>
            </a:endParaRPr>
          </a:p>
        </p:txBody>
      </p:sp>
      <p:grpSp>
        <p:nvGrpSpPr>
          <p:cNvPr id="3" name="组合 2">
            <a:extLst>
              <a:ext uri="{FF2B5EF4-FFF2-40B4-BE49-F238E27FC236}">
                <a16:creationId xmlns:a16="http://schemas.microsoft.com/office/drawing/2014/main" xmlns="" id="{42AD8987-BDE7-4D17-B540-9DB3BCF38A2B}"/>
              </a:ext>
            </a:extLst>
          </p:cNvPr>
          <p:cNvGrpSpPr/>
          <p:nvPr/>
        </p:nvGrpSpPr>
        <p:grpSpPr>
          <a:xfrm>
            <a:off x="409590" y="2862859"/>
            <a:ext cx="1835175" cy="752032"/>
            <a:chOff x="409590" y="2862859"/>
            <a:chExt cx="1835175" cy="752032"/>
          </a:xfrm>
        </p:grpSpPr>
        <p:sp>
          <p:nvSpPr>
            <p:cNvPr id="54" name="Text Box 18"/>
            <p:cNvSpPr txBox="1">
              <a:spLocks noChangeArrowheads="1"/>
            </p:cNvSpPr>
            <p:nvPr/>
          </p:nvSpPr>
          <p:spPr bwMode="auto">
            <a:xfrm>
              <a:off x="409590" y="3245703"/>
              <a:ext cx="183517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2007</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年，北京</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778269" y="2862859"/>
              <a:ext cx="1466496" cy="399954"/>
            </a:xfrm>
            <a:prstGeom prst="rect">
              <a:avLst/>
            </a:prstGeom>
          </p:spPr>
          <p:txBody>
            <a:bodyPr wrap="none">
              <a:spAutoFit/>
            </a:bodyPr>
            <a:lstStyle/>
            <a:p>
              <a:pPr algn="r"/>
              <a:r>
                <a:rPr lang="zh-CN" altLang="en-US" sz="1999" b="1">
                  <a:latin typeface="微软雅黑" panose="020B0503020204020204" pitchFamily="34" charset="-122"/>
                  <a:ea typeface="微软雅黑" panose="020B0503020204020204" pitchFamily="34" charset="-122"/>
                </a:rPr>
                <a:t>党的十七大</a:t>
              </a:r>
              <a:endParaRPr lang="zh-CN" altLang="en-US" sz="1999" b="1" dirty="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270736" y="4925170"/>
            <a:ext cx="288812" cy="288812"/>
            <a:chOff x="957263" y="3209925"/>
            <a:chExt cx="288925" cy="288925"/>
          </a:xfrm>
        </p:grpSpPr>
        <p:sp>
          <p:nvSpPr>
            <p:cNvPr id="58"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59"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endParaRPr lang="zh-CN" altLang="en-US" sz="1799"/>
            </a:p>
          </p:txBody>
        </p:sp>
      </p:grpSp>
      <p:sp>
        <p:nvSpPr>
          <p:cNvPr id="61" name="Text Box 18"/>
          <p:cNvSpPr txBox="1">
            <a:spLocks noChangeArrowheads="1"/>
          </p:cNvSpPr>
          <p:nvPr/>
        </p:nvSpPr>
        <p:spPr bwMode="auto">
          <a:xfrm>
            <a:off x="2662129" y="4782490"/>
            <a:ext cx="5635656" cy="9229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defPPr>
              <a:defRPr lang="zh-CN"/>
            </a:defPPr>
            <a:lvl1pPr algn="just">
              <a:defRPr>
                <a:solidFill>
                  <a:schemeClr val="bg1"/>
                </a:solidFill>
                <a:latin typeface="微软雅黑" panose="020B0503020204020204" pitchFamily="34" charset="-122"/>
                <a:ea typeface="微软雅黑" panose="020B0503020204020204" pitchFamily="34" charset="-122"/>
              </a:defRPr>
            </a:lvl1pPr>
          </a:lstStyle>
          <a:p>
            <a:r>
              <a:rPr lang="zh-CN" altLang="en-US" sz="1799">
                <a:solidFill>
                  <a:schemeClr val="tx1">
                    <a:lumMod val="85000"/>
                    <a:lumOff val="15000"/>
                  </a:schemeClr>
                </a:solidFill>
              </a:rPr>
              <a:t>党的十八大将</a:t>
            </a:r>
            <a:r>
              <a:rPr lang="zh-CN" altLang="en-US" sz="1799" b="1">
                <a:solidFill>
                  <a:schemeClr val="tx1">
                    <a:lumMod val="85000"/>
                    <a:lumOff val="15000"/>
                  </a:schemeClr>
                </a:solidFill>
              </a:rPr>
              <a:t>科学发展观、中国特色社会主义制度，生态文明建设等马克思主义中国化的最新成果</a:t>
            </a:r>
            <a:r>
              <a:rPr lang="zh-CN" altLang="en-US" sz="1799">
                <a:solidFill>
                  <a:schemeClr val="tx1">
                    <a:lumMod val="85000"/>
                    <a:lumOff val="15000"/>
                  </a:schemeClr>
                </a:solidFill>
              </a:rPr>
              <a:t>，新增入党章。</a:t>
            </a:r>
            <a:endParaRPr lang="zh-CN" altLang="en-US" sz="1799" dirty="0">
              <a:solidFill>
                <a:schemeClr val="tx1">
                  <a:lumMod val="85000"/>
                  <a:lumOff val="15000"/>
                </a:schemeClr>
              </a:solidFill>
            </a:endParaRPr>
          </a:p>
        </p:txBody>
      </p:sp>
      <p:grpSp>
        <p:nvGrpSpPr>
          <p:cNvPr id="4" name="组合 3">
            <a:extLst>
              <a:ext uri="{FF2B5EF4-FFF2-40B4-BE49-F238E27FC236}">
                <a16:creationId xmlns:a16="http://schemas.microsoft.com/office/drawing/2014/main" xmlns="" id="{22792549-00A2-4437-84E9-1D85054FFDA4}"/>
              </a:ext>
            </a:extLst>
          </p:cNvPr>
          <p:cNvGrpSpPr/>
          <p:nvPr/>
        </p:nvGrpSpPr>
        <p:grpSpPr>
          <a:xfrm>
            <a:off x="409590" y="4868402"/>
            <a:ext cx="1835175" cy="752032"/>
            <a:chOff x="409590" y="4868402"/>
            <a:chExt cx="1835175" cy="752032"/>
          </a:xfrm>
        </p:grpSpPr>
        <p:sp>
          <p:nvSpPr>
            <p:cNvPr id="60" name="Text Box 18"/>
            <p:cNvSpPr txBox="1">
              <a:spLocks noChangeArrowheads="1"/>
            </p:cNvSpPr>
            <p:nvPr/>
          </p:nvSpPr>
          <p:spPr bwMode="auto">
            <a:xfrm>
              <a:off x="409590" y="5251246"/>
              <a:ext cx="1835175" cy="369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1799">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sz="1799">
                  <a:solidFill>
                    <a:schemeClr val="tx1">
                      <a:lumMod val="85000"/>
                      <a:lumOff val="15000"/>
                    </a:schemeClr>
                  </a:solidFill>
                  <a:latin typeface="微软雅黑" panose="020B0503020204020204" pitchFamily="34" charset="-122"/>
                  <a:ea typeface="微软雅黑" panose="020B0503020204020204" pitchFamily="34" charset="-122"/>
                </a:rPr>
                <a:t>年，北京</a:t>
              </a: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778269" y="4868402"/>
              <a:ext cx="1466496" cy="399954"/>
            </a:xfrm>
            <a:prstGeom prst="rect">
              <a:avLst/>
            </a:prstGeom>
          </p:spPr>
          <p:txBody>
            <a:bodyPr wrap="none">
              <a:spAutoFit/>
            </a:bodyPr>
            <a:lstStyle/>
            <a:p>
              <a:pPr algn="r"/>
              <a:r>
                <a:rPr lang="zh-CN" altLang="en-US" sz="1999" b="1">
                  <a:latin typeface="微软雅黑" panose="020B0503020204020204" pitchFamily="34" charset="-122"/>
                  <a:ea typeface="微软雅黑" panose="020B0503020204020204" pitchFamily="34" charset="-122"/>
                </a:rPr>
                <a:t>党的十八大</a:t>
              </a:r>
              <a:endParaRPr lang="zh-CN" altLang="en-US" sz="1999" b="1" dirty="0">
                <a:latin typeface="微软雅黑" panose="020B0503020204020204" pitchFamily="34" charset="-122"/>
                <a:ea typeface="微软雅黑" panose="020B0503020204020204" pitchFamily="34" charset="-122"/>
              </a:endParaRPr>
            </a:p>
          </p:txBody>
        </p:sp>
      </p:grpSp>
      <p:pic>
        <p:nvPicPr>
          <p:cNvPr id="67" name="图片 66"/>
          <p:cNvPicPr>
            <a:picLocks noChangeAspect="1"/>
          </p:cNvPicPr>
          <p:nvPr/>
        </p:nvPicPr>
        <p:blipFill>
          <a:blip r:embed="rId4" cstate="email"/>
          <a:stretch>
            <a:fillRect/>
          </a:stretch>
        </p:blipFill>
        <p:spPr>
          <a:xfrm>
            <a:off x="8456285" y="2759256"/>
            <a:ext cx="2773136" cy="1576332"/>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pic>
        <p:nvPicPr>
          <p:cNvPr id="6" name="图片 5"/>
          <p:cNvPicPr>
            <a:picLocks noChangeAspect="1"/>
          </p:cNvPicPr>
          <p:nvPr/>
        </p:nvPicPr>
        <p:blipFill>
          <a:blip r:embed="rId5"/>
          <a:stretch>
            <a:fillRect/>
          </a:stretch>
        </p:blipFill>
        <p:spPr>
          <a:xfrm>
            <a:off x="8452551" y="4630492"/>
            <a:ext cx="2776870" cy="1646260"/>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3773447061"/>
      </p:ext>
    </p:extLst>
  </p:cSld>
  <p:clrMapOvr>
    <a:masterClrMapping/>
  </p:clrMapOvr>
  <p:transition spd="slow" advTm="591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p:bldP spid="55"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xmlns=""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xmlns=""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xmlns="" id="{4E3C5A3F-05BE-45DB-9E1B-5C2E224FACD6}"/>
                </a:ext>
              </a:extLst>
            </p:cNvPr>
            <p:cNvSpPr txBox="1"/>
            <p:nvPr/>
          </p:nvSpPr>
          <p:spPr>
            <a:xfrm>
              <a:off x="912094" y="2810770"/>
              <a:ext cx="2954655" cy="1200329"/>
            </a:xfrm>
            <a:prstGeom prst="rect">
              <a:avLst/>
            </a:prstGeom>
            <a:noFill/>
          </p:spPr>
          <p:txBody>
            <a:bodyPr wrap="none" rtlCol="0">
              <a:spAutoFit/>
            </a:bodyPr>
            <a:lstStyle/>
            <a:p>
              <a:pPr algn="ct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Impact" panose="020B0806030902050204" pitchFamily="34" charset="0"/>
                  <a:ea typeface="方正中雅宋_GBK" panose="02000000000000000000" pitchFamily="2" charset="-122"/>
                </a:rPr>
                <a:t>第三章</a:t>
              </a:r>
            </a:p>
          </p:txBody>
        </p:sp>
      </p:grpSp>
      <p:sp>
        <p:nvSpPr>
          <p:cNvPr id="15" name="TextBox 15">
            <a:extLst>
              <a:ext uri="{FF2B5EF4-FFF2-40B4-BE49-F238E27FC236}">
                <a16:creationId xmlns:a16="http://schemas.microsoft.com/office/drawing/2014/main" xmlns="" id="{73198766-B729-4D2D-A694-D6A1FB4BD287}"/>
              </a:ext>
            </a:extLst>
          </p:cNvPr>
          <p:cNvSpPr txBox="1"/>
          <p:nvPr/>
        </p:nvSpPr>
        <p:spPr>
          <a:xfrm>
            <a:off x="4553459" y="2582781"/>
            <a:ext cx="7104841" cy="1200329"/>
          </a:xfrm>
          <a:prstGeom prst="rect">
            <a:avLst/>
          </a:prstGeom>
          <a:noFill/>
        </p:spPr>
        <p:txBody>
          <a:bodyPr wrap="square" rtlCol="0">
            <a:spAutoFit/>
          </a:bodyPr>
          <a:lstStyle>
            <a:defPPr>
              <a:defRPr lang="zh-CN"/>
            </a:defPPr>
            <a:lvl1pPr>
              <a:defRPr sz="4800" b="1">
                <a:latin typeface="+mn-ea"/>
                <a:ea typeface="+mn-ea"/>
              </a:defRPr>
            </a:lvl1pPr>
          </a:lstStyle>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党章的总纲部分</a:t>
            </a:r>
          </a:p>
        </p:txBody>
      </p:sp>
      <p:grpSp>
        <p:nvGrpSpPr>
          <p:cNvPr id="24" name="组合 23">
            <a:extLst>
              <a:ext uri="{FF2B5EF4-FFF2-40B4-BE49-F238E27FC236}">
                <a16:creationId xmlns:a16="http://schemas.microsoft.com/office/drawing/2014/main" xmlns="" id="{423528AA-3FD2-4B2C-8D83-0303824CF234}"/>
              </a:ext>
            </a:extLst>
          </p:cNvPr>
          <p:cNvGrpSpPr/>
          <p:nvPr/>
        </p:nvGrpSpPr>
        <p:grpSpPr>
          <a:xfrm>
            <a:off x="4708719" y="3867813"/>
            <a:ext cx="3224997" cy="369332"/>
            <a:chOff x="4708719" y="3911095"/>
            <a:chExt cx="3224997" cy="369332"/>
          </a:xfrm>
        </p:grpSpPr>
        <p:sp>
          <p:nvSpPr>
            <p:cNvPr id="16" name="Oval 39">
              <a:extLst>
                <a:ext uri="{FF2B5EF4-FFF2-40B4-BE49-F238E27FC236}">
                  <a16:creationId xmlns:a16="http://schemas.microsoft.com/office/drawing/2014/main" xmlns=""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7" name="TextBox 21">
              <a:extLst>
                <a:ext uri="{FF2B5EF4-FFF2-40B4-BE49-F238E27FC236}">
                  <a16:creationId xmlns:a16="http://schemas.microsoft.com/office/drawing/2014/main" xmlns=""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en-US" sz="1800" dirty="0">
                  <a:solidFill>
                    <a:schemeClr val="bg1"/>
                  </a:solidFill>
                  <a:latin typeface="微软雅黑"/>
                  <a:ea typeface="微软雅黑"/>
                </a:rPr>
                <a:t>总纲的概述</a:t>
              </a:r>
            </a:p>
          </p:txBody>
        </p:sp>
      </p:grpSp>
      <p:grpSp>
        <p:nvGrpSpPr>
          <p:cNvPr id="25" name="组合 24">
            <a:extLst>
              <a:ext uri="{FF2B5EF4-FFF2-40B4-BE49-F238E27FC236}">
                <a16:creationId xmlns:a16="http://schemas.microsoft.com/office/drawing/2014/main" xmlns="" id="{9F277B2D-806C-4F46-95D6-3DBAF7F2D62B}"/>
              </a:ext>
            </a:extLst>
          </p:cNvPr>
          <p:cNvGrpSpPr/>
          <p:nvPr/>
        </p:nvGrpSpPr>
        <p:grpSpPr>
          <a:xfrm>
            <a:off x="6962969" y="3867813"/>
            <a:ext cx="3224997" cy="369332"/>
            <a:chOff x="6581526" y="3911095"/>
            <a:chExt cx="3224997" cy="369332"/>
          </a:xfrm>
        </p:grpSpPr>
        <p:sp>
          <p:nvSpPr>
            <p:cNvPr id="18" name="Oval 39">
              <a:extLst>
                <a:ext uri="{FF2B5EF4-FFF2-40B4-BE49-F238E27FC236}">
                  <a16:creationId xmlns:a16="http://schemas.microsoft.com/office/drawing/2014/main" xmlns=""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9" name="TextBox 21">
              <a:extLst>
                <a:ext uri="{FF2B5EF4-FFF2-40B4-BE49-F238E27FC236}">
                  <a16:creationId xmlns:a16="http://schemas.microsoft.com/office/drawing/2014/main" xmlns=""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en-US" sz="1800" dirty="0">
                  <a:solidFill>
                    <a:schemeClr val="bg1"/>
                  </a:solidFill>
                  <a:latin typeface="微软雅黑"/>
                  <a:ea typeface="微软雅黑"/>
                </a:rPr>
                <a:t>党的性质</a:t>
              </a:r>
            </a:p>
          </p:txBody>
        </p:sp>
      </p:grpSp>
      <p:grpSp>
        <p:nvGrpSpPr>
          <p:cNvPr id="26" name="组合 25">
            <a:extLst>
              <a:ext uri="{FF2B5EF4-FFF2-40B4-BE49-F238E27FC236}">
                <a16:creationId xmlns:a16="http://schemas.microsoft.com/office/drawing/2014/main" xmlns="" id="{D07C3209-C2D9-4D64-AA0F-B8DAA9D5DD1F}"/>
              </a:ext>
            </a:extLst>
          </p:cNvPr>
          <p:cNvGrpSpPr/>
          <p:nvPr/>
        </p:nvGrpSpPr>
        <p:grpSpPr>
          <a:xfrm>
            <a:off x="9057999" y="3867813"/>
            <a:ext cx="3224997" cy="369332"/>
            <a:chOff x="9057999" y="3911095"/>
            <a:chExt cx="3224997" cy="369332"/>
          </a:xfrm>
        </p:grpSpPr>
        <p:sp>
          <p:nvSpPr>
            <p:cNvPr id="20" name="Oval 39">
              <a:extLst>
                <a:ext uri="{FF2B5EF4-FFF2-40B4-BE49-F238E27FC236}">
                  <a16:creationId xmlns:a16="http://schemas.microsoft.com/office/drawing/2014/main" xmlns="" id="{E42D4ADD-1587-4040-A052-F188B9222163}"/>
                </a:ext>
              </a:extLst>
            </p:cNvPr>
            <p:cNvSpPr>
              <a:spLocks noChangeAspect="1" noChangeArrowheads="1"/>
            </p:cNvSpPr>
            <p:nvPr/>
          </p:nvSpPr>
          <p:spPr bwMode="auto">
            <a:xfrm>
              <a:off x="905799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21" name="TextBox 21">
              <a:extLst>
                <a:ext uri="{FF2B5EF4-FFF2-40B4-BE49-F238E27FC236}">
                  <a16:creationId xmlns:a16="http://schemas.microsoft.com/office/drawing/2014/main" xmlns="" id="{39C9B66B-92D3-43A5-B448-6EEED6D859E9}"/>
                </a:ext>
              </a:extLst>
            </p:cNvPr>
            <p:cNvSpPr txBox="1"/>
            <p:nvPr/>
          </p:nvSpPr>
          <p:spPr>
            <a:xfrm>
              <a:off x="927399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en-US" sz="1800" dirty="0">
                  <a:solidFill>
                    <a:schemeClr val="bg1"/>
                  </a:solidFill>
                  <a:latin typeface="微软雅黑"/>
                  <a:ea typeface="微软雅黑"/>
                </a:rPr>
                <a:t>行动指南</a:t>
              </a:r>
            </a:p>
          </p:txBody>
        </p:sp>
      </p:grpSp>
      <p:grpSp>
        <p:nvGrpSpPr>
          <p:cNvPr id="2" name="组合 1">
            <a:extLst>
              <a:ext uri="{FF2B5EF4-FFF2-40B4-BE49-F238E27FC236}">
                <a16:creationId xmlns:a16="http://schemas.microsoft.com/office/drawing/2014/main" xmlns="" id="{C77049A0-2155-4E9F-9FC2-E078B23F2943}"/>
              </a:ext>
            </a:extLst>
          </p:cNvPr>
          <p:cNvGrpSpPr/>
          <p:nvPr/>
        </p:nvGrpSpPr>
        <p:grpSpPr>
          <a:xfrm>
            <a:off x="4708719" y="4278397"/>
            <a:ext cx="3224997" cy="369332"/>
            <a:chOff x="912230" y="5764496"/>
            <a:chExt cx="3224997" cy="369332"/>
          </a:xfrm>
        </p:grpSpPr>
        <p:sp>
          <p:nvSpPr>
            <p:cNvPr id="34" name="Oval 39">
              <a:extLst>
                <a:ext uri="{FF2B5EF4-FFF2-40B4-BE49-F238E27FC236}">
                  <a16:creationId xmlns:a16="http://schemas.microsoft.com/office/drawing/2014/main" xmlns="" id="{C2C7B7A5-87E1-4364-BCAE-780748F894DA}"/>
                </a:ext>
              </a:extLst>
            </p:cNvPr>
            <p:cNvSpPr>
              <a:spLocks noChangeAspect="1" noChangeArrowheads="1"/>
            </p:cNvSpPr>
            <p:nvPr/>
          </p:nvSpPr>
          <p:spPr bwMode="auto">
            <a:xfrm>
              <a:off x="912230" y="5855938"/>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5" name="TextBox 21">
              <a:extLst>
                <a:ext uri="{FF2B5EF4-FFF2-40B4-BE49-F238E27FC236}">
                  <a16:creationId xmlns:a16="http://schemas.microsoft.com/office/drawing/2014/main" xmlns="" id="{FE1A5A54-51B9-46F3-9B05-9BB869F3E41D}"/>
                </a:ext>
              </a:extLst>
            </p:cNvPr>
            <p:cNvSpPr txBox="1"/>
            <p:nvPr/>
          </p:nvSpPr>
          <p:spPr>
            <a:xfrm>
              <a:off x="1128230" y="5764496"/>
              <a:ext cx="3008997"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zh-CN" dirty="0"/>
                <a:t>中国特色社会主义</a:t>
              </a:r>
              <a:endParaRPr lang="zh-CN" altLang="en-US" dirty="0"/>
            </a:p>
          </p:txBody>
        </p:sp>
      </p:grpSp>
      <p:grpSp>
        <p:nvGrpSpPr>
          <p:cNvPr id="3" name="组合 2">
            <a:extLst>
              <a:ext uri="{FF2B5EF4-FFF2-40B4-BE49-F238E27FC236}">
                <a16:creationId xmlns:a16="http://schemas.microsoft.com/office/drawing/2014/main" xmlns="" id="{2AB8B0FD-B0B8-4DE8-BEA9-34B159759ED8}"/>
              </a:ext>
            </a:extLst>
          </p:cNvPr>
          <p:cNvGrpSpPr/>
          <p:nvPr/>
        </p:nvGrpSpPr>
        <p:grpSpPr>
          <a:xfrm>
            <a:off x="7653855" y="4267924"/>
            <a:ext cx="2808288" cy="379805"/>
            <a:chOff x="3434109" y="5764495"/>
            <a:chExt cx="2808288" cy="379805"/>
          </a:xfrm>
        </p:grpSpPr>
        <p:sp>
          <p:nvSpPr>
            <p:cNvPr id="36" name="Oval 39">
              <a:extLst>
                <a:ext uri="{FF2B5EF4-FFF2-40B4-BE49-F238E27FC236}">
                  <a16:creationId xmlns:a16="http://schemas.microsoft.com/office/drawing/2014/main" xmlns="" id="{D922778E-F5A4-473E-A1B4-C30E11188810}"/>
                </a:ext>
              </a:extLst>
            </p:cNvPr>
            <p:cNvSpPr>
              <a:spLocks noChangeAspect="1" noChangeArrowheads="1"/>
            </p:cNvSpPr>
            <p:nvPr/>
          </p:nvSpPr>
          <p:spPr bwMode="auto">
            <a:xfrm>
              <a:off x="3434109" y="5855938"/>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7" name="TextBox 21">
              <a:extLst>
                <a:ext uri="{FF2B5EF4-FFF2-40B4-BE49-F238E27FC236}">
                  <a16:creationId xmlns:a16="http://schemas.microsoft.com/office/drawing/2014/main" xmlns="" id="{AF6D4F3F-6B61-445B-82B1-9C1FCAD5F460}"/>
                </a:ext>
              </a:extLst>
            </p:cNvPr>
            <p:cNvSpPr txBox="1"/>
            <p:nvPr/>
          </p:nvSpPr>
          <p:spPr>
            <a:xfrm>
              <a:off x="3650109" y="5764495"/>
              <a:ext cx="2592288" cy="379805"/>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t>关于社会主义初级阶段</a:t>
              </a:r>
            </a:p>
          </p:txBody>
        </p:sp>
      </p:grpSp>
    </p:spTree>
    <p:extLst>
      <p:ext uri="{BB962C8B-B14F-4D97-AF65-F5344CB8AC3E}">
        <p14:creationId xmlns:p14="http://schemas.microsoft.com/office/powerpoint/2010/main" xmlns="" val="4231816849"/>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1+#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1+#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1+#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a:grpSpLocks noChangeAspect="1"/>
          </p:cNvGrpSpPr>
          <p:nvPr/>
        </p:nvGrpSpPr>
        <p:grpSpPr bwMode="auto">
          <a:xfrm>
            <a:off x="222164" y="286978"/>
            <a:ext cx="498366" cy="423697"/>
            <a:chOff x="323" y="1026"/>
            <a:chExt cx="287" cy="244"/>
          </a:xfrm>
        </p:grpSpPr>
        <p:sp>
          <p:nvSpPr>
            <p:cNvPr id="8" name="Freeform 5"/>
            <p:cNvSpPr/>
            <p:nvPr/>
          </p:nvSpPr>
          <p:spPr bwMode="auto">
            <a:xfrm>
              <a:off x="323" y="1026"/>
              <a:ext cx="287" cy="244"/>
            </a:xfrm>
            <a:custGeom>
              <a:avLst/>
              <a:gdLst>
                <a:gd name="T0" fmla="*/ 540 w 699"/>
                <a:gd name="T1" fmla="*/ 24 h 611"/>
                <a:gd name="T2" fmla="*/ 614 w 699"/>
                <a:gd name="T3" fmla="*/ 153 h 611"/>
                <a:gd name="T4" fmla="*/ 690 w 699"/>
                <a:gd name="T5" fmla="*/ 285 h 611"/>
                <a:gd name="T6" fmla="*/ 689 w 699"/>
                <a:gd name="T7" fmla="*/ 329 h 611"/>
                <a:gd name="T8" fmla="*/ 614 w 699"/>
                <a:gd name="T9" fmla="*/ 458 h 611"/>
                <a:gd name="T10" fmla="*/ 538 w 699"/>
                <a:gd name="T11" fmla="*/ 590 h 611"/>
                <a:gd name="T12" fmla="*/ 498 w 699"/>
                <a:gd name="T13" fmla="*/ 611 h 611"/>
                <a:gd name="T14" fmla="*/ 350 w 699"/>
                <a:gd name="T15" fmla="*/ 611 h 611"/>
                <a:gd name="T16" fmla="*/ 197 w 699"/>
                <a:gd name="T17" fmla="*/ 611 h 611"/>
                <a:gd name="T18" fmla="*/ 159 w 699"/>
                <a:gd name="T19" fmla="*/ 587 h 611"/>
                <a:gd name="T20" fmla="*/ 85 w 699"/>
                <a:gd name="T21" fmla="*/ 458 h 611"/>
                <a:gd name="T22" fmla="*/ 9 w 699"/>
                <a:gd name="T23" fmla="*/ 326 h 611"/>
                <a:gd name="T24" fmla="*/ 11 w 699"/>
                <a:gd name="T25" fmla="*/ 282 h 611"/>
                <a:gd name="T26" fmla="*/ 85 w 699"/>
                <a:gd name="T27" fmla="*/ 153 h 611"/>
                <a:gd name="T28" fmla="*/ 161 w 699"/>
                <a:gd name="T29" fmla="*/ 21 h 611"/>
                <a:gd name="T30" fmla="*/ 201 w 699"/>
                <a:gd name="T31" fmla="*/ 0 h 611"/>
                <a:gd name="T32" fmla="*/ 350 w 699"/>
                <a:gd name="T33" fmla="*/ 0 h 611"/>
                <a:gd name="T34" fmla="*/ 502 w 699"/>
                <a:gd name="T35" fmla="*/ 0 h 611"/>
                <a:gd name="T36" fmla="*/ 540 w 699"/>
                <a:gd name="T37" fmla="*/ 2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9" h="611">
                  <a:moveTo>
                    <a:pt x="540" y="24"/>
                  </a:moveTo>
                  <a:lnTo>
                    <a:pt x="614" y="153"/>
                  </a:lnTo>
                  <a:cubicBezTo>
                    <a:pt x="640" y="197"/>
                    <a:pt x="665" y="241"/>
                    <a:pt x="690" y="285"/>
                  </a:cubicBezTo>
                  <a:cubicBezTo>
                    <a:pt x="697" y="297"/>
                    <a:pt x="699" y="311"/>
                    <a:pt x="689" y="329"/>
                  </a:cubicBezTo>
                  <a:lnTo>
                    <a:pt x="614" y="458"/>
                  </a:lnTo>
                  <a:cubicBezTo>
                    <a:pt x="589" y="502"/>
                    <a:pt x="563" y="546"/>
                    <a:pt x="538" y="590"/>
                  </a:cubicBezTo>
                  <a:cubicBezTo>
                    <a:pt x="531" y="602"/>
                    <a:pt x="520" y="611"/>
                    <a:pt x="498" y="611"/>
                  </a:cubicBezTo>
                  <a:lnTo>
                    <a:pt x="350" y="611"/>
                  </a:lnTo>
                  <a:cubicBezTo>
                    <a:pt x="299" y="611"/>
                    <a:pt x="248" y="611"/>
                    <a:pt x="197" y="611"/>
                  </a:cubicBezTo>
                  <a:cubicBezTo>
                    <a:pt x="183" y="611"/>
                    <a:pt x="170" y="606"/>
                    <a:pt x="159" y="587"/>
                  </a:cubicBezTo>
                  <a:lnTo>
                    <a:pt x="85" y="458"/>
                  </a:lnTo>
                  <a:cubicBezTo>
                    <a:pt x="60" y="414"/>
                    <a:pt x="34" y="370"/>
                    <a:pt x="9" y="326"/>
                  </a:cubicBezTo>
                  <a:cubicBezTo>
                    <a:pt x="2" y="314"/>
                    <a:pt x="0" y="300"/>
                    <a:pt x="11" y="282"/>
                  </a:cubicBezTo>
                  <a:lnTo>
                    <a:pt x="85" y="153"/>
                  </a:lnTo>
                  <a:cubicBezTo>
                    <a:pt x="110" y="109"/>
                    <a:pt x="136" y="65"/>
                    <a:pt x="161" y="21"/>
                  </a:cubicBezTo>
                  <a:cubicBezTo>
                    <a:pt x="168" y="9"/>
                    <a:pt x="179" y="0"/>
                    <a:pt x="201" y="0"/>
                  </a:cubicBezTo>
                  <a:lnTo>
                    <a:pt x="350" y="0"/>
                  </a:lnTo>
                  <a:cubicBezTo>
                    <a:pt x="400" y="0"/>
                    <a:pt x="451" y="0"/>
                    <a:pt x="502" y="0"/>
                  </a:cubicBezTo>
                  <a:cubicBezTo>
                    <a:pt x="516" y="0"/>
                    <a:pt x="529" y="5"/>
                    <a:pt x="540" y="24"/>
                  </a:cubicBezTo>
                  <a:close/>
                </a:path>
              </a:pathLst>
            </a:custGeom>
            <a:gradFill>
              <a:gsLst>
                <a:gs pos="0">
                  <a:schemeClr val="tx1"/>
                </a:gs>
                <a:gs pos="48000">
                  <a:schemeClr val="accent2">
                    <a:lumMod val="97000"/>
                    <a:lumOff val="3000"/>
                  </a:schemeClr>
                </a:gs>
                <a:gs pos="100000">
                  <a:schemeClr val="accent2">
                    <a:lumMod val="60000"/>
                    <a:lumOff val="40000"/>
                  </a:schemeClr>
                </a:gs>
              </a:gsLst>
              <a:lin ang="16200000" scaled="1"/>
            </a:gradFill>
            <a:ln w="9525" cap="flat">
              <a:solidFill>
                <a:schemeClr val="bg2"/>
              </a:solidFill>
              <a:prstDash val="solid"/>
              <a:miter lim="800000"/>
            </a:ln>
            <a:effectLst/>
          </p:spPr>
          <p:txBody>
            <a:bodyPr vert="horz" wrap="square" lIns="91404" tIns="45702" rIns="91404" bIns="45702" numCol="1" anchor="t" anchorCtr="0" compatLnSpc="1"/>
            <a:lstStyle/>
            <a:p>
              <a:endParaRPr lang="zh-CN" altLang="en-US" sz="1799">
                <a:cs typeface="+mn-ea"/>
              </a:endParaRPr>
            </a:p>
          </p:txBody>
        </p:sp>
        <p:sp>
          <p:nvSpPr>
            <p:cNvPr id="9" name="Freeform 6"/>
            <p:cNvSpPr>
              <a:spLocks noEditPoints="1"/>
            </p:cNvSpPr>
            <p:nvPr/>
          </p:nvSpPr>
          <p:spPr bwMode="auto">
            <a:xfrm>
              <a:off x="400" y="1056"/>
              <a:ext cx="130" cy="187"/>
            </a:xfrm>
            <a:custGeom>
              <a:avLst/>
              <a:gdLst>
                <a:gd name="T0" fmla="*/ 94 w 315"/>
                <a:gd name="T1" fmla="*/ 445 h 467"/>
                <a:gd name="T2" fmla="*/ 300 w 315"/>
                <a:gd name="T3" fmla="*/ 445 h 467"/>
                <a:gd name="T4" fmla="*/ 311 w 315"/>
                <a:gd name="T5" fmla="*/ 456 h 467"/>
                <a:gd name="T6" fmla="*/ 300 w 315"/>
                <a:gd name="T7" fmla="*/ 467 h 467"/>
                <a:gd name="T8" fmla="*/ 94 w 315"/>
                <a:gd name="T9" fmla="*/ 467 h 467"/>
                <a:gd name="T10" fmla="*/ 84 w 315"/>
                <a:gd name="T11" fmla="*/ 456 h 467"/>
                <a:gd name="T12" fmla="*/ 94 w 315"/>
                <a:gd name="T13" fmla="*/ 445 h 467"/>
                <a:gd name="T14" fmla="*/ 99 w 315"/>
                <a:gd name="T15" fmla="*/ 344 h 467"/>
                <a:gd name="T16" fmla="*/ 212 w 315"/>
                <a:gd name="T17" fmla="*/ 158 h 467"/>
                <a:gd name="T18" fmla="*/ 251 w 315"/>
                <a:gd name="T19" fmla="*/ 182 h 467"/>
                <a:gd name="T20" fmla="*/ 138 w 315"/>
                <a:gd name="T21" fmla="*/ 368 h 467"/>
                <a:gd name="T22" fmla="*/ 99 w 315"/>
                <a:gd name="T23" fmla="*/ 344 h 467"/>
                <a:gd name="T24" fmla="*/ 19 w 315"/>
                <a:gd name="T25" fmla="*/ 296 h 467"/>
                <a:gd name="T26" fmla="*/ 132 w 315"/>
                <a:gd name="T27" fmla="*/ 110 h 467"/>
                <a:gd name="T28" fmla="*/ 172 w 315"/>
                <a:gd name="T29" fmla="*/ 134 h 467"/>
                <a:gd name="T30" fmla="*/ 59 w 315"/>
                <a:gd name="T31" fmla="*/ 320 h 467"/>
                <a:gd name="T32" fmla="*/ 19 w 315"/>
                <a:gd name="T33" fmla="*/ 296 h 467"/>
                <a:gd name="T34" fmla="*/ 1 w 315"/>
                <a:gd name="T35" fmla="*/ 446 h 467"/>
                <a:gd name="T36" fmla="*/ 12 w 315"/>
                <a:gd name="T37" fmla="*/ 354 h 467"/>
                <a:gd name="T38" fmla="*/ 90 w 315"/>
                <a:gd name="T39" fmla="*/ 401 h 467"/>
                <a:gd name="T40" fmla="*/ 13 w 315"/>
                <a:gd name="T41" fmla="*/ 453 h 467"/>
                <a:gd name="T42" fmla="*/ 1 w 315"/>
                <a:gd name="T43" fmla="*/ 446 h 467"/>
                <a:gd name="T44" fmla="*/ 163 w 315"/>
                <a:gd name="T45" fmla="*/ 58 h 467"/>
                <a:gd name="T46" fmla="*/ 146 w 315"/>
                <a:gd name="T47" fmla="*/ 85 h 467"/>
                <a:gd name="T48" fmla="*/ 266 w 315"/>
                <a:gd name="T49" fmla="*/ 157 h 467"/>
                <a:gd name="T50" fmla="*/ 282 w 315"/>
                <a:gd name="T51" fmla="*/ 130 h 467"/>
                <a:gd name="T52" fmla="*/ 163 w 315"/>
                <a:gd name="T53" fmla="*/ 58 h 467"/>
                <a:gd name="T54" fmla="*/ 188 w 315"/>
                <a:gd name="T55" fmla="*/ 16 h 467"/>
                <a:gd name="T56" fmla="*/ 224 w 315"/>
                <a:gd name="T57" fmla="*/ 8 h 467"/>
                <a:gd name="T58" fmla="*/ 299 w 315"/>
                <a:gd name="T59" fmla="*/ 53 h 467"/>
                <a:gd name="T60" fmla="*/ 308 w 315"/>
                <a:gd name="T61" fmla="*/ 89 h 467"/>
                <a:gd name="T62" fmla="*/ 297 w 315"/>
                <a:gd name="T63" fmla="*/ 106 h 467"/>
                <a:gd name="T64" fmla="*/ 178 w 315"/>
                <a:gd name="T65" fmla="*/ 33 h 467"/>
                <a:gd name="T66" fmla="*/ 188 w 315"/>
                <a:gd name="T67" fmla="*/ 1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467">
                  <a:moveTo>
                    <a:pt x="94" y="445"/>
                  </a:moveTo>
                  <a:lnTo>
                    <a:pt x="300" y="445"/>
                  </a:lnTo>
                  <a:cubicBezTo>
                    <a:pt x="306" y="445"/>
                    <a:pt x="311" y="450"/>
                    <a:pt x="311" y="456"/>
                  </a:cubicBezTo>
                  <a:cubicBezTo>
                    <a:pt x="311" y="462"/>
                    <a:pt x="306" y="467"/>
                    <a:pt x="300" y="467"/>
                  </a:cubicBezTo>
                  <a:lnTo>
                    <a:pt x="94" y="467"/>
                  </a:lnTo>
                  <a:cubicBezTo>
                    <a:pt x="88" y="467"/>
                    <a:pt x="84" y="462"/>
                    <a:pt x="84" y="456"/>
                  </a:cubicBezTo>
                  <a:cubicBezTo>
                    <a:pt x="84" y="450"/>
                    <a:pt x="88" y="445"/>
                    <a:pt x="94" y="445"/>
                  </a:cubicBezTo>
                  <a:close/>
                  <a:moveTo>
                    <a:pt x="99" y="344"/>
                  </a:moveTo>
                  <a:lnTo>
                    <a:pt x="212" y="158"/>
                  </a:lnTo>
                  <a:lnTo>
                    <a:pt x="251" y="182"/>
                  </a:lnTo>
                  <a:lnTo>
                    <a:pt x="138" y="368"/>
                  </a:lnTo>
                  <a:lnTo>
                    <a:pt x="99" y="344"/>
                  </a:lnTo>
                  <a:close/>
                  <a:moveTo>
                    <a:pt x="19" y="296"/>
                  </a:moveTo>
                  <a:lnTo>
                    <a:pt x="132" y="110"/>
                  </a:lnTo>
                  <a:lnTo>
                    <a:pt x="172" y="134"/>
                  </a:lnTo>
                  <a:lnTo>
                    <a:pt x="59" y="320"/>
                  </a:lnTo>
                  <a:lnTo>
                    <a:pt x="19" y="296"/>
                  </a:lnTo>
                  <a:close/>
                  <a:moveTo>
                    <a:pt x="1" y="446"/>
                  </a:moveTo>
                  <a:lnTo>
                    <a:pt x="12" y="354"/>
                  </a:lnTo>
                  <a:lnTo>
                    <a:pt x="90" y="401"/>
                  </a:lnTo>
                  <a:lnTo>
                    <a:pt x="13" y="453"/>
                  </a:lnTo>
                  <a:cubicBezTo>
                    <a:pt x="5" y="459"/>
                    <a:pt x="0" y="456"/>
                    <a:pt x="1" y="446"/>
                  </a:cubicBezTo>
                  <a:close/>
                  <a:moveTo>
                    <a:pt x="163" y="58"/>
                  </a:moveTo>
                  <a:lnTo>
                    <a:pt x="146" y="85"/>
                  </a:lnTo>
                  <a:lnTo>
                    <a:pt x="266" y="157"/>
                  </a:lnTo>
                  <a:lnTo>
                    <a:pt x="282" y="130"/>
                  </a:lnTo>
                  <a:lnTo>
                    <a:pt x="163" y="58"/>
                  </a:lnTo>
                  <a:close/>
                  <a:moveTo>
                    <a:pt x="188" y="16"/>
                  </a:moveTo>
                  <a:cubicBezTo>
                    <a:pt x="196" y="4"/>
                    <a:pt x="212" y="0"/>
                    <a:pt x="224" y="8"/>
                  </a:cubicBezTo>
                  <a:lnTo>
                    <a:pt x="299" y="53"/>
                  </a:lnTo>
                  <a:cubicBezTo>
                    <a:pt x="311" y="60"/>
                    <a:pt x="315" y="77"/>
                    <a:pt x="308" y="89"/>
                  </a:cubicBezTo>
                  <a:lnTo>
                    <a:pt x="297" y="106"/>
                  </a:lnTo>
                  <a:lnTo>
                    <a:pt x="178" y="33"/>
                  </a:lnTo>
                  <a:lnTo>
                    <a:pt x="188" y="16"/>
                  </a:lnTo>
                  <a:close/>
                </a:path>
              </a:pathLst>
            </a:custGeom>
            <a:solidFill>
              <a:schemeClr val="bg2"/>
            </a:solidFill>
            <a:ln w="9525" cap="flat">
              <a:solidFill>
                <a:schemeClr val="bg2"/>
              </a:solidFill>
              <a:prstDash val="solid"/>
              <a:miter lim="800000"/>
            </a:ln>
            <a:effectLst/>
          </p:spPr>
          <p:txBody>
            <a:bodyPr vert="horz" wrap="square" lIns="91404" tIns="45702" rIns="91404" bIns="45702" numCol="1" anchor="t" anchorCtr="0" compatLnSpc="1"/>
            <a:lstStyle/>
            <a:p>
              <a:endParaRPr lang="zh-CN" altLang="en-US" sz="1799">
                <a:cs typeface="+mn-ea"/>
              </a:endParaRPr>
            </a:p>
          </p:txBody>
        </p:sp>
      </p:grpSp>
      <p:grpSp>
        <p:nvGrpSpPr>
          <p:cNvPr id="3" name="组合 2">
            <a:extLst>
              <a:ext uri="{FF2B5EF4-FFF2-40B4-BE49-F238E27FC236}">
                <a16:creationId xmlns:a16="http://schemas.microsoft.com/office/drawing/2014/main" xmlns="" id="{B88FF3F1-AF4E-4763-9ED7-E78FBE1478C1}"/>
              </a:ext>
            </a:extLst>
          </p:cNvPr>
          <p:cNvGrpSpPr/>
          <p:nvPr/>
        </p:nvGrpSpPr>
        <p:grpSpPr>
          <a:xfrm>
            <a:off x="1021418" y="1508894"/>
            <a:ext cx="10149163" cy="1341501"/>
            <a:chOff x="1021418" y="1508894"/>
            <a:chExt cx="10149163" cy="1341501"/>
          </a:xfrm>
        </p:grpSpPr>
        <p:sp>
          <p:nvSpPr>
            <p:cNvPr id="5" name="矩形 4"/>
            <p:cNvSpPr/>
            <p:nvPr/>
          </p:nvSpPr>
          <p:spPr bwMode="auto">
            <a:xfrm>
              <a:off x="1021418" y="1508894"/>
              <a:ext cx="10149163" cy="1341501"/>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2" name="矩形 1"/>
            <p:cNvSpPr/>
            <p:nvPr/>
          </p:nvSpPr>
          <p:spPr>
            <a:xfrm>
              <a:off x="1208690" y="1625862"/>
              <a:ext cx="9651855" cy="11075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eaLnBrk="1" hangingPunct="1"/>
              <a:r>
                <a:rPr lang="zh-CN" altLang="en-US" sz="2199">
                  <a:solidFill>
                    <a:schemeClr val="bg1"/>
                  </a:solidFill>
                  <a:latin typeface="冬青黑体简体中文 W3" panose="020B0300000000000000" pitchFamily="34" charset="-122"/>
                  <a:ea typeface="冬青黑体简体中文 W3" panose="020B0300000000000000" pitchFamily="34" charset="-122"/>
                </a:rPr>
                <a:t>总纲作为党章的有机组成部分，既是党的简要纲领，又是党章的总则，其地位和作用非同一般。它完备而又简明地表述了党的基本纲领，明确地阐述了党的性质、立场、观点、路线、方针与政策，是党的一面旗帜。</a:t>
              </a:r>
              <a:endParaRPr lang="zh-CN" altLang="zh-CN" sz="2199">
                <a:solidFill>
                  <a:schemeClr val="bg1"/>
                </a:solidFill>
                <a:latin typeface="冬青黑体简体中文 W3" panose="020B0300000000000000" pitchFamily="34" charset="-122"/>
                <a:ea typeface="冬青黑体简体中文 W3" panose="020B0300000000000000" pitchFamily="34" charset="-122"/>
              </a:endParaRPr>
            </a:p>
          </p:txBody>
        </p:sp>
      </p:grpSp>
      <p:sp>
        <p:nvSpPr>
          <p:cNvPr id="34" name="矩形 33"/>
          <p:cNvSpPr/>
          <p:nvPr/>
        </p:nvSpPr>
        <p:spPr>
          <a:xfrm>
            <a:off x="5744021" y="293445"/>
            <a:ext cx="1722876"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总纲的概述</a:t>
            </a:r>
            <a:endPar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17" name="组合 16">
            <a:extLst>
              <a:ext uri="{FF2B5EF4-FFF2-40B4-BE49-F238E27FC236}">
                <a16:creationId xmlns:a16="http://schemas.microsoft.com/office/drawing/2014/main" xmlns="" id="{15D7C3D2-E9BE-4390-B9C7-DE012E34091E}"/>
              </a:ext>
            </a:extLst>
          </p:cNvPr>
          <p:cNvGrpSpPr/>
          <p:nvPr/>
        </p:nvGrpSpPr>
        <p:grpSpPr>
          <a:xfrm>
            <a:off x="1021418" y="3762361"/>
            <a:ext cx="10149163" cy="2132768"/>
            <a:chOff x="1021418" y="3762361"/>
            <a:chExt cx="10149163" cy="2132768"/>
          </a:xfrm>
        </p:grpSpPr>
        <p:sp>
          <p:nvSpPr>
            <p:cNvPr id="51" name="矩形 50"/>
            <p:cNvSpPr/>
            <p:nvPr/>
          </p:nvSpPr>
          <p:spPr bwMode="auto">
            <a:xfrm>
              <a:off x="1021418" y="3762361"/>
              <a:ext cx="10149163" cy="2132768"/>
            </a:xfrm>
            <a:prstGeom prst="rect">
              <a:avLst/>
            </a:prstGeom>
            <a:noFill/>
            <a:ln w="12700" cap="flat" cmpd="sng" algn="ctr">
              <a:solidFill>
                <a:schemeClr val="tx1"/>
              </a:solidFill>
              <a:prstDash val="dash"/>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4" name="组合 3"/>
            <p:cNvGrpSpPr/>
            <p:nvPr/>
          </p:nvGrpSpPr>
          <p:grpSpPr>
            <a:xfrm>
              <a:off x="1547066" y="3952015"/>
              <a:ext cx="1451875" cy="812277"/>
              <a:chOff x="1655682" y="4424844"/>
              <a:chExt cx="1452442" cy="812594"/>
            </a:xfrm>
            <a:gradFill>
              <a:gsLst>
                <a:gs pos="0">
                  <a:srgbClr val="002060"/>
                </a:gs>
                <a:gs pos="48000">
                  <a:srgbClr val="0070C0"/>
                </a:gs>
                <a:gs pos="100000">
                  <a:srgbClr val="00B0F0"/>
                </a:gs>
              </a:gsLst>
              <a:lin ang="16200000" scaled="1"/>
            </a:gradFill>
          </p:grpSpPr>
          <p:sp>
            <p:nvSpPr>
              <p:cNvPr id="35" name="矩形: 圆角 34"/>
              <p:cNvSpPr/>
              <p:nvPr/>
            </p:nvSpPr>
            <p:spPr bwMode="auto">
              <a:xfrm>
                <a:off x="1655682" y="4424844"/>
                <a:ext cx="1452442"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3" name="矩形 42"/>
              <p:cNvSpPr/>
              <p:nvPr/>
            </p:nvSpPr>
            <p:spPr>
              <a:xfrm>
                <a:off x="1860870" y="4495394"/>
                <a:ext cx="1044786"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关于党的性质</a:t>
                </a:r>
              </a:p>
            </p:txBody>
          </p:sp>
        </p:grpSp>
        <p:grpSp>
          <p:nvGrpSpPr>
            <p:cNvPr id="7" name="组合 6"/>
            <p:cNvGrpSpPr/>
            <p:nvPr/>
          </p:nvGrpSpPr>
          <p:grpSpPr>
            <a:xfrm>
              <a:off x="3361759" y="3952015"/>
              <a:ext cx="1720477" cy="812277"/>
              <a:chOff x="3471084" y="4424844"/>
              <a:chExt cx="1721149" cy="812594"/>
            </a:xfrm>
            <a:gradFill>
              <a:gsLst>
                <a:gs pos="0">
                  <a:srgbClr val="002060"/>
                </a:gs>
                <a:gs pos="48000">
                  <a:srgbClr val="0070C0"/>
                </a:gs>
                <a:gs pos="100000">
                  <a:srgbClr val="00B0F0"/>
                </a:gs>
              </a:gsLst>
              <a:lin ang="16200000" scaled="1"/>
            </a:gradFill>
          </p:grpSpPr>
          <p:sp>
            <p:nvSpPr>
              <p:cNvPr id="36" name="矩形: 圆角 35"/>
              <p:cNvSpPr/>
              <p:nvPr/>
            </p:nvSpPr>
            <p:spPr bwMode="auto">
              <a:xfrm>
                <a:off x="3471084" y="4424844"/>
                <a:ext cx="1721149"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4" name="矩形 43"/>
              <p:cNvSpPr/>
              <p:nvPr/>
            </p:nvSpPr>
            <p:spPr>
              <a:xfrm>
                <a:off x="3711751" y="4511181"/>
                <a:ext cx="1302961"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关于党的指导思想</a:t>
                </a:r>
              </a:p>
            </p:txBody>
          </p:sp>
        </p:grpSp>
        <p:grpSp>
          <p:nvGrpSpPr>
            <p:cNvPr id="10" name="组合 9"/>
            <p:cNvGrpSpPr/>
            <p:nvPr/>
          </p:nvGrpSpPr>
          <p:grpSpPr>
            <a:xfrm>
              <a:off x="5366976" y="3952015"/>
              <a:ext cx="2038906" cy="812277"/>
              <a:chOff x="5477085" y="4424844"/>
              <a:chExt cx="2039702" cy="812594"/>
            </a:xfrm>
            <a:gradFill>
              <a:gsLst>
                <a:gs pos="0">
                  <a:srgbClr val="002060"/>
                </a:gs>
                <a:gs pos="48000">
                  <a:srgbClr val="0070C0"/>
                </a:gs>
                <a:gs pos="100000">
                  <a:srgbClr val="00B0F0"/>
                </a:gs>
              </a:gsLst>
              <a:lin ang="16200000" scaled="1"/>
            </a:gradFill>
          </p:grpSpPr>
          <p:sp>
            <p:nvSpPr>
              <p:cNvPr id="37" name="矩形: 圆角 36"/>
              <p:cNvSpPr/>
              <p:nvPr/>
            </p:nvSpPr>
            <p:spPr bwMode="auto">
              <a:xfrm>
                <a:off x="5477085" y="4424844"/>
                <a:ext cx="2039702"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5" name="矩形 44"/>
              <p:cNvSpPr/>
              <p:nvPr/>
            </p:nvSpPr>
            <p:spPr>
              <a:xfrm>
                <a:off x="5746265" y="4501927"/>
                <a:ext cx="1528380"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关于中国特色社会主义</a:t>
                </a:r>
              </a:p>
            </p:txBody>
          </p:sp>
        </p:grpSp>
        <p:grpSp>
          <p:nvGrpSpPr>
            <p:cNvPr id="11" name="组合 10"/>
            <p:cNvGrpSpPr/>
            <p:nvPr/>
          </p:nvGrpSpPr>
          <p:grpSpPr>
            <a:xfrm>
              <a:off x="7643923" y="3966157"/>
              <a:ext cx="2825285" cy="810066"/>
              <a:chOff x="7754920" y="4438992"/>
              <a:chExt cx="2826389" cy="810382"/>
            </a:xfrm>
            <a:gradFill>
              <a:gsLst>
                <a:gs pos="0">
                  <a:srgbClr val="002060"/>
                </a:gs>
                <a:gs pos="48000">
                  <a:srgbClr val="0070C0"/>
                </a:gs>
                <a:gs pos="100000">
                  <a:srgbClr val="00B0F0"/>
                </a:gs>
              </a:gsLst>
              <a:lin ang="16200000" scaled="1"/>
            </a:gradFill>
          </p:grpSpPr>
          <p:sp>
            <p:nvSpPr>
              <p:cNvPr id="38" name="矩形: 圆角 37"/>
              <p:cNvSpPr/>
              <p:nvPr/>
            </p:nvSpPr>
            <p:spPr bwMode="auto">
              <a:xfrm>
                <a:off x="7754920" y="4438992"/>
                <a:ext cx="2826389" cy="810382"/>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6" name="矩形 45"/>
              <p:cNvSpPr/>
              <p:nvPr/>
            </p:nvSpPr>
            <p:spPr>
              <a:xfrm>
                <a:off x="7801639" y="4502914"/>
                <a:ext cx="2689117"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关于初级阶段、基本路线与四项基本原则</a:t>
                </a:r>
              </a:p>
            </p:txBody>
          </p:sp>
        </p:grpSp>
        <p:grpSp>
          <p:nvGrpSpPr>
            <p:cNvPr id="12" name="组合 11"/>
            <p:cNvGrpSpPr/>
            <p:nvPr/>
          </p:nvGrpSpPr>
          <p:grpSpPr>
            <a:xfrm>
              <a:off x="1566381" y="4958432"/>
              <a:ext cx="2286247" cy="826203"/>
              <a:chOff x="1675005" y="5431654"/>
              <a:chExt cx="2287140" cy="826526"/>
            </a:xfrm>
            <a:gradFill>
              <a:gsLst>
                <a:gs pos="0">
                  <a:srgbClr val="002060"/>
                </a:gs>
                <a:gs pos="48000">
                  <a:srgbClr val="0070C0"/>
                </a:gs>
                <a:gs pos="100000">
                  <a:srgbClr val="00B0F0"/>
                </a:gs>
              </a:gsLst>
              <a:lin ang="16200000" scaled="1"/>
            </a:gradFill>
          </p:grpSpPr>
          <p:sp>
            <p:nvSpPr>
              <p:cNvPr id="39" name="矩形: 圆角 38"/>
              <p:cNvSpPr/>
              <p:nvPr/>
            </p:nvSpPr>
            <p:spPr bwMode="auto">
              <a:xfrm>
                <a:off x="1675005" y="5431654"/>
                <a:ext cx="2287140"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7" name="矩形 46"/>
              <p:cNvSpPr/>
              <p:nvPr/>
            </p:nvSpPr>
            <p:spPr>
              <a:xfrm>
                <a:off x="1710697" y="5486385"/>
                <a:ext cx="2219364"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关于中国特色社会主义事业总体布局</a:t>
                </a:r>
              </a:p>
            </p:txBody>
          </p:sp>
        </p:grpSp>
        <p:grpSp>
          <p:nvGrpSpPr>
            <p:cNvPr id="14" name="组合 13"/>
            <p:cNvGrpSpPr/>
            <p:nvPr/>
          </p:nvGrpSpPr>
          <p:grpSpPr>
            <a:xfrm>
              <a:off x="4904784" y="4958432"/>
              <a:ext cx="2286247" cy="826203"/>
              <a:chOff x="5014712" y="5431654"/>
              <a:chExt cx="2287140" cy="826526"/>
            </a:xfrm>
            <a:gradFill>
              <a:gsLst>
                <a:gs pos="0">
                  <a:srgbClr val="002060"/>
                </a:gs>
                <a:gs pos="48000">
                  <a:srgbClr val="0070C0"/>
                </a:gs>
                <a:gs pos="100000">
                  <a:srgbClr val="00B0F0"/>
                </a:gs>
              </a:gsLst>
              <a:lin ang="16200000" scaled="1"/>
            </a:gradFill>
          </p:grpSpPr>
          <p:sp>
            <p:nvSpPr>
              <p:cNvPr id="40" name="矩形: 圆角 39"/>
              <p:cNvSpPr/>
              <p:nvPr/>
            </p:nvSpPr>
            <p:spPr bwMode="auto">
              <a:xfrm>
                <a:off x="5014712" y="5431654"/>
                <a:ext cx="2287140"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8" name="矩形 47"/>
              <p:cNvSpPr/>
              <p:nvPr/>
            </p:nvSpPr>
            <p:spPr>
              <a:xfrm>
                <a:off x="5132298" y="5490974"/>
                <a:ext cx="2021305"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关于党对军队民族等工作的领导</a:t>
                </a:r>
              </a:p>
            </p:txBody>
          </p:sp>
        </p:grpSp>
        <p:grpSp>
          <p:nvGrpSpPr>
            <p:cNvPr id="15" name="组合 14"/>
            <p:cNvGrpSpPr/>
            <p:nvPr/>
          </p:nvGrpSpPr>
          <p:grpSpPr>
            <a:xfrm>
              <a:off x="8575784" y="4958432"/>
              <a:ext cx="1886902" cy="826203"/>
              <a:chOff x="8687145" y="5431654"/>
              <a:chExt cx="1887639" cy="826526"/>
            </a:xfrm>
            <a:gradFill>
              <a:gsLst>
                <a:gs pos="0">
                  <a:srgbClr val="002060"/>
                </a:gs>
                <a:gs pos="48000">
                  <a:srgbClr val="0070C0"/>
                </a:gs>
                <a:gs pos="100000">
                  <a:srgbClr val="00B0F0"/>
                </a:gs>
              </a:gsLst>
              <a:lin ang="16200000" scaled="1"/>
            </a:gradFill>
          </p:grpSpPr>
          <p:sp>
            <p:nvSpPr>
              <p:cNvPr id="41" name="矩形: 圆角 40"/>
              <p:cNvSpPr/>
              <p:nvPr/>
            </p:nvSpPr>
            <p:spPr bwMode="auto">
              <a:xfrm>
                <a:off x="8687145" y="5431654"/>
                <a:ext cx="1887639"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49" name="矩形 48"/>
              <p:cNvSpPr/>
              <p:nvPr/>
            </p:nvSpPr>
            <p:spPr>
              <a:xfrm>
                <a:off x="8929287" y="5486385"/>
                <a:ext cx="1429808" cy="707886"/>
              </a:xfrm>
              <a:prstGeom prst="rect">
                <a:avLst/>
              </a:prstGeom>
              <a:grpFill/>
            </p:spPr>
            <p:txBody>
              <a:bodyPr wrap="square">
                <a:spAutoFit/>
              </a:bodyPr>
              <a:lstStyle/>
              <a:p>
                <a:pPr algn="ctr"/>
                <a:r>
                  <a:rPr lang="zh-CN" altLang="en-US" sz="1999">
                    <a:solidFill>
                      <a:schemeClr val="bg1"/>
                    </a:solidFill>
                    <a:latin typeface="冬青黑体简体中文 W3" panose="020B0300000000000000" pitchFamily="34" charset="-122"/>
                    <a:ea typeface="冬青黑体简体中文 W3" panose="020B0300000000000000" pitchFamily="34" charset="-122"/>
                  </a:rPr>
                  <a:t>关于党的自身建设</a:t>
                </a:r>
              </a:p>
            </p:txBody>
          </p:sp>
        </p:grpSp>
      </p:grpSp>
      <p:sp>
        <p:nvSpPr>
          <p:cNvPr id="52" name="箭头: 下 51"/>
          <p:cNvSpPr/>
          <p:nvPr/>
        </p:nvSpPr>
        <p:spPr bwMode="auto">
          <a:xfrm>
            <a:off x="3852628" y="2944533"/>
            <a:ext cx="4414088" cy="946115"/>
          </a:xfrm>
          <a:prstGeom prst="downArrow">
            <a:avLst/>
          </a:prstGeom>
          <a:solidFill>
            <a:schemeClr val="bg1"/>
          </a:solid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3" panose="020B0300000000000000" pitchFamily="34" charset="-122"/>
              <a:ea typeface="冬青黑体简体中文 W3" panose="020B0300000000000000" pitchFamily="34" charset="-122"/>
              <a:cs typeface="+mn-ea"/>
            </a:endParaRPr>
          </a:p>
        </p:txBody>
      </p:sp>
      <p:sp>
        <p:nvSpPr>
          <p:cNvPr id="53" name="矩形 52"/>
          <p:cNvSpPr/>
          <p:nvPr/>
        </p:nvSpPr>
        <p:spPr>
          <a:xfrm>
            <a:off x="5229957" y="3068110"/>
            <a:ext cx="1659430" cy="523092"/>
          </a:xfrm>
          <a:prstGeom prst="rect">
            <a:avLst/>
          </a:prstGeom>
        </p:spPr>
        <p:txBody>
          <a:bodyPr wrap="none">
            <a:spAutoFit/>
          </a:bodyPr>
          <a:lstStyle/>
          <a:p>
            <a:pPr algn="ctr"/>
            <a:r>
              <a:rPr lang="zh-CN" altLang="en-US" sz="2799" b="1"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主要包括</a:t>
            </a:r>
          </a:p>
        </p:txBody>
      </p:sp>
    </p:spTree>
    <p:extLst>
      <p:ext uri="{BB962C8B-B14F-4D97-AF65-F5344CB8AC3E}">
        <p14:creationId xmlns:p14="http://schemas.microsoft.com/office/powerpoint/2010/main" xmlns="" val="2488796485"/>
      </p:ext>
    </p:extLst>
  </p:cSld>
  <p:clrMapOvr>
    <a:masterClrMapping/>
  </p:clrMapOvr>
  <p:transition spd="slow" advTm="576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94801" y="321403"/>
            <a:ext cx="1415219" cy="461485"/>
          </a:xfrm>
          <a:prstGeom prst="rect">
            <a:avLst/>
          </a:prstGeom>
        </p:spPr>
        <p:txBody>
          <a:bodyPr wrap="none">
            <a:spAutoFit/>
          </a:bodyPr>
          <a:lstStyle/>
          <a:p>
            <a:pPr algn="just"/>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党的性质</a:t>
            </a:r>
          </a:p>
        </p:txBody>
      </p:sp>
      <p:grpSp>
        <p:nvGrpSpPr>
          <p:cNvPr id="10" name="组合 9">
            <a:extLst>
              <a:ext uri="{FF2B5EF4-FFF2-40B4-BE49-F238E27FC236}">
                <a16:creationId xmlns:a16="http://schemas.microsoft.com/office/drawing/2014/main" xmlns="" id="{6BE7E68C-9CA4-43C3-80EF-4304E049C6F9}"/>
              </a:ext>
            </a:extLst>
          </p:cNvPr>
          <p:cNvGrpSpPr/>
          <p:nvPr/>
        </p:nvGrpSpPr>
        <p:grpSpPr>
          <a:xfrm>
            <a:off x="1575493" y="1447417"/>
            <a:ext cx="9698839" cy="922284"/>
            <a:chOff x="1575493" y="1447417"/>
            <a:chExt cx="9698839" cy="922284"/>
          </a:xfrm>
        </p:grpSpPr>
        <p:sp>
          <p:nvSpPr>
            <p:cNvPr id="31" name="矩形 30"/>
            <p:cNvSpPr/>
            <p:nvPr/>
          </p:nvSpPr>
          <p:spPr bwMode="auto">
            <a:xfrm>
              <a:off x="1575494" y="1447417"/>
              <a:ext cx="9698838"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cs typeface="+mn-ea"/>
              </a:endParaRPr>
            </a:p>
          </p:txBody>
        </p:sp>
        <p:sp>
          <p:nvSpPr>
            <p:cNvPr id="5" name="矩形 4"/>
            <p:cNvSpPr/>
            <p:nvPr/>
          </p:nvSpPr>
          <p:spPr>
            <a:xfrm>
              <a:off x="1575493" y="1559833"/>
              <a:ext cx="9408719" cy="707610"/>
            </a:xfrm>
            <a:prstGeom prst="rect">
              <a:avLst/>
            </a:prstGeom>
          </p:spPr>
          <p:txBody>
            <a:bodyPr wrap="square">
              <a:spAutoFit/>
            </a:bodyPr>
            <a:lstStyle/>
            <a:p>
              <a:pPr algn="just" eaLnBrk="1" hangingPunct="1"/>
              <a:r>
                <a:rPr lang="zh-CN" altLang="zh-CN" sz="1999" b="1" dirty="0">
                  <a:solidFill>
                    <a:schemeClr val="bg1"/>
                  </a:solidFill>
                  <a:latin typeface="冬青黑体简体中文 W3" panose="020B0300000000000000" pitchFamily="34" charset="-122"/>
                  <a:ea typeface="冬青黑体简体中文 W3" panose="020B0300000000000000" pitchFamily="34" charset="-122"/>
                </a:rPr>
                <a:t>【</a:t>
              </a:r>
              <a:r>
                <a:rPr lang="zh-CN" altLang="en-US" sz="1999" b="1" dirty="0">
                  <a:solidFill>
                    <a:schemeClr val="bg1"/>
                  </a:solidFill>
                  <a:latin typeface="冬青黑体简体中文 W3" panose="020B0300000000000000" pitchFamily="34" charset="-122"/>
                  <a:ea typeface="冬青黑体简体中文 W3" panose="020B0300000000000000" pitchFamily="34" charset="-122"/>
                </a:rPr>
                <a:t>总纲的</a:t>
              </a:r>
              <a:r>
                <a:rPr lang="zh-CN" altLang="zh-CN" sz="1999" b="1" dirty="0">
                  <a:solidFill>
                    <a:schemeClr val="bg1"/>
                  </a:solidFill>
                  <a:latin typeface="冬青黑体简体中文 W3" panose="020B0300000000000000" pitchFamily="34" charset="-122"/>
                  <a:ea typeface="冬青黑体简体中文 W3" panose="020B0300000000000000" pitchFamily="34" charset="-122"/>
                </a:rPr>
                <a:t>第一自然段】</a:t>
              </a:r>
              <a:r>
                <a:rPr lang="zh-CN" altLang="zh-CN" sz="1999" dirty="0">
                  <a:solidFill>
                    <a:schemeClr val="bg1"/>
                  </a:solidFill>
                  <a:latin typeface="冬青黑体简体中文 W3" panose="020B0300000000000000" pitchFamily="34" charset="-122"/>
                  <a:ea typeface="冬青黑体简体中文 W3" panose="020B0300000000000000" pitchFamily="34" charset="-122"/>
                </a:rPr>
                <a:t>从党的阶级性和先进性、党的地位和作用、党的根本宗旨、党的最高理想和最终目标四个方面、深刻阐述了党的性质。</a:t>
              </a:r>
            </a:p>
          </p:txBody>
        </p:sp>
      </p:grpSp>
      <p:grpSp>
        <p:nvGrpSpPr>
          <p:cNvPr id="15" name="组合 14">
            <a:extLst>
              <a:ext uri="{FF2B5EF4-FFF2-40B4-BE49-F238E27FC236}">
                <a16:creationId xmlns:a16="http://schemas.microsoft.com/office/drawing/2014/main" xmlns="" id="{C41A8A83-C5D7-424A-8097-9AF2D6D3E382}"/>
              </a:ext>
            </a:extLst>
          </p:cNvPr>
          <p:cNvGrpSpPr/>
          <p:nvPr/>
        </p:nvGrpSpPr>
        <p:grpSpPr>
          <a:xfrm>
            <a:off x="1853893" y="2668564"/>
            <a:ext cx="9130318" cy="726399"/>
            <a:chOff x="1853893" y="2668564"/>
            <a:chExt cx="9130318" cy="726399"/>
          </a:xfrm>
        </p:grpSpPr>
        <p:grpSp>
          <p:nvGrpSpPr>
            <p:cNvPr id="2" name="组合 1"/>
            <p:cNvGrpSpPr/>
            <p:nvPr/>
          </p:nvGrpSpPr>
          <p:grpSpPr>
            <a:xfrm>
              <a:off x="1853893" y="2668564"/>
              <a:ext cx="2016782" cy="642069"/>
              <a:chOff x="1930847" y="3079908"/>
              <a:chExt cx="2017570" cy="642320"/>
            </a:xfrm>
            <a:gradFill>
              <a:gsLst>
                <a:gs pos="0">
                  <a:srgbClr val="002060"/>
                </a:gs>
                <a:gs pos="48000">
                  <a:srgbClr val="0070C0"/>
                </a:gs>
                <a:gs pos="100000">
                  <a:srgbClr val="00B0F0"/>
                </a:gs>
              </a:gsLst>
              <a:lin ang="16200000" scaled="1"/>
            </a:gradFill>
          </p:grpSpPr>
          <p:sp>
            <p:nvSpPr>
              <p:cNvPr id="12" name="矩形: 圆角 11"/>
              <p:cNvSpPr/>
              <p:nvPr/>
            </p:nvSpPr>
            <p:spPr bwMode="auto">
              <a:xfrm>
                <a:off x="1930847" y="3079908"/>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14" name="矩形 13"/>
              <p:cNvSpPr/>
              <p:nvPr/>
            </p:nvSpPr>
            <p:spPr>
              <a:xfrm>
                <a:off x="2069637" y="3170235"/>
                <a:ext cx="1723549" cy="461665"/>
              </a:xfrm>
              <a:prstGeom prst="rect">
                <a:avLst/>
              </a:prstGeom>
              <a:grpFill/>
            </p:spPr>
            <p:txBody>
              <a:bodyPr wrap="none">
                <a:spAutoFit/>
              </a:bodyPr>
              <a:lstStyle/>
              <a:p>
                <a:r>
                  <a:rPr lang="zh-CN" altLang="zh-CN" sz="2399" b="1">
                    <a:solidFill>
                      <a:schemeClr val="bg2"/>
                    </a:solidFill>
                    <a:latin typeface="微软雅黑" panose="020B0503020204020204" pitchFamily="34" charset="-122"/>
                    <a:ea typeface="微软雅黑" panose="020B0503020204020204" pitchFamily="34" charset="-122"/>
                  </a:rPr>
                  <a:t>两个先锋队</a:t>
                </a:r>
                <a:endParaRPr lang="zh-CN" altLang="en-US" sz="2399" b="1">
                  <a:solidFill>
                    <a:schemeClr val="bg2"/>
                  </a:solidFill>
                </a:endParaRPr>
              </a:p>
            </p:txBody>
          </p:sp>
        </p:grpSp>
        <p:sp>
          <p:nvSpPr>
            <p:cNvPr id="25" name="矩形 24"/>
            <p:cNvSpPr/>
            <p:nvPr/>
          </p:nvSpPr>
          <p:spPr>
            <a:xfrm>
              <a:off x="4071990" y="2687353"/>
              <a:ext cx="6912221" cy="707610"/>
            </a:xfrm>
            <a:prstGeom prst="rect">
              <a:avLst/>
            </a:prstGeom>
          </p:spPr>
          <p:txBody>
            <a:bodyPr wrap="square">
              <a:spAutoFit/>
            </a:bodyPr>
            <a:lstStyle/>
            <a:p>
              <a:pPr algn="just" eaLnBrk="1" hangingPunct="1"/>
              <a:r>
                <a:rPr lang="zh-CN" altLang="zh-CN" sz="1999" dirty="0">
                  <a:solidFill>
                    <a:schemeClr val="tx1">
                      <a:lumMod val="85000"/>
                      <a:lumOff val="15000"/>
                    </a:schemeClr>
                  </a:solidFill>
                  <a:latin typeface="微软雅黑" panose="020B0503020204020204" pitchFamily="34" charset="-122"/>
                  <a:ea typeface="微软雅黑" panose="020B0503020204020204" pitchFamily="34" charset="-122"/>
                </a:rPr>
                <a:t>中国共产党是中国工人阶级的先锋队，同时是中国人民和中华民族的先锋队。</a:t>
              </a:r>
            </a:p>
          </p:txBody>
        </p:sp>
      </p:grpSp>
      <p:grpSp>
        <p:nvGrpSpPr>
          <p:cNvPr id="22" name="组合 21">
            <a:extLst>
              <a:ext uri="{FF2B5EF4-FFF2-40B4-BE49-F238E27FC236}">
                <a16:creationId xmlns:a16="http://schemas.microsoft.com/office/drawing/2014/main" xmlns="" id="{CE2BE399-C7C7-41C0-A576-7A7FD9F0FE46}"/>
              </a:ext>
            </a:extLst>
          </p:cNvPr>
          <p:cNvGrpSpPr/>
          <p:nvPr/>
        </p:nvGrpSpPr>
        <p:grpSpPr>
          <a:xfrm>
            <a:off x="1862171" y="3548113"/>
            <a:ext cx="9122040" cy="642069"/>
            <a:chOff x="1862171" y="3548113"/>
            <a:chExt cx="9122040" cy="642069"/>
          </a:xfrm>
        </p:grpSpPr>
        <p:grpSp>
          <p:nvGrpSpPr>
            <p:cNvPr id="3" name="组合 2"/>
            <p:cNvGrpSpPr/>
            <p:nvPr/>
          </p:nvGrpSpPr>
          <p:grpSpPr>
            <a:xfrm>
              <a:off x="1862171" y="3548113"/>
              <a:ext cx="2016782" cy="642069"/>
              <a:chOff x="1939128" y="3959800"/>
              <a:chExt cx="2017570" cy="642320"/>
            </a:xfrm>
            <a:gradFill>
              <a:gsLst>
                <a:gs pos="0">
                  <a:srgbClr val="002060"/>
                </a:gs>
                <a:gs pos="48000">
                  <a:srgbClr val="0070C0"/>
                </a:gs>
                <a:gs pos="100000">
                  <a:srgbClr val="00B0F0"/>
                </a:gs>
              </a:gsLst>
              <a:lin ang="16200000" scaled="1"/>
            </a:gradFill>
          </p:grpSpPr>
          <p:sp>
            <p:nvSpPr>
              <p:cNvPr id="17" name="矩形: 圆角 16"/>
              <p:cNvSpPr/>
              <p:nvPr/>
            </p:nvSpPr>
            <p:spPr bwMode="auto">
              <a:xfrm>
                <a:off x="1939128" y="3959800"/>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19" name="矩形 18"/>
              <p:cNvSpPr/>
              <p:nvPr/>
            </p:nvSpPr>
            <p:spPr>
              <a:xfrm>
                <a:off x="2223414" y="4050127"/>
                <a:ext cx="1415772" cy="461665"/>
              </a:xfrm>
              <a:prstGeom prst="rect">
                <a:avLst/>
              </a:prstGeom>
              <a:grpFill/>
            </p:spPr>
            <p:txBody>
              <a:bodyPr wrap="none">
                <a:spAutoFit/>
              </a:bodyPr>
              <a:lstStyle/>
              <a:p>
                <a:r>
                  <a:rPr lang="zh-CN" altLang="zh-CN" sz="2399" b="1">
                    <a:solidFill>
                      <a:schemeClr val="bg2"/>
                    </a:solidFill>
                    <a:latin typeface="微软雅黑" panose="020B0503020204020204" pitchFamily="34" charset="-122"/>
                    <a:ea typeface="微软雅黑" panose="020B0503020204020204" pitchFamily="34" charset="-122"/>
                  </a:rPr>
                  <a:t>一个核心</a:t>
                </a:r>
                <a:endParaRPr lang="zh-CN" altLang="en-US" sz="2399" b="1">
                  <a:solidFill>
                    <a:schemeClr val="bg2"/>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4071990" y="3617948"/>
              <a:ext cx="6912221" cy="399954"/>
            </a:xfrm>
            <a:prstGeom prst="rect">
              <a:avLst/>
            </a:prstGeom>
          </p:spPr>
          <p:txBody>
            <a:bodyPr wrap="square">
              <a:spAutoFit/>
            </a:bodyPr>
            <a:lstStyle/>
            <a:p>
              <a:pPr algn="just" eaLnBrk="1" hangingPunct="1"/>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是中国特色社会主义事业的领导核心</a:t>
              </a:r>
            </a:p>
          </p:txBody>
        </p:sp>
      </p:grpSp>
      <p:grpSp>
        <p:nvGrpSpPr>
          <p:cNvPr id="23" name="组合 22">
            <a:extLst>
              <a:ext uri="{FF2B5EF4-FFF2-40B4-BE49-F238E27FC236}">
                <a16:creationId xmlns:a16="http://schemas.microsoft.com/office/drawing/2014/main" xmlns="" id="{384787A2-7052-43EA-8957-09AA9872D942}"/>
              </a:ext>
            </a:extLst>
          </p:cNvPr>
          <p:cNvGrpSpPr/>
          <p:nvPr/>
        </p:nvGrpSpPr>
        <p:grpSpPr>
          <a:xfrm>
            <a:off x="1877902" y="4367975"/>
            <a:ext cx="9106309" cy="707610"/>
            <a:chOff x="1877902" y="4367975"/>
            <a:chExt cx="9106309" cy="707610"/>
          </a:xfrm>
        </p:grpSpPr>
        <p:grpSp>
          <p:nvGrpSpPr>
            <p:cNvPr id="4" name="组合 3"/>
            <p:cNvGrpSpPr/>
            <p:nvPr/>
          </p:nvGrpSpPr>
          <p:grpSpPr>
            <a:xfrm>
              <a:off x="1877902" y="4399457"/>
              <a:ext cx="2016782" cy="642069"/>
              <a:chOff x="1954865" y="4811477"/>
              <a:chExt cx="2017570" cy="642320"/>
            </a:xfrm>
            <a:gradFill>
              <a:gsLst>
                <a:gs pos="0">
                  <a:srgbClr val="002060"/>
                </a:gs>
                <a:gs pos="48000">
                  <a:srgbClr val="0070C0"/>
                </a:gs>
                <a:gs pos="100000">
                  <a:srgbClr val="00B0F0"/>
                </a:gs>
              </a:gsLst>
              <a:lin ang="16200000" scaled="1"/>
            </a:gradFill>
          </p:grpSpPr>
          <p:sp>
            <p:nvSpPr>
              <p:cNvPr id="18" name="矩形: 圆角 17"/>
              <p:cNvSpPr/>
              <p:nvPr/>
            </p:nvSpPr>
            <p:spPr bwMode="auto">
              <a:xfrm>
                <a:off x="1954865" y="4811477"/>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1" name="矩形 20"/>
              <p:cNvSpPr/>
              <p:nvPr/>
            </p:nvSpPr>
            <p:spPr>
              <a:xfrm>
                <a:off x="2254076" y="4901804"/>
                <a:ext cx="1415772" cy="461665"/>
              </a:xfrm>
              <a:prstGeom prst="rect">
                <a:avLst/>
              </a:prstGeom>
              <a:grpFill/>
            </p:spPr>
            <p:txBody>
              <a:bodyPr wrap="none">
                <a:spAutoFit/>
              </a:bodyPr>
              <a:lstStyle/>
              <a:p>
                <a:r>
                  <a:rPr lang="zh-CN" altLang="zh-CN" sz="2399" b="1">
                    <a:solidFill>
                      <a:schemeClr val="bg2"/>
                    </a:solidFill>
                    <a:latin typeface="微软雅黑" panose="020B0503020204020204" pitchFamily="34" charset="-122"/>
                    <a:ea typeface="微软雅黑" panose="020B0503020204020204" pitchFamily="34" charset="-122"/>
                  </a:rPr>
                  <a:t>三个代表</a:t>
                </a:r>
                <a:endParaRPr lang="zh-CN" altLang="en-US" sz="2399" b="1">
                  <a:solidFill>
                    <a:schemeClr val="bg2"/>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4071990" y="4367975"/>
              <a:ext cx="6912221" cy="707610"/>
            </a:xfrm>
            <a:prstGeom prst="rect">
              <a:avLst/>
            </a:prstGeom>
          </p:spPr>
          <p:txBody>
            <a:bodyPr wrap="square">
              <a:spAutoFit/>
            </a:bodyPr>
            <a:lstStyle/>
            <a:p>
              <a:pPr algn="just" eaLnBrk="1" hangingPunct="1"/>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代表中国先进生产力的发展要求，代表中和先进文化的前进方向，代表中观最广大人民的根本利益。</a:t>
              </a:r>
            </a:p>
          </p:txBody>
        </p:sp>
      </p:grpSp>
      <p:grpSp>
        <p:nvGrpSpPr>
          <p:cNvPr id="24" name="组合 23">
            <a:extLst>
              <a:ext uri="{FF2B5EF4-FFF2-40B4-BE49-F238E27FC236}">
                <a16:creationId xmlns:a16="http://schemas.microsoft.com/office/drawing/2014/main" xmlns="" id="{4FFAF396-B40E-4555-8492-32E1A745AE33}"/>
              </a:ext>
            </a:extLst>
          </p:cNvPr>
          <p:cNvGrpSpPr/>
          <p:nvPr/>
        </p:nvGrpSpPr>
        <p:grpSpPr>
          <a:xfrm>
            <a:off x="1877902" y="5268691"/>
            <a:ext cx="9106309" cy="642069"/>
            <a:chOff x="1877902" y="5268691"/>
            <a:chExt cx="9106309" cy="642069"/>
          </a:xfrm>
        </p:grpSpPr>
        <p:grpSp>
          <p:nvGrpSpPr>
            <p:cNvPr id="7" name="组合 6"/>
            <p:cNvGrpSpPr/>
            <p:nvPr/>
          </p:nvGrpSpPr>
          <p:grpSpPr>
            <a:xfrm>
              <a:off x="1877902" y="5268691"/>
              <a:ext cx="2016782" cy="642069"/>
              <a:chOff x="1954865" y="5681050"/>
              <a:chExt cx="2017570" cy="642320"/>
            </a:xfrm>
            <a:gradFill>
              <a:gsLst>
                <a:gs pos="0">
                  <a:srgbClr val="002060"/>
                </a:gs>
                <a:gs pos="48000">
                  <a:srgbClr val="0070C0"/>
                </a:gs>
                <a:gs pos="100000">
                  <a:srgbClr val="00B0F0"/>
                </a:gs>
              </a:gsLst>
              <a:lin ang="16200000" scaled="1"/>
            </a:gradFill>
          </p:grpSpPr>
          <p:sp>
            <p:nvSpPr>
              <p:cNvPr id="28" name="矩形: 圆角 27"/>
              <p:cNvSpPr/>
              <p:nvPr/>
            </p:nvSpPr>
            <p:spPr bwMode="auto">
              <a:xfrm>
                <a:off x="1954865" y="5681050"/>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9" name="矩形 28"/>
              <p:cNvSpPr/>
              <p:nvPr/>
            </p:nvSpPr>
            <p:spPr>
              <a:xfrm>
                <a:off x="2254076" y="5771377"/>
                <a:ext cx="1415772" cy="461665"/>
              </a:xfrm>
              <a:prstGeom prst="rect">
                <a:avLst/>
              </a:prstGeom>
              <a:grpFill/>
            </p:spPr>
            <p:txBody>
              <a:bodyPr wrap="none">
                <a:spAutoFit/>
              </a:bodyPr>
              <a:lstStyle/>
              <a:p>
                <a:r>
                  <a:rPr lang="zh-CN" altLang="en-US" sz="2399" b="1">
                    <a:solidFill>
                      <a:schemeClr val="bg2"/>
                    </a:solidFill>
                    <a:latin typeface="微软雅黑" panose="020B0503020204020204" pitchFamily="34" charset="-122"/>
                    <a:ea typeface="微软雅黑" panose="020B0503020204020204" pitchFamily="34" charset="-122"/>
                  </a:rPr>
                  <a:t>最高理想</a:t>
                </a:r>
              </a:p>
            </p:txBody>
          </p:sp>
        </p:grpSp>
        <p:sp>
          <p:nvSpPr>
            <p:cNvPr id="30" name="矩形 29"/>
            <p:cNvSpPr/>
            <p:nvPr/>
          </p:nvSpPr>
          <p:spPr>
            <a:xfrm>
              <a:off x="4071990" y="5377726"/>
              <a:ext cx="6912221" cy="399954"/>
            </a:xfrm>
            <a:prstGeom prst="rect">
              <a:avLst/>
            </a:prstGeom>
          </p:spPr>
          <p:txBody>
            <a:bodyPr wrap="square">
              <a:spAutoFit/>
            </a:bodyPr>
            <a:lstStyle/>
            <a:p>
              <a:pPr eaLnBrk="1" hangingPunct="1"/>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党的最高理想和最终目标是：</a:t>
              </a:r>
              <a:r>
                <a:rPr lang="zh-CN" altLang="zh-CN" sz="1999" b="1">
                  <a:solidFill>
                    <a:schemeClr val="tx1">
                      <a:lumMod val="85000"/>
                      <a:lumOff val="15000"/>
                    </a:schemeClr>
                  </a:solidFill>
                  <a:latin typeface="微软雅黑" panose="020B0503020204020204" pitchFamily="34" charset="-122"/>
                  <a:ea typeface="微软雅黑" panose="020B0503020204020204" pitchFamily="34" charset="-122"/>
                </a:rPr>
                <a:t>实现共产主义</a:t>
              </a:r>
            </a:p>
          </p:txBody>
        </p:sp>
      </p:grpSp>
    </p:spTree>
    <p:extLst>
      <p:ext uri="{BB962C8B-B14F-4D97-AF65-F5344CB8AC3E}">
        <p14:creationId xmlns:p14="http://schemas.microsoft.com/office/powerpoint/2010/main" xmlns="" val="3062061842"/>
      </p:ext>
    </p:extLst>
  </p:cSld>
  <p:clrMapOvr>
    <a:masterClrMapping/>
  </p:clrMapOvr>
  <p:transition spd="slow" advTm="367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94801" y="338048"/>
            <a:ext cx="1415219" cy="461485"/>
          </a:xfrm>
          <a:prstGeom prst="rect">
            <a:avLst/>
          </a:prstGeom>
        </p:spPr>
        <p:txBody>
          <a:bodyPr wrap="none">
            <a:spAutoFit/>
          </a:bodyPr>
          <a:lstStyle/>
          <a:p>
            <a:pPr algn="just"/>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行动指南</a:t>
            </a:r>
          </a:p>
        </p:txBody>
      </p:sp>
      <p:grpSp>
        <p:nvGrpSpPr>
          <p:cNvPr id="21" name="组合 20">
            <a:extLst>
              <a:ext uri="{FF2B5EF4-FFF2-40B4-BE49-F238E27FC236}">
                <a16:creationId xmlns:a16="http://schemas.microsoft.com/office/drawing/2014/main" xmlns="" id="{75321F96-C78B-4227-9BD9-0D4354C40FB9}"/>
              </a:ext>
            </a:extLst>
          </p:cNvPr>
          <p:cNvGrpSpPr/>
          <p:nvPr/>
        </p:nvGrpSpPr>
        <p:grpSpPr>
          <a:xfrm>
            <a:off x="1365427" y="1416937"/>
            <a:ext cx="9461145" cy="922284"/>
            <a:chOff x="1651694" y="1858897"/>
            <a:chExt cx="9461145" cy="922284"/>
          </a:xfrm>
        </p:grpSpPr>
        <p:sp>
          <p:nvSpPr>
            <p:cNvPr id="14" name="矩形 13"/>
            <p:cNvSpPr/>
            <p:nvPr/>
          </p:nvSpPr>
          <p:spPr bwMode="auto">
            <a:xfrm>
              <a:off x="1651694" y="1858897"/>
              <a:ext cx="9461145"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12" name="矩形 11"/>
            <p:cNvSpPr/>
            <p:nvPr/>
          </p:nvSpPr>
          <p:spPr>
            <a:xfrm>
              <a:off x="1763943" y="1956086"/>
              <a:ext cx="9070783" cy="707610"/>
            </a:xfrm>
            <a:prstGeom prst="rect">
              <a:avLst/>
            </a:prstGeom>
          </p:spPr>
          <p:txBody>
            <a:bodyPr wrap="square">
              <a:spAutoFit/>
            </a:bodyPr>
            <a:lstStyle/>
            <a:p>
              <a:pPr algn="just" eaLnBrk="1" hangingPunct="1"/>
              <a:r>
                <a:rPr lang="zh-CN"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chemeClr val="bg1"/>
                  </a:solidFill>
                  <a:latin typeface="微软雅黑" panose="020B0503020204020204" pitchFamily="34" charset="-122"/>
                  <a:ea typeface="微软雅黑" panose="020B0503020204020204" pitchFamily="34" charset="-122"/>
                </a:rPr>
                <a:t>总纲的</a:t>
              </a:r>
              <a:r>
                <a:rPr lang="zh-CN" altLang="zh-CN" sz="1999" dirty="0">
                  <a:solidFill>
                    <a:schemeClr val="bg1"/>
                  </a:solidFill>
                  <a:latin typeface="微软雅黑" panose="020B0503020204020204" pitchFamily="34" charset="-122"/>
                  <a:ea typeface="微软雅黑" panose="020B0503020204020204" pitchFamily="34" charset="-122"/>
                </a:rPr>
                <a:t>第</a:t>
              </a:r>
              <a:r>
                <a:rPr lang="zh-CN" altLang="en-US" sz="1999" dirty="0">
                  <a:solidFill>
                    <a:schemeClr val="bg1"/>
                  </a:solidFill>
                  <a:latin typeface="微软雅黑" panose="020B0503020204020204" pitchFamily="34" charset="-122"/>
                  <a:ea typeface="微软雅黑" panose="020B0503020204020204" pitchFamily="34" charset="-122"/>
                </a:rPr>
                <a:t>二至第七</a:t>
              </a:r>
              <a:r>
                <a:rPr lang="zh-CN" altLang="zh-CN" sz="1999" dirty="0">
                  <a:solidFill>
                    <a:schemeClr val="bg1"/>
                  </a:solidFill>
                  <a:latin typeface="微软雅黑" panose="020B0503020204020204" pitchFamily="34" charset="-122"/>
                  <a:ea typeface="微软雅黑" panose="020B0503020204020204" pitchFamily="34" charset="-122"/>
                </a:rPr>
                <a:t>自然段】明确提出了党的行动指南，并用</a:t>
              </a:r>
              <a:r>
                <a:rPr lang="en-US" altLang="zh-CN" sz="1999" dirty="0">
                  <a:solidFill>
                    <a:schemeClr val="bg1"/>
                  </a:solidFill>
                  <a:latin typeface="微软雅黑" panose="020B0503020204020204" pitchFamily="34" charset="-122"/>
                  <a:ea typeface="微软雅黑" panose="020B0503020204020204" pitchFamily="34" charset="-122"/>
                </a:rPr>
                <a:t>5</a:t>
              </a:r>
              <a:r>
                <a:rPr lang="zh-CN" altLang="zh-CN" sz="1999" dirty="0">
                  <a:solidFill>
                    <a:schemeClr val="bg1"/>
                  </a:solidFill>
                  <a:latin typeface="微软雅黑" panose="020B0503020204020204" pitchFamily="34" charset="-122"/>
                  <a:ea typeface="微软雅黑" panose="020B0503020204020204" pitchFamily="34" charset="-122"/>
                </a:rPr>
                <a:t>个自然段，分别作出了科学评价，阐明了我们党为什么坚持这一行动指南。</a:t>
              </a:r>
            </a:p>
          </p:txBody>
        </p:sp>
      </p:grpSp>
      <p:grpSp>
        <p:nvGrpSpPr>
          <p:cNvPr id="22" name="组合 21">
            <a:extLst>
              <a:ext uri="{FF2B5EF4-FFF2-40B4-BE49-F238E27FC236}">
                <a16:creationId xmlns:a16="http://schemas.microsoft.com/office/drawing/2014/main" xmlns="" id="{4C35EB27-D1DC-4B27-9DE9-A2A746CB0B79}"/>
              </a:ext>
            </a:extLst>
          </p:cNvPr>
          <p:cNvGrpSpPr/>
          <p:nvPr/>
        </p:nvGrpSpPr>
        <p:grpSpPr>
          <a:xfrm>
            <a:off x="1347434" y="2631985"/>
            <a:ext cx="3211348" cy="3378210"/>
            <a:chOff x="1347434" y="2631985"/>
            <a:chExt cx="3211348" cy="3378210"/>
          </a:xfrm>
        </p:grpSpPr>
        <p:sp>
          <p:nvSpPr>
            <p:cNvPr id="19" name="矩形 18"/>
            <p:cNvSpPr/>
            <p:nvPr/>
          </p:nvSpPr>
          <p:spPr bwMode="auto">
            <a:xfrm>
              <a:off x="1365426" y="3228987"/>
              <a:ext cx="3193356" cy="2781208"/>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sp>
          <p:nvSpPr>
            <p:cNvPr id="15" name="矩形 14"/>
            <p:cNvSpPr/>
            <p:nvPr/>
          </p:nvSpPr>
          <p:spPr>
            <a:xfrm>
              <a:off x="1470770" y="3404713"/>
              <a:ext cx="2982667" cy="23997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eaLnBrk="1" hangingPunct="1">
                <a:lnSpc>
                  <a:spcPct val="150000"/>
                </a:lnSpc>
              </a:pPr>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中国共产党以马克思列宁主义、毛泽东思想、邓小平理论、“三个代表”重要思想和科学发展观作为自己的行动指南。</a:t>
              </a:r>
            </a:p>
          </p:txBody>
        </p:sp>
        <p:grpSp>
          <p:nvGrpSpPr>
            <p:cNvPr id="2" name="组合 1"/>
            <p:cNvGrpSpPr/>
            <p:nvPr/>
          </p:nvGrpSpPr>
          <p:grpSpPr>
            <a:xfrm>
              <a:off x="1347434" y="2631985"/>
              <a:ext cx="3211348" cy="642069"/>
              <a:chOff x="1634339" y="3073806"/>
              <a:chExt cx="3212602" cy="642320"/>
            </a:xfrm>
            <a:gradFill>
              <a:gsLst>
                <a:gs pos="0">
                  <a:srgbClr val="002060"/>
                </a:gs>
                <a:gs pos="48000">
                  <a:srgbClr val="0070C0"/>
                </a:gs>
                <a:gs pos="100000">
                  <a:srgbClr val="00B0F0"/>
                </a:gs>
              </a:gsLst>
              <a:lin ang="16200000" scaled="1"/>
            </a:gradFill>
          </p:grpSpPr>
          <p:sp>
            <p:nvSpPr>
              <p:cNvPr id="17" name="矩形: 圆角 16"/>
              <p:cNvSpPr/>
              <p:nvPr/>
            </p:nvSpPr>
            <p:spPr bwMode="auto">
              <a:xfrm>
                <a:off x="1634339" y="3073806"/>
                <a:ext cx="3212602"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18" name="矩形 17"/>
              <p:cNvSpPr/>
              <p:nvPr/>
            </p:nvSpPr>
            <p:spPr>
              <a:xfrm>
                <a:off x="2442137" y="3164133"/>
                <a:ext cx="1422184" cy="461665"/>
              </a:xfrm>
              <a:prstGeom prst="rect">
                <a:avLst/>
              </a:prstGeom>
              <a:grpFill/>
            </p:spPr>
            <p:txBody>
              <a:bodyPr wrap="none">
                <a:spAutoFit/>
              </a:bodyPr>
              <a:lstStyle/>
              <a:p>
                <a:r>
                  <a:rPr lang="zh-CN" altLang="en-US" sz="2399" b="1" kern="100">
                    <a:solidFill>
                      <a:schemeClr val="bg1"/>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行动指南</a:t>
                </a:r>
              </a:p>
            </p:txBody>
          </p:sp>
        </p:grpSp>
      </p:grpSp>
      <p:sp>
        <p:nvSpPr>
          <p:cNvPr id="50" name="AutoShape 2"/>
          <p:cNvSpPr>
            <a:spLocks noChangeAspect="1" noChangeArrowheads="1" noTextEdit="1"/>
          </p:cNvSpPr>
          <p:nvPr/>
        </p:nvSpPr>
        <p:spPr bwMode="auto">
          <a:xfrm>
            <a:off x="5125684" y="2912074"/>
            <a:ext cx="3425716" cy="2892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lstStyle/>
          <a:p>
            <a:endParaRPr lang="zh-CN" altLang="en-US" sz="1999"/>
          </a:p>
        </p:txBody>
      </p:sp>
      <p:sp>
        <p:nvSpPr>
          <p:cNvPr id="52" name="Freeform 5"/>
          <p:cNvSpPr/>
          <p:nvPr/>
        </p:nvSpPr>
        <p:spPr bwMode="auto">
          <a:xfrm>
            <a:off x="7949224" y="3114710"/>
            <a:ext cx="349836" cy="2477526"/>
          </a:xfrm>
          <a:custGeom>
            <a:avLst/>
            <a:gdLst>
              <a:gd name="T0" fmla="*/ 0 w 483"/>
              <a:gd name="T1" fmla="*/ 0 h 3424"/>
              <a:gd name="T2" fmla="*/ 483 w 483"/>
              <a:gd name="T3" fmla="*/ 1719 h 3424"/>
              <a:gd name="T4" fmla="*/ 9 w 483"/>
              <a:gd name="T5" fmla="*/ 3424 h 3424"/>
            </a:gdLst>
            <a:ahLst/>
            <a:cxnLst>
              <a:cxn ang="0">
                <a:pos x="T0" y="T1"/>
              </a:cxn>
              <a:cxn ang="0">
                <a:pos x="T2" y="T3"/>
              </a:cxn>
              <a:cxn ang="0">
                <a:pos x="T4" y="T5"/>
              </a:cxn>
            </a:cxnLst>
            <a:rect l="0" t="0" r="r" b="b"/>
            <a:pathLst>
              <a:path w="483" h="3424">
                <a:moveTo>
                  <a:pt x="0" y="0"/>
                </a:moveTo>
                <a:cubicBezTo>
                  <a:pt x="307" y="501"/>
                  <a:pt x="483" y="1089"/>
                  <a:pt x="483" y="1719"/>
                </a:cubicBezTo>
                <a:cubicBezTo>
                  <a:pt x="483" y="2343"/>
                  <a:pt x="310" y="2926"/>
                  <a:pt x="9" y="3424"/>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04" tIns="45702" rIns="91404" bIns="45702" numCol="1" anchor="t" anchorCtr="0" compatLnSpc="1"/>
          <a:lstStyle/>
          <a:p>
            <a:endParaRPr lang="zh-CN" altLang="en-US" sz="1999"/>
          </a:p>
        </p:txBody>
      </p:sp>
      <p:grpSp>
        <p:nvGrpSpPr>
          <p:cNvPr id="30" name="组合 29">
            <a:extLst>
              <a:ext uri="{FF2B5EF4-FFF2-40B4-BE49-F238E27FC236}">
                <a16:creationId xmlns:a16="http://schemas.microsoft.com/office/drawing/2014/main" xmlns="" id="{8A45F64E-4FEE-4E39-9381-7321CC841AF2}"/>
              </a:ext>
            </a:extLst>
          </p:cNvPr>
          <p:cNvGrpSpPr/>
          <p:nvPr/>
        </p:nvGrpSpPr>
        <p:grpSpPr>
          <a:xfrm>
            <a:off x="6611054" y="3323083"/>
            <a:ext cx="1384050" cy="2070341"/>
            <a:chOff x="6611054" y="3323083"/>
            <a:chExt cx="1384050" cy="2070341"/>
          </a:xfrm>
        </p:grpSpPr>
        <p:sp>
          <p:nvSpPr>
            <p:cNvPr id="53" name="Line 6"/>
            <p:cNvSpPr>
              <a:spLocks noChangeShapeType="1"/>
            </p:cNvSpPr>
            <p:nvPr/>
          </p:nvSpPr>
          <p:spPr bwMode="auto">
            <a:xfrm flipH="1">
              <a:off x="6611054" y="3323083"/>
              <a:ext cx="1095388" cy="630852"/>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999"/>
            </a:p>
          </p:txBody>
        </p:sp>
        <p:sp>
          <p:nvSpPr>
            <p:cNvPr id="54" name="Line 7"/>
            <p:cNvSpPr>
              <a:spLocks noChangeShapeType="1"/>
            </p:cNvSpPr>
            <p:nvPr/>
          </p:nvSpPr>
          <p:spPr bwMode="auto">
            <a:xfrm flipH="1">
              <a:off x="6697078" y="3818206"/>
              <a:ext cx="1229206" cy="33072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999"/>
            </a:p>
          </p:txBody>
        </p:sp>
        <p:sp>
          <p:nvSpPr>
            <p:cNvPr id="55" name="Line 8"/>
            <p:cNvSpPr>
              <a:spLocks noChangeShapeType="1"/>
            </p:cNvSpPr>
            <p:nvPr/>
          </p:nvSpPr>
          <p:spPr bwMode="auto">
            <a:xfrm flipH="1">
              <a:off x="6720018" y="4359209"/>
              <a:ext cx="1275086" cy="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999"/>
            </a:p>
          </p:txBody>
        </p:sp>
        <p:sp>
          <p:nvSpPr>
            <p:cNvPr id="56" name="Line 9"/>
            <p:cNvSpPr>
              <a:spLocks noChangeShapeType="1"/>
            </p:cNvSpPr>
            <p:nvPr/>
          </p:nvSpPr>
          <p:spPr bwMode="auto">
            <a:xfrm flipH="1" flipV="1">
              <a:off x="6695168" y="4569493"/>
              <a:ext cx="1231116" cy="328808"/>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999"/>
            </a:p>
          </p:txBody>
        </p:sp>
        <p:sp>
          <p:nvSpPr>
            <p:cNvPr id="57" name="Line 10"/>
            <p:cNvSpPr>
              <a:spLocks noChangeShapeType="1"/>
            </p:cNvSpPr>
            <p:nvPr/>
          </p:nvSpPr>
          <p:spPr bwMode="auto">
            <a:xfrm flipH="1" flipV="1">
              <a:off x="6614877" y="4764484"/>
              <a:ext cx="1087742" cy="62894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999"/>
            </a:p>
          </p:txBody>
        </p:sp>
      </p:grpSp>
      <p:grpSp>
        <p:nvGrpSpPr>
          <p:cNvPr id="29" name="组合 28">
            <a:extLst>
              <a:ext uri="{FF2B5EF4-FFF2-40B4-BE49-F238E27FC236}">
                <a16:creationId xmlns:a16="http://schemas.microsoft.com/office/drawing/2014/main" xmlns="" id="{5F0DDB74-AD32-4931-A625-7A404D2F95CF}"/>
              </a:ext>
            </a:extLst>
          </p:cNvPr>
          <p:cNvGrpSpPr/>
          <p:nvPr/>
        </p:nvGrpSpPr>
        <p:grpSpPr>
          <a:xfrm>
            <a:off x="7808348" y="2898070"/>
            <a:ext cx="2993368" cy="2906363"/>
            <a:chOff x="7733205" y="2892335"/>
            <a:chExt cx="2993368" cy="2906363"/>
          </a:xfrm>
        </p:grpSpPr>
        <p:grpSp>
          <p:nvGrpSpPr>
            <p:cNvPr id="25" name="组合 24">
              <a:extLst>
                <a:ext uri="{FF2B5EF4-FFF2-40B4-BE49-F238E27FC236}">
                  <a16:creationId xmlns:a16="http://schemas.microsoft.com/office/drawing/2014/main" xmlns="" id="{962813F0-64A3-4A35-A0EF-B088F2D9D7F3}"/>
                </a:ext>
              </a:extLst>
            </p:cNvPr>
            <p:cNvGrpSpPr/>
            <p:nvPr/>
          </p:nvGrpSpPr>
          <p:grpSpPr>
            <a:xfrm>
              <a:off x="7733205" y="2892335"/>
              <a:ext cx="2523035" cy="1094099"/>
              <a:chOff x="7733205" y="2892335"/>
              <a:chExt cx="2523035" cy="1094099"/>
            </a:xfrm>
          </p:grpSpPr>
          <p:grpSp>
            <p:nvGrpSpPr>
              <p:cNvPr id="24" name="组合 23">
                <a:extLst>
                  <a:ext uri="{FF2B5EF4-FFF2-40B4-BE49-F238E27FC236}">
                    <a16:creationId xmlns:a16="http://schemas.microsoft.com/office/drawing/2014/main" xmlns="" id="{6C2DA07C-63ED-4AD8-8817-DF75BC19121A}"/>
                  </a:ext>
                </a:extLst>
              </p:cNvPr>
              <p:cNvGrpSpPr/>
              <p:nvPr/>
            </p:nvGrpSpPr>
            <p:grpSpPr>
              <a:xfrm>
                <a:off x="7733205" y="2892335"/>
                <a:ext cx="2523035" cy="518684"/>
                <a:chOff x="7733205" y="2892335"/>
                <a:chExt cx="2523035" cy="518684"/>
              </a:xfrm>
            </p:grpSpPr>
            <p:grpSp>
              <p:nvGrpSpPr>
                <p:cNvPr id="3" name="组合 2"/>
                <p:cNvGrpSpPr/>
                <p:nvPr/>
              </p:nvGrpSpPr>
              <p:grpSpPr>
                <a:xfrm>
                  <a:off x="7733205" y="2919719"/>
                  <a:ext cx="491300" cy="491300"/>
                  <a:chOff x="8022604" y="3361653"/>
                  <a:chExt cx="491492" cy="491492"/>
                </a:xfrm>
                <a:gradFill>
                  <a:gsLst>
                    <a:gs pos="0">
                      <a:srgbClr val="002060"/>
                    </a:gs>
                    <a:gs pos="48000">
                      <a:srgbClr val="0070C0"/>
                    </a:gs>
                    <a:gs pos="100000">
                      <a:srgbClr val="00B0F0"/>
                    </a:gs>
                  </a:gsLst>
                  <a:lin ang="16200000" scaled="1"/>
                </a:gradFill>
              </p:grpSpPr>
              <p:sp>
                <p:nvSpPr>
                  <p:cNvPr id="58" name="Oval 11"/>
                  <p:cNvSpPr>
                    <a:spLocks noChangeArrowheads="1"/>
                  </p:cNvSpPr>
                  <p:nvPr/>
                </p:nvSpPr>
                <p:spPr bwMode="auto">
                  <a:xfrm>
                    <a:off x="8022604" y="3361653"/>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63" name="文本框 62"/>
                  <p:cNvSpPr txBox="1"/>
                  <p:nvPr/>
                </p:nvSpPr>
                <p:spPr>
                  <a:xfrm>
                    <a:off x="8077882" y="3365052"/>
                    <a:ext cx="367552" cy="400137"/>
                  </a:xfrm>
                  <a:prstGeom prst="rect">
                    <a:avLst/>
                  </a:prstGeom>
                  <a:noFill/>
                </p:spPr>
                <p:txBody>
                  <a:bodyPr wrap="none" rtlCol="0">
                    <a:spAutoFit/>
                  </a:bodyPr>
                  <a:lstStyle/>
                  <a:p>
                    <a:pPr algn="ctr"/>
                    <a:r>
                      <a:rPr lang="en-US" altLang="zh-CN" sz="1999" dirty="0">
                        <a:solidFill>
                          <a:schemeClr val="bg1"/>
                        </a:solidFill>
                        <a:latin typeface="冬青黑体简体中文 W6" panose="020B0600000000000000" pitchFamily="34" charset="-122"/>
                        <a:ea typeface="冬青黑体简体中文 W6" panose="020B0600000000000000" pitchFamily="34" charset="-122"/>
                      </a:rPr>
                      <a:t>1</a:t>
                    </a:r>
                    <a:endParaRPr lang="zh-CN" altLang="en-US" sz="1999" dirty="0">
                      <a:solidFill>
                        <a:schemeClr val="bg1"/>
                      </a:solidFill>
                      <a:latin typeface="冬青黑体简体中文 W6" panose="020B0600000000000000" pitchFamily="34" charset="-122"/>
                      <a:ea typeface="冬青黑体简体中文 W6" panose="020B0600000000000000" pitchFamily="34" charset="-122"/>
                    </a:endParaRPr>
                  </a:p>
                </p:txBody>
              </p:sp>
            </p:grpSp>
            <p:sp>
              <p:nvSpPr>
                <p:cNvPr id="64" name="矩形 63"/>
                <p:cNvSpPr/>
                <p:nvPr/>
              </p:nvSpPr>
              <p:spPr>
                <a:xfrm>
                  <a:off x="8276984" y="2892335"/>
                  <a:ext cx="1979256" cy="399954"/>
                </a:xfrm>
                <a:prstGeom prst="rect">
                  <a:avLst/>
                </a:prstGeom>
              </p:spPr>
              <p:txBody>
                <a:bodyPr wrap="none">
                  <a:spAutoFit/>
                </a:bodyPr>
                <a:lstStyle/>
                <a:p>
                  <a:r>
                    <a:rPr lang="zh-CN" altLang="zh-CN" sz="1999" dirty="0">
                      <a:solidFill>
                        <a:schemeClr val="tx1">
                          <a:lumMod val="85000"/>
                          <a:lumOff val="15000"/>
                        </a:schemeClr>
                      </a:solidFill>
                      <a:latin typeface="微软雅黑" panose="020B0503020204020204" pitchFamily="34" charset="-122"/>
                      <a:ea typeface="微软雅黑" panose="020B0503020204020204" pitchFamily="34" charset="-122"/>
                    </a:rPr>
                    <a:t>马克思列宁主义</a:t>
                  </a:r>
                  <a:endParaRPr lang="zh-CN" altLang="en-US" sz="1999" dirty="0">
                    <a:solidFill>
                      <a:schemeClr val="tx1">
                        <a:lumMod val="85000"/>
                        <a:lumOff val="15000"/>
                      </a:schemeClr>
                    </a:solidFill>
                  </a:endParaRPr>
                </a:p>
              </p:txBody>
            </p:sp>
          </p:grpSp>
          <p:grpSp>
            <p:nvGrpSpPr>
              <p:cNvPr id="4" name="组合 3"/>
              <p:cNvGrpSpPr/>
              <p:nvPr/>
            </p:nvGrpSpPr>
            <p:grpSpPr>
              <a:xfrm>
                <a:off x="7972163" y="3495134"/>
                <a:ext cx="491300" cy="491300"/>
                <a:chOff x="8261656" y="3937292"/>
                <a:chExt cx="491492" cy="491492"/>
              </a:xfrm>
              <a:gradFill>
                <a:gsLst>
                  <a:gs pos="0">
                    <a:srgbClr val="002060"/>
                  </a:gs>
                  <a:gs pos="48000">
                    <a:srgbClr val="0070C0"/>
                  </a:gs>
                  <a:gs pos="100000">
                    <a:srgbClr val="00B0F0"/>
                  </a:gs>
                </a:gsLst>
                <a:lin ang="16200000" scaled="1"/>
              </a:gradFill>
            </p:grpSpPr>
            <p:sp>
              <p:nvSpPr>
                <p:cNvPr id="59" name="Oval 12"/>
                <p:cNvSpPr>
                  <a:spLocks noChangeArrowheads="1"/>
                </p:cNvSpPr>
                <p:nvPr/>
              </p:nvSpPr>
              <p:spPr bwMode="auto">
                <a:xfrm>
                  <a:off x="8261656" y="3937292"/>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65" name="文本框 64"/>
                <p:cNvSpPr txBox="1"/>
                <p:nvPr/>
              </p:nvSpPr>
              <p:spPr>
                <a:xfrm>
                  <a:off x="8321247" y="3967063"/>
                  <a:ext cx="367553" cy="400137"/>
                </a:xfrm>
                <a:prstGeom prst="rect">
                  <a:avLst/>
                </a:prstGeom>
                <a:noFill/>
              </p:spPr>
              <p:txBody>
                <a:bodyPr wrap="none" rtlCol="0">
                  <a:spAutoFit/>
                </a:bodyPr>
                <a:lstStyle/>
                <a:p>
                  <a:pPr algn="ctr"/>
                  <a:r>
                    <a:rPr lang="en-US" altLang="zh-CN" sz="1999" dirty="0">
                      <a:solidFill>
                        <a:schemeClr val="bg1"/>
                      </a:solidFill>
                      <a:latin typeface="冬青黑体简体中文 W6" panose="020B0600000000000000" pitchFamily="34" charset="-122"/>
                      <a:ea typeface="冬青黑体简体中文 W6" panose="020B0600000000000000" pitchFamily="34" charset="-122"/>
                    </a:rPr>
                    <a:t>2</a:t>
                  </a:r>
                  <a:endParaRPr lang="zh-CN" altLang="en-US" sz="1999" dirty="0">
                    <a:solidFill>
                      <a:schemeClr val="bg1"/>
                    </a:solidFill>
                    <a:latin typeface="冬青黑体简体中文 W6" panose="020B0600000000000000" pitchFamily="34" charset="-122"/>
                    <a:ea typeface="冬青黑体简体中文 W6" panose="020B0600000000000000" pitchFamily="34" charset="-122"/>
                  </a:endParaRPr>
                </a:p>
              </p:txBody>
            </p:sp>
          </p:grpSp>
          <p:sp>
            <p:nvSpPr>
              <p:cNvPr id="69" name="矩形 68"/>
              <p:cNvSpPr/>
              <p:nvPr/>
            </p:nvSpPr>
            <p:spPr>
              <a:xfrm>
                <a:off x="8465327" y="3506915"/>
                <a:ext cx="1466495" cy="399954"/>
              </a:xfrm>
              <a:prstGeom prst="rect">
                <a:avLst/>
              </a:prstGeom>
            </p:spPr>
            <p:txBody>
              <a:bodyPr wrap="none">
                <a:spAutoFit/>
              </a:bodyPr>
              <a:lstStyle/>
              <a:p>
                <a:r>
                  <a:rPr lang="zh-CN" altLang="zh-CN" sz="1999" dirty="0">
                    <a:solidFill>
                      <a:schemeClr val="tx1">
                        <a:lumMod val="85000"/>
                        <a:lumOff val="15000"/>
                      </a:schemeClr>
                    </a:solidFill>
                    <a:latin typeface="微软雅黑" panose="020B0503020204020204" pitchFamily="34" charset="-122"/>
                    <a:ea typeface="微软雅黑" panose="020B0503020204020204" pitchFamily="34" charset="-122"/>
                  </a:rPr>
                  <a:t>毛泽东思想</a:t>
                </a:r>
                <a:endParaRPr lang="zh-CN" altLang="en-US" sz="1999" dirty="0">
                  <a:solidFill>
                    <a:schemeClr val="tx1">
                      <a:lumMod val="85000"/>
                      <a:lumOff val="15000"/>
                    </a:schemeClr>
                  </a:solidFill>
                </a:endParaRPr>
              </a:p>
            </p:txBody>
          </p:sp>
        </p:grpSp>
        <p:grpSp>
          <p:nvGrpSpPr>
            <p:cNvPr id="26" name="组合 25">
              <a:extLst>
                <a:ext uri="{FF2B5EF4-FFF2-40B4-BE49-F238E27FC236}">
                  <a16:creationId xmlns:a16="http://schemas.microsoft.com/office/drawing/2014/main" xmlns="" id="{A277DBAF-3FF9-415C-B3AA-72B7B32C7DAD}"/>
                </a:ext>
              </a:extLst>
            </p:cNvPr>
            <p:cNvGrpSpPr/>
            <p:nvPr/>
          </p:nvGrpSpPr>
          <p:grpSpPr>
            <a:xfrm>
              <a:off x="8052454" y="4112602"/>
              <a:ext cx="1968995" cy="491300"/>
              <a:chOff x="8052454" y="4112602"/>
              <a:chExt cx="1968995" cy="491300"/>
            </a:xfrm>
          </p:grpSpPr>
          <p:grpSp>
            <p:nvGrpSpPr>
              <p:cNvPr id="5" name="组合 4"/>
              <p:cNvGrpSpPr/>
              <p:nvPr/>
            </p:nvGrpSpPr>
            <p:grpSpPr>
              <a:xfrm>
                <a:off x="8052454" y="4112602"/>
                <a:ext cx="493211" cy="491300"/>
                <a:chOff x="8341978" y="4555002"/>
                <a:chExt cx="493404" cy="491492"/>
              </a:xfrm>
              <a:gradFill>
                <a:gsLst>
                  <a:gs pos="0">
                    <a:srgbClr val="002060"/>
                  </a:gs>
                  <a:gs pos="48000">
                    <a:srgbClr val="0070C0"/>
                  </a:gs>
                  <a:gs pos="100000">
                    <a:srgbClr val="00B0F0"/>
                  </a:gs>
                </a:gsLst>
                <a:lin ang="16200000" scaled="1"/>
              </a:gradFill>
            </p:grpSpPr>
            <p:sp>
              <p:nvSpPr>
                <p:cNvPr id="60" name="Oval 13"/>
                <p:cNvSpPr>
                  <a:spLocks noChangeArrowheads="1"/>
                </p:cNvSpPr>
                <p:nvPr/>
              </p:nvSpPr>
              <p:spPr bwMode="auto">
                <a:xfrm>
                  <a:off x="8341978" y="4555002"/>
                  <a:ext cx="493404"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66" name="文本框 65"/>
                <p:cNvSpPr txBox="1"/>
                <p:nvPr/>
              </p:nvSpPr>
              <p:spPr>
                <a:xfrm>
                  <a:off x="8398101" y="4569074"/>
                  <a:ext cx="367552" cy="400137"/>
                </a:xfrm>
                <a:prstGeom prst="rect">
                  <a:avLst/>
                </a:prstGeom>
                <a:noFill/>
              </p:spPr>
              <p:txBody>
                <a:bodyPr wrap="none" rtlCol="0">
                  <a:spAutoFit/>
                </a:bodyPr>
                <a:lstStyle/>
                <a:p>
                  <a:pPr algn="ctr"/>
                  <a:r>
                    <a:rPr lang="en-US" altLang="zh-CN" sz="1999" dirty="0">
                      <a:solidFill>
                        <a:schemeClr val="bg1"/>
                      </a:solidFill>
                      <a:latin typeface="冬青黑体简体中文 W6" panose="020B0600000000000000" pitchFamily="34" charset="-122"/>
                      <a:ea typeface="冬青黑体简体中文 W6" panose="020B0600000000000000" pitchFamily="34" charset="-122"/>
                    </a:rPr>
                    <a:t>3</a:t>
                  </a:r>
                  <a:endParaRPr lang="zh-CN" altLang="en-US" sz="1999" dirty="0">
                    <a:solidFill>
                      <a:schemeClr val="bg1"/>
                    </a:solidFill>
                    <a:latin typeface="冬青黑体简体中文 W6" panose="020B0600000000000000" pitchFamily="34" charset="-122"/>
                    <a:ea typeface="冬青黑体简体中文 W6" panose="020B0600000000000000" pitchFamily="34" charset="-122"/>
                  </a:endParaRPr>
                </a:p>
              </p:txBody>
            </p:sp>
          </p:grpSp>
          <p:sp>
            <p:nvSpPr>
              <p:cNvPr id="70" name="矩形 69"/>
              <p:cNvSpPr/>
              <p:nvPr/>
            </p:nvSpPr>
            <p:spPr>
              <a:xfrm>
                <a:off x="8554954" y="4121496"/>
                <a:ext cx="1466495" cy="399954"/>
              </a:xfrm>
              <a:prstGeom prst="rect">
                <a:avLst/>
              </a:prstGeom>
            </p:spPr>
            <p:txBody>
              <a:bodyPr wrap="none">
                <a:spAutoFit/>
              </a:bodyPr>
              <a:lstStyle/>
              <a:p>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邓小平理论</a:t>
                </a:r>
                <a:endParaRPr lang="zh-CN" altLang="en-US" sz="1999">
                  <a:solidFill>
                    <a:schemeClr val="tx1">
                      <a:lumMod val="85000"/>
                      <a:lumOff val="15000"/>
                    </a:schemeClr>
                  </a:solidFill>
                </a:endParaRPr>
              </a:p>
            </p:txBody>
          </p:sp>
        </p:grpSp>
        <p:grpSp>
          <p:nvGrpSpPr>
            <p:cNvPr id="27" name="组合 26">
              <a:extLst>
                <a:ext uri="{FF2B5EF4-FFF2-40B4-BE49-F238E27FC236}">
                  <a16:creationId xmlns:a16="http://schemas.microsoft.com/office/drawing/2014/main" xmlns="" id="{089C5A4A-7657-41BD-A5B0-01B57F5DD17F}"/>
                </a:ext>
              </a:extLst>
            </p:cNvPr>
            <p:cNvGrpSpPr/>
            <p:nvPr/>
          </p:nvGrpSpPr>
          <p:grpSpPr>
            <a:xfrm>
              <a:off x="7972163" y="4730073"/>
              <a:ext cx="2754410" cy="491300"/>
              <a:chOff x="7972163" y="4730073"/>
              <a:chExt cx="2754410" cy="491300"/>
            </a:xfrm>
          </p:grpSpPr>
          <p:grpSp>
            <p:nvGrpSpPr>
              <p:cNvPr id="7" name="组合 6"/>
              <p:cNvGrpSpPr/>
              <p:nvPr/>
            </p:nvGrpSpPr>
            <p:grpSpPr>
              <a:xfrm>
                <a:off x="7972163" y="4730073"/>
                <a:ext cx="491300" cy="491300"/>
                <a:chOff x="8261656" y="5172714"/>
                <a:chExt cx="491492" cy="491492"/>
              </a:xfrm>
              <a:gradFill>
                <a:gsLst>
                  <a:gs pos="0">
                    <a:srgbClr val="002060"/>
                  </a:gs>
                  <a:gs pos="48000">
                    <a:srgbClr val="0070C0"/>
                  </a:gs>
                  <a:gs pos="100000">
                    <a:srgbClr val="00B0F0"/>
                  </a:gs>
                </a:gsLst>
                <a:lin ang="16200000" scaled="1"/>
              </a:gradFill>
            </p:grpSpPr>
            <p:sp>
              <p:nvSpPr>
                <p:cNvPr id="61" name="Oval 14"/>
                <p:cNvSpPr>
                  <a:spLocks noChangeArrowheads="1"/>
                </p:cNvSpPr>
                <p:nvPr/>
              </p:nvSpPr>
              <p:spPr bwMode="auto">
                <a:xfrm>
                  <a:off x="8261656" y="5172714"/>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67" name="文本框 66"/>
                <p:cNvSpPr txBox="1"/>
                <p:nvPr/>
              </p:nvSpPr>
              <p:spPr>
                <a:xfrm>
                  <a:off x="8334057" y="5209512"/>
                  <a:ext cx="367552" cy="400137"/>
                </a:xfrm>
                <a:prstGeom prst="rect">
                  <a:avLst/>
                </a:prstGeom>
                <a:noFill/>
              </p:spPr>
              <p:txBody>
                <a:bodyPr wrap="none" rtlCol="0">
                  <a:spAutoFit/>
                </a:bodyPr>
                <a:lstStyle/>
                <a:p>
                  <a:pPr algn="ctr"/>
                  <a:r>
                    <a:rPr lang="en-US" altLang="zh-CN" sz="1999" dirty="0">
                      <a:solidFill>
                        <a:schemeClr val="bg1"/>
                      </a:solidFill>
                      <a:latin typeface="冬青黑体简体中文 W6" panose="020B0600000000000000" pitchFamily="34" charset="-122"/>
                      <a:ea typeface="冬青黑体简体中文 W6" panose="020B0600000000000000" pitchFamily="34" charset="-122"/>
                    </a:rPr>
                    <a:t>4</a:t>
                  </a:r>
                  <a:endParaRPr lang="zh-CN" altLang="en-US" sz="1999" dirty="0">
                    <a:solidFill>
                      <a:schemeClr val="bg1"/>
                    </a:solidFill>
                    <a:latin typeface="冬青黑体简体中文 W6" panose="020B0600000000000000" pitchFamily="34" charset="-122"/>
                    <a:ea typeface="冬青黑体简体中文 W6" panose="020B0600000000000000" pitchFamily="34" charset="-122"/>
                  </a:endParaRPr>
                </a:p>
              </p:txBody>
            </p:sp>
          </p:grpSp>
          <p:sp>
            <p:nvSpPr>
              <p:cNvPr id="71" name="矩形 70"/>
              <p:cNvSpPr/>
              <p:nvPr/>
            </p:nvSpPr>
            <p:spPr>
              <a:xfrm>
                <a:off x="8490936" y="4762814"/>
                <a:ext cx="2235637" cy="399954"/>
              </a:xfrm>
              <a:prstGeom prst="rect">
                <a:avLst/>
              </a:prstGeom>
            </p:spPr>
            <p:txBody>
              <a:bodyPr wrap="none">
                <a:spAutoFit/>
              </a:bodyPr>
              <a:lstStyle/>
              <a:p>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三个代表重要思想</a:t>
                </a:r>
                <a:endParaRPr lang="zh-CN" altLang="en-US" sz="1999">
                  <a:solidFill>
                    <a:schemeClr val="tx1">
                      <a:lumMod val="85000"/>
                      <a:lumOff val="15000"/>
                    </a:schemeClr>
                  </a:solidFill>
                </a:endParaRPr>
              </a:p>
            </p:txBody>
          </p:sp>
        </p:grpSp>
        <p:grpSp>
          <p:nvGrpSpPr>
            <p:cNvPr id="28" name="组合 27">
              <a:extLst>
                <a:ext uri="{FF2B5EF4-FFF2-40B4-BE49-F238E27FC236}">
                  <a16:creationId xmlns:a16="http://schemas.microsoft.com/office/drawing/2014/main" xmlns="" id="{B3F379D9-4232-4B34-AFCE-53B535702017}"/>
                </a:ext>
              </a:extLst>
            </p:cNvPr>
            <p:cNvGrpSpPr/>
            <p:nvPr/>
          </p:nvGrpSpPr>
          <p:grpSpPr>
            <a:xfrm>
              <a:off x="7733205" y="5307398"/>
              <a:ext cx="2018749" cy="491300"/>
              <a:chOff x="7733205" y="5307398"/>
              <a:chExt cx="2018749" cy="491300"/>
            </a:xfrm>
          </p:grpSpPr>
          <p:grpSp>
            <p:nvGrpSpPr>
              <p:cNvPr id="10" name="组合 9"/>
              <p:cNvGrpSpPr/>
              <p:nvPr/>
            </p:nvGrpSpPr>
            <p:grpSpPr>
              <a:xfrm>
                <a:off x="7733205" y="5307398"/>
                <a:ext cx="491300" cy="491300"/>
                <a:chOff x="8022604" y="5750264"/>
                <a:chExt cx="491492" cy="491492"/>
              </a:xfrm>
              <a:gradFill>
                <a:gsLst>
                  <a:gs pos="0">
                    <a:srgbClr val="002060"/>
                  </a:gs>
                  <a:gs pos="48000">
                    <a:srgbClr val="0070C0"/>
                  </a:gs>
                  <a:gs pos="100000">
                    <a:srgbClr val="00B0F0"/>
                  </a:gs>
                </a:gsLst>
                <a:lin ang="16200000" scaled="1"/>
              </a:gradFill>
            </p:grpSpPr>
            <p:sp>
              <p:nvSpPr>
                <p:cNvPr id="62" name="Oval 15"/>
                <p:cNvSpPr>
                  <a:spLocks noChangeArrowheads="1"/>
                </p:cNvSpPr>
                <p:nvPr/>
              </p:nvSpPr>
              <p:spPr bwMode="auto">
                <a:xfrm>
                  <a:off x="8022604" y="5750264"/>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68" name="文本框 67"/>
                <p:cNvSpPr txBox="1"/>
                <p:nvPr/>
              </p:nvSpPr>
              <p:spPr>
                <a:xfrm>
                  <a:off x="8077881" y="5760288"/>
                  <a:ext cx="367553" cy="400137"/>
                </a:xfrm>
                <a:prstGeom prst="rect">
                  <a:avLst/>
                </a:prstGeom>
                <a:noFill/>
              </p:spPr>
              <p:txBody>
                <a:bodyPr wrap="none" rtlCol="0">
                  <a:spAutoFit/>
                </a:bodyPr>
                <a:lstStyle/>
                <a:p>
                  <a:pPr algn="ctr"/>
                  <a:r>
                    <a:rPr lang="en-US" altLang="zh-CN" sz="1999" dirty="0">
                      <a:solidFill>
                        <a:schemeClr val="bg1"/>
                      </a:solidFill>
                      <a:latin typeface="冬青黑体简体中文 W6" panose="020B0600000000000000" pitchFamily="34" charset="-122"/>
                      <a:ea typeface="冬青黑体简体中文 W6" panose="020B0600000000000000" pitchFamily="34" charset="-122"/>
                    </a:rPr>
                    <a:t>5</a:t>
                  </a:r>
                  <a:endParaRPr lang="zh-CN" altLang="en-US" sz="1999" dirty="0">
                    <a:solidFill>
                      <a:schemeClr val="bg1"/>
                    </a:solidFill>
                    <a:latin typeface="冬青黑体简体中文 W6" panose="020B0600000000000000" pitchFamily="34" charset="-122"/>
                    <a:ea typeface="冬青黑体简体中文 W6" panose="020B0600000000000000" pitchFamily="34" charset="-122"/>
                  </a:endParaRPr>
                </a:p>
              </p:txBody>
            </p:sp>
          </p:grpSp>
          <p:sp>
            <p:nvSpPr>
              <p:cNvPr id="72" name="矩形 71"/>
              <p:cNvSpPr/>
              <p:nvPr/>
            </p:nvSpPr>
            <p:spPr>
              <a:xfrm>
                <a:off x="8285459" y="5389068"/>
                <a:ext cx="1466495" cy="399954"/>
              </a:xfrm>
              <a:prstGeom prst="rect">
                <a:avLst/>
              </a:prstGeom>
            </p:spPr>
            <p:txBody>
              <a:bodyPr wrap="none">
                <a:spAutoFit/>
              </a:bodyPr>
              <a:lstStyle/>
              <a:p>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科学发展观</a:t>
                </a:r>
                <a:endParaRPr lang="zh-CN" altLang="en-US" sz="1999">
                  <a:solidFill>
                    <a:schemeClr val="tx1">
                      <a:lumMod val="85000"/>
                      <a:lumOff val="15000"/>
                    </a:schemeClr>
                  </a:solidFill>
                </a:endParaRPr>
              </a:p>
            </p:txBody>
          </p:sp>
        </p:grpSp>
      </p:grpSp>
      <p:grpSp>
        <p:nvGrpSpPr>
          <p:cNvPr id="23" name="组合 22">
            <a:extLst>
              <a:ext uri="{FF2B5EF4-FFF2-40B4-BE49-F238E27FC236}">
                <a16:creationId xmlns:a16="http://schemas.microsoft.com/office/drawing/2014/main" xmlns="" id="{804E7C02-4BF9-48F3-BD9C-D04C92D60200}"/>
              </a:ext>
            </a:extLst>
          </p:cNvPr>
          <p:cNvGrpSpPr/>
          <p:nvPr/>
        </p:nvGrpSpPr>
        <p:grpSpPr>
          <a:xfrm>
            <a:off x="5133331" y="3583070"/>
            <a:ext cx="1552278" cy="1550366"/>
            <a:chOff x="5133331" y="3583070"/>
            <a:chExt cx="1552278" cy="1550366"/>
          </a:xfrm>
        </p:grpSpPr>
        <p:sp>
          <p:nvSpPr>
            <p:cNvPr id="51" name="Oval 4"/>
            <p:cNvSpPr>
              <a:spLocks noChangeArrowheads="1"/>
            </p:cNvSpPr>
            <p:nvPr/>
          </p:nvSpPr>
          <p:spPr bwMode="auto">
            <a:xfrm>
              <a:off x="5133331" y="3583070"/>
              <a:ext cx="1552278" cy="1550366"/>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9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73" name="矩形 72"/>
            <p:cNvSpPr/>
            <p:nvPr/>
          </p:nvSpPr>
          <p:spPr>
            <a:xfrm>
              <a:off x="5369318" y="3882342"/>
              <a:ext cx="1080305" cy="953734"/>
            </a:xfrm>
            <a:prstGeom prst="rect">
              <a:avLst/>
            </a:prstGeom>
          </p:spPr>
          <p:txBody>
            <a:bodyPr wrap="square">
              <a:spAutoFit/>
            </a:bodyPr>
            <a:lstStyle/>
            <a:p>
              <a:pPr algn="ctr"/>
              <a:r>
                <a:rPr lang="zh-CN" altLang="en-US" sz="2799" b="1" kern="100" dirty="0">
                  <a:solidFill>
                    <a:schemeClr val="bg2"/>
                  </a:solidFill>
                  <a:latin typeface="+mj-ea"/>
                  <a:ea typeface="+mj-ea"/>
                  <a:cs typeface="Times New Roman" panose="02020603050405020304" pitchFamily="18" charset="0"/>
                </a:rPr>
                <a:t>行动指南</a:t>
              </a:r>
            </a:p>
          </p:txBody>
        </p:sp>
      </p:grpSp>
    </p:spTree>
    <p:extLst>
      <p:ext uri="{BB962C8B-B14F-4D97-AF65-F5344CB8AC3E}">
        <p14:creationId xmlns:p14="http://schemas.microsoft.com/office/powerpoint/2010/main" xmlns="" val="2389159275"/>
      </p:ext>
    </p:extLst>
  </p:cSld>
  <p:clrMapOvr>
    <a:masterClrMapping/>
  </p:clrMapOvr>
  <p:transition spd="slow" advTm="655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up)">
                                      <p:cBhvr>
                                        <p:cTn id="17" dur="500"/>
                                        <p:tgtEl>
                                          <p:spTgt spid="52"/>
                                        </p:tgtEl>
                                      </p:cBhvr>
                                    </p:animEffect>
                                  </p:childTnLst>
                                </p:cTn>
                              </p:par>
                              <p:par>
                                <p:cTn id="18" presetID="22" presetClass="entr" presetSubtype="1"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right)">
                                      <p:cBhvr>
                                        <p:cTn id="24" dur="500"/>
                                        <p:tgtEl>
                                          <p:spTgt spid="30"/>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5427" y="3204600"/>
            <a:ext cx="9127843" cy="101526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eaLnBrk="1" hangingPunct="1">
              <a:lnSpc>
                <a:spcPct val="150000"/>
              </a:lnSpc>
            </a:pPr>
            <a:r>
              <a:rPr lang="zh-CN" altLang="zh-CN" sz="1999" dirty="0">
                <a:solidFill>
                  <a:schemeClr val="tx1">
                    <a:lumMod val="85000"/>
                    <a:lumOff val="15000"/>
                  </a:schemeClr>
                </a:solidFill>
                <a:latin typeface="微软雅黑" panose="020B0503020204020204" pitchFamily="34" charset="-122"/>
                <a:ea typeface="微软雅黑" panose="020B0503020204020204" pitchFamily="34" charset="-122"/>
              </a:rPr>
              <a:t>开辟了中国特色社会主义道路，形成了中国特色社会主义理论体系，确立了中国特色社会主义制度。</a:t>
            </a:r>
          </a:p>
        </p:txBody>
      </p:sp>
      <p:sp>
        <p:nvSpPr>
          <p:cNvPr id="11" name="矩形 10"/>
          <p:cNvSpPr/>
          <p:nvPr/>
        </p:nvSpPr>
        <p:spPr>
          <a:xfrm>
            <a:off x="5779954" y="309708"/>
            <a:ext cx="2645844"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中国特色社会主义</a:t>
            </a:r>
            <a:endPar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xmlns="" id="{60A3D746-82C0-403C-B76E-96BEC3A3D918}"/>
              </a:ext>
            </a:extLst>
          </p:cNvPr>
          <p:cNvGrpSpPr/>
          <p:nvPr/>
        </p:nvGrpSpPr>
        <p:grpSpPr>
          <a:xfrm>
            <a:off x="1365427" y="1569337"/>
            <a:ext cx="9461145" cy="922284"/>
            <a:chOff x="1365427" y="1569337"/>
            <a:chExt cx="9461145" cy="922284"/>
          </a:xfrm>
        </p:grpSpPr>
        <p:sp>
          <p:nvSpPr>
            <p:cNvPr id="12" name="矩形 11"/>
            <p:cNvSpPr/>
            <p:nvPr/>
          </p:nvSpPr>
          <p:spPr bwMode="auto">
            <a:xfrm>
              <a:off x="1365427" y="1569337"/>
              <a:ext cx="9461145"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cs typeface="+mn-ea"/>
              </a:endParaRPr>
            </a:p>
          </p:txBody>
        </p:sp>
        <p:sp>
          <p:nvSpPr>
            <p:cNvPr id="14" name="矩形 13"/>
            <p:cNvSpPr/>
            <p:nvPr/>
          </p:nvSpPr>
          <p:spPr>
            <a:xfrm>
              <a:off x="1477676" y="1666526"/>
              <a:ext cx="9070783" cy="707610"/>
            </a:xfrm>
            <a:prstGeom prst="rect">
              <a:avLst/>
            </a:prstGeom>
          </p:spPr>
          <p:txBody>
            <a:bodyPr wrap="square">
              <a:spAutoFit/>
            </a:bodyPr>
            <a:lstStyle/>
            <a:p>
              <a:pPr algn="just" eaLnBrk="1" hangingPunct="1"/>
              <a:r>
                <a:rPr lang="zh-CN"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chemeClr val="bg1"/>
                  </a:solidFill>
                  <a:latin typeface="微软雅黑" panose="020B0503020204020204" pitchFamily="34" charset="-122"/>
                  <a:ea typeface="微软雅黑" panose="020B0503020204020204" pitchFamily="34" charset="-122"/>
                </a:rPr>
                <a:t>总纲的</a:t>
              </a:r>
              <a:r>
                <a:rPr lang="zh-CN" altLang="zh-CN" sz="1999" dirty="0">
                  <a:solidFill>
                    <a:schemeClr val="bg1"/>
                  </a:solidFill>
                  <a:latin typeface="微软雅黑" panose="020B0503020204020204" pitchFamily="34" charset="-122"/>
                  <a:ea typeface="微软雅黑" panose="020B0503020204020204" pitchFamily="34" charset="-122"/>
                </a:rPr>
                <a:t>第</a:t>
              </a:r>
              <a:r>
                <a:rPr lang="zh-CN" altLang="en-US" sz="1999" dirty="0">
                  <a:solidFill>
                    <a:schemeClr val="bg1"/>
                  </a:solidFill>
                  <a:latin typeface="微软雅黑" panose="020B0503020204020204" pitchFamily="34" charset="-122"/>
                  <a:ea typeface="微软雅黑" panose="020B0503020204020204" pitchFamily="34" charset="-122"/>
                </a:rPr>
                <a:t>八</a:t>
              </a:r>
              <a:r>
                <a:rPr lang="zh-CN" altLang="zh-CN" sz="1999" dirty="0">
                  <a:solidFill>
                    <a:schemeClr val="bg1"/>
                  </a:solidFill>
                  <a:latin typeface="微软雅黑" panose="020B0503020204020204" pitchFamily="34" charset="-122"/>
                  <a:ea typeface="微软雅黑" panose="020B0503020204020204" pitchFamily="34" charset="-122"/>
                </a:rPr>
                <a:t>自然段】既是对党的指导思想、根本成就、基本经验、新时期党的历史任务高度概括、也是从整体上对中国特色社会主义科学内涵的深刻阐述。</a:t>
              </a:r>
            </a:p>
          </p:txBody>
        </p:sp>
      </p:grpSp>
      <p:sp>
        <p:nvSpPr>
          <p:cNvPr id="3" name="矩形 2"/>
          <p:cNvSpPr/>
          <p:nvPr/>
        </p:nvSpPr>
        <p:spPr>
          <a:xfrm>
            <a:off x="1365425" y="2804646"/>
            <a:ext cx="7611423" cy="399954"/>
          </a:xfrm>
          <a:prstGeom prst="rect">
            <a:avLst/>
          </a:prstGeom>
        </p:spPr>
        <p:txBody>
          <a:bodyPr wrap="square">
            <a:spAutoFit/>
          </a:bodyPr>
          <a:lstStyle/>
          <a:p>
            <a:r>
              <a:rPr lang="zh-CN" altLang="zh-CN" sz="1999" b="1">
                <a:latin typeface="微软雅黑" panose="020B0503020204020204" pitchFamily="34" charset="-122"/>
                <a:ea typeface="微软雅黑" panose="020B0503020204020204" pitchFamily="34" charset="-122"/>
              </a:rPr>
              <a:t>改革开放以来我们取得一切成绩和进步的根本原因，归结起来是：</a:t>
            </a:r>
            <a:endParaRPr lang="zh-CN" altLang="en-US" sz="1999" b="1"/>
          </a:p>
        </p:txBody>
      </p:sp>
      <p:sp>
        <p:nvSpPr>
          <p:cNvPr id="15" name="矩形 14"/>
          <p:cNvSpPr/>
          <p:nvPr/>
        </p:nvSpPr>
        <p:spPr>
          <a:xfrm>
            <a:off x="1365427" y="4439908"/>
            <a:ext cx="9127843" cy="147675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eaLnBrk="1" hangingPunct="1">
              <a:lnSpc>
                <a:spcPct val="150000"/>
              </a:lnSpc>
            </a:pPr>
            <a:r>
              <a:rPr lang="zh-CN" altLang="zh-CN" sz="1999" b="1">
                <a:solidFill>
                  <a:schemeClr val="tx1">
                    <a:lumMod val="85000"/>
                    <a:lumOff val="15000"/>
                  </a:schemeClr>
                </a:solidFill>
                <a:latin typeface="微软雅黑" panose="020B0503020204020204" pitchFamily="34" charset="-122"/>
                <a:ea typeface="微软雅黑" panose="020B0503020204020204" pitchFamily="34" charset="-122"/>
              </a:rPr>
              <a:t>全党同志要倍加珍惜、长期坚持和不断发展</a:t>
            </a:r>
            <a:r>
              <a:rPr lang="zh-CN" altLang="zh-CN" sz="1999">
                <a:solidFill>
                  <a:schemeClr val="tx1">
                    <a:lumMod val="85000"/>
                    <a:lumOff val="15000"/>
                  </a:schemeClr>
                </a:solidFill>
                <a:latin typeface="微软雅黑" panose="020B0503020204020204" pitchFamily="34" charset="-122"/>
                <a:ea typeface="微软雅黑" panose="020B0503020204020204" pitchFamily="34" charset="-122"/>
              </a:rPr>
              <a:t>党历经艰辛开创的这条道路、这个理论体系、这个制度，高举中国特色社会主义伟大旗帜，为实现推进现代化建设、完成祖国统一、维护世界和平与促进共同发展这三大历史任务而奋斗。</a:t>
            </a:r>
          </a:p>
        </p:txBody>
      </p:sp>
    </p:spTree>
    <p:extLst>
      <p:ext uri="{BB962C8B-B14F-4D97-AF65-F5344CB8AC3E}">
        <p14:creationId xmlns:p14="http://schemas.microsoft.com/office/powerpoint/2010/main" xmlns="" val="2725165824"/>
      </p:ext>
    </p:extLst>
  </p:cSld>
  <p:clrMapOvr>
    <a:masterClrMapping/>
  </p:clrMapOvr>
  <p:transition spd="slow" advTm="442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98808" y="306638"/>
            <a:ext cx="3261158" cy="461485"/>
          </a:xfrm>
          <a:prstGeom prst="rect">
            <a:avLst/>
          </a:prstGeom>
        </p:spPr>
        <p:txBody>
          <a:bodyPr wrap="none">
            <a:spAutoFit/>
          </a:bodyPr>
          <a:lstStyle/>
          <a:p>
            <a:pPr algn="just"/>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关于社会主义初级阶段</a:t>
            </a:r>
          </a:p>
        </p:txBody>
      </p:sp>
      <p:grpSp>
        <p:nvGrpSpPr>
          <p:cNvPr id="27" name="组合 26">
            <a:extLst>
              <a:ext uri="{FF2B5EF4-FFF2-40B4-BE49-F238E27FC236}">
                <a16:creationId xmlns:a16="http://schemas.microsoft.com/office/drawing/2014/main" xmlns="" id="{D22BDC44-D494-4D6E-AF50-3DB337145CB8}"/>
              </a:ext>
            </a:extLst>
          </p:cNvPr>
          <p:cNvGrpSpPr/>
          <p:nvPr/>
        </p:nvGrpSpPr>
        <p:grpSpPr>
          <a:xfrm>
            <a:off x="1269626" y="1606493"/>
            <a:ext cx="9839490" cy="922284"/>
            <a:chOff x="1269626" y="1606493"/>
            <a:chExt cx="9839490" cy="922284"/>
          </a:xfrm>
        </p:grpSpPr>
        <p:sp>
          <p:nvSpPr>
            <p:cNvPr id="12" name="矩形 11"/>
            <p:cNvSpPr/>
            <p:nvPr/>
          </p:nvSpPr>
          <p:spPr bwMode="auto">
            <a:xfrm>
              <a:off x="1269626" y="1606493"/>
              <a:ext cx="9839490"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cs typeface="+mn-ea"/>
              </a:endParaRPr>
            </a:p>
          </p:txBody>
        </p:sp>
        <p:sp>
          <p:nvSpPr>
            <p:cNvPr id="14" name="矩形 13"/>
            <p:cNvSpPr/>
            <p:nvPr/>
          </p:nvSpPr>
          <p:spPr>
            <a:xfrm>
              <a:off x="1360996" y="1703682"/>
              <a:ext cx="9470008" cy="707610"/>
            </a:xfrm>
            <a:prstGeom prst="rect">
              <a:avLst/>
            </a:prstGeom>
          </p:spPr>
          <p:txBody>
            <a:bodyPr wrap="square">
              <a:spAutoFit/>
            </a:bodyPr>
            <a:lstStyle/>
            <a:p>
              <a:pPr algn="just" eaLnBrk="1" hangingPunct="1"/>
              <a:r>
                <a:rPr lang="zh-CN"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chemeClr val="bg1"/>
                  </a:solidFill>
                  <a:latin typeface="微软雅黑" panose="020B0503020204020204" pitchFamily="34" charset="-122"/>
                  <a:ea typeface="微软雅黑" panose="020B0503020204020204" pitchFamily="34" charset="-122"/>
                </a:rPr>
                <a:t>总纲的</a:t>
              </a:r>
              <a:r>
                <a:rPr lang="zh-CN" altLang="zh-CN" sz="1999" dirty="0">
                  <a:solidFill>
                    <a:schemeClr val="bg1"/>
                  </a:solidFill>
                  <a:latin typeface="微软雅黑" panose="020B0503020204020204" pitchFamily="34" charset="-122"/>
                  <a:ea typeface="微软雅黑" panose="020B0503020204020204" pitchFamily="34" charset="-122"/>
                </a:rPr>
                <a:t>第九至十八自然段】明确指出，“我国正处于并将长期处于社会主义初级阶段”，阐述了党在社会主义初级阶段的基本路线和基本任务。</a:t>
              </a:r>
            </a:p>
          </p:txBody>
        </p:sp>
      </p:grpSp>
      <p:grpSp>
        <p:nvGrpSpPr>
          <p:cNvPr id="28" name="组合 27">
            <a:extLst>
              <a:ext uri="{FF2B5EF4-FFF2-40B4-BE49-F238E27FC236}">
                <a16:creationId xmlns:a16="http://schemas.microsoft.com/office/drawing/2014/main" xmlns="" id="{A05006EE-CC0A-4FBC-8908-6F95769E355B}"/>
              </a:ext>
            </a:extLst>
          </p:cNvPr>
          <p:cNvGrpSpPr/>
          <p:nvPr/>
        </p:nvGrpSpPr>
        <p:grpSpPr>
          <a:xfrm>
            <a:off x="1479534" y="2805394"/>
            <a:ext cx="9461144" cy="507078"/>
            <a:chOff x="1479534" y="2805394"/>
            <a:chExt cx="9461144" cy="507078"/>
          </a:xfrm>
        </p:grpSpPr>
        <p:sp>
          <p:nvSpPr>
            <p:cNvPr id="4" name="矩形 3"/>
            <p:cNvSpPr/>
            <p:nvPr/>
          </p:nvSpPr>
          <p:spPr bwMode="auto">
            <a:xfrm>
              <a:off x="2540785" y="2805394"/>
              <a:ext cx="8399893" cy="507078"/>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eaLnBrk="1" hangingPunct="1"/>
              <a:endParaRPr lang="zh-CN" altLang="en-US" sz="1799">
                <a:solidFill>
                  <a:schemeClr val="tx1">
                    <a:lumMod val="85000"/>
                    <a:lumOff val="15000"/>
                  </a:schemeClr>
                </a:solidFill>
              </a:endParaRPr>
            </a:p>
          </p:txBody>
        </p:sp>
        <p:grpSp>
          <p:nvGrpSpPr>
            <p:cNvPr id="2" name="组合 1"/>
            <p:cNvGrpSpPr/>
            <p:nvPr/>
          </p:nvGrpSpPr>
          <p:grpSpPr>
            <a:xfrm>
              <a:off x="1479534" y="2805394"/>
              <a:ext cx="1460936" cy="507078"/>
              <a:chOff x="1652338" y="3057653"/>
              <a:chExt cx="1461507" cy="507276"/>
            </a:xfrm>
            <a:gradFill>
              <a:gsLst>
                <a:gs pos="0">
                  <a:srgbClr val="002060"/>
                </a:gs>
                <a:gs pos="48000">
                  <a:srgbClr val="0070C0"/>
                </a:gs>
                <a:gs pos="100000">
                  <a:srgbClr val="00B0F0"/>
                </a:gs>
              </a:gsLst>
              <a:lin ang="16200000" scaled="1"/>
            </a:gradFill>
          </p:grpSpPr>
          <p:sp>
            <p:nvSpPr>
              <p:cNvPr id="3" name="箭头: 五边形 2"/>
              <p:cNvSpPr/>
              <p:nvPr/>
            </p:nvSpPr>
            <p:spPr bwMode="auto">
              <a:xfrm>
                <a:off x="1652338" y="3057653"/>
                <a:ext cx="1461507" cy="507276"/>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5" name="矩形 4"/>
              <p:cNvSpPr/>
              <p:nvPr/>
            </p:nvSpPr>
            <p:spPr>
              <a:xfrm>
                <a:off x="1764632" y="3126625"/>
                <a:ext cx="1107996" cy="369332"/>
              </a:xfrm>
              <a:prstGeom prst="rect">
                <a:avLst/>
              </a:prstGeom>
              <a:grpFill/>
            </p:spPr>
            <p:txBody>
              <a:bodyPr wrap="none">
                <a:spAutoFit/>
              </a:bodyPr>
              <a:lstStyle/>
              <a:p>
                <a:r>
                  <a:rPr lang="zh-CN" altLang="zh-CN" sz="1799" b="1">
                    <a:solidFill>
                      <a:schemeClr val="bg2"/>
                    </a:solidFill>
                    <a:latin typeface="微软雅黑" panose="020B0503020204020204" pitchFamily="34" charset="-122"/>
                    <a:ea typeface="微软雅黑" panose="020B0503020204020204" pitchFamily="34" charset="-122"/>
                  </a:rPr>
                  <a:t>发展道路</a:t>
                </a:r>
                <a:endParaRPr lang="zh-CN" altLang="en-US" sz="1799" b="1">
                  <a:solidFill>
                    <a:schemeClr val="bg2"/>
                  </a:solidFill>
                </a:endParaRPr>
              </a:p>
            </p:txBody>
          </p:sp>
        </p:grpSp>
        <p:sp>
          <p:nvSpPr>
            <p:cNvPr id="7" name="矩形 6"/>
            <p:cNvSpPr/>
            <p:nvPr/>
          </p:nvSpPr>
          <p:spPr>
            <a:xfrm>
              <a:off x="2940470" y="2875466"/>
              <a:ext cx="7786328" cy="369188"/>
            </a:xfrm>
            <a:prstGeom prst="rect">
              <a:avLst/>
            </a:prstGeom>
          </p:spPr>
          <p:txBody>
            <a:bodyPr wrap="square">
              <a:spAutoFit/>
            </a:bodyPr>
            <a:lstStyle/>
            <a:p>
              <a:pPr algn="just" eaLnBrk="1" hangingPunct="1"/>
              <a:r>
                <a:rPr lang="zh-CN" altLang="zh-CN" sz="1799" dirty="0">
                  <a:solidFill>
                    <a:schemeClr val="tx1">
                      <a:lumMod val="85000"/>
                      <a:lumOff val="15000"/>
                    </a:schemeClr>
                  </a:solidFill>
                  <a:latin typeface="微软雅黑" panose="020B0503020204020204" pitchFamily="34" charset="-122"/>
                  <a:ea typeface="微软雅黑" panose="020B0503020204020204" pitchFamily="34" charset="-122"/>
                </a:rPr>
                <a:t>我国的社会主义建设，必须从我国的国情出发，走中国特色社会主义道路。</a:t>
              </a:r>
            </a:p>
          </p:txBody>
        </p:sp>
      </p:grpSp>
      <p:grpSp>
        <p:nvGrpSpPr>
          <p:cNvPr id="29" name="组合 28">
            <a:extLst>
              <a:ext uri="{FF2B5EF4-FFF2-40B4-BE49-F238E27FC236}">
                <a16:creationId xmlns:a16="http://schemas.microsoft.com/office/drawing/2014/main" xmlns="" id="{EBB6ABD7-FAFF-4FAC-8C7C-9590DB95718B}"/>
              </a:ext>
            </a:extLst>
          </p:cNvPr>
          <p:cNvGrpSpPr/>
          <p:nvPr/>
        </p:nvGrpSpPr>
        <p:grpSpPr>
          <a:xfrm>
            <a:off x="1479534" y="3587530"/>
            <a:ext cx="9461144" cy="719799"/>
            <a:chOff x="1479534" y="3587530"/>
            <a:chExt cx="9461144" cy="719799"/>
          </a:xfrm>
        </p:grpSpPr>
        <p:sp>
          <p:nvSpPr>
            <p:cNvPr id="17" name="矩形 16"/>
            <p:cNvSpPr/>
            <p:nvPr/>
          </p:nvSpPr>
          <p:spPr bwMode="auto">
            <a:xfrm>
              <a:off x="2540785" y="3587530"/>
              <a:ext cx="8399893" cy="719799"/>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eaLnBrk="1" hangingPunct="1"/>
              <a:endParaRPr lang="zh-CN" altLang="en-US" sz="1799"/>
            </a:p>
          </p:txBody>
        </p:sp>
        <p:grpSp>
          <p:nvGrpSpPr>
            <p:cNvPr id="10" name="组合 9"/>
            <p:cNvGrpSpPr/>
            <p:nvPr/>
          </p:nvGrpSpPr>
          <p:grpSpPr>
            <a:xfrm>
              <a:off x="1479534" y="3587530"/>
              <a:ext cx="1460936" cy="719799"/>
              <a:chOff x="1652338" y="3840095"/>
              <a:chExt cx="1461507" cy="720080"/>
            </a:xfrm>
            <a:gradFill>
              <a:gsLst>
                <a:gs pos="0">
                  <a:srgbClr val="002060"/>
                </a:gs>
                <a:gs pos="48000">
                  <a:srgbClr val="0070C0"/>
                </a:gs>
                <a:gs pos="100000">
                  <a:srgbClr val="00B0F0"/>
                </a:gs>
              </a:gsLst>
              <a:lin ang="16200000" scaled="1"/>
            </a:gradFill>
          </p:grpSpPr>
          <p:sp>
            <p:nvSpPr>
              <p:cNvPr id="18" name="箭头: 五边形 17"/>
              <p:cNvSpPr/>
              <p:nvPr/>
            </p:nvSpPr>
            <p:spPr bwMode="auto">
              <a:xfrm>
                <a:off x="1652338" y="3840095"/>
                <a:ext cx="1461507" cy="720080"/>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19" name="矩形 18"/>
              <p:cNvSpPr/>
              <p:nvPr/>
            </p:nvSpPr>
            <p:spPr>
              <a:xfrm>
                <a:off x="1764632" y="4015469"/>
                <a:ext cx="1107996" cy="369332"/>
              </a:xfrm>
              <a:prstGeom prst="rect">
                <a:avLst/>
              </a:prstGeom>
              <a:grpFill/>
            </p:spPr>
            <p:txBody>
              <a:bodyPr wrap="none">
                <a:spAutoFit/>
              </a:bodyPr>
              <a:lstStyle/>
              <a:p>
                <a:r>
                  <a:rPr lang="zh-CN" altLang="zh-CN" sz="1799" b="1">
                    <a:solidFill>
                      <a:schemeClr val="bg2"/>
                    </a:solidFill>
                    <a:latin typeface="微软雅黑" panose="020B0503020204020204" pitchFamily="34" charset="-122"/>
                    <a:ea typeface="微软雅黑" panose="020B0503020204020204" pitchFamily="34" charset="-122"/>
                  </a:rPr>
                  <a:t>主要矛盾</a:t>
                </a:r>
                <a:endParaRPr lang="zh-CN" altLang="en-US" sz="1799" b="1">
                  <a:solidFill>
                    <a:schemeClr val="bg2"/>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2940470" y="3641750"/>
              <a:ext cx="7786328" cy="646079"/>
            </a:xfrm>
            <a:prstGeom prst="rect">
              <a:avLst/>
            </a:prstGeom>
          </p:spPr>
          <p:txBody>
            <a:bodyPr wrap="square">
              <a:spAutoFit/>
            </a:bodyPr>
            <a:lstStyle/>
            <a:p>
              <a:pPr algn="just" eaLnBrk="1" hangingPunct="1"/>
              <a:r>
                <a:rPr lang="zh-CN" altLang="zh-CN" sz="1799">
                  <a:solidFill>
                    <a:schemeClr val="tx1">
                      <a:lumMod val="85000"/>
                      <a:lumOff val="15000"/>
                    </a:schemeClr>
                  </a:solidFill>
                  <a:latin typeface="微软雅黑" panose="020B0503020204020204" pitchFamily="34" charset="-122"/>
                  <a:ea typeface="微软雅黑" panose="020B0503020204020204" pitchFamily="34" charset="-122"/>
                </a:rPr>
                <a:t>在现阶段，我国社会主义主要矛盾：是人民日益增长的物质文化需要同落后的社会生产力之间的矛盾。</a:t>
              </a:r>
            </a:p>
          </p:txBody>
        </p:sp>
      </p:grpSp>
      <p:grpSp>
        <p:nvGrpSpPr>
          <p:cNvPr id="30" name="组合 29">
            <a:extLst>
              <a:ext uri="{FF2B5EF4-FFF2-40B4-BE49-F238E27FC236}">
                <a16:creationId xmlns:a16="http://schemas.microsoft.com/office/drawing/2014/main" xmlns="" id="{41C24217-6A00-4CEB-B3C5-48AC1BE409A0}"/>
              </a:ext>
            </a:extLst>
          </p:cNvPr>
          <p:cNvGrpSpPr/>
          <p:nvPr/>
        </p:nvGrpSpPr>
        <p:grpSpPr>
          <a:xfrm>
            <a:off x="1479534" y="4628136"/>
            <a:ext cx="9461144" cy="985433"/>
            <a:chOff x="1479534" y="4628136"/>
            <a:chExt cx="9461144" cy="985433"/>
          </a:xfrm>
        </p:grpSpPr>
        <p:sp>
          <p:nvSpPr>
            <p:cNvPr id="22" name="矩形 21"/>
            <p:cNvSpPr/>
            <p:nvPr/>
          </p:nvSpPr>
          <p:spPr bwMode="auto">
            <a:xfrm>
              <a:off x="2540785" y="4628136"/>
              <a:ext cx="8399893" cy="985433"/>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eaLnBrk="1" hangingPunct="1"/>
              <a:endParaRPr lang="zh-CN" altLang="en-US" sz="1799"/>
            </a:p>
          </p:txBody>
        </p:sp>
        <p:grpSp>
          <p:nvGrpSpPr>
            <p:cNvPr id="15" name="组合 14"/>
            <p:cNvGrpSpPr/>
            <p:nvPr/>
          </p:nvGrpSpPr>
          <p:grpSpPr>
            <a:xfrm>
              <a:off x="1479534" y="4628136"/>
              <a:ext cx="1460936" cy="985433"/>
              <a:chOff x="1652338" y="4881107"/>
              <a:chExt cx="1461507" cy="985818"/>
            </a:xfrm>
            <a:gradFill>
              <a:gsLst>
                <a:gs pos="0">
                  <a:srgbClr val="002060"/>
                </a:gs>
                <a:gs pos="48000">
                  <a:srgbClr val="0070C0"/>
                </a:gs>
                <a:gs pos="100000">
                  <a:srgbClr val="00B0F0"/>
                </a:gs>
              </a:gsLst>
              <a:lin ang="16200000" scaled="1"/>
            </a:gradFill>
          </p:grpSpPr>
          <p:sp>
            <p:nvSpPr>
              <p:cNvPr id="23" name="箭头: 五边形 22"/>
              <p:cNvSpPr/>
              <p:nvPr/>
            </p:nvSpPr>
            <p:spPr bwMode="auto">
              <a:xfrm>
                <a:off x="1652338" y="4881107"/>
                <a:ext cx="1461507" cy="985818"/>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4" name="矩形 23"/>
              <p:cNvSpPr/>
              <p:nvPr/>
            </p:nvSpPr>
            <p:spPr>
              <a:xfrm>
                <a:off x="1764632" y="5227480"/>
                <a:ext cx="1107996" cy="369332"/>
              </a:xfrm>
              <a:prstGeom prst="rect">
                <a:avLst/>
              </a:prstGeom>
              <a:grpFill/>
            </p:spPr>
            <p:txBody>
              <a:bodyPr wrap="none">
                <a:spAutoFit/>
              </a:bodyPr>
              <a:lstStyle/>
              <a:p>
                <a:r>
                  <a:rPr lang="zh-CN" altLang="zh-CN" sz="1799" b="1">
                    <a:solidFill>
                      <a:schemeClr val="bg2"/>
                    </a:solidFill>
                    <a:latin typeface="微软雅黑" panose="020B0503020204020204" pitchFamily="34" charset="-122"/>
                    <a:ea typeface="微软雅黑" panose="020B0503020204020204" pitchFamily="34" charset="-122"/>
                  </a:rPr>
                  <a:t>根本任务</a:t>
                </a:r>
                <a:endParaRPr lang="zh-CN" altLang="en-US" sz="1799" b="1">
                  <a:solidFill>
                    <a:schemeClr val="bg2"/>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2940470" y="4682356"/>
              <a:ext cx="7786328" cy="922969"/>
            </a:xfrm>
            <a:prstGeom prst="rect">
              <a:avLst/>
            </a:prstGeom>
          </p:spPr>
          <p:txBody>
            <a:bodyPr wrap="square">
              <a:spAutoFit/>
            </a:bodyPr>
            <a:lstStyle/>
            <a:p>
              <a:pPr algn="just" eaLnBrk="1" hangingPunct="1"/>
              <a:r>
                <a:rPr lang="zh-CN" altLang="zh-CN" sz="1799">
                  <a:solidFill>
                    <a:schemeClr val="tx1">
                      <a:lumMod val="85000"/>
                      <a:lumOff val="15000"/>
                    </a:schemeClr>
                  </a:solidFill>
                  <a:latin typeface="微软雅黑" panose="020B0503020204020204" pitchFamily="34" charset="-122"/>
                  <a:ea typeface="微软雅黑" panose="020B0503020204020204" pitchFamily="34" charset="-122"/>
                </a:rPr>
                <a:t>我国社会主义建设的根本任务，是进一步解放生产力，发展生产力，逐步实现社会主义现代化，并且为此而改革生产关系和上层建筑中不适应生产力发张的方面和环节。</a:t>
              </a:r>
            </a:p>
          </p:txBody>
        </p:sp>
      </p:grpSp>
    </p:spTree>
    <p:extLst>
      <p:ext uri="{BB962C8B-B14F-4D97-AF65-F5344CB8AC3E}">
        <p14:creationId xmlns:p14="http://schemas.microsoft.com/office/powerpoint/2010/main" xmlns="" val="3016910193"/>
      </p:ext>
    </p:extLst>
  </p:cSld>
  <p:clrMapOvr>
    <a:masterClrMapping/>
  </p:clrMapOvr>
  <p:transition spd="slow" advTm="423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1000"/>
                                        <p:tgtEl>
                                          <p:spTgt spid="28"/>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1000"/>
                                        <p:tgtEl>
                                          <p:spTgt spid="29"/>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688757" y="250962"/>
            <a:ext cx="6414119"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a:solidFill>
                  <a:schemeClr val="tx1"/>
                </a:solidFill>
                <a:latin typeface="+mj-ea"/>
                <a:ea typeface="方正中雅宋_GBK" panose="02000000000000000000" pitchFamily="2" charset="-122"/>
              </a:rPr>
              <a:t>第三章：党章的总纲详解</a:t>
            </a:r>
            <a:endParaRPr lang="zh-CN" altLang="en-US" sz="2799" dirty="0">
              <a:solidFill>
                <a:schemeClr val="tx1"/>
              </a:solidFill>
              <a:latin typeface="+mj-ea"/>
              <a:ea typeface="方正中雅宋_GBK" panose="02000000000000000000" pitchFamily="2" charset="-122"/>
            </a:endParaRPr>
          </a:p>
        </p:txBody>
      </p:sp>
      <p:grpSp>
        <p:nvGrpSpPr>
          <p:cNvPr id="6" name="Group 4"/>
          <p:cNvGrpSpPr>
            <a:grpSpLocks noChangeAspect="1"/>
          </p:cNvGrpSpPr>
          <p:nvPr/>
        </p:nvGrpSpPr>
        <p:grpSpPr bwMode="auto">
          <a:xfrm>
            <a:off x="222164" y="286978"/>
            <a:ext cx="498366" cy="423697"/>
            <a:chOff x="323" y="1026"/>
            <a:chExt cx="287" cy="244"/>
          </a:xfrm>
        </p:grpSpPr>
        <p:sp>
          <p:nvSpPr>
            <p:cNvPr id="8" name="Freeform 5"/>
            <p:cNvSpPr/>
            <p:nvPr/>
          </p:nvSpPr>
          <p:spPr bwMode="auto">
            <a:xfrm>
              <a:off x="323" y="1026"/>
              <a:ext cx="287" cy="244"/>
            </a:xfrm>
            <a:custGeom>
              <a:avLst/>
              <a:gdLst>
                <a:gd name="T0" fmla="*/ 540 w 699"/>
                <a:gd name="T1" fmla="*/ 24 h 611"/>
                <a:gd name="T2" fmla="*/ 614 w 699"/>
                <a:gd name="T3" fmla="*/ 153 h 611"/>
                <a:gd name="T4" fmla="*/ 690 w 699"/>
                <a:gd name="T5" fmla="*/ 285 h 611"/>
                <a:gd name="T6" fmla="*/ 689 w 699"/>
                <a:gd name="T7" fmla="*/ 329 h 611"/>
                <a:gd name="T8" fmla="*/ 614 w 699"/>
                <a:gd name="T9" fmla="*/ 458 h 611"/>
                <a:gd name="T10" fmla="*/ 538 w 699"/>
                <a:gd name="T11" fmla="*/ 590 h 611"/>
                <a:gd name="T12" fmla="*/ 498 w 699"/>
                <a:gd name="T13" fmla="*/ 611 h 611"/>
                <a:gd name="T14" fmla="*/ 350 w 699"/>
                <a:gd name="T15" fmla="*/ 611 h 611"/>
                <a:gd name="T16" fmla="*/ 197 w 699"/>
                <a:gd name="T17" fmla="*/ 611 h 611"/>
                <a:gd name="T18" fmla="*/ 159 w 699"/>
                <a:gd name="T19" fmla="*/ 587 h 611"/>
                <a:gd name="T20" fmla="*/ 85 w 699"/>
                <a:gd name="T21" fmla="*/ 458 h 611"/>
                <a:gd name="T22" fmla="*/ 9 w 699"/>
                <a:gd name="T23" fmla="*/ 326 h 611"/>
                <a:gd name="T24" fmla="*/ 11 w 699"/>
                <a:gd name="T25" fmla="*/ 282 h 611"/>
                <a:gd name="T26" fmla="*/ 85 w 699"/>
                <a:gd name="T27" fmla="*/ 153 h 611"/>
                <a:gd name="T28" fmla="*/ 161 w 699"/>
                <a:gd name="T29" fmla="*/ 21 h 611"/>
                <a:gd name="T30" fmla="*/ 201 w 699"/>
                <a:gd name="T31" fmla="*/ 0 h 611"/>
                <a:gd name="T32" fmla="*/ 350 w 699"/>
                <a:gd name="T33" fmla="*/ 0 h 611"/>
                <a:gd name="T34" fmla="*/ 502 w 699"/>
                <a:gd name="T35" fmla="*/ 0 h 611"/>
                <a:gd name="T36" fmla="*/ 540 w 699"/>
                <a:gd name="T37" fmla="*/ 2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9" h="611">
                  <a:moveTo>
                    <a:pt x="540" y="24"/>
                  </a:moveTo>
                  <a:lnTo>
                    <a:pt x="614" y="153"/>
                  </a:lnTo>
                  <a:cubicBezTo>
                    <a:pt x="640" y="197"/>
                    <a:pt x="665" y="241"/>
                    <a:pt x="690" y="285"/>
                  </a:cubicBezTo>
                  <a:cubicBezTo>
                    <a:pt x="697" y="297"/>
                    <a:pt x="699" y="311"/>
                    <a:pt x="689" y="329"/>
                  </a:cubicBezTo>
                  <a:lnTo>
                    <a:pt x="614" y="458"/>
                  </a:lnTo>
                  <a:cubicBezTo>
                    <a:pt x="589" y="502"/>
                    <a:pt x="563" y="546"/>
                    <a:pt x="538" y="590"/>
                  </a:cubicBezTo>
                  <a:cubicBezTo>
                    <a:pt x="531" y="602"/>
                    <a:pt x="520" y="611"/>
                    <a:pt x="498" y="611"/>
                  </a:cubicBezTo>
                  <a:lnTo>
                    <a:pt x="350" y="611"/>
                  </a:lnTo>
                  <a:cubicBezTo>
                    <a:pt x="299" y="611"/>
                    <a:pt x="248" y="611"/>
                    <a:pt x="197" y="611"/>
                  </a:cubicBezTo>
                  <a:cubicBezTo>
                    <a:pt x="183" y="611"/>
                    <a:pt x="170" y="606"/>
                    <a:pt x="159" y="587"/>
                  </a:cubicBezTo>
                  <a:lnTo>
                    <a:pt x="85" y="458"/>
                  </a:lnTo>
                  <a:cubicBezTo>
                    <a:pt x="60" y="414"/>
                    <a:pt x="34" y="370"/>
                    <a:pt x="9" y="326"/>
                  </a:cubicBezTo>
                  <a:cubicBezTo>
                    <a:pt x="2" y="314"/>
                    <a:pt x="0" y="300"/>
                    <a:pt x="11" y="282"/>
                  </a:cubicBezTo>
                  <a:lnTo>
                    <a:pt x="85" y="153"/>
                  </a:lnTo>
                  <a:cubicBezTo>
                    <a:pt x="110" y="109"/>
                    <a:pt x="136" y="65"/>
                    <a:pt x="161" y="21"/>
                  </a:cubicBezTo>
                  <a:cubicBezTo>
                    <a:pt x="168" y="9"/>
                    <a:pt x="179" y="0"/>
                    <a:pt x="201" y="0"/>
                  </a:cubicBezTo>
                  <a:lnTo>
                    <a:pt x="350" y="0"/>
                  </a:lnTo>
                  <a:cubicBezTo>
                    <a:pt x="400" y="0"/>
                    <a:pt x="451" y="0"/>
                    <a:pt x="502" y="0"/>
                  </a:cubicBezTo>
                  <a:cubicBezTo>
                    <a:pt x="516" y="0"/>
                    <a:pt x="529" y="5"/>
                    <a:pt x="540" y="24"/>
                  </a:cubicBezTo>
                  <a:close/>
                </a:path>
              </a:pathLst>
            </a:custGeom>
            <a:gradFill>
              <a:gsLst>
                <a:gs pos="0">
                  <a:schemeClr val="tx1"/>
                </a:gs>
                <a:gs pos="48000">
                  <a:schemeClr val="accent2">
                    <a:lumMod val="97000"/>
                    <a:lumOff val="3000"/>
                  </a:schemeClr>
                </a:gs>
                <a:gs pos="100000">
                  <a:schemeClr val="accent2">
                    <a:lumMod val="60000"/>
                    <a:lumOff val="40000"/>
                  </a:schemeClr>
                </a:gs>
              </a:gsLst>
              <a:lin ang="16200000" scaled="1"/>
            </a:gradFill>
            <a:ln w="9525" cap="flat">
              <a:solidFill>
                <a:schemeClr val="bg2"/>
              </a:solidFill>
              <a:prstDash val="solid"/>
              <a:miter lim="800000"/>
            </a:ln>
            <a:effectLst/>
          </p:spPr>
          <p:txBody>
            <a:bodyPr vert="horz" wrap="square" lIns="91404" tIns="45702" rIns="91404" bIns="45702" numCol="1" anchor="t" anchorCtr="0" compatLnSpc="1"/>
            <a:lstStyle/>
            <a:p>
              <a:endParaRPr lang="zh-CN" altLang="en-US" sz="1799">
                <a:cs typeface="+mn-ea"/>
              </a:endParaRPr>
            </a:p>
          </p:txBody>
        </p:sp>
        <p:sp>
          <p:nvSpPr>
            <p:cNvPr id="9" name="Freeform 6"/>
            <p:cNvSpPr>
              <a:spLocks noEditPoints="1"/>
            </p:cNvSpPr>
            <p:nvPr/>
          </p:nvSpPr>
          <p:spPr bwMode="auto">
            <a:xfrm>
              <a:off x="400" y="1056"/>
              <a:ext cx="130" cy="187"/>
            </a:xfrm>
            <a:custGeom>
              <a:avLst/>
              <a:gdLst>
                <a:gd name="T0" fmla="*/ 94 w 315"/>
                <a:gd name="T1" fmla="*/ 445 h 467"/>
                <a:gd name="T2" fmla="*/ 300 w 315"/>
                <a:gd name="T3" fmla="*/ 445 h 467"/>
                <a:gd name="T4" fmla="*/ 311 w 315"/>
                <a:gd name="T5" fmla="*/ 456 h 467"/>
                <a:gd name="T6" fmla="*/ 300 w 315"/>
                <a:gd name="T7" fmla="*/ 467 h 467"/>
                <a:gd name="T8" fmla="*/ 94 w 315"/>
                <a:gd name="T9" fmla="*/ 467 h 467"/>
                <a:gd name="T10" fmla="*/ 84 w 315"/>
                <a:gd name="T11" fmla="*/ 456 h 467"/>
                <a:gd name="T12" fmla="*/ 94 w 315"/>
                <a:gd name="T13" fmla="*/ 445 h 467"/>
                <a:gd name="T14" fmla="*/ 99 w 315"/>
                <a:gd name="T15" fmla="*/ 344 h 467"/>
                <a:gd name="T16" fmla="*/ 212 w 315"/>
                <a:gd name="T17" fmla="*/ 158 h 467"/>
                <a:gd name="T18" fmla="*/ 251 w 315"/>
                <a:gd name="T19" fmla="*/ 182 h 467"/>
                <a:gd name="T20" fmla="*/ 138 w 315"/>
                <a:gd name="T21" fmla="*/ 368 h 467"/>
                <a:gd name="T22" fmla="*/ 99 w 315"/>
                <a:gd name="T23" fmla="*/ 344 h 467"/>
                <a:gd name="T24" fmla="*/ 19 w 315"/>
                <a:gd name="T25" fmla="*/ 296 h 467"/>
                <a:gd name="T26" fmla="*/ 132 w 315"/>
                <a:gd name="T27" fmla="*/ 110 h 467"/>
                <a:gd name="T28" fmla="*/ 172 w 315"/>
                <a:gd name="T29" fmla="*/ 134 h 467"/>
                <a:gd name="T30" fmla="*/ 59 w 315"/>
                <a:gd name="T31" fmla="*/ 320 h 467"/>
                <a:gd name="T32" fmla="*/ 19 w 315"/>
                <a:gd name="T33" fmla="*/ 296 h 467"/>
                <a:gd name="T34" fmla="*/ 1 w 315"/>
                <a:gd name="T35" fmla="*/ 446 h 467"/>
                <a:gd name="T36" fmla="*/ 12 w 315"/>
                <a:gd name="T37" fmla="*/ 354 h 467"/>
                <a:gd name="T38" fmla="*/ 90 w 315"/>
                <a:gd name="T39" fmla="*/ 401 h 467"/>
                <a:gd name="T40" fmla="*/ 13 w 315"/>
                <a:gd name="T41" fmla="*/ 453 h 467"/>
                <a:gd name="T42" fmla="*/ 1 w 315"/>
                <a:gd name="T43" fmla="*/ 446 h 467"/>
                <a:gd name="T44" fmla="*/ 163 w 315"/>
                <a:gd name="T45" fmla="*/ 58 h 467"/>
                <a:gd name="T46" fmla="*/ 146 w 315"/>
                <a:gd name="T47" fmla="*/ 85 h 467"/>
                <a:gd name="T48" fmla="*/ 266 w 315"/>
                <a:gd name="T49" fmla="*/ 157 h 467"/>
                <a:gd name="T50" fmla="*/ 282 w 315"/>
                <a:gd name="T51" fmla="*/ 130 h 467"/>
                <a:gd name="T52" fmla="*/ 163 w 315"/>
                <a:gd name="T53" fmla="*/ 58 h 467"/>
                <a:gd name="T54" fmla="*/ 188 w 315"/>
                <a:gd name="T55" fmla="*/ 16 h 467"/>
                <a:gd name="T56" fmla="*/ 224 w 315"/>
                <a:gd name="T57" fmla="*/ 8 h 467"/>
                <a:gd name="T58" fmla="*/ 299 w 315"/>
                <a:gd name="T59" fmla="*/ 53 h 467"/>
                <a:gd name="T60" fmla="*/ 308 w 315"/>
                <a:gd name="T61" fmla="*/ 89 h 467"/>
                <a:gd name="T62" fmla="*/ 297 w 315"/>
                <a:gd name="T63" fmla="*/ 106 h 467"/>
                <a:gd name="T64" fmla="*/ 178 w 315"/>
                <a:gd name="T65" fmla="*/ 33 h 467"/>
                <a:gd name="T66" fmla="*/ 188 w 315"/>
                <a:gd name="T67" fmla="*/ 1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467">
                  <a:moveTo>
                    <a:pt x="94" y="445"/>
                  </a:moveTo>
                  <a:lnTo>
                    <a:pt x="300" y="445"/>
                  </a:lnTo>
                  <a:cubicBezTo>
                    <a:pt x="306" y="445"/>
                    <a:pt x="311" y="450"/>
                    <a:pt x="311" y="456"/>
                  </a:cubicBezTo>
                  <a:cubicBezTo>
                    <a:pt x="311" y="462"/>
                    <a:pt x="306" y="467"/>
                    <a:pt x="300" y="467"/>
                  </a:cubicBezTo>
                  <a:lnTo>
                    <a:pt x="94" y="467"/>
                  </a:lnTo>
                  <a:cubicBezTo>
                    <a:pt x="88" y="467"/>
                    <a:pt x="84" y="462"/>
                    <a:pt x="84" y="456"/>
                  </a:cubicBezTo>
                  <a:cubicBezTo>
                    <a:pt x="84" y="450"/>
                    <a:pt x="88" y="445"/>
                    <a:pt x="94" y="445"/>
                  </a:cubicBezTo>
                  <a:close/>
                  <a:moveTo>
                    <a:pt x="99" y="344"/>
                  </a:moveTo>
                  <a:lnTo>
                    <a:pt x="212" y="158"/>
                  </a:lnTo>
                  <a:lnTo>
                    <a:pt x="251" y="182"/>
                  </a:lnTo>
                  <a:lnTo>
                    <a:pt x="138" y="368"/>
                  </a:lnTo>
                  <a:lnTo>
                    <a:pt x="99" y="344"/>
                  </a:lnTo>
                  <a:close/>
                  <a:moveTo>
                    <a:pt x="19" y="296"/>
                  </a:moveTo>
                  <a:lnTo>
                    <a:pt x="132" y="110"/>
                  </a:lnTo>
                  <a:lnTo>
                    <a:pt x="172" y="134"/>
                  </a:lnTo>
                  <a:lnTo>
                    <a:pt x="59" y="320"/>
                  </a:lnTo>
                  <a:lnTo>
                    <a:pt x="19" y="296"/>
                  </a:lnTo>
                  <a:close/>
                  <a:moveTo>
                    <a:pt x="1" y="446"/>
                  </a:moveTo>
                  <a:lnTo>
                    <a:pt x="12" y="354"/>
                  </a:lnTo>
                  <a:lnTo>
                    <a:pt x="90" y="401"/>
                  </a:lnTo>
                  <a:lnTo>
                    <a:pt x="13" y="453"/>
                  </a:lnTo>
                  <a:cubicBezTo>
                    <a:pt x="5" y="459"/>
                    <a:pt x="0" y="456"/>
                    <a:pt x="1" y="446"/>
                  </a:cubicBezTo>
                  <a:close/>
                  <a:moveTo>
                    <a:pt x="163" y="58"/>
                  </a:moveTo>
                  <a:lnTo>
                    <a:pt x="146" y="85"/>
                  </a:lnTo>
                  <a:lnTo>
                    <a:pt x="266" y="157"/>
                  </a:lnTo>
                  <a:lnTo>
                    <a:pt x="282" y="130"/>
                  </a:lnTo>
                  <a:lnTo>
                    <a:pt x="163" y="58"/>
                  </a:lnTo>
                  <a:close/>
                  <a:moveTo>
                    <a:pt x="188" y="16"/>
                  </a:moveTo>
                  <a:cubicBezTo>
                    <a:pt x="196" y="4"/>
                    <a:pt x="212" y="0"/>
                    <a:pt x="224" y="8"/>
                  </a:cubicBezTo>
                  <a:lnTo>
                    <a:pt x="299" y="53"/>
                  </a:lnTo>
                  <a:cubicBezTo>
                    <a:pt x="311" y="60"/>
                    <a:pt x="315" y="77"/>
                    <a:pt x="308" y="89"/>
                  </a:cubicBezTo>
                  <a:lnTo>
                    <a:pt x="297" y="106"/>
                  </a:lnTo>
                  <a:lnTo>
                    <a:pt x="178" y="33"/>
                  </a:lnTo>
                  <a:lnTo>
                    <a:pt x="188" y="16"/>
                  </a:lnTo>
                  <a:close/>
                </a:path>
              </a:pathLst>
            </a:custGeom>
            <a:solidFill>
              <a:schemeClr val="bg2"/>
            </a:solidFill>
            <a:ln w="9525" cap="flat">
              <a:solidFill>
                <a:schemeClr val="bg2"/>
              </a:solidFill>
              <a:prstDash val="solid"/>
              <a:miter lim="800000"/>
            </a:ln>
            <a:effectLst/>
          </p:spPr>
          <p:txBody>
            <a:bodyPr vert="horz" wrap="square" lIns="91404" tIns="45702" rIns="91404" bIns="45702" numCol="1" anchor="t" anchorCtr="0" compatLnSpc="1"/>
            <a:lstStyle/>
            <a:p>
              <a:endParaRPr lang="zh-CN" altLang="en-US" sz="1799">
                <a:cs typeface="+mn-ea"/>
              </a:endParaRPr>
            </a:p>
          </p:txBody>
        </p:sp>
      </p:grpSp>
      <p:sp>
        <p:nvSpPr>
          <p:cNvPr id="11" name="矩形 10"/>
          <p:cNvSpPr/>
          <p:nvPr/>
        </p:nvSpPr>
        <p:spPr>
          <a:xfrm>
            <a:off x="5579441" y="321282"/>
            <a:ext cx="3261158" cy="461485"/>
          </a:xfrm>
          <a:prstGeom prst="rect">
            <a:avLst/>
          </a:prstGeom>
        </p:spPr>
        <p:txBody>
          <a:bodyPr wrap="none">
            <a:spAutoFit/>
          </a:bodyPr>
          <a:lstStyle/>
          <a:p>
            <a:pPr algn="just"/>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关于社会主义初级阶段</a:t>
            </a:r>
          </a:p>
        </p:txBody>
      </p:sp>
      <p:pic>
        <p:nvPicPr>
          <p:cNvPr id="4" name="图片 3"/>
          <p:cNvPicPr>
            <a:picLocks noChangeAspect="1"/>
          </p:cNvPicPr>
          <p:nvPr/>
        </p:nvPicPr>
        <p:blipFill>
          <a:blip r:embed="rId3"/>
          <a:stretch>
            <a:fillRect/>
          </a:stretch>
        </p:blipFill>
        <p:spPr>
          <a:xfrm>
            <a:off x="6780232" y="1594064"/>
            <a:ext cx="4436252" cy="4045639"/>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grpSp>
        <p:nvGrpSpPr>
          <p:cNvPr id="15" name="组合 14">
            <a:extLst>
              <a:ext uri="{FF2B5EF4-FFF2-40B4-BE49-F238E27FC236}">
                <a16:creationId xmlns:a16="http://schemas.microsoft.com/office/drawing/2014/main" xmlns="" id="{4E6D12AD-B506-4779-BA1B-5224403B7094}"/>
              </a:ext>
            </a:extLst>
          </p:cNvPr>
          <p:cNvGrpSpPr/>
          <p:nvPr/>
        </p:nvGrpSpPr>
        <p:grpSpPr>
          <a:xfrm>
            <a:off x="1275927" y="1577275"/>
            <a:ext cx="5251455" cy="1393243"/>
            <a:chOff x="1275927" y="1577275"/>
            <a:chExt cx="5251455" cy="1393243"/>
          </a:xfrm>
        </p:grpSpPr>
        <p:sp>
          <p:nvSpPr>
            <p:cNvPr id="10" name="矩形 9"/>
            <p:cNvSpPr/>
            <p:nvPr/>
          </p:nvSpPr>
          <p:spPr>
            <a:xfrm>
              <a:off x="1321997" y="1577275"/>
              <a:ext cx="3568814" cy="461485"/>
            </a:xfrm>
            <a:prstGeom prst="rect">
              <a:avLst/>
            </a:prstGeom>
          </p:spPr>
          <p:txBody>
            <a:bodyPr wrap="none">
              <a:spAutoFit/>
            </a:bodyPr>
            <a:lstStyle/>
            <a:p>
              <a:r>
                <a:rPr lang="zh-CN" altLang="zh-CN" sz="2399" dirty="0">
                  <a:latin typeface="微软雅黑" panose="020B0503020204020204" pitchFamily="34" charset="-122"/>
                  <a:ea typeface="微软雅黑" panose="020B0503020204020204" pitchFamily="34" charset="-122"/>
                </a:rPr>
                <a:t>新世纪新阶段的</a:t>
              </a:r>
              <a:r>
                <a:rPr lang="zh-CN" altLang="zh-CN" sz="2399" b="1" dirty="0">
                  <a:latin typeface="微软雅黑" panose="020B0503020204020204" pitchFamily="34" charset="-122"/>
                  <a:ea typeface="微软雅黑" panose="020B0503020204020204" pitchFamily="34" charset="-122"/>
                </a:rPr>
                <a:t>战略目标</a:t>
              </a:r>
            </a:p>
          </p:txBody>
        </p:sp>
        <p:sp>
          <p:nvSpPr>
            <p:cNvPr id="5" name="矩形 4"/>
            <p:cNvSpPr/>
            <p:nvPr/>
          </p:nvSpPr>
          <p:spPr>
            <a:xfrm>
              <a:off x="1275927" y="2047549"/>
              <a:ext cx="5251455" cy="922969"/>
            </a:xfrm>
            <a:prstGeom prst="rect">
              <a:avLst/>
            </a:prstGeom>
          </p:spPr>
          <p:txBody>
            <a:bodyPr wrap="square">
              <a:spAutoFit/>
            </a:bodyPr>
            <a:lstStyle/>
            <a:p>
              <a:pPr algn="just" eaLnBrk="1" hangingPunct="1"/>
              <a:r>
                <a:rPr lang="zh-CN" altLang="zh-CN" sz="1799">
                  <a:solidFill>
                    <a:schemeClr val="tx1">
                      <a:lumMod val="85000"/>
                      <a:lumOff val="15000"/>
                    </a:schemeClr>
                  </a:solidFill>
                  <a:latin typeface="微软雅黑" panose="020B0503020204020204" pitchFamily="34" charset="-122"/>
                  <a:ea typeface="微软雅黑" panose="020B0503020204020204" pitchFamily="34" charset="-122"/>
                </a:rPr>
                <a:t>【党章】明确指出：在新世纪新阶段，经济和社会发展的战略目标是，巩固和发展已经初步达到的小康水平，实现两个百年奋斗目标。</a:t>
              </a:r>
            </a:p>
          </p:txBody>
        </p:sp>
      </p:grpSp>
      <p:grpSp>
        <p:nvGrpSpPr>
          <p:cNvPr id="18" name="组合 17">
            <a:extLst>
              <a:ext uri="{FF2B5EF4-FFF2-40B4-BE49-F238E27FC236}">
                <a16:creationId xmlns:a16="http://schemas.microsoft.com/office/drawing/2014/main" xmlns="" id="{F6651E8E-A2E2-4068-87BD-E417A431B04F}"/>
              </a:ext>
            </a:extLst>
          </p:cNvPr>
          <p:cNvGrpSpPr/>
          <p:nvPr/>
        </p:nvGrpSpPr>
        <p:grpSpPr>
          <a:xfrm>
            <a:off x="1325266" y="3156167"/>
            <a:ext cx="5202117" cy="1141427"/>
            <a:chOff x="1325266" y="3156167"/>
            <a:chExt cx="5202117" cy="1141427"/>
          </a:xfrm>
        </p:grpSpPr>
        <p:sp>
          <p:nvSpPr>
            <p:cNvPr id="17" name="矩形 16"/>
            <p:cNvSpPr/>
            <p:nvPr/>
          </p:nvSpPr>
          <p:spPr>
            <a:xfrm>
              <a:off x="1325266" y="3713047"/>
              <a:ext cx="5202117" cy="584547"/>
            </a:xfrm>
            <a:prstGeom prst="rect">
              <a:avLst/>
            </a:prstGeom>
          </p:spPr>
          <p:txBody>
            <a:bodyPr wrap="square">
              <a:spAutoFit/>
            </a:bodyPr>
            <a:lstStyle/>
            <a:p>
              <a:pPr algn="just"/>
              <a:r>
                <a:rPr lang="zh-CN" altLang="en-US" sz="1599" dirty="0">
                  <a:solidFill>
                    <a:schemeClr val="tx1">
                      <a:lumMod val="85000"/>
                      <a:lumOff val="15000"/>
                    </a:schemeClr>
                  </a:solidFill>
                  <a:latin typeface="+mj-ea"/>
                  <a:ea typeface="+mj-ea"/>
                </a:rPr>
                <a:t>到建党一百年时，建成惠及十几亿人口的更高水平的小康社会。</a:t>
              </a:r>
            </a:p>
          </p:txBody>
        </p:sp>
        <p:grpSp>
          <p:nvGrpSpPr>
            <p:cNvPr id="2" name="组合 1"/>
            <p:cNvGrpSpPr/>
            <p:nvPr/>
          </p:nvGrpSpPr>
          <p:grpSpPr>
            <a:xfrm>
              <a:off x="1436245" y="3156167"/>
              <a:ext cx="1887028" cy="473446"/>
              <a:chOff x="1650249" y="3445733"/>
              <a:chExt cx="1887765" cy="473631"/>
            </a:xfrm>
          </p:grpSpPr>
          <p:sp>
            <p:nvSpPr>
              <p:cNvPr id="7" name="矩形 6"/>
              <p:cNvSpPr/>
              <p:nvPr/>
            </p:nvSpPr>
            <p:spPr bwMode="auto">
              <a:xfrm>
                <a:off x="1650249" y="3445733"/>
                <a:ext cx="1887765" cy="473631"/>
              </a:xfrm>
              <a:prstGeom prst="rect">
                <a:avLst/>
              </a:prstGeom>
              <a:gradFill>
                <a:gsLst>
                  <a:gs pos="0">
                    <a:srgbClr val="002060"/>
                  </a:gs>
                  <a:gs pos="48000">
                    <a:srgbClr val="0070C0"/>
                  </a:gs>
                  <a:gs pos="100000">
                    <a:srgbClr val="00B0F0"/>
                  </a:gs>
                </a:gsLst>
                <a:lin ang="16200000" scaled="1"/>
              </a:gradFill>
              <a:ln w="9525" cap="flat">
                <a:solidFill>
                  <a:schemeClr val="bg1">
                    <a:lumMod val="60000"/>
                    <a:lumOff val="40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6" name="矩形 25"/>
              <p:cNvSpPr/>
              <p:nvPr/>
            </p:nvSpPr>
            <p:spPr>
              <a:xfrm>
                <a:off x="1770027" y="3497882"/>
                <a:ext cx="1648208" cy="369332"/>
              </a:xfrm>
              <a:prstGeom prst="rect">
                <a:avLst/>
              </a:prstGeom>
            </p:spPr>
            <p:txBody>
              <a:bodyPr wrap="none">
                <a:spAutoFit/>
              </a:bodyPr>
              <a:lstStyle/>
              <a:p>
                <a:pPr algn="ctr"/>
                <a:r>
                  <a:rPr lang="zh-CN" altLang="en-US" sz="1799" b="1" dirty="0">
                    <a:solidFill>
                      <a:schemeClr val="bg2"/>
                    </a:solidFill>
                    <a:latin typeface="+mj-ea"/>
                    <a:ea typeface="+mj-ea"/>
                  </a:rPr>
                  <a:t>第一个一百年 </a:t>
                </a:r>
              </a:p>
            </p:txBody>
          </p:sp>
        </p:grpSp>
        <p:grpSp>
          <p:nvGrpSpPr>
            <p:cNvPr id="12" name="组合 11"/>
            <p:cNvGrpSpPr/>
            <p:nvPr/>
          </p:nvGrpSpPr>
          <p:grpSpPr>
            <a:xfrm>
              <a:off x="3332268" y="3156167"/>
              <a:ext cx="1519610" cy="473446"/>
              <a:chOff x="3547013" y="3445733"/>
              <a:chExt cx="1520204" cy="473631"/>
            </a:xfrm>
          </p:grpSpPr>
          <p:sp>
            <p:nvSpPr>
              <p:cNvPr id="21" name="矩形 20"/>
              <p:cNvSpPr/>
              <p:nvPr/>
            </p:nvSpPr>
            <p:spPr bwMode="auto">
              <a:xfrm>
                <a:off x="3547013" y="3445733"/>
                <a:ext cx="1520204" cy="473631"/>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cap="flat">
                <a:solidFill>
                  <a:schemeClr val="bg2">
                    <a:lumMod val="75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8" name="矩形 27"/>
              <p:cNvSpPr/>
              <p:nvPr/>
            </p:nvSpPr>
            <p:spPr>
              <a:xfrm>
                <a:off x="3629959" y="3497882"/>
                <a:ext cx="1249060" cy="369204"/>
              </a:xfrm>
              <a:prstGeom prst="rect">
                <a:avLst/>
              </a:prstGeom>
            </p:spPr>
            <p:txBody>
              <a:bodyPr wrap="none">
                <a:spAutoFit/>
              </a:bodyPr>
              <a:lstStyle/>
              <a:p>
                <a:pPr algn="ctr"/>
                <a:r>
                  <a:rPr lang="en-US" altLang="zh-CN" sz="1799">
                    <a:latin typeface="+mj-ea"/>
                  </a:rPr>
                  <a:t>1921-2021</a:t>
                </a:r>
                <a:endParaRPr lang="zh-CN" altLang="en-US" sz="1799" b="1">
                  <a:latin typeface="+mj-ea"/>
                  <a:ea typeface="+mj-ea"/>
                </a:endParaRPr>
              </a:p>
            </p:txBody>
          </p:sp>
        </p:grpSp>
      </p:grpSp>
      <p:grpSp>
        <p:nvGrpSpPr>
          <p:cNvPr id="19" name="组合 18">
            <a:extLst>
              <a:ext uri="{FF2B5EF4-FFF2-40B4-BE49-F238E27FC236}">
                <a16:creationId xmlns:a16="http://schemas.microsoft.com/office/drawing/2014/main" xmlns="" id="{ADA79512-187A-4103-B4A3-443B0680D0A0}"/>
              </a:ext>
            </a:extLst>
          </p:cNvPr>
          <p:cNvGrpSpPr/>
          <p:nvPr/>
        </p:nvGrpSpPr>
        <p:grpSpPr>
          <a:xfrm>
            <a:off x="1325266" y="4535372"/>
            <a:ext cx="5202117" cy="1193557"/>
            <a:chOff x="1325266" y="4535372"/>
            <a:chExt cx="5202117" cy="1193557"/>
          </a:xfrm>
        </p:grpSpPr>
        <p:sp>
          <p:nvSpPr>
            <p:cNvPr id="29" name="矩形 28"/>
            <p:cNvSpPr/>
            <p:nvPr/>
          </p:nvSpPr>
          <p:spPr>
            <a:xfrm>
              <a:off x="1325266" y="5144382"/>
              <a:ext cx="5202117" cy="584547"/>
            </a:xfrm>
            <a:prstGeom prst="rect">
              <a:avLst/>
            </a:prstGeom>
          </p:spPr>
          <p:txBody>
            <a:bodyPr wrap="square">
              <a:spAutoFit/>
            </a:bodyPr>
            <a:lstStyle/>
            <a:p>
              <a:pPr algn="just" eaLnBrk="1" hangingPunct="1"/>
              <a:r>
                <a:rPr lang="zh-CN" altLang="en-US" sz="1599">
                  <a:solidFill>
                    <a:schemeClr val="tx1">
                      <a:lumMod val="85000"/>
                      <a:lumOff val="15000"/>
                    </a:schemeClr>
                  </a:solidFill>
                  <a:latin typeface="+mj-ea"/>
                  <a:ea typeface="+mj-ea"/>
                </a:rPr>
                <a:t>到建国一百年时，人均国内生产总值达到中等国家水平，基本实现现代化。</a:t>
              </a:r>
              <a:endParaRPr lang="zh-CN" altLang="en-US" sz="1599" dirty="0">
                <a:solidFill>
                  <a:schemeClr val="tx1">
                    <a:lumMod val="85000"/>
                    <a:lumOff val="15000"/>
                  </a:schemeClr>
                </a:solidFill>
                <a:latin typeface="+mj-ea"/>
                <a:ea typeface="+mj-ea"/>
              </a:endParaRPr>
            </a:p>
          </p:txBody>
        </p:sp>
        <p:grpSp>
          <p:nvGrpSpPr>
            <p:cNvPr id="3" name="组合 2"/>
            <p:cNvGrpSpPr/>
            <p:nvPr/>
          </p:nvGrpSpPr>
          <p:grpSpPr>
            <a:xfrm>
              <a:off x="1436245" y="4535372"/>
              <a:ext cx="1887028" cy="473446"/>
              <a:chOff x="1650249" y="4728751"/>
              <a:chExt cx="1887765" cy="473631"/>
            </a:xfrm>
          </p:grpSpPr>
          <p:sp>
            <p:nvSpPr>
              <p:cNvPr id="31" name="矩形 30"/>
              <p:cNvSpPr/>
              <p:nvPr/>
            </p:nvSpPr>
            <p:spPr bwMode="auto">
              <a:xfrm>
                <a:off x="1650249" y="4728751"/>
                <a:ext cx="1887765" cy="473631"/>
              </a:xfrm>
              <a:prstGeom prst="rect">
                <a:avLst/>
              </a:prstGeom>
              <a:gradFill>
                <a:gsLst>
                  <a:gs pos="0">
                    <a:srgbClr val="002060"/>
                  </a:gs>
                  <a:gs pos="48000">
                    <a:srgbClr val="0070C0"/>
                  </a:gs>
                  <a:gs pos="100000">
                    <a:srgbClr val="00B0F0"/>
                  </a:gs>
                </a:gsLst>
                <a:lin ang="16200000" scaled="1"/>
              </a:gradFill>
              <a:ln w="9525" cap="flat">
                <a:solidFill>
                  <a:schemeClr val="bg1">
                    <a:lumMod val="60000"/>
                    <a:lumOff val="40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endParaRPr lang="zh-CN" altLang="en-US" sz="1799" dirty="0">
                  <a:cs typeface="+mn-ea"/>
                </a:endParaRPr>
              </a:p>
            </p:txBody>
          </p:sp>
          <p:sp>
            <p:nvSpPr>
              <p:cNvPr id="33" name="矩形 32"/>
              <p:cNvSpPr/>
              <p:nvPr/>
            </p:nvSpPr>
            <p:spPr>
              <a:xfrm>
                <a:off x="1774836" y="4780900"/>
                <a:ext cx="1638590" cy="369332"/>
              </a:xfrm>
              <a:prstGeom prst="rect">
                <a:avLst/>
              </a:prstGeom>
            </p:spPr>
            <p:txBody>
              <a:bodyPr wrap="none">
                <a:spAutoFit/>
              </a:bodyPr>
              <a:lstStyle/>
              <a:p>
                <a:pPr algn="ctr"/>
                <a:r>
                  <a:rPr lang="zh-CN" altLang="en-US" sz="1799" b="1">
                    <a:solidFill>
                      <a:schemeClr val="bg2"/>
                    </a:solidFill>
                    <a:latin typeface="+mj-ea"/>
                    <a:ea typeface="+mj-ea"/>
                  </a:rPr>
                  <a:t>第二个一百年 </a:t>
                </a:r>
              </a:p>
            </p:txBody>
          </p:sp>
        </p:grpSp>
        <p:grpSp>
          <p:nvGrpSpPr>
            <p:cNvPr id="14" name="组合 13"/>
            <p:cNvGrpSpPr/>
            <p:nvPr/>
          </p:nvGrpSpPr>
          <p:grpSpPr>
            <a:xfrm>
              <a:off x="3332268" y="4535372"/>
              <a:ext cx="1519610" cy="473446"/>
              <a:chOff x="3547013" y="4728751"/>
              <a:chExt cx="1520204" cy="473631"/>
            </a:xfrm>
          </p:grpSpPr>
          <p:sp>
            <p:nvSpPr>
              <p:cNvPr id="32" name="矩形 31"/>
              <p:cNvSpPr/>
              <p:nvPr/>
            </p:nvSpPr>
            <p:spPr bwMode="auto">
              <a:xfrm>
                <a:off x="3547013" y="4728751"/>
                <a:ext cx="1520204" cy="473631"/>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cap="flat">
                <a:solidFill>
                  <a:schemeClr val="bg2">
                    <a:lumMod val="75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4" name="矩形 33"/>
              <p:cNvSpPr/>
              <p:nvPr/>
            </p:nvSpPr>
            <p:spPr>
              <a:xfrm>
                <a:off x="3629959" y="4804963"/>
                <a:ext cx="1249060" cy="369204"/>
              </a:xfrm>
              <a:prstGeom prst="rect">
                <a:avLst/>
              </a:prstGeom>
            </p:spPr>
            <p:txBody>
              <a:bodyPr wrap="none">
                <a:spAutoFit/>
              </a:bodyPr>
              <a:lstStyle/>
              <a:p>
                <a:pPr algn="ctr"/>
                <a:r>
                  <a:rPr lang="en-US" altLang="zh-CN" sz="1799">
                    <a:latin typeface="+mj-ea"/>
                  </a:rPr>
                  <a:t>1949-2049</a:t>
                </a:r>
                <a:endParaRPr lang="zh-CN" altLang="en-US" sz="1799" b="1">
                  <a:latin typeface="+mj-ea"/>
                  <a:ea typeface="+mj-ea"/>
                </a:endParaRPr>
              </a:p>
            </p:txBody>
          </p:sp>
        </p:grpSp>
      </p:grpSp>
    </p:spTree>
    <p:extLst>
      <p:ext uri="{BB962C8B-B14F-4D97-AF65-F5344CB8AC3E}">
        <p14:creationId xmlns:p14="http://schemas.microsoft.com/office/powerpoint/2010/main" xmlns="" val="74737221"/>
      </p:ext>
    </p:extLst>
  </p:cSld>
  <p:clrMapOvr>
    <a:masterClrMapping/>
  </p:clrMapOvr>
  <p:transition spd="slow" advTm="545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xmlns="" id="{16B95C49-2472-4281-8233-5D95F9EEC85B}"/>
              </a:ext>
            </a:extLst>
          </p:cNvPr>
          <p:cNvGrpSpPr/>
          <p:nvPr/>
        </p:nvGrpSpPr>
        <p:grpSpPr>
          <a:xfrm>
            <a:off x="4356359" y="1727524"/>
            <a:ext cx="6615915" cy="591160"/>
            <a:chOff x="4216659" y="1930724"/>
            <a:chExt cx="6615915" cy="591160"/>
          </a:xfrm>
          <a:gradFill>
            <a:gsLst>
              <a:gs pos="0">
                <a:srgbClr val="0070C0"/>
              </a:gs>
              <a:gs pos="48000">
                <a:srgbClr val="002060"/>
              </a:gs>
              <a:gs pos="100000">
                <a:srgbClr val="0070C0"/>
              </a:gs>
            </a:gsLst>
            <a:lin ang="16200000" scaled="1"/>
          </a:gradFill>
        </p:grpSpPr>
        <p:sp>
          <p:nvSpPr>
            <p:cNvPr id="23" name="矩形: 圆角 22">
              <a:extLst>
                <a:ext uri="{FF2B5EF4-FFF2-40B4-BE49-F238E27FC236}">
                  <a16:creationId xmlns:a16="http://schemas.microsoft.com/office/drawing/2014/main" xmlns="" id="{38269CBD-B23A-4CF1-BEA5-556E4DAFD7F2}"/>
                </a:ext>
              </a:extLst>
            </p:cNvPr>
            <p:cNvSpPr/>
            <p:nvPr/>
          </p:nvSpPr>
          <p:spPr bwMode="auto">
            <a:xfrm>
              <a:off x="5004201" y="1930724"/>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4" name="矩形: 圆角 23">
              <a:extLst>
                <a:ext uri="{FF2B5EF4-FFF2-40B4-BE49-F238E27FC236}">
                  <a16:creationId xmlns:a16="http://schemas.microsoft.com/office/drawing/2014/main" xmlns="" id="{13164729-985E-437A-9A86-DE7C6C9928F6}"/>
                </a:ext>
              </a:extLst>
            </p:cNvPr>
            <p:cNvSpPr/>
            <p:nvPr/>
          </p:nvSpPr>
          <p:spPr bwMode="auto">
            <a:xfrm>
              <a:off x="4216659" y="1930724"/>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48" name="组合 47">
            <a:extLst>
              <a:ext uri="{FF2B5EF4-FFF2-40B4-BE49-F238E27FC236}">
                <a16:creationId xmlns:a16="http://schemas.microsoft.com/office/drawing/2014/main" xmlns="" id="{02A858DD-047B-4BD4-911F-3F214964683D}"/>
              </a:ext>
            </a:extLst>
          </p:cNvPr>
          <p:cNvGrpSpPr/>
          <p:nvPr/>
        </p:nvGrpSpPr>
        <p:grpSpPr>
          <a:xfrm>
            <a:off x="4356359" y="2508574"/>
            <a:ext cx="6615915" cy="591160"/>
            <a:chOff x="4216659" y="2711774"/>
            <a:chExt cx="6615915" cy="591160"/>
          </a:xfrm>
          <a:gradFill>
            <a:gsLst>
              <a:gs pos="0">
                <a:srgbClr val="0070C0"/>
              </a:gs>
              <a:gs pos="48000">
                <a:srgbClr val="002060"/>
              </a:gs>
              <a:gs pos="100000">
                <a:srgbClr val="0070C0"/>
              </a:gs>
            </a:gsLst>
            <a:lin ang="16200000" scaled="1"/>
          </a:gradFill>
        </p:grpSpPr>
        <p:sp>
          <p:nvSpPr>
            <p:cNvPr id="25" name="矩形: 圆角 24">
              <a:extLst>
                <a:ext uri="{FF2B5EF4-FFF2-40B4-BE49-F238E27FC236}">
                  <a16:creationId xmlns:a16="http://schemas.microsoft.com/office/drawing/2014/main" xmlns="" id="{A29D59AF-CAA6-46CD-9D93-4AAF255A52C0}"/>
                </a:ext>
              </a:extLst>
            </p:cNvPr>
            <p:cNvSpPr/>
            <p:nvPr/>
          </p:nvSpPr>
          <p:spPr bwMode="auto">
            <a:xfrm>
              <a:off x="5004201" y="2711774"/>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6" name="矩形: 圆角 25">
              <a:extLst>
                <a:ext uri="{FF2B5EF4-FFF2-40B4-BE49-F238E27FC236}">
                  <a16:creationId xmlns:a16="http://schemas.microsoft.com/office/drawing/2014/main" xmlns="" id="{072F6F0A-74C7-4624-88D2-192C6DAE64D4}"/>
                </a:ext>
              </a:extLst>
            </p:cNvPr>
            <p:cNvSpPr/>
            <p:nvPr/>
          </p:nvSpPr>
          <p:spPr bwMode="auto">
            <a:xfrm>
              <a:off x="4216659" y="2711774"/>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49" name="组合 48">
            <a:extLst>
              <a:ext uri="{FF2B5EF4-FFF2-40B4-BE49-F238E27FC236}">
                <a16:creationId xmlns:a16="http://schemas.microsoft.com/office/drawing/2014/main" xmlns="" id="{94114F37-83E0-4D09-B949-9039C25A9D5A}"/>
              </a:ext>
            </a:extLst>
          </p:cNvPr>
          <p:cNvGrpSpPr/>
          <p:nvPr/>
        </p:nvGrpSpPr>
        <p:grpSpPr>
          <a:xfrm>
            <a:off x="4356359" y="3261049"/>
            <a:ext cx="6615915" cy="591160"/>
            <a:chOff x="4216659" y="3464249"/>
            <a:chExt cx="6615915" cy="591160"/>
          </a:xfrm>
          <a:gradFill>
            <a:gsLst>
              <a:gs pos="0">
                <a:srgbClr val="0070C0"/>
              </a:gs>
              <a:gs pos="48000">
                <a:srgbClr val="002060"/>
              </a:gs>
              <a:gs pos="100000">
                <a:srgbClr val="0070C0"/>
              </a:gs>
            </a:gsLst>
            <a:lin ang="16200000" scaled="1"/>
          </a:gradFill>
        </p:grpSpPr>
        <p:sp>
          <p:nvSpPr>
            <p:cNvPr id="27" name="矩形: 圆角 26">
              <a:extLst>
                <a:ext uri="{FF2B5EF4-FFF2-40B4-BE49-F238E27FC236}">
                  <a16:creationId xmlns:a16="http://schemas.microsoft.com/office/drawing/2014/main" xmlns="" id="{4C9ED820-1D31-456C-B95F-5DB0815E568F}"/>
                </a:ext>
              </a:extLst>
            </p:cNvPr>
            <p:cNvSpPr/>
            <p:nvPr/>
          </p:nvSpPr>
          <p:spPr bwMode="auto">
            <a:xfrm>
              <a:off x="5004201" y="3464249"/>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8" name="矩形: 圆角 27">
              <a:extLst>
                <a:ext uri="{FF2B5EF4-FFF2-40B4-BE49-F238E27FC236}">
                  <a16:creationId xmlns:a16="http://schemas.microsoft.com/office/drawing/2014/main" xmlns="" id="{3DEFBE65-4136-4EA6-A3E6-FABDD723C184}"/>
                </a:ext>
              </a:extLst>
            </p:cNvPr>
            <p:cNvSpPr/>
            <p:nvPr/>
          </p:nvSpPr>
          <p:spPr bwMode="auto">
            <a:xfrm>
              <a:off x="4216659" y="3464249"/>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50" name="组合 49">
            <a:extLst>
              <a:ext uri="{FF2B5EF4-FFF2-40B4-BE49-F238E27FC236}">
                <a16:creationId xmlns:a16="http://schemas.microsoft.com/office/drawing/2014/main" xmlns="" id="{4663FA19-8580-4018-9448-804482ECC8FD}"/>
              </a:ext>
            </a:extLst>
          </p:cNvPr>
          <p:cNvGrpSpPr/>
          <p:nvPr/>
        </p:nvGrpSpPr>
        <p:grpSpPr>
          <a:xfrm>
            <a:off x="4356359" y="4042099"/>
            <a:ext cx="6615915" cy="591160"/>
            <a:chOff x="4216659" y="4245299"/>
            <a:chExt cx="6615915" cy="591160"/>
          </a:xfrm>
          <a:gradFill>
            <a:gsLst>
              <a:gs pos="0">
                <a:srgbClr val="0070C0"/>
              </a:gs>
              <a:gs pos="48000">
                <a:srgbClr val="002060"/>
              </a:gs>
              <a:gs pos="100000">
                <a:srgbClr val="0070C0"/>
              </a:gs>
            </a:gsLst>
            <a:lin ang="16200000" scaled="1"/>
          </a:gradFill>
        </p:grpSpPr>
        <p:sp>
          <p:nvSpPr>
            <p:cNvPr id="29" name="矩形: 圆角 28">
              <a:extLst>
                <a:ext uri="{FF2B5EF4-FFF2-40B4-BE49-F238E27FC236}">
                  <a16:creationId xmlns:a16="http://schemas.microsoft.com/office/drawing/2014/main" xmlns="" id="{5E2FB152-CE97-4F59-A686-93C5F88611C9}"/>
                </a:ext>
              </a:extLst>
            </p:cNvPr>
            <p:cNvSpPr/>
            <p:nvPr/>
          </p:nvSpPr>
          <p:spPr bwMode="auto">
            <a:xfrm>
              <a:off x="5004201" y="4245299"/>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30" name="矩形: 圆角 29">
              <a:extLst>
                <a:ext uri="{FF2B5EF4-FFF2-40B4-BE49-F238E27FC236}">
                  <a16:creationId xmlns:a16="http://schemas.microsoft.com/office/drawing/2014/main" xmlns="" id="{D7A80C4C-6E94-4CAA-9091-E01553D0D928}"/>
                </a:ext>
              </a:extLst>
            </p:cNvPr>
            <p:cNvSpPr/>
            <p:nvPr/>
          </p:nvSpPr>
          <p:spPr bwMode="auto">
            <a:xfrm>
              <a:off x="4216659" y="4245299"/>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51" name="组合 50">
            <a:extLst>
              <a:ext uri="{FF2B5EF4-FFF2-40B4-BE49-F238E27FC236}">
                <a16:creationId xmlns:a16="http://schemas.microsoft.com/office/drawing/2014/main" xmlns="" id="{5EB6AC76-7DE2-4E82-9E6B-521D89441480}"/>
              </a:ext>
            </a:extLst>
          </p:cNvPr>
          <p:cNvGrpSpPr/>
          <p:nvPr/>
        </p:nvGrpSpPr>
        <p:grpSpPr>
          <a:xfrm>
            <a:off x="4356359" y="4885893"/>
            <a:ext cx="6615915" cy="591160"/>
            <a:chOff x="4216659" y="5089093"/>
            <a:chExt cx="6615915" cy="591160"/>
          </a:xfrm>
          <a:gradFill>
            <a:gsLst>
              <a:gs pos="0">
                <a:srgbClr val="0070C0"/>
              </a:gs>
              <a:gs pos="48000">
                <a:srgbClr val="002060"/>
              </a:gs>
              <a:gs pos="100000">
                <a:srgbClr val="0070C0"/>
              </a:gs>
            </a:gsLst>
            <a:lin ang="16200000" scaled="1"/>
          </a:gradFill>
        </p:grpSpPr>
        <p:sp>
          <p:nvSpPr>
            <p:cNvPr id="39" name="矩形: 圆角 38">
              <a:extLst>
                <a:ext uri="{FF2B5EF4-FFF2-40B4-BE49-F238E27FC236}">
                  <a16:creationId xmlns:a16="http://schemas.microsoft.com/office/drawing/2014/main" xmlns="" id="{F64F90F1-EEFA-4765-B199-CD429ED5868D}"/>
                </a:ext>
              </a:extLst>
            </p:cNvPr>
            <p:cNvSpPr/>
            <p:nvPr/>
          </p:nvSpPr>
          <p:spPr bwMode="auto">
            <a:xfrm>
              <a:off x="5004201" y="5089093"/>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40" name="矩形: 圆角 39">
              <a:extLst>
                <a:ext uri="{FF2B5EF4-FFF2-40B4-BE49-F238E27FC236}">
                  <a16:creationId xmlns:a16="http://schemas.microsoft.com/office/drawing/2014/main" xmlns="" id="{843F9513-E532-48A2-97D0-33FC434FE566}"/>
                </a:ext>
              </a:extLst>
            </p:cNvPr>
            <p:cNvSpPr/>
            <p:nvPr/>
          </p:nvSpPr>
          <p:spPr bwMode="auto">
            <a:xfrm>
              <a:off x="4216659" y="5089093"/>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sp>
        <p:nvSpPr>
          <p:cNvPr id="31" name="TextBox 47">
            <a:extLst>
              <a:ext uri="{FF2B5EF4-FFF2-40B4-BE49-F238E27FC236}">
                <a16:creationId xmlns:a16="http://schemas.microsoft.com/office/drawing/2014/main" xmlns="" id="{1E2D0FD0-AD14-448B-9F65-E6397A97C929}"/>
              </a:ext>
            </a:extLst>
          </p:cNvPr>
          <p:cNvSpPr txBox="1"/>
          <p:nvPr/>
        </p:nvSpPr>
        <p:spPr>
          <a:xfrm>
            <a:off x="5327870" y="1761140"/>
            <a:ext cx="4890870" cy="523220"/>
          </a:xfrm>
          <a:prstGeom prst="rect">
            <a:avLst/>
          </a:prstGeom>
          <a:noFill/>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eaLnBrk="0" fontAlgn="base" hangingPunct="0">
              <a:spcBef>
                <a:spcPct val="0"/>
              </a:spcBef>
              <a:spcAft>
                <a:spcPct val="0"/>
              </a:spcAft>
            </a:pPr>
            <a:r>
              <a:rPr lang="zh-CN" altLang="en-US" sz="2800" b="0" dirty="0">
                <a:solidFill>
                  <a:schemeClr val="bg1"/>
                </a:solidFill>
                <a:cs typeface="+mn-ea"/>
                <a:sym typeface="+mn-lt"/>
              </a:rPr>
              <a:t>党章的概述</a:t>
            </a:r>
          </a:p>
        </p:txBody>
      </p:sp>
      <p:sp>
        <p:nvSpPr>
          <p:cNvPr id="32" name="TextBox 58">
            <a:extLst>
              <a:ext uri="{FF2B5EF4-FFF2-40B4-BE49-F238E27FC236}">
                <a16:creationId xmlns:a16="http://schemas.microsoft.com/office/drawing/2014/main" xmlns="" id="{99FB9303-B86B-471F-92D3-BAF7047B0F8B}"/>
              </a:ext>
            </a:extLst>
          </p:cNvPr>
          <p:cNvSpPr txBox="1"/>
          <p:nvPr/>
        </p:nvSpPr>
        <p:spPr>
          <a:xfrm>
            <a:off x="4498827" y="1662569"/>
            <a:ext cx="418704" cy="646331"/>
          </a:xfrm>
          <a:prstGeom prst="rect">
            <a:avLst/>
          </a:prstGeom>
          <a:noFill/>
        </p:spPr>
        <p:txBody>
          <a:bodyPr wrap="none" rtlCol="0">
            <a:spAutoFit/>
          </a:bodyPr>
          <a:lstStyle/>
          <a:p>
            <a:pPr algn="ctr" eaLnBrk="0" fontAlgn="base" hangingPunct="0">
              <a:spcBef>
                <a:spcPct val="0"/>
              </a:spcBef>
              <a:spcAft>
                <a:spcPct val="0"/>
              </a:spcAft>
            </a:pPr>
            <a:r>
              <a:rPr lang="en-US" altLang="zh-CN" sz="3600" b="1" dirty="0">
                <a:solidFill>
                  <a:schemeClr val="bg1"/>
                </a:solidFill>
                <a:latin typeface="Lifeline JL" panose="00000400000000000000" pitchFamily="2" charset="0"/>
                <a:ea typeface="微软雅黑"/>
                <a:cs typeface="+mn-ea"/>
                <a:sym typeface="+mn-lt"/>
              </a:rPr>
              <a:t>1</a:t>
            </a:r>
            <a:endParaRPr lang="zh-CN" altLang="en-US" sz="3600" b="1" dirty="0">
              <a:solidFill>
                <a:schemeClr val="bg1"/>
              </a:solidFill>
              <a:latin typeface="Lifeline JL" panose="00000400000000000000" pitchFamily="2" charset="0"/>
              <a:ea typeface="微软雅黑"/>
              <a:cs typeface="+mn-ea"/>
              <a:sym typeface="+mn-lt"/>
            </a:endParaRPr>
          </a:p>
        </p:txBody>
      </p:sp>
      <p:sp>
        <p:nvSpPr>
          <p:cNvPr id="33" name="TextBox 47">
            <a:extLst>
              <a:ext uri="{FF2B5EF4-FFF2-40B4-BE49-F238E27FC236}">
                <a16:creationId xmlns:a16="http://schemas.microsoft.com/office/drawing/2014/main" xmlns="" id="{1013326E-FE5C-4FF6-95AE-5ACE293208B7}"/>
              </a:ext>
            </a:extLst>
          </p:cNvPr>
          <p:cNvSpPr txBox="1"/>
          <p:nvPr/>
        </p:nvSpPr>
        <p:spPr>
          <a:xfrm>
            <a:off x="5327870" y="2549268"/>
            <a:ext cx="4806544"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mn-lt"/>
              </a:rPr>
              <a:t>党章的发展历程</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mn-lt"/>
            </a:endParaRPr>
          </a:p>
        </p:txBody>
      </p:sp>
      <p:sp>
        <p:nvSpPr>
          <p:cNvPr id="34" name="TextBox 58">
            <a:extLst>
              <a:ext uri="{FF2B5EF4-FFF2-40B4-BE49-F238E27FC236}">
                <a16:creationId xmlns:a16="http://schemas.microsoft.com/office/drawing/2014/main" xmlns="" id="{6C1F7DDA-7AD5-4E2C-BFB3-CAEB71762522}"/>
              </a:ext>
            </a:extLst>
          </p:cNvPr>
          <p:cNvSpPr txBox="1"/>
          <p:nvPr/>
        </p:nvSpPr>
        <p:spPr>
          <a:xfrm>
            <a:off x="4498827" y="2450697"/>
            <a:ext cx="418704" cy="646331"/>
          </a:xfrm>
          <a:prstGeom prst="rect">
            <a:avLst/>
          </a:prstGeom>
          <a:noFill/>
        </p:spPr>
        <p:txBody>
          <a:bodyPr wrap="none" rtlCol="0">
            <a:spAutoFit/>
          </a:bodyPr>
          <a:lstStyle/>
          <a:p>
            <a:pPr algn="ctr" eaLnBrk="0" fontAlgn="base" hangingPunct="0">
              <a:spcBef>
                <a:spcPct val="0"/>
              </a:spcBef>
              <a:spcAft>
                <a:spcPct val="0"/>
              </a:spcAft>
            </a:pPr>
            <a:r>
              <a:rPr lang="en-US" altLang="zh-CN" sz="3600" b="1" dirty="0">
                <a:solidFill>
                  <a:schemeClr val="bg1"/>
                </a:solidFill>
                <a:latin typeface="Lifeline JL" panose="00000400000000000000" pitchFamily="2" charset="0"/>
                <a:ea typeface="微软雅黑"/>
                <a:cs typeface="+mn-ea"/>
                <a:sym typeface="+mn-lt"/>
              </a:rPr>
              <a:t>2</a:t>
            </a:r>
            <a:endParaRPr lang="zh-CN" altLang="en-US" sz="3600" b="1" dirty="0">
              <a:solidFill>
                <a:schemeClr val="bg1"/>
              </a:solidFill>
              <a:latin typeface="Lifeline JL" panose="00000400000000000000" pitchFamily="2" charset="0"/>
              <a:ea typeface="微软雅黑"/>
              <a:cs typeface="+mn-ea"/>
              <a:sym typeface="+mn-lt"/>
            </a:endParaRPr>
          </a:p>
        </p:txBody>
      </p:sp>
      <p:sp>
        <p:nvSpPr>
          <p:cNvPr id="35" name="TextBox 47">
            <a:extLst>
              <a:ext uri="{FF2B5EF4-FFF2-40B4-BE49-F238E27FC236}">
                <a16:creationId xmlns:a16="http://schemas.microsoft.com/office/drawing/2014/main" xmlns="" id="{2A126A62-FCA1-4B57-8D13-71FC6A1F81EA}"/>
              </a:ext>
            </a:extLst>
          </p:cNvPr>
          <p:cNvSpPr txBox="1"/>
          <p:nvPr/>
        </p:nvSpPr>
        <p:spPr>
          <a:xfrm>
            <a:off x="5327870" y="3310489"/>
            <a:ext cx="4890870"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mn-lt"/>
              </a:rPr>
              <a:t>党章的总纲部分</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mn-lt"/>
            </a:endParaRPr>
          </a:p>
        </p:txBody>
      </p:sp>
      <p:sp>
        <p:nvSpPr>
          <p:cNvPr id="36" name="TextBox 58">
            <a:extLst>
              <a:ext uri="{FF2B5EF4-FFF2-40B4-BE49-F238E27FC236}">
                <a16:creationId xmlns:a16="http://schemas.microsoft.com/office/drawing/2014/main" xmlns="" id="{27288E1C-BF70-4E88-A99C-68CB00FFF307}"/>
              </a:ext>
            </a:extLst>
          </p:cNvPr>
          <p:cNvSpPr txBox="1"/>
          <p:nvPr/>
        </p:nvSpPr>
        <p:spPr>
          <a:xfrm>
            <a:off x="4498827" y="3211918"/>
            <a:ext cx="418704" cy="646331"/>
          </a:xfrm>
          <a:prstGeom prst="rect">
            <a:avLst/>
          </a:prstGeom>
          <a:noFill/>
        </p:spPr>
        <p:txBody>
          <a:bodyPr wrap="none" rtlCol="0">
            <a:spAutoFit/>
          </a:bodyPr>
          <a:lstStyle/>
          <a:p>
            <a:pPr algn="ctr" eaLnBrk="0" fontAlgn="base" hangingPunct="0">
              <a:spcBef>
                <a:spcPct val="0"/>
              </a:spcBef>
              <a:spcAft>
                <a:spcPct val="0"/>
              </a:spcAft>
            </a:pPr>
            <a:r>
              <a:rPr lang="en-US" altLang="zh-CN" sz="3600" b="1" dirty="0">
                <a:solidFill>
                  <a:schemeClr val="bg1"/>
                </a:solidFill>
                <a:latin typeface="Lifeline JL" panose="00000400000000000000" pitchFamily="2" charset="0"/>
                <a:ea typeface="微软雅黑"/>
                <a:cs typeface="+mn-ea"/>
                <a:sym typeface="+mn-lt"/>
              </a:rPr>
              <a:t>3</a:t>
            </a:r>
            <a:endParaRPr lang="zh-CN" altLang="en-US" sz="3600" b="1" dirty="0">
              <a:solidFill>
                <a:schemeClr val="bg1"/>
              </a:solidFill>
              <a:latin typeface="Lifeline JL" panose="00000400000000000000" pitchFamily="2" charset="0"/>
              <a:ea typeface="微软雅黑"/>
              <a:cs typeface="+mn-ea"/>
              <a:sym typeface="+mn-lt"/>
            </a:endParaRPr>
          </a:p>
        </p:txBody>
      </p:sp>
      <p:sp>
        <p:nvSpPr>
          <p:cNvPr id="37" name="TextBox 47">
            <a:extLst>
              <a:ext uri="{FF2B5EF4-FFF2-40B4-BE49-F238E27FC236}">
                <a16:creationId xmlns:a16="http://schemas.microsoft.com/office/drawing/2014/main" xmlns="" id="{E7F1D9CF-6114-4617-9FC0-9F8469C56804}"/>
              </a:ext>
            </a:extLst>
          </p:cNvPr>
          <p:cNvSpPr txBox="1"/>
          <p:nvPr/>
        </p:nvSpPr>
        <p:spPr>
          <a:xfrm>
            <a:off x="5327870" y="4108955"/>
            <a:ext cx="4890870"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mn-lt"/>
              </a:rPr>
              <a:t>党章的条文部分</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mn-lt"/>
            </a:endParaRPr>
          </a:p>
        </p:txBody>
      </p:sp>
      <p:sp>
        <p:nvSpPr>
          <p:cNvPr id="38" name="TextBox 58">
            <a:extLst>
              <a:ext uri="{FF2B5EF4-FFF2-40B4-BE49-F238E27FC236}">
                <a16:creationId xmlns:a16="http://schemas.microsoft.com/office/drawing/2014/main" xmlns="" id="{5576C592-2A8C-4F41-9D24-2455D639E5EF}"/>
              </a:ext>
            </a:extLst>
          </p:cNvPr>
          <p:cNvSpPr txBox="1"/>
          <p:nvPr/>
        </p:nvSpPr>
        <p:spPr>
          <a:xfrm>
            <a:off x="4498827" y="4010384"/>
            <a:ext cx="418704" cy="646331"/>
          </a:xfrm>
          <a:prstGeom prst="rect">
            <a:avLst/>
          </a:prstGeom>
          <a:noFill/>
        </p:spPr>
        <p:txBody>
          <a:bodyPr wrap="none" rtlCol="0">
            <a:spAutoFit/>
          </a:bodyPr>
          <a:lstStyle/>
          <a:p>
            <a:pPr algn="ctr" eaLnBrk="0" fontAlgn="base" hangingPunct="0">
              <a:spcBef>
                <a:spcPct val="0"/>
              </a:spcBef>
              <a:spcAft>
                <a:spcPct val="0"/>
              </a:spcAft>
            </a:pPr>
            <a:r>
              <a:rPr lang="en-US" altLang="zh-CN" sz="3600" b="1" dirty="0">
                <a:solidFill>
                  <a:schemeClr val="bg1"/>
                </a:solidFill>
                <a:latin typeface="Lifeline JL" panose="00000400000000000000" pitchFamily="2" charset="0"/>
                <a:ea typeface="微软雅黑"/>
                <a:cs typeface="+mn-ea"/>
                <a:sym typeface="+mn-lt"/>
              </a:rPr>
              <a:t>4</a:t>
            </a:r>
            <a:endParaRPr lang="zh-CN" altLang="en-US" sz="3600" b="1" dirty="0">
              <a:solidFill>
                <a:schemeClr val="bg1"/>
              </a:solidFill>
              <a:latin typeface="Lifeline JL" panose="00000400000000000000" pitchFamily="2" charset="0"/>
              <a:ea typeface="微软雅黑"/>
              <a:cs typeface="+mn-ea"/>
              <a:sym typeface="+mn-lt"/>
            </a:endParaRPr>
          </a:p>
        </p:txBody>
      </p:sp>
      <p:sp>
        <p:nvSpPr>
          <p:cNvPr id="41" name="TextBox 47">
            <a:extLst>
              <a:ext uri="{FF2B5EF4-FFF2-40B4-BE49-F238E27FC236}">
                <a16:creationId xmlns:a16="http://schemas.microsoft.com/office/drawing/2014/main" xmlns="" id="{FBE239C9-6298-4C3E-86D8-81B4130E0E9B}"/>
              </a:ext>
            </a:extLst>
          </p:cNvPr>
          <p:cNvSpPr txBox="1"/>
          <p:nvPr/>
        </p:nvSpPr>
        <p:spPr>
          <a:xfrm>
            <a:off x="5327870" y="4936753"/>
            <a:ext cx="4890870" cy="523220"/>
          </a:xfrm>
          <a:prstGeom prst="rect">
            <a:avLst/>
          </a:prstGeom>
          <a:noFill/>
        </p:spPr>
        <p:txBody>
          <a:bodyPr wrap="square" rtlCol="0">
            <a:spAutoFit/>
          </a:bodyPr>
          <a:lstStyle>
            <a:defPPr>
              <a:defRPr lang="zh-CN"/>
            </a:defPPr>
            <a:lvl1pPr>
              <a:defRPr sz="2800" b="0">
                <a:latin typeface="微软雅黑" panose="020B0503020204020204" pitchFamily="34" charset="-122"/>
                <a:ea typeface="微软雅黑" panose="020B0503020204020204" pitchFamily="34" charset="-122"/>
                <a:cs typeface="+mn-ea"/>
              </a:defRPr>
            </a:lvl1p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学习践行党章，争做合格党员</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2" name="TextBox 58">
            <a:extLst>
              <a:ext uri="{FF2B5EF4-FFF2-40B4-BE49-F238E27FC236}">
                <a16:creationId xmlns:a16="http://schemas.microsoft.com/office/drawing/2014/main" xmlns="" id="{4D8BB5BE-877C-457A-9122-07950C67E767}"/>
              </a:ext>
            </a:extLst>
          </p:cNvPr>
          <p:cNvSpPr txBox="1"/>
          <p:nvPr/>
        </p:nvSpPr>
        <p:spPr>
          <a:xfrm>
            <a:off x="4498827" y="4838182"/>
            <a:ext cx="418704" cy="646331"/>
          </a:xfrm>
          <a:prstGeom prst="rect">
            <a:avLst/>
          </a:prstGeom>
          <a:noFill/>
        </p:spPr>
        <p:txBody>
          <a:bodyPr wrap="none" rtlCol="0">
            <a:spAutoFit/>
          </a:bodyPr>
          <a:lstStyle/>
          <a:p>
            <a:pPr algn="ctr" eaLnBrk="0" fontAlgn="base" hangingPunct="0">
              <a:spcBef>
                <a:spcPct val="0"/>
              </a:spcBef>
              <a:spcAft>
                <a:spcPct val="0"/>
              </a:spcAft>
            </a:pPr>
            <a:r>
              <a:rPr lang="en-US" altLang="zh-CN" sz="3600" b="1">
                <a:solidFill>
                  <a:schemeClr val="bg1"/>
                </a:solidFill>
                <a:latin typeface="Lifeline JL" panose="00000400000000000000" pitchFamily="2" charset="0"/>
                <a:ea typeface="微软雅黑"/>
                <a:cs typeface="+mn-ea"/>
                <a:sym typeface="+mn-lt"/>
              </a:rPr>
              <a:t>5</a:t>
            </a:r>
            <a:endParaRPr lang="zh-CN" altLang="en-US" sz="3600" b="1" dirty="0">
              <a:solidFill>
                <a:schemeClr val="bg1"/>
              </a:solidFill>
              <a:latin typeface="Lifeline JL" panose="00000400000000000000" pitchFamily="2" charset="0"/>
              <a:ea typeface="微软雅黑"/>
              <a:cs typeface="+mn-ea"/>
              <a:sym typeface="+mn-lt"/>
            </a:endParaRPr>
          </a:p>
        </p:txBody>
      </p:sp>
      <p:pic>
        <p:nvPicPr>
          <p:cNvPr id="55" name="图片 54">
            <a:extLst>
              <a:ext uri="{FF2B5EF4-FFF2-40B4-BE49-F238E27FC236}">
                <a16:creationId xmlns:a16="http://schemas.microsoft.com/office/drawing/2014/main" xmlns="" id="{AEF7CFA0-B7F9-415A-8534-825A6FF78987}"/>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23730" t="73260" r="47055"/>
          <a:stretch/>
        </p:blipFill>
        <p:spPr>
          <a:xfrm>
            <a:off x="1323874" y="1334515"/>
            <a:ext cx="2307771" cy="2599802"/>
          </a:xfrm>
          <a:prstGeom prst="rect">
            <a:avLst/>
          </a:prstGeom>
        </p:spPr>
      </p:pic>
      <p:sp>
        <p:nvSpPr>
          <p:cNvPr id="56" name="文本框 55">
            <a:extLst>
              <a:ext uri="{FF2B5EF4-FFF2-40B4-BE49-F238E27FC236}">
                <a16:creationId xmlns:a16="http://schemas.microsoft.com/office/drawing/2014/main" xmlns="" id="{4EB57D82-CCA6-48F9-8DA5-F5CBEB9689DE}"/>
              </a:ext>
            </a:extLst>
          </p:cNvPr>
          <p:cNvSpPr txBox="1"/>
          <p:nvPr/>
        </p:nvSpPr>
        <p:spPr>
          <a:xfrm>
            <a:off x="1323874" y="3637853"/>
            <a:ext cx="2123630" cy="1200329"/>
          </a:xfrm>
          <a:prstGeom prst="rect">
            <a:avLst/>
          </a:prstGeom>
          <a:noFill/>
        </p:spPr>
        <p:txBody>
          <a:bodyPr vert="horz" wrap="square" rtlCol="0">
            <a:spAutoFit/>
          </a:bodyPr>
          <a:lstStyle/>
          <a:p>
            <a:pPr algn="dist"/>
            <a:r>
              <a:rPr lang="zh-CN" altLang="en-US" sz="7200" b="1" dirty="0">
                <a:ln w="19050">
                  <a:solidFill>
                    <a:schemeClr val="bg1"/>
                  </a:solidFill>
                </a:ln>
                <a:blipFill dpi="0" rotWithShape="1">
                  <a:blip r:embed="rId4"/>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目录</a:t>
            </a:r>
            <a:endParaRPr lang="en-US" altLang="zh-CN" sz="7200" b="1" dirty="0">
              <a:ln w="19050">
                <a:solidFill>
                  <a:schemeClr val="bg1"/>
                </a:solidFill>
              </a:ln>
              <a:blipFill dpi="0" rotWithShape="1">
                <a:blip r:embed="rId4"/>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endParaRPr>
          </a:p>
        </p:txBody>
      </p:sp>
      <p:pic>
        <p:nvPicPr>
          <p:cNvPr id="57" name="图片 56">
            <a:extLst>
              <a:ext uri="{FF2B5EF4-FFF2-40B4-BE49-F238E27FC236}">
                <a16:creationId xmlns:a16="http://schemas.microsoft.com/office/drawing/2014/main" xmlns="" id="{5AEEE796-B6CB-4DAD-8B25-5FB038CAD4D5}"/>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707229" y="246693"/>
            <a:ext cx="2436672" cy="528415"/>
          </a:xfrm>
          <a:prstGeom prst="rect">
            <a:avLst/>
          </a:prstGeom>
        </p:spPr>
      </p:pic>
    </p:spTree>
    <p:extLst>
      <p:ext uri="{BB962C8B-B14F-4D97-AF65-F5344CB8AC3E}">
        <p14:creationId xmlns:p14="http://schemas.microsoft.com/office/powerpoint/2010/main" xmlns="" val="1893979434"/>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strVal val="4*#ppt_w"/>
                                          </p:val>
                                        </p:tav>
                                        <p:tav tm="100000">
                                          <p:val>
                                            <p:strVal val="#ppt_w"/>
                                          </p:val>
                                        </p:tav>
                                      </p:tavLst>
                                    </p:anim>
                                    <p:anim calcmode="lin" valueType="num">
                                      <p:cBhvr>
                                        <p:cTn id="8" dur="500" fill="hold"/>
                                        <p:tgtEl>
                                          <p:spTgt spid="55"/>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strVal val="4*#ppt_w"/>
                                          </p:val>
                                        </p:tav>
                                        <p:tav tm="100000">
                                          <p:val>
                                            <p:strVal val="#ppt_w"/>
                                          </p:val>
                                        </p:tav>
                                      </p:tavLst>
                                    </p:anim>
                                    <p:anim calcmode="lin" valueType="num">
                                      <p:cBhvr>
                                        <p:cTn id="12" dur="500" fill="hold"/>
                                        <p:tgtEl>
                                          <p:spTgt spid="56"/>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1+#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1+#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2500"/>
                            </p:stCondLst>
                            <p:childTnLst>
                              <p:par>
                                <p:cTn id="38" presetID="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4500"/>
                            </p:stCondLst>
                            <p:childTnLst>
                              <p:par>
                                <p:cTn id="62" presetID="2" presetClass="entr" presetSubtype="2" fill="hold" nodeType="after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500" fill="hold"/>
                                        <p:tgtEl>
                                          <p:spTgt spid="51"/>
                                        </p:tgtEl>
                                        <p:attrNameLst>
                                          <p:attrName>ppt_x</p:attrName>
                                        </p:attrNameLst>
                                      </p:cBhvr>
                                      <p:tavLst>
                                        <p:tav tm="0">
                                          <p:val>
                                            <p:strVal val="1+#ppt_w/2"/>
                                          </p:val>
                                        </p:tav>
                                        <p:tav tm="100000">
                                          <p:val>
                                            <p:strVal val="#ppt_x"/>
                                          </p:val>
                                        </p:tav>
                                      </p:tavLst>
                                    </p:anim>
                                    <p:anim calcmode="lin" valueType="num">
                                      <p:cBhvr additive="base">
                                        <p:cTn id="65" dur="500" fill="hold"/>
                                        <p:tgtEl>
                                          <p:spTgt spid="51"/>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41" grpId="0"/>
      <p:bldP spid="42"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xmlns=""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xmlns=""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xmlns="" id="{4E3C5A3F-05BE-45DB-9E1B-5C2E224FACD6}"/>
                </a:ext>
              </a:extLst>
            </p:cNvPr>
            <p:cNvSpPr txBox="1"/>
            <p:nvPr/>
          </p:nvSpPr>
          <p:spPr>
            <a:xfrm>
              <a:off x="912094" y="2810770"/>
              <a:ext cx="2954655" cy="1200329"/>
            </a:xfrm>
            <a:prstGeom prst="rect">
              <a:avLst/>
            </a:prstGeom>
            <a:noFill/>
          </p:spPr>
          <p:txBody>
            <a:bodyPr wrap="none" rtlCol="0">
              <a:spAutoFit/>
            </a:bodyPr>
            <a:lstStyle/>
            <a:p>
              <a:pPr algn="ct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Impact" panose="020B0806030902050204" pitchFamily="34" charset="0"/>
                  <a:ea typeface="方正中雅宋_GBK" panose="02000000000000000000" pitchFamily="2" charset="-122"/>
                </a:rPr>
                <a:t>第四章</a:t>
              </a:r>
            </a:p>
          </p:txBody>
        </p:sp>
      </p:grpSp>
      <p:sp>
        <p:nvSpPr>
          <p:cNvPr id="15" name="TextBox 15">
            <a:extLst>
              <a:ext uri="{FF2B5EF4-FFF2-40B4-BE49-F238E27FC236}">
                <a16:creationId xmlns:a16="http://schemas.microsoft.com/office/drawing/2014/main" xmlns="" id="{73198766-B729-4D2D-A694-D6A1FB4BD287}"/>
              </a:ext>
            </a:extLst>
          </p:cNvPr>
          <p:cNvSpPr txBox="1"/>
          <p:nvPr/>
        </p:nvSpPr>
        <p:spPr>
          <a:xfrm>
            <a:off x="4553459" y="2555962"/>
            <a:ext cx="7104841" cy="1200329"/>
          </a:xfrm>
          <a:prstGeom prst="rect">
            <a:avLst/>
          </a:prstGeom>
          <a:noFill/>
        </p:spPr>
        <p:txBody>
          <a:bodyPr wrap="square" rtlCol="0">
            <a:spAutoFit/>
          </a:bodyPr>
          <a:lstStyle>
            <a:defPPr>
              <a:defRPr lang="zh-CN"/>
            </a:defPPr>
            <a:lvl1pPr>
              <a:defRPr sz="4800" b="1">
                <a:latin typeface="+mn-ea"/>
                <a:ea typeface="+mn-ea"/>
              </a:defRPr>
            </a:lvl1pPr>
          </a:lstStyle>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党章的条文部分</a:t>
            </a:r>
          </a:p>
        </p:txBody>
      </p:sp>
      <p:grpSp>
        <p:nvGrpSpPr>
          <p:cNvPr id="2" name="组合 1">
            <a:extLst>
              <a:ext uri="{FF2B5EF4-FFF2-40B4-BE49-F238E27FC236}">
                <a16:creationId xmlns:a16="http://schemas.microsoft.com/office/drawing/2014/main" xmlns="" id="{E64A0EAC-3DCB-416C-9A4A-715257077552}"/>
              </a:ext>
            </a:extLst>
          </p:cNvPr>
          <p:cNvGrpSpPr/>
          <p:nvPr/>
        </p:nvGrpSpPr>
        <p:grpSpPr>
          <a:xfrm>
            <a:off x="4553459" y="3756291"/>
            <a:ext cx="2665871" cy="369332"/>
            <a:chOff x="809905" y="5306347"/>
            <a:chExt cx="2665871" cy="369332"/>
          </a:xfrm>
        </p:grpSpPr>
        <p:sp>
          <p:nvSpPr>
            <p:cNvPr id="31" name="Oval 39">
              <a:extLst>
                <a:ext uri="{FF2B5EF4-FFF2-40B4-BE49-F238E27FC236}">
                  <a16:creationId xmlns:a16="http://schemas.microsoft.com/office/drawing/2014/main" xmlns="" id="{1C856A2A-6F58-4B19-B970-85FE5664A0C1}"/>
                </a:ext>
              </a:extLst>
            </p:cNvPr>
            <p:cNvSpPr>
              <a:spLocks noChangeAspect="1" noChangeArrowheads="1"/>
            </p:cNvSpPr>
            <p:nvPr/>
          </p:nvSpPr>
          <p:spPr bwMode="auto">
            <a:xfrm>
              <a:off x="809905"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2" name="TextBox 21">
              <a:extLst>
                <a:ext uri="{FF2B5EF4-FFF2-40B4-BE49-F238E27FC236}">
                  <a16:creationId xmlns:a16="http://schemas.microsoft.com/office/drawing/2014/main" xmlns="" id="{3A5160CD-B212-4652-82DB-5E42EEEA14A3}"/>
                </a:ext>
              </a:extLst>
            </p:cNvPr>
            <p:cNvSpPr txBox="1"/>
            <p:nvPr/>
          </p:nvSpPr>
          <p:spPr>
            <a:xfrm>
              <a:off x="1025905" y="5306347"/>
              <a:ext cx="2449871"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zh-CN" dirty="0"/>
                <a:t>党</a:t>
              </a:r>
              <a:r>
                <a:rPr lang="zh-CN" altLang="en-US" dirty="0"/>
                <a:t>章条文部分概述</a:t>
              </a:r>
              <a:endParaRPr lang="zh-CN" altLang="zh-CN" dirty="0"/>
            </a:p>
          </p:txBody>
        </p:sp>
      </p:grpSp>
      <p:grpSp>
        <p:nvGrpSpPr>
          <p:cNvPr id="3" name="组合 2">
            <a:extLst>
              <a:ext uri="{FF2B5EF4-FFF2-40B4-BE49-F238E27FC236}">
                <a16:creationId xmlns:a16="http://schemas.microsoft.com/office/drawing/2014/main" xmlns="" id="{6AEC418A-41FA-4672-AE25-DA857FBE844A}"/>
              </a:ext>
            </a:extLst>
          </p:cNvPr>
          <p:cNvGrpSpPr/>
          <p:nvPr/>
        </p:nvGrpSpPr>
        <p:grpSpPr>
          <a:xfrm>
            <a:off x="7091813" y="3756291"/>
            <a:ext cx="2491335" cy="369332"/>
            <a:chOff x="3914612" y="5320553"/>
            <a:chExt cx="2491335" cy="369332"/>
          </a:xfrm>
        </p:grpSpPr>
        <p:sp>
          <p:nvSpPr>
            <p:cNvPr id="33" name="Oval 39">
              <a:extLst>
                <a:ext uri="{FF2B5EF4-FFF2-40B4-BE49-F238E27FC236}">
                  <a16:creationId xmlns:a16="http://schemas.microsoft.com/office/drawing/2014/main" xmlns="" id="{8C8BAB8A-24F8-4B9C-84B4-780D38099F5B}"/>
                </a:ext>
              </a:extLst>
            </p:cNvPr>
            <p:cNvSpPr>
              <a:spLocks noChangeAspect="1" noChangeArrowheads="1"/>
            </p:cNvSpPr>
            <p:nvPr/>
          </p:nvSpPr>
          <p:spPr bwMode="auto">
            <a:xfrm>
              <a:off x="3914612"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4" name="TextBox 21">
              <a:extLst>
                <a:ext uri="{FF2B5EF4-FFF2-40B4-BE49-F238E27FC236}">
                  <a16:creationId xmlns:a16="http://schemas.microsoft.com/office/drawing/2014/main" xmlns="" id="{28F81DD8-451E-4E1D-9522-D5C890064936}"/>
                </a:ext>
              </a:extLst>
            </p:cNvPr>
            <p:cNvSpPr txBox="1"/>
            <p:nvPr/>
          </p:nvSpPr>
          <p:spPr>
            <a:xfrm>
              <a:off x="4183512" y="5320553"/>
              <a:ext cx="2222435"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sym typeface="+mn-lt"/>
                </a:rPr>
                <a:t>党员</a:t>
              </a:r>
            </a:p>
          </p:txBody>
        </p:sp>
      </p:grpSp>
      <p:grpSp>
        <p:nvGrpSpPr>
          <p:cNvPr id="4" name="组合 3">
            <a:extLst>
              <a:ext uri="{FF2B5EF4-FFF2-40B4-BE49-F238E27FC236}">
                <a16:creationId xmlns:a16="http://schemas.microsoft.com/office/drawing/2014/main" xmlns="" id="{72288A08-4256-425C-B600-9925CC599B12}"/>
              </a:ext>
            </a:extLst>
          </p:cNvPr>
          <p:cNvGrpSpPr/>
          <p:nvPr/>
        </p:nvGrpSpPr>
        <p:grpSpPr>
          <a:xfrm>
            <a:off x="9091397" y="3740449"/>
            <a:ext cx="2348061" cy="369332"/>
            <a:chOff x="7104380" y="5306347"/>
            <a:chExt cx="2348061" cy="369332"/>
          </a:xfrm>
        </p:grpSpPr>
        <p:sp>
          <p:nvSpPr>
            <p:cNvPr id="35" name="Oval 39">
              <a:extLst>
                <a:ext uri="{FF2B5EF4-FFF2-40B4-BE49-F238E27FC236}">
                  <a16:creationId xmlns:a16="http://schemas.microsoft.com/office/drawing/2014/main" xmlns="" id="{E5EE95A1-7E59-4DA0-90EB-93B2E800EB9A}"/>
                </a:ext>
              </a:extLst>
            </p:cNvPr>
            <p:cNvSpPr>
              <a:spLocks noChangeAspect="1" noChangeArrowheads="1"/>
            </p:cNvSpPr>
            <p:nvPr/>
          </p:nvSpPr>
          <p:spPr bwMode="auto">
            <a:xfrm>
              <a:off x="7104380"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6" name="TextBox 21">
              <a:extLst>
                <a:ext uri="{FF2B5EF4-FFF2-40B4-BE49-F238E27FC236}">
                  <a16:creationId xmlns:a16="http://schemas.microsoft.com/office/drawing/2014/main" xmlns="" id="{D6D1ED97-44A5-4D49-A007-693EB6385298}"/>
                </a:ext>
              </a:extLst>
            </p:cNvPr>
            <p:cNvSpPr txBox="1"/>
            <p:nvPr/>
          </p:nvSpPr>
          <p:spPr>
            <a:xfrm>
              <a:off x="7320381" y="5306347"/>
              <a:ext cx="2132060"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sym typeface="+mn-lt"/>
                </a:rPr>
                <a:t>党的组织制度</a:t>
              </a:r>
            </a:p>
          </p:txBody>
        </p:sp>
      </p:grpSp>
      <p:grpSp>
        <p:nvGrpSpPr>
          <p:cNvPr id="7" name="组合 6">
            <a:extLst>
              <a:ext uri="{FF2B5EF4-FFF2-40B4-BE49-F238E27FC236}">
                <a16:creationId xmlns:a16="http://schemas.microsoft.com/office/drawing/2014/main" xmlns="" id="{50EFDE95-ECEF-4BEE-8EBA-2A9605FA883F}"/>
              </a:ext>
            </a:extLst>
          </p:cNvPr>
          <p:cNvGrpSpPr/>
          <p:nvPr/>
        </p:nvGrpSpPr>
        <p:grpSpPr>
          <a:xfrm>
            <a:off x="4553459" y="4202859"/>
            <a:ext cx="2665871" cy="369332"/>
            <a:chOff x="809905" y="5752915"/>
            <a:chExt cx="2665871" cy="369332"/>
          </a:xfrm>
        </p:grpSpPr>
        <p:sp>
          <p:nvSpPr>
            <p:cNvPr id="37" name="Oval 39">
              <a:extLst>
                <a:ext uri="{FF2B5EF4-FFF2-40B4-BE49-F238E27FC236}">
                  <a16:creationId xmlns:a16="http://schemas.microsoft.com/office/drawing/2014/main" xmlns="" id="{F10A4DD6-81A4-49C7-B669-A103CF5C6CC9}"/>
                </a:ext>
              </a:extLst>
            </p:cNvPr>
            <p:cNvSpPr>
              <a:spLocks noChangeAspect="1" noChangeArrowheads="1"/>
            </p:cNvSpPr>
            <p:nvPr/>
          </p:nvSpPr>
          <p:spPr bwMode="auto">
            <a:xfrm>
              <a:off x="809905"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8" name="TextBox 21">
              <a:extLst>
                <a:ext uri="{FF2B5EF4-FFF2-40B4-BE49-F238E27FC236}">
                  <a16:creationId xmlns:a16="http://schemas.microsoft.com/office/drawing/2014/main" xmlns="" id="{EDE9D920-3161-43AA-A17D-B00B6F00F24C}"/>
                </a:ext>
              </a:extLst>
            </p:cNvPr>
            <p:cNvSpPr txBox="1"/>
            <p:nvPr/>
          </p:nvSpPr>
          <p:spPr>
            <a:xfrm>
              <a:off x="1025905" y="5752915"/>
              <a:ext cx="2449871"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sym typeface="+mn-lt"/>
                </a:rPr>
                <a:t>党的组织体系</a:t>
              </a:r>
            </a:p>
          </p:txBody>
        </p:sp>
      </p:grpSp>
      <p:grpSp>
        <p:nvGrpSpPr>
          <p:cNvPr id="6" name="组合 5">
            <a:extLst>
              <a:ext uri="{FF2B5EF4-FFF2-40B4-BE49-F238E27FC236}">
                <a16:creationId xmlns:a16="http://schemas.microsoft.com/office/drawing/2014/main" xmlns="" id="{1FF2891D-A001-4CEA-987F-1D401FD705A5}"/>
              </a:ext>
            </a:extLst>
          </p:cNvPr>
          <p:cNvGrpSpPr/>
          <p:nvPr/>
        </p:nvGrpSpPr>
        <p:grpSpPr>
          <a:xfrm>
            <a:off x="7091813" y="4188653"/>
            <a:ext cx="2657508" cy="369332"/>
            <a:chOff x="3914612" y="5752915"/>
            <a:chExt cx="2657508" cy="369332"/>
          </a:xfrm>
        </p:grpSpPr>
        <p:sp>
          <p:nvSpPr>
            <p:cNvPr id="39" name="Oval 39">
              <a:extLst>
                <a:ext uri="{FF2B5EF4-FFF2-40B4-BE49-F238E27FC236}">
                  <a16:creationId xmlns:a16="http://schemas.microsoft.com/office/drawing/2014/main" xmlns="" id="{FC39B4CF-1A79-426A-B94E-D9FC032DB9AC}"/>
                </a:ext>
              </a:extLst>
            </p:cNvPr>
            <p:cNvSpPr>
              <a:spLocks noChangeAspect="1" noChangeArrowheads="1"/>
            </p:cNvSpPr>
            <p:nvPr/>
          </p:nvSpPr>
          <p:spPr bwMode="auto">
            <a:xfrm>
              <a:off x="3914612"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40" name="TextBox 21">
              <a:extLst>
                <a:ext uri="{FF2B5EF4-FFF2-40B4-BE49-F238E27FC236}">
                  <a16:creationId xmlns:a16="http://schemas.microsoft.com/office/drawing/2014/main" xmlns="" id="{828B1F06-F292-482E-ADD2-A7FDD896C119}"/>
                </a:ext>
              </a:extLst>
            </p:cNvPr>
            <p:cNvSpPr txBox="1"/>
            <p:nvPr/>
          </p:nvSpPr>
          <p:spPr>
            <a:xfrm>
              <a:off x="4130612" y="5752915"/>
              <a:ext cx="2441508"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sym typeface="+mn-lt"/>
                </a:rPr>
                <a:t>党的干部</a:t>
              </a:r>
            </a:p>
          </p:txBody>
        </p:sp>
      </p:grpSp>
      <p:grpSp>
        <p:nvGrpSpPr>
          <p:cNvPr id="5" name="组合 4">
            <a:extLst>
              <a:ext uri="{FF2B5EF4-FFF2-40B4-BE49-F238E27FC236}">
                <a16:creationId xmlns:a16="http://schemas.microsoft.com/office/drawing/2014/main" xmlns="" id="{6992AD0E-55C1-4A33-8E4F-5F9B6F21B13F}"/>
              </a:ext>
            </a:extLst>
          </p:cNvPr>
          <p:cNvGrpSpPr/>
          <p:nvPr/>
        </p:nvGrpSpPr>
        <p:grpSpPr>
          <a:xfrm>
            <a:off x="9094008" y="4187017"/>
            <a:ext cx="2657508" cy="369332"/>
            <a:chOff x="7106991" y="5752915"/>
            <a:chExt cx="2657508" cy="369332"/>
          </a:xfrm>
        </p:grpSpPr>
        <p:sp>
          <p:nvSpPr>
            <p:cNvPr id="41" name="Oval 39">
              <a:extLst>
                <a:ext uri="{FF2B5EF4-FFF2-40B4-BE49-F238E27FC236}">
                  <a16:creationId xmlns:a16="http://schemas.microsoft.com/office/drawing/2014/main" xmlns="" id="{D6186309-50F9-45C3-98B1-87C8EDEC6CEB}"/>
                </a:ext>
              </a:extLst>
            </p:cNvPr>
            <p:cNvSpPr>
              <a:spLocks noChangeAspect="1" noChangeArrowheads="1"/>
            </p:cNvSpPr>
            <p:nvPr/>
          </p:nvSpPr>
          <p:spPr bwMode="auto">
            <a:xfrm>
              <a:off x="7106991"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42" name="TextBox 21">
              <a:extLst>
                <a:ext uri="{FF2B5EF4-FFF2-40B4-BE49-F238E27FC236}">
                  <a16:creationId xmlns:a16="http://schemas.microsoft.com/office/drawing/2014/main" xmlns="" id="{9E7059DE-FCDE-4792-9906-56DE2D89FB0C}"/>
                </a:ext>
              </a:extLst>
            </p:cNvPr>
            <p:cNvSpPr txBox="1"/>
            <p:nvPr/>
          </p:nvSpPr>
          <p:spPr>
            <a:xfrm>
              <a:off x="7322991" y="5752915"/>
              <a:ext cx="2441508"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r>
                <a:rPr lang="zh-CN" altLang="en-US" dirty="0">
                  <a:sym typeface="+mn-lt"/>
                </a:rPr>
                <a:t>党的纪律</a:t>
              </a:r>
            </a:p>
          </p:txBody>
        </p:sp>
      </p:grpSp>
    </p:spTree>
    <p:extLst>
      <p:ext uri="{BB962C8B-B14F-4D97-AF65-F5344CB8AC3E}">
        <p14:creationId xmlns:p14="http://schemas.microsoft.com/office/powerpoint/2010/main" xmlns="" val="2849909672"/>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1+#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4319" y="4909609"/>
            <a:ext cx="10112253" cy="646079"/>
          </a:xfrm>
          <a:prstGeom prst="rect">
            <a:avLst/>
          </a:prstGeom>
        </p:spPr>
        <p:txBody>
          <a:bodyPr wrap="square">
            <a:spAutoFit/>
          </a:bodyPr>
          <a:lstStyle/>
          <a:p>
            <a:pPr marL="285636" indent="-285636" algn="just">
              <a:buFont typeface="Wingdings" panose="05000000000000000000" pitchFamily="2" charset="2"/>
              <a:buChar char="n"/>
            </a:pPr>
            <a:r>
              <a:rPr lang="zh-CN" altLang="zh-CN" sz="1799" dirty="0">
                <a:solidFill>
                  <a:schemeClr val="tx1">
                    <a:lumMod val="85000"/>
                    <a:lumOff val="15000"/>
                  </a:schemeClr>
                </a:solidFill>
                <a:latin typeface="微软雅黑" panose="020B0503020204020204" pitchFamily="34" charset="-122"/>
                <a:ea typeface="微软雅黑" panose="020B0503020204020204" pitchFamily="34" charset="-122"/>
              </a:rPr>
              <a:t>留党察看最长不超过两年。党员在留党察看期间没有表决权、选举权和被选举权。党员经过留党察看，确已改正错误的，应当恢复其党员的权利；坚持错误不改的，应当开除党籍。</a:t>
            </a:r>
          </a:p>
        </p:txBody>
      </p:sp>
      <p:sp>
        <p:nvSpPr>
          <p:cNvPr id="3" name="矩形 2"/>
          <p:cNvSpPr/>
          <p:nvPr/>
        </p:nvSpPr>
        <p:spPr>
          <a:xfrm>
            <a:off x="4764131" y="2056505"/>
            <a:ext cx="2953501" cy="461485"/>
          </a:xfrm>
          <a:prstGeom prst="rect">
            <a:avLst/>
          </a:prstGeom>
        </p:spPr>
        <p:txBody>
          <a:bodyPr wrap="none">
            <a:spAutoFit/>
          </a:bodyPr>
          <a:lstStyle/>
          <a:p>
            <a:pPr algn="just" eaLnBrk="1" hangingPunct="1"/>
            <a:r>
              <a:rPr lang="zh-CN" altLang="zh-CN" sz="2399" b="1">
                <a:latin typeface="微软雅黑" panose="020B0503020204020204" pitchFamily="34" charset="-122"/>
                <a:ea typeface="微软雅黑" panose="020B0503020204020204" pitchFamily="34" charset="-122"/>
              </a:rPr>
              <a:t>党的纪律处分的种类</a:t>
            </a:r>
          </a:p>
        </p:txBody>
      </p:sp>
      <p:sp>
        <p:nvSpPr>
          <p:cNvPr id="5" name="箭头: 右 4"/>
          <p:cNvSpPr/>
          <p:nvPr/>
        </p:nvSpPr>
        <p:spPr bwMode="auto">
          <a:xfrm>
            <a:off x="2805860" y="33077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rgbClr val="BC0000"/>
              </a:solidFill>
              <a:latin typeface="Arial" panose="020B0604020202020204"/>
              <a:ea typeface="微软雅黑" panose="020B0503020204020204" pitchFamily="34" charset="-122"/>
              <a:cs typeface="+mn-ea"/>
            </a:endParaRPr>
          </a:p>
        </p:txBody>
      </p:sp>
      <p:sp>
        <p:nvSpPr>
          <p:cNvPr id="21" name="箭头: 右 20"/>
          <p:cNvSpPr/>
          <p:nvPr/>
        </p:nvSpPr>
        <p:spPr bwMode="auto">
          <a:xfrm>
            <a:off x="4807130" y="33077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rgbClr val="BC0000"/>
              </a:solidFill>
              <a:latin typeface="Arial" panose="020B0604020202020204"/>
              <a:ea typeface="微软雅黑" panose="020B0503020204020204" pitchFamily="34" charset="-122"/>
              <a:cs typeface="+mn-ea"/>
            </a:endParaRPr>
          </a:p>
        </p:txBody>
      </p:sp>
      <p:sp>
        <p:nvSpPr>
          <p:cNvPr id="23" name="箭头: 右 22"/>
          <p:cNvSpPr/>
          <p:nvPr/>
        </p:nvSpPr>
        <p:spPr bwMode="auto">
          <a:xfrm>
            <a:off x="6854942" y="33077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rgbClr val="BC0000"/>
              </a:solidFill>
              <a:latin typeface="Arial" panose="020B0604020202020204"/>
              <a:ea typeface="微软雅黑" panose="020B0503020204020204" pitchFamily="34" charset="-122"/>
              <a:cs typeface="+mn-ea"/>
            </a:endParaRPr>
          </a:p>
        </p:txBody>
      </p:sp>
      <p:sp>
        <p:nvSpPr>
          <p:cNvPr id="25" name="箭头: 右 24"/>
          <p:cNvSpPr/>
          <p:nvPr/>
        </p:nvSpPr>
        <p:spPr bwMode="auto">
          <a:xfrm>
            <a:off x="8856213" y="33077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rgbClr val="BC0000"/>
              </a:solidFill>
              <a:latin typeface="Arial" panose="020B0604020202020204"/>
              <a:ea typeface="微软雅黑" panose="020B0503020204020204" pitchFamily="34" charset="-122"/>
              <a:cs typeface="+mn-ea"/>
            </a:endParaRPr>
          </a:p>
        </p:txBody>
      </p:sp>
      <p:grpSp>
        <p:nvGrpSpPr>
          <p:cNvPr id="7" name="组合 6"/>
          <p:cNvGrpSpPr/>
          <p:nvPr/>
        </p:nvGrpSpPr>
        <p:grpSpPr>
          <a:xfrm>
            <a:off x="1203902" y="2848121"/>
            <a:ext cx="1485574" cy="1485574"/>
            <a:chOff x="1204372" y="2847894"/>
            <a:chExt cx="1486154" cy="1486154"/>
          </a:xfrm>
          <a:gradFill>
            <a:gsLst>
              <a:gs pos="0">
                <a:srgbClr val="002060"/>
              </a:gs>
              <a:gs pos="48000">
                <a:srgbClr val="0070C0"/>
              </a:gs>
              <a:gs pos="100000">
                <a:srgbClr val="00B0F0"/>
              </a:gs>
            </a:gsLst>
            <a:lin ang="16200000" scaled="1"/>
          </a:gradFill>
        </p:grpSpPr>
        <p:sp>
          <p:nvSpPr>
            <p:cNvPr id="4" name="椭圆 3"/>
            <p:cNvSpPr/>
            <p:nvPr/>
          </p:nvSpPr>
          <p:spPr bwMode="auto">
            <a:xfrm>
              <a:off x="1204372"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7" name="矩形 26"/>
            <p:cNvSpPr/>
            <p:nvPr/>
          </p:nvSpPr>
          <p:spPr>
            <a:xfrm>
              <a:off x="1494057" y="3326679"/>
              <a:ext cx="902811" cy="523220"/>
            </a:xfrm>
            <a:prstGeom prst="rect">
              <a:avLst/>
            </a:prstGeom>
            <a:grpFill/>
          </p:spPr>
          <p:txBody>
            <a:bodyPr wrap="none">
              <a:spAutoFit/>
            </a:bodyPr>
            <a:lstStyle/>
            <a:p>
              <a:pPr algn="ctr"/>
              <a:r>
                <a:rPr lang="zh-CN" altLang="zh-CN" sz="2799" b="1" dirty="0">
                  <a:solidFill>
                    <a:schemeClr val="bg2"/>
                  </a:solidFill>
                  <a:latin typeface="微软雅黑" panose="020B0503020204020204" pitchFamily="34" charset="-122"/>
                  <a:ea typeface="微软雅黑" panose="020B0503020204020204" pitchFamily="34" charset="-122"/>
                </a:rPr>
                <a:t>警告</a:t>
              </a:r>
              <a:endParaRPr lang="zh-CN" altLang="en-US" sz="2799" b="1" dirty="0">
                <a:solidFill>
                  <a:schemeClr val="bg2"/>
                </a:solidFill>
              </a:endParaRPr>
            </a:p>
          </p:txBody>
        </p:sp>
      </p:grpSp>
      <p:grpSp>
        <p:nvGrpSpPr>
          <p:cNvPr id="33" name="组合 32"/>
          <p:cNvGrpSpPr/>
          <p:nvPr/>
        </p:nvGrpSpPr>
        <p:grpSpPr>
          <a:xfrm>
            <a:off x="3205173" y="2848121"/>
            <a:ext cx="1485574" cy="1485574"/>
            <a:chOff x="3206425" y="2847894"/>
            <a:chExt cx="1486154" cy="1486154"/>
          </a:xfrm>
          <a:gradFill>
            <a:gsLst>
              <a:gs pos="0">
                <a:srgbClr val="002060"/>
              </a:gs>
              <a:gs pos="48000">
                <a:srgbClr val="0070C0"/>
              </a:gs>
              <a:gs pos="100000">
                <a:srgbClr val="00B0F0"/>
              </a:gs>
            </a:gsLst>
            <a:lin ang="16200000" scaled="1"/>
          </a:gradFill>
        </p:grpSpPr>
        <p:sp>
          <p:nvSpPr>
            <p:cNvPr id="20" name="椭圆 19"/>
            <p:cNvSpPr/>
            <p:nvPr/>
          </p:nvSpPr>
          <p:spPr bwMode="auto">
            <a:xfrm>
              <a:off x="3206425"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8" name="矩形 27"/>
            <p:cNvSpPr/>
            <p:nvPr/>
          </p:nvSpPr>
          <p:spPr>
            <a:xfrm>
              <a:off x="3252983" y="3357458"/>
              <a:ext cx="1415772" cy="461665"/>
            </a:xfrm>
            <a:prstGeom prst="rect">
              <a:avLst/>
            </a:prstGeom>
            <a:grpFill/>
          </p:spPr>
          <p:txBody>
            <a:bodyPr wrap="none">
              <a:spAutoFit/>
            </a:bodyPr>
            <a:lstStyle/>
            <a:p>
              <a:r>
                <a:rPr lang="zh-CN" altLang="en-US" sz="2399" b="1" dirty="0">
                  <a:solidFill>
                    <a:schemeClr val="bg2"/>
                  </a:solidFill>
                  <a:latin typeface="微软雅黑" panose="020B0503020204020204" pitchFamily="34" charset="-122"/>
                  <a:ea typeface="微软雅黑" panose="020B0503020204020204" pitchFamily="34" charset="-122"/>
                </a:rPr>
                <a:t>严重</a:t>
              </a:r>
              <a:r>
                <a:rPr lang="zh-CN" altLang="zh-CN" sz="2399" b="1" dirty="0">
                  <a:solidFill>
                    <a:schemeClr val="bg2"/>
                  </a:solidFill>
                  <a:latin typeface="微软雅黑" panose="020B0503020204020204" pitchFamily="34" charset="-122"/>
                  <a:ea typeface="微软雅黑" panose="020B0503020204020204" pitchFamily="34" charset="-122"/>
                </a:rPr>
                <a:t>警告</a:t>
              </a:r>
              <a:endParaRPr lang="zh-CN" altLang="en-US" sz="2399" b="1" dirty="0">
                <a:solidFill>
                  <a:schemeClr val="bg2"/>
                </a:solidFill>
              </a:endParaRPr>
            </a:p>
          </p:txBody>
        </p:sp>
      </p:grpSp>
      <p:grpSp>
        <p:nvGrpSpPr>
          <p:cNvPr id="34" name="组合 33"/>
          <p:cNvGrpSpPr/>
          <p:nvPr/>
        </p:nvGrpSpPr>
        <p:grpSpPr>
          <a:xfrm>
            <a:off x="5252984" y="2848121"/>
            <a:ext cx="1485574" cy="1485574"/>
            <a:chOff x="5255036" y="2847894"/>
            <a:chExt cx="1486154" cy="1486154"/>
          </a:xfrm>
          <a:gradFill>
            <a:gsLst>
              <a:gs pos="0">
                <a:srgbClr val="002060"/>
              </a:gs>
              <a:gs pos="48000">
                <a:srgbClr val="0070C0"/>
              </a:gs>
              <a:gs pos="100000">
                <a:srgbClr val="00B0F0"/>
              </a:gs>
            </a:gsLst>
            <a:lin ang="16200000" scaled="1"/>
          </a:gradFill>
        </p:grpSpPr>
        <p:sp>
          <p:nvSpPr>
            <p:cNvPr id="22" name="椭圆 21"/>
            <p:cNvSpPr/>
            <p:nvPr/>
          </p:nvSpPr>
          <p:spPr bwMode="auto">
            <a:xfrm>
              <a:off x="5255036"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9" name="矩形 28"/>
            <p:cNvSpPr/>
            <p:nvPr/>
          </p:nvSpPr>
          <p:spPr>
            <a:xfrm>
              <a:off x="5362667" y="3172791"/>
              <a:ext cx="1270891" cy="830997"/>
            </a:xfrm>
            <a:prstGeom prst="rect">
              <a:avLst/>
            </a:prstGeom>
            <a:grpFill/>
          </p:spPr>
          <p:txBody>
            <a:bodyPr wrap="square">
              <a:spAutoFit/>
            </a:bodyPr>
            <a:lstStyle/>
            <a:p>
              <a:pPr algn="ctr"/>
              <a:r>
                <a:rPr lang="zh-CN" altLang="zh-CN" sz="2399" b="1" dirty="0">
                  <a:solidFill>
                    <a:schemeClr val="bg2"/>
                  </a:solidFill>
                  <a:latin typeface="微软雅黑" panose="020B0503020204020204" pitchFamily="34" charset="-122"/>
                  <a:ea typeface="微软雅黑" panose="020B0503020204020204" pitchFamily="34" charset="-122"/>
                </a:rPr>
                <a:t>撤销党内职务</a:t>
              </a:r>
              <a:endParaRPr lang="zh-CN" altLang="en-US" sz="2399" b="1" dirty="0">
                <a:solidFill>
                  <a:schemeClr val="bg2"/>
                </a:solidFill>
              </a:endParaRPr>
            </a:p>
          </p:txBody>
        </p:sp>
      </p:grpSp>
      <p:grpSp>
        <p:nvGrpSpPr>
          <p:cNvPr id="35" name="组合 34"/>
          <p:cNvGrpSpPr/>
          <p:nvPr/>
        </p:nvGrpSpPr>
        <p:grpSpPr>
          <a:xfrm>
            <a:off x="7254255" y="2848121"/>
            <a:ext cx="1485574" cy="1485574"/>
            <a:chOff x="7257089" y="2847894"/>
            <a:chExt cx="1486154" cy="1486154"/>
          </a:xfrm>
          <a:gradFill>
            <a:gsLst>
              <a:gs pos="0">
                <a:srgbClr val="002060"/>
              </a:gs>
              <a:gs pos="48000">
                <a:srgbClr val="0070C0"/>
              </a:gs>
              <a:gs pos="100000">
                <a:srgbClr val="00B0F0"/>
              </a:gs>
            </a:gsLst>
            <a:lin ang="16200000" scaled="1"/>
          </a:gradFill>
        </p:grpSpPr>
        <p:sp>
          <p:nvSpPr>
            <p:cNvPr id="24" name="椭圆 23"/>
            <p:cNvSpPr/>
            <p:nvPr/>
          </p:nvSpPr>
          <p:spPr bwMode="auto">
            <a:xfrm>
              <a:off x="7257089"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0" name="矩形 29"/>
            <p:cNvSpPr/>
            <p:nvPr/>
          </p:nvSpPr>
          <p:spPr>
            <a:xfrm>
              <a:off x="7544540" y="3172791"/>
              <a:ext cx="949756" cy="830997"/>
            </a:xfrm>
            <a:prstGeom prst="rect">
              <a:avLst/>
            </a:prstGeom>
            <a:grpFill/>
          </p:spPr>
          <p:txBody>
            <a:bodyPr wrap="square">
              <a:spAutoFit/>
            </a:bodyPr>
            <a:lstStyle/>
            <a:p>
              <a:pPr algn="ctr"/>
              <a:r>
                <a:rPr lang="zh-CN" altLang="zh-CN" sz="2399" b="1" dirty="0">
                  <a:solidFill>
                    <a:schemeClr val="bg2"/>
                  </a:solidFill>
                  <a:latin typeface="微软雅黑" panose="020B0503020204020204" pitchFamily="34" charset="-122"/>
                  <a:ea typeface="微软雅黑" panose="020B0503020204020204" pitchFamily="34" charset="-122"/>
                </a:rPr>
                <a:t>留党察看</a:t>
              </a:r>
              <a:endParaRPr lang="zh-CN" altLang="en-US" sz="2399" b="1" dirty="0">
                <a:solidFill>
                  <a:schemeClr val="bg2"/>
                </a:solidFill>
              </a:endParaRPr>
            </a:p>
          </p:txBody>
        </p:sp>
      </p:grpSp>
      <p:grpSp>
        <p:nvGrpSpPr>
          <p:cNvPr id="36" name="组合 35"/>
          <p:cNvGrpSpPr/>
          <p:nvPr/>
        </p:nvGrpSpPr>
        <p:grpSpPr>
          <a:xfrm>
            <a:off x="9302066" y="2848121"/>
            <a:ext cx="1485574" cy="1485574"/>
            <a:chOff x="9305700" y="2847894"/>
            <a:chExt cx="1486154" cy="1486154"/>
          </a:xfrm>
          <a:gradFill>
            <a:gsLst>
              <a:gs pos="0">
                <a:srgbClr val="002060"/>
              </a:gs>
              <a:gs pos="48000">
                <a:srgbClr val="0070C0"/>
              </a:gs>
              <a:gs pos="100000">
                <a:srgbClr val="00B0F0"/>
              </a:gs>
            </a:gsLst>
            <a:lin ang="16200000" scaled="1"/>
          </a:gradFill>
        </p:grpSpPr>
        <p:sp>
          <p:nvSpPr>
            <p:cNvPr id="26" name="椭圆 25"/>
            <p:cNvSpPr/>
            <p:nvPr/>
          </p:nvSpPr>
          <p:spPr bwMode="auto">
            <a:xfrm>
              <a:off x="9305700"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1" name="矩形 30"/>
            <p:cNvSpPr/>
            <p:nvPr/>
          </p:nvSpPr>
          <p:spPr>
            <a:xfrm>
              <a:off x="9589908" y="3172791"/>
              <a:ext cx="949756" cy="830997"/>
            </a:xfrm>
            <a:prstGeom prst="rect">
              <a:avLst/>
            </a:prstGeom>
            <a:grpFill/>
          </p:spPr>
          <p:txBody>
            <a:bodyPr wrap="square">
              <a:spAutoFit/>
            </a:bodyPr>
            <a:lstStyle/>
            <a:p>
              <a:pPr algn="ctr"/>
              <a:r>
                <a:rPr lang="zh-CN" altLang="zh-CN" sz="2399" b="1" dirty="0">
                  <a:solidFill>
                    <a:schemeClr val="bg2"/>
                  </a:solidFill>
                  <a:latin typeface="微软雅黑" panose="020B0503020204020204" pitchFamily="34" charset="-122"/>
                  <a:ea typeface="微软雅黑" panose="020B0503020204020204" pitchFamily="34" charset="-122"/>
                </a:rPr>
                <a:t>开除党籍</a:t>
              </a:r>
            </a:p>
          </p:txBody>
        </p:sp>
      </p:grpSp>
      <p:sp>
        <p:nvSpPr>
          <p:cNvPr id="32" name="矩形 31"/>
          <p:cNvSpPr/>
          <p:nvPr/>
        </p:nvSpPr>
        <p:spPr>
          <a:xfrm>
            <a:off x="1094319" y="5656826"/>
            <a:ext cx="3541575" cy="369188"/>
          </a:xfrm>
          <a:prstGeom prst="rect">
            <a:avLst/>
          </a:prstGeom>
        </p:spPr>
        <p:txBody>
          <a:bodyPr wrap="none">
            <a:spAutoFit/>
          </a:bodyPr>
          <a:lstStyle/>
          <a:p>
            <a:pPr marL="285636" indent="-285636">
              <a:buFont typeface="Wingdings" panose="05000000000000000000" pitchFamily="2" charset="2"/>
              <a:buChar char="n"/>
            </a:pPr>
            <a:r>
              <a:rPr lang="en-US" altLang="zh-CN" sz="1799">
                <a:solidFill>
                  <a:schemeClr val="bg1"/>
                </a:solidFill>
                <a:latin typeface="微软雅黑" panose="020B0503020204020204" pitchFamily="34" charset="-122"/>
                <a:ea typeface="微软雅黑" panose="020B0503020204020204" pitchFamily="34" charset="-122"/>
              </a:rPr>
              <a:t> </a:t>
            </a:r>
            <a:r>
              <a:rPr lang="zh-CN" altLang="zh-CN" sz="1799">
                <a:solidFill>
                  <a:schemeClr val="bg1"/>
                </a:solidFill>
                <a:latin typeface="微软雅黑" panose="020B0503020204020204" pitchFamily="34" charset="-122"/>
                <a:ea typeface="微软雅黑" panose="020B0503020204020204" pitchFamily="34" charset="-122"/>
              </a:rPr>
              <a:t>开除党籍是党内的最高处分。</a:t>
            </a:r>
            <a:endParaRPr lang="zh-CN" altLang="en-US" sz="1799"/>
          </a:p>
        </p:txBody>
      </p:sp>
    </p:spTree>
    <p:extLst>
      <p:ext uri="{BB962C8B-B14F-4D97-AF65-F5344CB8AC3E}">
        <p14:creationId xmlns:p14="http://schemas.microsoft.com/office/powerpoint/2010/main" xmlns="" val="1923140492"/>
      </p:ext>
    </p:extLst>
  </p:cSld>
  <p:clrMapOvr>
    <a:masterClrMapping/>
  </p:clrMapOvr>
  <mc:AlternateContent xmlns:mc="http://schemas.openxmlformats.org/markup-compatibility/2006">
    <mc:Choice xmlns:p14="http://schemas.microsoft.com/office/powerpoint/2010/main" xmlns="" Requires="p14">
      <p:transition spd="slow" p14:dur="900" advTm="6198">
        <p14:warp dir="in"/>
      </p:transition>
    </mc:Choice>
    <mc:Fallback>
      <p:transition spd="slow" advTm="619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21" grpId="0" animBg="1"/>
      <p:bldP spid="23"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2D1F0484-8823-4C8C-975B-0797842D11F2}"/>
              </a:ext>
            </a:extLst>
          </p:cNvPr>
          <p:cNvGrpSpPr/>
          <p:nvPr/>
        </p:nvGrpSpPr>
        <p:grpSpPr>
          <a:xfrm>
            <a:off x="1245248" y="1334020"/>
            <a:ext cx="9926624" cy="4262985"/>
            <a:chOff x="1245248" y="1334020"/>
            <a:chExt cx="9926624" cy="4262985"/>
          </a:xfrm>
        </p:grpSpPr>
        <p:sp>
          <p:nvSpPr>
            <p:cNvPr id="60" name="矩形 59"/>
            <p:cNvSpPr/>
            <p:nvPr/>
          </p:nvSpPr>
          <p:spPr bwMode="auto">
            <a:xfrm>
              <a:off x="1597578" y="1334020"/>
              <a:ext cx="9574294" cy="4262985"/>
            </a:xfrm>
            <a:prstGeom prst="rect">
              <a:avLst/>
            </a:prstGeom>
            <a:solidFill>
              <a:schemeClr val="accent1">
                <a:lumMod val="20000"/>
                <a:lumOff val="80000"/>
              </a:schemeClr>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grpSp>
          <p:nvGrpSpPr>
            <p:cNvPr id="55" name="组合 54"/>
            <p:cNvGrpSpPr/>
            <p:nvPr/>
          </p:nvGrpSpPr>
          <p:grpSpPr>
            <a:xfrm flipH="1">
              <a:off x="9286313" y="3323925"/>
              <a:ext cx="207016" cy="1570257"/>
              <a:chOff x="2289176" y="1525588"/>
              <a:chExt cx="361950" cy="2655887"/>
            </a:xfrm>
          </p:grpSpPr>
          <p:sp>
            <p:nvSpPr>
              <p:cNvPr id="56"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sp>
            <p:nvSpPr>
              <p:cNvPr id="57"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sp>
            <p:nvSpPr>
              <p:cNvPr id="58"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grpSp>
        <p:grpSp>
          <p:nvGrpSpPr>
            <p:cNvPr id="51" name="组合 50"/>
            <p:cNvGrpSpPr/>
            <p:nvPr/>
          </p:nvGrpSpPr>
          <p:grpSpPr>
            <a:xfrm>
              <a:off x="6293287" y="3323925"/>
              <a:ext cx="355929" cy="1570257"/>
              <a:chOff x="2289176" y="1525588"/>
              <a:chExt cx="361950" cy="2655887"/>
            </a:xfrm>
          </p:grpSpPr>
          <p:sp>
            <p:nvSpPr>
              <p:cNvPr id="52"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sp>
            <p:nvSpPr>
              <p:cNvPr id="53"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sp>
            <p:nvSpPr>
              <p:cNvPr id="54"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endParaRPr>
              </a:p>
            </p:txBody>
          </p:sp>
        </p:grpSp>
        <p:grpSp>
          <p:nvGrpSpPr>
            <p:cNvPr id="4" name="组合 3"/>
            <p:cNvGrpSpPr/>
            <p:nvPr/>
          </p:nvGrpSpPr>
          <p:grpSpPr>
            <a:xfrm>
              <a:off x="2689382" y="1853199"/>
              <a:ext cx="3220944" cy="650816"/>
              <a:chOff x="2797154" y="2475058"/>
              <a:chExt cx="3222202" cy="651070"/>
            </a:xfrm>
            <a:gradFill>
              <a:gsLst>
                <a:gs pos="0">
                  <a:srgbClr val="002060"/>
                </a:gs>
                <a:gs pos="48000">
                  <a:srgbClr val="0070C0"/>
                </a:gs>
                <a:gs pos="100000">
                  <a:srgbClr val="00B0F0"/>
                </a:gs>
              </a:gsLst>
              <a:lin ang="16200000" scaled="1"/>
            </a:gradFill>
          </p:grpSpPr>
          <p:grpSp>
            <p:nvGrpSpPr>
              <p:cNvPr id="28" name="组合 27"/>
              <p:cNvGrpSpPr/>
              <p:nvPr/>
            </p:nvGrpSpPr>
            <p:grpSpPr>
              <a:xfrm>
                <a:off x="2993520" y="2543756"/>
                <a:ext cx="3025836" cy="507831"/>
                <a:chOff x="3864633" y="2046459"/>
                <a:chExt cx="3025836" cy="507831"/>
              </a:xfrm>
              <a:grpFill/>
            </p:grpSpPr>
            <p:sp>
              <p:nvSpPr>
                <p:cNvPr id="24" name="矩形: 圆角 23"/>
                <p:cNvSpPr/>
                <p:nvPr/>
              </p:nvSpPr>
              <p:spPr bwMode="auto">
                <a:xfrm>
                  <a:off x="3864633" y="2046459"/>
                  <a:ext cx="3025836"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7" name="矩形 26"/>
                <p:cNvSpPr/>
                <p:nvPr/>
              </p:nvSpPr>
              <p:spPr>
                <a:xfrm>
                  <a:off x="4319337" y="2091912"/>
                  <a:ext cx="2492990" cy="400110"/>
                </a:xfrm>
                <a:prstGeom prst="rect">
                  <a:avLst/>
                </a:prstGeom>
                <a:grpFill/>
              </p:spPr>
              <p:txBody>
                <a:bodyPr wrap="none">
                  <a:spAutoFit/>
                </a:bodyPr>
                <a:lstStyle/>
                <a:p>
                  <a:r>
                    <a:rPr lang="zh-CN" altLang="zh-CN" sz="1999" dirty="0">
                      <a:solidFill>
                        <a:schemeClr val="bg2"/>
                      </a:solidFill>
                      <a:latin typeface="微软雅黑" panose="020B0503020204020204" pitchFamily="34" charset="-122"/>
                      <a:ea typeface="微软雅黑" panose="020B0503020204020204" pitchFamily="34" charset="-122"/>
                    </a:rPr>
                    <a:t>中央纪律检查委员会</a:t>
                  </a:r>
                  <a:endParaRPr lang="zh-CN" altLang="en-US" sz="1999" dirty="0">
                    <a:solidFill>
                      <a:schemeClr val="bg2"/>
                    </a:solidFill>
                  </a:endParaRPr>
                </a:p>
              </p:txBody>
            </p:sp>
          </p:grpSp>
          <p:grpSp>
            <p:nvGrpSpPr>
              <p:cNvPr id="26" name="组合 25"/>
              <p:cNvGrpSpPr/>
              <p:nvPr/>
            </p:nvGrpSpPr>
            <p:grpSpPr>
              <a:xfrm>
                <a:off x="2797154" y="2475058"/>
                <a:ext cx="651070" cy="651070"/>
                <a:chOff x="3668267" y="1977761"/>
                <a:chExt cx="651070" cy="651070"/>
              </a:xfrm>
              <a:grpFill/>
            </p:grpSpPr>
            <p:sp>
              <p:nvSpPr>
                <p:cNvPr id="25" name="椭圆 24"/>
                <p:cNvSpPr/>
                <p:nvPr/>
              </p:nvSpPr>
              <p:spPr bwMode="auto">
                <a:xfrm>
                  <a:off x="3668267" y="1977761"/>
                  <a:ext cx="651070" cy="651070"/>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cs typeface="+mn-ea"/>
                  </a:endParaRPr>
                </a:p>
              </p:txBody>
            </p:sp>
            <p:sp>
              <p:nvSpPr>
                <p:cNvPr id="22" name="Freeform 6"/>
                <p:cNvSpPr>
                  <a:spLocks noEditPoints="1"/>
                </p:cNvSpPr>
                <p:nvPr/>
              </p:nvSpPr>
              <p:spPr bwMode="auto">
                <a:xfrm>
                  <a:off x="3783038" y="2093495"/>
                  <a:ext cx="421528" cy="413758"/>
                </a:xfrm>
                <a:custGeom>
                  <a:avLst/>
                  <a:gdLst>
                    <a:gd name="T0" fmla="*/ 948 w 948"/>
                    <a:gd name="T1" fmla="*/ 787 h 933"/>
                    <a:gd name="T2" fmla="*/ 0 w 948"/>
                    <a:gd name="T3" fmla="*/ 787 h 933"/>
                    <a:gd name="T4" fmla="*/ 77 w 948"/>
                    <a:gd name="T5" fmla="*/ 730 h 933"/>
                    <a:gd name="T6" fmla="*/ 871 w 948"/>
                    <a:gd name="T7" fmla="*/ 730 h 933"/>
                    <a:gd name="T8" fmla="*/ 241 w 948"/>
                    <a:gd name="T9" fmla="*/ 32 h 933"/>
                    <a:gd name="T10" fmla="*/ 327 w 948"/>
                    <a:gd name="T11" fmla="*/ 118 h 933"/>
                    <a:gd name="T12" fmla="*/ 155 w 948"/>
                    <a:gd name="T13" fmla="*/ 118 h 933"/>
                    <a:gd name="T14" fmla="*/ 706 w 948"/>
                    <a:gd name="T15" fmla="*/ 32 h 933"/>
                    <a:gd name="T16" fmla="*/ 619 w 948"/>
                    <a:gd name="T17" fmla="*/ 118 h 933"/>
                    <a:gd name="T18" fmla="*/ 792 w 948"/>
                    <a:gd name="T19" fmla="*/ 118 h 933"/>
                    <a:gd name="T20" fmla="*/ 620 w 948"/>
                    <a:gd name="T21" fmla="*/ 528 h 933"/>
                    <a:gd name="T22" fmla="*/ 620 w 948"/>
                    <a:gd name="T23" fmla="*/ 755 h 933"/>
                    <a:gd name="T24" fmla="*/ 705 w 948"/>
                    <a:gd name="T25" fmla="*/ 596 h 933"/>
                    <a:gd name="T26" fmla="*/ 796 w 948"/>
                    <a:gd name="T27" fmla="*/ 755 h 933"/>
                    <a:gd name="T28" fmla="*/ 840 w 948"/>
                    <a:gd name="T29" fmla="*/ 431 h 933"/>
                    <a:gd name="T30" fmla="*/ 758 w 948"/>
                    <a:gd name="T31" fmla="*/ 220 h 933"/>
                    <a:gd name="T32" fmla="*/ 639 w 948"/>
                    <a:gd name="T33" fmla="*/ 222 h 933"/>
                    <a:gd name="T34" fmla="*/ 660 w 948"/>
                    <a:gd name="T35" fmla="*/ 434 h 933"/>
                    <a:gd name="T36" fmla="*/ 475 w 948"/>
                    <a:gd name="T37" fmla="*/ 0 h 933"/>
                    <a:gd name="T38" fmla="*/ 569 w 948"/>
                    <a:gd name="T39" fmla="*/ 94 h 933"/>
                    <a:gd name="T40" fmla="*/ 382 w 948"/>
                    <a:gd name="T41" fmla="*/ 94 h 933"/>
                    <a:gd name="T42" fmla="*/ 568 w 948"/>
                    <a:gd name="T43" fmla="*/ 513 h 933"/>
                    <a:gd name="T44" fmla="*/ 617 w 948"/>
                    <a:gd name="T45" fmla="*/ 434 h 933"/>
                    <a:gd name="T46" fmla="*/ 528 w 948"/>
                    <a:gd name="T47" fmla="*/ 205 h 933"/>
                    <a:gd name="T48" fmla="*/ 329 w 948"/>
                    <a:gd name="T49" fmla="*/ 294 h 933"/>
                    <a:gd name="T50" fmla="*/ 377 w 948"/>
                    <a:gd name="T51" fmla="*/ 513 h 933"/>
                    <a:gd name="T52" fmla="*/ 449 w 948"/>
                    <a:gd name="T53" fmla="*/ 787 h 933"/>
                    <a:gd name="T54" fmla="*/ 502 w 948"/>
                    <a:gd name="T55" fmla="*/ 787 h 933"/>
                    <a:gd name="T56" fmla="*/ 568 w 948"/>
                    <a:gd name="T57" fmla="*/ 513 h 933"/>
                    <a:gd name="T58" fmla="*/ 326 w 948"/>
                    <a:gd name="T59" fmla="*/ 528 h 933"/>
                    <a:gd name="T60" fmla="*/ 287 w 948"/>
                    <a:gd name="T61" fmla="*/ 294 h 933"/>
                    <a:gd name="T62" fmla="*/ 289 w 948"/>
                    <a:gd name="T63" fmla="*/ 220 h 933"/>
                    <a:gd name="T64" fmla="*/ 107 w 948"/>
                    <a:gd name="T65" fmla="*/ 302 h 933"/>
                    <a:gd name="T66" fmla="*/ 151 w 948"/>
                    <a:gd name="T67" fmla="*/ 503 h 933"/>
                    <a:gd name="T68" fmla="*/ 217 w 948"/>
                    <a:gd name="T69" fmla="*/ 755 h 933"/>
                    <a:gd name="T70" fmla="*/ 266 w 948"/>
                    <a:gd name="T71" fmla="*/ 755 h 933"/>
                    <a:gd name="T72" fmla="*/ 326 w 948"/>
                    <a:gd name="T73" fmla="*/ 52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8" h="933">
                      <a:moveTo>
                        <a:pt x="848" y="697"/>
                      </a:moveTo>
                      <a:cubicBezTo>
                        <a:pt x="911" y="721"/>
                        <a:pt x="948" y="753"/>
                        <a:pt x="948" y="787"/>
                      </a:cubicBezTo>
                      <a:cubicBezTo>
                        <a:pt x="948" y="867"/>
                        <a:pt x="736" y="933"/>
                        <a:pt x="474" y="933"/>
                      </a:cubicBezTo>
                      <a:cubicBezTo>
                        <a:pt x="212" y="933"/>
                        <a:pt x="0" y="867"/>
                        <a:pt x="0" y="787"/>
                      </a:cubicBezTo>
                      <a:cubicBezTo>
                        <a:pt x="0" y="753"/>
                        <a:pt x="37" y="721"/>
                        <a:pt x="100" y="697"/>
                      </a:cubicBezTo>
                      <a:cubicBezTo>
                        <a:pt x="85" y="707"/>
                        <a:pt x="77" y="718"/>
                        <a:pt x="77" y="730"/>
                      </a:cubicBezTo>
                      <a:cubicBezTo>
                        <a:pt x="77" y="785"/>
                        <a:pt x="255" y="829"/>
                        <a:pt x="474" y="829"/>
                      </a:cubicBezTo>
                      <a:cubicBezTo>
                        <a:pt x="693" y="829"/>
                        <a:pt x="871" y="785"/>
                        <a:pt x="871" y="730"/>
                      </a:cubicBezTo>
                      <a:cubicBezTo>
                        <a:pt x="871" y="718"/>
                        <a:pt x="863" y="707"/>
                        <a:pt x="848" y="697"/>
                      </a:cubicBezTo>
                      <a:close/>
                      <a:moveTo>
                        <a:pt x="241" y="32"/>
                      </a:moveTo>
                      <a:lnTo>
                        <a:pt x="241" y="32"/>
                      </a:lnTo>
                      <a:cubicBezTo>
                        <a:pt x="289" y="32"/>
                        <a:pt x="327" y="71"/>
                        <a:pt x="327" y="118"/>
                      </a:cubicBezTo>
                      <a:cubicBezTo>
                        <a:pt x="327" y="166"/>
                        <a:pt x="289" y="204"/>
                        <a:pt x="241" y="204"/>
                      </a:cubicBezTo>
                      <a:cubicBezTo>
                        <a:pt x="194" y="204"/>
                        <a:pt x="155" y="166"/>
                        <a:pt x="155" y="118"/>
                      </a:cubicBezTo>
                      <a:cubicBezTo>
                        <a:pt x="155" y="71"/>
                        <a:pt x="194" y="32"/>
                        <a:pt x="241" y="32"/>
                      </a:cubicBezTo>
                      <a:close/>
                      <a:moveTo>
                        <a:pt x="706" y="32"/>
                      </a:moveTo>
                      <a:lnTo>
                        <a:pt x="706" y="32"/>
                      </a:lnTo>
                      <a:cubicBezTo>
                        <a:pt x="658" y="32"/>
                        <a:pt x="619" y="71"/>
                        <a:pt x="619" y="118"/>
                      </a:cubicBezTo>
                      <a:cubicBezTo>
                        <a:pt x="619" y="166"/>
                        <a:pt x="658" y="204"/>
                        <a:pt x="706" y="204"/>
                      </a:cubicBezTo>
                      <a:cubicBezTo>
                        <a:pt x="753" y="204"/>
                        <a:pt x="792" y="166"/>
                        <a:pt x="792" y="118"/>
                      </a:cubicBezTo>
                      <a:cubicBezTo>
                        <a:pt x="792" y="71"/>
                        <a:pt x="753" y="32"/>
                        <a:pt x="706" y="32"/>
                      </a:cubicBezTo>
                      <a:close/>
                      <a:moveTo>
                        <a:pt x="620" y="528"/>
                      </a:moveTo>
                      <a:lnTo>
                        <a:pt x="620" y="528"/>
                      </a:lnTo>
                      <a:lnTo>
                        <a:pt x="620" y="755"/>
                      </a:lnTo>
                      <a:lnTo>
                        <a:pt x="681" y="755"/>
                      </a:lnTo>
                      <a:lnTo>
                        <a:pt x="705" y="596"/>
                      </a:lnTo>
                      <a:lnTo>
                        <a:pt x="730" y="755"/>
                      </a:lnTo>
                      <a:lnTo>
                        <a:pt x="796" y="755"/>
                      </a:lnTo>
                      <a:lnTo>
                        <a:pt x="796" y="503"/>
                      </a:lnTo>
                      <a:cubicBezTo>
                        <a:pt x="822" y="490"/>
                        <a:pt x="840" y="462"/>
                        <a:pt x="840" y="431"/>
                      </a:cubicBezTo>
                      <a:lnTo>
                        <a:pt x="840" y="302"/>
                      </a:lnTo>
                      <a:cubicBezTo>
                        <a:pt x="840" y="257"/>
                        <a:pt x="803" y="220"/>
                        <a:pt x="758" y="220"/>
                      </a:cubicBezTo>
                      <a:lnTo>
                        <a:pt x="657" y="220"/>
                      </a:lnTo>
                      <a:cubicBezTo>
                        <a:pt x="651" y="220"/>
                        <a:pt x="645" y="221"/>
                        <a:pt x="639" y="222"/>
                      </a:cubicBezTo>
                      <a:cubicBezTo>
                        <a:pt x="652" y="243"/>
                        <a:pt x="660" y="268"/>
                        <a:pt x="660" y="294"/>
                      </a:cubicBezTo>
                      <a:lnTo>
                        <a:pt x="660" y="434"/>
                      </a:lnTo>
                      <a:cubicBezTo>
                        <a:pt x="660" y="470"/>
                        <a:pt x="645" y="504"/>
                        <a:pt x="620" y="528"/>
                      </a:cubicBezTo>
                      <a:close/>
                      <a:moveTo>
                        <a:pt x="475" y="0"/>
                      </a:moveTo>
                      <a:lnTo>
                        <a:pt x="475" y="0"/>
                      </a:lnTo>
                      <a:cubicBezTo>
                        <a:pt x="527" y="0"/>
                        <a:pt x="569" y="42"/>
                        <a:pt x="569" y="94"/>
                      </a:cubicBezTo>
                      <a:cubicBezTo>
                        <a:pt x="569" y="146"/>
                        <a:pt x="527" y="188"/>
                        <a:pt x="475" y="188"/>
                      </a:cubicBezTo>
                      <a:cubicBezTo>
                        <a:pt x="424" y="188"/>
                        <a:pt x="382" y="146"/>
                        <a:pt x="382" y="94"/>
                      </a:cubicBezTo>
                      <a:cubicBezTo>
                        <a:pt x="382" y="42"/>
                        <a:pt x="424" y="0"/>
                        <a:pt x="475" y="0"/>
                      </a:cubicBezTo>
                      <a:close/>
                      <a:moveTo>
                        <a:pt x="568" y="513"/>
                      </a:moveTo>
                      <a:lnTo>
                        <a:pt x="568" y="513"/>
                      </a:lnTo>
                      <a:cubicBezTo>
                        <a:pt x="597" y="499"/>
                        <a:pt x="617" y="469"/>
                        <a:pt x="617" y="434"/>
                      </a:cubicBezTo>
                      <a:lnTo>
                        <a:pt x="617" y="294"/>
                      </a:lnTo>
                      <a:cubicBezTo>
                        <a:pt x="617" y="245"/>
                        <a:pt x="577" y="205"/>
                        <a:pt x="528" y="205"/>
                      </a:cubicBezTo>
                      <a:lnTo>
                        <a:pt x="418" y="205"/>
                      </a:lnTo>
                      <a:cubicBezTo>
                        <a:pt x="369" y="205"/>
                        <a:pt x="329" y="245"/>
                        <a:pt x="329" y="294"/>
                      </a:cubicBezTo>
                      <a:lnTo>
                        <a:pt x="329" y="434"/>
                      </a:lnTo>
                      <a:cubicBezTo>
                        <a:pt x="329" y="468"/>
                        <a:pt x="349" y="498"/>
                        <a:pt x="377" y="513"/>
                      </a:cubicBezTo>
                      <a:lnTo>
                        <a:pt x="377" y="787"/>
                      </a:lnTo>
                      <a:lnTo>
                        <a:pt x="449" y="787"/>
                      </a:lnTo>
                      <a:lnTo>
                        <a:pt x="476" y="614"/>
                      </a:lnTo>
                      <a:lnTo>
                        <a:pt x="502" y="787"/>
                      </a:lnTo>
                      <a:lnTo>
                        <a:pt x="568" y="787"/>
                      </a:lnTo>
                      <a:lnTo>
                        <a:pt x="568" y="513"/>
                      </a:lnTo>
                      <a:close/>
                      <a:moveTo>
                        <a:pt x="326" y="528"/>
                      </a:moveTo>
                      <a:lnTo>
                        <a:pt x="326" y="528"/>
                      </a:lnTo>
                      <a:cubicBezTo>
                        <a:pt x="301" y="504"/>
                        <a:pt x="287" y="470"/>
                        <a:pt x="287" y="434"/>
                      </a:cubicBezTo>
                      <a:lnTo>
                        <a:pt x="287" y="294"/>
                      </a:lnTo>
                      <a:cubicBezTo>
                        <a:pt x="287" y="268"/>
                        <a:pt x="295" y="243"/>
                        <a:pt x="308" y="222"/>
                      </a:cubicBezTo>
                      <a:cubicBezTo>
                        <a:pt x="302" y="221"/>
                        <a:pt x="296" y="220"/>
                        <a:pt x="289" y="220"/>
                      </a:cubicBezTo>
                      <a:lnTo>
                        <a:pt x="188" y="220"/>
                      </a:lnTo>
                      <a:cubicBezTo>
                        <a:pt x="143" y="220"/>
                        <a:pt x="107" y="257"/>
                        <a:pt x="107" y="302"/>
                      </a:cubicBezTo>
                      <a:lnTo>
                        <a:pt x="107" y="431"/>
                      </a:lnTo>
                      <a:cubicBezTo>
                        <a:pt x="107" y="462"/>
                        <a:pt x="125" y="490"/>
                        <a:pt x="151" y="503"/>
                      </a:cubicBezTo>
                      <a:lnTo>
                        <a:pt x="151" y="755"/>
                      </a:lnTo>
                      <a:lnTo>
                        <a:pt x="217" y="755"/>
                      </a:lnTo>
                      <a:lnTo>
                        <a:pt x="241" y="596"/>
                      </a:lnTo>
                      <a:lnTo>
                        <a:pt x="266" y="755"/>
                      </a:lnTo>
                      <a:lnTo>
                        <a:pt x="326" y="755"/>
                      </a:lnTo>
                      <a:lnTo>
                        <a:pt x="326" y="528"/>
                      </a:lnTo>
                      <a:close/>
                    </a:path>
                  </a:pathLst>
                </a:custGeom>
                <a:solidFill>
                  <a:schemeClr val="bg1"/>
                </a:solidFill>
                <a:ln>
                  <a:noFill/>
                </a:ln>
              </p:spPr>
              <p:txBody>
                <a:bodyPr vert="horz" wrap="square" lIns="91404" tIns="45702" rIns="91404" bIns="45702" numCol="1" anchor="t" anchorCtr="0" compatLnSpc="1"/>
                <a:lstStyle/>
                <a:p>
                  <a:endParaRPr lang="zh-CN" altLang="en-US" sz="1799" dirty="0"/>
                </a:p>
              </p:txBody>
            </p:sp>
          </p:grpSp>
        </p:grpSp>
        <p:grpSp>
          <p:nvGrpSpPr>
            <p:cNvPr id="31" name="组合 30"/>
            <p:cNvGrpSpPr/>
            <p:nvPr/>
          </p:nvGrpSpPr>
          <p:grpSpPr>
            <a:xfrm>
              <a:off x="6021038" y="1845456"/>
              <a:ext cx="453545" cy="618935"/>
              <a:chOff x="6681004" y="2063866"/>
              <a:chExt cx="453722" cy="619177"/>
            </a:xfrm>
          </p:grpSpPr>
          <p:sp>
            <p:nvSpPr>
              <p:cNvPr id="29" name="箭头: 右 28"/>
              <p:cNvSpPr/>
              <p:nvPr/>
            </p:nvSpPr>
            <p:spPr bwMode="auto">
              <a:xfrm>
                <a:off x="6697782" y="2063866"/>
                <a:ext cx="436944" cy="619177"/>
              </a:xfrm>
              <a:prstGeom prst="rightArrow">
                <a:avLst>
                  <a:gd name="adj1" fmla="val 61659"/>
                  <a:gd name="adj2" fmla="val 50000"/>
                </a:avLst>
              </a:prstGeom>
              <a:solidFill>
                <a:schemeClr val="bg2"/>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sp>
            <p:nvSpPr>
              <p:cNvPr id="30" name="文本框 29"/>
              <p:cNvSpPr txBox="1"/>
              <p:nvPr/>
            </p:nvSpPr>
            <p:spPr>
              <a:xfrm>
                <a:off x="6681004" y="2199171"/>
                <a:ext cx="415498" cy="369332"/>
              </a:xfrm>
              <a:prstGeom prst="rect">
                <a:avLst/>
              </a:prstGeom>
              <a:noFill/>
            </p:spPr>
            <p:txBody>
              <a:bodyPr wrap="none" rtlCol="0">
                <a:spAutoFit/>
              </a:bodyPr>
              <a:lstStyle/>
              <a:p>
                <a:pPr algn="ctr"/>
                <a:r>
                  <a:rPr lang="zh-CN" altLang="en-US" sz="1799" b="1" dirty="0">
                    <a:latin typeface="+mj-ea"/>
                    <a:ea typeface="+mj-ea"/>
                  </a:rPr>
                  <a:t>在</a:t>
                </a:r>
              </a:p>
            </p:txBody>
          </p:sp>
        </p:grpSp>
        <p:grpSp>
          <p:nvGrpSpPr>
            <p:cNvPr id="32" name="组合 31"/>
            <p:cNvGrpSpPr/>
            <p:nvPr/>
          </p:nvGrpSpPr>
          <p:grpSpPr>
            <a:xfrm>
              <a:off x="6681688" y="1911485"/>
              <a:ext cx="2590592" cy="507633"/>
              <a:chOff x="3864633" y="2046459"/>
              <a:chExt cx="2036885" cy="507831"/>
            </a:xfrm>
            <a:gradFill>
              <a:gsLst>
                <a:gs pos="0">
                  <a:srgbClr val="002060"/>
                </a:gs>
                <a:gs pos="48000">
                  <a:srgbClr val="0070C0"/>
                </a:gs>
                <a:gs pos="100000">
                  <a:srgbClr val="00B0F0"/>
                </a:gs>
              </a:gsLst>
              <a:lin ang="16200000" scaled="1"/>
            </a:gradFill>
          </p:grpSpPr>
          <p:sp>
            <p:nvSpPr>
              <p:cNvPr id="33" name="矩形: 圆角 32"/>
              <p:cNvSpPr/>
              <p:nvPr/>
            </p:nvSpPr>
            <p:spPr bwMode="auto">
              <a:xfrm>
                <a:off x="3864633" y="2046459"/>
                <a:ext cx="2036885"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4" name="矩形 33"/>
              <p:cNvSpPr/>
              <p:nvPr/>
            </p:nvSpPr>
            <p:spPr>
              <a:xfrm>
                <a:off x="4149541" y="2091912"/>
                <a:ext cx="1153050" cy="399981"/>
              </a:xfrm>
              <a:prstGeom prst="rect">
                <a:avLst/>
              </a:prstGeom>
              <a:grpFill/>
            </p:spPr>
            <p:txBody>
              <a:bodyPr wrap="none">
                <a:spAutoFit/>
              </a:bodyPr>
              <a:lstStyle/>
              <a:p>
                <a:r>
                  <a:rPr lang="zh-CN" altLang="zh-CN" sz="1999" dirty="0">
                    <a:solidFill>
                      <a:schemeClr val="bg2"/>
                    </a:solidFill>
                    <a:latin typeface="微软雅黑" panose="020B0503020204020204" pitchFamily="34" charset="-122"/>
                    <a:ea typeface="微软雅黑" panose="020B0503020204020204" pitchFamily="34" charset="-122"/>
                  </a:rPr>
                  <a:t>中央委员会</a:t>
                </a:r>
                <a:endParaRPr lang="zh-CN" altLang="en-US" sz="1999" dirty="0">
                  <a:solidFill>
                    <a:schemeClr val="bg2"/>
                  </a:solidFill>
                </a:endParaRPr>
              </a:p>
            </p:txBody>
          </p:sp>
        </p:grpSp>
        <p:sp>
          <p:nvSpPr>
            <p:cNvPr id="35" name="矩形 34"/>
            <p:cNvSpPr/>
            <p:nvPr/>
          </p:nvSpPr>
          <p:spPr>
            <a:xfrm>
              <a:off x="9496296" y="2019164"/>
              <a:ext cx="1466495" cy="399954"/>
            </a:xfrm>
            <a:prstGeom prst="rect">
              <a:avLst/>
            </a:prstGeom>
          </p:spPr>
          <p:txBody>
            <a:bodyPr wrap="none">
              <a:spAutoFit/>
            </a:bodyPr>
            <a:lstStyle/>
            <a:p>
              <a:r>
                <a:rPr lang="zh-CN" altLang="en-US" sz="1999" dirty="0">
                  <a:solidFill>
                    <a:schemeClr val="tx1">
                      <a:lumMod val="85000"/>
                      <a:lumOff val="15000"/>
                    </a:schemeClr>
                  </a:solidFill>
                  <a:latin typeface="微软雅黑" panose="020B0503020204020204" pitchFamily="34" charset="-122"/>
                  <a:ea typeface="微软雅黑" panose="020B0503020204020204" pitchFamily="34" charset="-122"/>
                </a:rPr>
                <a:t>领导下工作</a:t>
              </a:r>
              <a:endParaRPr lang="zh-CN" altLang="en-US" sz="1999" dirty="0">
                <a:solidFill>
                  <a:schemeClr val="tx1">
                    <a:lumMod val="85000"/>
                    <a:lumOff val="15000"/>
                  </a:schemeClr>
                </a:solidFill>
              </a:endParaRPr>
            </a:p>
          </p:txBody>
        </p:sp>
        <p:grpSp>
          <p:nvGrpSpPr>
            <p:cNvPr id="5" name="组合 4"/>
            <p:cNvGrpSpPr/>
            <p:nvPr/>
          </p:nvGrpSpPr>
          <p:grpSpPr>
            <a:xfrm>
              <a:off x="2689382" y="3731102"/>
              <a:ext cx="3220944" cy="780440"/>
              <a:chOff x="2797154" y="4353693"/>
              <a:chExt cx="3222202" cy="780745"/>
            </a:xfrm>
            <a:gradFill>
              <a:gsLst>
                <a:gs pos="0">
                  <a:srgbClr val="002060"/>
                </a:gs>
                <a:gs pos="48000">
                  <a:srgbClr val="0070C0"/>
                </a:gs>
                <a:gs pos="100000">
                  <a:srgbClr val="00B0F0"/>
                </a:gs>
              </a:gsLst>
              <a:lin ang="16200000" scaled="1"/>
            </a:gradFill>
          </p:grpSpPr>
          <p:grpSp>
            <p:nvGrpSpPr>
              <p:cNvPr id="36" name="组合 35"/>
              <p:cNvGrpSpPr/>
              <p:nvPr/>
            </p:nvGrpSpPr>
            <p:grpSpPr>
              <a:xfrm>
                <a:off x="2993520" y="4353693"/>
                <a:ext cx="3025836" cy="780745"/>
                <a:chOff x="3864633" y="2106777"/>
                <a:chExt cx="3025836" cy="387196"/>
              </a:xfrm>
              <a:grpFill/>
            </p:grpSpPr>
            <p:sp>
              <p:nvSpPr>
                <p:cNvPr id="37" name="矩形: 圆角 36"/>
                <p:cNvSpPr/>
                <p:nvPr/>
              </p:nvSpPr>
              <p:spPr bwMode="auto">
                <a:xfrm>
                  <a:off x="3864633" y="2106777"/>
                  <a:ext cx="3025836" cy="387196"/>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8" name="矩形 37"/>
                <p:cNvSpPr/>
                <p:nvPr/>
              </p:nvSpPr>
              <p:spPr>
                <a:xfrm>
                  <a:off x="4355578" y="2124575"/>
                  <a:ext cx="2148874" cy="351063"/>
                </a:xfrm>
                <a:prstGeom prst="rect">
                  <a:avLst/>
                </a:prstGeom>
                <a:grpFill/>
              </p:spPr>
              <p:txBody>
                <a:bodyPr wrap="square">
                  <a:spAutoFit/>
                </a:bodyPr>
                <a:lstStyle/>
                <a:p>
                  <a:pPr algn="ctr"/>
                  <a:r>
                    <a:rPr lang="zh-CN" altLang="en-US" sz="1999" dirty="0">
                      <a:solidFill>
                        <a:schemeClr val="bg2"/>
                      </a:solidFill>
                      <a:latin typeface="+mj-ea"/>
                      <a:ea typeface="+mj-ea"/>
                    </a:rPr>
                    <a:t>地方各级和基层纪律检察委员会</a:t>
                  </a:r>
                </a:p>
              </p:txBody>
            </p:sp>
          </p:grpSp>
          <p:grpSp>
            <p:nvGrpSpPr>
              <p:cNvPr id="39" name="组合 38"/>
              <p:cNvGrpSpPr/>
              <p:nvPr/>
            </p:nvGrpSpPr>
            <p:grpSpPr>
              <a:xfrm>
                <a:off x="2797154" y="4420910"/>
                <a:ext cx="651070" cy="651070"/>
                <a:chOff x="3668267" y="1977761"/>
                <a:chExt cx="651070" cy="651070"/>
              </a:xfrm>
              <a:grpFill/>
            </p:grpSpPr>
            <p:sp>
              <p:nvSpPr>
                <p:cNvPr id="40" name="椭圆 39"/>
                <p:cNvSpPr/>
                <p:nvPr/>
              </p:nvSpPr>
              <p:spPr bwMode="auto">
                <a:xfrm>
                  <a:off x="3668267" y="1977761"/>
                  <a:ext cx="651070" cy="651070"/>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cs typeface="+mn-ea"/>
                  </a:endParaRPr>
                </a:p>
              </p:txBody>
            </p:sp>
            <p:sp>
              <p:nvSpPr>
                <p:cNvPr id="41" name="Freeform 6"/>
                <p:cNvSpPr>
                  <a:spLocks noEditPoints="1"/>
                </p:cNvSpPr>
                <p:nvPr/>
              </p:nvSpPr>
              <p:spPr bwMode="auto">
                <a:xfrm>
                  <a:off x="3783038" y="2093495"/>
                  <a:ext cx="421528" cy="413758"/>
                </a:xfrm>
                <a:custGeom>
                  <a:avLst/>
                  <a:gdLst>
                    <a:gd name="T0" fmla="*/ 948 w 948"/>
                    <a:gd name="T1" fmla="*/ 787 h 933"/>
                    <a:gd name="T2" fmla="*/ 0 w 948"/>
                    <a:gd name="T3" fmla="*/ 787 h 933"/>
                    <a:gd name="T4" fmla="*/ 77 w 948"/>
                    <a:gd name="T5" fmla="*/ 730 h 933"/>
                    <a:gd name="T6" fmla="*/ 871 w 948"/>
                    <a:gd name="T7" fmla="*/ 730 h 933"/>
                    <a:gd name="T8" fmla="*/ 241 w 948"/>
                    <a:gd name="T9" fmla="*/ 32 h 933"/>
                    <a:gd name="T10" fmla="*/ 327 w 948"/>
                    <a:gd name="T11" fmla="*/ 118 h 933"/>
                    <a:gd name="T12" fmla="*/ 155 w 948"/>
                    <a:gd name="T13" fmla="*/ 118 h 933"/>
                    <a:gd name="T14" fmla="*/ 706 w 948"/>
                    <a:gd name="T15" fmla="*/ 32 h 933"/>
                    <a:gd name="T16" fmla="*/ 619 w 948"/>
                    <a:gd name="T17" fmla="*/ 118 h 933"/>
                    <a:gd name="T18" fmla="*/ 792 w 948"/>
                    <a:gd name="T19" fmla="*/ 118 h 933"/>
                    <a:gd name="T20" fmla="*/ 620 w 948"/>
                    <a:gd name="T21" fmla="*/ 528 h 933"/>
                    <a:gd name="T22" fmla="*/ 620 w 948"/>
                    <a:gd name="T23" fmla="*/ 755 h 933"/>
                    <a:gd name="T24" fmla="*/ 705 w 948"/>
                    <a:gd name="T25" fmla="*/ 596 h 933"/>
                    <a:gd name="T26" fmla="*/ 796 w 948"/>
                    <a:gd name="T27" fmla="*/ 755 h 933"/>
                    <a:gd name="T28" fmla="*/ 840 w 948"/>
                    <a:gd name="T29" fmla="*/ 431 h 933"/>
                    <a:gd name="T30" fmla="*/ 758 w 948"/>
                    <a:gd name="T31" fmla="*/ 220 h 933"/>
                    <a:gd name="T32" fmla="*/ 639 w 948"/>
                    <a:gd name="T33" fmla="*/ 222 h 933"/>
                    <a:gd name="T34" fmla="*/ 660 w 948"/>
                    <a:gd name="T35" fmla="*/ 434 h 933"/>
                    <a:gd name="T36" fmla="*/ 475 w 948"/>
                    <a:gd name="T37" fmla="*/ 0 h 933"/>
                    <a:gd name="T38" fmla="*/ 569 w 948"/>
                    <a:gd name="T39" fmla="*/ 94 h 933"/>
                    <a:gd name="T40" fmla="*/ 382 w 948"/>
                    <a:gd name="T41" fmla="*/ 94 h 933"/>
                    <a:gd name="T42" fmla="*/ 568 w 948"/>
                    <a:gd name="T43" fmla="*/ 513 h 933"/>
                    <a:gd name="T44" fmla="*/ 617 w 948"/>
                    <a:gd name="T45" fmla="*/ 434 h 933"/>
                    <a:gd name="T46" fmla="*/ 528 w 948"/>
                    <a:gd name="T47" fmla="*/ 205 h 933"/>
                    <a:gd name="T48" fmla="*/ 329 w 948"/>
                    <a:gd name="T49" fmla="*/ 294 h 933"/>
                    <a:gd name="T50" fmla="*/ 377 w 948"/>
                    <a:gd name="T51" fmla="*/ 513 h 933"/>
                    <a:gd name="T52" fmla="*/ 449 w 948"/>
                    <a:gd name="T53" fmla="*/ 787 h 933"/>
                    <a:gd name="T54" fmla="*/ 502 w 948"/>
                    <a:gd name="T55" fmla="*/ 787 h 933"/>
                    <a:gd name="T56" fmla="*/ 568 w 948"/>
                    <a:gd name="T57" fmla="*/ 513 h 933"/>
                    <a:gd name="T58" fmla="*/ 326 w 948"/>
                    <a:gd name="T59" fmla="*/ 528 h 933"/>
                    <a:gd name="T60" fmla="*/ 287 w 948"/>
                    <a:gd name="T61" fmla="*/ 294 h 933"/>
                    <a:gd name="T62" fmla="*/ 289 w 948"/>
                    <a:gd name="T63" fmla="*/ 220 h 933"/>
                    <a:gd name="T64" fmla="*/ 107 w 948"/>
                    <a:gd name="T65" fmla="*/ 302 h 933"/>
                    <a:gd name="T66" fmla="*/ 151 w 948"/>
                    <a:gd name="T67" fmla="*/ 503 h 933"/>
                    <a:gd name="T68" fmla="*/ 217 w 948"/>
                    <a:gd name="T69" fmla="*/ 755 h 933"/>
                    <a:gd name="T70" fmla="*/ 266 w 948"/>
                    <a:gd name="T71" fmla="*/ 755 h 933"/>
                    <a:gd name="T72" fmla="*/ 326 w 948"/>
                    <a:gd name="T73" fmla="*/ 52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8" h="933">
                      <a:moveTo>
                        <a:pt x="848" y="697"/>
                      </a:moveTo>
                      <a:cubicBezTo>
                        <a:pt x="911" y="721"/>
                        <a:pt x="948" y="753"/>
                        <a:pt x="948" y="787"/>
                      </a:cubicBezTo>
                      <a:cubicBezTo>
                        <a:pt x="948" y="867"/>
                        <a:pt x="736" y="933"/>
                        <a:pt x="474" y="933"/>
                      </a:cubicBezTo>
                      <a:cubicBezTo>
                        <a:pt x="212" y="933"/>
                        <a:pt x="0" y="867"/>
                        <a:pt x="0" y="787"/>
                      </a:cubicBezTo>
                      <a:cubicBezTo>
                        <a:pt x="0" y="753"/>
                        <a:pt x="37" y="721"/>
                        <a:pt x="100" y="697"/>
                      </a:cubicBezTo>
                      <a:cubicBezTo>
                        <a:pt x="85" y="707"/>
                        <a:pt x="77" y="718"/>
                        <a:pt x="77" y="730"/>
                      </a:cubicBezTo>
                      <a:cubicBezTo>
                        <a:pt x="77" y="785"/>
                        <a:pt x="255" y="829"/>
                        <a:pt x="474" y="829"/>
                      </a:cubicBezTo>
                      <a:cubicBezTo>
                        <a:pt x="693" y="829"/>
                        <a:pt x="871" y="785"/>
                        <a:pt x="871" y="730"/>
                      </a:cubicBezTo>
                      <a:cubicBezTo>
                        <a:pt x="871" y="718"/>
                        <a:pt x="863" y="707"/>
                        <a:pt x="848" y="697"/>
                      </a:cubicBezTo>
                      <a:close/>
                      <a:moveTo>
                        <a:pt x="241" y="32"/>
                      </a:moveTo>
                      <a:lnTo>
                        <a:pt x="241" y="32"/>
                      </a:lnTo>
                      <a:cubicBezTo>
                        <a:pt x="289" y="32"/>
                        <a:pt x="327" y="71"/>
                        <a:pt x="327" y="118"/>
                      </a:cubicBezTo>
                      <a:cubicBezTo>
                        <a:pt x="327" y="166"/>
                        <a:pt x="289" y="204"/>
                        <a:pt x="241" y="204"/>
                      </a:cubicBezTo>
                      <a:cubicBezTo>
                        <a:pt x="194" y="204"/>
                        <a:pt x="155" y="166"/>
                        <a:pt x="155" y="118"/>
                      </a:cubicBezTo>
                      <a:cubicBezTo>
                        <a:pt x="155" y="71"/>
                        <a:pt x="194" y="32"/>
                        <a:pt x="241" y="32"/>
                      </a:cubicBezTo>
                      <a:close/>
                      <a:moveTo>
                        <a:pt x="706" y="32"/>
                      </a:moveTo>
                      <a:lnTo>
                        <a:pt x="706" y="32"/>
                      </a:lnTo>
                      <a:cubicBezTo>
                        <a:pt x="658" y="32"/>
                        <a:pt x="619" y="71"/>
                        <a:pt x="619" y="118"/>
                      </a:cubicBezTo>
                      <a:cubicBezTo>
                        <a:pt x="619" y="166"/>
                        <a:pt x="658" y="204"/>
                        <a:pt x="706" y="204"/>
                      </a:cubicBezTo>
                      <a:cubicBezTo>
                        <a:pt x="753" y="204"/>
                        <a:pt x="792" y="166"/>
                        <a:pt x="792" y="118"/>
                      </a:cubicBezTo>
                      <a:cubicBezTo>
                        <a:pt x="792" y="71"/>
                        <a:pt x="753" y="32"/>
                        <a:pt x="706" y="32"/>
                      </a:cubicBezTo>
                      <a:close/>
                      <a:moveTo>
                        <a:pt x="620" y="528"/>
                      </a:moveTo>
                      <a:lnTo>
                        <a:pt x="620" y="528"/>
                      </a:lnTo>
                      <a:lnTo>
                        <a:pt x="620" y="755"/>
                      </a:lnTo>
                      <a:lnTo>
                        <a:pt x="681" y="755"/>
                      </a:lnTo>
                      <a:lnTo>
                        <a:pt x="705" y="596"/>
                      </a:lnTo>
                      <a:lnTo>
                        <a:pt x="730" y="755"/>
                      </a:lnTo>
                      <a:lnTo>
                        <a:pt x="796" y="755"/>
                      </a:lnTo>
                      <a:lnTo>
                        <a:pt x="796" y="503"/>
                      </a:lnTo>
                      <a:cubicBezTo>
                        <a:pt x="822" y="490"/>
                        <a:pt x="840" y="462"/>
                        <a:pt x="840" y="431"/>
                      </a:cubicBezTo>
                      <a:lnTo>
                        <a:pt x="840" y="302"/>
                      </a:lnTo>
                      <a:cubicBezTo>
                        <a:pt x="840" y="257"/>
                        <a:pt x="803" y="220"/>
                        <a:pt x="758" y="220"/>
                      </a:cubicBezTo>
                      <a:lnTo>
                        <a:pt x="657" y="220"/>
                      </a:lnTo>
                      <a:cubicBezTo>
                        <a:pt x="651" y="220"/>
                        <a:pt x="645" y="221"/>
                        <a:pt x="639" y="222"/>
                      </a:cubicBezTo>
                      <a:cubicBezTo>
                        <a:pt x="652" y="243"/>
                        <a:pt x="660" y="268"/>
                        <a:pt x="660" y="294"/>
                      </a:cubicBezTo>
                      <a:lnTo>
                        <a:pt x="660" y="434"/>
                      </a:lnTo>
                      <a:cubicBezTo>
                        <a:pt x="660" y="470"/>
                        <a:pt x="645" y="504"/>
                        <a:pt x="620" y="528"/>
                      </a:cubicBezTo>
                      <a:close/>
                      <a:moveTo>
                        <a:pt x="475" y="0"/>
                      </a:moveTo>
                      <a:lnTo>
                        <a:pt x="475" y="0"/>
                      </a:lnTo>
                      <a:cubicBezTo>
                        <a:pt x="527" y="0"/>
                        <a:pt x="569" y="42"/>
                        <a:pt x="569" y="94"/>
                      </a:cubicBezTo>
                      <a:cubicBezTo>
                        <a:pt x="569" y="146"/>
                        <a:pt x="527" y="188"/>
                        <a:pt x="475" y="188"/>
                      </a:cubicBezTo>
                      <a:cubicBezTo>
                        <a:pt x="424" y="188"/>
                        <a:pt x="382" y="146"/>
                        <a:pt x="382" y="94"/>
                      </a:cubicBezTo>
                      <a:cubicBezTo>
                        <a:pt x="382" y="42"/>
                        <a:pt x="424" y="0"/>
                        <a:pt x="475" y="0"/>
                      </a:cubicBezTo>
                      <a:close/>
                      <a:moveTo>
                        <a:pt x="568" y="513"/>
                      </a:moveTo>
                      <a:lnTo>
                        <a:pt x="568" y="513"/>
                      </a:lnTo>
                      <a:cubicBezTo>
                        <a:pt x="597" y="499"/>
                        <a:pt x="617" y="469"/>
                        <a:pt x="617" y="434"/>
                      </a:cubicBezTo>
                      <a:lnTo>
                        <a:pt x="617" y="294"/>
                      </a:lnTo>
                      <a:cubicBezTo>
                        <a:pt x="617" y="245"/>
                        <a:pt x="577" y="205"/>
                        <a:pt x="528" y="205"/>
                      </a:cubicBezTo>
                      <a:lnTo>
                        <a:pt x="418" y="205"/>
                      </a:lnTo>
                      <a:cubicBezTo>
                        <a:pt x="369" y="205"/>
                        <a:pt x="329" y="245"/>
                        <a:pt x="329" y="294"/>
                      </a:cubicBezTo>
                      <a:lnTo>
                        <a:pt x="329" y="434"/>
                      </a:lnTo>
                      <a:cubicBezTo>
                        <a:pt x="329" y="468"/>
                        <a:pt x="349" y="498"/>
                        <a:pt x="377" y="513"/>
                      </a:cubicBezTo>
                      <a:lnTo>
                        <a:pt x="377" y="787"/>
                      </a:lnTo>
                      <a:lnTo>
                        <a:pt x="449" y="787"/>
                      </a:lnTo>
                      <a:lnTo>
                        <a:pt x="476" y="614"/>
                      </a:lnTo>
                      <a:lnTo>
                        <a:pt x="502" y="787"/>
                      </a:lnTo>
                      <a:lnTo>
                        <a:pt x="568" y="787"/>
                      </a:lnTo>
                      <a:lnTo>
                        <a:pt x="568" y="513"/>
                      </a:lnTo>
                      <a:close/>
                      <a:moveTo>
                        <a:pt x="326" y="528"/>
                      </a:moveTo>
                      <a:lnTo>
                        <a:pt x="326" y="528"/>
                      </a:lnTo>
                      <a:cubicBezTo>
                        <a:pt x="301" y="504"/>
                        <a:pt x="287" y="470"/>
                        <a:pt x="287" y="434"/>
                      </a:cubicBezTo>
                      <a:lnTo>
                        <a:pt x="287" y="294"/>
                      </a:lnTo>
                      <a:cubicBezTo>
                        <a:pt x="287" y="268"/>
                        <a:pt x="295" y="243"/>
                        <a:pt x="308" y="222"/>
                      </a:cubicBezTo>
                      <a:cubicBezTo>
                        <a:pt x="302" y="221"/>
                        <a:pt x="296" y="220"/>
                        <a:pt x="289" y="220"/>
                      </a:cubicBezTo>
                      <a:lnTo>
                        <a:pt x="188" y="220"/>
                      </a:lnTo>
                      <a:cubicBezTo>
                        <a:pt x="143" y="220"/>
                        <a:pt x="107" y="257"/>
                        <a:pt x="107" y="302"/>
                      </a:cubicBezTo>
                      <a:lnTo>
                        <a:pt x="107" y="431"/>
                      </a:lnTo>
                      <a:cubicBezTo>
                        <a:pt x="107" y="462"/>
                        <a:pt x="125" y="490"/>
                        <a:pt x="151" y="503"/>
                      </a:cubicBezTo>
                      <a:lnTo>
                        <a:pt x="151" y="755"/>
                      </a:lnTo>
                      <a:lnTo>
                        <a:pt x="217" y="755"/>
                      </a:lnTo>
                      <a:lnTo>
                        <a:pt x="241" y="596"/>
                      </a:lnTo>
                      <a:lnTo>
                        <a:pt x="266" y="755"/>
                      </a:lnTo>
                      <a:lnTo>
                        <a:pt x="326" y="755"/>
                      </a:lnTo>
                      <a:lnTo>
                        <a:pt x="326" y="528"/>
                      </a:lnTo>
                      <a:close/>
                    </a:path>
                  </a:pathLst>
                </a:custGeom>
                <a:solidFill>
                  <a:schemeClr val="bg1"/>
                </a:solidFill>
                <a:ln>
                  <a:noFill/>
                </a:ln>
              </p:spPr>
              <p:txBody>
                <a:bodyPr vert="horz" wrap="square" lIns="91404" tIns="45702" rIns="91404" bIns="45702" numCol="1" anchor="t" anchorCtr="0" compatLnSpc="1"/>
                <a:lstStyle/>
                <a:p>
                  <a:endParaRPr lang="zh-CN" altLang="en-US" sz="1799" dirty="0"/>
                </a:p>
              </p:txBody>
            </p:sp>
          </p:grpSp>
        </p:grpSp>
        <p:grpSp>
          <p:nvGrpSpPr>
            <p:cNvPr id="42" name="组合 41"/>
            <p:cNvGrpSpPr/>
            <p:nvPr/>
          </p:nvGrpSpPr>
          <p:grpSpPr>
            <a:xfrm>
              <a:off x="6021038" y="3797698"/>
              <a:ext cx="453545" cy="618935"/>
              <a:chOff x="6681004" y="2063866"/>
              <a:chExt cx="453722" cy="619177"/>
            </a:xfrm>
          </p:grpSpPr>
          <p:sp>
            <p:nvSpPr>
              <p:cNvPr id="43" name="箭头: 右 42"/>
              <p:cNvSpPr/>
              <p:nvPr/>
            </p:nvSpPr>
            <p:spPr bwMode="auto">
              <a:xfrm>
                <a:off x="6697782" y="2063866"/>
                <a:ext cx="436944" cy="619177"/>
              </a:xfrm>
              <a:prstGeom prst="rightArrow">
                <a:avLst>
                  <a:gd name="adj1" fmla="val 61659"/>
                  <a:gd name="adj2" fmla="val 50000"/>
                </a:avLst>
              </a:prstGeom>
              <a:solidFill>
                <a:schemeClr val="bg2"/>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sp>
            <p:nvSpPr>
              <p:cNvPr id="44" name="文本框 43"/>
              <p:cNvSpPr txBox="1"/>
              <p:nvPr/>
            </p:nvSpPr>
            <p:spPr>
              <a:xfrm>
                <a:off x="6681004" y="2199171"/>
                <a:ext cx="415498" cy="369332"/>
              </a:xfrm>
              <a:prstGeom prst="rect">
                <a:avLst/>
              </a:prstGeom>
              <a:noFill/>
            </p:spPr>
            <p:txBody>
              <a:bodyPr wrap="none" rtlCol="0">
                <a:spAutoFit/>
              </a:bodyPr>
              <a:lstStyle/>
              <a:p>
                <a:pPr algn="ctr"/>
                <a:r>
                  <a:rPr lang="zh-CN" altLang="en-US" sz="1799" b="1" dirty="0">
                    <a:latin typeface="+mj-ea"/>
                    <a:ea typeface="+mj-ea"/>
                  </a:rPr>
                  <a:t>在</a:t>
                </a:r>
              </a:p>
            </p:txBody>
          </p:sp>
        </p:grpSp>
        <p:grpSp>
          <p:nvGrpSpPr>
            <p:cNvPr id="45" name="组合 44"/>
            <p:cNvGrpSpPr/>
            <p:nvPr/>
          </p:nvGrpSpPr>
          <p:grpSpPr>
            <a:xfrm>
              <a:off x="6681688" y="3070108"/>
              <a:ext cx="2590592" cy="507633"/>
              <a:chOff x="3864633" y="2046459"/>
              <a:chExt cx="2591604" cy="507831"/>
            </a:xfrm>
            <a:gradFill>
              <a:gsLst>
                <a:gs pos="0">
                  <a:srgbClr val="002060"/>
                </a:gs>
                <a:gs pos="48000">
                  <a:srgbClr val="0070C0"/>
                </a:gs>
                <a:gs pos="100000">
                  <a:srgbClr val="00B0F0"/>
                </a:gs>
              </a:gsLst>
              <a:lin ang="16200000" scaled="1"/>
            </a:gradFill>
          </p:grpSpPr>
          <p:sp>
            <p:nvSpPr>
              <p:cNvPr id="46" name="矩形: 圆角 45"/>
              <p:cNvSpPr/>
              <p:nvPr/>
            </p:nvSpPr>
            <p:spPr bwMode="auto">
              <a:xfrm>
                <a:off x="3864633" y="2046459"/>
                <a:ext cx="2591604"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47" name="矩形 46"/>
              <p:cNvSpPr/>
              <p:nvPr/>
            </p:nvSpPr>
            <p:spPr>
              <a:xfrm>
                <a:off x="4125246" y="2091912"/>
                <a:ext cx="1980029" cy="400110"/>
              </a:xfrm>
              <a:prstGeom prst="rect">
                <a:avLst/>
              </a:prstGeom>
              <a:grpFill/>
            </p:spPr>
            <p:txBody>
              <a:bodyPr wrap="none">
                <a:spAutoFit/>
              </a:bodyPr>
              <a:lstStyle/>
              <a:p>
                <a:r>
                  <a:rPr lang="zh-CN" altLang="en-US" sz="1999" dirty="0">
                    <a:solidFill>
                      <a:schemeClr val="bg2"/>
                    </a:solidFill>
                    <a:latin typeface="微软雅黑" panose="020B0503020204020204" pitchFamily="34" charset="-122"/>
                    <a:ea typeface="微软雅黑" panose="020B0503020204020204" pitchFamily="34" charset="-122"/>
                  </a:rPr>
                  <a:t>同级党的</a:t>
                </a:r>
                <a:r>
                  <a:rPr lang="zh-CN" altLang="zh-CN" sz="1999" dirty="0">
                    <a:solidFill>
                      <a:schemeClr val="bg2"/>
                    </a:solidFill>
                    <a:latin typeface="微软雅黑" panose="020B0503020204020204" pitchFamily="34" charset="-122"/>
                    <a:ea typeface="微软雅黑" panose="020B0503020204020204" pitchFamily="34" charset="-122"/>
                  </a:rPr>
                  <a:t>委员会</a:t>
                </a:r>
                <a:endParaRPr lang="zh-CN" altLang="en-US" sz="1999" dirty="0">
                  <a:solidFill>
                    <a:schemeClr val="bg2"/>
                  </a:solidFill>
                </a:endParaRPr>
              </a:p>
            </p:txBody>
          </p:sp>
        </p:grpSp>
        <p:grpSp>
          <p:nvGrpSpPr>
            <p:cNvPr id="48" name="组合 47"/>
            <p:cNvGrpSpPr/>
            <p:nvPr/>
          </p:nvGrpSpPr>
          <p:grpSpPr>
            <a:xfrm>
              <a:off x="6681688" y="4644380"/>
              <a:ext cx="2614646" cy="507633"/>
              <a:chOff x="3864633" y="2046459"/>
              <a:chExt cx="2615667" cy="507831"/>
            </a:xfrm>
            <a:gradFill>
              <a:gsLst>
                <a:gs pos="0">
                  <a:srgbClr val="002060"/>
                </a:gs>
                <a:gs pos="48000">
                  <a:srgbClr val="0070C0"/>
                </a:gs>
                <a:gs pos="100000">
                  <a:srgbClr val="00B0F0"/>
                </a:gs>
              </a:gsLst>
              <a:lin ang="16200000" scaled="1"/>
            </a:gradFill>
          </p:grpSpPr>
          <p:sp>
            <p:nvSpPr>
              <p:cNvPr id="49" name="矩形: 圆角 48"/>
              <p:cNvSpPr/>
              <p:nvPr/>
            </p:nvSpPr>
            <p:spPr bwMode="auto">
              <a:xfrm>
                <a:off x="3864633" y="2046459"/>
                <a:ext cx="2615667"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50" name="矩形 49"/>
              <p:cNvSpPr/>
              <p:nvPr/>
            </p:nvSpPr>
            <p:spPr>
              <a:xfrm>
                <a:off x="3944286" y="2091912"/>
                <a:ext cx="2492990" cy="400110"/>
              </a:xfrm>
              <a:prstGeom prst="rect">
                <a:avLst/>
              </a:prstGeom>
              <a:grpFill/>
            </p:spPr>
            <p:txBody>
              <a:bodyPr wrap="none">
                <a:spAutoFit/>
              </a:bodyPr>
              <a:lstStyle/>
              <a:p>
                <a:r>
                  <a:rPr lang="zh-CN" altLang="en-US" sz="1999">
                    <a:solidFill>
                      <a:schemeClr val="bg2"/>
                    </a:solidFill>
                    <a:latin typeface="微软雅黑" panose="020B0503020204020204" pitchFamily="34" charset="-122"/>
                    <a:ea typeface="微软雅黑" panose="020B0503020204020204" pitchFamily="34" charset="-122"/>
                  </a:rPr>
                  <a:t>上级纪律检察</a:t>
                </a:r>
                <a:r>
                  <a:rPr lang="zh-CN" altLang="zh-CN" sz="1999">
                    <a:solidFill>
                      <a:schemeClr val="bg2"/>
                    </a:solidFill>
                    <a:latin typeface="微软雅黑" panose="020B0503020204020204" pitchFamily="34" charset="-122"/>
                    <a:ea typeface="微软雅黑" panose="020B0503020204020204" pitchFamily="34" charset="-122"/>
                  </a:rPr>
                  <a:t>委员会</a:t>
                </a:r>
                <a:endParaRPr lang="zh-CN" altLang="en-US" sz="1999">
                  <a:solidFill>
                    <a:schemeClr val="bg2"/>
                  </a:solidFill>
                </a:endParaRPr>
              </a:p>
            </p:txBody>
          </p:sp>
        </p:grpSp>
        <p:sp>
          <p:nvSpPr>
            <p:cNvPr id="59" name="矩形 58"/>
            <p:cNvSpPr/>
            <p:nvPr/>
          </p:nvSpPr>
          <p:spPr>
            <a:xfrm>
              <a:off x="9518349" y="3823273"/>
              <a:ext cx="1293623" cy="707610"/>
            </a:xfrm>
            <a:prstGeom prst="rect">
              <a:avLst/>
            </a:prstGeom>
          </p:spPr>
          <p:txBody>
            <a:bodyPr wrap="square">
              <a:spAutoFit/>
            </a:bodyPr>
            <a:lstStyle/>
            <a:p>
              <a:r>
                <a:rPr lang="zh-CN" altLang="en-US" sz="1999" b="1" dirty="0">
                  <a:solidFill>
                    <a:schemeClr val="tx1">
                      <a:lumMod val="85000"/>
                      <a:lumOff val="15000"/>
                    </a:schemeClr>
                  </a:solidFill>
                  <a:latin typeface="微软雅黑" panose="020B0503020204020204" pitchFamily="34" charset="-122"/>
                  <a:ea typeface="微软雅黑" panose="020B0503020204020204" pitchFamily="34" charset="-122"/>
                </a:rPr>
                <a:t>双重领导</a:t>
              </a:r>
              <a:r>
                <a:rPr lang="zh-CN" altLang="en-US" sz="1999" dirty="0">
                  <a:solidFill>
                    <a:schemeClr val="tx1">
                      <a:lumMod val="85000"/>
                      <a:lumOff val="15000"/>
                    </a:schemeClr>
                  </a:solidFill>
                  <a:latin typeface="微软雅黑" panose="020B0503020204020204" pitchFamily="34" charset="-122"/>
                  <a:ea typeface="微软雅黑" panose="020B0503020204020204" pitchFamily="34" charset="-122"/>
                </a:rPr>
                <a:t>下工作</a:t>
              </a:r>
              <a:endParaRPr lang="zh-CN" altLang="en-US" sz="1999" dirty="0">
                <a:solidFill>
                  <a:schemeClr val="tx1">
                    <a:lumMod val="85000"/>
                    <a:lumOff val="15000"/>
                  </a:schemeClr>
                </a:solidFill>
              </a:endParaRPr>
            </a:p>
          </p:txBody>
        </p:sp>
        <p:grpSp>
          <p:nvGrpSpPr>
            <p:cNvPr id="2" name="组合 1"/>
            <p:cNvGrpSpPr/>
            <p:nvPr/>
          </p:nvGrpSpPr>
          <p:grpSpPr>
            <a:xfrm>
              <a:off x="1245248" y="2423932"/>
              <a:ext cx="1024556" cy="1928859"/>
              <a:chOff x="1352456" y="3046014"/>
              <a:chExt cx="1024956" cy="1929612"/>
            </a:xfrm>
            <a:gradFill>
              <a:gsLst>
                <a:gs pos="0">
                  <a:srgbClr val="002060"/>
                </a:gs>
                <a:gs pos="48000">
                  <a:srgbClr val="0070C0"/>
                </a:gs>
                <a:gs pos="100000">
                  <a:srgbClr val="00B0F0"/>
                </a:gs>
              </a:gsLst>
              <a:lin ang="16200000" scaled="1"/>
            </a:gradFill>
          </p:grpSpPr>
          <p:sp>
            <p:nvSpPr>
              <p:cNvPr id="61" name="箭头: 五边形 60"/>
              <p:cNvSpPr/>
              <p:nvPr/>
            </p:nvSpPr>
            <p:spPr bwMode="auto">
              <a:xfrm>
                <a:off x="1369300" y="3046014"/>
                <a:ext cx="1008112" cy="1929612"/>
              </a:xfrm>
              <a:prstGeom prst="homePlate">
                <a:avLst>
                  <a:gd name="adj" fmla="val 24937"/>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3" name="矩形 2"/>
              <p:cNvSpPr/>
              <p:nvPr/>
            </p:nvSpPr>
            <p:spPr>
              <a:xfrm>
                <a:off x="1352456" y="3587108"/>
                <a:ext cx="964526" cy="830997"/>
              </a:xfrm>
              <a:prstGeom prst="rect">
                <a:avLst/>
              </a:prstGeom>
              <a:grpFill/>
            </p:spPr>
            <p:txBody>
              <a:bodyPr wrap="square">
                <a:spAutoFit/>
              </a:bodyPr>
              <a:lstStyle/>
              <a:p>
                <a:pPr algn="ctr"/>
                <a:r>
                  <a:rPr lang="zh-CN" altLang="en-US" sz="2399" b="1">
                    <a:solidFill>
                      <a:schemeClr val="bg2"/>
                    </a:solidFill>
                    <a:latin typeface="微软雅黑" panose="020B0503020204020204" pitchFamily="34" charset="-122"/>
                    <a:ea typeface="微软雅黑" panose="020B0503020204020204" pitchFamily="34" charset="-122"/>
                  </a:rPr>
                  <a:t>领导体制</a:t>
                </a:r>
                <a:endParaRPr lang="zh-CN" altLang="en-US" sz="2399">
                  <a:solidFill>
                    <a:schemeClr val="bg2"/>
                  </a:solidFill>
                </a:endParaRPr>
              </a:p>
            </p:txBody>
          </p:sp>
        </p:grpSp>
      </p:grpSp>
    </p:spTree>
    <p:extLst>
      <p:ext uri="{BB962C8B-B14F-4D97-AF65-F5344CB8AC3E}">
        <p14:creationId xmlns:p14="http://schemas.microsoft.com/office/powerpoint/2010/main" xmlns="" val="3519173902"/>
      </p:ext>
    </p:extLst>
  </p:cSld>
  <p:clrMapOvr>
    <a:masterClrMapping/>
  </p:clrMapOvr>
  <mc:AlternateContent xmlns:mc="http://schemas.openxmlformats.org/markup-compatibility/2006">
    <mc:Choice xmlns:p14="http://schemas.microsoft.com/office/powerpoint/2010/main" xmlns="" Requires="p14">
      <p:transition spd="slow" p14:dur="900" advTm="8178">
        <p14:warp dir="in"/>
      </p:transition>
    </mc:Choice>
    <mc:Fallback>
      <p:transition spd="slow" advTm="81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xmlns=""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xmlns=""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xmlns="" id="{4E3C5A3F-05BE-45DB-9E1B-5C2E224FACD6}"/>
                </a:ext>
              </a:extLst>
            </p:cNvPr>
            <p:cNvSpPr txBox="1"/>
            <p:nvPr/>
          </p:nvSpPr>
          <p:spPr>
            <a:xfrm>
              <a:off x="912094" y="2810770"/>
              <a:ext cx="2954655" cy="1200329"/>
            </a:xfrm>
            <a:prstGeom prst="rect">
              <a:avLst/>
            </a:prstGeom>
            <a:noFill/>
          </p:spPr>
          <p:txBody>
            <a:bodyPr wrap="none" rtlCol="0">
              <a:spAutoFit/>
            </a:bodyPr>
            <a:lstStyle/>
            <a:p>
              <a:pPr algn="ct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Impact" panose="020B0806030902050204" pitchFamily="34" charset="0"/>
                  <a:ea typeface="方正中雅宋_GBK" panose="02000000000000000000" pitchFamily="2" charset="-122"/>
                </a:rPr>
                <a:t>第五章</a:t>
              </a:r>
            </a:p>
          </p:txBody>
        </p:sp>
      </p:grpSp>
      <p:sp>
        <p:nvSpPr>
          <p:cNvPr id="15" name="TextBox 15">
            <a:extLst>
              <a:ext uri="{FF2B5EF4-FFF2-40B4-BE49-F238E27FC236}">
                <a16:creationId xmlns:a16="http://schemas.microsoft.com/office/drawing/2014/main" xmlns="" id="{73198766-B729-4D2D-A694-D6A1FB4BD287}"/>
              </a:ext>
            </a:extLst>
          </p:cNvPr>
          <p:cNvSpPr txBox="1"/>
          <p:nvPr/>
        </p:nvSpPr>
        <p:spPr>
          <a:xfrm>
            <a:off x="5232912" y="2256772"/>
            <a:ext cx="7104841" cy="2308324"/>
          </a:xfrm>
          <a:prstGeom prst="rect">
            <a:avLst/>
          </a:prstGeom>
          <a:noFill/>
        </p:spPr>
        <p:txBody>
          <a:bodyPr wrap="square" rtlCol="0">
            <a:spAutoFit/>
          </a:bodyPr>
          <a:lstStyle>
            <a:defPPr>
              <a:defRPr lang="zh-CN"/>
            </a:defPPr>
            <a:lvl1pPr>
              <a:defRPr sz="4800" b="1">
                <a:latin typeface="+mn-ea"/>
                <a:ea typeface="+mn-ea"/>
              </a:defRPr>
            </a:lvl1pPr>
          </a:lstStyle>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学习践行党章</a:t>
            </a:r>
            <a:endParaRPr lang="en-US" altLang="zh-CN"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endParaRPr>
          </a:p>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争做合格党员</a:t>
            </a:r>
          </a:p>
        </p:txBody>
      </p:sp>
      <p:sp>
        <p:nvSpPr>
          <p:cNvPr id="28" name="Oval 39">
            <a:extLst>
              <a:ext uri="{FF2B5EF4-FFF2-40B4-BE49-F238E27FC236}">
                <a16:creationId xmlns:a16="http://schemas.microsoft.com/office/drawing/2014/main" xmlns="" id="{7D9FDB40-5554-4949-BF5E-FF1D2A76BE06}"/>
              </a:ext>
            </a:extLst>
          </p:cNvPr>
          <p:cNvSpPr>
            <a:spLocks noChangeAspect="1" noChangeArrowheads="1"/>
          </p:cNvSpPr>
          <p:nvPr/>
        </p:nvSpPr>
        <p:spPr bwMode="auto">
          <a:xfrm>
            <a:off x="912230" y="5846679"/>
            <a:ext cx="216000" cy="217227"/>
          </a:xfrm>
          <a:prstGeom prst="ellipse">
            <a:avLst/>
          </a:prstGeom>
          <a:solidFill>
            <a:schemeClr val="tx1"/>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0" name="Oval 39">
            <a:extLst>
              <a:ext uri="{FF2B5EF4-FFF2-40B4-BE49-F238E27FC236}">
                <a16:creationId xmlns:a16="http://schemas.microsoft.com/office/drawing/2014/main" xmlns="" id="{398B064A-FDD8-4099-8F8C-4D5D42B3C9D8}"/>
              </a:ext>
            </a:extLst>
          </p:cNvPr>
          <p:cNvSpPr>
            <a:spLocks noChangeAspect="1" noChangeArrowheads="1"/>
          </p:cNvSpPr>
          <p:nvPr/>
        </p:nvSpPr>
        <p:spPr bwMode="auto">
          <a:xfrm>
            <a:off x="4370189" y="5846679"/>
            <a:ext cx="216000" cy="217227"/>
          </a:xfrm>
          <a:prstGeom prst="ellipse">
            <a:avLst/>
          </a:prstGeom>
          <a:solidFill>
            <a:schemeClr val="tx1"/>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581003606"/>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58324" y="943299"/>
            <a:ext cx="6300251" cy="3126689"/>
          </a:xfrm>
          <a:prstGeom prst="rect">
            <a:avLst/>
          </a:prstGeom>
        </p:spPr>
      </p:pic>
      <p:grpSp>
        <p:nvGrpSpPr>
          <p:cNvPr id="2" name="组合 1">
            <a:extLst>
              <a:ext uri="{FF2B5EF4-FFF2-40B4-BE49-F238E27FC236}">
                <a16:creationId xmlns:a16="http://schemas.microsoft.com/office/drawing/2014/main" xmlns="" id="{76959DD5-A444-4CE8-BAEC-2416E60FFCEB}"/>
              </a:ext>
            </a:extLst>
          </p:cNvPr>
          <p:cNvGrpSpPr/>
          <p:nvPr/>
        </p:nvGrpSpPr>
        <p:grpSpPr>
          <a:xfrm>
            <a:off x="872107" y="4130169"/>
            <a:ext cx="10480865" cy="2173973"/>
            <a:chOff x="872107" y="4130169"/>
            <a:chExt cx="10480865" cy="2173973"/>
          </a:xfrm>
        </p:grpSpPr>
        <p:sp>
          <p:nvSpPr>
            <p:cNvPr id="14" name="矩形 13"/>
            <p:cNvSpPr/>
            <p:nvPr/>
          </p:nvSpPr>
          <p:spPr bwMode="auto">
            <a:xfrm>
              <a:off x="914021" y="4130169"/>
              <a:ext cx="10352304" cy="2173973"/>
            </a:xfrm>
            <a:prstGeom prst="rect">
              <a:avLst/>
            </a:prstGeom>
            <a:solidFill>
              <a:schemeClr val="bg2"/>
            </a:solidFill>
            <a:ln w="9525" cap="flat" cmpd="sng" algn="ctr">
              <a:solidFill>
                <a:schemeClr val="bg2">
                  <a:lumMod val="75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dirty="0">
                <a:latin typeface="Arial" panose="020B0604020202020204" pitchFamily="34" charset="0"/>
                <a:ea typeface="宋体" panose="02010600030101010101" pitchFamily="2" charset="-122"/>
              </a:endParaRPr>
            </a:p>
          </p:txBody>
        </p:sp>
        <p:sp>
          <p:nvSpPr>
            <p:cNvPr id="15" name="矩形 14"/>
            <p:cNvSpPr/>
            <p:nvPr/>
          </p:nvSpPr>
          <p:spPr bwMode="auto">
            <a:xfrm>
              <a:off x="872107" y="4393454"/>
              <a:ext cx="141519" cy="1730301"/>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sp>
          <p:nvSpPr>
            <p:cNvPr id="17" name="矩形 16"/>
            <p:cNvSpPr/>
            <p:nvPr/>
          </p:nvSpPr>
          <p:spPr bwMode="auto">
            <a:xfrm>
              <a:off x="11211453" y="4393454"/>
              <a:ext cx="141519" cy="1730301"/>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latin typeface="Arial" panose="020B0604020202020204" pitchFamily="34" charset="0"/>
                <a:ea typeface="宋体" panose="02010600030101010101" pitchFamily="2" charset="-122"/>
              </a:endParaRPr>
            </a:p>
          </p:txBody>
        </p:sp>
        <p:sp>
          <p:nvSpPr>
            <p:cNvPr id="18" name="矩形 17"/>
            <p:cNvSpPr/>
            <p:nvPr/>
          </p:nvSpPr>
          <p:spPr>
            <a:xfrm>
              <a:off x="1241439" y="4629348"/>
              <a:ext cx="9784902" cy="1015266"/>
            </a:xfrm>
            <a:prstGeom prst="rect">
              <a:avLst/>
            </a:prstGeom>
          </p:spPr>
          <p:txBody>
            <a:bodyPr wrap="square">
              <a:spAutoFit/>
            </a:bodyPr>
            <a:lstStyle/>
            <a:p>
              <a:pPr algn="just" eaLnBrk="1" hangingPunct="1"/>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p>
          </p:txBody>
        </p:sp>
        <p:sp>
          <p:nvSpPr>
            <p:cNvPr id="11" name="矩形 10"/>
            <p:cNvSpPr/>
            <p:nvPr/>
          </p:nvSpPr>
          <p:spPr>
            <a:xfrm>
              <a:off x="4205972" y="4156495"/>
              <a:ext cx="4196172" cy="461485"/>
            </a:xfrm>
            <a:prstGeom prst="rect">
              <a:avLst/>
            </a:prstGeom>
          </p:spPr>
          <p:txBody>
            <a:bodyPr wrap="square">
              <a:spAutoFit/>
            </a:bodyPr>
            <a:lstStyle/>
            <a:p>
              <a:pPr algn="ctr"/>
              <a:r>
                <a:rPr lang="zh-CN" altLang="zh-CN" sz="2399" b="1" dirty="0">
                  <a:latin typeface="微软雅黑" panose="020B0503020204020204" pitchFamily="34" charset="-122"/>
                  <a:ea typeface="微软雅黑" panose="020B0503020204020204" pitchFamily="34" charset="-122"/>
                </a:rPr>
                <a:t>认真学习党章</a:t>
              </a:r>
              <a:r>
                <a:rPr lang="en-US" altLang="zh-CN" sz="2399" b="1" dirty="0">
                  <a:latin typeface="微软雅黑" panose="020B0503020204020204" pitchFamily="34" charset="-122"/>
                  <a:ea typeface="微软雅黑" panose="020B0503020204020204" pitchFamily="34" charset="-122"/>
                </a:rPr>
                <a:t>   </a:t>
              </a:r>
              <a:r>
                <a:rPr lang="zh-CN" altLang="zh-CN" sz="2399" b="1" dirty="0">
                  <a:latin typeface="微软雅黑" panose="020B0503020204020204" pitchFamily="34" charset="-122"/>
                  <a:ea typeface="微软雅黑" panose="020B0503020204020204" pitchFamily="34" charset="-122"/>
                </a:rPr>
                <a:t>严格遵守党章</a:t>
              </a:r>
            </a:p>
          </p:txBody>
        </p:sp>
        <p:sp>
          <p:nvSpPr>
            <p:cNvPr id="4" name="矩形 3"/>
            <p:cNvSpPr/>
            <p:nvPr/>
          </p:nvSpPr>
          <p:spPr>
            <a:xfrm>
              <a:off x="5483891" y="5694673"/>
              <a:ext cx="5416355" cy="461485"/>
            </a:xfrm>
            <a:prstGeom prst="rect">
              <a:avLst/>
            </a:prstGeom>
          </p:spPr>
          <p:txBody>
            <a:bodyPr wrap="square">
              <a:spAutoFit/>
            </a:bodyPr>
            <a:lstStyle/>
            <a:p>
              <a:pPr algn="just" eaLnBrk="1" hangingPunct="1"/>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zh-CN" sz="23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习近平</a:t>
              </a:r>
              <a:r>
                <a:rPr lang="en-US"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《认真学习党章，严格遵守党章》</a:t>
              </a:r>
            </a:p>
          </p:txBody>
        </p:sp>
      </p:grpSp>
    </p:spTree>
    <p:extLst>
      <p:ext uri="{BB962C8B-B14F-4D97-AF65-F5344CB8AC3E}">
        <p14:creationId xmlns:p14="http://schemas.microsoft.com/office/powerpoint/2010/main" xmlns="" val="4153432097"/>
      </p:ext>
    </p:extLst>
  </p:cSld>
  <p:clrMapOvr>
    <a:masterClrMapping/>
  </p:clrMapOvr>
  <p:transition spd="slow" advTm="526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9E70CFA-E2E7-4036-AF78-5F31B884E202}"/>
              </a:ext>
            </a:extLst>
          </p:cNvPr>
          <p:cNvGrpSpPr/>
          <p:nvPr/>
        </p:nvGrpSpPr>
        <p:grpSpPr>
          <a:xfrm>
            <a:off x="1110021" y="1139451"/>
            <a:ext cx="5087944" cy="4687471"/>
            <a:chOff x="1110021" y="1139451"/>
            <a:chExt cx="5087944" cy="4687471"/>
          </a:xfrm>
        </p:grpSpPr>
        <p:sp>
          <p:nvSpPr>
            <p:cNvPr id="28" name="Oval 6"/>
            <p:cNvSpPr>
              <a:spLocks noChangeArrowheads="1"/>
            </p:cNvSpPr>
            <p:nvPr/>
          </p:nvSpPr>
          <p:spPr bwMode="auto">
            <a:xfrm>
              <a:off x="1511973" y="1139451"/>
              <a:ext cx="4685992" cy="4687471"/>
            </a:xfrm>
            <a:prstGeom prst="ellipse">
              <a:avLst/>
            </a:prstGeom>
            <a:noFill/>
            <a:ln w="9" cap="flat">
              <a:solidFill>
                <a:schemeClr val="tx1">
                  <a:lumMod val="85000"/>
                  <a:lumOff val="15000"/>
                </a:schemeClr>
              </a:solidFill>
              <a:prstDash val="dash"/>
              <a:miter lim="800000"/>
            </a:ln>
            <a:extLst>
              <a:ext uri="{909E8E84-426E-40DD-AFC4-6F175D3DCCD1}">
                <a14:hiddenFill xmlns:a14="http://schemas.microsoft.com/office/drawing/2010/main" xmlns="">
                  <a:solidFill>
                    <a:srgbClr val="FFFFFF"/>
                  </a:solidFill>
                </a14:hiddenFill>
              </a:ext>
            </a:extLst>
          </p:spPr>
          <p:txBody>
            <a:bodyPr vert="horz" wrap="square" lIns="91404" tIns="45702" rIns="91404" bIns="45702" numCol="1" anchor="t" anchorCtr="0" compatLnSpc="1"/>
            <a:lstStyle/>
            <a:p>
              <a:endParaRPr lang="zh-CN" altLang="en-US" sz="1799" dirty="0"/>
            </a:p>
          </p:txBody>
        </p:sp>
        <p:grpSp>
          <p:nvGrpSpPr>
            <p:cNvPr id="3" name="组合 2"/>
            <p:cNvGrpSpPr/>
            <p:nvPr/>
          </p:nvGrpSpPr>
          <p:grpSpPr>
            <a:xfrm>
              <a:off x="1110021" y="1517140"/>
              <a:ext cx="3903137" cy="3900354"/>
              <a:chOff x="935460" y="1571188"/>
              <a:chExt cx="4452938" cy="4449763"/>
            </a:xfrm>
          </p:grpSpPr>
          <p:sp>
            <p:nvSpPr>
              <p:cNvPr id="34" name="Oval 7"/>
              <p:cNvSpPr>
                <a:spLocks noChangeArrowheads="1"/>
              </p:cNvSpPr>
              <p:nvPr/>
            </p:nvSpPr>
            <p:spPr bwMode="auto">
              <a:xfrm>
                <a:off x="935460" y="1571188"/>
                <a:ext cx="4452938" cy="4449763"/>
              </a:xfrm>
              <a:prstGeom prst="ellipse">
                <a:avLst/>
              </a:prstGeom>
              <a:solidFill>
                <a:schemeClr val="bg2">
                  <a:lumMod val="85000"/>
                </a:schemeClr>
              </a:solidFill>
              <a:ln>
                <a:noFill/>
              </a:ln>
            </p:spPr>
            <p:txBody>
              <a:bodyPr vert="horz" wrap="square" lIns="91404" tIns="45702" rIns="91404" bIns="45702" numCol="1" anchor="t" anchorCtr="0" compatLnSpc="1"/>
              <a:lstStyle/>
              <a:p>
                <a:endParaRPr lang="zh-CN" altLang="en-US" sz="1799"/>
              </a:p>
            </p:txBody>
          </p:sp>
          <p:sp>
            <p:nvSpPr>
              <p:cNvPr id="25" name="Oval 8"/>
              <p:cNvSpPr>
                <a:spLocks noChangeArrowheads="1"/>
              </p:cNvSpPr>
              <p:nvPr/>
            </p:nvSpPr>
            <p:spPr bwMode="auto">
              <a:xfrm>
                <a:off x="1204542" y="1859823"/>
                <a:ext cx="3904247" cy="3904244"/>
              </a:xfrm>
              <a:prstGeom prst="ellipse">
                <a:avLst/>
              </a:prstGeom>
              <a:blipFill>
                <a:blip r:embed="rId3"/>
                <a:stretch>
                  <a:fillRect/>
                </a:stretch>
              </a:blipFill>
              <a:ln w="9" cap="flat">
                <a:noFill/>
                <a:prstDash val="solid"/>
                <a:miter lim="800000"/>
              </a:ln>
            </p:spPr>
            <p:txBody>
              <a:bodyPr vert="horz" wrap="square" lIns="91404" tIns="45702" rIns="91404" bIns="45702" numCol="1" anchor="t" anchorCtr="0" compatLnSpc="1"/>
              <a:lstStyle/>
              <a:p>
                <a:endParaRPr lang="zh-CN" altLang="en-US" sz="1799">
                  <a:solidFill>
                    <a:srgbClr val="595959"/>
                  </a:solidFill>
                </a:endParaRPr>
              </a:p>
            </p:txBody>
          </p:sp>
        </p:grpSp>
        <p:grpSp>
          <p:nvGrpSpPr>
            <p:cNvPr id="2" name="组合 1"/>
            <p:cNvGrpSpPr/>
            <p:nvPr/>
          </p:nvGrpSpPr>
          <p:grpSpPr>
            <a:xfrm>
              <a:off x="1364832" y="4494474"/>
              <a:ext cx="1169895" cy="1169893"/>
              <a:chOff x="1066901" y="4823628"/>
              <a:chExt cx="1170352" cy="1170350"/>
            </a:xfrm>
            <a:gradFill>
              <a:gsLst>
                <a:gs pos="0">
                  <a:srgbClr val="002060"/>
                </a:gs>
                <a:gs pos="48000">
                  <a:srgbClr val="0070C0"/>
                </a:gs>
                <a:gs pos="100000">
                  <a:srgbClr val="00B0F0"/>
                </a:gs>
              </a:gsLst>
              <a:lin ang="16200000" scaled="1"/>
            </a:gradFill>
          </p:grpSpPr>
          <p:sp>
            <p:nvSpPr>
              <p:cNvPr id="26" name="Oval 9"/>
              <p:cNvSpPr>
                <a:spLocks noChangeArrowheads="1"/>
              </p:cNvSpPr>
              <p:nvPr/>
            </p:nvSpPr>
            <p:spPr bwMode="auto">
              <a:xfrm>
                <a:off x="1066901" y="4823628"/>
                <a:ext cx="1170352" cy="1170350"/>
              </a:xfrm>
              <a:prstGeom prst="ellipse">
                <a:avLst/>
              </a:prstGeom>
              <a:grpFill/>
              <a:ln w="28575">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cs typeface="+mn-ea"/>
                </a:endParaRPr>
              </a:p>
            </p:txBody>
          </p:sp>
          <p:sp>
            <p:nvSpPr>
              <p:cNvPr id="27" name="TextBox 23"/>
              <p:cNvSpPr txBox="1"/>
              <p:nvPr/>
            </p:nvSpPr>
            <p:spPr>
              <a:xfrm>
                <a:off x="1181411" y="4993304"/>
                <a:ext cx="941332" cy="830997"/>
              </a:xfrm>
              <a:prstGeom prst="rect">
                <a:avLst/>
              </a:prstGeom>
              <a:noFill/>
            </p:spPr>
            <p:txBody>
              <a:bodyPr wrap="square" rtlCol="0">
                <a:spAutoFit/>
              </a:bodyPr>
              <a:lstStyle/>
              <a:p>
                <a:pPr algn="ctr"/>
                <a:r>
                  <a:rPr lang="zh-CN" altLang="en-US" sz="2399" b="1" dirty="0">
                    <a:solidFill>
                      <a:schemeClr val="bg2"/>
                    </a:solidFill>
                    <a:latin typeface="微软雅黑" panose="020B0503020204020204" pitchFamily="34" charset="-122"/>
                    <a:ea typeface="微软雅黑" panose="020B0503020204020204" pitchFamily="34" charset="-122"/>
                  </a:rPr>
                  <a:t>五个结合</a:t>
                </a:r>
                <a:endParaRPr lang="en-US" altLang="zh-CN" sz="2399" b="1" dirty="0">
                  <a:solidFill>
                    <a:schemeClr val="bg2"/>
                  </a:solidFill>
                  <a:latin typeface="微软雅黑" panose="020B0503020204020204" pitchFamily="34" charset="-122"/>
                  <a:ea typeface="微软雅黑" panose="020B0503020204020204" pitchFamily="34" charset="-122"/>
                </a:endParaRPr>
              </a:p>
            </p:txBody>
          </p:sp>
        </p:grpSp>
      </p:grpSp>
      <p:grpSp>
        <p:nvGrpSpPr>
          <p:cNvPr id="5" name="组合 4">
            <a:extLst>
              <a:ext uri="{FF2B5EF4-FFF2-40B4-BE49-F238E27FC236}">
                <a16:creationId xmlns:a16="http://schemas.microsoft.com/office/drawing/2014/main" xmlns="" id="{6D14EA91-48EA-46B9-A3DB-9C51A5DC1E6B}"/>
              </a:ext>
            </a:extLst>
          </p:cNvPr>
          <p:cNvGrpSpPr/>
          <p:nvPr/>
        </p:nvGrpSpPr>
        <p:grpSpPr>
          <a:xfrm>
            <a:off x="4952433" y="1141051"/>
            <a:ext cx="6396315" cy="707610"/>
            <a:chOff x="4952433" y="1141051"/>
            <a:chExt cx="6396315" cy="707610"/>
          </a:xfrm>
        </p:grpSpPr>
        <p:sp>
          <p:nvSpPr>
            <p:cNvPr id="11" name="TextBox 9"/>
            <p:cNvSpPr txBox="1"/>
            <p:nvPr/>
          </p:nvSpPr>
          <p:spPr>
            <a:xfrm>
              <a:off x="5623069" y="1141051"/>
              <a:ext cx="5725679" cy="707610"/>
            </a:xfrm>
            <a:prstGeom prst="rect">
              <a:avLst/>
            </a:prstGeom>
            <a:noFill/>
          </p:spPr>
          <p:txBody>
            <a:bodyPr wrap="square" rtlCol="0">
              <a:spAutoFit/>
            </a:body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要把学习党章同学习</a:t>
              </a:r>
              <a:r>
                <a:rPr lang="zh-CN" altLang="en-US" sz="1999" b="1"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党的十八大精神</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紧密结合起来；</a:t>
              </a:r>
            </a:p>
          </p:txBody>
        </p:sp>
        <p:sp>
          <p:nvSpPr>
            <p:cNvPr id="29" name="Oval 10"/>
            <p:cNvSpPr>
              <a:spLocks noChangeArrowheads="1"/>
            </p:cNvSpPr>
            <p:nvPr/>
          </p:nvSpPr>
          <p:spPr bwMode="auto">
            <a:xfrm>
              <a:off x="4952433" y="1210272"/>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r>
                <a:rPr lang="en-US" altLang="zh-CN" sz="1999" dirty="0">
                  <a:solidFill>
                    <a:schemeClr val="bg2"/>
                  </a:solidFill>
                  <a:latin typeface="冬青黑体简体中文 W3" panose="020B0300000000000000" pitchFamily="34" charset="-122"/>
                  <a:ea typeface="冬青黑体简体中文 W3" panose="020B0300000000000000" pitchFamily="34" charset="-122"/>
                  <a:cs typeface="+mn-ea"/>
                </a:rPr>
                <a:t>1</a:t>
              </a:r>
              <a:endParaRPr lang="zh-CN" altLang="en-US" sz="1999" dirty="0">
                <a:solidFill>
                  <a:schemeClr val="bg2"/>
                </a:solidFill>
                <a:latin typeface="冬青黑体简体中文 W3" panose="020B0300000000000000" pitchFamily="34" charset="-122"/>
                <a:ea typeface="冬青黑体简体中文 W3" panose="020B0300000000000000" pitchFamily="34" charset="-122"/>
                <a:cs typeface="+mn-ea"/>
              </a:endParaRPr>
            </a:p>
          </p:txBody>
        </p:sp>
      </p:grpSp>
      <p:grpSp>
        <p:nvGrpSpPr>
          <p:cNvPr id="16" name="组合 15">
            <a:extLst>
              <a:ext uri="{FF2B5EF4-FFF2-40B4-BE49-F238E27FC236}">
                <a16:creationId xmlns:a16="http://schemas.microsoft.com/office/drawing/2014/main" xmlns="" id="{5B31B49B-E4F0-492E-81D3-4D527BDCECC1}"/>
              </a:ext>
            </a:extLst>
          </p:cNvPr>
          <p:cNvGrpSpPr/>
          <p:nvPr/>
        </p:nvGrpSpPr>
        <p:grpSpPr>
          <a:xfrm>
            <a:off x="4939087" y="5181941"/>
            <a:ext cx="6461504" cy="585559"/>
            <a:chOff x="4939087" y="5181941"/>
            <a:chExt cx="6461504" cy="585559"/>
          </a:xfrm>
        </p:grpSpPr>
        <p:sp>
          <p:nvSpPr>
            <p:cNvPr id="17" name="TextBox 14"/>
            <p:cNvSpPr txBox="1"/>
            <p:nvPr/>
          </p:nvSpPr>
          <p:spPr>
            <a:xfrm>
              <a:off x="5558639" y="5266194"/>
              <a:ext cx="5841952" cy="399954"/>
            </a:xfrm>
            <a:prstGeom prst="rect">
              <a:avLst/>
            </a:prstGeom>
            <a:noFill/>
          </p:spPr>
          <p:txBody>
            <a:bodyPr wrap="square" rtlCol="0">
              <a:spAutoFit/>
            </a:body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要把学习贯彻党章和</a:t>
              </a:r>
              <a:r>
                <a:rPr lang="zh-CN" altLang="en-US" sz="1999" b="1"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工作实际</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相结合。</a:t>
              </a:r>
            </a:p>
          </p:txBody>
        </p:sp>
        <p:sp>
          <p:nvSpPr>
            <p:cNvPr id="30" name="Oval 11"/>
            <p:cNvSpPr>
              <a:spLocks noChangeArrowheads="1"/>
            </p:cNvSpPr>
            <p:nvPr/>
          </p:nvSpPr>
          <p:spPr bwMode="auto">
            <a:xfrm>
              <a:off x="4939087" y="5181941"/>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r>
                <a:rPr lang="en-US" altLang="zh-CN" sz="1999" dirty="0">
                  <a:solidFill>
                    <a:schemeClr val="bg2"/>
                  </a:solidFill>
                  <a:latin typeface="冬青黑体简体中文 W3" panose="020B0300000000000000" pitchFamily="34" charset="-122"/>
                  <a:ea typeface="冬青黑体简体中文 W3" panose="020B0300000000000000" pitchFamily="34" charset="-122"/>
                  <a:cs typeface="+mn-ea"/>
                </a:rPr>
                <a:t>5</a:t>
              </a:r>
              <a:endParaRPr lang="zh-CN" altLang="en-US" sz="1999" dirty="0">
                <a:solidFill>
                  <a:schemeClr val="bg2"/>
                </a:solidFill>
                <a:latin typeface="冬青黑体简体中文 W3" panose="020B0300000000000000" pitchFamily="34" charset="-122"/>
                <a:ea typeface="冬青黑体简体中文 W3" panose="020B0300000000000000" pitchFamily="34" charset="-122"/>
                <a:cs typeface="+mn-ea"/>
              </a:endParaRPr>
            </a:p>
          </p:txBody>
        </p:sp>
      </p:grpSp>
      <p:grpSp>
        <p:nvGrpSpPr>
          <p:cNvPr id="13" name="组合 12">
            <a:extLst>
              <a:ext uri="{FF2B5EF4-FFF2-40B4-BE49-F238E27FC236}">
                <a16:creationId xmlns:a16="http://schemas.microsoft.com/office/drawing/2014/main" xmlns="" id="{60681750-0600-4170-B392-895BC41ED089}"/>
              </a:ext>
            </a:extLst>
          </p:cNvPr>
          <p:cNvGrpSpPr/>
          <p:nvPr/>
        </p:nvGrpSpPr>
        <p:grpSpPr>
          <a:xfrm>
            <a:off x="5700742" y="4256790"/>
            <a:ext cx="5691741" cy="585559"/>
            <a:chOff x="5700742" y="4256790"/>
            <a:chExt cx="5691741" cy="585559"/>
          </a:xfrm>
        </p:grpSpPr>
        <p:sp>
          <p:nvSpPr>
            <p:cNvPr id="15" name="TextBox 13"/>
            <p:cNvSpPr txBox="1"/>
            <p:nvPr/>
          </p:nvSpPr>
          <p:spPr>
            <a:xfrm>
              <a:off x="6364059" y="4372135"/>
              <a:ext cx="5028424" cy="399954"/>
            </a:xfrm>
            <a:prstGeom prst="rect">
              <a:avLst/>
            </a:prstGeom>
            <a:noFill/>
          </p:spPr>
          <p:txBody>
            <a:bodyPr wrap="square" rtlCol="0">
              <a:spAutoFit/>
            </a:body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要把学习党章和学习</a:t>
              </a:r>
              <a:r>
                <a:rPr lang="zh-CN" altLang="en-US" sz="1999" b="1"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其他党内法规</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相结合；</a:t>
              </a:r>
            </a:p>
          </p:txBody>
        </p:sp>
        <p:sp>
          <p:nvSpPr>
            <p:cNvPr id="31" name="Oval 12"/>
            <p:cNvSpPr>
              <a:spLocks noChangeArrowheads="1"/>
            </p:cNvSpPr>
            <p:nvPr/>
          </p:nvSpPr>
          <p:spPr bwMode="auto">
            <a:xfrm>
              <a:off x="5700742" y="4256790"/>
              <a:ext cx="587146"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r>
                <a:rPr lang="en-US" altLang="zh-CN" sz="1999" dirty="0">
                  <a:solidFill>
                    <a:schemeClr val="bg2"/>
                  </a:solidFill>
                  <a:latin typeface="冬青黑体简体中文 W3" panose="020B0300000000000000" pitchFamily="34" charset="-122"/>
                  <a:ea typeface="冬青黑体简体中文 W3" panose="020B0300000000000000" pitchFamily="34" charset="-122"/>
                  <a:cs typeface="+mn-ea"/>
                </a:rPr>
                <a:t>4</a:t>
              </a:r>
              <a:endParaRPr lang="zh-CN" altLang="en-US" sz="1999" dirty="0">
                <a:solidFill>
                  <a:schemeClr val="bg2"/>
                </a:solidFill>
                <a:latin typeface="冬青黑体简体中文 W3" panose="020B0300000000000000" pitchFamily="34" charset="-122"/>
                <a:ea typeface="冬青黑体简体中文 W3" panose="020B0300000000000000" pitchFamily="34" charset="-122"/>
                <a:cs typeface="+mn-ea"/>
              </a:endParaRPr>
            </a:p>
          </p:txBody>
        </p:sp>
      </p:grpSp>
      <p:grpSp>
        <p:nvGrpSpPr>
          <p:cNvPr id="7" name="组合 6">
            <a:extLst>
              <a:ext uri="{FF2B5EF4-FFF2-40B4-BE49-F238E27FC236}">
                <a16:creationId xmlns:a16="http://schemas.microsoft.com/office/drawing/2014/main" xmlns="" id="{056E1567-37C4-4E21-8CF1-974E2D9D6829}"/>
              </a:ext>
            </a:extLst>
          </p:cNvPr>
          <p:cNvGrpSpPr/>
          <p:nvPr/>
        </p:nvGrpSpPr>
        <p:grpSpPr>
          <a:xfrm>
            <a:off x="5651249" y="2124023"/>
            <a:ext cx="5691741" cy="721198"/>
            <a:chOff x="5651249" y="2124023"/>
            <a:chExt cx="5691741" cy="721198"/>
          </a:xfrm>
        </p:grpSpPr>
        <p:sp>
          <p:nvSpPr>
            <p:cNvPr id="12" name="TextBox 10"/>
            <p:cNvSpPr txBox="1"/>
            <p:nvPr/>
          </p:nvSpPr>
          <p:spPr>
            <a:xfrm>
              <a:off x="6307028" y="2137611"/>
              <a:ext cx="5035962" cy="707610"/>
            </a:xfrm>
            <a:prstGeom prst="rect">
              <a:avLst/>
            </a:prstGeom>
            <a:noFill/>
          </p:spPr>
          <p:txBody>
            <a:bodyPr wrap="square" rtlCol="0">
              <a:spAutoFit/>
            </a:body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同学习</a:t>
              </a:r>
              <a:r>
                <a:rPr lang="zh-CN" altLang="en-US" sz="1999" b="1"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中国特色社会主义理论体系</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紧密结合起来；</a:t>
              </a:r>
            </a:p>
          </p:txBody>
        </p:sp>
        <p:sp>
          <p:nvSpPr>
            <p:cNvPr id="32" name="Oval 13"/>
            <p:cNvSpPr>
              <a:spLocks noChangeArrowheads="1"/>
            </p:cNvSpPr>
            <p:nvPr/>
          </p:nvSpPr>
          <p:spPr bwMode="auto">
            <a:xfrm>
              <a:off x="5651249" y="2124023"/>
              <a:ext cx="587146"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r>
                <a:rPr lang="en-US" altLang="zh-CN" sz="1999" dirty="0">
                  <a:solidFill>
                    <a:schemeClr val="bg2"/>
                  </a:solidFill>
                  <a:latin typeface="冬青黑体简体中文 W3" panose="020B0300000000000000" pitchFamily="34" charset="-122"/>
                  <a:ea typeface="冬青黑体简体中文 W3" panose="020B0300000000000000" pitchFamily="34" charset="-122"/>
                  <a:cs typeface="+mn-ea"/>
                </a:rPr>
                <a:t>2</a:t>
              </a:r>
              <a:endParaRPr lang="zh-CN" altLang="en-US" sz="1999" dirty="0">
                <a:solidFill>
                  <a:schemeClr val="bg2"/>
                </a:solidFill>
                <a:latin typeface="冬青黑体简体中文 W3" panose="020B0300000000000000" pitchFamily="34" charset="-122"/>
                <a:ea typeface="冬青黑体简体中文 W3" panose="020B0300000000000000" pitchFamily="34" charset="-122"/>
                <a:cs typeface="+mn-ea"/>
              </a:endParaRPr>
            </a:p>
          </p:txBody>
        </p:sp>
      </p:grpSp>
      <p:grpSp>
        <p:nvGrpSpPr>
          <p:cNvPr id="10" name="组合 9">
            <a:extLst>
              <a:ext uri="{FF2B5EF4-FFF2-40B4-BE49-F238E27FC236}">
                <a16:creationId xmlns:a16="http://schemas.microsoft.com/office/drawing/2014/main" xmlns="" id="{D7524BE9-67FC-478F-955D-B11AFED81F6F}"/>
              </a:ext>
            </a:extLst>
          </p:cNvPr>
          <p:cNvGrpSpPr/>
          <p:nvPr/>
        </p:nvGrpSpPr>
        <p:grpSpPr>
          <a:xfrm>
            <a:off x="5890936" y="3190407"/>
            <a:ext cx="5679170" cy="762653"/>
            <a:chOff x="5890936" y="3190407"/>
            <a:chExt cx="5679170" cy="762653"/>
          </a:xfrm>
        </p:grpSpPr>
        <p:sp>
          <p:nvSpPr>
            <p:cNvPr id="14" name="TextBox 12"/>
            <p:cNvSpPr txBox="1"/>
            <p:nvPr/>
          </p:nvSpPr>
          <p:spPr>
            <a:xfrm>
              <a:off x="6476496" y="3245450"/>
              <a:ext cx="5093610" cy="707610"/>
            </a:xfrm>
            <a:prstGeom prst="rect">
              <a:avLst/>
            </a:prstGeom>
            <a:noFill/>
          </p:spPr>
          <p:txBody>
            <a:bodyPr wrap="square" rtlCol="0">
              <a:spAutoFit/>
            </a:body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要把学习党章的基本知识和</a:t>
              </a:r>
              <a:r>
                <a:rPr lang="zh-CN" altLang="en-US" sz="1999" b="1"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领会精神实质</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结合起来；</a:t>
              </a:r>
            </a:p>
          </p:txBody>
        </p:sp>
        <p:sp>
          <p:nvSpPr>
            <p:cNvPr id="33" name="Oval 14"/>
            <p:cNvSpPr>
              <a:spLocks noChangeArrowheads="1"/>
            </p:cNvSpPr>
            <p:nvPr/>
          </p:nvSpPr>
          <p:spPr bwMode="auto">
            <a:xfrm>
              <a:off x="5890936" y="3190407"/>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r>
                <a:rPr lang="en-US" altLang="zh-CN" sz="1999" dirty="0">
                  <a:solidFill>
                    <a:schemeClr val="bg2"/>
                  </a:solidFill>
                  <a:latin typeface="冬青黑体简体中文 W3" panose="020B0300000000000000" pitchFamily="34" charset="-122"/>
                  <a:ea typeface="冬青黑体简体中文 W3" panose="020B0300000000000000" pitchFamily="34" charset="-122"/>
                  <a:cs typeface="+mn-ea"/>
                </a:rPr>
                <a:t>3</a:t>
              </a:r>
              <a:endParaRPr lang="zh-CN" altLang="en-US" sz="1999" dirty="0">
                <a:solidFill>
                  <a:schemeClr val="bg2"/>
                </a:solidFill>
                <a:latin typeface="冬青黑体简体中文 W3" panose="020B0300000000000000" pitchFamily="34" charset="-122"/>
                <a:ea typeface="冬青黑体简体中文 W3" panose="020B0300000000000000" pitchFamily="34" charset="-122"/>
                <a:cs typeface="+mn-ea"/>
              </a:endParaRPr>
            </a:p>
          </p:txBody>
        </p:sp>
      </p:grpSp>
    </p:spTree>
    <p:extLst>
      <p:ext uri="{BB962C8B-B14F-4D97-AF65-F5344CB8AC3E}">
        <p14:creationId xmlns:p14="http://schemas.microsoft.com/office/powerpoint/2010/main" xmlns="" val="774147003"/>
      </p:ext>
    </p:extLst>
  </p:cSld>
  <p:clrMapOvr>
    <a:masterClrMapping/>
  </p:clrMapOvr>
  <p:transition spd="slow" advTm="6464">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1+#ppt_w/2"/>
                                          </p:val>
                                        </p:tav>
                                        <p:tav tm="100000">
                                          <p:val>
                                            <p:strVal val="#ppt_x"/>
                                          </p:val>
                                        </p:tav>
                                      </p:tavLst>
                                    </p:anim>
                                    <p:anim calcmode="lin" valueType="num">
                                      <p:cBhvr additive="base">
                                        <p:cTn id="11" dur="500" fill="hold"/>
                                        <p:tgtEl>
                                          <p:spTgt spid="1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0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A384D06-505C-4E39-8667-BE2FA9E1617B}"/>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23730" t="73260" r="47055"/>
          <a:stretch/>
        </p:blipFill>
        <p:spPr>
          <a:xfrm>
            <a:off x="4942114" y="93391"/>
            <a:ext cx="2307771" cy="2599802"/>
          </a:xfrm>
          <a:prstGeom prst="rect">
            <a:avLst/>
          </a:prstGeom>
        </p:spPr>
      </p:pic>
      <p:sp>
        <p:nvSpPr>
          <p:cNvPr id="16" name="文本框 15">
            <a:extLst>
              <a:ext uri="{FF2B5EF4-FFF2-40B4-BE49-F238E27FC236}">
                <a16:creationId xmlns:a16="http://schemas.microsoft.com/office/drawing/2014/main" xmlns="" id="{90C16672-3E0D-4CD4-B8A6-902C60F3A251}"/>
              </a:ext>
            </a:extLst>
          </p:cNvPr>
          <p:cNvSpPr txBox="1"/>
          <p:nvPr/>
        </p:nvSpPr>
        <p:spPr>
          <a:xfrm>
            <a:off x="3678310" y="4031394"/>
            <a:ext cx="4891083" cy="400110"/>
          </a:xfrm>
          <a:prstGeom prst="rect">
            <a:avLst/>
          </a:prstGeom>
          <a:noFill/>
        </p:spPr>
        <p:txBody>
          <a:bodyPr wrap="none" rtlCol="0">
            <a:spAutoFit/>
          </a:bodyPr>
          <a:lstStyle/>
          <a:p>
            <a:pPr algn="ctr" eaLnBrk="0" fontAlgn="base" hangingPunct="0">
              <a:spcBef>
                <a:spcPct val="0"/>
              </a:spcBef>
              <a:spcAft>
                <a:spcPct val="0"/>
              </a:spcAft>
            </a:pPr>
            <a:r>
              <a:rPr lang="zh-CN" altLang="en-US" sz="2000" dirty="0">
                <a:solidFill>
                  <a:schemeClr val="tx1">
                    <a:lumMod val="85000"/>
                    <a:lumOff val="15000"/>
                  </a:schemeClr>
                </a:solidFill>
                <a:latin typeface="微软雅黑"/>
                <a:ea typeface="微软雅黑"/>
              </a:rPr>
              <a:t>学习党章   遵守党章  贯彻党章   维护党章</a:t>
            </a:r>
          </a:p>
        </p:txBody>
      </p:sp>
      <p:grpSp>
        <p:nvGrpSpPr>
          <p:cNvPr id="25" name="组合 24">
            <a:extLst>
              <a:ext uri="{FF2B5EF4-FFF2-40B4-BE49-F238E27FC236}">
                <a16:creationId xmlns:a16="http://schemas.microsoft.com/office/drawing/2014/main" xmlns="" id="{4D621244-C7A4-4EDE-A5A6-24A150AC82AF}"/>
              </a:ext>
            </a:extLst>
          </p:cNvPr>
          <p:cNvGrpSpPr/>
          <p:nvPr/>
        </p:nvGrpSpPr>
        <p:grpSpPr>
          <a:xfrm>
            <a:off x="3587474" y="4603419"/>
            <a:ext cx="4901895" cy="495300"/>
            <a:chOff x="3587474" y="4603419"/>
            <a:chExt cx="4901895" cy="495300"/>
          </a:xfrm>
        </p:grpSpPr>
        <p:sp>
          <p:nvSpPr>
            <p:cNvPr id="17" name="任意多边形: 形状 16">
              <a:extLst>
                <a:ext uri="{FF2B5EF4-FFF2-40B4-BE49-F238E27FC236}">
                  <a16:creationId xmlns:a16="http://schemas.microsoft.com/office/drawing/2014/main" xmlns="" id="{9C488B69-5097-4239-AAA1-8FC5A9E4C82F}"/>
                </a:ext>
              </a:extLst>
            </p:cNvPr>
            <p:cNvSpPr/>
            <p:nvPr/>
          </p:nvSpPr>
          <p:spPr bwMode="auto">
            <a:xfrm flipH="1">
              <a:off x="3587474" y="4603419"/>
              <a:ext cx="4901895" cy="495300"/>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8" name="Rectangle 4">
              <a:extLst>
                <a:ext uri="{FF2B5EF4-FFF2-40B4-BE49-F238E27FC236}">
                  <a16:creationId xmlns:a16="http://schemas.microsoft.com/office/drawing/2014/main" xmlns="" id="{7102819B-315D-4772-8934-B388DB145BF8}"/>
                </a:ext>
              </a:extLst>
            </p:cNvPr>
            <p:cNvSpPr txBox="1">
              <a:spLocks noChangeArrowheads="1"/>
            </p:cNvSpPr>
            <p:nvPr/>
          </p:nvSpPr>
          <p:spPr bwMode="auto">
            <a:xfrm>
              <a:off x="4387150" y="4680019"/>
              <a:ext cx="30466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eaLnBrk="0" fontAlgn="base" hangingPunct="0">
                <a:spcBef>
                  <a:spcPct val="0"/>
                </a:spcBef>
                <a:spcAft>
                  <a:spcPct val="0"/>
                </a:spcAft>
              </a:pPr>
              <a:r>
                <a:rPr lang="zh-CN" altLang="en-US" sz="2400" b="0" dirty="0">
                  <a:latin typeface="Arial"/>
                  <a:ea typeface="微软雅黑"/>
                </a:rPr>
                <a:t>党章系统学习课程</a:t>
              </a:r>
            </a:p>
          </p:txBody>
        </p:sp>
      </p:grpSp>
      <p:sp>
        <p:nvSpPr>
          <p:cNvPr id="20" name="文本框 19">
            <a:extLst>
              <a:ext uri="{FF2B5EF4-FFF2-40B4-BE49-F238E27FC236}">
                <a16:creationId xmlns:a16="http://schemas.microsoft.com/office/drawing/2014/main" xmlns="" id="{3EA39364-3497-423C-B011-0C90F4966A0D}"/>
              </a:ext>
            </a:extLst>
          </p:cNvPr>
          <p:cNvSpPr txBox="1"/>
          <p:nvPr/>
        </p:nvSpPr>
        <p:spPr>
          <a:xfrm>
            <a:off x="7350377" y="724127"/>
            <a:ext cx="800219" cy="1758778"/>
          </a:xfrm>
          <a:prstGeom prst="rect">
            <a:avLst/>
          </a:prstGeom>
          <a:noFill/>
        </p:spPr>
        <p:txBody>
          <a:bodyPr vert="eaVert" wrap="square" rtlCol="0">
            <a:spAutoFit/>
          </a:bodyPr>
          <a:lstStyle/>
          <a:p>
            <a:r>
              <a:rPr lang="zh-CN" altLang="en-US" sz="4000" dirty="0">
                <a:ln w="6350">
                  <a:solidFill>
                    <a:schemeClr val="bg1"/>
                  </a:solidFill>
                </a:ln>
                <a:blipFill dpi="0" rotWithShape="1">
                  <a:blip r:embed="rId4"/>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中国梦</a:t>
            </a:r>
            <a:endParaRPr lang="en-US" altLang="zh-CN" sz="4000" dirty="0">
              <a:ln w="6350">
                <a:solidFill>
                  <a:schemeClr val="bg1"/>
                </a:solidFill>
              </a:ln>
              <a:blipFill dpi="0" rotWithShape="1">
                <a:blip r:embed="rId4"/>
                <a:srcRect/>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endParaRPr>
          </a:p>
        </p:txBody>
      </p:sp>
      <p:sp>
        <p:nvSpPr>
          <p:cNvPr id="22" name="矩形 21">
            <a:extLst>
              <a:ext uri="{FF2B5EF4-FFF2-40B4-BE49-F238E27FC236}">
                <a16:creationId xmlns:a16="http://schemas.microsoft.com/office/drawing/2014/main" xmlns="" id="{8E59211C-CB6B-4C11-BB5B-1C01A14B32F3}"/>
              </a:ext>
            </a:extLst>
          </p:cNvPr>
          <p:cNvSpPr/>
          <p:nvPr/>
        </p:nvSpPr>
        <p:spPr>
          <a:xfrm>
            <a:off x="4060872" y="732636"/>
            <a:ext cx="800219" cy="1631216"/>
          </a:xfrm>
          <a:prstGeom prst="rect">
            <a:avLst/>
          </a:prstGeom>
        </p:spPr>
        <p:txBody>
          <a:bodyPr vert="eaVert" wrap="none">
            <a:spAutoFit/>
          </a:bodyPr>
          <a:lstStyle/>
          <a:p>
            <a:pPr lvl="0"/>
            <a:r>
              <a:rPr lang="zh-CN" altLang="en-US" sz="4000" dirty="0">
                <a:ln w="6350">
                  <a:solidFill>
                    <a:schemeClr val="bg1"/>
                  </a:solidFill>
                </a:ln>
                <a:blipFill>
                  <a:blip r:embed="rId4"/>
                  <a:stretch>
                    <a:fillRect/>
                  </a:stretch>
                </a:blip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强军梦</a:t>
            </a:r>
          </a:p>
        </p:txBody>
      </p:sp>
      <p:sp>
        <p:nvSpPr>
          <p:cNvPr id="11" name="文本框 10">
            <a:extLst>
              <a:ext uri="{FF2B5EF4-FFF2-40B4-BE49-F238E27FC236}">
                <a16:creationId xmlns:a16="http://schemas.microsoft.com/office/drawing/2014/main" xmlns="" id="{49DB0042-2605-4CB4-A774-C9BDE92F59B0}"/>
              </a:ext>
            </a:extLst>
          </p:cNvPr>
          <p:cNvSpPr txBox="1"/>
          <p:nvPr/>
        </p:nvSpPr>
        <p:spPr>
          <a:xfrm>
            <a:off x="3606490" y="2579961"/>
            <a:ext cx="4979017" cy="1323439"/>
          </a:xfrm>
          <a:prstGeom prst="rect">
            <a:avLst/>
          </a:prstGeom>
          <a:noFill/>
        </p:spPr>
        <p:txBody>
          <a:bodyPr vert="horz" wrap="square" rtlCol="0">
            <a:spAutoFit/>
          </a:bodyPr>
          <a:lstStyle/>
          <a:p>
            <a:pPr algn="dist"/>
            <a:r>
              <a:rPr lang="zh-CN" altLang="en-US" sz="8000" dirty="0">
                <a:ln w="6350">
                  <a:solidFill>
                    <a:schemeClr val="bg1"/>
                  </a:solidFill>
                </a:ln>
                <a:solidFill>
                  <a:srgbClr val="C00000"/>
                </a:solid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rPr>
              <a:t>谢谢观看</a:t>
            </a:r>
            <a:endParaRPr lang="en-US" altLang="zh-CN" sz="8000" dirty="0">
              <a:ln w="6350">
                <a:solidFill>
                  <a:schemeClr val="bg1"/>
                </a:solidFill>
              </a:ln>
              <a:solidFill>
                <a:srgbClr val="C00000"/>
              </a:solidFill>
              <a:effectLst>
                <a:outerShdw blurRad="50800" dist="38100" dir="5400000" algn="t" rotWithShape="0">
                  <a:prstClr val="black">
                    <a:alpha val="40000"/>
                  </a:prst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xmlns="" val="562293299"/>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4*#ppt_w"/>
                                          </p:val>
                                        </p:tav>
                                        <p:tav tm="100000">
                                          <p:val>
                                            <p:strVal val="#ppt_w"/>
                                          </p:val>
                                        </p:tav>
                                      </p:tavLst>
                                    </p:anim>
                                    <p:anim calcmode="lin" valueType="num">
                                      <p:cBhvr>
                                        <p:cTn id="13" dur="500" fill="hold"/>
                                        <p:tgtEl>
                                          <p:spTgt spid="22"/>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strVal val="4*#ppt_w"/>
                                          </p:val>
                                        </p:tav>
                                        <p:tav tm="100000">
                                          <p:val>
                                            <p:strVal val="#ppt_w"/>
                                          </p:val>
                                        </p:tav>
                                      </p:tavLst>
                                    </p:anim>
                                    <p:anim calcmode="lin" valueType="num">
                                      <p:cBhvr>
                                        <p:cTn id="17" dur="500" fill="hold"/>
                                        <p:tgtEl>
                                          <p:spTgt spid="20"/>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2"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xmlns=""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xmlns=""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xmlns="" id="{4E3C5A3F-05BE-45DB-9E1B-5C2E224FACD6}"/>
                </a:ext>
              </a:extLst>
            </p:cNvPr>
            <p:cNvSpPr txBox="1"/>
            <p:nvPr/>
          </p:nvSpPr>
          <p:spPr>
            <a:xfrm>
              <a:off x="912095" y="2810770"/>
              <a:ext cx="2954655" cy="1200329"/>
            </a:xfrm>
            <a:prstGeom prst="rect">
              <a:avLst/>
            </a:prstGeom>
            <a:noFill/>
          </p:spPr>
          <p:txBody>
            <a:bodyPr wrap="none" rtlCol="0">
              <a:spAutoFit/>
            </a:bodyPr>
            <a:lstStyle/>
            <a:p>
              <a:pPr algn="ct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Impact" panose="020B0806030902050204" pitchFamily="34" charset="0"/>
                  <a:ea typeface="方正中雅宋_GBK" panose="02000000000000000000" pitchFamily="2" charset="-122"/>
                </a:rPr>
                <a:t>第一章</a:t>
              </a:r>
            </a:p>
          </p:txBody>
        </p:sp>
      </p:grpSp>
      <p:sp>
        <p:nvSpPr>
          <p:cNvPr id="15" name="TextBox 15">
            <a:extLst>
              <a:ext uri="{FF2B5EF4-FFF2-40B4-BE49-F238E27FC236}">
                <a16:creationId xmlns:a16="http://schemas.microsoft.com/office/drawing/2014/main" xmlns="" id="{73198766-B729-4D2D-A694-D6A1FB4BD287}"/>
              </a:ext>
            </a:extLst>
          </p:cNvPr>
          <p:cNvSpPr txBox="1"/>
          <p:nvPr/>
        </p:nvSpPr>
        <p:spPr>
          <a:xfrm>
            <a:off x="5232913" y="2553536"/>
            <a:ext cx="7104841" cy="1200329"/>
          </a:xfrm>
          <a:prstGeom prst="rect">
            <a:avLst/>
          </a:prstGeom>
          <a:noFill/>
        </p:spPr>
        <p:txBody>
          <a:bodyPr wrap="square" rtlCol="0">
            <a:spAutoFit/>
          </a:bodyPr>
          <a:lstStyle>
            <a:defPPr>
              <a:defRPr lang="zh-CN"/>
            </a:defPPr>
            <a:lvl1pPr>
              <a:defRPr sz="4800" b="1">
                <a:latin typeface="+mn-ea"/>
                <a:ea typeface="+mn-ea"/>
              </a:defRPr>
            </a:lvl1pPr>
          </a:lstStyle>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党章的概述</a:t>
            </a:r>
          </a:p>
        </p:txBody>
      </p:sp>
      <p:grpSp>
        <p:nvGrpSpPr>
          <p:cNvPr id="24" name="组合 23">
            <a:extLst>
              <a:ext uri="{FF2B5EF4-FFF2-40B4-BE49-F238E27FC236}">
                <a16:creationId xmlns:a16="http://schemas.microsoft.com/office/drawing/2014/main" xmlns="" id="{423528AA-3FD2-4B2C-8D83-0303824CF234}"/>
              </a:ext>
            </a:extLst>
          </p:cNvPr>
          <p:cNvGrpSpPr/>
          <p:nvPr/>
        </p:nvGrpSpPr>
        <p:grpSpPr>
          <a:xfrm>
            <a:off x="4708719" y="3911095"/>
            <a:ext cx="3224997" cy="369332"/>
            <a:chOff x="4708719" y="3911095"/>
            <a:chExt cx="3224997" cy="369332"/>
          </a:xfrm>
        </p:grpSpPr>
        <p:sp>
          <p:nvSpPr>
            <p:cNvPr id="16" name="Oval 39">
              <a:extLst>
                <a:ext uri="{FF2B5EF4-FFF2-40B4-BE49-F238E27FC236}">
                  <a16:creationId xmlns:a16="http://schemas.microsoft.com/office/drawing/2014/main" xmlns=""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7" name="TextBox 21">
              <a:extLst>
                <a:ext uri="{FF2B5EF4-FFF2-40B4-BE49-F238E27FC236}">
                  <a16:creationId xmlns:a16="http://schemas.microsoft.com/office/drawing/2014/main" xmlns=""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zh-CN" sz="1800" dirty="0">
                  <a:solidFill>
                    <a:schemeClr val="bg1"/>
                  </a:solidFill>
                  <a:latin typeface="微软雅黑"/>
                  <a:ea typeface="微软雅黑"/>
                </a:rPr>
                <a:t>党章的概念</a:t>
              </a:r>
            </a:p>
          </p:txBody>
        </p:sp>
      </p:grpSp>
      <p:grpSp>
        <p:nvGrpSpPr>
          <p:cNvPr id="25" name="组合 24">
            <a:extLst>
              <a:ext uri="{FF2B5EF4-FFF2-40B4-BE49-F238E27FC236}">
                <a16:creationId xmlns:a16="http://schemas.microsoft.com/office/drawing/2014/main" xmlns="" id="{9F277B2D-806C-4F46-95D6-3DBAF7F2D62B}"/>
              </a:ext>
            </a:extLst>
          </p:cNvPr>
          <p:cNvGrpSpPr/>
          <p:nvPr/>
        </p:nvGrpSpPr>
        <p:grpSpPr>
          <a:xfrm>
            <a:off x="6581526" y="3911095"/>
            <a:ext cx="3224997" cy="369332"/>
            <a:chOff x="6581526" y="3911095"/>
            <a:chExt cx="3224997" cy="369332"/>
          </a:xfrm>
        </p:grpSpPr>
        <p:sp>
          <p:nvSpPr>
            <p:cNvPr id="18" name="Oval 39">
              <a:extLst>
                <a:ext uri="{FF2B5EF4-FFF2-40B4-BE49-F238E27FC236}">
                  <a16:creationId xmlns:a16="http://schemas.microsoft.com/office/drawing/2014/main" xmlns=""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9" name="TextBox 21">
              <a:extLst>
                <a:ext uri="{FF2B5EF4-FFF2-40B4-BE49-F238E27FC236}">
                  <a16:creationId xmlns:a16="http://schemas.microsoft.com/office/drawing/2014/main" xmlns=""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zh-CN" sz="1800" dirty="0">
                  <a:solidFill>
                    <a:schemeClr val="bg1"/>
                  </a:solidFill>
                  <a:latin typeface="微软雅黑"/>
                  <a:ea typeface="微软雅黑"/>
                </a:rPr>
                <a:t>党章的</a:t>
              </a:r>
              <a:r>
                <a:rPr lang="zh-CN" altLang="en-US" sz="1800" dirty="0">
                  <a:solidFill>
                    <a:schemeClr val="bg1"/>
                  </a:solidFill>
                  <a:latin typeface="微软雅黑"/>
                  <a:ea typeface="微软雅黑"/>
                </a:rPr>
                <a:t>功能和定位</a:t>
              </a:r>
              <a:endParaRPr lang="zh-CN" altLang="zh-CN" sz="1800" dirty="0">
                <a:solidFill>
                  <a:schemeClr val="bg1"/>
                </a:solidFill>
                <a:latin typeface="微软雅黑"/>
                <a:ea typeface="微软雅黑"/>
              </a:endParaRPr>
            </a:p>
          </p:txBody>
        </p:sp>
      </p:grpSp>
      <p:grpSp>
        <p:nvGrpSpPr>
          <p:cNvPr id="26" name="组合 25">
            <a:extLst>
              <a:ext uri="{FF2B5EF4-FFF2-40B4-BE49-F238E27FC236}">
                <a16:creationId xmlns:a16="http://schemas.microsoft.com/office/drawing/2014/main" xmlns="" id="{D07C3209-C2D9-4D64-AA0F-B8DAA9D5DD1F}"/>
              </a:ext>
            </a:extLst>
          </p:cNvPr>
          <p:cNvGrpSpPr/>
          <p:nvPr/>
        </p:nvGrpSpPr>
        <p:grpSpPr>
          <a:xfrm>
            <a:off x="9057999" y="3911095"/>
            <a:ext cx="3224997" cy="369332"/>
            <a:chOff x="9057999" y="3911095"/>
            <a:chExt cx="3224997" cy="369332"/>
          </a:xfrm>
        </p:grpSpPr>
        <p:sp>
          <p:nvSpPr>
            <p:cNvPr id="20" name="Oval 39">
              <a:extLst>
                <a:ext uri="{FF2B5EF4-FFF2-40B4-BE49-F238E27FC236}">
                  <a16:creationId xmlns:a16="http://schemas.microsoft.com/office/drawing/2014/main" xmlns="" id="{E42D4ADD-1587-4040-A052-F188B9222163}"/>
                </a:ext>
              </a:extLst>
            </p:cNvPr>
            <p:cNvSpPr>
              <a:spLocks noChangeAspect="1" noChangeArrowheads="1"/>
            </p:cNvSpPr>
            <p:nvPr/>
          </p:nvSpPr>
          <p:spPr bwMode="auto">
            <a:xfrm>
              <a:off x="905799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21" name="TextBox 21">
              <a:extLst>
                <a:ext uri="{FF2B5EF4-FFF2-40B4-BE49-F238E27FC236}">
                  <a16:creationId xmlns:a16="http://schemas.microsoft.com/office/drawing/2014/main" xmlns="" id="{39C9B66B-92D3-43A5-B448-6EEED6D859E9}"/>
                </a:ext>
              </a:extLst>
            </p:cNvPr>
            <p:cNvSpPr txBox="1"/>
            <p:nvPr/>
          </p:nvSpPr>
          <p:spPr>
            <a:xfrm>
              <a:off x="927399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zh-CN" sz="1800" dirty="0">
                  <a:solidFill>
                    <a:schemeClr val="bg1"/>
                  </a:solidFill>
                  <a:latin typeface="微软雅黑"/>
                  <a:ea typeface="微软雅黑"/>
                </a:rPr>
                <a:t>党章的</a:t>
              </a:r>
              <a:r>
                <a:rPr lang="zh-CN" altLang="en-US" sz="1800" dirty="0">
                  <a:solidFill>
                    <a:schemeClr val="bg1"/>
                  </a:solidFill>
                  <a:latin typeface="微软雅黑"/>
                  <a:ea typeface="微软雅黑"/>
                </a:rPr>
                <a:t>基本架构</a:t>
              </a:r>
              <a:endParaRPr lang="zh-CN" altLang="zh-CN" sz="1800" dirty="0">
                <a:solidFill>
                  <a:schemeClr val="bg1"/>
                </a:solidFill>
                <a:latin typeface="微软雅黑"/>
                <a:ea typeface="微软雅黑"/>
              </a:endParaRPr>
            </a:p>
          </p:txBody>
        </p:sp>
      </p:grpSp>
    </p:spTree>
    <p:extLst>
      <p:ext uri="{BB962C8B-B14F-4D97-AF65-F5344CB8AC3E}">
        <p14:creationId xmlns:p14="http://schemas.microsoft.com/office/powerpoint/2010/main" xmlns="" val="1932107813"/>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126283" y="2366767"/>
            <a:ext cx="7197988" cy="1753641"/>
          </a:xfrm>
          <a:prstGeom prst="rect">
            <a:avLst/>
          </a:prstGeom>
        </p:spPr>
        <p:txBody>
          <a:bodyPr wrap="square">
            <a:spAutoFit/>
          </a:bodyPr>
          <a:lstStyle/>
          <a:p>
            <a:pPr algn="just">
              <a:lnSpc>
                <a:spcPct val="150000"/>
              </a:lnSpc>
            </a:pPr>
            <a:r>
              <a:rPr lang="zh-CN" altLang="zh-CN" sz="2399"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是中国共产党为实现党的纲领所制定的</a:t>
            </a:r>
            <a:r>
              <a:rPr lang="zh-CN" altLang="zh-CN" sz="2399" b="1"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根本法规</a:t>
            </a:r>
            <a:r>
              <a:rPr lang="zh-CN" altLang="zh-CN" sz="2399"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，是党的各级组织和全体党员必须严格遵守的基本准则和规定。</a:t>
            </a:r>
          </a:p>
        </p:txBody>
      </p:sp>
      <p:sp>
        <p:nvSpPr>
          <p:cNvPr id="19" name="矩形 18"/>
          <p:cNvSpPr/>
          <p:nvPr/>
        </p:nvSpPr>
        <p:spPr>
          <a:xfrm>
            <a:off x="5617475" y="341072"/>
            <a:ext cx="1763624" cy="461537"/>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党章的概念</a:t>
            </a:r>
          </a:p>
        </p:txBody>
      </p:sp>
      <p:sp>
        <p:nvSpPr>
          <p:cNvPr id="21" name="矩形 20"/>
          <p:cNvSpPr/>
          <p:nvPr/>
        </p:nvSpPr>
        <p:spPr>
          <a:xfrm>
            <a:off x="4198263" y="4524103"/>
            <a:ext cx="7054029" cy="369188"/>
          </a:xfrm>
          <a:prstGeom prst="rect">
            <a:avLst/>
          </a:prstGeom>
        </p:spPr>
        <p:txBody>
          <a:bodyPr wrap="square">
            <a:spAutoFit/>
          </a:bodyPr>
          <a:lstStyle/>
          <a:p>
            <a:pPr algn="just"/>
            <a:r>
              <a:rPr lang="zh-CN" altLang="zh-CN" sz="1799"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中国共产党第十八次全国代表大会部分修改，</a:t>
            </a:r>
            <a:r>
              <a:rPr lang="en-US" altLang="zh-CN" sz="1799" kern="10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2012</a:t>
            </a:r>
            <a:r>
              <a:rPr lang="zh-CN" altLang="zh-CN" sz="1799"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799" kern="10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799"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799" kern="10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zh-CN" sz="1799"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日通过。</a:t>
            </a:r>
            <a:endParaRPr lang="zh-CN" altLang="zh-CN" sz="1799" kern="10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6938" y="1444026"/>
            <a:ext cx="2604430" cy="4166302"/>
          </a:xfrm>
          <a:prstGeom prst="rect">
            <a:avLst/>
          </a:prstGeom>
        </p:spPr>
      </p:pic>
      <p:sp>
        <p:nvSpPr>
          <p:cNvPr id="23" name="矩形 22"/>
          <p:cNvSpPr/>
          <p:nvPr/>
        </p:nvSpPr>
        <p:spPr>
          <a:xfrm>
            <a:off x="4126284" y="1933586"/>
            <a:ext cx="5004544" cy="461485"/>
          </a:xfrm>
          <a:prstGeom prst="rect">
            <a:avLst/>
          </a:prstGeom>
        </p:spPr>
        <p:txBody>
          <a:bodyPr wrap="none">
            <a:spAutoFit/>
          </a:bodyPr>
          <a:lstStyle/>
          <a:p>
            <a:r>
              <a:rPr lang="zh-CN" altLang="zh-CN" sz="2399" b="1" kern="100" dirty="0">
                <a:latin typeface="微软雅黑" panose="020B0503020204020204" pitchFamily="34" charset="-122"/>
                <a:ea typeface="微软雅黑" panose="020B0503020204020204" pitchFamily="34" charset="-122"/>
                <a:cs typeface="Times New Roman" panose="02020603050405020304" pitchFamily="18" charset="0"/>
              </a:rPr>
              <a:t>《中国共产党章程》</a:t>
            </a:r>
            <a:r>
              <a:rPr lang="zh-CN" altLang="zh-CN" sz="19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（以下简称党章）</a:t>
            </a:r>
            <a:endParaRPr lang="zh-CN" altLang="en-US" sz="23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24503110"/>
      </p:ext>
    </p:extLst>
  </p:cSld>
  <p:clrMapOvr>
    <a:masterClrMapping/>
  </p:clrMapOvr>
  <mc:AlternateContent xmlns:mc="http://schemas.openxmlformats.org/markup-compatibility/2006">
    <mc:Choice xmlns:p14="http://schemas.microsoft.com/office/powerpoint/2010/main" xmlns="" Requires="p14">
      <p:transition spd="slow" advTm="3708">
        <p14:prism isInverted="1"/>
      </p:transition>
    </mc:Choice>
    <mc:Fallback>
      <p:transition spd="slow" advTm="37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1624" y="1610902"/>
            <a:ext cx="9248752" cy="1682320"/>
          </a:xfrm>
          <a:prstGeom prst="rect">
            <a:avLst/>
          </a:prstGeom>
        </p:spPr>
        <p:txBody>
          <a:bodyPr wrap="square">
            <a:spAutoFit/>
          </a:bodyPr>
          <a:lstStyle/>
          <a:p>
            <a:pPr algn="just">
              <a:lnSpc>
                <a:spcPct val="150000"/>
              </a:lnSpc>
            </a:pPr>
            <a:r>
              <a:rPr lang="en-US"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2012</a:t>
            </a:r>
            <a:r>
              <a:rPr lang="zh-CN"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年</a:t>
            </a:r>
            <a:r>
              <a:rPr lang="en-US"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11</a:t>
            </a:r>
            <a:r>
              <a:rPr lang="zh-CN"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月</a:t>
            </a:r>
            <a:r>
              <a:rPr lang="en-US"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16</a:t>
            </a:r>
            <a:r>
              <a:rPr lang="zh-CN" altLang="zh-CN" sz="2399" kern="1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日习近平总书记在党的十八大后发表署名文章《认真学习党章，严格遵守党章》。文章指出：</a:t>
            </a:r>
            <a:r>
              <a:rPr lang="zh-CN" altLang="zh-CN" sz="2399" b="1" kern="100" dirty="0">
                <a:solidFill>
                  <a:srgbClr val="C00000"/>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党章就是党的根本大法，是全党必须遵循的总规矩。</a:t>
            </a:r>
          </a:p>
        </p:txBody>
      </p:sp>
      <p:sp>
        <p:nvSpPr>
          <p:cNvPr id="11" name="矩形 10"/>
          <p:cNvSpPr/>
          <p:nvPr/>
        </p:nvSpPr>
        <p:spPr>
          <a:xfrm>
            <a:off x="5658750" y="312493"/>
            <a:ext cx="2645844"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功能和定位</a:t>
            </a:r>
            <a:endPar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3" name="组合 2"/>
          <p:cNvGrpSpPr/>
          <p:nvPr/>
        </p:nvGrpSpPr>
        <p:grpSpPr>
          <a:xfrm>
            <a:off x="2640966" y="4130146"/>
            <a:ext cx="2951175" cy="1151678"/>
            <a:chOff x="2641997" y="4130420"/>
            <a:chExt cx="2952328" cy="1152128"/>
          </a:xfrm>
        </p:grpSpPr>
        <p:sp>
          <p:nvSpPr>
            <p:cNvPr id="5" name="矩形: 圆角 4"/>
            <p:cNvSpPr/>
            <p:nvPr/>
          </p:nvSpPr>
          <p:spPr bwMode="auto">
            <a:xfrm>
              <a:off x="2641997" y="4130420"/>
              <a:ext cx="2952328" cy="1152128"/>
            </a:xfrm>
            <a:prstGeom prst="round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dirty="0">
                <a:solidFill>
                  <a:schemeClr val="tx1">
                    <a:lumMod val="85000"/>
                    <a:lumOff val="15000"/>
                  </a:schemeClr>
                </a:solidFill>
                <a:cs typeface="+mn-ea"/>
              </a:endParaRPr>
            </a:p>
          </p:txBody>
        </p:sp>
        <p:sp>
          <p:nvSpPr>
            <p:cNvPr id="7" name="矩形 6"/>
            <p:cNvSpPr/>
            <p:nvPr/>
          </p:nvSpPr>
          <p:spPr>
            <a:xfrm>
              <a:off x="2862775" y="4379158"/>
              <a:ext cx="2510772" cy="707886"/>
            </a:xfrm>
            <a:prstGeom prst="rect">
              <a:avLst/>
            </a:prstGeom>
          </p:spPr>
          <p:txBody>
            <a:bodyPr wrap="square">
              <a:spAutoFit/>
            </a:bodyPr>
            <a:lstStyle/>
            <a:p>
              <a:pPr algn="ctr"/>
              <a:r>
                <a:rPr lang="zh-CN" altLang="zh-CN" sz="3998" b="1" kern="100" dirty="0">
                  <a:solidFill>
                    <a:schemeClr val="bg1"/>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根本大法</a:t>
              </a:r>
              <a:endParaRPr lang="zh-CN" altLang="en-US" sz="3998" b="1" kern="100" dirty="0">
                <a:solidFill>
                  <a:schemeClr val="bg1"/>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grpSp>
        <p:nvGrpSpPr>
          <p:cNvPr id="4" name="组合 3"/>
          <p:cNvGrpSpPr/>
          <p:nvPr/>
        </p:nvGrpSpPr>
        <p:grpSpPr>
          <a:xfrm>
            <a:off x="6733695" y="4130146"/>
            <a:ext cx="2951175" cy="1151678"/>
            <a:chOff x="6736325" y="4130420"/>
            <a:chExt cx="2952328" cy="1152128"/>
          </a:xfrm>
        </p:grpSpPr>
        <p:sp>
          <p:nvSpPr>
            <p:cNvPr id="14" name="矩形: 圆角 13"/>
            <p:cNvSpPr/>
            <p:nvPr/>
          </p:nvSpPr>
          <p:spPr bwMode="auto">
            <a:xfrm>
              <a:off x="6736325" y="4130420"/>
              <a:ext cx="2952328" cy="1152128"/>
            </a:xfrm>
            <a:prstGeom prst="round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tx1">
                    <a:lumMod val="85000"/>
                    <a:lumOff val="15000"/>
                  </a:schemeClr>
                </a:solidFill>
                <a:cs typeface="+mn-ea"/>
              </a:endParaRPr>
            </a:p>
          </p:txBody>
        </p:sp>
        <p:sp>
          <p:nvSpPr>
            <p:cNvPr id="17" name="矩形 16"/>
            <p:cNvSpPr/>
            <p:nvPr/>
          </p:nvSpPr>
          <p:spPr>
            <a:xfrm>
              <a:off x="6984399" y="4379158"/>
              <a:ext cx="2510772" cy="707886"/>
            </a:xfrm>
            <a:prstGeom prst="rect">
              <a:avLst/>
            </a:prstGeom>
          </p:spPr>
          <p:txBody>
            <a:bodyPr wrap="square">
              <a:spAutoFit/>
            </a:bodyPr>
            <a:lstStyle/>
            <a:p>
              <a:pPr algn="ctr"/>
              <a:r>
                <a:rPr lang="zh-CN" altLang="zh-CN" sz="3998" b="1" kern="100" dirty="0">
                  <a:solidFill>
                    <a:schemeClr val="bg1"/>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行为规范</a:t>
              </a:r>
              <a:endParaRPr lang="zh-CN" altLang="en-US" sz="3998" b="1" kern="100" dirty="0">
                <a:solidFill>
                  <a:schemeClr val="bg1"/>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sp>
        <p:nvSpPr>
          <p:cNvPr id="12" name="矩形 11"/>
          <p:cNvSpPr/>
          <p:nvPr/>
        </p:nvSpPr>
        <p:spPr>
          <a:xfrm>
            <a:off x="2777174" y="5396674"/>
            <a:ext cx="2594275" cy="523016"/>
          </a:xfrm>
          <a:prstGeom prst="rect">
            <a:avLst/>
          </a:prstGeom>
        </p:spPr>
        <p:txBody>
          <a:bodyPr wrap="square">
            <a:spAutoFit/>
          </a:bodyPr>
          <a:lstStyle/>
          <a:p>
            <a:pPr algn="ctr"/>
            <a:r>
              <a:rPr lang="zh-CN" altLang="zh-CN" sz="2799" kern="100">
                <a:solidFill>
                  <a:schemeClr val="bg1"/>
                </a:solidFill>
                <a:latin typeface="+mj-ea"/>
                <a:ea typeface="+mj-ea"/>
                <a:cs typeface="Times New Roman" panose="02020603050405020304" pitchFamily="18" charset="0"/>
              </a:rPr>
              <a:t>党的</a:t>
            </a:r>
            <a:r>
              <a:rPr lang="zh-CN" altLang="en-US" sz="2799" kern="100">
                <a:solidFill>
                  <a:schemeClr val="bg1"/>
                </a:solidFill>
                <a:latin typeface="+mj-ea"/>
                <a:ea typeface="+mj-ea"/>
                <a:cs typeface="Times New Roman" panose="02020603050405020304" pitchFamily="18" charset="0"/>
              </a:rPr>
              <a:t>总</a:t>
            </a:r>
            <a:r>
              <a:rPr lang="zh-CN" altLang="zh-CN" sz="2799" kern="100">
                <a:solidFill>
                  <a:schemeClr val="bg1"/>
                </a:solidFill>
                <a:latin typeface="+mj-ea"/>
                <a:ea typeface="+mj-ea"/>
                <a:cs typeface="Times New Roman" panose="02020603050405020304" pitchFamily="18" charset="0"/>
              </a:rPr>
              <a:t>章程</a:t>
            </a:r>
          </a:p>
        </p:txBody>
      </p:sp>
      <p:sp>
        <p:nvSpPr>
          <p:cNvPr id="18" name="矩形 17"/>
          <p:cNvSpPr/>
          <p:nvPr/>
        </p:nvSpPr>
        <p:spPr>
          <a:xfrm>
            <a:off x="6883546" y="5396674"/>
            <a:ext cx="2594275" cy="523016"/>
          </a:xfrm>
          <a:prstGeom prst="rect">
            <a:avLst/>
          </a:prstGeom>
        </p:spPr>
        <p:txBody>
          <a:bodyPr wrap="square">
            <a:spAutoFit/>
          </a:bodyPr>
          <a:lstStyle/>
          <a:p>
            <a:pPr algn="ctr"/>
            <a:r>
              <a:rPr lang="zh-CN" altLang="zh-CN" sz="2799" kern="100">
                <a:solidFill>
                  <a:schemeClr val="bg1"/>
                </a:solidFill>
                <a:latin typeface="+mj-ea"/>
                <a:ea typeface="+mj-ea"/>
                <a:cs typeface="Times New Roman" panose="02020603050405020304" pitchFamily="18" charset="0"/>
              </a:rPr>
              <a:t>党的</a:t>
            </a:r>
            <a:r>
              <a:rPr lang="zh-CN" altLang="en-US" sz="2799" kern="100">
                <a:solidFill>
                  <a:schemeClr val="bg1"/>
                </a:solidFill>
                <a:latin typeface="+mj-ea"/>
                <a:ea typeface="+mj-ea"/>
                <a:cs typeface="Times New Roman" panose="02020603050405020304" pitchFamily="18" charset="0"/>
              </a:rPr>
              <a:t>总</a:t>
            </a:r>
            <a:r>
              <a:rPr lang="zh-CN" altLang="zh-CN" sz="2799" kern="100">
                <a:solidFill>
                  <a:schemeClr val="bg1"/>
                </a:solidFill>
                <a:latin typeface="+mj-ea"/>
                <a:ea typeface="+mj-ea"/>
                <a:cs typeface="Times New Roman" panose="02020603050405020304" pitchFamily="18" charset="0"/>
              </a:rPr>
              <a:t>规矩</a:t>
            </a:r>
          </a:p>
        </p:txBody>
      </p:sp>
      <p:sp>
        <p:nvSpPr>
          <p:cNvPr id="19" name="TextBox 54">
            <a:extLst>
              <a:ext uri="{FF2B5EF4-FFF2-40B4-BE49-F238E27FC236}">
                <a16:creationId xmlns:a16="http://schemas.microsoft.com/office/drawing/2014/main" xmlns="" id="{90480592-F853-47BB-898D-EBF41EB63A7B}"/>
              </a:ext>
            </a:extLst>
          </p:cNvPr>
          <p:cNvSpPr txBox="1"/>
          <p:nvPr/>
        </p:nvSpPr>
        <p:spPr>
          <a:xfrm>
            <a:off x="688758" y="250962"/>
            <a:ext cx="3509506" cy="5230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9" b="1" dirty="0">
                <a:solidFill>
                  <a:schemeClr val="tx1"/>
                </a:solidFill>
                <a:latin typeface="+mj-ea"/>
                <a:ea typeface="方正中雅宋_GBK" panose="02000000000000000000" pitchFamily="2" charset="-122"/>
              </a:rPr>
              <a:t>第一章：党章概述</a:t>
            </a:r>
          </a:p>
        </p:txBody>
      </p:sp>
    </p:spTree>
    <p:extLst>
      <p:ext uri="{BB962C8B-B14F-4D97-AF65-F5344CB8AC3E}">
        <p14:creationId xmlns:p14="http://schemas.microsoft.com/office/powerpoint/2010/main" xmlns="" val="4252777302"/>
      </p:ext>
    </p:extLst>
  </p:cSld>
  <p:clrMapOvr>
    <a:masterClrMapping/>
  </p:clrMapOvr>
  <mc:AlternateContent xmlns:mc="http://schemas.openxmlformats.org/markup-compatibility/2006">
    <mc:Choice xmlns:p14="http://schemas.microsoft.com/office/powerpoint/2010/main" xmlns="" Requires="p14">
      <p:transition spd="slow" advTm="3528">
        <p14:prism isInverted="1"/>
      </p:transition>
    </mc:Choice>
    <mc:Fallback>
      <p:transition spd="slow" advTm="35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98808" y="371792"/>
            <a:ext cx="2645844"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功能和定位</a:t>
            </a:r>
            <a:endPar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2" name="组合 1">
            <a:extLst>
              <a:ext uri="{FF2B5EF4-FFF2-40B4-BE49-F238E27FC236}">
                <a16:creationId xmlns:a16="http://schemas.microsoft.com/office/drawing/2014/main" xmlns="" id="{E812B44F-FB4A-4245-A31E-34CA098F1CD2}"/>
              </a:ext>
            </a:extLst>
          </p:cNvPr>
          <p:cNvGrpSpPr/>
          <p:nvPr/>
        </p:nvGrpSpPr>
        <p:grpSpPr>
          <a:xfrm>
            <a:off x="1152621" y="2793324"/>
            <a:ext cx="1991094" cy="1991092"/>
            <a:chOff x="1152621" y="2793324"/>
            <a:chExt cx="1991094" cy="1991092"/>
          </a:xfrm>
        </p:grpSpPr>
        <p:sp>
          <p:nvSpPr>
            <p:cNvPr id="54" name="Oval 5"/>
            <p:cNvSpPr>
              <a:spLocks noChangeArrowheads="1"/>
            </p:cNvSpPr>
            <p:nvPr/>
          </p:nvSpPr>
          <p:spPr bwMode="auto">
            <a:xfrm>
              <a:off x="1152621" y="2793324"/>
              <a:ext cx="1991094" cy="1991092"/>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55" name="TextBox 19"/>
            <p:cNvSpPr txBox="1"/>
            <p:nvPr/>
          </p:nvSpPr>
          <p:spPr>
            <a:xfrm>
              <a:off x="1305674" y="3195977"/>
              <a:ext cx="1665032" cy="1346472"/>
            </a:xfrm>
            <a:prstGeom prst="rect">
              <a:avLst/>
            </a:prstGeom>
            <a:noFill/>
            <a:ln>
              <a:noFill/>
            </a:ln>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r>
                <a:rPr lang="zh-CN" altLang="en-US" sz="3599" dirty="0">
                  <a:solidFill>
                    <a:schemeClr val="bg1"/>
                  </a:solidFill>
                  <a:latin typeface="冬青黑体简体中文 W6" panose="020B0600000000000000" pitchFamily="34" charset="-122"/>
                  <a:ea typeface="冬青黑体简体中文 W6" panose="020B0600000000000000" pitchFamily="34" charset="-122"/>
                </a:rPr>
                <a:t>党章四点意义</a:t>
              </a:r>
            </a:p>
          </p:txBody>
        </p:sp>
      </p:grpSp>
      <p:grpSp>
        <p:nvGrpSpPr>
          <p:cNvPr id="3" name="组合 2">
            <a:extLst>
              <a:ext uri="{FF2B5EF4-FFF2-40B4-BE49-F238E27FC236}">
                <a16:creationId xmlns:a16="http://schemas.microsoft.com/office/drawing/2014/main" xmlns="" id="{F4012409-9FEB-4532-B8AD-BFA812135143}"/>
              </a:ext>
            </a:extLst>
          </p:cNvPr>
          <p:cNvGrpSpPr/>
          <p:nvPr/>
        </p:nvGrpSpPr>
        <p:grpSpPr>
          <a:xfrm>
            <a:off x="3091971" y="1405871"/>
            <a:ext cx="8530393" cy="987105"/>
            <a:chOff x="3091971" y="1405871"/>
            <a:chExt cx="8530393" cy="987105"/>
          </a:xfrm>
        </p:grpSpPr>
        <p:sp>
          <p:nvSpPr>
            <p:cNvPr id="41" name="TextBox 5"/>
            <p:cNvSpPr txBox="1"/>
            <p:nvPr/>
          </p:nvSpPr>
          <p:spPr>
            <a:xfrm>
              <a:off x="3881341" y="1405871"/>
              <a:ext cx="5111896" cy="399954"/>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统一全党思想和行动的基础</a:t>
              </a:r>
            </a:p>
          </p:txBody>
        </p:sp>
        <p:sp>
          <p:nvSpPr>
            <p:cNvPr id="45" name="Oval 6"/>
            <p:cNvSpPr>
              <a:spLocks noChangeArrowheads="1"/>
            </p:cNvSpPr>
            <p:nvPr/>
          </p:nvSpPr>
          <p:spPr bwMode="auto">
            <a:xfrm>
              <a:off x="3091971" y="1605848"/>
              <a:ext cx="706206" cy="706206"/>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46" name="Freeform 13"/>
            <p:cNvSpPr/>
            <p:nvPr/>
          </p:nvSpPr>
          <p:spPr bwMode="auto">
            <a:xfrm>
              <a:off x="3567716" y="2024989"/>
              <a:ext cx="25606" cy="269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chemeClr val="tx1"/>
            </a:solidFill>
            <a:ln>
              <a:noFill/>
            </a:ln>
          </p:spPr>
          <p:txBody>
            <a:bodyPr vert="horz" wrap="square" lIns="91404" tIns="45702" rIns="91404" bIns="45702" numCol="1" anchor="t" anchorCtr="0" compatLnSpc="1"/>
            <a:lstStyle/>
            <a:p>
              <a:endParaRPr lang="zh-CN" altLang="en-US" sz="1399" b="1">
                <a:solidFill>
                  <a:schemeClr val="bg1"/>
                </a:solidFill>
                <a:latin typeface="冬青黑体简体中文 W6" panose="020B0600000000000000" pitchFamily="34" charset="-122"/>
                <a:ea typeface="冬青黑体简体中文 W6" panose="020B0600000000000000" pitchFamily="34" charset="-122"/>
              </a:endParaRPr>
            </a:p>
          </p:txBody>
        </p:sp>
        <p:sp>
          <p:nvSpPr>
            <p:cNvPr id="47" name="TextBox 11"/>
            <p:cNvSpPr txBox="1"/>
            <p:nvPr/>
          </p:nvSpPr>
          <p:spPr>
            <a:xfrm>
              <a:off x="3122427" y="1658468"/>
              <a:ext cx="641249" cy="600966"/>
            </a:xfrm>
            <a:prstGeom prst="rect">
              <a:avLst/>
            </a:prstGeom>
            <a:noFill/>
            <a:ln>
              <a:noFill/>
            </a:ln>
            <a:extLst/>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r>
                <a:rPr lang="en-US" altLang="zh-CN" sz="3199" dirty="0">
                  <a:solidFill>
                    <a:schemeClr val="bg1"/>
                  </a:solidFill>
                  <a:latin typeface="冬青黑体简体中文 W6" panose="020B0600000000000000" pitchFamily="34" charset="-122"/>
                  <a:ea typeface="冬青黑体简体中文 W6" panose="020B0600000000000000" pitchFamily="34" charset="-122"/>
                </a:rPr>
                <a:t>1</a:t>
              </a:r>
              <a:endParaRPr lang="zh-CN" altLang="en-US" sz="3199" dirty="0">
                <a:solidFill>
                  <a:schemeClr val="bg1"/>
                </a:solidFill>
                <a:latin typeface="冬青黑体简体中文 W6" panose="020B0600000000000000" pitchFamily="34" charset="-122"/>
                <a:ea typeface="冬青黑体简体中文 W6" panose="020B0600000000000000" pitchFamily="34" charset="-122"/>
              </a:endParaRPr>
            </a:p>
          </p:txBody>
        </p:sp>
        <p:sp>
          <p:nvSpPr>
            <p:cNvPr id="56" name="矩形 55"/>
            <p:cNvSpPr/>
            <p:nvPr/>
          </p:nvSpPr>
          <p:spPr>
            <a:xfrm>
              <a:off x="3979009" y="1746897"/>
              <a:ext cx="7643355" cy="646079"/>
            </a:xfrm>
            <a:prstGeom prst="rect">
              <a:avLst/>
            </a:prstGeom>
          </p:spPr>
          <p:txBody>
            <a:bodyPr wrap="square">
              <a:spAutoFit/>
            </a:bodyPr>
            <a:lstStyle/>
            <a:p>
              <a:pPr algn="just" eaLnBrk="1" hangingPunct="1"/>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党章载明党的性质、目标以及方针政策，为全党的思想统一、步调一致提供了根本条件。</a:t>
              </a:r>
            </a:p>
          </p:txBody>
        </p:sp>
      </p:grpSp>
      <p:grpSp>
        <p:nvGrpSpPr>
          <p:cNvPr id="4" name="组合 3">
            <a:extLst>
              <a:ext uri="{FF2B5EF4-FFF2-40B4-BE49-F238E27FC236}">
                <a16:creationId xmlns:a16="http://schemas.microsoft.com/office/drawing/2014/main" xmlns="" id="{1EBA4710-5DF3-4119-BAF5-921652401DE5}"/>
              </a:ext>
            </a:extLst>
          </p:cNvPr>
          <p:cNvGrpSpPr/>
          <p:nvPr/>
        </p:nvGrpSpPr>
        <p:grpSpPr>
          <a:xfrm>
            <a:off x="3607706" y="2594122"/>
            <a:ext cx="7687562" cy="1016739"/>
            <a:chOff x="3607706" y="2594122"/>
            <a:chExt cx="7687562" cy="1016739"/>
          </a:xfrm>
        </p:grpSpPr>
        <p:sp>
          <p:nvSpPr>
            <p:cNvPr id="44" name="TextBox 8"/>
            <p:cNvSpPr txBox="1"/>
            <p:nvPr/>
          </p:nvSpPr>
          <p:spPr>
            <a:xfrm>
              <a:off x="4376572" y="2594122"/>
              <a:ext cx="4616665" cy="399954"/>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是承续党的成功经验及优良传统的纽带</a:t>
              </a:r>
            </a:p>
          </p:txBody>
        </p:sp>
        <p:sp>
          <p:nvSpPr>
            <p:cNvPr id="48" name="Oval 7"/>
            <p:cNvSpPr>
              <a:spLocks noChangeArrowheads="1"/>
            </p:cNvSpPr>
            <p:nvPr/>
          </p:nvSpPr>
          <p:spPr bwMode="auto">
            <a:xfrm>
              <a:off x="3607706" y="2595498"/>
              <a:ext cx="706206" cy="704859"/>
            </a:xfrm>
            <a:prstGeom prst="ellipse">
              <a:avLst/>
            </a:prstGeom>
            <a:gradFill>
              <a:gsLst>
                <a:gs pos="0">
                  <a:srgbClr val="002060"/>
                </a:gs>
                <a:gs pos="100000">
                  <a:srgbClr val="00B0F0"/>
                </a:gs>
                <a:gs pos="48000">
                  <a:srgbClr val="0070C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49" name="TextBox 13"/>
            <p:cNvSpPr txBox="1"/>
            <p:nvPr/>
          </p:nvSpPr>
          <p:spPr>
            <a:xfrm>
              <a:off x="3626677" y="2609110"/>
              <a:ext cx="641249" cy="600966"/>
            </a:xfrm>
            <a:prstGeom prst="rect">
              <a:avLst/>
            </a:prstGeom>
            <a:noFill/>
            <a:ln>
              <a:noFill/>
            </a:ln>
            <a:extLst/>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r>
                <a:rPr lang="en-US" altLang="zh-CN" sz="3199" dirty="0">
                  <a:solidFill>
                    <a:schemeClr val="bg1"/>
                  </a:solidFill>
                  <a:latin typeface="冬青黑体简体中文 W6" panose="020B0600000000000000" pitchFamily="34" charset="-122"/>
                  <a:ea typeface="冬青黑体简体中文 W6" panose="020B0600000000000000" pitchFamily="34" charset="-122"/>
                </a:rPr>
                <a:t>2</a:t>
              </a:r>
              <a:endParaRPr lang="zh-CN" altLang="en-US" sz="3199" dirty="0">
                <a:solidFill>
                  <a:schemeClr val="bg1"/>
                </a:solidFill>
                <a:latin typeface="冬青黑体简体中文 W6" panose="020B0600000000000000" pitchFamily="34" charset="-122"/>
                <a:ea typeface="冬青黑体简体中文 W6" panose="020B0600000000000000" pitchFamily="34" charset="-122"/>
              </a:endParaRPr>
            </a:p>
          </p:txBody>
        </p:sp>
        <p:sp>
          <p:nvSpPr>
            <p:cNvPr id="57" name="矩形 56"/>
            <p:cNvSpPr/>
            <p:nvPr/>
          </p:nvSpPr>
          <p:spPr>
            <a:xfrm>
              <a:off x="4463005" y="2964782"/>
              <a:ext cx="6832263" cy="646079"/>
            </a:xfrm>
            <a:prstGeom prst="rect">
              <a:avLst/>
            </a:prstGeom>
          </p:spPr>
          <p:txBody>
            <a:bodyPr wrap="square">
              <a:spAutoFit/>
            </a:bodyPr>
            <a:lstStyle/>
            <a:p>
              <a:pPr algn="just" eaLnBrk="1" hangingPunct="1"/>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先有经验，后有定规，党章本身就是党的传统、经验和惯例的结晶，并有传承，发扬光大的作用。</a:t>
              </a:r>
            </a:p>
          </p:txBody>
        </p:sp>
      </p:grpSp>
      <p:grpSp>
        <p:nvGrpSpPr>
          <p:cNvPr id="5" name="组合 4">
            <a:extLst>
              <a:ext uri="{FF2B5EF4-FFF2-40B4-BE49-F238E27FC236}">
                <a16:creationId xmlns:a16="http://schemas.microsoft.com/office/drawing/2014/main" xmlns="" id="{2C8B829E-7644-452B-A4F5-967AEACD007F}"/>
              </a:ext>
            </a:extLst>
          </p:cNvPr>
          <p:cNvGrpSpPr/>
          <p:nvPr/>
        </p:nvGrpSpPr>
        <p:grpSpPr>
          <a:xfrm>
            <a:off x="3607706" y="3819930"/>
            <a:ext cx="7687562" cy="984749"/>
            <a:chOff x="3607706" y="3819930"/>
            <a:chExt cx="7687562" cy="984749"/>
          </a:xfrm>
        </p:grpSpPr>
        <p:sp>
          <p:nvSpPr>
            <p:cNvPr id="43" name="TextBox 7"/>
            <p:cNvSpPr txBox="1"/>
            <p:nvPr/>
          </p:nvSpPr>
          <p:spPr>
            <a:xfrm>
              <a:off x="4386110" y="3819930"/>
              <a:ext cx="4607126" cy="399954"/>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是执行党的纪律的根据</a:t>
              </a:r>
            </a:p>
          </p:txBody>
        </p:sp>
        <p:sp>
          <p:nvSpPr>
            <p:cNvPr id="50" name="Oval 9"/>
            <p:cNvSpPr>
              <a:spLocks noChangeArrowheads="1"/>
            </p:cNvSpPr>
            <p:nvPr/>
          </p:nvSpPr>
          <p:spPr bwMode="auto">
            <a:xfrm>
              <a:off x="3607706" y="3837864"/>
              <a:ext cx="706206" cy="706204"/>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51" name="TextBox 15"/>
            <p:cNvSpPr txBox="1"/>
            <p:nvPr/>
          </p:nvSpPr>
          <p:spPr>
            <a:xfrm>
              <a:off x="3626645" y="3837864"/>
              <a:ext cx="641249" cy="600964"/>
            </a:xfrm>
            <a:prstGeom prst="rect">
              <a:avLst/>
            </a:prstGeom>
            <a:noFill/>
            <a:ln>
              <a:noFill/>
            </a:ln>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r>
                <a:rPr lang="en-US" altLang="zh-CN" sz="3199" dirty="0">
                  <a:solidFill>
                    <a:schemeClr val="bg1"/>
                  </a:solidFill>
                  <a:latin typeface="冬青黑体简体中文 W6" panose="020B0600000000000000" pitchFamily="34" charset="-122"/>
                  <a:ea typeface="冬青黑体简体中文 W6" panose="020B0600000000000000" pitchFamily="34" charset="-122"/>
                </a:rPr>
                <a:t>3</a:t>
              </a:r>
              <a:endParaRPr lang="zh-CN" altLang="en-US" sz="3199" dirty="0">
                <a:solidFill>
                  <a:schemeClr val="bg1"/>
                </a:solidFill>
                <a:latin typeface="冬青黑体简体中文 W6" panose="020B0600000000000000" pitchFamily="34" charset="-122"/>
                <a:ea typeface="冬青黑体简体中文 W6" panose="020B0600000000000000" pitchFamily="34" charset="-122"/>
              </a:endParaRPr>
            </a:p>
          </p:txBody>
        </p:sp>
        <p:sp>
          <p:nvSpPr>
            <p:cNvPr id="58" name="矩形 57"/>
            <p:cNvSpPr/>
            <p:nvPr/>
          </p:nvSpPr>
          <p:spPr>
            <a:xfrm>
              <a:off x="4463005" y="4158600"/>
              <a:ext cx="6832263" cy="646079"/>
            </a:xfrm>
            <a:prstGeom prst="rect">
              <a:avLst/>
            </a:prstGeom>
          </p:spPr>
          <p:txBody>
            <a:bodyPr wrap="square">
              <a:spAutoFit/>
            </a:bodyPr>
            <a:lstStyle/>
            <a:p>
              <a:pPr algn="just" eaLnBrk="1" hangingPunct="1"/>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党的</a:t>
              </a:r>
              <a:r>
                <a:rPr lang="zh-CN" altLang="en-US" sz="17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纪律是各级党组织</a:t>
              </a:r>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和全体党员必须遵守的</a:t>
              </a:r>
              <a:r>
                <a:rPr lang="zh-CN" altLang="en-US" sz="17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行为规则，违反党</a:t>
              </a:r>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的</a:t>
              </a:r>
              <a:r>
                <a:rPr lang="zh-CN" altLang="en-US" sz="17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纪律，党组织</a:t>
              </a:r>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就有权依据党章，给以相应的纪律处分。</a:t>
              </a:r>
            </a:p>
          </p:txBody>
        </p:sp>
      </p:grpSp>
      <p:grpSp>
        <p:nvGrpSpPr>
          <p:cNvPr id="7" name="组合 6">
            <a:extLst>
              <a:ext uri="{FF2B5EF4-FFF2-40B4-BE49-F238E27FC236}">
                <a16:creationId xmlns:a16="http://schemas.microsoft.com/office/drawing/2014/main" xmlns="" id="{0A031B08-32EC-4B3D-9A73-FB0C168D1D69}"/>
              </a:ext>
            </a:extLst>
          </p:cNvPr>
          <p:cNvGrpSpPr/>
          <p:nvPr/>
        </p:nvGrpSpPr>
        <p:grpSpPr>
          <a:xfrm>
            <a:off x="3091971" y="4976335"/>
            <a:ext cx="7515069" cy="986833"/>
            <a:chOff x="3091971" y="4976335"/>
            <a:chExt cx="7515069" cy="986833"/>
          </a:xfrm>
        </p:grpSpPr>
        <p:sp>
          <p:nvSpPr>
            <p:cNvPr id="42" name="TextBox 6"/>
            <p:cNvSpPr txBox="1"/>
            <p:nvPr/>
          </p:nvSpPr>
          <p:spPr>
            <a:xfrm>
              <a:off x="3979009" y="4976335"/>
              <a:ext cx="5014227" cy="399954"/>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是保证党的纯洁性的武器</a:t>
              </a:r>
            </a:p>
          </p:txBody>
        </p:sp>
        <p:sp>
          <p:nvSpPr>
            <p:cNvPr id="52" name="Oval 8"/>
            <p:cNvSpPr>
              <a:spLocks noChangeArrowheads="1"/>
            </p:cNvSpPr>
            <p:nvPr/>
          </p:nvSpPr>
          <p:spPr bwMode="auto">
            <a:xfrm>
              <a:off x="3091971" y="5089186"/>
              <a:ext cx="706206" cy="704859"/>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solidFill>
                  <a:schemeClr val="bg1"/>
                </a:solidFill>
                <a:latin typeface="冬青黑体简体中文 W6" panose="020B0600000000000000" pitchFamily="34" charset="-122"/>
                <a:ea typeface="冬青黑体简体中文 W6" panose="020B0600000000000000" pitchFamily="34" charset="-122"/>
                <a:cs typeface="+mn-ea"/>
              </a:endParaRPr>
            </a:p>
          </p:txBody>
        </p:sp>
        <p:sp>
          <p:nvSpPr>
            <p:cNvPr id="53" name="TextBox 17"/>
            <p:cNvSpPr txBox="1"/>
            <p:nvPr/>
          </p:nvSpPr>
          <p:spPr>
            <a:xfrm>
              <a:off x="3108918" y="5176312"/>
              <a:ext cx="641249" cy="501256"/>
            </a:xfrm>
            <a:prstGeom prst="rect">
              <a:avLst/>
            </a:prstGeom>
            <a:noFill/>
            <a:ln>
              <a:noFill/>
            </a:ln>
          </p:spPr>
          <p:txBody>
            <a:bodyPr vert="horz" wrap="square" lIns="91404" tIns="45702" rIns="91404" bIns="45702" numCol="1" anchor="t" anchorCtr="0" compatLnSpc="1"/>
            <a:lstStyle>
              <a:defPPr>
                <a:defRPr lang="zh-CN"/>
              </a:defPPr>
              <a:lvl1pPr>
                <a:defRPr sz="1600" b="1">
                  <a:solidFill>
                    <a:schemeClr val="accent1"/>
                  </a:solidFill>
                  <a:latin typeface="+mn-ea"/>
                  <a:ea typeface="+mn-ea"/>
                </a:defRPr>
              </a:lvl1pPr>
            </a:lstStyle>
            <a:p>
              <a:pPr algn="ctr"/>
              <a:r>
                <a:rPr lang="en-US" altLang="zh-CN" sz="3199" dirty="0">
                  <a:solidFill>
                    <a:schemeClr val="bg1"/>
                  </a:solidFill>
                  <a:latin typeface="冬青黑体简体中文 W6" panose="020B0600000000000000" pitchFamily="34" charset="-122"/>
                  <a:ea typeface="冬青黑体简体中文 W6" panose="020B0600000000000000" pitchFamily="34" charset="-122"/>
                </a:rPr>
                <a:t>4</a:t>
              </a:r>
              <a:endParaRPr lang="zh-CN" altLang="en-US" sz="3199" dirty="0">
                <a:solidFill>
                  <a:schemeClr val="bg1"/>
                </a:solidFill>
                <a:latin typeface="冬青黑体简体中文 W6" panose="020B0600000000000000" pitchFamily="34" charset="-122"/>
                <a:ea typeface="冬青黑体简体中文 W6" panose="020B0600000000000000" pitchFamily="34" charset="-122"/>
              </a:endParaRPr>
            </a:p>
          </p:txBody>
        </p:sp>
        <p:sp>
          <p:nvSpPr>
            <p:cNvPr id="59" name="矩形 58"/>
            <p:cNvSpPr/>
            <p:nvPr/>
          </p:nvSpPr>
          <p:spPr>
            <a:xfrm>
              <a:off x="3979010" y="5317089"/>
              <a:ext cx="6628030" cy="646079"/>
            </a:xfrm>
            <a:prstGeom prst="rect">
              <a:avLst/>
            </a:prstGeom>
          </p:spPr>
          <p:txBody>
            <a:bodyPr wrap="square">
              <a:spAutoFit/>
            </a:bodyPr>
            <a:lstStyle/>
            <a:p>
              <a:pPr algn="just"/>
              <a:r>
                <a:rPr lang="zh-CN" altLang="en-US" sz="17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党要保证自己队伍的纯洁性，就要坚持查处各种违反党章的行为，为学习党章、遵守党章、贯彻党章、维护党章继续作出积极努力。</a:t>
              </a:r>
            </a:p>
          </p:txBody>
        </p:sp>
      </p:grpSp>
    </p:spTree>
    <p:extLst>
      <p:ext uri="{BB962C8B-B14F-4D97-AF65-F5344CB8AC3E}">
        <p14:creationId xmlns:p14="http://schemas.microsoft.com/office/powerpoint/2010/main" xmlns="" val="1197751762"/>
      </p:ext>
    </p:extLst>
  </p:cSld>
  <p:clrMapOvr>
    <a:masterClrMapping/>
  </p:clrMapOvr>
  <mc:AlternateContent xmlns:mc="http://schemas.openxmlformats.org/markup-compatibility/2006">
    <mc:Choice xmlns:p14="http://schemas.microsoft.com/office/powerpoint/2010/main" xmlns="" Requires="p14">
      <p:transition spd="slow" advTm="9553">
        <p14:prism isInverted="1"/>
      </p:transition>
    </mc:Choice>
    <mc:Fallback>
      <p:transition spd="slow" advTm="95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27626" y="302705"/>
            <a:ext cx="2338189"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基本架构</a:t>
            </a:r>
            <a:endPar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3" name="矩形 2"/>
          <p:cNvSpPr/>
          <p:nvPr/>
        </p:nvSpPr>
        <p:spPr>
          <a:xfrm>
            <a:off x="547675" y="1486745"/>
            <a:ext cx="11096650" cy="707610"/>
          </a:xfrm>
          <a:prstGeom prst="rect">
            <a:avLst/>
          </a:prstGeom>
        </p:spPr>
        <p:txBody>
          <a:bodyPr wrap="square">
            <a:spAutoFit/>
          </a:bodyPr>
          <a:lstStyle/>
          <a:p>
            <a:pPr algn="just" eaLnBrk="1" hangingPunct="1"/>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总共</a:t>
            </a:r>
            <a:r>
              <a:rPr lang="en-US"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17000</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余字，分为总纲和</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条文两部分，</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总</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纲</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占四分之一以上篇幅，</a:t>
            </a:r>
            <a:r>
              <a:rPr lang="en-US"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6000</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余字</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；条文共</a:t>
            </a:r>
            <a:r>
              <a:rPr lang="en-US"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11 </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章，</a:t>
            </a:r>
            <a:r>
              <a:rPr lang="en-US"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53</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条</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sp>
        <p:nvSpPr>
          <p:cNvPr id="18" name="Freeform 4"/>
          <p:cNvSpPr/>
          <p:nvPr/>
        </p:nvSpPr>
        <p:spPr bwMode="auto">
          <a:xfrm>
            <a:off x="2272377" y="2892138"/>
            <a:ext cx="531604" cy="2412058"/>
          </a:xfrm>
          <a:custGeom>
            <a:avLst/>
            <a:gdLst>
              <a:gd name="T0" fmla="*/ 0 w 1452"/>
              <a:gd name="T1" fmla="*/ 3369 h 6662"/>
              <a:gd name="T2" fmla="*/ 0 w 1452"/>
              <a:gd name="T3" fmla="*/ 3223 h 6662"/>
              <a:gd name="T4" fmla="*/ 381 w 1452"/>
              <a:gd name="T5" fmla="*/ 2996 h 6662"/>
              <a:gd name="T6" fmla="*/ 573 w 1452"/>
              <a:gd name="T7" fmla="*/ 2066 h 6662"/>
              <a:gd name="T8" fmla="*/ 469 w 1452"/>
              <a:gd name="T9" fmla="*/ 1287 h 6662"/>
              <a:gd name="T10" fmla="*/ 706 w 1452"/>
              <a:gd name="T11" fmla="*/ 409 h 6662"/>
              <a:gd name="T12" fmla="*/ 1452 w 1452"/>
              <a:gd name="T13" fmla="*/ 0 h 6662"/>
              <a:gd name="T14" fmla="*/ 1452 w 1452"/>
              <a:gd name="T15" fmla="*/ 99 h 6662"/>
              <a:gd name="T16" fmla="*/ 855 w 1452"/>
              <a:gd name="T17" fmla="*/ 536 h 6662"/>
              <a:gd name="T18" fmla="*/ 794 w 1452"/>
              <a:gd name="T19" fmla="*/ 1300 h 6662"/>
              <a:gd name="T20" fmla="*/ 870 w 1452"/>
              <a:gd name="T21" fmla="*/ 2141 h 6662"/>
              <a:gd name="T22" fmla="*/ 568 w 1452"/>
              <a:gd name="T23" fmla="*/ 2968 h 6662"/>
              <a:gd name="T24" fmla="*/ 117 w 1452"/>
              <a:gd name="T25" fmla="*/ 3297 h 6662"/>
              <a:gd name="T26" fmla="*/ 472 w 1452"/>
              <a:gd name="T27" fmla="*/ 3504 h 6662"/>
              <a:gd name="T28" fmla="*/ 656 w 1452"/>
              <a:gd name="T29" fmla="*/ 3712 h 6662"/>
              <a:gd name="T30" fmla="*/ 778 w 1452"/>
              <a:gd name="T31" fmla="*/ 3963 h 6662"/>
              <a:gd name="T32" fmla="*/ 841 w 1452"/>
              <a:gd name="T33" fmla="*/ 4216 h 6662"/>
              <a:gd name="T34" fmla="*/ 794 w 1452"/>
              <a:gd name="T35" fmla="*/ 5425 h 6662"/>
              <a:gd name="T36" fmla="*/ 1417 w 1452"/>
              <a:gd name="T37" fmla="*/ 6583 h 6662"/>
              <a:gd name="T38" fmla="*/ 1384 w 1452"/>
              <a:gd name="T39" fmla="*/ 6662 h 6662"/>
              <a:gd name="T40" fmla="*/ 1250 w 1452"/>
              <a:gd name="T41" fmla="*/ 6624 h 6662"/>
              <a:gd name="T42" fmla="*/ 1111 w 1452"/>
              <a:gd name="T43" fmla="*/ 6562 h 6662"/>
              <a:gd name="T44" fmla="*/ 470 w 1452"/>
              <a:gd name="T45" fmla="*/ 5484 h 6662"/>
              <a:gd name="T46" fmla="*/ 598 w 1452"/>
              <a:gd name="T47" fmla="*/ 4093 h 6662"/>
              <a:gd name="T48" fmla="*/ 529 w 1452"/>
              <a:gd name="T49" fmla="*/ 3762 h 6662"/>
              <a:gd name="T50" fmla="*/ 405 w 1452"/>
              <a:gd name="T51" fmla="*/ 3591 h 6662"/>
              <a:gd name="T52" fmla="*/ 0 w 1452"/>
              <a:gd name="T53" fmla="*/ 3369 h 6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2" h="6662">
                <a:moveTo>
                  <a:pt x="0" y="3369"/>
                </a:moveTo>
                <a:lnTo>
                  <a:pt x="0" y="3223"/>
                </a:lnTo>
                <a:cubicBezTo>
                  <a:pt x="143" y="3164"/>
                  <a:pt x="266" y="3114"/>
                  <a:pt x="381" y="2996"/>
                </a:cubicBezTo>
                <a:cubicBezTo>
                  <a:pt x="618" y="2761"/>
                  <a:pt x="607" y="2389"/>
                  <a:pt x="573" y="2066"/>
                </a:cubicBezTo>
                <a:cubicBezTo>
                  <a:pt x="542" y="1809"/>
                  <a:pt x="483" y="1543"/>
                  <a:pt x="469" y="1287"/>
                </a:cubicBezTo>
                <a:cubicBezTo>
                  <a:pt x="450" y="965"/>
                  <a:pt x="515" y="656"/>
                  <a:pt x="706" y="409"/>
                </a:cubicBezTo>
                <a:cubicBezTo>
                  <a:pt x="947" y="98"/>
                  <a:pt x="1119" y="77"/>
                  <a:pt x="1452" y="0"/>
                </a:cubicBezTo>
                <a:lnTo>
                  <a:pt x="1452" y="99"/>
                </a:lnTo>
                <a:cubicBezTo>
                  <a:pt x="1209" y="167"/>
                  <a:pt x="971" y="264"/>
                  <a:pt x="855" y="536"/>
                </a:cubicBezTo>
                <a:cubicBezTo>
                  <a:pt x="763" y="755"/>
                  <a:pt x="767" y="1065"/>
                  <a:pt x="794" y="1300"/>
                </a:cubicBezTo>
                <a:cubicBezTo>
                  <a:pt x="831" y="1578"/>
                  <a:pt x="878" y="1859"/>
                  <a:pt x="870" y="2141"/>
                </a:cubicBezTo>
                <a:cubicBezTo>
                  <a:pt x="857" y="2464"/>
                  <a:pt x="778" y="2736"/>
                  <a:pt x="568" y="2968"/>
                </a:cubicBezTo>
                <a:cubicBezTo>
                  <a:pt x="440" y="3114"/>
                  <a:pt x="275" y="3198"/>
                  <a:pt x="117" y="3297"/>
                </a:cubicBezTo>
                <a:cubicBezTo>
                  <a:pt x="278" y="3373"/>
                  <a:pt x="396" y="3443"/>
                  <a:pt x="472" y="3504"/>
                </a:cubicBezTo>
                <a:cubicBezTo>
                  <a:pt x="547" y="3566"/>
                  <a:pt x="609" y="3636"/>
                  <a:pt x="656" y="3712"/>
                </a:cubicBezTo>
                <a:cubicBezTo>
                  <a:pt x="704" y="3789"/>
                  <a:pt x="745" y="3873"/>
                  <a:pt x="778" y="3963"/>
                </a:cubicBezTo>
                <a:cubicBezTo>
                  <a:pt x="810" y="4054"/>
                  <a:pt x="831" y="4137"/>
                  <a:pt x="841" y="4216"/>
                </a:cubicBezTo>
                <a:cubicBezTo>
                  <a:pt x="885" y="4591"/>
                  <a:pt x="829" y="5049"/>
                  <a:pt x="794" y="5425"/>
                </a:cubicBezTo>
                <a:cubicBezTo>
                  <a:pt x="725" y="6116"/>
                  <a:pt x="880" y="6257"/>
                  <a:pt x="1417" y="6583"/>
                </a:cubicBezTo>
                <a:lnTo>
                  <a:pt x="1384" y="6662"/>
                </a:lnTo>
                <a:cubicBezTo>
                  <a:pt x="1332" y="6649"/>
                  <a:pt x="1287" y="6636"/>
                  <a:pt x="1250" y="6624"/>
                </a:cubicBezTo>
                <a:cubicBezTo>
                  <a:pt x="1214" y="6613"/>
                  <a:pt x="1168" y="6591"/>
                  <a:pt x="1111" y="6562"/>
                </a:cubicBezTo>
                <a:cubicBezTo>
                  <a:pt x="681" y="6333"/>
                  <a:pt x="461" y="6017"/>
                  <a:pt x="470" y="5484"/>
                </a:cubicBezTo>
                <a:cubicBezTo>
                  <a:pt x="470" y="5024"/>
                  <a:pt x="594" y="4564"/>
                  <a:pt x="598" y="4093"/>
                </a:cubicBezTo>
                <a:cubicBezTo>
                  <a:pt x="599" y="3971"/>
                  <a:pt x="576" y="3861"/>
                  <a:pt x="529" y="3762"/>
                </a:cubicBezTo>
                <a:cubicBezTo>
                  <a:pt x="482" y="3663"/>
                  <a:pt x="441" y="3605"/>
                  <a:pt x="405" y="3591"/>
                </a:cubicBezTo>
                <a:lnTo>
                  <a:pt x="0" y="3369"/>
                </a:lnTo>
                <a:close/>
              </a:path>
            </a:pathLst>
          </a:custGeom>
          <a:solidFill>
            <a:srgbClr val="002060"/>
          </a:solidFill>
          <a:ln>
            <a:noFill/>
          </a:ln>
        </p:spPr>
        <p:txBody>
          <a:bodyPr vert="horz" wrap="square" lIns="91404" tIns="45702" rIns="91404" bIns="45702" numCol="1" anchor="t" anchorCtr="0" compatLnSpc="1"/>
          <a:lstStyle/>
          <a:p>
            <a:endParaRPr lang="zh-CN" altLang="en-US" sz="1799"/>
          </a:p>
        </p:txBody>
      </p:sp>
      <p:grpSp>
        <p:nvGrpSpPr>
          <p:cNvPr id="2" name="组合 1"/>
          <p:cNvGrpSpPr/>
          <p:nvPr/>
        </p:nvGrpSpPr>
        <p:grpSpPr>
          <a:xfrm>
            <a:off x="634093" y="3376627"/>
            <a:ext cx="1443080" cy="1443080"/>
            <a:chOff x="1238824" y="3849231"/>
            <a:chExt cx="1443644" cy="1443644"/>
          </a:xfrm>
          <a:gradFill>
            <a:gsLst>
              <a:gs pos="0">
                <a:srgbClr val="002060"/>
              </a:gs>
              <a:gs pos="48000">
                <a:srgbClr val="0070C0"/>
              </a:gs>
              <a:gs pos="100000">
                <a:srgbClr val="00B0F0"/>
              </a:gs>
            </a:gsLst>
            <a:lin ang="16200000" scaled="1"/>
          </a:gradFill>
        </p:grpSpPr>
        <p:sp>
          <p:nvSpPr>
            <p:cNvPr id="5" name="椭圆 4"/>
            <p:cNvSpPr/>
            <p:nvPr/>
          </p:nvSpPr>
          <p:spPr bwMode="auto">
            <a:xfrm>
              <a:off x="1238824" y="3849231"/>
              <a:ext cx="1443644" cy="1443644"/>
            </a:xfrm>
            <a:prstGeom prst="ellipse">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dirty="0">
                <a:latin typeface="冬青黑体简体中文 W6" panose="020B0600000000000000" pitchFamily="34" charset="-122"/>
                <a:ea typeface="冬青黑体简体中文 W6" panose="020B0600000000000000" pitchFamily="34" charset="-122"/>
                <a:cs typeface="+mn-ea"/>
              </a:endParaRPr>
            </a:p>
          </p:txBody>
        </p:sp>
        <p:sp>
          <p:nvSpPr>
            <p:cNvPr id="21" name="矩形 20"/>
            <p:cNvSpPr/>
            <p:nvPr/>
          </p:nvSpPr>
          <p:spPr>
            <a:xfrm>
              <a:off x="1411649" y="4272795"/>
              <a:ext cx="1005403" cy="584775"/>
            </a:xfrm>
            <a:prstGeom prst="rect">
              <a:avLst/>
            </a:prstGeom>
            <a:grpFill/>
          </p:spPr>
          <p:txBody>
            <a:bodyPr wrap="none">
              <a:spAutoFit/>
            </a:bodyPr>
            <a:lstStyle/>
            <a:p>
              <a:r>
                <a:rPr lang="zh-CN" altLang="zh-CN" sz="3199" b="1" kern="100" dirty="0">
                  <a:solidFill>
                    <a:schemeClr val="bg2"/>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a:t>
              </a:r>
            </a:p>
          </p:txBody>
        </p:sp>
      </p:grpSp>
      <p:grpSp>
        <p:nvGrpSpPr>
          <p:cNvPr id="12" name="组合 11">
            <a:extLst>
              <a:ext uri="{FF2B5EF4-FFF2-40B4-BE49-F238E27FC236}">
                <a16:creationId xmlns:a16="http://schemas.microsoft.com/office/drawing/2014/main" xmlns="" id="{2A7BD44F-4096-4093-8F77-B073555768D7}"/>
              </a:ext>
            </a:extLst>
          </p:cNvPr>
          <p:cNvGrpSpPr/>
          <p:nvPr/>
        </p:nvGrpSpPr>
        <p:grpSpPr>
          <a:xfrm>
            <a:off x="2988054" y="2275684"/>
            <a:ext cx="7890489" cy="1375274"/>
            <a:chOff x="2988054" y="2275684"/>
            <a:chExt cx="7890489" cy="1375274"/>
          </a:xfrm>
        </p:grpSpPr>
        <p:grpSp>
          <p:nvGrpSpPr>
            <p:cNvPr id="7" name="组合 6"/>
            <p:cNvGrpSpPr/>
            <p:nvPr/>
          </p:nvGrpSpPr>
          <p:grpSpPr>
            <a:xfrm>
              <a:off x="2988054" y="2358309"/>
              <a:ext cx="2244870" cy="1292649"/>
              <a:chOff x="3593704" y="2830515"/>
              <a:chExt cx="2245747" cy="1293154"/>
            </a:xfrm>
            <a:gradFill>
              <a:gsLst>
                <a:gs pos="0">
                  <a:srgbClr val="002060"/>
                </a:gs>
                <a:gs pos="48000">
                  <a:srgbClr val="0070C0"/>
                </a:gs>
                <a:gs pos="100000">
                  <a:srgbClr val="00B0F0"/>
                </a:gs>
              </a:gsLst>
              <a:lin ang="16200000" scaled="1"/>
            </a:gradFill>
          </p:grpSpPr>
          <p:sp>
            <p:nvSpPr>
              <p:cNvPr id="4" name="矩形: 圆角 3"/>
              <p:cNvSpPr/>
              <p:nvPr/>
            </p:nvSpPr>
            <p:spPr bwMode="auto">
              <a:xfrm>
                <a:off x="3593704" y="2830515"/>
                <a:ext cx="2245747" cy="1293154"/>
              </a:xfrm>
              <a:prstGeom prst="roundRect">
                <a:avLst>
                  <a:gd name="adj" fmla="val 8544"/>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latin typeface="冬青黑体简体中文 W6" panose="020B0600000000000000" pitchFamily="34" charset="-122"/>
                  <a:ea typeface="冬青黑体简体中文 W6" panose="020B0600000000000000" pitchFamily="34" charset="-122"/>
                  <a:cs typeface="+mn-ea"/>
                </a:endParaRPr>
              </a:p>
            </p:txBody>
          </p:sp>
          <p:sp>
            <p:nvSpPr>
              <p:cNvPr id="22" name="矩形 21"/>
              <p:cNvSpPr/>
              <p:nvPr/>
            </p:nvSpPr>
            <p:spPr>
              <a:xfrm>
                <a:off x="3819300" y="2862182"/>
                <a:ext cx="1826141" cy="584775"/>
              </a:xfrm>
              <a:prstGeom prst="rect">
                <a:avLst/>
              </a:prstGeom>
              <a:grpFill/>
            </p:spPr>
            <p:txBody>
              <a:bodyPr wrap="none">
                <a:spAutoFit/>
              </a:bodyPr>
              <a:lstStyle/>
              <a:p>
                <a:r>
                  <a:rPr lang="zh-CN" altLang="en-US" sz="3199" b="1" kern="100" dirty="0">
                    <a:solidFill>
                      <a:schemeClr val="bg2"/>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总纲部分</a:t>
                </a:r>
                <a:endParaRPr lang="zh-CN" altLang="zh-CN" sz="3199" b="1" kern="100" dirty="0">
                  <a:solidFill>
                    <a:schemeClr val="bg2"/>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19" name="矩形 18"/>
              <p:cNvSpPr/>
              <p:nvPr/>
            </p:nvSpPr>
            <p:spPr>
              <a:xfrm>
                <a:off x="3656747" y="3424965"/>
                <a:ext cx="2151249" cy="646331"/>
              </a:xfrm>
              <a:prstGeom prst="rect">
                <a:avLst/>
              </a:prstGeom>
              <a:grpFill/>
            </p:spPr>
            <p:txBody>
              <a:bodyPr wrap="square">
                <a:spAutoFit/>
              </a:bodyPr>
              <a:lstStyle/>
              <a:p>
                <a:pPr algn="ctr"/>
                <a:r>
                  <a:rPr lang="zh-CN" altLang="en-US" sz="1799">
                    <a:solidFill>
                      <a:schemeClr val="bg2"/>
                    </a:solidFill>
                    <a:latin typeface="冬青黑体简体中文 W6" panose="020B0600000000000000" pitchFamily="34" charset="-122"/>
                    <a:ea typeface="冬青黑体简体中文 W6" panose="020B0600000000000000" pitchFamily="34" charset="-122"/>
                  </a:rPr>
                  <a:t>共</a:t>
                </a:r>
                <a:r>
                  <a:rPr lang="en-US" altLang="zh-CN" sz="1799">
                    <a:solidFill>
                      <a:schemeClr val="bg2"/>
                    </a:solidFill>
                    <a:latin typeface="冬青黑体简体中文 W6" panose="020B0600000000000000" pitchFamily="34" charset="-122"/>
                    <a:ea typeface="冬青黑体简体中文 W6" panose="020B0600000000000000" pitchFamily="34" charset="-122"/>
                  </a:rPr>
                  <a:t>28</a:t>
                </a:r>
                <a:r>
                  <a:rPr lang="zh-CN" altLang="en-US" sz="1799">
                    <a:solidFill>
                      <a:schemeClr val="bg2"/>
                    </a:solidFill>
                    <a:latin typeface="冬青黑体简体中文 W6" panose="020B0600000000000000" pitchFamily="34" charset="-122"/>
                    <a:ea typeface="冬青黑体简体中文 W6" panose="020B0600000000000000" pitchFamily="34" charset="-122"/>
                  </a:rPr>
                  <a:t>个自然段</a:t>
                </a:r>
                <a:r>
                  <a:rPr lang="zh-CN" altLang="zh-CN" sz="1799">
                    <a:solidFill>
                      <a:schemeClr val="bg2"/>
                    </a:solidFill>
                    <a:latin typeface="冬青黑体简体中文 W6" panose="020B0600000000000000" pitchFamily="34" charset="-122"/>
                    <a:ea typeface="冬青黑体简体中文 W6" panose="020B0600000000000000" pitchFamily="34" charset="-122"/>
                  </a:rPr>
                  <a:t>，</a:t>
                </a:r>
                <a:r>
                  <a:rPr lang="en-US" altLang="zh-CN" sz="1799">
                    <a:solidFill>
                      <a:schemeClr val="bg2"/>
                    </a:solidFill>
                    <a:latin typeface="冬青黑体简体中文 W6" panose="020B0600000000000000" pitchFamily="34" charset="-122"/>
                    <a:ea typeface="冬青黑体简体中文 W6" panose="020B0600000000000000" pitchFamily="34" charset="-122"/>
                  </a:rPr>
                  <a:t>6000</a:t>
                </a:r>
                <a:r>
                  <a:rPr lang="zh-CN" altLang="zh-CN" sz="1799">
                    <a:solidFill>
                      <a:schemeClr val="bg2"/>
                    </a:solidFill>
                    <a:latin typeface="冬青黑体简体中文 W6" panose="020B0600000000000000" pitchFamily="34" charset="-122"/>
                    <a:ea typeface="冬青黑体简体中文 W6" panose="020B0600000000000000" pitchFamily="34" charset="-122"/>
                  </a:rPr>
                  <a:t>余字</a:t>
                </a:r>
                <a:endParaRPr lang="zh-CN" altLang="en-US" sz="1799">
                  <a:solidFill>
                    <a:schemeClr val="bg2"/>
                  </a:solidFill>
                  <a:latin typeface="冬青黑体简体中文 W6" panose="020B0600000000000000" pitchFamily="34" charset="-122"/>
                  <a:ea typeface="冬青黑体简体中文 W6" panose="020B0600000000000000" pitchFamily="34" charset="-122"/>
                </a:endParaRPr>
              </a:p>
            </p:txBody>
          </p:sp>
        </p:grpSp>
        <p:sp>
          <p:nvSpPr>
            <p:cNvPr id="25" name="矩形 24"/>
            <p:cNvSpPr/>
            <p:nvPr/>
          </p:nvSpPr>
          <p:spPr>
            <a:xfrm>
              <a:off x="5312698" y="2275684"/>
              <a:ext cx="5565845" cy="1015278"/>
            </a:xfrm>
            <a:prstGeom prst="rect">
              <a:avLst/>
            </a:prstGeom>
          </p:spPr>
          <p:txBody>
            <a:bodyPr wrap="square">
              <a:spAutoFit/>
            </a:bodyPr>
            <a:lstStyle/>
            <a:p>
              <a:pPr algn="just" eaLnBrk="1" hangingPunct="1"/>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总纲部分</a:t>
              </a:r>
              <a:r>
                <a:rPr lang="zh-CN" altLang="en-US"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约占党章四分之一内容</a:t>
              </a:r>
              <a:r>
                <a:rPr lang="zh-CN" altLang="zh-CN" sz="1999"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。总纲就是总的纲领、原则和要求，是党章的核心部分，是党的基本政治主张，是党制定各方面方针政策的根本依据。</a:t>
              </a:r>
            </a:p>
          </p:txBody>
        </p:sp>
      </p:grpSp>
      <p:grpSp>
        <p:nvGrpSpPr>
          <p:cNvPr id="15" name="组合 14">
            <a:extLst>
              <a:ext uri="{FF2B5EF4-FFF2-40B4-BE49-F238E27FC236}">
                <a16:creationId xmlns:a16="http://schemas.microsoft.com/office/drawing/2014/main" xmlns="" id="{FE57F119-9544-4B7D-848B-7A1F236755D0}"/>
              </a:ext>
            </a:extLst>
          </p:cNvPr>
          <p:cNvGrpSpPr/>
          <p:nvPr/>
        </p:nvGrpSpPr>
        <p:grpSpPr>
          <a:xfrm>
            <a:off x="2988054" y="4603884"/>
            <a:ext cx="7890489" cy="1292649"/>
            <a:chOff x="2988054" y="4603884"/>
            <a:chExt cx="7890489" cy="1292649"/>
          </a:xfrm>
        </p:grpSpPr>
        <p:grpSp>
          <p:nvGrpSpPr>
            <p:cNvPr id="11" name="组合 10"/>
            <p:cNvGrpSpPr/>
            <p:nvPr/>
          </p:nvGrpSpPr>
          <p:grpSpPr>
            <a:xfrm>
              <a:off x="2988054" y="4603884"/>
              <a:ext cx="2244870" cy="1292649"/>
              <a:chOff x="3593704" y="5076967"/>
              <a:chExt cx="2245747" cy="1293154"/>
            </a:xfrm>
            <a:gradFill>
              <a:gsLst>
                <a:gs pos="0">
                  <a:srgbClr val="002060"/>
                </a:gs>
                <a:gs pos="48000">
                  <a:srgbClr val="0070C0"/>
                </a:gs>
                <a:gs pos="100000">
                  <a:srgbClr val="00B0F0"/>
                </a:gs>
              </a:gsLst>
              <a:lin ang="16200000" scaled="1"/>
            </a:gradFill>
          </p:grpSpPr>
          <p:sp>
            <p:nvSpPr>
              <p:cNvPr id="14" name="矩形: 圆角 13"/>
              <p:cNvSpPr/>
              <p:nvPr/>
            </p:nvSpPr>
            <p:spPr bwMode="auto">
              <a:xfrm>
                <a:off x="3593704" y="5076967"/>
                <a:ext cx="2245747" cy="1293154"/>
              </a:xfrm>
              <a:prstGeom prst="roundRect">
                <a:avLst>
                  <a:gd name="adj" fmla="val 8544"/>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endParaRPr lang="zh-CN" altLang="en-US" sz="1799">
                  <a:latin typeface="冬青黑体简体中文 W6" panose="020B0600000000000000" pitchFamily="34" charset="-122"/>
                  <a:ea typeface="冬青黑体简体中文 W6" panose="020B0600000000000000" pitchFamily="34" charset="-122"/>
                  <a:cs typeface="+mn-ea"/>
                </a:endParaRPr>
              </a:p>
            </p:txBody>
          </p:sp>
          <p:sp>
            <p:nvSpPr>
              <p:cNvPr id="23" name="矩形 22"/>
              <p:cNvSpPr/>
              <p:nvPr/>
            </p:nvSpPr>
            <p:spPr>
              <a:xfrm>
                <a:off x="3819300" y="5214707"/>
                <a:ext cx="1826141" cy="584775"/>
              </a:xfrm>
              <a:prstGeom prst="rect">
                <a:avLst/>
              </a:prstGeom>
              <a:grpFill/>
            </p:spPr>
            <p:txBody>
              <a:bodyPr wrap="none">
                <a:spAutoFit/>
              </a:bodyPr>
              <a:lstStyle/>
              <a:p>
                <a:r>
                  <a:rPr lang="zh-CN" altLang="en-US" sz="3199" b="1" kern="100" dirty="0">
                    <a:solidFill>
                      <a:schemeClr val="bg2"/>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条文部分</a:t>
                </a:r>
                <a:endParaRPr lang="zh-CN" altLang="zh-CN" sz="3199" b="1" kern="100" dirty="0">
                  <a:solidFill>
                    <a:schemeClr val="bg2"/>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24" name="矩形 23"/>
              <p:cNvSpPr/>
              <p:nvPr/>
            </p:nvSpPr>
            <p:spPr>
              <a:xfrm>
                <a:off x="3656747" y="5834002"/>
                <a:ext cx="2151249" cy="369332"/>
              </a:xfrm>
              <a:prstGeom prst="rect">
                <a:avLst/>
              </a:prstGeom>
              <a:grpFill/>
            </p:spPr>
            <p:txBody>
              <a:bodyPr wrap="square">
                <a:spAutoFit/>
              </a:bodyPr>
              <a:lstStyle/>
              <a:p>
                <a:pPr algn="ctr"/>
                <a:r>
                  <a:rPr lang="zh-CN" altLang="en-US" sz="1799">
                    <a:solidFill>
                      <a:schemeClr val="bg2"/>
                    </a:solidFill>
                    <a:latin typeface="冬青黑体简体中文 W6" panose="020B0600000000000000" pitchFamily="34" charset="-122"/>
                    <a:ea typeface="冬青黑体简体中文 W6" panose="020B0600000000000000" pitchFamily="34" charset="-122"/>
                  </a:rPr>
                  <a:t>共</a:t>
                </a:r>
                <a:r>
                  <a:rPr lang="en-US" altLang="zh-CN" sz="1799">
                    <a:solidFill>
                      <a:schemeClr val="bg2"/>
                    </a:solidFill>
                    <a:latin typeface="冬青黑体简体中文 W6" panose="020B0600000000000000" pitchFamily="34" charset="-122"/>
                    <a:ea typeface="冬青黑体简体中文 W6" panose="020B0600000000000000" pitchFamily="34" charset="-122"/>
                  </a:rPr>
                  <a:t>11 </a:t>
                </a:r>
                <a:r>
                  <a:rPr lang="zh-CN" altLang="en-US" sz="1799">
                    <a:solidFill>
                      <a:schemeClr val="bg2"/>
                    </a:solidFill>
                    <a:latin typeface="冬青黑体简体中文 W6" panose="020B0600000000000000" pitchFamily="34" charset="-122"/>
                    <a:ea typeface="冬青黑体简体中文 W6" panose="020B0600000000000000" pitchFamily="34" charset="-122"/>
                  </a:rPr>
                  <a:t>章，</a:t>
                </a:r>
                <a:r>
                  <a:rPr lang="en-US" altLang="zh-CN" sz="1799">
                    <a:solidFill>
                      <a:schemeClr val="bg2"/>
                    </a:solidFill>
                    <a:latin typeface="冬青黑体简体中文 W6" panose="020B0600000000000000" pitchFamily="34" charset="-122"/>
                    <a:ea typeface="冬青黑体简体中文 W6" panose="020B0600000000000000" pitchFamily="34" charset="-122"/>
                  </a:rPr>
                  <a:t>53</a:t>
                </a:r>
                <a:r>
                  <a:rPr lang="zh-CN" altLang="en-US" sz="1799">
                    <a:solidFill>
                      <a:schemeClr val="bg2"/>
                    </a:solidFill>
                    <a:latin typeface="冬青黑体简体中文 W6" panose="020B0600000000000000" pitchFamily="34" charset="-122"/>
                    <a:ea typeface="冬青黑体简体中文 W6" panose="020B0600000000000000" pitchFamily="34" charset="-122"/>
                  </a:rPr>
                  <a:t>条</a:t>
                </a:r>
              </a:p>
            </p:txBody>
          </p:sp>
        </p:grpSp>
        <p:sp>
          <p:nvSpPr>
            <p:cNvPr id="26" name="矩形 25"/>
            <p:cNvSpPr/>
            <p:nvPr/>
          </p:nvSpPr>
          <p:spPr>
            <a:xfrm>
              <a:off x="5312698" y="4768752"/>
              <a:ext cx="5565845" cy="1015266"/>
            </a:xfrm>
            <a:prstGeom prst="rect">
              <a:avLst/>
            </a:prstGeom>
          </p:spPr>
          <p:txBody>
            <a:bodyPr wrap="square">
              <a:spAutoFit/>
            </a:bodyPr>
            <a:lstStyle/>
            <a:p>
              <a:pPr algn="just" eaLnBrk="1" hangingPunct="1"/>
              <a:r>
                <a:rPr lang="zh-CN" altLang="en-US" sz="19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条文部分共</a:t>
              </a:r>
              <a:r>
                <a:rPr lang="en-US" altLang="zh-CN" sz="19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11</a:t>
              </a:r>
              <a:r>
                <a:rPr lang="zh-CN" altLang="en-US" sz="1999">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章，大致可以归纳为为四个部分内容：党员和党的干部、党的组织制度体系、党的纪律和纪律检查机关、党团关系和党徽党章</a:t>
              </a:r>
              <a:endParaRPr lang="zh-CN" altLang="zh-CN" sz="1999">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xmlns="" val="2545827652"/>
      </p:ext>
    </p:extLst>
  </p:cSld>
  <p:clrMapOvr>
    <a:masterClrMapping/>
  </p:clrMapOvr>
  <mc:AlternateContent xmlns:mc="http://schemas.openxmlformats.org/markup-compatibility/2006">
    <mc:Choice xmlns:p14="http://schemas.microsoft.com/office/powerpoint/2010/main" xmlns="" Requires="p14">
      <p:transition spd="slow" advTm="5051">
        <p14:prism isInverted="1"/>
      </p:transition>
    </mc:Choice>
    <mc:Fallback>
      <p:transition spd="slow" advTm="50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250"/>
                                        <p:tgtEl>
                                          <p:spTgt spid="18"/>
                                        </p:tgtEl>
                                      </p:cBhvr>
                                    </p:animEffec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1000"/>
                                        <p:tgtEl>
                                          <p:spTgt spid="12"/>
                                        </p:tgtEl>
                                      </p:cBhvr>
                                    </p:animEffect>
                                  </p:childTnLst>
                                </p:cTn>
                              </p:par>
                              <p:par>
                                <p:cTn id="22" presetID="2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EB5F2AF-376F-4767-8BC5-969032A1666E}"/>
              </a:ext>
            </a:extLst>
          </p:cNvPr>
          <p:cNvGrpSpPr/>
          <p:nvPr/>
        </p:nvGrpSpPr>
        <p:grpSpPr>
          <a:xfrm>
            <a:off x="665399" y="2166166"/>
            <a:ext cx="3001335" cy="3111717"/>
            <a:chOff x="665399" y="2166166"/>
            <a:chExt cx="3001335" cy="3111717"/>
          </a:xfrm>
        </p:grpSpPr>
        <p:grpSp>
          <p:nvGrpSpPr>
            <p:cNvPr id="11" name="组合 10"/>
            <p:cNvGrpSpPr/>
            <p:nvPr/>
          </p:nvGrpSpPr>
          <p:grpSpPr>
            <a:xfrm>
              <a:off x="1977730" y="2392209"/>
              <a:ext cx="728378" cy="2654850"/>
              <a:chOff x="1922463" y="1525588"/>
              <a:chExt cx="728663" cy="2655887"/>
            </a:xfrm>
          </p:grpSpPr>
          <p:sp>
            <p:nvSpPr>
              <p:cNvPr id="12"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4"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5"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7" name="Line 9"/>
              <p:cNvSpPr>
                <a:spLocks noChangeShapeType="1"/>
              </p:cNvSpPr>
              <p:nvPr/>
            </p:nvSpPr>
            <p:spPr bwMode="auto">
              <a:xfrm>
                <a:off x="1922463" y="285432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4" name="组合 3"/>
            <p:cNvGrpSpPr/>
            <p:nvPr/>
          </p:nvGrpSpPr>
          <p:grpSpPr>
            <a:xfrm>
              <a:off x="2591460" y="2166166"/>
              <a:ext cx="1075274" cy="435044"/>
              <a:chOff x="2554610" y="1934937"/>
              <a:chExt cx="1075694" cy="435214"/>
            </a:xfrm>
            <a:gradFill>
              <a:gsLst>
                <a:gs pos="0">
                  <a:srgbClr val="002060"/>
                </a:gs>
                <a:gs pos="48000">
                  <a:srgbClr val="0070C0"/>
                </a:gs>
                <a:gs pos="100000">
                  <a:srgbClr val="00B0F0"/>
                </a:gs>
              </a:gsLst>
              <a:lin ang="16200000" scaled="1"/>
            </a:gradFill>
          </p:grpSpPr>
          <p:sp>
            <p:nvSpPr>
              <p:cNvPr id="37" name="Freeform 37"/>
              <p:cNvSpPr/>
              <p:nvPr/>
            </p:nvSpPr>
            <p:spPr bwMode="auto">
              <a:xfrm>
                <a:off x="2554610" y="1934937"/>
                <a:ext cx="1075694" cy="434678"/>
              </a:xfrm>
              <a:custGeom>
                <a:avLst/>
                <a:gdLst>
                  <a:gd name="T0" fmla="*/ 56 w 3119"/>
                  <a:gd name="T1" fmla="*/ 0 h 543"/>
                  <a:gd name="T2" fmla="*/ 3064 w 3119"/>
                  <a:gd name="T3" fmla="*/ 0 h 543"/>
                  <a:gd name="T4" fmla="*/ 3119 w 3119"/>
                  <a:gd name="T5" fmla="*/ 56 h 543"/>
                  <a:gd name="T6" fmla="*/ 3119 w 3119"/>
                  <a:gd name="T7" fmla="*/ 487 h 543"/>
                  <a:gd name="T8" fmla="*/ 3064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4" y="0"/>
                    </a:lnTo>
                    <a:cubicBezTo>
                      <a:pt x="3094" y="0"/>
                      <a:pt x="3119" y="25"/>
                      <a:pt x="3119" y="56"/>
                    </a:cubicBezTo>
                    <a:lnTo>
                      <a:pt x="3119" y="487"/>
                    </a:lnTo>
                    <a:cubicBezTo>
                      <a:pt x="3119" y="517"/>
                      <a:pt x="3094" y="543"/>
                      <a:pt x="3064" y="543"/>
                    </a:cubicBezTo>
                    <a:lnTo>
                      <a:pt x="56" y="543"/>
                    </a:lnTo>
                    <a:cubicBezTo>
                      <a:pt x="26" y="543"/>
                      <a:pt x="0" y="517"/>
                      <a:pt x="0" y="487"/>
                    </a:cubicBezTo>
                    <a:lnTo>
                      <a:pt x="0" y="56"/>
                    </a:lnTo>
                    <a:cubicBezTo>
                      <a:pt x="0" y="25"/>
                      <a:pt x="26"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38" name="TextBox 30"/>
              <p:cNvSpPr txBox="1"/>
              <p:nvPr/>
            </p:nvSpPr>
            <p:spPr>
              <a:xfrm>
                <a:off x="2632302" y="1934937"/>
                <a:ext cx="920308" cy="43521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2399" dirty="0">
                    <a:solidFill>
                      <a:schemeClr val="bg2"/>
                    </a:solidFill>
                    <a:latin typeface="冬青黑体简体中文 W3" panose="020B0300000000000000" pitchFamily="34" charset="-122"/>
                    <a:ea typeface="冬青黑体简体中文 W3" panose="020B0300000000000000" pitchFamily="34" charset="-122"/>
                  </a:rPr>
                  <a:t>总纲</a:t>
                </a:r>
              </a:p>
            </p:txBody>
          </p:sp>
        </p:grpSp>
        <p:grpSp>
          <p:nvGrpSpPr>
            <p:cNvPr id="5" name="组合 4"/>
            <p:cNvGrpSpPr/>
            <p:nvPr/>
          </p:nvGrpSpPr>
          <p:grpSpPr>
            <a:xfrm>
              <a:off x="2591460" y="4842839"/>
              <a:ext cx="1075274" cy="435044"/>
              <a:chOff x="2554610" y="4612655"/>
              <a:chExt cx="1075694" cy="435214"/>
            </a:xfrm>
            <a:gradFill>
              <a:gsLst>
                <a:gs pos="0">
                  <a:srgbClr val="002060"/>
                </a:gs>
                <a:gs pos="48000">
                  <a:srgbClr val="0070C0"/>
                </a:gs>
                <a:gs pos="100000">
                  <a:srgbClr val="00B0F0"/>
                </a:gs>
              </a:gsLst>
              <a:lin ang="16200000" scaled="1"/>
            </a:gradFill>
          </p:grpSpPr>
          <p:sp>
            <p:nvSpPr>
              <p:cNvPr id="40" name="Freeform 37"/>
              <p:cNvSpPr/>
              <p:nvPr/>
            </p:nvSpPr>
            <p:spPr bwMode="auto">
              <a:xfrm>
                <a:off x="2554610" y="4612655"/>
                <a:ext cx="1075694" cy="434678"/>
              </a:xfrm>
              <a:custGeom>
                <a:avLst/>
                <a:gdLst>
                  <a:gd name="T0" fmla="*/ 56 w 3119"/>
                  <a:gd name="T1" fmla="*/ 0 h 543"/>
                  <a:gd name="T2" fmla="*/ 3064 w 3119"/>
                  <a:gd name="T3" fmla="*/ 0 h 543"/>
                  <a:gd name="T4" fmla="*/ 3119 w 3119"/>
                  <a:gd name="T5" fmla="*/ 56 h 543"/>
                  <a:gd name="T6" fmla="*/ 3119 w 3119"/>
                  <a:gd name="T7" fmla="*/ 487 h 543"/>
                  <a:gd name="T8" fmla="*/ 3064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4" y="0"/>
                    </a:lnTo>
                    <a:cubicBezTo>
                      <a:pt x="3094" y="0"/>
                      <a:pt x="3119" y="25"/>
                      <a:pt x="3119" y="56"/>
                    </a:cubicBezTo>
                    <a:lnTo>
                      <a:pt x="3119" y="487"/>
                    </a:lnTo>
                    <a:cubicBezTo>
                      <a:pt x="3119" y="517"/>
                      <a:pt x="3094" y="543"/>
                      <a:pt x="3064" y="543"/>
                    </a:cubicBezTo>
                    <a:lnTo>
                      <a:pt x="56" y="543"/>
                    </a:lnTo>
                    <a:cubicBezTo>
                      <a:pt x="26" y="543"/>
                      <a:pt x="0" y="517"/>
                      <a:pt x="0" y="487"/>
                    </a:cubicBezTo>
                    <a:lnTo>
                      <a:pt x="0" y="56"/>
                    </a:lnTo>
                    <a:cubicBezTo>
                      <a:pt x="0" y="25"/>
                      <a:pt x="26"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41" name="TextBox 33"/>
              <p:cNvSpPr txBox="1"/>
              <p:nvPr/>
            </p:nvSpPr>
            <p:spPr>
              <a:xfrm>
                <a:off x="2632302" y="4612655"/>
                <a:ext cx="920310" cy="43521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algn="ctr"/>
                <a:r>
                  <a:rPr lang="zh-CN" altLang="en-US" sz="2399" dirty="0">
                    <a:solidFill>
                      <a:schemeClr val="bg2"/>
                    </a:solidFill>
                    <a:latin typeface="冬青黑体简体中文 W3" panose="020B0300000000000000" pitchFamily="34" charset="-122"/>
                    <a:ea typeface="冬青黑体简体中文 W3" panose="020B0300000000000000" pitchFamily="34" charset="-122"/>
                  </a:rPr>
                  <a:t>条文</a:t>
                </a:r>
              </a:p>
            </p:txBody>
          </p:sp>
        </p:grpSp>
        <p:grpSp>
          <p:nvGrpSpPr>
            <p:cNvPr id="149" name="组合 148"/>
            <p:cNvGrpSpPr/>
            <p:nvPr/>
          </p:nvGrpSpPr>
          <p:grpSpPr>
            <a:xfrm>
              <a:off x="665399" y="3369745"/>
              <a:ext cx="1287042" cy="680734"/>
              <a:chOff x="627796" y="3138986"/>
              <a:chExt cx="1287545" cy="681000"/>
            </a:xfrm>
            <a:gradFill>
              <a:gsLst>
                <a:gs pos="0">
                  <a:srgbClr val="002060"/>
                </a:gs>
                <a:gs pos="48000">
                  <a:srgbClr val="0070C0"/>
                </a:gs>
                <a:gs pos="100000">
                  <a:srgbClr val="00B0F0"/>
                </a:gs>
              </a:gsLst>
              <a:lin ang="16200000" scaled="1"/>
            </a:gradFill>
          </p:grpSpPr>
          <p:sp>
            <p:nvSpPr>
              <p:cNvPr id="79" name="Freeform 5"/>
              <p:cNvSpPr/>
              <p:nvPr/>
            </p:nvSpPr>
            <p:spPr bwMode="auto">
              <a:xfrm>
                <a:off x="627796" y="3138986"/>
                <a:ext cx="1287545" cy="681000"/>
              </a:xfrm>
              <a:custGeom>
                <a:avLst/>
                <a:gdLst>
                  <a:gd name="T0" fmla="*/ 82 w 2181"/>
                  <a:gd name="T1" fmla="*/ 0 h 795"/>
                  <a:gd name="T2" fmla="*/ 2099 w 2181"/>
                  <a:gd name="T3" fmla="*/ 0 h 795"/>
                  <a:gd name="T4" fmla="*/ 2181 w 2181"/>
                  <a:gd name="T5" fmla="*/ 82 h 795"/>
                  <a:gd name="T6" fmla="*/ 2181 w 2181"/>
                  <a:gd name="T7" fmla="*/ 714 h 795"/>
                  <a:gd name="T8" fmla="*/ 2099 w 2181"/>
                  <a:gd name="T9" fmla="*/ 795 h 795"/>
                  <a:gd name="T10" fmla="*/ 82 w 2181"/>
                  <a:gd name="T11" fmla="*/ 795 h 795"/>
                  <a:gd name="T12" fmla="*/ 0 w 2181"/>
                  <a:gd name="T13" fmla="*/ 714 h 795"/>
                  <a:gd name="T14" fmla="*/ 0 w 2181"/>
                  <a:gd name="T15" fmla="*/ 82 h 795"/>
                  <a:gd name="T16" fmla="*/ 82 w 2181"/>
                  <a:gd name="T17" fmla="*/ 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1" h="795">
                    <a:moveTo>
                      <a:pt x="82" y="0"/>
                    </a:moveTo>
                    <a:lnTo>
                      <a:pt x="2099" y="0"/>
                    </a:lnTo>
                    <a:cubicBezTo>
                      <a:pt x="2144" y="0"/>
                      <a:pt x="2181" y="37"/>
                      <a:pt x="2181" y="82"/>
                    </a:cubicBezTo>
                    <a:lnTo>
                      <a:pt x="2181" y="714"/>
                    </a:lnTo>
                    <a:cubicBezTo>
                      <a:pt x="2181" y="759"/>
                      <a:pt x="2144" y="795"/>
                      <a:pt x="2099" y="795"/>
                    </a:cubicBezTo>
                    <a:lnTo>
                      <a:pt x="82" y="795"/>
                    </a:lnTo>
                    <a:cubicBezTo>
                      <a:pt x="37" y="795"/>
                      <a:pt x="0" y="759"/>
                      <a:pt x="0" y="714"/>
                    </a:cubicBezTo>
                    <a:lnTo>
                      <a:pt x="0" y="82"/>
                    </a:lnTo>
                    <a:cubicBezTo>
                      <a:pt x="0" y="37"/>
                      <a:pt x="37" y="0"/>
                      <a:pt x="82"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80" name="TextBox 73"/>
              <p:cNvSpPr txBox="1"/>
              <p:nvPr/>
            </p:nvSpPr>
            <p:spPr>
              <a:xfrm>
                <a:off x="822587" y="3218357"/>
                <a:ext cx="922407" cy="523296"/>
              </a:xfrm>
              <a:prstGeom prst="rect">
                <a:avLst/>
              </a:prstGeom>
              <a:grpFill/>
            </p:spPr>
            <p:txBody>
              <a:bodyPr wrap="none" rtlCol="0">
                <a:spAutoFit/>
              </a:bodyPr>
              <a:lstStyle/>
              <a:p>
                <a:r>
                  <a:rPr lang="zh-CN" altLang="en-US" sz="2799" b="1" dirty="0">
                    <a:solidFill>
                      <a:schemeClr val="bg2"/>
                    </a:solidFill>
                    <a:latin typeface="冬青黑体简体中文 W3" panose="020B0300000000000000" pitchFamily="34" charset="-122"/>
                    <a:ea typeface="冬青黑体简体中文 W3" panose="020B0300000000000000" pitchFamily="34" charset="-122"/>
                  </a:rPr>
                  <a:t>党章</a:t>
                </a:r>
              </a:p>
            </p:txBody>
          </p:sp>
        </p:grpSp>
      </p:grpSp>
      <p:sp>
        <p:nvSpPr>
          <p:cNvPr id="82" name="矩形 81"/>
          <p:cNvSpPr/>
          <p:nvPr/>
        </p:nvSpPr>
        <p:spPr>
          <a:xfrm>
            <a:off x="5781386" y="316124"/>
            <a:ext cx="2338189" cy="461485"/>
          </a:xfrm>
          <a:prstGeom prst="rect">
            <a:avLst/>
          </a:prstGeom>
        </p:spPr>
        <p:txBody>
          <a:bodyPr wrap="none">
            <a:spAutoFit/>
          </a:bodyPr>
          <a:lstStyle/>
          <a:p>
            <a:pPr algn="just"/>
            <a:r>
              <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lang="zh-CN" altLang="en-US"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rPr>
              <a:t>基本架构</a:t>
            </a:r>
            <a:endParaRPr lang="zh-CN" altLang="zh-CN" sz="2399" b="1" kern="100" dirty="0">
              <a:solidFill>
                <a:srgbClr val="002060"/>
              </a:solidFill>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xmlns="" id="{A6F34A8B-DCBB-4732-8E9E-409334C424F8}"/>
              </a:ext>
            </a:extLst>
          </p:cNvPr>
          <p:cNvGrpSpPr/>
          <p:nvPr/>
        </p:nvGrpSpPr>
        <p:grpSpPr>
          <a:xfrm>
            <a:off x="4214941" y="1374493"/>
            <a:ext cx="6673752" cy="4717783"/>
            <a:chOff x="4214941" y="1374493"/>
            <a:chExt cx="6673752" cy="4717783"/>
          </a:xfrm>
        </p:grpSpPr>
        <p:grpSp>
          <p:nvGrpSpPr>
            <p:cNvPr id="18" name="组合 17"/>
            <p:cNvGrpSpPr/>
            <p:nvPr/>
          </p:nvGrpSpPr>
          <p:grpSpPr>
            <a:xfrm>
              <a:off x="4214941" y="1811514"/>
              <a:ext cx="361809" cy="3915841"/>
              <a:chOff x="2655888" y="2236788"/>
              <a:chExt cx="361950" cy="4029074"/>
            </a:xfrm>
          </p:grpSpPr>
          <p:sp>
            <p:nvSpPr>
              <p:cNvPr id="19" name="Line 12"/>
              <p:cNvSpPr>
                <a:spLocks noChangeShapeType="1"/>
              </p:cNvSpPr>
              <p:nvPr/>
            </p:nvSpPr>
            <p:spPr bwMode="auto">
              <a:xfrm>
                <a:off x="2655888" y="2236788"/>
                <a:ext cx="0" cy="4029074"/>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21" name="Line 13"/>
              <p:cNvSpPr>
                <a:spLocks noChangeShapeType="1"/>
              </p:cNvSpPr>
              <p:nvPr/>
            </p:nvSpPr>
            <p:spPr bwMode="auto">
              <a:xfrm>
                <a:off x="2655888" y="2236788"/>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22" name="Line 14"/>
              <p:cNvSpPr>
                <a:spLocks noChangeShapeType="1"/>
              </p:cNvSpPr>
              <p:nvPr/>
            </p:nvSpPr>
            <p:spPr bwMode="auto">
              <a:xfrm>
                <a:off x="2655888" y="6265862"/>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23" name="Line 16"/>
              <p:cNvSpPr>
                <a:spLocks noChangeShapeType="1"/>
              </p:cNvSpPr>
              <p:nvPr/>
            </p:nvSpPr>
            <p:spPr bwMode="auto">
              <a:xfrm>
                <a:off x="2655888" y="2922449"/>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24" name="Line 18"/>
              <p:cNvSpPr>
                <a:spLocks noChangeShapeType="1"/>
              </p:cNvSpPr>
              <p:nvPr/>
            </p:nvSpPr>
            <p:spPr bwMode="auto">
              <a:xfrm>
                <a:off x="2655888" y="5370763"/>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00" name="Line 16"/>
              <p:cNvSpPr>
                <a:spLocks noChangeShapeType="1"/>
              </p:cNvSpPr>
              <p:nvPr/>
            </p:nvSpPr>
            <p:spPr bwMode="auto">
              <a:xfrm>
                <a:off x="2655888" y="4124337"/>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54" name="组合 153"/>
            <p:cNvGrpSpPr/>
            <p:nvPr/>
          </p:nvGrpSpPr>
          <p:grpSpPr>
            <a:xfrm>
              <a:off x="4623641" y="1585366"/>
              <a:ext cx="2551761" cy="341030"/>
              <a:chOff x="4826840" y="2175305"/>
              <a:chExt cx="2552758" cy="341163"/>
            </a:xfrm>
            <a:gradFill>
              <a:gsLst>
                <a:gs pos="0">
                  <a:srgbClr val="002060"/>
                </a:gs>
                <a:gs pos="48000">
                  <a:srgbClr val="0070C0"/>
                </a:gs>
                <a:gs pos="100000">
                  <a:srgbClr val="00B0F0"/>
                </a:gs>
              </a:gsLst>
              <a:lin ang="16200000" scaled="1"/>
            </a:gradFill>
          </p:grpSpPr>
          <p:sp>
            <p:nvSpPr>
              <p:cNvPr id="43" name="Freeform 10"/>
              <p:cNvSpPr/>
              <p:nvPr/>
            </p:nvSpPr>
            <p:spPr bwMode="auto">
              <a:xfrm>
                <a:off x="4826840" y="2178331"/>
                <a:ext cx="2552758" cy="338137"/>
              </a:xfrm>
              <a:custGeom>
                <a:avLst/>
                <a:gdLst>
                  <a:gd name="T0" fmla="*/ 56 w 3119"/>
                  <a:gd name="T1" fmla="*/ 0 h 543"/>
                  <a:gd name="T2" fmla="*/ 3063 w 3119"/>
                  <a:gd name="T3" fmla="*/ 0 h 543"/>
                  <a:gd name="T4" fmla="*/ 3119 w 3119"/>
                  <a:gd name="T5" fmla="*/ 56 h 543"/>
                  <a:gd name="T6" fmla="*/ 3119 w 3119"/>
                  <a:gd name="T7" fmla="*/ 487 h 543"/>
                  <a:gd name="T8" fmla="*/ 3063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3" y="0"/>
                    </a:lnTo>
                    <a:cubicBezTo>
                      <a:pt x="3094" y="0"/>
                      <a:pt x="3119" y="25"/>
                      <a:pt x="3119" y="56"/>
                    </a:cubicBezTo>
                    <a:lnTo>
                      <a:pt x="3119" y="487"/>
                    </a:lnTo>
                    <a:cubicBezTo>
                      <a:pt x="3119" y="517"/>
                      <a:pt x="3094" y="543"/>
                      <a:pt x="3063" y="543"/>
                    </a:cubicBezTo>
                    <a:lnTo>
                      <a:pt x="56" y="543"/>
                    </a:lnTo>
                    <a:cubicBezTo>
                      <a:pt x="25" y="543"/>
                      <a:pt x="0" y="517"/>
                      <a:pt x="0" y="487"/>
                    </a:cubicBezTo>
                    <a:lnTo>
                      <a:pt x="0" y="56"/>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44" name="TextBox 36"/>
              <p:cNvSpPr txBox="1"/>
              <p:nvPr/>
            </p:nvSpPr>
            <p:spPr>
              <a:xfrm>
                <a:off x="4874427" y="2175305"/>
                <a:ext cx="1859978"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solidFill>
                      <a:schemeClr val="bg2"/>
                    </a:solidFill>
                    <a:latin typeface="冬青黑体简体中文 W3" panose="020B0300000000000000" pitchFamily="34" charset="-122"/>
                    <a:ea typeface="冬青黑体简体中文 W3" panose="020B0300000000000000" pitchFamily="34" charset="-122"/>
                  </a:rPr>
                  <a:t>党员和党的干部</a:t>
                </a:r>
                <a:endParaRPr lang="zh-CN" altLang="en-US" sz="1799" dirty="0">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53" name="组合 152"/>
            <p:cNvGrpSpPr/>
            <p:nvPr/>
          </p:nvGrpSpPr>
          <p:grpSpPr>
            <a:xfrm>
              <a:off x="4623641" y="2308006"/>
              <a:ext cx="2551761" cy="340453"/>
              <a:chOff x="4826840" y="2898228"/>
              <a:chExt cx="2552758" cy="340586"/>
            </a:xfrm>
            <a:gradFill>
              <a:gsLst>
                <a:gs pos="0">
                  <a:srgbClr val="002060"/>
                </a:gs>
                <a:gs pos="48000">
                  <a:srgbClr val="0070C0"/>
                </a:gs>
                <a:gs pos="100000">
                  <a:srgbClr val="00B0F0"/>
                </a:gs>
              </a:gsLst>
              <a:lin ang="16200000" scaled="1"/>
            </a:gradFill>
          </p:grpSpPr>
          <p:sp>
            <p:nvSpPr>
              <p:cNvPr id="46" name="Freeform 15"/>
              <p:cNvSpPr/>
              <p:nvPr/>
            </p:nvSpPr>
            <p:spPr bwMode="auto">
              <a:xfrm>
                <a:off x="4826840" y="2898228"/>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47" name="TextBox 39"/>
              <p:cNvSpPr txBox="1"/>
              <p:nvPr/>
            </p:nvSpPr>
            <p:spPr>
              <a:xfrm>
                <a:off x="4874427" y="2900260"/>
                <a:ext cx="2399102"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solidFill>
                      <a:schemeClr val="bg2"/>
                    </a:solidFill>
                    <a:latin typeface="冬青黑体简体中文 W3" panose="020B0300000000000000" pitchFamily="34" charset="-122"/>
                    <a:ea typeface="冬青黑体简体中文 W3" panose="020B0300000000000000" pitchFamily="34" charset="-122"/>
                  </a:rPr>
                  <a:t>党的组织制度</a:t>
                </a:r>
                <a:endParaRPr lang="zh-CN" altLang="en-US" sz="1799" dirty="0">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51" name="组合 150"/>
            <p:cNvGrpSpPr/>
            <p:nvPr/>
          </p:nvGrpSpPr>
          <p:grpSpPr>
            <a:xfrm>
              <a:off x="4623641" y="4683127"/>
              <a:ext cx="2551761" cy="346999"/>
              <a:chOff x="4826840" y="5274276"/>
              <a:chExt cx="2552758" cy="347135"/>
            </a:xfrm>
            <a:gradFill>
              <a:gsLst>
                <a:gs pos="0">
                  <a:srgbClr val="002060"/>
                </a:gs>
                <a:gs pos="48000">
                  <a:srgbClr val="0070C0"/>
                </a:gs>
                <a:gs pos="100000">
                  <a:srgbClr val="00B0F0"/>
                </a:gs>
              </a:gsLst>
              <a:lin ang="16200000" scaled="1"/>
            </a:gradFill>
          </p:grpSpPr>
          <p:sp>
            <p:nvSpPr>
              <p:cNvPr id="49" name="Freeform 17"/>
              <p:cNvSpPr/>
              <p:nvPr/>
            </p:nvSpPr>
            <p:spPr bwMode="auto">
              <a:xfrm>
                <a:off x="4826840" y="5283274"/>
                <a:ext cx="2552758" cy="338137"/>
              </a:xfrm>
              <a:custGeom>
                <a:avLst/>
                <a:gdLst>
                  <a:gd name="T0" fmla="*/ 56 w 3119"/>
                  <a:gd name="T1" fmla="*/ 0 h 542"/>
                  <a:gd name="T2" fmla="*/ 3063 w 3119"/>
                  <a:gd name="T3" fmla="*/ 0 h 542"/>
                  <a:gd name="T4" fmla="*/ 3119 w 3119"/>
                  <a:gd name="T5" fmla="*/ 55 h 542"/>
                  <a:gd name="T6" fmla="*/ 3119 w 3119"/>
                  <a:gd name="T7" fmla="*/ 486 h 542"/>
                  <a:gd name="T8" fmla="*/ 3063 w 3119"/>
                  <a:gd name="T9" fmla="*/ 542 h 542"/>
                  <a:gd name="T10" fmla="*/ 56 w 3119"/>
                  <a:gd name="T11" fmla="*/ 542 h 542"/>
                  <a:gd name="T12" fmla="*/ 0 w 3119"/>
                  <a:gd name="T13" fmla="*/ 486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6"/>
                    </a:lnTo>
                    <a:cubicBezTo>
                      <a:pt x="3119" y="517"/>
                      <a:pt x="3094" y="542"/>
                      <a:pt x="3063" y="542"/>
                    </a:cubicBezTo>
                    <a:lnTo>
                      <a:pt x="56" y="542"/>
                    </a:lnTo>
                    <a:cubicBezTo>
                      <a:pt x="25" y="542"/>
                      <a:pt x="0" y="517"/>
                      <a:pt x="0" y="486"/>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50" name="TextBox 42"/>
              <p:cNvSpPr txBox="1"/>
              <p:nvPr/>
            </p:nvSpPr>
            <p:spPr>
              <a:xfrm>
                <a:off x="4874426" y="5274276"/>
                <a:ext cx="2287304"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solidFill>
                      <a:schemeClr val="bg2"/>
                    </a:solidFill>
                    <a:latin typeface="冬青黑体简体中文 W3" panose="020B0300000000000000" pitchFamily="34" charset="-122"/>
                    <a:ea typeface="冬青黑体简体中文 W3" panose="020B0300000000000000" pitchFamily="34" charset="-122"/>
                  </a:rPr>
                  <a:t>党的纪律和检查机关</a:t>
                </a:r>
                <a:endParaRPr lang="zh-CN" altLang="en-US" sz="1799" dirty="0">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50" name="组合 149"/>
            <p:cNvGrpSpPr/>
            <p:nvPr/>
          </p:nvGrpSpPr>
          <p:grpSpPr>
            <a:xfrm>
              <a:off x="4623640" y="5530537"/>
              <a:ext cx="2555602" cy="358921"/>
              <a:chOff x="4826839" y="6122017"/>
              <a:chExt cx="2556600" cy="359061"/>
            </a:xfrm>
            <a:gradFill>
              <a:gsLst>
                <a:gs pos="0">
                  <a:srgbClr val="002060"/>
                </a:gs>
                <a:gs pos="48000">
                  <a:srgbClr val="0070C0"/>
                </a:gs>
                <a:gs pos="100000">
                  <a:srgbClr val="00B0F0"/>
                </a:gs>
              </a:gsLst>
              <a:lin ang="16200000" scaled="1"/>
            </a:gradFill>
          </p:grpSpPr>
          <p:sp>
            <p:nvSpPr>
              <p:cNvPr id="52" name="Freeform 11"/>
              <p:cNvSpPr/>
              <p:nvPr/>
            </p:nvSpPr>
            <p:spPr bwMode="auto">
              <a:xfrm>
                <a:off x="4826839" y="6142941"/>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53" name="TextBox 45"/>
              <p:cNvSpPr txBox="1"/>
              <p:nvPr/>
            </p:nvSpPr>
            <p:spPr>
              <a:xfrm>
                <a:off x="4874426" y="6122017"/>
                <a:ext cx="2509013"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solidFill>
                      <a:schemeClr val="bg2"/>
                    </a:solidFill>
                    <a:latin typeface="冬青黑体简体中文 W3" panose="020B0300000000000000" pitchFamily="34" charset="-122"/>
                    <a:ea typeface="冬青黑体简体中文 W3" panose="020B0300000000000000" pitchFamily="34" charset="-122"/>
                  </a:rPr>
                  <a:t>党与团关系和党徽党旗</a:t>
                </a:r>
                <a:endParaRPr lang="zh-CN" altLang="en-US" sz="1799" dirty="0">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54" name="组合 53"/>
            <p:cNvGrpSpPr/>
            <p:nvPr/>
          </p:nvGrpSpPr>
          <p:grpSpPr>
            <a:xfrm>
              <a:off x="7639089" y="2792977"/>
              <a:ext cx="3249604" cy="341509"/>
              <a:chOff x="6281444" y="3080826"/>
              <a:chExt cx="2179002" cy="341642"/>
            </a:xfrm>
          </p:grpSpPr>
          <p:sp>
            <p:nvSpPr>
              <p:cNvPr id="55"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56"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党的中央组织（第三</a:t>
                </a:r>
                <a:r>
                  <a:rPr lang="zh-CN" altLang="en-US" sz="1799" dirty="0">
                    <a:latin typeface="冬青黑体简体中文 W3" panose="020B0300000000000000" pitchFamily="34" charset="-122"/>
                    <a:ea typeface="冬青黑体简体中文 W3" panose="020B0300000000000000" pitchFamily="34" charset="-122"/>
                  </a:rPr>
                  <a:t>章）</a:t>
                </a:r>
              </a:p>
            </p:txBody>
          </p:sp>
        </p:grpSp>
        <p:grpSp>
          <p:nvGrpSpPr>
            <p:cNvPr id="57" name="组合 56"/>
            <p:cNvGrpSpPr/>
            <p:nvPr/>
          </p:nvGrpSpPr>
          <p:grpSpPr>
            <a:xfrm>
              <a:off x="7639089" y="3186853"/>
              <a:ext cx="3249604" cy="348425"/>
              <a:chOff x="6281444" y="3474856"/>
              <a:chExt cx="2179002" cy="348561"/>
            </a:xfrm>
          </p:grpSpPr>
          <p:sp>
            <p:nvSpPr>
              <p:cNvPr id="58"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59" name="TextBox 51"/>
              <p:cNvSpPr txBox="1"/>
              <p:nvPr/>
            </p:nvSpPr>
            <p:spPr>
              <a:xfrm>
                <a:off x="6324966" y="3484863"/>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党的地方组织（第四</a:t>
                </a:r>
                <a:r>
                  <a:rPr lang="zh-CN" altLang="en-US" sz="1799" dirty="0">
                    <a:latin typeface="冬青黑体简体中文 W3" panose="020B0300000000000000" pitchFamily="34" charset="-122"/>
                    <a:ea typeface="冬青黑体简体中文 W3" panose="020B0300000000000000" pitchFamily="34" charset="-122"/>
                  </a:rPr>
                  <a:t>章）</a:t>
                </a:r>
              </a:p>
            </p:txBody>
          </p:sp>
        </p:grpSp>
        <p:grpSp>
          <p:nvGrpSpPr>
            <p:cNvPr id="60" name="组合 59"/>
            <p:cNvGrpSpPr/>
            <p:nvPr/>
          </p:nvGrpSpPr>
          <p:grpSpPr>
            <a:xfrm>
              <a:off x="7639089" y="3589921"/>
              <a:ext cx="3249604" cy="338609"/>
              <a:chOff x="6281444" y="3878081"/>
              <a:chExt cx="2179002" cy="338741"/>
            </a:xfrm>
          </p:grpSpPr>
          <p:sp>
            <p:nvSpPr>
              <p:cNvPr id="61" name="Freeform 26"/>
              <p:cNvSpPr/>
              <p:nvPr/>
            </p:nvSpPr>
            <p:spPr bwMode="auto">
              <a:xfrm>
                <a:off x="6281444" y="3878081"/>
                <a:ext cx="2179002" cy="338137"/>
              </a:xfrm>
              <a:custGeom>
                <a:avLst/>
                <a:gdLst>
                  <a:gd name="T0" fmla="*/ 56 w 4036"/>
                  <a:gd name="T1" fmla="*/ 0 h 543"/>
                  <a:gd name="T2" fmla="*/ 3980 w 4036"/>
                  <a:gd name="T3" fmla="*/ 0 h 543"/>
                  <a:gd name="T4" fmla="*/ 4036 w 4036"/>
                  <a:gd name="T5" fmla="*/ 56 h 543"/>
                  <a:gd name="T6" fmla="*/ 4036 w 4036"/>
                  <a:gd name="T7" fmla="*/ 487 h 543"/>
                  <a:gd name="T8" fmla="*/ 3980 w 4036"/>
                  <a:gd name="T9" fmla="*/ 543 h 543"/>
                  <a:gd name="T10" fmla="*/ 56 w 4036"/>
                  <a:gd name="T11" fmla="*/ 543 h 543"/>
                  <a:gd name="T12" fmla="*/ 0 w 4036"/>
                  <a:gd name="T13" fmla="*/ 487 h 543"/>
                  <a:gd name="T14" fmla="*/ 0 w 4036"/>
                  <a:gd name="T15" fmla="*/ 56 h 543"/>
                  <a:gd name="T16" fmla="*/ 56 w 4036"/>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3">
                    <a:moveTo>
                      <a:pt x="56" y="0"/>
                    </a:moveTo>
                    <a:lnTo>
                      <a:pt x="3980" y="0"/>
                    </a:lnTo>
                    <a:cubicBezTo>
                      <a:pt x="4011" y="0"/>
                      <a:pt x="4036" y="25"/>
                      <a:pt x="4036" y="56"/>
                    </a:cubicBezTo>
                    <a:lnTo>
                      <a:pt x="4036" y="487"/>
                    </a:lnTo>
                    <a:cubicBezTo>
                      <a:pt x="4036" y="518"/>
                      <a:pt x="4011" y="543"/>
                      <a:pt x="3980" y="543"/>
                    </a:cubicBezTo>
                    <a:lnTo>
                      <a:pt x="56" y="543"/>
                    </a:lnTo>
                    <a:cubicBezTo>
                      <a:pt x="25" y="543"/>
                      <a:pt x="0" y="518"/>
                      <a:pt x="0" y="487"/>
                    </a:cubicBezTo>
                    <a:lnTo>
                      <a:pt x="0" y="56"/>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62" name="TextBox 54"/>
              <p:cNvSpPr txBox="1"/>
              <p:nvPr/>
            </p:nvSpPr>
            <p:spPr>
              <a:xfrm>
                <a:off x="6324966" y="3878268"/>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党的基层组织（第五</a:t>
                </a:r>
                <a:r>
                  <a:rPr lang="zh-CN" altLang="en-US" sz="1799" dirty="0">
                    <a:latin typeface="冬青黑体简体中文 W3" panose="020B0300000000000000" pitchFamily="34" charset="-122"/>
                    <a:ea typeface="冬青黑体简体中文 W3" panose="020B0300000000000000" pitchFamily="34" charset="-122"/>
                  </a:rPr>
                  <a:t>章）</a:t>
                </a:r>
              </a:p>
            </p:txBody>
          </p:sp>
        </p:grpSp>
        <p:grpSp>
          <p:nvGrpSpPr>
            <p:cNvPr id="72" name="组合 71"/>
            <p:cNvGrpSpPr/>
            <p:nvPr/>
          </p:nvGrpSpPr>
          <p:grpSpPr>
            <a:xfrm>
              <a:off x="7639089" y="3996016"/>
              <a:ext cx="3249604" cy="348204"/>
              <a:chOff x="6281444" y="5484631"/>
              <a:chExt cx="2179002" cy="348340"/>
            </a:xfrm>
          </p:grpSpPr>
          <p:sp>
            <p:nvSpPr>
              <p:cNvPr id="73" name="Freeform 30"/>
              <p:cNvSpPr/>
              <p:nvPr/>
            </p:nvSpPr>
            <p:spPr bwMode="auto">
              <a:xfrm>
                <a:off x="6281444" y="5484631"/>
                <a:ext cx="2179002" cy="339725"/>
              </a:xfrm>
              <a:custGeom>
                <a:avLst/>
                <a:gdLst>
                  <a:gd name="T0" fmla="*/ 56 w 4036"/>
                  <a:gd name="T1" fmla="*/ 0 h 543"/>
                  <a:gd name="T2" fmla="*/ 3980 w 4036"/>
                  <a:gd name="T3" fmla="*/ 0 h 543"/>
                  <a:gd name="T4" fmla="*/ 4036 w 4036"/>
                  <a:gd name="T5" fmla="*/ 56 h 543"/>
                  <a:gd name="T6" fmla="*/ 4036 w 4036"/>
                  <a:gd name="T7" fmla="*/ 487 h 543"/>
                  <a:gd name="T8" fmla="*/ 3980 w 4036"/>
                  <a:gd name="T9" fmla="*/ 543 h 543"/>
                  <a:gd name="T10" fmla="*/ 56 w 4036"/>
                  <a:gd name="T11" fmla="*/ 543 h 543"/>
                  <a:gd name="T12" fmla="*/ 0 w 4036"/>
                  <a:gd name="T13" fmla="*/ 487 h 543"/>
                  <a:gd name="T14" fmla="*/ 0 w 4036"/>
                  <a:gd name="T15" fmla="*/ 56 h 543"/>
                  <a:gd name="T16" fmla="*/ 56 w 4036"/>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3">
                    <a:moveTo>
                      <a:pt x="56" y="0"/>
                    </a:moveTo>
                    <a:lnTo>
                      <a:pt x="3980" y="0"/>
                    </a:lnTo>
                    <a:cubicBezTo>
                      <a:pt x="4011" y="0"/>
                      <a:pt x="4036" y="26"/>
                      <a:pt x="4036" y="56"/>
                    </a:cubicBezTo>
                    <a:lnTo>
                      <a:pt x="4036" y="487"/>
                    </a:lnTo>
                    <a:cubicBezTo>
                      <a:pt x="4036" y="518"/>
                      <a:pt x="4011" y="543"/>
                      <a:pt x="3980" y="543"/>
                    </a:cubicBezTo>
                    <a:lnTo>
                      <a:pt x="56" y="543"/>
                    </a:lnTo>
                    <a:cubicBezTo>
                      <a:pt x="25" y="543"/>
                      <a:pt x="0" y="518"/>
                      <a:pt x="0" y="487"/>
                    </a:cubicBezTo>
                    <a:lnTo>
                      <a:pt x="0" y="56"/>
                    </a:lnTo>
                    <a:cubicBezTo>
                      <a:pt x="0" y="26"/>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74" name="TextBox 66"/>
              <p:cNvSpPr txBox="1"/>
              <p:nvPr/>
            </p:nvSpPr>
            <p:spPr>
              <a:xfrm>
                <a:off x="6324966" y="5494417"/>
                <a:ext cx="1415772"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党组（第九</a:t>
                </a:r>
                <a:r>
                  <a:rPr lang="zh-CN" altLang="en-US" sz="1799" dirty="0">
                    <a:latin typeface="冬青黑体简体中文 W3" panose="020B0300000000000000" pitchFamily="34" charset="-122"/>
                    <a:ea typeface="冬青黑体简体中文 W3" panose="020B0300000000000000" pitchFamily="34" charset="-122"/>
                  </a:rPr>
                  <a:t>章）</a:t>
                </a:r>
              </a:p>
            </p:txBody>
          </p:sp>
        </p:grpSp>
        <p:grpSp>
          <p:nvGrpSpPr>
            <p:cNvPr id="83" name="组合 82"/>
            <p:cNvGrpSpPr/>
            <p:nvPr/>
          </p:nvGrpSpPr>
          <p:grpSpPr>
            <a:xfrm>
              <a:off x="7210493" y="1539129"/>
              <a:ext cx="378021" cy="436558"/>
              <a:chOff x="4978401" y="3076575"/>
              <a:chExt cx="730250" cy="2814637"/>
            </a:xfrm>
          </p:grpSpPr>
          <p:sp>
            <p:nvSpPr>
              <p:cNvPr id="84"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85"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86"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87"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94" name="组合 93"/>
            <p:cNvGrpSpPr/>
            <p:nvPr/>
          </p:nvGrpSpPr>
          <p:grpSpPr>
            <a:xfrm>
              <a:off x="7626737" y="1374493"/>
              <a:ext cx="3249604" cy="341509"/>
              <a:chOff x="6281444" y="3080826"/>
              <a:chExt cx="2179002" cy="341642"/>
            </a:xfrm>
          </p:grpSpPr>
          <p:sp>
            <p:nvSpPr>
              <p:cNvPr id="95"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96"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党员（第一章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nvGrpSpPr>
            <p:cNvPr id="97" name="组合 96"/>
            <p:cNvGrpSpPr/>
            <p:nvPr/>
          </p:nvGrpSpPr>
          <p:grpSpPr>
            <a:xfrm>
              <a:off x="7626737" y="1814848"/>
              <a:ext cx="3249604" cy="348425"/>
              <a:chOff x="6281444" y="3474856"/>
              <a:chExt cx="2179002" cy="348561"/>
            </a:xfrm>
          </p:grpSpPr>
          <p:sp>
            <p:nvSpPr>
              <p:cNvPr id="98"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99" name="TextBox 51"/>
              <p:cNvSpPr txBox="1"/>
              <p:nvPr/>
            </p:nvSpPr>
            <p:spPr>
              <a:xfrm>
                <a:off x="6324966" y="3484863"/>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党的干部（第六章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nvGrpSpPr>
            <p:cNvPr id="152" name="组合 151"/>
            <p:cNvGrpSpPr/>
            <p:nvPr/>
          </p:nvGrpSpPr>
          <p:grpSpPr>
            <a:xfrm>
              <a:off x="4623641" y="3453602"/>
              <a:ext cx="2551761" cy="340453"/>
              <a:chOff x="4826840" y="4044271"/>
              <a:chExt cx="2552758" cy="340586"/>
            </a:xfrm>
            <a:gradFill>
              <a:gsLst>
                <a:gs pos="0">
                  <a:srgbClr val="002060"/>
                </a:gs>
                <a:gs pos="48000">
                  <a:srgbClr val="0070C0"/>
                </a:gs>
                <a:gs pos="100000">
                  <a:srgbClr val="00B0F0"/>
                </a:gs>
              </a:gsLst>
              <a:lin ang="16200000" scaled="1"/>
            </a:gradFill>
          </p:grpSpPr>
          <p:sp>
            <p:nvSpPr>
              <p:cNvPr id="102" name="Freeform 15"/>
              <p:cNvSpPr/>
              <p:nvPr/>
            </p:nvSpPr>
            <p:spPr bwMode="auto">
              <a:xfrm>
                <a:off x="4826840" y="4044271"/>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cs typeface="+mn-ea"/>
                </a:endParaRPr>
              </a:p>
            </p:txBody>
          </p:sp>
          <p:sp>
            <p:nvSpPr>
              <p:cNvPr id="103" name="TextBox 39"/>
              <p:cNvSpPr txBox="1"/>
              <p:nvPr/>
            </p:nvSpPr>
            <p:spPr>
              <a:xfrm>
                <a:off x="4874427" y="4046303"/>
                <a:ext cx="2051473"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solidFill>
                      <a:schemeClr val="bg2"/>
                    </a:solidFill>
                    <a:latin typeface="冬青黑体简体中文 W3" panose="020B0300000000000000" pitchFamily="34" charset="-122"/>
                    <a:ea typeface="冬青黑体简体中文 W3" panose="020B0300000000000000" pitchFamily="34" charset="-122"/>
                  </a:rPr>
                  <a:t>党的组织体系</a:t>
                </a:r>
                <a:endParaRPr lang="zh-CN" altLang="en-US" sz="1799" dirty="0">
                  <a:solidFill>
                    <a:schemeClr val="bg2"/>
                  </a:solidFill>
                  <a:latin typeface="冬青黑体简体中文 W3" panose="020B0300000000000000" pitchFamily="34" charset="-122"/>
                  <a:ea typeface="冬青黑体简体中文 W3" panose="020B0300000000000000" pitchFamily="34" charset="-122"/>
                </a:endParaRPr>
              </a:p>
            </p:txBody>
          </p:sp>
        </p:grpSp>
        <p:sp>
          <p:nvSpPr>
            <p:cNvPr id="105" name="Line 19"/>
            <p:cNvSpPr>
              <a:spLocks noChangeShapeType="1"/>
            </p:cNvSpPr>
            <p:nvPr/>
          </p:nvSpPr>
          <p:spPr bwMode="auto">
            <a:xfrm>
              <a:off x="7210493" y="2465287"/>
              <a:ext cx="378021"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nvGrpSpPr>
            <p:cNvPr id="109" name="组合 108"/>
            <p:cNvGrpSpPr/>
            <p:nvPr/>
          </p:nvGrpSpPr>
          <p:grpSpPr>
            <a:xfrm>
              <a:off x="7626737" y="2301114"/>
              <a:ext cx="3249604" cy="341509"/>
              <a:chOff x="6281444" y="3080826"/>
              <a:chExt cx="2179002" cy="341642"/>
            </a:xfrm>
          </p:grpSpPr>
          <p:sp>
            <p:nvSpPr>
              <p:cNvPr id="110"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111"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党的组织制度（第二章）</a:t>
                </a:r>
                <a:endParaRPr lang="zh-CN" altLang="en-US" sz="1799" dirty="0">
                  <a:latin typeface="冬青黑体简体中文 W3" panose="020B0300000000000000" pitchFamily="34" charset="-122"/>
                  <a:ea typeface="冬青黑体简体中文 W3" panose="020B0300000000000000" pitchFamily="34" charset="-122"/>
                </a:endParaRPr>
              </a:p>
            </p:txBody>
          </p:sp>
        </p:grpSp>
        <p:grpSp>
          <p:nvGrpSpPr>
            <p:cNvPr id="112" name="组合 111"/>
            <p:cNvGrpSpPr/>
            <p:nvPr/>
          </p:nvGrpSpPr>
          <p:grpSpPr>
            <a:xfrm>
              <a:off x="7210493" y="2957710"/>
              <a:ext cx="378021" cy="1214409"/>
              <a:chOff x="4978401" y="3076575"/>
              <a:chExt cx="730250" cy="2814637"/>
            </a:xfrm>
          </p:grpSpPr>
          <p:sp>
            <p:nvSpPr>
              <p:cNvPr id="113"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14"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15"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16"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18" name="Line 32"/>
              <p:cNvSpPr>
                <a:spLocks noChangeShapeType="1"/>
              </p:cNvSpPr>
              <p:nvPr/>
            </p:nvSpPr>
            <p:spPr bwMode="auto">
              <a:xfrm>
                <a:off x="5346701" y="4007221"/>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20" name="Line 34"/>
              <p:cNvSpPr>
                <a:spLocks noChangeShapeType="1"/>
              </p:cNvSpPr>
              <p:nvPr/>
            </p:nvSpPr>
            <p:spPr bwMode="auto">
              <a:xfrm>
                <a:off x="5346701" y="4874317"/>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23" name="组合 122"/>
            <p:cNvGrpSpPr/>
            <p:nvPr/>
          </p:nvGrpSpPr>
          <p:grpSpPr>
            <a:xfrm>
              <a:off x="7210493" y="4649604"/>
              <a:ext cx="378021" cy="395630"/>
              <a:chOff x="4978401" y="3076575"/>
              <a:chExt cx="730250" cy="2814637"/>
            </a:xfrm>
          </p:grpSpPr>
          <p:sp>
            <p:nvSpPr>
              <p:cNvPr id="124"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25"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26"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27"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28" name="组合 127"/>
            <p:cNvGrpSpPr/>
            <p:nvPr/>
          </p:nvGrpSpPr>
          <p:grpSpPr>
            <a:xfrm>
              <a:off x="7626737" y="4471581"/>
              <a:ext cx="3249604" cy="341509"/>
              <a:chOff x="6281444" y="3080826"/>
              <a:chExt cx="2179002" cy="341642"/>
            </a:xfrm>
          </p:grpSpPr>
          <p:sp>
            <p:nvSpPr>
              <p:cNvPr id="129"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130"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党的纪律（第七章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nvGrpSpPr>
            <p:cNvPr id="131" name="组合 130"/>
            <p:cNvGrpSpPr/>
            <p:nvPr/>
          </p:nvGrpSpPr>
          <p:grpSpPr>
            <a:xfrm>
              <a:off x="7626737" y="4884377"/>
              <a:ext cx="3249604" cy="348425"/>
              <a:chOff x="6281444" y="3474856"/>
              <a:chExt cx="2179002" cy="348561"/>
            </a:xfrm>
          </p:grpSpPr>
          <p:sp>
            <p:nvSpPr>
              <p:cNvPr id="132"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133" name="TextBox 51"/>
              <p:cNvSpPr txBox="1"/>
              <p:nvPr/>
            </p:nvSpPr>
            <p:spPr>
              <a:xfrm>
                <a:off x="6324966" y="3484863"/>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党的纪律检查机关（第八章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nvGrpSpPr>
            <p:cNvPr id="134" name="组合 133"/>
            <p:cNvGrpSpPr/>
            <p:nvPr/>
          </p:nvGrpSpPr>
          <p:grpSpPr>
            <a:xfrm>
              <a:off x="7210493" y="5495435"/>
              <a:ext cx="378021" cy="422916"/>
              <a:chOff x="4978401" y="3076575"/>
              <a:chExt cx="730250" cy="2814637"/>
            </a:xfrm>
          </p:grpSpPr>
          <p:sp>
            <p:nvSpPr>
              <p:cNvPr id="135"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36"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37"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sp>
            <p:nvSpPr>
              <p:cNvPr id="138"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endParaRPr lang="zh-CN" altLang="en-US" sz="1799">
                  <a:solidFill>
                    <a:schemeClr val="bg2"/>
                  </a:solidFill>
                  <a:latin typeface="冬青黑体简体中文 W3" panose="020B0300000000000000" pitchFamily="34" charset="-122"/>
                  <a:ea typeface="冬青黑体简体中文 W3" panose="020B0300000000000000" pitchFamily="34" charset="-122"/>
                </a:endParaRPr>
              </a:p>
            </p:txBody>
          </p:sp>
        </p:grpSp>
        <p:grpSp>
          <p:nvGrpSpPr>
            <p:cNvPr id="139" name="组合 138"/>
            <p:cNvGrpSpPr/>
            <p:nvPr/>
          </p:nvGrpSpPr>
          <p:grpSpPr>
            <a:xfrm>
              <a:off x="7626737" y="5331054"/>
              <a:ext cx="3249604" cy="341509"/>
              <a:chOff x="6281444" y="3080826"/>
              <a:chExt cx="2179002" cy="341642"/>
            </a:xfrm>
          </p:grpSpPr>
          <p:sp>
            <p:nvSpPr>
              <p:cNvPr id="140"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141" name="TextBox 48"/>
              <p:cNvSpPr txBox="1"/>
              <p:nvPr/>
            </p:nvSpPr>
            <p:spPr>
              <a:xfrm>
                <a:off x="6324966" y="3080826"/>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党和共青团的关系（第十章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nvGrpSpPr>
            <p:cNvPr id="142" name="组合 141"/>
            <p:cNvGrpSpPr/>
            <p:nvPr/>
          </p:nvGrpSpPr>
          <p:grpSpPr>
            <a:xfrm>
              <a:off x="7626737" y="5743851"/>
              <a:ext cx="3249604" cy="348425"/>
              <a:chOff x="6281444" y="3474856"/>
              <a:chExt cx="2179002" cy="348561"/>
            </a:xfrm>
          </p:grpSpPr>
          <p:sp>
            <p:nvSpPr>
              <p:cNvPr id="143"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endParaRPr lang="zh-CN" altLang="en-US" sz="1799">
                  <a:latin typeface="冬青黑体简体中文 W3" panose="020B0300000000000000" pitchFamily="34" charset="-122"/>
                  <a:ea typeface="冬青黑体简体中文 W3" panose="020B0300000000000000" pitchFamily="34" charset="-122"/>
                </a:endParaRPr>
              </a:p>
            </p:txBody>
          </p:sp>
          <p:sp>
            <p:nvSpPr>
              <p:cNvPr id="144" name="TextBox 51"/>
              <p:cNvSpPr txBox="1"/>
              <p:nvPr/>
            </p:nvSpPr>
            <p:spPr>
              <a:xfrm>
                <a:off x="6324966" y="3484863"/>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r>
                  <a:rPr lang="zh-CN" altLang="en-US" sz="1799">
                    <a:latin typeface="冬青黑体简体中文 W3" panose="020B0300000000000000" pitchFamily="34" charset="-122"/>
                    <a:ea typeface="冬青黑体简体中文 W3" panose="020B0300000000000000" pitchFamily="34" charset="-122"/>
                  </a:rPr>
                  <a:t>党徽党旗（第十一章</a:t>
                </a:r>
                <a:r>
                  <a:rPr lang="zh-CN" altLang="en-US" sz="1799" dirty="0">
                    <a:latin typeface="冬青黑体简体中文 W3" panose="020B0300000000000000" pitchFamily="34" charset="-122"/>
                    <a:ea typeface="冬青黑体简体中文 W3" panose="020B0300000000000000" pitchFamily="34" charset="-122"/>
                  </a:rPr>
                  <a:t>）</a:t>
                </a:r>
              </a:p>
            </p:txBody>
          </p:sp>
        </p:grpSp>
      </p:grpSp>
    </p:spTree>
    <p:extLst>
      <p:ext uri="{BB962C8B-B14F-4D97-AF65-F5344CB8AC3E}">
        <p14:creationId xmlns:p14="http://schemas.microsoft.com/office/powerpoint/2010/main" xmlns="" val="127978560"/>
      </p:ext>
    </p:extLst>
  </p:cSld>
  <p:clrMapOvr>
    <a:masterClrMapping/>
  </p:clrMapOvr>
  <mc:AlternateContent xmlns:mc="http://schemas.openxmlformats.org/markup-compatibility/2006">
    <mc:Choice xmlns:p14="http://schemas.microsoft.com/office/powerpoint/2010/main" xmlns="" Requires="p14">
      <p:transition spd="slow" advTm="9688">
        <p14:prism isInverted="1"/>
      </p:transition>
    </mc:Choice>
    <mc:Fallback>
      <p:transition spd="slow" advTm="96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xmlns=""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xmlns=""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xmlns="" id="{4E3C5A3F-05BE-45DB-9E1B-5C2E224FACD6}"/>
                </a:ext>
              </a:extLst>
            </p:cNvPr>
            <p:cNvSpPr txBox="1"/>
            <p:nvPr/>
          </p:nvSpPr>
          <p:spPr>
            <a:xfrm>
              <a:off x="912093" y="2810770"/>
              <a:ext cx="2954655" cy="1200329"/>
            </a:xfrm>
            <a:prstGeom prst="rect">
              <a:avLst/>
            </a:prstGeom>
            <a:noFill/>
          </p:spPr>
          <p:txBody>
            <a:bodyPr wrap="none" rtlCol="0">
              <a:spAutoFit/>
            </a:bodyPr>
            <a:lstStyle/>
            <a:p>
              <a:pPr algn="ct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Impact" panose="020B0806030902050204" pitchFamily="34" charset="0"/>
                  <a:ea typeface="方正中雅宋_GBK" panose="02000000000000000000" pitchFamily="2" charset="-122"/>
                </a:rPr>
                <a:t>第二章</a:t>
              </a:r>
            </a:p>
          </p:txBody>
        </p:sp>
      </p:grpSp>
      <p:sp>
        <p:nvSpPr>
          <p:cNvPr id="15" name="TextBox 15">
            <a:extLst>
              <a:ext uri="{FF2B5EF4-FFF2-40B4-BE49-F238E27FC236}">
                <a16:creationId xmlns:a16="http://schemas.microsoft.com/office/drawing/2014/main" xmlns="" id="{73198766-B729-4D2D-A694-D6A1FB4BD287}"/>
              </a:ext>
            </a:extLst>
          </p:cNvPr>
          <p:cNvSpPr txBox="1"/>
          <p:nvPr/>
        </p:nvSpPr>
        <p:spPr>
          <a:xfrm>
            <a:off x="4553459" y="2576869"/>
            <a:ext cx="7104841" cy="1200329"/>
          </a:xfrm>
          <a:prstGeom prst="rect">
            <a:avLst/>
          </a:prstGeom>
          <a:noFill/>
        </p:spPr>
        <p:txBody>
          <a:bodyPr wrap="square" rtlCol="0">
            <a:spAutoFit/>
          </a:bodyPr>
          <a:lstStyle>
            <a:defPPr>
              <a:defRPr lang="zh-CN"/>
            </a:defPPr>
            <a:lvl1pPr>
              <a:defRPr sz="4800" b="1">
                <a:latin typeface="+mn-ea"/>
                <a:ea typeface="+mn-ea"/>
              </a:defRPr>
            </a:lvl1pPr>
          </a:lstStyle>
          <a:p>
            <a:pPr eaLnBrk="0" fontAlgn="base" hangingPunct="0">
              <a:spcBef>
                <a:spcPct val="0"/>
              </a:spcBef>
              <a:spcAft>
                <a:spcPct val="0"/>
              </a:spcAft>
            </a:pPr>
            <a:r>
              <a:rPr lang="zh-CN" altLang="en-US" sz="7200" dirty="0">
                <a:solidFill>
                  <a:schemeClr val="bg1"/>
                </a:solidFill>
                <a:effectLst>
                  <a:outerShdw blurRad="38100" dist="38100" dir="2700000" algn="tl">
                    <a:srgbClr val="000000">
                      <a:alpha val="43137"/>
                    </a:srgbClr>
                  </a:outerShdw>
                </a:effectLst>
                <a:latin typeface="方正特雅宋_GBK" panose="02000000000000000000" pitchFamily="2" charset="-122"/>
                <a:ea typeface="方正特雅宋_GBK" panose="02000000000000000000" pitchFamily="2" charset="-122"/>
                <a:cs typeface="+mn-ea"/>
                <a:sym typeface="+mn-lt"/>
              </a:rPr>
              <a:t>党章的发展历程</a:t>
            </a:r>
          </a:p>
        </p:txBody>
      </p:sp>
      <p:grpSp>
        <p:nvGrpSpPr>
          <p:cNvPr id="24" name="组合 23">
            <a:extLst>
              <a:ext uri="{FF2B5EF4-FFF2-40B4-BE49-F238E27FC236}">
                <a16:creationId xmlns:a16="http://schemas.microsoft.com/office/drawing/2014/main" xmlns="" id="{423528AA-3FD2-4B2C-8D83-0303824CF234}"/>
              </a:ext>
            </a:extLst>
          </p:cNvPr>
          <p:cNvGrpSpPr/>
          <p:nvPr/>
        </p:nvGrpSpPr>
        <p:grpSpPr>
          <a:xfrm>
            <a:off x="4708719" y="3911095"/>
            <a:ext cx="3224997" cy="369332"/>
            <a:chOff x="4708719" y="3911095"/>
            <a:chExt cx="3224997" cy="369332"/>
          </a:xfrm>
        </p:grpSpPr>
        <p:sp>
          <p:nvSpPr>
            <p:cNvPr id="16" name="Oval 39">
              <a:extLst>
                <a:ext uri="{FF2B5EF4-FFF2-40B4-BE49-F238E27FC236}">
                  <a16:creationId xmlns:a16="http://schemas.microsoft.com/office/drawing/2014/main" xmlns=""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7" name="TextBox 21">
              <a:extLst>
                <a:ext uri="{FF2B5EF4-FFF2-40B4-BE49-F238E27FC236}">
                  <a16:creationId xmlns:a16="http://schemas.microsoft.com/office/drawing/2014/main" xmlns=""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en-US" sz="1800" dirty="0">
                  <a:solidFill>
                    <a:schemeClr val="bg1"/>
                  </a:solidFill>
                  <a:latin typeface="微软雅黑"/>
                  <a:ea typeface="微软雅黑"/>
                </a:rPr>
                <a:t>党章的发展历程回顾</a:t>
              </a:r>
            </a:p>
          </p:txBody>
        </p:sp>
      </p:grpSp>
      <p:grpSp>
        <p:nvGrpSpPr>
          <p:cNvPr id="25" name="组合 24">
            <a:extLst>
              <a:ext uri="{FF2B5EF4-FFF2-40B4-BE49-F238E27FC236}">
                <a16:creationId xmlns:a16="http://schemas.microsoft.com/office/drawing/2014/main" xmlns="" id="{9F277B2D-806C-4F46-95D6-3DBAF7F2D62B}"/>
              </a:ext>
            </a:extLst>
          </p:cNvPr>
          <p:cNvGrpSpPr/>
          <p:nvPr/>
        </p:nvGrpSpPr>
        <p:grpSpPr>
          <a:xfrm>
            <a:off x="7775490" y="3884027"/>
            <a:ext cx="3224997" cy="369332"/>
            <a:chOff x="6581526" y="3911095"/>
            <a:chExt cx="3224997" cy="369332"/>
          </a:xfrm>
        </p:grpSpPr>
        <p:sp>
          <p:nvSpPr>
            <p:cNvPr id="18" name="Oval 39">
              <a:extLst>
                <a:ext uri="{FF2B5EF4-FFF2-40B4-BE49-F238E27FC236}">
                  <a16:creationId xmlns:a16="http://schemas.microsoft.com/office/drawing/2014/main" xmlns=""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a typeface="宋体" panose="02010600030101010101" pitchFamily="2" charset="-122"/>
              </a:endParaRPr>
            </a:p>
          </p:txBody>
        </p:sp>
        <p:sp>
          <p:nvSpPr>
            <p:cNvPr id="19" name="TextBox 21">
              <a:extLst>
                <a:ext uri="{FF2B5EF4-FFF2-40B4-BE49-F238E27FC236}">
                  <a16:creationId xmlns:a16="http://schemas.microsoft.com/office/drawing/2014/main" xmlns=""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eaLnBrk="0" fontAlgn="base" hangingPunct="0">
                <a:spcBef>
                  <a:spcPct val="0"/>
                </a:spcBef>
                <a:spcAft>
                  <a:spcPct val="0"/>
                </a:spcAft>
              </a:pPr>
              <a:r>
                <a:rPr lang="zh-CN" altLang="en-US" sz="1800" dirty="0">
                  <a:solidFill>
                    <a:schemeClr val="bg1"/>
                  </a:solidFill>
                  <a:latin typeface="微软雅黑"/>
                  <a:ea typeface="微软雅黑"/>
                </a:rPr>
                <a:t>历次党章修改内容</a:t>
              </a:r>
            </a:p>
          </p:txBody>
        </p:sp>
      </p:grpSp>
    </p:spTree>
    <p:extLst>
      <p:ext uri="{BB962C8B-B14F-4D97-AF65-F5344CB8AC3E}">
        <p14:creationId xmlns:p14="http://schemas.microsoft.com/office/powerpoint/2010/main" xmlns="" val="2798326095"/>
      </p:ext>
    </p:extLst>
  </p:cSld>
  <p:clrMapOvr>
    <a:masterClrMapping/>
  </p:clrMapOvr>
  <mc:AlternateContent xmlns:mc="http://schemas.openxmlformats.org/markup-compatibility/2006">
    <mc:Choice xmlns:p14="http://schemas.microsoft.com/office/powerpoint/2010/main" xmlns=""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1926</Words>
  <Application>Microsoft Office PowerPoint</Application>
  <PresentationFormat>自定义</PresentationFormat>
  <Paragraphs>242</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Sky123.Org</cp:lastModifiedBy>
  <cp:revision>25</cp:revision>
  <dcterms:created xsi:type="dcterms:W3CDTF">2017-09-16T03:28:59Z</dcterms:created>
  <dcterms:modified xsi:type="dcterms:W3CDTF">2017-11-02T03:59:28Z</dcterms:modified>
</cp:coreProperties>
</file>