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62" r:id="rId5"/>
    <p:sldId id="259" r:id="rId6"/>
    <p:sldId id="263" r:id="rId7"/>
    <p:sldId id="266" r:id="rId8"/>
    <p:sldId id="267" r:id="rId9"/>
    <p:sldId id="268" r:id="rId10"/>
    <p:sldId id="269" r:id="rId11"/>
    <p:sldId id="260" r:id="rId12"/>
    <p:sldId id="264" r:id="rId13"/>
    <p:sldId id="270" r:id="rId14"/>
    <p:sldId id="271" r:id="rId15"/>
    <p:sldId id="272" r:id="rId16"/>
    <p:sldId id="273" r:id="rId17"/>
    <p:sldId id="274" r:id="rId18"/>
    <p:sldId id="275" r:id="rId19"/>
    <p:sldId id="261" r:id="rId20"/>
    <p:sldId id="265" r:id="rId21"/>
    <p:sldId id="276" r:id="rId22"/>
    <p:sldId id="277" r:id="rId23"/>
    <p:sldId id="278" r:id="rId24"/>
    <p:sldId id="279"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10" d="100"/>
          <a:sy n="110" d="100"/>
        </p:scale>
        <p:origin x="55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6ED9DC-B67E-42B7-A047-BDD206E719FF}" type="datetimeFigureOut">
              <a:rPr lang="zh-CN" altLang="en-US" smtClean="0"/>
              <a:t>2018/4/10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97036A-91A9-4233-B0BE-3EE291901885}" type="slidenum">
              <a:rPr lang="zh-CN" altLang="en-US" smtClean="0"/>
              <a:t>‹#›</a:t>
            </a:fld>
            <a:endParaRPr lang="zh-CN" altLang="en-US"/>
          </a:p>
        </p:txBody>
      </p:sp>
    </p:spTree>
    <p:extLst>
      <p:ext uri="{BB962C8B-B14F-4D97-AF65-F5344CB8AC3E}">
        <p14:creationId xmlns:p14="http://schemas.microsoft.com/office/powerpoint/2010/main" val="2679783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1</a:t>
            </a:fld>
            <a:endParaRPr lang="zh-CN" altLang="en-US"/>
          </a:p>
        </p:txBody>
      </p:sp>
    </p:spTree>
    <p:extLst>
      <p:ext uri="{BB962C8B-B14F-4D97-AF65-F5344CB8AC3E}">
        <p14:creationId xmlns:p14="http://schemas.microsoft.com/office/powerpoint/2010/main" val="15148537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10</a:t>
            </a:fld>
            <a:endParaRPr lang="zh-CN" altLang="en-US"/>
          </a:p>
        </p:txBody>
      </p:sp>
    </p:spTree>
    <p:extLst>
      <p:ext uri="{BB962C8B-B14F-4D97-AF65-F5344CB8AC3E}">
        <p14:creationId xmlns:p14="http://schemas.microsoft.com/office/powerpoint/2010/main" val="16352990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11</a:t>
            </a:fld>
            <a:endParaRPr lang="zh-CN" altLang="en-US"/>
          </a:p>
        </p:txBody>
      </p:sp>
    </p:spTree>
    <p:extLst>
      <p:ext uri="{BB962C8B-B14F-4D97-AF65-F5344CB8AC3E}">
        <p14:creationId xmlns:p14="http://schemas.microsoft.com/office/powerpoint/2010/main" val="11853468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12</a:t>
            </a:fld>
            <a:endParaRPr lang="zh-CN" altLang="en-US"/>
          </a:p>
        </p:txBody>
      </p:sp>
    </p:spTree>
    <p:extLst>
      <p:ext uri="{BB962C8B-B14F-4D97-AF65-F5344CB8AC3E}">
        <p14:creationId xmlns:p14="http://schemas.microsoft.com/office/powerpoint/2010/main" val="8302091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13</a:t>
            </a:fld>
            <a:endParaRPr lang="zh-CN" altLang="en-US"/>
          </a:p>
        </p:txBody>
      </p:sp>
    </p:spTree>
    <p:extLst>
      <p:ext uri="{BB962C8B-B14F-4D97-AF65-F5344CB8AC3E}">
        <p14:creationId xmlns:p14="http://schemas.microsoft.com/office/powerpoint/2010/main" val="16643565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14</a:t>
            </a:fld>
            <a:endParaRPr lang="zh-CN" altLang="en-US"/>
          </a:p>
        </p:txBody>
      </p:sp>
    </p:spTree>
    <p:extLst>
      <p:ext uri="{BB962C8B-B14F-4D97-AF65-F5344CB8AC3E}">
        <p14:creationId xmlns:p14="http://schemas.microsoft.com/office/powerpoint/2010/main" val="9983873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15</a:t>
            </a:fld>
            <a:endParaRPr lang="zh-CN" altLang="en-US"/>
          </a:p>
        </p:txBody>
      </p:sp>
    </p:spTree>
    <p:extLst>
      <p:ext uri="{BB962C8B-B14F-4D97-AF65-F5344CB8AC3E}">
        <p14:creationId xmlns:p14="http://schemas.microsoft.com/office/powerpoint/2010/main" val="4125798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16</a:t>
            </a:fld>
            <a:endParaRPr lang="zh-CN" altLang="en-US"/>
          </a:p>
        </p:txBody>
      </p:sp>
    </p:spTree>
    <p:extLst>
      <p:ext uri="{BB962C8B-B14F-4D97-AF65-F5344CB8AC3E}">
        <p14:creationId xmlns:p14="http://schemas.microsoft.com/office/powerpoint/2010/main" val="1253255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17</a:t>
            </a:fld>
            <a:endParaRPr lang="zh-CN" altLang="en-US"/>
          </a:p>
        </p:txBody>
      </p:sp>
    </p:spTree>
    <p:extLst>
      <p:ext uri="{BB962C8B-B14F-4D97-AF65-F5344CB8AC3E}">
        <p14:creationId xmlns:p14="http://schemas.microsoft.com/office/powerpoint/2010/main" val="24886234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18</a:t>
            </a:fld>
            <a:endParaRPr lang="zh-CN" altLang="en-US"/>
          </a:p>
        </p:txBody>
      </p:sp>
    </p:spTree>
    <p:extLst>
      <p:ext uri="{BB962C8B-B14F-4D97-AF65-F5344CB8AC3E}">
        <p14:creationId xmlns:p14="http://schemas.microsoft.com/office/powerpoint/2010/main" val="39167104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19</a:t>
            </a:fld>
            <a:endParaRPr lang="zh-CN" altLang="en-US"/>
          </a:p>
        </p:txBody>
      </p:sp>
    </p:spTree>
    <p:extLst>
      <p:ext uri="{BB962C8B-B14F-4D97-AF65-F5344CB8AC3E}">
        <p14:creationId xmlns:p14="http://schemas.microsoft.com/office/powerpoint/2010/main" val="2830032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2</a:t>
            </a:fld>
            <a:endParaRPr lang="zh-CN" altLang="en-US"/>
          </a:p>
        </p:txBody>
      </p:sp>
    </p:spTree>
    <p:extLst>
      <p:ext uri="{BB962C8B-B14F-4D97-AF65-F5344CB8AC3E}">
        <p14:creationId xmlns:p14="http://schemas.microsoft.com/office/powerpoint/2010/main" val="21271889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20</a:t>
            </a:fld>
            <a:endParaRPr lang="zh-CN" altLang="en-US"/>
          </a:p>
        </p:txBody>
      </p:sp>
    </p:spTree>
    <p:extLst>
      <p:ext uri="{BB962C8B-B14F-4D97-AF65-F5344CB8AC3E}">
        <p14:creationId xmlns:p14="http://schemas.microsoft.com/office/powerpoint/2010/main" val="20994269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21</a:t>
            </a:fld>
            <a:endParaRPr lang="zh-CN" altLang="en-US"/>
          </a:p>
        </p:txBody>
      </p:sp>
    </p:spTree>
    <p:extLst>
      <p:ext uri="{BB962C8B-B14F-4D97-AF65-F5344CB8AC3E}">
        <p14:creationId xmlns:p14="http://schemas.microsoft.com/office/powerpoint/2010/main" val="21922758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22</a:t>
            </a:fld>
            <a:endParaRPr lang="zh-CN" altLang="en-US"/>
          </a:p>
        </p:txBody>
      </p:sp>
    </p:spTree>
    <p:extLst>
      <p:ext uri="{BB962C8B-B14F-4D97-AF65-F5344CB8AC3E}">
        <p14:creationId xmlns:p14="http://schemas.microsoft.com/office/powerpoint/2010/main" val="23512627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23</a:t>
            </a:fld>
            <a:endParaRPr lang="zh-CN" altLang="en-US"/>
          </a:p>
        </p:txBody>
      </p:sp>
    </p:spTree>
    <p:extLst>
      <p:ext uri="{BB962C8B-B14F-4D97-AF65-F5344CB8AC3E}">
        <p14:creationId xmlns:p14="http://schemas.microsoft.com/office/powerpoint/2010/main" val="41730321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24</a:t>
            </a:fld>
            <a:endParaRPr lang="zh-CN" altLang="en-US"/>
          </a:p>
        </p:txBody>
      </p:sp>
    </p:spTree>
    <p:extLst>
      <p:ext uri="{BB962C8B-B14F-4D97-AF65-F5344CB8AC3E}">
        <p14:creationId xmlns:p14="http://schemas.microsoft.com/office/powerpoint/2010/main" val="2718947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3</a:t>
            </a:fld>
            <a:endParaRPr lang="zh-CN" altLang="en-US"/>
          </a:p>
        </p:txBody>
      </p:sp>
    </p:spTree>
    <p:extLst>
      <p:ext uri="{BB962C8B-B14F-4D97-AF65-F5344CB8AC3E}">
        <p14:creationId xmlns:p14="http://schemas.microsoft.com/office/powerpoint/2010/main" val="1990675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4</a:t>
            </a:fld>
            <a:endParaRPr lang="zh-CN" altLang="en-US"/>
          </a:p>
        </p:txBody>
      </p:sp>
    </p:spTree>
    <p:extLst>
      <p:ext uri="{BB962C8B-B14F-4D97-AF65-F5344CB8AC3E}">
        <p14:creationId xmlns:p14="http://schemas.microsoft.com/office/powerpoint/2010/main" val="3098030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5</a:t>
            </a:fld>
            <a:endParaRPr lang="zh-CN" altLang="en-US"/>
          </a:p>
        </p:txBody>
      </p:sp>
    </p:spTree>
    <p:extLst>
      <p:ext uri="{BB962C8B-B14F-4D97-AF65-F5344CB8AC3E}">
        <p14:creationId xmlns:p14="http://schemas.microsoft.com/office/powerpoint/2010/main" val="3963294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6</a:t>
            </a:fld>
            <a:endParaRPr lang="zh-CN" altLang="en-US"/>
          </a:p>
        </p:txBody>
      </p:sp>
    </p:spTree>
    <p:extLst>
      <p:ext uri="{BB962C8B-B14F-4D97-AF65-F5344CB8AC3E}">
        <p14:creationId xmlns:p14="http://schemas.microsoft.com/office/powerpoint/2010/main" val="3994611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7</a:t>
            </a:fld>
            <a:endParaRPr lang="zh-CN" altLang="en-US"/>
          </a:p>
        </p:txBody>
      </p:sp>
    </p:spTree>
    <p:extLst>
      <p:ext uri="{BB962C8B-B14F-4D97-AF65-F5344CB8AC3E}">
        <p14:creationId xmlns:p14="http://schemas.microsoft.com/office/powerpoint/2010/main" val="13457094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8</a:t>
            </a:fld>
            <a:endParaRPr lang="zh-CN" altLang="en-US"/>
          </a:p>
        </p:txBody>
      </p:sp>
    </p:spTree>
    <p:extLst>
      <p:ext uri="{BB962C8B-B14F-4D97-AF65-F5344CB8AC3E}">
        <p14:creationId xmlns:p14="http://schemas.microsoft.com/office/powerpoint/2010/main" val="267403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97036A-91A9-4233-B0BE-3EE291901885}" type="slidenum">
              <a:rPr lang="zh-CN" altLang="en-US" smtClean="0"/>
              <a:t>9</a:t>
            </a:fld>
            <a:endParaRPr lang="zh-CN" altLang="en-US"/>
          </a:p>
        </p:txBody>
      </p:sp>
    </p:spTree>
    <p:extLst>
      <p:ext uri="{BB962C8B-B14F-4D97-AF65-F5344CB8AC3E}">
        <p14:creationId xmlns:p14="http://schemas.microsoft.com/office/powerpoint/2010/main" val="7531399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A1B0EC5-F0F7-4A94-A655-DB1D1469DDD0}" type="datetimeFigureOut">
              <a:rPr lang="zh-CN" altLang="en-US" smtClean="0"/>
              <a:t>2018/4/10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E8B89B3-373E-461D-98AC-A0827880C5E7}" type="slidenum">
              <a:rPr lang="zh-CN" altLang="en-US" smtClean="0"/>
              <a:t>‹#›</a:t>
            </a:fld>
            <a:endParaRPr lang="zh-CN" altLang="en-US"/>
          </a:p>
        </p:txBody>
      </p:sp>
    </p:spTree>
    <p:extLst>
      <p:ext uri="{BB962C8B-B14F-4D97-AF65-F5344CB8AC3E}">
        <p14:creationId xmlns:p14="http://schemas.microsoft.com/office/powerpoint/2010/main" val="47613944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A1B0EC5-F0F7-4A94-A655-DB1D1469DDD0}" type="datetimeFigureOut">
              <a:rPr lang="zh-CN" altLang="en-US" smtClean="0"/>
              <a:t>2018/4/10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E8B89B3-373E-461D-98AC-A0827880C5E7}" type="slidenum">
              <a:rPr lang="zh-CN" altLang="en-US" smtClean="0"/>
              <a:t>‹#›</a:t>
            </a:fld>
            <a:endParaRPr lang="zh-CN" altLang="en-US"/>
          </a:p>
        </p:txBody>
      </p:sp>
    </p:spTree>
    <p:extLst>
      <p:ext uri="{BB962C8B-B14F-4D97-AF65-F5344CB8AC3E}">
        <p14:creationId xmlns:p14="http://schemas.microsoft.com/office/powerpoint/2010/main" val="395986231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A1B0EC5-F0F7-4A94-A655-DB1D1469DDD0}" type="datetimeFigureOut">
              <a:rPr lang="zh-CN" altLang="en-US" smtClean="0"/>
              <a:t>2018/4/10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E8B89B3-373E-461D-98AC-A0827880C5E7}" type="slidenum">
              <a:rPr lang="zh-CN" altLang="en-US" smtClean="0"/>
              <a:t>‹#›</a:t>
            </a:fld>
            <a:endParaRPr lang="zh-CN" altLang="en-US"/>
          </a:p>
        </p:txBody>
      </p:sp>
    </p:spTree>
    <p:extLst>
      <p:ext uri="{BB962C8B-B14F-4D97-AF65-F5344CB8AC3E}">
        <p14:creationId xmlns:p14="http://schemas.microsoft.com/office/powerpoint/2010/main" val="381576450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A1B0EC5-F0F7-4A94-A655-DB1D1469DDD0}" type="datetimeFigureOut">
              <a:rPr lang="zh-CN" altLang="en-US" smtClean="0"/>
              <a:t>2018/4/10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E8B89B3-373E-461D-98AC-A0827880C5E7}" type="slidenum">
              <a:rPr lang="zh-CN" altLang="en-US" smtClean="0"/>
              <a:t>‹#›</a:t>
            </a:fld>
            <a:endParaRPr lang="zh-CN" altLang="en-US"/>
          </a:p>
        </p:txBody>
      </p:sp>
    </p:spTree>
    <p:extLst>
      <p:ext uri="{BB962C8B-B14F-4D97-AF65-F5344CB8AC3E}">
        <p14:creationId xmlns:p14="http://schemas.microsoft.com/office/powerpoint/2010/main" val="29737088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A1B0EC5-F0F7-4A94-A655-DB1D1469DDD0}" type="datetimeFigureOut">
              <a:rPr lang="zh-CN" altLang="en-US" smtClean="0"/>
              <a:t>2018/4/10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E8B89B3-373E-461D-98AC-A0827880C5E7}" type="slidenum">
              <a:rPr lang="zh-CN" altLang="en-US" smtClean="0"/>
              <a:t>‹#›</a:t>
            </a:fld>
            <a:endParaRPr lang="zh-CN" altLang="en-US"/>
          </a:p>
        </p:txBody>
      </p:sp>
    </p:spTree>
    <p:extLst>
      <p:ext uri="{BB962C8B-B14F-4D97-AF65-F5344CB8AC3E}">
        <p14:creationId xmlns:p14="http://schemas.microsoft.com/office/powerpoint/2010/main" val="320543479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1A1B0EC5-F0F7-4A94-A655-DB1D1469DDD0}" type="datetimeFigureOut">
              <a:rPr lang="zh-CN" altLang="en-US" smtClean="0"/>
              <a:t>2018/4/10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E8B89B3-373E-461D-98AC-A0827880C5E7}" type="slidenum">
              <a:rPr lang="zh-CN" altLang="en-US" smtClean="0"/>
              <a:t>‹#›</a:t>
            </a:fld>
            <a:endParaRPr lang="zh-CN" altLang="en-US"/>
          </a:p>
        </p:txBody>
      </p:sp>
    </p:spTree>
    <p:extLst>
      <p:ext uri="{BB962C8B-B14F-4D97-AF65-F5344CB8AC3E}">
        <p14:creationId xmlns:p14="http://schemas.microsoft.com/office/powerpoint/2010/main" val="122944175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1A1B0EC5-F0F7-4A94-A655-DB1D1469DDD0}" type="datetimeFigureOut">
              <a:rPr lang="zh-CN" altLang="en-US" smtClean="0"/>
              <a:t>2018/4/10</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7E8B89B3-373E-461D-98AC-A0827880C5E7}" type="slidenum">
              <a:rPr lang="zh-CN" altLang="en-US" smtClean="0"/>
              <a:t>‹#›</a:t>
            </a:fld>
            <a:endParaRPr lang="zh-CN" altLang="en-US"/>
          </a:p>
        </p:txBody>
      </p:sp>
    </p:spTree>
    <p:extLst>
      <p:ext uri="{BB962C8B-B14F-4D97-AF65-F5344CB8AC3E}">
        <p14:creationId xmlns:p14="http://schemas.microsoft.com/office/powerpoint/2010/main" val="87177284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1A1B0EC5-F0F7-4A94-A655-DB1D1469DDD0}" type="datetimeFigureOut">
              <a:rPr lang="zh-CN" altLang="en-US" smtClean="0"/>
              <a:t>2018/4/10</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E8B89B3-373E-461D-98AC-A0827880C5E7}" type="slidenum">
              <a:rPr lang="zh-CN" altLang="en-US" smtClean="0"/>
              <a:t>‹#›</a:t>
            </a:fld>
            <a:endParaRPr lang="zh-CN" altLang="en-US"/>
          </a:p>
        </p:txBody>
      </p:sp>
    </p:spTree>
    <p:extLst>
      <p:ext uri="{BB962C8B-B14F-4D97-AF65-F5344CB8AC3E}">
        <p14:creationId xmlns:p14="http://schemas.microsoft.com/office/powerpoint/2010/main" val="251975031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1A1B0EC5-F0F7-4A94-A655-DB1D1469DDD0}" type="datetimeFigureOut">
              <a:rPr lang="zh-CN" altLang="en-US" smtClean="0"/>
              <a:t>2018/4/10</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7E8B89B3-373E-461D-98AC-A0827880C5E7}" type="slidenum">
              <a:rPr lang="zh-CN" altLang="en-US" smtClean="0"/>
              <a:t>‹#›</a:t>
            </a:fld>
            <a:endParaRPr lang="zh-CN" altLang="en-US"/>
          </a:p>
        </p:txBody>
      </p:sp>
    </p:spTree>
    <p:extLst>
      <p:ext uri="{BB962C8B-B14F-4D97-AF65-F5344CB8AC3E}">
        <p14:creationId xmlns:p14="http://schemas.microsoft.com/office/powerpoint/2010/main" val="89978245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1A1B0EC5-F0F7-4A94-A655-DB1D1469DDD0}" type="datetimeFigureOut">
              <a:rPr lang="zh-CN" altLang="en-US" smtClean="0"/>
              <a:t>2018/4/10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E8B89B3-373E-461D-98AC-A0827880C5E7}" type="slidenum">
              <a:rPr lang="zh-CN" altLang="en-US" smtClean="0"/>
              <a:t>‹#›</a:t>
            </a:fld>
            <a:endParaRPr lang="zh-CN" altLang="en-US"/>
          </a:p>
        </p:txBody>
      </p:sp>
    </p:spTree>
    <p:extLst>
      <p:ext uri="{BB962C8B-B14F-4D97-AF65-F5344CB8AC3E}">
        <p14:creationId xmlns:p14="http://schemas.microsoft.com/office/powerpoint/2010/main" val="14030035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1A1B0EC5-F0F7-4A94-A655-DB1D1469DDD0}" type="datetimeFigureOut">
              <a:rPr lang="zh-CN" altLang="en-US" smtClean="0"/>
              <a:t>2018/4/10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E8B89B3-373E-461D-98AC-A0827880C5E7}" type="slidenum">
              <a:rPr lang="zh-CN" altLang="en-US" smtClean="0"/>
              <a:t>‹#›</a:t>
            </a:fld>
            <a:endParaRPr lang="zh-CN" altLang="en-US"/>
          </a:p>
        </p:txBody>
      </p:sp>
    </p:spTree>
    <p:extLst>
      <p:ext uri="{BB962C8B-B14F-4D97-AF65-F5344CB8AC3E}">
        <p14:creationId xmlns:p14="http://schemas.microsoft.com/office/powerpoint/2010/main" val="19013613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p:cNvGrpSpPr/>
          <p:nvPr userDrawn="1"/>
        </p:nvGrpSpPr>
        <p:grpSpPr>
          <a:xfrm>
            <a:off x="0" y="23812"/>
            <a:ext cx="12213766" cy="6853238"/>
            <a:chOff x="-19050" y="4762"/>
            <a:chExt cx="12213766" cy="6853238"/>
          </a:xfrm>
        </p:grpSpPr>
        <p:pic>
          <p:nvPicPr>
            <p:cNvPr id="8" name="图片 7"/>
            <p:cNvPicPr>
              <a:picLocks noChangeAspect="1"/>
            </p:cNvPicPr>
            <p:nvPr/>
          </p:nvPicPr>
          <p:blipFill>
            <a:blip r:embed="rId13"/>
            <a:stretch>
              <a:fillRect/>
            </a:stretch>
          </p:blipFill>
          <p:spPr>
            <a:xfrm>
              <a:off x="-19050" y="762000"/>
              <a:ext cx="12204241" cy="6096000"/>
            </a:xfrm>
            <a:prstGeom prst="rect">
              <a:avLst/>
            </a:prstGeom>
          </p:spPr>
        </p:pic>
        <p:pic>
          <p:nvPicPr>
            <p:cNvPr id="9" name="图片 8"/>
            <p:cNvPicPr>
              <a:picLocks noChangeAspect="1"/>
            </p:cNvPicPr>
            <p:nvPr/>
          </p:nvPicPr>
          <p:blipFill rotWithShape="1">
            <a:blip r:embed="rId13"/>
            <a:srcRect b="76094"/>
            <a:stretch/>
          </p:blipFill>
          <p:spPr>
            <a:xfrm>
              <a:off x="-9525" y="4762"/>
              <a:ext cx="12204241" cy="1457325"/>
            </a:xfrm>
            <a:prstGeom prst="rect">
              <a:avLst/>
            </a:prstGeom>
          </p:spPr>
        </p:pic>
      </p:grpSp>
    </p:spTree>
    <p:extLst>
      <p:ext uri="{BB962C8B-B14F-4D97-AF65-F5344CB8AC3E}">
        <p14:creationId xmlns:p14="http://schemas.microsoft.com/office/powerpoint/2010/main" val="19374838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8.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6.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7.jpg"/><Relationship Id="rId5" Type="http://schemas.openxmlformats.org/officeDocument/2006/relationships/image" Target="../media/image10.jp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8.jp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19.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20.jpe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8.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6.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0.jp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8.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9.png"/><Relationship Id="rId7" Type="http://schemas.microsoft.com/office/2007/relationships/hdphoto" Target="../media/hdphoto2.wdp"/><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4.jpe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5.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a:stretch>
            <a:fillRect/>
          </a:stretch>
        </p:blipFill>
        <p:spPr>
          <a:xfrm>
            <a:off x="781050" y="809625"/>
            <a:ext cx="1380952" cy="1304762"/>
          </a:xfrm>
          <a:prstGeom prst="rect">
            <a:avLst/>
          </a:prstGeom>
        </p:spPr>
      </p:pic>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l="10814" t="11798" r="492" b="23877"/>
          <a:stretch/>
        </p:blipFill>
        <p:spPr>
          <a:xfrm>
            <a:off x="1095375" y="638175"/>
            <a:ext cx="12030075" cy="4362450"/>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51900" y="2019299"/>
            <a:ext cx="1317934" cy="2352675"/>
          </a:xfrm>
          <a:prstGeom prst="rect">
            <a:avLst/>
          </a:prstGeom>
        </p:spPr>
      </p:pic>
      <p:pic>
        <p:nvPicPr>
          <p:cNvPr id="7" name="图片 6"/>
          <p:cNvPicPr>
            <a:picLocks noChangeAspect="1"/>
          </p:cNvPicPr>
          <p:nvPr/>
        </p:nvPicPr>
        <p:blipFill rotWithShape="1">
          <a:blip r:embed="rId8" cstate="print">
            <a:extLst>
              <a:ext uri="{28A0092B-C50C-407E-A947-70E740481C1C}">
                <a14:useLocalDpi xmlns:a14="http://schemas.microsoft.com/office/drawing/2010/main" val="0"/>
              </a:ext>
            </a:extLst>
          </a:blip>
          <a:srcRect l="15156" t="10469" b="32813"/>
          <a:stretch/>
        </p:blipFill>
        <p:spPr>
          <a:xfrm>
            <a:off x="1704975" y="914399"/>
            <a:ext cx="10344150" cy="3457575"/>
          </a:xfrm>
          <a:prstGeom prst="rect">
            <a:avLst/>
          </a:prstGeom>
        </p:spPr>
      </p:pic>
      <p:sp>
        <p:nvSpPr>
          <p:cNvPr id="11" name="文本框 10"/>
          <p:cNvSpPr txBox="1"/>
          <p:nvPr/>
        </p:nvSpPr>
        <p:spPr>
          <a:xfrm>
            <a:off x="4645967" y="4759904"/>
            <a:ext cx="3248025" cy="584775"/>
          </a:xfrm>
          <a:prstGeom prst="rect">
            <a:avLst/>
          </a:prstGeom>
          <a:noFill/>
        </p:spPr>
        <p:txBody>
          <a:bodyPr wrap="square" rtlCol="0">
            <a:spAutoFit/>
          </a:bodyPr>
          <a:lstStyle/>
          <a:p>
            <a:r>
              <a:rPr lang="zh-CN" altLang="en-US" sz="3200" b="1" dirty="0">
                <a:latin typeface="张海山草泥马体" panose="02000000000000000000" pitchFamily="2" charset="-122"/>
                <a:ea typeface="张海山草泥马体" panose="02000000000000000000" pitchFamily="2" charset="-122"/>
              </a:rPr>
              <a:t>少年</a:t>
            </a:r>
            <a:r>
              <a:rPr lang="zh-CN" altLang="en-US" sz="3200" b="1" dirty="0" smtClean="0">
                <a:latin typeface="张海山草泥马体" panose="02000000000000000000" pitchFamily="2" charset="-122"/>
                <a:ea typeface="张海山草泥马体" panose="02000000000000000000" pitchFamily="2" charset="-122"/>
              </a:rPr>
              <a:t>强则中国强</a:t>
            </a:r>
            <a:endParaRPr lang="zh-CN" altLang="en-US" sz="3200" b="1" dirty="0">
              <a:latin typeface="张海山草泥马体" panose="02000000000000000000" pitchFamily="2" charset="-122"/>
              <a:ea typeface="张海山草泥马体" panose="02000000000000000000" pitchFamily="2" charset="-122"/>
            </a:endParaRPr>
          </a:p>
        </p:txBody>
      </p:sp>
      <p:sp>
        <p:nvSpPr>
          <p:cNvPr id="12" name="矩形 11"/>
          <p:cNvSpPr/>
          <p:nvPr/>
        </p:nvSpPr>
        <p:spPr>
          <a:xfrm>
            <a:off x="3264841" y="5392305"/>
            <a:ext cx="6010278" cy="561692"/>
          </a:xfrm>
          <a:prstGeom prst="rect">
            <a:avLst/>
          </a:prstGeom>
        </p:spPr>
        <p:txBody>
          <a:bodyPr wrap="square">
            <a:spAutoFit/>
          </a:bodyPr>
          <a:lstStyle/>
          <a:p>
            <a:pPr algn="ctr"/>
            <a:r>
              <a:rPr lang="zh-CN" altLang="en-US" sz="1000" dirty="0">
                <a:latin typeface="微软雅黑" panose="020B0503020204020204" pitchFamily="34" charset="-122"/>
                <a:ea typeface="微软雅黑" panose="020B0503020204020204" pitchFamily="34"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a:t>
            </a:r>
            <a:r>
              <a:rPr lang="zh-CN" altLang="en-US" sz="1050" dirty="0">
                <a:latin typeface="微软雅黑" panose="020B0503020204020204" pitchFamily="34" charset="-122"/>
                <a:ea typeface="微软雅黑" panose="020B0503020204020204" pitchFamily="34" charset="-122"/>
              </a:rPr>
              <a:t> </a:t>
            </a:r>
          </a:p>
        </p:txBody>
      </p:sp>
      <p:pic>
        <p:nvPicPr>
          <p:cNvPr id="13" name="陈瑞 - 中国梦">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12725" y="-847725"/>
            <a:ext cx="609600" cy="609600"/>
          </a:xfrm>
          <a:prstGeom prst="rect">
            <a:avLst/>
          </a:prstGeom>
        </p:spPr>
      </p:pic>
    </p:spTree>
    <p:extLst>
      <p:ext uri="{BB962C8B-B14F-4D97-AF65-F5344CB8AC3E}">
        <p14:creationId xmlns:p14="http://schemas.microsoft.com/office/powerpoint/2010/main" val="153216805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1" presetClass="mediacall" presetSubtype="0" fill="hold" nodeType="withEffect">
                                  <p:stCondLst>
                                    <p:cond delay="0"/>
                                  </p:stCondLst>
                                  <p:childTnLst>
                                    <p:cmd type="call" cmd="playFrom(0.0)">
                                      <p:cBhvr>
                                        <p:cTn id="37"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3">
                <p:cTn id="38" fill="hold" display="0">
                  <p:stCondLst>
                    <p:cond delay="indefinite"/>
                  </p:stCondLst>
                  <p:endCondLst>
                    <p:cond evt="onStopAudio" delay="0">
                      <p:tgtEl>
                        <p:sldTgt/>
                      </p:tgtEl>
                    </p:cond>
                  </p:endCondLst>
                </p:cTn>
                <p:tgtEl>
                  <p:spTgt spid="13"/>
                </p:tgtEl>
              </p:cMediaNode>
            </p:audio>
          </p:childTnLst>
        </p:cTn>
      </p:par>
    </p:tnLst>
    <p:bldLst>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lvl="0">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中国梦的定义 </a:t>
                  </a: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sp>
        <p:nvSpPr>
          <p:cNvPr id="22" name="文本框 21"/>
          <p:cNvSpPr txBox="1"/>
          <p:nvPr/>
        </p:nvSpPr>
        <p:spPr>
          <a:xfrm>
            <a:off x="1038225" y="2270294"/>
            <a:ext cx="5516880" cy="338554"/>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是到中国共产党成立</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100</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年时全面建成小康社会。</a:t>
            </a:r>
          </a:p>
        </p:txBody>
      </p:sp>
      <p:sp>
        <p:nvSpPr>
          <p:cNvPr id="23" name="文本框 22"/>
          <p:cNvSpPr txBox="1"/>
          <p:nvPr/>
        </p:nvSpPr>
        <p:spPr>
          <a:xfrm>
            <a:off x="1038225" y="3489667"/>
            <a:ext cx="8799195" cy="338554"/>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是到新中国成立</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100</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年时建成富强民主文明和谐的社会主义现代化国家。</a:t>
            </a:r>
          </a:p>
        </p:txBody>
      </p:sp>
      <p:sp>
        <p:nvSpPr>
          <p:cNvPr id="24" name="文本框 23"/>
          <p:cNvSpPr txBox="1"/>
          <p:nvPr/>
        </p:nvSpPr>
        <p:spPr>
          <a:xfrm>
            <a:off x="1038225" y="3961197"/>
            <a:ext cx="10866120" cy="1569660"/>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两个百年奋斗目标，具体勾勒出了中国特色社会主义的宏伟蓝图，成为实现中国梦的里程碑式的标志。可以说，提出中国梦进一步强化了近代以来中华民族从传统向现代转型的自觉意识，表明了我们党对近代以来中国革命、建设道路所蕴含的价值方向的坚守，同时进一步强化了改革开放以来我国一直恪守的发展道路和奋斗目标，即建设中国特色社会主义、到</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21</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世纪中叶基本实现社会主义现代化。这是对历史和现实的深刻把握，是对中国社会发展规律的自觉尊重，是对中国社会发展方向的庄重申明。</a:t>
            </a:r>
          </a:p>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中国梦，寄托着中华民族永不褪色的集体记忆和昂扬向上的意志情怀，昭示着中华民族崇高的目标理想和美好的未来。 </a:t>
            </a:r>
          </a:p>
        </p:txBody>
      </p:sp>
      <p:grpSp>
        <p:nvGrpSpPr>
          <p:cNvPr id="25" name="组合 24"/>
          <p:cNvGrpSpPr/>
          <p:nvPr/>
        </p:nvGrpSpPr>
        <p:grpSpPr>
          <a:xfrm>
            <a:off x="1086778" y="1518801"/>
            <a:ext cx="5099101" cy="689026"/>
            <a:chOff x="1086778" y="1518801"/>
            <a:chExt cx="5099101" cy="689026"/>
          </a:xfrm>
        </p:grpSpPr>
        <p:grpSp>
          <p:nvGrpSpPr>
            <p:cNvPr id="26" name="组合 25"/>
            <p:cNvGrpSpPr/>
            <p:nvPr/>
          </p:nvGrpSpPr>
          <p:grpSpPr>
            <a:xfrm>
              <a:off x="1086778" y="1518801"/>
              <a:ext cx="689025" cy="689026"/>
              <a:chOff x="5728331" y="1857376"/>
              <a:chExt cx="3552823" cy="3552826"/>
            </a:xfrm>
          </p:grpSpPr>
          <p:sp>
            <p:nvSpPr>
              <p:cNvPr id="30" name="椭圆 29"/>
              <p:cNvSpPr/>
              <p:nvPr/>
            </p:nvSpPr>
            <p:spPr>
              <a:xfrm>
                <a:off x="5728331" y="1857376"/>
                <a:ext cx="3552823"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smtClean="0">
                  <a:ln>
                    <a:noFill/>
                  </a:ln>
                  <a:solidFill>
                    <a:sysClr val="windowText" lastClr="000000"/>
                  </a:solidFill>
                  <a:effectLst/>
                  <a:uLnTx/>
                  <a:uFillTx/>
                </a:endParaRPr>
              </a:p>
            </p:txBody>
          </p:sp>
          <p:sp>
            <p:nvSpPr>
              <p:cNvPr id="29" name="文本框 28"/>
              <p:cNvSpPr txBox="1"/>
              <p:nvPr/>
            </p:nvSpPr>
            <p:spPr>
              <a:xfrm>
                <a:off x="6251536" y="2769541"/>
                <a:ext cx="2621878" cy="174568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16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sp>
          <p:nvSpPr>
            <p:cNvPr id="27" name="文本框 26"/>
            <p:cNvSpPr txBox="1"/>
            <p:nvPr/>
          </p:nvSpPr>
          <p:spPr>
            <a:xfrm>
              <a:off x="1775804" y="1619225"/>
              <a:ext cx="441007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第一</a:t>
              </a:r>
              <a:r>
                <a:rPr lang="zh-CN" altLang="en-US" sz="2800" kern="0" dirty="0" smtClean="0">
                  <a:solidFill>
                    <a:srgbClr val="8725A7"/>
                  </a:solidFill>
                  <a:latin typeface="张海山草泥马体" panose="02000000000000000000" pitchFamily="2" charset="-122"/>
                  <a:ea typeface="张海山草泥马体" panose="02000000000000000000" pitchFamily="2" charset="-122"/>
                </a:rPr>
                <a:t>个百年目标</a:t>
              </a:r>
              <a:endPar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nvGrpSpPr>
          <p:cNvPr id="32" name="组合 31"/>
          <p:cNvGrpSpPr/>
          <p:nvPr/>
        </p:nvGrpSpPr>
        <p:grpSpPr>
          <a:xfrm>
            <a:off x="1076300" y="2678751"/>
            <a:ext cx="5099101" cy="689026"/>
            <a:chOff x="1086778" y="1518801"/>
            <a:chExt cx="5099101" cy="689026"/>
          </a:xfrm>
        </p:grpSpPr>
        <p:grpSp>
          <p:nvGrpSpPr>
            <p:cNvPr id="33" name="组合 32"/>
            <p:cNvGrpSpPr/>
            <p:nvPr/>
          </p:nvGrpSpPr>
          <p:grpSpPr>
            <a:xfrm>
              <a:off x="1086778" y="1518801"/>
              <a:ext cx="689025" cy="689026"/>
              <a:chOff x="5728331" y="1857376"/>
              <a:chExt cx="3552823" cy="3552826"/>
            </a:xfrm>
          </p:grpSpPr>
          <p:sp>
            <p:nvSpPr>
              <p:cNvPr id="37" name="椭圆 36"/>
              <p:cNvSpPr/>
              <p:nvPr/>
            </p:nvSpPr>
            <p:spPr>
              <a:xfrm>
                <a:off x="5728331" y="1857376"/>
                <a:ext cx="3552823" cy="355282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smtClean="0">
                  <a:ln>
                    <a:noFill/>
                  </a:ln>
                  <a:solidFill>
                    <a:sysClr val="windowText" lastClr="000000"/>
                  </a:solidFill>
                  <a:effectLst/>
                  <a:uLnTx/>
                  <a:uFillTx/>
                </a:endParaRPr>
              </a:p>
            </p:txBody>
          </p:sp>
          <p:sp>
            <p:nvSpPr>
              <p:cNvPr id="36" name="文本框 35"/>
              <p:cNvSpPr txBox="1"/>
              <p:nvPr/>
            </p:nvSpPr>
            <p:spPr>
              <a:xfrm>
                <a:off x="6247829" y="2769541"/>
                <a:ext cx="2621878" cy="174568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02</a:t>
                </a:r>
                <a:endParaRPr kumimoji="0" lang="zh-CN" altLang="en-US" sz="16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sp>
          <p:nvSpPr>
            <p:cNvPr id="34" name="文本框 33"/>
            <p:cNvSpPr txBox="1"/>
            <p:nvPr/>
          </p:nvSpPr>
          <p:spPr>
            <a:xfrm>
              <a:off x="1775804" y="1619225"/>
              <a:ext cx="441007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800" kern="0" dirty="0" smtClean="0">
                  <a:solidFill>
                    <a:srgbClr val="8725A7"/>
                  </a:solidFill>
                  <a:latin typeface="张海山草泥马体" panose="02000000000000000000" pitchFamily="2" charset="-122"/>
                  <a:ea typeface="张海山草泥马体" panose="02000000000000000000" pitchFamily="2" charset="-122"/>
                </a:rPr>
                <a:t>第</a:t>
              </a:r>
              <a:r>
                <a:rPr lang="zh-CN" altLang="en-US" sz="2800" kern="0" dirty="0">
                  <a:solidFill>
                    <a:srgbClr val="8725A7"/>
                  </a:solidFill>
                  <a:latin typeface="张海山草泥马体" panose="02000000000000000000" pitchFamily="2" charset="-122"/>
                  <a:ea typeface="张海山草泥马体" panose="02000000000000000000" pitchFamily="2" charset="-122"/>
                </a:rPr>
                <a:t>二</a:t>
              </a:r>
              <a:r>
                <a:rPr lang="zh-CN" altLang="en-US" sz="2800" kern="0" dirty="0" smtClean="0">
                  <a:solidFill>
                    <a:srgbClr val="8725A7"/>
                  </a:solidFill>
                  <a:latin typeface="张海山草泥马体" panose="02000000000000000000" pitchFamily="2" charset="-122"/>
                  <a:ea typeface="张海山草泥马体" panose="02000000000000000000" pitchFamily="2" charset="-122"/>
                </a:rPr>
                <a:t>个百年目标</a:t>
              </a:r>
              <a:endPar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spTree>
    <p:extLst>
      <p:ext uri="{BB962C8B-B14F-4D97-AF65-F5344CB8AC3E}">
        <p14:creationId xmlns:p14="http://schemas.microsoft.com/office/powerpoint/2010/main" val="7487863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5943600" y="605747"/>
            <a:ext cx="6426200" cy="5442591"/>
          </a:xfrm>
          <a:prstGeom prst="rect">
            <a:avLst/>
          </a:prstGeom>
          <a:effectLst>
            <a:outerShdw blurRad="63500" sx="102000" sy="102000" algn="ctr" rotWithShape="0">
              <a:prstClr val="black">
                <a:alpha val="40000"/>
              </a:prstClr>
            </a:outerShdw>
          </a:effectLst>
        </p:spPr>
      </p:pic>
      <p:grpSp>
        <p:nvGrpSpPr>
          <p:cNvPr id="3" name="组合 2"/>
          <p:cNvGrpSpPr/>
          <p:nvPr/>
        </p:nvGrpSpPr>
        <p:grpSpPr>
          <a:xfrm>
            <a:off x="1078015" y="3171827"/>
            <a:ext cx="5602816" cy="1597848"/>
            <a:chOff x="493184" y="2714627"/>
            <a:chExt cx="5602816" cy="1597848"/>
          </a:xfrm>
        </p:grpSpPr>
        <p:sp>
          <p:nvSpPr>
            <p:cNvPr id="4" name="文本框 3"/>
            <p:cNvSpPr txBox="1"/>
            <p:nvPr/>
          </p:nvSpPr>
          <p:spPr>
            <a:xfrm>
              <a:off x="1685925" y="3481478"/>
              <a:ext cx="4410075" cy="830997"/>
            </a:xfrm>
            <a:prstGeom prst="rect">
              <a:avLst/>
            </a:prstGeom>
            <a:noFill/>
          </p:spPr>
          <p:txBody>
            <a:bodyPr wrap="square" rtlCol="0">
              <a:spAutoFit/>
            </a:bodyPr>
            <a:lstStyle/>
            <a:p>
              <a:pPr lvl="0" algn="r"/>
              <a:r>
                <a:rPr kumimoji="0" lang="zh-CN" altLang="en-US" sz="4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聚力共圆梦想 </a:t>
              </a:r>
              <a:endParaRPr kumimoji="0" lang="zh-CN" altLang="en-US" sz="32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sp>
          <p:nvSpPr>
            <p:cNvPr id="5" name="矩形 4"/>
            <p:cNvSpPr/>
            <p:nvPr/>
          </p:nvSpPr>
          <p:spPr>
            <a:xfrm>
              <a:off x="493184" y="2714627"/>
              <a:ext cx="5602816" cy="923330"/>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54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pic>
        <p:nvPicPr>
          <p:cNvPr id="6" name="图片 5"/>
          <p:cNvPicPr>
            <a:picLocks noChangeAspect="1"/>
          </p:cNvPicPr>
          <p:nvPr/>
        </p:nvPicPr>
        <p:blipFill>
          <a:blip r:embed="rId5"/>
          <a:stretch>
            <a:fillRect/>
          </a:stretch>
        </p:blipFill>
        <p:spPr>
          <a:xfrm>
            <a:off x="3061332" y="1931095"/>
            <a:ext cx="3932261" cy="1572904"/>
          </a:xfrm>
          <a:prstGeom prst="rect">
            <a:avLst/>
          </a:prstGeom>
        </p:spPr>
      </p:pic>
    </p:spTree>
    <p:extLst>
      <p:ext uri="{BB962C8B-B14F-4D97-AF65-F5344CB8AC3E}">
        <p14:creationId xmlns:p14="http://schemas.microsoft.com/office/powerpoint/2010/main" val="217106286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lvl="0">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聚力共圆梦想 </a:t>
                  </a: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sp>
        <p:nvSpPr>
          <p:cNvPr id="10" name="文本框 9"/>
          <p:cNvSpPr txBox="1"/>
          <p:nvPr/>
        </p:nvSpPr>
        <p:spPr>
          <a:xfrm>
            <a:off x="1406525" y="3947294"/>
            <a:ext cx="4791075" cy="830997"/>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两判断中国的崛起不能基于西方的历史观，而只能基于中国历史的发展，这样得出的结论才符合中国社会发展的基本逻辑。</a:t>
            </a:r>
          </a:p>
        </p:txBody>
      </p:sp>
      <p:sp>
        <p:nvSpPr>
          <p:cNvPr id="12" name="文本框 11"/>
          <p:cNvSpPr txBox="1"/>
          <p:nvPr/>
        </p:nvSpPr>
        <p:spPr>
          <a:xfrm>
            <a:off x="7180803" y="3961197"/>
            <a:ext cx="4791075" cy="584775"/>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历史还将表明，这些以西方历史观判断中国崛起而得出的结论和采取的行动，是错误的。</a:t>
            </a:r>
          </a:p>
        </p:txBody>
      </p:sp>
      <p:grpSp>
        <p:nvGrpSpPr>
          <p:cNvPr id="13" name="组合 12"/>
          <p:cNvGrpSpPr/>
          <p:nvPr/>
        </p:nvGrpSpPr>
        <p:grpSpPr>
          <a:xfrm>
            <a:off x="1520825" y="1974031"/>
            <a:ext cx="4426490" cy="1987166"/>
            <a:chOff x="1520825" y="1974031"/>
            <a:chExt cx="4426490" cy="1987166"/>
          </a:xfrm>
        </p:grpSpPr>
        <p:sp>
          <p:nvSpPr>
            <p:cNvPr id="15" name="Freeform 6"/>
            <p:cNvSpPr>
              <a:spLocks/>
            </p:cNvSpPr>
            <p:nvPr/>
          </p:nvSpPr>
          <p:spPr bwMode="auto">
            <a:xfrm>
              <a:off x="1520825" y="1974031"/>
              <a:ext cx="3977228" cy="1987166"/>
            </a:xfrm>
            <a:custGeom>
              <a:avLst/>
              <a:gdLst>
                <a:gd name="T0" fmla="*/ 604 w 615"/>
                <a:gd name="T1" fmla="*/ 216 h 476"/>
                <a:gd name="T2" fmla="*/ 604 w 615"/>
                <a:gd name="T3" fmla="*/ 260 h 476"/>
                <a:gd name="T4" fmla="*/ 443 w 615"/>
                <a:gd name="T5" fmla="*/ 452 h 476"/>
                <a:gd name="T6" fmla="*/ 391 w 615"/>
                <a:gd name="T7" fmla="*/ 476 h 476"/>
                <a:gd name="T8" fmla="*/ 25 w 615"/>
                <a:gd name="T9" fmla="*/ 476 h 476"/>
                <a:gd name="T10" fmla="*/ 4 w 615"/>
                <a:gd name="T11" fmla="*/ 463 h 476"/>
                <a:gd name="T12" fmla="*/ 7 w 615"/>
                <a:gd name="T13" fmla="*/ 439 h 476"/>
                <a:gd name="T14" fmla="*/ 158 w 615"/>
                <a:gd name="T15" fmla="*/ 260 h 476"/>
                <a:gd name="T16" fmla="*/ 158 w 615"/>
                <a:gd name="T17" fmla="*/ 216 h 476"/>
                <a:gd name="T18" fmla="*/ 7 w 615"/>
                <a:gd name="T19" fmla="*/ 37 h 476"/>
                <a:gd name="T20" fmla="*/ 4 w 615"/>
                <a:gd name="T21" fmla="*/ 13 h 476"/>
                <a:gd name="T22" fmla="*/ 25 w 615"/>
                <a:gd name="T23" fmla="*/ 0 h 476"/>
                <a:gd name="T24" fmla="*/ 391 w 615"/>
                <a:gd name="T25" fmla="*/ 0 h 476"/>
                <a:gd name="T26" fmla="*/ 443 w 615"/>
                <a:gd name="T27" fmla="*/ 24 h 476"/>
                <a:gd name="T28" fmla="*/ 604 w 615"/>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5" h="476">
                  <a:moveTo>
                    <a:pt x="604" y="216"/>
                  </a:moveTo>
                  <a:cubicBezTo>
                    <a:pt x="615" y="229"/>
                    <a:pt x="615" y="247"/>
                    <a:pt x="604" y="260"/>
                  </a:cubicBezTo>
                  <a:cubicBezTo>
                    <a:pt x="443" y="452"/>
                    <a:pt x="443" y="452"/>
                    <a:pt x="443" y="452"/>
                  </a:cubicBezTo>
                  <a:cubicBezTo>
                    <a:pt x="430" y="467"/>
                    <a:pt x="411" y="476"/>
                    <a:pt x="391" y="476"/>
                  </a:cubicBezTo>
                  <a:cubicBezTo>
                    <a:pt x="25" y="476"/>
                    <a:pt x="25" y="476"/>
                    <a:pt x="25" y="476"/>
                  </a:cubicBezTo>
                  <a:cubicBezTo>
                    <a:pt x="16" y="476"/>
                    <a:pt x="8" y="471"/>
                    <a:pt x="4" y="463"/>
                  </a:cubicBezTo>
                  <a:cubicBezTo>
                    <a:pt x="0" y="455"/>
                    <a:pt x="2" y="445"/>
                    <a:pt x="7" y="439"/>
                  </a:cubicBezTo>
                  <a:cubicBezTo>
                    <a:pt x="158" y="260"/>
                    <a:pt x="158" y="260"/>
                    <a:pt x="158" y="260"/>
                  </a:cubicBezTo>
                  <a:cubicBezTo>
                    <a:pt x="168" y="247"/>
                    <a:pt x="168" y="229"/>
                    <a:pt x="158" y="216"/>
                  </a:cubicBezTo>
                  <a:cubicBezTo>
                    <a:pt x="7" y="37"/>
                    <a:pt x="7" y="37"/>
                    <a:pt x="7" y="37"/>
                  </a:cubicBezTo>
                  <a:cubicBezTo>
                    <a:pt x="2" y="30"/>
                    <a:pt x="0" y="21"/>
                    <a:pt x="4" y="13"/>
                  </a:cubicBezTo>
                  <a:cubicBezTo>
                    <a:pt x="8" y="5"/>
                    <a:pt x="16" y="0"/>
                    <a:pt x="25" y="0"/>
                  </a:cubicBezTo>
                  <a:cubicBezTo>
                    <a:pt x="391" y="0"/>
                    <a:pt x="391" y="0"/>
                    <a:pt x="391" y="0"/>
                  </a:cubicBezTo>
                  <a:cubicBezTo>
                    <a:pt x="411" y="0"/>
                    <a:pt x="430" y="9"/>
                    <a:pt x="443" y="24"/>
                  </a:cubicBezTo>
                  <a:lnTo>
                    <a:pt x="604" y="216"/>
                  </a:lnTo>
                  <a:close/>
                </a:path>
              </a:pathLst>
            </a:custGeom>
            <a:solidFill>
              <a:srgbClr val="B82FB9"/>
            </a:solidFill>
            <a:ln>
              <a:noFill/>
            </a:ln>
            <a:scene3d>
              <a:camera prst="orthographicFront">
                <a:rot lat="17099985" lon="0" rev="0"/>
              </a:camera>
              <a:lightRig rig="twoPt" dir="t"/>
            </a:scene3d>
            <a:sp3d extrusionH="247650">
              <a:extrusionClr>
                <a:srgbClr val="B82FB9"/>
              </a:extrusionClr>
            </a:sp3d>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文本框 15"/>
            <p:cNvSpPr txBox="1"/>
            <p:nvPr/>
          </p:nvSpPr>
          <p:spPr>
            <a:xfrm>
              <a:off x="2025938" y="2299203"/>
              <a:ext cx="3921377" cy="830997"/>
            </a:xfrm>
            <a:prstGeom prst="rect">
              <a:avLst/>
            </a:prstGeom>
            <a:noFill/>
          </p:spPr>
          <p:txBody>
            <a:bodyPr wrap="square" rtlCol="0">
              <a:spAutoFit/>
            </a:bodyPr>
            <a:lstStyle/>
            <a:p>
              <a:pPr lvl="0"/>
              <a:r>
                <a:rPr lang="zh-CN" altLang="en-US" sz="4800" kern="0" dirty="0" smtClean="0">
                  <a:gradFill>
                    <a:gsLst>
                      <a:gs pos="76772">
                        <a:srgbClr val="B82FB9"/>
                      </a:gs>
                      <a:gs pos="0">
                        <a:srgbClr val="513CB8"/>
                      </a:gs>
                    </a:gsLst>
                    <a:lin ang="10800000" scaled="1"/>
                  </a:gradFill>
                  <a:latin typeface="张海山草泥马体" panose="02000000000000000000" pitchFamily="2" charset="-122"/>
                  <a:ea typeface="张海山草泥马体" panose="02000000000000000000" pitchFamily="2" charset="-122"/>
                </a:rPr>
                <a:t>历史将证明</a:t>
              </a:r>
              <a:endParaRPr kumimoji="0" lang="zh-CN" altLang="en-US" sz="4800" b="0" i="0" u="none" strike="noStrike" kern="0" cap="none" spc="0" normalizeH="0" baseline="0" noProof="0" dirty="0" smtClean="0">
                <a:ln>
                  <a:noFill/>
                </a:ln>
                <a:gradFill>
                  <a:gsLst>
                    <a:gs pos="76772">
                      <a:srgbClr val="B82FB9"/>
                    </a:gs>
                    <a:gs pos="0">
                      <a:srgbClr val="513CB8"/>
                    </a:gs>
                  </a:gsLst>
                  <a:lin ang="10800000" scaled="1"/>
                </a:gradFill>
                <a:effectLst/>
                <a:uLnTx/>
                <a:uFillTx/>
                <a:latin typeface="张海山草泥马体" panose="02000000000000000000" pitchFamily="2" charset="-122"/>
                <a:ea typeface="张海山草泥马体" panose="02000000000000000000" pitchFamily="2" charset="-122"/>
              </a:endParaRPr>
            </a:p>
          </p:txBody>
        </p:sp>
      </p:grpSp>
      <p:grpSp>
        <p:nvGrpSpPr>
          <p:cNvPr id="17" name="组合 16"/>
          <p:cNvGrpSpPr/>
          <p:nvPr/>
        </p:nvGrpSpPr>
        <p:grpSpPr>
          <a:xfrm>
            <a:off x="7096125" y="1974031"/>
            <a:ext cx="4108990" cy="1987166"/>
            <a:chOff x="7096125" y="1974031"/>
            <a:chExt cx="4108990" cy="1987166"/>
          </a:xfrm>
        </p:grpSpPr>
        <p:sp>
          <p:nvSpPr>
            <p:cNvPr id="18" name="Freeform 6"/>
            <p:cNvSpPr>
              <a:spLocks/>
            </p:cNvSpPr>
            <p:nvPr/>
          </p:nvSpPr>
          <p:spPr bwMode="auto">
            <a:xfrm flipH="1">
              <a:off x="7096125" y="1974031"/>
              <a:ext cx="3977228" cy="1987166"/>
            </a:xfrm>
            <a:custGeom>
              <a:avLst/>
              <a:gdLst>
                <a:gd name="T0" fmla="*/ 604 w 615"/>
                <a:gd name="T1" fmla="*/ 216 h 476"/>
                <a:gd name="T2" fmla="*/ 604 w 615"/>
                <a:gd name="T3" fmla="*/ 260 h 476"/>
                <a:gd name="T4" fmla="*/ 443 w 615"/>
                <a:gd name="T5" fmla="*/ 452 h 476"/>
                <a:gd name="T6" fmla="*/ 391 w 615"/>
                <a:gd name="T7" fmla="*/ 476 h 476"/>
                <a:gd name="T8" fmla="*/ 25 w 615"/>
                <a:gd name="T9" fmla="*/ 476 h 476"/>
                <a:gd name="T10" fmla="*/ 4 w 615"/>
                <a:gd name="T11" fmla="*/ 463 h 476"/>
                <a:gd name="T12" fmla="*/ 7 w 615"/>
                <a:gd name="T13" fmla="*/ 439 h 476"/>
                <a:gd name="T14" fmla="*/ 158 w 615"/>
                <a:gd name="T15" fmla="*/ 260 h 476"/>
                <a:gd name="T16" fmla="*/ 158 w 615"/>
                <a:gd name="T17" fmla="*/ 216 h 476"/>
                <a:gd name="T18" fmla="*/ 7 w 615"/>
                <a:gd name="T19" fmla="*/ 37 h 476"/>
                <a:gd name="T20" fmla="*/ 4 w 615"/>
                <a:gd name="T21" fmla="*/ 13 h 476"/>
                <a:gd name="T22" fmla="*/ 25 w 615"/>
                <a:gd name="T23" fmla="*/ 0 h 476"/>
                <a:gd name="T24" fmla="*/ 391 w 615"/>
                <a:gd name="T25" fmla="*/ 0 h 476"/>
                <a:gd name="T26" fmla="*/ 443 w 615"/>
                <a:gd name="T27" fmla="*/ 24 h 476"/>
                <a:gd name="T28" fmla="*/ 604 w 615"/>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5" h="476">
                  <a:moveTo>
                    <a:pt x="604" y="216"/>
                  </a:moveTo>
                  <a:cubicBezTo>
                    <a:pt x="615" y="229"/>
                    <a:pt x="615" y="247"/>
                    <a:pt x="604" y="260"/>
                  </a:cubicBezTo>
                  <a:cubicBezTo>
                    <a:pt x="443" y="452"/>
                    <a:pt x="443" y="452"/>
                    <a:pt x="443" y="452"/>
                  </a:cubicBezTo>
                  <a:cubicBezTo>
                    <a:pt x="430" y="467"/>
                    <a:pt x="411" y="476"/>
                    <a:pt x="391" y="476"/>
                  </a:cubicBezTo>
                  <a:cubicBezTo>
                    <a:pt x="25" y="476"/>
                    <a:pt x="25" y="476"/>
                    <a:pt x="25" y="476"/>
                  </a:cubicBezTo>
                  <a:cubicBezTo>
                    <a:pt x="16" y="476"/>
                    <a:pt x="8" y="471"/>
                    <a:pt x="4" y="463"/>
                  </a:cubicBezTo>
                  <a:cubicBezTo>
                    <a:pt x="0" y="455"/>
                    <a:pt x="2" y="445"/>
                    <a:pt x="7" y="439"/>
                  </a:cubicBezTo>
                  <a:cubicBezTo>
                    <a:pt x="158" y="260"/>
                    <a:pt x="158" y="260"/>
                    <a:pt x="158" y="260"/>
                  </a:cubicBezTo>
                  <a:cubicBezTo>
                    <a:pt x="168" y="247"/>
                    <a:pt x="168" y="229"/>
                    <a:pt x="158" y="216"/>
                  </a:cubicBezTo>
                  <a:cubicBezTo>
                    <a:pt x="7" y="37"/>
                    <a:pt x="7" y="37"/>
                    <a:pt x="7" y="37"/>
                  </a:cubicBezTo>
                  <a:cubicBezTo>
                    <a:pt x="2" y="30"/>
                    <a:pt x="0" y="21"/>
                    <a:pt x="4" y="13"/>
                  </a:cubicBezTo>
                  <a:cubicBezTo>
                    <a:pt x="8" y="5"/>
                    <a:pt x="16" y="0"/>
                    <a:pt x="25" y="0"/>
                  </a:cubicBezTo>
                  <a:cubicBezTo>
                    <a:pt x="391" y="0"/>
                    <a:pt x="391" y="0"/>
                    <a:pt x="391" y="0"/>
                  </a:cubicBezTo>
                  <a:cubicBezTo>
                    <a:pt x="411" y="0"/>
                    <a:pt x="430" y="9"/>
                    <a:pt x="443" y="24"/>
                  </a:cubicBezTo>
                  <a:lnTo>
                    <a:pt x="604" y="216"/>
                  </a:lnTo>
                  <a:close/>
                </a:path>
              </a:pathLst>
            </a:custGeom>
            <a:solidFill>
              <a:srgbClr val="B82FB9"/>
            </a:solidFill>
            <a:ln>
              <a:noFill/>
            </a:ln>
            <a:scene3d>
              <a:camera prst="orthographicFront">
                <a:rot lat="17099985" lon="0" rev="0"/>
              </a:camera>
              <a:lightRig rig="twoPt" dir="t"/>
            </a:scene3d>
            <a:sp3d extrusionH="247650">
              <a:extrusionClr>
                <a:srgbClr val="B82FB9"/>
              </a:extrusionClr>
            </a:sp3d>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8"/>
            <p:cNvSpPr txBox="1"/>
            <p:nvPr/>
          </p:nvSpPr>
          <p:spPr>
            <a:xfrm>
              <a:off x="7283738" y="2299203"/>
              <a:ext cx="3921377" cy="830997"/>
            </a:xfrm>
            <a:prstGeom prst="rect">
              <a:avLst/>
            </a:prstGeom>
            <a:noFill/>
          </p:spPr>
          <p:txBody>
            <a:bodyPr wrap="square" rtlCol="0">
              <a:spAutoFit/>
            </a:bodyPr>
            <a:lstStyle/>
            <a:p>
              <a:pPr lvl="0"/>
              <a:r>
                <a:rPr lang="zh-CN" altLang="en-US" sz="4800" kern="0" dirty="0" smtClean="0">
                  <a:gradFill>
                    <a:gsLst>
                      <a:gs pos="76772">
                        <a:srgbClr val="B82FB9"/>
                      </a:gs>
                      <a:gs pos="0">
                        <a:srgbClr val="513CB8"/>
                      </a:gs>
                    </a:gsLst>
                    <a:lin ang="10800000" scaled="1"/>
                  </a:gradFill>
                  <a:latin typeface="张海山草泥马体" panose="02000000000000000000" pitchFamily="2" charset="-122"/>
                  <a:ea typeface="张海山草泥马体" panose="02000000000000000000" pitchFamily="2" charset="-122"/>
                </a:rPr>
                <a:t>历史将证明</a:t>
              </a:r>
              <a:endParaRPr kumimoji="0" lang="zh-CN" altLang="en-US" sz="4800" b="0" i="0" u="none" strike="noStrike" kern="0" cap="none" spc="0" normalizeH="0" baseline="0" noProof="0" dirty="0" smtClean="0">
                <a:ln>
                  <a:noFill/>
                </a:ln>
                <a:gradFill>
                  <a:gsLst>
                    <a:gs pos="76772">
                      <a:srgbClr val="B82FB9"/>
                    </a:gs>
                    <a:gs pos="0">
                      <a:srgbClr val="513CB8"/>
                    </a:gs>
                  </a:gsLst>
                  <a:lin ang="10800000" scaled="1"/>
                </a:gradFill>
                <a:effectLst/>
                <a:uLnTx/>
                <a:uFillTx/>
                <a:latin typeface="张海山草泥马体" panose="02000000000000000000" pitchFamily="2" charset="-122"/>
                <a:ea typeface="张海山草泥马体" panose="02000000000000000000" pitchFamily="2" charset="-122"/>
              </a:endParaRPr>
            </a:p>
          </p:txBody>
        </p:sp>
      </p:grpSp>
    </p:spTree>
    <p:extLst>
      <p:ext uri="{BB962C8B-B14F-4D97-AF65-F5344CB8AC3E}">
        <p14:creationId xmlns:p14="http://schemas.microsoft.com/office/powerpoint/2010/main" val="104565249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lvl="0">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聚力共圆梦想 </a:t>
                  </a: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grpSp>
        <p:nvGrpSpPr>
          <p:cNvPr id="10" name="组合 9"/>
          <p:cNvGrpSpPr/>
          <p:nvPr/>
        </p:nvGrpSpPr>
        <p:grpSpPr>
          <a:xfrm>
            <a:off x="1314891" y="1004514"/>
            <a:ext cx="13007081" cy="5027654"/>
            <a:chOff x="1314891" y="1004514"/>
            <a:chExt cx="13007081" cy="5027654"/>
          </a:xfrm>
        </p:grpSpPr>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t="68099" b="18204"/>
            <a:stretch/>
          </p:blipFill>
          <p:spPr>
            <a:xfrm>
              <a:off x="2129972" y="3752917"/>
              <a:ext cx="12192000" cy="772886"/>
            </a:xfrm>
            <a:prstGeom prst="rect">
              <a:avLst/>
            </a:prstGeom>
          </p:spPr>
        </p:pic>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t="68099" b="18204"/>
            <a:stretch/>
          </p:blipFill>
          <p:spPr>
            <a:xfrm>
              <a:off x="2129972" y="5157174"/>
              <a:ext cx="12192000" cy="772886"/>
            </a:xfrm>
            <a:prstGeom prst="rect">
              <a:avLst/>
            </a:prstGeom>
          </p:spPr>
        </p:pic>
        <p:pic>
          <p:nvPicPr>
            <p:cNvPr id="15" name="图片 14"/>
            <p:cNvPicPr>
              <a:picLocks noChangeAspect="1"/>
            </p:cNvPicPr>
            <p:nvPr/>
          </p:nvPicPr>
          <p:blipFill rotWithShape="1">
            <a:blip r:embed="rId5">
              <a:extLst>
                <a:ext uri="{28A0092B-C50C-407E-A947-70E740481C1C}">
                  <a14:useLocalDpi xmlns:a14="http://schemas.microsoft.com/office/drawing/2010/main" val="0"/>
                </a:ext>
              </a:extLst>
            </a:blip>
            <a:srcRect t="68099" b="18204"/>
            <a:stretch/>
          </p:blipFill>
          <p:spPr>
            <a:xfrm>
              <a:off x="2129972" y="2348660"/>
              <a:ext cx="12192000" cy="772886"/>
            </a:xfrm>
            <a:prstGeom prst="rect">
              <a:avLst/>
            </a:prstGeom>
          </p:spPr>
        </p:pic>
        <p:grpSp>
          <p:nvGrpSpPr>
            <p:cNvPr id="16" name="组合 15"/>
            <p:cNvGrpSpPr/>
            <p:nvPr/>
          </p:nvGrpSpPr>
          <p:grpSpPr>
            <a:xfrm>
              <a:off x="1314891" y="1004514"/>
              <a:ext cx="11040394" cy="5027654"/>
              <a:chOff x="1314891" y="1004514"/>
              <a:chExt cx="11040394" cy="5027654"/>
            </a:xfrm>
          </p:grpSpPr>
          <p:grpSp>
            <p:nvGrpSpPr>
              <p:cNvPr id="17" name="组合 16"/>
              <p:cNvGrpSpPr/>
              <p:nvPr/>
            </p:nvGrpSpPr>
            <p:grpSpPr>
              <a:xfrm>
                <a:off x="9274629" y="3816177"/>
                <a:ext cx="3080656" cy="2215991"/>
                <a:chOff x="9274629" y="3816177"/>
                <a:chExt cx="3080656" cy="2215991"/>
              </a:xfrm>
            </p:grpSpPr>
            <p:sp>
              <p:nvSpPr>
                <p:cNvPr id="27" name="矩形 26"/>
                <p:cNvSpPr/>
                <p:nvPr/>
              </p:nvSpPr>
              <p:spPr>
                <a:xfrm>
                  <a:off x="9862456" y="4192155"/>
                  <a:ext cx="2492829" cy="1404257"/>
                </a:xfrm>
                <a:prstGeom prst="rect">
                  <a:avLst/>
                </a:prstGeom>
                <a:gradFill flip="none" rotWithShape="1">
                  <a:gsLst>
                    <a:gs pos="76772">
                      <a:srgbClr val="B82FB9"/>
                    </a:gs>
                    <a:gs pos="38386">
                      <a:srgbClr val="8536B9"/>
                    </a:gs>
                    <a:gs pos="0">
                      <a:srgbClr val="513CB8">
                        <a:alpha val="4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文本框 27"/>
                <p:cNvSpPr txBox="1"/>
                <p:nvPr/>
              </p:nvSpPr>
              <p:spPr>
                <a:xfrm>
                  <a:off x="9274629" y="3816177"/>
                  <a:ext cx="1698171" cy="221599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800" b="1" i="0" u="none" strike="noStrike" kern="0" cap="none" spc="0" normalizeH="0" baseline="0" noProof="0" dirty="0" smtClean="0">
                      <a:ln>
                        <a:noFill/>
                      </a:ln>
                      <a:gradFill>
                        <a:gsLst>
                          <a:gs pos="76772">
                            <a:srgbClr val="B82FB9"/>
                          </a:gs>
                          <a:gs pos="0">
                            <a:srgbClr val="513CB8"/>
                          </a:gs>
                        </a:gsLst>
                        <a:lin ang="2700000" scaled="1"/>
                      </a:gradFill>
                      <a:effectLst/>
                      <a:uLnTx/>
                      <a:uFillTx/>
                      <a:latin typeface="Impact" panose="020B0806030902050204" pitchFamily="34" charset="0"/>
                    </a:rPr>
                    <a:t>3</a:t>
                  </a:r>
                  <a:endParaRPr kumimoji="0" lang="zh-CN" altLang="en-US" sz="13800" b="1" i="0" u="none" strike="noStrike" kern="0" cap="none" spc="0" normalizeH="0" baseline="0" noProof="0" dirty="0" smtClean="0">
                    <a:ln>
                      <a:noFill/>
                    </a:ln>
                    <a:gradFill>
                      <a:gsLst>
                        <a:gs pos="76772">
                          <a:srgbClr val="B82FB9"/>
                        </a:gs>
                        <a:gs pos="0">
                          <a:srgbClr val="513CB8"/>
                        </a:gs>
                      </a:gsLst>
                      <a:lin ang="2700000" scaled="1"/>
                    </a:gradFill>
                    <a:effectLst/>
                    <a:uLnTx/>
                    <a:uFillTx/>
                    <a:latin typeface="Impact" panose="020B0806030902050204" pitchFamily="34" charset="0"/>
                  </a:endParaRPr>
                </a:p>
              </p:txBody>
            </p:sp>
          </p:grpSp>
          <p:grpSp>
            <p:nvGrpSpPr>
              <p:cNvPr id="18" name="组合 17"/>
              <p:cNvGrpSpPr/>
              <p:nvPr/>
            </p:nvGrpSpPr>
            <p:grpSpPr>
              <a:xfrm>
                <a:off x="9274629" y="2426914"/>
                <a:ext cx="3080656" cy="2215991"/>
                <a:chOff x="9274629" y="2426914"/>
                <a:chExt cx="3080656" cy="2215991"/>
              </a:xfrm>
            </p:grpSpPr>
            <p:sp>
              <p:nvSpPr>
                <p:cNvPr id="25" name="矩形 24"/>
                <p:cNvSpPr/>
                <p:nvPr/>
              </p:nvSpPr>
              <p:spPr>
                <a:xfrm>
                  <a:off x="9779000" y="2793520"/>
                  <a:ext cx="2576285" cy="1404257"/>
                </a:xfrm>
                <a:prstGeom prst="rect">
                  <a:avLst/>
                </a:prstGeom>
                <a:gradFill flip="none" rotWithShape="1">
                  <a:gsLst>
                    <a:gs pos="76772">
                      <a:srgbClr val="B82FB9"/>
                    </a:gs>
                    <a:gs pos="38386">
                      <a:srgbClr val="8536B9"/>
                    </a:gs>
                    <a:gs pos="0">
                      <a:srgbClr val="513CB8">
                        <a:alpha val="4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 name="文本框 25"/>
                <p:cNvSpPr txBox="1"/>
                <p:nvPr/>
              </p:nvSpPr>
              <p:spPr>
                <a:xfrm>
                  <a:off x="9274629" y="2426914"/>
                  <a:ext cx="1698171" cy="221599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800" b="1" i="0" u="none" strike="noStrike" kern="0" cap="none" spc="0" normalizeH="0" baseline="0" noProof="0" dirty="0" smtClean="0">
                      <a:ln>
                        <a:noFill/>
                      </a:ln>
                      <a:gradFill>
                        <a:gsLst>
                          <a:gs pos="76772">
                            <a:srgbClr val="B82FB9"/>
                          </a:gs>
                          <a:gs pos="0">
                            <a:srgbClr val="513CB8"/>
                          </a:gs>
                        </a:gsLst>
                        <a:lin ang="2700000" scaled="1"/>
                      </a:gradFill>
                      <a:effectLst/>
                      <a:uLnTx/>
                      <a:uFillTx/>
                      <a:latin typeface="Impact" panose="020B0806030902050204" pitchFamily="34" charset="0"/>
                    </a:rPr>
                    <a:t>2</a:t>
                  </a:r>
                  <a:endParaRPr kumimoji="0" lang="zh-CN" altLang="en-US" sz="13800" b="1" i="0" u="none" strike="noStrike" kern="0" cap="none" spc="0" normalizeH="0" baseline="0" noProof="0" dirty="0" smtClean="0">
                    <a:ln>
                      <a:noFill/>
                    </a:ln>
                    <a:gradFill>
                      <a:gsLst>
                        <a:gs pos="76772">
                          <a:srgbClr val="B82FB9"/>
                        </a:gs>
                        <a:gs pos="0">
                          <a:srgbClr val="513CB8"/>
                        </a:gs>
                      </a:gsLst>
                      <a:lin ang="2700000" scaled="1"/>
                    </a:gradFill>
                    <a:effectLst/>
                    <a:uLnTx/>
                    <a:uFillTx/>
                    <a:latin typeface="Impact" panose="020B0806030902050204" pitchFamily="34" charset="0"/>
                  </a:endParaRPr>
                </a:p>
              </p:txBody>
            </p:sp>
          </p:grpSp>
          <p:grpSp>
            <p:nvGrpSpPr>
              <p:cNvPr id="19" name="组合 18"/>
              <p:cNvGrpSpPr/>
              <p:nvPr/>
            </p:nvGrpSpPr>
            <p:grpSpPr>
              <a:xfrm>
                <a:off x="9274629" y="1004514"/>
                <a:ext cx="3080656" cy="2215991"/>
                <a:chOff x="9274629" y="1004514"/>
                <a:chExt cx="3080656" cy="2215991"/>
              </a:xfrm>
            </p:grpSpPr>
            <p:sp>
              <p:nvSpPr>
                <p:cNvPr id="23" name="矩形 22"/>
                <p:cNvSpPr/>
                <p:nvPr/>
              </p:nvSpPr>
              <p:spPr>
                <a:xfrm>
                  <a:off x="9862456" y="1404257"/>
                  <a:ext cx="2492829" cy="1404257"/>
                </a:xfrm>
                <a:prstGeom prst="rect">
                  <a:avLst/>
                </a:prstGeom>
                <a:gradFill flip="none" rotWithShape="1">
                  <a:gsLst>
                    <a:gs pos="76772">
                      <a:srgbClr val="B82FB9"/>
                    </a:gs>
                    <a:gs pos="38386">
                      <a:srgbClr val="8536B9"/>
                    </a:gs>
                    <a:gs pos="0">
                      <a:srgbClr val="513CB8">
                        <a:alpha val="4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文本框 23"/>
                <p:cNvSpPr txBox="1"/>
                <p:nvPr/>
              </p:nvSpPr>
              <p:spPr>
                <a:xfrm>
                  <a:off x="9274629" y="1004514"/>
                  <a:ext cx="1698171" cy="221599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800" b="1" i="0" u="none" strike="noStrike" kern="0" cap="none" spc="0" normalizeH="0" baseline="0" noProof="0" dirty="0" smtClean="0">
                      <a:ln>
                        <a:noFill/>
                      </a:ln>
                      <a:gradFill>
                        <a:gsLst>
                          <a:gs pos="76772">
                            <a:srgbClr val="B82FB9"/>
                          </a:gs>
                          <a:gs pos="0">
                            <a:srgbClr val="513CB8"/>
                          </a:gs>
                        </a:gsLst>
                        <a:lin ang="2700000" scaled="1"/>
                      </a:gradFill>
                      <a:effectLst/>
                      <a:uLnTx/>
                      <a:uFillTx/>
                      <a:latin typeface="Impact" panose="020B0806030902050204" pitchFamily="34" charset="0"/>
                    </a:rPr>
                    <a:t>1</a:t>
                  </a:r>
                  <a:endParaRPr kumimoji="0" lang="zh-CN" altLang="en-US" sz="13800" b="1" i="0" u="none" strike="noStrike" kern="0" cap="none" spc="0" normalizeH="0" baseline="0" noProof="0" dirty="0" smtClean="0">
                    <a:ln>
                      <a:noFill/>
                    </a:ln>
                    <a:gradFill>
                      <a:gsLst>
                        <a:gs pos="76772">
                          <a:srgbClr val="B82FB9"/>
                        </a:gs>
                        <a:gs pos="0">
                          <a:srgbClr val="513CB8"/>
                        </a:gs>
                      </a:gsLst>
                      <a:lin ang="2700000" scaled="1"/>
                    </a:gradFill>
                    <a:effectLst/>
                    <a:uLnTx/>
                    <a:uFillTx/>
                    <a:latin typeface="Impact" panose="020B0806030902050204" pitchFamily="34" charset="0"/>
                  </a:endParaRPr>
                </a:p>
              </p:txBody>
            </p:sp>
          </p:grpSp>
          <p:sp>
            <p:nvSpPr>
              <p:cNvPr id="20" name="文本框 19"/>
              <p:cNvSpPr txBox="1"/>
              <p:nvPr/>
            </p:nvSpPr>
            <p:spPr>
              <a:xfrm>
                <a:off x="1314891" y="1994717"/>
                <a:ext cx="8073119" cy="707886"/>
              </a:xfrm>
              <a:prstGeom prst="rect">
                <a:avLst/>
              </a:prstGeom>
              <a:noFill/>
            </p:spPr>
            <p:txBody>
              <a:bodyPr wrap="square" rtlCol="0">
                <a:spAutoFit/>
              </a:bodyPr>
              <a:lstStyle/>
              <a:p>
                <a:pPr lvl="0" algn="r"/>
                <a:r>
                  <a:rPr kumimoji="0" lang="zh-CN" altLang="en-US" sz="20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中国的发展不是建立在掠夺和侵犯他国利益的基础上，而是与其他国家和民族携手发展、和谐发展、共同发展、共享繁荣</a:t>
                </a:r>
              </a:p>
            </p:txBody>
          </p:sp>
          <p:sp>
            <p:nvSpPr>
              <p:cNvPr id="21" name="文本框 20"/>
              <p:cNvSpPr txBox="1"/>
              <p:nvPr/>
            </p:nvSpPr>
            <p:spPr>
              <a:xfrm>
                <a:off x="1509143" y="3550774"/>
                <a:ext cx="8073119" cy="707886"/>
              </a:xfrm>
              <a:prstGeom prst="rect">
                <a:avLst/>
              </a:prstGeom>
              <a:noFill/>
            </p:spPr>
            <p:txBody>
              <a:bodyPr wrap="square" rtlCol="0">
                <a:spAutoFit/>
              </a:bodyPr>
              <a:lstStyle/>
              <a:p>
                <a:pPr lvl="0" algn="r"/>
                <a:r>
                  <a:rPr kumimoji="0" lang="zh-CN" altLang="en-US" sz="20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中国梦的实现，不同于以往的大国崛起，而是基于中华民族爱好和平、珍惜和平、维护和平的优良传统、美好愿望和坚定意志。</a:t>
                </a:r>
              </a:p>
            </p:txBody>
          </p:sp>
          <p:sp>
            <p:nvSpPr>
              <p:cNvPr id="22" name="文本框 21"/>
              <p:cNvSpPr txBox="1"/>
              <p:nvPr/>
            </p:nvSpPr>
            <p:spPr>
              <a:xfrm>
                <a:off x="1566520" y="5159973"/>
                <a:ext cx="8073119" cy="400110"/>
              </a:xfrm>
              <a:prstGeom prst="rect">
                <a:avLst/>
              </a:prstGeom>
              <a:noFill/>
            </p:spPr>
            <p:txBody>
              <a:bodyPr wrap="square" rtlCol="0">
                <a:spAutoFit/>
              </a:bodyPr>
              <a:lstStyle/>
              <a:p>
                <a:pPr lvl="0" algn="r"/>
                <a:r>
                  <a:rPr kumimoji="0" lang="zh-CN" altLang="en-US" sz="20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是以和平发展、科学发展为基本路径和基本方式。</a:t>
                </a:r>
              </a:p>
            </p:txBody>
          </p:sp>
        </p:grpSp>
      </p:grpSp>
    </p:spTree>
    <p:extLst>
      <p:ext uri="{BB962C8B-B14F-4D97-AF65-F5344CB8AC3E}">
        <p14:creationId xmlns:p14="http://schemas.microsoft.com/office/powerpoint/2010/main" val="270339451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lvl="0">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聚力共圆梦想 </a:t>
                  </a: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grpSp>
        <p:nvGrpSpPr>
          <p:cNvPr id="10" name="组合 9"/>
          <p:cNvGrpSpPr/>
          <p:nvPr/>
        </p:nvGrpSpPr>
        <p:grpSpPr>
          <a:xfrm>
            <a:off x="818312" y="2438203"/>
            <a:ext cx="11086033" cy="1509666"/>
            <a:chOff x="818312" y="2438203"/>
            <a:chExt cx="11086033" cy="1509666"/>
          </a:xfrm>
        </p:grpSpPr>
        <p:sp>
          <p:nvSpPr>
            <p:cNvPr id="12" name="文本框 11"/>
            <p:cNvSpPr txBox="1"/>
            <p:nvPr/>
          </p:nvSpPr>
          <p:spPr>
            <a:xfrm>
              <a:off x="923543" y="2438203"/>
              <a:ext cx="2492375" cy="584775"/>
            </a:xfrm>
            <a:prstGeom prst="rect">
              <a:avLst/>
            </a:prstGeom>
            <a:noFill/>
          </p:spPr>
          <p:txBody>
            <a:bodyPr wrap="square" rtlCol="0">
              <a:spAutoFit/>
            </a:bodyPr>
            <a:lstStyle/>
            <a:p>
              <a:pPr lvl="0"/>
              <a:r>
                <a:rPr kumimoji="0" lang="zh-CN" altLang="en-US" sz="3200" b="1" i="0" u="none" strike="noStrike" kern="0" cap="none" spc="0" normalizeH="0" baseline="0" noProof="0" dirty="0" smtClean="0">
                  <a:ln>
                    <a:noFill/>
                  </a:ln>
                  <a:gradFill>
                    <a:gsLst>
                      <a:gs pos="76772">
                        <a:srgbClr val="B82FB9"/>
                      </a:gs>
                      <a:gs pos="0">
                        <a:srgbClr val="513CB8"/>
                      </a:gs>
                    </a:gsLst>
                    <a:lin ang="10800000" scaled="1"/>
                  </a:gradFill>
                  <a:effectLst/>
                  <a:uLnTx/>
                  <a:uFillTx/>
                  <a:latin typeface="张海山草泥马体" panose="02000000000000000000" pitchFamily="2" charset="-122"/>
                  <a:ea typeface="张海山草泥马体" panose="02000000000000000000" pitchFamily="2" charset="-122"/>
                </a:rPr>
                <a:t>中国威胁论</a:t>
              </a:r>
            </a:p>
          </p:txBody>
        </p:sp>
        <p:sp>
          <p:nvSpPr>
            <p:cNvPr id="13" name="Freeform 6"/>
            <p:cNvSpPr>
              <a:spLocks/>
            </p:cNvSpPr>
            <p:nvPr/>
          </p:nvSpPr>
          <p:spPr bwMode="auto">
            <a:xfrm>
              <a:off x="818312" y="2696244"/>
              <a:ext cx="2505075" cy="1251625"/>
            </a:xfrm>
            <a:custGeom>
              <a:avLst/>
              <a:gdLst>
                <a:gd name="T0" fmla="*/ 604 w 615"/>
                <a:gd name="T1" fmla="*/ 216 h 476"/>
                <a:gd name="T2" fmla="*/ 604 w 615"/>
                <a:gd name="T3" fmla="*/ 260 h 476"/>
                <a:gd name="T4" fmla="*/ 443 w 615"/>
                <a:gd name="T5" fmla="*/ 452 h 476"/>
                <a:gd name="T6" fmla="*/ 391 w 615"/>
                <a:gd name="T7" fmla="*/ 476 h 476"/>
                <a:gd name="T8" fmla="*/ 25 w 615"/>
                <a:gd name="T9" fmla="*/ 476 h 476"/>
                <a:gd name="T10" fmla="*/ 4 w 615"/>
                <a:gd name="T11" fmla="*/ 463 h 476"/>
                <a:gd name="T12" fmla="*/ 7 w 615"/>
                <a:gd name="T13" fmla="*/ 439 h 476"/>
                <a:gd name="T14" fmla="*/ 158 w 615"/>
                <a:gd name="T15" fmla="*/ 260 h 476"/>
                <a:gd name="T16" fmla="*/ 158 w 615"/>
                <a:gd name="T17" fmla="*/ 216 h 476"/>
                <a:gd name="T18" fmla="*/ 7 w 615"/>
                <a:gd name="T19" fmla="*/ 37 h 476"/>
                <a:gd name="T20" fmla="*/ 4 w 615"/>
                <a:gd name="T21" fmla="*/ 13 h 476"/>
                <a:gd name="T22" fmla="*/ 25 w 615"/>
                <a:gd name="T23" fmla="*/ 0 h 476"/>
                <a:gd name="T24" fmla="*/ 391 w 615"/>
                <a:gd name="T25" fmla="*/ 0 h 476"/>
                <a:gd name="T26" fmla="*/ 443 w 615"/>
                <a:gd name="T27" fmla="*/ 24 h 476"/>
                <a:gd name="T28" fmla="*/ 604 w 615"/>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5" h="476">
                  <a:moveTo>
                    <a:pt x="604" y="216"/>
                  </a:moveTo>
                  <a:cubicBezTo>
                    <a:pt x="615" y="229"/>
                    <a:pt x="615" y="247"/>
                    <a:pt x="604" y="260"/>
                  </a:cubicBezTo>
                  <a:cubicBezTo>
                    <a:pt x="443" y="452"/>
                    <a:pt x="443" y="452"/>
                    <a:pt x="443" y="452"/>
                  </a:cubicBezTo>
                  <a:cubicBezTo>
                    <a:pt x="430" y="467"/>
                    <a:pt x="411" y="476"/>
                    <a:pt x="391" y="476"/>
                  </a:cubicBezTo>
                  <a:cubicBezTo>
                    <a:pt x="25" y="476"/>
                    <a:pt x="25" y="476"/>
                    <a:pt x="25" y="476"/>
                  </a:cubicBezTo>
                  <a:cubicBezTo>
                    <a:pt x="16" y="476"/>
                    <a:pt x="8" y="471"/>
                    <a:pt x="4" y="463"/>
                  </a:cubicBezTo>
                  <a:cubicBezTo>
                    <a:pt x="0" y="455"/>
                    <a:pt x="2" y="445"/>
                    <a:pt x="7" y="439"/>
                  </a:cubicBezTo>
                  <a:cubicBezTo>
                    <a:pt x="158" y="260"/>
                    <a:pt x="158" y="260"/>
                    <a:pt x="158" y="260"/>
                  </a:cubicBezTo>
                  <a:cubicBezTo>
                    <a:pt x="168" y="247"/>
                    <a:pt x="168" y="229"/>
                    <a:pt x="158" y="216"/>
                  </a:cubicBezTo>
                  <a:cubicBezTo>
                    <a:pt x="7" y="37"/>
                    <a:pt x="7" y="37"/>
                    <a:pt x="7" y="37"/>
                  </a:cubicBezTo>
                  <a:cubicBezTo>
                    <a:pt x="2" y="30"/>
                    <a:pt x="0" y="21"/>
                    <a:pt x="4" y="13"/>
                  </a:cubicBezTo>
                  <a:cubicBezTo>
                    <a:pt x="8" y="5"/>
                    <a:pt x="16" y="0"/>
                    <a:pt x="25" y="0"/>
                  </a:cubicBezTo>
                  <a:cubicBezTo>
                    <a:pt x="391" y="0"/>
                    <a:pt x="391" y="0"/>
                    <a:pt x="391" y="0"/>
                  </a:cubicBezTo>
                  <a:cubicBezTo>
                    <a:pt x="411" y="0"/>
                    <a:pt x="430" y="9"/>
                    <a:pt x="443" y="24"/>
                  </a:cubicBezTo>
                  <a:lnTo>
                    <a:pt x="604" y="216"/>
                  </a:lnTo>
                  <a:close/>
                </a:path>
              </a:pathLst>
            </a:custGeom>
            <a:solidFill>
              <a:srgbClr val="B82FB9"/>
            </a:solidFill>
            <a:ln>
              <a:noFill/>
            </a:ln>
            <a:scene3d>
              <a:camera prst="orthographicFront">
                <a:rot lat="17099985" lon="0" rev="0"/>
              </a:camera>
              <a:lightRig rig="twoPt" dir="t"/>
            </a:scene3d>
            <a:sp3d extrusionH="247650">
              <a:extrusionClr>
                <a:srgbClr val="B82FB9"/>
              </a:extrusionClr>
            </a:sp3d>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6"/>
            <p:cNvSpPr>
              <a:spLocks/>
            </p:cNvSpPr>
            <p:nvPr/>
          </p:nvSpPr>
          <p:spPr bwMode="auto">
            <a:xfrm>
              <a:off x="3669882" y="2696244"/>
              <a:ext cx="2505075" cy="1251625"/>
            </a:xfrm>
            <a:custGeom>
              <a:avLst/>
              <a:gdLst>
                <a:gd name="T0" fmla="*/ 604 w 615"/>
                <a:gd name="T1" fmla="*/ 216 h 476"/>
                <a:gd name="T2" fmla="*/ 604 w 615"/>
                <a:gd name="T3" fmla="*/ 260 h 476"/>
                <a:gd name="T4" fmla="*/ 443 w 615"/>
                <a:gd name="T5" fmla="*/ 452 h 476"/>
                <a:gd name="T6" fmla="*/ 391 w 615"/>
                <a:gd name="T7" fmla="*/ 476 h 476"/>
                <a:gd name="T8" fmla="*/ 25 w 615"/>
                <a:gd name="T9" fmla="*/ 476 h 476"/>
                <a:gd name="T10" fmla="*/ 4 w 615"/>
                <a:gd name="T11" fmla="*/ 463 h 476"/>
                <a:gd name="T12" fmla="*/ 7 w 615"/>
                <a:gd name="T13" fmla="*/ 439 h 476"/>
                <a:gd name="T14" fmla="*/ 158 w 615"/>
                <a:gd name="T15" fmla="*/ 260 h 476"/>
                <a:gd name="T16" fmla="*/ 158 w 615"/>
                <a:gd name="T17" fmla="*/ 216 h 476"/>
                <a:gd name="T18" fmla="*/ 7 w 615"/>
                <a:gd name="T19" fmla="*/ 37 h 476"/>
                <a:gd name="T20" fmla="*/ 4 w 615"/>
                <a:gd name="T21" fmla="*/ 13 h 476"/>
                <a:gd name="T22" fmla="*/ 25 w 615"/>
                <a:gd name="T23" fmla="*/ 0 h 476"/>
                <a:gd name="T24" fmla="*/ 391 w 615"/>
                <a:gd name="T25" fmla="*/ 0 h 476"/>
                <a:gd name="T26" fmla="*/ 443 w 615"/>
                <a:gd name="T27" fmla="*/ 24 h 476"/>
                <a:gd name="T28" fmla="*/ 604 w 615"/>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5" h="476">
                  <a:moveTo>
                    <a:pt x="604" y="216"/>
                  </a:moveTo>
                  <a:cubicBezTo>
                    <a:pt x="615" y="229"/>
                    <a:pt x="615" y="247"/>
                    <a:pt x="604" y="260"/>
                  </a:cubicBezTo>
                  <a:cubicBezTo>
                    <a:pt x="443" y="452"/>
                    <a:pt x="443" y="452"/>
                    <a:pt x="443" y="452"/>
                  </a:cubicBezTo>
                  <a:cubicBezTo>
                    <a:pt x="430" y="467"/>
                    <a:pt x="411" y="476"/>
                    <a:pt x="391" y="476"/>
                  </a:cubicBezTo>
                  <a:cubicBezTo>
                    <a:pt x="25" y="476"/>
                    <a:pt x="25" y="476"/>
                    <a:pt x="25" y="476"/>
                  </a:cubicBezTo>
                  <a:cubicBezTo>
                    <a:pt x="16" y="476"/>
                    <a:pt x="8" y="471"/>
                    <a:pt x="4" y="463"/>
                  </a:cubicBezTo>
                  <a:cubicBezTo>
                    <a:pt x="0" y="455"/>
                    <a:pt x="2" y="445"/>
                    <a:pt x="7" y="439"/>
                  </a:cubicBezTo>
                  <a:cubicBezTo>
                    <a:pt x="158" y="260"/>
                    <a:pt x="158" y="260"/>
                    <a:pt x="158" y="260"/>
                  </a:cubicBezTo>
                  <a:cubicBezTo>
                    <a:pt x="168" y="247"/>
                    <a:pt x="168" y="229"/>
                    <a:pt x="158" y="216"/>
                  </a:cubicBezTo>
                  <a:cubicBezTo>
                    <a:pt x="7" y="37"/>
                    <a:pt x="7" y="37"/>
                    <a:pt x="7" y="37"/>
                  </a:cubicBezTo>
                  <a:cubicBezTo>
                    <a:pt x="2" y="30"/>
                    <a:pt x="0" y="21"/>
                    <a:pt x="4" y="13"/>
                  </a:cubicBezTo>
                  <a:cubicBezTo>
                    <a:pt x="8" y="5"/>
                    <a:pt x="16" y="0"/>
                    <a:pt x="25" y="0"/>
                  </a:cubicBezTo>
                  <a:cubicBezTo>
                    <a:pt x="391" y="0"/>
                    <a:pt x="391" y="0"/>
                    <a:pt x="391" y="0"/>
                  </a:cubicBezTo>
                  <a:cubicBezTo>
                    <a:pt x="411" y="0"/>
                    <a:pt x="430" y="9"/>
                    <a:pt x="443" y="24"/>
                  </a:cubicBezTo>
                  <a:lnTo>
                    <a:pt x="604" y="216"/>
                  </a:lnTo>
                  <a:close/>
                </a:path>
              </a:pathLst>
            </a:custGeom>
            <a:solidFill>
              <a:srgbClr val="B82FB9"/>
            </a:solidFill>
            <a:ln>
              <a:noFill/>
            </a:ln>
            <a:scene3d>
              <a:camera prst="orthographicFront">
                <a:rot lat="17099985" lon="0" rev="0"/>
              </a:camera>
              <a:lightRig rig="twoPt" dir="t"/>
            </a:scene3d>
            <a:sp3d extrusionH="247650">
              <a:extrusionClr>
                <a:srgbClr val="B82FB9"/>
              </a:extrusionClr>
            </a:sp3d>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6"/>
            <p:cNvSpPr>
              <a:spLocks/>
            </p:cNvSpPr>
            <p:nvPr/>
          </p:nvSpPr>
          <p:spPr bwMode="auto">
            <a:xfrm>
              <a:off x="6534576" y="2696244"/>
              <a:ext cx="2505075" cy="1251625"/>
            </a:xfrm>
            <a:custGeom>
              <a:avLst/>
              <a:gdLst>
                <a:gd name="T0" fmla="*/ 604 w 615"/>
                <a:gd name="T1" fmla="*/ 216 h 476"/>
                <a:gd name="T2" fmla="*/ 604 w 615"/>
                <a:gd name="T3" fmla="*/ 260 h 476"/>
                <a:gd name="T4" fmla="*/ 443 w 615"/>
                <a:gd name="T5" fmla="*/ 452 h 476"/>
                <a:gd name="T6" fmla="*/ 391 w 615"/>
                <a:gd name="T7" fmla="*/ 476 h 476"/>
                <a:gd name="T8" fmla="*/ 25 w 615"/>
                <a:gd name="T9" fmla="*/ 476 h 476"/>
                <a:gd name="T10" fmla="*/ 4 w 615"/>
                <a:gd name="T11" fmla="*/ 463 h 476"/>
                <a:gd name="T12" fmla="*/ 7 w 615"/>
                <a:gd name="T13" fmla="*/ 439 h 476"/>
                <a:gd name="T14" fmla="*/ 158 w 615"/>
                <a:gd name="T15" fmla="*/ 260 h 476"/>
                <a:gd name="T16" fmla="*/ 158 w 615"/>
                <a:gd name="T17" fmla="*/ 216 h 476"/>
                <a:gd name="T18" fmla="*/ 7 w 615"/>
                <a:gd name="T19" fmla="*/ 37 h 476"/>
                <a:gd name="T20" fmla="*/ 4 w 615"/>
                <a:gd name="T21" fmla="*/ 13 h 476"/>
                <a:gd name="T22" fmla="*/ 25 w 615"/>
                <a:gd name="T23" fmla="*/ 0 h 476"/>
                <a:gd name="T24" fmla="*/ 391 w 615"/>
                <a:gd name="T25" fmla="*/ 0 h 476"/>
                <a:gd name="T26" fmla="*/ 443 w 615"/>
                <a:gd name="T27" fmla="*/ 24 h 476"/>
                <a:gd name="T28" fmla="*/ 604 w 615"/>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5" h="476">
                  <a:moveTo>
                    <a:pt x="604" y="216"/>
                  </a:moveTo>
                  <a:cubicBezTo>
                    <a:pt x="615" y="229"/>
                    <a:pt x="615" y="247"/>
                    <a:pt x="604" y="260"/>
                  </a:cubicBezTo>
                  <a:cubicBezTo>
                    <a:pt x="443" y="452"/>
                    <a:pt x="443" y="452"/>
                    <a:pt x="443" y="452"/>
                  </a:cubicBezTo>
                  <a:cubicBezTo>
                    <a:pt x="430" y="467"/>
                    <a:pt x="411" y="476"/>
                    <a:pt x="391" y="476"/>
                  </a:cubicBezTo>
                  <a:cubicBezTo>
                    <a:pt x="25" y="476"/>
                    <a:pt x="25" y="476"/>
                    <a:pt x="25" y="476"/>
                  </a:cubicBezTo>
                  <a:cubicBezTo>
                    <a:pt x="16" y="476"/>
                    <a:pt x="8" y="471"/>
                    <a:pt x="4" y="463"/>
                  </a:cubicBezTo>
                  <a:cubicBezTo>
                    <a:pt x="0" y="455"/>
                    <a:pt x="2" y="445"/>
                    <a:pt x="7" y="439"/>
                  </a:cubicBezTo>
                  <a:cubicBezTo>
                    <a:pt x="158" y="260"/>
                    <a:pt x="158" y="260"/>
                    <a:pt x="158" y="260"/>
                  </a:cubicBezTo>
                  <a:cubicBezTo>
                    <a:pt x="168" y="247"/>
                    <a:pt x="168" y="229"/>
                    <a:pt x="158" y="216"/>
                  </a:cubicBezTo>
                  <a:cubicBezTo>
                    <a:pt x="7" y="37"/>
                    <a:pt x="7" y="37"/>
                    <a:pt x="7" y="37"/>
                  </a:cubicBezTo>
                  <a:cubicBezTo>
                    <a:pt x="2" y="30"/>
                    <a:pt x="0" y="21"/>
                    <a:pt x="4" y="13"/>
                  </a:cubicBezTo>
                  <a:cubicBezTo>
                    <a:pt x="8" y="5"/>
                    <a:pt x="16" y="0"/>
                    <a:pt x="25" y="0"/>
                  </a:cubicBezTo>
                  <a:cubicBezTo>
                    <a:pt x="391" y="0"/>
                    <a:pt x="391" y="0"/>
                    <a:pt x="391" y="0"/>
                  </a:cubicBezTo>
                  <a:cubicBezTo>
                    <a:pt x="411" y="0"/>
                    <a:pt x="430" y="9"/>
                    <a:pt x="443" y="24"/>
                  </a:cubicBezTo>
                  <a:lnTo>
                    <a:pt x="604" y="216"/>
                  </a:lnTo>
                  <a:close/>
                </a:path>
              </a:pathLst>
            </a:custGeom>
            <a:solidFill>
              <a:srgbClr val="B82FB9"/>
            </a:solidFill>
            <a:ln>
              <a:noFill/>
            </a:ln>
            <a:scene3d>
              <a:camera prst="orthographicFront">
                <a:rot lat="17099985" lon="0" rev="0"/>
              </a:camera>
              <a:lightRig rig="twoPt" dir="t"/>
            </a:scene3d>
            <a:sp3d extrusionH="247650">
              <a:extrusionClr>
                <a:srgbClr val="B82FB9"/>
              </a:extrusionClr>
            </a:sp3d>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6"/>
            <p:cNvSpPr>
              <a:spLocks/>
            </p:cNvSpPr>
            <p:nvPr/>
          </p:nvSpPr>
          <p:spPr bwMode="auto">
            <a:xfrm>
              <a:off x="9399270" y="2696244"/>
              <a:ext cx="2505075" cy="1251625"/>
            </a:xfrm>
            <a:custGeom>
              <a:avLst/>
              <a:gdLst>
                <a:gd name="T0" fmla="*/ 604 w 615"/>
                <a:gd name="T1" fmla="*/ 216 h 476"/>
                <a:gd name="T2" fmla="*/ 604 w 615"/>
                <a:gd name="T3" fmla="*/ 260 h 476"/>
                <a:gd name="T4" fmla="*/ 443 w 615"/>
                <a:gd name="T5" fmla="*/ 452 h 476"/>
                <a:gd name="T6" fmla="*/ 391 w 615"/>
                <a:gd name="T7" fmla="*/ 476 h 476"/>
                <a:gd name="T8" fmla="*/ 25 w 615"/>
                <a:gd name="T9" fmla="*/ 476 h 476"/>
                <a:gd name="T10" fmla="*/ 4 w 615"/>
                <a:gd name="T11" fmla="*/ 463 h 476"/>
                <a:gd name="T12" fmla="*/ 7 w 615"/>
                <a:gd name="T13" fmla="*/ 439 h 476"/>
                <a:gd name="T14" fmla="*/ 158 w 615"/>
                <a:gd name="T15" fmla="*/ 260 h 476"/>
                <a:gd name="T16" fmla="*/ 158 w 615"/>
                <a:gd name="T17" fmla="*/ 216 h 476"/>
                <a:gd name="T18" fmla="*/ 7 w 615"/>
                <a:gd name="T19" fmla="*/ 37 h 476"/>
                <a:gd name="T20" fmla="*/ 4 w 615"/>
                <a:gd name="T21" fmla="*/ 13 h 476"/>
                <a:gd name="T22" fmla="*/ 25 w 615"/>
                <a:gd name="T23" fmla="*/ 0 h 476"/>
                <a:gd name="T24" fmla="*/ 391 w 615"/>
                <a:gd name="T25" fmla="*/ 0 h 476"/>
                <a:gd name="T26" fmla="*/ 443 w 615"/>
                <a:gd name="T27" fmla="*/ 24 h 476"/>
                <a:gd name="T28" fmla="*/ 604 w 615"/>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5" h="476">
                  <a:moveTo>
                    <a:pt x="604" y="216"/>
                  </a:moveTo>
                  <a:cubicBezTo>
                    <a:pt x="615" y="229"/>
                    <a:pt x="615" y="247"/>
                    <a:pt x="604" y="260"/>
                  </a:cubicBezTo>
                  <a:cubicBezTo>
                    <a:pt x="443" y="452"/>
                    <a:pt x="443" y="452"/>
                    <a:pt x="443" y="452"/>
                  </a:cubicBezTo>
                  <a:cubicBezTo>
                    <a:pt x="430" y="467"/>
                    <a:pt x="411" y="476"/>
                    <a:pt x="391" y="476"/>
                  </a:cubicBezTo>
                  <a:cubicBezTo>
                    <a:pt x="25" y="476"/>
                    <a:pt x="25" y="476"/>
                    <a:pt x="25" y="476"/>
                  </a:cubicBezTo>
                  <a:cubicBezTo>
                    <a:pt x="16" y="476"/>
                    <a:pt x="8" y="471"/>
                    <a:pt x="4" y="463"/>
                  </a:cubicBezTo>
                  <a:cubicBezTo>
                    <a:pt x="0" y="455"/>
                    <a:pt x="2" y="445"/>
                    <a:pt x="7" y="439"/>
                  </a:cubicBezTo>
                  <a:cubicBezTo>
                    <a:pt x="158" y="260"/>
                    <a:pt x="158" y="260"/>
                    <a:pt x="158" y="260"/>
                  </a:cubicBezTo>
                  <a:cubicBezTo>
                    <a:pt x="168" y="247"/>
                    <a:pt x="168" y="229"/>
                    <a:pt x="158" y="216"/>
                  </a:cubicBezTo>
                  <a:cubicBezTo>
                    <a:pt x="7" y="37"/>
                    <a:pt x="7" y="37"/>
                    <a:pt x="7" y="37"/>
                  </a:cubicBezTo>
                  <a:cubicBezTo>
                    <a:pt x="2" y="30"/>
                    <a:pt x="0" y="21"/>
                    <a:pt x="4" y="13"/>
                  </a:cubicBezTo>
                  <a:cubicBezTo>
                    <a:pt x="8" y="5"/>
                    <a:pt x="16" y="0"/>
                    <a:pt x="25" y="0"/>
                  </a:cubicBezTo>
                  <a:cubicBezTo>
                    <a:pt x="391" y="0"/>
                    <a:pt x="391" y="0"/>
                    <a:pt x="391" y="0"/>
                  </a:cubicBezTo>
                  <a:cubicBezTo>
                    <a:pt x="411" y="0"/>
                    <a:pt x="430" y="9"/>
                    <a:pt x="443" y="24"/>
                  </a:cubicBezTo>
                  <a:lnTo>
                    <a:pt x="604" y="216"/>
                  </a:lnTo>
                  <a:close/>
                </a:path>
              </a:pathLst>
            </a:custGeom>
            <a:solidFill>
              <a:srgbClr val="B82FB9"/>
            </a:solidFill>
            <a:ln>
              <a:noFill/>
            </a:ln>
            <a:scene3d>
              <a:camera prst="orthographicFront">
                <a:rot lat="17099985" lon="0" rev="0"/>
              </a:camera>
              <a:lightRig rig="twoPt" dir="t"/>
            </a:scene3d>
            <a:sp3d extrusionH="247650">
              <a:extrusionClr>
                <a:srgbClr val="B82FB9"/>
              </a:extrusionClr>
            </a:sp3d>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文本框 17"/>
            <p:cNvSpPr txBox="1"/>
            <p:nvPr/>
          </p:nvSpPr>
          <p:spPr>
            <a:xfrm>
              <a:off x="3603625" y="2438203"/>
              <a:ext cx="2492375" cy="584775"/>
            </a:xfrm>
            <a:prstGeom prst="rect">
              <a:avLst/>
            </a:prstGeom>
            <a:noFill/>
          </p:spPr>
          <p:txBody>
            <a:bodyPr wrap="square" rtlCol="0">
              <a:spAutoFit/>
            </a:bodyPr>
            <a:lstStyle/>
            <a:p>
              <a:pPr lvl="0"/>
              <a:r>
                <a:rPr kumimoji="0" lang="zh-CN" altLang="en-US" sz="3200" b="1" i="0" u="none" strike="noStrike" kern="0" cap="none" spc="0" normalizeH="0" baseline="0" noProof="0" dirty="0" smtClean="0">
                  <a:ln>
                    <a:noFill/>
                  </a:ln>
                  <a:gradFill>
                    <a:gsLst>
                      <a:gs pos="76772">
                        <a:srgbClr val="B82FB9"/>
                      </a:gs>
                      <a:gs pos="0">
                        <a:srgbClr val="513CB8"/>
                      </a:gs>
                    </a:gsLst>
                    <a:lin ang="10800000" scaled="1"/>
                  </a:gradFill>
                  <a:effectLst/>
                  <a:uLnTx/>
                  <a:uFillTx/>
                  <a:latin typeface="张海山草泥马体" panose="02000000000000000000" pitchFamily="2" charset="-122"/>
                  <a:ea typeface="张海山草泥马体" panose="02000000000000000000" pitchFamily="2" charset="-122"/>
                </a:rPr>
                <a:t>侵略战争</a:t>
              </a:r>
            </a:p>
          </p:txBody>
        </p:sp>
        <p:sp>
          <p:nvSpPr>
            <p:cNvPr id="19" name="文本框 18"/>
            <p:cNvSpPr txBox="1"/>
            <p:nvPr/>
          </p:nvSpPr>
          <p:spPr>
            <a:xfrm>
              <a:off x="6547276" y="2438203"/>
              <a:ext cx="2492375" cy="584775"/>
            </a:xfrm>
            <a:prstGeom prst="rect">
              <a:avLst/>
            </a:prstGeom>
            <a:noFill/>
          </p:spPr>
          <p:txBody>
            <a:bodyPr wrap="square" rtlCol="0">
              <a:spAutoFit/>
            </a:bodyPr>
            <a:lstStyle/>
            <a:p>
              <a:pPr lvl="0"/>
              <a:r>
                <a:rPr kumimoji="0" lang="zh-CN" altLang="en-US" sz="3200" b="1" i="0" u="none" strike="noStrike" kern="0" cap="none" spc="0" normalizeH="0" baseline="0" noProof="0" dirty="0" smtClean="0">
                  <a:ln>
                    <a:noFill/>
                  </a:ln>
                  <a:gradFill>
                    <a:gsLst>
                      <a:gs pos="76772">
                        <a:srgbClr val="B82FB9"/>
                      </a:gs>
                      <a:gs pos="0">
                        <a:srgbClr val="513CB8"/>
                      </a:gs>
                    </a:gsLst>
                    <a:lin ang="10800000" scaled="1"/>
                  </a:gradFill>
                  <a:effectLst/>
                  <a:uLnTx/>
                  <a:uFillTx/>
                  <a:latin typeface="张海山草泥马体" panose="02000000000000000000" pitchFamily="2" charset="-122"/>
                  <a:ea typeface="张海山草泥马体" panose="02000000000000000000" pitchFamily="2" charset="-122"/>
                </a:rPr>
                <a:t>中国崩溃论</a:t>
              </a:r>
            </a:p>
          </p:txBody>
        </p:sp>
        <p:sp>
          <p:nvSpPr>
            <p:cNvPr id="20" name="文本框 19"/>
            <p:cNvSpPr txBox="1"/>
            <p:nvPr/>
          </p:nvSpPr>
          <p:spPr>
            <a:xfrm>
              <a:off x="9411970" y="2438203"/>
              <a:ext cx="2492375" cy="584775"/>
            </a:xfrm>
            <a:prstGeom prst="rect">
              <a:avLst/>
            </a:prstGeom>
            <a:noFill/>
          </p:spPr>
          <p:txBody>
            <a:bodyPr wrap="square" rtlCol="0">
              <a:spAutoFit/>
            </a:bodyPr>
            <a:lstStyle/>
            <a:p>
              <a:pPr lvl="0"/>
              <a:r>
                <a:rPr kumimoji="0" lang="zh-CN" altLang="en-US" sz="3200" b="1" i="0" u="none" strike="noStrike" kern="0" cap="none" spc="0" normalizeH="0" baseline="0" noProof="0" dirty="0" smtClean="0">
                  <a:ln>
                    <a:noFill/>
                  </a:ln>
                  <a:gradFill>
                    <a:gsLst>
                      <a:gs pos="76772">
                        <a:srgbClr val="B82FB9"/>
                      </a:gs>
                      <a:gs pos="0">
                        <a:srgbClr val="513CB8"/>
                      </a:gs>
                    </a:gsLst>
                    <a:lin ang="10800000" scaled="1"/>
                  </a:gradFill>
                  <a:effectLst/>
                  <a:uLnTx/>
                  <a:uFillTx/>
                  <a:latin typeface="张海山草泥马体" panose="02000000000000000000" pitchFamily="2" charset="-122"/>
                  <a:ea typeface="张海山草泥马体" panose="02000000000000000000" pitchFamily="2" charset="-122"/>
                </a:rPr>
                <a:t>中国崩溃论</a:t>
              </a:r>
            </a:p>
          </p:txBody>
        </p:sp>
      </p:grpSp>
      <p:sp>
        <p:nvSpPr>
          <p:cNvPr id="21" name="文本框 20"/>
          <p:cNvSpPr txBox="1"/>
          <p:nvPr/>
        </p:nvSpPr>
        <p:spPr>
          <a:xfrm>
            <a:off x="1678318" y="4228428"/>
            <a:ext cx="8835364" cy="1077218"/>
          </a:xfrm>
          <a:prstGeom prst="rect">
            <a:avLst/>
          </a:prstGeom>
          <a:noFill/>
        </p:spPr>
        <p:txBody>
          <a:bodyPr wrap="square" rtlCol="0">
            <a:spAutoFit/>
          </a:bodyPr>
          <a:lstStyle/>
          <a:p>
            <a:pPr lvl="0" algn="ct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迄今为止的西方大国的崛起，无一不是通过殖民扩张和掠夺为基本实现形式，战争通常是大国崛起的基本手段。基于这样的历史，西方一些国家对于中国的崛起多存狐疑，并表现出时而大唱中国威胁论、时而又唱中国崩溃论的神经错乱般的胡言乱语，有的国家甚至仍抱着冷战时期的落后思维，企图围堵甚至遏制中国。</a:t>
            </a:r>
          </a:p>
        </p:txBody>
      </p:sp>
    </p:spTree>
    <p:extLst>
      <p:ext uri="{BB962C8B-B14F-4D97-AF65-F5344CB8AC3E}">
        <p14:creationId xmlns:p14="http://schemas.microsoft.com/office/powerpoint/2010/main" val="137970850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lvl="0">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聚力共圆梦想 </a:t>
                  </a: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grpSp>
        <p:nvGrpSpPr>
          <p:cNvPr id="10" name="组合 9"/>
          <p:cNvGrpSpPr/>
          <p:nvPr/>
        </p:nvGrpSpPr>
        <p:grpSpPr>
          <a:xfrm>
            <a:off x="4905375" y="1603530"/>
            <a:ext cx="6391275" cy="3908762"/>
            <a:chOff x="5248275" y="1703806"/>
            <a:chExt cx="6391275" cy="3908762"/>
          </a:xfrm>
        </p:grpSpPr>
        <p:sp>
          <p:nvSpPr>
            <p:cNvPr id="12" name="文本框 11"/>
            <p:cNvSpPr txBox="1"/>
            <p:nvPr/>
          </p:nvSpPr>
          <p:spPr>
            <a:xfrm>
              <a:off x="5248275" y="2811801"/>
              <a:ext cx="6391275" cy="2800767"/>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穷则独善其身、达则兼济天下，是中华民族基本的文化心理，也是中华民族的优良传统和优秀品德。这种传统基于中华民族与其他民族和谐共生、相互包容、互为一体的整体性思维和世界观。正是基于这样的思维和世界观，中华民族从来不敢忘记对世界发展的责任，并时刻以这样的责任要求自己、鞭策自己。也正是基于这样的思维和世界观，在过去</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2000</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年的绝大部分岁月里，中国的综合国力一直是世界的领先者，中华民族一直对世界其他民族做着自己巨大的独有的贡献。对于中国的贡献，英国哲学家培根、罗素，历史学家汤因比，科学家李约瑟等西方有识之士，都给予高度评价。只是在最近不到</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200</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年的时间里中华民族对世界的贡献被西方野蛮的侵略和掠夺打断，中华民族陷入积贫积弱的境地，而落在西方国家的后边。 </a:t>
              </a:r>
            </a:p>
          </p:txBody>
        </p:sp>
        <p:sp>
          <p:nvSpPr>
            <p:cNvPr id="13" name="文本框 12"/>
            <p:cNvSpPr txBox="1"/>
            <p:nvPr/>
          </p:nvSpPr>
          <p:spPr>
            <a:xfrm>
              <a:off x="5248276" y="1703806"/>
              <a:ext cx="4267199" cy="954107"/>
            </a:xfrm>
            <a:prstGeom prst="rect">
              <a:avLst/>
            </a:prstGeom>
            <a:noFill/>
          </p:spPr>
          <p:txBody>
            <a:bodyPr wrap="square" rtlCol="0">
              <a:spAutoFit/>
            </a:bodyPr>
            <a:lstStyle/>
            <a:p>
              <a:pPr lvl="0"/>
              <a:r>
                <a:rPr kumimoji="0" lang="zh-CN" altLang="en-US" sz="2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对人类有所贡献是中国梦的要义和基本内涵：</a:t>
              </a:r>
            </a:p>
          </p:txBody>
        </p:sp>
      </p:grpSp>
      <p:grpSp>
        <p:nvGrpSpPr>
          <p:cNvPr id="15" name="组合 14"/>
          <p:cNvGrpSpPr/>
          <p:nvPr/>
        </p:nvGrpSpPr>
        <p:grpSpPr>
          <a:xfrm>
            <a:off x="1131729" y="1697718"/>
            <a:ext cx="3704997" cy="3702957"/>
            <a:chOff x="802836" y="2048381"/>
            <a:chExt cx="5085338" cy="5082539"/>
          </a:xfrm>
        </p:grpSpPr>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2836" y="2048381"/>
              <a:ext cx="5085338" cy="2542669"/>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2836" y="4695825"/>
              <a:ext cx="5085338" cy="2435095"/>
            </a:xfrm>
            <a:prstGeom prst="rect">
              <a:avLst/>
            </a:prstGeom>
          </p:spPr>
        </p:pic>
      </p:grpSp>
    </p:spTree>
    <p:extLst>
      <p:ext uri="{BB962C8B-B14F-4D97-AF65-F5344CB8AC3E}">
        <p14:creationId xmlns:p14="http://schemas.microsoft.com/office/powerpoint/2010/main" val="388947552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lvl="0">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聚力共圆梦想 </a:t>
                  </a: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sp>
        <p:nvSpPr>
          <p:cNvPr id="10" name="文本框 9"/>
          <p:cNvSpPr txBox="1"/>
          <p:nvPr/>
        </p:nvSpPr>
        <p:spPr>
          <a:xfrm>
            <a:off x="1038225" y="4961322"/>
            <a:ext cx="10866120" cy="1323439"/>
          </a:xfrm>
          <a:prstGeom prst="rect">
            <a:avLst/>
          </a:prstGeom>
          <a:noFill/>
        </p:spPr>
        <p:txBody>
          <a:bodyPr wrap="square" rtlCol="0">
            <a:spAutoFit/>
          </a:bodyPr>
          <a:lstStyle/>
          <a:p>
            <a:pPr lvl="0"/>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1956</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年，毛泽东说：“辛亥革命，到今年，不过四十五年，中国的面目完全变了。再过四十五年，就是两千零一年，也就是进到二十一世纪的时候，中国的面目更要大变。中国将变为一个强大的社会主义工业国。中国应当这样。因为中国是一个具有九百六十万平方公里土地和六万万人口的国家，中国应当对人类有较大的贡献。而这种贡献，在过去一个长时期内，则是太少了。这使我们感到惭愧。”对人类做出贡献的思想意识，一直激励着中国共产党人带领人民群众不懈奋斗。</a:t>
            </a:r>
          </a:p>
        </p:txBody>
      </p:sp>
      <p:sp>
        <p:nvSpPr>
          <p:cNvPr id="12" name="文本框 11"/>
          <p:cNvSpPr txBox="1"/>
          <p:nvPr/>
        </p:nvSpPr>
        <p:spPr>
          <a:xfrm>
            <a:off x="1038225" y="4021455"/>
            <a:ext cx="10866120" cy="1384995"/>
          </a:xfrm>
          <a:prstGeom prst="rect">
            <a:avLst/>
          </a:prstGeom>
          <a:noFill/>
        </p:spPr>
        <p:txBody>
          <a:bodyPr wrap="square" rtlCol="0">
            <a:spAutoFit/>
          </a:bodyPr>
          <a:lstStyle/>
          <a:p>
            <a:pPr lvl="0"/>
            <a:r>
              <a:rPr kumimoji="0" lang="zh-CN" altLang="en-US" sz="2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即使在不发达的社会发展阶段，</a:t>
            </a:r>
            <a:endParaRPr kumimoji="0" lang="en-US" altLang="zh-CN" sz="2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a:p>
            <a:pPr lvl="0"/>
            <a:r>
              <a:rPr kumimoji="0" lang="zh-CN" altLang="en-US" sz="2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中华民族也没有忘却对世界做出贡献的责任。</a:t>
            </a:r>
          </a:p>
          <a:p>
            <a:pPr lvl="0"/>
            <a:endParaRPr kumimoji="0" lang="zh-CN" altLang="en-US" sz="2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t="56756" b="3792"/>
          <a:stretch/>
        </p:blipFill>
        <p:spPr>
          <a:xfrm>
            <a:off x="1114718" y="1293940"/>
            <a:ext cx="10667707" cy="2630360"/>
          </a:xfrm>
          <a:prstGeom prst="rect">
            <a:avLst/>
          </a:prstGeom>
        </p:spPr>
      </p:pic>
    </p:spTree>
    <p:extLst>
      <p:ext uri="{BB962C8B-B14F-4D97-AF65-F5344CB8AC3E}">
        <p14:creationId xmlns:p14="http://schemas.microsoft.com/office/powerpoint/2010/main" val="216074777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42" presetClass="entr" presetSubtype="0" fill="hold" grpId="1"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2500"/>
                            </p:stCondLst>
                            <p:childTnLst>
                              <p:par>
                                <p:cTn id="23" presetID="42" presetClass="entr" presetSubtype="0" fill="hold" grpId="1"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2" grpId="0"/>
      <p:bldP spid="1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lvl="0">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聚力共圆梦想 </a:t>
                  </a: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sp>
        <p:nvSpPr>
          <p:cNvPr id="10" name="文本框 9"/>
          <p:cNvSpPr txBox="1"/>
          <p:nvPr/>
        </p:nvSpPr>
        <p:spPr>
          <a:xfrm>
            <a:off x="4276724" y="3306309"/>
            <a:ext cx="6600825" cy="2308324"/>
          </a:xfrm>
          <a:prstGeom prst="rect">
            <a:avLst/>
          </a:prstGeom>
          <a:noFill/>
        </p:spPr>
        <p:txBody>
          <a:bodyPr wrap="square" rtlCol="0">
            <a:spAutoFit/>
          </a:bodyPr>
          <a:lstStyle/>
          <a:p>
            <a:pPr lvl="0"/>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1985</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年，他说：“现在人们说中国发生了明显的变化。我对一些外宾说，这只是小变化。翻两番，达到小康水平，可以说是中变化。到下世纪中叶，能够接近世界发达国家的水平，那才是大变化。到那时，社会主义中国的分量和作用就不同了，我们就可以对人类有较大的贡献。”</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1987</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年，邓小平又强调，到</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21</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世纪中叶达到中等发达国家的水平，为人类做更多的事情，“我们就是有这么一个雄心壮志”。邓小平把中华民族为人类做贡献的价值理想与中国现代化建设的发展战略紧密联系在一起，融入建设中国特色社会主义的共同理想。正是这种理想追求激励中国人民逐步走向一个负责任的大国强国。</a:t>
            </a:r>
          </a:p>
        </p:txBody>
      </p:sp>
      <p:pic>
        <p:nvPicPr>
          <p:cNvPr id="12" name="图片 11"/>
          <p:cNvPicPr>
            <a:picLocks noChangeAspect="1"/>
          </p:cNvPicPr>
          <p:nvPr/>
        </p:nvPicPr>
        <p:blipFill rotWithShape="1">
          <a:blip r:embed="rId5">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rcRect l="32981" r="12737"/>
          <a:stretch/>
        </p:blipFill>
        <p:spPr>
          <a:xfrm flipH="1">
            <a:off x="724193" y="1449642"/>
            <a:ext cx="3342979" cy="4484433"/>
          </a:xfrm>
          <a:prstGeom prst="rect">
            <a:avLst/>
          </a:prstGeom>
        </p:spPr>
      </p:pic>
      <p:sp>
        <p:nvSpPr>
          <p:cNvPr id="13" name="文本框 12"/>
          <p:cNvSpPr txBox="1"/>
          <p:nvPr/>
        </p:nvSpPr>
        <p:spPr>
          <a:xfrm>
            <a:off x="4276724" y="1849606"/>
            <a:ext cx="6600825" cy="1323439"/>
          </a:xfrm>
          <a:prstGeom prst="rect">
            <a:avLst/>
          </a:prstGeom>
          <a:noFill/>
        </p:spPr>
        <p:txBody>
          <a:bodyPr wrap="square" rtlCol="0">
            <a:spAutoFit/>
          </a:bodyPr>
          <a:lstStyle/>
          <a:p>
            <a:pPr lvl="0"/>
            <a:r>
              <a:rPr kumimoji="0" lang="zh-CN" altLang="en-US" sz="40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邓小平把这种思想设计为三步走的现代化发展战略</a:t>
            </a:r>
          </a:p>
        </p:txBody>
      </p:sp>
    </p:spTree>
    <p:extLst>
      <p:ext uri="{BB962C8B-B14F-4D97-AF65-F5344CB8AC3E}">
        <p14:creationId xmlns:p14="http://schemas.microsoft.com/office/powerpoint/2010/main" val="318213831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lvl="0">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聚力共圆梦想 </a:t>
                  </a: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sp>
        <p:nvSpPr>
          <p:cNvPr id="10" name="文本框 9"/>
          <p:cNvSpPr txBox="1"/>
          <p:nvPr/>
        </p:nvSpPr>
        <p:spPr>
          <a:xfrm>
            <a:off x="5248275" y="1941897"/>
            <a:ext cx="6343650" cy="584775"/>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习近平总书记提出的中国梦接续了毛泽东、邓小平强调的中华民族要为人类做较大贡献的思想。</a:t>
            </a:r>
          </a:p>
        </p:txBody>
      </p:sp>
      <p:sp>
        <p:nvSpPr>
          <p:cNvPr id="12" name="文本框 11"/>
          <p:cNvSpPr txBox="1"/>
          <p:nvPr/>
        </p:nvSpPr>
        <p:spPr>
          <a:xfrm>
            <a:off x="5248275" y="3036774"/>
            <a:ext cx="6343650" cy="1815882"/>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不应仅理解为中国自身利益的实现和中国的强大崛起，而忽略了中华民族要对人类有所贡献、已经对人类做出了巨大贡献、正在为人类做着巨大贡献和未来将为人类做出更大贡献的深刻内涵。基于这样的认识，才能进一步形成中华民族自尊自信、理性科学、务实进取、开放宽容的健康的国民心态，才能进一步形成令世界其他民族仰慕的成熟的大国心态，使每一个中华儿女享受到做中国人的荣耀和尊严。 </a:t>
            </a:r>
          </a:p>
        </p:txBody>
      </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2863" y="1906806"/>
            <a:ext cx="4532075" cy="2945849"/>
          </a:xfrm>
          <a:prstGeom prst="rect">
            <a:avLst/>
          </a:prstGeom>
        </p:spPr>
      </p:pic>
    </p:spTree>
    <p:extLst>
      <p:ext uri="{BB962C8B-B14F-4D97-AF65-F5344CB8AC3E}">
        <p14:creationId xmlns:p14="http://schemas.microsoft.com/office/powerpoint/2010/main" val="45534538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42" presetClass="entr" presetSubtype="0" fill="hold" grpId="1"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2500"/>
                            </p:stCondLst>
                            <p:childTnLst>
                              <p:par>
                                <p:cTn id="23" presetID="42" presetClass="entr" presetSubtype="0" fill="hold" grpId="1"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2" grpId="0"/>
      <p:bldP spid="1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5943600" y="605747"/>
            <a:ext cx="6426200" cy="5442591"/>
          </a:xfrm>
          <a:prstGeom prst="rect">
            <a:avLst/>
          </a:prstGeom>
          <a:effectLst>
            <a:outerShdw blurRad="63500" sx="102000" sy="102000" algn="ctr" rotWithShape="0">
              <a:prstClr val="black">
                <a:alpha val="40000"/>
              </a:prstClr>
            </a:outerShdw>
          </a:effectLst>
        </p:spPr>
      </p:pic>
      <p:grpSp>
        <p:nvGrpSpPr>
          <p:cNvPr id="3" name="组合 2"/>
          <p:cNvGrpSpPr/>
          <p:nvPr/>
        </p:nvGrpSpPr>
        <p:grpSpPr>
          <a:xfrm>
            <a:off x="1078015" y="3171827"/>
            <a:ext cx="5602816" cy="1597848"/>
            <a:chOff x="493184" y="2714627"/>
            <a:chExt cx="5602816" cy="1597848"/>
          </a:xfrm>
        </p:grpSpPr>
        <p:sp>
          <p:nvSpPr>
            <p:cNvPr id="4" name="文本框 3"/>
            <p:cNvSpPr txBox="1"/>
            <p:nvPr/>
          </p:nvSpPr>
          <p:spPr>
            <a:xfrm>
              <a:off x="1685925" y="3481478"/>
              <a:ext cx="4410075" cy="830997"/>
            </a:xfrm>
            <a:prstGeom prst="rect">
              <a:avLst/>
            </a:prstGeom>
            <a:noFill/>
          </p:spPr>
          <p:txBody>
            <a:bodyPr wrap="square" rtlCol="0">
              <a:spAutoFit/>
            </a:bodyPr>
            <a:lstStyle/>
            <a:p>
              <a:pPr lvl="0" algn="r"/>
              <a:r>
                <a:rPr kumimoji="0" lang="zh-CN" altLang="en-US" sz="4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中国梦人民梦 </a:t>
              </a:r>
              <a:endParaRPr kumimoji="0" lang="zh-CN" altLang="en-US" sz="32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sp>
          <p:nvSpPr>
            <p:cNvPr id="5" name="矩形 4"/>
            <p:cNvSpPr/>
            <p:nvPr/>
          </p:nvSpPr>
          <p:spPr>
            <a:xfrm>
              <a:off x="493184" y="2714627"/>
              <a:ext cx="5602816" cy="923330"/>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54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pic>
        <p:nvPicPr>
          <p:cNvPr id="6" name="图片 5"/>
          <p:cNvPicPr>
            <a:picLocks noChangeAspect="1"/>
          </p:cNvPicPr>
          <p:nvPr/>
        </p:nvPicPr>
        <p:blipFill>
          <a:blip r:embed="rId5"/>
          <a:stretch>
            <a:fillRect/>
          </a:stretch>
        </p:blipFill>
        <p:spPr>
          <a:xfrm>
            <a:off x="3061332" y="1931095"/>
            <a:ext cx="3932261" cy="1572904"/>
          </a:xfrm>
          <a:prstGeom prst="rect">
            <a:avLst/>
          </a:prstGeom>
        </p:spPr>
      </p:pic>
    </p:spTree>
    <p:extLst>
      <p:ext uri="{BB962C8B-B14F-4D97-AF65-F5344CB8AC3E}">
        <p14:creationId xmlns:p14="http://schemas.microsoft.com/office/powerpoint/2010/main" val="37453781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3549417" y="1395944"/>
            <a:ext cx="5467350" cy="4630505"/>
          </a:xfrm>
          <a:prstGeom prst="rect">
            <a:avLst/>
          </a:prstGeom>
          <a:effectLst>
            <a:outerShdw blurRad="63500" sx="102000" sy="102000" algn="ctr" rotWithShape="0">
              <a:prstClr val="black">
                <a:alpha val="40000"/>
              </a:prstClr>
            </a:outerShdw>
          </a:effectLst>
        </p:spPr>
      </p:pic>
      <p:grpSp>
        <p:nvGrpSpPr>
          <p:cNvPr id="3" name="组合 2"/>
          <p:cNvGrpSpPr/>
          <p:nvPr/>
        </p:nvGrpSpPr>
        <p:grpSpPr>
          <a:xfrm>
            <a:off x="121196" y="1419854"/>
            <a:ext cx="4820608" cy="1694804"/>
            <a:chOff x="7085642" y="925465"/>
            <a:chExt cx="4820608" cy="1694804"/>
          </a:xfrm>
        </p:grpSpPr>
        <p:sp>
          <p:nvSpPr>
            <p:cNvPr id="4" name="文本框 3"/>
            <p:cNvSpPr txBox="1"/>
            <p:nvPr/>
          </p:nvSpPr>
          <p:spPr>
            <a:xfrm>
              <a:off x="7085642" y="1543051"/>
              <a:ext cx="4820608" cy="1077218"/>
            </a:xfrm>
            <a:prstGeom prst="rect">
              <a:avLst/>
            </a:prstGeom>
            <a:noFill/>
          </p:spPr>
          <p:txBody>
            <a:bodyPr wrap="square" rtlCol="0">
              <a:spAutoFit/>
            </a:bodyPr>
            <a:lstStyle/>
            <a:p>
              <a:pPr algn="ctr"/>
              <a:r>
                <a:rPr lang="zh-CN" altLang="en-US" sz="3200" dirty="0" smtClean="0">
                  <a:solidFill>
                    <a:srgbClr val="8725A7"/>
                  </a:solidFill>
                  <a:latin typeface="张海山草泥马体" panose="02000000000000000000" pitchFamily="2" charset="-122"/>
                  <a:ea typeface="张海山草泥马体" panose="02000000000000000000" pitchFamily="2" charset="-122"/>
                </a:rPr>
                <a:t>中国梦的阐述</a:t>
              </a:r>
              <a:endParaRPr lang="en-US" altLang="zh-CN" sz="3200" dirty="0" smtClean="0">
                <a:solidFill>
                  <a:srgbClr val="8725A7"/>
                </a:solidFill>
                <a:latin typeface="张海山草泥马体" panose="02000000000000000000" pitchFamily="2" charset="-122"/>
                <a:ea typeface="张海山草泥马体" panose="02000000000000000000" pitchFamily="2" charset="-122"/>
              </a:endParaRPr>
            </a:p>
            <a:p>
              <a:pPr algn="ctr"/>
              <a:r>
                <a:rPr lang="zh-CN" altLang="en-US" sz="3200" dirty="0" smtClean="0">
                  <a:solidFill>
                    <a:srgbClr val="8725A7"/>
                  </a:solidFill>
                  <a:latin typeface="张海山草泥马体" panose="02000000000000000000" pitchFamily="2" charset="-122"/>
                  <a:ea typeface="张海山草泥马体" panose="02000000000000000000" pitchFamily="2" charset="-122"/>
                </a:rPr>
                <a:t> </a:t>
              </a:r>
              <a:r>
                <a:rPr lang="en-US" altLang="zh-CN" dirty="0" smtClean="0">
                  <a:solidFill>
                    <a:srgbClr val="8725A7"/>
                  </a:solidFill>
                  <a:latin typeface="张海山草泥马体" panose="02000000000000000000" pitchFamily="2" charset="-122"/>
                  <a:ea typeface="张海山草泥马体" panose="02000000000000000000" pitchFamily="2" charset="-122"/>
                </a:rPr>
                <a:t>CHINESE DREAM</a:t>
              </a:r>
              <a:endParaRPr lang="zh-CN" altLang="en-US" dirty="0">
                <a:solidFill>
                  <a:srgbClr val="8725A7"/>
                </a:solidFill>
                <a:latin typeface="张海山草泥马体" panose="02000000000000000000" pitchFamily="2" charset="-122"/>
                <a:ea typeface="张海山草泥马体" panose="02000000000000000000" pitchFamily="2" charset="-122"/>
              </a:endParaRPr>
            </a:p>
          </p:txBody>
        </p:sp>
        <p:grpSp>
          <p:nvGrpSpPr>
            <p:cNvPr id="5" name="组合 4"/>
            <p:cNvGrpSpPr/>
            <p:nvPr/>
          </p:nvGrpSpPr>
          <p:grpSpPr>
            <a:xfrm>
              <a:off x="9248133" y="925465"/>
              <a:ext cx="658183" cy="530636"/>
              <a:chOff x="9127569" y="1058055"/>
              <a:chExt cx="658183" cy="530636"/>
            </a:xfrm>
          </p:grpSpPr>
          <p:sp>
            <p:nvSpPr>
              <p:cNvPr id="6" name="椭圆 5"/>
              <p:cNvSpPr/>
              <p:nvPr/>
            </p:nvSpPr>
            <p:spPr>
              <a:xfrm>
                <a:off x="9130692" y="1058055"/>
                <a:ext cx="530636" cy="53063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张海山草泥马体" panose="02000000000000000000" pitchFamily="2" charset="-122"/>
                  <a:ea typeface="张海山草泥马体" panose="02000000000000000000" pitchFamily="2" charset="-122"/>
                </a:endParaRPr>
              </a:p>
            </p:txBody>
          </p:sp>
          <p:sp>
            <p:nvSpPr>
              <p:cNvPr id="7" name="文本框 6"/>
              <p:cNvSpPr txBox="1"/>
              <p:nvPr/>
            </p:nvSpPr>
            <p:spPr>
              <a:xfrm>
                <a:off x="9127569" y="1124530"/>
                <a:ext cx="658183" cy="400110"/>
              </a:xfrm>
              <a:prstGeom prst="rect">
                <a:avLst/>
              </a:prstGeom>
              <a:noFill/>
            </p:spPr>
            <p:txBody>
              <a:bodyPr wrap="square" rtlCol="0">
                <a:spAutoFit/>
              </a:bodyPr>
              <a:lstStyle/>
              <a:p>
                <a:r>
                  <a:rPr lang="en-US" altLang="zh-CN" sz="2000" b="1" dirty="0" smtClean="0">
                    <a:solidFill>
                      <a:schemeClr val="bg1"/>
                    </a:solidFill>
                    <a:latin typeface="张海山草泥马体" panose="02000000000000000000" pitchFamily="2" charset="-122"/>
                    <a:ea typeface="张海山草泥马体" panose="02000000000000000000" pitchFamily="2" charset="-122"/>
                  </a:rPr>
                  <a:t>01</a:t>
                </a:r>
                <a:endParaRPr lang="zh-CN" altLang="en-US" sz="1200" b="1" dirty="0">
                  <a:solidFill>
                    <a:schemeClr val="bg1"/>
                  </a:solidFill>
                  <a:latin typeface="张海山草泥马体" panose="02000000000000000000" pitchFamily="2" charset="-122"/>
                  <a:ea typeface="张海山草泥马体" panose="02000000000000000000" pitchFamily="2" charset="-122"/>
                </a:endParaRPr>
              </a:p>
            </p:txBody>
          </p:sp>
        </p:grpSp>
      </p:grpSp>
      <p:grpSp>
        <p:nvGrpSpPr>
          <p:cNvPr id="8" name="组合 7"/>
          <p:cNvGrpSpPr/>
          <p:nvPr/>
        </p:nvGrpSpPr>
        <p:grpSpPr>
          <a:xfrm>
            <a:off x="68447" y="4143935"/>
            <a:ext cx="4820608" cy="1502207"/>
            <a:chOff x="7085642" y="902618"/>
            <a:chExt cx="4820608" cy="1502207"/>
          </a:xfrm>
        </p:grpSpPr>
        <p:sp>
          <p:nvSpPr>
            <p:cNvPr id="9" name="文本框 8"/>
            <p:cNvSpPr txBox="1"/>
            <p:nvPr/>
          </p:nvSpPr>
          <p:spPr>
            <a:xfrm>
              <a:off x="7085642" y="1543051"/>
              <a:ext cx="4820608" cy="861774"/>
            </a:xfrm>
            <a:prstGeom prst="rect">
              <a:avLst/>
            </a:prstGeom>
            <a:noFill/>
          </p:spPr>
          <p:txBody>
            <a:bodyPr wrap="square" rtlCol="0">
              <a:spAutoFit/>
            </a:bodyPr>
            <a:lstStyle/>
            <a:p>
              <a:pPr algn="ctr"/>
              <a:r>
                <a:rPr lang="zh-CN" altLang="en-US" sz="3200" dirty="0" smtClean="0">
                  <a:solidFill>
                    <a:srgbClr val="8725A7"/>
                  </a:solidFill>
                  <a:latin typeface="张海山草泥马体" panose="02000000000000000000" pitchFamily="2" charset="-122"/>
                  <a:ea typeface="张海山草泥马体" panose="02000000000000000000" pitchFamily="2" charset="-122"/>
                </a:rPr>
                <a:t>中国梦的定义 </a:t>
              </a:r>
              <a:endParaRPr lang="en-US" altLang="zh-CN" sz="3200" dirty="0" smtClean="0">
                <a:solidFill>
                  <a:srgbClr val="8725A7"/>
                </a:solidFill>
                <a:latin typeface="张海山草泥马体" panose="02000000000000000000" pitchFamily="2" charset="-122"/>
                <a:ea typeface="张海山草泥马体" panose="02000000000000000000" pitchFamily="2" charset="-122"/>
              </a:endParaRPr>
            </a:p>
            <a:p>
              <a:pPr algn="ctr"/>
              <a:r>
                <a:rPr lang="en-US" altLang="zh-CN" dirty="0" smtClean="0">
                  <a:solidFill>
                    <a:srgbClr val="8725A7"/>
                  </a:solidFill>
                  <a:latin typeface="张海山草泥马体" panose="02000000000000000000" pitchFamily="2" charset="-122"/>
                  <a:ea typeface="张海山草泥马体" panose="02000000000000000000" pitchFamily="2" charset="-122"/>
                </a:rPr>
                <a:t>CHINESE DREAM</a:t>
              </a:r>
              <a:endParaRPr lang="zh-CN" altLang="en-US" dirty="0">
                <a:solidFill>
                  <a:srgbClr val="8725A7"/>
                </a:solidFill>
                <a:latin typeface="张海山草泥马体" panose="02000000000000000000" pitchFamily="2" charset="-122"/>
                <a:ea typeface="张海山草泥马体" panose="02000000000000000000" pitchFamily="2" charset="-122"/>
              </a:endParaRPr>
            </a:p>
          </p:txBody>
        </p:sp>
        <p:grpSp>
          <p:nvGrpSpPr>
            <p:cNvPr id="10" name="组合 9"/>
            <p:cNvGrpSpPr/>
            <p:nvPr/>
          </p:nvGrpSpPr>
          <p:grpSpPr>
            <a:xfrm>
              <a:off x="9222551" y="902618"/>
              <a:ext cx="658183" cy="530636"/>
              <a:chOff x="9101987" y="1035208"/>
              <a:chExt cx="658183" cy="530636"/>
            </a:xfrm>
          </p:grpSpPr>
          <p:sp>
            <p:nvSpPr>
              <p:cNvPr id="11" name="椭圆 10"/>
              <p:cNvSpPr/>
              <p:nvPr/>
            </p:nvSpPr>
            <p:spPr>
              <a:xfrm>
                <a:off x="9105110" y="1035208"/>
                <a:ext cx="530636" cy="53063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张海山草泥马体" panose="02000000000000000000" pitchFamily="2" charset="-122"/>
                  <a:ea typeface="张海山草泥马体" panose="02000000000000000000" pitchFamily="2" charset="-122"/>
                </a:endParaRPr>
              </a:p>
            </p:txBody>
          </p:sp>
          <p:sp>
            <p:nvSpPr>
              <p:cNvPr id="12" name="文本框 11"/>
              <p:cNvSpPr txBox="1"/>
              <p:nvPr/>
            </p:nvSpPr>
            <p:spPr>
              <a:xfrm>
                <a:off x="9101987" y="1101683"/>
                <a:ext cx="658183" cy="400110"/>
              </a:xfrm>
              <a:prstGeom prst="rect">
                <a:avLst/>
              </a:prstGeom>
              <a:noFill/>
            </p:spPr>
            <p:txBody>
              <a:bodyPr wrap="square" rtlCol="0">
                <a:spAutoFit/>
              </a:bodyPr>
              <a:lstStyle/>
              <a:p>
                <a:r>
                  <a:rPr lang="en-US" altLang="zh-CN" sz="2000" b="1" dirty="0" smtClean="0">
                    <a:solidFill>
                      <a:schemeClr val="bg1"/>
                    </a:solidFill>
                    <a:latin typeface="张海山草泥马体" panose="02000000000000000000" pitchFamily="2" charset="-122"/>
                    <a:ea typeface="张海山草泥马体" panose="02000000000000000000" pitchFamily="2" charset="-122"/>
                  </a:rPr>
                  <a:t>02</a:t>
                </a:r>
                <a:endParaRPr lang="zh-CN" altLang="en-US" sz="1200" b="1" dirty="0">
                  <a:solidFill>
                    <a:schemeClr val="bg1"/>
                  </a:solidFill>
                  <a:latin typeface="张海山草泥马体" panose="02000000000000000000" pitchFamily="2" charset="-122"/>
                  <a:ea typeface="张海山草泥马体" panose="02000000000000000000" pitchFamily="2" charset="-122"/>
                </a:endParaRPr>
              </a:p>
            </p:txBody>
          </p:sp>
        </p:grpSp>
      </p:grpSp>
      <p:grpSp>
        <p:nvGrpSpPr>
          <p:cNvPr id="13" name="组合 12"/>
          <p:cNvGrpSpPr/>
          <p:nvPr/>
        </p:nvGrpSpPr>
        <p:grpSpPr>
          <a:xfrm>
            <a:off x="7219127" y="1395944"/>
            <a:ext cx="4820608" cy="1477410"/>
            <a:chOff x="7085642" y="927415"/>
            <a:chExt cx="4820608" cy="1477410"/>
          </a:xfrm>
        </p:grpSpPr>
        <p:sp>
          <p:nvSpPr>
            <p:cNvPr id="14" name="文本框 13"/>
            <p:cNvSpPr txBox="1"/>
            <p:nvPr/>
          </p:nvSpPr>
          <p:spPr>
            <a:xfrm>
              <a:off x="7085642" y="1543051"/>
              <a:ext cx="4820608" cy="861774"/>
            </a:xfrm>
            <a:prstGeom prst="rect">
              <a:avLst/>
            </a:prstGeom>
            <a:noFill/>
          </p:spPr>
          <p:txBody>
            <a:bodyPr wrap="square" rtlCol="0">
              <a:spAutoFit/>
            </a:bodyPr>
            <a:lstStyle/>
            <a:p>
              <a:pPr algn="ctr"/>
              <a:r>
                <a:rPr lang="zh-CN" altLang="en-US" sz="3200" dirty="0" smtClean="0">
                  <a:solidFill>
                    <a:srgbClr val="8725A7"/>
                  </a:solidFill>
                  <a:latin typeface="张海山草泥马体" panose="02000000000000000000" pitchFamily="2" charset="-122"/>
                  <a:ea typeface="张海山草泥马体" panose="02000000000000000000" pitchFamily="2" charset="-122"/>
                </a:rPr>
                <a:t>聚力共圆梦想 </a:t>
              </a:r>
              <a:endParaRPr lang="en-US" altLang="zh-CN" sz="3200" dirty="0" smtClean="0">
                <a:solidFill>
                  <a:srgbClr val="8725A7"/>
                </a:solidFill>
                <a:latin typeface="张海山草泥马体" panose="02000000000000000000" pitchFamily="2" charset="-122"/>
                <a:ea typeface="张海山草泥马体" panose="02000000000000000000" pitchFamily="2" charset="-122"/>
              </a:endParaRPr>
            </a:p>
            <a:p>
              <a:pPr algn="ctr"/>
              <a:r>
                <a:rPr lang="en-US" altLang="zh-CN" dirty="0" smtClean="0">
                  <a:solidFill>
                    <a:srgbClr val="8725A7"/>
                  </a:solidFill>
                  <a:latin typeface="张海山草泥马体" panose="02000000000000000000" pitchFamily="2" charset="-122"/>
                  <a:ea typeface="张海山草泥马体" panose="02000000000000000000" pitchFamily="2" charset="-122"/>
                </a:rPr>
                <a:t>CHINESE DREAM</a:t>
              </a:r>
              <a:endParaRPr lang="zh-CN" altLang="en-US" dirty="0">
                <a:solidFill>
                  <a:srgbClr val="8725A7"/>
                </a:solidFill>
                <a:latin typeface="张海山草泥马体" panose="02000000000000000000" pitchFamily="2" charset="-122"/>
                <a:ea typeface="张海山草泥马体" panose="02000000000000000000" pitchFamily="2" charset="-122"/>
              </a:endParaRPr>
            </a:p>
          </p:txBody>
        </p:sp>
        <p:grpSp>
          <p:nvGrpSpPr>
            <p:cNvPr id="15" name="组合 14"/>
            <p:cNvGrpSpPr/>
            <p:nvPr/>
          </p:nvGrpSpPr>
          <p:grpSpPr>
            <a:xfrm>
              <a:off x="9366406" y="927415"/>
              <a:ext cx="658183" cy="530636"/>
              <a:chOff x="9245842" y="1060005"/>
              <a:chExt cx="658183" cy="530636"/>
            </a:xfrm>
          </p:grpSpPr>
          <p:sp>
            <p:nvSpPr>
              <p:cNvPr id="16" name="椭圆 15"/>
              <p:cNvSpPr/>
              <p:nvPr/>
            </p:nvSpPr>
            <p:spPr>
              <a:xfrm>
                <a:off x="9248965" y="1060005"/>
                <a:ext cx="530636" cy="53063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张海山草泥马体" panose="02000000000000000000" pitchFamily="2" charset="-122"/>
                  <a:ea typeface="张海山草泥马体" panose="02000000000000000000" pitchFamily="2" charset="-122"/>
                </a:endParaRPr>
              </a:p>
            </p:txBody>
          </p:sp>
          <p:sp>
            <p:nvSpPr>
              <p:cNvPr id="17" name="文本框 16"/>
              <p:cNvSpPr txBox="1"/>
              <p:nvPr/>
            </p:nvSpPr>
            <p:spPr>
              <a:xfrm>
                <a:off x="9245842" y="1126480"/>
                <a:ext cx="658183" cy="400110"/>
              </a:xfrm>
              <a:prstGeom prst="rect">
                <a:avLst/>
              </a:prstGeom>
              <a:noFill/>
            </p:spPr>
            <p:txBody>
              <a:bodyPr wrap="square" rtlCol="0">
                <a:spAutoFit/>
              </a:bodyPr>
              <a:lstStyle/>
              <a:p>
                <a:r>
                  <a:rPr lang="en-US" altLang="zh-CN" sz="2000" b="1" dirty="0" smtClean="0">
                    <a:solidFill>
                      <a:schemeClr val="bg1"/>
                    </a:solidFill>
                    <a:latin typeface="张海山草泥马体" panose="02000000000000000000" pitchFamily="2" charset="-122"/>
                    <a:ea typeface="张海山草泥马体" panose="02000000000000000000" pitchFamily="2" charset="-122"/>
                  </a:rPr>
                  <a:t>03</a:t>
                </a:r>
                <a:endParaRPr lang="zh-CN" altLang="en-US" sz="1200" b="1" dirty="0">
                  <a:solidFill>
                    <a:schemeClr val="bg1"/>
                  </a:solidFill>
                  <a:latin typeface="张海山草泥马体" panose="02000000000000000000" pitchFamily="2" charset="-122"/>
                  <a:ea typeface="张海山草泥马体" panose="02000000000000000000" pitchFamily="2" charset="-122"/>
                </a:endParaRPr>
              </a:p>
            </p:txBody>
          </p:sp>
        </p:grpSp>
      </p:grpSp>
      <p:grpSp>
        <p:nvGrpSpPr>
          <p:cNvPr id="18" name="组合 17"/>
          <p:cNvGrpSpPr/>
          <p:nvPr/>
        </p:nvGrpSpPr>
        <p:grpSpPr>
          <a:xfrm>
            <a:off x="7358028" y="4036587"/>
            <a:ext cx="4820608" cy="1495561"/>
            <a:chOff x="7085642" y="909264"/>
            <a:chExt cx="4820608" cy="1495561"/>
          </a:xfrm>
        </p:grpSpPr>
        <p:sp>
          <p:nvSpPr>
            <p:cNvPr id="19" name="文本框 18"/>
            <p:cNvSpPr txBox="1"/>
            <p:nvPr/>
          </p:nvSpPr>
          <p:spPr>
            <a:xfrm>
              <a:off x="7085642" y="1543051"/>
              <a:ext cx="4820608" cy="861774"/>
            </a:xfrm>
            <a:prstGeom prst="rect">
              <a:avLst/>
            </a:prstGeom>
            <a:noFill/>
          </p:spPr>
          <p:txBody>
            <a:bodyPr wrap="square" rtlCol="0">
              <a:spAutoFit/>
            </a:bodyPr>
            <a:lstStyle/>
            <a:p>
              <a:pPr algn="ctr"/>
              <a:r>
                <a:rPr lang="zh-CN" altLang="en-US" sz="3200" dirty="0" smtClean="0">
                  <a:solidFill>
                    <a:srgbClr val="8725A7"/>
                  </a:solidFill>
                  <a:latin typeface="张海山草泥马体" panose="02000000000000000000" pitchFamily="2" charset="-122"/>
                  <a:ea typeface="张海山草泥马体" panose="02000000000000000000" pitchFamily="2" charset="-122"/>
                </a:rPr>
                <a:t>中国梦人民梦 </a:t>
              </a:r>
              <a:endParaRPr lang="en-US" altLang="zh-CN" sz="3200" dirty="0" smtClean="0">
                <a:solidFill>
                  <a:srgbClr val="8725A7"/>
                </a:solidFill>
                <a:latin typeface="张海山草泥马体" panose="02000000000000000000" pitchFamily="2" charset="-122"/>
                <a:ea typeface="张海山草泥马体" panose="02000000000000000000" pitchFamily="2" charset="-122"/>
              </a:endParaRPr>
            </a:p>
            <a:p>
              <a:pPr algn="ctr"/>
              <a:r>
                <a:rPr lang="en-US" altLang="zh-CN" dirty="0" smtClean="0">
                  <a:solidFill>
                    <a:srgbClr val="8725A7"/>
                  </a:solidFill>
                  <a:latin typeface="张海山草泥马体" panose="02000000000000000000" pitchFamily="2" charset="-122"/>
                  <a:ea typeface="张海山草泥马体" panose="02000000000000000000" pitchFamily="2" charset="-122"/>
                </a:rPr>
                <a:t>CHINESE DREAM</a:t>
              </a:r>
              <a:endParaRPr lang="zh-CN" altLang="en-US" dirty="0">
                <a:solidFill>
                  <a:srgbClr val="8725A7"/>
                </a:solidFill>
                <a:latin typeface="张海山草泥马体" panose="02000000000000000000" pitchFamily="2" charset="-122"/>
                <a:ea typeface="张海山草泥马体" panose="02000000000000000000" pitchFamily="2" charset="-122"/>
              </a:endParaRPr>
            </a:p>
          </p:txBody>
        </p:sp>
        <p:grpSp>
          <p:nvGrpSpPr>
            <p:cNvPr id="20" name="组合 19"/>
            <p:cNvGrpSpPr/>
            <p:nvPr/>
          </p:nvGrpSpPr>
          <p:grpSpPr>
            <a:xfrm>
              <a:off x="9252849" y="909264"/>
              <a:ext cx="658183" cy="530636"/>
              <a:chOff x="9132285" y="1041854"/>
              <a:chExt cx="658183" cy="530636"/>
            </a:xfrm>
          </p:grpSpPr>
          <p:sp>
            <p:nvSpPr>
              <p:cNvPr id="21" name="椭圆 20"/>
              <p:cNvSpPr/>
              <p:nvPr/>
            </p:nvSpPr>
            <p:spPr>
              <a:xfrm>
                <a:off x="9135408" y="1041854"/>
                <a:ext cx="530636" cy="530636"/>
              </a:xfrm>
              <a:prstGeom prst="ellipse">
                <a:avLst/>
              </a:prstGeom>
              <a:gradFill flip="none" rotWithShape="1">
                <a:gsLst>
                  <a:gs pos="76772">
                    <a:srgbClr val="B82FB9"/>
                  </a:gs>
                  <a:gs pos="0">
                    <a:srgbClr val="513CB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张海山草泥马体" panose="02000000000000000000" pitchFamily="2" charset="-122"/>
                  <a:ea typeface="张海山草泥马体" panose="02000000000000000000" pitchFamily="2" charset="-122"/>
                </a:endParaRPr>
              </a:p>
            </p:txBody>
          </p:sp>
          <p:sp>
            <p:nvSpPr>
              <p:cNvPr id="22" name="文本框 21"/>
              <p:cNvSpPr txBox="1"/>
              <p:nvPr/>
            </p:nvSpPr>
            <p:spPr>
              <a:xfrm>
                <a:off x="9132285" y="1108329"/>
                <a:ext cx="658183" cy="400110"/>
              </a:xfrm>
              <a:prstGeom prst="rect">
                <a:avLst/>
              </a:prstGeom>
              <a:noFill/>
            </p:spPr>
            <p:txBody>
              <a:bodyPr wrap="square" rtlCol="0">
                <a:spAutoFit/>
              </a:bodyPr>
              <a:lstStyle/>
              <a:p>
                <a:r>
                  <a:rPr lang="en-US" altLang="zh-CN" sz="2000" b="1" dirty="0" smtClean="0">
                    <a:solidFill>
                      <a:schemeClr val="bg1"/>
                    </a:solidFill>
                    <a:latin typeface="张海山草泥马体" panose="02000000000000000000" pitchFamily="2" charset="-122"/>
                    <a:ea typeface="张海山草泥马体" panose="02000000000000000000" pitchFamily="2" charset="-122"/>
                  </a:rPr>
                  <a:t>04</a:t>
                </a:r>
                <a:endParaRPr lang="zh-CN" altLang="en-US" sz="1200" b="1" dirty="0">
                  <a:solidFill>
                    <a:schemeClr val="bg1"/>
                  </a:solidFill>
                  <a:latin typeface="张海山草泥马体" panose="02000000000000000000" pitchFamily="2" charset="-122"/>
                  <a:ea typeface="张海山草泥马体" panose="02000000000000000000" pitchFamily="2" charset="-122"/>
                </a:endParaRPr>
              </a:p>
            </p:txBody>
          </p:sp>
        </p:grpSp>
      </p:grpSp>
    </p:spTree>
    <p:extLst>
      <p:ext uri="{BB962C8B-B14F-4D97-AF65-F5344CB8AC3E}">
        <p14:creationId xmlns:p14="http://schemas.microsoft.com/office/powerpoint/2010/main" val="293158476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lvl="0">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中国梦人民梦 </a:t>
                  </a: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grpSp>
        <p:nvGrpSpPr>
          <p:cNvPr id="10" name="组合 9"/>
          <p:cNvGrpSpPr/>
          <p:nvPr/>
        </p:nvGrpSpPr>
        <p:grpSpPr>
          <a:xfrm>
            <a:off x="1733948" y="1721429"/>
            <a:ext cx="3551014" cy="4411924"/>
            <a:chOff x="1733948" y="1721429"/>
            <a:chExt cx="3551014" cy="4411924"/>
          </a:xfrm>
        </p:grpSpPr>
        <p:sp>
          <p:nvSpPr>
            <p:cNvPr id="12" name="文本框 11"/>
            <p:cNvSpPr txBox="1"/>
            <p:nvPr/>
          </p:nvSpPr>
          <p:spPr>
            <a:xfrm>
              <a:off x="1987092" y="5548578"/>
              <a:ext cx="3044726" cy="584775"/>
            </a:xfrm>
            <a:prstGeom prst="rect">
              <a:avLst/>
            </a:prstGeom>
            <a:noFill/>
          </p:spPr>
          <p:txBody>
            <a:bodyPr wrap="square" rtlCol="0">
              <a:spAutoFit/>
            </a:bodyPr>
            <a:lstStyle/>
            <a:p>
              <a:pPr lvl="0" algn="ctr"/>
              <a:r>
                <a:rPr kumimoji="0" lang="zh-CN" altLang="en-US" sz="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中国梦是通过集体即全体中华儿女的共同奋斗实现中华民族共同的理想，个人的梦想是共同理想的具体表现和组成部分。中国梦的思想基础和灵魂是集体主义。中国梦有着深刻的文化背景、历史积淀和现实依据。</a:t>
              </a:r>
            </a:p>
          </p:txBody>
        </p:sp>
        <p:grpSp>
          <p:nvGrpSpPr>
            <p:cNvPr id="13" name="组合 12"/>
            <p:cNvGrpSpPr/>
            <p:nvPr/>
          </p:nvGrpSpPr>
          <p:grpSpPr>
            <a:xfrm>
              <a:off x="1733948" y="1721429"/>
              <a:ext cx="3551014" cy="3123181"/>
              <a:chOff x="2603179" y="2026931"/>
              <a:chExt cx="2071588" cy="1821999"/>
            </a:xfrm>
          </p:grpSpPr>
          <p:grpSp>
            <p:nvGrpSpPr>
              <p:cNvPr id="16" name="Group 10"/>
              <p:cNvGrpSpPr/>
              <p:nvPr/>
            </p:nvGrpSpPr>
            <p:grpSpPr bwMode="auto">
              <a:xfrm>
                <a:off x="2603179" y="2026931"/>
                <a:ext cx="2071588" cy="1821999"/>
                <a:chOff x="159" y="-2"/>
                <a:chExt cx="3320" cy="2920"/>
              </a:xfrm>
            </p:grpSpPr>
            <p:grpSp>
              <p:nvGrpSpPr>
                <p:cNvPr id="19" name="Group 7"/>
                <p:cNvGrpSpPr/>
                <p:nvPr/>
              </p:nvGrpSpPr>
              <p:grpSpPr bwMode="auto">
                <a:xfrm>
                  <a:off x="159" y="-2"/>
                  <a:ext cx="3320" cy="2920"/>
                  <a:chOff x="159" y="-2"/>
                  <a:chExt cx="3320" cy="2920"/>
                </a:xfrm>
              </p:grpSpPr>
              <p:sp>
                <p:nvSpPr>
                  <p:cNvPr id="22" name="AutoShape 5"/>
                  <p:cNvSpPr/>
                  <p:nvPr/>
                </p:nvSpPr>
                <p:spPr bwMode="auto">
                  <a:xfrm>
                    <a:off x="159" y="-2"/>
                    <a:ext cx="3320" cy="2920"/>
                  </a:xfrm>
                  <a:custGeom>
                    <a:avLst/>
                    <a:gdLst>
                      <a:gd name="T0" fmla="*/ 7803 w 21600"/>
                      <a:gd name="T1" fmla="*/ 9352 h 21600"/>
                      <a:gd name="T2" fmla="*/ 10661 w 21600"/>
                      <a:gd name="T3" fmla="*/ 1160 h 21600"/>
                      <a:gd name="T4" fmla="*/ 20819 w 21600"/>
                      <a:gd name="T5" fmla="*/ 8268 h 21600"/>
                      <a:gd name="T6" fmla="*/ 20388 w 21600"/>
                      <a:gd name="T7" fmla="*/ 8010 h 21600"/>
                      <a:gd name="T8" fmla="*/ 20124 w 21600"/>
                      <a:gd name="T9" fmla="*/ 7915 h 21600"/>
                      <a:gd name="T10" fmla="*/ 19327 w 21600"/>
                      <a:gd name="T11" fmla="*/ 7896 h 21600"/>
                      <a:gd name="T12" fmla="*/ 14937 w 21600"/>
                      <a:gd name="T13" fmla="*/ 6285 h 21600"/>
                      <a:gd name="T14" fmla="*/ 14947 w 21600"/>
                      <a:gd name="T15" fmla="*/ 6205 h 21600"/>
                      <a:gd name="T16" fmla="*/ 15016 w 21600"/>
                      <a:gd name="T17" fmla="*/ 5267 h 21600"/>
                      <a:gd name="T18" fmla="*/ 15017 w 21600"/>
                      <a:gd name="T19" fmla="*/ 5189 h 21600"/>
                      <a:gd name="T20" fmla="*/ 14273 w 21600"/>
                      <a:gd name="T21" fmla="*/ 1757 h 21600"/>
                      <a:gd name="T22" fmla="*/ 13800 w 21600"/>
                      <a:gd name="T23" fmla="*/ 696 h 21600"/>
                      <a:gd name="T24" fmla="*/ 13559 w 21600"/>
                      <a:gd name="T25" fmla="*/ 375 h 21600"/>
                      <a:gd name="T26" fmla="*/ 13270 w 21600"/>
                      <a:gd name="T27" fmla="*/ 163 h 21600"/>
                      <a:gd name="T28" fmla="*/ 12059 w 21600"/>
                      <a:gd name="T29" fmla="*/ 53 h 21600"/>
                      <a:gd name="T30" fmla="*/ 10982 w 21600"/>
                      <a:gd name="T31" fmla="*/ 628 h 21600"/>
                      <a:gd name="T32" fmla="*/ 10842 w 21600"/>
                      <a:gd name="T33" fmla="*/ 795 h 21600"/>
                      <a:gd name="T34" fmla="*/ 10677 w 21600"/>
                      <a:gd name="T35" fmla="*/ 1118 h 21600"/>
                      <a:gd name="T36" fmla="*/ 10671 w 21600"/>
                      <a:gd name="T37" fmla="*/ 1133 h 21600"/>
                      <a:gd name="T38" fmla="*/ 10660 w 21600"/>
                      <a:gd name="T39" fmla="*/ 1160 h 21600"/>
                      <a:gd name="T40" fmla="*/ 10655 w 21600"/>
                      <a:gd name="T41" fmla="*/ 1174 h 21600"/>
                      <a:gd name="T42" fmla="*/ 10645 w 21600"/>
                      <a:gd name="T43" fmla="*/ 1211 h 21600"/>
                      <a:gd name="T44" fmla="*/ 10602 w 21600"/>
                      <a:gd name="T45" fmla="*/ 1368 h 21600"/>
                      <a:gd name="T46" fmla="*/ 10546 w 21600"/>
                      <a:gd name="T47" fmla="*/ 1834 h 21600"/>
                      <a:gd name="T48" fmla="*/ 10614 w 21600"/>
                      <a:gd name="T49" fmla="*/ 4220 h 21600"/>
                      <a:gd name="T50" fmla="*/ 8876 w 21600"/>
                      <a:gd name="T51" fmla="*/ 7534 h 21600"/>
                      <a:gd name="T52" fmla="*/ 7820 w 21600"/>
                      <a:gd name="T53" fmla="*/ 9330 h 21600"/>
                      <a:gd name="T54" fmla="*/ 7628 w 21600"/>
                      <a:gd name="T55" fmla="*/ 9532 h 21600"/>
                      <a:gd name="T56" fmla="*/ 7416 w 21600"/>
                      <a:gd name="T57" fmla="*/ 9715 h 21600"/>
                      <a:gd name="T58" fmla="*/ 918 w 21600"/>
                      <a:gd name="T59" fmla="*/ 9808 h 21600"/>
                      <a:gd name="T60" fmla="*/ 0 w 21600"/>
                      <a:gd name="T61" fmla="*/ 10460 h 21600"/>
                      <a:gd name="T62" fmla="*/ 86 w 21600"/>
                      <a:gd name="T63" fmla="*/ 11679 h 21600"/>
                      <a:gd name="T64" fmla="*/ 1722 w 21600"/>
                      <a:gd name="T65" fmla="*/ 21600 h 21600"/>
                      <a:gd name="T66" fmla="*/ 7590 w 21600"/>
                      <a:gd name="T67" fmla="*/ 20480 h 21600"/>
                      <a:gd name="T68" fmla="*/ 7726 w 21600"/>
                      <a:gd name="T69" fmla="*/ 19770 h 21600"/>
                      <a:gd name="T70" fmla="*/ 8033 w 21600"/>
                      <a:gd name="T71" fmla="*/ 20026 h 21600"/>
                      <a:gd name="T72" fmla="*/ 8986 w 21600"/>
                      <a:gd name="T73" fmla="*/ 20494 h 21600"/>
                      <a:gd name="T74" fmla="*/ 9185 w 21600"/>
                      <a:gd name="T75" fmla="*/ 20520 h 21600"/>
                      <a:gd name="T76" fmla="*/ 9253 w 21600"/>
                      <a:gd name="T77" fmla="*/ 20525 h 21600"/>
                      <a:gd name="T78" fmla="*/ 17186 w 21600"/>
                      <a:gd name="T79" fmla="*/ 20533 h 21600"/>
                      <a:gd name="T80" fmla="*/ 17401 w 21600"/>
                      <a:gd name="T81" fmla="*/ 20525 h 21600"/>
                      <a:gd name="T82" fmla="*/ 17490 w 21600"/>
                      <a:gd name="T83" fmla="*/ 20514 h 21600"/>
                      <a:gd name="T84" fmla="*/ 17571 w 21600"/>
                      <a:gd name="T85" fmla="*/ 20496 h 21600"/>
                      <a:gd name="T86" fmla="*/ 19082 w 21600"/>
                      <a:gd name="T87" fmla="*/ 19335 h 21600"/>
                      <a:gd name="T88" fmla="*/ 19702 w 21600"/>
                      <a:gd name="T89" fmla="*/ 17791 h 21600"/>
                      <a:gd name="T90" fmla="*/ 19652 w 21600"/>
                      <a:gd name="T91" fmla="*/ 17319 h 21600"/>
                      <a:gd name="T92" fmla="*/ 19625 w 21600"/>
                      <a:gd name="T93" fmla="*/ 17189 h 21600"/>
                      <a:gd name="T94" fmla="*/ 19604 w 21600"/>
                      <a:gd name="T95" fmla="*/ 17071 h 21600"/>
                      <a:gd name="T96" fmla="*/ 20182 w 21600"/>
                      <a:gd name="T97" fmla="*/ 16093 h 21600"/>
                      <a:gd name="T98" fmla="*/ 20343 w 21600"/>
                      <a:gd name="T99" fmla="*/ 15227 h 21600"/>
                      <a:gd name="T100" fmla="*/ 20310 w 21600"/>
                      <a:gd name="T101" fmla="*/ 14276 h 21600"/>
                      <a:gd name="T102" fmla="*/ 20454 w 21600"/>
                      <a:gd name="T103" fmla="*/ 14069 h 21600"/>
                      <a:gd name="T104" fmla="*/ 21006 w 21600"/>
                      <a:gd name="T105" fmla="*/ 12540 h 21600"/>
                      <a:gd name="T106" fmla="*/ 20918 w 21600"/>
                      <a:gd name="T107" fmla="*/ 11937 h 21600"/>
                      <a:gd name="T108" fmla="*/ 20924 w 21600"/>
                      <a:gd name="T109" fmla="*/ 11783 h 21600"/>
                      <a:gd name="T110" fmla="*/ 21133 w 21600"/>
                      <a:gd name="T111" fmla="*/ 11440 h 21600"/>
                      <a:gd name="T112" fmla="*/ 21600 w 21600"/>
                      <a:gd name="T113" fmla="*/ 9890 h 21600"/>
                      <a:gd name="T114" fmla="*/ 21530 w 21600"/>
                      <a:gd name="T115" fmla="*/ 93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0" h="21600">
                        <a:moveTo>
                          <a:pt x="7803" y="9352"/>
                        </a:moveTo>
                        <a:lnTo>
                          <a:pt x="7804" y="9352"/>
                        </a:lnTo>
                        <a:lnTo>
                          <a:pt x="7803" y="9353"/>
                        </a:lnTo>
                        <a:cubicBezTo>
                          <a:pt x="7803" y="9353"/>
                          <a:pt x="7803" y="9352"/>
                          <a:pt x="7803" y="9352"/>
                        </a:cubicBezTo>
                        <a:close/>
                        <a:moveTo>
                          <a:pt x="10661" y="1160"/>
                        </a:moveTo>
                        <a:lnTo>
                          <a:pt x="10660" y="1161"/>
                        </a:lnTo>
                        <a:lnTo>
                          <a:pt x="10660" y="1160"/>
                        </a:lnTo>
                        <a:cubicBezTo>
                          <a:pt x="10660" y="1160"/>
                          <a:pt x="10661" y="1160"/>
                          <a:pt x="10661" y="1160"/>
                        </a:cubicBezTo>
                        <a:close/>
                        <a:moveTo>
                          <a:pt x="21530" y="9337"/>
                        </a:moveTo>
                        <a:cubicBezTo>
                          <a:pt x="21449" y="9032"/>
                          <a:pt x="21308" y="8784"/>
                          <a:pt x="21158" y="8598"/>
                        </a:cubicBezTo>
                        <a:lnTo>
                          <a:pt x="21158" y="8599"/>
                        </a:lnTo>
                        <a:cubicBezTo>
                          <a:pt x="21046" y="8459"/>
                          <a:pt x="20928" y="8352"/>
                          <a:pt x="20819" y="8268"/>
                        </a:cubicBezTo>
                        <a:lnTo>
                          <a:pt x="20820" y="8268"/>
                        </a:lnTo>
                        <a:lnTo>
                          <a:pt x="20819" y="8267"/>
                        </a:lnTo>
                        <a:cubicBezTo>
                          <a:pt x="20655" y="8141"/>
                          <a:pt x="20503" y="8062"/>
                          <a:pt x="20389" y="8011"/>
                        </a:cubicBezTo>
                        <a:lnTo>
                          <a:pt x="20388" y="8010"/>
                        </a:lnTo>
                        <a:cubicBezTo>
                          <a:pt x="20285" y="7964"/>
                          <a:pt x="20285" y="7964"/>
                          <a:pt x="20285" y="7964"/>
                        </a:cubicBezTo>
                        <a:lnTo>
                          <a:pt x="20272" y="7958"/>
                        </a:lnTo>
                        <a:lnTo>
                          <a:pt x="20257" y="7954"/>
                        </a:lnTo>
                        <a:cubicBezTo>
                          <a:pt x="20206" y="7939"/>
                          <a:pt x="20148" y="7922"/>
                          <a:pt x="20124" y="7915"/>
                        </a:cubicBezTo>
                        <a:cubicBezTo>
                          <a:pt x="20107" y="7910"/>
                          <a:pt x="20100" y="7910"/>
                          <a:pt x="20094" y="7909"/>
                        </a:cubicBezTo>
                        <a:cubicBezTo>
                          <a:pt x="20082" y="7907"/>
                          <a:pt x="20075" y="7906"/>
                          <a:pt x="20068" y="7906"/>
                        </a:cubicBezTo>
                        <a:cubicBezTo>
                          <a:pt x="20042" y="7904"/>
                          <a:pt x="20010" y="7903"/>
                          <a:pt x="19964" y="7902"/>
                        </a:cubicBezTo>
                        <a:cubicBezTo>
                          <a:pt x="19829" y="7898"/>
                          <a:pt x="19591" y="7896"/>
                          <a:pt x="19327" y="7896"/>
                        </a:cubicBezTo>
                        <a:lnTo>
                          <a:pt x="15077" y="7896"/>
                        </a:lnTo>
                        <a:cubicBezTo>
                          <a:pt x="14918" y="7897"/>
                          <a:pt x="14776" y="7874"/>
                          <a:pt x="14691" y="7846"/>
                        </a:cubicBezTo>
                        <a:cubicBezTo>
                          <a:pt x="14758" y="7484"/>
                          <a:pt x="14827" y="7077"/>
                          <a:pt x="14885" y="6662"/>
                        </a:cubicBezTo>
                        <a:cubicBezTo>
                          <a:pt x="14914" y="6453"/>
                          <a:pt x="14929" y="6343"/>
                          <a:pt x="14937" y="6285"/>
                        </a:cubicBezTo>
                        <a:cubicBezTo>
                          <a:pt x="14941" y="6256"/>
                          <a:pt x="14943" y="6239"/>
                          <a:pt x="14944" y="6229"/>
                        </a:cubicBezTo>
                        <a:lnTo>
                          <a:pt x="14946" y="6218"/>
                        </a:lnTo>
                        <a:lnTo>
                          <a:pt x="14947" y="6206"/>
                        </a:lnTo>
                        <a:lnTo>
                          <a:pt x="14947" y="6205"/>
                        </a:lnTo>
                        <a:cubicBezTo>
                          <a:pt x="14982" y="5769"/>
                          <a:pt x="15011" y="5412"/>
                          <a:pt x="15011" y="5412"/>
                        </a:cubicBezTo>
                        <a:lnTo>
                          <a:pt x="15011" y="5405"/>
                        </a:lnTo>
                        <a:lnTo>
                          <a:pt x="15012" y="5398"/>
                        </a:lnTo>
                        <a:cubicBezTo>
                          <a:pt x="15012" y="5397"/>
                          <a:pt x="15014" y="5339"/>
                          <a:pt x="15016" y="5267"/>
                        </a:cubicBezTo>
                        <a:lnTo>
                          <a:pt x="15017" y="5261"/>
                        </a:lnTo>
                        <a:lnTo>
                          <a:pt x="15017" y="5255"/>
                        </a:lnTo>
                        <a:cubicBezTo>
                          <a:pt x="15017" y="5255"/>
                          <a:pt x="15017" y="5255"/>
                          <a:pt x="15017" y="5190"/>
                        </a:cubicBezTo>
                        <a:lnTo>
                          <a:pt x="15017" y="5189"/>
                        </a:lnTo>
                        <a:cubicBezTo>
                          <a:pt x="15016" y="4713"/>
                          <a:pt x="14947" y="4231"/>
                          <a:pt x="14851" y="3754"/>
                        </a:cubicBezTo>
                        <a:lnTo>
                          <a:pt x="14851" y="3753"/>
                        </a:lnTo>
                        <a:cubicBezTo>
                          <a:pt x="14704" y="3038"/>
                          <a:pt x="14487" y="2333"/>
                          <a:pt x="14274" y="1758"/>
                        </a:cubicBezTo>
                        <a:lnTo>
                          <a:pt x="14273" y="1757"/>
                        </a:lnTo>
                        <a:lnTo>
                          <a:pt x="14274" y="1758"/>
                        </a:lnTo>
                        <a:cubicBezTo>
                          <a:pt x="14167" y="1470"/>
                          <a:pt x="14061" y="1215"/>
                          <a:pt x="13959" y="1000"/>
                        </a:cubicBezTo>
                        <a:lnTo>
                          <a:pt x="13959" y="999"/>
                        </a:lnTo>
                        <a:cubicBezTo>
                          <a:pt x="13907" y="892"/>
                          <a:pt x="13856" y="792"/>
                          <a:pt x="13800" y="696"/>
                        </a:cubicBezTo>
                        <a:lnTo>
                          <a:pt x="13799" y="696"/>
                        </a:lnTo>
                        <a:cubicBezTo>
                          <a:pt x="13771" y="648"/>
                          <a:pt x="13741" y="599"/>
                          <a:pt x="13704" y="548"/>
                        </a:cubicBezTo>
                        <a:lnTo>
                          <a:pt x="13704" y="547"/>
                        </a:lnTo>
                        <a:cubicBezTo>
                          <a:pt x="13670" y="500"/>
                          <a:pt x="13623" y="439"/>
                          <a:pt x="13559" y="375"/>
                        </a:cubicBezTo>
                        <a:lnTo>
                          <a:pt x="13559" y="374"/>
                        </a:lnTo>
                        <a:lnTo>
                          <a:pt x="13558" y="373"/>
                        </a:lnTo>
                        <a:cubicBezTo>
                          <a:pt x="13461" y="277"/>
                          <a:pt x="13361" y="211"/>
                          <a:pt x="13271" y="163"/>
                        </a:cubicBezTo>
                        <a:lnTo>
                          <a:pt x="13270" y="163"/>
                        </a:lnTo>
                        <a:cubicBezTo>
                          <a:pt x="13135" y="92"/>
                          <a:pt x="13006" y="54"/>
                          <a:pt x="12890" y="32"/>
                        </a:cubicBezTo>
                        <a:lnTo>
                          <a:pt x="12889" y="31"/>
                        </a:lnTo>
                        <a:cubicBezTo>
                          <a:pt x="12771" y="9"/>
                          <a:pt x="12656" y="0"/>
                          <a:pt x="12545" y="0"/>
                        </a:cubicBezTo>
                        <a:cubicBezTo>
                          <a:pt x="12381" y="0"/>
                          <a:pt x="12219" y="19"/>
                          <a:pt x="12059" y="53"/>
                        </a:cubicBezTo>
                        <a:lnTo>
                          <a:pt x="12058" y="53"/>
                        </a:lnTo>
                        <a:cubicBezTo>
                          <a:pt x="11819" y="105"/>
                          <a:pt x="11576" y="191"/>
                          <a:pt x="11340" y="336"/>
                        </a:cubicBezTo>
                        <a:lnTo>
                          <a:pt x="11339" y="337"/>
                        </a:lnTo>
                        <a:cubicBezTo>
                          <a:pt x="11221" y="410"/>
                          <a:pt x="11099" y="503"/>
                          <a:pt x="10982" y="628"/>
                        </a:cubicBezTo>
                        <a:lnTo>
                          <a:pt x="10982" y="629"/>
                        </a:lnTo>
                        <a:cubicBezTo>
                          <a:pt x="10885" y="734"/>
                          <a:pt x="10885" y="734"/>
                          <a:pt x="10885" y="734"/>
                        </a:cubicBezTo>
                        <a:lnTo>
                          <a:pt x="10859" y="761"/>
                        </a:lnTo>
                        <a:lnTo>
                          <a:pt x="10842" y="795"/>
                        </a:lnTo>
                        <a:cubicBezTo>
                          <a:pt x="10757" y="961"/>
                          <a:pt x="10688" y="1095"/>
                          <a:pt x="10684" y="1104"/>
                        </a:cubicBezTo>
                        <a:cubicBezTo>
                          <a:pt x="10682" y="1108"/>
                          <a:pt x="10680" y="1110"/>
                          <a:pt x="10679" y="1113"/>
                        </a:cubicBezTo>
                        <a:cubicBezTo>
                          <a:pt x="10679" y="1113"/>
                          <a:pt x="10678" y="1114"/>
                          <a:pt x="10678" y="1115"/>
                        </a:cubicBezTo>
                        <a:cubicBezTo>
                          <a:pt x="10678" y="1116"/>
                          <a:pt x="10677" y="1117"/>
                          <a:pt x="10677" y="1118"/>
                        </a:cubicBezTo>
                        <a:cubicBezTo>
                          <a:pt x="10677" y="1118"/>
                          <a:pt x="10676" y="1119"/>
                          <a:pt x="10676" y="1119"/>
                        </a:cubicBezTo>
                        <a:lnTo>
                          <a:pt x="10676" y="1121"/>
                        </a:lnTo>
                        <a:cubicBezTo>
                          <a:pt x="10675" y="1122"/>
                          <a:pt x="10675" y="1123"/>
                          <a:pt x="10674" y="1123"/>
                        </a:cubicBezTo>
                        <a:cubicBezTo>
                          <a:pt x="10673" y="1127"/>
                          <a:pt x="10672" y="1130"/>
                          <a:pt x="10671" y="1133"/>
                        </a:cubicBezTo>
                        <a:lnTo>
                          <a:pt x="10669" y="1136"/>
                        </a:lnTo>
                        <a:lnTo>
                          <a:pt x="10669" y="1137"/>
                        </a:lnTo>
                        <a:lnTo>
                          <a:pt x="10667" y="1142"/>
                        </a:lnTo>
                        <a:cubicBezTo>
                          <a:pt x="10666" y="1146"/>
                          <a:pt x="10663" y="1152"/>
                          <a:pt x="10660" y="1160"/>
                        </a:cubicBezTo>
                        <a:lnTo>
                          <a:pt x="10660" y="1161"/>
                        </a:lnTo>
                        <a:lnTo>
                          <a:pt x="10657" y="1168"/>
                        </a:lnTo>
                        <a:lnTo>
                          <a:pt x="10656" y="1171"/>
                        </a:lnTo>
                        <a:lnTo>
                          <a:pt x="10655" y="1174"/>
                        </a:lnTo>
                        <a:lnTo>
                          <a:pt x="10654" y="1177"/>
                        </a:lnTo>
                        <a:lnTo>
                          <a:pt x="10652" y="1184"/>
                        </a:lnTo>
                        <a:lnTo>
                          <a:pt x="10649" y="1195"/>
                        </a:lnTo>
                        <a:cubicBezTo>
                          <a:pt x="10648" y="1199"/>
                          <a:pt x="10647" y="1203"/>
                          <a:pt x="10645" y="1211"/>
                        </a:cubicBezTo>
                        <a:cubicBezTo>
                          <a:pt x="10644" y="1214"/>
                          <a:pt x="10643" y="1218"/>
                          <a:pt x="10643" y="1223"/>
                        </a:cubicBezTo>
                        <a:cubicBezTo>
                          <a:pt x="10634" y="1254"/>
                          <a:pt x="10622" y="1292"/>
                          <a:pt x="10610" y="1335"/>
                        </a:cubicBezTo>
                        <a:lnTo>
                          <a:pt x="10605" y="1351"/>
                        </a:lnTo>
                        <a:lnTo>
                          <a:pt x="10602" y="1368"/>
                        </a:lnTo>
                        <a:cubicBezTo>
                          <a:pt x="10602" y="1368"/>
                          <a:pt x="10602" y="1368"/>
                          <a:pt x="10588" y="1447"/>
                        </a:cubicBezTo>
                        <a:lnTo>
                          <a:pt x="10587" y="1448"/>
                        </a:lnTo>
                        <a:lnTo>
                          <a:pt x="10587" y="1449"/>
                        </a:lnTo>
                        <a:cubicBezTo>
                          <a:pt x="10564" y="1583"/>
                          <a:pt x="10553" y="1709"/>
                          <a:pt x="10546" y="1834"/>
                        </a:cubicBezTo>
                        <a:cubicBezTo>
                          <a:pt x="10539" y="1960"/>
                          <a:pt x="10536" y="2088"/>
                          <a:pt x="10536" y="2220"/>
                        </a:cubicBezTo>
                        <a:cubicBezTo>
                          <a:pt x="10537" y="2598"/>
                          <a:pt x="10557" y="3011"/>
                          <a:pt x="10577" y="3385"/>
                        </a:cubicBezTo>
                        <a:cubicBezTo>
                          <a:pt x="10586" y="3572"/>
                          <a:pt x="10596" y="3748"/>
                          <a:pt x="10603" y="3900"/>
                        </a:cubicBezTo>
                        <a:cubicBezTo>
                          <a:pt x="10609" y="4029"/>
                          <a:pt x="10613" y="4142"/>
                          <a:pt x="10614" y="4220"/>
                        </a:cubicBezTo>
                        <a:cubicBezTo>
                          <a:pt x="10611" y="4227"/>
                          <a:pt x="10608" y="4233"/>
                          <a:pt x="10606" y="4239"/>
                        </a:cubicBezTo>
                        <a:cubicBezTo>
                          <a:pt x="10603" y="4244"/>
                          <a:pt x="10597" y="4257"/>
                          <a:pt x="10582" y="4289"/>
                        </a:cubicBezTo>
                        <a:cubicBezTo>
                          <a:pt x="10523" y="4413"/>
                          <a:pt x="10438" y="4586"/>
                          <a:pt x="10335" y="4789"/>
                        </a:cubicBezTo>
                        <a:cubicBezTo>
                          <a:pt x="9975" y="5502"/>
                          <a:pt x="9399" y="6588"/>
                          <a:pt x="8876" y="7534"/>
                        </a:cubicBezTo>
                        <a:cubicBezTo>
                          <a:pt x="8614" y="8007"/>
                          <a:pt x="8365" y="8446"/>
                          <a:pt x="8165" y="8783"/>
                        </a:cubicBezTo>
                        <a:cubicBezTo>
                          <a:pt x="8065" y="8951"/>
                          <a:pt x="7977" y="9094"/>
                          <a:pt x="7910" y="9197"/>
                        </a:cubicBezTo>
                        <a:cubicBezTo>
                          <a:pt x="7877" y="9248"/>
                          <a:pt x="7848" y="9290"/>
                          <a:pt x="7829" y="9317"/>
                        </a:cubicBezTo>
                        <a:cubicBezTo>
                          <a:pt x="7824" y="9324"/>
                          <a:pt x="7822" y="9328"/>
                          <a:pt x="7820" y="9330"/>
                        </a:cubicBezTo>
                        <a:lnTo>
                          <a:pt x="7811" y="9343"/>
                        </a:lnTo>
                        <a:lnTo>
                          <a:pt x="7810" y="9344"/>
                        </a:lnTo>
                        <a:cubicBezTo>
                          <a:pt x="7799" y="9355"/>
                          <a:pt x="7781" y="9374"/>
                          <a:pt x="7756" y="9400"/>
                        </a:cubicBezTo>
                        <a:cubicBezTo>
                          <a:pt x="7722" y="9435"/>
                          <a:pt x="7677" y="9481"/>
                          <a:pt x="7628" y="9532"/>
                        </a:cubicBezTo>
                        <a:cubicBezTo>
                          <a:pt x="7617" y="9543"/>
                          <a:pt x="7588" y="9567"/>
                          <a:pt x="7517" y="9628"/>
                        </a:cubicBezTo>
                        <a:lnTo>
                          <a:pt x="7519" y="9627"/>
                        </a:lnTo>
                        <a:lnTo>
                          <a:pt x="7517" y="9628"/>
                        </a:lnTo>
                        <a:cubicBezTo>
                          <a:pt x="7450" y="9686"/>
                          <a:pt x="7425" y="9707"/>
                          <a:pt x="7416" y="9715"/>
                        </a:cubicBezTo>
                        <a:cubicBezTo>
                          <a:pt x="7365" y="9755"/>
                          <a:pt x="7319" y="9789"/>
                          <a:pt x="7285" y="9814"/>
                        </a:cubicBezTo>
                        <a:cubicBezTo>
                          <a:pt x="7274" y="9814"/>
                          <a:pt x="7263" y="9814"/>
                          <a:pt x="7250" y="9813"/>
                        </a:cubicBezTo>
                        <a:cubicBezTo>
                          <a:pt x="7124" y="9810"/>
                          <a:pt x="6900" y="9808"/>
                          <a:pt x="6644" y="9808"/>
                        </a:cubicBezTo>
                        <a:lnTo>
                          <a:pt x="918" y="9808"/>
                        </a:lnTo>
                        <a:cubicBezTo>
                          <a:pt x="698" y="9809"/>
                          <a:pt x="499" y="9855"/>
                          <a:pt x="333" y="9945"/>
                        </a:cubicBezTo>
                        <a:cubicBezTo>
                          <a:pt x="251" y="9992"/>
                          <a:pt x="175" y="10050"/>
                          <a:pt x="112" y="10132"/>
                        </a:cubicBezTo>
                        <a:cubicBezTo>
                          <a:pt x="80" y="10174"/>
                          <a:pt x="53" y="10222"/>
                          <a:pt x="32" y="10277"/>
                        </a:cubicBezTo>
                        <a:cubicBezTo>
                          <a:pt x="12" y="10333"/>
                          <a:pt x="0" y="10396"/>
                          <a:pt x="0" y="10460"/>
                        </a:cubicBezTo>
                        <a:cubicBezTo>
                          <a:pt x="0" y="10472"/>
                          <a:pt x="1" y="10485"/>
                          <a:pt x="1" y="10498"/>
                        </a:cubicBezTo>
                        <a:lnTo>
                          <a:pt x="1" y="10496"/>
                        </a:lnTo>
                        <a:lnTo>
                          <a:pt x="1" y="10498"/>
                        </a:lnTo>
                        <a:cubicBezTo>
                          <a:pt x="17" y="10711"/>
                          <a:pt x="55" y="11243"/>
                          <a:pt x="86" y="11679"/>
                        </a:cubicBezTo>
                        <a:lnTo>
                          <a:pt x="720" y="20555"/>
                        </a:lnTo>
                        <a:cubicBezTo>
                          <a:pt x="741" y="20849"/>
                          <a:pt x="864" y="21109"/>
                          <a:pt x="1042" y="21295"/>
                        </a:cubicBezTo>
                        <a:cubicBezTo>
                          <a:pt x="1220" y="21481"/>
                          <a:pt x="1458" y="21600"/>
                          <a:pt x="1717" y="21600"/>
                        </a:cubicBezTo>
                        <a:lnTo>
                          <a:pt x="1722" y="21600"/>
                        </a:lnTo>
                        <a:lnTo>
                          <a:pt x="1723" y="21600"/>
                        </a:lnTo>
                        <a:lnTo>
                          <a:pt x="6646" y="21562"/>
                        </a:lnTo>
                        <a:cubicBezTo>
                          <a:pt x="6906" y="21560"/>
                          <a:pt x="7143" y="21436"/>
                          <a:pt x="7313" y="21241"/>
                        </a:cubicBezTo>
                        <a:cubicBezTo>
                          <a:pt x="7483" y="21047"/>
                          <a:pt x="7590" y="20777"/>
                          <a:pt x="7590" y="20480"/>
                        </a:cubicBezTo>
                        <a:lnTo>
                          <a:pt x="7590" y="20286"/>
                        </a:lnTo>
                        <a:cubicBezTo>
                          <a:pt x="7590" y="20087"/>
                          <a:pt x="7592" y="19905"/>
                          <a:pt x="7595" y="19769"/>
                        </a:cubicBezTo>
                        <a:cubicBezTo>
                          <a:pt x="7639" y="19769"/>
                          <a:pt x="7678" y="19769"/>
                          <a:pt x="7710" y="19770"/>
                        </a:cubicBezTo>
                        <a:cubicBezTo>
                          <a:pt x="7716" y="19770"/>
                          <a:pt x="7721" y="19770"/>
                          <a:pt x="7726" y="19770"/>
                        </a:cubicBezTo>
                        <a:cubicBezTo>
                          <a:pt x="7745" y="19786"/>
                          <a:pt x="7767" y="19805"/>
                          <a:pt x="7794" y="19828"/>
                        </a:cubicBezTo>
                        <a:lnTo>
                          <a:pt x="7793" y="19827"/>
                        </a:lnTo>
                        <a:lnTo>
                          <a:pt x="7794" y="19828"/>
                        </a:lnTo>
                        <a:cubicBezTo>
                          <a:pt x="7854" y="19879"/>
                          <a:pt x="7935" y="19948"/>
                          <a:pt x="8033" y="20026"/>
                        </a:cubicBezTo>
                        <a:lnTo>
                          <a:pt x="8033" y="20027"/>
                        </a:lnTo>
                        <a:cubicBezTo>
                          <a:pt x="8315" y="20250"/>
                          <a:pt x="8591" y="20367"/>
                          <a:pt x="8796" y="20433"/>
                        </a:cubicBezTo>
                        <a:lnTo>
                          <a:pt x="8797" y="20433"/>
                        </a:lnTo>
                        <a:cubicBezTo>
                          <a:pt x="8986" y="20494"/>
                          <a:pt x="8986" y="20494"/>
                          <a:pt x="8986" y="20494"/>
                        </a:cubicBezTo>
                        <a:lnTo>
                          <a:pt x="9007" y="20500"/>
                        </a:lnTo>
                        <a:lnTo>
                          <a:pt x="9028" y="20503"/>
                        </a:lnTo>
                        <a:cubicBezTo>
                          <a:pt x="9072" y="20508"/>
                          <a:pt x="9114" y="20512"/>
                          <a:pt x="9146" y="20516"/>
                        </a:cubicBezTo>
                        <a:cubicBezTo>
                          <a:pt x="9162" y="20518"/>
                          <a:pt x="9175" y="20519"/>
                          <a:pt x="9185" y="20520"/>
                        </a:cubicBezTo>
                        <a:cubicBezTo>
                          <a:pt x="9195" y="20521"/>
                          <a:pt x="9200" y="20522"/>
                          <a:pt x="9204" y="20522"/>
                        </a:cubicBezTo>
                        <a:lnTo>
                          <a:pt x="9199" y="20522"/>
                        </a:lnTo>
                        <a:lnTo>
                          <a:pt x="9204" y="20522"/>
                        </a:lnTo>
                        <a:cubicBezTo>
                          <a:pt x="9223" y="20524"/>
                          <a:pt x="9235" y="20525"/>
                          <a:pt x="9253" y="20525"/>
                        </a:cubicBezTo>
                        <a:cubicBezTo>
                          <a:pt x="9260" y="20525"/>
                          <a:pt x="9582" y="20527"/>
                          <a:pt x="9967" y="20529"/>
                        </a:cubicBezTo>
                        <a:cubicBezTo>
                          <a:pt x="9967" y="20529"/>
                          <a:pt x="12800" y="20543"/>
                          <a:pt x="15200" y="20543"/>
                        </a:cubicBezTo>
                        <a:cubicBezTo>
                          <a:pt x="15800" y="20543"/>
                          <a:pt x="16329" y="20542"/>
                          <a:pt x="16717" y="20539"/>
                        </a:cubicBezTo>
                        <a:cubicBezTo>
                          <a:pt x="16911" y="20538"/>
                          <a:pt x="17069" y="20536"/>
                          <a:pt x="17186" y="20533"/>
                        </a:cubicBezTo>
                        <a:cubicBezTo>
                          <a:pt x="17245" y="20532"/>
                          <a:pt x="17293" y="20531"/>
                          <a:pt x="17335" y="20529"/>
                        </a:cubicBezTo>
                        <a:lnTo>
                          <a:pt x="17338" y="20529"/>
                        </a:lnTo>
                        <a:lnTo>
                          <a:pt x="17336" y="20529"/>
                        </a:lnTo>
                        <a:cubicBezTo>
                          <a:pt x="17356" y="20528"/>
                          <a:pt x="17377" y="20527"/>
                          <a:pt x="17401" y="20525"/>
                        </a:cubicBezTo>
                        <a:lnTo>
                          <a:pt x="17400" y="20525"/>
                        </a:lnTo>
                        <a:lnTo>
                          <a:pt x="17402" y="20525"/>
                        </a:lnTo>
                        <a:cubicBezTo>
                          <a:pt x="17412" y="20524"/>
                          <a:pt x="17429" y="20523"/>
                          <a:pt x="17449" y="20520"/>
                        </a:cubicBezTo>
                        <a:cubicBezTo>
                          <a:pt x="17459" y="20519"/>
                          <a:pt x="17473" y="20517"/>
                          <a:pt x="17490" y="20514"/>
                        </a:cubicBezTo>
                        <a:lnTo>
                          <a:pt x="17491" y="20514"/>
                        </a:lnTo>
                        <a:lnTo>
                          <a:pt x="17492" y="20514"/>
                        </a:lnTo>
                        <a:cubicBezTo>
                          <a:pt x="17505" y="20512"/>
                          <a:pt x="17534" y="20506"/>
                          <a:pt x="17569" y="20496"/>
                        </a:cubicBezTo>
                        <a:lnTo>
                          <a:pt x="17571" y="20496"/>
                        </a:lnTo>
                        <a:cubicBezTo>
                          <a:pt x="17728" y="20451"/>
                          <a:pt x="17948" y="20359"/>
                          <a:pt x="18205" y="20177"/>
                        </a:cubicBezTo>
                        <a:lnTo>
                          <a:pt x="18207" y="20176"/>
                        </a:lnTo>
                        <a:lnTo>
                          <a:pt x="18205" y="20177"/>
                        </a:lnTo>
                        <a:cubicBezTo>
                          <a:pt x="18462" y="19996"/>
                          <a:pt x="18757" y="19728"/>
                          <a:pt x="19082" y="19335"/>
                        </a:cubicBezTo>
                        <a:cubicBezTo>
                          <a:pt x="19284" y="19091"/>
                          <a:pt x="19440" y="18843"/>
                          <a:pt x="19547" y="18577"/>
                        </a:cubicBezTo>
                        <a:cubicBezTo>
                          <a:pt x="19600" y="18444"/>
                          <a:pt x="19640" y="18309"/>
                          <a:pt x="19666" y="18174"/>
                        </a:cubicBezTo>
                        <a:cubicBezTo>
                          <a:pt x="19691" y="18041"/>
                          <a:pt x="19702" y="17914"/>
                          <a:pt x="19702" y="17795"/>
                        </a:cubicBezTo>
                        <a:lnTo>
                          <a:pt x="19702" y="17791"/>
                        </a:lnTo>
                        <a:lnTo>
                          <a:pt x="19702" y="17789"/>
                        </a:lnTo>
                        <a:lnTo>
                          <a:pt x="19702" y="17787"/>
                        </a:lnTo>
                        <a:cubicBezTo>
                          <a:pt x="19702" y="17589"/>
                          <a:pt x="19673" y="17425"/>
                          <a:pt x="19652" y="17320"/>
                        </a:cubicBezTo>
                        <a:lnTo>
                          <a:pt x="19652" y="17319"/>
                        </a:lnTo>
                        <a:cubicBezTo>
                          <a:pt x="19642" y="17268"/>
                          <a:pt x="19633" y="17227"/>
                          <a:pt x="19628" y="17206"/>
                        </a:cubicBezTo>
                        <a:lnTo>
                          <a:pt x="19629" y="17207"/>
                        </a:lnTo>
                        <a:cubicBezTo>
                          <a:pt x="19627" y="17202"/>
                          <a:pt x="19627" y="17199"/>
                          <a:pt x="19627" y="17197"/>
                        </a:cubicBezTo>
                        <a:lnTo>
                          <a:pt x="19625" y="17189"/>
                        </a:lnTo>
                        <a:lnTo>
                          <a:pt x="19625" y="17188"/>
                        </a:lnTo>
                        <a:lnTo>
                          <a:pt x="19624" y="17186"/>
                        </a:lnTo>
                        <a:lnTo>
                          <a:pt x="19624" y="17181"/>
                        </a:lnTo>
                        <a:lnTo>
                          <a:pt x="19604" y="17071"/>
                        </a:lnTo>
                        <a:cubicBezTo>
                          <a:pt x="19693" y="16977"/>
                          <a:pt x="19769" y="16877"/>
                          <a:pt x="19839" y="16774"/>
                        </a:cubicBezTo>
                        <a:lnTo>
                          <a:pt x="19839" y="16773"/>
                        </a:lnTo>
                        <a:cubicBezTo>
                          <a:pt x="19975" y="16571"/>
                          <a:pt x="20091" y="16344"/>
                          <a:pt x="20181" y="16094"/>
                        </a:cubicBezTo>
                        <a:lnTo>
                          <a:pt x="20182" y="16093"/>
                        </a:lnTo>
                        <a:lnTo>
                          <a:pt x="20182" y="16094"/>
                        </a:lnTo>
                        <a:cubicBezTo>
                          <a:pt x="20227" y="15968"/>
                          <a:pt x="20266" y="15835"/>
                          <a:pt x="20295" y="15692"/>
                        </a:cubicBezTo>
                        <a:cubicBezTo>
                          <a:pt x="20324" y="15550"/>
                          <a:pt x="20343" y="15395"/>
                          <a:pt x="20343" y="15228"/>
                        </a:cubicBezTo>
                        <a:lnTo>
                          <a:pt x="20343" y="15227"/>
                        </a:lnTo>
                        <a:cubicBezTo>
                          <a:pt x="20343" y="15137"/>
                          <a:pt x="20338" y="15042"/>
                          <a:pt x="20323" y="14943"/>
                        </a:cubicBezTo>
                        <a:cubicBezTo>
                          <a:pt x="20295" y="14750"/>
                          <a:pt x="20245" y="14580"/>
                          <a:pt x="20190" y="14432"/>
                        </a:cubicBezTo>
                        <a:cubicBezTo>
                          <a:pt x="20195" y="14425"/>
                          <a:pt x="20200" y="14417"/>
                          <a:pt x="20205" y="14410"/>
                        </a:cubicBezTo>
                        <a:cubicBezTo>
                          <a:pt x="20233" y="14369"/>
                          <a:pt x="20270" y="14322"/>
                          <a:pt x="20310" y="14276"/>
                        </a:cubicBezTo>
                        <a:lnTo>
                          <a:pt x="20321" y="14264"/>
                        </a:lnTo>
                        <a:lnTo>
                          <a:pt x="20330" y="14251"/>
                        </a:lnTo>
                        <a:cubicBezTo>
                          <a:pt x="20330" y="14251"/>
                          <a:pt x="20330" y="14251"/>
                          <a:pt x="20454" y="14070"/>
                        </a:cubicBezTo>
                        <a:lnTo>
                          <a:pt x="20454" y="14069"/>
                        </a:lnTo>
                        <a:cubicBezTo>
                          <a:pt x="20598" y="13860"/>
                          <a:pt x="20739" y="13613"/>
                          <a:pt x="20853" y="13325"/>
                        </a:cubicBezTo>
                        <a:cubicBezTo>
                          <a:pt x="20953" y="13075"/>
                          <a:pt x="21006" y="12808"/>
                          <a:pt x="21006" y="12545"/>
                        </a:cubicBezTo>
                        <a:lnTo>
                          <a:pt x="21006" y="12541"/>
                        </a:lnTo>
                        <a:lnTo>
                          <a:pt x="21006" y="12540"/>
                        </a:lnTo>
                        <a:cubicBezTo>
                          <a:pt x="21006" y="12380"/>
                          <a:pt x="20987" y="12227"/>
                          <a:pt x="20953" y="12086"/>
                        </a:cubicBezTo>
                        <a:lnTo>
                          <a:pt x="20952" y="12081"/>
                        </a:lnTo>
                        <a:lnTo>
                          <a:pt x="20954" y="12086"/>
                        </a:lnTo>
                        <a:cubicBezTo>
                          <a:pt x="20918" y="11937"/>
                          <a:pt x="20918" y="11937"/>
                          <a:pt x="20918" y="11937"/>
                        </a:cubicBezTo>
                        <a:lnTo>
                          <a:pt x="20911" y="11907"/>
                        </a:lnTo>
                        <a:lnTo>
                          <a:pt x="20902" y="11888"/>
                        </a:lnTo>
                        <a:lnTo>
                          <a:pt x="20902" y="11882"/>
                        </a:lnTo>
                        <a:cubicBezTo>
                          <a:pt x="20902" y="11864"/>
                          <a:pt x="20908" y="11824"/>
                          <a:pt x="20924" y="11783"/>
                        </a:cubicBezTo>
                        <a:cubicBezTo>
                          <a:pt x="20940" y="11741"/>
                          <a:pt x="20964" y="11698"/>
                          <a:pt x="20992" y="11665"/>
                        </a:cubicBezTo>
                        <a:lnTo>
                          <a:pt x="21006" y="11649"/>
                        </a:lnTo>
                        <a:lnTo>
                          <a:pt x="21017" y="11630"/>
                        </a:lnTo>
                        <a:cubicBezTo>
                          <a:pt x="21017" y="11630"/>
                          <a:pt x="21017" y="11630"/>
                          <a:pt x="21133" y="11440"/>
                        </a:cubicBezTo>
                        <a:cubicBezTo>
                          <a:pt x="21295" y="11172"/>
                          <a:pt x="21441" y="10846"/>
                          <a:pt x="21531" y="10466"/>
                        </a:cubicBezTo>
                        <a:cubicBezTo>
                          <a:pt x="21576" y="10276"/>
                          <a:pt x="21600" y="10084"/>
                          <a:pt x="21600" y="9894"/>
                        </a:cubicBezTo>
                        <a:lnTo>
                          <a:pt x="21600" y="9891"/>
                        </a:lnTo>
                        <a:lnTo>
                          <a:pt x="21600" y="9890"/>
                        </a:lnTo>
                        <a:lnTo>
                          <a:pt x="21600" y="9889"/>
                        </a:lnTo>
                        <a:lnTo>
                          <a:pt x="21600" y="9887"/>
                        </a:lnTo>
                        <a:cubicBezTo>
                          <a:pt x="21600" y="9696"/>
                          <a:pt x="21576" y="9510"/>
                          <a:pt x="21530" y="9337"/>
                        </a:cubicBezTo>
                        <a:close/>
                        <a:moveTo>
                          <a:pt x="21530" y="9337"/>
                        </a:moveTo>
                      </a:path>
                    </a:pathLst>
                  </a:custGeom>
                  <a:solidFill>
                    <a:srgbClr val="B82FB9"/>
                  </a:solidFill>
                  <a:ln>
                    <a:noFill/>
                  </a:ln>
                </p:spPr>
                <p:txBody>
                  <a:bodyPr lIns="0" tIns="0" rIns="0" bIns="0"/>
                  <a:lstStyle/>
                  <a:p>
                    <a:endParaRPr lang="en-US" sz="900" dirty="0">
                      <a:solidFill>
                        <a:prstClr val="black"/>
                      </a:solidFill>
                      <a:latin typeface="微软雅黑" panose="020B0503020204020204" pitchFamily="34" charset="-122"/>
                      <a:ea typeface="微软雅黑" panose="020B0503020204020204" pitchFamily="34" charset="-122"/>
                    </a:endParaRPr>
                  </a:p>
                </p:txBody>
              </p:sp>
              <p:sp>
                <p:nvSpPr>
                  <p:cNvPr id="23" name="AutoShape 6"/>
                  <p:cNvSpPr/>
                  <p:nvPr/>
                </p:nvSpPr>
                <p:spPr bwMode="auto">
                  <a:xfrm>
                    <a:off x="1235" y="136"/>
                    <a:ext cx="2083" cy="2508"/>
                  </a:xfrm>
                  <a:custGeom>
                    <a:avLst/>
                    <a:gdLst>
                      <a:gd name="T0" fmla="*/ 55 w 21277"/>
                      <a:gd name="T1" fmla="*/ 11590 h 21400"/>
                      <a:gd name="T2" fmla="*/ 1979 w 21277"/>
                      <a:gd name="T3" fmla="*/ 10441 h 21400"/>
                      <a:gd name="T4" fmla="*/ 6760 w 21277"/>
                      <a:gd name="T5" fmla="*/ 4007 h 21400"/>
                      <a:gd name="T6" fmla="*/ 6760 w 21277"/>
                      <a:gd name="T7" fmla="*/ 606 h 21400"/>
                      <a:gd name="T8" fmla="*/ 9124 w 21277"/>
                      <a:gd name="T9" fmla="*/ 147 h 21400"/>
                      <a:gd name="T10" fmla="*/ 10937 w 21277"/>
                      <a:gd name="T11" fmla="*/ 5018 h 21400"/>
                      <a:gd name="T12" fmla="*/ 10058 w 21277"/>
                      <a:gd name="T13" fmla="*/ 9108 h 21400"/>
                      <a:gd name="T14" fmla="*/ 20061 w 21277"/>
                      <a:gd name="T15" fmla="*/ 9108 h 21400"/>
                      <a:gd name="T16" fmla="*/ 21215 w 21277"/>
                      <a:gd name="T17" fmla="*/ 10625 h 21400"/>
                      <a:gd name="T18" fmla="*/ 19511 w 21277"/>
                      <a:gd name="T19" fmla="*/ 12325 h 21400"/>
                      <a:gd name="T20" fmla="*/ 20226 w 21277"/>
                      <a:gd name="T21" fmla="*/ 13750 h 21400"/>
                      <a:gd name="T22" fmla="*/ 18632 w 21277"/>
                      <a:gd name="T23" fmla="*/ 15267 h 21400"/>
                      <a:gd name="T24" fmla="*/ 19292 w 21277"/>
                      <a:gd name="T25" fmla="*/ 16278 h 21400"/>
                      <a:gd name="T26" fmla="*/ 18357 w 21277"/>
                      <a:gd name="T27" fmla="*/ 17840 h 21400"/>
                      <a:gd name="T28" fmla="*/ 17643 w 21277"/>
                      <a:gd name="T29" fmla="*/ 18300 h 21400"/>
                      <a:gd name="T30" fmla="*/ 18192 w 21277"/>
                      <a:gd name="T31" fmla="*/ 18851 h 21400"/>
                      <a:gd name="T32" fmla="*/ 17698 w 21277"/>
                      <a:gd name="T33" fmla="*/ 20368 h 21400"/>
                      <a:gd name="T34" fmla="*/ 15994 w 21277"/>
                      <a:gd name="T35" fmla="*/ 21379 h 21400"/>
                      <a:gd name="T36" fmla="*/ 3298 w 21277"/>
                      <a:gd name="T37" fmla="*/ 21379 h 21400"/>
                      <a:gd name="T38" fmla="*/ 2144 w 21277"/>
                      <a:gd name="T39" fmla="*/ 21011 h 21400"/>
                      <a:gd name="T40" fmla="*/ 989 w 21277"/>
                      <a:gd name="T41" fmla="*/ 20506 h 21400"/>
                      <a:gd name="T42" fmla="*/ 0 w 21277"/>
                      <a:gd name="T43" fmla="*/ 20506 h 21400"/>
                      <a:gd name="T44" fmla="*/ 55 w 21277"/>
                      <a:gd name="T45" fmla="*/ 11590 h 21400"/>
                      <a:gd name="T46" fmla="*/ 55 w 21277"/>
                      <a:gd name="T47" fmla="*/ 11590 h 2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77" h="21400">
                        <a:moveTo>
                          <a:pt x="55" y="11590"/>
                        </a:moveTo>
                        <a:cubicBezTo>
                          <a:pt x="55" y="11590"/>
                          <a:pt x="1264" y="11039"/>
                          <a:pt x="1979" y="10441"/>
                        </a:cubicBezTo>
                        <a:cubicBezTo>
                          <a:pt x="2693" y="9844"/>
                          <a:pt x="6650" y="4375"/>
                          <a:pt x="6760" y="4007"/>
                        </a:cubicBezTo>
                        <a:cubicBezTo>
                          <a:pt x="6870" y="3639"/>
                          <a:pt x="6486" y="1158"/>
                          <a:pt x="6760" y="606"/>
                        </a:cubicBezTo>
                        <a:cubicBezTo>
                          <a:pt x="7035" y="55"/>
                          <a:pt x="8684" y="-175"/>
                          <a:pt x="9124" y="147"/>
                        </a:cubicBezTo>
                        <a:cubicBezTo>
                          <a:pt x="9563" y="468"/>
                          <a:pt x="11047" y="3364"/>
                          <a:pt x="10937" y="5018"/>
                        </a:cubicBezTo>
                        <a:cubicBezTo>
                          <a:pt x="10827" y="6673"/>
                          <a:pt x="10058" y="9108"/>
                          <a:pt x="10058" y="9108"/>
                        </a:cubicBezTo>
                        <a:lnTo>
                          <a:pt x="20061" y="9108"/>
                        </a:lnTo>
                        <a:cubicBezTo>
                          <a:pt x="20061" y="9108"/>
                          <a:pt x="21600" y="9430"/>
                          <a:pt x="21215" y="10625"/>
                        </a:cubicBezTo>
                        <a:cubicBezTo>
                          <a:pt x="20830" y="11820"/>
                          <a:pt x="19511" y="12325"/>
                          <a:pt x="19511" y="12325"/>
                        </a:cubicBezTo>
                        <a:cubicBezTo>
                          <a:pt x="19511" y="12325"/>
                          <a:pt x="20721" y="12831"/>
                          <a:pt x="20226" y="13750"/>
                        </a:cubicBezTo>
                        <a:cubicBezTo>
                          <a:pt x="19731" y="14669"/>
                          <a:pt x="18632" y="15267"/>
                          <a:pt x="18632" y="15267"/>
                        </a:cubicBezTo>
                        <a:cubicBezTo>
                          <a:pt x="18632" y="15267"/>
                          <a:pt x="19182" y="15726"/>
                          <a:pt x="19292" y="16278"/>
                        </a:cubicBezTo>
                        <a:cubicBezTo>
                          <a:pt x="19401" y="16829"/>
                          <a:pt x="18797" y="17657"/>
                          <a:pt x="18357" y="17840"/>
                        </a:cubicBezTo>
                        <a:cubicBezTo>
                          <a:pt x="17918" y="18024"/>
                          <a:pt x="17643" y="18300"/>
                          <a:pt x="17643" y="18300"/>
                        </a:cubicBezTo>
                        <a:cubicBezTo>
                          <a:pt x="17643" y="18300"/>
                          <a:pt x="18137" y="18530"/>
                          <a:pt x="18192" y="18851"/>
                        </a:cubicBezTo>
                        <a:cubicBezTo>
                          <a:pt x="18247" y="19173"/>
                          <a:pt x="18577" y="19587"/>
                          <a:pt x="17698" y="20368"/>
                        </a:cubicBezTo>
                        <a:cubicBezTo>
                          <a:pt x="16818" y="21149"/>
                          <a:pt x="16214" y="21333"/>
                          <a:pt x="15994" y="21379"/>
                        </a:cubicBezTo>
                        <a:cubicBezTo>
                          <a:pt x="15774" y="21425"/>
                          <a:pt x="3298" y="21379"/>
                          <a:pt x="3298" y="21379"/>
                        </a:cubicBezTo>
                        <a:cubicBezTo>
                          <a:pt x="3298" y="21379"/>
                          <a:pt x="2693" y="21333"/>
                          <a:pt x="2144" y="21011"/>
                        </a:cubicBezTo>
                        <a:cubicBezTo>
                          <a:pt x="1594" y="20690"/>
                          <a:pt x="1429" y="20506"/>
                          <a:pt x="989" y="20506"/>
                        </a:cubicBezTo>
                        <a:cubicBezTo>
                          <a:pt x="550" y="20506"/>
                          <a:pt x="0" y="20506"/>
                          <a:pt x="0" y="20506"/>
                        </a:cubicBezTo>
                        <a:cubicBezTo>
                          <a:pt x="0" y="20506"/>
                          <a:pt x="55" y="11590"/>
                          <a:pt x="55" y="11590"/>
                        </a:cubicBezTo>
                        <a:close/>
                        <a:moveTo>
                          <a:pt x="55" y="11590"/>
                        </a:moveTo>
                      </a:path>
                    </a:pathLst>
                  </a:custGeom>
                  <a:solidFill>
                    <a:srgbClr val="F0F7F7"/>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20" name="AutoShape 8"/>
                <p:cNvSpPr/>
                <p:nvPr/>
              </p:nvSpPr>
              <p:spPr bwMode="auto">
                <a:xfrm>
                  <a:off x="240" y="1432"/>
                  <a:ext cx="893" cy="1325"/>
                </a:xfrm>
                <a:custGeom>
                  <a:avLst/>
                  <a:gdLst>
                    <a:gd name="T0" fmla="*/ 0 w 21600"/>
                    <a:gd name="T1" fmla="*/ 0 h 21600"/>
                    <a:gd name="T2" fmla="*/ 2602 w 21600"/>
                    <a:gd name="T3" fmla="*/ 21600 h 21600"/>
                    <a:gd name="T4" fmla="*/ 21600 w 21600"/>
                    <a:gd name="T5" fmla="*/ 21512 h 21600"/>
                    <a:gd name="T6" fmla="*/ 21600 w 21600"/>
                    <a:gd name="T7" fmla="*/ 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602" y="21600"/>
                      </a:lnTo>
                      <a:lnTo>
                        <a:pt x="21600" y="21512"/>
                      </a:lnTo>
                      <a:lnTo>
                        <a:pt x="21600" y="0"/>
                      </a:lnTo>
                      <a:cubicBezTo>
                        <a:pt x="21600" y="0"/>
                        <a:pt x="0" y="0"/>
                        <a:pt x="0" y="0"/>
                      </a:cubicBezTo>
                      <a:close/>
                      <a:moveTo>
                        <a:pt x="0" y="0"/>
                      </a:moveTo>
                    </a:path>
                  </a:pathLst>
                </a:custGeom>
                <a:solidFill>
                  <a:srgbClr val="8725A7"/>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sp>
              <p:nvSpPr>
                <p:cNvPr id="21" name="AutoShape 9"/>
                <p:cNvSpPr/>
                <p:nvPr/>
              </p:nvSpPr>
              <p:spPr bwMode="auto">
                <a:xfrm>
                  <a:off x="315" y="1711"/>
                  <a:ext cx="629" cy="910"/>
                </a:xfrm>
                <a:custGeom>
                  <a:avLst/>
                  <a:gdLst>
                    <a:gd name="T0" fmla="*/ 0 w 21600"/>
                    <a:gd name="T1" fmla="*/ 0 h 21600"/>
                    <a:gd name="T2" fmla="*/ 2400 w 21600"/>
                    <a:gd name="T3" fmla="*/ 21600 h 21600"/>
                    <a:gd name="T4" fmla="*/ 21046 w 21600"/>
                    <a:gd name="T5" fmla="*/ 21600 h 21600"/>
                    <a:gd name="T6" fmla="*/ 21600 w 21600"/>
                    <a:gd name="T7" fmla="*/ 1406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400" y="21600"/>
                      </a:lnTo>
                      <a:lnTo>
                        <a:pt x="21046" y="21600"/>
                      </a:lnTo>
                      <a:lnTo>
                        <a:pt x="21600" y="1406"/>
                      </a:lnTo>
                      <a:cubicBezTo>
                        <a:pt x="21600" y="1406"/>
                        <a:pt x="0" y="0"/>
                        <a:pt x="0" y="0"/>
                      </a:cubicBezTo>
                      <a:close/>
                      <a:moveTo>
                        <a:pt x="0" y="0"/>
                      </a:moveTo>
                    </a:path>
                  </a:pathLst>
                </a:custGeom>
                <a:solidFill>
                  <a:srgbClr val="B82FB9"/>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17" name="AutoShape 11"/>
              <p:cNvSpPr/>
              <p:nvPr/>
            </p:nvSpPr>
            <p:spPr bwMode="auto">
              <a:xfrm>
                <a:off x="2901438" y="3507617"/>
                <a:ext cx="141018" cy="141018"/>
              </a:xfrm>
              <a:custGeom>
                <a:avLst/>
                <a:gdLst>
                  <a:gd name="T0" fmla="*/ 13372 w 21600"/>
                  <a:gd name="T1" fmla="*/ 15429 h 21600"/>
                  <a:gd name="T2" fmla="*/ 11828 w 21600"/>
                  <a:gd name="T3" fmla="*/ 13885 h 21600"/>
                  <a:gd name="T4" fmla="*/ 13372 w 21600"/>
                  <a:gd name="T5" fmla="*/ 12343 h 21600"/>
                  <a:gd name="T6" fmla="*/ 14914 w 21600"/>
                  <a:gd name="T7" fmla="*/ 13885 h 21600"/>
                  <a:gd name="T8" fmla="*/ 13372 w 21600"/>
                  <a:gd name="T9" fmla="*/ 15429 h 21600"/>
                  <a:gd name="T10" fmla="*/ 8228 w 21600"/>
                  <a:gd name="T11" fmla="*/ 9772 h 21600"/>
                  <a:gd name="T12" fmla="*/ 6686 w 21600"/>
                  <a:gd name="T13" fmla="*/ 8228 h 21600"/>
                  <a:gd name="T14" fmla="*/ 8228 w 21600"/>
                  <a:gd name="T15" fmla="*/ 6686 h 21600"/>
                  <a:gd name="T16" fmla="*/ 9772 w 21600"/>
                  <a:gd name="T17" fmla="*/ 8228 h 21600"/>
                  <a:gd name="T18" fmla="*/ 8228 w 21600"/>
                  <a:gd name="T19" fmla="*/ 9772 h 21600"/>
                  <a:gd name="T20" fmla="*/ 10799 w 21600"/>
                  <a:gd name="T21" fmla="*/ 0 h 21600"/>
                  <a:gd name="T22" fmla="*/ 0 w 21600"/>
                  <a:gd name="T23" fmla="*/ 10799 h 21600"/>
                  <a:gd name="T24" fmla="*/ 10799 w 21600"/>
                  <a:gd name="T25" fmla="*/ 21600 h 21600"/>
                  <a:gd name="T26" fmla="*/ 21600 w 21600"/>
                  <a:gd name="T27" fmla="*/ 10799 h 21600"/>
                  <a:gd name="T28" fmla="*/ 10799 w 21600"/>
                  <a:gd name="T29" fmla="*/ 0 h 21600"/>
                  <a:gd name="T30" fmla="*/ 10799 w 21600"/>
                  <a:gd name="T3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372" y="15429"/>
                    </a:moveTo>
                    <a:cubicBezTo>
                      <a:pt x="12519" y="15429"/>
                      <a:pt x="11828" y="14738"/>
                      <a:pt x="11828" y="13885"/>
                    </a:cubicBezTo>
                    <a:cubicBezTo>
                      <a:pt x="11828" y="13033"/>
                      <a:pt x="12519" y="12343"/>
                      <a:pt x="13372" y="12343"/>
                    </a:cubicBezTo>
                    <a:cubicBezTo>
                      <a:pt x="14223" y="12343"/>
                      <a:pt x="14914" y="13033"/>
                      <a:pt x="14914" y="13885"/>
                    </a:cubicBezTo>
                    <a:cubicBezTo>
                      <a:pt x="14914" y="14738"/>
                      <a:pt x="14223" y="15429"/>
                      <a:pt x="13372" y="15429"/>
                    </a:cubicBezTo>
                    <a:close/>
                    <a:moveTo>
                      <a:pt x="8228" y="9772"/>
                    </a:moveTo>
                    <a:cubicBezTo>
                      <a:pt x="7376" y="9772"/>
                      <a:pt x="6686" y="9081"/>
                      <a:pt x="6686" y="8228"/>
                    </a:cubicBezTo>
                    <a:cubicBezTo>
                      <a:pt x="6686" y="7376"/>
                      <a:pt x="7376" y="6686"/>
                      <a:pt x="8228" y="6686"/>
                    </a:cubicBezTo>
                    <a:cubicBezTo>
                      <a:pt x="9081" y="6686"/>
                      <a:pt x="9772" y="7376"/>
                      <a:pt x="9772" y="8228"/>
                    </a:cubicBezTo>
                    <a:cubicBezTo>
                      <a:pt x="9772" y="9081"/>
                      <a:pt x="9081" y="9772"/>
                      <a:pt x="8228" y="9772"/>
                    </a:cubicBezTo>
                    <a:close/>
                    <a:moveTo>
                      <a:pt x="10799" y="0"/>
                    </a:moveTo>
                    <a:cubicBezTo>
                      <a:pt x="4835" y="0"/>
                      <a:pt x="0" y="4835"/>
                      <a:pt x="0" y="10799"/>
                    </a:cubicBezTo>
                    <a:cubicBezTo>
                      <a:pt x="0" y="16765"/>
                      <a:pt x="4835" y="21600"/>
                      <a:pt x="10799" y="21600"/>
                    </a:cubicBezTo>
                    <a:cubicBezTo>
                      <a:pt x="16765" y="21600"/>
                      <a:pt x="21600" y="16765"/>
                      <a:pt x="21600" y="10799"/>
                    </a:cubicBezTo>
                    <a:cubicBezTo>
                      <a:pt x="21600" y="4835"/>
                      <a:pt x="16765" y="0"/>
                      <a:pt x="10799" y="0"/>
                    </a:cubicBezTo>
                    <a:close/>
                    <a:moveTo>
                      <a:pt x="10799" y="0"/>
                    </a:moveTo>
                  </a:path>
                </a:pathLst>
              </a:custGeom>
              <a:solidFill>
                <a:srgbClr val="ECF1F4"/>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3334693" y="2970951"/>
                <a:ext cx="1095258" cy="448876"/>
              </a:xfrm>
              <a:prstGeom prst="rect">
                <a:avLst/>
              </a:prstGeom>
              <a:noFill/>
            </p:spPr>
            <p:txBody>
              <a:bodyPr wrap="none" rtlCol="0">
                <a:spAutoFit/>
              </a:bodyPr>
              <a:lstStyle/>
              <a:p>
                <a:pPr algn="ctr"/>
                <a:r>
                  <a:rPr lang="zh-CN" altLang="en-US" sz="4400" b="1" dirty="0">
                    <a:solidFill>
                      <a:srgbClr val="B82FB9"/>
                    </a:solidFill>
                    <a:latin typeface="微软雅黑" panose="020B0503020204020204" pitchFamily="34" charset="-122"/>
                    <a:ea typeface="微软雅黑" panose="020B0503020204020204" pitchFamily="34" charset="-122"/>
                  </a:rPr>
                  <a:t>中国梦</a:t>
                </a:r>
              </a:p>
            </p:txBody>
          </p:sp>
        </p:grpSp>
        <p:sp>
          <p:nvSpPr>
            <p:cNvPr id="15" name="文本框 14"/>
            <p:cNvSpPr txBox="1"/>
            <p:nvPr/>
          </p:nvSpPr>
          <p:spPr>
            <a:xfrm>
              <a:off x="2596384" y="4963803"/>
              <a:ext cx="1826142" cy="584775"/>
            </a:xfrm>
            <a:prstGeom prst="rect">
              <a:avLst/>
            </a:prstGeom>
            <a:noFill/>
          </p:spPr>
          <p:txBody>
            <a:bodyPr wrap="none" rtlCol="0">
              <a:spAutoFit/>
            </a:bodyPr>
            <a:lstStyle/>
            <a:p>
              <a:pPr algn="ctr"/>
              <a:r>
                <a:rPr lang="zh-CN" altLang="en-US" sz="3200" b="1" dirty="0">
                  <a:solidFill>
                    <a:srgbClr val="B82FB9"/>
                  </a:solidFill>
                  <a:latin typeface="微软雅黑" panose="020B0503020204020204" pitchFamily="34" charset="-122"/>
                  <a:ea typeface="微软雅黑" panose="020B0503020204020204" pitchFamily="34" charset="-122"/>
                </a:rPr>
                <a:t>集体主义</a:t>
              </a:r>
            </a:p>
          </p:txBody>
        </p:sp>
      </p:grpSp>
      <p:grpSp>
        <p:nvGrpSpPr>
          <p:cNvPr id="24" name="组合 23"/>
          <p:cNvGrpSpPr/>
          <p:nvPr/>
        </p:nvGrpSpPr>
        <p:grpSpPr>
          <a:xfrm>
            <a:off x="7317646" y="1752467"/>
            <a:ext cx="3695018" cy="4267232"/>
            <a:chOff x="7317646" y="1752467"/>
            <a:chExt cx="3695018" cy="4267232"/>
          </a:xfrm>
        </p:grpSpPr>
        <p:grpSp>
          <p:nvGrpSpPr>
            <p:cNvPr id="25" name="组合 24"/>
            <p:cNvGrpSpPr/>
            <p:nvPr/>
          </p:nvGrpSpPr>
          <p:grpSpPr>
            <a:xfrm rot="10800000">
              <a:off x="7317646" y="2521881"/>
              <a:ext cx="3551014" cy="3123181"/>
              <a:chOff x="2603179" y="2026931"/>
              <a:chExt cx="2071588" cy="1821999"/>
            </a:xfrm>
          </p:grpSpPr>
          <p:grpSp>
            <p:nvGrpSpPr>
              <p:cNvPr id="28" name="Group 10"/>
              <p:cNvGrpSpPr/>
              <p:nvPr/>
            </p:nvGrpSpPr>
            <p:grpSpPr bwMode="auto">
              <a:xfrm>
                <a:off x="2603179" y="2026931"/>
                <a:ext cx="2071588" cy="1821999"/>
                <a:chOff x="159" y="-2"/>
                <a:chExt cx="3320" cy="2920"/>
              </a:xfrm>
            </p:grpSpPr>
            <p:grpSp>
              <p:nvGrpSpPr>
                <p:cNvPr id="31" name="Group 7"/>
                <p:cNvGrpSpPr/>
                <p:nvPr/>
              </p:nvGrpSpPr>
              <p:grpSpPr bwMode="auto">
                <a:xfrm>
                  <a:off x="159" y="-2"/>
                  <a:ext cx="3320" cy="2920"/>
                  <a:chOff x="159" y="-2"/>
                  <a:chExt cx="3320" cy="2920"/>
                </a:xfrm>
              </p:grpSpPr>
              <p:sp>
                <p:nvSpPr>
                  <p:cNvPr id="34" name="AutoShape 5"/>
                  <p:cNvSpPr/>
                  <p:nvPr/>
                </p:nvSpPr>
                <p:spPr bwMode="auto">
                  <a:xfrm>
                    <a:off x="159" y="-2"/>
                    <a:ext cx="3320" cy="2920"/>
                  </a:xfrm>
                  <a:custGeom>
                    <a:avLst/>
                    <a:gdLst>
                      <a:gd name="T0" fmla="*/ 7803 w 21600"/>
                      <a:gd name="T1" fmla="*/ 9352 h 21600"/>
                      <a:gd name="T2" fmla="*/ 10661 w 21600"/>
                      <a:gd name="T3" fmla="*/ 1160 h 21600"/>
                      <a:gd name="T4" fmla="*/ 20819 w 21600"/>
                      <a:gd name="T5" fmla="*/ 8268 h 21600"/>
                      <a:gd name="T6" fmla="*/ 20388 w 21600"/>
                      <a:gd name="T7" fmla="*/ 8010 h 21600"/>
                      <a:gd name="T8" fmla="*/ 20124 w 21600"/>
                      <a:gd name="T9" fmla="*/ 7915 h 21600"/>
                      <a:gd name="T10" fmla="*/ 19327 w 21600"/>
                      <a:gd name="T11" fmla="*/ 7896 h 21600"/>
                      <a:gd name="T12" fmla="*/ 14937 w 21600"/>
                      <a:gd name="T13" fmla="*/ 6285 h 21600"/>
                      <a:gd name="T14" fmla="*/ 14947 w 21600"/>
                      <a:gd name="T15" fmla="*/ 6205 h 21600"/>
                      <a:gd name="T16" fmla="*/ 15016 w 21600"/>
                      <a:gd name="T17" fmla="*/ 5267 h 21600"/>
                      <a:gd name="T18" fmla="*/ 15017 w 21600"/>
                      <a:gd name="T19" fmla="*/ 5189 h 21600"/>
                      <a:gd name="T20" fmla="*/ 14273 w 21600"/>
                      <a:gd name="T21" fmla="*/ 1757 h 21600"/>
                      <a:gd name="T22" fmla="*/ 13800 w 21600"/>
                      <a:gd name="T23" fmla="*/ 696 h 21600"/>
                      <a:gd name="T24" fmla="*/ 13559 w 21600"/>
                      <a:gd name="T25" fmla="*/ 375 h 21600"/>
                      <a:gd name="T26" fmla="*/ 13270 w 21600"/>
                      <a:gd name="T27" fmla="*/ 163 h 21600"/>
                      <a:gd name="T28" fmla="*/ 12059 w 21600"/>
                      <a:gd name="T29" fmla="*/ 53 h 21600"/>
                      <a:gd name="T30" fmla="*/ 10982 w 21600"/>
                      <a:gd name="T31" fmla="*/ 628 h 21600"/>
                      <a:gd name="T32" fmla="*/ 10842 w 21600"/>
                      <a:gd name="T33" fmla="*/ 795 h 21600"/>
                      <a:gd name="T34" fmla="*/ 10677 w 21600"/>
                      <a:gd name="T35" fmla="*/ 1118 h 21600"/>
                      <a:gd name="T36" fmla="*/ 10671 w 21600"/>
                      <a:gd name="T37" fmla="*/ 1133 h 21600"/>
                      <a:gd name="T38" fmla="*/ 10660 w 21600"/>
                      <a:gd name="T39" fmla="*/ 1160 h 21600"/>
                      <a:gd name="T40" fmla="*/ 10655 w 21600"/>
                      <a:gd name="T41" fmla="*/ 1174 h 21600"/>
                      <a:gd name="T42" fmla="*/ 10645 w 21600"/>
                      <a:gd name="T43" fmla="*/ 1211 h 21600"/>
                      <a:gd name="T44" fmla="*/ 10602 w 21600"/>
                      <a:gd name="T45" fmla="*/ 1368 h 21600"/>
                      <a:gd name="T46" fmla="*/ 10546 w 21600"/>
                      <a:gd name="T47" fmla="*/ 1834 h 21600"/>
                      <a:gd name="T48" fmla="*/ 10614 w 21600"/>
                      <a:gd name="T49" fmla="*/ 4220 h 21600"/>
                      <a:gd name="T50" fmla="*/ 8876 w 21600"/>
                      <a:gd name="T51" fmla="*/ 7534 h 21600"/>
                      <a:gd name="T52" fmla="*/ 7820 w 21600"/>
                      <a:gd name="T53" fmla="*/ 9330 h 21600"/>
                      <a:gd name="T54" fmla="*/ 7628 w 21600"/>
                      <a:gd name="T55" fmla="*/ 9532 h 21600"/>
                      <a:gd name="T56" fmla="*/ 7416 w 21600"/>
                      <a:gd name="T57" fmla="*/ 9715 h 21600"/>
                      <a:gd name="T58" fmla="*/ 918 w 21600"/>
                      <a:gd name="T59" fmla="*/ 9808 h 21600"/>
                      <a:gd name="T60" fmla="*/ 0 w 21600"/>
                      <a:gd name="T61" fmla="*/ 10460 h 21600"/>
                      <a:gd name="T62" fmla="*/ 86 w 21600"/>
                      <a:gd name="T63" fmla="*/ 11679 h 21600"/>
                      <a:gd name="T64" fmla="*/ 1722 w 21600"/>
                      <a:gd name="T65" fmla="*/ 21600 h 21600"/>
                      <a:gd name="T66" fmla="*/ 7590 w 21600"/>
                      <a:gd name="T67" fmla="*/ 20480 h 21600"/>
                      <a:gd name="T68" fmla="*/ 7726 w 21600"/>
                      <a:gd name="T69" fmla="*/ 19770 h 21600"/>
                      <a:gd name="T70" fmla="*/ 8033 w 21600"/>
                      <a:gd name="T71" fmla="*/ 20026 h 21600"/>
                      <a:gd name="T72" fmla="*/ 8986 w 21600"/>
                      <a:gd name="T73" fmla="*/ 20494 h 21600"/>
                      <a:gd name="T74" fmla="*/ 9185 w 21600"/>
                      <a:gd name="T75" fmla="*/ 20520 h 21600"/>
                      <a:gd name="T76" fmla="*/ 9253 w 21600"/>
                      <a:gd name="T77" fmla="*/ 20525 h 21600"/>
                      <a:gd name="T78" fmla="*/ 17186 w 21600"/>
                      <a:gd name="T79" fmla="*/ 20533 h 21600"/>
                      <a:gd name="T80" fmla="*/ 17401 w 21600"/>
                      <a:gd name="T81" fmla="*/ 20525 h 21600"/>
                      <a:gd name="T82" fmla="*/ 17490 w 21600"/>
                      <a:gd name="T83" fmla="*/ 20514 h 21600"/>
                      <a:gd name="T84" fmla="*/ 17571 w 21600"/>
                      <a:gd name="T85" fmla="*/ 20496 h 21600"/>
                      <a:gd name="T86" fmla="*/ 19082 w 21600"/>
                      <a:gd name="T87" fmla="*/ 19335 h 21600"/>
                      <a:gd name="T88" fmla="*/ 19702 w 21600"/>
                      <a:gd name="T89" fmla="*/ 17791 h 21600"/>
                      <a:gd name="T90" fmla="*/ 19652 w 21600"/>
                      <a:gd name="T91" fmla="*/ 17319 h 21600"/>
                      <a:gd name="T92" fmla="*/ 19625 w 21600"/>
                      <a:gd name="T93" fmla="*/ 17189 h 21600"/>
                      <a:gd name="T94" fmla="*/ 19604 w 21600"/>
                      <a:gd name="T95" fmla="*/ 17071 h 21600"/>
                      <a:gd name="T96" fmla="*/ 20182 w 21600"/>
                      <a:gd name="T97" fmla="*/ 16093 h 21600"/>
                      <a:gd name="T98" fmla="*/ 20343 w 21600"/>
                      <a:gd name="T99" fmla="*/ 15227 h 21600"/>
                      <a:gd name="T100" fmla="*/ 20310 w 21600"/>
                      <a:gd name="T101" fmla="*/ 14276 h 21600"/>
                      <a:gd name="T102" fmla="*/ 20454 w 21600"/>
                      <a:gd name="T103" fmla="*/ 14069 h 21600"/>
                      <a:gd name="T104" fmla="*/ 21006 w 21600"/>
                      <a:gd name="T105" fmla="*/ 12540 h 21600"/>
                      <a:gd name="T106" fmla="*/ 20918 w 21600"/>
                      <a:gd name="T107" fmla="*/ 11937 h 21600"/>
                      <a:gd name="T108" fmla="*/ 20924 w 21600"/>
                      <a:gd name="T109" fmla="*/ 11783 h 21600"/>
                      <a:gd name="T110" fmla="*/ 21133 w 21600"/>
                      <a:gd name="T111" fmla="*/ 11440 h 21600"/>
                      <a:gd name="T112" fmla="*/ 21600 w 21600"/>
                      <a:gd name="T113" fmla="*/ 9890 h 21600"/>
                      <a:gd name="T114" fmla="*/ 21530 w 21600"/>
                      <a:gd name="T115" fmla="*/ 93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0" h="21600">
                        <a:moveTo>
                          <a:pt x="7803" y="9352"/>
                        </a:moveTo>
                        <a:lnTo>
                          <a:pt x="7804" y="9352"/>
                        </a:lnTo>
                        <a:lnTo>
                          <a:pt x="7803" y="9353"/>
                        </a:lnTo>
                        <a:cubicBezTo>
                          <a:pt x="7803" y="9353"/>
                          <a:pt x="7803" y="9352"/>
                          <a:pt x="7803" y="9352"/>
                        </a:cubicBezTo>
                        <a:close/>
                        <a:moveTo>
                          <a:pt x="10661" y="1160"/>
                        </a:moveTo>
                        <a:lnTo>
                          <a:pt x="10660" y="1161"/>
                        </a:lnTo>
                        <a:lnTo>
                          <a:pt x="10660" y="1160"/>
                        </a:lnTo>
                        <a:cubicBezTo>
                          <a:pt x="10660" y="1160"/>
                          <a:pt x="10661" y="1160"/>
                          <a:pt x="10661" y="1160"/>
                        </a:cubicBezTo>
                        <a:close/>
                        <a:moveTo>
                          <a:pt x="21530" y="9337"/>
                        </a:moveTo>
                        <a:cubicBezTo>
                          <a:pt x="21449" y="9032"/>
                          <a:pt x="21308" y="8784"/>
                          <a:pt x="21158" y="8598"/>
                        </a:cubicBezTo>
                        <a:lnTo>
                          <a:pt x="21158" y="8599"/>
                        </a:lnTo>
                        <a:cubicBezTo>
                          <a:pt x="21046" y="8459"/>
                          <a:pt x="20928" y="8352"/>
                          <a:pt x="20819" y="8268"/>
                        </a:cubicBezTo>
                        <a:lnTo>
                          <a:pt x="20820" y="8268"/>
                        </a:lnTo>
                        <a:lnTo>
                          <a:pt x="20819" y="8267"/>
                        </a:lnTo>
                        <a:cubicBezTo>
                          <a:pt x="20655" y="8141"/>
                          <a:pt x="20503" y="8062"/>
                          <a:pt x="20389" y="8011"/>
                        </a:cubicBezTo>
                        <a:lnTo>
                          <a:pt x="20388" y="8010"/>
                        </a:lnTo>
                        <a:cubicBezTo>
                          <a:pt x="20285" y="7964"/>
                          <a:pt x="20285" y="7964"/>
                          <a:pt x="20285" y="7964"/>
                        </a:cubicBezTo>
                        <a:lnTo>
                          <a:pt x="20272" y="7958"/>
                        </a:lnTo>
                        <a:lnTo>
                          <a:pt x="20257" y="7954"/>
                        </a:lnTo>
                        <a:cubicBezTo>
                          <a:pt x="20206" y="7939"/>
                          <a:pt x="20148" y="7922"/>
                          <a:pt x="20124" y="7915"/>
                        </a:cubicBezTo>
                        <a:cubicBezTo>
                          <a:pt x="20107" y="7910"/>
                          <a:pt x="20100" y="7910"/>
                          <a:pt x="20094" y="7909"/>
                        </a:cubicBezTo>
                        <a:cubicBezTo>
                          <a:pt x="20082" y="7907"/>
                          <a:pt x="20075" y="7906"/>
                          <a:pt x="20068" y="7906"/>
                        </a:cubicBezTo>
                        <a:cubicBezTo>
                          <a:pt x="20042" y="7904"/>
                          <a:pt x="20010" y="7903"/>
                          <a:pt x="19964" y="7902"/>
                        </a:cubicBezTo>
                        <a:cubicBezTo>
                          <a:pt x="19829" y="7898"/>
                          <a:pt x="19591" y="7896"/>
                          <a:pt x="19327" y="7896"/>
                        </a:cubicBezTo>
                        <a:lnTo>
                          <a:pt x="15077" y="7896"/>
                        </a:lnTo>
                        <a:cubicBezTo>
                          <a:pt x="14918" y="7897"/>
                          <a:pt x="14776" y="7874"/>
                          <a:pt x="14691" y="7846"/>
                        </a:cubicBezTo>
                        <a:cubicBezTo>
                          <a:pt x="14758" y="7484"/>
                          <a:pt x="14827" y="7077"/>
                          <a:pt x="14885" y="6662"/>
                        </a:cubicBezTo>
                        <a:cubicBezTo>
                          <a:pt x="14914" y="6453"/>
                          <a:pt x="14929" y="6343"/>
                          <a:pt x="14937" y="6285"/>
                        </a:cubicBezTo>
                        <a:cubicBezTo>
                          <a:pt x="14941" y="6256"/>
                          <a:pt x="14943" y="6239"/>
                          <a:pt x="14944" y="6229"/>
                        </a:cubicBezTo>
                        <a:lnTo>
                          <a:pt x="14946" y="6218"/>
                        </a:lnTo>
                        <a:lnTo>
                          <a:pt x="14947" y="6206"/>
                        </a:lnTo>
                        <a:lnTo>
                          <a:pt x="14947" y="6205"/>
                        </a:lnTo>
                        <a:cubicBezTo>
                          <a:pt x="14982" y="5769"/>
                          <a:pt x="15011" y="5412"/>
                          <a:pt x="15011" y="5412"/>
                        </a:cubicBezTo>
                        <a:lnTo>
                          <a:pt x="15011" y="5405"/>
                        </a:lnTo>
                        <a:lnTo>
                          <a:pt x="15012" y="5398"/>
                        </a:lnTo>
                        <a:cubicBezTo>
                          <a:pt x="15012" y="5397"/>
                          <a:pt x="15014" y="5339"/>
                          <a:pt x="15016" y="5267"/>
                        </a:cubicBezTo>
                        <a:lnTo>
                          <a:pt x="15017" y="5261"/>
                        </a:lnTo>
                        <a:lnTo>
                          <a:pt x="15017" y="5255"/>
                        </a:lnTo>
                        <a:cubicBezTo>
                          <a:pt x="15017" y="5255"/>
                          <a:pt x="15017" y="5255"/>
                          <a:pt x="15017" y="5190"/>
                        </a:cubicBezTo>
                        <a:lnTo>
                          <a:pt x="15017" y="5189"/>
                        </a:lnTo>
                        <a:cubicBezTo>
                          <a:pt x="15016" y="4713"/>
                          <a:pt x="14947" y="4231"/>
                          <a:pt x="14851" y="3754"/>
                        </a:cubicBezTo>
                        <a:lnTo>
                          <a:pt x="14851" y="3753"/>
                        </a:lnTo>
                        <a:cubicBezTo>
                          <a:pt x="14704" y="3038"/>
                          <a:pt x="14487" y="2333"/>
                          <a:pt x="14274" y="1758"/>
                        </a:cubicBezTo>
                        <a:lnTo>
                          <a:pt x="14273" y="1757"/>
                        </a:lnTo>
                        <a:lnTo>
                          <a:pt x="14274" y="1758"/>
                        </a:lnTo>
                        <a:cubicBezTo>
                          <a:pt x="14167" y="1470"/>
                          <a:pt x="14061" y="1215"/>
                          <a:pt x="13959" y="1000"/>
                        </a:cubicBezTo>
                        <a:lnTo>
                          <a:pt x="13959" y="999"/>
                        </a:lnTo>
                        <a:cubicBezTo>
                          <a:pt x="13907" y="892"/>
                          <a:pt x="13856" y="792"/>
                          <a:pt x="13800" y="696"/>
                        </a:cubicBezTo>
                        <a:lnTo>
                          <a:pt x="13799" y="696"/>
                        </a:lnTo>
                        <a:cubicBezTo>
                          <a:pt x="13771" y="648"/>
                          <a:pt x="13741" y="599"/>
                          <a:pt x="13704" y="548"/>
                        </a:cubicBezTo>
                        <a:lnTo>
                          <a:pt x="13704" y="547"/>
                        </a:lnTo>
                        <a:cubicBezTo>
                          <a:pt x="13670" y="500"/>
                          <a:pt x="13623" y="439"/>
                          <a:pt x="13559" y="375"/>
                        </a:cubicBezTo>
                        <a:lnTo>
                          <a:pt x="13559" y="374"/>
                        </a:lnTo>
                        <a:lnTo>
                          <a:pt x="13558" y="373"/>
                        </a:lnTo>
                        <a:cubicBezTo>
                          <a:pt x="13461" y="277"/>
                          <a:pt x="13361" y="211"/>
                          <a:pt x="13271" y="163"/>
                        </a:cubicBezTo>
                        <a:lnTo>
                          <a:pt x="13270" y="163"/>
                        </a:lnTo>
                        <a:cubicBezTo>
                          <a:pt x="13135" y="92"/>
                          <a:pt x="13006" y="54"/>
                          <a:pt x="12890" y="32"/>
                        </a:cubicBezTo>
                        <a:lnTo>
                          <a:pt x="12889" y="31"/>
                        </a:lnTo>
                        <a:cubicBezTo>
                          <a:pt x="12771" y="9"/>
                          <a:pt x="12656" y="0"/>
                          <a:pt x="12545" y="0"/>
                        </a:cubicBezTo>
                        <a:cubicBezTo>
                          <a:pt x="12381" y="0"/>
                          <a:pt x="12219" y="19"/>
                          <a:pt x="12059" y="53"/>
                        </a:cubicBezTo>
                        <a:lnTo>
                          <a:pt x="12058" y="53"/>
                        </a:lnTo>
                        <a:cubicBezTo>
                          <a:pt x="11819" y="105"/>
                          <a:pt x="11576" y="191"/>
                          <a:pt x="11340" y="336"/>
                        </a:cubicBezTo>
                        <a:lnTo>
                          <a:pt x="11339" y="337"/>
                        </a:lnTo>
                        <a:cubicBezTo>
                          <a:pt x="11221" y="410"/>
                          <a:pt x="11099" y="503"/>
                          <a:pt x="10982" y="628"/>
                        </a:cubicBezTo>
                        <a:lnTo>
                          <a:pt x="10982" y="629"/>
                        </a:lnTo>
                        <a:cubicBezTo>
                          <a:pt x="10885" y="734"/>
                          <a:pt x="10885" y="734"/>
                          <a:pt x="10885" y="734"/>
                        </a:cubicBezTo>
                        <a:lnTo>
                          <a:pt x="10859" y="761"/>
                        </a:lnTo>
                        <a:lnTo>
                          <a:pt x="10842" y="795"/>
                        </a:lnTo>
                        <a:cubicBezTo>
                          <a:pt x="10757" y="961"/>
                          <a:pt x="10688" y="1095"/>
                          <a:pt x="10684" y="1104"/>
                        </a:cubicBezTo>
                        <a:cubicBezTo>
                          <a:pt x="10682" y="1108"/>
                          <a:pt x="10680" y="1110"/>
                          <a:pt x="10679" y="1113"/>
                        </a:cubicBezTo>
                        <a:cubicBezTo>
                          <a:pt x="10679" y="1113"/>
                          <a:pt x="10678" y="1114"/>
                          <a:pt x="10678" y="1115"/>
                        </a:cubicBezTo>
                        <a:cubicBezTo>
                          <a:pt x="10678" y="1116"/>
                          <a:pt x="10677" y="1117"/>
                          <a:pt x="10677" y="1118"/>
                        </a:cubicBezTo>
                        <a:cubicBezTo>
                          <a:pt x="10677" y="1118"/>
                          <a:pt x="10676" y="1119"/>
                          <a:pt x="10676" y="1119"/>
                        </a:cubicBezTo>
                        <a:lnTo>
                          <a:pt x="10676" y="1121"/>
                        </a:lnTo>
                        <a:cubicBezTo>
                          <a:pt x="10675" y="1122"/>
                          <a:pt x="10675" y="1123"/>
                          <a:pt x="10674" y="1123"/>
                        </a:cubicBezTo>
                        <a:cubicBezTo>
                          <a:pt x="10673" y="1127"/>
                          <a:pt x="10672" y="1130"/>
                          <a:pt x="10671" y="1133"/>
                        </a:cubicBezTo>
                        <a:lnTo>
                          <a:pt x="10669" y="1136"/>
                        </a:lnTo>
                        <a:lnTo>
                          <a:pt x="10669" y="1137"/>
                        </a:lnTo>
                        <a:lnTo>
                          <a:pt x="10667" y="1142"/>
                        </a:lnTo>
                        <a:cubicBezTo>
                          <a:pt x="10666" y="1146"/>
                          <a:pt x="10663" y="1152"/>
                          <a:pt x="10660" y="1160"/>
                        </a:cubicBezTo>
                        <a:lnTo>
                          <a:pt x="10660" y="1161"/>
                        </a:lnTo>
                        <a:lnTo>
                          <a:pt x="10657" y="1168"/>
                        </a:lnTo>
                        <a:lnTo>
                          <a:pt x="10656" y="1171"/>
                        </a:lnTo>
                        <a:lnTo>
                          <a:pt x="10655" y="1174"/>
                        </a:lnTo>
                        <a:lnTo>
                          <a:pt x="10654" y="1177"/>
                        </a:lnTo>
                        <a:lnTo>
                          <a:pt x="10652" y="1184"/>
                        </a:lnTo>
                        <a:lnTo>
                          <a:pt x="10649" y="1195"/>
                        </a:lnTo>
                        <a:cubicBezTo>
                          <a:pt x="10648" y="1199"/>
                          <a:pt x="10647" y="1203"/>
                          <a:pt x="10645" y="1211"/>
                        </a:cubicBezTo>
                        <a:cubicBezTo>
                          <a:pt x="10644" y="1214"/>
                          <a:pt x="10643" y="1218"/>
                          <a:pt x="10643" y="1223"/>
                        </a:cubicBezTo>
                        <a:cubicBezTo>
                          <a:pt x="10634" y="1254"/>
                          <a:pt x="10622" y="1292"/>
                          <a:pt x="10610" y="1335"/>
                        </a:cubicBezTo>
                        <a:lnTo>
                          <a:pt x="10605" y="1351"/>
                        </a:lnTo>
                        <a:lnTo>
                          <a:pt x="10602" y="1368"/>
                        </a:lnTo>
                        <a:cubicBezTo>
                          <a:pt x="10602" y="1368"/>
                          <a:pt x="10602" y="1368"/>
                          <a:pt x="10588" y="1447"/>
                        </a:cubicBezTo>
                        <a:lnTo>
                          <a:pt x="10587" y="1448"/>
                        </a:lnTo>
                        <a:lnTo>
                          <a:pt x="10587" y="1449"/>
                        </a:lnTo>
                        <a:cubicBezTo>
                          <a:pt x="10564" y="1583"/>
                          <a:pt x="10553" y="1709"/>
                          <a:pt x="10546" y="1834"/>
                        </a:cubicBezTo>
                        <a:cubicBezTo>
                          <a:pt x="10539" y="1960"/>
                          <a:pt x="10536" y="2088"/>
                          <a:pt x="10536" y="2220"/>
                        </a:cubicBezTo>
                        <a:cubicBezTo>
                          <a:pt x="10537" y="2598"/>
                          <a:pt x="10557" y="3011"/>
                          <a:pt x="10577" y="3385"/>
                        </a:cubicBezTo>
                        <a:cubicBezTo>
                          <a:pt x="10586" y="3572"/>
                          <a:pt x="10596" y="3748"/>
                          <a:pt x="10603" y="3900"/>
                        </a:cubicBezTo>
                        <a:cubicBezTo>
                          <a:pt x="10609" y="4029"/>
                          <a:pt x="10613" y="4142"/>
                          <a:pt x="10614" y="4220"/>
                        </a:cubicBezTo>
                        <a:cubicBezTo>
                          <a:pt x="10611" y="4227"/>
                          <a:pt x="10608" y="4233"/>
                          <a:pt x="10606" y="4239"/>
                        </a:cubicBezTo>
                        <a:cubicBezTo>
                          <a:pt x="10603" y="4244"/>
                          <a:pt x="10597" y="4257"/>
                          <a:pt x="10582" y="4289"/>
                        </a:cubicBezTo>
                        <a:cubicBezTo>
                          <a:pt x="10523" y="4413"/>
                          <a:pt x="10438" y="4586"/>
                          <a:pt x="10335" y="4789"/>
                        </a:cubicBezTo>
                        <a:cubicBezTo>
                          <a:pt x="9975" y="5502"/>
                          <a:pt x="9399" y="6588"/>
                          <a:pt x="8876" y="7534"/>
                        </a:cubicBezTo>
                        <a:cubicBezTo>
                          <a:pt x="8614" y="8007"/>
                          <a:pt x="8365" y="8446"/>
                          <a:pt x="8165" y="8783"/>
                        </a:cubicBezTo>
                        <a:cubicBezTo>
                          <a:pt x="8065" y="8951"/>
                          <a:pt x="7977" y="9094"/>
                          <a:pt x="7910" y="9197"/>
                        </a:cubicBezTo>
                        <a:cubicBezTo>
                          <a:pt x="7877" y="9248"/>
                          <a:pt x="7848" y="9290"/>
                          <a:pt x="7829" y="9317"/>
                        </a:cubicBezTo>
                        <a:cubicBezTo>
                          <a:pt x="7824" y="9324"/>
                          <a:pt x="7822" y="9328"/>
                          <a:pt x="7820" y="9330"/>
                        </a:cubicBezTo>
                        <a:lnTo>
                          <a:pt x="7811" y="9343"/>
                        </a:lnTo>
                        <a:lnTo>
                          <a:pt x="7810" y="9344"/>
                        </a:lnTo>
                        <a:cubicBezTo>
                          <a:pt x="7799" y="9355"/>
                          <a:pt x="7781" y="9374"/>
                          <a:pt x="7756" y="9400"/>
                        </a:cubicBezTo>
                        <a:cubicBezTo>
                          <a:pt x="7722" y="9435"/>
                          <a:pt x="7677" y="9481"/>
                          <a:pt x="7628" y="9532"/>
                        </a:cubicBezTo>
                        <a:cubicBezTo>
                          <a:pt x="7617" y="9543"/>
                          <a:pt x="7588" y="9567"/>
                          <a:pt x="7517" y="9628"/>
                        </a:cubicBezTo>
                        <a:lnTo>
                          <a:pt x="7519" y="9627"/>
                        </a:lnTo>
                        <a:lnTo>
                          <a:pt x="7517" y="9628"/>
                        </a:lnTo>
                        <a:cubicBezTo>
                          <a:pt x="7450" y="9686"/>
                          <a:pt x="7425" y="9707"/>
                          <a:pt x="7416" y="9715"/>
                        </a:cubicBezTo>
                        <a:cubicBezTo>
                          <a:pt x="7365" y="9755"/>
                          <a:pt x="7319" y="9789"/>
                          <a:pt x="7285" y="9814"/>
                        </a:cubicBezTo>
                        <a:cubicBezTo>
                          <a:pt x="7274" y="9814"/>
                          <a:pt x="7263" y="9814"/>
                          <a:pt x="7250" y="9813"/>
                        </a:cubicBezTo>
                        <a:cubicBezTo>
                          <a:pt x="7124" y="9810"/>
                          <a:pt x="6900" y="9808"/>
                          <a:pt x="6644" y="9808"/>
                        </a:cubicBezTo>
                        <a:lnTo>
                          <a:pt x="918" y="9808"/>
                        </a:lnTo>
                        <a:cubicBezTo>
                          <a:pt x="698" y="9809"/>
                          <a:pt x="499" y="9855"/>
                          <a:pt x="333" y="9945"/>
                        </a:cubicBezTo>
                        <a:cubicBezTo>
                          <a:pt x="251" y="9992"/>
                          <a:pt x="175" y="10050"/>
                          <a:pt x="112" y="10132"/>
                        </a:cubicBezTo>
                        <a:cubicBezTo>
                          <a:pt x="80" y="10174"/>
                          <a:pt x="53" y="10222"/>
                          <a:pt x="32" y="10277"/>
                        </a:cubicBezTo>
                        <a:cubicBezTo>
                          <a:pt x="12" y="10333"/>
                          <a:pt x="0" y="10396"/>
                          <a:pt x="0" y="10460"/>
                        </a:cubicBezTo>
                        <a:cubicBezTo>
                          <a:pt x="0" y="10472"/>
                          <a:pt x="1" y="10485"/>
                          <a:pt x="1" y="10498"/>
                        </a:cubicBezTo>
                        <a:lnTo>
                          <a:pt x="1" y="10496"/>
                        </a:lnTo>
                        <a:lnTo>
                          <a:pt x="1" y="10498"/>
                        </a:lnTo>
                        <a:cubicBezTo>
                          <a:pt x="17" y="10711"/>
                          <a:pt x="55" y="11243"/>
                          <a:pt x="86" y="11679"/>
                        </a:cubicBezTo>
                        <a:lnTo>
                          <a:pt x="720" y="20555"/>
                        </a:lnTo>
                        <a:cubicBezTo>
                          <a:pt x="741" y="20849"/>
                          <a:pt x="864" y="21109"/>
                          <a:pt x="1042" y="21295"/>
                        </a:cubicBezTo>
                        <a:cubicBezTo>
                          <a:pt x="1220" y="21481"/>
                          <a:pt x="1458" y="21600"/>
                          <a:pt x="1717" y="21600"/>
                        </a:cubicBezTo>
                        <a:lnTo>
                          <a:pt x="1722" y="21600"/>
                        </a:lnTo>
                        <a:lnTo>
                          <a:pt x="1723" y="21600"/>
                        </a:lnTo>
                        <a:lnTo>
                          <a:pt x="6646" y="21562"/>
                        </a:lnTo>
                        <a:cubicBezTo>
                          <a:pt x="6906" y="21560"/>
                          <a:pt x="7143" y="21436"/>
                          <a:pt x="7313" y="21241"/>
                        </a:cubicBezTo>
                        <a:cubicBezTo>
                          <a:pt x="7483" y="21047"/>
                          <a:pt x="7590" y="20777"/>
                          <a:pt x="7590" y="20480"/>
                        </a:cubicBezTo>
                        <a:lnTo>
                          <a:pt x="7590" y="20286"/>
                        </a:lnTo>
                        <a:cubicBezTo>
                          <a:pt x="7590" y="20087"/>
                          <a:pt x="7592" y="19905"/>
                          <a:pt x="7595" y="19769"/>
                        </a:cubicBezTo>
                        <a:cubicBezTo>
                          <a:pt x="7639" y="19769"/>
                          <a:pt x="7678" y="19769"/>
                          <a:pt x="7710" y="19770"/>
                        </a:cubicBezTo>
                        <a:cubicBezTo>
                          <a:pt x="7716" y="19770"/>
                          <a:pt x="7721" y="19770"/>
                          <a:pt x="7726" y="19770"/>
                        </a:cubicBezTo>
                        <a:cubicBezTo>
                          <a:pt x="7745" y="19786"/>
                          <a:pt x="7767" y="19805"/>
                          <a:pt x="7794" y="19828"/>
                        </a:cubicBezTo>
                        <a:lnTo>
                          <a:pt x="7793" y="19827"/>
                        </a:lnTo>
                        <a:lnTo>
                          <a:pt x="7794" y="19828"/>
                        </a:lnTo>
                        <a:cubicBezTo>
                          <a:pt x="7854" y="19879"/>
                          <a:pt x="7935" y="19948"/>
                          <a:pt x="8033" y="20026"/>
                        </a:cubicBezTo>
                        <a:lnTo>
                          <a:pt x="8033" y="20027"/>
                        </a:lnTo>
                        <a:cubicBezTo>
                          <a:pt x="8315" y="20250"/>
                          <a:pt x="8591" y="20367"/>
                          <a:pt x="8796" y="20433"/>
                        </a:cubicBezTo>
                        <a:lnTo>
                          <a:pt x="8797" y="20433"/>
                        </a:lnTo>
                        <a:cubicBezTo>
                          <a:pt x="8986" y="20494"/>
                          <a:pt x="8986" y="20494"/>
                          <a:pt x="8986" y="20494"/>
                        </a:cubicBezTo>
                        <a:lnTo>
                          <a:pt x="9007" y="20500"/>
                        </a:lnTo>
                        <a:lnTo>
                          <a:pt x="9028" y="20503"/>
                        </a:lnTo>
                        <a:cubicBezTo>
                          <a:pt x="9072" y="20508"/>
                          <a:pt x="9114" y="20512"/>
                          <a:pt x="9146" y="20516"/>
                        </a:cubicBezTo>
                        <a:cubicBezTo>
                          <a:pt x="9162" y="20518"/>
                          <a:pt x="9175" y="20519"/>
                          <a:pt x="9185" y="20520"/>
                        </a:cubicBezTo>
                        <a:cubicBezTo>
                          <a:pt x="9195" y="20521"/>
                          <a:pt x="9200" y="20522"/>
                          <a:pt x="9204" y="20522"/>
                        </a:cubicBezTo>
                        <a:lnTo>
                          <a:pt x="9199" y="20522"/>
                        </a:lnTo>
                        <a:lnTo>
                          <a:pt x="9204" y="20522"/>
                        </a:lnTo>
                        <a:cubicBezTo>
                          <a:pt x="9223" y="20524"/>
                          <a:pt x="9235" y="20525"/>
                          <a:pt x="9253" y="20525"/>
                        </a:cubicBezTo>
                        <a:cubicBezTo>
                          <a:pt x="9260" y="20525"/>
                          <a:pt x="9582" y="20527"/>
                          <a:pt x="9967" y="20529"/>
                        </a:cubicBezTo>
                        <a:cubicBezTo>
                          <a:pt x="9967" y="20529"/>
                          <a:pt x="12800" y="20543"/>
                          <a:pt x="15200" y="20543"/>
                        </a:cubicBezTo>
                        <a:cubicBezTo>
                          <a:pt x="15800" y="20543"/>
                          <a:pt x="16329" y="20542"/>
                          <a:pt x="16717" y="20539"/>
                        </a:cubicBezTo>
                        <a:cubicBezTo>
                          <a:pt x="16911" y="20538"/>
                          <a:pt x="17069" y="20536"/>
                          <a:pt x="17186" y="20533"/>
                        </a:cubicBezTo>
                        <a:cubicBezTo>
                          <a:pt x="17245" y="20532"/>
                          <a:pt x="17293" y="20531"/>
                          <a:pt x="17335" y="20529"/>
                        </a:cubicBezTo>
                        <a:lnTo>
                          <a:pt x="17338" y="20529"/>
                        </a:lnTo>
                        <a:lnTo>
                          <a:pt x="17336" y="20529"/>
                        </a:lnTo>
                        <a:cubicBezTo>
                          <a:pt x="17356" y="20528"/>
                          <a:pt x="17377" y="20527"/>
                          <a:pt x="17401" y="20525"/>
                        </a:cubicBezTo>
                        <a:lnTo>
                          <a:pt x="17400" y="20525"/>
                        </a:lnTo>
                        <a:lnTo>
                          <a:pt x="17402" y="20525"/>
                        </a:lnTo>
                        <a:cubicBezTo>
                          <a:pt x="17412" y="20524"/>
                          <a:pt x="17429" y="20523"/>
                          <a:pt x="17449" y="20520"/>
                        </a:cubicBezTo>
                        <a:cubicBezTo>
                          <a:pt x="17459" y="20519"/>
                          <a:pt x="17473" y="20517"/>
                          <a:pt x="17490" y="20514"/>
                        </a:cubicBezTo>
                        <a:lnTo>
                          <a:pt x="17491" y="20514"/>
                        </a:lnTo>
                        <a:lnTo>
                          <a:pt x="17492" y="20514"/>
                        </a:lnTo>
                        <a:cubicBezTo>
                          <a:pt x="17505" y="20512"/>
                          <a:pt x="17534" y="20506"/>
                          <a:pt x="17569" y="20496"/>
                        </a:cubicBezTo>
                        <a:lnTo>
                          <a:pt x="17571" y="20496"/>
                        </a:lnTo>
                        <a:cubicBezTo>
                          <a:pt x="17728" y="20451"/>
                          <a:pt x="17948" y="20359"/>
                          <a:pt x="18205" y="20177"/>
                        </a:cubicBezTo>
                        <a:lnTo>
                          <a:pt x="18207" y="20176"/>
                        </a:lnTo>
                        <a:lnTo>
                          <a:pt x="18205" y="20177"/>
                        </a:lnTo>
                        <a:cubicBezTo>
                          <a:pt x="18462" y="19996"/>
                          <a:pt x="18757" y="19728"/>
                          <a:pt x="19082" y="19335"/>
                        </a:cubicBezTo>
                        <a:cubicBezTo>
                          <a:pt x="19284" y="19091"/>
                          <a:pt x="19440" y="18843"/>
                          <a:pt x="19547" y="18577"/>
                        </a:cubicBezTo>
                        <a:cubicBezTo>
                          <a:pt x="19600" y="18444"/>
                          <a:pt x="19640" y="18309"/>
                          <a:pt x="19666" y="18174"/>
                        </a:cubicBezTo>
                        <a:cubicBezTo>
                          <a:pt x="19691" y="18041"/>
                          <a:pt x="19702" y="17914"/>
                          <a:pt x="19702" y="17795"/>
                        </a:cubicBezTo>
                        <a:lnTo>
                          <a:pt x="19702" y="17791"/>
                        </a:lnTo>
                        <a:lnTo>
                          <a:pt x="19702" y="17789"/>
                        </a:lnTo>
                        <a:lnTo>
                          <a:pt x="19702" y="17787"/>
                        </a:lnTo>
                        <a:cubicBezTo>
                          <a:pt x="19702" y="17589"/>
                          <a:pt x="19673" y="17425"/>
                          <a:pt x="19652" y="17320"/>
                        </a:cubicBezTo>
                        <a:lnTo>
                          <a:pt x="19652" y="17319"/>
                        </a:lnTo>
                        <a:cubicBezTo>
                          <a:pt x="19642" y="17268"/>
                          <a:pt x="19633" y="17227"/>
                          <a:pt x="19628" y="17206"/>
                        </a:cubicBezTo>
                        <a:lnTo>
                          <a:pt x="19629" y="17207"/>
                        </a:lnTo>
                        <a:cubicBezTo>
                          <a:pt x="19627" y="17202"/>
                          <a:pt x="19627" y="17199"/>
                          <a:pt x="19627" y="17197"/>
                        </a:cubicBezTo>
                        <a:lnTo>
                          <a:pt x="19625" y="17189"/>
                        </a:lnTo>
                        <a:lnTo>
                          <a:pt x="19625" y="17188"/>
                        </a:lnTo>
                        <a:lnTo>
                          <a:pt x="19624" y="17186"/>
                        </a:lnTo>
                        <a:lnTo>
                          <a:pt x="19624" y="17181"/>
                        </a:lnTo>
                        <a:lnTo>
                          <a:pt x="19604" y="17071"/>
                        </a:lnTo>
                        <a:cubicBezTo>
                          <a:pt x="19693" y="16977"/>
                          <a:pt x="19769" y="16877"/>
                          <a:pt x="19839" y="16774"/>
                        </a:cubicBezTo>
                        <a:lnTo>
                          <a:pt x="19839" y="16773"/>
                        </a:lnTo>
                        <a:cubicBezTo>
                          <a:pt x="19975" y="16571"/>
                          <a:pt x="20091" y="16344"/>
                          <a:pt x="20181" y="16094"/>
                        </a:cubicBezTo>
                        <a:lnTo>
                          <a:pt x="20182" y="16093"/>
                        </a:lnTo>
                        <a:lnTo>
                          <a:pt x="20182" y="16094"/>
                        </a:lnTo>
                        <a:cubicBezTo>
                          <a:pt x="20227" y="15968"/>
                          <a:pt x="20266" y="15835"/>
                          <a:pt x="20295" y="15692"/>
                        </a:cubicBezTo>
                        <a:cubicBezTo>
                          <a:pt x="20324" y="15550"/>
                          <a:pt x="20343" y="15395"/>
                          <a:pt x="20343" y="15228"/>
                        </a:cubicBezTo>
                        <a:lnTo>
                          <a:pt x="20343" y="15227"/>
                        </a:lnTo>
                        <a:cubicBezTo>
                          <a:pt x="20343" y="15137"/>
                          <a:pt x="20338" y="15042"/>
                          <a:pt x="20323" y="14943"/>
                        </a:cubicBezTo>
                        <a:cubicBezTo>
                          <a:pt x="20295" y="14750"/>
                          <a:pt x="20245" y="14580"/>
                          <a:pt x="20190" y="14432"/>
                        </a:cubicBezTo>
                        <a:cubicBezTo>
                          <a:pt x="20195" y="14425"/>
                          <a:pt x="20200" y="14417"/>
                          <a:pt x="20205" y="14410"/>
                        </a:cubicBezTo>
                        <a:cubicBezTo>
                          <a:pt x="20233" y="14369"/>
                          <a:pt x="20270" y="14322"/>
                          <a:pt x="20310" y="14276"/>
                        </a:cubicBezTo>
                        <a:lnTo>
                          <a:pt x="20321" y="14264"/>
                        </a:lnTo>
                        <a:lnTo>
                          <a:pt x="20330" y="14251"/>
                        </a:lnTo>
                        <a:cubicBezTo>
                          <a:pt x="20330" y="14251"/>
                          <a:pt x="20330" y="14251"/>
                          <a:pt x="20454" y="14070"/>
                        </a:cubicBezTo>
                        <a:lnTo>
                          <a:pt x="20454" y="14069"/>
                        </a:lnTo>
                        <a:cubicBezTo>
                          <a:pt x="20598" y="13860"/>
                          <a:pt x="20739" y="13613"/>
                          <a:pt x="20853" y="13325"/>
                        </a:cubicBezTo>
                        <a:cubicBezTo>
                          <a:pt x="20953" y="13075"/>
                          <a:pt x="21006" y="12808"/>
                          <a:pt x="21006" y="12545"/>
                        </a:cubicBezTo>
                        <a:lnTo>
                          <a:pt x="21006" y="12541"/>
                        </a:lnTo>
                        <a:lnTo>
                          <a:pt x="21006" y="12540"/>
                        </a:lnTo>
                        <a:cubicBezTo>
                          <a:pt x="21006" y="12380"/>
                          <a:pt x="20987" y="12227"/>
                          <a:pt x="20953" y="12086"/>
                        </a:cubicBezTo>
                        <a:lnTo>
                          <a:pt x="20952" y="12081"/>
                        </a:lnTo>
                        <a:lnTo>
                          <a:pt x="20954" y="12086"/>
                        </a:lnTo>
                        <a:cubicBezTo>
                          <a:pt x="20918" y="11937"/>
                          <a:pt x="20918" y="11937"/>
                          <a:pt x="20918" y="11937"/>
                        </a:cubicBezTo>
                        <a:lnTo>
                          <a:pt x="20911" y="11907"/>
                        </a:lnTo>
                        <a:lnTo>
                          <a:pt x="20902" y="11888"/>
                        </a:lnTo>
                        <a:lnTo>
                          <a:pt x="20902" y="11882"/>
                        </a:lnTo>
                        <a:cubicBezTo>
                          <a:pt x="20902" y="11864"/>
                          <a:pt x="20908" y="11824"/>
                          <a:pt x="20924" y="11783"/>
                        </a:cubicBezTo>
                        <a:cubicBezTo>
                          <a:pt x="20940" y="11741"/>
                          <a:pt x="20964" y="11698"/>
                          <a:pt x="20992" y="11665"/>
                        </a:cubicBezTo>
                        <a:lnTo>
                          <a:pt x="21006" y="11649"/>
                        </a:lnTo>
                        <a:lnTo>
                          <a:pt x="21017" y="11630"/>
                        </a:lnTo>
                        <a:cubicBezTo>
                          <a:pt x="21017" y="11630"/>
                          <a:pt x="21017" y="11630"/>
                          <a:pt x="21133" y="11440"/>
                        </a:cubicBezTo>
                        <a:cubicBezTo>
                          <a:pt x="21295" y="11172"/>
                          <a:pt x="21441" y="10846"/>
                          <a:pt x="21531" y="10466"/>
                        </a:cubicBezTo>
                        <a:cubicBezTo>
                          <a:pt x="21576" y="10276"/>
                          <a:pt x="21600" y="10084"/>
                          <a:pt x="21600" y="9894"/>
                        </a:cubicBezTo>
                        <a:lnTo>
                          <a:pt x="21600" y="9891"/>
                        </a:lnTo>
                        <a:lnTo>
                          <a:pt x="21600" y="9890"/>
                        </a:lnTo>
                        <a:lnTo>
                          <a:pt x="21600" y="9889"/>
                        </a:lnTo>
                        <a:lnTo>
                          <a:pt x="21600" y="9887"/>
                        </a:lnTo>
                        <a:cubicBezTo>
                          <a:pt x="21600" y="9696"/>
                          <a:pt x="21576" y="9510"/>
                          <a:pt x="21530" y="9337"/>
                        </a:cubicBezTo>
                        <a:close/>
                        <a:moveTo>
                          <a:pt x="21530" y="9337"/>
                        </a:moveTo>
                      </a:path>
                    </a:pathLst>
                  </a:custGeom>
                  <a:solidFill>
                    <a:srgbClr val="B82FB9"/>
                  </a:solidFill>
                  <a:ln>
                    <a:noFill/>
                  </a:ln>
                </p:spPr>
                <p:txBody>
                  <a:bodyPr lIns="0" tIns="0" rIns="0" bIns="0"/>
                  <a:lstStyle/>
                  <a:p>
                    <a:endParaRPr lang="en-US" sz="900" dirty="0">
                      <a:solidFill>
                        <a:prstClr val="black"/>
                      </a:solidFill>
                      <a:latin typeface="微软雅黑" panose="020B0503020204020204" pitchFamily="34" charset="-122"/>
                      <a:ea typeface="微软雅黑" panose="020B0503020204020204" pitchFamily="34" charset="-122"/>
                    </a:endParaRPr>
                  </a:p>
                </p:txBody>
              </p:sp>
              <p:sp>
                <p:nvSpPr>
                  <p:cNvPr id="35" name="AutoShape 6"/>
                  <p:cNvSpPr/>
                  <p:nvPr/>
                </p:nvSpPr>
                <p:spPr bwMode="auto">
                  <a:xfrm>
                    <a:off x="1235" y="136"/>
                    <a:ext cx="2083" cy="2508"/>
                  </a:xfrm>
                  <a:custGeom>
                    <a:avLst/>
                    <a:gdLst>
                      <a:gd name="T0" fmla="*/ 55 w 21277"/>
                      <a:gd name="T1" fmla="*/ 11590 h 21400"/>
                      <a:gd name="T2" fmla="*/ 1979 w 21277"/>
                      <a:gd name="T3" fmla="*/ 10441 h 21400"/>
                      <a:gd name="T4" fmla="*/ 6760 w 21277"/>
                      <a:gd name="T5" fmla="*/ 4007 h 21400"/>
                      <a:gd name="T6" fmla="*/ 6760 w 21277"/>
                      <a:gd name="T7" fmla="*/ 606 h 21400"/>
                      <a:gd name="T8" fmla="*/ 9124 w 21277"/>
                      <a:gd name="T9" fmla="*/ 147 h 21400"/>
                      <a:gd name="T10" fmla="*/ 10937 w 21277"/>
                      <a:gd name="T11" fmla="*/ 5018 h 21400"/>
                      <a:gd name="T12" fmla="*/ 10058 w 21277"/>
                      <a:gd name="T13" fmla="*/ 9108 h 21400"/>
                      <a:gd name="T14" fmla="*/ 20061 w 21277"/>
                      <a:gd name="T15" fmla="*/ 9108 h 21400"/>
                      <a:gd name="T16" fmla="*/ 21215 w 21277"/>
                      <a:gd name="T17" fmla="*/ 10625 h 21400"/>
                      <a:gd name="T18" fmla="*/ 19511 w 21277"/>
                      <a:gd name="T19" fmla="*/ 12325 h 21400"/>
                      <a:gd name="T20" fmla="*/ 20226 w 21277"/>
                      <a:gd name="T21" fmla="*/ 13750 h 21400"/>
                      <a:gd name="T22" fmla="*/ 18632 w 21277"/>
                      <a:gd name="T23" fmla="*/ 15267 h 21400"/>
                      <a:gd name="T24" fmla="*/ 19292 w 21277"/>
                      <a:gd name="T25" fmla="*/ 16278 h 21400"/>
                      <a:gd name="T26" fmla="*/ 18357 w 21277"/>
                      <a:gd name="T27" fmla="*/ 17840 h 21400"/>
                      <a:gd name="T28" fmla="*/ 17643 w 21277"/>
                      <a:gd name="T29" fmla="*/ 18300 h 21400"/>
                      <a:gd name="T30" fmla="*/ 18192 w 21277"/>
                      <a:gd name="T31" fmla="*/ 18851 h 21400"/>
                      <a:gd name="T32" fmla="*/ 17698 w 21277"/>
                      <a:gd name="T33" fmla="*/ 20368 h 21400"/>
                      <a:gd name="T34" fmla="*/ 15994 w 21277"/>
                      <a:gd name="T35" fmla="*/ 21379 h 21400"/>
                      <a:gd name="T36" fmla="*/ 3298 w 21277"/>
                      <a:gd name="T37" fmla="*/ 21379 h 21400"/>
                      <a:gd name="T38" fmla="*/ 2144 w 21277"/>
                      <a:gd name="T39" fmla="*/ 21011 h 21400"/>
                      <a:gd name="T40" fmla="*/ 989 w 21277"/>
                      <a:gd name="T41" fmla="*/ 20506 h 21400"/>
                      <a:gd name="T42" fmla="*/ 0 w 21277"/>
                      <a:gd name="T43" fmla="*/ 20506 h 21400"/>
                      <a:gd name="T44" fmla="*/ 55 w 21277"/>
                      <a:gd name="T45" fmla="*/ 11590 h 21400"/>
                      <a:gd name="T46" fmla="*/ 55 w 21277"/>
                      <a:gd name="T47" fmla="*/ 11590 h 2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77" h="21400">
                        <a:moveTo>
                          <a:pt x="55" y="11590"/>
                        </a:moveTo>
                        <a:cubicBezTo>
                          <a:pt x="55" y="11590"/>
                          <a:pt x="1264" y="11039"/>
                          <a:pt x="1979" y="10441"/>
                        </a:cubicBezTo>
                        <a:cubicBezTo>
                          <a:pt x="2693" y="9844"/>
                          <a:pt x="6650" y="4375"/>
                          <a:pt x="6760" y="4007"/>
                        </a:cubicBezTo>
                        <a:cubicBezTo>
                          <a:pt x="6870" y="3639"/>
                          <a:pt x="6486" y="1158"/>
                          <a:pt x="6760" y="606"/>
                        </a:cubicBezTo>
                        <a:cubicBezTo>
                          <a:pt x="7035" y="55"/>
                          <a:pt x="8684" y="-175"/>
                          <a:pt x="9124" y="147"/>
                        </a:cubicBezTo>
                        <a:cubicBezTo>
                          <a:pt x="9563" y="468"/>
                          <a:pt x="11047" y="3364"/>
                          <a:pt x="10937" y="5018"/>
                        </a:cubicBezTo>
                        <a:cubicBezTo>
                          <a:pt x="10827" y="6673"/>
                          <a:pt x="10058" y="9108"/>
                          <a:pt x="10058" y="9108"/>
                        </a:cubicBezTo>
                        <a:lnTo>
                          <a:pt x="20061" y="9108"/>
                        </a:lnTo>
                        <a:cubicBezTo>
                          <a:pt x="20061" y="9108"/>
                          <a:pt x="21600" y="9430"/>
                          <a:pt x="21215" y="10625"/>
                        </a:cubicBezTo>
                        <a:cubicBezTo>
                          <a:pt x="20830" y="11820"/>
                          <a:pt x="19511" y="12325"/>
                          <a:pt x="19511" y="12325"/>
                        </a:cubicBezTo>
                        <a:cubicBezTo>
                          <a:pt x="19511" y="12325"/>
                          <a:pt x="20721" y="12831"/>
                          <a:pt x="20226" y="13750"/>
                        </a:cubicBezTo>
                        <a:cubicBezTo>
                          <a:pt x="19731" y="14669"/>
                          <a:pt x="18632" y="15267"/>
                          <a:pt x="18632" y="15267"/>
                        </a:cubicBezTo>
                        <a:cubicBezTo>
                          <a:pt x="18632" y="15267"/>
                          <a:pt x="19182" y="15726"/>
                          <a:pt x="19292" y="16278"/>
                        </a:cubicBezTo>
                        <a:cubicBezTo>
                          <a:pt x="19401" y="16829"/>
                          <a:pt x="18797" y="17657"/>
                          <a:pt x="18357" y="17840"/>
                        </a:cubicBezTo>
                        <a:cubicBezTo>
                          <a:pt x="17918" y="18024"/>
                          <a:pt x="17643" y="18300"/>
                          <a:pt x="17643" y="18300"/>
                        </a:cubicBezTo>
                        <a:cubicBezTo>
                          <a:pt x="17643" y="18300"/>
                          <a:pt x="18137" y="18530"/>
                          <a:pt x="18192" y="18851"/>
                        </a:cubicBezTo>
                        <a:cubicBezTo>
                          <a:pt x="18247" y="19173"/>
                          <a:pt x="18577" y="19587"/>
                          <a:pt x="17698" y="20368"/>
                        </a:cubicBezTo>
                        <a:cubicBezTo>
                          <a:pt x="16818" y="21149"/>
                          <a:pt x="16214" y="21333"/>
                          <a:pt x="15994" y="21379"/>
                        </a:cubicBezTo>
                        <a:cubicBezTo>
                          <a:pt x="15774" y="21425"/>
                          <a:pt x="3298" y="21379"/>
                          <a:pt x="3298" y="21379"/>
                        </a:cubicBezTo>
                        <a:cubicBezTo>
                          <a:pt x="3298" y="21379"/>
                          <a:pt x="2693" y="21333"/>
                          <a:pt x="2144" y="21011"/>
                        </a:cubicBezTo>
                        <a:cubicBezTo>
                          <a:pt x="1594" y="20690"/>
                          <a:pt x="1429" y="20506"/>
                          <a:pt x="989" y="20506"/>
                        </a:cubicBezTo>
                        <a:cubicBezTo>
                          <a:pt x="550" y="20506"/>
                          <a:pt x="0" y="20506"/>
                          <a:pt x="0" y="20506"/>
                        </a:cubicBezTo>
                        <a:cubicBezTo>
                          <a:pt x="0" y="20506"/>
                          <a:pt x="55" y="11590"/>
                          <a:pt x="55" y="11590"/>
                        </a:cubicBezTo>
                        <a:close/>
                        <a:moveTo>
                          <a:pt x="55" y="11590"/>
                        </a:moveTo>
                      </a:path>
                    </a:pathLst>
                  </a:custGeom>
                  <a:solidFill>
                    <a:srgbClr val="F0F7F7"/>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32" name="AutoShape 8"/>
                <p:cNvSpPr/>
                <p:nvPr/>
              </p:nvSpPr>
              <p:spPr bwMode="auto">
                <a:xfrm>
                  <a:off x="240" y="1432"/>
                  <a:ext cx="893" cy="1325"/>
                </a:xfrm>
                <a:custGeom>
                  <a:avLst/>
                  <a:gdLst>
                    <a:gd name="T0" fmla="*/ 0 w 21600"/>
                    <a:gd name="T1" fmla="*/ 0 h 21600"/>
                    <a:gd name="T2" fmla="*/ 2602 w 21600"/>
                    <a:gd name="T3" fmla="*/ 21600 h 21600"/>
                    <a:gd name="T4" fmla="*/ 21600 w 21600"/>
                    <a:gd name="T5" fmla="*/ 21512 h 21600"/>
                    <a:gd name="T6" fmla="*/ 21600 w 21600"/>
                    <a:gd name="T7" fmla="*/ 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602" y="21600"/>
                      </a:lnTo>
                      <a:lnTo>
                        <a:pt x="21600" y="21512"/>
                      </a:lnTo>
                      <a:lnTo>
                        <a:pt x="21600" y="0"/>
                      </a:lnTo>
                      <a:cubicBezTo>
                        <a:pt x="21600" y="0"/>
                        <a:pt x="0" y="0"/>
                        <a:pt x="0" y="0"/>
                      </a:cubicBezTo>
                      <a:close/>
                      <a:moveTo>
                        <a:pt x="0" y="0"/>
                      </a:moveTo>
                    </a:path>
                  </a:pathLst>
                </a:custGeom>
                <a:solidFill>
                  <a:srgbClr val="8725A7"/>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sp>
              <p:nvSpPr>
                <p:cNvPr id="33" name="AutoShape 9"/>
                <p:cNvSpPr/>
                <p:nvPr/>
              </p:nvSpPr>
              <p:spPr bwMode="auto">
                <a:xfrm>
                  <a:off x="315" y="1711"/>
                  <a:ext cx="629" cy="910"/>
                </a:xfrm>
                <a:custGeom>
                  <a:avLst/>
                  <a:gdLst>
                    <a:gd name="T0" fmla="*/ 0 w 21600"/>
                    <a:gd name="T1" fmla="*/ 0 h 21600"/>
                    <a:gd name="T2" fmla="*/ 2400 w 21600"/>
                    <a:gd name="T3" fmla="*/ 21600 h 21600"/>
                    <a:gd name="T4" fmla="*/ 21046 w 21600"/>
                    <a:gd name="T5" fmla="*/ 21600 h 21600"/>
                    <a:gd name="T6" fmla="*/ 21600 w 21600"/>
                    <a:gd name="T7" fmla="*/ 1406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400" y="21600"/>
                      </a:lnTo>
                      <a:lnTo>
                        <a:pt x="21046" y="21600"/>
                      </a:lnTo>
                      <a:lnTo>
                        <a:pt x="21600" y="1406"/>
                      </a:lnTo>
                      <a:cubicBezTo>
                        <a:pt x="21600" y="1406"/>
                        <a:pt x="0" y="0"/>
                        <a:pt x="0" y="0"/>
                      </a:cubicBezTo>
                      <a:close/>
                      <a:moveTo>
                        <a:pt x="0" y="0"/>
                      </a:moveTo>
                    </a:path>
                  </a:pathLst>
                </a:custGeom>
                <a:solidFill>
                  <a:srgbClr val="B82FB9"/>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29" name="AutoShape 11"/>
              <p:cNvSpPr/>
              <p:nvPr/>
            </p:nvSpPr>
            <p:spPr bwMode="auto">
              <a:xfrm>
                <a:off x="2901438" y="3507617"/>
                <a:ext cx="141018" cy="141018"/>
              </a:xfrm>
              <a:custGeom>
                <a:avLst/>
                <a:gdLst>
                  <a:gd name="T0" fmla="*/ 13372 w 21600"/>
                  <a:gd name="T1" fmla="*/ 15429 h 21600"/>
                  <a:gd name="T2" fmla="*/ 11828 w 21600"/>
                  <a:gd name="T3" fmla="*/ 13885 h 21600"/>
                  <a:gd name="T4" fmla="*/ 13372 w 21600"/>
                  <a:gd name="T5" fmla="*/ 12343 h 21600"/>
                  <a:gd name="T6" fmla="*/ 14914 w 21600"/>
                  <a:gd name="T7" fmla="*/ 13885 h 21600"/>
                  <a:gd name="T8" fmla="*/ 13372 w 21600"/>
                  <a:gd name="T9" fmla="*/ 15429 h 21600"/>
                  <a:gd name="T10" fmla="*/ 8228 w 21600"/>
                  <a:gd name="T11" fmla="*/ 9772 h 21600"/>
                  <a:gd name="T12" fmla="*/ 6686 w 21600"/>
                  <a:gd name="T13" fmla="*/ 8228 h 21600"/>
                  <a:gd name="T14" fmla="*/ 8228 w 21600"/>
                  <a:gd name="T15" fmla="*/ 6686 h 21600"/>
                  <a:gd name="T16" fmla="*/ 9772 w 21600"/>
                  <a:gd name="T17" fmla="*/ 8228 h 21600"/>
                  <a:gd name="T18" fmla="*/ 8228 w 21600"/>
                  <a:gd name="T19" fmla="*/ 9772 h 21600"/>
                  <a:gd name="T20" fmla="*/ 10799 w 21600"/>
                  <a:gd name="T21" fmla="*/ 0 h 21600"/>
                  <a:gd name="T22" fmla="*/ 0 w 21600"/>
                  <a:gd name="T23" fmla="*/ 10799 h 21600"/>
                  <a:gd name="T24" fmla="*/ 10799 w 21600"/>
                  <a:gd name="T25" fmla="*/ 21600 h 21600"/>
                  <a:gd name="T26" fmla="*/ 21600 w 21600"/>
                  <a:gd name="T27" fmla="*/ 10799 h 21600"/>
                  <a:gd name="T28" fmla="*/ 10799 w 21600"/>
                  <a:gd name="T29" fmla="*/ 0 h 21600"/>
                  <a:gd name="T30" fmla="*/ 10799 w 21600"/>
                  <a:gd name="T3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372" y="15429"/>
                    </a:moveTo>
                    <a:cubicBezTo>
                      <a:pt x="12519" y="15429"/>
                      <a:pt x="11828" y="14738"/>
                      <a:pt x="11828" y="13885"/>
                    </a:cubicBezTo>
                    <a:cubicBezTo>
                      <a:pt x="11828" y="13033"/>
                      <a:pt x="12519" y="12343"/>
                      <a:pt x="13372" y="12343"/>
                    </a:cubicBezTo>
                    <a:cubicBezTo>
                      <a:pt x="14223" y="12343"/>
                      <a:pt x="14914" y="13033"/>
                      <a:pt x="14914" y="13885"/>
                    </a:cubicBezTo>
                    <a:cubicBezTo>
                      <a:pt x="14914" y="14738"/>
                      <a:pt x="14223" y="15429"/>
                      <a:pt x="13372" y="15429"/>
                    </a:cubicBezTo>
                    <a:close/>
                    <a:moveTo>
                      <a:pt x="8228" y="9772"/>
                    </a:moveTo>
                    <a:cubicBezTo>
                      <a:pt x="7376" y="9772"/>
                      <a:pt x="6686" y="9081"/>
                      <a:pt x="6686" y="8228"/>
                    </a:cubicBezTo>
                    <a:cubicBezTo>
                      <a:pt x="6686" y="7376"/>
                      <a:pt x="7376" y="6686"/>
                      <a:pt x="8228" y="6686"/>
                    </a:cubicBezTo>
                    <a:cubicBezTo>
                      <a:pt x="9081" y="6686"/>
                      <a:pt x="9772" y="7376"/>
                      <a:pt x="9772" y="8228"/>
                    </a:cubicBezTo>
                    <a:cubicBezTo>
                      <a:pt x="9772" y="9081"/>
                      <a:pt x="9081" y="9772"/>
                      <a:pt x="8228" y="9772"/>
                    </a:cubicBezTo>
                    <a:close/>
                    <a:moveTo>
                      <a:pt x="10799" y="0"/>
                    </a:moveTo>
                    <a:cubicBezTo>
                      <a:pt x="4835" y="0"/>
                      <a:pt x="0" y="4835"/>
                      <a:pt x="0" y="10799"/>
                    </a:cubicBezTo>
                    <a:cubicBezTo>
                      <a:pt x="0" y="16765"/>
                      <a:pt x="4835" y="21600"/>
                      <a:pt x="10799" y="21600"/>
                    </a:cubicBezTo>
                    <a:cubicBezTo>
                      <a:pt x="16765" y="21600"/>
                      <a:pt x="21600" y="16765"/>
                      <a:pt x="21600" y="10799"/>
                    </a:cubicBezTo>
                    <a:cubicBezTo>
                      <a:pt x="21600" y="4835"/>
                      <a:pt x="16765" y="0"/>
                      <a:pt x="10799" y="0"/>
                    </a:cubicBezTo>
                    <a:close/>
                    <a:moveTo>
                      <a:pt x="10799" y="0"/>
                    </a:moveTo>
                  </a:path>
                </a:pathLst>
              </a:custGeom>
              <a:solidFill>
                <a:srgbClr val="ECF1F4"/>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sp>
            <p:nvSpPr>
              <p:cNvPr id="30" name="文本框 29"/>
              <p:cNvSpPr txBox="1"/>
              <p:nvPr/>
            </p:nvSpPr>
            <p:spPr>
              <a:xfrm rot="10800000">
                <a:off x="3334693" y="2970951"/>
                <a:ext cx="1095258" cy="448876"/>
              </a:xfrm>
              <a:prstGeom prst="rect">
                <a:avLst/>
              </a:prstGeom>
              <a:noFill/>
            </p:spPr>
            <p:txBody>
              <a:bodyPr wrap="none" rtlCol="0">
                <a:spAutoFit/>
              </a:bodyPr>
              <a:lstStyle/>
              <a:p>
                <a:pPr algn="ctr"/>
                <a:r>
                  <a:rPr lang="zh-CN" altLang="en-US" sz="4400" b="1" dirty="0" smtClean="0">
                    <a:solidFill>
                      <a:srgbClr val="B82FB9"/>
                    </a:solidFill>
                    <a:latin typeface="微软雅黑" panose="020B0503020204020204" pitchFamily="34" charset="-122"/>
                    <a:ea typeface="微软雅黑" panose="020B0503020204020204" pitchFamily="34" charset="-122"/>
                  </a:rPr>
                  <a:t>美国</a:t>
                </a:r>
                <a:r>
                  <a:rPr lang="zh-CN" altLang="en-US" sz="4400" b="1" dirty="0">
                    <a:solidFill>
                      <a:srgbClr val="B82FB9"/>
                    </a:solidFill>
                    <a:latin typeface="微软雅黑" panose="020B0503020204020204" pitchFamily="34" charset="-122"/>
                    <a:ea typeface="微软雅黑" panose="020B0503020204020204" pitchFamily="34" charset="-122"/>
                  </a:rPr>
                  <a:t>梦</a:t>
                </a:r>
              </a:p>
            </p:txBody>
          </p:sp>
        </p:grpSp>
        <p:sp>
          <p:nvSpPr>
            <p:cNvPr id="26" name="文本框 25"/>
            <p:cNvSpPr txBox="1"/>
            <p:nvPr/>
          </p:nvSpPr>
          <p:spPr>
            <a:xfrm>
              <a:off x="7545048" y="1752467"/>
              <a:ext cx="3467616" cy="584775"/>
            </a:xfrm>
            <a:prstGeom prst="rect">
              <a:avLst/>
            </a:prstGeom>
            <a:noFill/>
          </p:spPr>
          <p:txBody>
            <a:bodyPr wrap="none" rtlCol="0">
              <a:spAutoFit/>
            </a:bodyPr>
            <a:lstStyle/>
            <a:p>
              <a:pPr algn="ctr"/>
              <a:r>
                <a:rPr lang="zh-CN" altLang="en-US" sz="3200" b="1" dirty="0" smtClean="0">
                  <a:solidFill>
                    <a:srgbClr val="B82FB9"/>
                  </a:solidFill>
                  <a:latin typeface="微软雅黑" panose="020B0503020204020204" pitchFamily="34" charset="-122"/>
                  <a:ea typeface="微软雅黑" panose="020B0503020204020204" pitchFamily="34" charset="-122"/>
                </a:rPr>
                <a:t>实现个人价值核心</a:t>
              </a:r>
              <a:endParaRPr lang="zh-CN" altLang="en-US" sz="3200" b="1" dirty="0">
                <a:solidFill>
                  <a:srgbClr val="B82FB9"/>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387262" y="5681145"/>
              <a:ext cx="3044726" cy="338554"/>
            </a:xfrm>
            <a:prstGeom prst="rect">
              <a:avLst/>
            </a:prstGeom>
            <a:noFill/>
          </p:spPr>
          <p:txBody>
            <a:bodyPr wrap="square" rtlCol="0">
              <a:spAutoFit/>
            </a:bodyPr>
            <a:lstStyle/>
            <a:p>
              <a:pPr lvl="0" algn="ctr"/>
              <a:r>
                <a:rPr kumimoji="0" lang="zh-CN" altLang="en-US" sz="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鲍威尔、奥巴马等堪称实现美国梦的典范。个人主义是美国梦的思想基础和灵魂。</a:t>
              </a:r>
            </a:p>
          </p:txBody>
        </p:sp>
      </p:grpSp>
      <p:sp>
        <p:nvSpPr>
          <p:cNvPr id="36" name="文本框 35"/>
          <p:cNvSpPr txBox="1"/>
          <p:nvPr/>
        </p:nvSpPr>
        <p:spPr>
          <a:xfrm>
            <a:off x="5629368" y="2081591"/>
            <a:ext cx="1292662" cy="3462551"/>
          </a:xfrm>
          <a:prstGeom prst="rect">
            <a:avLst/>
          </a:prstGeom>
          <a:noFill/>
        </p:spPr>
        <p:txBody>
          <a:bodyPr vert="eaVert" wrap="square" rtlCol="0">
            <a:spAutoFit/>
          </a:bodyPr>
          <a:lstStyle/>
          <a:p>
            <a:pPr>
              <a:lnSpc>
                <a:spcPct val="150000"/>
              </a:lnSpc>
            </a:pPr>
            <a:r>
              <a:rPr lang="zh-CN" altLang="en-US" sz="1600" b="1" dirty="0" smtClean="0">
                <a:solidFill>
                  <a:srgbClr val="B82FB9"/>
                </a:solidFill>
                <a:latin typeface="张海山草泥马体" panose="02000000000000000000" pitchFamily="2" charset="-122"/>
                <a:ea typeface="张海山草泥马体" panose="02000000000000000000" pitchFamily="2" charset="-122"/>
              </a:rPr>
              <a:t>有的人把中国梦简单地等同于美国梦。</a:t>
            </a:r>
          </a:p>
          <a:p>
            <a:pPr>
              <a:lnSpc>
                <a:spcPct val="150000"/>
              </a:lnSpc>
            </a:pPr>
            <a:r>
              <a:rPr lang="zh-CN" altLang="en-US" sz="1600" b="1" dirty="0" smtClean="0">
                <a:solidFill>
                  <a:srgbClr val="B82FB9"/>
                </a:solidFill>
                <a:latin typeface="张海山草泥马体" panose="02000000000000000000" pitchFamily="2" charset="-122"/>
                <a:ea typeface="张海山草泥马体" panose="02000000000000000000" pitchFamily="2" charset="-122"/>
              </a:rPr>
              <a:t>其实，中国梦与美国梦之间有着根本的不同之处</a:t>
            </a:r>
            <a:endParaRPr lang="zh-CN" altLang="en-US" sz="1600" b="1" dirty="0">
              <a:solidFill>
                <a:srgbClr val="B82FB9"/>
              </a:solidFill>
              <a:latin typeface="张海山草泥马体" panose="02000000000000000000" pitchFamily="2" charset="-122"/>
              <a:ea typeface="张海山草泥马体" panose="02000000000000000000" pitchFamily="2" charset="-122"/>
            </a:endParaRPr>
          </a:p>
        </p:txBody>
      </p:sp>
    </p:spTree>
    <p:extLst>
      <p:ext uri="{BB962C8B-B14F-4D97-AF65-F5344CB8AC3E}">
        <p14:creationId xmlns:p14="http://schemas.microsoft.com/office/powerpoint/2010/main" val="245803430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000"/>
                                        <p:tgtEl>
                                          <p:spTgt spid="24"/>
                                        </p:tgtEl>
                                      </p:cBhvr>
                                    </p:animEffect>
                                    <p:anim calcmode="lin" valueType="num">
                                      <p:cBhvr>
                                        <p:cTn id="24" dur="1000" fill="hold"/>
                                        <p:tgtEl>
                                          <p:spTgt spid="24"/>
                                        </p:tgtEl>
                                        <p:attrNameLst>
                                          <p:attrName>ppt_x</p:attrName>
                                        </p:attrNameLst>
                                      </p:cBhvr>
                                      <p:tavLst>
                                        <p:tav tm="0">
                                          <p:val>
                                            <p:strVal val="#ppt_x"/>
                                          </p:val>
                                        </p:tav>
                                        <p:tav tm="100000">
                                          <p:val>
                                            <p:strVal val="#ppt_x"/>
                                          </p:val>
                                        </p:tav>
                                      </p:tavLst>
                                    </p:anim>
                                    <p:anim calcmode="lin" valueType="num">
                                      <p:cBhvr>
                                        <p:cTn id="2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lvl="0">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中国梦人民梦 </a:t>
                  </a: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grpSp>
        <p:nvGrpSpPr>
          <p:cNvPr id="10" name="组合 9"/>
          <p:cNvGrpSpPr/>
          <p:nvPr/>
        </p:nvGrpSpPr>
        <p:grpSpPr>
          <a:xfrm>
            <a:off x="1122680" y="1440173"/>
            <a:ext cx="10866120" cy="1374034"/>
            <a:chOff x="1122680" y="1440173"/>
            <a:chExt cx="10866120" cy="1374034"/>
          </a:xfrm>
        </p:grpSpPr>
        <p:sp>
          <p:nvSpPr>
            <p:cNvPr id="12" name="文本框 11"/>
            <p:cNvSpPr txBox="1"/>
            <p:nvPr/>
          </p:nvSpPr>
          <p:spPr>
            <a:xfrm>
              <a:off x="1122680" y="2229432"/>
              <a:ext cx="10866120" cy="584775"/>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两中华文化蕴含着极为丰富的追逐梦想的精神，这种追逐梦想的精神是中华民族精神的重要内容，是中华民族生生不息、刚健有为的强大精神动力。</a:t>
              </a:r>
            </a:p>
          </p:txBody>
        </p:sp>
        <p:sp>
          <p:nvSpPr>
            <p:cNvPr id="13" name="圆角矩形 12"/>
            <p:cNvSpPr/>
            <p:nvPr/>
          </p:nvSpPr>
          <p:spPr>
            <a:xfrm>
              <a:off x="1122680" y="1440173"/>
              <a:ext cx="3507377" cy="667657"/>
            </a:xfrm>
            <a:prstGeom prst="round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55411" y="1491005"/>
              <a:ext cx="1620957" cy="523220"/>
            </a:xfrm>
            <a:prstGeom prst="rect">
              <a:avLst/>
            </a:prstGeom>
          </p:spPr>
          <p:txBody>
            <a:bodyPr wrap="none">
              <a:spAutoFit/>
            </a:bodyPr>
            <a:lstStyle/>
            <a:p>
              <a:pPr lvl="0"/>
              <a:r>
                <a:rPr lang="zh-CN" altLang="en-US" sz="2800" dirty="0" smtClean="0">
                  <a:solidFill>
                    <a:schemeClr val="bg1"/>
                  </a:solidFill>
                  <a:latin typeface="张海山草泥马体" panose="02000000000000000000" pitchFamily="2" charset="-122"/>
                  <a:ea typeface="张海山草泥马体" panose="02000000000000000000" pitchFamily="2" charset="-122"/>
                </a:rPr>
                <a:t>文化背景</a:t>
              </a:r>
              <a:endParaRPr lang="zh-CN" altLang="en-US" sz="2800" dirty="0">
                <a:solidFill>
                  <a:schemeClr val="bg1"/>
                </a:solidFill>
                <a:latin typeface="张海山草泥马体" panose="02000000000000000000" pitchFamily="2" charset="-122"/>
                <a:ea typeface="张海山草泥马体" panose="02000000000000000000" pitchFamily="2" charset="-122"/>
              </a:endParaRPr>
            </a:p>
          </p:txBody>
        </p:sp>
      </p:grpSp>
      <p:grpSp>
        <p:nvGrpSpPr>
          <p:cNvPr id="16" name="组合 15"/>
          <p:cNvGrpSpPr/>
          <p:nvPr/>
        </p:nvGrpSpPr>
        <p:grpSpPr>
          <a:xfrm>
            <a:off x="1122680" y="2935809"/>
            <a:ext cx="10866120" cy="1356328"/>
            <a:chOff x="1122680" y="3209702"/>
            <a:chExt cx="10866120" cy="1356328"/>
          </a:xfrm>
        </p:grpSpPr>
        <p:sp>
          <p:nvSpPr>
            <p:cNvPr id="17" name="文本框 16"/>
            <p:cNvSpPr txBox="1"/>
            <p:nvPr/>
          </p:nvSpPr>
          <p:spPr>
            <a:xfrm>
              <a:off x="1122680" y="3981255"/>
              <a:ext cx="10866120" cy="584775"/>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中华民族是最富有整体性追梦精神的强大民族，从夸父追日、嫦娥奔月等远古神化传说，到神州系列飞船成功发射、神舟九号与天宫一号载人交会对接。</a:t>
              </a:r>
            </a:p>
          </p:txBody>
        </p:sp>
        <p:sp>
          <p:nvSpPr>
            <p:cNvPr id="18" name="圆角矩形 17"/>
            <p:cNvSpPr/>
            <p:nvPr/>
          </p:nvSpPr>
          <p:spPr>
            <a:xfrm>
              <a:off x="1122680" y="3209702"/>
              <a:ext cx="3507377" cy="667657"/>
            </a:xfrm>
            <a:prstGeom prst="round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255411" y="3274878"/>
              <a:ext cx="3057247" cy="523220"/>
            </a:xfrm>
            <a:prstGeom prst="rect">
              <a:avLst/>
            </a:prstGeom>
          </p:spPr>
          <p:txBody>
            <a:bodyPr wrap="none">
              <a:spAutoFit/>
            </a:bodyPr>
            <a:lstStyle/>
            <a:p>
              <a:pPr lvl="0"/>
              <a:r>
                <a:rPr lang="zh-CN" altLang="en-US" sz="2800" dirty="0" smtClean="0">
                  <a:solidFill>
                    <a:schemeClr val="bg1"/>
                  </a:solidFill>
                  <a:latin typeface="张海山草泥马体" panose="02000000000000000000" pitchFamily="2" charset="-122"/>
                  <a:ea typeface="张海山草泥马体" panose="02000000000000000000" pitchFamily="2" charset="-122"/>
                </a:rPr>
                <a:t>世界文化发展历史</a:t>
              </a:r>
              <a:endParaRPr lang="zh-CN" altLang="en-US" sz="2800" dirty="0">
                <a:solidFill>
                  <a:schemeClr val="bg1"/>
                </a:solidFill>
                <a:latin typeface="张海山草泥马体" panose="02000000000000000000" pitchFamily="2" charset="-122"/>
                <a:ea typeface="张海山草泥马体" panose="02000000000000000000" pitchFamily="2" charset="-122"/>
              </a:endParaRPr>
            </a:p>
          </p:txBody>
        </p:sp>
      </p:grpSp>
      <p:grpSp>
        <p:nvGrpSpPr>
          <p:cNvPr id="20" name="组合 19"/>
          <p:cNvGrpSpPr/>
          <p:nvPr/>
        </p:nvGrpSpPr>
        <p:grpSpPr>
          <a:xfrm>
            <a:off x="1122680" y="4448933"/>
            <a:ext cx="10866120" cy="1503978"/>
            <a:chOff x="1122680" y="4622373"/>
            <a:chExt cx="10866120" cy="1503978"/>
          </a:xfrm>
        </p:grpSpPr>
        <p:sp>
          <p:nvSpPr>
            <p:cNvPr id="21" name="文本框 20"/>
            <p:cNvSpPr txBox="1"/>
            <p:nvPr/>
          </p:nvSpPr>
          <p:spPr>
            <a:xfrm>
              <a:off x="1122680" y="5295354"/>
              <a:ext cx="10866120" cy="830997"/>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完成中华民族从传统向现代的转型。这个转型的本质是现代性的不断累积和生长。现代性是社会主义中国适应时代发展潮流、按照自身发展的内在逻辑、不断走向更高质量更高水平现代化的社会变革实践所呈现出来的当代中国社会的特质，是现代化进程中非传统因素的积累和充盈，是一种持续进步的、不可逆转的、合目的性的发展。</a:t>
              </a:r>
            </a:p>
          </p:txBody>
        </p:sp>
        <p:sp>
          <p:nvSpPr>
            <p:cNvPr id="22" name="圆角矩形 21"/>
            <p:cNvSpPr/>
            <p:nvPr/>
          </p:nvSpPr>
          <p:spPr>
            <a:xfrm>
              <a:off x="1122680" y="4622373"/>
              <a:ext cx="3507377" cy="667657"/>
            </a:xfrm>
            <a:prstGeom prst="round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255411" y="4694591"/>
              <a:ext cx="1620957" cy="523220"/>
            </a:xfrm>
            <a:prstGeom prst="rect">
              <a:avLst/>
            </a:prstGeom>
          </p:spPr>
          <p:txBody>
            <a:bodyPr wrap="none">
              <a:spAutoFit/>
            </a:bodyPr>
            <a:lstStyle/>
            <a:p>
              <a:pPr lvl="0"/>
              <a:r>
                <a:rPr lang="zh-CN" altLang="en-US" sz="2800" dirty="0" smtClean="0">
                  <a:solidFill>
                    <a:schemeClr val="bg1"/>
                  </a:solidFill>
                  <a:latin typeface="张海山草泥马体" panose="02000000000000000000" pitchFamily="2" charset="-122"/>
                  <a:ea typeface="张海山草泥马体" panose="02000000000000000000" pitchFamily="2" charset="-122"/>
                </a:rPr>
                <a:t>历史沉淀</a:t>
              </a:r>
              <a:endParaRPr lang="zh-CN" altLang="en-US" sz="2800" dirty="0">
                <a:solidFill>
                  <a:schemeClr val="bg1"/>
                </a:solidFill>
                <a:latin typeface="张海山草泥马体" panose="02000000000000000000" pitchFamily="2" charset="-122"/>
                <a:ea typeface="张海山草泥马体" panose="02000000000000000000" pitchFamily="2" charset="-122"/>
              </a:endParaRPr>
            </a:p>
          </p:txBody>
        </p:sp>
      </p:grpSp>
    </p:spTree>
    <p:extLst>
      <p:ext uri="{BB962C8B-B14F-4D97-AF65-F5344CB8AC3E}">
        <p14:creationId xmlns:p14="http://schemas.microsoft.com/office/powerpoint/2010/main" val="265328995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lvl="0">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中国梦人民梦 </a:t>
                  </a: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grpSp>
        <p:nvGrpSpPr>
          <p:cNvPr id="10" name="组合 9"/>
          <p:cNvGrpSpPr/>
          <p:nvPr/>
        </p:nvGrpSpPr>
        <p:grpSpPr>
          <a:xfrm>
            <a:off x="1228950" y="1004514"/>
            <a:ext cx="13093022" cy="5027654"/>
            <a:chOff x="1228950" y="1004514"/>
            <a:chExt cx="13093022" cy="5027654"/>
          </a:xfrm>
        </p:grpSpPr>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t="68099" b="18204"/>
            <a:stretch/>
          </p:blipFill>
          <p:spPr>
            <a:xfrm>
              <a:off x="2129972" y="5157174"/>
              <a:ext cx="12192000" cy="772886"/>
            </a:xfrm>
            <a:prstGeom prst="rect">
              <a:avLst/>
            </a:prstGeom>
          </p:spPr>
        </p:pic>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t="68099" b="18204"/>
            <a:stretch/>
          </p:blipFill>
          <p:spPr>
            <a:xfrm>
              <a:off x="2129972" y="2348660"/>
              <a:ext cx="12192000" cy="772886"/>
            </a:xfrm>
            <a:prstGeom prst="rect">
              <a:avLst/>
            </a:prstGeom>
          </p:spPr>
        </p:pic>
        <p:grpSp>
          <p:nvGrpSpPr>
            <p:cNvPr id="15" name="组合 14"/>
            <p:cNvGrpSpPr/>
            <p:nvPr/>
          </p:nvGrpSpPr>
          <p:grpSpPr>
            <a:xfrm>
              <a:off x="1228950" y="1004514"/>
              <a:ext cx="11126335" cy="5027654"/>
              <a:chOff x="1228950" y="1004514"/>
              <a:chExt cx="11126335" cy="5027654"/>
            </a:xfrm>
          </p:grpSpPr>
          <p:grpSp>
            <p:nvGrpSpPr>
              <p:cNvPr id="17" name="组合 16"/>
              <p:cNvGrpSpPr/>
              <p:nvPr/>
            </p:nvGrpSpPr>
            <p:grpSpPr>
              <a:xfrm>
                <a:off x="9274629" y="3816177"/>
                <a:ext cx="3080656" cy="2215991"/>
                <a:chOff x="9274629" y="3816177"/>
                <a:chExt cx="3080656" cy="2215991"/>
              </a:xfrm>
            </p:grpSpPr>
            <p:sp>
              <p:nvSpPr>
                <p:cNvPr id="27" name="矩形 26"/>
                <p:cNvSpPr/>
                <p:nvPr/>
              </p:nvSpPr>
              <p:spPr>
                <a:xfrm>
                  <a:off x="9862456" y="4192155"/>
                  <a:ext cx="2492829" cy="1404257"/>
                </a:xfrm>
                <a:prstGeom prst="rect">
                  <a:avLst/>
                </a:prstGeom>
                <a:gradFill flip="none" rotWithShape="1">
                  <a:gsLst>
                    <a:gs pos="76772">
                      <a:srgbClr val="B82FB9"/>
                    </a:gs>
                    <a:gs pos="38386">
                      <a:srgbClr val="8536B9"/>
                    </a:gs>
                    <a:gs pos="0">
                      <a:srgbClr val="513CB8">
                        <a:alpha val="4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9274629" y="3816177"/>
                  <a:ext cx="1698171" cy="2215991"/>
                </a:xfrm>
                <a:prstGeom prst="rect">
                  <a:avLst/>
                </a:prstGeom>
                <a:noFill/>
              </p:spPr>
              <p:txBody>
                <a:bodyPr wrap="square" rtlCol="0">
                  <a:spAutoFit/>
                </a:bodyPr>
                <a:lstStyle/>
                <a:p>
                  <a:r>
                    <a:rPr lang="en-US" altLang="zh-CN" sz="13800" b="1" dirty="0" smtClean="0">
                      <a:gradFill>
                        <a:gsLst>
                          <a:gs pos="76772">
                            <a:srgbClr val="B82FB9"/>
                          </a:gs>
                          <a:gs pos="0">
                            <a:srgbClr val="513CB8"/>
                          </a:gs>
                        </a:gsLst>
                        <a:lin ang="2700000" scaled="1"/>
                      </a:gradFill>
                      <a:latin typeface="Impact" panose="020B0806030902050204" pitchFamily="34" charset="0"/>
                    </a:rPr>
                    <a:t>3</a:t>
                  </a:r>
                  <a:endParaRPr lang="zh-CN" altLang="en-US" sz="13800" b="1" dirty="0">
                    <a:gradFill>
                      <a:gsLst>
                        <a:gs pos="76772">
                          <a:srgbClr val="B82FB9"/>
                        </a:gs>
                        <a:gs pos="0">
                          <a:srgbClr val="513CB8"/>
                        </a:gs>
                      </a:gsLst>
                      <a:lin ang="2700000" scaled="1"/>
                    </a:gradFill>
                    <a:latin typeface="Impact" panose="020B0806030902050204" pitchFamily="34" charset="0"/>
                  </a:endParaRPr>
                </a:p>
              </p:txBody>
            </p:sp>
          </p:grpSp>
          <p:grpSp>
            <p:nvGrpSpPr>
              <p:cNvPr id="18" name="组合 17"/>
              <p:cNvGrpSpPr/>
              <p:nvPr/>
            </p:nvGrpSpPr>
            <p:grpSpPr>
              <a:xfrm>
                <a:off x="9274629" y="2426914"/>
                <a:ext cx="3080656" cy="2215991"/>
                <a:chOff x="9274629" y="2426914"/>
                <a:chExt cx="3080656" cy="2215991"/>
              </a:xfrm>
            </p:grpSpPr>
            <p:sp>
              <p:nvSpPr>
                <p:cNvPr id="25" name="矩形 24"/>
                <p:cNvSpPr/>
                <p:nvPr/>
              </p:nvSpPr>
              <p:spPr>
                <a:xfrm>
                  <a:off x="9779000" y="2793520"/>
                  <a:ext cx="2576285" cy="1404257"/>
                </a:xfrm>
                <a:prstGeom prst="rect">
                  <a:avLst/>
                </a:prstGeom>
                <a:gradFill flip="none" rotWithShape="1">
                  <a:gsLst>
                    <a:gs pos="76772">
                      <a:srgbClr val="B82FB9"/>
                    </a:gs>
                    <a:gs pos="38386">
                      <a:srgbClr val="8536B9"/>
                    </a:gs>
                    <a:gs pos="0">
                      <a:srgbClr val="513CB8">
                        <a:alpha val="4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9274629" y="2426914"/>
                  <a:ext cx="1698171" cy="2215991"/>
                </a:xfrm>
                <a:prstGeom prst="rect">
                  <a:avLst/>
                </a:prstGeom>
                <a:noFill/>
              </p:spPr>
              <p:txBody>
                <a:bodyPr wrap="square" rtlCol="0">
                  <a:spAutoFit/>
                </a:bodyPr>
                <a:lstStyle/>
                <a:p>
                  <a:r>
                    <a:rPr lang="en-US" altLang="zh-CN" sz="13800" b="1" dirty="0" smtClean="0">
                      <a:gradFill>
                        <a:gsLst>
                          <a:gs pos="76772">
                            <a:srgbClr val="B82FB9"/>
                          </a:gs>
                          <a:gs pos="0">
                            <a:srgbClr val="513CB8"/>
                          </a:gs>
                        </a:gsLst>
                        <a:lin ang="2700000" scaled="1"/>
                      </a:gradFill>
                      <a:latin typeface="Impact" panose="020B0806030902050204" pitchFamily="34" charset="0"/>
                    </a:rPr>
                    <a:t>2</a:t>
                  </a:r>
                  <a:endParaRPr lang="zh-CN" altLang="en-US" sz="13800" b="1" dirty="0">
                    <a:gradFill>
                      <a:gsLst>
                        <a:gs pos="76772">
                          <a:srgbClr val="B82FB9"/>
                        </a:gs>
                        <a:gs pos="0">
                          <a:srgbClr val="513CB8"/>
                        </a:gs>
                      </a:gsLst>
                      <a:lin ang="2700000" scaled="1"/>
                    </a:gradFill>
                    <a:latin typeface="Impact" panose="020B0806030902050204" pitchFamily="34" charset="0"/>
                  </a:endParaRPr>
                </a:p>
              </p:txBody>
            </p:sp>
          </p:grpSp>
          <p:grpSp>
            <p:nvGrpSpPr>
              <p:cNvPr id="19" name="组合 18"/>
              <p:cNvGrpSpPr/>
              <p:nvPr/>
            </p:nvGrpSpPr>
            <p:grpSpPr>
              <a:xfrm>
                <a:off x="9274629" y="1004514"/>
                <a:ext cx="3080656" cy="2215991"/>
                <a:chOff x="9274629" y="1004514"/>
                <a:chExt cx="3080656" cy="2215991"/>
              </a:xfrm>
            </p:grpSpPr>
            <p:sp>
              <p:nvSpPr>
                <p:cNvPr id="23" name="矩形 22"/>
                <p:cNvSpPr/>
                <p:nvPr/>
              </p:nvSpPr>
              <p:spPr>
                <a:xfrm>
                  <a:off x="9862456" y="1404257"/>
                  <a:ext cx="2492829" cy="1404257"/>
                </a:xfrm>
                <a:prstGeom prst="rect">
                  <a:avLst/>
                </a:prstGeom>
                <a:gradFill flip="none" rotWithShape="1">
                  <a:gsLst>
                    <a:gs pos="76772">
                      <a:srgbClr val="B82FB9"/>
                    </a:gs>
                    <a:gs pos="38386">
                      <a:srgbClr val="8536B9"/>
                    </a:gs>
                    <a:gs pos="0">
                      <a:srgbClr val="513CB8">
                        <a:alpha val="4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9274629" y="1004514"/>
                  <a:ext cx="1698171" cy="2215991"/>
                </a:xfrm>
                <a:prstGeom prst="rect">
                  <a:avLst/>
                </a:prstGeom>
                <a:noFill/>
              </p:spPr>
              <p:txBody>
                <a:bodyPr wrap="square" rtlCol="0">
                  <a:spAutoFit/>
                </a:bodyPr>
                <a:lstStyle/>
                <a:p>
                  <a:r>
                    <a:rPr lang="en-US" altLang="zh-CN" sz="13800" b="1" dirty="0" smtClean="0">
                      <a:gradFill>
                        <a:gsLst>
                          <a:gs pos="76772">
                            <a:srgbClr val="B82FB9"/>
                          </a:gs>
                          <a:gs pos="0">
                            <a:srgbClr val="513CB8"/>
                          </a:gs>
                        </a:gsLst>
                        <a:lin ang="2700000" scaled="1"/>
                      </a:gradFill>
                      <a:latin typeface="Impact" panose="020B0806030902050204" pitchFamily="34" charset="0"/>
                    </a:rPr>
                    <a:t>1</a:t>
                  </a:r>
                  <a:endParaRPr lang="zh-CN" altLang="en-US" sz="13800" b="1" dirty="0">
                    <a:gradFill>
                      <a:gsLst>
                        <a:gs pos="76772">
                          <a:srgbClr val="B82FB9"/>
                        </a:gs>
                        <a:gs pos="0">
                          <a:srgbClr val="513CB8"/>
                        </a:gs>
                      </a:gsLst>
                      <a:lin ang="2700000" scaled="1"/>
                    </a:gradFill>
                    <a:latin typeface="Impact" panose="020B0806030902050204" pitchFamily="34" charset="0"/>
                  </a:endParaRPr>
                </a:p>
              </p:txBody>
            </p:sp>
          </p:grpSp>
          <p:sp>
            <p:nvSpPr>
              <p:cNvPr id="20" name="文本框 19"/>
              <p:cNvSpPr txBox="1"/>
              <p:nvPr/>
            </p:nvSpPr>
            <p:spPr>
              <a:xfrm>
                <a:off x="1228950" y="2126237"/>
                <a:ext cx="8073119" cy="707886"/>
              </a:xfrm>
              <a:prstGeom prst="rect">
                <a:avLst/>
              </a:prstGeom>
              <a:noFill/>
            </p:spPr>
            <p:txBody>
              <a:bodyPr wrap="square" rtlCol="0">
                <a:spAutoFit/>
              </a:bodyPr>
              <a:lstStyle/>
              <a:p>
                <a:pPr lvl="0" algn="r"/>
                <a:r>
                  <a:rPr kumimoji="0" lang="zh-CN" altLang="en-US" sz="40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实现中国梦必须走中国道路</a:t>
                </a:r>
              </a:p>
            </p:txBody>
          </p:sp>
          <p:sp>
            <p:nvSpPr>
              <p:cNvPr id="21" name="文本框 20"/>
              <p:cNvSpPr txBox="1"/>
              <p:nvPr/>
            </p:nvSpPr>
            <p:spPr>
              <a:xfrm>
                <a:off x="1228950" y="3550774"/>
                <a:ext cx="8073119" cy="707886"/>
              </a:xfrm>
              <a:prstGeom prst="rect">
                <a:avLst/>
              </a:prstGeom>
              <a:noFill/>
            </p:spPr>
            <p:txBody>
              <a:bodyPr wrap="square" rtlCol="0">
                <a:spAutoFit/>
              </a:bodyPr>
              <a:lstStyle/>
              <a:p>
                <a:pPr lvl="0" algn="r"/>
                <a:r>
                  <a:rPr kumimoji="0" lang="zh-CN" altLang="en-US" sz="40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实现中国梦必须凝聚中国力量</a:t>
                </a:r>
              </a:p>
            </p:txBody>
          </p:sp>
          <p:sp>
            <p:nvSpPr>
              <p:cNvPr id="22" name="文本框 21"/>
              <p:cNvSpPr txBox="1"/>
              <p:nvPr/>
            </p:nvSpPr>
            <p:spPr>
              <a:xfrm>
                <a:off x="1228950" y="4928288"/>
                <a:ext cx="8073119" cy="707886"/>
              </a:xfrm>
              <a:prstGeom prst="rect">
                <a:avLst/>
              </a:prstGeom>
              <a:noFill/>
            </p:spPr>
            <p:txBody>
              <a:bodyPr wrap="square" rtlCol="0">
                <a:spAutoFit/>
              </a:bodyPr>
              <a:lstStyle/>
              <a:p>
                <a:pPr lvl="0" algn="r"/>
                <a:r>
                  <a:rPr kumimoji="0" lang="zh-CN" altLang="en-US" sz="40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实现中国梦必须弘扬中国精神</a:t>
                </a:r>
              </a:p>
            </p:txBody>
          </p:sp>
        </p:grpSp>
        <p:pic>
          <p:nvPicPr>
            <p:cNvPr id="16" name="图片 15"/>
            <p:cNvPicPr>
              <a:picLocks noChangeAspect="1"/>
            </p:cNvPicPr>
            <p:nvPr/>
          </p:nvPicPr>
          <p:blipFill rotWithShape="1">
            <a:blip r:embed="rId5">
              <a:extLst>
                <a:ext uri="{28A0092B-C50C-407E-A947-70E740481C1C}">
                  <a14:useLocalDpi xmlns:a14="http://schemas.microsoft.com/office/drawing/2010/main" val="0"/>
                </a:ext>
              </a:extLst>
            </a:blip>
            <a:srcRect t="68099" b="18204"/>
            <a:stretch/>
          </p:blipFill>
          <p:spPr>
            <a:xfrm>
              <a:off x="2129972" y="3752917"/>
              <a:ext cx="12192000" cy="772886"/>
            </a:xfrm>
            <a:prstGeom prst="rect">
              <a:avLst/>
            </a:prstGeom>
          </p:spPr>
        </p:pic>
      </p:grpSp>
    </p:spTree>
    <p:extLst>
      <p:ext uri="{BB962C8B-B14F-4D97-AF65-F5344CB8AC3E}">
        <p14:creationId xmlns:p14="http://schemas.microsoft.com/office/powerpoint/2010/main" val="16192994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lvl="0">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中国梦人民梦 </a:t>
                  </a: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grpSp>
        <p:nvGrpSpPr>
          <p:cNvPr id="10" name="组合 9"/>
          <p:cNvGrpSpPr/>
          <p:nvPr/>
        </p:nvGrpSpPr>
        <p:grpSpPr>
          <a:xfrm>
            <a:off x="600075" y="1603530"/>
            <a:ext cx="10718346" cy="1587408"/>
            <a:chOff x="1038225" y="1841592"/>
            <a:chExt cx="10718346" cy="1587408"/>
          </a:xfrm>
        </p:grpSpPr>
        <p:sp>
          <p:nvSpPr>
            <p:cNvPr id="12" name="矩形 11"/>
            <p:cNvSpPr/>
            <p:nvPr/>
          </p:nvSpPr>
          <p:spPr>
            <a:xfrm>
              <a:off x="1038225" y="1841592"/>
              <a:ext cx="10718346" cy="1587408"/>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 name="文本框 12"/>
            <p:cNvSpPr txBox="1"/>
            <p:nvPr/>
          </p:nvSpPr>
          <p:spPr>
            <a:xfrm>
              <a:off x="1292677" y="2035131"/>
              <a:ext cx="4222297" cy="1200329"/>
            </a:xfrm>
            <a:prstGeom prst="rect">
              <a:avLst/>
            </a:prstGeom>
            <a:noFill/>
          </p:spPr>
          <p:txBody>
            <a:bodyPr wrap="square" rtlCol="0">
              <a:spAutoFit/>
            </a:bodyPr>
            <a:lstStyle/>
            <a:p>
              <a:pPr lvl="0"/>
              <a:r>
                <a:rPr kumimoji="0" lang="zh-CN" altLang="en-US" sz="2400" b="0"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从现实依据看，中国梦基于党的正确领导和建设中国特色社会主义的成功实践。</a:t>
              </a:r>
            </a:p>
          </p:txBody>
        </p:sp>
        <p:cxnSp>
          <p:nvCxnSpPr>
            <p:cNvPr id="15" name="直接连接符 14"/>
            <p:cNvCxnSpPr/>
            <p:nvPr/>
          </p:nvCxnSpPr>
          <p:spPr bwMode="auto">
            <a:xfrm>
              <a:off x="5684511" y="2014286"/>
              <a:ext cx="0" cy="1199329"/>
            </a:xfrm>
            <a:prstGeom prst="line">
              <a:avLst/>
            </a:prstGeom>
            <a:solidFill>
              <a:srgbClr val="FFC000"/>
            </a:solidFill>
            <a:ln>
              <a:solidFill>
                <a:schemeClr val="bg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sp>
          <p:nvSpPr>
            <p:cNvPr id="16" name="文本框 15"/>
            <p:cNvSpPr txBox="1"/>
            <p:nvPr/>
          </p:nvSpPr>
          <p:spPr>
            <a:xfrm>
              <a:off x="5846988" y="2035130"/>
              <a:ext cx="5821137" cy="1200329"/>
            </a:xfrm>
            <a:prstGeom prst="rect">
              <a:avLst/>
            </a:prstGeom>
            <a:noFill/>
          </p:spPr>
          <p:txBody>
            <a:bodyPr wrap="square" rtlCol="0">
              <a:spAutoFit/>
            </a:bodyPr>
            <a:lstStyle/>
            <a:p>
              <a:pPr lvl="0"/>
              <a:r>
                <a:rPr kumimoji="0" lang="zh-CN" altLang="en-US" b="0"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中华民族对于中国特色社会主义道路、中国特色社会主义理论体系、中国特色社会主义制度的道路自信、理论自信、制度自信更加坚定。这是中国梦能够实现的根本动力所在。</a:t>
              </a:r>
            </a:p>
          </p:txBody>
        </p:sp>
      </p:grpSp>
      <p:grpSp>
        <p:nvGrpSpPr>
          <p:cNvPr id="17" name="组合 16"/>
          <p:cNvGrpSpPr/>
          <p:nvPr/>
        </p:nvGrpSpPr>
        <p:grpSpPr>
          <a:xfrm>
            <a:off x="600076" y="3344826"/>
            <a:ext cx="10718345" cy="2389224"/>
            <a:chOff x="600076" y="3344826"/>
            <a:chExt cx="10718345" cy="2389224"/>
          </a:xfrm>
        </p:grpSpPr>
        <p:grpSp>
          <p:nvGrpSpPr>
            <p:cNvPr id="18" name="组合 17"/>
            <p:cNvGrpSpPr/>
            <p:nvPr/>
          </p:nvGrpSpPr>
          <p:grpSpPr>
            <a:xfrm>
              <a:off x="600076" y="3344826"/>
              <a:ext cx="10718345" cy="2389224"/>
              <a:chOff x="600076" y="3344826"/>
              <a:chExt cx="11509840" cy="2389224"/>
            </a:xfrm>
          </p:grpSpPr>
          <p:sp>
            <p:nvSpPr>
              <p:cNvPr id="22" name="矩形 21"/>
              <p:cNvSpPr/>
              <p:nvPr/>
            </p:nvSpPr>
            <p:spPr>
              <a:xfrm>
                <a:off x="600076" y="3344826"/>
                <a:ext cx="3752850" cy="2389224"/>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矩形 22"/>
              <p:cNvSpPr/>
              <p:nvPr/>
            </p:nvSpPr>
            <p:spPr>
              <a:xfrm>
                <a:off x="4479564" y="3344826"/>
                <a:ext cx="3752849" cy="2389224"/>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矩形 23"/>
              <p:cNvSpPr/>
              <p:nvPr/>
            </p:nvSpPr>
            <p:spPr>
              <a:xfrm>
                <a:off x="8357066" y="3344826"/>
                <a:ext cx="3752850" cy="2389224"/>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9" name="文本框 18"/>
            <p:cNvSpPr txBox="1"/>
            <p:nvPr/>
          </p:nvSpPr>
          <p:spPr>
            <a:xfrm>
              <a:off x="737299" y="3939273"/>
              <a:ext cx="3263201" cy="1200329"/>
            </a:xfrm>
            <a:prstGeom prst="rect">
              <a:avLst/>
            </a:prstGeom>
            <a:noFill/>
          </p:spPr>
          <p:txBody>
            <a:bodyPr wrap="square" rtlCol="0">
              <a:spAutoFit/>
            </a:bodyPr>
            <a:lstStyle/>
            <a:p>
              <a:pPr lvl="0"/>
              <a:r>
                <a:rPr kumimoji="0" lang="zh-CN" altLang="en-US" sz="2400" b="0"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首先，党的正确领导，是实现中国梦的坚强的政治保证。</a:t>
              </a:r>
            </a:p>
          </p:txBody>
        </p:sp>
        <p:sp>
          <p:nvSpPr>
            <p:cNvPr id="20" name="文本框 19"/>
            <p:cNvSpPr txBox="1"/>
            <p:nvPr/>
          </p:nvSpPr>
          <p:spPr>
            <a:xfrm>
              <a:off x="4444361" y="3939273"/>
              <a:ext cx="3263201" cy="1200329"/>
            </a:xfrm>
            <a:prstGeom prst="rect">
              <a:avLst/>
            </a:prstGeom>
            <a:noFill/>
          </p:spPr>
          <p:txBody>
            <a:bodyPr wrap="square" rtlCol="0">
              <a:spAutoFit/>
            </a:bodyPr>
            <a:lstStyle/>
            <a:p>
              <a:pPr lvl="0"/>
              <a:r>
                <a:rPr kumimoji="0" lang="zh-CN" altLang="en-US" sz="2400" b="0"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其次，综合国力的提升，为实现中国梦提供了可靠的物质保证</a:t>
              </a:r>
            </a:p>
          </p:txBody>
        </p:sp>
        <p:sp>
          <p:nvSpPr>
            <p:cNvPr id="21" name="文本框 20"/>
            <p:cNvSpPr txBox="1"/>
            <p:nvPr/>
          </p:nvSpPr>
          <p:spPr>
            <a:xfrm>
              <a:off x="7939431" y="3939273"/>
              <a:ext cx="3263201" cy="1569660"/>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最后，中华民族对于自身的发展道路充满了自信，对于中华民族的伟大复兴充满了信心和期待。改革开放以来的实践充分证明，中国的发展道路是符合中国实际的，是正确的。</a:t>
              </a:r>
            </a:p>
          </p:txBody>
        </p:sp>
      </p:grpSp>
    </p:spTree>
    <p:extLst>
      <p:ext uri="{BB962C8B-B14F-4D97-AF65-F5344CB8AC3E}">
        <p14:creationId xmlns:p14="http://schemas.microsoft.com/office/powerpoint/2010/main" val="143880218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788225" y="2018330"/>
            <a:ext cx="2630137" cy="227925"/>
            <a:chOff x="4788225" y="1743074"/>
            <a:chExt cx="2630137" cy="227925"/>
          </a:xfrm>
        </p:grpSpPr>
        <p:sp>
          <p:nvSpPr>
            <p:cNvPr id="12" name="椭圆 11"/>
            <p:cNvSpPr/>
            <p:nvPr/>
          </p:nvSpPr>
          <p:spPr>
            <a:xfrm>
              <a:off x="4788225" y="1743074"/>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solidFill>
                  <a:effectLst/>
                  <a:uLnTx/>
                  <a:uFillTx/>
                </a:rPr>
                <a:t>少</a:t>
              </a:r>
            </a:p>
          </p:txBody>
        </p:sp>
        <p:sp>
          <p:nvSpPr>
            <p:cNvPr id="13" name="椭圆 12"/>
            <p:cNvSpPr/>
            <p:nvPr/>
          </p:nvSpPr>
          <p:spPr>
            <a:xfrm>
              <a:off x="5186481" y="1743074"/>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solidFill>
                  <a:effectLst/>
                  <a:uLnTx/>
                  <a:uFillTx/>
                </a:rPr>
                <a:t>年</a:t>
              </a:r>
            </a:p>
          </p:txBody>
        </p:sp>
        <p:sp>
          <p:nvSpPr>
            <p:cNvPr id="15" name="椭圆 14"/>
            <p:cNvSpPr/>
            <p:nvPr/>
          </p:nvSpPr>
          <p:spPr>
            <a:xfrm>
              <a:off x="5590499" y="1743074"/>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solidFill>
                  <a:effectLst/>
                  <a:uLnTx/>
                  <a:uFillTx/>
                </a:rPr>
                <a:t>强</a:t>
              </a:r>
            </a:p>
          </p:txBody>
        </p:sp>
        <p:sp>
          <p:nvSpPr>
            <p:cNvPr id="16" name="椭圆 15"/>
            <p:cNvSpPr/>
            <p:nvPr/>
          </p:nvSpPr>
          <p:spPr>
            <a:xfrm>
              <a:off x="5994517" y="1743074"/>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solidFill>
                  <a:effectLst/>
                  <a:uLnTx/>
                  <a:uFillTx/>
                </a:rPr>
                <a:t>则</a:t>
              </a:r>
            </a:p>
          </p:txBody>
        </p:sp>
        <p:sp>
          <p:nvSpPr>
            <p:cNvPr id="17" name="椭圆 16"/>
            <p:cNvSpPr/>
            <p:nvPr/>
          </p:nvSpPr>
          <p:spPr>
            <a:xfrm>
              <a:off x="6395083" y="1743074"/>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solidFill>
                  <a:effectLst/>
                  <a:uLnTx/>
                  <a:uFillTx/>
                </a:rPr>
                <a:t>中</a:t>
              </a:r>
            </a:p>
          </p:txBody>
        </p:sp>
        <p:sp>
          <p:nvSpPr>
            <p:cNvPr id="18" name="椭圆 17"/>
            <p:cNvSpPr/>
            <p:nvPr/>
          </p:nvSpPr>
          <p:spPr>
            <a:xfrm>
              <a:off x="6811096" y="1743074"/>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solidFill>
                  <a:effectLst/>
                  <a:uLnTx/>
                  <a:uFillTx/>
                </a:rPr>
                <a:t>国</a:t>
              </a:r>
            </a:p>
          </p:txBody>
        </p:sp>
        <p:sp>
          <p:nvSpPr>
            <p:cNvPr id="19" name="椭圆 18"/>
            <p:cNvSpPr/>
            <p:nvPr/>
          </p:nvSpPr>
          <p:spPr>
            <a:xfrm>
              <a:off x="7190437" y="1743074"/>
              <a:ext cx="227925" cy="227925"/>
            </a:xfrm>
            <a:prstGeom prst="ellipse">
              <a:avLst/>
            </a:prstGeom>
            <a:solidFill>
              <a:srgbClr val="8725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solidFill>
                  <a:effectLst/>
                  <a:uLnTx/>
                  <a:uFillTx/>
                </a:rPr>
                <a:t>强</a:t>
              </a:r>
            </a:p>
          </p:txBody>
        </p:sp>
      </p:grpSp>
      <p:sp>
        <p:nvSpPr>
          <p:cNvPr id="20" name="文本框 19"/>
          <p:cNvSpPr txBox="1"/>
          <p:nvPr/>
        </p:nvSpPr>
        <p:spPr>
          <a:xfrm>
            <a:off x="927030" y="2246255"/>
            <a:ext cx="11996055" cy="221599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800" b="1" i="0" u="none" strike="noStrike" kern="0" cap="none" spc="0" normalizeH="0" baseline="0" noProof="0" dirty="0" smtClean="0">
                <a:ln>
                  <a:noFill/>
                </a:ln>
                <a:gradFill>
                  <a:gsLst>
                    <a:gs pos="76772">
                      <a:srgbClr val="B82FB9"/>
                    </a:gs>
                    <a:gs pos="0">
                      <a:srgbClr val="513CB8"/>
                    </a:gs>
                  </a:gsLst>
                  <a:lin ang="2700000" scaled="1"/>
                </a:gradFill>
                <a:effectLst/>
                <a:uLnTx/>
                <a:uFillTx/>
                <a:latin typeface="张海山草泥马体" panose="02000000000000000000" pitchFamily="2" charset="-122"/>
                <a:ea typeface="张海山草泥马体" panose="02000000000000000000" pitchFamily="2" charset="-122"/>
              </a:rPr>
              <a:t>感谢您的收看</a:t>
            </a:r>
          </a:p>
        </p:txBody>
      </p:sp>
      <p:sp>
        <p:nvSpPr>
          <p:cNvPr id="21" name="矩形 20"/>
          <p:cNvSpPr/>
          <p:nvPr/>
        </p:nvSpPr>
        <p:spPr>
          <a:xfrm>
            <a:off x="2197524" y="4333284"/>
            <a:ext cx="8395118" cy="40780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513CB8"/>
                </a:solidFill>
                <a:effectLst/>
                <a:uLnTx/>
                <a:uFillTx/>
                <a:latin typeface="微软雅黑" panose="020B0503020204020204" pitchFamily="34" charset="-122"/>
                <a:ea typeface="微软雅黑" panose="020B0503020204020204" pitchFamily="34"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a:t>
            </a:r>
            <a:r>
              <a:rPr kumimoji="0" lang="zh-CN" altLang="en-US" sz="1050" b="0" i="0" u="none" strike="noStrike" kern="0" cap="none" spc="0" normalizeH="0" baseline="0" noProof="0" dirty="0">
                <a:ln>
                  <a:noFill/>
                </a:ln>
                <a:solidFill>
                  <a:srgbClr val="513CB8"/>
                </a:solidFill>
                <a:effectLst/>
                <a:uLnTx/>
                <a:uFillTx/>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83359885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78015" y="3171827"/>
            <a:ext cx="5602816" cy="1597848"/>
            <a:chOff x="493184" y="2714627"/>
            <a:chExt cx="5602816" cy="1597848"/>
          </a:xfrm>
        </p:grpSpPr>
        <p:sp>
          <p:nvSpPr>
            <p:cNvPr id="9" name="文本框 8"/>
            <p:cNvSpPr txBox="1"/>
            <p:nvPr/>
          </p:nvSpPr>
          <p:spPr>
            <a:xfrm>
              <a:off x="1685925" y="3481478"/>
              <a:ext cx="4410075" cy="830997"/>
            </a:xfrm>
            <a:prstGeom prst="rect">
              <a:avLst/>
            </a:prstGeom>
            <a:noFill/>
          </p:spPr>
          <p:txBody>
            <a:bodyPr wrap="square" rtlCol="0">
              <a:spAutoFit/>
            </a:bodyPr>
            <a:lstStyle/>
            <a:p>
              <a:pPr algn="r"/>
              <a:r>
                <a:rPr lang="zh-CN" altLang="en-US" sz="4800" dirty="0" smtClean="0">
                  <a:solidFill>
                    <a:srgbClr val="8725A7"/>
                  </a:solidFill>
                  <a:latin typeface="张海山草泥马体" panose="02000000000000000000" pitchFamily="2" charset="-122"/>
                  <a:ea typeface="张海山草泥马体" panose="02000000000000000000" pitchFamily="2" charset="-122"/>
                </a:rPr>
                <a:t>中国梦的阐述</a:t>
              </a:r>
              <a:endParaRPr lang="zh-CN" altLang="en-US" sz="3200" dirty="0">
                <a:solidFill>
                  <a:srgbClr val="8725A7"/>
                </a:solidFill>
                <a:latin typeface="张海山草泥马体" panose="02000000000000000000" pitchFamily="2" charset="-122"/>
                <a:ea typeface="张海山草泥马体" panose="02000000000000000000" pitchFamily="2" charset="-122"/>
              </a:endParaRPr>
            </a:p>
          </p:txBody>
        </p:sp>
        <p:sp>
          <p:nvSpPr>
            <p:cNvPr id="10" name="矩形 9"/>
            <p:cNvSpPr/>
            <p:nvPr/>
          </p:nvSpPr>
          <p:spPr>
            <a:xfrm>
              <a:off x="493184" y="2714627"/>
              <a:ext cx="5602816" cy="923330"/>
            </a:xfrm>
            <a:prstGeom prst="rect">
              <a:avLst/>
            </a:prstGeom>
          </p:spPr>
          <p:txBody>
            <a:bodyPr wrap="none">
              <a:spAutoFit/>
            </a:bodyPr>
            <a:lstStyle/>
            <a:p>
              <a:pPr lvl="0" algn="r"/>
              <a:r>
                <a:rPr lang="en-US" altLang="zh-CN" sz="5400" b="1" dirty="0">
                  <a:solidFill>
                    <a:srgbClr val="8725A7"/>
                  </a:solidFill>
                  <a:latin typeface="张海山草泥马体" panose="02000000000000000000" pitchFamily="2" charset="-122"/>
                  <a:ea typeface="张海山草泥马体" panose="02000000000000000000" pitchFamily="2" charset="-122"/>
                </a:rPr>
                <a:t>CHINESE DREAM</a:t>
              </a:r>
              <a:endParaRPr lang="zh-CN" altLang="en-US" sz="5400" b="1" dirty="0">
                <a:solidFill>
                  <a:srgbClr val="8725A7"/>
                </a:solidFill>
                <a:latin typeface="张海山草泥马体" panose="02000000000000000000" pitchFamily="2" charset="-122"/>
                <a:ea typeface="张海山草泥马体" panose="02000000000000000000" pitchFamily="2" charset="-122"/>
              </a:endParaRPr>
            </a:p>
          </p:txBody>
        </p:sp>
      </p:grpSp>
      <p:pic>
        <p:nvPicPr>
          <p:cNvPr id="11" name="图片 10"/>
          <p:cNvPicPr>
            <a:picLocks noChangeAspect="1"/>
          </p:cNvPicPr>
          <p:nvPr/>
        </p:nvPicPr>
        <p:blipFill>
          <a:blip r:embed="rId3"/>
          <a:stretch>
            <a:fillRect/>
          </a:stretch>
        </p:blipFill>
        <p:spPr>
          <a:xfrm>
            <a:off x="3061332" y="1931095"/>
            <a:ext cx="3932261" cy="1572904"/>
          </a:xfrm>
          <a:prstGeom prst="rect">
            <a:avLst/>
          </a:prstGeom>
        </p:spPr>
      </p:pic>
      <p:pic>
        <p:nvPicPr>
          <p:cNvPr id="12" name="图片 11"/>
          <p:cNvPicPr>
            <a:picLocks noChangeAspect="1"/>
          </p:cNvPicPr>
          <p:nvPr/>
        </p:nvPicPr>
        <p:blipFill rotWithShape="1">
          <a:blip r:embed="rId4">
            <a:extLst>
              <a:ext uri="{BEBA8EAE-BF5A-486C-A8C5-ECC9F3942E4B}">
                <a14:imgProps xmlns:a14="http://schemas.microsoft.com/office/drawing/2010/main">
                  <a14:imgLayer r:embed="rId5">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5943600" y="605747"/>
            <a:ext cx="6426200" cy="5442591"/>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15098993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中国梦的阐述</a:t>
                  </a:r>
                  <a:endPar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pic>
        <p:nvPicPr>
          <p:cNvPr id="15" name="图片 14"/>
          <p:cNvPicPr>
            <a:picLocks noChangeAspect="1"/>
          </p:cNvPicPr>
          <p:nvPr/>
        </p:nvPicPr>
        <p:blipFill rotWithShape="1">
          <a:blip r:embed="rId5">
            <a:extLst>
              <a:ext uri="{28A0092B-C50C-407E-A947-70E740481C1C}">
                <a14:useLocalDpi xmlns:a14="http://schemas.microsoft.com/office/drawing/2010/main" val="0"/>
              </a:ext>
            </a:extLst>
          </a:blip>
          <a:srcRect r="3221"/>
          <a:stretch/>
        </p:blipFill>
        <p:spPr>
          <a:xfrm>
            <a:off x="737299" y="1701546"/>
            <a:ext cx="5972925" cy="3337179"/>
          </a:xfrm>
          <a:prstGeom prst="rect">
            <a:avLst/>
          </a:prstGeom>
        </p:spPr>
      </p:pic>
      <p:sp>
        <p:nvSpPr>
          <p:cNvPr id="16" name="文本框 15"/>
          <p:cNvSpPr txBox="1"/>
          <p:nvPr/>
        </p:nvSpPr>
        <p:spPr>
          <a:xfrm>
            <a:off x="6801512" y="1604542"/>
            <a:ext cx="4904714" cy="830997"/>
          </a:xfrm>
          <a:prstGeom prst="rect">
            <a:avLst/>
          </a:prstGeom>
          <a:noFill/>
        </p:spPr>
        <p:txBody>
          <a:bodyPr wrap="square" rtlCol="0">
            <a:spAutoFit/>
          </a:bodyPr>
          <a:lstStyle/>
          <a:p>
            <a:pPr lvl="0"/>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2012</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年</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11</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月</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29</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日，新一届中央领导集体在国家博物馆参观</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复兴之路</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展览时，中共中央总书记习近平深情地阐述了“中国梦”。</a:t>
            </a:r>
          </a:p>
        </p:txBody>
      </p:sp>
      <p:grpSp>
        <p:nvGrpSpPr>
          <p:cNvPr id="17" name="组合 16"/>
          <p:cNvGrpSpPr/>
          <p:nvPr/>
        </p:nvGrpSpPr>
        <p:grpSpPr>
          <a:xfrm>
            <a:off x="6839281" y="2590439"/>
            <a:ext cx="4904715" cy="923925"/>
            <a:chOff x="6839281" y="2505075"/>
            <a:chExt cx="4904715" cy="923925"/>
          </a:xfrm>
        </p:grpSpPr>
        <p:sp>
          <p:nvSpPr>
            <p:cNvPr id="18" name="矩形 17"/>
            <p:cNvSpPr/>
            <p:nvPr/>
          </p:nvSpPr>
          <p:spPr>
            <a:xfrm>
              <a:off x="6877051" y="2505075"/>
              <a:ext cx="4829176" cy="923925"/>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6839281" y="2590439"/>
              <a:ext cx="4904715" cy="830997"/>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他说：“现在，大家都在讨论中国梦，我以为，实现中华民族伟大复兴，就是中华民族近代以来最伟大的梦想</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a:t>
              </a:r>
            </a:p>
          </p:txBody>
        </p:sp>
      </p:grpSp>
      <p:sp>
        <p:nvSpPr>
          <p:cNvPr id="20" name="文本框 19"/>
          <p:cNvSpPr txBox="1"/>
          <p:nvPr/>
        </p:nvSpPr>
        <p:spPr>
          <a:xfrm>
            <a:off x="6801511" y="3715286"/>
            <a:ext cx="5038063" cy="1323439"/>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 </a:t>
            </a:r>
          </a:p>
        </p:txBody>
      </p:sp>
    </p:spTree>
    <p:extLst>
      <p:ext uri="{BB962C8B-B14F-4D97-AF65-F5344CB8AC3E}">
        <p14:creationId xmlns:p14="http://schemas.microsoft.com/office/powerpoint/2010/main" val="417778171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5943600" y="605747"/>
            <a:ext cx="6426200" cy="5442591"/>
          </a:xfrm>
          <a:prstGeom prst="rect">
            <a:avLst/>
          </a:prstGeom>
          <a:effectLst>
            <a:outerShdw blurRad="63500" sx="102000" sy="102000" algn="ctr" rotWithShape="0">
              <a:prstClr val="black">
                <a:alpha val="40000"/>
              </a:prstClr>
            </a:outerShdw>
          </a:effectLst>
        </p:spPr>
      </p:pic>
      <p:grpSp>
        <p:nvGrpSpPr>
          <p:cNvPr id="7" name="组合 6"/>
          <p:cNvGrpSpPr/>
          <p:nvPr/>
        </p:nvGrpSpPr>
        <p:grpSpPr>
          <a:xfrm>
            <a:off x="1078015" y="3171827"/>
            <a:ext cx="5602816" cy="1597848"/>
            <a:chOff x="493184" y="2714627"/>
            <a:chExt cx="5602816" cy="1597848"/>
          </a:xfrm>
        </p:grpSpPr>
        <p:sp>
          <p:nvSpPr>
            <p:cNvPr id="13" name="文本框 12"/>
            <p:cNvSpPr txBox="1"/>
            <p:nvPr/>
          </p:nvSpPr>
          <p:spPr>
            <a:xfrm>
              <a:off x="1685925" y="3481478"/>
              <a:ext cx="4410075" cy="830997"/>
            </a:xfrm>
            <a:prstGeom prst="rect">
              <a:avLst/>
            </a:prstGeom>
            <a:noFill/>
          </p:spPr>
          <p:txBody>
            <a:bodyPr wrap="square" rtlCol="0">
              <a:spAutoFit/>
            </a:bodyPr>
            <a:lstStyle/>
            <a:p>
              <a:pPr lvl="0" algn="r"/>
              <a:r>
                <a:rPr kumimoji="0" lang="zh-CN" altLang="en-US" sz="48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中国梦的定义 </a:t>
              </a:r>
              <a:endParaRPr kumimoji="0" lang="zh-CN" altLang="en-US" sz="32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sp>
          <p:nvSpPr>
            <p:cNvPr id="14" name="矩形 13"/>
            <p:cNvSpPr/>
            <p:nvPr/>
          </p:nvSpPr>
          <p:spPr>
            <a:xfrm>
              <a:off x="493184" y="2714627"/>
              <a:ext cx="5602816" cy="923330"/>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54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pic>
        <p:nvPicPr>
          <p:cNvPr id="15" name="图片 14"/>
          <p:cNvPicPr>
            <a:picLocks noChangeAspect="1"/>
          </p:cNvPicPr>
          <p:nvPr/>
        </p:nvPicPr>
        <p:blipFill>
          <a:blip r:embed="rId5"/>
          <a:stretch>
            <a:fillRect/>
          </a:stretch>
        </p:blipFill>
        <p:spPr>
          <a:xfrm>
            <a:off x="3061332" y="1931095"/>
            <a:ext cx="3932261" cy="1572904"/>
          </a:xfrm>
          <a:prstGeom prst="rect">
            <a:avLst/>
          </a:prstGeom>
        </p:spPr>
      </p:pic>
    </p:spTree>
    <p:extLst>
      <p:ext uri="{BB962C8B-B14F-4D97-AF65-F5344CB8AC3E}">
        <p14:creationId xmlns:p14="http://schemas.microsoft.com/office/powerpoint/2010/main" val="155628635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lvl="0">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中国梦的定义 </a:t>
                  </a: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sp>
        <p:nvSpPr>
          <p:cNvPr id="10" name="文本框 9"/>
          <p:cNvSpPr txBox="1"/>
          <p:nvPr/>
        </p:nvSpPr>
        <p:spPr>
          <a:xfrm>
            <a:off x="1093801" y="3635872"/>
            <a:ext cx="10381918" cy="1077218"/>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每个人、每个民族、每个国家都有自己的梦想，但梦想并不一定都能成为现实，有些梦想最终只是一种潜意识的模糊不清的意象，有些只是只言片语的零散的思想，有些止步于凌乱惨淡的尝试。梦想只有成为一种清晰的思想意识和坚定的理想信念，才能走上向现实转化的道路。梦想一旦成为人民群众的思想共识和具体行动，就决定和引领着社会发展的方向。</a:t>
            </a:r>
          </a:p>
        </p:txBody>
      </p:sp>
      <p:grpSp>
        <p:nvGrpSpPr>
          <p:cNvPr id="12" name="组合 11"/>
          <p:cNvGrpSpPr/>
          <p:nvPr/>
        </p:nvGrpSpPr>
        <p:grpSpPr>
          <a:xfrm>
            <a:off x="1131901" y="4767212"/>
            <a:ext cx="10381918" cy="724261"/>
            <a:chOff x="6839281" y="2505075"/>
            <a:chExt cx="10381918" cy="724261"/>
          </a:xfrm>
        </p:grpSpPr>
        <p:sp>
          <p:nvSpPr>
            <p:cNvPr id="13" name="矩形 12"/>
            <p:cNvSpPr/>
            <p:nvPr/>
          </p:nvSpPr>
          <p:spPr>
            <a:xfrm>
              <a:off x="6877050" y="2505075"/>
              <a:ext cx="10344149" cy="724261"/>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 name="文本框 14"/>
            <p:cNvSpPr txBox="1"/>
            <p:nvPr/>
          </p:nvSpPr>
          <p:spPr>
            <a:xfrm>
              <a:off x="6839281" y="2590439"/>
              <a:ext cx="10305719" cy="584775"/>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一个国家或民族的梦想，一旦付诸行动，就会成为一种神圣的国家意志、民族意志，就会成为不可抗拒的变革社会的伟大力量，并创造出让世界景仰和称颂的人间奇迹。 </a:t>
              </a:r>
            </a:p>
          </p:txBody>
        </p:sp>
      </p:grpSp>
      <p:pic>
        <p:nvPicPr>
          <p:cNvPr id="16" name="图片 15"/>
          <p:cNvPicPr>
            <a:picLocks noChangeAspect="1"/>
          </p:cNvPicPr>
          <p:nvPr/>
        </p:nvPicPr>
        <p:blipFill>
          <a:blip r:embed="rId5"/>
          <a:stretch>
            <a:fillRect/>
          </a:stretch>
        </p:blipFill>
        <p:spPr>
          <a:xfrm>
            <a:off x="2195505" y="742904"/>
            <a:ext cx="7658438" cy="3063375"/>
          </a:xfrm>
          <a:prstGeom prst="rect">
            <a:avLst/>
          </a:prstGeom>
        </p:spPr>
      </p:pic>
    </p:spTree>
    <p:extLst>
      <p:ext uri="{BB962C8B-B14F-4D97-AF65-F5344CB8AC3E}">
        <p14:creationId xmlns:p14="http://schemas.microsoft.com/office/powerpoint/2010/main" val="106601325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lvl="0">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中国梦的定义 </a:t>
                  </a: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grpSp>
        <p:nvGrpSpPr>
          <p:cNvPr id="10" name="组合 9"/>
          <p:cNvGrpSpPr/>
          <p:nvPr/>
        </p:nvGrpSpPr>
        <p:grpSpPr>
          <a:xfrm>
            <a:off x="9079230" y="1746112"/>
            <a:ext cx="2687790" cy="3539430"/>
            <a:chOff x="4690110" y="1746112"/>
            <a:chExt cx="2687790" cy="3539430"/>
          </a:xfrm>
        </p:grpSpPr>
        <p:sp>
          <p:nvSpPr>
            <p:cNvPr id="12" name="矩形 11"/>
            <p:cNvSpPr/>
            <p:nvPr/>
          </p:nvSpPr>
          <p:spPr>
            <a:xfrm>
              <a:off x="4690110" y="1746112"/>
              <a:ext cx="2687789" cy="3450728"/>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 name="文本框 12"/>
            <p:cNvSpPr txBox="1"/>
            <p:nvPr/>
          </p:nvSpPr>
          <p:spPr>
            <a:xfrm>
              <a:off x="4814100" y="1746112"/>
              <a:ext cx="2563800" cy="3539430"/>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中国梦，是中华儿女普遍的坚定的思想意识和目标追求。中国梦经历了近代以来中华民族沦为半殖民地半封建社会而遭受空前屈辱和磨难的洗礼，经历了无数志士仁人肝脑涂地和舍命抗争的无数次劝谕的启迪，经历了千万次中国向何处去的上下求索和反复追问的锤炼，最终找到了由中国共产党带领人民寻求民族解放、实现民族富强的道路。</a:t>
              </a:r>
            </a:p>
          </p:txBody>
        </p:sp>
      </p:gr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15348" y="1746112"/>
            <a:ext cx="2421853" cy="3397388"/>
          </a:xfrm>
          <a:prstGeom prst="rect">
            <a:avLst/>
          </a:prstGeom>
        </p:spPr>
      </p:pic>
      <p:pic>
        <p:nvPicPr>
          <p:cNvPr id="16" name="Picture 14" descr="http://img3.jike.com/get?name=T1RphrByJg1RCvBVdK"/>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saturation sat="300000"/>
                    </a14:imgEffect>
                  </a14:imgLayer>
                </a14:imgProps>
              </a:ext>
            </a:extLst>
          </a:blip>
          <a:srcRect l="33617" t="16403" r="15715"/>
          <a:stretch>
            <a:fillRect/>
          </a:stretch>
        </p:blipFill>
        <p:spPr bwMode="auto">
          <a:xfrm>
            <a:off x="6277989" y="1746113"/>
            <a:ext cx="2548486" cy="3397388"/>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p:spPr>
      </p:pic>
      <p:pic>
        <p:nvPicPr>
          <p:cNvPr id="17" name="图片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4193" y="1746112"/>
            <a:ext cx="2403812" cy="3397388"/>
          </a:xfrm>
          <a:prstGeom prst="rect">
            <a:avLst/>
          </a:prstGeom>
        </p:spPr>
      </p:pic>
    </p:spTree>
    <p:extLst>
      <p:ext uri="{BB962C8B-B14F-4D97-AF65-F5344CB8AC3E}">
        <p14:creationId xmlns:p14="http://schemas.microsoft.com/office/powerpoint/2010/main" val="369233582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lvl="0">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中国梦的定义 </a:t>
                  </a: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sp>
        <p:nvSpPr>
          <p:cNvPr id="10" name="文本框 9"/>
          <p:cNvSpPr txBox="1"/>
          <p:nvPr/>
        </p:nvSpPr>
        <p:spPr>
          <a:xfrm>
            <a:off x="693524" y="4149031"/>
            <a:ext cx="11018416" cy="830997"/>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历史学家金冲及在</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二十世纪中国史纲</a:t>
            </a:r>
            <a:r>
              <a:rPr kumimoji="0" lang="en-US" altLang="zh-CN"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a:t>
            </a:r>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中说：“实现中华民族的伟大复兴，在整个二十世纪一直是中国无数志士仁人顽强追求的目标，一直是时代潮流中的突出主题。中国的革命也好，建设也好，改革也好，归根到底是为了实现这个目标。这可以说是贯穿二十世纪中国历史的基本线索。”</a:t>
            </a:r>
          </a:p>
        </p:txBody>
      </p:sp>
      <p:pic>
        <p:nvPicPr>
          <p:cNvPr id="12" name="图片 11"/>
          <p:cNvPicPr>
            <a:picLocks noChangeAspect="1"/>
          </p:cNvPicPr>
          <p:nvPr/>
        </p:nvPicPr>
        <p:blipFill rotWithShape="1">
          <a:blip r:embed="rId5" cstate="print">
            <a:extLst>
              <a:ext uri="{28A0092B-C50C-407E-A947-70E740481C1C}">
                <a14:useLocalDpi xmlns:a14="http://schemas.microsoft.com/office/drawing/2010/main" val="0"/>
              </a:ext>
            </a:extLst>
          </a:blip>
          <a:srcRect t="12474" b="7353"/>
          <a:stretch/>
        </p:blipFill>
        <p:spPr>
          <a:xfrm>
            <a:off x="693524" y="1449642"/>
            <a:ext cx="10927079" cy="2453640"/>
          </a:xfrm>
          <a:prstGeom prst="rect">
            <a:avLst/>
          </a:prstGeom>
        </p:spPr>
      </p:pic>
      <p:sp>
        <p:nvSpPr>
          <p:cNvPr id="13" name="文本框 12"/>
          <p:cNvSpPr txBox="1"/>
          <p:nvPr/>
        </p:nvSpPr>
        <p:spPr>
          <a:xfrm>
            <a:off x="693524" y="4995984"/>
            <a:ext cx="11018416" cy="584775"/>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正是有了中国共产党，近代以来激荡在中华儿女内心深处的民族复兴的梦想渐渐明晰起来，并在革命、建设和改革的不同历史时期呈现出渐次递进的实现阶段和表现形式。 </a:t>
            </a:r>
          </a:p>
        </p:txBody>
      </p:sp>
    </p:spTree>
    <p:extLst>
      <p:ext uri="{BB962C8B-B14F-4D97-AF65-F5344CB8AC3E}">
        <p14:creationId xmlns:p14="http://schemas.microsoft.com/office/powerpoint/2010/main" val="59990200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9720" y="235273"/>
            <a:ext cx="5632316" cy="1214800"/>
            <a:chOff x="119720" y="235273"/>
            <a:chExt cx="5632316" cy="121480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6527" b="88313" l="222" r="100000">
                          <a14:foregroundMark x1="70510" y1="58214" x2="68958" y2="74752"/>
                          <a14:foregroundMark x1="72949" y1="55127" x2="42350" y2="78390"/>
                          <a14:foregroundMark x1="50998" y1="74421" x2="35920" y2="86329"/>
                          <a14:foregroundMark x1="75610" y1="74642" x2="25721" y2="78060"/>
                        </a14:backgroundRemoval>
                      </a14:imgEffect>
                    </a14:imgLayer>
                  </a14:imgProps>
                </a:ext>
                <a:ext uri="{28A0092B-C50C-407E-A947-70E740481C1C}">
                  <a14:useLocalDpi xmlns:a14="http://schemas.microsoft.com/office/drawing/2010/main" val="0"/>
                </a:ext>
              </a:extLst>
            </a:blip>
            <a:srcRect t="46498" b="11389"/>
            <a:stretch/>
          </p:blipFill>
          <p:spPr>
            <a:xfrm>
              <a:off x="119720" y="235273"/>
              <a:ext cx="1434344" cy="1214800"/>
            </a:xfrm>
            <a:prstGeom prst="rect">
              <a:avLst/>
            </a:prstGeom>
            <a:effectLst>
              <a:outerShdw blurRad="63500" sx="102000" sy="102000" algn="ctr" rotWithShape="0">
                <a:prstClr val="black">
                  <a:alpha val="40000"/>
                </a:prstClr>
              </a:outerShdw>
            </a:effectLst>
          </p:spPr>
        </p:pic>
        <p:grpSp>
          <p:nvGrpSpPr>
            <p:cNvPr id="5" name="组合 4"/>
            <p:cNvGrpSpPr/>
            <p:nvPr/>
          </p:nvGrpSpPr>
          <p:grpSpPr>
            <a:xfrm>
              <a:off x="1084419" y="434653"/>
              <a:ext cx="4667617" cy="777352"/>
              <a:chOff x="571794" y="485503"/>
              <a:chExt cx="4667617" cy="777352"/>
            </a:xfrm>
          </p:grpSpPr>
          <p:sp>
            <p:nvSpPr>
              <p:cNvPr id="11" name="文本框 10"/>
              <p:cNvSpPr txBox="1"/>
              <p:nvPr/>
            </p:nvSpPr>
            <p:spPr>
              <a:xfrm>
                <a:off x="571794" y="854835"/>
                <a:ext cx="199350" cy="1538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rPr>
                  <a:t>01</a:t>
                </a:r>
                <a:endParaRPr kumimoji="0" lang="zh-CN" altLang="en-US" sz="200" b="1" i="0" u="none" strike="noStrike" kern="0" cap="none" spc="0" normalizeH="0" baseline="0" noProof="0" dirty="0" smtClean="0">
                  <a:ln>
                    <a:noFill/>
                  </a:ln>
                  <a:solidFill>
                    <a:schemeClr val="bg1"/>
                  </a:solidFill>
                  <a:effectLst/>
                  <a:uLnTx/>
                  <a:uFillTx/>
                  <a:latin typeface="张海山草泥马体" panose="02000000000000000000" pitchFamily="2" charset="-122"/>
                  <a:ea typeface="张海山草泥马体" panose="02000000000000000000" pitchFamily="2" charset="-122"/>
                </a:endParaRPr>
              </a:p>
            </p:txBody>
          </p:sp>
          <p:grpSp>
            <p:nvGrpSpPr>
              <p:cNvPr id="7" name="组合 6"/>
              <p:cNvGrpSpPr/>
              <p:nvPr/>
            </p:nvGrpSpPr>
            <p:grpSpPr>
              <a:xfrm>
                <a:off x="829336" y="485503"/>
                <a:ext cx="4410075" cy="777352"/>
                <a:chOff x="493184" y="3419012"/>
                <a:chExt cx="4410075" cy="777352"/>
              </a:xfrm>
            </p:grpSpPr>
            <p:sp>
              <p:nvSpPr>
                <p:cNvPr id="8" name="文本框 7"/>
                <p:cNvSpPr txBox="1"/>
                <p:nvPr/>
              </p:nvSpPr>
              <p:spPr>
                <a:xfrm>
                  <a:off x="493184" y="3419012"/>
                  <a:ext cx="4410075" cy="523220"/>
                </a:xfrm>
                <a:prstGeom prst="rect">
                  <a:avLst/>
                </a:prstGeom>
                <a:noFill/>
              </p:spPr>
              <p:txBody>
                <a:bodyPr wrap="square" rtlCol="0">
                  <a:spAutoFit/>
                </a:bodyPr>
                <a:lstStyle/>
                <a:p>
                  <a:pPr lvl="0">
                    <a:defRPr/>
                  </a:pPr>
                  <a:r>
                    <a:rPr lang="zh-CN" altLang="en-US" sz="2800" kern="0" dirty="0">
                      <a:solidFill>
                        <a:srgbClr val="8725A7"/>
                      </a:solidFill>
                      <a:latin typeface="张海山草泥马体" panose="02000000000000000000" pitchFamily="2" charset="-122"/>
                      <a:ea typeface="张海山草泥马体" panose="02000000000000000000" pitchFamily="2" charset="-122"/>
                    </a:rPr>
                    <a:t>中国梦的定义 </a:t>
                  </a:r>
                </a:p>
              </p:txBody>
            </p:sp>
            <p:sp>
              <p:nvSpPr>
                <p:cNvPr id="9" name="矩形 8"/>
                <p:cNvSpPr/>
                <p:nvPr/>
              </p:nvSpPr>
              <p:spPr>
                <a:xfrm>
                  <a:off x="521984" y="3827032"/>
                  <a:ext cx="1992853"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CHINESE DREAM</a:t>
                  </a:r>
                  <a:endParaRPr kumimoji="0" lang="zh-CN" altLang="en-US" sz="1800" b="1" i="0" u="none" strike="noStrike" kern="0" cap="none" spc="0" normalizeH="0" baseline="0" noProof="0" dirty="0">
                    <a:ln>
                      <a:noFill/>
                    </a:ln>
                    <a:solidFill>
                      <a:srgbClr val="8725A7"/>
                    </a:solidFill>
                    <a:effectLst/>
                    <a:uLnTx/>
                    <a:uFillTx/>
                    <a:latin typeface="张海山草泥马体" panose="02000000000000000000" pitchFamily="2" charset="-122"/>
                    <a:ea typeface="张海山草泥马体" panose="02000000000000000000" pitchFamily="2" charset="-122"/>
                  </a:endParaRPr>
                </a:p>
              </p:txBody>
            </p:sp>
          </p:grpSp>
        </p:grpSp>
      </p:grpSp>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8823" y="1985388"/>
            <a:ext cx="4392086" cy="2742656"/>
          </a:xfrm>
          <a:prstGeom prst="rect">
            <a:avLst/>
          </a:prstGeom>
          <a:effectLst>
            <a:outerShdw blurRad="76200" dir="18900000" sy="23000" kx="-1200000" algn="bl" rotWithShape="0">
              <a:prstClr val="black">
                <a:alpha val="20000"/>
              </a:prstClr>
            </a:outerShdw>
          </a:effectLst>
        </p:spPr>
      </p:pic>
      <p:grpSp>
        <p:nvGrpSpPr>
          <p:cNvPr id="12" name="组合 11"/>
          <p:cNvGrpSpPr/>
          <p:nvPr/>
        </p:nvGrpSpPr>
        <p:grpSpPr>
          <a:xfrm>
            <a:off x="4817648" y="2090690"/>
            <a:ext cx="6695840" cy="584775"/>
            <a:chOff x="4817648" y="2090690"/>
            <a:chExt cx="6695840" cy="584775"/>
          </a:xfrm>
        </p:grpSpPr>
        <p:sp>
          <p:nvSpPr>
            <p:cNvPr id="13" name="文本框 12"/>
            <p:cNvSpPr txBox="1"/>
            <p:nvPr/>
          </p:nvSpPr>
          <p:spPr>
            <a:xfrm>
              <a:off x="5108125" y="2090690"/>
              <a:ext cx="6405363" cy="584775"/>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党的十八大指出，建设中国特色社主义的总任务，是实现社会主义现代化和中华民族伟大复兴。</a:t>
              </a:r>
            </a:p>
          </p:txBody>
        </p:sp>
        <p:sp>
          <p:nvSpPr>
            <p:cNvPr id="15" name="矩形 14"/>
            <p:cNvSpPr/>
            <p:nvPr/>
          </p:nvSpPr>
          <p:spPr>
            <a:xfrm>
              <a:off x="4817648" y="2181177"/>
              <a:ext cx="321516" cy="321516"/>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4817648" y="3136612"/>
            <a:ext cx="6695840" cy="830997"/>
            <a:chOff x="4817648" y="3136612"/>
            <a:chExt cx="6695840" cy="830997"/>
          </a:xfrm>
        </p:grpSpPr>
        <p:sp>
          <p:nvSpPr>
            <p:cNvPr id="17" name="文本框 16"/>
            <p:cNvSpPr txBox="1"/>
            <p:nvPr/>
          </p:nvSpPr>
          <p:spPr>
            <a:xfrm>
              <a:off x="5108125" y="3136612"/>
              <a:ext cx="6405363" cy="830997"/>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建设中国特色社会主义，把我国建设成为富强民主文明和谐的社会主义现代化国家，是当代中国最大的政治任务，是全党全国各族人民共同的理想和奋斗目标。</a:t>
              </a:r>
            </a:p>
          </p:txBody>
        </p:sp>
        <p:sp>
          <p:nvSpPr>
            <p:cNvPr id="18" name="矩形 17"/>
            <p:cNvSpPr/>
            <p:nvPr/>
          </p:nvSpPr>
          <p:spPr>
            <a:xfrm>
              <a:off x="4817648" y="3195958"/>
              <a:ext cx="321516" cy="321516"/>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4817648" y="4488102"/>
            <a:ext cx="6803618" cy="338554"/>
            <a:chOff x="4817648" y="4488102"/>
            <a:chExt cx="6803618" cy="338554"/>
          </a:xfrm>
        </p:grpSpPr>
        <p:sp>
          <p:nvSpPr>
            <p:cNvPr id="20" name="文本框 19"/>
            <p:cNvSpPr txBox="1"/>
            <p:nvPr/>
          </p:nvSpPr>
          <p:spPr>
            <a:xfrm>
              <a:off x="5215903" y="4488102"/>
              <a:ext cx="6405363" cy="338554"/>
            </a:xfrm>
            <a:prstGeom prst="rect">
              <a:avLst/>
            </a:prstGeom>
            <a:noFill/>
          </p:spPr>
          <p:txBody>
            <a:bodyPr wrap="square" rtlCol="0">
              <a:spAutoFit/>
            </a:bodyPr>
            <a:lstStyle/>
            <a:p>
              <a:pPr lvl="0"/>
              <a:r>
                <a:rPr kumimoji="0" lang="zh-CN" altLang="en-US" sz="1600" b="0" i="0" u="none" strike="noStrike" kern="0" cap="none" spc="0" normalizeH="0" baseline="0" noProof="0" dirty="0" smtClean="0">
                  <a:ln>
                    <a:noFill/>
                  </a:ln>
                  <a:solidFill>
                    <a:srgbClr val="8725A7"/>
                  </a:solidFill>
                  <a:effectLst/>
                  <a:uLnTx/>
                  <a:uFillTx/>
                  <a:latin typeface="张海山草泥马体" panose="02000000000000000000" pitchFamily="2" charset="-122"/>
                  <a:ea typeface="张海山草泥马体" panose="02000000000000000000" pitchFamily="2" charset="-122"/>
                </a:rPr>
                <a:t>的十八大把这一总目标具体分解为两个百年的目标</a:t>
              </a:r>
            </a:p>
          </p:txBody>
        </p:sp>
        <p:sp>
          <p:nvSpPr>
            <p:cNvPr id="21" name="矩形 20"/>
            <p:cNvSpPr/>
            <p:nvPr/>
          </p:nvSpPr>
          <p:spPr>
            <a:xfrm>
              <a:off x="4817648" y="4488102"/>
              <a:ext cx="321516" cy="321516"/>
            </a:xfrm>
            <a:prstGeom prst="rect">
              <a:avLst/>
            </a:prstGeom>
            <a:gradFill>
              <a:gsLst>
                <a:gs pos="76772">
                  <a:srgbClr val="B82FB9"/>
                </a:gs>
                <a:gs pos="0">
                  <a:srgbClr val="513CB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4311741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TotalTime>
  <Words>2445</Words>
  <Application>Microsoft Office PowerPoint</Application>
  <PresentationFormat>宽屏</PresentationFormat>
  <Paragraphs>174</Paragraphs>
  <Slides>24</Slides>
  <Notes>24</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等线</vt:lpstr>
      <vt:lpstr>等线 Light</vt:lpstr>
      <vt:lpstr>微软雅黑</vt:lpstr>
      <vt:lpstr>张海山草泥马体</vt:lpstr>
      <vt:lpstr>Arial</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14</cp:revision>
  <dcterms:created xsi:type="dcterms:W3CDTF">2017-10-11T07:29:32Z</dcterms:created>
  <dcterms:modified xsi:type="dcterms:W3CDTF">2018-04-10T04:09:14Z</dcterms:modified>
</cp:coreProperties>
</file>