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66" r:id="rId2"/>
  </p:sldMasterIdLst>
  <p:notesMasterIdLst>
    <p:notesMasterId r:id="rId28"/>
  </p:notesMasterIdLst>
  <p:sldIdLst>
    <p:sldId id="256" r:id="rId3"/>
    <p:sldId id="282" r:id="rId4"/>
    <p:sldId id="283" r:id="rId5"/>
    <p:sldId id="284" r:id="rId6"/>
    <p:sldId id="260" r:id="rId7"/>
    <p:sldId id="261" r:id="rId8"/>
    <p:sldId id="262" r:id="rId9"/>
    <p:sldId id="263" r:id="rId10"/>
    <p:sldId id="285" r:id="rId11"/>
    <p:sldId id="265" r:id="rId12"/>
    <p:sldId id="266" r:id="rId13"/>
    <p:sldId id="267" r:id="rId14"/>
    <p:sldId id="268" r:id="rId15"/>
    <p:sldId id="269" r:id="rId16"/>
    <p:sldId id="286" r:id="rId17"/>
    <p:sldId id="271" r:id="rId18"/>
    <p:sldId id="272" r:id="rId19"/>
    <p:sldId id="273" r:id="rId20"/>
    <p:sldId id="274" r:id="rId21"/>
    <p:sldId id="287" r:id="rId22"/>
    <p:sldId id="276" r:id="rId23"/>
    <p:sldId id="277" r:id="rId24"/>
    <p:sldId id="278" r:id="rId25"/>
    <p:sldId id="288" r:id="rId26"/>
    <p:sldId id="289" r:id="rId27"/>
  </p:sldIdLst>
  <p:sldSz cx="12192000" cy="6858000"/>
  <p:notesSz cx="6858000" cy="9144000"/>
  <p:embeddedFontLst>
    <p:embeddedFont>
      <p:font typeface="Verdana" panose="020B0604030504040204" pitchFamily="34" charset="0"/>
      <p:regular r:id="rId29"/>
      <p:bold r:id="rId30"/>
      <p:italic r:id="rId31"/>
      <p:boldItalic r:id="rId32"/>
    </p:embeddedFont>
    <p:embeddedFont>
      <p:font typeface="微软雅黑" panose="020B0503020204020204" pitchFamily="34" charset="-122"/>
      <p:regular r:id="rId33"/>
      <p:bold r:id="rId34"/>
    </p:embeddedFont>
    <p:embeddedFont>
      <p:font typeface="Calibri" panose="020F0502020204030204" pitchFamily="34" charset="0"/>
      <p:regular r:id="rId35"/>
      <p:bold r:id="rId36"/>
      <p:italic r:id="rId37"/>
      <p:boldItalic r:id="rId38"/>
    </p:embeddedFont>
    <p:embeddedFont>
      <p:font typeface="等线 Light" panose="02010600030101010101" pitchFamily="2" charset="-122"/>
      <p:regular r:id="rId39"/>
    </p:embeddedFont>
    <p:embeddedFont>
      <p:font typeface="Impact" panose="020B0806030902050204" pitchFamily="34" charset="0"/>
      <p:regular r:id="rId40"/>
    </p:embeddedFont>
    <p:embeddedFont>
      <p:font typeface="微软雅黑" panose="020B0503020204020204" pitchFamily="34" charset="-122"/>
      <p:regular r:id="rId33"/>
      <p:bold r:id="rId34"/>
    </p:embeddedFont>
    <p:embeddedFont>
      <p:font typeface="等线" panose="02010600030101010101" pitchFamily="2" charset="-122"/>
      <p:regular r:id="rId41"/>
      <p:bold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4" d="100"/>
          <a:sy n="104" d="100"/>
        </p:scale>
        <p:origin x="756"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1DE4C2-165D-4805-8092-9872F1E90A54}" type="datetimeFigureOut">
              <a:rPr lang="zh-CN" altLang="en-US" smtClean="0"/>
              <a:t>2018/4/8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5ACC6D-C725-4CE9-B23E-930D74E6960D}" type="slidenum">
              <a:rPr lang="zh-CN" altLang="en-US" smtClean="0"/>
              <a:t>‹#›</a:t>
            </a:fld>
            <a:endParaRPr lang="zh-CN" altLang="en-US"/>
          </a:p>
        </p:txBody>
      </p:sp>
    </p:spTree>
    <p:extLst>
      <p:ext uri="{BB962C8B-B14F-4D97-AF65-F5344CB8AC3E}">
        <p14:creationId xmlns:p14="http://schemas.microsoft.com/office/powerpoint/2010/main" val="207496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050588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260499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827711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4083035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017109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0347832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8C7A94-4F48-4D78-B507-8DB6CBA51D31}" type="slidenum">
              <a:rPr lang="zh-CN" altLang="en-US" smtClean="0"/>
              <a:t>15</a:t>
            </a:fld>
            <a:endParaRPr lang="zh-CN" altLang="en-US"/>
          </a:p>
        </p:txBody>
      </p:sp>
    </p:spTree>
    <p:extLst>
      <p:ext uri="{BB962C8B-B14F-4D97-AF65-F5344CB8AC3E}">
        <p14:creationId xmlns:p14="http://schemas.microsoft.com/office/powerpoint/2010/main" val="1397168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891347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168405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765186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75465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8C7A94-4F48-4D78-B507-8DB6CBA51D31}" type="slidenum">
              <a:rPr lang="zh-CN" altLang="en-US" smtClean="0"/>
              <a:t>2</a:t>
            </a:fld>
            <a:endParaRPr lang="zh-CN" altLang="en-US"/>
          </a:p>
        </p:txBody>
      </p:sp>
    </p:spTree>
    <p:extLst>
      <p:ext uri="{BB962C8B-B14F-4D97-AF65-F5344CB8AC3E}">
        <p14:creationId xmlns:p14="http://schemas.microsoft.com/office/powerpoint/2010/main" val="3296412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8C7A94-4F48-4D78-B507-8DB6CBA51D31}" type="slidenum">
              <a:rPr lang="zh-CN" altLang="en-US" smtClean="0"/>
              <a:t>20</a:t>
            </a:fld>
            <a:endParaRPr lang="zh-CN" altLang="en-US"/>
          </a:p>
        </p:txBody>
      </p:sp>
    </p:spTree>
    <p:extLst>
      <p:ext uri="{BB962C8B-B14F-4D97-AF65-F5344CB8AC3E}">
        <p14:creationId xmlns:p14="http://schemas.microsoft.com/office/powerpoint/2010/main" val="2955616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537244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8163436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248108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8C7A94-4F48-4D78-B507-8DB6CBA51D31}" type="slidenum">
              <a:rPr lang="zh-CN" altLang="en-US" smtClean="0"/>
              <a:t>24</a:t>
            </a:fld>
            <a:endParaRPr lang="zh-CN" altLang="en-US"/>
          </a:p>
        </p:txBody>
      </p:sp>
    </p:spTree>
    <p:extLst>
      <p:ext uri="{BB962C8B-B14F-4D97-AF65-F5344CB8AC3E}">
        <p14:creationId xmlns:p14="http://schemas.microsoft.com/office/powerpoint/2010/main" val="15349814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47175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D3F6E68-145B-4AC5-A2E3-C852EA309AA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29025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8C7A94-4F48-4D78-B507-8DB6CBA51D31}" type="slidenum">
              <a:rPr lang="zh-CN" altLang="en-US" smtClean="0"/>
              <a:t>4</a:t>
            </a:fld>
            <a:endParaRPr lang="zh-CN" altLang="en-US"/>
          </a:p>
        </p:txBody>
      </p:sp>
    </p:spTree>
    <p:extLst>
      <p:ext uri="{BB962C8B-B14F-4D97-AF65-F5344CB8AC3E}">
        <p14:creationId xmlns:p14="http://schemas.microsoft.com/office/powerpoint/2010/main" val="225816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371141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458616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473377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4271479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8C7A94-4F48-4D78-B507-8DB6CBA51D31}" type="slidenum">
              <a:rPr lang="zh-CN" altLang="en-US" smtClean="0"/>
              <a:t>9</a:t>
            </a:fld>
            <a:endParaRPr lang="zh-CN" altLang="en-US"/>
          </a:p>
        </p:txBody>
      </p:sp>
    </p:spTree>
    <p:extLst>
      <p:ext uri="{BB962C8B-B14F-4D97-AF65-F5344CB8AC3E}">
        <p14:creationId xmlns:p14="http://schemas.microsoft.com/office/powerpoint/2010/main" val="2828129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首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81012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9FE8CE-8839-45BF-B64D-981C293BDD93}" type="datetimeFigureOut">
              <a:rPr lang="zh-CN" altLang="en-US" smtClean="0"/>
              <a:t>2018/4/8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2A612D9-A4C6-4083-8E93-AD5007141B83}" type="slidenum">
              <a:rPr lang="zh-CN" altLang="en-US" smtClean="0"/>
              <a:t>‹#›</a:t>
            </a:fld>
            <a:endParaRPr lang="zh-CN" altLang="en-US"/>
          </a:p>
        </p:txBody>
      </p:sp>
    </p:spTree>
    <p:extLst>
      <p:ext uri="{BB962C8B-B14F-4D97-AF65-F5344CB8AC3E}">
        <p14:creationId xmlns:p14="http://schemas.microsoft.com/office/powerpoint/2010/main" val="1333557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39FE8CE-8839-45BF-B64D-981C293BDD93}"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A612D9-A4C6-4083-8E93-AD5007141B83}" type="slidenum">
              <a:rPr lang="zh-CN" altLang="en-US" smtClean="0"/>
              <a:t>‹#›</a:t>
            </a:fld>
            <a:endParaRPr lang="zh-CN" altLang="en-US"/>
          </a:p>
        </p:txBody>
      </p:sp>
    </p:spTree>
    <p:extLst>
      <p:ext uri="{BB962C8B-B14F-4D97-AF65-F5344CB8AC3E}">
        <p14:creationId xmlns:p14="http://schemas.microsoft.com/office/powerpoint/2010/main" val="1291308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39FE8CE-8839-45BF-B64D-981C293BDD93}"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A612D9-A4C6-4083-8E93-AD5007141B83}" type="slidenum">
              <a:rPr lang="zh-CN" altLang="en-US" smtClean="0"/>
              <a:t>‹#›</a:t>
            </a:fld>
            <a:endParaRPr lang="zh-CN" altLang="en-US"/>
          </a:p>
        </p:txBody>
      </p:sp>
    </p:spTree>
    <p:extLst>
      <p:ext uri="{BB962C8B-B14F-4D97-AF65-F5344CB8AC3E}">
        <p14:creationId xmlns:p14="http://schemas.microsoft.com/office/powerpoint/2010/main" val="39701748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39FE8CE-8839-45BF-B64D-981C293BDD93}"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A612D9-A4C6-4083-8E93-AD5007141B83}" type="slidenum">
              <a:rPr lang="zh-CN" altLang="en-US" smtClean="0"/>
              <a:t>‹#›</a:t>
            </a:fld>
            <a:endParaRPr lang="zh-CN" altLang="en-US"/>
          </a:p>
        </p:txBody>
      </p:sp>
    </p:spTree>
    <p:extLst>
      <p:ext uri="{BB962C8B-B14F-4D97-AF65-F5344CB8AC3E}">
        <p14:creationId xmlns:p14="http://schemas.microsoft.com/office/powerpoint/2010/main" val="20951444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39FE8CE-8839-45BF-B64D-981C293BDD93}"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A612D9-A4C6-4083-8E93-AD5007141B83}" type="slidenum">
              <a:rPr lang="zh-CN" altLang="en-US" smtClean="0"/>
              <a:t>‹#›</a:t>
            </a:fld>
            <a:endParaRPr lang="zh-CN" altLang="en-US"/>
          </a:p>
        </p:txBody>
      </p:sp>
    </p:spTree>
    <p:extLst>
      <p:ext uri="{BB962C8B-B14F-4D97-AF65-F5344CB8AC3E}">
        <p14:creationId xmlns:p14="http://schemas.microsoft.com/office/powerpoint/2010/main" val="839916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涂豆思 正文">
    <p:spTree>
      <p:nvGrpSpPr>
        <p:cNvPr id="1" name=""/>
        <p:cNvGrpSpPr/>
        <p:nvPr/>
      </p:nvGrpSpPr>
      <p:grpSpPr>
        <a:xfrm>
          <a:off x="0" y="0"/>
          <a:ext cx="0" cy="0"/>
          <a:chOff x="0" y="0"/>
          <a:chExt cx="0" cy="0"/>
        </a:xfrm>
      </p:grpSpPr>
      <p:cxnSp>
        <p:nvCxnSpPr>
          <p:cNvPr id="7" name="直接连接符 6">
            <a:extLst>
              <a:ext uri="{FF2B5EF4-FFF2-40B4-BE49-F238E27FC236}">
                <a16:creationId xmlns:a16="http://schemas.microsoft.com/office/drawing/2014/main" id="{163411CF-D063-4F36-993E-6DCCA7689293}"/>
              </a:ext>
            </a:extLst>
          </p:cNvPr>
          <p:cNvCxnSpPr>
            <a:cxnSpLocks/>
          </p:cNvCxnSpPr>
          <p:nvPr userDrawn="1"/>
        </p:nvCxnSpPr>
        <p:spPr>
          <a:xfrm>
            <a:off x="1637104" y="986549"/>
            <a:ext cx="10277300" cy="2504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D61BC6D4-BC09-4C27-B0F3-D976B0973F97}"/>
              </a:ext>
            </a:extLst>
          </p:cNvPr>
          <p:cNvSpPr txBox="1"/>
          <p:nvPr userDrawn="1"/>
        </p:nvSpPr>
        <p:spPr>
          <a:xfrm>
            <a:off x="1820164" y="394486"/>
            <a:ext cx="5570756" cy="55399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弘扬“红船精神”走在时代前列</a:t>
            </a:r>
          </a:p>
        </p:txBody>
      </p:sp>
      <p:pic>
        <p:nvPicPr>
          <p:cNvPr id="6" name="图片 5">
            <a:extLst>
              <a:ext uri="{FF2B5EF4-FFF2-40B4-BE49-F238E27FC236}">
                <a16:creationId xmlns:a16="http://schemas.microsoft.com/office/drawing/2014/main" id="{EE55A93D-2F18-4002-A898-3BA066A0D4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916231"/>
            <a:ext cx="12192000" cy="867537"/>
          </a:xfrm>
          <a:prstGeom prst="rect">
            <a:avLst/>
          </a:prstGeom>
        </p:spPr>
      </p:pic>
      <p:pic>
        <p:nvPicPr>
          <p:cNvPr id="9" name="图片 8"/>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flipH="1">
            <a:off x="333856" y="0"/>
            <a:ext cx="1392599" cy="1011597"/>
          </a:xfrm>
          <a:prstGeom prst="rect">
            <a:avLst/>
          </a:prstGeom>
        </p:spPr>
      </p:pic>
      <p:pic>
        <p:nvPicPr>
          <p:cNvPr id="11" name="图片 10">
            <a:extLst>
              <a:ext uri="{FF2B5EF4-FFF2-40B4-BE49-F238E27FC236}">
                <a16:creationId xmlns:a16="http://schemas.microsoft.com/office/drawing/2014/main" id="{82D1EFC0-750E-4897-A91D-B2DF03619D69}"/>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10055581" y="76768"/>
            <a:ext cx="2136419" cy="934829"/>
          </a:xfrm>
          <a:prstGeom prst="rect">
            <a:avLst/>
          </a:prstGeom>
        </p:spPr>
      </p:pic>
    </p:spTree>
    <p:extLst>
      <p:ext uri="{BB962C8B-B14F-4D97-AF65-F5344CB8AC3E}">
        <p14:creationId xmlns:p14="http://schemas.microsoft.com/office/powerpoint/2010/main" val="202914418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DD1152B-D2F0-4BCE-801B-7A54663AC408}"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F59FDA-71CD-4F0F-812E-F576B358BFDF}" type="slidenum">
              <a:rPr lang="zh-CN" altLang="en-US" smtClean="0"/>
              <a:t>‹#›</a:t>
            </a:fld>
            <a:endParaRPr lang="zh-CN" altLang="en-US"/>
          </a:p>
        </p:txBody>
      </p:sp>
    </p:spTree>
    <p:extLst>
      <p:ext uri="{BB962C8B-B14F-4D97-AF65-F5344CB8AC3E}">
        <p14:creationId xmlns:p14="http://schemas.microsoft.com/office/powerpoint/2010/main" val="652635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39FE8CE-8839-45BF-B64D-981C293BDD93}"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A612D9-A4C6-4083-8E93-AD5007141B83}" type="slidenum">
              <a:rPr lang="zh-CN" altLang="en-US" smtClean="0"/>
              <a:t>‹#›</a:t>
            </a:fld>
            <a:endParaRPr lang="zh-CN" altLang="en-US"/>
          </a:p>
        </p:txBody>
      </p:sp>
    </p:spTree>
    <p:extLst>
      <p:ext uri="{BB962C8B-B14F-4D97-AF65-F5344CB8AC3E}">
        <p14:creationId xmlns:p14="http://schemas.microsoft.com/office/powerpoint/2010/main" val="1696518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39FE8CE-8839-45BF-B64D-981C293BDD93}"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A612D9-A4C6-4083-8E93-AD5007141B83}" type="slidenum">
              <a:rPr lang="zh-CN" altLang="en-US" smtClean="0"/>
              <a:t>‹#›</a:t>
            </a:fld>
            <a:endParaRPr lang="zh-CN" altLang="en-US"/>
          </a:p>
        </p:txBody>
      </p:sp>
    </p:spTree>
    <p:extLst>
      <p:ext uri="{BB962C8B-B14F-4D97-AF65-F5344CB8AC3E}">
        <p14:creationId xmlns:p14="http://schemas.microsoft.com/office/powerpoint/2010/main" val="2450609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39FE8CE-8839-45BF-B64D-981C293BDD93}"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A612D9-A4C6-4083-8E93-AD5007141B83}" type="slidenum">
              <a:rPr lang="zh-CN" altLang="en-US" smtClean="0"/>
              <a:t>‹#›</a:t>
            </a:fld>
            <a:endParaRPr lang="zh-CN" altLang="en-US"/>
          </a:p>
        </p:txBody>
      </p:sp>
    </p:spTree>
    <p:extLst>
      <p:ext uri="{BB962C8B-B14F-4D97-AF65-F5344CB8AC3E}">
        <p14:creationId xmlns:p14="http://schemas.microsoft.com/office/powerpoint/2010/main" val="1460859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39FE8CE-8839-45BF-B64D-981C293BDD93}"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A612D9-A4C6-4083-8E93-AD5007141B83}" type="slidenum">
              <a:rPr lang="zh-CN" altLang="en-US" smtClean="0"/>
              <a:t>‹#›</a:t>
            </a:fld>
            <a:endParaRPr lang="zh-CN" altLang="en-US"/>
          </a:p>
        </p:txBody>
      </p:sp>
    </p:spTree>
    <p:extLst>
      <p:ext uri="{BB962C8B-B14F-4D97-AF65-F5344CB8AC3E}">
        <p14:creationId xmlns:p14="http://schemas.microsoft.com/office/powerpoint/2010/main" val="3516151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39FE8CE-8839-45BF-B64D-981C293BDD93}" type="datetimeFigureOut">
              <a:rPr lang="zh-CN" altLang="en-US" smtClean="0"/>
              <a:t>2018/4/8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2A612D9-A4C6-4083-8E93-AD5007141B83}" type="slidenum">
              <a:rPr lang="zh-CN" altLang="en-US" smtClean="0"/>
              <a:t>‹#›</a:t>
            </a:fld>
            <a:endParaRPr lang="zh-CN" altLang="en-US"/>
          </a:p>
        </p:txBody>
      </p:sp>
    </p:spTree>
    <p:extLst>
      <p:ext uri="{BB962C8B-B14F-4D97-AF65-F5344CB8AC3E}">
        <p14:creationId xmlns:p14="http://schemas.microsoft.com/office/powerpoint/2010/main" val="564386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39FE8CE-8839-45BF-B64D-981C293BDD93}" type="datetimeFigureOut">
              <a:rPr lang="zh-CN" altLang="en-US" smtClean="0"/>
              <a:t>2018/4/8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A612D9-A4C6-4083-8E93-AD5007141B83}" type="slidenum">
              <a:rPr lang="zh-CN" altLang="en-US" smtClean="0"/>
              <a:t>‹#›</a:t>
            </a:fld>
            <a:endParaRPr lang="zh-CN" altLang="en-US"/>
          </a:p>
        </p:txBody>
      </p:sp>
    </p:spTree>
    <p:extLst>
      <p:ext uri="{BB962C8B-B14F-4D97-AF65-F5344CB8AC3E}">
        <p14:creationId xmlns:p14="http://schemas.microsoft.com/office/powerpoint/2010/main" val="18633691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descr="图片包含 户外&#10;&#10;已生成高可信度的说明">
            <a:extLst>
              <a:ext uri="{FF2B5EF4-FFF2-40B4-BE49-F238E27FC236}">
                <a16:creationId xmlns:a16="http://schemas.microsoft.com/office/drawing/2014/main" id="{B5B24B34-AFEE-4C26-B017-4D7237B93E86}"/>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286355451"/>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5" r:id="rId3"/>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9FE8CE-8839-45BF-B64D-981C293BDD93}" type="datetimeFigureOut">
              <a:rPr lang="zh-CN" altLang="en-US" smtClean="0"/>
              <a:t>2018/4/8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A612D9-A4C6-4083-8E93-AD5007141B83}" type="slidenum">
              <a:rPr lang="zh-CN" altLang="en-US" smtClean="0"/>
              <a:t>‹#›</a:t>
            </a:fld>
            <a:endParaRPr lang="zh-CN" altLang="en-US"/>
          </a:p>
        </p:txBody>
      </p:sp>
      <p:sp>
        <p:nvSpPr>
          <p:cNvPr id="7" name="矩形 6"/>
          <p:cNvSpPr/>
          <p:nvPr userDrawn="1"/>
        </p:nvSpPr>
        <p:spPr>
          <a:xfrm>
            <a:off x="3047999" y="0"/>
            <a:ext cx="7871637" cy="5586145"/>
          </a:xfrm>
          <a:prstGeom prst="rect">
            <a:avLst/>
          </a:prstGeom>
        </p:spPr>
        <p:txBody>
          <a:bodyPr wrap="square">
            <a:spAutoFit/>
          </a:bodyPr>
          <a:lstStyle/>
          <a:p>
            <a:pPr algn="ctr">
              <a:lnSpc>
                <a:spcPct val="150000"/>
              </a:lnSpc>
            </a:pPr>
            <a:r>
              <a:rPr lang="zh-CN" altLang="en-US" sz="4000" b="1" dirty="0">
                <a:solidFill>
                  <a:schemeClr val="bg1"/>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感谢您下载觅知网平台上提供的</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sz="18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800" dirty="0">
                <a:solidFill>
                  <a:schemeClr val="bg1"/>
                </a:solidFill>
                <a:latin typeface="微软雅黑" panose="020B0503020204020204" pitchFamily="34" charset="-122"/>
                <a:ea typeface="微软雅黑" panose="020B0503020204020204" pitchFamily="34" charset="-122"/>
              </a:rPr>
              <a:t>1.</a:t>
            </a:r>
            <a:r>
              <a:rPr lang="zh-CN" altLang="en-US" sz="1800" dirty="0">
                <a:solidFill>
                  <a:schemeClr val="bg1"/>
                </a:solidFill>
                <a:latin typeface="微软雅黑" panose="020B0503020204020204" pitchFamily="34" charset="-122"/>
                <a:ea typeface="微软雅黑" panose="020B0503020204020204" pitchFamily="34" charset="-122"/>
              </a:rPr>
              <a:t>在觅知网出售的</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模板是免版税类（</a:t>
            </a:r>
            <a:r>
              <a:rPr lang="en-US" altLang="zh-CN" sz="1800" dirty="0">
                <a:solidFill>
                  <a:schemeClr val="bg1"/>
                </a:solidFill>
                <a:latin typeface="微软雅黑" panose="020B0503020204020204" pitchFamily="34" charset="-122"/>
                <a:ea typeface="微软雅黑" panose="020B0503020204020204" pitchFamily="34" charset="-122"/>
              </a:rPr>
              <a:t>RF</a:t>
            </a:r>
            <a:r>
              <a:rPr lang="zh-CN" altLang="en-US" sz="1800" dirty="0">
                <a:solidFill>
                  <a:schemeClr val="bg1"/>
                </a:solidFill>
                <a:latin typeface="微软雅黑" panose="020B0503020204020204" pitchFamily="34" charset="-122"/>
                <a:ea typeface="微软雅黑" panose="020B0503020204020204" pitchFamily="34" charset="-122"/>
              </a:rPr>
              <a:t>：</a:t>
            </a:r>
            <a:r>
              <a:rPr lang="en-US" altLang="zh-CN" sz="1800" dirty="0">
                <a:solidFill>
                  <a:schemeClr val="bg1"/>
                </a:solidFill>
                <a:latin typeface="微软雅黑" panose="020B0503020204020204" pitchFamily="34" charset="-122"/>
                <a:ea typeface="微软雅黑" panose="020B0503020204020204" pitchFamily="34" charset="-122"/>
              </a:rPr>
              <a:t>Royalty-Free</a:t>
            </a:r>
            <a:r>
              <a:rPr lang="zh-CN" altLang="en-US" sz="1800" dirty="0">
                <a:solidFill>
                  <a:schemeClr val="bg1"/>
                </a:solidFill>
                <a:latin typeface="微软雅黑" panose="020B0503020204020204" pitchFamily="34" charset="-122"/>
                <a:ea typeface="微软雅黑" panose="020B0503020204020204" pitchFamily="34" charset="-122"/>
              </a:rPr>
              <a:t>）正版受</a:t>
            </a:r>
            <a:r>
              <a:rPr lang="en-US" altLang="zh-CN" sz="1800" dirty="0">
                <a:solidFill>
                  <a:schemeClr val="bg1"/>
                </a:solidFill>
                <a:latin typeface="微软雅黑" panose="020B0503020204020204" pitchFamily="34" charset="-122"/>
                <a:ea typeface="微软雅黑" panose="020B0503020204020204" pitchFamily="34" charset="-122"/>
              </a:rPr>
              <a:t>《</a:t>
            </a:r>
            <a:r>
              <a:rPr lang="zh-CN" altLang="en-US" sz="1800" dirty="0">
                <a:solidFill>
                  <a:schemeClr val="bg1"/>
                </a:solidFill>
                <a:latin typeface="微软雅黑" panose="020B0503020204020204" pitchFamily="34" charset="-122"/>
                <a:ea typeface="微软雅黑" panose="020B0503020204020204" pitchFamily="34" charset="-122"/>
              </a:rPr>
              <a:t>中国人民共和国著作法</a:t>
            </a:r>
            <a:r>
              <a:rPr lang="en-US" altLang="zh-CN" sz="1800" dirty="0">
                <a:solidFill>
                  <a:schemeClr val="bg1"/>
                </a:solidFill>
                <a:latin typeface="微软雅黑" panose="020B0503020204020204" pitchFamily="34" charset="-122"/>
                <a:ea typeface="微软雅黑" panose="020B0503020204020204" pitchFamily="34" charset="-122"/>
              </a:rPr>
              <a:t>》</a:t>
            </a:r>
            <a:r>
              <a:rPr lang="zh-CN" altLang="en-US" sz="1800" dirty="0">
                <a:solidFill>
                  <a:schemeClr val="bg1"/>
                </a:solidFill>
                <a:latin typeface="微软雅黑" panose="020B0503020204020204" pitchFamily="34" charset="-122"/>
                <a:ea typeface="微软雅黑" panose="020B0503020204020204" pitchFamily="34" charset="-122"/>
              </a:rPr>
              <a:t>和</a:t>
            </a:r>
            <a:r>
              <a:rPr lang="en-US" altLang="zh-CN" sz="1800" dirty="0">
                <a:solidFill>
                  <a:schemeClr val="bg1"/>
                </a:solidFill>
                <a:latin typeface="微软雅黑" panose="020B0503020204020204" pitchFamily="34" charset="-122"/>
                <a:ea typeface="微软雅黑" panose="020B0503020204020204" pitchFamily="34" charset="-122"/>
              </a:rPr>
              <a:t>《</a:t>
            </a:r>
            <a:r>
              <a:rPr lang="zh-CN" altLang="en-US" sz="1800" dirty="0">
                <a:solidFill>
                  <a:schemeClr val="bg1"/>
                </a:solidFill>
                <a:latin typeface="微软雅黑" panose="020B0503020204020204" pitchFamily="34" charset="-122"/>
                <a:ea typeface="微软雅黑" panose="020B0503020204020204" pitchFamily="34" charset="-122"/>
              </a:rPr>
              <a:t>世界版权公约</a:t>
            </a:r>
            <a:r>
              <a:rPr lang="en-US" altLang="zh-CN" sz="1800" dirty="0">
                <a:solidFill>
                  <a:schemeClr val="bg1"/>
                </a:solidFill>
                <a:latin typeface="微软雅黑" panose="020B0503020204020204" pitchFamily="34" charset="-122"/>
                <a:ea typeface="微软雅黑" panose="020B0503020204020204" pitchFamily="34" charset="-122"/>
              </a:rPr>
              <a:t>》</a:t>
            </a:r>
            <a:r>
              <a:rPr lang="zh-CN" altLang="en-US" sz="1800" dirty="0">
                <a:solidFill>
                  <a:schemeClr val="bg1"/>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800" dirty="0">
                <a:solidFill>
                  <a:schemeClr val="bg1"/>
                </a:solidFill>
                <a:latin typeface="微软雅黑" panose="020B0503020204020204" pitchFamily="34" charset="-122"/>
                <a:ea typeface="微软雅黑" panose="020B0503020204020204" pitchFamily="34" charset="-122"/>
              </a:rPr>
              <a:t>2.</a:t>
            </a:r>
            <a:r>
              <a:rPr lang="zh-CN" altLang="en-US" sz="1800" dirty="0">
                <a:solidFill>
                  <a:schemeClr val="bg1"/>
                </a:solidFill>
                <a:latin typeface="微软雅黑" panose="020B0503020204020204" pitchFamily="34" charset="-122"/>
                <a:ea typeface="微软雅黑" panose="020B0503020204020204" pitchFamily="34" charset="-122"/>
              </a:rPr>
              <a:t>不得将觅知网的</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Tree>
    <p:extLst>
      <p:ext uri="{BB962C8B-B14F-4D97-AF65-F5344CB8AC3E}">
        <p14:creationId xmlns:p14="http://schemas.microsoft.com/office/powerpoint/2010/main" val="409729909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media" Target="../media/media1.wma"/><Relationship Id="rId7" Type="http://schemas.openxmlformats.org/officeDocument/2006/relationships/image" Target="../media/image6.png"/><Relationship Id="rId2" Type="http://schemas.openxmlformats.org/officeDocument/2006/relationships/tags" Target="../tags/tag2.xml"/><Relationship Id="rId1" Type="http://schemas.openxmlformats.org/officeDocument/2006/relationships/audio" Target="NULL" TargetMode="External"/><Relationship Id="rId6" Type="http://schemas.openxmlformats.org/officeDocument/2006/relationships/image" Target="../media/image5.png"/><Relationship Id="rId5" Type="http://schemas.openxmlformats.org/officeDocument/2006/relationships/notesSlide" Target="../notesSlides/notesSlide1.xml"/><Relationship Id="rId10" Type="http://schemas.openxmlformats.org/officeDocument/2006/relationships/image" Target="../media/image9.png"/><Relationship Id="rId4" Type="http://schemas.openxmlformats.org/officeDocument/2006/relationships/slideLayout" Target="../slideLayouts/slideLayout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pic>
        <p:nvPicPr>
          <p:cNvPr id="6" name="PA_纯音乐-红旗颂">
            <a:hlinkClick r:id="" action="ppaction://media"/>
            <a:extLst>
              <a:ext uri="{FF2B5EF4-FFF2-40B4-BE49-F238E27FC236}">
                <a16:creationId xmlns:a16="http://schemas.microsoft.com/office/drawing/2014/main" id="{393A450E-346C-4329-B059-F7A85A17F24E}"/>
              </a:ext>
            </a:extLst>
          </p:cNvPr>
          <p:cNvPicPr>
            <a:picLocks noChangeAspect="1"/>
          </p:cNvPicPr>
          <p:nvPr>
            <a:audioFile r:link="rId1"/>
            <p:custDataLst>
              <p:tags r:id="rId2"/>
            </p:custDataLst>
            <p:extLst>
              <p:ext uri="{DAA4B4D4-6D71-4841-9C94-3DE7FCFB9230}">
                <p14:media xmlns:p14="http://schemas.microsoft.com/office/powerpoint/2010/main" r:embed="rId3">
                  <p14:trim st="295807"/>
                </p14:media>
              </p:ext>
            </p:extLst>
          </p:nvPr>
        </p:nvPicPr>
        <p:blipFill>
          <a:blip r:embed="rId7"/>
          <a:stretch>
            <a:fillRect/>
          </a:stretch>
        </p:blipFill>
        <p:spPr>
          <a:xfrm>
            <a:off x="-609600" y="0"/>
            <a:ext cx="609600" cy="609600"/>
          </a:xfrm>
          <a:prstGeom prst="rect">
            <a:avLst/>
          </a:prstGeom>
        </p:spPr>
      </p:pic>
      <p:pic>
        <p:nvPicPr>
          <p:cNvPr id="3" name="图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44571" y="1611701"/>
            <a:ext cx="8902857" cy="1142857"/>
          </a:xfrm>
          <a:prstGeom prst="rect">
            <a:avLst/>
          </a:prstGeom>
        </p:spPr>
      </p:pic>
      <p:pic>
        <p:nvPicPr>
          <p:cNvPr id="4" name="图片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58865" y="4103370"/>
            <a:ext cx="3494760" cy="2182974"/>
          </a:xfrm>
          <a:prstGeom prst="rect">
            <a:avLst/>
          </a:prstGeom>
        </p:spPr>
      </p:pic>
      <p:pic>
        <p:nvPicPr>
          <p:cNvPr id="8" name="图片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84696" y="3191658"/>
            <a:ext cx="7007944" cy="854406"/>
          </a:xfrm>
          <a:prstGeom prst="rect">
            <a:avLst/>
          </a:prstGeom>
        </p:spPr>
      </p:pic>
    </p:spTree>
    <p:extLst>
      <p:ext uri="{BB962C8B-B14F-4D97-AF65-F5344CB8AC3E}">
        <p14:creationId xmlns:p14="http://schemas.microsoft.com/office/powerpoint/2010/main" val="2231949632"/>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5152" numSld="999" showWhenStopped="0">
                <p:cTn id="26"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箭头: 燕尾形 15">
            <a:extLst>
              <a:ext uri="{FF2B5EF4-FFF2-40B4-BE49-F238E27FC236}">
                <a16:creationId xmlns:a16="http://schemas.microsoft.com/office/drawing/2014/main" id="{5EE8A6E0-7ECF-4EAA-B61A-485CE1780DD5}"/>
              </a:ext>
            </a:extLst>
          </p:cNvPr>
          <p:cNvSpPr/>
          <p:nvPr/>
        </p:nvSpPr>
        <p:spPr>
          <a:xfrm rot="5400000">
            <a:off x="740834" y="4196042"/>
            <a:ext cx="3353755" cy="827165"/>
          </a:xfrm>
          <a:prstGeom prst="notchedRightArrow">
            <a:avLst>
              <a:gd name="adj1" fmla="val 50000"/>
              <a:gd name="adj2" fmla="val 40788"/>
            </a:avLst>
          </a:prstGeom>
          <a:solidFill>
            <a:srgbClr val="5913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3" name="矩形 2">
            <a:extLst>
              <a:ext uri="{FF2B5EF4-FFF2-40B4-BE49-F238E27FC236}">
                <a16:creationId xmlns:a16="http://schemas.microsoft.com/office/drawing/2014/main" id="{EC494768-B66F-4FA6-B835-6AE6813418B3}"/>
              </a:ext>
            </a:extLst>
          </p:cNvPr>
          <p:cNvSpPr/>
          <p:nvPr/>
        </p:nvSpPr>
        <p:spPr>
          <a:xfrm>
            <a:off x="3120212" y="1622376"/>
            <a:ext cx="7307291" cy="113441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中国共产党作为中国工人阶级和中华民族的先锋队，从这条红船扬帆起航</a:t>
            </a:r>
          </a:p>
        </p:txBody>
      </p:sp>
      <p:sp>
        <p:nvSpPr>
          <p:cNvPr id="4" name="Freeform 5">
            <a:extLst>
              <a:ext uri="{FF2B5EF4-FFF2-40B4-BE49-F238E27FC236}">
                <a16:creationId xmlns:a16="http://schemas.microsoft.com/office/drawing/2014/main" id="{ED7700F4-B0D8-47FD-81F3-9CC49A53630A}"/>
              </a:ext>
            </a:extLst>
          </p:cNvPr>
          <p:cNvSpPr>
            <a:spLocks noChangeAspect="1"/>
          </p:cNvSpPr>
          <p:nvPr/>
        </p:nvSpPr>
        <p:spPr bwMode="auto">
          <a:xfrm>
            <a:off x="1913713" y="1768536"/>
            <a:ext cx="908011" cy="90800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5" name="矩形: 圆角 9">
            <a:extLst>
              <a:ext uri="{FF2B5EF4-FFF2-40B4-BE49-F238E27FC236}">
                <a16:creationId xmlns:a16="http://schemas.microsoft.com/office/drawing/2014/main" id="{5C66551A-D052-4415-B5FF-D12840B43EDE}"/>
              </a:ext>
            </a:extLst>
          </p:cNvPr>
          <p:cNvSpPr/>
          <p:nvPr/>
        </p:nvSpPr>
        <p:spPr>
          <a:xfrm>
            <a:off x="1913713" y="3321962"/>
            <a:ext cx="1008000" cy="576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代表</a:t>
            </a:r>
          </a:p>
        </p:txBody>
      </p:sp>
      <p:sp>
        <p:nvSpPr>
          <p:cNvPr id="6" name="矩形: 圆角 10">
            <a:extLst>
              <a:ext uri="{FF2B5EF4-FFF2-40B4-BE49-F238E27FC236}">
                <a16:creationId xmlns:a16="http://schemas.microsoft.com/office/drawing/2014/main" id="{7CAEB22B-DE5A-4AAA-A9C5-C66475C58500}"/>
              </a:ext>
            </a:extLst>
          </p:cNvPr>
          <p:cNvSpPr/>
          <p:nvPr/>
        </p:nvSpPr>
        <p:spPr>
          <a:xfrm>
            <a:off x="1913713" y="4195711"/>
            <a:ext cx="1008000" cy="576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代表</a:t>
            </a:r>
          </a:p>
        </p:txBody>
      </p:sp>
      <p:sp>
        <p:nvSpPr>
          <p:cNvPr id="7" name="矩形: 圆角 11">
            <a:extLst>
              <a:ext uri="{FF2B5EF4-FFF2-40B4-BE49-F238E27FC236}">
                <a16:creationId xmlns:a16="http://schemas.microsoft.com/office/drawing/2014/main" id="{5FBE285D-8FB7-4C8B-B1BE-2AAA24F0B9F8}"/>
              </a:ext>
            </a:extLst>
          </p:cNvPr>
          <p:cNvSpPr/>
          <p:nvPr/>
        </p:nvSpPr>
        <p:spPr>
          <a:xfrm>
            <a:off x="1913713" y="5069461"/>
            <a:ext cx="1008000" cy="576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代表</a:t>
            </a:r>
          </a:p>
        </p:txBody>
      </p:sp>
      <p:sp>
        <p:nvSpPr>
          <p:cNvPr id="8" name="矩形: 圆角 16">
            <a:extLst>
              <a:ext uri="{FF2B5EF4-FFF2-40B4-BE49-F238E27FC236}">
                <a16:creationId xmlns:a16="http://schemas.microsoft.com/office/drawing/2014/main" id="{16D1FF63-5B68-413D-8E5D-7C61E765A943}"/>
              </a:ext>
            </a:extLst>
          </p:cNvPr>
          <p:cNvSpPr/>
          <p:nvPr/>
        </p:nvSpPr>
        <p:spPr>
          <a:xfrm>
            <a:off x="3120212" y="3321962"/>
            <a:ext cx="3395692" cy="57600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中国先进生产力的发展要求</a:t>
            </a:r>
            <a:endParaRPr kumimoji="0" lang="en-US" altLang="zh-CN"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9" name="矩形: 圆角 17">
            <a:extLst>
              <a:ext uri="{FF2B5EF4-FFF2-40B4-BE49-F238E27FC236}">
                <a16:creationId xmlns:a16="http://schemas.microsoft.com/office/drawing/2014/main" id="{DE67A86D-995A-4B89-8BD5-BCD1C203113C}"/>
              </a:ext>
            </a:extLst>
          </p:cNvPr>
          <p:cNvSpPr/>
          <p:nvPr/>
        </p:nvSpPr>
        <p:spPr>
          <a:xfrm>
            <a:off x="3120212" y="4195711"/>
            <a:ext cx="3395692" cy="57600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中国先进文化的前进方向</a:t>
            </a:r>
            <a:endParaRPr kumimoji="0" lang="en-US" altLang="zh-CN"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圆角 18">
            <a:extLst>
              <a:ext uri="{FF2B5EF4-FFF2-40B4-BE49-F238E27FC236}">
                <a16:creationId xmlns:a16="http://schemas.microsoft.com/office/drawing/2014/main" id="{D339DD76-8480-451B-BDA4-9DE5AC16492C}"/>
              </a:ext>
            </a:extLst>
          </p:cNvPr>
          <p:cNvSpPr/>
          <p:nvPr/>
        </p:nvSpPr>
        <p:spPr>
          <a:xfrm>
            <a:off x="3120212" y="5065972"/>
            <a:ext cx="3395692" cy="57600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最广大人民的根本利益</a:t>
            </a:r>
          </a:p>
        </p:txBody>
      </p:sp>
      <p:grpSp>
        <p:nvGrpSpPr>
          <p:cNvPr id="11" name="组合 10">
            <a:extLst>
              <a:ext uri="{FF2B5EF4-FFF2-40B4-BE49-F238E27FC236}">
                <a16:creationId xmlns:a16="http://schemas.microsoft.com/office/drawing/2014/main" id="{2B5B1EFC-8CC3-4B19-8044-6BE95C68C9F1}"/>
              </a:ext>
            </a:extLst>
          </p:cNvPr>
          <p:cNvGrpSpPr/>
          <p:nvPr/>
        </p:nvGrpSpPr>
        <p:grpSpPr>
          <a:xfrm>
            <a:off x="7463612" y="3321962"/>
            <a:ext cx="2963891" cy="2320010"/>
            <a:chOff x="7602508" y="3321962"/>
            <a:chExt cx="2963891" cy="2320010"/>
          </a:xfrm>
        </p:grpSpPr>
        <p:sp>
          <p:nvSpPr>
            <p:cNvPr id="12" name="矩形 11">
              <a:extLst>
                <a:ext uri="{FF2B5EF4-FFF2-40B4-BE49-F238E27FC236}">
                  <a16:creationId xmlns:a16="http://schemas.microsoft.com/office/drawing/2014/main" id="{8481890E-0D0F-417F-B711-FFD0FDA99E1C}"/>
                </a:ext>
              </a:extLst>
            </p:cNvPr>
            <p:cNvSpPr/>
            <p:nvPr/>
          </p:nvSpPr>
          <p:spPr>
            <a:xfrm>
              <a:off x="7850965" y="3480407"/>
              <a:ext cx="2715434" cy="2015936"/>
            </a:xfrm>
            <a:prstGeom prst="rect">
              <a:avLst/>
            </a:prstGeom>
          </p:spPr>
          <p:txBody>
            <a:bodyPr wrap="square">
              <a:spAutoFit/>
            </a:bodyPr>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a:t>
              </a:r>
              <a:r>
                <a:rPr kumimoji="0" lang="zh-CN" altLang="en-US" sz="17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正是走在时代前列的象征，“红船精神”就充分体现了走在时代前列的精神，这也就集中体现了党的先进性，是党的先进性之源。</a:t>
              </a:r>
            </a:p>
          </p:txBody>
        </p:sp>
        <p:sp>
          <p:nvSpPr>
            <p:cNvPr id="13" name="矩形: 圆角 20">
              <a:extLst>
                <a:ext uri="{FF2B5EF4-FFF2-40B4-BE49-F238E27FC236}">
                  <a16:creationId xmlns:a16="http://schemas.microsoft.com/office/drawing/2014/main" id="{59928CA6-8FC5-4479-88B7-6A66C4C71D62}"/>
                </a:ext>
              </a:extLst>
            </p:cNvPr>
            <p:cNvSpPr/>
            <p:nvPr/>
          </p:nvSpPr>
          <p:spPr>
            <a:xfrm>
              <a:off x="7602508" y="3321962"/>
              <a:ext cx="2963891" cy="232001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14" name="箭头: V 形 21">
            <a:extLst>
              <a:ext uri="{FF2B5EF4-FFF2-40B4-BE49-F238E27FC236}">
                <a16:creationId xmlns:a16="http://schemas.microsoft.com/office/drawing/2014/main" id="{A0ADBCD0-22F9-4C11-AED2-759CA6C84D96}"/>
              </a:ext>
            </a:extLst>
          </p:cNvPr>
          <p:cNvSpPr/>
          <p:nvPr/>
        </p:nvSpPr>
        <p:spPr>
          <a:xfrm>
            <a:off x="6798183" y="4296801"/>
            <a:ext cx="383149" cy="383149"/>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76243374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1000"/>
                                        <p:tgtEl>
                                          <p:spTgt spid="2"/>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Effect transition="in" filter="fade">
                                      <p:cBhvr>
                                        <p:cTn id="21" dur="1000"/>
                                        <p:tgtEl>
                                          <p:spTgt spid="5"/>
                                        </p:tgtEl>
                                      </p:cBhvr>
                                    </p:animEffect>
                                  </p:childTnLst>
                                </p:cTn>
                              </p:par>
                              <p:par>
                                <p:cTn id="22" presetID="53" presetClass="entr" presetSubtype="16" fill="hold" grpId="0" nodeType="withEffect">
                                  <p:stCondLst>
                                    <p:cond delay="65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Effect transition="in" filter="fade">
                                      <p:cBhvr>
                                        <p:cTn id="26" dur="1000"/>
                                        <p:tgtEl>
                                          <p:spTgt spid="6"/>
                                        </p:tgtEl>
                                      </p:cBhvr>
                                    </p:animEffect>
                                  </p:childTnLst>
                                </p:cTn>
                              </p:par>
                              <p:par>
                                <p:cTn id="27" presetID="53" presetClass="entr" presetSubtype="16" fill="hold" grpId="0" nodeType="withEffect">
                                  <p:stCondLst>
                                    <p:cond delay="80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fltVal val="0"/>
                                          </p:val>
                                        </p:tav>
                                        <p:tav tm="100000">
                                          <p:val>
                                            <p:strVal val="#ppt_w"/>
                                          </p:val>
                                        </p:tav>
                                      </p:tavLst>
                                    </p:anim>
                                    <p:anim calcmode="lin" valueType="num">
                                      <p:cBhvr>
                                        <p:cTn id="30" dur="1000" fill="hold"/>
                                        <p:tgtEl>
                                          <p:spTgt spid="7"/>
                                        </p:tgtEl>
                                        <p:attrNameLst>
                                          <p:attrName>ppt_h</p:attrName>
                                        </p:attrNameLst>
                                      </p:cBhvr>
                                      <p:tavLst>
                                        <p:tav tm="0">
                                          <p:val>
                                            <p:fltVal val="0"/>
                                          </p:val>
                                        </p:tav>
                                        <p:tav tm="100000">
                                          <p:val>
                                            <p:strVal val="#ppt_h"/>
                                          </p:val>
                                        </p:tav>
                                      </p:tavLst>
                                    </p:anim>
                                    <p:animEffect transition="in" filter="fade">
                                      <p:cBhvr>
                                        <p:cTn id="31" dur="1000"/>
                                        <p:tgtEl>
                                          <p:spTgt spid="7"/>
                                        </p:tgtEl>
                                      </p:cBhvr>
                                    </p:animEffect>
                                  </p:childTnLst>
                                </p:cTn>
                              </p:par>
                            </p:childTnLst>
                          </p:cTn>
                        </p:par>
                        <p:par>
                          <p:cTn id="32" fill="hold">
                            <p:stCondLst>
                              <p:cond delay="28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1000"/>
                                        <p:tgtEl>
                                          <p:spTgt spid="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1000"/>
                                        <p:tgtEl>
                                          <p:spTgt spid="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1000"/>
                                        <p:tgtEl>
                                          <p:spTgt spid="10"/>
                                        </p:tgtEl>
                                      </p:cBhvr>
                                    </p:animEffect>
                                  </p:childTnLst>
                                </p:cTn>
                              </p:par>
                            </p:childTnLst>
                          </p:cTn>
                        </p:par>
                        <p:par>
                          <p:cTn id="42" fill="hold">
                            <p:stCondLst>
                              <p:cond delay="3800"/>
                            </p:stCondLst>
                            <p:childTnLst>
                              <p:par>
                                <p:cTn id="43" presetID="22" presetClass="entr" presetSubtype="8"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4300"/>
                            </p:stCondLst>
                            <p:childTnLst>
                              <p:par>
                                <p:cTn id="47" presetID="12" presetClass="entr" presetSubtype="4"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1000"/>
                                        <p:tgtEl>
                                          <p:spTgt spid="11"/>
                                        </p:tgtEl>
                                        <p:attrNameLst>
                                          <p:attrName>ppt_y</p:attrName>
                                        </p:attrNameLst>
                                      </p:cBhvr>
                                      <p:tavLst>
                                        <p:tav tm="0">
                                          <p:val>
                                            <p:strVal val="#ppt_y+#ppt_h*1.125000"/>
                                          </p:val>
                                        </p:tav>
                                        <p:tav tm="100000">
                                          <p:val>
                                            <p:strVal val="#ppt_y"/>
                                          </p:val>
                                        </p:tav>
                                      </p:tavLst>
                                    </p:anim>
                                    <p:animEffect transition="in" filter="wipe(up)">
                                      <p:cBhvr>
                                        <p:cTn id="5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animBg="1"/>
      <p:bldP spid="10"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D80DAF0-2BE0-492D-BDA1-531C5048EE15}"/>
              </a:ext>
            </a:extLst>
          </p:cNvPr>
          <p:cNvGrpSpPr/>
          <p:nvPr/>
        </p:nvGrpSpPr>
        <p:grpSpPr>
          <a:xfrm>
            <a:off x="2083443" y="1813426"/>
            <a:ext cx="10108557" cy="1403698"/>
            <a:chOff x="2083443" y="1929173"/>
            <a:chExt cx="10108557" cy="1403698"/>
          </a:xfrm>
        </p:grpSpPr>
        <p:sp>
          <p:nvSpPr>
            <p:cNvPr id="3" name="矩形: 圆角 12">
              <a:extLst>
                <a:ext uri="{FF2B5EF4-FFF2-40B4-BE49-F238E27FC236}">
                  <a16:creationId xmlns:a16="http://schemas.microsoft.com/office/drawing/2014/main" id="{29DD675B-16E5-44AC-968C-EAEC81F748EA}"/>
                </a:ext>
              </a:extLst>
            </p:cNvPr>
            <p:cNvSpPr/>
            <p:nvPr/>
          </p:nvSpPr>
          <p:spPr>
            <a:xfrm>
              <a:off x="2083443" y="1929173"/>
              <a:ext cx="10108557" cy="1403698"/>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矩形 3">
              <a:extLst>
                <a:ext uri="{FF2B5EF4-FFF2-40B4-BE49-F238E27FC236}">
                  <a16:creationId xmlns:a16="http://schemas.microsoft.com/office/drawing/2014/main" id="{2C64F688-2745-4176-B1D1-2EADD798C221}"/>
                </a:ext>
              </a:extLst>
            </p:cNvPr>
            <p:cNvSpPr/>
            <p:nvPr/>
          </p:nvSpPr>
          <p:spPr>
            <a:xfrm>
              <a:off x="2777924" y="2166342"/>
              <a:ext cx="8785185"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中国共产党沿着红船的航向</a:t>
              </a:r>
              <a:r>
                <a:rPr kumimoji="0" lang="zh-CN" altLang="en-US" sz="28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，以开天辟地、敢为人先的首创精神，始终站在历史和时代发展的潮头</a:t>
              </a:r>
              <a:endParaRPr kumimoji="0" lang="zh-CN" altLang="zh-CN" sz="28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8" name="矩形: 圆角 13">
            <a:extLst>
              <a:ext uri="{FF2B5EF4-FFF2-40B4-BE49-F238E27FC236}">
                <a16:creationId xmlns:a16="http://schemas.microsoft.com/office/drawing/2014/main" id="{B5F366C6-FCFC-4149-B34E-FB676A383D38}"/>
              </a:ext>
            </a:extLst>
          </p:cNvPr>
          <p:cNvSpPr/>
          <p:nvPr/>
        </p:nvSpPr>
        <p:spPr>
          <a:xfrm>
            <a:off x="1691002" y="2121749"/>
            <a:ext cx="781021" cy="781021"/>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1</a:t>
            </a:r>
            <a:endParaRPr kumimoji="0" lang="zh-CN" altLang="en-US" sz="4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9" name="矩形 8">
            <a:extLst>
              <a:ext uri="{FF2B5EF4-FFF2-40B4-BE49-F238E27FC236}">
                <a16:creationId xmlns:a16="http://schemas.microsoft.com/office/drawing/2014/main" id="{5C2468E3-C593-4B45-80D8-52C83AFF074F}"/>
              </a:ext>
            </a:extLst>
          </p:cNvPr>
          <p:cNvSpPr/>
          <p:nvPr/>
        </p:nvSpPr>
        <p:spPr bwMode="auto">
          <a:xfrm>
            <a:off x="1774833" y="3313025"/>
            <a:ext cx="9352344" cy="2734581"/>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a:extLst>
              <a:ext uri="{FF2B5EF4-FFF2-40B4-BE49-F238E27FC236}">
                <a16:creationId xmlns:a16="http://schemas.microsoft.com/office/drawing/2014/main" id="{482C711C-4E65-45E6-82BA-EA24773BBB23}"/>
              </a:ext>
            </a:extLst>
          </p:cNvPr>
          <p:cNvSpPr/>
          <p:nvPr/>
        </p:nvSpPr>
        <p:spPr>
          <a:xfrm>
            <a:off x="1823859" y="3370175"/>
            <a:ext cx="9231431" cy="251607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上世纪</a:t>
            </a:r>
            <a:r>
              <a:rPr kumimoji="0" lang="en-US" altLang="zh-CN" sz="15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20</a:t>
            </a:r>
            <a:r>
              <a:rPr kumimoji="0" lang="zh-CN" altLang="en-US" sz="15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代的旧中国，是一个半封建半殖民地的社会。“十月革命”一声炮响给我们送来马克思列宁主义，“五四”运动中工人阶级登上政治舞台，这都为中国共产党的诞生作了思想和组织上的准备。中国共产党正是顺应求民族独立、谋人民解放的历史使命，勇立社会历史发展的潮头，在南湖红船上宣告成立，从此使中国革命的历史翻开了崭新的一页。对此，毛泽东同志称之为“开天辟地的大事变”。董必武同志在故地重游中欣然命笔：“烟雨楼台革命萌生，此间曾著星星火；风云世界逢春蛰起，到处皆闻殷殷雷。”南湖红船点燃的星星之火，形成了中国革命的燎原之势，使四海翻腾，五岳震荡。我们党从这里走向井冈山，走向延安，走向西柏坡，由一个领导人民为夺取政权而奋斗的党，成为领导人民掌握政权并长期执政的党。</a:t>
            </a:r>
            <a:endParaRPr kumimoji="0" lang="zh-CN" altLang="zh-CN" sz="15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0072748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2" presetClass="entr" presetSubtype="2" decel="45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1+#ppt_w/2"/>
                                          </p:val>
                                        </p:tav>
                                        <p:tav tm="100000">
                                          <p:val>
                                            <p:strVal val="#ppt_x"/>
                                          </p:val>
                                        </p:tav>
                                      </p:tavLst>
                                    </p:anim>
                                    <p:anim calcmode="lin" valueType="num">
                                      <p:cBhvr additive="base">
                                        <p:cTn id="14" dur="10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750"/>
                            </p:stCondLst>
                            <p:childTnLst>
                              <p:par>
                                <p:cTn id="16" presetID="21" presetClass="entr" presetSubtype="1"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heel(1)">
                                      <p:cBhvr>
                                        <p:cTn id="18" dur="2000"/>
                                        <p:tgtEl>
                                          <p:spTgt spid="9"/>
                                        </p:tgtEl>
                                      </p:cBhvr>
                                    </p:animEffect>
                                  </p:childTnLst>
                                </p:cTn>
                              </p:par>
                            </p:childTnLst>
                          </p:cTn>
                        </p:par>
                        <p:par>
                          <p:cTn id="19" fill="hold">
                            <p:stCondLst>
                              <p:cond delay="3750"/>
                            </p:stCondLst>
                            <p:childTnLst>
                              <p:par>
                                <p:cTn id="20" presetID="18" presetClass="entr" presetSubtype="1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down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D80DAF0-2BE0-492D-BDA1-531C5048EE15}"/>
              </a:ext>
            </a:extLst>
          </p:cNvPr>
          <p:cNvGrpSpPr/>
          <p:nvPr/>
        </p:nvGrpSpPr>
        <p:grpSpPr>
          <a:xfrm>
            <a:off x="0" y="1813426"/>
            <a:ext cx="10108557" cy="1403698"/>
            <a:chOff x="2083443" y="1929173"/>
            <a:chExt cx="10108557" cy="1403698"/>
          </a:xfrm>
        </p:grpSpPr>
        <p:sp>
          <p:nvSpPr>
            <p:cNvPr id="3" name="矩形: 圆角 12">
              <a:extLst>
                <a:ext uri="{FF2B5EF4-FFF2-40B4-BE49-F238E27FC236}">
                  <a16:creationId xmlns:a16="http://schemas.microsoft.com/office/drawing/2014/main" id="{29DD675B-16E5-44AC-968C-EAEC81F748EA}"/>
                </a:ext>
              </a:extLst>
            </p:cNvPr>
            <p:cNvSpPr/>
            <p:nvPr/>
          </p:nvSpPr>
          <p:spPr>
            <a:xfrm>
              <a:off x="2083443" y="1929173"/>
              <a:ext cx="10108557" cy="1403698"/>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矩形 3">
              <a:extLst>
                <a:ext uri="{FF2B5EF4-FFF2-40B4-BE49-F238E27FC236}">
                  <a16:creationId xmlns:a16="http://schemas.microsoft.com/office/drawing/2014/main" id="{2C64F688-2745-4176-B1D1-2EADD798C221}"/>
                </a:ext>
              </a:extLst>
            </p:cNvPr>
            <p:cNvSpPr/>
            <p:nvPr/>
          </p:nvSpPr>
          <p:spPr>
            <a:xfrm>
              <a:off x="2777924" y="2166342"/>
              <a:ext cx="8785185"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中国共产党扬起红船的风帆</a:t>
              </a:r>
              <a:r>
                <a:rPr kumimoji="0" lang="zh-CN" altLang="en-US" sz="28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，以坚定理想、百折不挠的奋斗精神，矢志推动中国革命和建设事业不断前进。</a:t>
              </a:r>
              <a:endParaRPr kumimoji="0" lang="zh-CN" altLang="zh-CN" sz="28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8" name="矩形: 圆角 13">
            <a:extLst>
              <a:ext uri="{FF2B5EF4-FFF2-40B4-BE49-F238E27FC236}">
                <a16:creationId xmlns:a16="http://schemas.microsoft.com/office/drawing/2014/main" id="{B5F366C6-FCFC-4149-B34E-FB676A383D38}"/>
              </a:ext>
            </a:extLst>
          </p:cNvPr>
          <p:cNvSpPr/>
          <p:nvPr/>
        </p:nvSpPr>
        <p:spPr>
          <a:xfrm>
            <a:off x="9641981" y="2121749"/>
            <a:ext cx="781021" cy="781021"/>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2</a:t>
            </a:r>
            <a:endParaRPr kumimoji="0" lang="zh-CN" altLang="en-US" sz="4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9" name="矩形 8">
            <a:extLst>
              <a:ext uri="{FF2B5EF4-FFF2-40B4-BE49-F238E27FC236}">
                <a16:creationId xmlns:a16="http://schemas.microsoft.com/office/drawing/2014/main" id="{5C2468E3-C593-4B45-80D8-52C83AFF074F}"/>
              </a:ext>
            </a:extLst>
          </p:cNvPr>
          <p:cNvSpPr/>
          <p:nvPr/>
        </p:nvSpPr>
        <p:spPr bwMode="auto">
          <a:xfrm>
            <a:off x="756213" y="3446300"/>
            <a:ext cx="9352344" cy="2734581"/>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a:extLst>
              <a:ext uri="{FF2B5EF4-FFF2-40B4-BE49-F238E27FC236}">
                <a16:creationId xmlns:a16="http://schemas.microsoft.com/office/drawing/2014/main" id="{482C711C-4E65-45E6-82BA-EA24773BBB23}"/>
              </a:ext>
            </a:extLst>
          </p:cNvPr>
          <p:cNvSpPr/>
          <p:nvPr/>
        </p:nvSpPr>
        <p:spPr>
          <a:xfrm>
            <a:off x="807678" y="3550855"/>
            <a:ext cx="9231431" cy="251607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是以马克思主义理论武装起来的先进政党。中国共产党的诞生，使中国革命从此有了坚定的理想信念和强大的精神支柱。在惊涛骇浪不断的革命大潮中，红船在升腾，共产党人的信念也在升腾。当初，党的“一大”会议在白色恐怖中召开，由上海转至嘉兴，在南湖红船上完成缔造中国共产党的使命，靠的是坚定的理想信念和百折不挠的革命精神。之后，我们党在长期艰苦卓绝的奋斗中，历经曲折而不畏艰险，屡受考验而不变初衷，由小到大，由弱变强，靠的还是坚定的理想信念和百折不挠的革命精神。中国共产党人不管风吹浪打，不怕急流险滩，始终坚定自己的理想和信念，以压倒一切敌人、战胜一切困难的大无畏英雄气概，矢志推动中国革命和建设事业的大船劈波斩浪、不断奋进。</a:t>
            </a:r>
            <a:endParaRPr kumimoji="0" lang="zh-CN" altLang="zh-CN" sz="15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5765874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2" presetClass="entr" presetSubtype="2" decel="45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1+#ppt_w/2"/>
                                          </p:val>
                                        </p:tav>
                                        <p:tav tm="100000">
                                          <p:val>
                                            <p:strVal val="#ppt_x"/>
                                          </p:val>
                                        </p:tav>
                                      </p:tavLst>
                                    </p:anim>
                                    <p:anim calcmode="lin" valueType="num">
                                      <p:cBhvr additive="base">
                                        <p:cTn id="14" dur="10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750"/>
                            </p:stCondLst>
                            <p:childTnLst>
                              <p:par>
                                <p:cTn id="16" presetID="21" presetClass="entr" presetSubtype="1"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heel(1)">
                                      <p:cBhvr>
                                        <p:cTn id="18" dur="2000"/>
                                        <p:tgtEl>
                                          <p:spTgt spid="9"/>
                                        </p:tgtEl>
                                      </p:cBhvr>
                                    </p:animEffect>
                                  </p:childTnLst>
                                </p:cTn>
                              </p:par>
                            </p:childTnLst>
                          </p:cTn>
                        </p:par>
                        <p:par>
                          <p:cTn id="19" fill="hold">
                            <p:stCondLst>
                              <p:cond delay="3750"/>
                            </p:stCondLst>
                            <p:childTnLst>
                              <p:par>
                                <p:cTn id="20" presetID="18" presetClass="entr" presetSubtype="1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down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D80DAF0-2BE0-492D-BDA1-531C5048EE15}"/>
              </a:ext>
            </a:extLst>
          </p:cNvPr>
          <p:cNvGrpSpPr/>
          <p:nvPr/>
        </p:nvGrpSpPr>
        <p:grpSpPr>
          <a:xfrm>
            <a:off x="2083443" y="1813426"/>
            <a:ext cx="10108557" cy="1403698"/>
            <a:chOff x="2083443" y="1929173"/>
            <a:chExt cx="10108557" cy="1403698"/>
          </a:xfrm>
        </p:grpSpPr>
        <p:sp>
          <p:nvSpPr>
            <p:cNvPr id="3" name="矩形: 圆角 12">
              <a:extLst>
                <a:ext uri="{FF2B5EF4-FFF2-40B4-BE49-F238E27FC236}">
                  <a16:creationId xmlns:a16="http://schemas.microsoft.com/office/drawing/2014/main" id="{29DD675B-16E5-44AC-968C-EAEC81F748EA}"/>
                </a:ext>
              </a:extLst>
            </p:cNvPr>
            <p:cNvSpPr/>
            <p:nvPr/>
          </p:nvSpPr>
          <p:spPr>
            <a:xfrm>
              <a:off x="2083443" y="1929173"/>
              <a:ext cx="10108557" cy="1403698"/>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矩形 3">
              <a:extLst>
                <a:ext uri="{FF2B5EF4-FFF2-40B4-BE49-F238E27FC236}">
                  <a16:creationId xmlns:a16="http://schemas.microsoft.com/office/drawing/2014/main" id="{2C64F688-2745-4176-B1D1-2EADD798C221}"/>
                </a:ext>
              </a:extLst>
            </p:cNvPr>
            <p:cNvSpPr/>
            <p:nvPr/>
          </p:nvSpPr>
          <p:spPr>
            <a:xfrm>
              <a:off x="2777924" y="2166342"/>
              <a:ext cx="8785185"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中国共产党载着红船的意愿</a:t>
              </a:r>
              <a:r>
                <a:rPr kumimoji="0" lang="zh-CN" altLang="en-US" sz="25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，以立党为公、忠诚为民的奉献精神，努力维护好、实现好、发展好最广大人民的根本利益。</a:t>
              </a:r>
              <a:endParaRPr kumimoji="0" lang="zh-CN" altLang="zh-CN" sz="25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8" name="矩形: 圆角 13">
            <a:extLst>
              <a:ext uri="{FF2B5EF4-FFF2-40B4-BE49-F238E27FC236}">
                <a16:creationId xmlns:a16="http://schemas.microsoft.com/office/drawing/2014/main" id="{B5F366C6-FCFC-4149-B34E-FB676A383D38}"/>
              </a:ext>
            </a:extLst>
          </p:cNvPr>
          <p:cNvSpPr/>
          <p:nvPr/>
        </p:nvSpPr>
        <p:spPr>
          <a:xfrm>
            <a:off x="1691002" y="2121749"/>
            <a:ext cx="781021" cy="781021"/>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3</a:t>
            </a:r>
            <a:endParaRPr kumimoji="0" lang="zh-CN" altLang="en-US" sz="4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9" name="矩形 8">
            <a:extLst>
              <a:ext uri="{FF2B5EF4-FFF2-40B4-BE49-F238E27FC236}">
                <a16:creationId xmlns:a16="http://schemas.microsoft.com/office/drawing/2014/main" id="{5C2468E3-C593-4B45-80D8-52C83AFF074F}"/>
              </a:ext>
            </a:extLst>
          </p:cNvPr>
          <p:cNvSpPr/>
          <p:nvPr/>
        </p:nvSpPr>
        <p:spPr bwMode="auto">
          <a:xfrm>
            <a:off x="1797693" y="3251470"/>
            <a:ext cx="9352344" cy="2734581"/>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a:extLst>
              <a:ext uri="{FF2B5EF4-FFF2-40B4-BE49-F238E27FC236}">
                <a16:creationId xmlns:a16="http://schemas.microsoft.com/office/drawing/2014/main" id="{482C711C-4E65-45E6-82BA-EA24773BBB23}"/>
              </a:ext>
            </a:extLst>
          </p:cNvPr>
          <p:cNvSpPr/>
          <p:nvPr/>
        </p:nvSpPr>
        <p:spPr>
          <a:xfrm>
            <a:off x="1849158" y="3379175"/>
            <a:ext cx="9231431" cy="2446824"/>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革命声传画舫中，诞生共党庆工农”。中国共产党从诞生那天起，从来就没有自己的私利，而是以全心全意为人民谋福利为根本宗旨。密切联系群众是我们党区别于其他任何一个政党的显著标志。依水行舟，忠诚为民，成为贯穿中国革命和建设全过程的一条红线，也是“红船精神”的本质所在。肩负为人民谋利益的神圣职责和崇高使命，中国共产党人以自己的身体力行，宣传、发动和引领全国各族人民团结一心，和衷共济，英勇奋战，在推进中国革命和建设的进程中，不断维护好、实现好、发展好最广大人民的根本利益。</a:t>
            </a:r>
            <a:endParaRPr kumimoji="0" lang="zh-CN" altLang="zh-CN" sz="17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4321884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2" presetClass="entr" presetSubtype="2" decel="45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1+#ppt_w/2"/>
                                          </p:val>
                                        </p:tav>
                                        <p:tav tm="100000">
                                          <p:val>
                                            <p:strVal val="#ppt_x"/>
                                          </p:val>
                                        </p:tav>
                                      </p:tavLst>
                                    </p:anim>
                                    <p:anim calcmode="lin" valueType="num">
                                      <p:cBhvr additive="base">
                                        <p:cTn id="14" dur="10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750"/>
                            </p:stCondLst>
                            <p:childTnLst>
                              <p:par>
                                <p:cTn id="16" presetID="21" presetClass="entr" presetSubtype="1"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heel(1)">
                                      <p:cBhvr>
                                        <p:cTn id="18" dur="2000"/>
                                        <p:tgtEl>
                                          <p:spTgt spid="9"/>
                                        </p:tgtEl>
                                      </p:cBhvr>
                                    </p:animEffect>
                                  </p:childTnLst>
                                </p:cTn>
                              </p:par>
                            </p:childTnLst>
                          </p:cTn>
                        </p:par>
                        <p:par>
                          <p:cTn id="19" fill="hold">
                            <p:stCondLst>
                              <p:cond delay="3750"/>
                            </p:stCondLst>
                            <p:childTnLst>
                              <p:par>
                                <p:cTn id="20" presetID="18" presetClass="entr" presetSubtype="1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down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2003397" y="1784369"/>
            <a:ext cx="928672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gradFill>
                  <a:gsLst>
                    <a:gs pos="14000">
                      <a:srgbClr val="FF0000"/>
                    </a:gs>
                    <a:gs pos="94000">
                      <a:srgbClr val="790000"/>
                    </a:gs>
                    <a:gs pos="49000">
                      <a:srgbClr val="FF0000"/>
                    </a:gs>
                  </a:gsLst>
                  <a:lin ang="5400000" scaled="1"/>
                </a:gradFill>
                <a:effectLst>
                  <a:glow rad="152400">
                    <a:prstClr val="white"/>
                  </a:glow>
                </a:effectLst>
                <a:uLnTx/>
                <a:uFillTx/>
                <a:latin typeface="Arial" panose="020B0604020202020204" pitchFamily="34" charset="0"/>
                <a:ea typeface="Microsoft YaHei" panose="020B0503020204020204" pitchFamily="34" charset="-122"/>
                <a:cs typeface="+mn-ea"/>
                <a:sym typeface="Arial" panose="020B0604020202020204" pitchFamily="34" charset="0"/>
              </a:rPr>
              <a:t>中国革命精神之源，也是“红船精神”的深刻内涵</a:t>
            </a:r>
          </a:p>
        </p:txBody>
      </p:sp>
      <p:grpSp>
        <p:nvGrpSpPr>
          <p:cNvPr id="4" name="组合 3"/>
          <p:cNvGrpSpPr/>
          <p:nvPr/>
        </p:nvGrpSpPr>
        <p:grpSpPr>
          <a:xfrm>
            <a:off x="1076325" y="2749792"/>
            <a:ext cx="6410325" cy="599380"/>
            <a:chOff x="3390900" y="1795363"/>
            <a:chExt cx="6410325" cy="599380"/>
          </a:xfrm>
        </p:grpSpPr>
        <p:sp>
          <p:nvSpPr>
            <p:cNvPr id="5" name="矩形 4"/>
            <p:cNvSpPr/>
            <p:nvPr/>
          </p:nvSpPr>
          <p:spPr>
            <a:xfrm>
              <a:off x="3603624" y="1795363"/>
              <a:ext cx="6197601" cy="59938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6" name="矩形 5"/>
            <p:cNvSpPr/>
            <p:nvPr/>
          </p:nvSpPr>
          <p:spPr>
            <a:xfrm>
              <a:off x="3800475" y="1825223"/>
              <a:ext cx="589597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开天辟地、敢为人先的</a:t>
              </a:r>
              <a:r>
                <a:rPr kumimoji="0" lang="zh-CN" altLang="en-US" sz="2800" b="1" i="0" u="none" strike="noStrike" kern="1200" cap="none" spc="0" normalizeH="0" baseline="0" noProof="0" dirty="0">
                  <a:ln>
                    <a:noFill/>
                  </a:ln>
                  <a:solidFill>
                    <a:srgbClr val="E6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首创精神</a:t>
              </a:r>
            </a:p>
          </p:txBody>
        </p:sp>
        <p:sp>
          <p:nvSpPr>
            <p:cNvPr id="7" name="椭圆 6"/>
            <p:cNvSpPr/>
            <p:nvPr/>
          </p:nvSpPr>
          <p:spPr>
            <a:xfrm>
              <a:off x="3390900" y="1952526"/>
              <a:ext cx="371475" cy="3714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gradFill>
                    <a:gsLst>
                      <a:gs pos="24000">
                        <a:prstClr val="white"/>
                      </a:gs>
                      <a:gs pos="84000">
                        <a:srgbClr val="FFFF00"/>
                      </a:gs>
                    </a:gsLst>
                    <a:lin ang="5400000" scaled="1"/>
                  </a:gradFill>
                  <a:effectLst/>
                  <a:uLnTx/>
                  <a:uFillTx/>
                  <a:latin typeface="Arial" panose="020B0604020202020204" pitchFamily="34" charset="0"/>
                  <a:ea typeface="Microsoft YaHei" panose="020B0503020204020204" pitchFamily="34" charset="-122"/>
                  <a:cs typeface="+mn-ea"/>
                  <a:sym typeface="Arial" panose="020B0604020202020204" pitchFamily="34" charset="0"/>
                </a:rPr>
                <a:t>1</a:t>
              </a:r>
              <a:endParaRPr kumimoji="0" lang="zh-CN" altLang="en-US" sz="1800" b="0" i="0" u="none" strike="noStrike" kern="1200" cap="none" spc="0" normalizeH="0" baseline="0" noProof="0">
                <a:ln>
                  <a:noFill/>
                </a:ln>
                <a:gradFill>
                  <a:gsLst>
                    <a:gs pos="24000">
                      <a:prstClr val="white"/>
                    </a:gs>
                    <a:gs pos="84000">
                      <a:srgbClr val="FFFF00"/>
                    </a:gs>
                  </a:gsLst>
                  <a:lin ang="5400000" scaled="1"/>
                </a:gra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8" name="组合 7"/>
          <p:cNvGrpSpPr/>
          <p:nvPr/>
        </p:nvGrpSpPr>
        <p:grpSpPr>
          <a:xfrm>
            <a:off x="1076325" y="3482585"/>
            <a:ext cx="6410325" cy="656652"/>
            <a:chOff x="3390900" y="1795363"/>
            <a:chExt cx="6410325" cy="656652"/>
          </a:xfrm>
        </p:grpSpPr>
        <p:sp>
          <p:nvSpPr>
            <p:cNvPr id="9" name="矩形 8"/>
            <p:cNvSpPr/>
            <p:nvPr/>
          </p:nvSpPr>
          <p:spPr>
            <a:xfrm>
              <a:off x="3603624" y="1795363"/>
              <a:ext cx="6197601" cy="656652"/>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p:cNvSpPr/>
            <p:nvPr/>
          </p:nvSpPr>
          <p:spPr>
            <a:xfrm>
              <a:off x="3800475" y="1870919"/>
              <a:ext cx="589597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坚定理想、百折不挠的</a:t>
              </a:r>
              <a:r>
                <a:rPr kumimoji="0" lang="zh-CN" altLang="en-US" sz="2800" b="1" i="0" u="none" strike="noStrike" kern="1200" cap="none" spc="0" normalizeH="0" baseline="0" noProof="0" dirty="0">
                  <a:ln>
                    <a:noFill/>
                  </a:ln>
                  <a:solidFill>
                    <a:srgbClr val="E6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奋斗精神</a:t>
              </a:r>
            </a:p>
          </p:txBody>
        </p:sp>
        <p:sp>
          <p:nvSpPr>
            <p:cNvPr id="11" name="椭圆 10"/>
            <p:cNvSpPr/>
            <p:nvPr/>
          </p:nvSpPr>
          <p:spPr>
            <a:xfrm>
              <a:off x="3390900" y="1952526"/>
              <a:ext cx="371475" cy="3714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24000">
                        <a:prstClr val="white"/>
                      </a:gs>
                      <a:gs pos="84000">
                        <a:srgbClr val="FFFF00"/>
                      </a:gs>
                    </a:gsLst>
                    <a:lin ang="5400000" scaled="1"/>
                  </a:gradFill>
                  <a:effectLst/>
                  <a:uLnTx/>
                  <a:uFillTx/>
                  <a:latin typeface="Arial" panose="020B0604020202020204" pitchFamily="34" charset="0"/>
                  <a:ea typeface="Microsoft YaHei" panose="020B0503020204020204" pitchFamily="34" charset="-122"/>
                  <a:cs typeface="+mn-ea"/>
                  <a:sym typeface="Arial" panose="020B0604020202020204" pitchFamily="34" charset="0"/>
                </a:rPr>
                <a:t>2</a:t>
              </a:r>
              <a:endParaRPr kumimoji="0" lang="zh-CN" altLang="en-US" sz="1800" b="0" i="0" u="none" strike="noStrike" kern="1200" cap="none" spc="0" normalizeH="0" baseline="0" noProof="0" dirty="0">
                <a:ln>
                  <a:noFill/>
                </a:ln>
                <a:gradFill>
                  <a:gsLst>
                    <a:gs pos="24000">
                      <a:prstClr val="white"/>
                    </a:gs>
                    <a:gs pos="84000">
                      <a:srgbClr val="FFFF00"/>
                    </a:gs>
                  </a:gsLst>
                  <a:lin ang="5400000" scaled="1"/>
                </a:gra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12" name="组合 11"/>
          <p:cNvGrpSpPr/>
          <p:nvPr/>
        </p:nvGrpSpPr>
        <p:grpSpPr>
          <a:xfrm>
            <a:off x="1076325" y="4281330"/>
            <a:ext cx="6410325" cy="625306"/>
            <a:chOff x="3390900" y="1795363"/>
            <a:chExt cx="6410325" cy="625306"/>
          </a:xfrm>
        </p:grpSpPr>
        <p:sp>
          <p:nvSpPr>
            <p:cNvPr id="13" name="矩形 12"/>
            <p:cNvSpPr/>
            <p:nvPr/>
          </p:nvSpPr>
          <p:spPr>
            <a:xfrm>
              <a:off x="3603624" y="1795363"/>
              <a:ext cx="6197601" cy="625306"/>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4" name="矩形 13"/>
            <p:cNvSpPr/>
            <p:nvPr/>
          </p:nvSpPr>
          <p:spPr>
            <a:xfrm>
              <a:off x="3800475" y="1827998"/>
              <a:ext cx="600075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立党为公、忠诚为民的</a:t>
              </a:r>
              <a:r>
                <a:rPr kumimoji="0" lang="zh-CN" altLang="en-US" sz="2800" b="1" i="0" u="none" strike="noStrike" kern="1200" cap="none" spc="0" normalizeH="0" baseline="0" noProof="0" dirty="0">
                  <a:ln>
                    <a:noFill/>
                  </a:ln>
                  <a:solidFill>
                    <a:srgbClr val="E6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奉献精神</a:t>
              </a:r>
            </a:p>
          </p:txBody>
        </p:sp>
        <p:sp>
          <p:nvSpPr>
            <p:cNvPr id="15" name="椭圆 14"/>
            <p:cNvSpPr/>
            <p:nvPr/>
          </p:nvSpPr>
          <p:spPr>
            <a:xfrm>
              <a:off x="3390900" y="1917801"/>
              <a:ext cx="371475" cy="3714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24000">
                        <a:prstClr val="white"/>
                      </a:gs>
                      <a:gs pos="84000">
                        <a:srgbClr val="FFFF00"/>
                      </a:gs>
                    </a:gsLst>
                    <a:lin ang="5400000" scaled="1"/>
                  </a:gradFill>
                  <a:effectLst/>
                  <a:uLnTx/>
                  <a:uFillTx/>
                  <a:latin typeface="Arial" panose="020B0604020202020204" pitchFamily="34" charset="0"/>
                  <a:ea typeface="Microsoft YaHei" panose="020B0503020204020204" pitchFamily="34" charset="-122"/>
                  <a:cs typeface="+mn-ea"/>
                  <a:sym typeface="Arial" panose="020B0604020202020204" pitchFamily="34" charset="0"/>
                </a:rPr>
                <a:t>3</a:t>
              </a:r>
              <a:endParaRPr kumimoji="0" lang="zh-CN" altLang="en-US" sz="1800" b="0" i="0" u="none" strike="noStrike" kern="1200" cap="none" spc="0" normalizeH="0" baseline="0" noProof="0" dirty="0">
                <a:ln>
                  <a:noFill/>
                </a:ln>
                <a:gradFill>
                  <a:gsLst>
                    <a:gs pos="24000">
                      <a:prstClr val="white"/>
                    </a:gs>
                    <a:gs pos="84000">
                      <a:srgbClr val="FFFF00"/>
                    </a:gs>
                  </a:gsLst>
                  <a:lin ang="5400000" scaled="1"/>
                </a:gra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16" name="Freeform 5">
            <a:extLst>
              <a:ext uri="{FF2B5EF4-FFF2-40B4-BE49-F238E27FC236}">
                <a16:creationId xmlns:a16="http://schemas.microsoft.com/office/drawing/2014/main" id="{ED7700F4-B0D8-47FD-81F3-9CC49A53630A}"/>
              </a:ext>
            </a:extLst>
          </p:cNvPr>
          <p:cNvSpPr>
            <a:spLocks noChangeAspect="1"/>
          </p:cNvSpPr>
          <p:nvPr/>
        </p:nvSpPr>
        <p:spPr bwMode="auto">
          <a:xfrm>
            <a:off x="1110575" y="1657833"/>
            <a:ext cx="750650" cy="75064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0000"/>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7" name="矩形 16">
            <a:extLst>
              <a:ext uri="{FF2B5EF4-FFF2-40B4-BE49-F238E27FC236}">
                <a16:creationId xmlns:a16="http://schemas.microsoft.com/office/drawing/2014/main" id="{5C2468E3-C593-4B45-80D8-52C83AFF074F}"/>
              </a:ext>
            </a:extLst>
          </p:cNvPr>
          <p:cNvSpPr/>
          <p:nvPr/>
        </p:nvSpPr>
        <p:spPr bwMode="auto">
          <a:xfrm>
            <a:off x="1110575" y="5094231"/>
            <a:ext cx="6376075" cy="924604"/>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8" name="矩形 17">
            <a:extLst>
              <a:ext uri="{FF2B5EF4-FFF2-40B4-BE49-F238E27FC236}">
                <a16:creationId xmlns:a16="http://schemas.microsoft.com/office/drawing/2014/main" id="{482C711C-4E65-45E6-82BA-EA24773BBB23}"/>
              </a:ext>
            </a:extLst>
          </p:cNvPr>
          <p:cNvSpPr/>
          <p:nvPr/>
        </p:nvSpPr>
        <p:spPr>
          <a:xfrm>
            <a:off x="1150465" y="5071462"/>
            <a:ext cx="6293641" cy="964880"/>
          </a:xfrm>
          <a:prstGeom prst="rect">
            <a:avLst/>
          </a:prstGeom>
        </p:spPr>
        <p:txBody>
          <a:bodyPr wrap="square">
            <a:spAutoFit/>
          </a:bodyPr>
          <a:lstStyle/>
          <a:p>
            <a:pPr marL="0" marR="0" lvl="0" indent="0" algn="just" defTabSz="914400" rtl="0" eaLnBrk="1" fontAlgn="auto" latinLnBrk="0" hangingPunct="1">
              <a:lnSpc>
                <a:spcPct val="135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我们要高举“三个代表”重要思想伟大旗帜，始终保持党的先进性，就必须永远铭记我们党的“母亲船”，重温红船的历史沧桑，在继承和弘扬“红船精神”中永葆党的先进性，进一步激发为中国特色社会主义事业而奋斗的信念和力量。</a:t>
            </a:r>
            <a:endParaRPr kumimoji="0" lang="zh-CN" altLang="zh-CN" sz="14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pic>
        <p:nvPicPr>
          <p:cNvPr id="19" name="图片 18">
            <a:extLst>
              <a:ext uri="{FF2B5EF4-FFF2-40B4-BE49-F238E27FC236}">
                <a16:creationId xmlns:a16="http://schemas.microsoft.com/office/drawing/2014/main" id="{903E68A8-646E-4B36-96DA-4A38EEF5C798}"/>
              </a:ext>
            </a:extLst>
          </p:cNvPr>
          <p:cNvPicPr>
            <a:picLocks noChangeAspect="1"/>
          </p:cNvPicPr>
          <p:nvPr/>
        </p:nvPicPr>
        <p:blipFill rotWithShape="1">
          <a:blip r:embed="rId3"/>
          <a:srcRect l="202" t="829" r="5772" b="19983"/>
          <a:stretch/>
        </p:blipFill>
        <p:spPr>
          <a:xfrm>
            <a:off x="7918697" y="2749792"/>
            <a:ext cx="3371429" cy="32565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368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2000"/>
                            </p:stCondLst>
                            <p:childTnLst>
                              <p:par>
                                <p:cTn id="15" presetID="18" presetClass="entr" presetSubtype="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Right)">
                                      <p:cBhvr>
                                        <p:cTn id="17" dur="500"/>
                                        <p:tgtEl>
                                          <p:spTgt spid="4"/>
                                        </p:tgtEl>
                                      </p:cBhvr>
                                    </p:animEffect>
                                  </p:childTnLst>
                                </p:cTn>
                              </p:par>
                            </p:childTnLst>
                          </p:cTn>
                        </p:par>
                        <p:par>
                          <p:cTn id="18" fill="hold">
                            <p:stCondLst>
                              <p:cond delay="2500"/>
                            </p:stCondLst>
                            <p:childTnLst>
                              <p:par>
                                <p:cTn id="19" presetID="18" presetClass="entr" presetSubtype="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childTnLst>
                          </p:cTn>
                        </p:par>
                        <p:par>
                          <p:cTn id="22" fill="hold">
                            <p:stCondLst>
                              <p:cond delay="3000"/>
                            </p:stCondLst>
                            <p:childTnLst>
                              <p:par>
                                <p:cTn id="23" presetID="18" presetClass="entr" presetSubtype="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Right)">
                                      <p:cBhvr>
                                        <p:cTn id="25" dur="500"/>
                                        <p:tgtEl>
                                          <p:spTgt spid="12"/>
                                        </p:tgtEl>
                                      </p:cBhvr>
                                    </p:animEffect>
                                  </p:childTnLst>
                                </p:cTn>
                              </p:par>
                            </p:childTnLst>
                          </p:cTn>
                        </p:par>
                        <p:par>
                          <p:cTn id="26" fill="hold">
                            <p:stCondLst>
                              <p:cond delay="3500"/>
                            </p:stCondLst>
                            <p:childTnLst>
                              <p:par>
                                <p:cTn id="27" presetID="21"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heel(1)">
                                      <p:cBhvr>
                                        <p:cTn id="29" dur="2000"/>
                                        <p:tgtEl>
                                          <p:spTgt spid="17"/>
                                        </p:tgtEl>
                                      </p:cBhvr>
                                    </p:animEffect>
                                  </p:childTnLst>
                                </p:cTn>
                              </p:par>
                            </p:childTnLst>
                          </p:cTn>
                        </p:par>
                        <p:par>
                          <p:cTn id="30" fill="hold">
                            <p:stCondLst>
                              <p:cond delay="5500"/>
                            </p:stCondLst>
                            <p:childTnLst>
                              <p:par>
                                <p:cTn id="31" presetID="18" presetClass="entr" presetSubtype="12"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strips(downLeft)">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animBg="1"/>
      <p:bldP spid="17"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975360" y="-1341120"/>
            <a:ext cx="772160" cy="1056640"/>
          </a:xfrm>
          <a:prstGeom prst="rect">
            <a:avLst/>
          </a:prstGeom>
          <a:gradFill>
            <a:gsLst>
              <a:gs pos="0">
                <a:srgbClr val="BE0000"/>
              </a:gs>
              <a:gs pos="100000">
                <a:srgbClr val="93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32095" y="1329905"/>
            <a:ext cx="2686473" cy="107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513588" y="8802"/>
            <a:ext cx="2700272" cy="239095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68" descr="华表54654">
            <a:extLst>
              <a:ext uri="{FF2B5EF4-FFF2-40B4-BE49-F238E27FC236}">
                <a16:creationId xmlns:a16="http://schemas.microsoft.com/office/drawing/2014/main" id="{6340931A-FF8F-487F-842E-6A0D129CF37F}"/>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t="1273"/>
          <a:stretch>
            <a:fillRect/>
          </a:stretch>
        </p:blipFill>
        <p:spPr bwMode="auto">
          <a:xfrm>
            <a:off x="-6840" y="-13444"/>
            <a:ext cx="3433009" cy="7956330"/>
          </a:xfrm>
          <a:prstGeom prst="rect">
            <a:avLst/>
          </a:prstGeom>
          <a:noFill/>
          <a:extLst>
            <a:ext uri="{909E8E84-426E-40DD-AFC4-6F175D3DCCD1}">
              <a14:hiddenFill xmlns:a14="http://schemas.microsoft.com/office/drawing/2010/main">
                <a:solidFill>
                  <a:srgbClr val="FFFFFF"/>
                </a:solidFill>
              </a14:hiddenFill>
            </a:ext>
          </a:extLst>
        </p:spPr>
      </p:pic>
      <p:pic>
        <p:nvPicPr>
          <p:cNvPr id="50" name="图片 49">
            <a:extLst>
              <a:ext uri="{FF2B5EF4-FFF2-40B4-BE49-F238E27FC236}">
                <a16:creationId xmlns:a16="http://schemas.microsoft.com/office/drawing/2014/main" id="{EE55A93D-2F18-4002-A898-3BA066A0D4E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916231"/>
            <a:ext cx="12192000" cy="867537"/>
          </a:xfrm>
          <a:prstGeom prst="rect">
            <a:avLst/>
          </a:prstGeom>
        </p:spPr>
      </p:pic>
      <p:sp>
        <p:nvSpPr>
          <p:cNvPr id="23" name="文本框 22">
            <a:extLst>
              <a:ext uri="{FF2B5EF4-FFF2-40B4-BE49-F238E27FC236}">
                <a16:creationId xmlns:a16="http://schemas.microsoft.com/office/drawing/2014/main" id="{16F1BEED-F53E-41BF-A548-A925267B3D92}"/>
              </a:ext>
            </a:extLst>
          </p:cNvPr>
          <p:cNvSpPr txBox="1"/>
          <p:nvPr/>
        </p:nvSpPr>
        <p:spPr>
          <a:xfrm>
            <a:off x="2990553" y="2861879"/>
            <a:ext cx="6382047" cy="1323439"/>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“红船精神”</a:t>
            </a:r>
            <a:r>
              <a:rPr lang="zh-CN" altLang="en-US" sz="4000" b="1" noProof="0" dirty="0">
                <a:solidFill>
                  <a:prstClr val="white"/>
                </a:solidFill>
                <a:latin typeface="微软雅黑" panose="020B0503020204020204" pitchFamily="34" charset="-122"/>
                <a:ea typeface="微软雅黑" panose="020B0503020204020204" pitchFamily="34" charset="-122"/>
                <a:cs typeface="+mn-ea"/>
                <a:sym typeface="+mn-lt"/>
              </a:rPr>
              <a:t>对党的建设</a:t>
            </a:r>
            <a:endParaRPr lang="en-US" altLang="zh-CN" sz="4000" b="1" noProof="0" dirty="0">
              <a:solidFill>
                <a:prstClr val="white"/>
              </a:solidFill>
              <a:latin typeface="微软雅黑" panose="020B0503020204020204" pitchFamily="34" charset="-122"/>
              <a:ea typeface="微软雅黑" panose="020B0503020204020204" pitchFamily="34" charset="-122"/>
              <a:cs typeface="+mn-ea"/>
              <a:sym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zh-CN" altLang="en-US" sz="4000" b="1" noProof="0" dirty="0">
                <a:solidFill>
                  <a:prstClr val="white"/>
                </a:solidFill>
                <a:latin typeface="微软雅黑" panose="020B0503020204020204" pitchFamily="34" charset="-122"/>
                <a:ea typeface="微软雅黑" panose="020B0503020204020204" pitchFamily="34" charset="-122"/>
                <a:cs typeface="+mn-ea"/>
                <a:sym typeface="+mn-lt"/>
              </a:rPr>
              <a:t>具有重要意义</a:t>
            </a:r>
            <a:endPar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24" name="组合 23">
            <a:extLst>
              <a:ext uri="{FF2B5EF4-FFF2-40B4-BE49-F238E27FC236}">
                <a16:creationId xmlns:a16="http://schemas.microsoft.com/office/drawing/2014/main" id="{0B4F1D9F-4DAB-4FEC-88A1-472293C6D641}"/>
              </a:ext>
            </a:extLst>
          </p:cNvPr>
          <p:cNvGrpSpPr/>
          <p:nvPr/>
        </p:nvGrpSpPr>
        <p:grpSpPr>
          <a:xfrm>
            <a:off x="5826127" y="4482532"/>
            <a:ext cx="898407" cy="671151"/>
            <a:chOff x="3401079" y="2692409"/>
            <a:chExt cx="898407" cy="671151"/>
          </a:xfrm>
        </p:grpSpPr>
        <p:sp>
          <p:nvSpPr>
            <p:cNvPr id="25" name="流程图: 可选过程 24">
              <a:extLst>
                <a:ext uri="{FF2B5EF4-FFF2-40B4-BE49-F238E27FC236}">
                  <a16:creationId xmlns:a16="http://schemas.microsoft.com/office/drawing/2014/main" id="{3F2BAE9B-764A-41E7-B9E4-5C34776153FE}"/>
                </a:ext>
              </a:extLst>
            </p:cNvPr>
            <p:cNvSpPr/>
            <p:nvPr/>
          </p:nvSpPr>
          <p:spPr>
            <a:xfrm>
              <a:off x="3401079" y="2692409"/>
              <a:ext cx="898407" cy="671151"/>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6" name="文本框 25">
              <a:extLst>
                <a:ext uri="{FF2B5EF4-FFF2-40B4-BE49-F238E27FC236}">
                  <a16:creationId xmlns:a16="http://schemas.microsoft.com/office/drawing/2014/main" id="{A91D5159-2FE2-4072-83E5-8F22608B017F}"/>
                </a:ext>
              </a:extLst>
            </p:cNvPr>
            <p:cNvSpPr txBox="1"/>
            <p:nvPr/>
          </p:nvSpPr>
          <p:spPr>
            <a:xfrm>
              <a:off x="3543861" y="2732618"/>
              <a:ext cx="662361" cy="63094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5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03</a:t>
              </a:r>
              <a:endParaRPr kumimoji="0" lang="zh-CN" altLang="en-US" sz="35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pic>
        <p:nvPicPr>
          <p:cNvPr id="29" name="图片 28"/>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flipH="1">
            <a:off x="8485554" y="4028792"/>
            <a:ext cx="3097129" cy="2249783"/>
          </a:xfrm>
          <a:prstGeom prst="rect">
            <a:avLst/>
          </a:prstGeom>
        </p:spPr>
      </p:pic>
    </p:spTree>
    <p:extLst>
      <p:ext uri="{BB962C8B-B14F-4D97-AF65-F5344CB8AC3E}">
        <p14:creationId xmlns:p14="http://schemas.microsoft.com/office/powerpoint/2010/main" val="357244616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500"/>
                                        <p:tgtEl>
                                          <p:spTgt spid="39"/>
                                        </p:tgtEl>
                                      </p:cBhvr>
                                    </p:animEffect>
                                  </p:childTnLst>
                                </p:cTn>
                              </p:par>
                              <p:par>
                                <p:cTn id="11" presetID="53" presetClass="entr" presetSubtype="16"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1500" fill="hold"/>
                                        <p:tgtEl>
                                          <p:spTgt spid="39"/>
                                        </p:tgtEl>
                                        <p:attrNameLst>
                                          <p:attrName>ppt_w</p:attrName>
                                        </p:attrNameLst>
                                      </p:cBhvr>
                                      <p:tavLst>
                                        <p:tav tm="0">
                                          <p:val>
                                            <p:fltVal val="0"/>
                                          </p:val>
                                        </p:tav>
                                        <p:tav tm="100000">
                                          <p:val>
                                            <p:strVal val="#ppt_w"/>
                                          </p:val>
                                        </p:tav>
                                      </p:tavLst>
                                    </p:anim>
                                    <p:anim calcmode="lin" valueType="num">
                                      <p:cBhvr>
                                        <p:cTn id="14" dur="1500" fill="hold"/>
                                        <p:tgtEl>
                                          <p:spTgt spid="39"/>
                                        </p:tgtEl>
                                        <p:attrNameLst>
                                          <p:attrName>ppt_h</p:attrName>
                                        </p:attrNameLst>
                                      </p:cBhvr>
                                      <p:tavLst>
                                        <p:tav tm="0">
                                          <p:val>
                                            <p:fltVal val="0"/>
                                          </p:val>
                                        </p:tav>
                                        <p:tav tm="100000">
                                          <p:val>
                                            <p:strVal val="#ppt_h"/>
                                          </p:val>
                                        </p:tav>
                                      </p:tavLst>
                                    </p:anim>
                                    <p:animEffect transition="in" filter="fade">
                                      <p:cBhvr>
                                        <p:cTn id="15" dur="1500"/>
                                        <p:tgtEl>
                                          <p:spTgt spid="39"/>
                                        </p:tgtEl>
                                      </p:cBhvr>
                                    </p:animEffect>
                                  </p:childTnLst>
                                </p:cTn>
                              </p:par>
                              <p:par>
                                <p:cTn id="16" presetID="42" presetClass="path" presetSubtype="0" accel="26000" decel="74000" fill="hold" nodeType="withEffect">
                                  <p:stCondLst>
                                    <p:cond delay="0"/>
                                  </p:stCondLst>
                                  <p:childTnLst>
                                    <p:animMotion origin="layout" path="M -3.54167E-6 -3.7037E-6 L -0.11132 0.00278 " pathEditMode="relative" rAng="0" ptsTypes="AA">
                                      <p:cBhvr>
                                        <p:cTn id="17" dur="1500" spd="-100000" fill="hold"/>
                                        <p:tgtEl>
                                          <p:spTgt spid="39"/>
                                        </p:tgtEl>
                                        <p:attrNameLst>
                                          <p:attrName>ppt_x</p:attrName>
                                          <p:attrName>ppt_y</p:attrName>
                                        </p:attrNameLst>
                                      </p:cBhvr>
                                      <p:rCtr x="-5573" y="139"/>
                                    </p:animMotion>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1000"/>
                                        <p:tgtEl>
                                          <p:spTgt spid="43"/>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1000"/>
                                        <p:tgtEl>
                                          <p:spTgt spid="50"/>
                                        </p:tgtEl>
                                      </p:cBhvr>
                                    </p:animEffect>
                                  </p:childTnLst>
                                </p:cTn>
                              </p:par>
                            </p:childTnLst>
                          </p:cTn>
                        </p:par>
                        <p:par>
                          <p:cTn id="25" fill="hold">
                            <p:stCondLst>
                              <p:cond delay="4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ppt_x</p:attrName>
                                        </p:attrNameLst>
                                      </p:cBhvr>
                                      <p:tavLst>
                                        <p:tav tm="0">
                                          <p:val>
                                            <p:strVal val="#ppt_x-#ppt_w*1.125000"/>
                                          </p:val>
                                        </p:tav>
                                        <p:tav tm="100000">
                                          <p:val>
                                            <p:strVal val="#ppt_x"/>
                                          </p:val>
                                        </p:tav>
                                      </p:tavLst>
                                    </p:anim>
                                    <p:animEffect transition="in" filter="wipe(right)">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圆角矩形 1"/>
          <p:cNvSpPr/>
          <p:nvPr/>
        </p:nvSpPr>
        <p:spPr>
          <a:xfrm>
            <a:off x="1038226" y="2822575"/>
            <a:ext cx="10134600" cy="1664275"/>
          </a:xfrm>
          <a:prstGeom prst="roundRect">
            <a:avLst>
              <a:gd name="adj" fmla="val 11218"/>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3" name="文本框 2"/>
          <p:cNvSpPr txBox="1"/>
          <p:nvPr/>
        </p:nvSpPr>
        <p:spPr>
          <a:xfrm>
            <a:off x="2198866" y="1620094"/>
            <a:ext cx="7632218" cy="861774"/>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0" i="0" u="none" strike="noStrike" kern="1200" cap="none" spc="600" normalizeH="0" baseline="0" noProof="0" dirty="0">
                <a:ln>
                  <a:noFill/>
                </a:ln>
                <a:gradFill>
                  <a:gsLst>
                    <a:gs pos="14000">
                      <a:srgbClr val="FF0000"/>
                    </a:gs>
                    <a:gs pos="94000">
                      <a:srgbClr val="790000"/>
                    </a:gs>
                    <a:gs pos="49000">
                      <a:srgbClr val="FF0000"/>
                    </a:gs>
                  </a:gsLst>
                  <a:lin ang="5400000" scaled="1"/>
                </a:gradFill>
                <a:effectLst>
                  <a:glow rad="127000">
                    <a:prstClr val="white"/>
                  </a:glow>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 重要意义</a:t>
            </a:r>
          </a:p>
        </p:txBody>
      </p:sp>
      <p:sp>
        <p:nvSpPr>
          <p:cNvPr id="4" name="矩形 3"/>
          <p:cNvSpPr/>
          <p:nvPr/>
        </p:nvSpPr>
        <p:spPr>
          <a:xfrm>
            <a:off x="2603252" y="2953861"/>
            <a:ext cx="6952545" cy="132343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gradFill>
                  <a:gsLst>
                    <a:gs pos="33000">
                      <a:srgbClr val="4472C4">
                        <a:lumMod val="5000"/>
                        <a:lumOff val="95000"/>
                      </a:srgbClr>
                    </a:gs>
                    <a:gs pos="82000">
                      <a:srgbClr val="FFFF00"/>
                    </a:gs>
                    <a:gs pos="100000">
                      <a:prstClr val="white"/>
                    </a:gs>
                  </a:gsLst>
                  <a:lin ang="5400000" scaled="1"/>
                </a:gradFill>
                <a:effectLst>
                  <a:outerShdw blurRad="50800" dist="76200" dir="2700000" algn="tl" rotWithShape="0">
                    <a:srgbClr val="591300">
                      <a:alpha val="50000"/>
                    </a:srgbClr>
                  </a:outerShdw>
                </a:effectLst>
                <a:uLnTx/>
                <a:uFillTx/>
                <a:latin typeface="Arial" panose="020B0604020202020204" pitchFamily="34" charset="0"/>
                <a:ea typeface="Microsoft YaHei" panose="020B0503020204020204" pitchFamily="34" charset="-122"/>
                <a:cs typeface="+mn-ea"/>
                <a:sym typeface="Arial" panose="020B0604020202020204" pitchFamily="34" charset="0"/>
              </a:rPr>
              <a:t>新世纪  新阶段</a:t>
            </a:r>
          </a:p>
        </p:txBody>
      </p:sp>
      <p:sp>
        <p:nvSpPr>
          <p:cNvPr id="5" name="矩形 4"/>
          <p:cNvSpPr/>
          <p:nvPr/>
        </p:nvSpPr>
        <p:spPr>
          <a:xfrm>
            <a:off x="1393825" y="4641902"/>
            <a:ext cx="9347932" cy="175432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我国已踏上全面建设小康社会、加快推进社会主义现代化的伟大征程。保持党的先进性，既面临着新的要求，也面临着新的考验。在新的形势下，继承和弘扬“红船精神”，对于加强党的先进性建设，进一步巩固党的执政地位，完成党的执政使命，具有十分重要的理论意义和实践意义。</a:t>
            </a:r>
          </a:p>
        </p:txBody>
      </p:sp>
    </p:spTree>
    <p:extLst>
      <p:ext uri="{BB962C8B-B14F-4D97-AF65-F5344CB8AC3E}">
        <p14:creationId xmlns:p14="http://schemas.microsoft.com/office/powerpoint/2010/main" val="33559293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6" presetClass="emph" presetSubtype="0" repeatCount="2000" fill="hold" grpId="1" nodeType="afterEffect">
                                  <p:stCondLst>
                                    <p:cond delay="0"/>
                                  </p:stCondLst>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par>
                          <p:cTn id="22" fill="hold">
                            <p:stCondLst>
                              <p:cond delay="2500"/>
                            </p:stCondLst>
                            <p:childTnLst>
                              <p:par>
                                <p:cTn id="23" presetID="1" presetClass="entr" presetSubtype="0" fill="hold" grpId="0" nodeType="afterEffect">
                                  <p:stCondLst>
                                    <p:cond delay="0"/>
                                  </p:stCondLst>
                                  <p:iterate type="lt">
                                    <p:tmAbs val="50"/>
                                  </p:iterate>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4" grpId="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19A163-0AC6-45BD-8D8A-E9946DD288C2}"/>
              </a:ext>
            </a:extLst>
          </p:cNvPr>
          <p:cNvSpPr/>
          <p:nvPr/>
        </p:nvSpPr>
        <p:spPr bwMode="auto">
          <a:xfrm>
            <a:off x="748828" y="3066723"/>
            <a:ext cx="6983061" cy="3085151"/>
          </a:xfrm>
          <a:prstGeom prst="rect">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pic>
        <p:nvPicPr>
          <p:cNvPr id="3" name="图片 2">
            <a:extLst>
              <a:ext uri="{FF2B5EF4-FFF2-40B4-BE49-F238E27FC236}">
                <a16:creationId xmlns:a16="http://schemas.microsoft.com/office/drawing/2014/main" id="{CD76C0E0-D060-40CB-9B6D-D1813EFFF9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0253" y="3103785"/>
            <a:ext cx="3647746" cy="3011026"/>
          </a:xfrm>
          <a:prstGeom prst="rect">
            <a:avLst/>
          </a:prstGeom>
          <a:solidFill>
            <a:srgbClr val="C00000"/>
          </a:solidFill>
          <a:ln>
            <a:noFill/>
          </a:ln>
          <a:effectLst>
            <a:outerShdw blurRad="292100" dist="139700" dir="2700000" algn="tl" rotWithShape="0">
              <a:srgbClr val="333333">
                <a:alpha val="65000"/>
              </a:srgbClr>
            </a:outerShdw>
          </a:effectLst>
        </p:spPr>
      </p:pic>
      <p:sp>
        <p:nvSpPr>
          <p:cNvPr id="4" name="矩形 3">
            <a:extLst>
              <a:ext uri="{FF2B5EF4-FFF2-40B4-BE49-F238E27FC236}">
                <a16:creationId xmlns:a16="http://schemas.microsoft.com/office/drawing/2014/main" id="{E5FB6BE2-B5F4-4E61-8163-0FEDD9AE9AC4}"/>
              </a:ext>
            </a:extLst>
          </p:cNvPr>
          <p:cNvSpPr/>
          <p:nvPr/>
        </p:nvSpPr>
        <p:spPr>
          <a:xfrm>
            <a:off x="837192" y="3231571"/>
            <a:ext cx="6709502" cy="2806922"/>
          </a:xfrm>
          <a:prstGeom prst="rect">
            <a:avLst/>
          </a:prstGeom>
        </p:spPr>
        <p:txBody>
          <a:bodyPr wrap="square">
            <a:spAutoFit/>
          </a:bodyPr>
          <a:lstStyle/>
          <a:p>
            <a:pPr marL="0" marR="0" lvl="0" indent="507181" algn="just" defTabSz="914069" rtl="0" eaLnBrk="1" fontAlgn="base" latinLnBrk="0" hangingPunct="1">
              <a:lnSpc>
                <a:spcPct val="14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发展是当今时代的一大主题，也是党执政兴国的第一要务。加强党的先进性建设，首要任务就是提高领导发展的能力。当今世界处于深刻变化之中，综合国力的竞争日趋激烈，我国全面建设小康社会的进程中也出现了许多前所未有的新情况、新问题。“红船精神”昭示我们，在社会发展的进程中，我们不能因循守旧，刻舟求剑，必须勇立潮头，敢为人先，以创新的精神永葆党的生机和活力。面对新挑战、新机遇和新形势、新任务，我们要坚持和发扬“红船精神”，有敢于突破前人的勇气和智慧，自觉克服安于现状、不思进取的思想观念，坚持用创新的理论成果武装头脑，用创新的思想观念谋划工作，紧紧扭住发展不放松，与时俱进，开拓创新，不断推进建设中国特色社会主义的伟大事业。</a:t>
            </a:r>
            <a:endParaRPr kumimoji="0" lang="en-US" altLang="zh-CN" sz="14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nvGrpSpPr>
          <p:cNvPr id="5" name="组合 4"/>
          <p:cNvGrpSpPr/>
          <p:nvPr/>
        </p:nvGrpSpPr>
        <p:grpSpPr>
          <a:xfrm>
            <a:off x="1258520" y="1681316"/>
            <a:ext cx="10209479" cy="1023659"/>
            <a:chOff x="1258520" y="1681316"/>
            <a:chExt cx="10209479" cy="1023659"/>
          </a:xfrm>
        </p:grpSpPr>
        <p:sp>
          <p:nvSpPr>
            <p:cNvPr id="6" name="矩形 5">
              <a:extLst>
                <a:ext uri="{FF2B5EF4-FFF2-40B4-BE49-F238E27FC236}">
                  <a16:creationId xmlns:a16="http://schemas.microsoft.com/office/drawing/2014/main" id="{2CE429C5-EADB-4CE9-ADD2-26ABF80647BA}"/>
                </a:ext>
              </a:extLst>
            </p:cNvPr>
            <p:cNvSpPr/>
            <p:nvPr/>
          </p:nvSpPr>
          <p:spPr bwMode="auto">
            <a:xfrm>
              <a:off x="1258520" y="1681316"/>
              <a:ext cx="10209479" cy="102365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7" name="矩形 6">
              <a:extLst>
                <a:ext uri="{FF2B5EF4-FFF2-40B4-BE49-F238E27FC236}">
                  <a16:creationId xmlns:a16="http://schemas.microsoft.com/office/drawing/2014/main" id="{643DDE89-5027-4BBF-ABE2-63DC00C30820}"/>
                </a:ext>
              </a:extLst>
            </p:cNvPr>
            <p:cNvSpPr/>
            <p:nvPr/>
          </p:nvSpPr>
          <p:spPr>
            <a:xfrm>
              <a:off x="2889182" y="1819733"/>
              <a:ext cx="8248233" cy="830997"/>
            </a:xfrm>
            <a:prstGeom prst="rect">
              <a:avLst/>
            </a:prstGeom>
          </p:spPr>
          <p:txBody>
            <a:bodyPr wrap="square">
              <a:spAutoFit/>
            </a:bodyPr>
            <a:lstStyle/>
            <a:p>
              <a:pPr marL="0" marR="0" lvl="0" indent="0" algn="just" defTabSz="914069"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“红船精神”是激励我们把握发展这一时代主题和党执政兴国第一要务，大胆探索、创新创业的强大思想武器</a:t>
              </a:r>
            </a:p>
          </p:txBody>
        </p:sp>
      </p:grpSp>
      <p:grpSp>
        <p:nvGrpSpPr>
          <p:cNvPr id="8" name="组合 7"/>
          <p:cNvGrpSpPr/>
          <p:nvPr/>
        </p:nvGrpSpPr>
        <p:grpSpPr>
          <a:xfrm>
            <a:off x="742996" y="1681316"/>
            <a:ext cx="1884024" cy="1023659"/>
            <a:chOff x="742996" y="1681316"/>
            <a:chExt cx="1884024" cy="1023659"/>
          </a:xfrm>
        </p:grpSpPr>
        <p:sp>
          <p:nvSpPr>
            <p:cNvPr id="9" name="箭头: 五边形 21">
              <a:extLst>
                <a:ext uri="{FF2B5EF4-FFF2-40B4-BE49-F238E27FC236}">
                  <a16:creationId xmlns:a16="http://schemas.microsoft.com/office/drawing/2014/main" id="{145FB786-B7C5-4426-9BE9-BA9671256263}"/>
                </a:ext>
              </a:extLst>
            </p:cNvPr>
            <p:cNvSpPr/>
            <p:nvPr/>
          </p:nvSpPr>
          <p:spPr bwMode="auto">
            <a:xfrm>
              <a:off x="742996" y="1681316"/>
              <a:ext cx="1884024" cy="1023659"/>
            </a:xfrm>
            <a:prstGeom prst="homePlate">
              <a:avLst>
                <a:gd name="adj" fmla="val 19643"/>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Freeform 12">
              <a:extLst>
                <a:ext uri="{FF2B5EF4-FFF2-40B4-BE49-F238E27FC236}">
                  <a16:creationId xmlns:a16="http://schemas.microsoft.com/office/drawing/2014/main" id="{62F9A382-09E4-4143-9704-6F97ED1B8DB8}"/>
                </a:ext>
              </a:extLst>
            </p:cNvPr>
            <p:cNvSpPr>
              <a:spLocks noEditPoints="1"/>
            </p:cNvSpPr>
            <p:nvPr/>
          </p:nvSpPr>
          <p:spPr bwMode="auto">
            <a:xfrm>
              <a:off x="1258520" y="1761184"/>
              <a:ext cx="637593" cy="863921"/>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8608719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19A163-0AC6-45BD-8D8A-E9946DD288C2}"/>
              </a:ext>
            </a:extLst>
          </p:cNvPr>
          <p:cNvSpPr/>
          <p:nvPr/>
        </p:nvSpPr>
        <p:spPr bwMode="auto">
          <a:xfrm>
            <a:off x="4484938" y="3066723"/>
            <a:ext cx="6983061" cy="3085151"/>
          </a:xfrm>
          <a:prstGeom prst="rect">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pic>
        <p:nvPicPr>
          <p:cNvPr id="3" name="图片 2">
            <a:extLst>
              <a:ext uri="{FF2B5EF4-FFF2-40B4-BE49-F238E27FC236}">
                <a16:creationId xmlns:a16="http://schemas.microsoft.com/office/drawing/2014/main" id="{CD76C0E0-D060-40CB-9B6D-D1813EFFF9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996" y="3104872"/>
            <a:ext cx="3645111" cy="3008851"/>
          </a:xfrm>
          <a:prstGeom prst="rect">
            <a:avLst/>
          </a:prstGeom>
          <a:solidFill>
            <a:srgbClr val="C00000"/>
          </a:solidFill>
          <a:ln>
            <a:noFill/>
          </a:ln>
          <a:effectLst>
            <a:outerShdw blurRad="292100" dist="139700" dir="2700000" algn="tl" rotWithShape="0">
              <a:srgbClr val="333333">
                <a:alpha val="65000"/>
              </a:srgbClr>
            </a:outerShdw>
          </a:effectLst>
        </p:spPr>
      </p:pic>
      <p:sp>
        <p:nvSpPr>
          <p:cNvPr id="4" name="矩形 3">
            <a:extLst>
              <a:ext uri="{FF2B5EF4-FFF2-40B4-BE49-F238E27FC236}">
                <a16:creationId xmlns:a16="http://schemas.microsoft.com/office/drawing/2014/main" id="{E5FB6BE2-B5F4-4E61-8163-0FEDD9AE9AC4}"/>
              </a:ext>
            </a:extLst>
          </p:cNvPr>
          <p:cNvSpPr/>
          <p:nvPr/>
        </p:nvSpPr>
        <p:spPr>
          <a:xfrm>
            <a:off x="4573302" y="3127398"/>
            <a:ext cx="6709502" cy="3075842"/>
          </a:xfrm>
          <a:prstGeom prst="rect">
            <a:avLst/>
          </a:prstGeom>
        </p:spPr>
        <p:txBody>
          <a:bodyPr wrap="square">
            <a:spAutoFit/>
          </a:bodyPr>
          <a:lstStyle/>
          <a:p>
            <a:pPr marL="0" marR="0" lvl="0" indent="507181" algn="just" defTabSz="914069" rtl="0" eaLnBrk="1" fontAlgn="base" latinLnBrk="0" hangingPunct="1">
              <a:lnSpc>
                <a:spcPct val="135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革命的航船是在惊涛骇浪中到达成功的彼岸的，中国改革和建设事业的航程同样不会一帆风顺。建设中国特色社会主义是一项前无古人的创造性事业，全面建设小康社会是一项空前艰巨的宏图伟业，在推进其发展的漫漫征程中充满了重重困难和各种风险。“红船精神”昭示我们，逆水行舟，不进则退。面对我们的基本国情和我们党的历史使命，没有坚定的理想和必胜的信念，没有不畏艰辛、励精图治的精神状态和艰苦奋斗、顽强拼搏的作风，就难以克服前进道路上的重重困难，难以战胜前进道路上的风险和挑战。我们必须坚持和发扬“红船精神”，坚定理想信念，增强忧患意识，居安思危，处盛虑衰，以共产党人的胸襟和眼界观察世界、判断形势，恪尽职守、脚踏实地，不怕艰难、坚韧不拔，矢志拼搏、艰苦创业，努力谱写全面建设小康社会、加快推进社会主义现代化的新篇章。</a:t>
            </a:r>
            <a:endParaRPr kumimoji="0" lang="en-US" altLang="zh-CN" sz="14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nvGrpSpPr>
          <p:cNvPr id="5" name="组合 4"/>
          <p:cNvGrpSpPr/>
          <p:nvPr/>
        </p:nvGrpSpPr>
        <p:grpSpPr>
          <a:xfrm>
            <a:off x="1258520" y="1681316"/>
            <a:ext cx="10209479" cy="1023659"/>
            <a:chOff x="1258520" y="1681316"/>
            <a:chExt cx="10209479" cy="1023659"/>
          </a:xfrm>
        </p:grpSpPr>
        <p:sp>
          <p:nvSpPr>
            <p:cNvPr id="6" name="矩形 5">
              <a:extLst>
                <a:ext uri="{FF2B5EF4-FFF2-40B4-BE49-F238E27FC236}">
                  <a16:creationId xmlns:a16="http://schemas.microsoft.com/office/drawing/2014/main" id="{2CE429C5-EADB-4CE9-ADD2-26ABF80647BA}"/>
                </a:ext>
              </a:extLst>
            </p:cNvPr>
            <p:cNvSpPr/>
            <p:nvPr/>
          </p:nvSpPr>
          <p:spPr bwMode="auto">
            <a:xfrm>
              <a:off x="1258520" y="1681316"/>
              <a:ext cx="10209479" cy="102365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7" name="矩形 6">
              <a:extLst>
                <a:ext uri="{FF2B5EF4-FFF2-40B4-BE49-F238E27FC236}">
                  <a16:creationId xmlns:a16="http://schemas.microsoft.com/office/drawing/2014/main" id="{643DDE89-5027-4BBF-ABE2-63DC00C30820}"/>
                </a:ext>
              </a:extLst>
            </p:cNvPr>
            <p:cNvSpPr/>
            <p:nvPr/>
          </p:nvSpPr>
          <p:spPr>
            <a:xfrm>
              <a:off x="2889182" y="1819733"/>
              <a:ext cx="8248233" cy="830997"/>
            </a:xfrm>
            <a:prstGeom prst="rect">
              <a:avLst/>
            </a:prstGeom>
          </p:spPr>
          <p:txBody>
            <a:bodyPr wrap="square">
              <a:spAutoFit/>
            </a:bodyPr>
            <a:lstStyle/>
            <a:p>
              <a:pPr marL="0" marR="0" lvl="0" indent="0" algn="just" defTabSz="914069"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“红船精神”是鼓舞我们坚定共产主义理想和中国特色社会主义信念，不畏艰险、艰苦奋斗的强大精神支柱</a:t>
              </a:r>
            </a:p>
          </p:txBody>
        </p:sp>
      </p:grpSp>
      <p:grpSp>
        <p:nvGrpSpPr>
          <p:cNvPr id="8" name="组合 7"/>
          <p:cNvGrpSpPr/>
          <p:nvPr/>
        </p:nvGrpSpPr>
        <p:grpSpPr>
          <a:xfrm>
            <a:off x="742996" y="1681316"/>
            <a:ext cx="1884024" cy="1023659"/>
            <a:chOff x="742996" y="1681316"/>
            <a:chExt cx="1884024" cy="1023659"/>
          </a:xfrm>
        </p:grpSpPr>
        <p:sp>
          <p:nvSpPr>
            <p:cNvPr id="9" name="箭头: 五边形 21">
              <a:extLst>
                <a:ext uri="{FF2B5EF4-FFF2-40B4-BE49-F238E27FC236}">
                  <a16:creationId xmlns:a16="http://schemas.microsoft.com/office/drawing/2014/main" id="{145FB786-B7C5-4426-9BE9-BA9671256263}"/>
                </a:ext>
              </a:extLst>
            </p:cNvPr>
            <p:cNvSpPr/>
            <p:nvPr/>
          </p:nvSpPr>
          <p:spPr bwMode="auto">
            <a:xfrm>
              <a:off x="742996" y="1681316"/>
              <a:ext cx="1884024" cy="1023659"/>
            </a:xfrm>
            <a:prstGeom prst="homePlate">
              <a:avLst>
                <a:gd name="adj" fmla="val 19643"/>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Freeform 12">
              <a:extLst>
                <a:ext uri="{FF2B5EF4-FFF2-40B4-BE49-F238E27FC236}">
                  <a16:creationId xmlns:a16="http://schemas.microsoft.com/office/drawing/2014/main" id="{62F9A382-09E4-4143-9704-6F97ED1B8DB8}"/>
                </a:ext>
              </a:extLst>
            </p:cNvPr>
            <p:cNvSpPr>
              <a:spLocks noEditPoints="1"/>
            </p:cNvSpPr>
            <p:nvPr/>
          </p:nvSpPr>
          <p:spPr bwMode="auto">
            <a:xfrm>
              <a:off x="1258520" y="1761184"/>
              <a:ext cx="637593" cy="863921"/>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22610785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19A163-0AC6-45BD-8D8A-E9946DD288C2}"/>
              </a:ext>
            </a:extLst>
          </p:cNvPr>
          <p:cNvSpPr/>
          <p:nvPr/>
        </p:nvSpPr>
        <p:spPr bwMode="auto">
          <a:xfrm>
            <a:off x="748828" y="3066723"/>
            <a:ext cx="6983061" cy="3085151"/>
          </a:xfrm>
          <a:prstGeom prst="rect">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pic>
        <p:nvPicPr>
          <p:cNvPr id="3" name="图片 2">
            <a:extLst>
              <a:ext uri="{FF2B5EF4-FFF2-40B4-BE49-F238E27FC236}">
                <a16:creationId xmlns:a16="http://schemas.microsoft.com/office/drawing/2014/main" id="{CD76C0E0-D060-40CB-9B6D-D1813EFFF9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1081" y="3066722"/>
            <a:ext cx="3646089" cy="3085152"/>
          </a:xfrm>
          <a:prstGeom prst="rect">
            <a:avLst/>
          </a:prstGeom>
          <a:solidFill>
            <a:srgbClr val="C00000"/>
          </a:solidFill>
          <a:ln>
            <a:noFill/>
          </a:ln>
          <a:effectLst>
            <a:outerShdw blurRad="292100" dist="139700" dir="2700000" algn="tl" rotWithShape="0">
              <a:srgbClr val="333333">
                <a:alpha val="65000"/>
              </a:srgbClr>
            </a:outerShdw>
          </a:effectLst>
        </p:spPr>
      </p:pic>
      <p:sp>
        <p:nvSpPr>
          <p:cNvPr id="4" name="矩形 3">
            <a:extLst>
              <a:ext uri="{FF2B5EF4-FFF2-40B4-BE49-F238E27FC236}">
                <a16:creationId xmlns:a16="http://schemas.microsoft.com/office/drawing/2014/main" id="{E5FB6BE2-B5F4-4E61-8163-0FEDD9AE9AC4}"/>
              </a:ext>
            </a:extLst>
          </p:cNvPr>
          <p:cNvSpPr/>
          <p:nvPr/>
        </p:nvSpPr>
        <p:spPr>
          <a:xfrm>
            <a:off x="837192" y="3127398"/>
            <a:ext cx="6709502" cy="2908168"/>
          </a:xfrm>
          <a:prstGeom prst="rect">
            <a:avLst/>
          </a:prstGeom>
        </p:spPr>
        <p:txBody>
          <a:bodyPr wrap="square">
            <a:spAutoFit/>
          </a:bodyPr>
          <a:lstStyle/>
          <a:p>
            <a:pPr marL="0" marR="0" lvl="0" indent="507181" algn="just" defTabSz="914069" rtl="0" eaLnBrk="1" fontAlgn="base" latinLnBrk="0" hangingPunct="1">
              <a:lnSpc>
                <a:spcPct val="14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作为马克思主义政党，我们党自诞生之日起就以解放全人类、实现共产主义为己任，以全心全意为人民服务为根本宗旨。坚持立党为公、执政为民，始终保持党同人民群众的血肉联系，是马克思主义政党与生俱来的政治品质和最高从政道德，是衡量党的先进性的根本标尺。“红船精神”昭示我们，党和人民的关系就好比舟和水的关系，“水可载舟，亦可覆舟”。革命战争年代，正是在“红船精神”引领下，我们党从民族大义和人民群众的根本利益出发，充分发动并紧紧依靠人民群众夺取了政权，从此成为在全国掌握政权并长期执政的执政党。改革开放以来，我们党经受着执政和改革开放的双重考验。党的先进性能否始终保持，党的执政地位能否不断巩固，根本取决于人民群众对党的信赖和拥护，而这又取决于我们党能否践行立党为公、执政为民的本质要求，取决于我们党能否团结带领人民群众求真务实、真抓实干。我们必须牢记“权为民所用、情为民所系、利为民所谋”的谆谆教诲，继续发扬“红船精神”，始终不渝地为最广大人民谋利益，坚持人民利益高于一切的政德，真正干出有利于党和人民事业的政绩。</a:t>
            </a:r>
            <a:endParaRPr kumimoji="0" lang="en-US" altLang="zh-CN" sz="12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nvGrpSpPr>
          <p:cNvPr id="5" name="组合 4"/>
          <p:cNvGrpSpPr/>
          <p:nvPr/>
        </p:nvGrpSpPr>
        <p:grpSpPr>
          <a:xfrm>
            <a:off x="1258520" y="1681316"/>
            <a:ext cx="10209479" cy="1023659"/>
            <a:chOff x="1258520" y="1681316"/>
            <a:chExt cx="10209479" cy="1023659"/>
          </a:xfrm>
        </p:grpSpPr>
        <p:sp>
          <p:nvSpPr>
            <p:cNvPr id="6" name="矩形 5">
              <a:extLst>
                <a:ext uri="{FF2B5EF4-FFF2-40B4-BE49-F238E27FC236}">
                  <a16:creationId xmlns:a16="http://schemas.microsoft.com/office/drawing/2014/main" id="{2CE429C5-EADB-4CE9-ADD2-26ABF80647BA}"/>
                </a:ext>
              </a:extLst>
            </p:cNvPr>
            <p:cNvSpPr/>
            <p:nvPr/>
          </p:nvSpPr>
          <p:spPr bwMode="auto">
            <a:xfrm>
              <a:off x="1258520" y="1681316"/>
              <a:ext cx="10209479" cy="102365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7" name="矩形 6">
              <a:extLst>
                <a:ext uri="{FF2B5EF4-FFF2-40B4-BE49-F238E27FC236}">
                  <a16:creationId xmlns:a16="http://schemas.microsoft.com/office/drawing/2014/main" id="{643DDE89-5027-4BBF-ABE2-63DC00C30820}"/>
                </a:ext>
              </a:extLst>
            </p:cNvPr>
            <p:cNvSpPr/>
            <p:nvPr/>
          </p:nvSpPr>
          <p:spPr>
            <a:xfrm>
              <a:off x="2889182" y="1842883"/>
              <a:ext cx="8419284" cy="707886"/>
            </a:xfrm>
            <a:prstGeom prst="rect">
              <a:avLst/>
            </a:prstGeom>
          </p:spPr>
          <p:txBody>
            <a:bodyPr wrap="square">
              <a:spAutoFit/>
            </a:bodyPr>
            <a:lstStyle/>
            <a:p>
              <a:pPr marL="0" marR="0" lvl="0" indent="0" algn="just" defTabSz="914069"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“红船精神”是鞭策我们牢记立党为公、执政为民本质要求和全心全意为人民服务的根本宗旨，求真务实、一心为民的强大道德力量</a:t>
              </a:r>
            </a:p>
          </p:txBody>
        </p:sp>
      </p:grpSp>
      <p:grpSp>
        <p:nvGrpSpPr>
          <p:cNvPr id="8" name="组合 7"/>
          <p:cNvGrpSpPr/>
          <p:nvPr/>
        </p:nvGrpSpPr>
        <p:grpSpPr>
          <a:xfrm>
            <a:off x="742996" y="1681316"/>
            <a:ext cx="1884024" cy="1023659"/>
            <a:chOff x="742996" y="1681316"/>
            <a:chExt cx="1884024" cy="1023659"/>
          </a:xfrm>
        </p:grpSpPr>
        <p:sp>
          <p:nvSpPr>
            <p:cNvPr id="9" name="箭头: 五边形 21">
              <a:extLst>
                <a:ext uri="{FF2B5EF4-FFF2-40B4-BE49-F238E27FC236}">
                  <a16:creationId xmlns:a16="http://schemas.microsoft.com/office/drawing/2014/main" id="{145FB786-B7C5-4426-9BE9-BA9671256263}"/>
                </a:ext>
              </a:extLst>
            </p:cNvPr>
            <p:cNvSpPr/>
            <p:nvPr/>
          </p:nvSpPr>
          <p:spPr bwMode="auto">
            <a:xfrm>
              <a:off x="742996" y="1681316"/>
              <a:ext cx="1884024" cy="1023659"/>
            </a:xfrm>
            <a:prstGeom prst="homePlate">
              <a:avLst>
                <a:gd name="adj" fmla="val 19643"/>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Freeform 12">
              <a:extLst>
                <a:ext uri="{FF2B5EF4-FFF2-40B4-BE49-F238E27FC236}">
                  <a16:creationId xmlns:a16="http://schemas.microsoft.com/office/drawing/2014/main" id="{62F9A382-09E4-4143-9704-6F97ED1B8DB8}"/>
                </a:ext>
              </a:extLst>
            </p:cNvPr>
            <p:cNvSpPr>
              <a:spLocks noEditPoints="1"/>
            </p:cNvSpPr>
            <p:nvPr/>
          </p:nvSpPr>
          <p:spPr bwMode="auto">
            <a:xfrm>
              <a:off x="1258520" y="1761184"/>
              <a:ext cx="637593" cy="863921"/>
            </a:xfrm>
            <a:custGeom>
              <a:avLst/>
              <a:gdLst>
                <a:gd name="T0" fmla="*/ 64 w 599"/>
                <a:gd name="T1" fmla="*/ 739 h 810"/>
                <a:gd name="T2" fmla="*/ 100 w 599"/>
                <a:gd name="T3" fmla="*/ 125 h 810"/>
                <a:gd name="T4" fmla="*/ 132 w 599"/>
                <a:gd name="T5" fmla="*/ 178 h 810"/>
                <a:gd name="T6" fmla="*/ 163 w 599"/>
                <a:gd name="T7" fmla="*/ 125 h 810"/>
                <a:gd name="T8" fmla="*/ 267 w 599"/>
                <a:gd name="T9" fmla="*/ 146 h 810"/>
                <a:gd name="T10" fmla="*/ 330 w 599"/>
                <a:gd name="T11" fmla="*/ 146 h 810"/>
                <a:gd name="T12" fmla="*/ 435 w 599"/>
                <a:gd name="T13" fmla="*/ 125 h 810"/>
                <a:gd name="T14" fmla="*/ 466 w 599"/>
                <a:gd name="T15" fmla="*/ 178 h 810"/>
                <a:gd name="T16" fmla="*/ 497 w 599"/>
                <a:gd name="T17" fmla="*/ 125 h 810"/>
                <a:gd name="T18" fmla="*/ 535 w 599"/>
                <a:gd name="T19" fmla="*/ 739 h 810"/>
                <a:gd name="T20" fmla="*/ 207 w 599"/>
                <a:gd name="T21" fmla="*/ 354 h 810"/>
                <a:gd name="T22" fmla="*/ 253 w 599"/>
                <a:gd name="T23" fmla="*/ 307 h 810"/>
                <a:gd name="T24" fmla="*/ 206 w 599"/>
                <a:gd name="T25" fmla="*/ 297 h 810"/>
                <a:gd name="T26" fmla="*/ 290 w 599"/>
                <a:gd name="T27" fmla="*/ 239 h 810"/>
                <a:gd name="T28" fmla="*/ 279 w 599"/>
                <a:gd name="T29" fmla="*/ 281 h 810"/>
                <a:gd name="T30" fmla="*/ 293 w 599"/>
                <a:gd name="T31" fmla="*/ 213 h 810"/>
                <a:gd name="T32" fmla="*/ 393 w 599"/>
                <a:gd name="T33" fmla="*/ 396 h 810"/>
                <a:gd name="T34" fmla="*/ 349 w 599"/>
                <a:gd name="T35" fmla="*/ 402 h 810"/>
                <a:gd name="T36" fmla="*/ 210 w 599"/>
                <a:gd name="T37" fmla="*/ 416 h 810"/>
                <a:gd name="T38" fmla="*/ 207 w 599"/>
                <a:gd name="T39" fmla="*/ 387 h 810"/>
                <a:gd name="T40" fmla="*/ 534 w 599"/>
                <a:gd name="T41" fmla="*/ 55 h 810"/>
                <a:gd name="T42" fmla="*/ 497 w 599"/>
                <a:gd name="T43" fmla="*/ 31 h 810"/>
                <a:gd name="T44" fmla="*/ 435 w 599"/>
                <a:gd name="T45" fmla="*/ 31 h 810"/>
                <a:gd name="T46" fmla="*/ 330 w 599"/>
                <a:gd name="T47" fmla="*/ 55 h 810"/>
                <a:gd name="T48" fmla="*/ 299 w 599"/>
                <a:gd name="T49" fmla="*/ 0 h 810"/>
                <a:gd name="T50" fmla="*/ 267 w 599"/>
                <a:gd name="T51" fmla="*/ 55 h 810"/>
                <a:gd name="T52" fmla="*/ 163 w 599"/>
                <a:gd name="T53" fmla="*/ 31 h 810"/>
                <a:gd name="T54" fmla="*/ 100 w 599"/>
                <a:gd name="T55" fmla="*/ 31 h 810"/>
                <a:gd name="T56" fmla="*/ 65 w 599"/>
                <a:gd name="T57" fmla="*/ 55 h 810"/>
                <a:gd name="T58" fmla="*/ 0 w 599"/>
                <a:gd name="T59" fmla="*/ 745 h 810"/>
                <a:gd name="T60" fmla="*/ 534 w 599"/>
                <a:gd name="T61" fmla="*/ 810 h 810"/>
                <a:gd name="T62" fmla="*/ 599 w 599"/>
                <a:gd name="T63" fmla="*/ 120 h 810"/>
                <a:gd name="T64" fmla="*/ 131 w 599"/>
                <a:gd name="T65" fmla="*/ 511 h 810"/>
                <a:gd name="T66" fmla="*/ 467 w 599"/>
                <a:gd name="T67" fmla="*/ 467 h 810"/>
                <a:gd name="T68" fmla="*/ 131 w 599"/>
                <a:gd name="T69" fmla="*/ 511 h 810"/>
                <a:gd name="T70" fmla="*/ 467 w 599"/>
                <a:gd name="T71" fmla="*/ 595 h 810"/>
                <a:gd name="T72" fmla="*/ 131 w 599"/>
                <a:gd name="T73" fmla="*/ 551 h 810"/>
                <a:gd name="T74" fmla="*/ 131 w 599"/>
                <a:gd name="T75" fmla="*/ 683 h 810"/>
                <a:gd name="T76" fmla="*/ 467 w 599"/>
                <a:gd name="T77" fmla="*/ 639 h 810"/>
                <a:gd name="T78" fmla="*/ 131 w 599"/>
                <a:gd name="T79" fmla="*/ 68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 h="810">
                  <a:moveTo>
                    <a:pt x="535" y="739"/>
                  </a:moveTo>
                  <a:lnTo>
                    <a:pt x="64" y="739"/>
                  </a:lnTo>
                  <a:lnTo>
                    <a:pt x="64" y="125"/>
                  </a:lnTo>
                  <a:lnTo>
                    <a:pt x="100" y="125"/>
                  </a:lnTo>
                  <a:lnTo>
                    <a:pt x="100" y="146"/>
                  </a:lnTo>
                  <a:cubicBezTo>
                    <a:pt x="100" y="163"/>
                    <a:pt x="114" y="178"/>
                    <a:pt x="132" y="178"/>
                  </a:cubicBezTo>
                  <a:cubicBezTo>
                    <a:pt x="149" y="178"/>
                    <a:pt x="163" y="163"/>
                    <a:pt x="163" y="146"/>
                  </a:cubicBezTo>
                  <a:lnTo>
                    <a:pt x="163" y="125"/>
                  </a:lnTo>
                  <a:lnTo>
                    <a:pt x="267" y="125"/>
                  </a:lnTo>
                  <a:lnTo>
                    <a:pt x="267" y="146"/>
                  </a:lnTo>
                  <a:cubicBezTo>
                    <a:pt x="267" y="163"/>
                    <a:pt x="281" y="178"/>
                    <a:pt x="299" y="178"/>
                  </a:cubicBezTo>
                  <a:cubicBezTo>
                    <a:pt x="316" y="178"/>
                    <a:pt x="330" y="163"/>
                    <a:pt x="330" y="146"/>
                  </a:cubicBezTo>
                  <a:lnTo>
                    <a:pt x="330" y="125"/>
                  </a:lnTo>
                  <a:lnTo>
                    <a:pt x="435" y="125"/>
                  </a:lnTo>
                  <a:lnTo>
                    <a:pt x="435" y="146"/>
                  </a:lnTo>
                  <a:cubicBezTo>
                    <a:pt x="435" y="163"/>
                    <a:pt x="449" y="178"/>
                    <a:pt x="466" y="178"/>
                  </a:cubicBezTo>
                  <a:cubicBezTo>
                    <a:pt x="483" y="178"/>
                    <a:pt x="497" y="163"/>
                    <a:pt x="497" y="146"/>
                  </a:cubicBezTo>
                  <a:lnTo>
                    <a:pt x="497" y="125"/>
                  </a:lnTo>
                  <a:lnTo>
                    <a:pt x="535" y="125"/>
                  </a:lnTo>
                  <a:lnTo>
                    <a:pt x="535" y="739"/>
                  </a:lnTo>
                  <a:close/>
                  <a:moveTo>
                    <a:pt x="192" y="369"/>
                  </a:moveTo>
                  <a:lnTo>
                    <a:pt x="207" y="354"/>
                  </a:lnTo>
                  <a:cubicBezTo>
                    <a:pt x="238" y="381"/>
                    <a:pt x="275" y="399"/>
                    <a:pt x="322" y="376"/>
                  </a:cubicBezTo>
                  <a:lnTo>
                    <a:pt x="253" y="307"/>
                  </a:lnTo>
                  <a:lnTo>
                    <a:pt x="235" y="326"/>
                  </a:lnTo>
                  <a:lnTo>
                    <a:pt x="206" y="297"/>
                  </a:lnTo>
                  <a:lnTo>
                    <a:pt x="257" y="246"/>
                  </a:lnTo>
                  <a:cubicBezTo>
                    <a:pt x="264" y="249"/>
                    <a:pt x="276" y="249"/>
                    <a:pt x="290" y="239"/>
                  </a:cubicBezTo>
                  <a:lnTo>
                    <a:pt x="304" y="255"/>
                  </a:lnTo>
                  <a:lnTo>
                    <a:pt x="279" y="281"/>
                  </a:lnTo>
                  <a:lnTo>
                    <a:pt x="348" y="351"/>
                  </a:lnTo>
                  <a:cubicBezTo>
                    <a:pt x="374" y="307"/>
                    <a:pt x="353" y="242"/>
                    <a:pt x="293" y="213"/>
                  </a:cubicBezTo>
                  <a:cubicBezTo>
                    <a:pt x="352" y="216"/>
                    <a:pt x="428" y="283"/>
                    <a:pt x="374" y="376"/>
                  </a:cubicBezTo>
                  <a:lnTo>
                    <a:pt x="393" y="396"/>
                  </a:lnTo>
                  <a:lnTo>
                    <a:pt x="368" y="420"/>
                  </a:lnTo>
                  <a:lnTo>
                    <a:pt x="349" y="402"/>
                  </a:lnTo>
                  <a:cubicBezTo>
                    <a:pt x="299" y="429"/>
                    <a:pt x="254" y="425"/>
                    <a:pt x="218" y="397"/>
                  </a:cubicBezTo>
                  <a:cubicBezTo>
                    <a:pt x="220" y="404"/>
                    <a:pt x="216" y="411"/>
                    <a:pt x="210" y="416"/>
                  </a:cubicBezTo>
                  <a:cubicBezTo>
                    <a:pt x="202" y="421"/>
                    <a:pt x="194" y="419"/>
                    <a:pt x="189" y="412"/>
                  </a:cubicBezTo>
                  <a:cubicBezTo>
                    <a:pt x="181" y="399"/>
                    <a:pt x="194" y="384"/>
                    <a:pt x="207" y="387"/>
                  </a:cubicBezTo>
                  <a:cubicBezTo>
                    <a:pt x="202" y="382"/>
                    <a:pt x="197" y="376"/>
                    <a:pt x="192" y="369"/>
                  </a:cubicBezTo>
                  <a:close/>
                  <a:moveTo>
                    <a:pt x="534" y="55"/>
                  </a:moveTo>
                  <a:lnTo>
                    <a:pt x="497" y="55"/>
                  </a:lnTo>
                  <a:lnTo>
                    <a:pt x="497" y="31"/>
                  </a:lnTo>
                  <a:cubicBezTo>
                    <a:pt x="497" y="14"/>
                    <a:pt x="483" y="0"/>
                    <a:pt x="466" y="0"/>
                  </a:cubicBezTo>
                  <a:cubicBezTo>
                    <a:pt x="449" y="0"/>
                    <a:pt x="435" y="14"/>
                    <a:pt x="435" y="31"/>
                  </a:cubicBezTo>
                  <a:lnTo>
                    <a:pt x="435" y="55"/>
                  </a:lnTo>
                  <a:lnTo>
                    <a:pt x="330" y="55"/>
                  </a:lnTo>
                  <a:lnTo>
                    <a:pt x="330" y="31"/>
                  </a:lnTo>
                  <a:cubicBezTo>
                    <a:pt x="330" y="14"/>
                    <a:pt x="316" y="0"/>
                    <a:pt x="299" y="0"/>
                  </a:cubicBezTo>
                  <a:cubicBezTo>
                    <a:pt x="281" y="0"/>
                    <a:pt x="267" y="14"/>
                    <a:pt x="267" y="31"/>
                  </a:cubicBezTo>
                  <a:lnTo>
                    <a:pt x="267" y="55"/>
                  </a:lnTo>
                  <a:lnTo>
                    <a:pt x="163" y="55"/>
                  </a:lnTo>
                  <a:lnTo>
                    <a:pt x="163" y="31"/>
                  </a:lnTo>
                  <a:cubicBezTo>
                    <a:pt x="163" y="14"/>
                    <a:pt x="149" y="0"/>
                    <a:pt x="132" y="0"/>
                  </a:cubicBezTo>
                  <a:cubicBezTo>
                    <a:pt x="114" y="0"/>
                    <a:pt x="100" y="14"/>
                    <a:pt x="100" y="31"/>
                  </a:cubicBezTo>
                  <a:lnTo>
                    <a:pt x="100" y="55"/>
                  </a:lnTo>
                  <a:lnTo>
                    <a:pt x="65" y="55"/>
                  </a:lnTo>
                  <a:cubicBezTo>
                    <a:pt x="29" y="55"/>
                    <a:pt x="0" y="84"/>
                    <a:pt x="0" y="120"/>
                  </a:cubicBezTo>
                  <a:lnTo>
                    <a:pt x="0" y="745"/>
                  </a:lnTo>
                  <a:cubicBezTo>
                    <a:pt x="0" y="781"/>
                    <a:pt x="29" y="810"/>
                    <a:pt x="65" y="810"/>
                  </a:cubicBezTo>
                  <a:lnTo>
                    <a:pt x="534" y="810"/>
                  </a:lnTo>
                  <a:cubicBezTo>
                    <a:pt x="570" y="810"/>
                    <a:pt x="599" y="781"/>
                    <a:pt x="599" y="745"/>
                  </a:cubicBezTo>
                  <a:lnTo>
                    <a:pt x="599" y="120"/>
                  </a:lnTo>
                  <a:cubicBezTo>
                    <a:pt x="599" y="84"/>
                    <a:pt x="570" y="55"/>
                    <a:pt x="534" y="55"/>
                  </a:cubicBezTo>
                  <a:close/>
                  <a:moveTo>
                    <a:pt x="131" y="511"/>
                  </a:moveTo>
                  <a:lnTo>
                    <a:pt x="467" y="511"/>
                  </a:lnTo>
                  <a:lnTo>
                    <a:pt x="467" y="467"/>
                  </a:lnTo>
                  <a:lnTo>
                    <a:pt x="131" y="467"/>
                  </a:lnTo>
                  <a:lnTo>
                    <a:pt x="131" y="511"/>
                  </a:lnTo>
                  <a:close/>
                  <a:moveTo>
                    <a:pt x="131" y="595"/>
                  </a:moveTo>
                  <a:lnTo>
                    <a:pt x="467" y="595"/>
                  </a:lnTo>
                  <a:lnTo>
                    <a:pt x="467" y="551"/>
                  </a:lnTo>
                  <a:lnTo>
                    <a:pt x="131" y="551"/>
                  </a:lnTo>
                  <a:lnTo>
                    <a:pt x="131" y="595"/>
                  </a:lnTo>
                  <a:close/>
                  <a:moveTo>
                    <a:pt x="131" y="683"/>
                  </a:moveTo>
                  <a:lnTo>
                    <a:pt x="467" y="683"/>
                  </a:lnTo>
                  <a:lnTo>
                    <a:pt x="467" y="639"/>
                  </a:lnTo>
                  <a:lnTo>
                    <a:pt x="131" y="639"/>
                  </a:lnTo>
                  <a:lnTo>
                    <a:pt x="131" y="683"/>
                  </a:lnTo>
                  <a:close/>
                </a:path>
              </a:pathLst>
            </a:custGeom>
            <a:solidFill>
              <a:srgbClr val="FFFFFF"/>
            </a:solidFill>
            <a:ln>
              <a:noFill/>
            </a:ln>
          </p:spPr>
          <p:txBody>
            <a:bodyPr vert="horz" wrap="square" lIns="91404" tIns="45702" rIns="91404" bIns="45702" numCol="1" anchor="t" anchorCtr="0" compatLnSpc="1"/>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112059972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975360" y="-1341120"/>
            <a:ext cx="772160" cy="1056640"/>
          </a:xfrm>
          <a:prstGeom prst="rect">
            <a:avLst/>
          </a:prstGeom>
          <a:gradFill>
            <a:gsLst>
              <a:gs pos="0">
                <a:srgbClr val="BE0000"/>
              </a:gs>
              <a:gs pos="100000">
                <a:srgbClr val="93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803934" y="758335"/>
            <a:ext cx="1876432" cy="751076"/>
            <a:chOff x="8181614" y="679684"/>
            <a:chExt cx="5994421" cy="751076"/>
          </a:xfrm>
        </p:grpSpPr>
        <p:sp>
          <p:nvSpPr>
            <p:cNvPr id="4" name="圆角矩形 3"/>
            <p:cNvSpPr/>
            <p:nvPr/>
          </p:nvSpPr>
          <p:spPr>
            <a:xfrm>
              <a:off x="8181614" y="679684"/>
              <a:ext cx="5994421" cy="751076"/>
            </a:xfrm>
            <a:prstGeom prst="roundRect">
              <a:avLst/>
            </a:prstGeom>
            <a:gradFill>
              <a:gsLst>
                <a:gs pos="0">
                  <a:srgbClr val="BE0000"/>
                </a:gs>
                <a:gs pos="100000">
                  <a:srgbClr val="93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3"/>
            <p:cNvSpPr txBox="1"/>
            <p:nvPr/>
          </p:nvSpPr>
          <p:spPr>
            <a:xfrm>
              <a:off x="8570750" y="701279"/>
              <a:ext cx="5216153" cy="707886"/>
            </a:xfrm>
            <a:prstGeom prst="rect">
              <a:avLst/>
            </a:prstGeom>
            <a:noFill/>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dirty="0">
                  <a:solidFill>
                    <a:schemeClr val="bg1"/>
                  </a:solidFill>
                  <a:latin typeface="Verdana" panose="020B0604030504040204" pitchFamily="34" charset="0"/>
                  <a:ea typeface="微软雅黑" panose="020B0503020204020204" pitchFamily="34" charset="-122"/>
                </a:rPr>
                <a:t>前 言</a:t>
              </a:r>
            </a:p>
          </p:txBody>
        </p:sp>
      </p:gr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200850" y="1141609"/>
            <a:ext cx="2686473" cy="107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513588" y="8802"/>
            <a:ext cx="2700272" cy="239095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68" descr="华表54654">
            <a:extLst>
              <a:ext uri="{FF2B5EF4-FFF2-40B4-BE49-F238E27FC236}">
                <a16:creationId xmlns:a16="http://schemas.microsoft.com/office/drawing/2014/main" id="{6340931A-FF8F-487F-842E-6A0D129CF37F}"/>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t="1273"/>
          <a:stretch>
            <a:fillRect/>
          </a:stretch>
        </p:blipFill>
        <p:spPr bwMode="auto">
          <a:xfrm>
            <a:off x="-6840" y="-13444"/>
            <a:ext cx="3433009" cy="7956330"/>
          </a:xfrm>
          <a:prstGeom prst="rect">
            <a:avLst/>
          </a:prstGeom>
          <a:noFill/>
          <a:extLst>
            <a:ext uri="{909E8E84-426E-40DD-AFC4-6F175D3DCCD1}">
              <a14:hiddenFill xmlns:a14="http://schemas.microsoft.com/office/drawing/2010/main">
                <a:solidFill>
                  <a:srgbClr val="FFFFFF"/>
                </a:solidFill>
              </a14:hiddenFill>
            </a:ext>
          </a:extLst>
        </p:spPr>
      </p:pic>
      <p:pic>
        <p:nvPicPr>
          <p:cNvPr id="50" name="图片 49">
            <a:extLst>
              <a:ext uri="{FF2B5EF4-FFF2-40B4-BE49-F238E27FC236}">
                <a16:creationId xmlns:a16="http://schemas.microsoft.com/office/drawing/2014/main" id="{EE55A93D-2F18-4002-A898-3BA066A0D4E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916231"/>
            <a:ext cx="12192000" cy="867537"/>
          </a:xfrm>
          <a:prstGeom prst="rect">
            <a:avLst/>
          </a:prstGeom>
        </p:spPr>
      </p:pic>
      <p:sp>
        <p:nvSpPr>
          <p:cNvPr id="40" name="五角星 37">
            <a:extLst>
              <a:ext uri="{FF2B5EF4-FFF2-40B4-BE49-F238E27FC236}">
                <a16:creationId xmlns:a16="http://schemas.microsoft.com/office/drawing/2014/main" id="{E5B0512C-22EB-4351-BC50-C9F6AA697DAF}"/>
              </a:ext>
            </a:extLst>
          </p:cNvPr>
          <p:cNvSpPr/>
          <p:nvPr/>
        </p:nvSpPr>
        <p:spPr>
          <a:xfrm>
            <a:off x="6545341" y="1802681"/>
            <a:ext cx="455594" cy="455594"/>
          </a:xfrm>
          <a:prstGeom prst="star5">
            <a:avLst/>
          </a:prstGeom>
          <a:gradFill>
            <a:gsLst>
              <a:gs pos="0">
                <a:srgbClr val="BE0000"/>
              </a:gs>
              <a:gs pos="100000">
                <a:srgbClr val="93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id="{9D16C002-3176-42BD-9A15-6720B097B4AE}"/>
              </a:ext>
            </a:extLst>
          </p:cNvPr>
          <p:cNvGrpSpPr/>
          <p:nvPr/>
        </p:nvGrpSpPr>
        <p:grpSpPr>
          <a:xfrm>
            <a:off x="2405341" y="2058614"/>
            <a:ext cx="8712000" cy="3716140"/>
            <a:chOff x="1733314" y="4156395"/>
            <a:chExt cx="8712000" cy="2520000"/>
          </a:xfrm>
        </p:grpSpPr>
        <p:cxnSp>
          <p:nvCxnSpPr>
            <p:cNvPr id="42" name="直接连接符 41">
              <a:extLst>
                <a:ext uri="{FF2B5EF4-FFF2-40B4-BE49-F238E27FC236}">
                  <a16:creationId xmlns:a16="http://schemas.microsoft.com/office/drawing/2014/main" id="{2AACC29D-AC8D-48EF-A021-49E51D34C33B}"/>
                </a:ext>
              </a:extLst>
            </p:cNvPr>
            <p:cNvCxnSpPr/>
            <p:nvPr/>
          </p:nvCxnSpPr>
          <p:spPr>
            <a:xfrm>
              <a:off x="1747520" y="4156395"/>
              <a:ext cx="3720133" cy="0"/>
            </a:xfrm>
            <a:prstGeom prst="line">
              <a:avLst/>
            </a:prstGeom>
            <a:ln>
              <a:solidFill>
                <a:srgbClr val="B70000"/>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1D66FFD5-68D2-46C0-BFD7-BBD17D941DC0}"/>
                </a:ext>
              </a:extLst>
            </p:cNvPr>
            <p:cNvCxnSpPr/>
            <p:nvPr/>
          </p:nvCxnSpPr>
          <p:spPr>
            <a:xfrm>
              <a:off x="6711569" y="4156395"/>
              <a:ext cx="3720133" cy="0"/>
            </a:xfrm>
            <a:prstGeom prst="line">
              <a:avLst/>
            </a:prstGeom>
            <a:ln>
              <a:solidFill>
                <a:srgbClr val="B70000"/>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C499577F-B705-4584-84E6-9AA6B7A30A43}"/>
                </a:ext>
              </a:extLst>
            </p:cNvPr>
            <p:cNvCxnSpPr/>
            <p:nvPr/>
          </p:nvCxnSpPr>
          <p:spPr>
            <a:xfrm rot="5400000">
              <a:off x="9173768" y="5416395"/>
              <a:ext cx="2520000" cy="0"/>
            </a:xfrm>
            <a:prstGeom prst="line">
              <a:avLst/>
            </a:prstGeom>
            <a:ln>
              <a:solidFill>
                <a:srgbClr val="B7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21119249-EA24-4917-8BC0-26C8907255D9}"/>
                </a:ext>
              </a:extLst>
            </p:cNvPr>
            <p:cNvCxnSpPr/>
            <p:nvPr/>
          </p:nvCxnSpPr>
          <p:spPr>
            <a:xfrm rot="5400000">
              <a:off x="487520" y="5416395"/>
              <a:ext cx="2520000" cy="0"/>
            </a:xfrm>
            <a:prstGeom prst="line">
              <a:avLst/>
            </a:prstGeom>
            <a:ln>
              <a:solidFill>
                <a:srgbClr val="B7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46FA67A0-3E3B-46A7-8ABC-4209375FAF5E}"/>
                </a:ext>
              </a:extLst>
            </p:cNvPr>
            <p:cNvCxnSpPr/>
            <p:nvPr/>
          </p:nvCxnSpPr>
          <p:spPr>
            <a:xfrm>
              <a:off x="1733314" y="6676395"/>
              <a:ext cx="8712000" cy="0"/>
            </a:xfrm>
            <a:prstGeom prst="line">
              <a:avLst/>
            </a:prstGeom>
            <a:ln>
              <a:solidFill>
                <a:srgbClr val="B70000"/>
              </a:solidFill>
            </a:ln>
          </p:spPr>
          <p:style>
            <a:lnRef idx="1">
              <a:schemeClr val="accent1"/>
            </a:lnRef>
            <a:fillRef idx="0">
              <a:schemeClr val="accent1"/>
            </a:fillRef>
            <a:effectRef idx="0">
              <a:schemeClr val="accent1"/>
            </a:effectRef>
            <a:fontRef idx="minor">
              <a:schemeClr val="tx1"/>
            </a:fontRef>
          </p:style>
        </p:cxnSp>
      </p:grpSp>
      <p:sp>
        <p:nvSpPr>
          <p:cNvPr id="53" name="TextBox 33">
            <a:extLst>
              <a:ext uri="{FF2B5EF4-FFF2-40B4-BE49-F238E27FC236}">
                <a16:creationId xmlns:a16="http://schemas.microsoft.com/office/drawing/2014/main" id="{73F8E8E5-C22E-4AD0-9779-CBC98666DC9A}"/>
              </a:ext>
            </a:extLst>
          </p:cNvPr>
          <p:cNvSpPr txBox="1">
            <a:spLocks noChangeArrowheads="1"/>
          </p:cNvSpPr>
          <p:nvPr/>
        </p:nvSpPr>
        <p:spPr bwMode="auto">
          <a:xfrm>
            <a:off x="2912206" y="2354251"/>
            <a:ext cx="7951518" cy="31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defTabSz="914377">
              <a:lnSpc>
                <a:spcPct val="160000"/>
              </a:lnSpc>
              <a:defRPr/>
            </a:pPr>
            <a:r>
              <a:rPr lang="en-US" altLang="zh-CN" dirty="0">
                <a:solidFill>
                  <a:prstClr val="black"/>
                </a:solidFill>
                <a:latin typeface="Arial" panose="020B0604020202020204" pitchFamily="34" charset="0"/>
                <a:ea typeface="Microsoft YaHei" panose="020B0503020204020204" pitchFamily="34" charset="-122"/>
                <a:cs typeface="+mn-ea"/>
                <a:sym typeface="Arial" panose="020B0604020202020204" pitchFamily="34" charset="0"/>
              </a:rPr>
              <a:t>2017</a:t>
            </a:r>
            <a:r>
              <a:rPr lang="zh-CN" altLang="en-US" dirty="0">
                <a:solidFill>
                  <a:prstClr val="black"/>
                </a:solidFill>
                <a:latin typeface="Arial" panose="020B0604020202020204" pitchFamily="34" charset="0"/>
                <a:ea typeface="Microsoft YaHei" panose="020B0503020204020204" pitchFamily="34" charset="-122"/>
                <a:cs typeface="+mn-ea"/>
                <a:sym typeface="Arial" panose="020B0604020202020204" pitchFamily="34" charset="0"/>
              </a:rPr>
              <a:t>年</a:t>
            </a:r>
            <a:r>
              <a:rPr lang="en-US" altLang="zh-CN" dirty="0">
                <a:solidFill>
                  <a:prstClr val="black"/>
                </a:solidFill>
                <a:latin typeface="Arial" panose="020B0604020202020204" pitchFamily="34" charset="0"/>
                <a:ea typeface="Microsoft YaHei" panose="020B0503020204020204" pitchFamily="34" charset="-122"/>
                <a:cs typeface="+mn-ea"/>
                <a:sym typeface="Arial" panose="020B0604020202020204" pitchFamily="34" charset="0"/>
              </a:rPr>
              <a:t>10</a:t>
            </a:r>
            <a:r>
              <a:rPr lang="zh-CN" altLang="en-US" dirty="0">
                <a:solidFill>
                  <a:prstClr val="black"/>
                </a:solidFill>
                <a:latin typeface="Arial" panose="020B0604020202020204" pitchFamily="34" charset="0"/>
                <a:ea typeface="Microsoft YaHei" panose="020B0503020204020204" pitchFamily="34" charset="-122"/>
                <a:cs typeface="+mn-ea"/>
                <a:sym typeface="Arial" panose="020B0604020202020204" pitchFamily="34" charset="0"/>
              </a:rPr>
              <a:t>月</a:t>
            </a:r>
            <a:r>
              <a:rPr lang="en-US" altLang="zh-CN" dirty="0">
                <a:solidFill>
                  <a:prstClr val="black"/>
                </a:solidFill>
                <a:latin typeface="Arial" panose="020B0604020202020204" pitchFamily="34" charset="0"/>
                <a:ea typeface="Microsoft YaHei" panose="020B0503020204020204" pitchFamily="34" charset="-122"/>
                <a:cs typeface="+mn-ea"/>
                <a:sym typeface="Arial" panose="020B0604020202020204" pitchFamily="34" charset="0"/>
              </a:rPr>
              <a:t>31</a:t>
            </a:r>
            <a:r>
              <a:rPr lang="zh-CN" altLang="en-US" dirty="0">
                <a:solidFill>
                  <a:prstClr val="black"/>
                </a:solidFill>
                <a:latin typeface="Arial" panose="020B0604020202020204" pitchFamily="34" charset="0"/>
                <a:ea typeface="Microsoft YaHei" panose="020B0503020204020204" pitchFamily="34" charset="-122"/>
                <a:cs typeface="+mn-ea"/>
                <a:sym typeface="Arial" panose="020B0604020202020204" pitchFamily="34" charset="0"/>
              </a:rPr>
              <a:t>日，党的十九大闭幕仅一周，习近平总书记带领新一届中共中央政治局常委专程前往上海和浙江嘉兴，瞻仰中共一大会址和嘉兴红船，</a:t>
            </a:r>
            <a:r>
              <a:rPr lang="zh-CN" altLang="en-US" b="1" dirty="0">
                <a:solidFill>
                  <a:srgbClr val="C00000"/>
                </a:solidFill>
                <a:latin typeface="Arial" panose="020B0604020202020204" pitchFamily="34" charset="0"/>
                <a:ea typeface="Microsoft YaHei" panose="020B0503020204020204" pitchFamily="34" charset="-122"/>
                <a:cs typeface="+mn-ea"/>
                <a:sym typeface="Arial" panose="020B0604020202020204" pitchFamily="34" charset="0"/>
              </a:rPr>
              <a:t>回顾建党历史，重温入党誓词，宣示新一届党中央领导集体的坚定政治信念。</a:t>
            </a:r>
          </a:p>
          <a:p>
            <a:pPr lvl="0" algn="just" defTabSz="914377">
              <a:lnSpc>
                <a:spcPct val="160000"/>
              </a:lnSpc>
              <a:defRPr/>
            </a:pPr>
            <a:r>
              <a:rPr lang="zh-CN" altLang="en-US" dirty="0">
                <a:solidFill>
                  <a:prstClr val="black"/>
                </a:solidFill>
                <a:latin typeface="Arial" panose="020B0604020202020204" pitchFamily="34" charset="0"/>
                <a:ea typeface="Microsoft YaHei" panose="020B0503020204020204" pitchFamily="34" charset="-122"/>
                <a:cs typeface="+mn-ea"/>
                <a:sym typeface="Arial" panose="020B0604020202020204" pitchFamily="34" charset="0"/>
              </a:rPr>
              <a:t>红船劈波行，精神聚人心。红船精神所昭示的是永不褪色的精神丰碑。</a:t>
            </a:r>
            <a:r>
              <a:rPr lang="zh-CN" altLang="en-US" b="1" dirty="0">
                <a:solidFill>
                  <a:srgbClr val="C00000"/>
                </a:solidFill>
                <a:latin typeface="Arial" panose="020B0604020202020204" pitchFamily="34" charset="0"/>
                <a:ea typeface="Microsoft YaHei" panose="020B0503020204020204" pitchFamily="34" charset="-122"/>
                <a:cs typeface="+mn-ea"/>
                <a:sym typeface="Arial" panose="020B0604020202020204" pitchFamily="34" charset="0"/>
              </a:rPr>
              <a:t>重温红船精神，坚定理想信念</a:t>
            </a:r>
            <a:r>
              <a:rPr lang="zh-CN" altLang="en-US" dirty="0">
                <a:solidFill>
                  <a:srgbClr val="C00000"/>
                </a:solidFill>
                <a:latin typeface="Arial" panose="020B0604020202020204" pitchFamily="34" charset="0"/>
                <a:ea typeface="Microsoft YaHei" panose="020B0503020204020204" pitchFamily="34" charset="-122"/>
                <a:cs typeface="+mn-ea"/>
                <a:sym typeface="Arial" panose="020B0604020202020204" pitchFamily="34" charset="0"/>
              </a:rPr>
              <a:t>，</a:t>
            </a:r>
            <a:r>
              <a:rPr lang="zh-CN" altLang="en-US" dirty="0">
                <a:solidFill>
                  <a:prstClr val="black"/>
                </a:solidFill>
                <a:latin typeface="Arial" panose="020B0604020202020204" pitchFamily="34" charset="0"/>
                <a:ea typeface="Microsoft YaHei" panose="020B0503020204020204" pitchFamily="34" charset="-122"/>
                <a:cs typeface="+mn-ea"/>
                <a:sym typeface="Arial" panose="020B0604020202020204" pitchFamily="34" charset="0"/>
              </a:rPr>
              <a:t>进一步推动党的十九大精神学习宣传贯彻，为实现党的十九大提出的奋斗目标、实现中华民族伟大复兴的中国梦提供强大精神动力。</a:t>
            </a:r>
          </a:p>
        </p:txBody>
      </p:sp>
    </p:spTree>
    <p:extLst>
      <p:ext uri="{BB962C8B-B14F-4D97-AF65-F5344CB8AC3E}">
        <p14:creationId xmlns:p14="http://schemas.microsoft.com/office/powerpoint/2010/main" val="103912710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500"/>
                                        <p:tgtEl>
                                          <p:spTgt spid="39"/>
                                        </p:tgtEl>
                                      </p:cBhvr>
                                    </p:animEffect>
                                  </p:childTnLst>
                                </p:cTn>
                              </p:par>
                              <p:par>
                                <p:cTn id="11" presetID="53" presetClass="entr" presetSubtype="16"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1500" fill="hold"/>
                                        <p:tgtEl>
                                          <p:spTgt spid="39"/>
                                        </p:tgtEl>
                                        <p:attrNameLst>
                                          <p:attrName>ppt_w</p:attrName>
                                        </p:attrNameLst>
                                      </p:cBhvr>
                                      <p:tavLst>
                                        <p:tav tm="0">
                                          <p:val>
                                            <p:fltVal val="0"/>
                                          </p:val>
                                        </p:tav>
                                        <p:tav tm="100000">
                                          <p:val>
                                            <p:strVal val="#ppt_w"/>
                                          </p:val>
                                        </p:tav>
                                      </p:tavLst>
                                    </p:anim>
                                    <p:anim calcmode="lin" valueType="num">
                                      <p:cBhvr>
                                        <p:cTn id="14" dur="1500" fill="hold"/>
                                        <p:tgtEl>
                                          <p:spTgt spid="39"/>
                                        </p:tgtEl>
                                        <p:attrNameLst>
                                          <p:attrName>ppt_h</p:attrName>
                                        </p:attrNameLst>
                                      </p:cBhvr>
                                      <p:tavLst>
                                        <p:tav tm="0">
                                          <p:val>
                                            <p:fltVal val="0"/>
                                          </p:val>
                                        </p:tav>
                                        <p:tav tm="100000">
                                          <p:val>
                                            <p:strVal val="#ppt_h"/>
                                          </p:val>
                                        </p:tav>
                                      </p:tavLst>
                                    </p:anim>
                                    <p:animEffect transition="in" filter="fade">
                                      <p:cBhvr>
                                        <p:cTn id="15" dur="1500"/>
                                        <p:tgtEl>
                                          <p:spTgt spid="39"/>
                                        </p:tgtEl>
                                      </p:cBhvr>
                                    </p:animEffect>
                                  </p:childTnLst>
                                </p:cTn>
                              </p:par>
                              <p:par>
                                <p:cTn id="16" presetID="42" presetClass="path" presetSubtype="0" accel="26000" decel="74000" fill="hold" nodeType="withEffect">
                                  <p:stCondLst>
                                    <p:cond delay="0"/>
                                  </p:stCondLst>
                                  <p:childTnLst>
                                    <p:animMotion origin="layout" path="M 5E-6 2.59259E-6 L -0.11133 0.00278 " pathEditMode="relative" rAng="0" ptsTypes="AA">
                                      <p:cBhvr>
                                        <p:cTn id="17" dur="1500" spd="-100000" fill="hold"/>
                                        <p:tgtEl>
                                          <p:spTgt spid="39"/>
                                        </p:tgtEl>
                                        <p:attrNameLst>
                                          <p:attrName>ppt_x</p:attrName>
                                          <p:attrName>ppt_y</p:attrName>
                                        </p:attrNameLst>
                                      </p:cBhvr>
                                      <p:rCtr x="-5573" y="139"/>
                                    </p:animMotion>
                                  </p:childTnLst>
                                </p:cTn>
                              </p:par>
                            </p:childTnLst>
                          </p:cTn>
                        </p:par>
                        <p:par>
                          <p:cTn id="18" fill="hold">
                            <p:stCondLst>
                              <p:cond delay="30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1000"/>
                                        <p:tgtEl>
                                          <p:spTgt spid="2"/>
                                        </p:tgtEl>
                                      </p:cBhvr>
                                    </p:animEffect>
                                  </p:childTnLst>
                                </p:cTn>
                              </p:par>
                              <p:par>
                                <p:cTn id="22" presetID="22" presetClass="entr" presetSubtype="1"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1000"/>
                                        <p:tgtEl>
                                          <p:spTgt spid="43"/>
                                        </p:tgtEl>
                                      </p:cBhvr>
                                    </p:animEffect>
                                  </p:childTnLst>
                                </p:cTn>
                              </p:par>
                            </p:childTnLst>
                          </p:cTn>
                        </p:par>
                        <p:par>
                          <p:cTn id="25" fill="hold">
                            <p:stCondLst>
                              <p:cond delay="4000"/>
                            </p:stCondLst>
                            <p:childTnLst>
                              <p:par>
                                <p:cTn id="26" presetID="22" presetClass="entr" presetSubtype="8"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left)">
                                      <p:cBhvr>
                                        <p:cTn id="28" dur="1000"/>
                                        <p:tgtEl>
                                          <p:spTgt spid="50"/>
                                        </p:tgtEl>
                                      </p:cBhvr>
                                    </p:animEffect>
                                  </p:childTnLst>
                                </p:cTn>
                              </p:par>
                            </p:childTnLst>
                          </p:cTn>
                        </p:par>
                        <p:par>
                          <p:cTn id="29" fill="hold">
                            <p:stCondLst>
                              <p:cond delay="5000"/>
                            </p:stCondLst>
                            <p:childTnLst>
                              <p:par>
                                <p:cTn id="30" presetID="10" presetClass="entr" presetSubtype="0"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par>
                          <p:cTn id="33" fill="hold">
                            <p:stCondLst>
                              <p:cond delay="5500"/>
                            </p:stCondLst>
                            <p:childTnLst>
                              <p:par>
                                <p:cTn id="34" presetID="16" presetClass="entr" presetSubtype="21"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barn(inVertical)">
                                      <p:cBhvr>
                                        <p:cTn id="36" dur="500"/>
                                        <p:tgtEl>
                                          <p:spTgt spid="4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barn(inVertical)">
                                      <p:cBhvr>
                                        <p:cTn id="4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975360" y="-1341120"/>
            <a:ext cx="772160" cy="1056640"/>
          </a:xfrm>
          <a:prstGeom prst="rect">
            <a:avLst/>
          </a:prstGeom>
          <a:gradFill>
            <a:gsLst>
              <a:gs pos="0">
                <a:srgbClr val="BE0000"/>
              </a:gs>
              <a:gs pos="100000">
                <a:srgbClr val="93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32095" y="1329905"/>
            <a:ext cx="2686473" cy="107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513588" y="8802"/>
            <a:ext cx="2700272" cy="239095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68" descr="华表54654">
            <a:extLst>
              <a:ext uri="{FF2B5EF4-FFF2-40B4-BE49-F238E27FC236}">
                <a16:creationId xmlns:a16="http://schemas.microsoft.com/office/drawing/2014/main" id="{6340931A-FF8F-487F-842E-6A0D129CF37F}"/>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t="1273"/>
          <a:stretch>
            <a:fillRect/>
          </a:stretch>
        </p:blipFill>
        <p:spPr bwMode="auto">
          <a:xfrm>
            <a:off x="-6840" y="-13444"/>
            <a:ext cx="3433009" cy="7956330"/>
          </a:xfrm>
          <a:prstGeom prst="rect">
            <a:avLst/>
          </a:prstGeom>
          <a:noFill/>
          <a:extLst>
            <a:ext uri="{909E8E84-426E-40DD-AFC4-6F175D3DCCD1}">
              <a14:hiddenFill xmlns:a14="http://schemas.microsoft.com/office/drawing/2010/main">
                <a:solidFill>
                  <a:srgbClr val="FFFFFF"/>
                </a:solidFill>
              </a14:hiddenFill>
            </a:ext>
          </a:extLst>
        </p:spPr>
      </p:pic>
      <p:pic>
        <p:nvPicPr>
          <p:cNvPr id="50" name="图片 49">
            <a:extLst>
              <a:ext uri="{FF2B5EF4-FFF2-40B4-BE49-F238E27FC236}">
                <a16:creationId xmlns:a16="http://schemas.microsoft.com/office/drawing/2014/main" id="{EE55A93D-2F18-4002-A898-3BA066A0D4E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916231"/>
            <a:ext cx="12192000" cy="867537"/>
          </a:xfrm>
          <a:prstGeom prst="rect">
            <a:avLst/>
          </a:prstGeom>
        </p:spPr>
      </p:pic>
      <p:sp>
        <p:nvSpPr>
          <p:cNvPr id="23" name="文本框 22">
            <a:extLst>
              <a:ext uri="{FF2B5EF4-FFF2-40B4-BE49-F238E27FC236}">
                <a16:creationId xmlns:a16="http://schemas.microsoft.com/office/drawing/2014/main" id="{16F1BEED-F53E-41BF-A548-A925267B3D92}"/>
              </a:ext>
            </a:extLst>
          </p:cNvPr>
          <p:cNvSpPr txBox="1"/>
          <p:nvPr/>
        </p:nvSpPr>
        <p:spPr>
          <a:xfrm>
            <a:off x="2802106" y="2861879"/>
            <a:ext cx="6587787" cy="1323439"/>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在新的实践中继承和弘扬</a:t>
            </a:r>
            <a:endParaRPr kumimoji="0" lang="en-US" altLang="zh-CN"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zh-CN" altLang="en-US" sz="4000" b="1" dirty="0">
                <a:solidFill>
                  <a:prstClr val="white"/>
                </a:solidFill>
                <a:latin typeface="微软雅黑" panose="020B0503020204020204" pitchFamily="34" charset="-122"/>
                <a:ea typeface="微软雅黑" panose="020B0503020204020204" pitchFamily="34" charset="-122"/>
                <a:cs typeface="+mn-ea"/>
                <a:sym typeface="+mn-lt"/>
              </a:rPr>
              <a:t>“红船精神”</a:t>
            </a:r>
            <a:endPar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24" name="组合 23">
            <a:extLst>
              <a:ext uri="{FF2B5EF4-FFF2-40B4-BE49-F238E27FC236}">
                <a16:creationId xmlns:a16="http://schemas.microsoft.com/office/drawing/2014/main" id="{0B4F1D9F-4DAB-4FEC-88A1-472293C6D641}"/>
              </a:ext>
            </a:extLst>
          </p:cNvPr>
          <p:cNvGrpSpPr/>
          <p:nvPr/>
        </p:nvGrpSpPr>
        <p:grpSpPr>
          <a:xfrm>
            <a:off x="5646795" y="4482532"/>
            <a:ext cx="898407" cy="671151"/>
            <a:chOff x="3401079" y="2692409"/>
            <a:chExt cx="898407" cy="671151"/>
          </a:xfrm>
        </p:grpSpPr>
        <p:sp>
          <p:nvSpPr>
            <p:cNvPr id="25" name="流程图: 可选过程 24">
              <a:extLst>
                <a:ext uri="{FF2B5EF4-FFF2-40B4-BE49-F238E27FC236}">
                  <a16:creationId xmlns:a16="http://schemas.microsoft.com/office/drawing/2014/main" id="{3F2BAE9B-764A-41E7-B9E4-5C34776153FE}"/>
                </a:ext>
              </a:extLst>
            </p:cNvPr>
            <p:cNvSpPr/>
            <p:nvPr/>
          </p:nvSpPr>
          <p:spPr>
            <a:xfrm>
              <a:off x="3401079" y="2692409"/>
              <a:ext cx="898407" cy="671151"/>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6" name="文本框 25">
              <a:extLst>
                <a:ext uri="{FF2B5EF4-FFF2-40B4-BE49-F238E27FC236}">
                  <a16:creationId xmlns:a16="http://schemas.microsoft.com/office/drawing/2014/main" id="{A91D5159-2FE2-4072-83E5-8F22608B017F}"/>
                </a:ext>
              </a:extLst>
            </p:cNvPr>
            <p:cNvSpPr txBox="1"/>
            <p:nvPr/>
          </p:nvSpPr>
          <p:spPr>
            <a:xfrm>
              <a:off x="3543861" y="2732618"/>
              <a:ext cx="649537" cy="63094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5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04</a:t>
              </a:r>
              <a:endParaRPr kumimoji="0" lang="zh-CN" altLang="en-US" sz="35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pic>
        <p:nvPicPr>
          <p:cNvPr id="29" name="图片 28"/>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flipH="1">
            <a:off x="8485554" y="4028792"/>
            <a:ext cx="3097129" cy="2249783"/>
          </a:xfrm>
          <a:prstGeom prst="rect">
            <a:avLst/>
          </a:prstGeom>
        </p:spPr>
      </p:pic>
    </p:spTree>
    <p:extLst>
      <p:ext uri="{BB962C8B-B14F-4D97-AF65-F5344CB8AC3E}">
        <p14:creationId xmlns:p14="http://schemas.microsoft.com/office/powerpoint/2010/main" val="294809362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500"/>
                                        <p:tgtEl>
                                          <p:spTgt spid="39"/>
                                        </p:tgtEl>
                                      </p:cBhvr>
                                    </p:animEffect>
                                  </p:childTnLst>
                                </p:cTn>
                              </p:par>
                              <p:par>
                                <p:cTn id="11" presetID="53" presetClass="entr" presetSubtype="16"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1500" fill="hold"/>
                                        <p:tgtEl>
                                          <p:spTgt spid="39"/>
                                        </p:tgtEl>
                                        <p:attrNameLst>
                                          <p:attrName>ppt_w</p:attrName>
                                        </p:attrNameLst>
                                      </p:cBhvr>
                                      <p:tavLst>
                                        <p:tav tm="0">
                                          <p:val>
                                            <p:fltVal val="0"/>
                                          </p:val>
                                        </p:tav>
                                        <p:tav tm="100000">
                                          <p:val>
                                            <p:strVal val="#ppt_w"/>
                                          </p:val>
                                        </p:tav>
                                      </p:tavLst>
                                    </p:anim>
                                    <p:anim calcmode="lin" valueType="num">
                                      <p:cBhvr>
                                        <p:cTn id="14" dur="1500" fill="hold"/>
                                        <p:tgtEl>
                                          <p:spTgt spid="39"/>
                                        </p:tgtEl>
                                        <p:attrNameLst>
                                          <p:attrName>ppt_h</p:attrName>
                                        </p:attrNameLst>
                                      </p:cBhvr>
                                      <p:tavLst>
                                        <p:tav tm="0">
                                          <p:val>
                                            <p:fltVal val="0"/>
                                          </p:val>
                                        </p:tav>
                                        <p:tav tm="100000">
                                          <p:val>
                                            <p:strVal val="#ppt_h"/>
                                          </p:val>
                                        </p:tav>
                                      </p:tavLst>
                                    </p:anim>
                                    <p:animEffect transition="in" filter="fade">
                                      <p:cBhvr>
                                        <p:cTn id="15" dur="1500"/>
                                        <p:tgtEl>
                                          <p:spTgt spid="39"/>
                                        </p:tgtEl>
                                      </p:cBhvr>
                                    </p:animEffect>
                                  </p:childTnLst>
                                </p:cTn>
                              </p:par>
                              <p:par>
                                <p:cTn id="16" presetID="42" presetClass="path" presetSubtype="0" accel="26000" decel="74000" fill="hold" nodeType="withEffect">
                                  <p:stCondLst>
                                    <p:cond delay="0"/>
                                  </p:stCondLst>
                                  <p:childTnLst>
                                    <p:animMotion origin="layout" path="M -3.54167E-6 -3.7037E-6 L -0.11132 0.00278 " pathEditMode="relative" rAng="0" ptsTypes="AA">
                                      <p:cBhvr>
                                        <p:cTn id="17" dur="1500" spd="-100000" fill="hold"/>
                                        <p:tgtEl>
                                          <p:spTgt spid="39"/>
                                        </p:tgtEl>
                                        <p:attrNameLst>
                                          <p:attrName>ppt_x</p:attrName>
                                          <p:attrName>ppt_y</p:attrName>
                                        </p:attrNameLst>
                                      </p:cBhvr>
                                      <p:rCtr x="-5573" y="139"/>
                                    </p:animMotion>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1000"/>
                                        <p:tgtEl>
                                          <p:spTgt spid="43"/>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1000"/>
                                        <p:tgtEl>
                                          <p:spTgt spid="50"/>
                                        </p:tgtEl>
                                      </p:cBhvr>
                                    </p:animEffect>
                                  </p:childTnLst>
                                </p:cTn>
                              </p:par>
                            </p:childTnLst>
                          </p:cTn>
                        </p:par>
                        <p:par>
                          <p:cTn id="25" fill="hold">
                            <p:stCondLst>
                              <p:cond delay="4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ppt_x</p:attrName>
                                        </p:attrNameLst>
                                      </p:cBhvr>
                                      <p:tavLst>
                                        <p:tav tm="0">
                                          <p:val>
                                            <p:strVal val="#ppt_x-#ppt_w*1.125000"/>
                                          </p:val>
                                        </p:tav>
                                        <p:tav tm="100000">
                                          <p:val>
                                            <p:strVal val="#ppt_x"/>
                                          </p:val>
                                        </p:tav>
                                      </p:tavLst>
                                    </p:anim>
                                    <p:animEffect transition="in" filter="wipe(right)">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EDDB757-45EA-4423-9BA6-6E666F56F4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226" y="1770744"/>
            <a:ext cx="4876392" cy="4107730"/>
          </a:xfrm>
          <a:prstGeom prst="rect">
            <a:avLst/>
          </a:prstGeom>
          <a:solidFill>
            <a:srgbClr val="C00000"/>
          </a:solidFill>
          <a:ln>
            <a:noFill/>
          </a:ln>
          <a:effectLst>
            <a:outerShdw blurRad="292100" dist="139700" dir="2700000" algn="tl" rotWithShape="0">
              <a:srgbClr val="333333">
                <a:alpha val="65000"/>
              </a:srgbClr>
            </a:outerShdw>
          </a:effectLst>
        </p:spPr>
      </p:pic>
      <p:grpSp>
        <p:nvGrpSpPr>
          <p:cNvPr id="3" name="组合 2">
            <a:extLst>
              <a:ext uri="{FF2B5EF4-FFF2-40B4-BE49-F238E27FC236}">
                <a16:creationId xmlns:a16="http://schemas.microsoft.com/office/drawing/2014/main" id="{D561BEE3-0FF6-4B55-A785-0510A9EC7335}"/>
              </a:ext>
            </a:extLst>
          </p:cNvPr>
          <p:cNvGrpSpPr/>
          <p:nvPr/>
        </p:nvGrpSpPr>
        <p:grpSpPr>
          <a:xfrm>
            <a:off x="5332561" y="1770744"/>
            <a:ext cx="6552213" cy="4107542"/>
            <a:chOff x="1358073" y="2002972"/>
            <a:chExt cx="6552213" cy="4107542"/>
          </a:xfrm>
        </p:grpSpPr>
        <p:sp>
          <p:nvSpPr>
            <p:cNvPr id="4" name="矩形: 圆角 5">
              <a:extLst>
                <a:ext uri="{FF2B5EF4-FFF2-40B4-BE49-F238E27FC236}">
                  <a16:creationId xmlns:a16="http://schemas.microsoft.com/office/drawing/2014/main" id="{74936B91-2B63-4A3A-AA31-957FFAF8CBF7}"/>
                </a:ext>
              </a:extLst>
            </p:cNvPr>
            <p:cNvSpPr/>
            <p:nvPr/>
          </p:nvSpPr>
          <p:spPr>
            <a:xfrm>
              <a:off x="1358073" y="2002972"/>
              <a:ext cx="6552213" cy="4107542"/>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5" name="矩形 4">
              <a:extLst>
                <a:ext uri="{FF2B5EF4-FFF2-40B4-BE49-F238E27FC236}">
                  <a16:creationId xmlns:a16="http://schemas.microsoft.com/office/drawing/2014/main" id="{CA276954-7034-43F1-862E-85D1D4C41012}"/>
                </a:ext>
              </a:extLst>
            </p:cNvPr>
            <p:cNvSpPr/>
            <p:nvPr/>
          </p:nvSpPr>
          <p:spPr>
            <a:xfrm>
              <a:off x="1699158" y="2336685"/>
              <a:ext cx="5623297"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“红船精神”是我们党创立时期坚持和实践自身先进性的一个历史明证</a:t>
              </a:r>
            </a:p>
          </p:txBody>
        </p:sp>
        <p:sp>
          <p:nvSpPr>
            <p:cNvPr id="6" name="矩形 5">
              <a:extLst>
                <a:ext uri="{FF2B5EF4-FFF2-40B4-BE49-F238E27FC236}">
                  <a16:creationId xmlns:a16="http://schemas.microsoft.com/office/drawing/2014/main" id="{C8258441-9F7F-4582-8C3A-5A1CD681D0C1}"/>
                </a:ext>
              </a:extLst>
            </p:cNvPr>
            <p:cNvSpPr/>
            <p:nvPr/>
          </p:nvSpPr>
          <p:spPr>
            <a:xfrm>
              <a:off x="1699158" y="3191737"/>
              <a:ext cx="5964201" cy="286232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正如党的先进性不是与生俱来、一劳永逸的，“红船精神”也是具体的、历史的。我们要把“红船精神”贯穿于树立和落实科学发展观、构建社会主义和谐社会和加强党的先进性建设的实践上来。把握住这一点，就从根本上把握了“红船精神”的实质与核心，同时也就把握了党的先进性的真谛。</a:t>
              </a:r>
              <a:endParaRPr kumimoji="0" lang="zh-CN" altLang="en-US" sz="20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88717587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EDDB757-45EA-4423-9BA6-6E666F56F4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9890" y="1807030"/>
            <a:ext cx="4835538" cy="4070764"/>
          </a:xfrm>
          <a:prstGeom prst="rect">
            <a:avLst/>
          </a:prstGeom>
          <a:solidFill>
            <a:srgbClr val="C00000"/>
          </a:solidFill>
          <a:ln>
            <a:noFill/>
          </a:ln>
          <a:effectLst>
            <a:outerShdw blurRad="292100" dist="139700" dir="2700000" algn="tl" rotWithShape="0">
              <a:srgbClr val="333333">
                <a:alpha val="65000"/>
              </a:srgbClr>
            </a:outerShdw>
          </a:effectLst>
        </p:spPr>
      </p:pic>
      <p:grpSp>
        <p:nvGrpSpPr>
          <p:cNvPr id="3" name="组合 2">
            <a:extLst>
              <a:ext uri="{FF2B5EF4-FFF2-40B4-BE49-F238E27FC236}">
                <a16:creationId xmlns:a16="http://schemas.microsoft.com/office/drawing/2014/main" id="{D561BEE3-0FF6-4B55-A785-0510A9EC7335}"/>
              </a:ext>
            </a:extLst>
          </p:cNvPr>
          <p:cNvGrpSpPr/>
          <p:nvPr/>
        </p:nvGrpSpPr>
        <p:grpSpPr>
          <a:xfrm>
            <a:off x="326572" y="1807030"/>
            <a:ext cx="6552213" cy="4120136"/>
            <a:chOff x="1358073" y="2002972"/>
            <a:chExt cx="6552213" cy="4120136"/>
          </a:xfrm>
        </p:grpSpPr>
        <p:sp>
          <p:nvSpPr>
            <p:cNvPr id="4" name="矩形: 圆角 5">
              <a:extLst>
                <a:ext uri="{FF2B5EF4-FFF2-40B4-BE49-F238E27FC236}">
                  <a16:creationId xmlns:a16="http://schemas.microsoft.com/office/drawing/2014/main" id="{74936B91-2B63-4A3A-AA31-957FFAF8CBF7}"/>
                </a:ext>
              </a:extLst>
            </p:cNvPr>
            <p:cNvSpPr/>
            <p:nvPr/>
          </p:nvSpPr>
          <p:spPr>
            <a:xfrm>
              <a:off x="1358073" y="2002972"/>
              <a:ext cx="6552213" cy="4107542"/>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5" name="矩形 4">
              <a:extLst>
                <a:ext uri="{FF2B5EF4-FFF2-40B4-BE49-F238E27FC236}">
                  <a16:creationId xmlns:a16="http://schemas.microsoft.com/office/drawing/2014/main" id="{CA276954-7034-43F1-862E-85D1D4C41012}"/>
                </a:ext>
              </a:extLst>
            </p:cNvPr>
            <p:cNvSpPr/>
            <p:nvPr/>
          </p:nvSpPr>
          <p:spPr>
            <a:xfrm>
              <a:off x="1699158" y="2336685"/>
              <a:ext cx="5964201"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红船起航于浙江，既有历史的偶然性，也有历史的必然性</a:t>
              </a:r>
            </a:p>
          </p:txBody>
        </p:sp>
        <p:sp>
          <p:nvSpPr>
            <p:cNvPr id="6" name="矩形 5">
              <a:extLst>
                <a:ext uri="{FF2B5EF4-FFF2-40B4-BE49-F238E27FC236}">
                  <a16:creationId xmlns:a16="http://schemas.microsoft.com/office/drawing/2014/main" id="{C8258441-9F7F-4582-8C3A-5A1CD681D0C1}"/>
                </a:ext>
              </a:extLst>
            </p:cNvPr>
            <p:cNvSpPr/>
            <p:nvPr/>
          </p:nvSpPr>
          <p:spPr>
            <a:xfrm>
              <a:off x="1699158" y="3122287"/>
              <a:ext cx="5964201" cy="300082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我们要在新的实践中继承和弘扬“红船精神”，就必须结合当前正在开展的保持共产党员先进性教育活动，高扬理想的风帆，荡起奋发的双桨，乘着改革开放的浪潮，认真贯彻胡锦涛总书记对浙江工作提出的“努力在全面建设小康社会、加快推进社会主义现代化的进程中走在前列”的要求，做到学在深处，谋在新处，干在实处，再铸浙江改革开放和现代化建设新的辉煌。</a:t>
              </a:r>
              <a:endParaRPr kumimoji="0" lang="zh-CN" altLang="en-US" sz="18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410099347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7">
            <a:extLst>
              <a:ext uri="{FF2B5EF4-FFF2-40B4-BE49-F238E27FC236}">
                <a16:creationId xmlns:a16="http://schemas.microsoft.com/office/drawing/2014/main" id="{A409CFA2-A290-4F69-97E2-CD233167172B}"/>
              </a:ext>
            </a:extLst>
          </p:cNvPr>
          <p:cNvSpPr/>
          <p:nvPr/>
        </p:nvSpPr>
        <p:spPr>
          <a:xfrm>
            <a:off x="2743157" y="1765074"/>
            <a:ext cx="8414838" cy="576000"/>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要深入实施“八八战略”，努力在树立和落实科学发展观方面走在前列</a:t>
            </a:r>
          </a:p>
        </p:txBody>
      </p:sp>
      <p:sp>
        <p:nvSpPr>
          <p:cNvPr id="3" name="矩形 2">
            <a:extLst>
              <a:ext uri="{FF2B5EF4-FFF2-40B4-BE49-F238E27FC236}">
                <a16:creationId xmlns:a16="http://schemas.microsoft.com/office/drawing/2014/main" id="{35D18C7C-E410-4A6D-A823-A7D8D003C6E0}"/>
              </a:ext>
            </a:extLst>
          </p:cNvPr>
          <p:cNvSpPr/>
          <p:nvPr/>
        </p:nvSpPr>
        <p:spPr>
          <a:xfrm>
            <a:off x="2743156" y="2494376"/>
            <a:ext cx="8333815" cy="74366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effectLst/>
                <a:uLnTx/>
                <a:uFillTx/>
                <a:latin typeface="Arial" panose="020B0604020202020204" pitchFamily="34" charset="0"/>
                <a:ea typeface="Microsoft YaHei" panose="020B0503020204020204" pitchFamily="34" charset="-122"/>
                <a:cs typeface="+mn-ea"/>
                <a:sym typeface="Arial" panose="020B0604020202020204" pitchFamily="34" charset="0"/>
              </a:rPr>
              <a:t>科学发展观是指导浙江实现更快更好发展的根本指南，深入实施“发挥八个方面优势、推进八个方面举措”的“八八战略”，是浙江落实科学发展观的具体实践。</a:t>
            </a:r>
            <a:endParaRPr kumimoji="0" lang="zh-CN" altLang="zh-CN" sz="1500" b="0" i="0" u="none" strike="noStrike" kern="1200" cap="none" spc="0" normalizeH="0" baseline="0" noProof="0" dirty="0">
              <a:ln>
                <a:noFill/>
              </a:ln>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cxnSp>
        <p:nvCxnSpPr>
          <p:cNvPr id="4" name="直接连接符 3">
            <a:extLst>
              <a:ext uri="{FF2B5EF4-FFF2-40B4-BE49-F238E27FC236}">
                <a16:creationId xmlns:a16="http://schemas.microsoft.com/office/drawing/2014/main" id="{ED9E0336-C3E6-4B89-8E20-EDD041327648}"/>
              </a:ext>
            </a:extLst>
          </p:cNvPr>
          <p:cNvCxnSpPr>
            <a:cxnSpLocks/>
            <a:stCxn id="7" idx="2"/>
            <a:endCxn id="19" idx="2"/>
          </p:cNvCxnSpPr>
          <p:nvPr/>
        </p:nvCxnSpPr>
        <p:spPr>
          <a:xfrm>
            <a:off x="1544508" y="2413074"/>
            <a:ext cx="0" cy="3181442"/>
          </a:xfrm>
          <a:prstGeom prst="line">
            <a:avLst/>
          </a:prstGeom>
          <a:ln w="9525">
            <a:solidFill>
              <a:srgbClr val="591300"/>
            </a:solidFill>
          </a:ln>
        </p:spPr>
        <p:style>
          <a:lnRef idx="1">
            <a:schemeClr val="accent1"/>
          </a:lnRef>
          <a:fillRef idx="0">
            <a:schemeClr val="accent1"/>
          </a:fillRef>
          <a:effectRef idx="0">
            <a:schemeClr val="accent1"/>
          </a:effectRef>
          <a:fontRef idx="minor">
            <a:schemeClr val="tx1"/>
          </a:fontRef>
        </p:style>
      </p:cxnSp>
      <p:sp>
        <p:nvSpPr>
          <p:cNvPr id="5" name="矩形: 圆角 43">
            <a:extLst>
              <a:ext uri="{FF2B5EF4-FFF2-40B4-BE49-F238E27FC236}">
                <a16:creationId xmlns:a16="http://schemas.microsoft.com/office/drawing/2014/main" id="{69258E25-D8FB-4424-9690-AB310206D862}"/>
              </a:ext>
            </a:extLst>
          </p:cNvPr>
          <p:cNvSpPr>
            <a:spLocks noChangeAspect="1"/>
          </p:cNvSpPr>
          <p:nvPr/>
        </p:nvSpPr>
        <p:spPr>
          <a:xfrm>
            <a:off x="2432283" y="1837074"/>
            <a:ext cx="396000" cy="396000"/>
          </a:xfrm>
          <a:prstGeom prst="roundRect">
            <a:avLst>
              <a:gd name="adj" fmla="val 50000"/>
            </a:avLst>
          </a:prstGeom>
          <a:solidFill>
            <a:srgbClr val="8E1E00"/>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1</a:t>
            </a:r>
            <a:endParaRPr kumimoji="0" lang="zh-CN" altLang="en-US"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nvGrpSpPr>
          <p:cNvPr id="6" name="组合 5">
            <a:extLst>
              <a:ext uri="{FF2B5EF4-FFF2-40B4-BE49-F238E27FC236}">
                <a16:creationId xmlns:a16="http://schemas.microsoft.com/office/drawing/2014/main" id="{E88F69F4-FF78-451B-9920-39DFD8B06CB8}"/>
              </a:ext>
            </a:extLst>
          </p:cNvPr>
          <p:cNvGrpSpPr/>
          <p:nvPr/>
        </p:nvGrpSpPr>
        <p:grpSpPr>
          <a:xfrm>
            <a:off x="1184508" y="1693074"/>
            <a:ext cx="720000" cy="720000"/>
            <a:chOff x="2052609" y="1752600"/>
            <a:chExt cx="720000" cy="720000"/>
          </a:xfrm>
        </p:grpSpPr>
        <p:sp>
          <p:nvSpPr>
            <p:cNvPr id="7" name="矩形: 圆角 2">
              <a:extLst>
                <a:ext uri="{FF2B5EF4-FFF2-40B4-BE49-F238E27FC236}">
                  <a16:creationId xmlns:a16="http://schemas.microsoft.com/office/drawing/2014/main" id="{16899DDF-2000-40C1-93EB-5C7618DD8F7D}"/>
                </a:ext>
              </a:extLst>
            </p:cNvPr>
            <p:cNvSpPr>
              <a:spLocks noChangeAspect="1"/>
            </p:cNvSpPr>
            <p:nvPr/>
          </p:nvSpPr>
          <p:spPr>
            <a:xfrm>
              <a:off x="2052609" y="1752600"/>
              <a:ext cx="720000" cy="720000"/>
            </a:xfrm>
            <a:prstGeom prst="roundRect">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8" name="Freeform 5">
              <a:extLst>
                <a:ext uri="{FF2B5EF4-FFF2-40B4-BE49-F238E27FC236}">
                  <a16:creationId xmlns:a16="http://schemas.microsoft.com/office/drawing/2014/main" id="{F2333D0C-06F7-4225-8B58-845043E5AA40}"/>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9" name="矩形: 圆角 7">
            <a:extLst>
              <a:ext uri="{FF2B5EF4-FFF2-40B4-BE49-F238E27FC236}">
                <a16:creationId xmlns:a16="http://schemas.microsoft.com/office/drawing/2014/main" id="{1392FCCF-3B9E-4A03-A241-F96E012AE5E3}"/>
              </a:ext>
            </a:extLst>
          </p:cNvPr>
          <p:cNvSpPr/>
          <p:nvPr/>
        </p:nvSpPr>
        <p:spPr>
          <a:xfrm>
            <a:off x="2743157" y="3351206"/>
            <a:ext cx="8414838" cy="576000"/>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要全面建设“平安浙江”，努力在构建社会主义和谐社会方面走在前列</a:t>
            </a:r>
          </a:p>
        </p:txBody>
      </p:sp>
      <p:sp>
        <p:nvSpPr>
          <p:cNvPr id="10" name="矩形 9">
            <a:extLst>
              <a:ext uri="{FF2B5EF4-FFF2-40B4-BE49-F238E27FC236}">
                <a16:creationId xmlns:a16="http://schemas.microsoft.com/office/drawing/2014/main" id="{392244A1-6031-46E9-88B0-35C290BB7CDE}"/>
              </a:ext>
            </a:extLst>
          </p:cNvPr>
          <p:cNvSpPr/>
          <p:nvPr/>
        </p:nvSpPr>
        <p:spPr>
          <a:xfrm>
            <a:off x="2743156" y="4080508"/>
            <a:ext cx="8333815" cy="703269"/>
          </a:xfrm>
          <a:prstGeom prst="rect">
            <a:avLst/>
          </a:prstGeom>
        </p:spPr>
        <p:txBody>
          <a:bodyPr wrap="square">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zh-CN" altLang="en-US" sz="1500" b="0" i="0" u="none" strike="noStrike" kern="1200" cap="none" spc="0" normalizeH="0" baseline="0" noProof="0" dirty="0">
                <a:ln>
                  <a:noFill/>
                </a:ln>
                <a:effectLst/>
                <a:uLnTx/>
                <a:uFillTx/>
                <a:latin typeface="Arial" panose="020B0604020202020204" pitchFamily="34" charset="0"/>
                <a:ea typeface="Microsoft YaHei" panose="020B0503020204020204" pitchFamily="34" charset="-122"/>
                <a:cs typeface="+mn-ea"/>
                <a:sym typeface="Arial" panose="020B0604020202020204" pitchFamily="34" charset="0"/>
              </a:rPr>
              <a:t>构建社会主义和谐社会，是我们党根据当今时代社会实践发展的新要求和人民群众生产生活的新需要，而提出的建设中国特色社会主义的新战略、新举措。</a:t>
            </a:r>
            <a:endParaRPr kumimoji="0" lang="zh-CN" altLang="zh-CN" sz="1500" b="0" i="0" u="none" strike="noStrike" kern="1200" cap="none" spc="0" normalizeH="0" baseline="0" noProof="0" dirty="0">
              <a:ln>
                <a:noFill/>
              </a:ln>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1" name="矩形: 圆角 43">
            <a:extLst>
              <a:ext uri="{FF2B5EF4-FFF2-40B4-BE49-F238E27FC236}">
                <a16:creationId xmlns:a16="http://schemas.microsoft.com/office/drawing/2014/main" id="{DCB42ABC-BD7E-4BCF-848D-B8082B7BAEA7}"/>
              </a:ext>
            </a:extLst>
          </p:cNvPr>
          <p:cNvSpPr>
            <a:spLocks noChangeAspect="1"/>
          </p:cNvSpPr>
          <p:nvPr/>
        </p:nvSpPr>
        <p:spPr>
          <a:xfrm>
            <a:off x="2432283" y="3423206"/>
            <a:ext cx="396000" cy="396000"/>
          </a:xfrm>
          <a:prstGeom prst="roundRect">
            <a:avLst>
              <a:gd name="adj" fmla="val 50000"/>
            </a:avLst>
          </a:prstGeom>
          <a:solidFill>
            <a:srgbClr val="8E1E00"/>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2</a:t>
            </a:r>
            <a:endParaRPr kumimoji="0" lang="zh-CN" altLang="en-US"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nvGrpSpPr>
          <p:cNvPr id="12" name="组合 11">
            <a:extLst>
              <a:ext uri="{FF2B5EF4-FFF2-40B4-BE49-F238E27FC236}">
                <a16:creationId xmlns:a16="http://schemas.microsoft.com/office/drawing/2014/main" id="{696EECF2-B1DC-41B7-9549-CFE2B1322210}"/>
              </a:ext>
            </a:extLst>
          </p:cNvPr>
          <p:cNvGrpSpPr/>
          <p:nvPr/>
        </p:nvGrpSpPr>
        <p:grpSpPr>
          <a:xfrm>
            <a:off x="1184508" y="3279206"/>
            <a:ext cx="720000" cy="720000"/>
            <a:chOff x="2052609" y="1752600"/>
            <a:chExt cx="720000" cy="720000"/>
          </a:xfrm>
        </p:grpSpPr>
        <p:sp>
          <p:nvSpPr>
            <p:cNvPr id="13" name="矩形: 圆角 2">
              <a:extLst>
                <a:ext uri="{FF2B5EF4-FFF2-40B4-BE49-F238E27FC236}">
                  <a16:creationId xmlns:a16="http://schemas.microsoft.com/office/drawing/2014/main" id="{76409F33-8090-4885-8AA3-CB4195F9F70A}"/>
                </a:ext>
              </a:extLst>
            </p:cNvPr>
            <p:cNvSpPr>
              <a:spLocks noChangeAspect="1"/>
            </p:cNvSpPr>
            <p:nvPr/>
          </p:nvSpPr>
          <p:spPr>
            <a:xfrm>
              <a:off x="2052609" y="1752600"/>
              <a:ext cx="720000" cy="720000"/>
            </a:xfrm>
            <a:prstGeom prst="roundRect">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4" name="Freeform 5">
              <a:extLst>
                <a:ext uri="{FF2B5EF4-FFF2-40B4-BE49-F238E27FC236}">
                  <a16:creationId xmlns:a16="http://schemas.microsoft.com/office/drawing/2014/main" id="{BF0057A6-46DA-4033-8787-9AFB2C85E252}"/>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15" name="矩形: 圆角 7">
            <a:extLst>
              <a:ext uri="{FF2B5EF4-FFF2-40B4-BE49-F238E27FC236}">
                <a16:creationId xmlns:a16="http://schemas.microsoft.com/office/drawing/2014/main" id="{F38FA399-D1F2-45E4-AA20-0F11C8F65BE2}"/>
              </a:ext>
            </a:extLst>
          </p:cNvPr>
          <p:cNvSpPr/>
          <p:nvPr/>
        </p:nvSpPr>
        <p:spPr>
          <a:xfrm>
            <a:off x="2743157" y="4946516"/>
            <a:ext cx="8414838" cy="576000"/>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 要切实增强执政本领，努力在加强党的先进性建设方面走在前列</a:t>
            </a:r>
          </a:p>
        </p:txBody>
      </p:sp>
      <p:sp>
        <p:nvSpPr>
          <p:cNvPr id="16" name="矩形 15">
            <a:extLst>
              <a:ext uri="{FF2B5EF4-FFF2-40B4-BE49-F238E27FC236}">
                <a16:creationId xmlns:a16="http://schemas.microsoft.com/office/drawing/2014/main" id="{D18B9239-2CA3-4B17-9259-B790E83C94E0}"/>
              </a:ext>
            </a:extLst>
          </p:cNvPr>
          <p:cNvSpPr/>
          <p:nvPr/>
        </p:nvSpPr>
        <p:spPr>
          <a:xfrm>
            <a:off x="2743156" y="5675818"/>
            <a:ext cx="8333815" cy="380104"/>
          </a:xfrm>
          <a:prstGeom prst="rect">
            <a:avLst/>
          </a:prstGeom>
        </p:spPr>
        <p:txBody>
          <a:bodyPr wrap="square">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zh-CN" altLang="en-US" sz="1500" b="0" i="0" u="none" strike="noStrike" kern="1200" cap="none" spc="0" normalizeH="0" baseline="0" noProof="0" dirty="0">
                <a:ln>
                  <a:noFill/>
                </a:ln>
                <a:effectLst/>
                <a:uLnTx/>
                <a:uFillTx/>
                <a:latin typeface="Arial" panose="020B0604020202020204" pitchFamily="34" charset="0"/>
                <a:ea typeface="Microsoft YaHei" panose="020B0503020204020204" pitchFamily="34" charset="-122"/>
                <a:cs typeface="+mn-ea"/>
                <a:sym typeface="Arial" panose="020B0604020202020204" pitchFamily="34" charset="0"/>
              </a:rPr>
              <a:t>党的先进性建设是关乎党生存、发展、壮大的根本性建设。</a:t>
            </a:r>
            <a:endParaRPr kumimoji="0" lang="zh-CN" altLang="zh-CN" sz="1500" b="0" i="0" u="none" strike="noStrike" kern="1200" cap="none" spc="0" normalizeH="0" baseline="0" noProof="0" dirty="0">
              <a:ln>
                <a:noFill/>
              </a:ln>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7" name="矩形: 圆角 43">
            <a:extLst>
              <a:ext uri="{FF2B5EF4-FFF2-40B4-BE49-F238E27FC236}">
                <a16:creationId xmlns:a16="http://schemas.microsoft.com/office/drawing/2014/main" id="{CDA89903-4CBF-44DB-9911-C64553F5AE1F}"/>
              </a:ext>
            </a:extLst>
          </p:cNvPr>
          <p:cNvSpPr>
            <a:spLocks noChangeAspect="1"/>
          </p:cNvSpPr>
          <p:nvPr/>
        </p:nvSpPr>
        <p:spPr>
          <a:xfrm>
            <a:off x="2432283" y="5018516"/>
            <a:ext cx="396000" cy="396000"/>
          </a:xfrm>
          <a:prstGeom prst="roundRect">
            <a:avLst>
              <a:gd name="adj" fmla="val 50000"/>
            </a:avLst>
          </a:prstGeom>
          <a:solidFill>
            <a:srgbClr val="8E1E00"/>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3</a:t>
            </a:r>
            <a:endParaRPr kumimoji="0" lang="zh-CN" altLang="en-US"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nvGrpSpPr>
          <p:cNvPr id="18" name="组合 17">
            <a:extLst>
              <a:ext uri="{FF2B5EF4-FFF2-40B4-BE49-F238E27FC236}">
                <a16:creationId xmlns:a16="http://schemas.microsoft.com/office/drawing/2014/main" id="{83B719D7-F157-4D08-95A6-BF6EFBE35EC5}"/>
              </a:ext>
            </a:extLst>
          </p:cNvPr>
          <p:cNvGrpSpPr/>
          <p:nvPr/>
        </p:nvGrpSpPr>
        <p:grpSpPr>
          <a:xfrm>
            <a:off x="1184508" y="4874516"/>
            <a:ext cx="720000" cy="720000"/>
            <a:chOff x="2052609" y="1752600"/>
            <a:chExt cx="720000" cy="720000"/>
          </a:xfrm>
        </p:grpSpPr>
        <p:sp>
          <p:nvSpPr>
            <p:cNvPr id="19" name="矩形: 圆角 2">
              <a:extLst>
                <a:ext uri="{FF2B5EF4-FFF2-40B4-BE49-F238E27FC236}">
                  <a16:creationId xmlns:a16="http://schemas.microsoft.com/office/drawing/2014/main" id="{0B018516-56CF-44DF-93BC-F188C58A79C6}"/>
                </a:ext>
              </a:extLst>
            </p:cNvPr>
            <p:cNvSpPr>
              <a:spLocks noChangeAspect="1"/>
            </p:cNvSpPr>
            <p:nvPr/>
          </p:nvSpPr>
          <p:spPr>
            <a:xfrm>
              <a:off x="2052609" y="1752600"/>
              <a:ext cx="720000" cy="720000"/>
            </a:xfrm>
            <a:prstGeom prst="roundRect">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0" name="Freeform 5">
              <a:extLst>
                <a:ext uri="{FF2B5EF4-FFF2-40B4-BE49-F238E27FC236}">
                  <a16:creationId xmlns:a16="http://schemas.microsoft.com/office/drawing/2014/main" id="{1B9DF1BD-554C-4E3E-AD69-3C37E1E1B04B}"/>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124500629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Effect transition="in" filter="fade">
                                      <p:cBhvr>
                                        <p:cTn id="18" dur="10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1000"/>
                                        <p:tgtEl>
                                          <p:spTgt spid="2"/>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1000"/>
                                        <p:tgtEl>
                                          <p:spTgt spid="3"/>
                                        </p:tgtEl>
                                      </p:cBhvr>
                                    </p:animEffect>
                                  </p:childTnLst>
                                </p:cTn>
                              </p:par>
                            </p:childTnLst>
                          </p:cTn>
                        </p:par>
                        <p:par>
                          <p:cTn id="26" fill="hold">
                            <p:stCondLst>
                              <p:cond delay="3500"/>
                            </p:stCondLst>
                            <p:childTnLst>
                              <p:par>
                                <p:cTn id="27" presetID="2" presetClass="entr" presetSubtype="8" decel="4500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1000" fill="hold"/>
                                        <p:tgtEl>
                                          <p:spTgt spid="12"/>
                                        </p:tgtEl>
                                        <p:attrNameLst>
                                          <p:attrName>ppt_x</p:attrName>
                                        </p:attrNameLst>
                                      </p:cBhvr>
                                      <p:tavLst>
                                        <p:tav tm="0">
                                          <p:val>
                                            <p:strVal val="0-#ppt_w/2"/>
                                          </p:val>
                                        </p:tav>
                                        <p:tav tm="100000">
                                          <p:val>
                                            <p:strVal val="#ppt_x"/>
                                          </p:val>
                                        </p:tav>
                                      </p:tavLst>
                                    </p:anim>
                                    <p:anim calcmode="lin" valueType="num">
                                      <p:cBhvr additive="base">
                                        <p:cTn id="30" dur="100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1000" fill="hold"/>
                                        <p:tgtEl>
                                          <p:spTgt spid="11"/>
                                        </p:tgtEl>
                                        <p:attrNameLst>
                                          <p:attrName>ppt_w</p:attrName>
                                        </p:attrNameLst>
                                      </p:cBhvr>
                                      <p:tavLst>
                                        <p:tav tm="0">
                                          <p:val>
                                            <p:fltVal val="0"/>
                                          </p:val>
                                        </p:tav>
                                        <p:tav tm="100000">
                                          <p:val>
                                            <p:strVal val="#ppt_w"/>
                                          </p:val>
                                        </p:tav>
                                      </p:tavLst>
                                    </p:anim>
                                    <p:anim calcmode="lin" valueType="num">
                                      <p:cBhvr>
                                        <p:cTn id="35" dur="1000" fill="hold"/>
                                        <p:tgtEl>
                                          <p:spTgt spid="11"/>
                                        </p:tgtEl>
                                        <p:attrNameLst>
                                          <p:attrName>ppt_h</p:attrName>
                                        </p:attrNameLst>
                                      </p:cBhvr>
                                      <p:tavLst>
                                        <p:tav tm="0">
                                          <p:val>
                                            <p:fltVal val="0"/>
                                          </p:val>
                                        </p:tav>
                                        <p:tav tm="100000">
                                          <p:val>
                                            <p:strVal val="#ppt_h"/>
                                          </p:val>
                                        </p:tav>
                                      </p:tavLst>
                                    </p:anim>
                                    <p:animEffect transition="in" filter="fade">
                                      <p:cBhvr>
                                        <p:cTn id="36" dur="1000"/>
                                        <p:tgtEl>
                                          <p:spTgt spid="1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1000"/>
                                        <p:tgtEl>
                                          <p:spTgt spid="9"/>
                                        </p:tgtEl>
                                      </p:cBhvr>
                                    </p:animEffect>
                                  </p:childTnLst>
                                </p:cTn>
                              </p:par>
                            </p:childTnLst>
                          </p:cTn>
                        </p:par>
                        <p:par>
                          <p:cTn id="40" fill="hold">
                            <p:stCondLst>
                              <p:cond delay="550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1000"/>
                                        <p:tgtEl>
                                          <p:spTgt spid="10"/>
                                        </p:tgtEl>
                                      </p:cBhvr>
                                    </p:animEffect>
                                  </p:childTnLst>
                                </p:cTn>
                              </p:par>
                            </p:childTnLst>
                          </p:cTn>
                        </p:par>
                        <p:par>
                          <p:cTn id="44" fill="hold">
                            <p:stCondLst>
                              <p:cond delay="6500"/>
                            </p:stCondLst>
                            <p:childTnLst>
                              <p:par>
                                <p:cTn id="45" presetID="2" presetClass="entr" presetSubtype="8" decel="4500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000" fill="hold"/>
                                        <p:tgtEl>
                                          <p:spTgt spid="18"/>
                                        </p:tgtEl>
                                        <p:attrNameLst>
                                          <p:attrName>ppt_x</p:attrName>
                                        </p:attrNameLst>
                                      </p:cBhvr>
                                      <p:tavLst>
                                        <p:tav tm="0">
                                          <p:val>
                                            <p:strVal val="0-#ppt_w/2"/>
                                          </p:val>
                                        </p:tav>
                                        <p:tav tm="100000">
                                          <p:val>
                                            <p:strVal val="#ppt_x"/>
                                          </p:val>
                                        </p:tav>
                                      </p:tavLst>
                                    </p:anim>
                                    <p:anim calcmode="lin" valueType="num">
                                      <p:cBhvr additive="base">
                                        <p:cTn id="48" dur="1000" fill="hold"/>
                                        <p:tgtEl>
                                          <p:spTgt spid="18"/>
                                        </p:tgtEl>
                                        <p:attrNameLst>
                                          <p:attrName>ppt_y</p:attrName>
                                        </p:attrNameLst>
                                      </p:cBhvr>
                                      <p:tavLst>
                                        <p:tav tm="0">
                                          <p:val>
                                            <p:strVal val="#ppt_y"/>
                                          </p:val>
                                        </p:tav>
                                        <p:tav tm="100000">
                                          <p:val>
                                            <p:strVal val="#ppt_y"/>
                                          </p:val>
                                        </p:tav>
                                      </p:tavLst>
                                    </p:anim>
                                  </p:childTnLst>
                                </p:cTn>
                              </p:par>
                            </p:childTnLst>
                          </p:cTn>
                        </p:par>
                        <p:par>
                          <p:cTn id="49" fill="hold">
                            <p:stCondLst>
                              <p:cond delay="7500"/>
                            </p:stCondLst>
                            <p:childTnLst>
                              <p:par>
                                <p:cTn id="50" presetID="53" presetClass="entr" presetSubtype="16"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1000" fill="hold"/>
                                        <p:tgtEl>
                                          <p:spTgt spid="17"/>
                                        </p:tgtEl>
                                        <p:attrNameLst>
                                          <p:attrName>ppt_w</p:attrName>
                                        </p:attrNameLst>
                                      </p:cBhvr>
                                      <p:tavLst>
                                        <p:tav tm="0">
                                          <p:val>
                                            <p:fltVal val="0"/>
                                          </p:val>
                                        </p:tav>
                                        <p:tav tm="100000">
                                          <p:val>
                                            <p:strVal val="#ppt_w"/>
                                          </p:val>
                                        </p:tav>
                                      </p:tavLst>
                                    </p:anim>
                                    <p:anim calcmode="lin" valueType="num">
                                      <p:cBhvr>
                                        <p:cTn id="53" dur="1000" fill="hold"/>
                                        <p:tgtEl>
                                          <p:spTgt spid="17"/>
                                        </p:tgtEl>
                                        <p:attrNameLst>
                                          <p:attrName>ppt_h</p:attrName>
                                        </p:attrNameLst>
                                      </p:cBhvr>
                                      <p:tavLst>
                                        <p:tav tm="0">
                                          <p:val>
                                            <p:fltVal val="0"/>
                                          </p:val>
                                        </p:tav>
                                        <p:tav tm="100000">
                                          <p:val>
                                            <p:strVal val="#ppt_h"/>
                                          </p:val>
                                        </p:tav>
                                      </p:tavLst>
                                    </p:anim>
                                    <p:animEffect transition="in" filter="fade">
                                      <p:cBhvr>
                                        <p:cTn id="54" dur="1000"/>
                                        <p:tgtEl>
                                          <p:spTgt spid="1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1000"/>
                                        <p:tgtEl>
                                          <p:spTgt spid="15"/>
                                        </p:tgtEl>
                                      </p:cBhvr>
                                    </p:animEffect>
                                  </p:childTnLst>
                                </p:cTn>
                              </p:par>
                            </p:childTnLst>
                          </p:cTn>
                        </p:par>
                        <p:par>
                          <p:cTn id="58" fill="hold">
                            <p:stCondLst>
                              <p:cond delay="8500"/>
                            </p:stCondLst>
                            <p:childTnLst>
                              <p:par>
                                <p:cTn id="59" presetID="22" presetClass="entr" presetSubtype="1"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9" grpId="0" animBg="1"/>
      <p:bldP spid="10" grpId="0"/>
      <p:bldP spid="11" grpId="0" animBg="1"/>
      <p:bldP spid="15" grpId="0" animBg="1"/>
      <p:bldP spid="16" grpId="0"/>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975360" y="-1341120"/>
            <a:ext cx="772160" cy="1056640"/>
          </a:xfrm>
          <a:prstGeom prst="rect">
            <a:avLst/>
          </a:prstGeom>
          <a:gradFill>
            <a:gsLst>
              <a:gs pos="0">
                <a:srgbClr val="BE0000"/>
              </a:gs>
              <a:gs pos="100000">
                <a:srgbClr val="93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775598" y="794246"/>
            <a:ext cx="1971485" cy="751076"/>
            <a:chOff x="8181614" y="679684"/>
            <a:chExt cx="5994421" cy="751076"/>
          </a:xfrm>
        </p:grpSpPr>
        <p:sp>
          <p:nvSpPr>
            <p:cNvPr id="4" name="圆角矩形 3"/>
            <p:cNvSpPr/>
            <p:nvPr/>
          </p:nvSpPr>
          <p:spPr>
            <a:xfrm>
              <a:off x="8181614" y="679684"/>
              <a:ext cx="5994421" cy="751076"/>
            </a:xfrm>
            <a:prstGeom prst="roundRect">
              <a:avLst/>
            </a:prstGeom>
            <a:gradFill>
              <a:gsLst>
                <a:gs pos="0">
                  <a:srgbClr val="BE0000"/>
                </a:gs>
                <a:gs pos="100000">
                  <a:srgbClr val="93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3"/>
            <p:cNvSpPr txBox="1"/>
            <p:nvPr/>
          </p:nvSpPr>
          <p:spPr>
            <a:xfrm>
              <a:off x="8327482" y="709015"/>
              <a:ext cx="5769873" cy="707886"/>
            </a:xfrm>
            <a:prstGeom prst="rect">
              <a:avLst/>
            </a:prstGeom>
            <a:noFill/>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dirty="0">
                  <a:solidFill>
                    <a:schemeClr val="bg1"/>
                  </a:solidFill>
                  <a:latin typeface="Verdana" panose="020B0604030504040204" pitchFamily="34" charset="0"/>
                  <a:ea typeface="微软雅黑" panose="020B0503020204020204" pitchFamily="34" charset="-122"/>
                </a:rPr>
                <a:t>结束语</a:t>
              </a:r>
            </a:p>
          </p:txBody>
        </p:sp>
      </p:gr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200850" y="1141609"/>
            <a:ext cx="2686473" cy="107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513588" y="8802"/>
            <a:ext cx="2700272" cy="239095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68" descr="华表54654">
            <a:extLst>
              <a:ext uri="{FF2B5EF4-FFF2-40B4-BE49-F238E27FC236}">
                <a16:creationId xmlns:a16="http://schemas.microsoft.com/office/drawing/2014/main" id="{6340931A-FF8F-487F-842E-6A0D129CF37F}"/>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t="1273"/>
          <a:stretch>
            <a:fillRect/>
          </a:stretch>
        </p:blipFill>
        <p:spPr bwMode="auto">
          <a:xfrm>
            <a:off x="-6840" y="-13444"/>
            <a:ext cx="3433009" cy="7956330"/>
          </a:xfrm>
          <a:prstGeom prst="rect">
            <a:avLst/>
          </a:prstGeom>
          <a:noFill/>
          <a:extLst>
            <a:ext uri="{909E8E84-426E-40DD-AFC4-6F175D3DCCD1}">
              <a14:hiddenFill xmlns:a14="http://schemas.microsoft.com/office/drawing/2010/main">
                <a:solidFill>
                  <a:srgbClr val="FFFFFF"/>
                </a:solidFill>
              </a14:hiddenFill>
            </a:ext>
          </a:extLst>
        </p:spPr>
      </p:pic>
      <p:pic>
        <p:nvPicPr>
          <p:cNvPr id="50" name="图片 49">
            <a:extLst>
              <a:ext uri="{FF2B5EF4-FFF2-40B4-BE49-F238E27FC236}">
                <a16:creationId xmlns:a16="http://schemas.microsoft.com/office/drawing/2014/main" id="{EE55A93D-2F18-4002-A898-3BA066A0D4E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916231"/>
            <a:ext cx="12192000" cy="867537"/>
          </a:xfrm>
          <a:prstGeom prst="rect">
            <a:avLst/>
          </a:prstGeom>
        </p:spPr>
      </p:pic>
      <p:sp>
        <p:nvSpPr>
          <p:cNvPr id="40" name="五角星 37">
            <a:extLst>
              <a:ext uri="{FF2B5EF4-FFF2-40B4-BE49-F238E27FC236}">
                <a16:creationId xmlns:a16="http://schemas.microsoft.com/office/drawing/2014/main" id="{E5B0512C-22EB-4351-BC50-C9F6AA697DAF}"/>
              </a:ext>
            </a:extLst>
          </p:cNvPr>
          <p:cNvSpPr/>
          <p:nvPr/>
        </p:nvSpPr>
        <p:spPr>
          <a:xfrm>
            <a:off x="6545341" y="1802681"/>
            <a:ext cx="455594" cy="455594"/>
          </a:xfrm>
          <a:prstGeom prst="star5">
            <a:avLst/>
          </a:prstGeom>
          <a:gradFill>
            <a:gsLst>
              <a:gs pos="0">
                <a:srgbClr val="BE0000"/>
              </a:gs>
              <a:gs pos="100000">
                <a:srgbClr val="93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id="{9D16C002-3176-42BD-9A15-6720B097B4AE}"/>
              </a:ext>
            </a:extLst>
          </p:cNvPr>
          <p:cNvGrpSpPr/>
          <p:nvPr/>
        </p:nvGrpSpPr>
        <p:grpSpPr>
          <a:xfrm>
            <a:off x="2405341" y="2058614"/>
            <a:ext cx="8712000" cy="2698499"/>
            <a:chOff x="1733314" y="4156395"/>
            <a:chExt cx="8712000" cy="2520000"/>
          </a:xfrm>
        </p:grpSpPr>
        <p:cxnSp>
          <p:nvCxnSpPr>
            <p:cNvPr id="42" name="直接连接符 41">
              <a:extLst>
                <a:ext uri="{FF2B5EF4-FFF2-40B4-BE49-F238E27FC236}">
                  <a16:creationId xmlns:a16="http://schemas.microsoft.com/office/drawing/2014/main" id="{2AACC29D-AC8D-48EF-A021-49E51D34C33B}"/>
                </a:ext>
              </a:extLst>
            </p:cNvPr>
            <p:cNvCxnSpPr/>
            <p:nvPr/>
          </p:nvCxnSpPr>
          <p:spPr>
            <a:xfrm>
              <a:off x="1747520" y="4156395"/>
              <a:ext cx="3720133" cy="0"/>
            </a:xfrm>
            <a:prstGeom prst="line">
              <a:avLst/>
            </a:prstGeom>
            <a:ln>
              <a:solidFill>
                <a:srgbClr val="B70000"/>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1D66FFD5-68D2-46C0-BFD7-BBD17D941DC0}"/>
                </a:ext>
              </a:extLst>
            </p:cNvPr>
            <p:cNvCxnSpPr/>
            <p:nvPr/>
          </p:nvCxnSpPr>
          <p:spPr>
            <a:xfrm>
              <a:off x="6711569" y="4156395"/>
              <a:ext cx="3720133" cy="0"/>
            </a:xfrm>
            <a:prstGeom prst="line">
              <a:avLst/>
            </a:prstGeom>
            <a:ln>
              <a:solidFill>
                <a:srgbClr val="B70000"/>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C499577F-B705-4584-84E6-9AA6B7A30A43}"/>
                </a:ext>
              </a:extLst>
            </p:cNvPr>
            <p:cNvCxnSpPr/>
            <p:nvPr/>
          </p:nvCxnSpPr>
          <p:spPr>
            <a:xfrm rot="5400000">
              <a:off x="9173768" y="5416395"/>
              <a:ext cx="2520000" cy="0"/>
            </a:xfrm>
            <a:prstGeom prst="line">
              <a:avLst/>
            </a:prstGeom>
            <a:ln>
              <a:solidFill>
                <a:srgbClr val="B7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21119249-EA24-4917-8BC0-26C8907255D9}"/>
                </a:ext>
              </a:extLst>
            </p:cNvPr>
            <p:cNvCxnSpPr/>
            <p:nvPr/>
          </p:nvCxnSpPr>
          <p:spPr>
            <a:xfrm rot="5400000">
              <a:off x="487520" y="5416395"/>
              <a:ext cx="2520000" cy="0"/>
            </a:xfrm>
            <a:prstGeom prst="line">
              <a:avLst/>
            </a:prstGeom>
            <a:ln>
              <a:solidFill>
                <a:srgbClr val="B7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46FA67A0-3E3B-46A7-8ABC-4209375FAF5E}"/>
                </a:ext>
              </a:extLst>
            </p:cNvPr>
            <p:cNvCxnSpPr/>
            <p:nvPr/>
          </p:nvCxnSpPr>
          <p:spPr>
            <a:xfrm>
              <a:off x="1733314" y="6676395"/>
              <a:ext cx="8712000" cy="0"/>
            </a:xfrm>
            <a:prstGeom prst="line">
              <a:avLst/>
            </a:prstGeom>
            <a:ln>
              <a:solidFill>
                <a:srgbClr val="B70000"/>
              </a:solidFill>
            </a:ln>
          </p:spPr>
          <p:style>
            <a:lnRef idx="1">
              <a:schemeClr val="accent1"/>
            </a:lnRef>
            <a:fillRef idx="0">
              <a:schemeClr val="accent1"/>
            </a:fillRef>
            <a:effectRef idx="0">
              <a:schemeClr val="accent1"/>
            </a:effectRef>
            <a:fontRef idx="minor">
              <a:schemeClr val="tx1"/>
            </a:fontRef>
          </p:style>
        </p:cxnSp>
      </p:grpSp>
      <p:sp>
        <p:nvSpPr>
          <p:cNvPr id="53" name="TextBox 33">
            <a:extLst>
              <a:ext uri="{FF2B5EF4-FFF2-40B4-BE49-F238E27FC236}">
                <a16:creationId xmlns:a16="http://schemas.microsoft.com/office/drawing/2014/main" id="{73F8E8E5-C22E-4AD0-9779-CBC98666DC9A}"/>
              </a:ext>
            </a:extLst>
          </p:cNvPr>
          <p:cNvSpPr txBox="1">
            <a:spLocks noChangeArrowheads="1"/>
          </p:cNvSpPr>
          <p:nvPr/>
        </p:nvSpPr>
        <p:spPr bwMode="auto">
          <a:xfrm>
            <a:off x="2796630" y="2281907"/>
            <a:ext cx="7951518" cy="222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indent="457200" algn="just" defTabSz="914377">
              <a:lnSpc>
                <a:spcPct val="200000"/>
              </a:lnSpc>
              <a:defRPr/>
            </a:pPr>
            <a:r>
              <a:rPr lang="zh-CN" altLang="en-US" dirty="0">
                <a:latin typeface="Arial" panose="020B0604020202020204" pitchFamily="34" charset="0"/>
                <a:ea typeface="Microsoft YaHei" panose="020B0503020204020204" pitchFamily="34" charset="-122"/>
                <a:cs typeface="+mn-ea"/>
                <a:sym typeface="Arial" panose="020B0604020202020204" pitchFamily="34" charset="0"/>
              </a:rPr>
              <a:t>我们要在新的实践中继承和弘扬</a:t>
            </a:r>
            <a:r>
              <a:rPr lang="zh-CN" altLang="en-US" b="1" dirty="0">
                <a:latin typeface="Arial" panose="020B0604020202020204" pitchFamily="34" charset="0"/>
                <a:ea typeface="Microsoft YaHei" panose="020B0503020204020204" pitchFamily="34" charset="-122"/>
                <a:cs typeface="+mn-ea"/>
                <a:sym typeface="Arial" panose="020B0604020202020204" pitchFamily="34" charset="0"/>
              </a:rPr>
              <a:t>“</a:t>
            </a:r>
            <a:r>
              <a:rPr lang="zh-CN" altLang="en-US" b="1" dirty="0">
                <a:solidFill>
                  <a:srgbClr val="FF0000"/>
                </a:solidFill>
                <a:latin typeface="Arial" panose="020B0604020202020204" pitchFamily="34" charset="0"/>
                <a:ea typeface="Microsoft YaHei" panose="020B0503020204020204" pitchFamily="34" charset="-122"/>
                <a:cs typeface="+mn-ea"/>
                <a:sym typeface="Arial" panose="020B0604020202020204" pitchFamily="34" charset="0"/>
              </a:rPr>
              <a:t>红船精神</a:t>
            </a:r>
            <a:r>
              <a:rPr lang="zh-CN" altLang="en-US" b="1" dirty="0">
                <a:latin typeface="Arial" panose="020B0604020202020204" pitchFamily="34" charset="0"/>
                <a:ea typeface="Microsoft YaHei" panose="020B0503020204020204" pitchFamily="34" charset="-122"/>
                <a:cs typeface="+mn-ea"/>
                <a:sym typeface="Arial" panose="020B0604020202020204" pitchFamily="34" charset="0"/>
              </a:rPr>
              <a:t>”</a:t>
            </a:r>
            <a:r>
              <a:rPr lang="zh-CN" altLang="en-US" dirty="0">
                <a:latin typeface="Arial" panose="020B0604020202020204" pitchFamily="34" charset="0"/>
                <a:ea typeface="Microsoft YaHei" panose="020B0503020204020204" pitchFamily="34" charset="-122"/>
                <a:cs typeface="+mn-ea"/>
                <a:sym typeface="Arial" panose="020B0604020202020204" pitchFamily="34" charset="0"/>
              </a:rPr>
              <a:t>，在“红船精神”的激励和鼓舞下，不断强化前列意识，切实把“走在前列”的要求体现到精神状态上，贯彻到衡量标准上，落实到各项工作上，再接再厉，乘势而上，努力为全国大局作出积极的贡献。</a:t>
            </a:r>
            <a:endParaRPr lang="zh-CN" altLang="zh-CN" b="1" dirty="0">
              <a:latin typeface="Arial" panose="020B0604020202020204" pitchFamily="34" charset="0"/>
              <a:ea typeface="Microsoft YaHei" panose="020B0503020204020204" pitchFamily="34" charset="-122"/>
              <a:cs typeface="+mn-ea"/>
              <a:sym typeface="Arial" panose="020B0604020202020204" pitchFamily="34" charset="0"/>
            </a:endParaRPr>
          </a:p>
        </p:txBody>
      </p:sp>
      <p:pic>
        <p:nvPicPr>
          <p:cNvPr id="18" name="图片 17"/>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flipH="1">
            <a:off x="8141247" y="4033246"/>
            <a:ext cx="3097129" cy="2249783"/>
          </a:xfrm>
          <a:prstGeom prst="rect">
            <a:avLst/>
          </a:prstGeom>
        </p:spPr>
      </p:pic>
    </p:spTree>
    <p:extLst>
      <p:ext uri="{BB962C8B-B14F-4D97-AF65-F5344CB8AC3E}">
        <p14:creationId xmlns:p14="http://schemas.microsoft.com/office/powerpoint/2010/main" val="178179592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500"/>
                                        <p:tgtEl>
                                          <p:spTgt spid="39"/>
                                        </p:tgtEl>
                                      </p:cBhvr>
                                    </p:animEffect>
                                  </p:childTnLst>
                                </p:cTn>
                              </p:par>
                              <p:par>
                                <p:cTn id="11" presetID="53" presetClass="entr" presetSubtype="16"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1500" fill="hold"/>
                                        <p:tgtEl>
                                          <p:spTgt spid="39"/>
                                        </p:tgtEl>
                                        <p:attrNameLst>
                                          <p:attrName>ppt_w</p:attrName>
                                        </p:attrNameLst>
                                      </p:cBhvr>
                                      <p:tavLst>
                                        <p:tav tm="0">
                                          <p:val>
                                            <p:fltVal val="0"/>
                                          </p:val>
                                        </p:tav>
                                        <p:tav tm="100000">
                                          <p:val>
                                            <p:strVal val="#ppt_w"/>
                                          </p:val>
                                        </p:tav>
                                      </p:tavLst>
                                    </p:anim>
                                    <p:anim calcmode="lin" valueType="num">
                                      <p:cBhvr>
                                        <p:cTn id="14" dur="1500" fill="hold"/>
                                        <p:tgtEl>
                                          <p:spTgt spid="39"/>
                                        </p:tgtEl>
                                        <p:attrNameLst>
                                          <p:attrName>ppt_h</p:attrName>
                                        </p:attrNameLst>
                                      </p:cBhvr>
                                      <p:tavLst>
                                        <p:tav tm="0">
                                          <p:val>
                                            <p:fltVal val="0"/>
                                          </p:val>
                                        </p:tav>
                                        <p:tav tm="100000">
                                          <p:val>
                                            <p:strVal val="#ppt_h"/>
                                          </p:val>
                                        </p:tav>
                                      </p:tavLst>
                                    </p:anim>
                                    <p:animEffect transition="in" filter="fade">
                                      <p:cBhvr>
                                        <p:cTn id="15" dur="1500"/>
                                        <p:tgtEl>
                                          <p:spTgt spid="39"/>
                                        </p:tgtEl>
                                      </p:cBhvr>
                                    </p:animEffect>
                                  </p:childTnLst>
                                </p:cTn>
                              </p:par>
                              <p:par>
                                <p:cTn id="16" presetID="42" presetClass="path" presetSubtype="0" accel="26000" decel="74000" fill="hold" nodeType="withEffect">
                                  <p:stCondLst>
                                    <p:cond delay="0"/>
                                  </p:stCondLst>
                                  <p:childTnLst>
                                    <p:animMotion origin="layout" path="M 5E-6 2.59259E-6 L -0.11133 0.00278 " pathEditMode="relative" rAng="0" ptsTypes="AA">
                                      <p:cBhvr>
                                        <p:cTn id="17" dur="1500" spd="-100000" fill="hold"/>
                                        <p:tgtEl>
                                          <p:spTgt spid="39"/>
                                        </p:tgtEl>
                                        <p:attrNameLst>
                                          <p:attrName>ppt_x</p:attrName>
                                          <p:attrName>ppt_y</p:attrName>
                                        </p:attrNameLst>
                                      </p:cBhvr>
                                      <p:rCtr x="-5573" y="139"/>
                                    </p:animMotion>
                                  </p:childTnLst>
                                </p:cTn>
                              </p:par>
                            </p:childTnLst>
                          </p:cTn>
                        </p:par>
                        <p:par>
                          <p:cTn id="18" fill="hold">
                            <p:stCondLst>
                              <p:cond delay="30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1000"/>
                                        <p:tgtEl>
                                          <p:spTgt spid="2"/>
                                        </p:tgtEl>
                                      </p:cBhvr>
                                    </p:animEffect>
                                  </p:childTnLst>
                                </p:cTn>
                              </p:par>
                              <p:par>
                                <p:cTn id="22" presetID="22" presetClass="entr" presetSubtype="1"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1000"/>
                                        <p:tgtEl>
                                          <p:spTgt spid="43"/>
                                        </p:tgtEl>
                                      </p:cBhvr>
                                    </p:animEffect>
                                  </p:childTnLst>
                                </p:cTn>
                              </p:par>
                            </p:childTnLst>
                          </p:cTn>
                        </p:par>
                        <p:par>
                          <p:cTn id="25" fill="hold">
                            <p:stCondLst>
                              <p:cond delay="4000"/>
                            </p:stCondLst>
                            <p:childTnLst>
                              <p:par>
                                <p:cTn id="26" presetID="22" presetClass="entr" presetSubtype="8"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left)">
                                      <p:cBhvr>
                                        <p:cTn id="28" dur="1000"/>
                                        <p:tgtEl>
                                          <p:spTgt spid="50"/>
                                        </p:tgtEl>
                                      </p:cBhvr>
                                    </p:animEffect>
                                  </p:childTnLst>
                                </p:cTn>
                              </p:par>
                            </p:childTnLst>
                          </p:cTn>
                        </p:par>
                        <p:par>
                          <p:cTn id="29" fill="hold">
                            <p:stCondLst>
                              <p:cond delay="5000"/>
                            </p:stCondLst>
                            <p:childTnLst>
                              <p:par>
                                <p:cTn id="30" presetID="10" presetClass="entr" presetSubtype="0"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par>
                          <p:cTn id="33" fill="hold">
                            <p:stCondLst>
                              <p:cond delay="5500"/>
                            </p:stCondLst>
                            <p:childTnLst>
                              <p:par>
                                <p:cTn id="34" presetID="16" presetClass="entr" presetSubtype="21"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barn(inVertical)">
                                      <p:cBhvr>
                                        <p:cTn id="36" dur="500"/>
                                        <p:tgtEl>
                                          <p:spTgt spid="4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barn(inVertical)">
                                      <p:cBhvr>
                                        <p:cTn id="41" dur="500"/>
                                        <p:tgtEl>
                                          <p:spTgt spid="53"/>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8"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p:tgtEl>
                                          <p:spTgt spid="18"/>
                                        </p:tgtEl>
                                        <p:attrNameLst>
                                          <p:attrName>ppt_x</p:attrName>
                                        </p:attrNameLst>
                                      </p:cBhvr>
                                      <p:tavLst>
                                        <p:tav tm="0">
                                          <p:val>
                                            <p:strVal val="#ppt_x-#ppt_w*1.125000"/>
                                          </p:val>
                                        </p:tav>
                                        <p:tav tm="100000">
                                          <p:val>
                                            <p:strVal val="#ppt_x"/>
                                          </p:val>
                                        </p:tav>
                                      </p:tavLst>
                                    </p:anim>
                                    <p:animEffect transition="in" filter="wipe(righ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4571" y="1611701"/>
            <a:ext cx="8902857" cy="1142857"/>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8865" y="4103370"/>
            <a:ext cx="3494760" cy="2182974"/>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84696" y="3191658"/>
            <a:ext cx="7007944" cy="854406"/>
          </a:xfrm>
          <a:prstGeom prst="rect">
            <a:avLst/>
          </a:prstGeom>
        </p:spPr>
      </p:pic>
    </p:spTree>
    <p:extLst>
      <p:ext uri="{BB962C8B-B14F-4D97-AF65-F5344CB8AC3E}">
        <p14:creationId xmlns:p14="http://schemas.microsoft.com/office/powerpoint/2010/main" val="432795281"/>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9">
            <a:extLst>
              <a:ext uri="{FF2B5EF4-FFF2-40B4-BE49-F238E27FC236}">
                <a16:creationId xmlns:a16="http://schemas.microsoft.com/office/drawing/2014/main" id="{0B22A502-5405-44C4-B009-B0FD1F3DA1C4}"/>
              </a:ext>
            </a:extLst>
          </p:cNvPr>
          <p:cNvSpPr/>
          <p:nvPr/>
        </p:nvSpPr>
        <p:spPr bwMode="auto">
          <a:xfrm>
            <a:off x="804729" y="295990"/>
            <a:ext cx="2008653" cy="1760249"/>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等线" panose="02010600030101010101" pitchFamily="2" charset="-122"/>
              <a:cs typeface="+mn-cs"/>
            </a:endParaRPr>
          </a:p>
        </p:txBody>
      </p:sp>
      <p:sp>
        <p:nvSpPr>
          <p:cNvPr id="39" name="文本框 38">
            <a:extLst>
              <a:ext uri="{FF2B5EF4-FFF2-40B4-BE49-F238E27FC236}">
                <a16:creationId xmlns:a16="http://schemas.microsoft.com/office/drawing/2014/main" id="{4F6AC9B7-BBBD-4602-9D43-F5DF442C6480}"/>
              </a:ext>
            </a:extLst>
          </p:cNvPr>
          <p:cNvSpPr txBox="1"/>
          <p:nvPr/>
        </p:nvSpPr>
        <p:spPr>
          <a:xfrm>
            <a:off x="2225340" y="1134323"/>
            <a:ext cx="1661993" cy="2778582"/>
          </a:xfrm>
          <a:prstGeom prst="rect">
            <a:avLst/>
          </a:prstGeom>
          <a:noFill/>
          <a:ln>
            <a:solidFill>
              <a:srgbClr val="C00000"/>
            </a:solidFill>
          </a:ln>
        </p:spPr>
        <p:txBody>
          <a:bodyPr vert="eaVert"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C00000"/>
                </a:solidFill>
                <a:effectLst/>
                <a:uLnTx/>
                <a:uFillTx/>
                <a:latin typeface="Calibri"/>
                <a:ea typeface="等线" panose="02010600030101010101" pitchFamily="2" charset="-122"/>
              </a:rPr>
              <a:t>目录</a:t>
            </a:r>
          </a:p>
        </p:txBody>
      </p:sp>
      <p:pic>
        <p:nvPicPr>
          <p:cNvPr id="19" name="图片 18">
            <a:extLst>
              <a:ext uri="{FF2B5EF4-FFF2-40B4-BE49-F238E27FC236}">
                <a16:creationId xmlns:a16="http://schemas.microsoft.com/office/drawing/2014/main" id="{EE55A93D-2F18-4002-A898-3BA066A0D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16231"/>
            <a:ext cx="12192000" cy="867537"/>
          </a:xfrm>
          <a:prstGeom prst="rect">
            <a:avLst/>
          </a:prstGeom>
        </p:spPr>
      </p:pic>
      <p:grpSp>
        <p:nvGrpSpPr>
          <p:cNvPr id="20" name="组合 19">
            <a:extLst>
              <a:ext uri="{FF2B5EF4-FFF2-40B4-BE49-F238E27FC236}">
                <a16:creationId xmlns:a16="http://schemas.microsoft.com/office/drawing/2014/main" id="{73C0A3FA-ED3B-4E39-BAB1-13818D63E2C2}"/>
              </a:ext>
            </a:extLst>
          </p:cNvPr>
          <p:cNvGrpSpPr/>
          <p:nvPr/>
        </p:nvGrpSpPr>
        <p:grpSpPr>
          <a:xfrm>
            <a:off x="4413194" y="1854700"/>
            <a:ext cx="5968734" cy="536203"/>
            <a:chOff x="5131596" y="1756984"/>
            <a:chExt cx="5968734" cy="536203"/>
          </a:xfrm>
        </p:grpSpPr>
        <p:sp>
          <p:nvSpPr>
            <p:cNvPr id="21" name="流程图: 可选过程 20">
              <a:extLst>
                <a:ext uri="{FF2B5EF4-FFF2-40B4-BE49-F238E27FC236}">
                  <a16:creationId xmlns:a16="http://schemas.microsoft.com/office/drawing/2014/main" id="{90D0B248-028E-4C3C-8C7E-89D3D4C9EDB0}"/>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2" name="流程图: 可选过程 21">
              <a:extLst>
                <a:ext uri="{FF2B5EF4-FFF2-40B4-BE49-F238E27FC236}">
                  <a16:creationId xmlns:a16="http://schemas.microsoft.com/office/drawing/2014/main" id="{9015558A-8800-470D-B8D2-F20F708F8429}"/>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3" name="文本框 22">
              <a:extLst>
                <a:ext uri="{FF2B5EF4-FFF2-40B4-BE49-F238E27FC236}">
                  <a16:creationId xmlns:a16="http://schemas.microsoft.com/office/drawing/2014/main" id="{183D836F-F69D-4E08-99CA-18BA9BA03A26}"/>
                </a:ext>
              </a:extLst>
            </p:cNvPr>
            <p:cNvSpPr txBox="1"/>
            <p:nvPr/>
          </p:nvSpPr>
          <p:spPr>
            <a:xfrm>
              <a:off x="6010972" y="1794119"/>
              <a:ext cx="4673074" cy="4770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弘扬“红船精神”走在时代前列</a:t>
              </a:r>
            </a:p>
          </p:txBody>
        </p:sp>
        <p:sp>
          <p:nvSpPr>
            <p:cNvPr id="24" name="文本框 23">
              <a:extLst>
                <a:ext uri="{FF2B5EF4-FFF2-40B4-BE49-F238E27FC236}">
                  <a16:creationId xmlns:a16="http://schemas.microsoft.com/office/drawing/2014/main" id="{B146567E-0D65-47C5-A747-F0A5582D9E17}"/>
                </a:ext>
              </a:extLst>
            </p:cNvPr>
            <p:cNvSpPr txBox="1"/>
            <p:nvPr/>
          </p:nvSpPr>
          <p:spPr>
            <a:xfrm>
              <a:off x="5274377" y="1797193"/>
              <a:ext cx="52770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01</a:t>
              </a:r>
              <a:endParaRPr kumimoji="0" lang="zh-CN" altLang="en-US"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25" name="组合 24">
            <a:extLst>
              <a:ext uri="{FF2B5EF4-FFF2-40B4-BE49-F238E27FC236}">
                <a16:creationId xmlns:a16="http://schemas.microsoft.com/office/drawing/2014/main" id="{7BE44346-74AB-41AD-8003-F99E4C59EE1D}"/>
              </a:ext>
            </a:extLst>
          </p:cNvPr>
          <p:cNvGrpSpPr/>
          <p:nvPr/>
        </p:nvGrpSpPr>
        <p:grpSpPr>
          <a:xfrm>
            <a:off x="4413194" y="2842084"/>
            <a:ext cx="5968734" cy="536203"/>
            <a:chOff x="5131596" y="1756984"/>
            <a:chExt cx="5968734" cy="536203"/>
          </a:xfrm>
        </p:grpSpPr>
        <p:sp>
          <p:nvSpPr>
            <p:cNvPr id="26" name="流程图: 可选过程 25">
              <a:extLst>
                <a:ext uri="{FF2B5EF4-FFF2-40B4-BE49-F238E27FC236}">
                  <a16:creationId xmlns:a16="http://schemas.microsoft.com/office/drawing/2014/main" id="{421D3DCE-810F-49D0-8293-C9969A94D646}"/>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7" name="流程图: 可选过程 26">
              <a:extLst>
                <a:ext uri="{FF2B5EF4-FFF2-40B4-BE49-F238E27FC236}">
                  <a16:creationId xmlns:a16="http://schemas.microsoft.com/office/drawing/2014/main" id="{E1CB429F-C3FC-4BE4-8DD5-F01F9FC98FD6}"/>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8" name="文本框 27">
              <a:extLst>
                <a:ext uri="{FF2B5EF4-FFF2-40B4-BE49-F238E27FC236}">
                  <a16:creationId xmlns:a16="http://schemas.microsoft.com/office/drawing/2014/main" id="{4C0F7B67-0F4D-470D-A266-0BADD566E1E1}"/>
                </a:ext>
              </a:extLst>
            </p:cNvPr>
            <p:cNvSpPr txBox="1"/>
            <p:nvPr/>
          </p:nvSpPr>
          <p:spPr>
            <a:xfrm>
              <a:off x="5906799" y="1805694"/>
              <a:ext cx="4993675" cy="4770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a:t>
              </a:r>
              <a:r>
                <a:rPr kumimoji="0" lang="en-US" altLang="zh-CN" sz="25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a:t>
              </a:r>
              <a:r>
                <a:rPr kumimoji="0" lang="zh-CN" altLang="en-US" sz="25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党的先进性之源</a:t>
              </a:r>
            </a:p>
          </p:txBody>
        </p:sp>
        <p:sp>
          <p:nvSpPr>
            <p:cNvPr id="29" name="文本框 28">
              <a:extLst>
                <a:ext uri="{FF2B5EF4-FFF2-40B4-BE49-F238E27FC236}">
                  <a16:creationId xmlns:a16="http://schemas.microsoft.com/office/drawing/2014/main" id="{411A870F-73D0-4C2C-8F72-683F4995E0F3}"/>
                </a:ext>
              </a:extLst>
            </p:cNvPr>
            <p:cNvSpPr txBox="1"/>
            <p:nvPr/>
          </p:nvSpPr>
          <p:spPr>
            <a:xfrm>
              <a:off x="5274377" y="1797193"/>
              <a:ext cx="54694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02</a:t>
              </a:r>
              <a:endParaRPr kumimoji="0" lang="zh-CN" altLang="en-US"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30" name="组合 29">
            <a:extLst>
              <a:ext uri="{FF2B5EF4-FFF2-40B4-BE49-F238E27FC236}">
                <a16:creationId xmlns:a16="http://schemas.microsoft.com/office/drawing/2014/main" id="{F9AC420E-4C8D-429C-BB3A-FA01BD763502}"/>
              </a:ext>
            </a:extLst>
          </p:cNvPr>
          <p:cNvGrpSpPr/>
          <p:nvPr/>
        </p:nvGrpSpPr>
        <p:grpSpPr>
          <a:xfrm>
            <a:off x="4413194" y="3806320"/>
            <a:ext cx="5968734" cy="536203"/>
            <a:chOff x="5131596" y="1756984"/>
            <a:chExt cx="5968734" cy="536203"/>
          </a:xfrm>
        </p:grpSpPr>
        <p:sp>
          <p:nvSpPr>
            <p:cNvPr id="31" name="流程图: 可选过程 30">
              <a:extLst>
                <a:ext uri="{FF2B5EF4-FFF2-40B4-BE49-F238E27FC236}">
                  <a16:creationId xmlns:a16="http://schemas.microsoft.com/office/drawing/2014/main" id="{3A5112BF-4B63-4234-B720-B185B9E5DC9B}"/>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32" name="流程图: 可选过程 31">
              <a:extLst>
                <a:ext uri="{FF2B5EF4-FFF2-40B4-BE49-F238E27FC236}">
                  <a16:creationId xmlns:a16="http://schemas.microsoft.com/office/drawing/2014/main" id="{97BC4920-CE0E-47F8-AE2C-DDFEDDA975B5}"/>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33" name="文本框 32">
              <a:extLst>
                <a:ext uri="{FF2B5EF4-FFF2-40B4-BE49-F238E27FC236}">
                  <a16:creationId xmlns:a16="http://schemas.microsoft.com/office/drawing/2014/main" id="{5D16C8D4-DAE8-4C9F-B809-EB4887DC4025}"/>
                </a:ext>
              </a:extLst>
            </p:cNvPr>
            <p:cNvSpPr txBox="1"/>
            <p:nvPr/>
          </p:nvSpPr>
          <p:spPr>
            <a:xfrm>
              <a:off x="5929952" y="1863569"/>
              <a:ext cx="5057795" cy="384721"/>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19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“红船精神”对党的先进性建设具有重要意义</a:t>
              </a:r>
            </a:p>
          </p:txBody>
        </p:sp>
        <p:sp>
          <p:nvSpPr>
            <p:cNvPr id="34" name="文本框 33">
              <a:extLst>
                <a:ext uri="{FF2B5EF4-FFF2-40B4-BE49-F238E27FC236}">
                  <a16:creationId xmlns:a16="http://schemas.microsoft.com/office/drawing/2014/main" id="{69BF5125-A1D0-42D7-BAC0-112FF911C1E3}"/>
                </a:ext>
              </a:extLst>
            </p:cNvPr>
            <p:cNvSpPr txBox="1"/>
            <p:nvPr/>
          </p:nvSpPr>
          <p:spPr>
            <a:xfrm>
              <a:off x="5274377" y="1797193"/>
              <a:ext cx="54694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03</a:t>
              </a:r>
              <a:endParaRPr kumimoji="0" lang="zh-CN" altLang="en-US"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35" name="组合 34">
            <a:extLst>
              <a:ext uri="{FF2B5EF4-FFF2-40B4-BE49-F238E27FC236}">
                <a16:creationId xmlns:a16="http://schemas.microsoft.com/office/drawing/2014/main" id="{33EA3B7C-ADBC-4EA7-A528-36F8EE506AA8}"/>
              </a:ext>
            </a:extLst>
          </p:cNvPr>
          <p:cNvGrpSpPr/>
          <p:nvPr/>
        </p:nvGrpSpPr>
        <p:grpSpPr>
          <a:xfrm>
            <a:off x="4413194" y="4770556"/>
            <a:ext cx="6078969" cy="536203"/>
            <a:chOff x="5131596" y="1756984"/>
            <a:chExt cx="6078969" cy="536203"/>
          </a:xfrm>
        </p:grpSpPr>
        <p:sp>
          <p:nvSpPr>
            <p:cNvPr id="37" name="流程图: 可选过程 36">
              <a:extLst>
                <a:ext uri="{FF2B5EF4-FFF2-40B4-BE49-F238E27FC236}">
                  <a16:creationId xmlns:a16="http://schemas.microsoft.com/office/drawing/2014/main" id="{16C5B356-601E-4215-85F1-ABA5B4371DE3}"/>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0" name="流程图: 可选过程 39">
              <a:extLst>
                <a:ext uri="{FF2B5EF4-FFF2-40B4-BE49-F238E27FC236}">
                  <a16:creationId xmlns:a16="http://schemas.microsoft.com/office/drawing/2014/main" id="{50E74277-F2B2-4149-B1DA-28953D21662C}"/>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1" name="文本框 40">
              <a:extLst>
                <a:ext uri="{FF2B5EF4-FFF2-40B4-BE49-F238E27FC236}">
                  <a16:creationId xmlns:a16="http://schemas.microsoft.com/office/drawing/2014/main" id="{D238FC50-D9A7-48C1-A1B7-8B66CCECCA80}"/>
                </a:ext>
              </a:extLst>
            </p:cNvPr>
            <p:cNvSpPr txBox="1"/>
            <p:nvPr/>
          </p:nvSpPr>
          <p:spPr>
            <a:xfrm>
              <a:off x="5929952" y="1817269"/>
              <a:ext cx="5280613" cy="446276"/>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3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 在新的实践中继承和弘扬“红船精神”</a:t>
              </a:r>
            </a:p>
          </p:txBody>
        </p:sp>
        <p:sp>
          <p:nvSpPr>
            <p:cNvPr id="42" name="文本框 41">
              <a:extLst>
                <a:ext uri="{FF2B5EF4-FFF2-40B4-BE49-F238E27FC236}">
                  <a16:creationId xmlns:a16="http://schemas.microsoft.com/office/drawing/2014/main" id="{3919148D-75FD-476D-B526-4BE0E072AEE9}"/>
                </a:ext>
              </a:extLst>
            </p:cNvPr>
            <p:cNvSpPr txBox="1"/>
            <p:nvPr/>
          </p:nvSpPr>
          <p:spPr>
            <a:xfrm>
              <a:off x="5274377" y="1797193"/>
              <a:ext cx="52770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04</a:t>
              </a:r>
              <a:endParaRPr kumimoji="0" lang="zh-CN" altLang="en-US"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pic>
        <p:nvPicPr>
          <p:cNvPr id="43" name="图片 4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335964" y="3994224"/>
            <a:ext cx="3097129" cy="2249783"/>
          </a:xfrm>
          <a:prstGeom prst="rect">
            <a:avLst/>
          </a:prstGeom>
        </p:spPr>
      </p:pic>
      <p:pic>
        <p:nvPicPr>
          <p:cNvPr id="44" name="Picture 6" descr="G:\2016我图\两会\ooopic_10194892_b0c64675b11c678cafbc\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9513588" y="8802"/>
            <a:ext cx="2700272" cy="2390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85365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par>
                                <p:cTn id="16" presetID="2" presetClass="entr" presetSubtype="4"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ppt_x"/>
                                          </p:val>
                                        </p:tav>
                                        <p:tav tm="100000">
                                          <p:val>
                                            <p:strVal val="#ppt_x"/>
                                          </p:val>
                                        </p:tav>
                                      </p:tavLst>
                                    </p:anim>
                                    <p:anim calcmode="lin" valueType="num">
                                      <p:cBhvr additive="base">
                                        <p:cTn id="27" dur="500" fill="hold"/>
                                        <p:tgtEl>
                                          <p:spTgt spid="30"/>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ppt_x"/>
                                          </p:val>
                                        </p:tav>
                                        <p:tav tm="100000">
                                          <p:val>
                                            <p:strVal val="#ppt_x"/>
                                          </p:val>
                                        </p:tav>
                                      </p:tavLst>
                                    </p:anim>
                                    <p:anim calcmode="lin" valueType="num">
                                      <p:cBhvr additive="base">
                                        <p:cTn id="31"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p:tgtEl>
                                          <p:spTgt spid="43"/>
                                        </p:tgtEl>
                                        <p:attrNameLst>
                                          <p:attrName>ppt_x</p:attrName>
                                        </p:attrNameLst>
                                      </p:cBhvr>
                                      <p:tavLst>
                                        <p:tav tm="0">
                                          <p:val>
                                            <p:strVal val="#ppt_x-#ppt_w*1.125000"/>
                                          </p:val>
                                        </p:tav>
                                        <p:tav tm="100000">
                                          <p:val>
                                            <p:strVal val="#ppt_x"/>
                                          </p:val>
                                        </p:tav>
                                      </p:tavLst>
                                    </p:anim>
                                    <p:animEffect transition="in" filter="wipe(right)">
                                      <p:cBhvr>
                                        <p:cTn id="37" dur="500"/>
                                        <p:tgtEl>
                                          <p:spTgt spid="43"/>
                                        </p:tgtEl>
                                      </p:cBhvr>
                                    </p:animEffect>
                                  </p:childTnLst>
                                </p:cTn>
                              </p:par>
                              <p:par>
                                <p:cTn id="38" presetID="10" presetClass="entr" presetSubtype="0" fill="hold"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3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975360" y="-1341120"/>
            <a:ext cx="772160" cy="1056640"/>
          </a:xfrm>
          <a:prstGeom prst="rect">
            <a:avLst/>
          </a:prstGeom>
          <a:gradFill>
            <a:gsLst>
              <a:gs pos="0">
                <a:srgbClr val="BE0000"/>
              </a:gs>
              <a:gs pos="100000">
                <a:srgbClr val="93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32095" y="1329905"/>
            <a:ext cx="2686473" cy="107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513588" y="8802"/>
            <a:ext cx="2700272" cy="239095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68" descr="华表54654">
            <a:extLst>
              <a:ext uri="{FF2B5EF4-FFF2-40B4-BE49-F238E27FC236}">
                <a16:creationId xmlns:a16="http://schemas.microsoft.com/office/drawing/2014/main" id="{6340931A-FF8F-487F-842E-6A0D129CF37F}"/>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t="1273"/>
          <a:stretch>
            <a:fillRect/>
          </a:stretch>
        </p:blipFill>
        <p:spPr bwMode="auto">
          <a:xfrm>
            <a:off x="-6840" y="-13444"/>
            <a:ext cx="3433009" cy="7956330"/>
          </a:xfrm>
          <a:prstGeom prst="rect">
            <a:avLst/>
          </a:prstGeom>
          <a:noFill/>
          <a:extLst>
            <a:ext uri="{909E8E84-426E-40DD-AFC4-6F175D3DCCD1}">
              <a14:hiddenFill xmlns:a14="http://schemas.microsoft.com/office/drawing/2010/main">
                <a:solidFill>
                  <a:srgbClr val="FFFFFF"/>
                </a:solidFill>
              </a14:hiddenFill>
            </a:ext>
          </a:extLst>
        </p:spPr>
      </p:pic>
      <p:pic>
        <p:nvPicPr>
          <p:cNvPr id="50" name="图片 49">
            <a:extLst>
              <a:ext uri="{FF2B5EF4-FFF2-40B4-BE49-F238E27FC236}">
                <a16:creationId xmlns:a16="http://schemas.microsoft.com/office/drawing/2014/main" id="{EE55A93D-2F18-4002-A898-3BA066A0D4E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916231"/>
            <a:ext cx="12192000" cy="867537"/>
          </a:xfrm>
          <a:prstGeom prst="rect">
            <a:avLst/>
          </a:prstGeom>
        </p:spPr>
      </p:pic>
      <p:sp>
        <p:nvSpPr>
          <p:cNvPr id="23" name="文本框 22">
            <a:extLst>
              <a:ext uri="{FF2B5EF4-FFF2-40B4-BE49-F238E27FC236}">
                <a16:creationId xmlns:a16="http://schemas.microsoft.com/office/drawing/2014/main" id="{16F1BEED-F53E-41BF-A548-A925267B3D92}"/>
              </a:ext>
            </a:extLst>
          </p:cNvPr>
          <p:cNvSpPr txBox="1"/>
          <p:nvPr/>
        </p:nvSpPr>
        <p:spPr>
          <a:xfrm>
            <a:off x="2903909" y="2834552"/>
            <a:ext cx="6445832" cy="1323439"/>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弘扬“红船精神”走在</a:t>
            </a:r>
            <a:endParaRPr kumimoji="0" lang="en-US" altLang="zh-CN"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时代前列</a:t>
            </a:r>
          </a:p>
        </p:txBody>
      </p:sp>
      <p:grpSp>
        <p:nvGrpSpPr>
          <p:cNvPr id="24" name="组合 23">
            <a:extLst>
              <a:ext uri="{FF2B5EF4-FFF2-40B4-BE49-F238E27FC236}">
                <a16:creationId xmlns:a16="http://schemas.microsoft.com/office/drawing/2014/main" id="{0B4F1D9F-4DAB-4FEC-88A1-472293C6D641}"/>
              </a:ext>
            </a:extLst>
          </p:cNvPr>
          <p:cNvGrpSpPr/>
          <p:nvPr/>
        </p:nvGrpSpPr>
        <p:grpSpPr>
          <a:xfrm>
            <a:off x="5826127" y="4522254"/>
            <a:ext cx="898407" cy="671151"/>
            <a:chOff x="3401079" y="2692409"/>
            <a:chExt cx="898407" cy="671151"/>
          </a:xfrm>
        </p:grpSpPr>
        <p:sp>
          <p:nvSpPr>
            <p:cNvPr id="25" name="流程图: 可选过程 24">
              <a:extLst>
                <a:ext uri="{FF2B5EF4-FFF2-40B4-BE49-F238E27FC236}">
                  <a16:creationId xmlns:a16="http://schemas.microsoft.com/office/drawing/2014/main" id="{3F2BAE9B-764A-41E7-B9E4-5C34776153FE}"/>
                </a:ext>
              </a:extLst>
            </p:cNvPr>
            <p:cNvSpPr/>
            <p:nvPr/>
          </p:nvSpPr>
          <p:spPr>
            <a:xfrm>
              <a:off x="3401079" y="2692409"/>
              <a:ext cx="898407" cy="671151"/>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6" name="文本框 25">
              <a:extLst>
                <a:ext uri="{FF2B5EF4-FFF2-40B4-BE49-F238E27FC236}">
                  <a16:creationId xmlns:a16="http://schemas.microsoft.com/office/drawing/2014/main" id="{A91D5159-2FE2-4072-83E5-8F22608B017F}"/>
                </a:ext>
              </a:extLst>
            </p:cNvPr>
            <p:cNvSpPr txBox="1"/>
            <p:nvPr/>
          </p:nvSpPr>
          <p:spPr>
            <a:xfrm>
              <a:off x="3543861" y="2732618"/>
              <a:ext cx="596638" cy="63094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5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01</a:t>
              </a:r>
              <a:endParaRPr kumimoji="0" lang="zh-CN" altLang="en-US" sz="35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pic>
        <p:nvPicPr>
          <p:cNvPr id="29" name="图片 28"/>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flipH="1">
            <a:off x="8485554" y="4028792"/>
            <a:ext cx="3097129" cy="2249783"/>
          </a:xfrm>
          <a:prstGeom prst="rect">
            <a:avLst/>
          </a:prstGeom>
        </p:spPr>
      </p:pic>
    </p:spTree>
    <p:extLst>
      <p:ext uri="{BB962C8B-B14F-4D97-AF65-F5344CB8AC3E}">
        <p14:creationId xmlns:p14="http://schemas.microsoft.com/office/powerpoint/2010/main" val="257122384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500"/>
                                        <p:tgtEl>
                                          <p:spTgt spid="39"/>
                                        </p:tgtEl>
                                      </p:cBhvr>
                                    </p:animEffect>
                                  </p:childTnLst>
                                </p:cTn>
                              </p:par>
                              <p:par>
                                <p:cTn id="11" presetID="53" presetClass="entr" presetSubtype="16"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1500" fill="hold"/>
                                        <p:tgtEl>
                                          <p:spTgt spid="39"/>
                                        </p:tgtEl>
                                        <p:attrNameLst>
                                          <p:attrName>ppt_w</p:attrName>
                                        </p:attrNameLst>
                                      </p:cBhvr>
                                      <p:tavLst>
                                        <p:tav tm="0">
                                          <p:val>
                                            <p:fltVal val="0"/>
                                          </p:val>
                                        </p:tav>
                                        <p:tav tm="100000">
                                          <p:val>
                                            <p:strVal val="#ppt_w"/>
                                          </p:val>
                                        </p:tav>
                                      </p:tavLst>
                                    </p:anim>
                                    <p:anim calcmode="lin" valueType="num">
                                      <p:cBhvr>
                                        <p:cTn id="14" dur="1500" fill="hold"/>
                                        <p:tgtEl>
                                          <p:spTgt spid="39"/>
                                        </p:tgtEl>
                                        <p:attrNameLst>
                                          <p:attrName>ppt_h</p:attrName>
                                        </p:attrNameLst>
                                      </p:cBhvr>
                                      <p:tavLst>
                                        <p:tav tm="0">
                                          <p:val>
                                            <p:fltVal val="0"/>
                                          </p:val>
                                        </p:tav>
                                        <p:tav tm="100000">
                                          <p:val>
                                            <p:strVal val="#ppt_h"/>
                                          </p:val>
                                        </p:tav>
                                      </p:tavLst>
                                    </p:anim>
                                    <p:animEffect transition="in" filter="fade">
                                      <p:cBhvr>
                                        <p:cTn id="15" dur="1500"/>
                                        <p:tgtEl>
                                          <p:spTgt spid="39"/>
                                        </p:tgtEl>
                                      </p:cBhvr>
                                    </p:animEffect>
                                  </p:childTnLst>
                                </p:cTn>
                              </p:par>
                              <p:par>
                                <p:cTn id="16" presetID="42" presetClass="path" presetSubtype="0" accel="26000" decel="74000" fill="hold" nodeType="withEffect">
                                  <p:stCondLst>
                                    <p:cond delay="0"/>
                                  </p:stCondLst>
                                  <p:childTnLst>
                                    <p:animMotion origin="layout" path="M -3.54167E-6 -3.7037E-6 L -0.11132 0.00278 " pathEditMode="relative" rAng="0" ptsTypes="AA">
                                      <p:cBhvr>
                                        <p:cTn id="17" dur="1500" spd="-100000" fill="hold"/>
                                        <p:tgtEl>
                                          <p:spTgt spid="39"/>
                                        </p:tgtEl>
                                        <p:attrNameLst>
                                          <p:attrName>ppt_x</p:attrName>
                                          <p:attrName>ppt_y</p:attrName>
                                        </p:attrNameLst>
                                      </p:cBhvr>
                                      <p:rCtr x="-5573" y="139"/>
                                    </p:animMotion>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1000"/>
                                        <p:tgtEl>
                                          <p:spTgt spid="43"/>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1000"/>
                                        <p:tgtEl>
                                          <p:spTgt spid="50"/>
                                        </p:tgtEl>
                                      </p:cBhvr>
                                    </p:animEffect>
                                  </p:childTnLst>
                                </p:cTn>
                              </p:par>
                            </p:childTnLst>
                          </p:cTn>
                        </p:par>
                        <p:par>
                          <p:cTn id="25" fill="hold">
                            <p:stCondLst>
                              <p:cond delay="4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ppt_x</p:attrName>
                                        </p:attrNameLst>
                                      </p:cBhvr>
                                      <p:tavLst>
                                        <p:tav tm="0">
                                          <p:val>
                                            <p:strVal val="#ppt_x-#ppt_w*1.125000"/>
                                          </p:val>
                                        </p:tav>
                                        <p:tav tm="100000">
                                          <p:val>
                                            <p:strVal val="#ppt_x"/>
                                          </p:val>
                                        </p:tav>
                                      </p:tavLst>
                                    </p:anim>
                                    <p:animEffect transition="in" filter="wipe(right)">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矩形 4"/>
          <p:cNvSpPr/>
          <p:nvPr/>
        </p:nvSpPr>
        <p:spPr>
          <a:xfrm>
            <a:off x="1549917" y="2077857"/>
            <a:ext cx="6365234" cy="229797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6" name="矩形 5"/>
          <p:cNvSpPr/>
          <p:nvPr/>
        </p:nvSpPr>
        <p:spPr>
          <a:xfrm>
            <a:off x="1807465" y="2440571"/>
            <a:ext cx="6107685" cy="1865126"/>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中国共产党第一次全国代表大会在浙江嘉兴南湖的一条游船上胜利闭幕，庄严宣告中国共产党的诞生。这条游船因而获得了一个永载中国革命史册的名字</a:t>
            </a:r>
            <a:r>
              <a:rPr kumimoji="0" lang="en-US" altLang="zh-CN" sz="24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a:t>
            </a: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a:t>
            </a: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a:t>
            </a:r>
            <a:endParaRPr kumimoji="0" lang="zh-CN" altLang="zh-CN" sz="24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p:cNvSpPr/>
          <p:nvPr/>
        </p:nvSpPr>
        <p:spPr>
          <a:xfrm>
            <a:off x="1934447" y="1810809"/>
            <a:ext cx="2595434" cy="5398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1" i="0" u="none" strike="noStrike" kern="1200" cap="none" spc="0" normalizeH="0" baseline="0" noProof="0" dirty="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1921</a:t>
            </a:r>
            <a:r>
              <a:rPr kumimoji="0" lang="zh-CN" altLang="en-US" sz="3000" b="1" i="0" u="none" strike="noStrike" kern="1200" cap="none" spc="0" normalizeH="0" baseline="0" noProof="0" dirty="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a:t>
            </a:r>
            <a:r>
              <a:rPr kumimoji="0" lang="en-US" altLang="zh-CN" sz="3000" b="1" i="0" u="none" strike="noStrike" kern="1200" cap="none" spc="0" normalizeH="0" baseline="0" noProof="0" dirty="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8</a:t>
            </a:r>
            <a:r>
              <a:rPr kumimoji="0" lang="zh-CN" altLang="en-US" sz="3000" b="1" i="0" u="none" strike="noStrike" kern="1200" cap="none" spc="0" normalizeH="0" baseline="0" noProof="0" dirty="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月初</a:t>
            </a:r>
          </a:p>
        </p:txBody>
      </p:sp>
      <p:pic>
        <p:nvPicPr>
          <p:cNvPr id="3" name="图片 2"/>
          <p:cNvPicPr>
            <a:picLocks noChangeAspect="1"/>
          </p:cNvPicPr>
          <p:nvPr/>
        </p:nvPicPr>
        <p:blipFill>
          <a:blip r:embed="rId3"/>
          <a:stretch>
            <a:fillRect/>
          </a:stretch>
        </p:blipFill>
        <p:spPr>
          <a:xfrm>
            <a:off x="1549917" y="4465731"/>
            <a:ext cx="6365233" cy="1435363"/>
          </a:xfrm>
          <a:prstGeom prst="rect">
            <a:avLst/>
          </a:prstGeom>
          <a:ln>
            <a:noFill/>
          </a:ln>
          <a:effectLst>
            <a:outerShdw blurRad="292100" dist="139700" dir="2700000" algn="tl" rotWithShape="0">
              <a:srgbClr val="333333">
                <a:alpha val="65000"/>
              </a:srgbClr>
            </a:outerShdw>
          </a:effectLst>
        </p:spPr>
      </p:pic>
      <p:pic>
        <p:nvPicPr>
          <p:cNvPr id="9" name="图片 8">
            <a:extLst>
              <a:ext uri="{FF2B5EF4-FFF2-40B4-BE49-F238E27FC236}">
                <a16:creationId xmlns:a16="http://schemas.microsoft.com/office/drawing/2014/main" id="{FF5D42E9-DEF2-4AA9-BB5F-78CC9002A347}"/>
              </a:ext>
            </a:extLst>
          </p:cNvPr>
          <p:cNvPicPr>
            <a:picLocks noChangeAspect="1"/>
          </p:cNvPicPr>
          <p:nvPr/>
        </p:nvPicPr>
        <p:blipFill rotWithShape="1">
          <a:blip r:embed="rId4"/>
          <a:srcRect t="2174" r="5974" b="4857"/>
          <a:stretch/>
        </p:blipFill>
        <p:spPr>
          <a:xfrm>
            <a:off x="8172697" y="2077857"/>
            <a:ext cx="3371429" cy="38232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3594637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 calcmode="lin" valueType="num">
                                      <p:cBhvr>
                                        <p:cTn id="1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gtEl>
                                      </p:cBhvr>
                                    </p:animEffect>
                                  </p:childTnLst>
                                </p:cTn>
                              </p:par>
                            </p:childTnLst>
                          </p:cTn>
                        </p:par>
                        <p:par>
                          <p:cTn id="22" fill="hold">
                            <p:stCondLst>
                              <p:cond delay="405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D23B6E-F4DD-41AA-973F-AA3BD3410B26}"/>
              </a:ext>
            </a:extLst>
          </p:cNvPr>
          <p:cNvSpPr/>
          <p:nvPr/>
        </p:nvSpPr>
        <p:spPr>
          <a:xfrm>
            <a:off x="598657" y="4528457"/>
            <a:ext cx="10940200" cy="133882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FF0000"/>
              </a:buClr>
              <a:buSzTx/>
              <a:buFontTx/>
              <a:buNone/>
              <a:tabLst/>
              <a:defRPr/>
            </a:pPr>
            <a:r>
              <a:rPr kumimoji="0" lang="en-US" altLang="zh-CN" sz="2000" b="1" i="0" u="none" strike="noStrike" kern="1200" cap="none" spc="30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1921</a:t>
            </a:r>
            <a:r>
              <a:rPr kumimoji="0" lang="zh-CN" altLang="en-US" sz="2000" b="1" i="0" u="none" strike="noStrike" kern="1200" cap="none" spc="30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a:t>
            </a:r>
            <a:r>
              <a:rPr kumimoji="0" lang="en-US" altLang="zh-CN" sz="2000" b="1" i="0" u="none" strike="noStrike" kern="1200" cap="none" spc="30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7</a:t>
            </a:r>
            <a:r>
              <a:rPr kumimoji="0" lang="zh-CN" altLang="en-US" sz="2000" b="1" i="0" u="none" strike="noStrike" kern="1200" cap="none" spc="30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月</a:t>
            </a:r>
            <a:r>
              <a:rPr kumimoji="0" lang="zh-CN" altLang="en-US" sz="1700" b="0" i="0" u="none" strike="noStrike" kern="1200" cap="none" spc="30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，中国共产党第一次全国代表大会因遭法租界巡捕的袭扰，从上海转移到嘉兴南湖的一条游船上继续举行。就是在这条游船上，伟大的中国共产党诞生了。中国革命的航船，从这里扬帆起航。</a:t>
            </a:r>
          </a:p>
        </p:txBody>
      </p:sp>
      <p:sp>
        <p:nvSpPr>
          <p:cNvPr id="8" name="矩形 7">
            <a:extLst>
              <a:ext uri="{FF2B5EF4-FFF2-40B4-BE49-F238E27FC236}">
                <a16:creationId xmlns:a16="http://schemas.microsoft.com/office/drawing/2014/main" id="{BDBBF45C-0336-4462-81B7-EA406C0F1C04}"/>
              </a:ext>
            </a:extLst>
          </p:cNvPr>
          <p:cNvSpPr/>
          <p:nvPr/>
        </p:nvSpPr>
        <p:spPr>
          <a:xfrm>
            <a:off x="5272257" y="1737332"/>
            <a:ext cx="6266600" cy="251607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建国后</a:t>
            </a:r>
            <a:r>
              <a:rPr kumimoji="0" lang="zh-CN" altLang="en-US" sz="1700" b="0" i="0" u="none" strike="noStrike" kern="1200" cap="none" spc="30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，南湖引起了广大干部和人民群众的关注。</a:t>
            </a:r>
            <a:r>
              <a:rPr kumimoji="0" lang="en-US" altLang="zh-CN" sz="1700" b="0" i="0" u="none" strike="noStrike" kern="1200" cap="none" spc="30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1959</a:t>
            </a:r>
            <a:r>
              <a:rPr kumimoji="0" lang="zh-CN" altLang="en-US" sz="1700" b="0" i="0" u="none" strike="noStrike" kern="1200" cap="none" spc="30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国庆节，这条仿制的纪念船正式对外展出。当地群众则亲切地称之为“红船”。久而久之，“红船”就成了这条纪念船的代名词。之后，“红船”就一直停泊在南湖烟雨楼前湖心岛东南岸边的水面上，向人们展示着当年中国共产党诞生的生动历史场景。</a:t>
            </a:r>
          </a:p>
        </p:txBody>
      </p:sp>
      <p:pic>
        <p:nvPicPr>
          <p:cNvPr id="9" name="图片 8">
            <a:extLst>
              <a:ext uri="{FF2B5EF4-FFF2-40B4-BE49-F238E27FC236}">
                <a16:creationId xmlns:a16="http://schemas.microsoft.com/office/drawing/2014/main" id="{72893FAD-770C-42A4-ADE3-84ADAAFAE9FD}"/>
              </a:ext>
            </a:extLst>
          </p:cNvPr>
          <p:cNvPicPr>
            <a:picLocks noChangeAspect="1"/>
          </p:cNvPicPr>
          <p:nvPr/>
        </p:nvPicPr>
        <p:blipFill>
          <a:blip r:embed="rId3"/>
          <a:stretch>
            <a:fillRect/>
          </a:stretch>
        </p:blipFill>
        <p:spPr>
          <a:xfrm>
            <a:off x="598657" y="1838931"/>
            <a:ext cx="4255391" cy="22976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9844214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8"/>
                                        </p:tgtEl>
                                        <p:attrNameLst>
                                          <p:attrName>ppt_y</p:attrName>
                                        </p:attrNameLst>
                                      </p:cBhvr>
                                      <p:tavLst>
                                        <p:tav tm="0">
                                          <p:val>
                                            <p:strVal val="#ppt_y"/>
                                          </p:val>
                                        </p:tav>
                                        <p:tav tm="100000">
                                          <p:val>
                                            <p:strVal val="#ppt_y"/>
                                          </p:val>
                                        </p:tav>
                                      </p:tavLst>
                                    </p:anim>
                                    <p:anim calcmode="lin" valueType="num">
                                      <p:cBhvr>
                                        <p:cTn id="13"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8"/>
                                        </p:tgtEl>
                                      </p:cBhvr>
                                    </p:animEffect>
                                  </p:childTnLst>
                                </p:cTn>
                              </p:par>
                            </p:childTnLst>
                          </p:cTn>
                        </p:par>
                        <p:par>
                          <p:cTn id="16" fill="hold">
                            <p:stCondLst>
                              <p:cond delay="4175"/>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7"/>
                                        </p:tgtEl>
                                        <p:attrNameLst>
                                          <p:attrName>ppt_y</p:attrName>
                                        </p:attrNameLst>
                                      </p:cBhvr>
                                      <p:tavLst>
                                        <p:tav tm="0">
                                          <p:val>
                                            <p:strVal val="#ppt_y"/>
                                          </p:val>
                                        </p:tav>
                                        <p:tav tm="100000">
                                          <p:val>
                                            <p:strVal val="#ppt_y"/>
                                          </p:val>
                                        </p:tav>
                                      </p:tavLst>
                                    </p:anim>
                                    <p:anim calcmode="lin" valueType="num">
                                      <p:cBhvr>
                                        <p:cTn id="21"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B9BFE20-5B7D-46DC-8ED6-6D52D466062F}"/>
              </a:ext>
            </a:extLst>
          </p:cNvPr>
          <p:cNvSpPr/>
          <p:nvPr/>
        </p:nvSpPr>
        <p:spPr>
          <a:xfrm>
            <a:off x="4258132" y="4229857"/>
            <a:ext cx="7391400" cy="1374735"/>
          </a:xfrm>
          <a:prstGeom prst="rect">
            <a:avLst/>
          </a:prstGeom>
        </p:spPr>
        <p:txBody>
          <a:bodyPr wrap="square">
            <a:spAutoFit/>
          </a:bodyPr>
          <a:lstStyle/>
          <a:p>
            <a:pPr marL="0" marR="0" lvl="0" indent="0" algn="just" defTabSz="914400" rtl="0" eaLnBrk="1" fontAlgn="auto" latinLnBrk="0" hangingPunct="1">
              <a:lnSpc>
                <a:spcPts val="25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上世纪</a:t>
            </a:r>
            <a:r>
              <a:rPr kumimoji="0" lang="en-US" altLang="zh-CN"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60</a:t>
            </a:r>
            <a:r>
              <a:rPr kumimoji="0" lang="zh-CN" altLang="en-US"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代，中共“一大”代表董必武同志两次重访南湖，即兴赋诗。改革开放以来，邓小平、江泽民、胡锦涛等党和国家领导人，亲切关怀党的诞生地，或瞻仰红船，或亲笔题词，勉励我们“沿着南湖红船开辟的革命航道奋勇前进”。</a:t>
            </a:r>
          </a:p>
        </p:txBody>
      </p:sp>
      <p:grpSp>
        <p:nvGrpSpPr>
          <p:cNvPr id="3" name="组合 2">
            <a:extLst>
              <a:ext uri="{FF2B5EF4-FFF2-40B4-BE49-F238E27FC236}">
                <a16:creationId xmlns:a16="http://schemas.microsoft.com/office/drawing/2014/main" id="{94536FE1-C3F5-45AF-A8FD-08081BD72CCA}"/>
              </a:ext>
            </a:extLst>
          </p:cNvPr>
          <p:cNvGrpSpPr/>
          <p:nvPr/>
        </p:nvGrpSpPr>
        <p:grpSpPr>
          <a:xfrm>
            <a:off x="4258132" y="2006209"/>
            <a:ext cx="7412626" cy="914400"/>
            <a:chOff x="2971801" y="1746766"/>
            <a:chExt cx="7412626" cy="914400"/>
          </a:xfrm>
        </p:grpSpPr>
        <p:sp>
          <p:nvSpPr>
            <p:cNvPr id="4" name="矩形: 圆角 6">
              <a:extLst>
                <a:ext uri="{FF2B5EF4-FFF2-40B4-BE49-F238E27FC236}">
                  <a16:creationId xmlns:a16="http://schemas.microsoft.com/office/drawing/2014/main" id="{6B1AE72E-0492-40FC-8F28-943D47C60557}"/>
                </a:ext>
              </a:extLst>
            </p:cNvPr>
            <p:cNvSpPr/>
            <p:nvPr/>
          </p:nvSpPr>
          <p:spPr>
            <a:xfrm>
              <a:off x="2971801" y="1746766"/>
              <a:ext cx="7391400" cy="9144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5" name="Freeform 5">
              <a:extLst>
                <a:ext uri="{FF2B5EF4-FFF2-40B4-BE49-F238E27FC236}">
                  <a16:creationId xmlns:a16="http://schemas.microsoft.com/office/drawing/2014/main" id="{9B36B74B-5DCC-4CA2-8981-3E7FA2DE7425}"/>
                </a:ext>
              </a:extLst>
            </p:cNvPr>
            <p:cNvSpPr>
              <a:spLocks noChangeAspect="1"/>
            </p:cNvSpPr>
            <p:nvPr/>
          </p:nvSpPr>
          <p:spPr bwMode="auto">
            <a:xfrm>
              <a:off x="3236863" y="195458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6" name="矩形 5">
              <a:extLst>
                <a:ext uri="{FF2B5EF4-FFF2-40B4-BE49-F238E27FC236}">
                  <a16:creationId xmlns:a16="http://schemas.microsoft.com/office/drawing/2014/main" id="{3F89969A-AED1-4E0A-A625-6F59DC5D0C66}"/>
                </a:ext>
              </a:extLst>
            </p:cNvPr>
            <p:cNvSpPr/>
            <p:nvPr/>
          </p:nvSpPr>
          <p:spPr>
            <a:xfrm>
              <a:off x="4044230" y="1812133"/>
              <a:ext cx="6340197"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红船，见证了中国历史上开天辟地的大事变，</a:t>
              </a:r>
              <a:endParaRPr kumimoji="0" lang="en-US" altLang="zh-CN" sz="2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成为中国革命源头的象征。</a:t>
              </a:r>
            </a:p>
          </p:txBody>
        </p:sp>
      </p:grpSp>
      <p:grpSp>
        <p:nvGrpSpPr>
          <p:cNvPr id="7" name="组合 6">
            <a:extLst>
              <a:ext uri="{FF2B5EF4-FFF2-40B4-BE49-F238E27FC236}">
                <a16:creationId xmlns:a16="http://schemas.microsoft.com/office/drawing/2014/main" id="{9FEBAFB2-BFBE-47A4-AD03-A7F111C9E9CD}"/>
              </a:ext>
            </a:extLst>
          </p:cNvPr>
          <p:cNvGrpSpPr/>
          <p:nvPr/>
        </p:nvGrpSpPr>
        <p:grpSpPr>
          <a:xfrm>
            <a:off x="4258132" y="3118033"/>
            <a:ext cx="7412626" cy="914400"/>
            <a:chOff x="2971801" y="1746766"/>
            <a:chExt cx="7412626" cy="914400"/>
          </a:xfrm>
        </p:grpSpPr>
        <p:sp>
          <p:nvSpPr>
            <p:cNvPr id="8" name="矩形: 圆角 9">
              <a:extLst>
                <a:ext uri="{FF2B5EF4-FFF2-40B4-BE49-F238E27FC236}">
                  <a16:creationId xmlns:a16="http://schemas.microsoft.com/office/drawing/2014/main" id="{762109DB-557A-467F-B1A4-EA8080EC8899}"/>
                </a:ext>
              </a:extLst>
            </p:cNvPr>
            <p:cNvSpPr/>
            <p:nvPr/>
          </p:nvSpPr>
          <p:spPr>
            <a:xfrm>
              <a:off x="2971801" y="1746766"/>
              <a:ext cx="7391400" cy="914400"/>
            </a:xfrm>
            <a:prstGeom prst="roundRect">
              <a:avLst>
                <a:gd name="adj"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9" name="Freeform 5">
              <a:extLst>
                <a:ext uri="{FF2B5EF4-FFF2-40B4-BE49-F238E27FC236}">
                  <a16:creationId xmlns:a16="http://schemas.microsoft.com/office/drawing/2014/main" id="{D1304379-3075-4E26-BD19-6ADDA07A7E06}"/>
                </a:ext>
              </a:extLst>
            </p:cNvPr>
            <p:cNvSpPr>
              <a:spLocks noChangeAspect="1"/>
            </p:cNvSpPr>
            <p:nvPr/>
          </p:nvSpPr>
          <p:spPr bwMode="auto">
            <a:xfrm>
              <a:off x="3236863" y="195458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a:extLst>
                <a:ext uri="{FF2B5EF4-FFF2-40B4-BE49-F238E27FC236}">
                  <a16:creationId xmlns:a16="http://schemas.microsoft.com/office/drawing/2014/main" id="{11E81430-C26A-4771-B91C-CC4AFD9ACFBA}"/>
                </a:ext>
              </a:extLst>
            </p:cNvPr>
            <p:cNvSpPr/>
            <p:nvPr/>
          </p:nvSpPr>
          <p:spPr>
            <a:xfrm>
              <a:off x="4044230" y="2008902"/>
              <a:ext cx="6340197"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红船，一直接受着人们特别是共产党人的瞻仰</a:t>
              </a:r>
            </a:p>
          </p:txBody>
        </p:sp>
      </p:grpSp>
      <p:pic>
        <p:nvPicPr>
          <p:cNvPr id="11" name="图片 10">
            <a:extLst>
              <a:ext uri="{FF2B5EF4-FFF2-40B4-BE49-F238E27FC236}">
                <a16:creationId xmlns:a16="http://schemas.microsoft.com/office/drawing/2014/main" id="{92FCE130-EEA4-4797-B4DD-A134D3D7F0C7}"/>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505904" y="2006209"/>
            <a:ext cx="3481076" cy="35731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407758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45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45000"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1+#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750"/>
                            </p:stCondLst>
                            <p:childTnLst>
                              <p:par>
                                <p:cTn id="18" presetID="1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p:tgtEl>
                                          <p:spTgt spid="2"/>
                                        </p:tgtEl>
                                        <p:attrNameLst>
                                          <p:attrName>ppt_y</p:attrName>
                                        </p:attrNameLst>
                                      </p:cBhvr>
                                      <p:tavLst>
                                        <p:tav tm="0">
                                          <p:val>
                                            <p:strVal val="#ppt_y+#ppt_h*1.125000"/>
                                          </p:val>
                                        </p:tav>
                                        <p:tav tm="100000">
                                          <p:val>
                                            <p:strVal val="#ppt_y"/>
                                          </p:val>
                                        </p:tav>
                                      </p:tavLst>
                                    </p:anim>
                                    <p:animEffect transition="in" filter="wipe(up)">
                                      <p:cBhvr>
                                        <p:cTn id="2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7">
            <a:extLst>
              <a:ext uri="{FF2B5EF4-FFF2-40B4-BE49-F238E27FC236}">
                <a16:creationId xmlns:a16="http://schemas.microsoft.com/office/drawing/2014/main" id="{A409CFA2-A290-4F69-97E2-CD233167172B}"/>
              </a:ext>
            </a:extLst>
          </p:cNvPr>
          <p:cNvSpPr/>
          <p:nvPr/>
        </p:nvSpPr>
        <p:spPr>
          <a:xfrm>
            <a:off x="2847329" y="2100739"/>
            <a:ext cx="3519516" cy="576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a:t>
            </a:r>
          </a:p>
        </p:txBody>
      </p:sp>
      <p:sp>
        <p:nvSpPr>
          <p:cNvPr id="3" name="矩形 2">
            <a:extLst>
              <a:ext uri="{FF2B5EF4-FFF2-40B4-BE49-F238E27FC236}">
                <a16:creationId xmlns:a16="http://schemas.microsoft.com/office/drawing/2014/main" id="{35D18C7C-E410-4A6D-A823-A7D8D003C6E0}"/>
              </a:ext>
            </a:extLst>
          </p:cNvPr>
          <p:cNvSpPr/>
          <p:nvPr/>
        </p:nvSpPr>
        <p:spPr>
          <a:xfrm>
            <a:off x="2847328" y="2830041"/>
            <a:ext cx="842641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红船所代表和昭示的是时代高度，是发展方向，是奋进明灯，是铸就在中华儿女心中的永不褪色的精神丰碑。</a:t>
            </a:r>
            <a:endParaRPr kumimoji="0" lang="zh-CN" altLang="zh-CN" sz="16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cxnSp>
        <p:nvCxnSpPr>
          <p:cNvPr id="4" name="直接连接符 3">
            <a:extLst>
              <a:ext uri="{FF2B5EF4-FFF2-40B4-BE49-F238E27FC236}">
                <a16:creationId xmlns:a16="http://schemas.microsoft.com/office/drawing/2014/main" id="{ED9E0336-C3E6-4B89-8E20-EDD041327648}"/>
              </a:ext>
            </a:extLst>
          </p:cNvPr>
          <p:cNvCxnSpPr>
            <a:cxnSpLocks/>
            <a:stCxn id="15" idx="2"/>
            <a:endCxn id="18" idx="0"/>
          </p:cNvCxnSpPr>
          <p:nvPr/>
        </p:nvCxnSpPr>
        <p:spPr>
          <a:xfrm>
            <a:off x="1648680" y="2748739"/>
            <a:ext cx="0" cy="660104"/>
          </a:xfrm>
          <a:prstGeom prst="line">
            <a:avLst/>
          </a:prstGeom>
          <a:ln w="9525">
            <a:solidFill>
              <a:srgbClr val="591300"/>
            </a:solidFill>
          </a:ln>
        </p:spPr>
        <p:style>
          <a:lnRef idx="1">
            <a:schemeClr val="accent1"/>
          </a:lnRef>
          <a:fillRef idx="0">
            <a:schemeClr val="accent1"/>
          </a:fillRef>
          <a:effectRef idx="0">
            <a:schemeClr val="accent1"/>
          </a:effectRef>
          <a:fontRef idx="minor">
            <a:schemeClr val="tx1"/>
          </a:fontRef>
        </p:style>
      </p:cxnSp>
      <p:sp>
        <p:nvSpPr>
          <p:cNvPr id="5" name="矩形: 圆角 11">
            <a:extLst>
              <a:ext uri="{FF2B5EF4-FFF2-40B4-BE49-F238E27FC236}">
                <a16:creationId xmlns:a16="http://schemas.microsoft.com/office/drawing/2014/main" id="{D38F283A-6FAD-4CC6-A753-D715ADAD5511}"/>
              </a:ext>
            </a:extLst>
          </p:cNvPr>
          <p:cNvSpPr/>
          <p:nvPr/>
        </p:nvSpPr>
        <p:spPr>
          <a:xfrm>
            <a:off x="2847328" y="3480843"/>
            <a:ext cx="3519517" cy="576000"/>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a:t>
            </a:r>
          </a:p>
        </p:txBody>
      </p:sp>
      <p:sp>
        <p:nvSpPr>
          <p:cNvPr id="6" name="矩形 5">
            <a:extLst>
              <a:ext uri="{FF2B5EF4-FFF2-40B4-BE49-F238E27FC236}">
                <a16:creationId xmlns:a16="http://schemas.microsoft.com/office/drawing/2014/main" id="{CDE30A6D-6E63-49FC-99BD-49313FA46B5A}"/>
              </a:ext>
            </a:extLst>
          </p:cNvPr>
          <p:cNvSpPr/>
          <p:nvPr/>
        </p:nvSpPr>
        <p:spPr>
          <a:xfrm>
            <a:off x="2847329" y="4210145"/>
            <a:ext cx="8426412"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“红船精神”同井冈山精神、长征精神、延安精神、西柏坡精神等一道，伴随中国革命的光辉历程，共同构成我们党在前进道路上战胜各种困难和风险、不断夺取新胜利的强大精神力量和宝贵精神财富。</a:t>
            </a:r>
            <a:endParaRPr kumimoji="0" lang="zh-CN" altLang="zh-CN" sz="16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7" name="矩形 6">
            <a:extLst>
              <a:ext uri="{FF2B5EF4-FFF2-40B4-BE49-F238E27FC236}">
                <a16:creationId xmlns:a16="http://schemas.microsoft.com/office/drawing/2014/main" id="{47D3EBBC-B89B-4DD4-A184-79D23781505C}"/>
              </a:ext>
            </a:extLst>
          </p:cNvPr>
          <p:cNvSpPr/>
          <p:nvPr/>
        </p:nvSpPr>
        <p:spPr>
          <a:xfrm>
            <a:off x="2847329" y="5788249"/>
            <a:ext cx="8206494"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“红船精神”一直激励和鼓舞着我们党坚持站在历史的高度，走在时代的前列，勇当舵手，引领航向，不断取得革命、建设和改革的一个又一个胜利。</a:t>
            </a:r>
            <a:endParaRPr kumimoji="0" lang="zh-CN" altLang="zh-CN" sz="16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cxnSp>
        <p:nvCxnSpPr>
          <p:cNvPr id="8" name="直接连接符 7">
            <a:extLst>
              <a:ext uri="{FF2B5EF4-FFF2-40B4-BE49-F238E27FC236}">
                <a16:creationId xmlns:a16="http://schemas.microsoft.com/office/drawing/2014/main" id="{579C7F37-8EF3-4FDD-8CBC-0487EDCE6952}"/>
              </a:ext>
            </a:extLst>
          </p:cNvPr>
          <p:cNvCxnSpPr>
            <a:cxnSpLocks/>
            <a:stCxn id="18" idx="2"/>
          </p:cNvCxnSpPr>
          <p:nvPr/>
        </p:nvCxnSpPr>
        <p:spPr>
          <a:xfrm>
            <a:off x="1648680" y="4128843"/>
            <a:ext cx="0" cy="837724"/>
          </a:xfrm>
          <a:prstGeom prst="line">
            <a:avLst/>
          </a:prstGeom>
          <a:ln w="9525">
            <a:solidFill>
              <a:srgbClr val="591300"/>
            </a:solidFill>
          </a:ln>
        </p:spPr>
        <p:style>
          <a:lnRef idx="1">
            <a:schemeClr val="accent1"/>
          </a:lnRef>
          <a:fillRef idx="0">
            <a:schemeClr val="accent1"/>
          </a:fillRef>
          <a:effectRef idx="0">
            <a:schemeClr val="accent1"/>
          </a:effectRef>
          <a:fontRef idx="minor">
            <a:schemeClr val="tx1"/>
          </a:fontRef>
        </p:style>
      </p:cxnSp>
      <p:sp>
        <p:nvSpPr>
          <p:cNvPr id="9" name="矩形: 圆角 35">
            <a:extLst>
              <a:ext uri="{FF2B5EF4-FFF2-40B4-BE49-F238E27FC236}">
                <a16:creationId xmlns:a16="http://schemas.microsoft.com/office/drawing/2014/main" id="{24CEABBE-1AA7-45BE-91F0-EF8E7DD57036}"/>
              </a:ext>
            </a:extLst>
          </p:cNvPr>
          <p:cNvSpPr/>
          <p:nvPr/>
        </p:nvSpPr>
        <p:spPr>
          <a:xfrm>
            <a:off x="2847328" y="5058947"/>
            <a:ext cx="3519517" cy="576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a:t>
            </a:r>
          </a:p>
        </p:txBody>
      </p:sp>
      <p:sp>
        <p:nvSpPr>
          <p:cNvPr id="10" name="矩形: 圆角 43">
            <a:extLst>
              <a:ext uri="{FF2B5EF4-FFF2-40B4-BE49-F238E27FC236}">
                <a16:creationId xmlns:a16="http://schemas.microsoft.com/office/drawing/2014/main" id="{69258E25-D8FB-4424-9690-AB310206D862}"/>
              </a:ext>
            </a:extLst>
          </p:cNvPr>
          <p:cNvSpPr>
            <a:spLocks noChangeAspect="1"/>
          </p:cNvSpPr>
          <p:nvPr/>
        </p:nvSpPr>
        <p:spPr>
          <a:xfrm>
            <a:off x="2536455" y="2172739"/>
            <a:ext cx="396000" cy="396000"/>
          </a:xfrm>
          <a:prstGeom prst="roundRect">
            <a:avLst>
              <a:gd name="adj" fmla="val 50000"/>
            </a:avLst>
          </a:prstGeom>
          <a:solidFill>
            <a:srgbClr val="8E1E00"/>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1</a:t>
            </a:r>
            <a:endParaRPr kumimoji="0" lang="zh-CN" altLang="en-US"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1" name="矩形: 圆角 44">
            <a:extLst>
              <a:ext uri="{FF2B5EF4-FFF2-40B4-BE49-F238E27FC236}">
                <a16:creationId xmlns:a16="http://schemas.microsoft.com/office/drawing/2014/main" id="{C8847817-6C07-41AC-A48B-5223B1DC741C}"/>
              </a:ext>
            </a:extLst>
          </p:cNvPr>
          <p:cNvSpPr>
            <a:spLocks noChangeAspect="1"/>
          </p:cNvSpPr>
          <p:nvPr/>
        </p:nvSpPr>
        <p:spPr>
          <a:xfrm>
            <a:off x="2536455" y="3570843"/>
            <a:ext cx="396000" cy="396000"/>
          </a:xfrm>
          <a:prstGeom prst="roundRect">
            <a:avLst>
              <a:gd name="adj" fmla="val 50000"/>
            </a:avLst>
          </a:prstGeom>
          <a:solidFill>
            <a:schemeClr val="bg1">
              <a:lumMod val="50000"/>
            </a:schemeClr>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2</a:t>
            </a:r>
            <a:endParaRPr kumimoji="0" lang="zh-CN" altLang="en-US"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2" name="矩形: 圆角 45">
            <a:extLst>
              <a:ext uri="{FF2B5EF4-FFF2-40B4-BE49-F238E27FC236}">
                <a16:creationId xmlns:a16="http://schemas.microsoft.com/office/drawing/2014/main" id="{5727BA1B-F178-4753-9230-D6839D5C966E}"/>
              </a:ext>
            </a:extLst>
          </p:cNvPr>
          <p:cNvSpPr>
            <a:spLocks noChangeAspect="1"/>
          </p:cNvSpPr>
          <p:nvPr/>
        </p:nvSpPr>
        <p:spPr>
          <a:xfrm>
            <a:off x="2536455" y="5148947"/>
            <a:ext cx="396000" cy="396000"/>
          </a:xfrm>
          <a:prstGeom prst="roundRect">
            <a:avLst>
              <a:gd name="adj" fmla="val 50000"/>
            </a:avLst>
          </a:prstGeom>
          <a:solidFill>
            <a:srgbClr val="8E1E00"/>
          </a:solidFill>
          <a:ln w="25400">
            <a:solidFill>
              <a:srgbClr val="FFFA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3</a:t>
            </a:r>
            <a:endParaRPr kumimoji="0" lang="zh-CN" altLang="en-US" sz="18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cxnSp>
        <p:nvCxnSpPr>
          <p:cNvPr id="13" name="直接连接符 12">
            <a:extLst>
              <a:ext uri="{FF2B5EF4-FFF2-40B4-BE49-F238E27FC236}">
                <a16:creationId xmlns:a16="http://schemas.microsoft.com/office/drawing/2014/main" id="{A3C5B5D3-9FE6-4643-B2BB-351B859A23F7}"/>
              </a:ext>
            </a:extLst>
          </p:cNvPr>
          <p:cNvCxnSpPr>
            <a:cxnSpLocks/>
            <a:stCxn id="21" idx="2"/>
          </p:cNvCxnSpPr>
          <p:nvPr/>
        </p:nvCxnSpPr>
        <p:spPr>
          <a:xfrm>
            <a:off x="1664256" y="5690015"/>
            <a:ext cx="0" cy="1052238"/>
          </a:xfrm>
          <a:prstGeom prst="line">
            <a:avLst/>
          </a:prstGeom>
          <a:ln w="9525">
            <a:solidFill>
              <a:srgbClr val="591300"/>
            </a:solidFill>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E88F69F4-FF78-451B-9920-39DFD8B06CB8}"/>
              </a:ext>
            </a:extLst>
          </p:cNvPr>
          <p:cNvGrpSpPr/>
          <p:nvPr/>
        </p:nvGrpSpPr>
        <p:grpSpPr>
          <a:xfrm>
            <a:off x="1288680" y="2028739"/>
            <a:ext cx="720000" cy="720000"/>
            <a:chOff x="2052609" y="1752600"/>
            <a:chExt cx="720000" cy="720000"/>
          </a:xfrm>
        </p:grpSpPr>
        <p:sp>
          <p:nvSpPr>
            <p:cNvPr id="15" name="矩形: 圆角 2">
              <a:extLst>
                <a:ext uri="{FF2B5EF4-FFF2-40B4-BE49-F238E27FC236}">
                  <a16:creationId xmlns:a16="http://schemas.microsoft.com/office/drawing/2014/main" id="{16899DDF-2000-40C1-93EB-5C7618DD8F7D}"/>
                </a:ext>
              </a:extLst>
            </p:cNvPr>
            <p:cNvSpPr>
              <a:spLocks noChangeAspect="1"/>
            </p:cNvSpPr>
            <p:nvPr/>
          </p:nvSpPr>
          <p:spPr>
            <a:xfrm>
              <a:off x="2052609" y="1752600"/>
              <a:ext cx="720000" cy="720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6" name="Freeform 5">
              <a:extLst>
                <a:ext uri="{FF2B5EF4-FFF2-40B4-BE49-F238E27FC236}">
                  <a16:creationId xmlns:a16="http://schemas.microsoft.com/office/drawing/2014/main" id="{F2333D0C-06F7-4225-8B58-845043E5AA40}"/>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17" name="组合 16">
            <a:extLst>
              <a:ext uri="{FF2B5EF4-FFF2-40B4-BE49-F238E27FC236}">
                <a16:creationId xmlns:a16="http://schemas.microsoft.com/office/drawing/2014/main" id="{53F17058-5EA8-408E-9F10-EC588C51E043}"/>
              </a:ext>
            </a:extLst>
          </p:cNvPr>
          <p:cNvGrpSpPr/>
          <p:nvPr/>
        </p:nvGrpSpPr>
        <p:grpSpPr>
          <a:xfrm>
            <a:off x="1288680" y="3408843"/>
            <a:ext cx="720000" cy="720000"/>
            <a:chOff x="2052609" y="3310324"/>
            <a:chExt cx="720000" cy="720000"/>
          </a:xfrm>
          <a:solidFill>
            <a:schemeClr val="bg1">
              <a:lumMod val="50000"/>
            </a:schemeClr>
          </a:solidFill>
        </p:grpSpPr>
        <p:sp>
          <p:nvSpPr>
            <p:cNvPr id="18" name="矩形: 圆角 23">
              <a:extLst>
                <a:ext uri="{FF2B5EF4-FFF2-40B4-BE49-F238E27FC236}">
                  <a16:creationId xmlns:a16="http://schemas.microsoft.com/office/drawing/2014/main" id="{E019ED39-2362-4689-ABFD-A92C14D58178}"/>
                </a:ext>
              </a:extLst>
            </p:cNvPr>
            <p:cNvSpPr>
              <a:spLocks noChangeAspect="1"/>
            </p:cNvSpPr>
            <p:nvPr/>
          </p:nvSpPr>
          <p:spPr>
            <a:xfrm>
              <a:off x="2052609" y="3310324"/>
              <a:ext cx="720000" cy="7200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9" name="Freeform 5">
              <a:extLst>
                <a:ext uri="{FF2B5EF4-FFF2-40B4-BE49-F238E27FC236}">
                  <a16:creationId xmlns:a16="http://schemas.microsoft.com/office/drawing/2014/main" id="{65D02FB4-AE32-4E1F-8A7B-EF38F4981DB3}"/>
                </a:ext>
              </a:extLst>
            </p:cNvPr>
            <p:cNvSpPr>
              <a:spLocks noChangeAspect="1"/>
            </p:cNvSpPr>
            <p:nvPr/>
          </p:nvSpPr>
          <p:spPr bwMode="auto">
            <a:xfrm>
              <a:off x="2216189" y="3475485"/>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20" name="组合 19">
            <a:extLst>
              <a:ext uri="{FF2B5EF4-FFF2-40B4-BE49-F238E27FC236}">
                <a16:creationId xmlns:a16="http://schemas.microsoft.com/office/drawing/2014/main" id="{2CF99CCC-F190-4E90-834E-FC6D50EE63BE}"/>
              </a:ext>
            </a:extLst>
          </p:cNvPr>
          <p:cNvGrpSpPr/>
          <p:nvPr/>
        </p:nvGrpSpPr>
        <p:grpSpPr>
          <a:xfrm>
            <a:off x="1304256" y="4970015"/>
            <a:ext cx="720000" cy="720000"/>
            <a:chOff x="2052609" y="4868048"/>
            <a:chExt cx="720000" cy="720000"/>
          </a:xfrm>
        </p:grpSpPr>
        <p:sp>
          <p:nvSpPr>
            <p:cNvPr id="21" name="矩形: 圆角 29">
              <a:extLst>
                <a:ext uri="{FF2B5EF4-FFF2-40B4-BE49-F238E27FC236}">
                  <a16:creationId xmlns:a16="http://schemas.microsoft.com/office/drawing/2014/main" id="{B95A3EF1-96EB-46ED-9C18-2F431ABC82E3}"/>
                </a:ext>
              </a:extLst>
            </p:cNvPr>
            <p:cNvSpPr>
              <a:spLocks noChangeAspect="1"/>
            </p:cNvSpPr>
            <p:nvPr/>
          </p:nvSpPr>
          <p:spPr>
            <a:xfrm>
              <a:off x="2052609" y="4868048"/>
              <a:ext cx="720000" cy="720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2" name="Freeform 5">
              <a:extLst>
                <a:ext uri="{FF2B5EF4-FFF2-40B4-BE49-F238E27FC236}">
                  <a16:creationId xmlns:a16="http://schemas.microsoft.com/office/drawing/2014/main" id="{A23BFD0B-B1E1-4972-87CC-B631711B98A0}"/>
                </a:ext>
              </a:extLst>
            </p:cNvPr>
            <p:cNvSpPr>
              <a:spLocks noChangeAspect="1"/>
            </p:cNvSpPr>
            <p:nvPr/>
          </p:nvSpPr>
          <p:spPr bwMode="auto">
            <a:xfrm>
              <a:off x="2216189" y="5030048"/>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23" name="文本框 22">
            <a:extLst>
              <a:ext uri="{FF2B5EF4-FFF2-40B4-BE49-F238E27FC236}">
                <a16:creationId xmlns:a16="http://schemas.microsoft.com/office/drawing/2014/main" id="{8BABE546-D7D4-4745-A72E-D957CB556EB0}"/>
              </a:ext>
            </a:extLst>
          </p:cNvPr>
          <p:cNvSpPr txBox="1"/>
          <p:nvPr/>
        </p:nvSpPr>
        <p:spPr>
          <a:xfrm>
            <a:off x="7460343" y="1546741"/>
            <a:ext cx="4434114" cy="612934"/>
          </a:xfrm>
          <a:prstGeom prst="roundRect">
            <a:avLst/>
          </a:prstGeom>
          <a:solidFill>
            <a:srgbClr val="C00000"/>
          </a:solidFill>
          <a:ln>
            <a:noFill/>
          </a:ln>
          <a:effectLst>
            <a:outerShdw blurRad="292100" dist="139700" dir="2700000" algn="tl" rotWithShape="0">
              <a:srgbClr val="333333">
                <a:alpha val="65000"/>
              </a:srgb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FFC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红船劈波行，精神聚人心</a:t>
            </a:r>
          </a:p>
        </p:txBody>
      </p:sp>
    </p:spTree>
    <p:extLst>
      <p:ext uri="{BB962C8B-B14F-4D97-AF65-F5344CB8AC3E}">
        <p14:creationId xmlns:p14="http://schemas.microsoft.com/office/powerpoint/2010/main" val="343997149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4500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0-#ppt_w/2"/>
                                          </p:val>
                                        </p:tav>
                                        <p:tav tm="100000">
                                          <p:val>
                                            <p:strVal val="#ppt_x"/>
                                          </p:val>
                                        </p:tav>
                                      </p:tavLst>
                                    </p:anim>
                                    <p:anim calcmode="lin" valueType="num">
                                      <p:cBhvr additive="base">
                                        <p:cTn id="14" dur="10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8" decel="45000" fill="hold" nodeType="withEffect">
                                  <p:stCondLst>
                                    <p:cond delay="15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1000" fill="hold"/>
                                        <p:tgtEl>
                                          <p:spTgt spid="17"/>
                                        </p:tgtEl>
                                        <p:attrNameLst>
                                          <p:attrName>ppt_x</p:attrName>
                                        </p:attrNameLst>
                                      </p:cBhvr>
                                      <p:tavLst>
                                        <p:tav tm="0">
                                          <p:val>
                                            <p:strVal val="0-#ppt_w/2"/>
                                          </p:val>
                                        </p:tav>
                                        <p:tav tm="100000">
                                          <p:val>
                                            <p:strVal val="#ppt_x"/>
                                          </p:val>
                                        </p:tav>
                                      </p:tavLst>
                                    </p:anim>
                                    <p:anim calcmode="lin" valueType="num">
                                      <p:cBhvr additive="base">
                                        <p:cTn id="18" dur="10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decel="45000" fill="hold" nodeType="withEffect">
                                  <p:stCondLst>
                                    <p:cond delay="3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1000" fill="hold"/>
                                        <p:tgtEl>
                                          <p:spTgt spid="20"/>
                                        </p:tgtEl>
                                        <p:attrNameLst>
                                          <p:attrName>ppt_x</p:attrName>
                                        </p:attrNameLst>
                                      </p:cBhvr>
                                      <p:tavLst>
                                        <p:tav tm="0">
                                          <p:val>
                                            <p:strVal val="0-#ppt_w/2"/>
                                          </p:val>
                                        </p:tav>
                                        <p:tav tm="100000">
                                          <p:val>
                                            <p:strVal val="#ppt_x"/>
                                          </p:val>
                                        </p:tav>
                                      </p:tavLst>
                                    </p:anim>
                                    <p:anim calcmode="lin" valueType="num">
                                      <p:cBhvr additive="base">
                                        <p:cTn id="22" dur="1000" fill="hold"/>
                                        <p:tgtEl>
                                          <p:spTgt spid="20"/>
                                        </p:tgtEl>
                                        <p:attrNameLst>
                                          <p:attrName>ppt_y</p:attrName>
                                        </p:attrNameLst>
                                      </p:cBhvr>
                                      <p:tavLst>
                                        <p:tav tm="0">
                                          <p:val>
                                            <p:strVal val="#ppt_y"/>
                                          </p:val>
                                        </p:tav>
                                        <p:tav tm="100000">
                                          <p:val>
                                            <p:strVal val="#ppt_y"/>
                                          </p:val>
                                        </p:tav>
                                      </p:tavLst>
                                    </p:anim>
                                  </p:childTnLst>
                                </p:cTn>
                              </p:par>
                            </p:childTnLst>
                          </p:cTn>
                        </p:par>
                        <p:par>
                          <p:cTn id="23" fill="hold">
                            <p:stCondLst>
                              <p:cond delay="2300"/>
                            </p:stCondLst>
                            <p:childTnLst>
                              <p:par>
                                <p:cTn id="24" presetID="22" presetClass="entr" presetSubtype="1"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par>
                                <p:cTn id="27" presetID="22" presetClass="entr" presetSubtype="1"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par>
                                <p:cTn id="30" presetID="22" presetClass="entr" presetSubtype="1"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par>
                          <p:cTn id="33" fill="hold">
                            <p:stCondLst>
                              <p:cond delay="2800"/>
                            </p:stCondLst>
                            <p:childTnLst>
                              <p:par>
                                <p:cTn id="34" presetID="53" presetClass="entr" presetSubtype="16"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000" fill="hold"/>
                                        <p:tgtEl>
                                          <p:spTgt spid="10"/>
                                        </p:tgtEl>
                                        <p:attrNameLst>
                                          <p:attrName>ppt_w</p:attrName>
                                        </p:attrNameLst>
                                      </p:cBhvr>
                                      <p:tavLst>
                                        <p:tav tm="0">
                                          <p:val>
                                            <p:fltVal val="0"/>
                                          </p:val>
                                        </p:tav>
                                        <p:tav tm="100000">
                                          <p:val>
                                            <p:strVal val="#ppt_w"/>
                                          </p:val>
                                        </p:tav>
                                      </p:tavLst>
                                    </p:anim>
                                    <p:anim calcmode="lin" valueType="num">
                                      <p:cBhvr>
                                        <p:cTn id="37" dur="1000" fill="hold"/>
                                        <p:tgtEl>
                                          <p:spTgt spid="10"/>
                                        </p:tgtEl>
                                        <p:attrNameLst>
                                          <p:attrName>ppt_h</p:attrName>
                                        </p:attrNameLst>
                                      </p:cBhvr>
                                      <p:tavLst>
                                        <p:tav tm="0">
                                          <p:val>
                                            <p:fltVal val="0"/>
                                          </p:val>
                                        </p:tav>
                                        <p:tav tm="100000">
                                          <p:val>
                                            <p:strVal val="#ppt_h"/>
                                          </p:val>
                                        </p:tav>
                                      </p:tavLst>
                                    </p:anim>
                                    <p:animEffect transition="in" filter="fade">
                                      <p:cBhvr>
                                        <p:cTn id="38" dur="1000"/>
                                        <p:tgtEl>
                                          <p:spTgt spid="10"/>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ppt_w</p:attrName>
                                        </p:attrNameLst>
                                      </p:cBhvr>
                                      <p:tavLst>
                                        <p:tav tm="0">
                                          <p:val>
                                            <p:fltVal val="0"/>
                                          </p:val>
                                        </p:tav>
                                        <p:tav tm="100000">
                                          <p:val>
                                            <p:strVal val="#ppt_w"/>
                                          </p:val>
                                        </p:tav>
                                      </p:tavLst>
                                    </p:anim>
                                    <p:anim calcmode="lin" valueType="num">
                                      <p:cBhvr>
                                        <p:cTn id="42" dur="1000" fill="hold"/>
                                        <p:tgtEl>
                                          <p:spTgt spid="11"/>
                                        </p:tgtEl>
                                        <p:attrNameLst>
                                          <p:attrName>ppt_h</p:attrName>
                                        </p:attrNameLst>
                                      </p:cBhvr>
                                      <p:tavLst>
                                        <p:tav tm="0">
                                          <p:val>
                                            <p:fltVal val="0"/>
                                          </p:val>
                                        </p:tav>
                                        <p:tav tm="100000">
                                          <p:val>
                                            <p:strVal val="#ppt_h"/>
                                          </p:val>
                                        </p:tav>
                                      </p:tavLst>
                                    </p:anim>
                                    <p:animEffect transition="in" filter="fade">
                                      <p:cBhvr>
                                        <p:cTn id="43" dur="1000"/>
                                        <p:tgtEl>
                                          <p:spTgt spid="1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1000" fill="hold"/>
                                        <p:tgtEl>
                                          <p:spTgt spid="12"/>
                                        </p:tgtEl>
                                        <p:attrNameLst>
                                          <p:attrName>ppt_w</p:attrName>
                                        </p:attrNameLst>
                                      </p:cBhvr>
                                      <p:tavLst>
                                        <p:tav tm="0">
                                          <p:val>
                                            <p:fltVal val="0"/>
                                          </p:val>
                                        </p:tav>
                                        <p:tav tm="100000">
                                          <p:val>
                                            <p:strVal val="#ppt_w"/>
                                          </p:val>
                                        </p:tav>
                                      </p:tavLst>
                                    </p:anim>
                                    <p:anim calcmode="lin" valueType="num">
                                      <p:cBhvr>
                                        <p:cTn id="47" dur="1000" fill="hold"/>
                                        <p:tgtEl>
                                          <p:spTgt spid="12"/>
                                        </p:tgtEl>
                                        <p:attrNameLst>
                                          <p:attrName>ppt_h</p:attrName>
                                        </p:attrNameLst>
                                      </p:cBhvr>
                                      <p:tavLst>
                                        <p:tav tm="0">
                                          <p:val>
                                            <p:fltVal val="0"/>
                                          </p:val>
                                        </p:tav>
                                        <p:tav tm="100000">
                                          <p:val>
                                            <p:strVal val="#ppt_h"/>
                                          </p:val>
                                        </p:tav>
                                      </p:tavLst>
                                    </p:anim>
                                    <p:animEffect transition="in" filter="fade">
                                      <p:cBhvr>
                                        <p:cTn id="48" dur="1000"/>
                                        <p:tgtEl>
                                          <p:spTgt spid="1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1000"/>
                                        <p:tgtEl>
                                          <p:spTgt spid="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1000"/>
                                        <p:tgtEl>
                                          <p:spTgt spid="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1000"/>
                                        <p:tgtEl>
                                          <p:spTgt spid="9"/>
                                        </p:tgtEl>
                                      </p:cBhvr>
                                    </p:animEffect>
                                  </p:childTnLst>
                                </p:cTn>
                              </p:par>
                            </p:childTnLst>
                          </p:cTn>
                        </p:par>
                        <p:par>
                          <p:cTn id="58" fill="hold">
                            <p:stCondLst>
                              <p:cond delay="3800"/>
                            </p:stCondLst>
                            <p:childTnLst>
                              <p:par>
                                <p:cTn id="59" presetID="22" presetClass="entr" presetSubtype="1"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up)">
                                      <p:cBhvr>
                                        <p:cTn id="61" dur="1000"/>
                                        <p:tgtEl>
                                          <p:spTgt spid="3"/>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up)">
                                      <p:cBhvr>
                                        <p:cTn id="64" dur="1000"/>
                                        <p:tgtEl>
                                          <p:spTgt spid="6"/>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up)">
                                      <p:cBhvr>
                                        <p:cTn id="6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6" grpId="0"/>
      <p:bldP spid="7" grpId="0"/>
      <p:bldP spid="9" grpId="0" animBg="1"/>
      <p:bldP spid="10" grpId="0" animBg="1"/>
      <p:bldP spid="11" grpId="0" animBg="1"/>
      <p:bldP spid="12"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975360" y="-1341120"/>
            <a:ext cx="772160" cy="1056640"/>
          </a:xfrm>
          <a:prstGeom prst="rect">
            <a:avLst/>
          </a:prstGeom>
          <a:gradFill>
            <a:gsLst>
              <a:gs pos="0">
                <a:srgbClr val="BE0000"/>
              </a:gs>
              <a:gs pos="100000">
                <a:srgbClr val="93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32095" y="1329905"/>
            <a:ext cx="2686473" cy="1077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513588" y="8802"/>
            <a:ext cx="2700272" cy="239095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68" descr="华表54654">
            <a:extLst>
              <a:ext uri="{FF2B5EF4-FFF2-40B4-BE49-F238E27FC236}">
                <a16:creationId xmlns:a16="http://schemas.microsoft.com/office/drawing/2014/main" id="{6340931A-FF8F-487F-842E-6A0D129CF37F}"/>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t="1273"/>
          <a:stretch>
            <a:fillRect/>
          </a:stretch>
        </p:blipFill>
        <p:spPr bwMode="auto">
          <a:xfrm>
            <a:off x="-6840" y="-13444"/>
            <a:ext cx="3433009" cy="7956330"/>
          </a:xfrm>
          <a:prstGeom prst="rect">
            <a:avLst/>
          </a:prstGeom>
          <a:noFill/>
          <a:extLst>
            <a:ext uri="{909E8E84-426E-40DD-AFC4-6F175D3DCCD1}">
              <a14:hiddenFill xmlns:a14="http://schemas.microsoft.com/office/drawing/2010/main">
                <a:solidFill>
                  <a:srgbClr val="FFFFFF"/>
                </a:solidFill>
              </a14:hiddenFill>
            </a:ext>
          </a:extLst>
        </p:spPr>
      </p:pic>
      <p:pic>
        <p:nvPicPr>
          <p:cNvPr id="50" name="图片 49">
            <a:extLst>
              <a:ext uri="{FF2B5EF4-FFF2-40B4-BE49-F238E27FC236}">
                <a16:creationId xmlns:a16="http://schemas.microsoft.com/office/drawing/2014/main" id="{EE55A93D-2F18-4002-A898-3BA066A0D4E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916231"/>
            <a:ext cx="12192000" cy="867537"/>
          </a:xfrm>
          <a:prstGeom prst="rect">
            <a:avLst/>
          </a:prstGeom>
        </p:spPr>
      </p:pic>
      <p:sp>
        <p:nvSpPr>
          <p:cNvPr id="23" name="文本框 22">
            <a:extLst>
              <a:ext uri="{FF2B5EF4-FFF2-40B4-BE49-F238E27FC236}">
                <a16:creationId xmlns:a16="http://schemas.microsoft.com/office/drawing/2014/main" id="{16F1BEED-F53E-41BF-A548-A925267B3D92}"/>
              </a:ext>
            </a:extLst>
          </p:cNvPr>
          <p:cNvSpPr txBox="1"/>
          <p:nvPr/>
        </p:nvSpPr>
        <p:spPr>
          <a:xfrm>
            <a:off x="3221466" y="2861879"/>
            <a:ext cx="6107727" cy="1323439"/>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“红船精神”党的</a:t>
            </a:r>
            <a:endParaRPr kumimoji="0" lang="en-US" altLang="zh-CN"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先进性之路</a:t>
            </a:r>
          </a:p>
        </p:txBody>
      </p:sp>
      <p:grpSp>
        <p:nvGrpSpPr>
          <p:cNvPr id="24" name="组合 23">
            <a:extLst>
              <a:ext uri="{FF2B5EF4-FFF2-40B4-BE49-F238E27FC236}">
                <a16:creationId xmlns:a16="http://schemas.microsoft.com/office/drawing/2014/main" id="{0B4F1D9F-4DAB-4FEC-88A1-472293C6D641}"/>
              </a:ext>
            </a:extLst>
          </p:cNvPr>
          <p:cNvGrpSpPr/>
          <p:nvPr/>
        </p:nvGrpSpPr>
        <p:grpSpPr>
          <a:xfrm>
            <a:off x="5826127" y="4462597"/>
            <a:ext cx="898407" cy="671151"/>
            <a:chOff x="3401079" y="2692409"/>
            <a:chExt cx="898407" cy="671151"/>
          </a:xfrm>
        </p:grpSpPr>
        <p:sp>
          <p:nvSpPr>
            <p:cNvPr id="25" name="流程图: 可选过程 24">
              <a:extLst>
                <a:ext uri="{FF2B5EF4-FFF2-40B4-BE49-F238E27FC236}">
                  <a16:creationId xmlns:a16="http://schemas.microsoft.com/office/drawing/2014/main" id="{3F2BAE9B-764A-41E7-B9E4-5C34776153FE}"/>
                </a:ext>
              </a:extLst>
            </p:cNvPr>
            <p:cNvSpPr/>
            <p:nvPr/>
          </p:nvSpPr>
          <p:spPr>
            <a:xfrm>
              <a:off x="3401079" y="2692409"/>
              <a:ext cx="898407" cy="671151"/>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6" name="文本框 25">
              <a:extLst>
                <a:ext uri="{FF2B5EF4-FFF2-40B4-BE49-F238E27FC236}">
                  <a16:creationId xmlns:a16="http://schemas.microsoft.com/office/drawing/2014/main" id="{A91D5159-2FE2-4072-83E5-8F22608B017F}"/>
                </a:ext>
              </a:extLst>
            </p:cNvPr>
            <p:cNvSpPr txBox="1"/>
            <p:nvPr/>
          </p:nvSpPr>
          <p:spPr>
            <a:xfrm>
              <a:off x="3543861" y="2732618"/>
              <a:ext cx="651140" cy="63094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35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02</a:t>
              </a:r>
              <a:endParaRPr kumimoji="0" lang="zh-CN" altLang="en-US" sz="35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pic>
        <p:nvPicPr>
          <p:cNvPr id="29" name="图片 28"/>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flipH="1">
            <a:off x="8485554" y="4028792"/>
            <a:ext cx="3097129" cy="2249783"/>
          </a:xfrm>
          <a:prstGeom prst="rect">
            <a:avLst/>
          </a:prstGeom>
        </p:spPr>
      </p:pic>
    </p:spTree>
    <p:extLst>
      <p:ext uri="{BB962C8B-B14F-4D97-AF65-F5344CB8AC3E}">
        <p14:creationId xmlns:p14="http://schemas.microsoft.com/office/powerpoint/2010/main" val="135949160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500"/>
                                        <p:tgtEl>
                                          <p:spTgt spid="39"/>
                                        </p:tgtEl>
                                      </p:cBhvr>
                                    </p:animEffect>
                                  </p:childTnLst>
                                </p:cTn>
                              </p:par>
                              <p:par>
                                <p:cTn id="11" presetID="53" presetClass="entr" presetSubtype="16"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1500" fill="hold"/>
                                        <p:tgtEl>
                                          <p:spTgt spid="39"/>
                                        </p:tgtEl>
                                        <p:attrNameLst>
                                          <p:attrName>ppt_w</p:attrName>
                                        </p:attrNameLst>
                                      </p:cBhvr>
                                      <p:tavLst>
                                        <p:tav tm="0">
                                          <p:val>
                                            <p:fltVal val="0"/>
                                          </p:val>
                                        </p:tav>
                                        <p:tav tm="100000">
                                          <p:val>
                                            <p:strVal val="#ppt_w"/>
                                          </p:val>
                                        </p:tav>
                                      </p:tavLst>
                                    </p:anim>
                                    <p:anim calcmode="lin" valueType="num">
                                      <p:cBhvr>
                                        <p:cTn id="14" dur="1500" fill="hold"/>
                                        <p:tgtEl>
                                          <p:spTgt spid="39"/>
                                        </p:tgtEl>
                                        <p:attrNameLst>
                                          <p:attrName>ppt_h</p:attrName>
                                        </p:attrNameLst>
                                      </p:cBhvr>
                                      <p:tavLst>
                                        <p:tav tm="0">
                                          <p:val>
                                            <p:fltVal val="0"/>
                                          </p:val>
                                        </p:tav>
                                        <p:tav tm="100000">
                                          <p:val>
                                            <p:strVal val="#ppt_h"/>
                                          </p:val>
                                        </p:tav>
                                      </p:tavLst>
                                    </p:anim>
                                    <p:animEffect transition="in" filter="fade">
                                      <p:cBhvr>
                                        <p:cTn id="15" dur="1500"/>
                                        <p:tgtEl>
                                          <p:spTgt spid="39"/>
                                        </p:tgtEl>
                                      </p:cBhvr>
                                    </p:animEffect>
                                  </p:childTnLst>
                                </p:cTn>
                              </p:par>
                              <p:par>
                                <p:cTn id="16" presetID="42" presetClass="path" presetSubtype="0" accel="26000" decel="74000" fill="hold" nodeType="withEffect">
                                  <p:stCondLst>
                                    <p:cond delay="0"/>
                                  </p:stCondLst>
                                  <p:childTnLst>
                                    <p:animMotion origin="layout" path="M -3.54167E-6 -3.7037E-6 L -0.11132 0.00278 " pathEditMode="relative" rAng="0" ptsTypes="AA">
                                      <p:cBhvr>
                                        <p:cTn id="17" dur="1500" spd="-100000" fill="hold"/>
                                        <p:tgtEl>
                                          <p:spTgt spid="39"/>
                                        </p:tgtEl>
                                        <p:attrNameLst>
                                          <p:attrName>ppt_x</p:attrName>
                                          <p:attrName>ppt_y</p:attrName>
                                        </p:attrNameLst>
                                      </p:cBhvr>
                                      <p:rCtr x="-5573" y="139"/>
                                    </p:animMotion>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1000"/>
                                        <p:tgtEl>
                                          <p:spTgt spid="43"/>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1000"/>
                                        <p:tgtEl>
                                          <p:spTgt spid="50"/>
                                        </p:tgtEl>
                                      </p:cBhvr>
                                    </p:animEffect>
                                  </p:childTnLst>
                                </p:cTn>
                              </p:par>
                            </p:childTnLst>
                          </p:cTn>
                        </p:par>
                        <p:par>
                          <p:cTn id="25" fill="hold">
                            <p:stCondLst>
                              <p:cond delay="4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ppt_x</p:attrName>
                                        </p:attrNameLst>
                                      </p:cBhvr>
                                      <p:tavLst>
                                        <p:tav tm="0">
                                          <p:val>
                                            <p:strVal val="#ppt_x-#ppt_w*1.125000"/>
                                          </p:val>
                                        </p:tav>
                                        <p:tav tm="100000">
                                          <p:val>
                                            <p:strVal val="#ppt_x"/>
                                          </p:val>
                                        </p:tav>
                                      </p:tavLst>
                                    </p:anim>
                                    <p:animEffect transition="in" filter="wipe(right)">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9CF3ADD-1DDB-44A3-AA26-0D442EF3EF8A"/>
  <p:tag name="ISPRING_SCORM_RATE_SLIDES" val="1"/>
  <p:tag name="ISPRINGONLINEFOLDERID" val="0"/>
  <p:tag name="ISPRINGONLINEFOLDERPATH" val="内容列表"/>
  <p:tag name="ISPRINGCLOUDFOLDERID" val="0"/>
  <p:tag name="ISPRINGCLOUDFOLDERPATH" val="资源库"/>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弘扬红船精神走在时代前列实现伟大梦想PPT模板"/>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1_Office 主题​​">
  <a:themeElements>
    <a:clrScheme name="自定义 113">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0000"/>
      </a:hlink>
      <a:folHlink>
        <a:srgbClr val="000000"/>
      </a:folHlink>
    </a:clrScheme>
    <a:fontScheme name="xq51su1a">
      <a:majorFont>
        <a:latin typeface="Arial" panose="020F0302020204030204"/>
        <a:ea typeface="Microsoft YaHei"/>
        <a:cs typeface=""/>
      </a:majorFont>
      <a:minorFont>
        <a:latin typeface="Arial"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2599</Words>
  <Application>Microsoft Office PowerPoint</Application>
  <PresentationFormat>宽屏</PresentationFormat>
  <Paragraphs>100</Paragraphs>
  <Slides>25</Slides>
  <Notes>25</Notes>
  <HiddenSlides>0</HiddenSlides>
  <MMClips>1</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Verdana</vt:lpstr>
      <vt:lpstr>微软雅黑</vt:lpstr>
      <vt:lpstr>Arial</vt:lpstr>
      <vt:lpstr>Calibri</vt:lpstr>
      <vt:lpstr>等线 Light</vt:lpstr>
      <vt:lpstr>Impact</vt:lpstr>
      <vt:lpstr>微软雅黑</vt:lpstr>
      <vt:lpstr>等线</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弘扬红船精神走在时代前列实现伟大梦想PPT模板</dc:title>
  <dc:creator>歉然安可</dc:creator>
  <cp:lastModifiedBy>China</cp:lastModifiedBy>
  <cp:revision>21</cp:revision>
  <dcterms:created xsi:type="dcterms:W3CDTF">2017-12-13T12:19:40Z</dcterms:created>
  <dcterms:modified xsi:type="dcterms:W3CDTF">2018-04-08T08:01:49Z</dcterms:modified>
</cp:coreProperties>
</file>