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7.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tags/tag18.xml" ContentType="application/vnd.openxmlformats-officedocument.presentationml.tags+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4"/>
  </p:notesMasterIdLst>
  <p:sldIdLst>
    <p:sldId id="1009" r:id="rId2"/>
    <p:sldId id="1008" r:id="rId3"/>
    <p:sldId id="993" r:id="rId4"/>
    <p:sldId id="1010" r:id="rId5"/>
    <p:sldId id="1011" r:id="rId6"/>
    <p:sldId id="1012" r:id="rId7"/>
    <p:sldId id="1013" r:id="rId8"/>
    <p:sldId id="1014" r:id="rId9"/>
    <p:sldId id="1015" r:id="rId10"/>
    <p:sldId id="1016" r:id="rId11"/>
    <p:sldId id="1017" r:id="rId12"/>
    <p:sldId id="1018" r:id="rId13"/>
    <p:sldId id="1019" r:id="rId14"/>
    <p:sldId id="1020" r:id="rId15"/>
    <p:sldId id="994" r:id="rId16"/>
    <p:sldId id="897" r:id="rId17"/>
    <p:sldId id="885" r:id="rId18"/>
    <p:sldId id="886" r:id="rId19"/>
    <p:sldId id="887" r:id="rId20"/>
    <p:sldId id="995" r:id="rId21"/>
    <p:sldId id="884" r:id="rId22"/>
    <p:sldId id="888" r:id="rId23"/>
    <p:sldId id="889" r:id="rId24"/>
    <p:sldId id="890" r:id="rId25"/>
    <p:sldId id="898" r:id="rId26"/>
    <p:sldId id="996" r:id="rId27"/>
    <p:sldId id="903" r:id="rId28"/>
    <p:sldId id="891" r:id="rId29"/>
    <p:sldId id="892" r:id="rId30"/>
    <p:sldId id="893" r:id="rId31"/>
    <p:sldId id="894" r:id="rId32"/>
    <p:sldId id="895" r:id="rId33"/>
    <p:sldId id="904" r:id="rId34"/>
    <p:sldId id="896" r:id="rId35"/>
    <p:sldId id="905" r:id="rId36"/>
    <p:sldId id="906" r:id="rId37"/>
    <p:sldId id="907" r:id="rId38"/>
    <p:sldId id="908" r:id="rId39"/>
    <p:sldId id="909" r:id="rId40"/>
    <p:sldId id="910" r:id="rId41"/>
    <p:sldId id="997" r:id="rId42"/>
    <p:sldId id="816" r:id="rId43"/>
    <p:sldId id="911" r:id="rId44"/>
    <p:sldId id="913" r:id="rId45"/>
    <p:sldId id="924" r:id="rId46"/>
    <p:sldId id="934" r:id="rId47"/>
    <p:sldId id="935" r:id="rId48"/>
    <p:sldId id="936" r:id="rId49"/>
    <p:sldId id="937" r:id="rId50"/>
    <p:sldId id="938" r:id="rId51"/>
    <p:sldId id="939" r:id="rId52"/>
    <p:sldId id="941" r:id="rId53"/>
    <p:sldId id="942" r:id="rId54"/>
    <p:sldId id="943" r:id="rId55"/>
    <p:sldId id="1000" r:id="rId56"/>
    <p:sldId id="947" r:id="rId57"/>
    <p:sldId id="948" r:id="rId58"/>
    <p:sldId id="949" r:id="rId59"/>
    <p:sldId id="1001" r:id="rId60"/>
    <p:sldId id="950" r:id="rId61"/>
    <p:sldId id="951" r:id="rId62"/>
    <p:sldId id="952" r:id="rId63"/>
    <p:sldId id="953" r:id="rId64"/>
    <p:sldId id="954" r:id="rId65"/>
    <p:sldId id="1002" r:id="rId66"/>
    <p:sldId id="955" r:id="rId67"/>
    <p:sldId id="956" r:id="rId68"/>
    <p:sldId id="957" r:id="rId69"/>
    <p:sldId id="958" r:id="rId70"/>
    <p:sldId id="1003" r:id="rId71"/>
    <p:sldId id="959" r:id="rId72"/>
    <p:sldId id="960" r:id="rId73"/>
    <p:sldId id="962" r:id="rId74"/>
    <p:sldId id="1004" r:id="rId75"/>
    <p:sldId id="963" r:id="rId76"/>
    <p:sldId id="964" r:id="rId77"/>
    <p:sldId id="965" r:id="rId78"/>
    <p:sldId id="1005" r:id="rId79"/>
    <p:sldId id="966" r:id="rId80"/>
    <p:sldId id="967" r:id="rId81"/>
    <p:sldId id="1006" r:id="rId82"/>
    <p:sldId id="969" r:id="rId83"/>
    <p:sldId id="998" r:id="rId84"/>
    <p:sldId id="980" r:id="rId85"/>
    <p:sldId id="981" r:id="rId86"/>
    <p:sldId id="982" r:id="rId87"/>
    <p:sldId id="983" r:id="rId88"/>
    <p:sldId id="984" r:id="rId89"/>
    <p:sldId id="985" r:id="rId90"/>
    <p:sldId id="986" r:id="rId91"/>
    <p:sldId id="987" r:id="rId92"/>
    <p:sldId id="999" r:id="rId93"/>
  </p:sldIdLst>
  <p:sldSz cx="12192000" cy="6858000"/>
  <p:notesSz cx="6858000" cy="9144000"/>
  <p:embeddedFontLst>
    <p:embeddedFont>
      <p:font typeface="方正大标宋简体" panose="03000509000000000000" pitchFamily="65" charset="-122"/>
      <p:regular r:id="rId95"/>
    </p:embeddedFont>
    <p:embeddedFont>
      <p:font typeface="方正粗宋简体" panose="03000509000000000000" pitchFamily="65" charset="-122"/>
      <p:regular r:id="rId96"/>
    </p:embeddedFont>
    <p:embeddedFont>
      <p:font typeface="等线 Light" panose="02010600030101010101" pitchFamily="2" charset="-122"/>
      <p:regular r:id="rId97"/>
    </p:embeddedFont>
    <p:embeddedFont>
      <p:font typeface="微软雅黑" panose="020B0503020204020204" pitchFamily="34" charset="-122"/>
      <p:regular r:id="rId98"/>
      <p:bold r:id="rId99"/>
    </p:embeddedFont>
    <p:embeddedFont>
      <p:font typeface="Impact" panose="020B0806030902050204" pitchFamily="34" charset="0"/>
      <p:regular r:id="rId100"/>
    </p:embeddedFont>
    <p:embeddedFont>
      <p:font typeface="等线" panose="02010600030101010101" pitchFamily="2" charset="-122"/>
      <p:regular r:id="rId101"/>
      <p:bold r:id="rId102"/>
    </p:embeddedFont>
    <p:embeddedFont>
      <p:font typeface="Calibri" panose="020F0502020204030204" pitchFamily="34" charset="0"/>
      <p:regular r:id="rId103"/>
      <p:bold r:id="rId104"/>
      <p:italic r:id="rId105"/>
      <p:boldItalic r:id="rId106"/>
    </p:embeddedFont>
    <p:embeddedFont>
      <p:font typeface="方正兰亭粗黑_GBK" panose="02000000000000000000" pitchFamily="2" charset="-122"/>
      <p:regular r:id="rId107"/>
    </p:embeddedFont>
  </p:embeddedFontLst>
  <p:custDataLst>
    <p:tags r:id="rId10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userDrawn="1">
          <p15:clr>
            <a:srgbClr val="A4A3A4"/>
          </p15:clr>
        </p15:guide>
        <p15:guide id="3" pos="211" userDrawn="1">
          <p15:clr>
            <a:srgbClr val="A4A3A4"/>
          </p15:clr>
        </p15:guide>
        <p15:guide id="4" orient="horz" pos="4065" userDrawn="1">
          <p15:clr>
            <a:srgbClr val="A4A3A4"/>
          </p15:clr>
        </p15:guide>
        <p15:guide id="5" pos="74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29C"/>
    <a:srgbClr val="C72222"/>
    <a:srgbClr val="F6EDE3"/>
    <a:srgbClr val="C01C1E"/>
    <a:srgbClr val="DEB846"/>
    <a:srgbClr val="FDF28B"/>
    <a:srgbClr val="FDF2BB"/>
    <a:srgbClr val="FAF59A"/>
    <a:srgbClr val="F7EEE5"/>
    <a:srgbClr val="F7ED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6210" autoAdjust="0"/>
  </p:normalViewPr>
  <p:slideViewPr>
    <p:cSldViewPr snapToGrid="0">
      <p:cViewPr>
        <p:scale>
          <a:sx n="75" d="100"/>
          <a:sy n="75" d="100"/>
        </p:scale>
        <p:origin x="3270" y="54"/>
      </p:cViewPr>
      <p:guideLst>
        <p:guide orient="horz" pos="187"/>
        <p:guide pos="211"/>
        <p:guide orient="horz" pos="4065"/>
        <p:guide pos="7469"/>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font" Target="fonts/font1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8.fntdata"/><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6.fntdata"/><Relationship Id="rId105"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9.fntdata"/><Relationship Id="rId108"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2.fntdata"/><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font" Target="fonts/font5.fntdata"/><Relationship Id="rId10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3.fntdata"/><Relationship Id="rId104"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CB8BDE-B64E-4454-B095-BE5AD0711B7F}" type="datetimeFigureOut">
              <a:rPr lang="zh-CN" altLang="en-US" smtClean="0"/>
              <a:t>2017/11/4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40940F-E02B-4056-81CB-5DDA428A6526}" type="slidenum">
              <a:rPr lang="zh-CN" altLang="en-US" smtClean="0"/>
              <a:t>‹#›</a:t>
            </a:fld>
            <a:endParaRPr lang="zh-CN" altLang="en-US"/>
          </a:p>
        </p:txBody>
      </p:sp>
    </p:spTree>
    <p:extLst>
      <p:ext uri="{BB962C8B-B14F-4D97-AF65-F5344CB8AC3E}">
        <p14:creationId xmlns:p14="http://schemas.microsoft.com/office/powerpoint/2010/main" val="3715818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1</a:t>
            </a:fld>
            <a:endParaRPr lang="zh-CN" altLang="en-US"/>
          </a:p>
        </p:txBody>
      </p:sp>
    </p:spTree>
    <p:extLst>
      <p:ext uri="{BB962C8B-B14F-4D97-AF65-F5344CB8AC3E}">
        <p14:creationId xmlns:p14="http://schemas.microsoft.com/office/powerpoint/2010/main" val="2250437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10</a:t>
            </a:fld>
            <a:endParaRPr lang="zh-CN" altLang="en-US"/>
          </a:p>
        </p:txBody>
      </p:sp>
    </p:spTree>
    <p:extLst>
      <p:ext uri="{BB962C8B-B14F-4D97-AF65-F5344CB8AC3E}">
        <p14:creationId xmlns:p14="http://schemas.microsoft.com/office/powerpoint/2010/main" val="2001041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11</a:t>
            </a:fld>
            <a:endParaRPr lang="zh-CN" altLang="en-US"/>
          </a:p>
        </p:txBody>
      </p:sp>
    </p:spTree>
    <p:extLst>
      <p:ext uri="{BB962C8B-B14F-4D97-AF65-F5344CB8AC3E}">
        <p14:creationId xmlns:p14="http://schemas.microsoft.com/office/powerpoint/2010/main" val="4022441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12</a:t>
            </a:fld>
            <a:endParaRPr lang="zh-CN" altLang="en-US"/>
          </a:p>
        </p:txBody>
      </p:sp>
    </p:spTree>
    <p:extLst>
      <p:ext uri="{BB962C8B-B14F-4D97-AF65-F5344CB8AC3E}">
        <p14:creationId xmlns:p14="http://schemas.microsoft.com/office/powerpoint/2010/main" val="2894138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13</a:t>
            </a:fld>
            <a:endParaRPr lang="zh-CN" altLang="en-US"/>
          </a:p>
        </p:txBody>
      </p:sp>
    </p:spTree>
    <p:extLst>
      <p:ext uri="{BB962C8B-B14F-4D97-AF65-F5344CB8AC3E}">
        <p14:creationId xmlns:p14="http://schemas.microsoft.com/office/powerpoint/2010/main" val="912534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14</a:t>
            </a:fld>
            <a:endParaRPr lang="zh-CN" altLang="en-US"/>
          </a:p>
        </p:txBody>
      </p:sp>
    </p:spTree>
    <p:extLst>
      <p:ext uri="{BB962C8B-B14F-4D97-AF65-F5344CB8AC3E}">
        <p14:creationId xmlns:p14="http://schemas.microsoft.com/office/powerpoint/2010/main" val="3483675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15</a:t>
            </a:fld>
            <a:endParaRPr lang="zh-CN" altLang="en-US"/>
          </a:p>
        </p:txBody>
      </p:sp>
    </p:spTree>
    <p:extLst>
      <p:ext uri="{BB962C8B-B14F-4D97-AF65-F5344CB8AC3E}">
        <p14:creationId xmlns:p14="http://schemas.microsoft.com/office/powerpoint/2010/main" val="2839252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16</a:t>
            </a:fld>
            <a:endParaRPr lang="zh-CN" altLang="en-US"/>
          </a:p>
        </p:txBody>
      </p:sp>
    </p:spTree>
    <p:extLst>
      <p:ext uri="{BB962C8B-B14F-4D97-AF65-F5344CB8AC3E}">
        <p14:creationId xmlns:p14="http://schemas.microsoft.com/office/powerpoint/2010/main" val="3010269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17</a:t>
            </a:fld>
            <a:endParaRPr lang="zh-CN" altLang="en-US"/>
          </a:p>
        </p:txBody>
      </p:sp>
    </p:spTree>
    <p:extLst>
      <p:ext uri="{BB962C8B-B14F-4D97-AF65-F5344CB8AC3E}">
        <p14:creationId xmlns:p14="http://schemas.microsoft.com/office/powerpoint/2010/main" val="3631526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18</a:t>
            </a:fld>
            <a:endParaRPr lang="zh-CN" altLang="en-US"/>
          </a:p>
        </p:txBody>
      </p:sp>
    </p:spTree>
    <p:extLst>
      <p:ext uri="{BB962C8B-B14F-4D97-AF65-F5344CB8AC3E}">
        <p14:creationId xmlns:p14="http://schemas.microsoft.com/office/powerpoint/2010/main" val="4044521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19</a:t>
            </a:fld>
            <a:endParaRPr lang="zh-CN" altLang="en-US"/>
          </a:p>
        </p:txBody>
      </p:sp>
    </p:spTree>
    <p:extLst>
      <p:ext uri="{BB962C8B-B14F-4D97-AF65-F5344CB8AC3E}">
        <p14:creationId xmlns:p14="http://schemas.microsoft.com/office/powerpoint/2010/main" val="2329954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2</a:t>
            </a:fld>
            <a:endParaRPr lang="zh-CN" altLang="en-US"/>
          </a:p>
        </p:txBody>
      </p:sp>
    </p:spTree>
    <p:extLst>
      <p:ext uri="{BB962C8B-B14F-4D97-AF65-F5344CB8AC3E}">
        <p14:creationId xmlns:p14="http://schemas.microsoft.com/office/powerpoint/2010/main" val="4190464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20</a:t>
            </a:fld>
            <a:endParaRPr lang="zh-CN" altLang="en-US"/>
          </a:p>
        </p:txBody>
      </p:sp>
    </p:spTree>
    <p:extLst>
      <p:ext uri="{BB962C8B-B14F-4D97-AF65-F5344CB8AC3E}">
        <p14:creationId xmlns:p14="http://schemas.microsoft.com/office/powerpoint/2010/main" val="1730755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21</a:t>
            </a:fld>
            <a:endParaRPr lang="zh-CN" altLang="en-US"/>
          </a:p>
        </p:txBody>
      </p:sp>
    </p:spTree>
    <p:extLst>
      <p:ext uri="{BB962C8B-B14F-4D97-AF65-F5344CB8AC3E}">
        <p14:creationId xmlns:p14="http://schemas.microsoft.com/office/powerpoint/2010/main" val="541075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22</a:t>
            </a:fld>
            <a:endParaRPr lang="zh-CN" altLang="en-US"/>
          </a:p>
        </p:txBody>
      </p:sp>
    </p:spTree>
    <p:extLst>
      <p:ext uri="{BB962C8B-B14F-4D97-AF65-F5344CB8AC3E}">
        <p14:creationId xmlns:p14="http://schemas.microsoft.com/office/powerpoint/2010/main" val="1706838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23</a:t>
            </a:fld>
            <a:endParaRPr lang="zh-CN" altLang="en-US"/>
          </a:p>
        </p:txBody>
      </p:sp>
    </p:spTree>
    <p:extLst>
      <p:ext uri="{BB962C8B-B14F-4D97-AF65-F5344CB8AC3E}">
        <p14:creationId xmlns:p14="http://schemas.microsoft.com/office/powerpoint/2010/main" val="23500018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24</a:t>
            </a:fld>
            <a:endParaRPr lang="zh-CN" altLang="en-US"/>
          </a:p>
        </p:txBody>
      </p:sp>
    </p:spTree>
    <p:extLst>
      <p:ext uri="{BB962C8B-B14F-4D97-AF65-F5344CB8AC3E}">
        <p14:creationId xmlns:p14="http://schemas.microsoft.com/office/powerpoint/2010/main" val="16330403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25</a:t>
            </a:fld>
            <a:endParaRPr lang="zh-CN" altLang="en-US"/>
          </a:p>
        </p:txBody>
      </p:sp>
    </p:spTree>
    <p:extLst>
      <p:ext uri="{BB962C8B-B14F-4D97-AF65-F5344CB8AC3E}">
        <p14:creationId xmlns:p14="http://schemas.microsoft.com/office/powerpoint/2010/main" val="2316704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26</a:t>
            </a:fld>
            <a:endParaRPr lang="zh-CN" altLang="en-US"/>
          </a:p>
        </p:txBody>
      </p:sp>
    </p:spTree>
    <p:extLst>
      <p:ext uri="{BB962C8B-B14F-4D97-AF65-F5344CB8AC3E}">
        <p14:creationId xmlns:p14="http://schemas.microsoft.com/office/powerpoint/2010/main" val="2559321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27</a:t>
            </a:fld>
            <a:endParaRPr lang="zh-CN" altLang="en-US"/>
          </a:p>
        </p:txBody>
      </p:sp>
    </p:spTree>
    <p:extLst>
      <p:ext uri="{BB962C8B-B14F-4D97-AF65-F5344CB8AC3E}">
        <p14:creationId xmlns:p14="http://schemas.microsoft.com/office/powerpoint/2010/main" val="2807900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28</a:t>
            </a:fld>
            <a:endParaRPr lang="zh-CN" altLang="en-US"/>
          </a:p>
        </p:txBody>
      </p:sp>
    </p:spTree>
    <p:extLst>
      <p:ext uri="{BB962C8B-B14F-4D97-AF65-F5344CB8AC3E}">
        <p14:creationId xmlns:p14="http://schemas.microsoft.com/office/powerpoint/2010/main" val="2837271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29</a:t>
            </a:fld>
            <a:endParaRPr lang="zh-CN" altLang="en-US"/>
          </a:p>
        </p:txBody>
      </p:sp>
    </p:spTree>
    <p:extLst>
      <p:ext uri="{BB962C8B-B14F-4D97-AF65-F5344CB8AC3E}">
        <p14:creationId xmlns:p14="http://schemas.microsoft.com/office/powerpoint/2010/main" val="376842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3</a:t>
            </a:fld>
            <a:endParaRPr lang="zh-CN" altLang="en-US"/>
          </a:p>
        </p:txBody>
      </p:sp>
    </p:spTree>
    <p:extLst>
      <p:ext uri="{BB962C8B-B14F-4D97-AF65-F5344CB8AC3E}">
        <p14:creationId xmlns:p14="http://schemas.microsoft.com/office/powerpoint/2010/main" val="3766224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30</a:t>
            </a:fld>
            <a:endParaRPr lang="zh-CN" altLang="en-US"/>
          </a:p>
        </p:txBody>
      </p:sp>
    </p:spTree>
    <p:extLst>
      <p:ext uri="{BB962C8B-B14F-4D97-AF65-F5344CB8AC3E}">
        <p14:creationId xmlns:p14="http://schemas.microsoft.com/office/powerpoint/2010/main" val="1768796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31</a:t>
            </a:fld>
            <a:endParaRPr lang="zh-CN" altLang="en-US"/>
          </a:p>
        </p:txBody>
      </p:sp>
    </p:spTree>
    <p:extLst>
      <p:ext uri="{BB962C8B-B14F-4D97-AF65-F5344CB8AC3E}">
        <p14:creationId xmlns:p14="http://schemas.microsoft.com/office/powerpoint/2010/main" val="2550252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32</a:t>
            </a:fld>
            <a:endParaRPr lang="zh-CN" altLang="en-US"/>
          </a:p>
        </p:txBody>
      </p:sp>
    </p:spTree>
    <p:extLst>
      <p:ext uri="{BB962C8B-B14F-4D97-AF65-F5344CB8AC3E}">
        <p14:creationId xmlns:p14="http://schemas.microsoft.com/office/powerpoint/2010/main" val="29299223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33</a:t>
            </a:fld>
            <a:endParaRPr lang="zh-CN" altLang="en-US"/>
          </a:p>
        </p:txBody>
      </p:sp>
    </p:spTree>
    <p:extLst>
      <p:ext uri="{BB962C8B-B14F-4D97-AF65-F5344CB8AC3E}">
        <p14:creationId xmlns:p14="http://schemas.microsoft.com/office/powerpoint/2010/main" val="4863699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34</a:t>
            </a:fld>
            <a:endParaRPr lang="zh-CN" altLang="en-US"/>
          </a:p>
        </p:txBody>
      </p:sp>
    </p:spTree>
    <p:extLst>
      <p:ext uri="{BB962C8B-B14F-4D97-AF65-F5344CB8AC3E}">
        <p14:creationId xmlns:p14="http://schemas.microsoft.com/office/powerpoint/2010/main" val="12055649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35</a:t>
            </a:fld>
            <a:endParaRPr lang="zh-CN" altLang="en-US"/>
          </a:p>
        </p:txBody>
      </p:sp>
    </p:spTree>
    <p:extLst>
      <p:ext uri="{BB962C8B-B14F-4D97-AF65-F5344CB8AC3E}">
        <p14:creationId xmlns:p14="http://schemas.microsoft.com/office/powerpoint/2010/main" val="15170705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36</a:t>
            </a:fld>
            <a:endParaRPr lang="zh-CN" altLang="en-US"/>
          </a:p>
        </p:txBody>
      </p:sp>
    </p:spTree>
    <p:extLst>
      <p:ext uri="{BB962C8B-B14F-4D97-AF65-F5344CB8AC3E}">
        <p14:creationId xmlns:p14="http://schemas.microsoft.com/office/powerpoint/2010/main" val="16319099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37</a:t>
            </a:fld>
            <a:endParaRPr lang="zh-CN" altLang="en-US"/>
          </a:p>
        </p:txBody>
      </p:sp>
    </p:spTree>
    <p:extLst>
      <p:ext uri="{BB962C8B-B14F-4D97-AF65-F5344CB8AC3E}">
        <p14:creationId xmlns:p14="http://schemas.microsoft.com/office/powerpoint/2010/main" val="34826479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38</a:t>
            </a:fld>
            <a:endParaRPr lang="zh-CN" altLang="en-US"/>
          </a:p>
        </p:txBody>
      </p:sp>
    </p:spTree>
    <p:extLst>
      <p:ext uri="{BB962C8B-B14F-4D97-AF65-F5344CB8AC3E}">
        <p14:creationId xmlns:p14="http://schemas.microsoft.com/office/powerpoint/2010/main" val="34019920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39</a:t>
            </a:fld>
            <a:endParaRPr lang="zh-CN" altLang="en-US"/>
          </a:p>
        </p:txBody>
      </p:sp>
    </p:spTree>
    <p:extLst>
      <p:ext uri="{BB962C8B-B14F-4D97-AF65-F5344CB8AC3E}">
        <p14:creationId xmlns:p14="http://schemas.microsoft.com/office/powerpoint/2010/main" val="500158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4</a:t>
            </a:fld>
            <a:endParaRPr lang="zh-CN" altLang="en-US"/>
          </a:p>
        </p:txBody>
      </p:sp>
    </p:spTree>
    <p:extLst>
      <p:ext uri="{BB962C8B-B14F-4D97-AF65-F5344CB8AC3E}">
        <p14:creationId xmlns:p14="http://schemas.microsoft.com/office/powerpoint/2010/main" val="37834112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40</a:t>
            </a:fld>
            <a:endParaRPr lang="zh-CN" altLang="en-US"/>
          </a:p>
        </p:txBody>
      </p:sp>
    </p:spTree>
    <p:extLst>
      <p:ext uri="{BB962C8B-B14F-4D97-AF65-F5344CB8AC3E}">
        <p14:creationId xmlns:p14="http://schemas.microsoft.com/office/powerpoint/2010/main" val="2084511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41</a:t>
            </a:fld>
            <a:endParaRPr lang="zh-CN" altLang="en-US"/>
          </a:p>
        </p:txBody>
      </p:sp>
    </p:spTree>
    <p:extLst>
      <p:ext uri="{BB962C8B-B14F-4D97-AF65-F5344CB8AC3E}">
        <p14:creationId xmlns:p14="http://schemas.microsoft.com/office/powerpoint/2010/main" val="17313592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42</a:t>
            </a:fld>
            <a:endParaRPr lang="zh-CN" altLang="en-US"/>
          </a:p>
        </p:txBody>
      </p:sp>
    </p:spTree>
    <p:extLst>
      <p:ext uri="{BB962C8B-B14F-4D97-AF65-F5344CB8AC3E}">
        <p14:creationId xmlns:p14="http://schemas.microsoft.com/office/powerpoint/2010/main" val="12278077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43</a:t>
            </a:fld>
            <a:endParaRPr lang="zh-CN" altLang="en-US"/>
          </a:p>
        </p:txBody>
      </p:sp>
    </p:spTree>
    <p:extLst>
      <p:ext uri="{BB962C8B-B14F-4D97-AF65-F5344CB8AC3E}">
        <p14:creationId xmlns:p14="http://schemas.microsoft.com/office/powerpoint/2010/main" val="3924154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44</a:t>
            </a:fld>
            <a:endParaRPr lang="zh-CN" altLang="en-US"/>
          </a:p>
        </p:txBody>
      </p:sp>
    </p:spTree>
    <p:extLst>
      <p:ext uri="{BB962C8B-B14F-4D97-AF65-F5344CB8AC3E}">
        <p14:creationId xmlns:p14="http://schemas.microsoft.com/office/powerpoint/2010/main" val="15548264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45</a:t>
            </a:fld>
            <a:endParaRPr lang="zh-CN" altLang="en-US"/>
          </a:p>
        </p:txBody>
      </p:sp>
    </p:spTree>
    <p:extLst>
      <p:ext uri="{BB962C8B-B14F-4D97-AF65-F5344CB8AC3E}">
        <p14:creationId xmlns:p14="http://schemas.microsoft.com/office/powerpoint/2010/main" val="38138158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46</a:t>
            </a:fld>
            <a:endParaRPr lang="zh-CN" altLang="en-US"/>
          </a:p>
        </p:txBody>
      </p:sp>
    </p:spTree>
    <p:extLst>
      <p:ext uri="{BB962C8B-B14F-4D97-AF65-F5344CB8AC3E}">
        <p14:creationId xmlns:p14="http://schemas.microsoft.com/office/powerpoint/2010/main" val="29028718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47</a:t>
            </a:fld>
            <a:endParaRPr lang="zh-CN" altLang="en-US"/>
          </a:p>
        </p:txBody>
      </p:sp>
    </p:spTree>
    <p:extLst>
      <p:ext uri="{BB962C8B-B14F-4D97-AF65-F5344CB8AC3E}">
        <p14:creationId xmlns:p14="http://schemas.microsoft.com/office/powerpoint/2010/main" val="28710191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48</a:t>
            </a:fld>
            <a:endParaRPr lang="zh-CN" altLang="en-US"/>
          </a:p>
        </p:txBody>
      </p:sp>
    </p:spTree>
    <p:extLst>
      <p:ext uri="{BB962C8B-B14F-4D97-AF65-F5344CB8AC3E}">
        <p14:creationId xmlns:p14="http://schemas.microsoft.com/office/powerpoint/2010/main" val="36316300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49</a:t>
            </a:fld>
            <a:endParaRPr lang="zh-CN" altLang="en-US"/>
          </a:p>
        </p:txBody>
      </p:sp>
    </p:spTree>
    <p:extLst>
      <p:ext uri="{BB962C8B-B14F-4D97-AF65-F5344CB8AC3E}">
        <p14:creationId xmlns:p14="http://schemas.microsoft.com/office/powerpoint/2010/main" val="1166468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a:t>
            </a:fld>
            <a:endParaRPr lang="zh-CN" altLang="en-US"/>
          </a:p>
        </p:txBody>
      </p:sp>
    </p:spTree>
    <p:extLst>
      <p:ext uri="{BB962C8B-B14F-4D97-AF65-F5344CB8AC3E}">
        <p14:creationId xmlns:p14="http://schemas.microsoft.com/office/powerpoint/2010/main" val="18110405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50</a:t>
            </a:fld>
            <a:endParaRPr lang="zh-CN" altLang="en-US"/>
          </a:p>
        </p:txBody>
      </p:sp>
    </p:spTree>
    <p:extLst>
      <p:ext uri="{BB962C8B-B14F-4D97-AF65-F5344CB8AC3E}">
        <p14:creationId xmlns:p14="http://schemas.microsoft.com/office/powerpoint/2010/main" val="1892593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51</a:t>
            </a:fld>
            <a:endParaRPr lang="zh-CN" altLang="en-US"/>
          </a:p>
        </p:txBody>
      </p:sp>
    </p:spTree>
    <p:extLst>
      <p:ext uri="{BB962C8B-B14F-4D97-AF65-F5344CB8AC3E}">
        <p14:creationId xmlns:p14="http://schemas.microsoft.com/office/powerpoint/2010/main" val="11993543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52</a:t>
            </a:fld>
            <a:endParaRPr lang="zh-CN" altLang="en-US"/>
          </a:p>
        </p:txBody>
      </p:sp>
    </p:spTree>
    <p:extLst>
      <p:ext uri="{BB962C8B-B14F-4D97-AF65-F5344CB8AC3E}">
        <p14:creationId xmlns:p14="http://schemas.microsoft.com/office/powerpoint/2010/main" val="39407645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53</a:t>
            </a:fld>
            <a:endParaRPr lang="zh-CN" altLang="en-US"/>
          </a:p>
        </p:txBody>
      </p:sp>
    </p:spTree>
    <p:extLst>
      <p:ext uri="{BB962C8B-B14F-4D97-AF65-F5344CB8AC3E}">
        <p14:creationId xmlns:p14="http://schemas.microsoft.com/office/powerpoint/2010/main" val="25457488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54</a:t>
            </a:fld>
            <a:endParaRPr lang="zh-CN" altLang="en-US"/>
          </a:p>
        </p:txBody>
      </p:sp>
    </p:spTree>
    <p:extLst>
      <p:ext uri="{BB962C8B-B14F-4D97-AF65-F5344CB8AC3E}">
        <p14:creationId xmlns:p14="http://schemas.microsoft.com/office/powerpoint/2010/main" val="41882035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55</a:t>
            </a:fld>
            <a:endParaRPr lang="zh-CN" altLang="en-US"/>
          </a:p>
        </p:txBody>
      </p:sp>
    </p:spTree>
    <p:extLst>
      <p:ext uri="{BB962C8B-B14F-4D97-AF65-F5344CB8AC3E}">
        <p14:creationId xmlns:p14="http://schemas.microsoft.com/office/powerpoint/2010/main" val="17778513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56</a:t>
            </a:fld>
            <a:endParaRPr lang="zh-CN" altLang="en-US"/>
          </a:p>
        </p:txBody>
      </p:sp>
    </p:spTree>
    <p:extLst>
      <p:ext uri="{BB962C8B-B14F-4D97-AF65-F5344CB8AC3E}">
        <p14:creationId xmlns:p14="http://schemas.microsoft.com/office/powerpoint/2010/main" val="12584464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57</a:t>
            </a:fld>
            <a:endParaRPr lang="zh-CN" altLang="en-US"/>
          </a:p>
        </p:txBody>
      </p:sp>
    </p:spTree>
    <p:extLst>
      <p:ext uri="{BB962C8B-B14F-4D97-AF65-F5344CB8AC3E}">
        <p14:creationId xmlns:p14="http://schemas.microsoft.com/office/powerpoint/2010/main" val="40427758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58</a:t>
            </a:fld>
            <a:endParaRPr lang="zh-CN" altLang="en-US"/>
          </a:p>
        </p:txBody>
      </p:sp>
    </p:spTree>
    <p:extLst>
      <p:ext uri="{BB962C8B-B14F-4D97-AF65-F5344CB8AC3E}">
        <p14:creationId xmlns:p14="http://schemas.microsoft.com/office/powerpoint/2010/main" val="26583382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59</a:t>
            </a:fld>
            <a:endParaRPr lang="zh-CN" altLang="en-US"/>
          </a:p>
        </p:txBody>
      </p:sp>
    </p:spTree>
    <p:extLst>
      <p:ext uri="{BB962C8B-B14F-4D97-AF65-F5344CB8AC3E}">
        <p14:creationId xmlns:p14="http://schemas.microsoft.com/office/powerpoint/2010/main" val="3719191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a:t>
            </a:fld>
            <a:endParaRPr lang="zh-CN" altLang="en-US"/>
          </a:p>
        </p:txBody>
      </p:sp>
    </p:spTree>
    <p:extLst>
      <p:ext uri="{BB962C8B-B14F-4D97-AF65-F5344CB8AC3E}">
        <p14:creationId xmlns:p14="http://schemas.microsoft.com/office/powerpoint/2010/main" val="4718972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60</a:t>
            </a:fld>
            <a:endParaRPr lang="zh-CN" altLang="en-US"/>
          </a:p>
        </p:txBody>
      </p:sp>
    </p:spTree>
    <p:extLst>
      <p:ext uri="{BB962C8B-B14F-4D97-AF65-F5344CB8AC3E}">
        <p14:creationId xmlns:p14="http://schemas.microsoft.com/office/powerpoint/2010/main" val="25811795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61</a:t>
            </a:fld>
            <a:endParaRPr lang="zh-CN" altLang="en-US"/>
          </a:p>
        </p:txBody>
      </p:sp>
    </p:spTree>
    <p:extLst>
      <p:ext uri="{BB962C8B-B14F-4D97-AF65-F5344CB8AC3E}">
        <p14:creationId xmlns:p14="http://schemas.microsoft.com/office/powerpoint/2010/main" val="39606507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62</a:t>
            </a:fld>
            <a:endParaRPr lang="zh-CN" altLang="en-US"/>
          </a:p>
        </p:txBody>
      </p:sp>
    </p:spTree>
    <p:extLst>
      <p:ext uri="{BB962C8B-B14F-4D97-AF65-F5344CB8AC3E}">
        <p14:creationId xmlns:p14="http://schemas.microsoft.com/office/powerpoint/2010/main" val="7910518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63</a:t>
            </a:fld>
            <a:endParaRPr lang="zh-CN" altLang="en-US"/>
          </a:p>
        </p:txBody>
      </p:sp>
    </p:spTree>
    <p:extLst>
      <p:ext uri="{BB962C8B-B14F-4D97-AF65-F5344CB8AC3E}">
        <p14:creationId xmlns:p14="http://schemas.microsoft.com/office/powerpoint/2010/main" val="6234177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64</a:t>
            </a:fld>
            <a:endParaRPr lang="zh-CN" altLang="en-US"/>
          </a:p>
        </p:txBody>
      </p:sp>
    </p:spTree>
    <p:extLst>
      <p:ext uri="{BB962C8B-B14F-4D97-AF65-F5344CB8AC3E}">
        <p14:creationId xmlns:p14="http://schemas.microsoft.com/office/powerpoint/2010/main" val="40561247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65</a:t>
            </a:fld>
            <a:endParaRPr lang="zh-CN" altLang="en-US"/>
          </a:p>
        </p:txBody>
      </p:sp>
    </p:spTree>
    <p:extLst>
      <p:ext uri="{BB962C8B-B14F-4D97-AF65-F5344CB8AC3E}">
        <p14:creationId xmlns:p14="http://schemas.microsoft.com/office/powerpoint/2010/main" val="2444834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66</a:t>
            </a:fld>
            <a:endParaRPr lang="zh-CN" altLang="en-US"/>
          </a:p>
        </p:txBody>
      </p:sp>
    </p:spTree>
    <p:extLst>
      <p:ext uri="{BB962C8B-B14F-4D97-AF65-F5344CB8AC3E}">
        <p14:creationId xmlns:p14="http://schemas.microsoft.com/office/powerpoint/2010/main" val="21595845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67</a:t>
            </a:fld>
            <a:endParaRPr lang="zh-CN" altLang="en-US"/>
          </a:p>
        </p:txBody>
      </p:sp>
    </p:spTree>
    <p:extLst>
      <p:ext uri="{BB962C8B-B14F-4D97-AF65-F5344CB8AC3E}">
        <p14:creationId xmlns:p14="http://schemas.microsoft.com/office/powerpoint/2010/main" val="7653273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68</a:t>
            </a:fld>
            <a:endParaRPr lang="zh-CN" altLang="en-US"/>
          </a:p>
        </p:txBody>
      </p:sp>
    </p:spTree>
    <p:extLst>
      <p:ext uri="{BB962C8B-B14F-4D97-AF65-F5344CB8AC3E}">
        <p14:creationId xmlns:p14="http://schemas.microsoft.com/office/powerpoint/2010/main" val="7996729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69</a:t>
            </a:fld>
            <a:endParaRPr lang="zh-CN" altLang="en-US"/>
          </a:p>
        </p:txBody>
      </p:sp>
    </p:spTree>
    <p:extLst>
      <p:ext uri="{BB962C8B-B14F-4D97-AF65-F5344CB8AC3E}">
        <p14:creationId xmlns:p14="http://schemas.microsoft.com/office/powerpoint/2010/main" val="1100737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a:t>
            </a:fld>
            <a:endParaRPr lang="zh-CN" altLang="en-US"/>
          </a:p>
        </p:txBody>
      </p:sp>
    </p:spTree>
    <p:extLst>
      <p:ext uri="{BB962C8B-B14F-4D97-AF65-F5344CB8AC3E}">
        <p14:creationId xmlns:p14="http://schemas.microsoft.com/office/powerpoint/2010/main" val="6823397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70</a:t>
            </a:fld>
            <a:endParaRPr lang="zh-CN" altLang="en-US"/>
          </a:p>
        </p:txBody>
      </p:sp>
    </p:spTree>
    <p:extLst>
      <p:ext uri="{BB962C8B-B14F-4D97-AF65-F5344CB8AC3E}">
        <p14:creationId xmlns:p14="http://schemas.microsoft.com/office/powerpoint/2010/main" val="16994194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71</a:t>
            </a:fld>
            <a:endParaRPr lang="zh-CN" altLang="en-US"/>
          </a:p>
        </p:txBody>
      </p:sp>
    </p:spTree>
    <p:extLst>
      <p:ext uri="{BB962C8B-B14F-4D97-AF65-F5344CB8AC3E}">
        <p14:creationId xmlns:p14="http://schemas.microsoft.com/office/powerpoint/2010/main" val="12729591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72</a:t>
            </a:fld>
            <a:endParaRPr lang="zh-CN" altLang="en-US"/>
          </a:p>
        </p:txBody>
      </p:sp>
    </p:spTree>
    <p:extLst>
      <p:ext uri="{BB962C8B-B14F-4D97-AF65-F5344CB8AC3E}">
        <p14:creationId xmlns:p14="http://schemas.microsoft.com/office/powerpoint/2010/main" val="30682283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73</a:t>
            </a:fld>
            <a:endParaRPr lang="zh-CN" altLang="en-US"/>
          </a:p>
        </p:txBody>
      </p:sp>
    </p:spTree>
    <p:extLst>
      <p:ext uri="{BB962C8B-B14F-4D97-AF65-F5344CB8AC3E}">
        <p14:creationId xmlns:p14="http://schemas.microsoft.com/office/powerpoint/2010/main" val="15964337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74</a:t>
            </a:fld>
            <a:endParaRPr lang="zh-CN" altLang="en-US"/>
          </a:p>
        </p:txBody>
      </p:sp>
    </p:spTree>
    <p:extLst>
      <p:ext uri="{BB962C8B-B14F-4D97-AF65-F5344CB8AC3E}">
        <p14:creationId xmlns:p14="http://schemas.microsoft.com/office/powerpoint/2010/main" val="29988499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75</a:t>
            </a:fld>
            <a:endParaRPr lang="zh-CN" altLang="en-US"/>
          </a:p>
        </p:txBody>
      </p:sp>
    </p:spTree>
    <p:extLst>
      <p:ext uri="{BB962C8B-B14F-4D97-AF65-F5344CB8AC3E}">
        <p14:creationId xmlns:p14="http://schemas.microsoft.com/office/powerpoint/2010/main" val="21291616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76</a:t>
            </a:fld>
            <a:endParaRPr lang="zh-CN" altLang="en-US"/>
          </a:p>
        </p:txBody>
      </p:sp>
    </p:spTree>
    <p:extLst>
      <p:ext uri="{BB962C8B-B14F-4D97-AF65-F5344CB8AC3E}">
        <p14:creationId xmlns:p14="http://schemas.microsoft.com/office/powerpoint/2010/main" val="39953978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77</a:t>
            </a:fld>
            <a:endParaRPr lang="zh-CN" altLang="en-US"/>
          </a:p>
        </p:txBody>
      </p:sp>
    </p:spTree>
    <p:extLst>
      <p:ext uri="{BB962C8B-B14F-4D97-AF65-F5344CB8AC3E}">
        <p14:creationId xmlns:p14="http://schemas.microsoft.com/office/powerpoint/2010/main" val="24607332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78</a:t>
            </a:fld>
            <a:endParaRPr lang="zh-CN" altLang="en-US"/>
          </a:p>
        </p:txBody>
      </p:sp>
    </p:spTree>
    <p:extLst>
      <p:ext uri="{BB962C8B-B14F-4D97-AF65-F5344CB8AC3E}">
        <p14:creationId xmlns:p14="http://schemas.microsoft.com/office/powerpoint/2010/main" val="19236056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79</a:t>
            </a:fld>
            <a:endParaRPr lang="zh-CN" altLang="en-US"/>
          </a:p>
        </p:txBody>
      </p:sp>
    </p:spTree>
    <p:extLst>
      <p:ext uri="{BB962C8B-B14F-4D97-AF65-F5344CB8AC3E}">
        <p14:creationId xmlns:p14="http://schemas.microsoft.com/office/powerpoint/2010/main" val="2934385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a:t>
            </a:fld>
            <a:endParaRPr lang="zh-CN" altLang="en-US"/>
          </a:p>
        </p:txBody>
      </p:sp>
    </p:spTree>
    <p:extLst>
      <p:ext uri="{BB962C8B-B14F-4D97-AF65-F5344CB8AC3E}">
        <p14:creationId xmlns:p14="http://schemas.microsoft.com/office/powerpoint/2010/main" val="21216234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80</a:t>
            </a:fld>
            <a:endParaRPr lang="zh-CN" altLang="en-US"/>
          </a:p>
        </p:txBody>
      </p:sp>
    </p:spTree>
    <p:extLst>
      <p:ext uri="{BB962C8B-B14F-4D97-AF65-F5344CB8AC3E}">
        <p14:creationId xmlns:p14="http://schemas.microsoft.com/office/powerpoint/2010/main" val="16143323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81</a:t>
            </a:fld>
            <a:endParaRPr lang="zh-CN" altLang="en-US"/>
          </a:p>
        </p:txBody>
      </p:sp>
    </p:spTree>
    <p:extLst>
      <p:ext uri="{BB962C8B-B14F-4D97-AF65-F5344CB8AC3E}">
        <p14:creationId xmlns:p14="http://schemas.microsoft.com/office/powerpoint/2010/main" val="1203227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82</a:t>
            </a:fld>
            <a:endParaRPr lang="zh-CN" altLang="en-US"/>
          </a:p>
        </p:txBody>
      </p:sp>
    </p:spTree>
    <p:extLst>
      <p:ext uri="{BB962C8B-B14F-4D97-AF65-F5344CB8AC3E}">
        <p14:creationId xmlns:p14="http://schemas.microsoft.com/office/powerpoint/2010/main" val="1575465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83</a:t>
            </a:fld>
            <a:endParaRPr lang="zh-CN" altLang="en-US"/>
          </a:p>
        </p:txBody>
      </p:sp>
    </p:spTree>
    <p:extLst>
      <p:ext uri="{BB962C8B-B14F-4D97-AF65-F5344CB8AC3E}">
        <p14:creationId xmlns:p14="http://schemas.microsoft.com/office/powerpoint/2010/main" val="36797529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84</a:t>
            </a:fld>
            <a:endParaRPr lang="zh-CN" altLang="en-US"/>
          </a:p>
        </p:txBody>
      </p:sp>
    </p:spTree>
    <p:extLst>
      <p:ext uri="{BB962C8B-B14F-4D97-AF65-F5344CB8AC3E}">
        <p14:creationId xmlns:p14="http://schemas.microsoft.com/office/powerpoint/2010/main" val="17933949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85</a:t>
            </a:fld>
            <a:endParaRPr lang="zh-CN" altLang="en-US"/>
          </a:p>
        </p:txBody>
      </p:sp>
    </p:spTree>
    <p:extLst>
      <p:ext uri="{BB962C8B-B14F-4D97-AF65-F5344CB8AC3E}">
        <p14:creationId xmlns:p14="http://schemas.microsoft.com/office/powerpoint/2010/main" val="402536431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86</a:t>
            </a:fld>
            <a:endParaRPr lang="zh-CN" altLang="en-US"/>
          </a:p>
        </p:txBody>
      </p:sp>
    </p:spTree>
    <p:extLst>
      <p:ext uri="{BB962C8B-B14F-4D97-AF65-F5344CB8AC3E}">
        <p14:creationId xmlns:p14="http://schemas.microsoft.com/office/powerpoint/2010/main" val="8566112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87</a:t>
            </a:fld>
            <a:endParaRPr lang="zh-CN" altLang="en-US"/>
          </a:p>
        </p:txBody>
      </p:sp>
    </p:spTree>
    <p:extLst>
      <p:ext uri="{BB962C8B-B14F-4D97-AF65-F5344CB8AC3E}">
        <p14:creationId xmlns:p14="http://schemas.microsoft.com/office/powerpoint/2010/main" val="244060143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88</a:t>
            </a:fld>
            <a:endParaRPr lang="zh-CN" altLang="en-US"/>
          </a:p>
        </p:txBody>
      </p:sp>
    </p:spTree>
    <p:extLst>
      <p:ext uri="{BB962C8B-B14F-4D97-AF65-F5344CB8AC3E}">
        <p14:creationId xmlns:p14="http://schemas.microsoft.com/office/powerpoint/2010/main" val="253069714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89</a:t>
            </a:fld>
            <a:endParaRPr lang="zh-CN" altLang="en-US"/>
          </a:p>
        </p:txBody>
      </p:sp>
    </p:spTree>
    <p:extLst>
      <p:ext uri="{BB962C8B-B14F-4D97-AF65-F5344CB8AC3E}">
        <p14:creationId xmlns:p14="http://schemas.microsoft.com/office/powerpoint/2010/main" val="873338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9</a:t>
            </a:fld>
            <a:endParaRPr lang="zh-CN" altLang="en-US"/>
          </a:p>
        </p:txBody>
      </p:sp>
    </p:spTree>
    <p:extLst>
      <p:ext uri="{BB962C8B-B14F-4D97-AF65-F5344CB8AC3E}">
        <p14:creationId xmlns:p14="http://schemas.microsoft.com/office/powerpoint/2010/main" val="316124808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90</a:t>
            </a:fld>
            <a:endParaRPr lang="zh-CN" altLang="en-US"/>
          </a:p>
        </p:txBody>
      </p:sp>
    </p:spTree>
    <p:extLst>
      <p:ext uri="{BB962C8B-B14F-4D97-AF65-F5344CB8AC3E}">
        <p14:creationId xmlns:p14="http://schemas.microsoft.com/office/powerpoint/2010/main" val="41669117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0940F-E02B-4056-81CB-5DDA428A6526}" type="slidenum">
              <a:rPr lang="zh-CN" altLang="en-US" smtClean="0"/>
              <a:t>91</a:t>
            </a:fld>
            <a:endParaRPr lang="zh-CN" altLang="en-US"/>
          </a:p>
        </p:txBody>
      </p:sp>
    </p:spTree>
    <p:extLst>
      <p:ext uri="{BB962C8B-B14F-4D97-AF65-F5344CB8AC3E}">
        <p14:creationId xmlns:p14="http://schemas.microsoft.com/office/powerpoint/2010/main" val="4846556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40940F-E02B-4056-81CB-5DDA428A6526}" type="slidenum">
              <a:rPr lang="zh-CN" altLang="en-US" smtClean="0"/>
              <a:t>92</a:t>
            </a:fld>
            <a:endParaRPr lang="zh-CN" altLang="en-US"/>
          </a:p>
        </p:txBody>
      </p:sp>
    </p:spTree>
    <p:extLst>
      <p:ext uri="{BB962C8B-B14F-4D97-AF65-F5344CB8AC3E}">
        <p14:creationId xmlns:p14="http://schemas.microsoft.com/office/powerpoint/2010/main" val="3231307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0040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3550077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2271692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7635168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sp>
        <p:nvSpPr>
          <p:cNvPr id="9" name="矩形 8"/>
          <p:cNvSpPr/>
          <p:nvPr userDrawn="1"/>
        </p:nvSpPr>
        <p:spPr>
          <a:xfrm>
            <a:off x="0" y="1024637"/>
            <a:ext cx="12192000" cy="5833363"/>
          </a:xfrm>
          <a:prstGeom prst="rect">
            <a:avLst/>
          </a:prstGeom>
          <a:gradFill>
            <a:gsLst>
              <a:gs pos="0">
                <a:srgbClr val="FDF2BB"/>
              </a:gs>
              <a:gs pos="100000">
                <a:srgbClr val="DEB846">
                  <a:lumMod val="81000"/>
                  <a:lumOff val="19000"/>
                </a:srgbClr>
              </a:gs>
            </a:gsLst>
            <a:lin ang="2700000" scaled="0"/>
          </a:gra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Rectangle 5">
            <a:extLst>
              <a:ext uri="{FF2B5EF4-FFF2-40B4-BE49-F238E27FC236}">
                <a16:creationId xmlns:a16="http://schemas.microsoft.com/office/drawing/2014/main" id="{40F5842A-E18D-4FFA-AF86-1A3345B6D1C8}"/>
              </a:ext>
            </a:extLst>
          </p:cNvPr>
          <p:cNvSpPr>
            <a:spLocks noChangeArrowheads="1"/>
          </p:cNvSpPr>
          <p:nvPr userDrawn="1"/>
        </p:nvSpPr>
        <p:spPr bwMode="auto">
          <a:xfrm>
            <a:off x="9483629" y="333123"/>
            <a:ext cx="2345514" cy="49244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r"/>
            <a:r>
              <a:rPr lang="zh-CN" altLang="en-US" sz="2200" b="1" spc="0" dirty="0" smtClean="0">
                <a:ln cmpd="sng">
                  <a:noFill/>
                  <a:prstDash val="solid"/>
                </a:ln>
                <a:gradFill>
                  <a:gsLst>
                    <a:gs pos="100000">
                      <a:srgbClr val="FDF29C"/>
                    </a:gs>
                    <a:gs pos="0">
                      <a:srgbClr val="FDF2BB"/>
                    </a:gs>
                    <a:gs pos="51000">
                      <a:srgbClr val="DEB846">
                        <a:lumMod val="81000"/>
                        <a:lumOff val="19000"/>
                      </a:srgbClr>
                    </a:gs>
                  </a:gsLst>
                  <a:lin ang="2700000" scaled="0"/>
                </a:gradFill>
                <a:latin typeface="微软雅黑" panose="020B0503020204020204" pitchFamily="34" charset="-122"/>
                <a:ea typeface="微软雅黑" panose="020B0503020204020204" pitchFamily="34" charset="-122"/>
              </a:rPr>
              <a:t>学习和遵守</a:t>
            </a:r>
            <a:r>
              <a:rPr lang="zh-CN" altLang="en-US" sz="2600" b="0" spc="0" dirty="0" smtClean="0">
                <a:ln cmpd="sng">
                  <a:noFill/>
                  <a:prstDash val="solid"/>
                </a:ln>
                <a:gradFill>
                  <a:gsLst>
                    <a:gs pos="100000">
                      <a:srgbClr val="FDF29C"/>
                    </a:gs>
                    <a:gs pos="0">
                      <a:srgbClr val="FDF2BB"/>
                    </a:gs>
                    <a:gs pos="51000">
                      <a:srgbClr val="DEB846">
                        <a:lumMod val="81000"/>
                        <a:lumOff val="19000"/>
                      </a:srgbClr>
                    </a:gs>
                  </a:gsLst>
                  <a:lin ang="2700000" scaled="0"/>
                </a:gradFill>
                <a:latin typeface="方正大标宋简体" panose="03000509000000000000" pitchFamily="65" charset="-122"/>
                <a:ea typeface="方正大标宋简体" panose="03000509000000000000" pitchFamily="65" charset="-122"/>
              </a:rPr>
              <a:t>党章</a:t>
            </a:r>
          </a:p>
        </p:txBody>
      </p:sp>
    </p:spTree>
    <p:extLst>
      <p:ext uri="{BB962C8B-B14F-4D97-AF65-F5344CB8AC3E}">
        <p14:creationId xmlns:p14="http://schemas.microsoft.com/office/powerpoint/2010/main" val="3279086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spTree>
    <p:extLst>
      <p:ext uri="{BB962C8B-B14F-4D97-AF65-F5344CB8AC3E}">
        <p14:creationId xmlns:p14="http://schemas.microsoft.com/office/powerpoint/2010/main" val="29547588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spTree>
    <p:extLst>
      <p:ext uri="{BB962C8B-B14F-4D97-AF65-F5344CB8AC3E}">
        <p14:creationId xmlns:p14="http://schemas.microsoft.com/office/powerpoint/2010/main" val="7085291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679808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5393951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915779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41200488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2017/11/4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16707352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293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slideLayout" Target="../slideLayouts/slideLayout8.xml"/><Relationship Id="rId18" Type="http://schemas.openxmlformats.org/officeDocument/2006/relationships/image" Target="../media/image4.png"/><Relationship Id="rId3" Type="http://schemas.openxmlformats.org/officeDocument/2006/relationships/tags" Target="../tags/tag4.xml"/><Relationship Id="rId21" Type="http://schemas.openxmlformats.org/officeDocument/2006/relationships/image" Target="../media/image7.png"/><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image" Target="../media/image3.png"/><Relationship Id="rId2" Type="http://schemas.openxmlformats.org/officeDocument/2006/relationships/tags" Target="../tags/tag3.xml"/><Relationship Id="rId16" Type="http://schemas.openxmlformats.org/officeDocument/2006/relationships/image" Target="../media/image2.png"/><Relationship Id="rId20" Type="http://schemas.openxmlformats.org/officeDocument/2006/relationships/image" Target="../media/image6.png"/><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audio" Target="../media/media1.mp3"/><Relationship Id="rId15" Type="http://schemas.openxmlformats.org/officeDocument/2006/relationships/image" Target="../media/image1.jpeg"/><Relationship Id="rId10" Type="http://schemas.openxmlformats.org/officeDocument/2006/relationships/tags" Target="../tags/tag9.xml"/><Relationship Id="rId19" Type="http://schemas.openxmlformats.org/officeDocument/2006/relationships/image" Target="../media/image5.PNG"/><Relationship Id="rId4" Type="http://schemas.microsoft.com/office/2007/relationships/media" Target="../media/media1.mp3"/><Relationship Id="rId9" Type="http://schemas.openxmlformats.org/officeDocument/2006/relationships/tags" Target="../tags/tag8.xml"/><Relationship Id="rId1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5.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0.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6.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4.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41.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83.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6.png"/></Relationships>
</file>

<file path=ppt/slides/_rels/slide8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6.png"/><Relationship Id="rId4" Type="http://schemas.openxmlformats.org/officeDocument/2006/relationships/notesSlide" Target="../notesSlides/notesSlide92.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5"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12" name="图片 11"/>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sp>
        <p:nvSpPr>
          <p:cNvPr id="68"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664805" y="536028"/>
            <a:ext cx="892304" cy="77976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69" name="组合 68">
            <a:extLst>
              <a:ext uri="{FF2B5EF4-FFF2-40B4-BE49-F238E27FC236}">
                <a16:creationId xmlns:a16="http://schemas.microsoft.com/office/drawing/2014/main" id="{D321BA25-775B-4DC4-9FC4-180F165FAF16}"/>
              </a:ext>
            </a:extLst>
          </p:cNvPr>
          <p:cNvGrpSpPr/>
          <p:nvPr/>
        </p:nvGrpSpPr>
        <p:grpSpPr>
          <a:xfrm>
            <a:off x="5338995" y="228733"/>
            <a:ext cx="1514010" cy="1514010"/>
            <a:chOff x="5145087" y="1778000"/>
            <a:chExt cx="2892425" cy="2892425"/>
          </a:xfrm>
          <a:effectLst>
            <a:outerShdw blurRad="38100" dist="38100" dir="5400000" algn="t" rotWithShape="0">
              <a:schemeClr val="accent1">
                <a:lumMod val="50000"/>
                <a:alpha val="90000"/>
              </a:schemeClr>
            </a:outerShdw>
          </a:effectLst>
        </p:grpSpPr>
        <p:grpSp>
          <p:nvGrpSpPr>
            <p:cNvPr id="70" name="组合 69">
              <a:extLst>
                <a:ext uri="{FF2B5EF4-FFF2-40B4-BE49-F238E27FC236}">
                  <a16:creationId xmlns:a16="http://schemas.microsoft.com/office/drawing/2014/main" id="{74A7CE72-5A85-44F2-B226-88629AC431F3}"/>
                </a:ext>
              </a:extLst>
            </p:cNvPr>
            <p:cNvGrpSpPr/>
            <p:nvPr/>
          </p:nvGrpSpPr>
          <p:grpSpPr>
            <a:xfrm>
              <a:off x="5145087" y="1778000"/>
              <a:ext cx="2892425" cy="2892425"/>
              <a:chOff x="5145087" y="1778000"/>
              <a:chExt cx="2892425" cy="2892425"/>
            </a:xfrm>
          </p:grpSpPr>
          <p:sp>
            <p:nvSpPr>
              <p:cNvPr id="83" name="任意多边形: 形状 33">
                <a:extLst>
                  <a:ext uri="{FF2B5EF4-FFF2-40B4-BE49-F238E27FC236}">
                    <a16:creationId xmlns:a16="http://schemas.microsoft.com/office/drawing/2014/main" id="{1ABF741E-A429-441C-9BC0-28C3BBF0D9EF}"/>
                  </a:ext>
                </a:extLst>
              </p:cNvPr>
              <p:cNvSpPr/>
              <p:nvPr/>
            </p:nvSpPr>
            <p:spPr>
              <a:xfrm rot="-5400000">
                <a:off x="532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任意多边形: 形状 34">
                <a:extLst>
                  <a:ext uri="{FF2B5EF4-FFF2-40B4-BE49-F238E27FC236}">
                    <a16:creationId xmlns:a16="http://schemas.microsoft.com/office/drawing/2014/main" id="{D25EF603-1F33-4C15-85E3-CEF70ECC4DE6}"/>
                  </a:ext>
                </a:extLst>
              </p:cNvPr>
              <p:cNvSpPr/>
              <p:nvPr/>
            </p:nvSpPr>
            <p:spPr>
              <a:xfrm rot="-3600000">
                <a:off x="5491448"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任意多边形: 形状 35">
                <a:extLst>
                  <a:ext uri="{FF2B5EF4-FFF2-40B4-BE49-F238E27FC236}">
                    <a16:creationId xmlns:a16="http://schemas.microsoft.com/office/drawing/2014/main" id="{84E8BA52-2B1B-41DD-BB0B-268BF2479B54}"/>
                  </a:ext>
                </a:extLst>
              </p:cNvPr>
              <p:cNvSpPr/>
              <p:nvPr/>
            </p:nvSpPr>
            <p:spPr>
              <a:xfrm rot="-1800000">
                <a:off x="595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任意多边形: 形状 36">
                <a:extLst>
                  <a:ext uri="{FF2B5EF4-FFF2-40B4-BE49-F238E27FC236}">
                    <a16:creationId xmlns:a16="http://schemas.microsoft.com/office/drawing/2014/main" id="{C154902B-366A-4885-95F8-F8750B6A5D05}"/>
                  </a:ext>
                </a:extLst>
              </p:cNvPr>
              <p:cNvSpPr/>
              <p:nvPr/>
            </p:nvSpPr>
            <p:spPr>
              <a:xfrm>
                <a:off x="6591300" y="177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任意多边形: 形状 37">
                <a:extLst>
                  <a:ext uri="{FF2B5EF4-FFF2-40B4-BE49-F238E27FC236}">
                    <a16:creationId xmlns:a16="http://schemas.microsoft.com/office/drawing/2014/main" id="{0C1EBE1C-BBEE-4F90-9733-3DCAB01D270A}"/>
                  </a:ext>
                </a:extLst>
              </p:cNvPr>
              <p:cNvSpPr/>
              <p:nvPr/>
            </p:nvSpPr>
            <p:spPr>
              <a:xfrm rot="1800000">
                <a:off x="722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任意多边形: 形状 38">
                <a:extLst>
                  <a:ext uri="{FF2B5EF4-FFF2-40B4-BE49-F238E27FC236}">
                    <a16:creationId xmlns:a16="http://schemas.microsoft.com/office/drawing/2014/main" id="{843051B0-B5DB-4562-846C-54C181969826}"/>
                  </a:ext>
                </a:extLst>
              </p:cNvPr>
              <p:cNvSpPr/>
              <p:nvPr/>
            </p:nvSpPr>
            <p:spPr>
              <a:xfrm rot="3600000">
                <a:off x="7691152"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9" name="任意多边形: 形状 39">
                <a:extLst>
                  <a:ext uri="{FF2B5EF4-FFF2-40B4-BE49-F238E27FC236}">
                    <a16:creationId xmlns:a16="http://schemas.microsoft.com/office/drawing/2014/main" id="{A5B52B33-9AC1-4B44-9DF8-BB51620990F8}"/>
                  </a:ext>
                </a:extLst>
              </p:cNvPr>
              <p:cNvSpPr/>
              <p:nvPr/>
            </p:nvSpPr>
            <p:spPr>
              <a:xfrm rot="5400000">
                <a:off x="786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任意多边形: 形状 40">
                <a:extLst>
                  <a:ext uri="{FF2B5EF4-FFF2-40B4-BE49-F238E27FC236}">
                    <a16:creationId xmlns:a16="http://schemas.microsoft.com/office/drawing/2014/main" id="{051629EF-EB78-4B9A-8F77-96F15B3775E2}"/>
                  </a:ext>
                </a:extLst>
              </p:cNvPr>
              <p:cNvSpPr/>
              <p:nvPr/>
            </p:nvSpPr>
            <p:spPr>
              <a:xfrm rot="7200000">
                <a:off x="7691152"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任意多边形: 形状 41">
                <a:extLst>
                  <a:ext uri="{FF2B5EF4-FFF2-40B4-BE49-F238E27FC236}">
                    <a16:creationId xmlns:a16="http://schemas.microsoft.com/office/drawing/2014/main" id="{145A6767-9735-47AA-B8DD-B7FC26304AA8}"/>
                  </a:ext>
                </a:extLst>
              </p:cNvPr>
              <p:cNvSpPr/>
              <p:nvPr/>
            </p:nvSpPr>
            <p:spPr>
              <a:xfrm rot="9000000">
                <a:off x="722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任意多边形: 形状 42">
                <a:extLst>
                  <a:ext uri="{FF2B5EF4-FFF2-40B4-BE49-F238E27FC236}">
                    <a16:creationId xmlns:a16="http://schemas.microsoft.com/office/drawing/2014/main" id="{462141A9-47B0-4CD2-81F5-7B6C71424F4E}"/>
                  </a:ext>
                </a:extLst>
              </p:cNvPr>
              <p:cNvSpPr/>
              <p:nvPr/>
            </p:nvSpPr>
            <p:spPr>
              <a:xfrm rot="10800000">
                <a:off x="6591300" y="431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3" name="任意多边形: 形状 43">
                <a:extLst>
                  <a:ext uri="{FF2B5EF4-FFF2-40B4-BE49-F238E27FC236}">
                    <a16:creationId xmlns:a16="http://schemas.microsoft.com/office/drawing/2014/main" id="{A03AB864-F3D6-4D11-A7E6-8E49F1279A76}"/>
                  </a:ext>
                </a:extLst>
              </p:cNvPr>
              <p:cNvSpPr/>
              <p:nvPr/>
            </p:nvSpPr>
            <p:spPr>
              <a:xfrm rot="12600000">
                <a:off x="595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4" name="任意多边形: 形状 44">
                <a:extLst>
                  <a:ext uri="{FF2B5EF4-FFF2-40B4-BE49-F238E27FC236}">
                    <a16:creationId xmlns:a16="http://schemas.microsoft.com/office/drawing/2014/main" id="{5F4F355C-0033-418B-BEFA-1E5E9D53ACC7}"/>
                  </a:ext>
                </a:extLst>
              </p:cNvPr>
              <p:cNvSpPr/>
              <p:nvPr/>
            </p:nvSpPr>
            <p:spPr>
              <a:xfrm rot="14400000">
                <a:off x="5491448"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1" name="任意多边形: 形状 21">
              <a:extLst>
                <a:ext uri="{FF2B5EF4-FFF2-40B4-BE49-F238E27FC236}">
                  <a16:creationId xmlns:a16="http://schemas.microsoft.com/office/drawing/2014/main" id="{433222DB-27A1-4CD1-9BFA-69E8B70907AE}"/>
                </a:ext>
              </a:extLst>
            </p:cNvPr>
            <p:cNvSpPr/>
            <p:nvPr/>
          </p:nvSpPr>
          <p:spPr>
            <a:xfrm rot="-4500000">
              <a:off x="5425910"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任意多边形: 形状 22">
              <a:extLst>
                <a:ext uri="{FF2B5EF4-FFF2-40B4-BE49-F238E27FC236}">
                  <a16:creationId xmlns:a16="http://schemas.microsoft.com/office/drawing/2014/main" id="{A438D572-EA43-429D-81B2-F099B5F7E697}"/>
                </a:ext>
              </a:extLst>
            </p:cNvPr>
            <p:cNvSpPr/>
            <p:nvPr/>
          </p:nvSpPr>
          <p:spPr>
            <a:xfrm rot="-2700000">
              <a:off x="5738175"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任意多边形: 形状 23">
              <a:extLst>
                <a:ext uri="{FF2B5EF4-FFF2-40B4-BE49-F238E27FC236}">
                  <a16:creationId xmlns:a16="http://schemas.microsoft.com/office/drawing/2014/main" id="{78F0BD27-4809-481F-99E3-B3EFA23EE03A}"/>
                </a:ext>
              </a:extLst>
            </p:cNvPr>
            <p:cNvSpPr/>
            <p:nvPr/>
          </p:nvSpPr>
          <p:spPr>
            <a:xfrm rot="-900000">
              <a:off x="6279034"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任意多边形: 形状 24">
              <a:extLst>
                <a:ext uri="{FF2B5EF4-FFF2-40B4-BE49-F238E27FC236}">
                  <a16:creationId xmlns:a16="http://schemas.microsoft.com/office/drawing/2014/main" id="{FB13A909-9CB0-497F-A4F8-5721888EABC3}"/>
                </a:ext>
              </a:extLst>
            </p:cNvPr>
            <p:cNvSpPr/>
            <p:nvPr/>
          </p:nvSpPr>
          <p:spPr>
            <a:xfrm rot="900000">
              <a:off x="6903565"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任意多边形: 形状 25">
              <a:extLst>
                <a:ext uri="{FF2B5EF4-FFF2-40B4-BE49-F238E27FC236}">
                  <a16:creationId xmlns:a16="http://schemas.microsoft.com/office/drawing/2014/main" id="{4CB4EE13-E830-4C92-8B4E-29415ABDFF52}"/>
                </a:ext>
              </a:extLst>
            </p:cNvPr>
            <p:cNvSpPr/>
            <p:nvPr/>
          </p:nvSpPr>
          <p:spPr>
            <a:xfrm rot="2700000">
              <a:off x="7444424"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任意多边形: 形状 26">
              <a:extLst>
                <a:ext uri="{FF2B5EF4-FFF2-40B4-BE49-F238E27FC236}">
                  <a16:creationId xmlns:a16="http://schemas.microsoft.com/office/drawing/2014/main" id="{19C314E1-CCA5-48FB-BAAF-6FE4C446A1DD}"/>
                </a:ext>
              </a:extLst>
            </p:cNvPr>
            <p:cNvSpPr/>
            <p:nvPr/>
          </p:nvSpPr>
          <p:spPr>
            <a:xfrm rot="4500000">
              <a:off x="7756689"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任意多边形: 形状 27">
              <a:extLst>
                <a:ext uri="{FF2B5EF4-FFF2-40B4-BE49-F238E27FC236}">
                  <a16:creationId xmlns:a16="http://schemas.microsoft.com/office/drawing/2014/main" id="{E8FDAF45-6629-4CCC-B03C-8F6482F1ECD4}"/>
                </a:ext>
              </a:extLst>
            </p:cNvPr>
            <p:cNvSpPr/>
            <p:nvPr/>
          </p:nvSpPr>
          <p:spPr>
            <a:xfrm rot="6300000">
              <a:off x="7756689"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任意多边形: 形状 28">
              <a:extLst>
                <a:ext uri="{FF2B5EF4-FFF2-40B4-BE49-F238E27FC236}">
                  <a16:creationId xmlns:a16="http://schemas.microsoft.com/office/drawing/2014/main" id="{A8221490-3F2E-429D-B60D-6E9676E3A818}"/>
                </a:ext>
              </a:extLst>
            </p:cNvPr>
            <p:cNvSpPr/>
            <p:nvPr/>
          </p:nvSpPr>
          <p:spPr>
            <a:xfrm rot="8100000">
              <a:off x="7444424"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任意多边形: 形状 29">
              <a:extLst>
                <a:ext uri="{FF2B5EF4-FFF2-40B4-BE49-F238E27FC236}">
                  <a16:creationId xmlns:a16="http://schemas.microsoft.com/office/drawing/2014/main" id="{B72E6290-726A-40DD-A584-8B1B23FB6D27}"/>
                </a:ext>
              </a:extLst>
            </p:cNvPr>
            <p:cNvSpPr/>
            <p:nvPr/>
          </p:nvSpPr>
          <p:spPr>
            <a:xfrm rot="9900000">
              <a:off x="6903565"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任意多边形: 形状 30">
              <a:extLst>
                <a:ext uri="{FF2B5EF4-FFF2-40B4-BE49-F238E27FC236}">
                  <a16:creationId xmlns:a16="http://schemas.microsoft.com/office/drawing/2014/main" id="{99947B80-DBF1-4B37-9EB3-7526BC2F9BDC}"/>
                </a:ext>
              </a:extLst>
            </p:cNvPr>
            <p:cNvSpPr/>
            <p:nvPr/>
          </p:nvSpPr>
          <p:spPr>
            <a:xfrm rot="11700000">
              <a:off x="6279034"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任意多边形: 形状 31">
              <a:extLst>
                <a:ext uri="{FF2B5EF4-FFF2-40B4-BE49-F238E27FC236}">
                  <a16:creationId xmlns:a16="http://schemas.microsoft.com/office/drawing/2014/main" id="{62622B75-B248-4DD1-9235-21581B16A51B}"/>
                </a:ext>
              </a:extLst>
            </p:cNvPr>
            <p:cNvSpPr/>
            <p:nvPr/>
          </p:nvSpPr>
          <p:spPr>
            <a:xfrm rot="13500000">
              <a:off x="5738175"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任意多边形: 形状 32">
              <a:extLst>
                <a:ext uri="{FF2B5EF4-FFF2-40B4-BE49-F238E27FC236}">
                  <a16:creationId xmlns:a16="http://schemas.microsoft.com/office/drawing/2014/main" id="{A0F77072-CB54-4A2A-B10A-399599A23E88}"/>
                </a:ext>
              </a:extLst>
            </p:cNvPr>
            <p:cNvSpPr/>
            <p:nvPr/>
          </p:nvSpPr>
          <p:spPr>
            <a:xfrm rot="15300000">
              <a:off x="5425910"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07" name="PA_文本框 15">
            <a:extLst>
              <a:ext uri="{FF2B5EF4-FFF2-40B4-BE49-F238E27FC236}">
                <a16:creationId xmlns:a16="http://schemas.microsoft.com/office/drawing/2014/main" id="{31175523-37F1-4EF0-9C63-D211110C92ED}"/>
              </a:ext>
            </a:extLst>
          </p:cNvPr>
          <p:cNvSpPr txBox="1"/>
          <p:nvPr>
            <p:custDataLst>
              <p:tags r:id="rId2"/>
            </p:custDataLst>
          </p:nvPr>
        </p:nvSpPr>
        <p:spPr>
          <a:xfrm>
            <a:off x="4432724" y="1819256"/>
            <a:ext cx="3326553" cy="584775"/>
          </a:xfrm>
          <a:prstGeom prst="rect">
            <a:avLst/>
          </a:prstGeom>
          <a:noFill/>
        </p:spPr>
        <p:txBody>
          <a:bodyPr wrap="none" rtlCol="0">
            <a:spAutoFit/>
          </a:bodyPr>
          <a:lstStyle/>
          <a:p>
            <a:pPr algn="ctr"/>
            <a:r>
              <a:rPr lang="zh-CN" altLang="en-US" sz="3200" spc="3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十九大审议通过</a:t>
            </a:r>
            <a:endParaRPr lang="zh-CN" altLang="en-US" sz="3200" spc="3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endParaRPr>
          </a:p>
        </p:txBody>
      </p:sp>
      <p:sp>
        <p:nvSpPr>
          <p:cNvPr id="55" name="TextBox 19"/>
          <p:cNvSpPr txBox="1"/>
          <p:nvPr/>
        </p:nvSpPr>
        <p:spPr>
          <a:xfrm>
            <a:off x="1890362" y="3514418"/>
            <a:ext cx="5104282" cy="470963"/>
          </a:xfrm>
          <a:prstGeom prst="rect">
            <a:avLst/>
          </a:prstGeom>
          <a:noFill/>
          <a:effectLst/>
        </p:spPr>
        <p:txBody>
          <a:bodyPr wrap="none" rtlCol="0">
            <a:spAutoFit/>
          </a:bodyPr>
          <a:lstStyle/>
          <a:p>
            <a:pPr>
              <a:lnSpc>
                <a:spcPct val="120000"/>
              </a:lnSpc>
            </a:pPr>
            <a:r>
              <a:rPr lang="en-US" altLang="zh-CN" sz="22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22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cs typeface="+mn-ea"/>
              <a:sym typeface="+mn-lt"/>
            </a:endParaRPr>
          </a:p>
        </p:txBody>
      </p:sp>
      <p:sp>
        <p:nvSpPr>
          <p:cNvPr id="56" name="TextBox 20"/>
          <p:cNvSpPr txBox="1"/>
          <p:nvPr/>
        </p:nvSpPr>
        <p:spPr>
          <a:xfrm>
            <a:off x="1624852" y="2174278"/>
            <a:ext cx="5441359" cy="1569660"/>
          </a:xfrm>
          <a:prstGeom prst="rect">
            <a:avLst/>
          </a:prstGeom>
          <a:noFill/>
          <a:effectLst/>
        </p:spPr>
        <p:txBody>
          <a:bodyPr wrap="square" rtlCol="0">
            <a:spAutoFit/>
          </a:bodyPr>
          <a:lstStyle/>
          <a:p>
            <a:pPr algn="r">
              <a:lnSpc>
                <a:spcPct val="120000"/>
              </a:lnSpc>
            </a:pPr>
            <a:r>
              <a:rPr lang="zh-CN" altLang="en-US" sz="80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粗宋简体" panose="03000509000000000000" pitchFamily="65" charset="-122"/>
                <a:ea typeface="方正粗宋简体" panose="03000509000000000000" pitchFamily="65" charset="-122"/>
                <a:cs typeface="+mn-ea"/>
                <a:sym typeface="+mn-lt"/>
              </a:rPr>
              <a:t>中国共产党</a:t>
            </a:r>
            <a:endParaRPr lang="en-US" altLang="zh-CN" sz="80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粗宋简体" panose="03000509000000000000" pitchFamily="65" charset="-122"/>
              <a:ea typeface="方正粗宋简体" panose="03000509000000000000" pitchFamily="65" charset="-122"/>
              <a:cs typeface="+mn-ea"/>
              <a:sym typeface="+mn-lt"/>
            </a:endParaRPr>
          </a:p>
        </p:txBody>
      </p:sp>
      <p:grpSp>
        <p:nvGrpSpPr>
          <p:cNvPr id="2" name="组合 1"/>
          <p:cNvGrpSpPr/>
          <p:nvPr/>
        </p:nvGrpSpPr>
        <p:grpSpPr>
          <a:xfrm>
            <a:off x="7205985" y="2244579"/>
            <a:ext cx="3271862" cy="1865126"/>
            <a:chOff x="7205985" y="2244579"/>
            <a:chExt cx="3271862" cy="1865126"/>
          </a:xfrm>
        </p:grpSpPr>
        <p:grpSp>
          <p:nvGrpSpPr>
            <p:cNvPr id="47" name="组合 46"/>
            <p:cNvGrpSpPr/>
            <p:nvPr/>
          </p:nvGrpSpPr>
          <p:grpSpPr>
            <a:xfrm>
              <a:off x="7205985" y="2244579"/>
              <a:ext cx="1567204" cy="1865126"/>
              <a:chOff x="7205985" y="2244579"/>
              <a:chExt cx="1567204" cy="1865126"/>
            </a:xfrm>
          </p:grpSpPr>
          <p:grpSp>
            <p:nvGrpSpPr>
              <p:cNvPr id="58" name="组合 57"/>
              <p:cNvGrpSpPr/>
              <p:nvPr/>
            </p:nvGrpSpPr>
            <p:grpSpPr>
              <a:xfrm>
                <a:off x="7205985" y="2391542"/>
                <a:ext cx="1567204" cy="1567202"/>
                <a:chOff x="4098675" y="1936897"/>
                <a:chExt cx="1175403" cy="1175401"/>
              </a:xfrm>
              <a:effectLst>
                <a:outerShdw blurRad="50800" dist="50800" dir="5400000" algn="t" rotWithShape="0">
                  <a:schemeClr val="accent1">
                    <a:lumMod val="50000"/>
                    <a:alpha val="90000"/>
                  </a:schemeClr>
                </a:outerShdw>
              </a:effectLst>
            </p:grpSpPr>
            <p:sp>
              <p:nvSpPr>
                <p:cNvPr id="60" name="矩形 59"/>
                <p:cNvSpPr/>
                <p:nvPr/>
              </p:nvSpPr>
              <p:spPr>
                <a:xfrm>
                  <a:off x="4098675" y="1936897"/>
                  <a:ext cx="1175403" cy="1175401"/>
                </a:xfrm>
                <a:prstGeom prst="rect">
                  <a:avLst/>
                </a:prstGeom>
                <a:noFill/>
                <a:ln w="28575">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9600">
                    <a:solidFill>
                      <a:schemeClr val="bg1"/>
                    </a:solidFill>
                    <a:latin typeface="方正兰亭粗黑_GBK" panose="02000000000000000000" pitchFamily="2" charset="-122"/>
                    <a:ea typeface="方正兰亭粗黑_GBK" panose="02000000000000000000" pitchFamily="2" charset="-122"/>
                    <a:cs typeface="+mn-ea"/>
                    <a:sym typeface="+mn-lt"/>
                  </a:endParaRPr>
                </a:p>
              </p:txBody>
            </p:sp>
            <p:cxnSp>
              <p:nvCxnSpPr>
                <p:cNvPr id="61" name="直接连接符 60"/>
                <p:cNvCxnSpPr/>
                <p:nvPr/>
              </p:nvCxnSpPr>
              <p:spPr>
                <a:xfrm>
                  <a:off x="4098675" y="2524598"/>
                  <a:ext cx="1175403" cy="0"/>
                </a:xfrm>
                <a:prstGeom prst="line">
                  <a:avLst/>
                </a:prstGeom>
                <a:ln>
                  <a:solidFill>
                    <a:srgbClr val="FDF28B"/>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4098676" y="2524598"/>
                  <a:ext cx="1175401" cy="0"/>
                </a:xfrm>
                <a:prstGeom prst="line">
                  <a:avLst/>
                </a:prstGeom>
                <a:ln>
                  <a:solidFill>
                    <a:srgbClr val="FDF28B"/>
                  </a:solidFill>
                  <a:prstDash val="dash"/>
                </a:ln>
              </p:spPr>
              <p:style>
                <a:lnRef idx="1">
                  <a:schemeClr val="accent1"/>
                </a:lnRef>
                <a:fillRef idx="0">
                  <a:schemeClr val="accent1"/>
                </a:fillRef>
                <a:effectRef idx="0">
                  <a:schemeClr val="accent1"/>
                </a:effectRef>
                <a:fontRef idx="minor">
                  <a:schemeClr val="tx1"/>
                </a:fontRef>
              </p:style>
            </p:cxnSp>
          </p:grpSp>
          <p:sp>
            <p:nvSpPr>
              <p:cNvPr id="59" name="TextBox 14"/>
              <p:cNvSpPr txBox="1"/>
              <p:nvPr/>
            </p:nvSpPr>
            <p:spPr>
              <a:xfrm>
                <a:off x="7248451" y="2244579"/>
                <a:ext cx="1482272" cy="1865126"/>
              </a:xfrm>
              <a:prstGeom prst="rect">
                <a:avLst/>
              </a:prstGeom>
              <a:noFill/>
              <a:ln>
                <a:noFill/>
              </a:ln>
              <a:effectLst/>
            </p:spPr>
            <p:txBody>
              <a:bodyPr wrap="square" rtlCol="0">
                <a:spAutoFit/>
              </a:bodyPr>
              <a:lstStyle/>
              <a:p>
                <a:pPr algn="ctr">
                  <a:lnSpc>
                    <a:spcPct val="120000"/>
                  </a:lnSpc>
                </a:pPr>
                <a:r>
                  <a:rPr lang="zh-CN" altLang="en-US" sz="9600" dirty="0">
                    <a:ln>
                      <a:solidFill>
                        <a:srgbClr val="FDF28B"/>
                      </a:solidFill>
                    </a:ln>
                    <a:gradFill>
                      <a:gsLst>
                        <a:gs pos="0">
                          <a:srgbClr val="FDF2BB"/>
                        </a:gs>
                        <a:gs pos="41000">
                          <a:srgbClr val="FDF28B"/>
                        </a:gs>
                        <a:gs pos="100000">
                          <a:srgbClr val="DEB846"/>
                        </a:gs>
                      </a:gsLst>
                      <a:lin ang="2700000" scaled="0"/>
                    </a:gradFill>
                    <a:effectLst>
                      <a:outerShdw blurRad="1143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sym typeface="+mn-lt"/>
                  </a:rPr>
                  <a:t>章</a:t>
                </a:r>
              </a:p>
            </p:txBody>
          </p:sp>
        </p:grpSp>
        <p:grpSp>
          <p:nvGrpSpPr>
            <p:cNvPr id="48" name="组合 47"/>
            <p:cNvGrpSpPr/>
            <p:nvPr/>
          </p:nvGrpSpPr>
          <p:grpSpPr>
            <a:xfrm>
              <a:off x="8910643" y="2244579"/>
              <a:ext cx="1567204" cy="1744645"/>
              <a:chOff x="8910643" y="2244579"/>
              <a:chExt cx="1567204" cy="1744645"/>
            </a:xfrm>
          </p:grpSpPr>
          <p:grpSp>
            <p:nvGrpSpPr>
              <p:cNvPr id="98" name="组合 97"/>
              <p:cNvGrpSpPr/>
              <p:nvPr/>
            </p:nvGrpSpPr>
            <p:grpSpPr>
              <a:xfrm>
                <a:off x="8910643" y="2391542"/>
                <a:ext cx="1567204" cy="1567202"/>
                <a:chOff x="4098675" y="1936897"/>
                <a:chExt cx="1175403" cy="1175401"/>
              </a:xfrm>
              <a:effectLst>
                <a:outerShdw blurRad="50800" dist="50800" dir="5400000" algn="t" rotWithShape="0">
                  <a:schemeClr val="accent1">
                    <a:lumMod val="50000"/>
                    <a:alpha val="90000"/>
                  </a:schemeClr>
                </a:outerShdw>
              </a:effectLst>
            </p:grpSpPr>
            <p:sp>
              <p:nvSpPr>
                <p:cNvPr id="102" name="矩形 101"/>
                <p:cNvSpPr/>
                <p:nvPr/>
              </p:nvSpPr>
              <p:spPr>
                <a:xfrm>
                  <a:off x="4098675" y="1936897"/>
                  <a:ext cx="1175403" cy="1175401"/>
                </a:xfrm>
                <a:prstGeom prst="rect">
                  <a:avLst/>
                </a:prstGeom>
                <a:noFill/>
                <a:ln w="28575">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9600">
                    <a:solidFill>
                      <a:schemeClr val="bg1"/>
                    </a:solidFill>
                    <a:latin typeface="方正兰亭粗黑_GBK" panose="02000000000000000000" pitchFamily="2" charset="-122"/>
                    <a:ea typeface="方正兰亭粗黑_GBK" panose="02000000000000000000" pitchFamily="2" charset="-122"/>
                    <a:cs typeface="+mn-ea"/>
                    <a:sym typeface="+mn-lt"/>
                  </a:endParaRPr>
                </a:p>
              </p:txBody>
            </p:sp>
            <p:cxnSp>
              <p:nvCxnSpPr>
                <p:cNvPr id="103" name="直接连接符 102"/>
                <p:cNvCxnSpPr/>
                <p:nvPr/>
              </p:nvCxnSpPr>
              <p:spPr>
                <a:xfrm>
                  <a:off x="4098675" y="2524598"/>
                  <a:ext cx="1175403" cy="0"/>
                </a:xfrm>
                <a:prstGeom prst="line">
                  <a:avLst/>
                </a:prstGeom>
                <a:ln>
                  <a:solidFill>
                    <a:srgbClr val="FDF28B"/>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5400000">
                  <a:off x="4098676" y="2524598"/>
                  <a:ext cx="1175401" cy="0"/>
                </a:xfrm>
                <a:prstGeom prst="line">
                  <a:avLst/>
                </a:prstGeom>
                <a:ln>
                  <a:solidFill>
                    <a:srgbClr val="FDF28B"/>
                  </a:solidFill>
                  <a:prstDash val="dash"/>
                </a:ln>
              </p:spPr>
              <p:style>
                <a:lnRef idx="1">
                  <a:schemeClr val="accent1"/>
                </a:lnRef>
                <a:fillRef idx="0">
                  <a:schemeClr val="accent1"/>
                </a:fillRef>
                <a:effectRef idx="0">
                  <a:schemeClr val="accent1"/>
                </a:effectRef>
                <a:fontRef idx="minor">
                  <a:schemeClr val="tx1"/>
                </a:fontRef>
              </p:style>
            </p:cxnSp>
          </p:grpSp>
          <p:sp>
            <p:nvSpPr>
              <p:cNvPr id="100" name="TextBox 14"/>
              <p:cNvSpPr txBox="1"/>
              <p:nvPr/>
            </p:nvSpPr>
            <p:spPr>
              <a:xfrm>
                <a:off x="8953109" y="2244579"/>
                <a:ext cx="1482272" cy="1744645"/>
              </a:xfrm>
              <a:prstGeom prst="rect">
                <a:avLst/>
              </a:prstGeom>
              <a:noFill/>
              <a:ln>
                <a:noFill/>
              </a:ln>
              <a:effectLst/>
            </p:spPr>
            <p:txBody>
              <a:bodyPr wrap="square" rtlCol="0">
                <a:spAutoFit/>
              </a:bodyPr>
              <a:lstStyle>
                <a:defPPr>
                  <a:defRPr lang="zh-CN"/>
                </a:defPPr>
                <a:lvl1pPr algn="ctr">
                  <a:lnSpc>
                    <a:spcPct val="120000"/>
                  </a:lnSpc>
                  <a:defRPr sz="9600">
                    <a:gradFill>
                      <a:gsLst>
                        <a:gs pos="0">
                          <a:srgbClr val="FDF2BB"/>
                        </a:gs>
                        <a:gs pos="41000">
                          <a:srgbClr val="FDF28B"/>
                        </a:gs>
                        <a:gs pos="100000">
                          <a:srgbClr val="DEB846"/>
                        </a:gs>
                      </a:gsLst>
                      <a:lin ang="2700000" scaled="0"/>
                    </a:gradFill>
                    <a:effectLst>
                      <a:outerShdw blurRad="114300" dist="50800" dir="5400000" algn="t" rotWithShape="0">
                        <a:prstClr val="black">
                          <a:alpha val="55000"/>
                        </a:prstClr>
                      </a:outerShdw>
                    </a:effectLst>
                    <a:latin typeface="方正兰亭粗黑_GBK" panose="02000000000000000000" pitchFamily="2" charset="-122"/>
                    <a:ea typeface="方正兰亭粗黑_GBK" panose="02000000000000000000" pitchFamily="2" charset="-122"/>
                    <a:cs typeface="+mn-ea"/>
                  </a:defRPr>
                </a:lvl1pPr>
              </a:lstStyle>
              <a:p>
                <a:r>
                  <a:rPr lang="zh-CN" altLang="en-US" dirty="0">
                    <a:ln>
                      <a:solidFill>
                        <a:srgbClr val="FDF28B"/>
                      </a:solidFill>
                    </a:ln>
                    <a:effectLst>
                      <a:outerShdw blurRad="114300" dist="50800" dir="5400000" algn="t" rotWithShape="0">
                        <a:schemeClr val="accent1">
                          <a:lumMod val="50000"/>
                        </a:schemeClr>
                      </a:outerShdw>
                    </a:effectLst>
                    <a:sym typeface="+mn-lt"/>
                  </a:rPr>
                  <a:t>程</a:t>
                </a:r>
              </a:p>
            </p:txBody>
          </p:sp>
        </p:grpSp>
      </p:grpSp>
      <p:sp>
        <p:nvSpPr>
          <p:cNvPr id="101" name="PA_文本框 15">
            <a:extLst>
              <a:ext uri="{FF2B5EF4-FFF2-40B4-BE49-F238E27FC236}">
                <a16:creationId xmlns:a16="http://schemas.microsoft.com/office/drawing/2014/main" id="{31175523-37F1-4EF0-9C63-D211110C92ED}"/>
              </a:ext>
            </a:extLst>
          </p:cNvPr>
          <p:cNvSpPr txBox="1"/>
          <p:nvPr>
            <p:custDataLst>
              <p:tags r:id="rId3"/>
            </p:custDataLst>
          </p:nvPr>
        </p:nvSpPr>
        <p:spPr>
          <a:xfrm>
            <a:off x="10361967" y="2004203"/>
            <a:ext cx="1467068" cy="400110"/>
          </a:xfrm>
          <a:prstGeom prst="rect">
            <a:avLst/>
          </a:prstGeom>
          <a:noFill/>
        </p:spPr>
        <p:txBody>
          <a:bodyPr wrap="none" rtlCol="0">
            <a:spAutoFit/>
          </a:bodyPr>
          <a:lstStyle/>
          <a:p>
            <a:pPr algn="ctr"/>
            <a:r>
              <a:rPr lang="en-US" altLang="zh-CN" sz="20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a:t>
            </a:r>
            <a:r>
              <a:rPr lang="zh-CN" altLang="en-US" sz="20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修订</a:t>
            </a:r>
            <a:r>
              <a:rPr lang="zh-CN" altLang="en-US" sz="20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版</a:t>
            </a:r>
            <a:r>
              <a:rPr lang="en-US" altLang="zh-CN" sz="20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a:t>
            </a:r>
            <a:endParaRPr lang="zh-CN" altLang="en-US" sz="20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endParaRPr>
          </a:p>
        </p:txBody>
      </p:sp>
      <p:grpSp>
        <p:nvGrpSpPr>
          <p:cNvPr id="32" name="组合 31"/>
          <p:cNvGrpSpPr/>
          <p:nvPr/>
        </p:nvGrpSpPr>
        <p:grpSpPr>
          <a:xfrm>
            <a:off x="3456189" y="4262666"/>
            <a:ext cx="595035" cy="584775"/>
            <a:chOff x="2903871" y="4268565"/>
            <a:chExt cx="595035" cy="584775"/>
          </a:xfrm>
        </p:grpSpPr>
        <p:sp>
          <p:nvSpPr>
            <p:cNvPr id="27" name="椭圆 26"/>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学</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80" name="组合 179"/>
          <p:cNvGrpSpPr/>
          <p:nvPr/>
        </p:nvGrpSpPr>
        <p:grpSpPr>
          <a:xfrm>
            <a:off x="4066190" y="4262666"/>
            <a:ext cx="595035" cy="584775"/>
            <a:chOff x="2903871" y="4268565"/>
            <a:chExt cx="595035" cy="584775"/>
          </a:xfrm>
        </p:grpSpPr>
        <p:sp>
          <p:nvSpPr>
            <p:cNvPr id="181" name="椭圆 180"/>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文本框 181"/>
            <p:cNvSpPr txBox="1"/>
            <p:nvPr/>
          </p:nvSpPr>
          <p:spPr>
            <a:xfrm>
              <a:off x="2903871" y="4268565"/>
              <a:ext cx="595035" cy="584775"/>
            </a:xfrm>
            <a:prstGeom prst="rect">
              <a:avLst/>
            </a:prstGeom>
            <a:noFill/>
          </p:spPr>
          <p:txBody>
            <a:bodyPr wrap="none" rtlCol="0">
              <a:spAutoFit/>
            </a:bodyPr>
            <a:lstStyle/>
            <a:p>
              <a:r>
                <a:rPr lang="zh-CN" altLang="en-US" sz="3200" dirty="0">
                  <a:solidFill>
                    <a:schemeClr val="accent1"/>
                  </a:solidFill>
                  <a:latin typeface="方正大标宋简体" panose="03000509000000000000" pitchFamily="65" charset="-122"/>
                  <a:ea typeface="方正大标宋简体" panose="03000509000000000000" pitchFamily="65" charset="-122"/>
                </a:rPr>
                <a:t>习</a:t>
              </a:r>
            </a:p>
          </p:txBody>
        </p:sp>
      </p:grpSp>
      <p:grpSp>
        <p:nvGrpSpPr>
          <p:cNvPr id="183" name="组合 182"/>
          <p:cNvGrpSpPr/>
          <p:nvPr/>
        </p:nvGrpSpPr>
        <p:grpSpPr>
          <a:xfrm>
            <a:off x="4676191" y="4262666"/>
            <a:ext cx="595035" cy="584775"/>
            <a:chOff x="2903871" y="4268565"/>
            <a:chExt cx="595035" cy="584775"/>
          </a:xfrm>
        </p:grpSpPr>
        <p:sp>
          <p:nvSpPr>
            <p:cNvPr id="184" name="椭圆 183"/>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文本框 184"/>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党</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86" name="组合 185"/>
          <p:cNvGrpSpPr/>
          <p:nvPr/>
        </p:nvGrpSpPr>
        <p:grpSpPr>
          <a:xfrm>
            <a:off x="5286192" y="4262666"/>
            <a:ext cx="595035" cy="584775"/>
            <a:chOff x="2903871" y="4268565"/>
            <a:chExt cx="595035" cy="584775"/>
          </a:xfrm>
        </p:grpSpPr>
        <p:sp>
          <p:nvSpPr>
            <p:cNvPr id="187" name="椭圆 186"/>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章</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90" name="组合 189"/>
          <p:cNvGrpSpPr/>
          <p:nvPr/>
        </p:nvGrpSpPr>
        <p:grpSpPr>
          <a:xfrm>
            <a:off x="6310773" y="4262666"/>
            <a:ext cx="595035" cy="584775"/>
            <a:chOff x="2903871" y="4268565"/>
            <a:chExt cx="595035" cy="584775"/>
          </a:xfrm>
        </p:grpSpPr>
        <p:sp>
          <p:nvSpPr>
            <p:cNvPr id="200" name="椭圆 199"/>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文本框 200"/>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遵</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91" name="组合 190"/>
          <p:cNvGrpSpPr/>
          <p:nvPr/>
        </p:nvGrpSpPr>
        <p:grpSpPr>
          <a:xfrm>
            <a:off x="6920774" y="4262666"/>
            <a:ext cx="595035" cy="584775"/>
            <a:chOff x="2903871" y="4268565"/>
            <a:chExt cx="595035" cy="584775"/>
          </a:xfrm>
        </p:grpSpPr>
        <p:sp>
          <p:nvSpPr>
            <p:cNvPr id="198" name="椭圆 197"/>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文本框 198"/>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守</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92" name="组合 191"/>
          <p:cNvGrpSpPr/>
          <p:nvPr/>
        </p:nvGrpSpPr>
        <p:grpSpPr>
          <a:xfrm>
            <a:off x="7530775" y="4262666"/>
            <a:ext cx="595035" cy="584775"/>
            <a:chOff x="2903871" y="4268565"/>
            <a:chExt cx="595035" cy="584775"/>
          </a:xfrm>
        </p:grpSpPr>
        <p:sp>
          <p:nvSpPr>
            <p:cNvPr id="196" name="椭圆 195"/>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文本框 196"/>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党</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grpSp>
        <p:nvGrpSpPr>
          <p:cNvPr id="193" name="组合 192"/>
          <p:cNvGrpSpPr/>
          <p:nvPr/>
        </p:nvGrpSpPr>
        <p:grpSpPr>
          <a:xfrm>
            <a:off x="8140776" y="4262666"/>
            <a:ext cx="595035" cy="584775"/>
            <a:chOff x="2903871" y="4268565"/>
            <a:chExt cx="595035" cy="584775"/>
          </a:xfrm>
        </p:grpSpPr>
        <p:sp>
          <p:nvSpPr>
            <p:cNvPr id="194" name="椭圆 193"/>
            <p:cNvSpPr/>
            <p:nvPr/>
          </p:nvSpPr>
          <p:spPr>
            <a:xfrm>
              <a:off x="2954272" y="4297960"/>
              <a:ext cx="494234" cy="494234"/>
            </a:xfrm>
            <a:prstGeom prst="ellipse">
              <a:avLst/>
            </a:prstGeom>
            <a:solidFill>
              <a:srgbClr val="FDF2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文本框 194"/>
            <p:cNvSpPr txBox="1"/>
            <p:nvPr/>
          </p:nvSpPr>
          <p:spPr>
            <a:xfrm>
              <a:off x="2903871" y="4268565"/>
              <a:ext cx="595035" cy="584775"/>
            </a:xfrm>
            <a:prstGeom prst="rect">
              <a:avLst/>
            </a:prstGeom>
            <a:noFill/>
          </p:spPr>
          <p:txBody>
            <a:bodyPr wrap="none" rtlCol="0">
              <a:spAutoFit/>
            </a:bodyPr>
            <a:lstStyle/>
            <a:p>
              <a:r>
                <a:rPr lang="zh-CN" altLang="en-US" sz="3200" dirty="0" smtClean="0">
                  <a:solidFill>
                    <a:schemeClr val="accent1"/>
                  </a:solidFill>
                  <a:latin typeface="方正大标宋简体" panose="03000509000000000000" pitchFamily="65" charset="-122"/>
                  <a:ea typeface="方正大标宋简体" panose="03000509000000000000" pitchFamily="65" charset="-122"/>
                </a:rPr>
                <a:t>规</a:t>
              </a:r>
              <a:endParaRPr lang="zh-CN" altLang="en-US" sz="3200" dirty="0">
                <a:solidFill>
                  <a:schemeClr val="accent1"/>
                </a:solidFill>
                <a:latin typeface="方正大标宋简体" panose="03000509000000000000" pitchFamily="65" charset="-122"/>
                <a:ea typeface="方正大标宋简体" panose="03000509000000000000" pitchFamily="65" charset="-122"/>
              </a:endParaRPr>
            </a:p>
          </p:txBody>
        </p:sp>
      </p:grpSp>
      <p:pic>
        <p:nvPicPr>
          <p:cNvPr id="40" name="图片 39"/>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2" name="图片 4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41" name="图片 40"/>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43" name="图片 4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pic>
        <p:nvPicPr>
          <p:cNvPr id="203" name="网络歌手 - 红旗颂 - 建党伟业背景音乐">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21"/>
          <a:stretch>
            <a:fillRect/>
          </a:stretch>
        </p:blipFill>
        <p:spPr>
          <a:xfrm>
            <a:off x="12593258" y="165633"/>
            <a:ext cx="487363" cy="487363"/>
          </a:xfrm>
          <a:prstGeom prst="rect">
            <a:avLst/>
          </a:prstGeom>
        </p:spPr>
      </p:pic>
      <p:sp>
        <p:nvSpPr>
          <p:cNvPr id="95" name="PA_五角星 15">
            <a:extLst>
              <a:ext uri="{FF2B5EF4-FFF2-40B4-BE49-F238E27FC236}">
                <a16:creationId xmlns:a16="http://schemas.microsoft.com/office/drawing/2014/main" id="{1A187C0D-F09F-49FB-B686-F3A7C51E0A61}"/>
              </a:ext>
            </a:extLst>
          </p:cNvPr>
          <p:cNvSpPr/>
          <p:nvPr>
            <p:custDataLst>
              <p:tags r:id="rId6"/>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PA_五角星 17">
            <a:extLst>
              <a:ext uri="{FF2B5EF4-FFF2-40B4-BE49-F238E27FC236}">
                <a16:creationId xmlns:a16="http://schemas.microsoft.com/office/drawing/2014/main" id="{272D90AE-75B1-4998-8972-B45FFC14E446}"/>
              </a:ext>
            </a:extLst>
          </p:cNvPr>
          <p:cNvSpPr/>
          <p:nvPr>
            <p:custDataLst>
              <p:tags r:id="rId7"/>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PA_五角星 18">
            <a:extLst>
              <a:ext uri="{FF2B5EF4-FFF2-40B4-BE49-F238E27FC236}">
                <a16:creationId xmlns:a16="http://schemas.microsoft.com/office/drawing/2014/main" id="{C9696DE7-EC28-4179-B38B-CDDB0B765A83}"/>
              </a:ext>
            </a:extLst>
          </p:cNvPr>
          <p:cNvSpPr/>
          <p:nvPr>
            <p:custDataLst>
              <p:tags r:id="rId8"/>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PA_五角星 19">
            <a:extLst>
              <a:ext uri="{FF2B5EF4-FFF2-40B4-BE49-F238E27FC236}">
                <a16:creationId xmlns:a16="http://schemas.microsoft.com/office/drawing/2014/main" id="{DE1BE3FA-BC86-41B0-811D-E93499AEEC2D}"/>
              </a:ext>
            </a:extLst>
          </p:cNvPr>
          <p:cNvSpPr/>
          <p:nvPr>
            <p:custDataLst>
              <p:tags r:id="rId9"/>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PA_五角星 14">
            <a:extLst>
              <a:ext uri="{FF2B5EF4-FFF2-40B4-BE49-F238E27FC236}">
                <a16:creationId xmlns:a16="http://schemas.microsoft.com/office/drawing/2014/main" id="{78EC8583-FA55-4EA9-937A-411793736F8E}"/>
              </a:ext>
            </a:extLst>
          </p:cNvPr>
          <p:cNvSpPr/>
          <p:nvPr>
            <p:custDataLst>
              <p:tags r:id="rId10"/>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PA_五角星 20">
            <a:extLst>
              <a:ext uri="{FF2B5EF4-FFF2-40B4-BE49-F238E27FC236}">
                <a16:creationId xmlns:a16="http://schemas.microsoft.com/office/drawing/2014/main" id="{A2D1A5E1-1938-4183-8D85-D5F9AAB06306}"/>
              </a:ext>
            </a:extLst>
          </p:cNvPr>
          <p:cNvSpPr/>
          <p:nvPr>
            <p:custDataLst>
              <p:tags r:id="rId11"/>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PA_五角星 16">
            <a:extLst>
              <a:ext uri="{FF2B5EF4-FFF2-40B4-BE49-F238E27FC236}">
                <a16:creationId xmlns:a16="http://schemas.microsoft.com/office/drawing/2014/main" id="{83A8AFFB-4041-403E-A6C4-DF44A239D2D0}"/>
              </a:ext>
            </a:extLst>
          </p:cNvPr>
          <p:cNvSpPr/>
          <p:nvPr>
            <p:custDataLst>
              <p:tags r:id="rId12"/>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898451165"/>
      </p:ext>
    </p:extLst>
  </p:cSld>
  <p:clrMapOvr>
    <a:masterClrMapping/>
  </p:clrMapOvr>
  <mc:AlternateContent xmlns:mc="http://schemas.openxmlformats.org/markup-compatibility/2006" xmlns:p14="http://schemas.microsoft.com/office/powerpoint/2010/main">
    <mc:Choice Requires="p14">
      <p:transition spd="slow" p14:dur="2500" advClick="0" advTm="0">
        <p:fad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50"/>
                                        <p:tgtEl>
                                          <p:spTgt spid="41"/>
                                        </p:tgtEl>
                                      </p:cBhvr>
                                    </p:animEffect>
                                    <p:anim calcmode="lin" valueType="num">
                                      <p:cBhvr>
                                        <p:cTn id="11" dur="750" fill="hold"/>
                                        <p:tgtEl>
                                          <p:spTgt spid="41"/>
                                        </p:tgtEl>
                                        <p:attrNameLst>
                                          <p:attrName>ppt_x</p:attrName>
                                        </p:attrNameLst>
                                      </p:cBhvr>
                                      <p:tavLst>
                                        <p:tav tm="0">
                                          <p:val>
                                            <p:strVal val="#ppt_x"/>
                                          </p:val>
                                        </p:tav>
                                        <p:tav tm="100000">
                                          <p:val>
                                            <p:strVal val="#ppt_x"/>
                                          </p:val>
                                        </p:tav>
                                      </p:tavLst>
                                    </p:anim>
                                    <p:anim calcmode="lin" valueType="num">
                                      <p:cBhvr>
                                        <p:cTn id="12" dur="750" fill="hold"/>
                                        <p:tgtEl>
                                          <p:spTgt spid="41"/>
                                        </p:tgtEl>
                                        <p:attrNameLst>
                                          <p:attrName>ppt_y</p:attrName>
                                        </p:attrNameLst>
                                      </p:cBhvr>
                                      <p:tavLst>
                                        <p:tav tm="0">
                                          <p:val>
                                            <p:strVal val="#ppt_y+.1"/>
                                          </p:val>
                                        </p:tav>
                                        <p:tav tm="100000">
                                          <p:val>
                                            <p:strVal val="#ppt_y"/>
                                          </p:val>
                                        </p:tav>
                                      </p:tavLst>
                                    </p:anim>
                                  </p:childTnLst>
                                </p:cTn>
                              </p:par>
                            </p:childTnLst>
                          </p:cTn>
                        </p:par>
                        <p:par>
                          <p:cTn id="13" fill="hold">
                            <p:stCondLst>
                              <p:cond delay="750"/>
                            </p:stCondLst>
                            <p:childTnLst>
                              <p:par>
                                <p:cTn id="14" presetID="22" presetClass="entr" presetSubtype="8"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0-#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Effect transition="in" filter="fade">
                                      <p:cBhvr>
                                        <p:cTn id="37" dur="500"/>
                                        <p:tgtEl>
                                          <p:spTgt spid="68"/>
                                        </p:tgtEl>
                                      </p:cBhvr>
                                    </p:animEffect>
                                  </p:childTnLst>
                                </p:cTn>
                              </p:par>
                              <p:par>
                                <p:cTn id="38" presetID="53" presetClass="entr" presetSubtype="16"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Effect transition="in" filter="fade">
                                      <p:cBhvr>
                                        <p:cTn id="42" dur="500"/>
                                        <p:tgtEl>
                                          <p:spTgt spid="69"/>
                                        </p:tgtEl>
                                      </p:cBhvr>
                                    </p:animEffect>
                                  </p:childTnLst>
                                </p:cTn>
                              </p:par>
                            </p:childTnLst>
                          </p:cTn>
                        </p:par>
                        <p:par>
                          <p:cTn id="43" fill="hold">
                            <p:stCondLst>
                              <p:cond delay="4500"/>
                            </p:stCondLst>
                            <p:childTnLst>
                              <p:par>
                                <p:cTn id="44" presetID="8" presetClass="emph" presetSubtype="0" fill="hold" nodeType="afterEffect">
                                  <p:stCondLst>
                                    <p:cond delay="0"/>
                                  </p:stCondLst>
                                  <p:childTnLst>
                                    <p:animRot by="21600000">
                                      <p:cBhvr>
                                        <p:cTn id="45" dur="2000" fill="hold"/>
                                        <p:tgtEl>
                                          <p:spTgt spid="69"/>
                                        </p:tgtEl>
                                        <p:attrNameLst>
                                          <p:attrName>r</p:attrName>
                                        </p:attrNameLst>
                                      </p:cBhvr>
                                    </p:animRot>
                                  </p:childTnLst>
                                </p:cTn>
                              </p:par>
                            </p:childTnLst>
                          </p:cTn>
                        </p:par>
                        <p:par>
                          <p:cTn id="46" fill="hold">
                            <p:stCondLst>
                              <p:cond delay="6500"/>
                            </p:stCondLst>
                            <p:childTnLst>
                              <p:par>
                                <p:cTn id="47" presetID="53" presetClass="entr" presetSubtype="16" fill="hold" grpId="0" nodeType="afterEffect">
                                  <p:stCondLst>
                                    <p:cond delay="0"/>
                                  </p:stCondLst>
                                  <p:iterate type="lt">
                                    <p:tmPct val="30000"/>
                                  </p:iterate>
                                  <p:childTnLst>
                                    <p:set>
                                      <p:cBhvr>
                                        <p:cTn id="48" dur="1" fill="hold">
                                          <p:stCondLst>
                                            <p:cond delay="0"/>
                                          </p:stCondLst>
                                        </p:cTn>
                                        <p:tgtEl>
                                          <p:spTgt spid="107"/>
                                        </p:tgtEl>
                                        <p:attrNameLst>
                                          <p:attrName>style.visibility</p:attrName>
                                        </p:attrNameLst>
                                      </p:cBhvr>
                                      <p:to>
                                        <p:strVal val="visible"/>
                                      </p:to>
                                    </p:set>
                                    <p:anim calcmode="lin" valueType="num">
                                      <p:cBhvr>
                                        <p:cTn id="49" dur="500" fill="hold"/>
                                        <p:tgtEl>
                                          <p:spTgt spid="107"/>
                                        </p:tgtEl>
                                        <p:attrNameLst>
                                          <p:attrName>ppt_w</p:attrName>
                                        </p:attrNameLst>
                                      </p:cBhvr>
                                      <p:tavLst>
                                        <p:tav tm="0">
                                          <p:val>
                                            <p:fltVal val="0"/>
                                          </p:val>
                                        </p:tav>
                                        <p:tav tm="100000">
                                          <p:val>
                                            <p:strVal val="#ppt_w"/>
                                          </p:val>
                                        </p:tav>
                                      </p:tavLst>
                                    </p:anim>
                                    <p:anim calcmode="lin" valueType="num">
                                      <p:cBhvr>
                                        <p:cTn id="50" dur="500" fill="hold"/>
                                        <p:tgtEl>
                                          <p:spTgt spid="107"/>
                                        </p:tgtEl>
                                        <p:attrNameLst>
                                          <p:attrName>ppt_h</p:attrName>
                                        </p:attrNameLst>
                                      </p:cBhvr>
                                      <p:tavLst>
                                        <p:tav tm="0">
                                          <p:val>
                                            <p:fltVal val="0"/>
                                          </p:val>
                                        </p:tav>
                                        <p:tav tm="100000">
                                          <p:val>
                                            <p:strVal val="#ppt_h"/>
                                          </p:val>
                                        </p:tav>
                                      </p:tavLst>
                                    </p:anim>
                                    <p:animEffect transition="in" filter="fade">
                                      <p:cBhvr>
                                        <p:cTn id="51" dur="500"/>
                                        <p:tgtEl>
                                          <p:spTgt spid="107"/>
                                        </p:tgtEl>
                                      </p:cBhvr>
                                    </p:animEffect>
                                  </p:childTnLst>
                                </p:cTn>
                              </p:par>
                            </p:childTnLst>
                          </p:cTn>
                        </p:par>
                        <p:par>
                          <p:cTn id="52" fill="hold">
                            <p:stCondLst>
                              <p:cond delay="7900"/>
                            </p:stCondLst>
                            <p:childTnLst>
                              <p:par>
                                <p:cTn id="53" presetID="22" presetClass="entr" presetSubtype="8"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left)">
                                      <p:cBhvr>
                                        <p:cTn id="55" dur="1000"/>
                                        <p:tgtEl>
                                          <p:spTgt spid="56"/>
                                        </p:tgtEl>
                                      </p:cBhvr>
                                    </p:animEffect>
                                  </p:childTnLst>
                                </p:cTn>
                              </p:par>
                            </p:childTnLst>
                          </p:cTn>
                        </p:par>
                        <p:par>
                          <p:cTn id="56" fill="hold">
                            <p:stCondLst>
                              <p:cond delay="8900"/>
                            </p:stCondLst>
                            <p:childTnLst>
                              <p:par>
                                <p:cTn id="57" presetID="42" presetClass="entr" presetSubtype="0"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750"/>
                                        <p:tgtEl>
                                          <p:spTgt spid="55"/>
                                        </p:tgtEl>
                                      </p:cBhvr>
                                    </p:animEffect>
                                    <p:anim calcmode="lin" valueType="num">
                                      <p:cBhvr>
                                        <p:cTn id="60" dur="750" fill="hold"/>
                                        <p:tgtEl>
                                          <p:spTgt spid="55"/>
                                        </p:tgtEl>
                                        <p:attrNameLst>
                                          <p:attrName>ppt_x</p:attrName>
                                        </p:attrNameLst>
                                      </p:cBhvr>
                                      <p:tavLst>
                                        <p:tav tm="0">
                                          <p:val>
                                            <p:strVal val="#ppt_x"/>
                                          </p:val>
                                        </p:tav>
                                        <p:tav tm="100000">
                                          <p:val>
                                            <p:strVal val="#ppt_x"/>
                                          </p:val>
                                        </p:tav>
                                      </p:tavLst>
                                    </p:anim>
                                    <p:anim calcmode="lin" valueType="num">
                                      <p:cBhvr>
                                        <p:cTn id="61" dur="750" fill="hold"/>
                                        <p:tgtEl>
                                          <p:spTgt spid="55"/>
                                        </p:tgtEl>
                                        <p:attrNameLst>
                                          <p:attrName>ppt_y</p:attrName>
                                        </p:attrNameLst>
                                      </p:cBhvr>
                                      <p:tavLst>
                                        <p:tav tm="0">
                                          <p:val>
                                            <p:strVal val="#ppt_y+.1"/>
                                          </p:val>
                                        </p:tav>
                                        <p:tav tm="100000">
                                          <p:val>
                                            <p:strVal val="#ppt_y"/>
                                          </p:val>
                                        </p:tav>
                                      </p:tavLst>
                                    </p:anim>
                                  </p:childTnLst>
                                </p:cTn>
                              </p:par>
                              <p:par>
                                <p:cTn id="62" presetID="53" presetClass="entr" presetSubtype="16" fill="hold" nodeType="withEffect">
                                  <p:stCondLst>
                                    <p:cond delay="750"/>
                                  </p:stCondLst>
                                  <p:childTnLst>
                                    <p:set>
                                      <p:cBhvr>
                                        <p:cTn id="63" dur="1" fill="hold">
                                          <p:stCondLst>
                                            <p:cond delay="0"/>
                                          </p:stCondLst>
                                        </p:cTn>
                                        <p:tgtEl>
                                          <p:spTgt spid="2"/>
                                        </p:tgtEl>
                                        <p:attrNameLst>
                                          <p:attrName>style.visibility</p:attrName>
                                        </p:attrNameLst>
                                      </p:cBhvr>
                                      <p:to>
                                        <p:strVal val="visible"/>
                                      </p:to>
                                    </p:set>
                                    <p:anim calcmode="lin" valueType="num">
                                      <p:cBhvr>
                                        <p:cTn id="64" dur="1000" fill="hold"/>
                                        <p:tgtEl>
                                          <p:spTgt spid="2"/>
                                        </p:tgtEl>
                                        <p:attrNameLst>
                                          <p:attrName>ppt_w</p:attrName>
                                        </p:attrNameLst>
                                      </p:cBhvr>
                                      <p:tavLst>
                                        <p:tav tm="0">
                                          <p:val>
                                            <p:fltVal val="0"/>
                                          </p:val>
                                        </p:tav>
                                        <p:tav tm="100000">
                                          <p:val>
                                            <p:strVal val="#ppt_w"/>
                                          </p:val>
                                        </p:tav>
                                      </p:tavLst>
                                    </p:anim>
                                    <p:anim calcmode="lin" valueType="num">
                                      <p:cBhvr>
                                        <p:cTn id="65" dur="1000" fill="hold"/>
                                        <p:tgtEl>
                                          <p:spTgt spid="2"/>
                                        </p:tgtEl>
                                        <p:attrNameLst>
                                          <p:attrName>ppt_h</p:attrName>
                                        </p:attrNameLst>
                                      </p:cBhvr>
                                      <p:tavLst>
                                        <p:tav tm="0">
                                          <p:val>
                                            <p:fltVal val="0"/>
                                          </p:val>
                                        </p:tav>
                                        <p:tav tm="100000">
                                          <p:val>
                                            <p:strVal val="#ppt_h"/>
                                          </p:val>
                                        </p:tav>
                                      </p:tavLst>
                                    </p:anim>
                                    <p:animEffect transition="in" filter="fade">
                                      <p:cBhvr>
                                        <p:cTn id="66" dur="1000"/>
                                        <p:tgtEl>
                                          <p:spTgt spid="2"/>
                                        </p:tgtEl>
                                      </p:cBhvr>
                                    </p:animEffect>
                                  </p:childTnLst>
                                </p:cTn>
                              </p:par>
                              <p:par>
                                <p:cTn id="67" presetID="6" presetClass="emph" presetSubtype="0" autoRev="1" fill="hold" nodeType="withEffect">
                                  <p:stCondLst>
                                    <p:cond delay="1750"/>
                                  </p:stCondLst>
                                  <p:childTnLst>
                                    <p:animScale>
                                      <p:cBhvr>
                                        <p:cTn id="68" dur="750" fill="hold"/>
                                        <p:tgtEl>
                                          <p:spTgt spid="2"/>
                                        </p:tgtEl>
                                      </p:cBhvr>
                                      <p:by x="120000" y="120000"/>
                                    </p:animScale>
                                  </p:childTnLst>
                                </p:cTn>
                              </p:par>
                              <p:par>
                                <p:cTn id="69"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70" dur="5000" fill="hold"/>
                                        <p:tgtEl>
                                          <p:spTgt spid="104"/>
                                        </p:tgtEl>
                                        <p:attrNameLst>
                                          <p:attrName>ppt_x</p:attrName>
                                          <p:attrName>ppt_y</p:attrName>
                                        </p:attrNameLst>
                                      </p:cBhvr>
                                      <p:rCtr x="78854" y="-92806"/>
                                    </p:animMotion>
                                  </p:childTnLst>
                                </p:cTn>
                              </p:par>
                              <p:par>
                                <p:cTn id="71" presetID="8" presetClass="emph" presetSubtype="0" repeatCount="2000" fill="hold" grpId="1" nodeType="withEffect">
                                  <p:stCondLst>
                                    <p:cond delay="1250"/>
                                  </p:stCondLst>
                                  <p:childTnLst>
                                    <p:animRot by="21600000">
                                      <p:cBhvr>
                                        <p:cTn id="72" dur="1750" fill="hold"/>
                                        <p:tgtEl>
                                          <p:spTgt spid="104"/>
                                        </p:tgtEl>
                                        <p:attrNameLst>
                                          <p:attrName>r</p:attrName>
                                        </p:attrNameLst>
                                      </p:cBhvr>
                                    </p:animRot>
                                  </p:childTnLst>
                                </p:cTn>
                              </p:par>
                              <p:par>
                                <p:cTn id="73" presetID="6" presetClass="emph" presetSubtype="0" decel="32000" fill="hold" grpId="2" nodeType="withEffect">
                                  <p:stCondLst>
                                    <p:cond delay="4500"/>
                                  </p:stCondLst>
                                  <p:childTnLst>
                                    <p:animScale>
                                      <p:cBhvr>
                                        <p:cTn id="74" dur="1500" fill="hold"/>
                                        <p:tgtEl>
                                          <p:spTgt spid="104"/>
                                        </p:tgtEl>
                                      </p:cBhvr>
                                      <p:by x="750000" y="750000"/>
                                    </p:animScale>
                                  </p:childTnLst>
                                </p:cTn>
                              </p:par>
                              <p:par>
                                <p:cTn id="75" presetID="10" presetClass="exit" presetSubtype="0" fill="hold" grpId="3" nodeType="withEffect">
                                  <p:stCondLst>
                                    <p:cond delay="5000"/>
                                  </p:stCondLst>
                                  <p:childTnLst>
                                    <p:animEffect transition="out" filter="fade">
                                      <p:cBhvr>
                                        <p:cTn id="76" dur="1000"/>
                                        <p:tgtEl>
                                          <p:spTgt spid="104"/>
                                        </p:tgtEl>
                                      </p:cBhvr>
                                    </p:animEffect>
                                    <p:set>
                                      <p:cBhvr>
                                        <p:cTn id="77" dur="1" fill="hold">
                                          <p:stCondLst>
                                            <p:cond delay="999"/>
                                          </p:stCondLst>
                                        </p:cTn>
                                        <p:tgtEl>
                                          <p:spTgt spid="104"/>
                                        </p:tgtEl>
                                        <p:attrNameLst>
                                          <p:attrName>style.visibility</p:attrName>
                                        </p:attrNameLst>
                                      </p:cBhvr>
                                      <p:to>
                                        <p:strVal val="hidden"/>
                                      </p:to>
                                    </p:set>
                                  </p:childTnLst>
                                </p:cTn>
                              </p:par>
                              <p:par>
                                <p:cTn id="78"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79" dur="2000" fill="hold"/>
                                        <p:tgtEl>
                                          <p:spTgt spid="95"/>
                                        </p:tgtEl>
                                        <p:attrNameLst>
                                          <p:attrName>ppt_x</p:attrName>
                                          <p:attrName>ppt_y</p:attrName>
                                        </p:attrNameLst>
                                      </p:cBhvr>
                                      <p:rCtr x="56649" y="-70167"/>
                                    </p:animMotion>
                                  </p:childTnLst>
                                </p:cTn>
                              </p:par>
                              <p:par>
                                <p:cTn id="80" presetID="8" presetClass="emph" presetSubtype="0" fill="hold" grpId="1" nodeType="withEffect">
                                  <p:stCondLst>
                                    <p:cond delay="250"/>
                                  </p:stCondLst>
                                  <p:childTnLst>
                                    <p:animRot by="21600000">
                                      <p:cBhvr>
                                        <p:cTn id="81" dur="3500" fill="hold"/>
                                        <p:tgtEl>
                                          <p:spTgt spid="95"/>
                                        </p:tgtEl>
                                        <p:attrNameLst>
                                          <p:attrName>r</p:attrName>
                                        </p:attrNameLst>
                                      </p:cBhvr>
                                    </p:animRot>
                                  </p:childTnLst>
                                </p:cTn>
                              </p:par>
                              <p:par>
                                <p:cTn id="82"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83" dur="2000" fill="hold"/>
                                        <p:tgtEl>
                                          <p:spTgt spid="108"/>
                                        </p:tgtEl>
                                        <p:attrNameLst>
                                          <p:attrName>ppt_x</p:attrName>
                                          <p:attrName>ppt_y</p:attrName>
                                        </p:attrNameLst>
                                      </p:cBhvr>
                                      <p:rCtr x="54983" y="-64556"/>
                                    </p:animMotion>
                                  </p:childTnLst>
                                </p:cTn>
                              </p:par>
                              <p:par>
                                <p:cTn id="84" presetID="8" presetClass="emph" presetSubtype="0" fill="hold" grpId="1" nodeType="withEffect">
                                  <p:stCondLst>
                                    <p:cond delay="500"/>
                                  </p:stCondLst>
                                  <p:childTnLst>
                                    <p:animRot by="21600000">
                                      <p:cBhvr>
                                        <p:cTn id="85" dur="4500" fill="hold"/>
                                        <p:tgtEl>
                                          <p:spTgt spid="108"/>
                                        </p:tgtEl>
                                        <p:attrNameLst>
                                          <p:attrName>r</p:attrName>
                                        </p:attrNameLst>
                                      </p:cBhvr>
                                    </p:animRot>
                                  </p:childTnLst>
                                </p:cTn>
                              </p:par>
                              <p:par>
                                <p:cTn id="86"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87" dur="2000" fill="hold"/>
                                        <p:tgtEl>
                                          <p:spTgt spid="96"/>
                                        </p:tgtEl>
                                        <p:attrNameLst>
                                          <p:attrName>ppt_x</p:attrName>
                                          <p:attrName>ppt_y</p:attrName>
                                        </p:attrNameLst>
                                      </p:cBhvr>
                                      <p:rCtr x="59965" y="-70111"/>
                                    </p:animMotion>
                                  </p:childTnLst>
                                </p:cTn>
                              </p:par>
                              <p:par>
                                <p:cTn id="88" presetID="8" presetClass="emph" presetSubtype="0" fill="hold" grpId="1" nodeType="withEffect">
                                  <p:stCondLst>
                                    <p:cond delay="750"/>
                                  </p:stCondLst>
                                  <p:childTnLst>
                                    <p:animRot by="21600000">
                                      <p:cBhvr>
                                        <p:cTn id="89" dur="3500" fill="hold"/>
                                        <p:tgtEl>
                                          <p:spTgt spid="96"/>
                                        </p:tgtEl>
                                        <p:attrNameLst>
                                          <p:attrName>r</p:attrName>
                                        </p:attrNameLst>
                                      </p:cBhvr>
                                    </p:animRot>
                                  </p:childTnLst>
                                </p:cTn>
                              </p:par>
                              <p:par>
                                <p:cTn id="90"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91" dur="2000" fill="hold"/>
                                        <p:tgtEl>
                                          <p:spTgt spid="97"/>
                                        </p:tgtEl>
                                        <p:attrNameLst>
                                          <p:attrName>ppt_x</p:attrName>
                                          <p:attrName>ppt_y</p:attrName>
                                        </p:attrNameLst>
                                      </p:cBhvr>
                                      <p:rCtr x="60781" y="-69917"/>
                                    </p:animMotion>
                                  </p:childTnLst>
                                </p:cTn>
                              </p:par>
                              <p:par>
                                <p:cTn id="92" presetID="8" presetClass="emph" presetSubtype="0" fill="hold" grpId="1" nodeType="withEffect">
                                  <p:stCondLst>
                                    <p:cond delay="1000"/>
                                  </p:stCondLst>
                                  <p:childTnLst>
                                    <p:animRot by="21600000">
                                      <p:cBhvr>
                                        <p:cTn id="93" dur="4500" fill="hold"/>
                                        <p:tgtEl>
                                          <p:spTgt spid="97"/>
                                        </p:tgtEl>
                                        <p:attrNameLst>
                                          <p:attrName>r</p:attrName>
                                        </p:attrNameLst>
                                      </p:cBhvr>
                                    </p:animRot>
                                  </p:childTnLst>
                                </p:cTn>
                              </p:par>
                              <p:par>
                                <p:cTn id="94"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95" dur="2000" fill="hold"/>
                                        <p:tgtEl>
                                          <p:spTgt spid="99"/>
                                        </p:tgtEl>
                                        <p:attrNameLst>
                                          <p:attrName>ppt_x</p:attrName>
                                          <p:attrName>ppt_y</p:attrName>
                                        </p:attrNameLst>
                                      </p:cBhvr>
                                      <p:rCtr x="58177" y="-66417"/>
                                    </p:animMotion>
                                  </p:childTnLst>
                                </p:cTn>
                              </p:par>
                              <p:par>
                                <p:cTn id="96" presetID="8" presetClass="emph" presetSubtype="0" fill="hold" grpId="1" nodeType="withEffect">
                                  <p:stCondLst>
                                    <p:cond delay="1250"/>
                                  </p:stCondLst>
                                  <p:childTnLst>
                                    <p:animRot by="21600000">
                                      <p:cBhvr>
                                        <p:cTn id="97" dur="4500" fill="hold"/>
                                        <p:tgtEl>
                                          <p:spTgt spid="99"/>
                                        </p:tgtEl>
                                        <p:attrNameLst>
                                          <p:attrName>r</p:attrName>
                                        </p:attrNameLst>
                                      </p:cBhvr>
                                    </p:animRot>
                                  </p:childTnLst>
                                </p:cTn>
                              </p:par>
                              <p:par>
                                <p:cTn id="98"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99" dur="5000" fill="hold"/>
                                        <p:tgtEl>
                                          <p:spTgt spid="106"/>
                                        </p:tgtEl>
                                        <p:attrNameLst>
                                          <p:attrName>ppt_x</p:attrName>
                                          <p:attrName>ppt_y</p:attrName>
                                        </p:attrNameLst>
                                      </p:cBhvr>
                                      <p:rCtr x="78854" y="-92806"/>
                                    </p:animMotion>
                                  </p:childTnLst>
                                </p:cTn>
                              </p:par>
                              <p:par>
                                <p:cTn id="100" presetID="8" presetClass="emph" presetSubtype="0" repeatCount="2000" fill="hold" grpId="1" nodeType="withEffect">
                                  <p:stCondLst>
                                    <p:cond delay="750"/>
                                  </p:stCondLst>
                                  <p:childTnLst>
                                    <p:animRot by="21600000">
                                      <p:cBhvr>
                                        <p:cTn id="101" dur="1750" fill="hold"/>
                                        <p:tgtEl>
                                          <p:spTgt spid="106"/>
                                        </p:tgtEl>
                                        <p:attrNameLst>
                                          <p:attrName>r</p:attrName>
                                        </p:attrNameLst>
                                      </p:cBhvr>
                                    </p:animRot>
                                  </p:childTnLst>
                                </p:cTn>
                              </p:par>
                              <p:par>
                                <p:cTn id="102" presetID="6" presetClass="emph" presetSubtype="0" decel="32000" fill="hold" grpId="2" nodeType="withEffect">
                                  <p:stCondLst>
                                    <p:cond delay="1250"/>
                                  </p:stCondLst>
                                  <p:childTnLst>
                                    <p:animScale>
                                      <p:cBhvr>
                                        <p:cTn id="103" dur="1500" fill="hold"/>
                                        <p:tgtEl>
                                          <p:spTgt spid="106"/>
                                        </p:tgtEl>
                                      </p:cBhvr>
                                      <p:by x="750000" y="750000"/>
                                    </p:animScale>
                                  </p:childTnLst>
                                </p:cTn>
                              </p:par>
                              <p:par>
                                <p:cTn id="104" presetID="10" presetClass="exit" presetSubtype="0" fill="hold" grpId="3" nodeType="withEffect">
                                  <p:stCondLst>
                                    <p:cond delay="750"/>
                                  </p:stCondLst>
                                  <p:childTnLst>
                                    <p:animEffect transition="out" filter="fade">
                                      <p:cBhvr>
                                        <p:cTn id="105" dur="1000"/>
                                        <p:tgtEl>
                                          <p:spTgt spid="106"/>
                                        </p:tgtEl>
                                      </p:cBhvr>
                                    </p:animEffect>
                                    <p:set>
                                      <p:cBhvr>
                                        <p:cTn id="106" dur="1" fill="hold">
                                          <p:stCondLst>
                                            <p:cond delay="999"/>
                                          </p:stCondLst>
                                        </p:cTn>
                                        <p:tgtEl>
                                          <p:spTgt spid="106"/>
                                        </p:tgtEl>
                                        <p:attrNameLst>
                                          <p:attrName>style.visibility</p:attrName>
                                        </p:attrNameLst>
                                      </p:cBhvr>
                                      <p:to>
                                        <p:strVal val="hidden"/>
                                      </p:to>
                                    </p:set>
                                  </p:childTnLst>
                                </p:cTn>
                              </p:par>
                              <p:par>
                                <p:cTn id="107" presetID="2" presetClass="entr" presetSubtype="2" fill="hold" grpId="0" nodeType="withEffect">
                                  <p:stCondLst>
                                    <p:cond delay="2500"/>
                                  </p:stCondLst>
                                  <p:childTnLst>
                                    <p:set>
                                      <p:cBhvr>
                                        <p:cTn id="108" dur="1" fill="hold">
                                          <p:stCondLst>
                                            <p:cond delay="0"/>
                                          </p:stCondLst>
                                        </p:cTn>
                                        <p:tgtEl>
                                          <p:spTgt spid="101"/>
                                        </p:tgtEl>
                                        <p:attrNameLst>
                                          <p:attrName>style.visibility</p:attrName>
                                        </p:attrNameLst>
                                      </p:cBhvr>
                                      <p:to>
                                        <p:strVal val="visible"/>
                                      </p:to>
                                    </p:set>
                                    <p:anim calcmode="lin" valueType="num">
                                      <p:cBhvr additive="base">
                                        <p:cTn id="109" dur="500" fill="hold"/>
                                        <p:tgtEl>
                                          <p:spTgt spid="101"/>
                                        </p:tgtEl>
                                        <p:attrNameLst>
                                          <p:attrName>ppt_x</p:attrName>
                                        </p:attrNameLst>
                                      </p:cBhvr>
                                      <p:tavLst>
                                        <p:tav tm="0">
                                          <p:val>
                                            <p:strVal val="1+#ppt_w/2"/>
                                          </p:val>
                                        </p:tav>
                                        <p:tav tm="100000">
                                          <p:val>
                                            <p:strVal val="#ppt_x"/>
                                          </p:val>
                                        </p:tav>
                                      </p:tavLst>
                                    </p:anim>
                                    <p:anim calcmode="lin" valueType="num">
                                      <p:cBhvr additive="base">
                                        <p:cTn id="110" dur="500" fill="hold"/>
                                        <p:tgtEl>
                                          <p:spTgt spid="101"/>
                                        </p:tgtEl>
                                        <p:attrNameLst>
                                          <p:attrName>ppt_y</p:attrName>
                                        </p:attrNameLst>
                                      </p:cBhvr>
                                      <p:tavLst>
                                        <p:tav tm="0">
                                          <p:val>
                                            <p:strVal val="#ppt_y"/>
                                          </p:val>
                                        </p:tav>
                                        <p:tav tm="100000">
                                          <p:val>
                                            <p:strVal val="#ppt_y"/>
                                          </p:val>
                                        </p:tav>
                                      </p:tavLst>
                                    </p:anim>
                                  </p:childTnLst>
                                </p:cTn>
                              </p:par>
                              <p:par>
                                <p:cTn id="111" presetID="53" presetClass="entr" presetSubtype="16" fill="hold" nodeType="withEffect">
                                  <p:stCondLst>
                                    <p:cond delay="350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750" fill="hold"/>
                                        <p:tgtEl>
                                          <p:spTgt spid="32"/>
                                        </p:tgtEl>
                                        <p:attrNameLst>
                                          <p:attrName>ppt_w</p:attrName>
                                        </p:attrNameLst>
                                      </p:cBhvr>
                                      <p:tavLst>
                                        <p:tav tm="0">
                                          <p:val>
                                            <p:fltVal val="0"/>
                                          </p:val>
                                        </p:tav>
                                        <p:tav tm="100000">
                                          <p:val>
                                            <p:strVal val="#ppt_w"/>
                                          </p:val>
                                        </p:tav>
                                      </p:tavLst>
                                    </p:anim>
                                    <p:anim calcmode="lin" valueType="num">
                                      <p:cBhvr>
                                        <p:cTn id="114" dur="750" fill="hold"/>
                                        <p:tgtEl>
                                          <p:spTgt spid="32"/>
                                        </p:tgtEl>
                                        <p:attrNameLst>
                                          <p:attrName>ppt_h</p:attrName>
                                        </p:attrNameLst>
                                      </p:cBhvr>
                                      <p:tavLst>
                                        <p:tav tm="0">
                                          <p:val>
                                            <p:fltVal val="0"/>
                                          </p:val>
                                        </p:tav>
                                        <p:tav tm="100000">
                                          <p:val>
                                            <p:strVal val="#ppt_h"/>
                                          </p:val>
                                        </p:tav>
                                      </p:tavLst>
                                    </p:anim>
                                    <p:animEffect transition="in" filter="fade">
                                      <p:cBhvr>
                                        <p:cTn id="115" dur="750"/>
                                        <p:tgtEl>
                                          <p:spTgt spid="32"/>
                                        </p:tgtEl>
                                      </p:cBhvr>
                                    </p:animEffect>
                                  </p:childTnLst>
                                </p:cTn>
                              </p:par>
                              <p:par>
                                <p:cTn id="116" presetID="53" presetClass="entr" presetSubtype="16" fill="hold" nodeType="withEffect">
                                  <p:stCondLst>
                                    <p:cond delay="3500"/>
                                  </p:stCondLst>
                                  <p:childTnLst>
                                    <p:set>
                                      <p:cBhvr>
                                        <p:cTn id="117" dur="1" fill="hold">
                                          <p:stCondLst>
                                            <p:cond delay="0"/>
                                          </p:stCondLst>
                                        </p:cTn>
                                        <p:tgtEl>
                                          <p:spTgt spid="180"/>
                                        </p:tgtEl>
                                        <p:attrNameLst>
                                          <p:attrName>style.visibility</p:attrName>
                                        </p:attrNameLst>
                                      </p:cBhvr>
                                      <p:to>
                                        <p:strVal val="visible"/>
                                      </p:to>
                                    </p:set>
                                    <p:anim calcmode="lin" valueType="num">
                                      <p:cBhvr>
                                        <p:cTn id="118" dur="750" fill="hold"/>
                                        <p:tgtEl>
                                          <p:spTgt spid="180"/>
                                        </p:tgtEl>
                                        <p:attrNameLst>
                                          <p:attrName>ppt_w</p:attrName>
                                        </p:attrNameLst>
                                      </p:cBhvr>
                                      <p:tavLst>
                                        <p:tav tm="0">
                                          <p:val>
                                            <p:fltVal val="0"/>
                                          </p:val>
                                        </p:tav>
                                        <p:tav tm="100000">
                                          <p:val>
                                            <p:strVal val="#ppt_w"/>
                                          </p:val>
                                        </p:tav>
                                      </p:tavLst>
                                    </p:anim>
                                    <p:anim calcmode="lin" valueType="num">
                                      <p:cBhvr>
                                        <p:cTn id="119" dur="750" fill="hold"/>
                                        <p:tgtEl>
                                          <p:spTgt spid="180"/>
                                        </p:tgtEl>
                                        <p:attrNameLst>
                                          <p:attrName>ppt_h</p:attrName>
                                        </p:attrNameLst>
                                      </p:cBhvr>
                                      <p:tavLst>
                                        <p:tav tm="0">
                                          <p:val>
                                            <p:fltVal val="0"/>
                                          </p:val>
                                        </p:tav>
                                        <p:tav tm="100000">
                                          <p:val>
                                            <p:strVal val="#ppt_h"/>
                                          </p:val>
                                        </p:tav>
                                      </p:tavLst>
                                    </p:anim>
                                    <p:animEffect transition="in" filter="fade">
                                      <p:cBhvr>
                                        <p:cTn id="120" dur="750"/>
                                        <p:tgtEl>
                                          <p:spTgt spid="180"/>
                                        </p:tgtEl>
                                      </p:cBhvr>
                                    </p:animEffect>
                                  </p:childTnLst>
                                </p:cTn>
                              </p:par>
                              <p:par>
                                <p:cTn id="121" presetID="53" presetClass="entr" presetSubtype="16" fill="hold" nodeType="withEffect">
                                  <p:stCondLst>
                                    <p:cond delay="3500"/>
                                  </p:stCondLst>
                                  <p:childTnLst>
                                    <p:set>
                                      <p:cBhvr>
                                        <p:cTn id="122" dur="1" fill="hold">
                                          <p:stCondLst>
                                            <p:cond delay="0"/>
                                          </p:stCondLst>
                                        </p:cTn>
                                        <p:tgtEl>
                                          <p:spTgt spid="183"/>
                                        </p:tgtEl>
                                        <p:attrNameLst>
                                          <p:attrName>style.visibility</p:attrName>
                                        </p:attrNameLst>
                                      </p:cBhvr>
                                      <p:to>
                                        <p:strVal val="visible"/>
                                      </p:to>
                                    </p:set>
                                    <p:anim calcmode="lin" valueType="num">
                                      <p:cBhvr>
                                        <p:cTn id="123" dur="750" fill="hold"/>
                                        <p:tgtEl>
                                          <p:spTgt spid="183"/>
                                        </p:tgtEl>
                                        <p:attrNameLst>
                                          <p:attrName>ppt_w</p:attrName>
                                        </p:attrNameLst>
                                      </p:cBhvr>
                                      <p:tavLst>
                                        <p:tav tm="0">
                                          <p:val>
                                            <p:fltVal val="0"/>
                                          </p:val>
                                        </p:tav>
                                        <p:tav tm="100000">
                                          <p:val>
                                            <p:strVal val="#ppt_w"/>
                                          </p:val>
                                        </p:tav>
                                      </p:tavLst>
                                    </p:anim>
                                    <p:anim calcmode="lin" valueType="num">
                                      <p:cBhvr>
                                        <p:cTn id="124" dur="750" fill="hold"/>
                                        <p:tgtEl>
                                          <p:spTgt spid="183"/>
                                        </p:tgtEl>
                                        <p:attrNameLst>
                                          <p:attrName>ppt_h</p:attrName>
                                        </p:attrNameLst>
                                      </p:cBhvr>
                                      <p:tavLst>
                                        <p:tav tm="0">
                                          <p:val>
                                            <p:fltVal val="0"/>
                                          </p:val>
                                        </p:tav>
                                        <p:tav tm="100000">
                                          <p:val>
                                            <p:strVal val="#ppt_h"/>
                                          </p:val>
                                        </p:tav>
                                      </p:tavLst>
                                    </p:anim>
                                    <p:animEffect transition="in" filter="fade">
                                      <p:cBhvr>
                                        <p:cTn id="125" dur="750"/>
                                        <p:tgtEl>
                                          <p:spTgt spid="183"/>
                                        </p:tgtEl>
                                      </p:cBhvr>
                                    </p:animEffect>
                                  </p:childTnLst>
                                </p:cTn>
                              </p:par>
                              <p:par>
                                <p:cTn id="126" presetID="53" presetClass="entr" presetSubtype="16" fill="hold" nodeType="withEffect">
                                  <p:stCondLst>
                                    <p:cond delay="3500"/>
                                  </p:stCondLst>
                                  <p:childTnLst>
                                    <p:set>
                                      <p:cBhvr>
                                        <p:cTn id="127" dur="1" fill="hold">
                                          <p:stCondLst>
                                            <p:cond delay="0"/>
                                          </p:stCondLst>
                                        </p:cTn>
                                        <p:tgtEl>
                                          <p:spTgt spid="186"/>
                                        </p:tgtEl>
                                        <p:attrNameLst>
                                          <p:attrName>style.visibility</p:attrName>
                                        </p:attrNameLst>
                                      </p:cBhvr>
                                      <p:to>
                                        <p:strVal val="visible"/>
                                      </p:to>
                                    </p:set>
                                    <p:anim calcmode="lin" valueType="num">
                                      <p:cBhvr>
                                        <p:cTn id="128" dur="750" fill="hold"/>
                                        <p:tgtEl>
                                          <p:spTgt spid="186"/>
                                        </p:tgtEl>
                                        <p:attrNameLst>
                                          <p:attrName>ppt_w</p:attrName>
                                        </p:attrNameLst>
                                      </p:cBhvr>
                                      <p:tavLst>
                                        <p:tav tm="0">
                                          <p:val>
                                            <p:fltVal val="0"/>
                                          </p:val>
                                        </p:tav>
                                        <p:tav tm="100000">
                                          <p:val>
                                            <p:strVal val="#ppt_w"/>
                                          </p:val>
                                        </p:tav>
                                      </p:tavLst>
                                    </p:anim>
                                    <p:anim calcmode="lin" valueType="num">
                                      <p:cBhvr>
                                        <p:cTn id="129" dur="750" fill="hold"/>
                                        <p:tgtEl>
                                          <p:spTgt spid="186"/>
                                        </p:tgtEl>
                                        <p:attrNameLst>
                                          <p:attrName>ppt_h</p:attrName>
                                        </p:attrNameLst>
                                      </p:cBhvr>
                                      <p:tavLst>
                                        <p:tav tm="0">
                                          <p:val>
                                            <p:fltVal val="0"/>
                                          </p:val>
                                        </p:tav>
                                        <p:tav tm="100000">
                                          <p:val>
                                            <p:strVal val="#ppt_h"/>
                                          </p:val>
                                        </p:tav>
                                      </p:tavLst>
                                    </p:anim>
                                    <p:animEffect transition="in" filter="fade">
                                      <p:cBhvr>
                                        <p:cTn id="130" dur="750"/>
                                        <p:tgtEl>
                                          <p:spTgt spid="186"/>
                                        </p:tgtEl>
                                      </p:cBhvr>
                                    </p:animEffect>
                                  </p:childTnLst>
                                </p:cTn>
                              </p:par>
                              <p:par>
                                <p:cTn id="131" presetID="53" presetClass="entr" presetSubtype="16" fill="hold" nodeType="withEffect">
                                  <p:stCondLst>
                                    <p:cond delay="3500"/>
                                  </p:stCondLst>
                                  <p:childTnLst>
                                    <p:set>
                                      <p:cBhvr>
                                        <p:cTn id="132" dur="1" fill="hold">
                                          <p:stCondLst>
                                            <p:cond delay="0"/>
                                          </p:stCondLst>
                                        </p:cTn>
                                        <p:tgtEl>
                                          <p:spTgt spid="190"/>
                                        </p:tgtEl>
                                        <p:attrNameLst>
                                          <p:attrName>style.visibility</p:attrName>
                                        </p:attrNameLst>
                                      </p:cBhvr>
                                      <p:to>
                                        <p:strVal val="visible"/>
                                      </p:to>
                                    </p:set>
                                    <p:anim calcmode="lin" valueType="num">
                                      <p:cBhvr>
                                        <p:cTn id="133" dur="750" fill="hold"/>
                                        <p:tgtEl>
                                          <p:spTgt spid="190"/>
                                        </p:tgtEl>
                                        <p:attrNameLst>
                                          <p:attrName>ppt_w</p:attrName>
                                        </p:attrNameLst>
                                      </p:cBhvr>
                                      <p:tavLst>
                                        <p:tav tm="0">
                                          <p:val>
                                            <p:fltVal val="0"/>
                                          </p:val>
                                        </p:tav>
                                        <p:tav tm="100000">
                                          <p:val>
                                            <p:strVal val="#ppt_w"/>
                                          </p:val>
                                        </p:tav>
                                      </p:tavLst>
                                    </p:anim>
                                    <p:anim calcmode="lin" valueType="num">
                                      <p:cBhvr>
                                        <p:cTn id="134" dur="750" fill="hold"/>
                                        <p:tgtEl>
                                          <p:spTgt spid="190"/>
                                        </p:tgtEl>
                                        <p:attrNameLst>
                                          <p:attrName>ppt_h</p:attrName>
                                        </p:attrNameLst>
                                      </p:cBhvr>
                                      <p:tavLst>
                                        <p:tav tm="0">
                                          <p:val>
                                            <p:fltVal val="0"/>
                                          </p:val>
                                        </p:tav>
                                        <p:tav tm="100000">
                                          <p:val>
                                            <p:strVal val="#ppt_h"/>
                                          </p:val>
                                        </p:tav>
                                      </p:tavLst>
                                    </p:anim>
                                    <p:animEffect transition="in" filter="fade">
                                      <p:cBhvr>
                                        <p:cTn id="135" dur="750"/>
                                        <p:tgtEl>
                                          <p:spTgt spid="190"/>
                                        </p:tgtEl>
                                      </p:cBhvr>
                                    </p:animEffect>
                                  </p:childTnLst>
                                </p:cTn>
                              </p:par>
                              <p:par>
                                <p:cTn id="136" presetID="53" presetClass="entr" presetSubtype="16" fill="hold" nodeType="withEffect">
                                  <p:stCondLst>
                                    <p:cond delay="3500"/>
                                  </p:stCondLst>
                                  <p:childTnLst>
                                    <p:set>
                                      <p:cBhvr>
                                        <p:cTn id="137" dur="1" fill="hold">
                                          <p:stCondLst>
                                            <p:cond delay="0"/>
                                          </p:stCondLst>
                                        </p:cTn>
                                        <p:tgtEl>
                                          <p:spTgt spid="191"/>
                                        </p:tgtEl>
                                        <p:attrNameLst>
                                          <p:attrName>style.visibility</p:attrName>
                                        </p:attrNameLst>
                                      </p:cBhvr>
                                      <p:to>
                                        <p:strVal val="visible"/>
                                      </p:to>
                                    </p:set>
                                    <p:anim calcmode="lin" valueType="num">
                                      <p:cBhvr>
                                        <p:cTn id="138" dur="750" fill="hold"/>
                                        <p:tgtEl>
                                          <p:spTgt spid="191"/>
                                        </p:tgtEl>
                                        <p:attrNameLst>
                                          <p:attrName>ppt_w</p:attrName>
                                        </p:attrNameLst>
                                      </p:cBhvr>
                                      <p:tavLst>
                                        <p:tav tm="0">
                                          <p:val>
                                            <p:fltVal val="0"/>
                                          </p:val>
                                        </p:tav>
                                        <p:tav tm="100000">
                                          <p:val>
                                            <p:strVal val="#ppt_w"/>
                                          </p:val>
                                        </p:tav>
                                      </p:tavLst>
                                    </p:anim>
                                    <p:anim calcmode="lin" valueType="num">
                                      <p:cBhvr>
                                        <p:cTn id="139" dur="750" fill="hold"/>
                                        <p:tgtEl>
                                          <p:spTgt spid="191"/>
                                        </p:tgtEl>
                                        <p:attrNameLst>
                                          <p:attrName>ppt_h</p:attrName>
                                        </p:attrNameLst>
                                      </p:cBhvr>
                                      <p:tavLst>
                                        <p:tav tm="0">
                                          <p:val>
                                            <p:fltVal val="0"/>
                                          </p:val>
                                        </p:tav>
                                        <p:tav tm="100000">
                                          <p:val>
                                            <p:strVal val="#ppt_h"/>
                                          </p:val>
                                        </p:tav>
                                      </p:tavLst>
                                    </p:anim>
                                    <p:animEffect transition="in" filter="fade">
                                      <p:cBhvr>
                                        <p:cTn id="140" dur="750"/>
                                        <p:tgtEl>
                                          <p:spTgt spid="191"/>
                                        </p:tgtEl>
                                      </p:cBhvr>
                                    </p:animEffect>
                                  </p:childTnLst>
                                </p:cTn>
                              </p:par>
                              <p:par>
                                <p:cTn id="141" presetID="53" presetClass="entr" presetSubtype="16" fill="hold" nodeType="withEffect">
                                  <p:stCondLst>
                                    <p:cond delay="3500"/>
                                  </p:stCondLst>
                                  <p:childTnLst>
                                    <p:set>
                                      <p:cBhvr>
                                        <p:cTn id="142" dur="1" fill="hold">
                                          <p:stCondLst>
                                            <p:cond delay="0"/>
                                          </p:stCondLst>
                                        </p:cTn>
                                        <p:tgtEl>
                                          <p:spTgt spid="192"/>
                                        </p:tgtEl>
                                        <p:attrNameLst>
                                          <p:attrName>style.visibility</p:attrName>
                                        </p:attrNameLst>
                                      </p:cBhvr>
                                      <p:to>
                                        <p:strVal val="visible"/>
                                      </p:to>
                                    </p:set>
                                    <p:anim calcmode="lin" valueType="num">
                                      <p:cBhvr>
                                        <p:cTn id="143" dur="750" fill="hold"/>
                                        <p:tgtEl>
                                          <p:spTgt spid="192"/>
                                        </p:tgtEl>
                                        <p:attrNameLst>
                                          <p:attrName>ppt_w</p:attrName>
                                        </p:attrNameLst>
                                      </p:cBhvr>
                                      <p:tavLst>
                                        <p:tav tm="0">
                                          <p:val>
                                            <p:fltVal val="0"/>
                                          </p:val>
                                        </p:tav>
                                        <p:tav tm="100000">
                                          <p:val>
                                            <p:strVal val="#ppt_w"/>
                                          </p:val>
                                        </p:tav>
                                      </p:tavLst>
                                    </p:anim>
                                    <p:anim calcmode="lin" valueType="num">
                                      <p:cBhvr>
                                        <p:cTn id="144" dur="750" fill="hold"/>
                                        <p:tgtEl>
                                          <p:spTgt spid="192"/>
                                        </p:tgtEl>
                                        <p:attrNameLst>
                                          <p:attrName>ppt_h</p:attrName>
                                        </p:attrNameLst>
                                      </p:cBhvr>
                                      <p:tavLst>
                                        <p:tav tm="0">
                                          <p:val>
                                            <p:fltVal val="0"/>
                                          </p:val>
                                        </p:tav>
                                        <p:tav tm="100000">
                                          <p:val>
                                            <p:strVal val="#ppt_h"/>
                                          </p:val>
                                        </p:tav>
                                      </p:tavLst>
                                    </p:anim>
                                    <p:animEffect transition="in" filter="fade">
                                      <p:cBhvr>
                                        <p:cTn id="145" dur="750"/>
                                        <p:tgtEl>
                                          <p:spTgt spid="192"/>
                                        </p:tgtEl>
                                      </p:cBhvr>
                                    </p:animEffect>
                                  </p:childTnLst>
                                </p:cTn>
                              </p:par>
                              <p:par>
                                <p:cTn id="146" presetID="53" presetClass="entr" presetSubtype="16" fill="hold" nodeType="withEffect">
                                  <p:stCondLst>
                                    <p:cond delay="3500"/>
                                  </p:stCondLst>
                                  <p:childTnLst>
                                    <p:set>
                                      <p:cBhvr>
                                        <p:cTn id="147" dur="1" fill="hold">
                                          <p:stCondLst>
                                            <p:cond delay="0"/>
                                          </p:stCondLst>
                                        </p:cTn>
                                        <p:tgtEl>
                                          <p:spTgt spid="193"/>
                                        </p:tgtEl>
                                        <p:attrNameLst>
                                          <p:attrName>style.visibility</p:attrName>
                                        </p:attrNameLst>
                                      </p:cBhvr>
                                      <p:to>
                                        <p:strVal val="visible"/>
                                      </p:to>
                                    </p:set>
                                    <p:anim calcmode="lin" valueType="num">
                                      <p:cBhvr>
                                        <p:cTn id="148" dur="750" fill="hold"/>
                                        <p:tgtEl>
                                          <p:spTgt spid="193"/>
                                        </p:tgtEl>
                                        <p:attrNameLst>
                                          <p:attrName>ppt_w</p:attrName>
                                        </p:attrNameLst>
                                      </p:cBhvr>
                                      <p:tavLst>
                                        <p:tav tm="0">
                                          <p:val>
                                            <p:fltVal val="0"/>
                                          </p:val>
                                        </p:tav>
                                        <p:tav tm="100000">
                                          <p:val>
                                            <p:strVal val="#ppt_w"/>
                                          </p:val>
                                        </p:tav>
                                      </p:tavLst>
                                    </p:anim>
                                    <p:anim calcmode="lin" valueType="num">
                                      <p:cBhvr>
                                        <p:cTn id="149" dur="750" fill="hold"/>
                                        <p:tgtEl>
                                          <p:spTgt spid="193"/>
                                        </p:tgtEl>
                                        <p:attrNameLst>
                                          <p:attrName>ppt_h</p:attrName>
                                        </p:attrNameLst>
                                      </p:cBhvr>
                                      <p:tavLst>
                                        <p:tav tm="0">
                                          <p:val>
                                            <p:fltVal val="0"/>
                                          </p:val>
                                        </p:tav>
                                        <p:tav tm="100000">
                                          <p:val>
                                            <p:strVal val="#ppt_h"/>
                                          </p:val>
                                        </p:tav>
                                      </p:tavLst>
                                    </p:anim>
                                    <p:animEffect transition="in" filter="fade">
                                      <p:cBhvr>
                                        <p:cTn id="150" dur="75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1" repeatCount="indefinite" fill="hold" display="0">
                  <p:stCondLst>
                    <p:cond delay="indefinite"/>
                  </p:stCondLst>
                  <p:endCondLst>
                    <p:cond evt="onStopAudio" delay="0">
                      <p:tgtEl>
                        <p:sldTgt/>
                      </p:tgtEl>
                    </p:cond>
                  </p:endCondLst>
                </p:cTn>
                <p:tgtEl>
                  <p:spTgt spid="203"/>
                </p:tgtEl>
              </p:cMediaNode>
            </p:audio>
          </p:childTnLst>
        </p:cTn>
      </p:par>
    </p:tnLst>
    <p:bldLst>
      <p:bldP spid="68" grpId="0" animBg="1"/>
      <p:bldP spid="107" grpId="0"/>
      <p:bldP spid="55" grpId="0"/>
      <p:bldP spid="56" grpId="0"/>
      <p:bldP spid="101" grpId="0"/>
      <p:bldP spid="95" grpId="0" animBg="1"/>
      <p:bldP spid="95" grpId="1" animBg="1"/>
      <p:bldP spid="96" grpId="0" animBg="1"/>
      <p:bldP spid="96" grpId="1" animBg="1"/>
      <p:bldP spid="97" grpId="0" animBg="1"/>
      <p:bldP spid="97" grpId="1" animBg="1"/>
      <p:bldP spid="99" grpId="0" animBg="1"/>
      <p:bldP spid="99" grpId="1" animBg="1"/>
      <p:bldP spid="104" grpId="0" animBg="1"/>
      <p:bldP spid="104" grpId="1" animBg="1"/>
      <p:bldP spid="104" grpId="2" animBg="1"/>
      <p:bldP spid="104" grpId="3" animBg="1"/>
      <p:bldP spid="106" grpId="0" animBg="1"/>
      <p:bldP spid="106" grpId="1" animBg="1"/>
      <p:bldP spid="106" grpId="2" animBg="1"/>
      <p:bldP spid="106" grpId="3" animBg="1"/>
      <p:bldP spid="108" grpId="0" animBg="1"/>
      <p:bldP spid="10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06</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1169038"/>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供给侧结构性改革、“绿水青山就是金山银山”写入党章</a:t>
            </a:r>
          </a:p>
        </p:txBody>
      </p:sp>
      <p:sp>
        <p:nvSpPr>
          <p:cNvPr id="12" name="矩形 11"/>
          <p:cNvSpPr/>
          <p:nvPr/>
        </p:nvSpPr>
        <p:spPr>
          <a:xfrm>
            <a:off x="5403210" y="1975047"/>
            <a:ext cx="6453828" cy="3693319"/>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同意把发挥市场在资源配置中的决定性作用，更好发挥政府作用，</a:t>
            </a:r>
            <a:r>
              <a:rPr lang="zh-CN" altLang="en-US" sz="2000" b="1" dirty="0">
                <a:solidFill>
                  <a:schemeClr val="accent1"/>
                </a:solidFill>
                <a:latin typeface="微软雅黑" panose="020B0503020204020204" pitchFamily="34" charset="-122"/>
                <a:ea typeface="微软雅黑" panose="020B0503020204020204" pitchFamily="34" charset="-122"/>
                <a:cs typeface="+mn-ea"/>
              </a:rPr>
              <a:t>推进供给侧结构性改革，</a:t>
            </a:r>
            <a:r>
              <a:rPr lang="zh-CN" altLang="en-US" sz="2000" b="1" dirty="0">
                <a:latin typeface="微软雅黑" panose="020B0503020204020204" pitchFamily="34" charset="-122"/>
                <a:ea typeface="微软雅黑" panose="020B0503020204020204" pitchFamily="34" charset="-122"/>
                <a:cs typeface="+mn-ea"/>
              </a:rPr>
              <a:t>建设中国特色社会主义法治体系，推进协商民主广泛、多层、制度化发展，培育和践行社会主义核心价值观，推动中华优秀传统文化创造性转化、创新性发展，继承革命文化，发展社会主义先进文化，提高国家文化软实力，牢牢掌握意识形态工作领导权，不断增强人民群众获得感，加强和创新社会治理，坚持总体国家安全观，</a:t>
            </a:r>
            <a:r>
              <a:rPr lang="zh-CN" altLang="en-US" sz="2000" b="1" dirty="0">
                <a:solidFill>
                  <a:schemeClr val="accent1"/>
                </a:solidFill>
                <a:latin typeface="微软雅黑" panose="020B0503020204020204" pitchFamily="34" charset="-122"/>
                <a:ea typeface="微软雅黑" panose="020B0503020204020204" pitchFamily="34" charset="-122"/>
                <a:cs typeface="+mn-ea"/>
              </a:rPr>
              <a:t>增强绿水青山就是金山银山的意识</a:t>
            </a:r>
            <a:r>
              <a:rPr lang="zh-CN" altLang="en-US" sz="2000" b="1" dirty="0">
                <a:latin typeface="微软雅黑" panose="020B0503020204020204" pitchFamily="34" charset="-122"/>
                <a:ea typeface="微软雅黑" panose="020B0503020204020204" pitchFamily="34" charset="-122"/>
                <a:cs typeface="+mn-ea"/>
              </a:rPr>
              <a:t>等内容写入党章。</a:t>
            </a:r>
          </a:p>
        </p:txBody>
      </p:sp>
    </p:spTree>
    <p:extLst>
      <p:ext uri="{BB962C8B-B14F-4D97-AF65-F5344CB8AC3E}">
        <p14:creationId xmlns:p14="http://schemas.microsoft.com/office/powerpoint/2010/main" val="30185986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07</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人类命运共同体、“一带一路”写入党章</a:t>
            </a:r>
          </a:p>
        </p:txBody>
      </p:sp>
      <p:sp>
        <p:nvSpPr>
          <p:cNvPr id="12" name="矩形 11"/>
          <p:cNvSpPr/>
          <p:nvPr/>
        </p:nvSpPr>
        <p:spPr>
          <a:xfrm>
            <a:off x="5403210" y="2112764"/>
            <a:ext cx="6453828" cy="3293209"/>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同意，把中国共产党坚持对人民解放军和其他人民武装力量的绝对领导，贯彻习近平强军思想，坚持政治建军、改革强军、科技兴军、依法治军，建设一支听党指挥、能打胜仗、作风优良的人民军队，切实保证人民解放军有效履行新时代军队使命任务；铸牢中华民族共同体意识；坚持正确义利观，</a:t>
            </a:r>
            <a:r>
              <a:rPr lang="zh-CN" altLang="en-US" sz="2000" b="1" dirty="0">
                <a:solidFill>
                  <a:schemeClr val="accent1"/>
                </a:solidFill>
                <a:latin typeface="微软雅黑" panose="020B0503020204020204" pitchFamily="34" charset="-122"/>
                <a:ea typeface="微软雅黑" panose="020B0503020204020204" pitchFamily="34" charset="-122"/>
                <a:cs typeface="+mn-ea"/>
              </a:rPr>
              <a:t>推动构建人类命运共同体，</a:t>
            </a:r>
            <a:r>
              <a:rPr lang="zh-CN" altLang="en-US" sz="2000" b="1" dirty="0">
                <a:latin typeface="微软雅黑" panose="020B0503020204020204" pitchFamily="34" charset="-122"/>
                <a:ea typeface="微软雅黑" panose="020B0503020204020204" pitchFamily="34" charset="-122"/>
                <a:cs typeface="+mn-ea"/>
              </a:rPr>
              <a:t>遵循共商共建共享原则，</a:t>
            </a:r>
            <a:r>
              <a:rPr lang="zh-CN" altLang="en-US" sz="2000" b="1" dirty="0">
                <a:solidFill>
                  <a:schemeClr val="accent1"/>
                </a:solidFill>
                <a:latin typeface="微软雅黑" panose="020B0503020204020204" pitchFamily="34" charset="-122"/>
                <a:ea typeface="微软雅黑" panose="020B0503020204020204" pitchFamily="34" charset="-122"/>
                <a:cs typeface="+mn-ea"/>
              </a:rPr>
              <a:t>推进“一带一路”建设</a:t>
            </a:r>
            <a:r>
              <a:rPr lang="zh-CN" altLang="en-US" sz="2000" b="1" dirty="0">
                <a:latin typeface="微软雅黑" panose="020B0503020204020204" pitchFamily="34" charset="-122"/>
                <a:ea typeface="微软雅黑" panose="020B0503020204020204" pitchFamily="34" charset="-122"/>
                <a:cs typeface="+mn-ea"/>
              </a:rPr>
              <a:t>等内容写入党章。</a:t>
            </a:r>
          </a:p>
        </p:txBody>
      </p:sp>
    </p:spTree>
    <p:extLst>
      <p:ext uri="{BB962C8B-B14F-4D97-AF65-F5344CB8AC3E}">
        <p14:creationId xmlns:p14="http://schemas.microsoft.com/office/powerpoint/2010/main" val="382239130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08</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全面从严治党、四个意识写入党章</a:t>
            </a:r>
          </a:p>
        </p:txBody>
      </p:sp>
      <p:sp>
        <p:nvSpPr>
          <p:cNvPr id="12" name="矩形 11"/>
          <p:cNvSpPr/>
          <p:nvPr/>
        </p:nvSpPr>
        <p:spPr>
          <a:xfrm>
            <a:off x="4804080" y="1512595"/>
            <a:ext cx="7052958" cy="4893647"/>
          </a:xfrm>
          <a:prstGeom prst="rect">
            <a:avLst/>
          </a:prstGeom>
          <a:noFill/>
        </p:spPr>
        <p:txBody>
          <a:bodyPr wrap="square" rtlCol="0">
            <a:spAutoFit/>
          </a:bodyPr>
          <a:lstStyle/>
          <a:p>
            <a:pPr>
              <a:lnSpc>
                <a:spcPct val="12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同意，把党的十九大确立的坚持党要管党、</a:t>
            </a:r>
            <a:r>
              <a:rPr lang="zh-CN" altLang="en-US" sz="2000" b="1" dirty="0">
                <a:solidFill>
                  <a:schemeClr val="accent1"/>
                </a:solidFill>
                <a:latin typeface="微软雅黑" panose="020B0503020204020204" pitchFamily="34" charset="-122"/>
                <a:ea typeface="微软雅黑" panose="020B0503020204020204" pitchFamily="34" charset="-122"/>
                <a:cs typeface="+mn-ea"/>
              </a:rPr>
              <a:t>全面从严治党</a:t>
            </a:r>
            <a:r>
              <a:rPr lang="zh-CN" altLang="en-US" sz="2000" b="1" dirty="0">
                <a:latin typeface="微软雅黑" panose="020B0503020204020204" pitchFamily="34" charset="-122"/>
                <a:ea typeface="微软雅黑" panose="020B0503020204020204" pitchFamily="34" charset="-122"/>
                <a:cs typeface="+mn-ea"/>
              </a:rPr>
              <a:t>，加强党的长期执政能力建设、先进性和纯洁性建设，以党的政治建设为统领，全面推进党的政治建设、思想建设、组织建设、作风建设、纪律建设，把制度建设贯穿其中，深入推进反腐败斗争等要求写入党章，把不断增强自我净化、自我完善、自我革新、自我提高能力，用习近平新时代中国特色社会主义思想统一思想、统一行动，牢固树立</a:t>
            </a:r>
            <a:r>
              <a:rPr lang="zh-CN" altLang="en-US" sz="2000" b="1" dirty="0">
                <a:solidFill>
                  <a:schemeClr val="accent1"/>
                </a:solidFill>
                <a:latin typeface="微软雅黑" panose="020B0503020204020204" pitchFamily="34" charset="-122"/>
                <a:ea typeface="微软雅黑" panose="020B0503020204020204" pitchFamily="34" charset="-122"/>
                <a:cs typeface="+mn-ea"/>
              </a:rPr>
              <a:t>政治意识、大局意识、核心意识、看齐意识</a:t>
            </a:r>
            <a:r>
              <a:rPr lang="zh-CN" altLang="en-US" sz="2000" b="1" dirty="0">
                <a:latin typeface="微软雅黑" panose="020B0503020204020204" pitchFamily="34" charset="-122"/>
                <a:ea typeface="微软雅黑" panose="020B0503020204020204" pitchFamily="34" charset="-122"/>
                <a:cs typeface="+mn-ea"/>
              </a:rPr>
              <a:t>，坚定维护以习近平同志为核心的党中央权威和集中统一领导，加强和规范党内政治生活，增强党内政治生活的政治性、时代性、原则性、战斗性，发展积极健康的党内政治文化，营造风清气正的良好政治生态等内容写入党章，把坚持从严管党治党作为党的建设必须坚决实现的基本要求之一写入党章。</a:t>
            </a:r>
          </a:p>
        </p:txBody>
      </p:sp>
    </p:spTree>
    <p:extLst>
      <p:ext uri="{BB962C8B-B14F-4D97-AF65-F5344CB8AC3E}">
        <p14:creationId xmlns:p14="http://schemas.microsoft.com/office/powerpoint/2010/main" val="22187610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09</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“党是领导一切的”写入党章</a:t>
            </a:r>
          </a:p>
        </p:txBody>
      </p:sp>
      <p:sp>
        <p:nvSpPr>
          <p:cNvPr id="12" name="矩形 11"/>
          <p:cNvSpPr/>
          <p:nvPr/>
        </p:nvSpPr>
        <p:spPr>
          <a:xfrm>
            <a:off x="5403210" y="2241534"/>
            <a:ext cx="6453828" cy="289310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认为，中国共产党的领导是中国特色社会主义最本质的特征，是中国特色社会主义制度的最大优势。</a:t>
            </a:r>
            <a:r>
              <a:rPr lang="zh-CN" altLang="en-US" sz="2000" b="1" dirty="0">
                <a:solidFill>
                  <a:schemeClr val="accent1"/>
                </a:solidFill>
                <a:latin typeface="微软雅黑" panose="020B0503020204020204" pitchFamily="34" charset="-122"/>
                <a:ea typeface="微软雅黑" panose="020B0503020204020204" pitchFamily="34" charset="-122"/>
                <a:cs typeface="+mn-ea"/>
              </a:rPr>
              <a:t>党政军民学，东西南北中，党是领导一切的。</a:t>
            </a:r>
            <a:r>
              <a:rPr lang="zh-CN" altLang="en-US" sz="2000" b="1" dirty="0">
                <a:latin typeface="微软雅黑" panose="020B0503020204020204" pitchFamily="34" charset="-122"/>
                <a:ea typeface="微软雅黑" panose="020B0503020204020204" pitchFamily="34" charset="-122"/>
                <a:cs typeface="+mn-ea"/>
              </a:rPr>
              <a:t>大会同意把这一重大政治原则写入党章，这有利于增强全党党的意识，实现全党思想上统一、政治上团结、行动上一致，提高党的创造力、凝聚力、战斗力，确保党总揽全局、协调各方，为做好党和国家各项工作提供根本政治保证。</a:t>
            </a:r>
          </a:p>
        </p:txBody>
      </p:sp>
    </p:spTree>
    <p:extLst>
      <p:ext uri="{BB962C8B-B14F-4D97-AF65-F5344CB8AC3E}">
        <p14:creationId xmlns:p14="http://schemas.microsoft.com/office/powerpoint/2010/main" val="38698165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10</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实现巡视全覆盖、推进“两学一做”写入党章</a:t>
            </a:r>
          </a:p>
        </p:txBody>
      </p:sp>
      <p:sp>
        <p:nvSpPr>
          <p:cNvPr id="12" name="矩形 11"/>
          <p:cNvSpPr/>
          <p:nvPr/>
        </p:nvSpPr>
        <p:spPr>
          <a:xfrm>
            <a:off x="4827295" y="1454309"/>
            <a:ext cx="7225005" cy="4893647"/>
          </a:xfrm>
          <a:prstGeom prst="rect">
            <a:avLst/>
          </a:prstGeom>
          <a:noFill/>
        </p:spPr>
        <p:txBody>
          <a:bodyPr wrap="square" rtlCol="0">
            <a:spAutoFit/>
          </a:bodyPr>
          <a:lstStyle/>
          <a:p>
            <a:pPr>
              <a:lnSpc>
                <a:spcPct val="12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认为，总结吸收党的十八大以来党的工作和党的建设的成功经验，并同总纲部分修改相衔接，对党章部分条文作适当修改十分必要。</a:t>
            </a:r>
          </a:p>
          <a:p>
            <a:pPr>
              <a:lnSpc>
                <a:spcPct val="120000"/>
              </a:lnSpc>
            </a:pPr>
            <a:r>
              <a:rPr lang="zh-CN" altLang="en-US" sz="2000" b="1" dirty="0">
                <a:latin typeface="微软雅黑" panose="020B0503020204020204" pitchFamily="34" charset="-122"/>
                <a:ea typeface="微软雅黑" panose="020B0503020204020204" pitchFamily="34" charset="-122"/>
                <a:cs typeface="+mn-ea"/>
              </a:rPr>
              <a:t>　　</a:t>
            </a:r>
            <a:r>
              <a:rPr lang="zh-CN" altLang="en-US" sz="2000" b="1" dirty="0">
                <a:solidFill>
                  <a:schemeClr val="accent1"/>
                </a:solidFill>
                <a:latin typeface="微软雅黑" panose="020B0503020204020204" pitchFamily="34" charset="-122"/>
                <a:ea typeface="微软雅黑" panose="020B0503020204020204" pitchFamily="34" charset="-122"/>
                <a:cs typeface="+mn-ea"/>
              </a:rPr>
              <a:t>实现巡视全覆盖，</a:t>
            </a:r>
            <a:r>
              <a:rPr lang="zh-CN" altLang="en-US" sz="2000" b="1" dirty="0">
                <a:latin typeface="微软雅黑" panose="020B0503020204020204" pitchFamily="34" charset="-122"/>
                <a:ea typeface="微软雅黑" panose="020B0503020204020204" pitchFamily="34" charset="-122"/>
                <a:cs typeface="+mn-ea"/>
              </a:rPr>
              <a:t>开展中央单位巡视、市县巡察，是巡视工作实践经验的总结，必须加以坚持和发展；</a:t>
            </a:r>
            <a:r>
              <a:rPr lang="zh-CN" altLang="en-US" sz="2000" b="1" dirty="0">
                <a:solidFill>
                  <a:schemeClr val="accent1"/>
                </a:solidFill>
                <a:latin typeface="微软雅黑" panose="020B0503020204020204" pitchFamily="34" charset="-122"/>
                <a:ea typeface="微软雅黑" panose="020B0503020204020204" pitchFamily="34" charset="-122"/>
                <a:cs typeface="+mn-ea"/>
              </a:rPr>
              <a:t>推进“两学一做”学习教育常态化制度化；</a:t>
            </a:r>
            <a:r>
              <a:rPr lang="zh-CN" altLang="en-US" sz="2000" b="1" dirty="0">
                <a:latin typeface="微软雅黑" panose="020B0503020204020204" pitchFamily="34" charset="-122"/>
                <a:ea typeface="微软雅黑" panose="020B0503020204020204" pitchFamily="34" charset="-122"/>
                <a:cs typeface="+mn-ea"/>
              </a:rPr>
              <a:t>明确中央军事委员会实行主席负责制，明确中央军事委员会负责军队中党的工作和政治工作，反映了军队改革后的中央军委履行管党治党责任的现实需要，等等，是党的十八大以来党的工作和党的建设成果的集中反映。把这些内容写入党章，有利于全党把握党的指导思想与时俱进，用习近平新时代中国特色社会主义思想武装头脑、指导实践、推动工作，有利于强化基层党组织政治功能，推动全面从严治党向纵深发展。</a:t>
            </a:r>
          </a:p>
        </p:txBody>
      </p:sp>
    </p:spTree>
    <p:extLst>
      <p:ext uri="{BB962C8B-B14F-4D97-AF65-F5344CB8AC3E}">
        <p14:creationId xmlns:p14="http://schemas.microsoft.com/office/powerpoint/2010/main" val="32770660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38863" y="3500610"/>
            <a:ext cx="5314275" cy="978729"/>
          </a:xfrm>
          <a:prstGeom prst="rect">
            <a:avLst/>
          </a:prstGeom>
          <a:noFill/>
          <a:effectLst/>
          <a:extLst/>
        </p:spPr>
        <p:txBody>
          <a:bodyPr wrap="square" rtlCol="0">
            <a:spAutoFit/>
          </a:bodyPr>
          <a:lstStyle/>
          <a:p>
            <a:pPr algn="ctr">
              <a:lnSpc>
                <a:spcPct val="120000"/>
              </a:lnSpc>
            </a:pPr>
            <a:r>
              <a:rPr lang="zh-CN" altLang="en-US" sz="4800" spc="3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党章的概述</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第二部分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3244990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75393" cy="582275"/>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党章的概念</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
        <p:nvSpPr>
          <p:cNvPr id="40" name="矩形 39">
            <a:extLst>
              <a:ext uri="{FF2B5EF4-FFF2-40B4-BE49-F238E27FC236}">
                <a16:creationId xmlns:a16="http://schemas.microsoft.com/office/drawing/2014/main" id="{A78F058B-F0F7-48B7-BFBE-9A195F4F03D8}"/>
              </a:ext>
            </a:extLst>
          </p:cNvPr>
          <p:cNvSpPr>
            <a:spLocks noChangeArrowheads="1"/>
          </p:cNvSpPr>
          <p:nvPr/>
        </p:nvSpPr>
        <p:spPr bwMode="auto">
          <a:xfrm>
            <a:off x="4816531" y="2560631"/>
            <a:ext cx="7040507" cy="2578698"/>
          </a:xfrm>
          <a:prstGeom prst="rect">
            <a:avLst/>
          </a:prstGeom>
          <a:noFill/>
          <a:extLst>
            <a:ext uri="{909E8E84-426E-40DD-AFC4-6F175D3DCCD1}">
              <a14:hiddenFill xmlns:a14="http://schemas.microsoft.com/office/drawing/2010/main">
                <a:solidFill>
                  <a:srgbClr val="FFFFFF"/>
                </a:solidFill>
              </a14:hiddenFill>
            </a:ext>
          </a:extLst>
        </p:spPr>
        <p:txBody>
          <a:bodyPr wrap="square" lIns="96000" tIns="0" rIns="96000" bIns="240000" rtlCol="0">
            <a:noAutofit/>
          </a:bodyPr>
          <a:lstStyle>
            <a:lvl1pPr>
              <a:defRPr>
                <a:solidFill>
                  <a:schemeClr val="tx1"/>
                </a:solidFill>
                <a:latin typeface="Franklin Gothic Book" panose="020B0503020102020204" pitchFamily="34" charset="0"/>
                <a:ea typeface="宋体" panose="02010600030101010101" pitchFamily="2" charset="-122"/>
              </a:defRPr>
            </a:lvl1pPr>
            <a:lvl2pPr>
              <a:defRPr>
                <a:solidFill>
                  <a:schemeClr val="tx1"/>
                </a:solidFill>
                <a:latin typeface="Franklin Gothic Book" panose="020B0503020102020204" pitchFamily="34" charset="0"/>
                <a:ea typeface="宋体" panose="02010600030101010101" pitchFamily="2" charset="-122"/>
              </a:defRPr>
            </a:lvl2pPr>
            <a:lvl3pPr>
              <a:defRPr>
                <a:solidFill>
                  <a:schemeClr val="tx1"/>
                </a:solidFill>
                <a:latin typeface="Franklin Gothic Book" panose="020B0503020102020204" pitchFamily="34" charset="0"/>
                <a:ea typeface="宋体" panose="02010600030101010101" pitchFamily="2" charset="-122"/>
              </a:defRPr>
            </a:lvl3pPr>
            <a:lvl4pPr>
              <a:defRPr>
                <a:solidFill>
                  <a:schemeClr val="tx1"/>
                </a:solidFill>
                <a:latin typeface="Franklin Gothic Book" panose="020B0503020102020204" pitchFamily="34" charset="0"/>
                <a:ea typeface="宋体" panose="02010600030101010101" pitchFamily="2" charset="-122"/>
              </a:defRPr>
            </a:lvl4pPr>
            <a:lvl5pPr>
              <a:defRPr>
                <a:solidFill>
                  <a:schemeClr val="tx1"/>
                </a:solidFill>
                <a:latin typeface="Franklin Gothic Book" panose="020B0503020102020204" pitchFamily="34" charset="0"/>
                <a:ea typeface="宋体" panose="02010600030101010101" pitchFamily="2" charset="-122"/>
              </a:defRPr>
            </a:lvl5pPr>
            <a:lvl6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6pPr>
            <a:lvl7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7pPr>
            <a:lvl8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8pPr>
            <a:lvl9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9pPr>
          </a:lstStyle>
          <a:p>
            <a:pPr>
              <a:lnSpc>
                <a:spcPct val="150000"/>
              </a:lnSpc>
              <a:spcBef>
                <a:spcPts val="600"/>
              </a:spcBef>
            </a:pPr>
            <a:r>
              <a:rPr lang="en-US" altLang="zh-CN" sz="2800" b="1" dirty="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中国共产党章程</a:t>
            </a:r>
            <a:r>
              <a:rPr lang="en-US" altLang="zh-CN" sz="2800" b="1" dirty="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（以下简称党章）是中国共产党为实现党的纲领制定的根本法规，是党的各级组织和全体党员必须严格遵守的基本准则和规定。</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50000"/>
              </a:lnSpc>
            </a:pP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党章概述</a:t>
            </a:r>
          </a:p>
        </p:txBody>
      </p:sp>
      <p:sp>
        <p:nvSpPr>
          <p:cNvPr id="9" name="矩形 8"/>
          <p:cNvSpPr/>
          <p:nvPr/>
        </p:nvSpPr>
        <p:spPr>
          <a:xfrm>
            <a:off x="771568" y="4594565"/>
            <a:ext cx="3337163" cy="1089529"/>
          </a:xfrm>
          <a:prstGeom prst="rect">
            <a:avLst/>
          </a:prstGeom>
        </p:spPr>
        <p:txBody>
          <a:bodyPr wrap="square">
            <a:spAutoFit/>
          </a:bodyPr>
          <a:lstStyle/>
          <a:p>
            <a:pPr algn="ctr">
              <a:lnSpc>
                <a:spcPct val="120000"/>
              </a:lnSpc>
            </a:pPr>
            <a:r>
              <a:rPr lang="zh-CN" altLang="en-US" b="1" dirty="0">
                <a:latin typeface="微软雅黑" panose="020B0503020204020204" pitchFamily="34" charset="-122"/>
                <a:ea typeface="微软雅黑" panose="020B0503020204020204" pitchFamily="34" charset="-122"/>
              </a:rPr>
              <a:t>中国共产党</a:t>
            </a:r>
            <a:r>
              <a:rPr lang="zh-CN" altLang="en-US" b="1" dirty="0" smtClean="0">
                <a:latin typeface="微软雅黑" panose="020B0503020204020204" pitchFamily="34" charset="-122"/>
                <a:ea typeface="微软雅黑" panose="020B0503020204020204" pitchFamily="34" charset="-122"/>
              </a:rPr>
              <a:t>第十九次</a:t>
            </a:r>
            <a:r>
              <a:rPr lang="zh-CN" altLang="en-US" b="1" dirty="0">
                <a:latin typeface="微软雅黑" panose="020B0503020204020204" pitchFamily="34" charset="-122"/>
                <a:ea typeface="微软雅黑" panose="020B0503020204020204" pitchFamily="34" charset="-122"/>
              </a:rPr>
              <a:t>全国代表大会部分修改，</a:t>
            </a:r>
            <a:r>
              <a:rPr lang="en-US" altLang="zh-CN" b="1" dirty="0" smtClean="0">
                <a:latin typeface="微软雅黑" panose="020B0503020204020204" pitchFamily="34" charset="-122"/>
                <a:ea typeface="微软雅黑" panose="020B0503020204020204" pitchFamily="34" charset="-122"/>
              </a:rPr>
              <a:t>2017</a:t>
            </a:r>
            <a:r>
              <a:rPr lang="zh-CN" altLang="en-US" b="1" dirty="0" smtClean="0">
                <a:latin typeface="微软雅黑" panose="020B0503020204020204" pitchFamily="34" charset="-122"/>
                <a:ea typeface="微软雅黑" panose="020B0503020204020204" pitchFamily="34" charset="-122"/>
              </a:rPr>
              <a:t>年</a:t>
            </a:r>
            <a:r>
              <a:rPr lang="en-US" altLang="zh-CN" b="1" dirty="0" smtClean="0">
                <a:latin typeface="微软雅黑" panose="020B0503020204020204" pitchFamily="34" charset="-122"/>
                <a:ea typeface="微软雅黑" panose="020B0503020204020204" pitchFamily="34" charset="-122"/>
              </a:rPr>
              <a:t>10</a:t>
            </a:r>
            <a:r>
              <a:rPr lang="zh-CN" altLang="en-US" b="1" dirty="0" smtClean="0">
                <a:latin typeface="微软雅黑" panose="020B0503020204020204" pitchFamily="34" charset="-122"/>
                <a:ea typeface="微软雅黑" panose="020B0503020204020204" pitchFamily="34" charset="-122"/>
              </a:rPr>
              <a:t>月</a:t>
            </a:r>
            <a:r>
              <a:rPr lang="en-US" altLang="zh-CN" b="1" dirty="0" smtClean="0">
                <a:latin typeface="微软雅黑" panose="020B0503020204020204" pitchFamily="34" charset="-122"/>
                <a:ea typeface="微软雅黑" panose="020B0503020204020204" pitchFamily="34" charset="-122"/>
              </a:rPr>
              <a:t>24</a:t>
            </a:r>
            <a:r>
              <a:rPr lang="zh-CN" altLang="en-US" b="1" dirty="0" smtClean="0">
                <a:latin typeface="微软雅黑" panose="020B0503020204020204" pitchFamily="34" charset="-122"/>
                <a:ea typeface="微软雅黑" panose="020B0503020204020204" pitchFamily="34" charset="-122"/>
              </a:rPr>
              <a:t>日通过</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08496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750"/>
                                        <p:tgtEl>
                                          <p:spTgt spid="9"/>
                                        </p:tgtEl>
                                      </p:cBhvr>
                                    </p:animEffect>
                                    <p:anim calcmode="lin" valueType="num">
                                      <p:cBhvr>
                                        <p:cTn id="40" dur="750" fill="hold"/>
                                        <p:tgtEl>
                                          <p:spTgt spid="9"/>
                                        </p:tgtEl>
                                        <p:attrNameLst>
                                          <p:attrName>ppt_x</p:attrName>
                                        </p:attrNameLst>
                                      </p:cBhvr>
                                      <p:tavLst>
                                        <p:tav tm="0">
                                          <p:val>
                                            <p:strVal val="#ppt_x"/>
                                          </p:val>
                                        </p:tav>
                                        <p:tav tm="100000">
                                          <p:val>
                                            <p:strVal val="#ppt_x"/>
                                          </p:val>
                                        </p:tav>
                                      </p:tavLst>
                                    </p:anim>
                                    <p:anim calcmode="lin" valueType="num">
                                      <p:cBhvr>
                                        <p:cTn id="41" dur="75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4401"/>
                            </p:stCondLst>
                            <p:childTnLst>
                              <p:par>
                                <p:cTn id="43" presetID="14" presetClass="entr" presetSubtype="10" fill="hold" grpId="0" nodeType="afterEffect">
                                  <p:stCondLst>
                                    <p:cond delay="0"/>
                                  </p:stCondLst>
                                  <p:iterate type="lt">
                                    <p:tmPct val="30000"/>
                                  </p:iterate>
                                  <p:childTnLst>
                                    <p:set>
                                      <p:cBhvr>
                                        <p:cTn id="44" dur="1" fill="hold">
                                          <p:stCondLst>
                                            <p:cond delay="0"/>
                                          </p:stCondLst>
                                        </p:cTn>
                                        <p:tgtEl>
                                          <p:spTgt spid="40"/>
                                        </p:tgtEl>
                                        <p:attrNameLst>
                                          <p:attrName>style.visibility</p:attrName>
                                        </p:attrNameLst>
                                      </p:cBhvr>
                                      <p:to>
                                        <p:strVal val="visible"/>
                                      </p:to>
                                    </p:set>
                                    <p:animEffect transition="in" filter="randombar(horizontal)">
                                      <p:cBhvr>
                                        <p:cTn id="45"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0" grpId="0"/>
      <p:bldP spid="4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75393" cy="582275"/>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党章的功能和定位</a:t>
            </a:r>
          </a:p>
        </p:txBody>
      </p:sp>
      <p:sp>
        <p:nvSpPr>
          <p:cNvPr id="9" name="矩形 8">
            <a:extLst>
              <a:ext uri="{FF2B5EF4-FFF2-40B4-BE49-F238E27FC236}">
                <a16:creationId xmlns:a16="http://schemas.microsoft.com/office/drawing/2014/main" id="{E3AEA4F9-2CB9-4620-B72B-9D758B33EE3B}"/>
              </a:ext>
            </a:extLst>
          </p:cNvPr>
          <p:cNvSpPr/>
          <p:nvPr/>
        </p:nvSpPr>
        <p:spPr>
          <a:xfrm>
            <a:off x="889917" y="4068463"/>
            <a:ext cx="10412167" cy="1532727"/>
          </a:xfrm>
          <a:prstGeom prst="rect">
            <a:avLst/>
          </a:prstGeom>
          <a:ln w="19050">
            <a:noFill/>
          </a:ln>
        </p:spPr>
        <p:txBody>
          <a:bodyPr wrap="square">
            <a:spAutoFit/>
          </a:bodyPr>
          <a:lstStyle/>
          <a:p>
            <a:pPr algn="ctr">
              <a:lnSpc>
                <a:spcPct val="130000"/>
              </a:lnSpc>
            </a:pPr>
            <a:r>
              <a:rPr lang="en-US" altLang="zh-CN" sz="2400" b="1" dirty="0">
                <a:latin typeface="微软雅黑" panose="020B0503020204020204" pitchFamily="34" charset="-122"/>
                <a:ea typeface="微软雅黑" panose="020B0503020204020204" pitchFamily="34" charset="-122"/>
                <a:cs typeface="+mn-ea"/>
                <a:sym typeface="+mn-lt"/>
              </a:rPr>
              <a:t>2012</a:t>
            </a:r>
            <a:r>
              <a:rPr lang="zh-CN" altLang="en-US" sz="2400" b="1" dirty="0">
                <a:latin typeface="微软雅黑" panose="020B0503020204020204" pitchFamily="34" charset="-122"/>
                <a:ea typeface="微软雅黑" panose="020B0503020204020204" pitchFamily="34" charset="-122"/>
                <a:cs typeface="+mn-ea"/>
                <a:sym typeface="+mn-lt"/>
              </a:rPr>
              <a:t>年</a:t>
            </a:r>
            <a:r>
              <a:rPr lang="en-US" altLang="zh-CN" sz="2400" b="1" dirty="0">
                <a:latin typeface="微软雅黑" panose="020B0503020204020204" pitchFamily="34" charset="-122"/>
                <a:ea typeface="微软雅黑" panose="020B0503020204020204" pitchFamily="34" charset="-122"/>
                <a:cs typeface="+mn-ea"/>
                <a:sym typeface="+mn-lt"/>
              </a:rPr>
              <a:t>11</a:t>
            </a:r>
            <a:r>
              <a:rPr lang="zh-CN" altLang="en-US" sz="2400" b="1" dirty="0">
                <a:latin typeface="微软雅黑" panose="020B0503020204020204" pitchFamily="34" charset="-122"/>
                <a:ea typeface="微软雅黑" panose="020B0503020204020204" pitchFamily="34" charset="-122"/>
                <a:cs typeface="+mn-ea"/>
                <a:sym typeface="+mn-lt"/>
              </a:rPr>
              <a:t>月</a:t>
            </a:r>
            <a:r>
              <a:rPr lang="en-US" altLang="zh-CN" sz="2400" b="1" dirty="0">
                <a:latin typeface="微软雅黑" panose="020B0503020204020204" pitchFamily="34" charset="-122"/>
                <a:ea typeface="微软雅黑" panose="020B0503020204020204" pitchFamily="34" charset="-122"/>
                <a:cs typeface="+mn-ea"/>
                <a:sym typeface="+mn-lt"/>
              </a:rPr>
              <a:t>16</a:t>
            </a:r>
            <a:r>
              <a:rPr lang="zh-CN" altLang="en-US" sz="2400" b="1" dirty="0">
                <a:latin typeface="微软雅黑" panose="020B0503020204020204" pitchFamily="34" charset="-122"/>
                <a:ea typeface="微软雅黑" panose="020B0503020204020204" pitchFamily="34" charset="-122"/>
                <a:cs typeface="+mn-ea"/>
                <a:sym typeface="+mn-lt"/>
              </a:rPr>
              <a:t>日习近平总书记在党的十八大后发表署名文章</a:t>
            </a:r>
            <a:r>
              <a:rPr lang="en-US" altLang="zh-CN" sz="2400" b="1" dirty="0">
                <a:latin typeface="微软雅黑" panose="020B0503020204020204" pitchFamily="34" charset="-122"/>
                <a:ea typeface="微软雅黑" panose="020B0503020204020204" pitchFamily="34" charset="-122"/>
                <a:cs typeface="+mn-ea"/>
                <a:sym typeface="+mn-lt"/>
              </a:rPr>
              <a:t>《</a:t>
            </a:r>
            <a:r>
              <a:rPr lang="zh-CN" altLang="en-US" sz="2400" b="1" dirty="0">
                <a:latin typeface="微软雅黑" panose="020B0503020204020204" pitchFamily="34" charset="-122"/>
                <a:ea typeface="微软雅黑" panose="020B0503020204020204" pitchFamily="34" charset="-122"/>
                <a:cs typeface="+mn-ea"/>
                <a:sym typeface="+mn-lt"/>
              </a:rPr>
              <a:t>认真学习党章，严格遵守党章</a:t>
            </a:r>
            <a:r>
              <a:rPr lang="en-US" altLang="zh-CN" sz="2400" b="1" dirty="0">
                <a:latin typeface="微软雅黑" panose="020B0503020204020204" pitchFamily="34" charset="-122"/>
                <a:ea typeface="微软雅黑" panose="020B0503020204020204" pitchFamily="34" charset="-122"/>
                <a:cs typeface="+mn-ea"/>
                <a:sym typeface="+mn-lt"/>
              </a:rPr>
              <a:t>》。</a:t>
            </a:r>
            <a:r>
              <a:rPr lang="zh-CN" altLang="en-US" sz="2400" b="1" dirty="0">
                <a:latin typeface="微软雅黑" panose="020B0503020204020204" pitchFamily="34" charset="-122"/>
                <a:ea typeface="微软雅黑" panose="020B0503020204020204" pitchFamily="34" charset="-122"/>
                <a:cs typeface="+mn-ea"/>
                <a:sym typeface="+mn-lt"/>
              </a:rPr>
              <a:t>文章指出：</a:t>
            </a: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党章就是党的根本大法，是全党必须遵循的总规矩。</a:t>
            </a:r>
          </a:p>
        </p:txBody>
      </p:sp>
      <p:sp>
        <p:nvSpPr>
          <p:cNvPr id="10" name="TextBox 88">
            <a:extLst>
              <a:ext uri="{FF2B5EF4-FFF2-40B4-BE49-F238E27FC236}">
                <a16:creationId xmlns:a16="http://schemas.microsoft.com/office/drawing/2014/main" id="{74A85D6E-A9B7-4CE1-ACD9-C6934977AE5C}"/>
              </a:ext>
            </a:extLst>
          </p:cNvPr>
          <p:cNvSpPr txBox="1"/>
          <p:nvPr/>
        </p:nvSpPr>
        <p:spPr>
          <a:xfrm>
            <a:off x="3433651" y="2410708"/>
            <a:ext cx="2159814" cy="565604"/>
          </a:xfrm>
          <a:prstGeom prst="rect">
            <a:avLst/>
          </a:prstGeom>
          <a:noFill/>
          <a:effectLst/>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mn-ea"/>
                <a:sym typeface="+mn-lt"/>
              </a:rPr>
              <a:t>党的</a:t>
            </a:r>
            <a:r>
              <a:rPr lang="zh-CN" altLang="en-US" sz="2800" b="1" dirty="0">
                <a:solidFill>
                  <a:schemeClr val="accent1"/>
                </a:solidFill>
                <a:latin typeface="微软雅黑" panose="020B0503020204020204" pitchFamily="34" charset="-122"/>
                <a:ea typeface="微软雅黑" panose="020B0503020204020204" pitchFamily="34" charset="-122"/>
                <a:cs typeface="+mn-ea"/>
                <a:sym typeface="+mn-lt"/>
              </a:rPr>
              <a:t>总章程</a:t>
            </a:r>
          </a:p>
        </p:txBody>
      </p:sp>
      <p:grpSp>
        <p:nvGrpSpPr>
          <p:cNvPr id="11" name="组合 10">
            <a:extLst>
              <a:ext uri="{FF2B5EF4-FFF2-40B4-BE49-F238E27FC236}">
                <a16:creationId xmlns:a16="http://schemas.microsoft.com/office/drawing/2014/main" id="{DE730100-158A-4548-A629-57117CB8DAB5}"/>
              </a:ext>
            </a:extLst>
          </p:cNvPr>
          <p:cNvGrpSpPr/>
          <p:nvPr/>
        </p:nvGrpSpPr>
        <p:grpSpPr>
          <a:xfrm>
            <a:off x="2001726" y="2058510"/>
            <a:ext cx="1270000" cy="1270000"/>
            <a:chOff x="1282700" y="1600200"/>
            <a:chExt cx="1270000" cy="1270000"/>
          </a:xfrm>
        </p:grpSpPr>
        <p:sp>
          <p:nvSpPr>
            <p:cNvPr id="12" name="圆角矩形 11">
              <a:extLst>
                <a:ext uri="{FF2B5EF4-FFF2-40B4-BE49-F238E27FC236}">
                  <a16:creationId xmlns:a16="http://schemas.microsoft.com/office/drawing/2014/main" id="{94D83FE2-BE30-4F1E-BE8E-D573E4320645}"/>
                </a:ext>
              </a:extLst>
            </p:cNvPr>
            <p:cNvSpPr/>
            <p:nvPr/>
          </p:nvSpPr>
          <p:spPr>
            <a:xfrm>
              <a:off x="1282700" y="1600200"/>
              <a:ext cx="1270000" cy="1270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13" name="矩形 12">
              <a:extLst>
                <a:ext uri="{FF2B5EF4-FFF2-40B4-BE49-F238E27FC236}">
                  <a16:creationId xmlns:a16="http://schemas.microsoft.com/office/drawing/2014/main" id="{C0EB44C7-3E2A-4B50-A823-57FD96229E51}"/>
                </a:ext>
              </a:extLst>
            </p:cNvPr>
            <p:cNvSpPr/>
            <p:nvPr/>
          </p:nvSpPr>
          <p:spPr>
            <a:xfrm>
              <a:off x="1369835" y="1671969"/>
              <a:ext cx="1095730" cy="1126462"/>
            </a:xfrm>
            <a:prstGeom prst="rect">
              <a:avLst/>
            </a:prstGeom>
          </p:spPr>
          <p:txBody>
            <a:bodyPr wrap="square">
              <a:spAutoFit/>
            </a:bodyPr>
            <a:lstStyle/>
            <a:p>
              <a:pPr algn="ctr">
                <a:lnSpc>
                  <a:spcPct val="120000"/>
                </a:lnSpc>
              </a:pPr>
              <a:r>
                <a:rPr lang="zh-CN" altLang="en-US" sz="2800" b="1" spc="600" dirty="0">
                  <a:solidFill>
                    <a:srgbClr val="FDF29C"/>
                  </a:solidFill>
                  <a:latin typeface="微软雅黑" panose="020B0503020204020204" pitchFamily="34" charset="-122"/>
                  <a:ea typeface="微软雅黑" panose="020B0503020204020204" pitchFamily="34" charset="-122"/>
                  <a:cs typeface="+mn-ea"/>
                  <a:sym typeface="+mn-lt"/>
                </a:rPr>
                <a:t>根本大法</a:t>
              </a:r>
            </a:p>
          </p:txBody>
        </p:sp>
      </p:grpSp>
      <p:sp>
        <p:nvSpPr>
          <p:cNvPr id="14" name="TextBox 88">
            <a:extLst>
              <a:ext uri="{FF2B5EF4-FFF2-40B4-BE49-F238E27FC236}">
                <a16:creationId xmlns:a16="http://schemas.microsoft.com/office/drawing/2014/main" id="{96771E8B-5E6F-4B35-B57B-EF23EF73790E}"/>
              </a:ext>
            </a:extLst>
          </p:cNvPr>
          <p:cNvSpPr txBox="1"/>
          <p:nvPr/>
        </p:nvSpPr>
        <p:spPr>
          <a:xfrm>
            <a:off x="8030460" y="2410708"/>
            <a:ext cx="2159814" cy="565604"/>
          </a:xfrm>
          <a:prstGeom prst="rect">
            <a:avLst/>
          </a:prstGeom>
          <a:noFill/>
          <a:effectLst/>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mn-ea"/>
                <a:sym typeface="+mn-lt"/>
              </a:rPr>
              <a:t>党的</a:t>
            </a:r>
            <a:r>
              <a:rPr lang="zh-CN" altLang="en-US" sz="2800" b="1" dirty="0">
                <a:solidFill>
                  <a:schemeClr val="accent1"/>
                </a:solidFill>
                <a:latin typeface="微软雅黑" panose="020B0503020204020204" pitchFamily="34" charset="-122"/>
                <a:ea typeface="微软雅黑" panose="020B0503020204020204" pitchFamily="34" charset="-122"/>
                <a:cs typeface="+mn-ea"/>
                <a:sym typeface="+mn-lt"/>
              </a:rPr>
              <a:t>总规矩</a:t>
            </a:r>
          </a:p>
        </p:txBody>
      </p:sp>
      <p:grpSp>
        <p:nvGrpSpPr>
          <p:cNvPr id="15" name="组合 14">
            <a:extLst>
              <a:ext uri="{FF2B5EF4-FFF2-40B4-BE49-F238E27FC236}">
                <a16:creationId xmlns:a16="http://schemas.microsoft.com/office/drawing/2014/main" id="{46FE48BB-82B5-4464-9C25-F83E5EE9CB85}"/>
              </a:ext>
            </a:extLst>
          </p:cNvPr>
          <p:cNvGrpSpPr/>
          <p:nvPr/>
        </p:nvGrpSpPr>
        <p:grpSpPr>
          <a:xfrm>
            <a:off x="6598535" y="2058510"/>
            <a:ext cx="1270000" cy="1270000"/>
            <a:chOff x="1282700" y="1600200"/>
            <a:chExt cx="1270000" cy="1270000"/>
          </a:xfrm>
        </p:grpSpPr>
        <p:sp>
          <p:nvSpPr>
            <p:cNvPr id="16" name="圆角矩形 15">
              <a:extLst>
                <a:ext uri="{FF2B5EF4-FFF2-40B4-BE49-F238E27FC236}">
                  <a16:creationId xmlns:a16="http://schemas.microsoft.com/office/drawing/2014/main" id="{262A0E46-118C-4008-B4B0-CB171E092970}"/>
                </a:ext>
              </a:extLst>
            </p:cNvPr>
            <p:cNvSpPr/>
            <p:nvPr/>
          </p:nvSpPr>
          <p:spPr>
            <a:xfrm>
              <a:off x="1282700" y="1600200"/>
              <a:ext cx="1270000" cy="1270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 name="矩形 16">
              <a:extLst>
                <a:ext uri="{FF2B5EF4-FFF2-40B4-BE49-F238E27FC236}">
                  <a16:creationId xmlns:a16="http://schemas.microsoft.com/office/drawing/2014/main" id="{727334CD-F4C1-4780-B6C5-214026A5CCF5}"/>
                </a:ext>
              </a:extLst>
            </p:cNvPr>
            <p:cNvSpPr/>
            <p:nvPr/>
          </p:nvSpPr>
          <p:spPr>
            <a:xfrm>
              <a:off x="1369835" y="1671969"/>
              <a:ext cx="1095730" cy="1126462"/>
            </a:xfrm>
            <a:prstGeom prst="rect">
              <a:avLst/>
            </a:prstGeom>
          </p:spPr>
          <p:txBody>
            <a:bodyPr wrap="square">
              <a:spAutoFit/>
            </a:bodyPr>
            <a:lstStyle/>
            <a:p>
              <a:pPr algn="ctr">
                <a:lnSpc>
                  <a:spcPct val="120000"/>
                </a:lnSpc>
              </a:pPr>
              <a:r>
                <a:rPr lang="zh-CN" altLang="en-US" sz="2800" b="1" spc="600" dirty="0">
                  <a:solidFill>
                    <a:srgbClr val="FDF29C"/>
                  </a:solidFill>
                  <a:latin typeface="微软雅黑" panose="020B0503020204020204" pitchFamily="34" charset="-122"/>
                  <a:ea typeface="微软雅黑" panose="020B0503020204020204" pitchFamily="34" charset="-122"/>
                  <a:cs typeface="+mn-ea"/>
                  <a:sym typeface="+mn-lt"/>
                </a:rPr>
                <a:t>行为规范</a:t>
              </a:r>
            </a:p>
          </p:txBody>
        </p:sp>
      </p:grpSp>
      <p:sp>
        <p:nvSpPr>
          <p:cNvPr id="1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1939886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26552" cy="582275"/>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党章的基本架构</a:t>
            </a:r>
          </a:p>
        </p:txBody>
      </p:sp>
      <p:sp>
        <p:nvSpPr>
          <p:cNvPr id="9" name="矩形 8">
            <a:extLst>
              <a:ext uri="{FF2B5EF4-FFF2-40B4-BE49-F238E27FC236}">
                <a16:creationId xmlns:a16="http://schemas.microsoft.com/office/drawing/2014/main" id="{59F0116A-7B7D-46FE-8E5C-2831DB967674}"/>
              </a:ext>
            </a:extLst>
          </p:cNvPr>
          <p:cNvSpPr/>
          <p:nvPr/>
        </p:nvSpPr>
        <p:spPr>
          <a:xfrm>
            <a:off x="1007435" y="4468701"/>
            <a:ext cx="10465163" cy="945772"/>
          </a:xfrm>
          <a:prstGeom prst="rect">
            <a:avLst/>
          </a:prstGeom>
          <a:ln w="19050">
            <a:noFill/>
          </a:ln>
        </p:spPr>
        <p:txBody>
          <a:bodyPr wrap="square">
            <a:spAutoFit/>
          </a:bodyPr>
          <a:lstStyle/>
          <a:p>
            <a:pPr algn="ctr">
              <a:lnSpc>
                <a:spcPct val="130000"/>
              </a:lnSpc>
            </a:pP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19000</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余</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字，由总纲和</a:t>
            </a:r>
            <a:r>
              <a:rPr lang="en-US" altLang="zh-CN" sz="2133" b="1" dirty="0">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章组成</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章共</a:t>
            </a:r>
            <a:r>
              <a:rPr lang="en-US" altLang="zh-CN"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55</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条</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。总纲</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占百分之四十以上</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篇幅</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7800</a:t>
            </a:r>
            <a:r>
              <a:rPr lang="zh-CN" altLang="en-US" sz="2133"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余</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字，</a:t>
            </a:r>
            <a:r>
              <a:rPr lang="en-US" altLang="zh-CN" sz="2133" b="1" dirty="0">
                <a:latin typeface="微软雅黑" panose="020B0503020204020204" pitchFamily="34" charset="-122"/>
                <a:ea typeface="微软雅黑" panose="020B0503020204020204" pitchFamily="34" charset="-122"/>
                <a:cs typeface="+mn-ea"/>
                <a:sym typeface="微软雅黑" panose="020B0503020204020204" pitchFamily="34" charset="-122"/>
              </a:rPr>
              <a:t>1—11</a:t>
            </a:r>
            <a:r>
              <a:rPr lang="zh-CN" altLang="en-US" sz="2133" b="1" dirty="0">
                <a:latin typeface="微软雅黑" panose="020B0503020204020204" pitchFamily="34" charset="-122"/>
                <a:ea typeface="微软雅黑" panose="020B0503020204020204" pitchFamily="34" charset="-122"/>
                <a:cs typeface="+mn-ea"/>
                <a:sym typeface="微软雅黑" panose="020B0503020204020204" pitchFamily="34" charset="-122"/>
              </a:rPr>
              <a:t>章实际是它的具体化。</a:t>
            </a:r>
          </a:p>
        </p:txBody>
      </p:sp>
      <p:sp>
        <p:nvSpPr>
          <p:cNvPr id="11" name="圆角矩形 10">
            <a:extLst>
              <a:ext uri="{FF2B5EF4-FFF2-40B4-BE49-F238E27FC236}">
                <a16:creationId xmlns:a16="http://schemas.microsoft.com/office/drawing/2014/main" id="{3A2663F9-661A-4699-8969-761E826E0BE5}"/>
              </a:ext>
            </a:extLst>
          </p:cNvPr>
          <p:cNvSpPr/>
          <p:nvPr/>
        </p:nvSpPr>
        <p:spPr>
          <a:xfrm>
            <a:off x="8081636" y="2289401"/>
            <a:ext cx="2303775" cy="1440000"/>
          </a:xfrm>
          <a:prstGeom prst="round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3"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19000 </a:t>
            </a:r>
            <a:r>
              <a:rPr lang="zh-CN" altLang="en-US" sz="3200"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字</a:t>
            </a:r>
            <a:endParaRPr lang="zh-CN" altLang="en-US" sz="32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圆角矩形 11">
            <a:extLst>
              <a:ext uri="{FF2B5EF4-FFF2-40B4-BE49-F238E27FC236}">
                <a16:creationId xmlns:a16="http://schemas.microsoft.com/office/drawing/2014/main" id="{73888E04-0E32-4D43-AD96-6080152DAC77}"/>
              </a:ext>
            </a:extLst>
          </p:cNvPr>
          <p:cNvSpPr/>
          <p:nvPr/>
        </p:nvSpPr>
        <p:spPr>
          <a:xfrm>
            <a:off x="1806590" y="2289401"/>
            <a:ext cx="1944000" cy="1440000"/>
          </a:xfrm>
          <a:prstGeom prst="round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总 纲</a:t>
            </a:r>
          </a:p>
        </p:txBody>
      </p:sp>
      <p:sp>
        <p:nvSpPr>
          <p:cNvPr id="13" name="圆角矩形 12">
            <a:extLst>
              <a:ext uri="{FF2B5EF4-FFF2-40B4-BE49-F238E27FC236}">
                <a16:creationId xmlns:a16="http://schemas.microsoft.com/office/drawing/2014/main" id="{E2310DE2-0DFE-4BFB-9632-8AF6F621A92E}"/>
              </a:ext>
            </a:extLst>
          </p:cNvPr>
          <p:cNvSpPr/>
          <p:nvPr/>
        </p:nvSpPr>
        <p:spPr>
          <a:xfrm>
            <a:off x="4975838" y="2289401"/>
            <a:ext cx="1944000" cy="1440000"/>
          </a:xfrm>
          <a:prstGeom prst="round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33"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11 </a:t>
            </a:r>
            <a:r>
              <a:rPr lang="zh-CN" altLang="en-US" sz="32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章</a:t>
            </a:r>
            <a:endParaRPr lang="en-US" altLang="zh-CN" sz="32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55 </a:t>
            </a:r>
            <a:r>
              <a:rPr lang="zh-CN" altLang="en-US" sz="16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条</a:t>
            </a: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加号 14">
            <a:extLst>
              <a:ext uri="{FF2B5EF4-FFF2-40B4-BE49-F238E27FC236}">
                <a16:creationId xmlns:a16="http://schemas.microsoft.com/office/drawing/2014/main" id="{681B0802-E2A2-4966-8EAE-A21A2F40C196}"/>
              </a:ext>
            </a:extLst>
          </p:cNvPr>
          <p:cNvSpPr/>
          <p:nvPr/>
        </p:nvSpPr>
        <p:spPr>
          <a:xfrm>
            <a:off x="4007062" y="2653249"/>
            <a:ext cx="712304" cy="712304"/>
          </a:xfrm>
          <a:prstGeom prst="mathPlus">
            <a:avLst/>
          </a:prstGeom>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EEED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4" name="组合 3"/>
          <p:cNvGrpSpPr/>
          <p:nvPr/>
        </p:nvGrpSpPr>
        <p:grpSpPr>
          <a:xfrm>
            <a:off x="7176310" y="2860675"/>
            <a:ext cx="648854" cy="437337"/>
            <a:chOff x="7029450" y="2486025"/>
            <a:chExt cx="742950" cy="437337"/>
          </a:xfrm>
        </p:grpSpPr>
        <p:sp>
          <p:nvSpPr>
            <p:cNvPr id="3" name="矩形 2"/>
            <p:cNvSpPr/>
            <p:nvPr/>
          </p:nvSpPr>
          <p:spPr>
            <a:xfrm>
              <a:off x="7029450" y="2486025"/>
              <a:ext cx="742950" cy="142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029450" y="2780487"/>
              <a:ext cx="742950" cy="1428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3594081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75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250"/>
                            </p:stCondLst>
                            <p:childTnLst>
                              <p:par>
                                <p:cTn id="39" presetID="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up)">
                                      <p:cBhvr>
                                        <p:cTn id="4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P spid="12" grpId="0" animBg="1"/>
      <p:bldP spid="13" grpId="0" animBg="1"/>
      <p:bldP spid="15"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26552" cy="582275"/>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党章的主要内容</a:t>
            </a:r>
          </a:p>
        </p:txBody>
      </p:sp>
      <p:grpSp>
        <p:nvGrpSpPr>
          <p:cNvPr id="2" name="组合 1"/>
          <p:cNvGrpSpPr/>
          <p:nvPr/>
        </p:nvGrpSpPr>
        <p:grpSpPr>
          <a:xfrm>
            <a:off x="726275" y="1911047"/>
            <a:ext cx="1579892" cy="584775"/>
            <a:chOff x="726275" y="1733247"/>
            <a:chExt cx="1579892" cy="584775"/>
          </a:xfrm>
        </p:grpSpPr>
        <p:sp>
          <p:nvSpPr>
            <p:cNvPr id="9" name="矩形: 圆角 1">
              <a:extLst>
                <a:ext uri="{FF2B5EF4-FFF2-40B4-BE49-F238E27FC236}">
                  <a16:creationId xmlns:a16="http://schemas.microsoft.com/office/drawing/2014/main" id="{C1EBC6AB-3858-456F-BB27-F09BDBF56680}"/>
                </a:ext>
              </a:extLst>
            </p:cNvPr>
            <p:cNvSpPr/>
            <p:nvPr/>
          </p:nvSpPr>
          <p:spPr>
            <a:xfrm>
              <a:off x="726275" y="1733247"/>
              <a:ext cx="1579892" cy="584775"/>
            </a:xfrm>
            <a:prstGeom prst="roundRect">
              <a:avLst>
                <a:gd name="adj" fmla="val 82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0" name="矩形 9">
              <a:extLst>
                <a:ext uri="{FF2B5EF4-FFF2-40B4-BE49-F238E27FC236}">
                  <a16:creationId xmlns:a16="http://schemas.microsoft.com/office/drawing/2014/main" id="{F15C4DFA-8C9A-41F1-8FBE-023B7249E0AF}"/>
                </a:ext>
              </a:extLst>
            </p:cNvPr>
            <p:cNvSpPr/>
            <p:nvPr/>
          </p:nvSpPr>
          <p:spPr>
            <a:xfrm>
              <a:off x="794709" y="1733247"/>
              <a:ext cx="1443024" cy="584775"/>
            </a:xfrm>
            <a:prstGeom prst="rect">
              <a:avLst/>
            </a:prstGeom>
          </p:spPr>
          <p:txBody>
            <a:bodyPr wrap="none">
              <a:spAutoFit/>
            </a:bodyPr>
            <a:lstStyle/>
            <a:p>
              <a:pPr algn="ctr"/>
              <a:r>
                <a:rPr lang="zh-CN" altLang="en-US" sz="3200" b="1" spc="600" dirty="0">
                  <a:solidFill>
                    <a:srgbClr val="FDF29C"/>
                  </a:solidFill>
                  <a:latin typeface="inherit"/>
                  <a:ea typeface="微软雅黑" panose="020B0503020204020204" pitchFamily="34" charset="-122"/>
                </a:rPr>
                <a:t>纲 领</a:t>
              </a:r>
              <a:endParaRPr lang="zh-CN" altLang="en-US" sz="3200" spc="600" dirty="0">
                <a:solidFill>
                  <a:srgbClr val="FDF29C"/>
                </a:solidFill>
              </a:endParaRPr>
            </a:p>
          </p:txBody>
        </p:sp>
      </p:grpSp>
      <p:grpSp>
        <p:nvGrpSpPr>
          <p:cNvPr id="3" name="组合 2"/>
          <p:cNvGrpSpPr/>
          <p:nvPr/>
        </p:nvGrpSpPr>
        <p:grpSpPr>
          <a:xfrm>
            <a:off x="4457913" y="1911047"/>
            <a:ext cx="5751577" cy="584775"/>
            <a:chOff x="4457913" y="1733247"/>
            <a:chExt cx="5751577" cy="584775"/>
          </a:xfrm>
        </p:grpSpPr>
        <p:sp>
          <p:nvSpPr>
            <p:cNvPr id="11" name="矩形: 圆角 4">
              <a:extLst>
                <a:ext uri="{FF2B5EF4-FFF2-40B4-BE49-F238E27FC236}">
                  <a16:creationId xmlns:a16="http://schemas.microsoft.com/office/drawing/2014/main" id="{030097FD-D71E-49F0-9F98-02756A65EA5C}"/>
                </a:ext>
              </a:extLst>
            </p:cNvPr>
            <p:cNvSpPr/>
            <p:nvPr/>
          </p:nvSpPr>
          <p:spPr>
            <a:xfrm>
              <a:off x="4457913" y="1733247"/>
              <a:ext cx="5751577" cy="584775"/>
            </a:xfrm>
            <a:prstGeom prst="roundRect">
              <a:avLst>
                <a:gd name="adj" fmla="val 6418"/>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2" name="矩形 11">
              <a:extLst>
                <a:ext uri="{FF2B5EF4-FFF2-40B4-BE49-F238E27FC236}">
                  <a16:creationId xmlns:a16="http://schemas.microsoft.com/office/drawing/2014/main" id="{76A68FFB-733B-4E93-9156-EB2A7CC78D8C}"/>
                </a:ext>
              </a:extLst>
            </p:cNvPr>
            <p:cNvSpPr/>
            <p:nvPr/>
          </p:nvSpPr>
          <p:spPr>
            <a:xfrm>
              <a:off x="6186593" y="1733247"/>
              <a:ext cx="2294218" cy="584775"/>
            </a:xfrm>
            <a:prstGeom prst="rect">
              <a:avLst/>
            </a:prstGeom>
          </p:spPr>
          <p:txBody>
            <a:bodyPr wrap="none">
              <a:spAutoFit/>
            </a:bodyPr>
            <a:lstStyle/>
            <a:p>
              <a:pPr algn="ctr"/>
              <a:r>
                <a:rPr lang="zh-CN" altLang="en-US" sz="3200" b="1" spc="600" dirty="0">
                  <a:solidFill>
                    <a:srgbClr val="FDF29C"/>
                  </a:solidFill>
                  <a:latin typeface="inherit"/>
                  <a:ea typeface="微软雅黑" panose="020B0503020204020204" pitchFamily="34" charset="-122"/>
                </a:rPr>
                <a:t>章    程</a:t>
              </a:r>
            </a:p>
          </p:txBody>
        </p:sp>
      </p:grpSp>
      <p:grpSp>
        <p:nvGrpSpPr>
          <p:cNvPr id="13" name="组合 12">
            <a:extLst>
              <a:ext uri="{FF2B5EF4-FFF2-40B4-BE49-F238E27FC236}">
                <a16:creationId xmlns:a16="http://schemas.microsoft.com/office/drawing/2014/main" id="{120DF12A-3BB4-4DE1-BC81-2ED56D49B31C}"/>
              </a:ext>
            </a:extLst>
          </p:cNvPr>
          <p:cNvGrpSpPr/>
          <p:nvPr/>
        </p:nvGrpSpPr>
        <p:grpSpPr>
          <a:xfrm>
            <a:off x="1087463" y="3477840"/>
            <a:ext cx="857516" cy="2069012"/>
            <a:chOff x="1087463" y="3490540"/>
            <a:chExt cx="857516" cy="2069012"/>
          </a:xfrm>
        </p:grpSpPr>
        <p:sp>
          <p:nvSpPr>
            <p:cNvPr id="14" name="矩形: 圆角 5">
              <a:extLst>
                <a:ext uri="{FF2B5EF4-FFF2-40B4-BE49-F238E27FC236}">
                  <a16:creationId xmlns:a16="http://schemas.microsoft.com/office/drawing/2014/main" id="{60B60BDD-3B3E-4993-AF35-52D96C1AEDD1}"/>
                </a:ext>
              </a:extLst>
            </p:cNvPr>
            <p:cNvSpPr/>
            <p:nvPr/>
          </p:nvSpPr>
          <p:spPr>
            <a:xfrm>
              <a:off x="1087463" y="3490540"/>
              <a:ext cx="85751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5" name="矩形 14">
              <a:extLst>
                <a:ext uri="{FF2B5EF4-FFF2-40B4-BE49-F238E27FC236}">
                  <a16:creationId xmlns:a16="http://schemas.microsoft.com/office/drawing/2014/main" id="{66CA6AB3-1F2F-4B92-9899-9AA26A2EF60F}"/>
                </a:ext>
              </a:extLst>
            </p:cNvPr>
            <p:cNvSpPr/>
            <p:nvPr/>
          </p:nvSpPr>
          <p:spPr>
            <a:xfrm>
              <a:off x="1243797" y="3924882"/>
              <a:ext cx="544848" cy="1200329"/>
            </a:xfrm>
            <a:prstGeom prst="rect">
              <a:avLst/>
            </a:prstGeom>
          </p:spPr>
          <p:txBody>
            <a:bodyPr wrap="squar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总</a:t>
              </a:r>
              <a:endParaRPr lang="en-US" altLang="zh-CN" sz="24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4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  </a:t>
              </a:r>
              <a:endParaRPr lang="en-US" altLang="zh-CN" sz="24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4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纲</a:t>
              </a:r>
            </a:p>
          </p:txBody>
        </p:sp>
      </p:grpSp>
      <p:grpSp>
        <p:nvGrpSpPr>
          <p:cNvPr id="16" name="组合 15">
            <a:extLst>
              <a:ext uri="{FF2B5EF4-FFF2-40B4-BE49-F238E27FC236}">
                <a16:creationId xmlns:a16="http://schemas.microsoft.com/office/drawing/2014/main" id="{C766C908-33B5-4BC3-886D-442B53DB7429}"/>
              </a:ext>
            </a:extLst>
          </p:cNvPr>
          <p:cNvGrpSpPr/>
          <p:nvPr/>
        </p:nvGrpSpPr>
        <p:grpSpPr>
          <a:xfrm>
            <a:off x="3960618" y="3477840"/>
            <a:ext cx="674636" cy="2069012"/>
            <a:chOff x="4351931" y="3490540"/>
            <a:chExt cx="674636" cy="2069012"/>
          </a:xfrm>
        </p:grpSpPr>
        <p:sp>
          <p:nvSpPr>
            <p:cNvPr id="17" name="矩形: 圆角 8">
              <a:extLst>
                <a:ext uri="{FF2B5EF4-FFF2-40B4-BE49-F238E27FC236}">
                  <a16:creationId xmlns:a16="http://schemas.microsoft.com/office/drawing/2014/main" id="{6BFD2CE2-F4E9-4588-BDB3-A94184613FE9}"/>
                </a:ext>
              </a:extLst>
            </p:cNvPr>
            <p:cNvSpPr/>
            <p:nvPr/>
          </p:nvSpPr>
          <p:spPr>
            <a:xfrm>
              <a:off x="4351931"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8" name="矩形 17">
              <a:extLst>
                <a:ext uri="{FF2B5EF4-FFF2-40B4-BE49-F238E27FC236}">
                  <a16:creationId xmlns:a16="http://schemas.microsoft.com/office/drawing/2014/main" id="{96198357-EF92-4C08-A423-D2291542F11E}"/>
                </a:ext>
              </a:extLst>
            </p:cNvPr>
            <p:cNvSpPr/>
            <p:nvPr/>
          </p:nvSpPr>
          <p:spPr>
            <a:xfrm>
              <a:off x="4465358"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p>
          </p:txBody>
        </p:sp>
      </p:grpSp>
      <p:grpSp>
        <p:nvGrpSpPr>
          <p:cNvPr id="19" name="组合 18">
            <a:extLst>
              <a:ext uri="{FF2B5EF4-FFF2-40B4-BE49-F238E27FC236}">
                <a16:creationId xmlns:a16="http://schemas.microsoft.com/office/drawing/2014/main" id="{F4751880-CAD5-4CCB-BFEA-E6C1ADCB67FC}"/>
              </a:ext>
            </a:extLst>
          </p:cNvPr>
          <p:cNvGrpSpPr/>
          <p:nvPr/>
        </p:nvGrpSpPr>
        <p:grpSpPr>
          <a:xfrm>
            <a:off x="3201677" y="3477840"/>
            <a:ext cx="674636" cy="2069012"/>
            <a:chOff x="3592990" y="3490540"/>
            <a:chExt cx="674636" cy="2069012"/>
          </a:xfrm>
        </p:grpSpPr>
        <p:sp>
          <p:nvSpPr>
            <p:cNvPr id="20" name="矩形: 圆角 7">
              <a:extLst>
                <a:ext uri="{FF2B5EF4-FFF2-40B4-BE49-F238E27FC236}">
                  <a16:creationId xmlns:a16="http://schemas.microsoft.com/office/drawing/2014/main" id="{18E9145E-9AFE-48F7-9EB4-09E66FAD20DA}"/>
                </a:ext>
              </a:extLst>
            </p:cNvPr>
            <p:cNvSpPr/>
            <p:nvPr/>
          </p:nvSpPr>
          <p:spPr>
            <a:xfrm>
              <a:off x="3592990"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21" name="矩形 20">
              <a:extLst>
                <a:ext uri="{FF2B5EF4-FFF2-40B4-BE49-F238E27FC236}">
                  <a16:creationId xmlns:a16="http://schemas.microsoft.com/office/drawing/2014/main" id="{00A53964-3FC0-418D-987A-65C73808DB2C}"/>
                </a:ext>
              </a:extLst>
            </p:cNvPr>
            <p:cNvSpPr/>
            <p:nvPr/>
          </p:nvSpPr>
          <p:spPr>
            <a:xfrm>
              <a:off x="3706417" y="4063381"/>
              <a:ext cx="447783" cy="923330"/>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员</a:t>
              </a:r>
            </a:p>
          </p:txBody>
        </p:sp>
      </p:grpSp>
      <p:grpSp>
        <p:nvGrpSpPr>
          <p:cNvPr id="22" name="组合 21">
            <a:extLst>
              <a:ext uri="{FF2B5EF4-FFF2-40B4-BE49-F238E27FC236}">
                <a16:creationId xmlns:a16="http://schemas.microsoft.com/office/drawing/2014/main" id="{97070D9E-A52F-42C9-B6F9-F0D307C97800}"/>
              </a:ext>
            </a:extLst>
          </p:cNvPr>
          <p:cNvGrpSpPr/>
          <p:nvPr/>
        </p:nvGrpSpPr>
        <p:grpSpPr>
          <a:xfrm>
            <a:off x="4719559" y="3477840"/>
            <a:ext cx="674636" cy="2069012"/>
            <a:chOff x="5110872" y="3490540"/>
            <a:chExt cx="674636" cy="2069012"/>
          </a:xfrm>
        </p:grpSpPr>
        <p:sp>
          <p:nvSpPr>
            <p:cNvPr id="23" name="矩形: 圆角 9">
              <a:extLst>
                <a:ext uri="{FF2B5EF4-FFF2-40B4-BE49-F238E27FC236}">
                  <a16:creationId xmlns:a16="http://schemas.microsoft.com/office/drawing/2014/main" id="{1FA887CA-0D95-4DD4-87B0-6FD5D3FE9403}"/>
                </a:ext>
              </a:extLst>
            </p:cNvPr>
            <p:cNvSpPr/>
            <p:nvPr/>
          </p:nvSpPr>
          <p:spPr>
            <a:xfrm>
              <a:off x="5110872"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24" name="矩形 23">
              <a:extLst>
                <a:ext uri="{FF2B5EF4-FFF2-40B4-BE49-F238E27FC236}">
                  <a16:creationId xmlns:a16="http://schemas.microsoft.com/office/drawing/2014/main" id="{012E8122-DE28-4583-AD83-AB912BDBF6ED}"/>
                </a:ext>
              </a:extLst>
            </p:cNvPr>
            <p:cNvSpPr/>
            <p:nvPr/>
          </p:nvSpPr>
          <p:spPr>
            <a:xfrm>
              <a:off x="5224299"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党的中央组织</a:t>
              </a:r>
            </a:p>
          </p:txBody>
        </p:sp>
      </p:grpSp>
      <p:grpSp>
        <p:nvGrpSpPr>
          <p:cNvPr id="25" name="组合 24">
            <a:extLst>
              <a:ext uri="{FF2B5EF4-FFF2-40B4-BE49-F238E27FC236}">
                <a16:creationId xmlns:a16="http://schemas.microsoft.com/office/drawing/2014/main" id="{3388723A-9224-454A-9DA4-2BC0E863B7F3}"/>
              </a:ext>
            </a:extLst>
          </p:cNvPr>
          <p:cNvGrpSpPr/>
          <p:nvPr/>
        </p:nvGrpSpPr>
        <p:grpSpPr>
          <a:xfrm>
            <a:off x="5478500" y="3477840"/>
            <a:ext cx="674636" cy="2069012"/>
            <a:chOff x="5869813" y="3490540"/>
            <a:chExt cx="674636" cy="2069012"/>
          </a:xfrm>
        </p:grpSpPr>
        <p:sp>
          <p:nvSpPr>
            <p:cNvPr id="26" name="矩形: 圆角 10">
              <a:extLst>
                <a:ext uri="{FF2B5EF4-FFF2-40B4-BE49-F238E27FC236}">
                  <a16:creationId xmlns:a16="http://schemas.microsoft.com/office/drawing/2014/main" id="{0CBE5DCB-FC72-49C9-BBC9-B47482295364}"/>
                </a:ext>
              </a:extLst>
            </p:cNvPr>
            <p:cNvSpPr/>
            <p:nvPr/>
          </p:nvSpPr>
          <p:spPr>
            <a:xfrm>
              <a:off x="5869813"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27" name="矩形 26">
              <a:extLst>
                <a:ext uri="{FF2B5EF4-FFF2-40B4-BE49-F238E27FC236}">
                  <a16:creationId xmlns:a16="http://schemas.microsoft.com/office/drawing/2014/main" id="{D244022B-7B76-4228-89D3-7FB91BEDDA57}"/>
                </a:ext>
              </a:extLst>
            </p:cNvPr>
            <p:cNvSpPr/>
            <p:nvPr/>
          </p:nvSpPr>
          <p:spPr>
            <a:xfrm>
              <a:off x="5983239"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p>
          </p:txBody>
        </p:sp>
      </p:grpSp>
      <p:grpSp>
        <p:nvGrpSpPr>
          <p:cNvPr id="28" name="组合 27">
            <a:extLst>
              <a:ext uri="{FF2B5EF4-FFF2-40B4-BE49-F238E27FC236}">
                <a16:creationId xmlns:a16="http://schemas.microsoft.com/office/drawing/2014/main" id="{3546E905-6658-4754-84A4-C08F9C7F4811}"/>
              </a:ext>
            </a:extLst>
          </p:cNvPr>
          <p:cNvGrpSpPr/>
          <p:nvPr/>
        </p:nvGrpSpPr>
        <p:grpSpPr>
          <a:xfrm>
            <a:off x="6237441" y="3477840"/>
            <a:ext cx="674636" cy="2069012"/>
            <a:chOff x="6628754" y="3490540"/>
            <a:chExt cx="674636" cy="2069012"/>
          </a:xfrm>
        </p:grpSpPr>
        <p:sp>
          <p:nvSpPr>
            <p:cNvPr id="29" name="矩形: 圆角 11">
              <a:extLst>
                <a:ext uri="{FF2B5EF4-FFF2-40B4-BE49-F238E27FC236}">
                  <a16:creationId xmlns:a16="http://schemas.microsoft.com/office/drawing/2014/main" id="{2AFC18F4-AFA8-44C0-91B5-4EDB79564DFD}"/>
                </a:ext>
              </a:extLst>
            </p:cNvPr>
            <p:cNvSpPr/>
            <p:nvPr/>
          </p:nvSpPr>
          <p:spPr>
            <a:xfrm>
              <a:off x="6628754"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0" name="矩形 29">
              <a:extLst>
                <a:ext uri="{FF2B5EF4-FFF2-40B4-BE49-F238E27FC236}">
                  <a16:creationId xmlns:a16="http://schemas.microsoft.com/office/drawing/2014/main" id="{CA6C20D9-1DD5-44F3-AB4E-660ADAF22A0D}"/>
                </a:ext>
              </a:extLst>
            </p:cNvPr>
            <p:cNvSpPr/>
            <p:nvPr/>
          </p:nvSpPr>
          <p:spPr>
            <a:xfrm>
              <a:off x="6742181"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党的基层组织</a:t>
              </a:r>
            </a:p>
          </p:txBody>
        </p:sp>
      </p:grpSp>
      <p:grpSp>
        <p:nvGrpSpPr>
          <p:cNvPr id="31" name="组合 30">
            <a:extLst>
              <a:ext uri="{FF2B5EF4-FFF2-40B4-BE49-F238E27FC236}">
                <a16:creationId xmlns:a16="http://schemas.microsoft.com/office/drawing/2014/main" id="{A81A735A-A96E-4F0E-A8C6-DCBE0D9E512E}"/>
              </a:ext>
            </a:extLst>
          </p:cNvPr>
          <p:cNvGrpSpPr/>
          <p:nvPr/>
        </p:nvGrpSpPr>
        <p:grpSpPr>
          <a:xfrm>
            <a:off x="6996382" y="3477840"/>
            <a:ext cx="674636" cy="2069012"/>
            <a:chOff x="7387695" y="3490540"/>
            <a:chExt cx="674636" cy="2069012"/>
          </a:xfrm>
        </p:grpSpPr>
        <p:sp>
          <p:nvSpPr>
            <p:cNvPr id="32" name="矩形: 圆角 12">
              <a:extLst>
                <a:ext uri="{FF2B5EF4-FFF2-40B4-BE49-F238E27FC236}">
                  <a16:creationId xmlns:a16="http://schemas.microsoft.com/office/drawing/2014/main" id="{572A12E6-C3AA-4F0D-87D2-D69F5C5693DA}"/>
                </a:ext>
              </a:extLst>
            </p:cNvPr>
            <p:cNvSpPr/>
            <p:nvPr/>
          </p:nvSpPr>
          <p:spPr>
            <a:xfrm>
              <a:off x="7387695"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3" name="矩形 32">
              <a:extLst>
                <a:ext uri="{FF2B5EF4-FFF2-40B4-BE49-F238E27FC236}">
                  <a16:creationId xmlns:a16="http://schemas.microsoft.com/office/drawing/2014/main" id="{DCEAC6F2-4C87-4792-A7CE-21CC0448F1CD}"/>
                </a:ext>
              </a:extLst>
            </p:cNvPr>
            <p:cNvSpPr/>
            <p:nvPr/>
          </p:nvSpPr>
          <p:spPr>
            <a:xfrm>
              <a:off x="7501121" y="3924882"/>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党的干部</a:t>
              </a:r>
            </a:p>
          </p:txBody>
        </p:sp>
      </p:grpSp>
      <p:grpSp>
        <p:nvGrpSpPr>
          <p:cNvPr id="34" name="组合 33">
            <a:extLst>
              <a:ext uri="{FF2B5EF4-FFF2-40B4-BE49-F238E27FC236}">
                <a16:creationId xmlns:a16="http://schemas.microsoft.com/office/drawing/2014/main" id="{05C63A30-64BC-4CFD-940A-4A39E6FD08D1}"/>
              </a:ext>
            </a:extLst>
          </p:cNvPr>
          <p:cNvGrpSpPr/>
          <p:nvPr/>
        </p:nvGrpSpPr>
        <p:grpSpPr>
          <a:xfrm>
            <a:off x="7755323" y="3477840"/>
            <a:ext cx="674636" cy="2069012"/>
            <a:chOff x="8146636" y="3490540"/>
            <a:chExt cx="674636" cy="2069012"/>
          </a:xfrm>
        </p:grpSpPr>
        <p:sp>
          <p:nvSpPr>
            <p:cNvPr id="35" name="矩形: 圆角 13">
              <a:extLst>
                <a:ext uri="{FF2B5EF4-FFF2-40B4-BE49-F238E27FC236}">
                  <a16:creationId xmlns:a16="http://schemas.microsoft.com/office/drawing/2014/main" id="{3F3EE097-905A-4603-AF48-C0891460E878}"/>
                </a:ext>
              </a:extLst>
            </p:cNvPr>
            <p:cNvSpPr/>
            <p:nvPr/>
          </p:nvSpPr>
          <p:spPr>
            <a:xfrm>
              <a:off x="8146636"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6" name="矩形 35">
              <a:extLst>
                <a:ext uri="{FF2B5EF4-FFF2-40B4-BE49-F238E27FC236}">
                  <a16:creationId xmlns:a16="http://schemas.microsoft.com/office/drawing/2014/main" id="{39680E87-3831-4C1A-AEB1-978CAC80091A}"/>
                </a:ext>
              </a:extLst>
            </p:cNvPr>
            <p:cNvSpPr/>
            <p:nvPr/>
          </p:nvSpPr>
          <p:spPr>
            <a:xfrm>
              <a:off x="8260062" y="3924882"/>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p>
          </p:txBody>
        </p:sp>
      </p:grpSp>
      <p:grpSp>
        <p:nvGrpSpPr>
          <p:cNvPr id="37" name="组合 36">
            <a:extLst>
              <a:ext uri="{FF2B5EF4-FFF2-40B4-BE49-F238E27FC236}">
                <a16:creationId xmlns:a16="http://schemas.microsoft.com/office/drawing/2014/main" id="{2048F8C4-BB01-4C9D-BC3F-FF1CB3ED7C75}"/>
              </a:ext>
            </a:extLst>
          </p:cNvPr>
          <p:cNvGrpSpPr/>
          <p:nvPr/>
        </p:nvGrpSpPr>
        <p:grpSpPr>
          <a:xfrm>
            <a:off x="8514264" y="3477840"/>
            <a:ext cx="695747" cy="2069012"/>
            <a:chOff x="8905577" y="3490540"/>
            <a:chExt cx="695747" cy="2069012"/>
          </a:xfrm>
        </p:grpSpPr>
        <p:sp>
          <p:nvSpPr>
            <p:cNvPr id="38" name="矩形: 圆角 14">
              <a:extLst>
                <a:ext uri="{FF2B5EF4-FFF2-40B4-BE49-F238E27FC236}">
                  <a16:creationId xmlns:a16="http://schemas.microsoft.com/office/drawing/2014/main" id="{151FAEAD-0033-4BB6-B105-896B76C1448D}"/>
                </a:ext>
              </a:extLst>
            </p:cNvPr>
            <p:cNvSpPr/>
            <p:nvPr/>
          </p:nvSpPr>
          <p:spPr>
            <a:xfrm>
              <a:off x="8905577"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9" name="矩形 38">
              <a:extLst>
                <a:ext uri="{FF2B5EF4-FFF2-40B4-BE49-F238E27FC236}">
                  <a16:creationId xmlns:a16="http://schemas.microsoft.com/office/drawing/2014/main" id="{EEF32E93-2E3A-4A68-ADBB-DB7D54EC72AB}"/>
                </a:ext>
              </a:extLst>
            </p:cNvPr>
            <p:cNvSpPr/>
            <p:nvPr/>
          </p:nvSpPr>
          <p:spPr>
            <a:xfrm>
              <a:off x="8913656" y="3986437"/>
              <a:ext cx="687668" cy="1077218"/>
            </a:xfrm>
            <a:prstGeom prst="rect">
              <a:avLst/>
            </a:prstGeom>
          </p:spPr>
          <p:txBody>
            <a:bodyPr wrap="square">
              <a:spAutoFit/>
            </a:bodyPr>
            <a:lstStyle/>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grpSp>
        <p:nvGrpSpPr>
          <p:cNvPr id="40" name="组合 39">
            <a:extLst>
              <a:ext uri="{FF2B5EF4-FFF2-40B4-BE49-F238E27FC236}">
                <a16:creationId xmlns:a16="http://schemas.microsoft.com/office/drawing/2014/main" id="{A1EF409F-CEA5-499E-BE2F-EFFE64906CDD}"/>
              </a:ext>
            </a:extLst>
          </p:cNvPr>
          <p:cNvGrpSpPr/>
          <p:nvPr/>
        </p:nvGrpSpPr>
        <p:grpSpPr>
          <a:xfrm>
            <a:off x="9273205" y="3477840"/>
            <a:ext cx="674636" cy="2069012"/>
            <a:chOff x="9664518" y="3490540"/>
            <a:chExt cx="674636" cy="2069012"/>
          </a:xfrm>
        </p:grpSpPr>
        <p:sp>
          <p:nvSpPr>
            <p:cNvPr id="41" name="矩形: 圆角 15">
              <a:extLst>
                <a:ext uri="{FF2B5EF4-FFF2-40B4-BE49-F238E27FC236}">
                  <a16:creationId xmlns:a16="http://schemas.microsoft.com/office/drawing/2014/main" id="{7B57B2E2-BBE1-4AC7-857C-6FA9A9C0A094}"/>
                </a:ext>
              </a:extLst>
            </p:cNvPr>
            <p:cNvSpPr/>
            <p:nvPr/>
          </p:nvSpPr>
          <p:spPr>
            <a:xfrm>
              <a:off x="9664518"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2" name="矩形 41">
              <a:extLst>
                <a:ext uri="{FF2B5EF4-FFF2-40B4-BE49-F238E27FC236}">
                  <a16:creationId xmlns:a16="http://schemas.microsoft.com/office/drawing/2014/main" id="{ABE494F4-6AFB-4D60-85FA-323637B0CC84}"/>
                </a:ext>
              </a:extLst>
            </p:cNvPr>
            <p:cNvSpPr/>
            <p:nvPr/>
          </p:nvSpPr>
          <p:spPr>
            <a:xfrm>
              <a:off x="9777944" y="4063381"/>
              <a:ext cx="447783" cy="923330"/>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组</a:t>
              </a:r>
            </a:p>
          </p:txBody>
        </p:sp>
      </p:grpSp>
      <p:grpSp>
        <p:nvGrpSpPr>
          <p:cNvPr id="43" name="组合 42">
            <a:extLst>
              <a:ext uri="{FF2B5EF4-FFF2-40B4-BE49-F238E27FC236}">
                <a16:creationId xmlns:a16="http://schemas.microsoft.com/office/drawing/2014/main" id="{E5D2E41A-2743-4CF5-B0A9-1CDF46AF8F9A}"/>
              </a:ext>
            </a:extLst>
          </p:cNvPr>
          <p:cNvGrpSpPr/>
          <p:nvPr/>
        </p:nvGrpSpPr>
        <p:grpSpPr>
          <a:xfrm>
            <a:off x="10032146" y="3477840"/>
            <a:ext cx="674637" cy="2069012"/>
            <a:chOff x="10423459" y="3490540"/>
            <a:chExt cx="674637" cy="2069012"/>
          </a:xfrm>
        </p:grpSpPr>
        <p:sp>
          <p:nvSpPr>
            <p:cNvPr id="44" name="矩形: 圆角 16">
              <a:extLst>
                <a:ext uri="{FF2B5EF4-FFF2-40B4-BE49-F238E27FC236}">
                  <a16:creationId xmlns:a16="http://schemas.microsoft.com/office/drawing/2014/main" id="{167D2D32-F3C7-4A99-81EC-80B24C5672A5}"/>
                </a:ext>
              </a:extLst>
            </p:cNvPr>
            <p:cNvSpPr/>
            <p:nvPr/>
          </p:nvSpPr>
          <p:spPr>
            <a:xfrm>
              <a:off x="10423459"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5" name="矩形 44">
              <a:extLst>
                <a:ext uri="{FF2B5EF4-FFF2-40B4-BE49-F238E27FC236}">
                  <a16:creationId xmlns:a16="http://schemas.microsoft.com/office/drawing/2014/main" id="{4E826286-1471-4CDD-9040-133DFBA9297E}"/>
                </a:ext>
              </a:extLst>
            </p:cNvPr>
            <p:cNvSpPr/>
            <p:nvPr/>
          </p:nvSpPr>
          <p:spPr>
            <a:xfrm>
              <a:off x="10423459" y="3740216"/>
              <a:ext cx="674637" cy="1569660"/>
            </a:xfrm>
            <a:prstGeom prst="rect">
              <a:avLst/>
            </a:prstGeom>
          </p:spPr>
          <p:txBody>
            <a:bodyPr wrap="square">
              <a:spAutoFit/>
            </a:bodyPr>
            <a:lstStyle/>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a:t>
              </a:r>
            </a:p>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青年团的关系</a:t>
              </a:r>
            </a:p>
          </p:txBody>
        </p:sp>
      </p:grpSp>
      <p:grpSp>
        <p:nvGrpSpPr>
          <p:cNvPr id="46" name="组合 45">
            <a:extLst>
              <a:ext uri="{FF2B5EF4-FFF2-40B4-BE49-F238E27FC236}">
                <a16:creationId xmlns:a16="http://schemas.microsoft.com/office/drawing/2014/main" id="{84EA560B-652F-40F1-B4F0-2DCF2B321931}"/>
              </a:ext>
            </a:extLst>
          </p:cNvPr>
          <p:cNvGrpSpPr/>
          <p:nvPr/>
        </p:nvGrpSpPr>
        <p:grpSpPr>
          <a:xfrm>
            <a:off x="10791089" y="3477840"/>
            <a:ext cx="674636" cy="2069012"/>
            <a:chOff x="11182402" y="3490540"/>
            <a:chExt cx="674636" cy="2069012"/>
          </a:xfrm>
        </p:grpSpPr>
        <p:sp>
          <p:nvSpPr>
            <p:cNvPr id="47" name="矩形: 圆角 17">
              <a:extLst>
                <a:ext uri="{FF2B5EF4-FFF2-40B4-BE49-F238E27FC236}">
                  <a16:creationId xmlns:a16="http://schemas.microsoft.com/office/drawing/2014/main" id="{62202FBF-FB39-42AD-8652-F08174886DFE}"/>
                </a:ext>
              </a:extLst>
            </p:cNvPr>
            <p:cNvSpPr/>
            <p:nvPr/>
          </p:nvSpPr>
          <p:spPr>
            <a:xfrm>
              <a:off x="11182402" y="3490540"/>
              <a:ext cx="674636"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8" name="矩形 47">
              <a:extLst>
                <a:ext uri="{FF2B5EF4-FFF2-40B4-BE49-F238E27FC236}">
                  <a16:creationId xmlns:a16="http://schemas.microsoft.com/office/drawing/2014/main" id="{CCE23E7A-30B9-4BAF-841C-4D6AAC6E49BD}"/>
                </a:ext>
              </a:extLst>
            </p:cNvPr>
            <p:cNvSpPr/>
            <p:nvPr/>
          </p:nvSpPr>
          <p:spPr>
            <a:xfrm>
              <a:off x="11295828" y="3924882"/>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党徽党旗</a:t>
              </a:r>
            </a:p>
          </p:txBody>
        </p:sp>
      </p:grpSp>
      <p:sp>
        <p:nvSpPr>
          <p:cNvPr id="49" name="任意多边形: 形状 87">
            <a:extLst>
              <a:ext uri="{FF2B5EF4-FFF2-40B4-BE49-F238E27FC236}">
                <a16:creationId xmlns:a16="http://schemas.microsoft.com/office/drawing/2014/main" id="{C35B17B5-A109-4E93-94DD-8C8133EE1C3F}"/>
              </a:ext>
            </a:extLst>
          </p:cNvPr>
          <p:cNvSpPr/>
          <p:nvPr/>
        </p:nvSpPr>
        <p:spPr>
          <a:xfrm>
            <a:off x="1516221" y="2495822"/>
            <a:ext cx="0" cy="972000"/>
          </a:xfrm>
          <a:custGeom>
            <a:avLst/>
            <a:gdLst>
              <a:gd name="connsiteX0" fmla="*/ 0 w 0"/>
              <a:gd name="connsiteY0" fmla="*/ 0 h 853440"/>
              <a:gd name="connsiteX1" fmla="*/ 0 w 0"/>
              <a:gd name="connsiteY1" fmla="*/ 853440 h 853440"/>
            </a:gdLst>
            <a:ahLst/>
            <a:cxnLst>
              <a:cxn ang="0">
                <a:pos x="connsiteX0" y="connsiteY0"/>
              </a:cxn>
              <a:cxn ang="0">
                <a:pos x="connsiteX1" y="connsiteY1"/>
              </a:cxn>
            </a:cxnLst>
            <a:rect l="l" t="t" r="r" b="b"/>
            <a:pathLst>
              <a:path h="853440">
                <a:moveTo>
                  <a:pt x="0" y="0"/>
                </a:moveTo>
                <a:lnTo>
                  <a:pt x="0" y="85344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nvGrpSpPr>
          <p:cNvPr id="4" name="组合 3"/>
          <p:cNvGrpSpPr/>
          <p:nvPr/>
        </p:nvGrpSpPr>
        <p:grpSpPr>
          <a:xfrm>
            <a:off x="3535680" y="2495822"/>
            <a:ext cx="7592727" cy="975342"/>
            <a:chOff x="3535680" y="2318022"/>
            <a:chExt cx="7592727" cy="975342"/>
          </a:xfrm>
        </p:grpSpPr>
        <p:sp>
          <p:nvSpPr>
            <p:cNvPr id="50" name="任意多边形: 形状 92">
              <a:extLst>
                <a:ext uri="{FF2B5EF4-FFF2-40B4-BE49-F238E27FC236}">
                  <a16:creationId xmlns:a16="http://schemas.microsoft.com/office/drawing/2014/main" id="{BC0BB4EB-5F4A-4E43-916F-5F7942E2F327}"/>
                </a:ext>
              </a:extLst>
            </p:cNvPr>
            <p:cNvSpPr/>
            <p:nvPr/>
          </p:nvSpPr>
          <p:spPr>
            <a:xfrm>
              <a:off x="3538995"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1" name="任意多边形: 形状 93">
              <a:extLst>
                <a:ext uri="{FF2B5EF4-FFF2-40B4-BE49-F238E27FC236}">
                  <a16:creationId xmlns:a16="http://schemas.microsoft.com/office/drawing/2014/main" id="{738F0A6E-5298-4C69-9CD6-953E69B5CDF3}"/>
                </a:ext>
              </a:extLst>
            </p:cNvPr>
            <p:cNvSpPr/>
            <p:nvPr/>
          </p:nvSpPr>
          <p:spPr>
            <a:xfrm>
              <a:off x="11128407"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2" name="任意多边形: 形状 94">
              <a:extLst>
                <a:ext uri="{FF2B5EF4-FFF2-40B4-BE49-F238E27FC236}">
                  <a16:creationId xmlns:a16="http://schemas.microsoft.com/office/drawing/2014/main" id="{1806C549-31E3-46F9-9848-F4285E436A58}"/>
                </a:ext>
              </a:extLst>
            </p:cNvPr>
            <p:cNvSpPr/>
            <p:nvPr/>
          </p:nvSpPr>
          <p:spPr>
            <a:xfrm>
              <a:off x="10369464"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3" name="任意多边形: 形状 95">
              <a:extLst>
                <a:ext uri="{FF2B5EF4-FFF2-40B4-BE49-F238E27FC236}">
                  <a16:creationId xmlns:a16="http://schemas.microsoft.com/office/drawing/2014/main" id="{DEF6EB07-45FF-4A46-A1C9-93545B2C6EC3}"/>
                </a:ext>
              </a:extLst>
            </p:cNvPr>
            <p:cNvSpPr/>
            <p:nvPr/>
          </p:nvSpPr>
          <p:spPr>
            <a:xfrm>
              <a:off x="9610523"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4" name="任意多边形: 形状 96">
              <a:extLst>
                <a:ext uri="{FF2B5EF4-FFF2-40B4-BE49-F238E27FC236}">
                  <a16:creationId xmlns:a16="http://schemas.microsoft.com/office/drawing/2014/main" id="{565BEF44-D8DB-49AE-AB0F-3F0A137C091B}"/>
                </a:ext>
              </a:extLst>
            </p:cNvPr>
            <p:cNvSpPr/>
            <p:nvPr/>
          </p:nvSpPr>
          <p:spPr>
            <a:xfrm>
              <a:off x="8862137"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5" name="任意多边形: 形状 97">
              <a:extLst>
                <a:ext uri="{FF2B5EF4-FFF2-40B4-BE49-F238E27FC236}">
                  <a16:creationId xmlns:a16="http://schemas.microsoft.com/office/drawing/2014/main" id="{94BC69F3-B98B-46B3-BCEE-05DE31445253}"/>
                </a:ext>
              </a:extLst>
            </p:cNvPr>
            <p:cNvSpPr/>
            <p:nvPr/>
          </p:nvSpPr>
          <p:spPr>
            <a:xfrm>
              <a:off x="8092641"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6" name="任意多边形: 形状 98">
              <a:extLst>
                <a:ext uri="{FF2B5EF4-FFF2-40B4-BE49-F238E27FC236}">
                  <a16:creationId xmlns:a16="http://schemas.microsoft.com/office/drawing/2014/main" id="{77BFD9FB-EC4D-4E7E-9F92-689FD87D568F}"/>
                </a:ext>
              </a:extLst>
            </p:cNvPr>
            <p:cNvSpPr/>
            <p:nvPr/>
          </p:nvSpPr>
          <p:spPr>
            <a:xfrm>
              <a:off x="7333700"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7" name="任意多边形: 形状 99">
              <a:extLst>
                <a:ext uri="{FF2B5EF4-FFF2-40B4-BE49-F238E27FC236}">
                  <a16:creationId xmlns:a16="http://schemas.microsoft.com/office/drawing/2014/main" id="{E96F006F-3BD1-4ECF-A2F8-E5D566B9A25E}"/>
                </a:ext>
              </a:extLst>
            </p:cNvPr>
            <p:cNvSpPr/>
            <p:nvPr/>
          </p:nvSpPr>
          <p:spPr>
            <a:xfrm>
              <a:off x="6574759"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8" name="任意多边形: 形状 100">
              <a:extLst>
                <a:ext uri="{FF2B5EF4-FFF2-40B4-BE49-F238E27FC236}">
                  <a16:creationId xmlns:a16="http://schemas.microsoft.com/office/drawing/2014/main" id="{0411C3D6-2633-4A9B-9ED9-C7E77B9537BC}"/>
                </a:ext>
              </a:extLst>
            </p:cNvPr>
            <p:cNvSpPr/>
            <p:nvPr/>
          </p:nvSpPr>
          <p:spPr>
            <a:xfrm>
              <a:off x="5815818"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9" name="任意多边形: 形状 101">
              <a:extLst>
                <a:ext uri="{FF2B5EF4-FFF2-40B4-BE49-F238E27FC236}">
                  <a16:creationId xmlns:a16="http://schemas.microsoft.com/office/drawing/2014/main" id="{0D3C1DE1-D463-4886-9970-5A534FB6F4D4}"/>
                </a:ext>
              </a:extLst>
            </p:cNvPr>
            <p:cNvSpPr/>
            <p:nvPr/>
          </p:nvSpPr>
          <p:spPr>
            <a:xfrm>
              <a:off x="5056877"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60" name="任意多边形: 形状 102">
              <a:extLst>
                <a:ext uri="{FF2B5EF4-FFF2-40B4-BE49-F238E27FC236}">
                  <a16:creationId xmlns:a16="http://schemas.microsoft.com/office/drawing/2014/main" id="{8FD8AFFD-11BC-4694-8A90-6F1FFAF0FE8F}"/>
                </a:ext>
              </a:extLst>
            </p:cNvPr>
            <p:cNvSpPr/>
            <p:nvPr/>
          </p:nvSpPr>
          <p:spPr>
            <a:xfrm>
              <a:off x="4297936" y="3000756"/>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61" name="任意多边形: 形状 103">
              <a:extLst>
                <a:ext uri="{FF2B5EF4-FFF2-40B4-BE49-F238E27FC236}">
                  <a16:creationId xmlns:a16="http://schemas.microsoft.com/office/drawing/2014/main" id="{C9912C94-7490-4A55-BA65-6BA08141F997}"/>
                </a:ext>
              </a:extLst>
            </p:cNvPr>
            <p:cNvSpPr/>
            <p:nvPr/>
          </p:nvSpPr>
          <p:spPr>
            <a:xfrm>
              <a:off x="3535680" y="3002280"/>
              <a:ext cx="758952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62" name="任意多边形: 形状 104">
              <a:extLst>
                <a:ext uri="{FF2B5EF4-FFF2-40B4-BE49-F238E27FC236}">
                  <a16:creationId xmlns:a16="http://schemas.microsoft.com/office/drawing/2014/main" id="{4B4E7D0A-80AE-4A6A-872F-97BE4C33C851}"/>
                </a:ext>
              </a:extLst>
            </p:cNvPr>
            <p:cNvSpPr/>
            <p:nvPr/>
          </p:nvSpPr>
          <p:spPr>
            <a:xfrm>
              <a:off x="7333700" y="2318022"/>
              <a:ext cx="0" cy="68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sp>
        <p:nvSpPr>
          <p:cNvPr id="63"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1179422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750" fill="hold"/>
                                        <p:tgtEl>
                                          <p:spTgt spid="2"/>
                                        </p:tgtEl>
                                        <p:attrNameLst>
                                          <p:attrName>ppt_w</p:attrName>
                                        </p:attrNameLst>
                                      </p:cBhvr>
                                      <p:tavLst>
                                        <p:tav tm="0">
                                          <p:val>
                                            <p:fltVal val="0"/>
                                          </p:val>
                                        </p:tav>
                                        <p:tav tm="100000">
                                          <p:val>
                                            <p:strVal val="#ppt_w"/>
                                          </p:val>
                                        </p:tav>
                                      </p:tavLst>
                                    </p:anim>
                                    <p:anim calcmode="lin" valueType="num">
                                      <p:cBhvr>
                                        <p:cTn id="18" dur="750" fill="hold"/>
                                        <p:tgtEl>
                                          <p:spTgt spid="2"/>
                                        </p:tgtEl>
                                        <p:attrNameLst>
                                          <p:attrName>ppt_h</p:attrName>
                                        </p:attrNameLst>
                                      </p:cBhvr>
                                      <p:tavLst>
                                        <p:tav tm="0">
                                          <p:val>
                                            <p:fltVal val="0"/>
                                          </p:val>
                                        </p:tav>
                                        <p:tav tm="100000">
                                          <p:val>
                                            <p:strVal val="#ppt_h"/>
                                          </p:val>
                                        </p:tav>
                                      </p:tavLst>
                                    </p:anim>
                                    <p:animEffect transition="in" filter="fade">
                                      <p:cBhvr>
                                        <p:cTn id="19" dur="750"/>
                                        <p:tgtEl>
                                          <p:spTgt spid="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750" fill="hold"/>
                                        <p:tgtEl>
                                          <p:spTgt spid="3"/>
                                        </p:tgtEl>
                                        <p:attrNameLst>
                                          <p:attrName>ppt_w</p:attrName>
                                        </p:attrNameLst>
                                      </p:cBhvr>
                                      <p:tavLst>
                                        <p:tav tm="0">
                                          <p:val>
                                            <p:fltVal val="0"/>
                                          </p:val>
                                        </p:tav>
                                        <p:tav tm="100000">
                                          <p:val>
                                            <p:strVal val="#ppt_w"/>
                                          </p:val>
                                        </p:tav>
                                      </p:tavLst>
                                    </p:anim>
                                    <p:anim calcmode="lin" valueType="num">
                                      <p:cBhvr>
                                        <p:cTn id="34" dur="750" fill="hold"/>
                                        <p:tgtEl>
                                          <p:spTgt spid="3"/>
                                        </p:tgtEl>
                                        <p:attrNameLst>
                                          <p:attrName>ppt_h</p:attrName>
                                        </p:attrNameLst>
                                      </p:cBhvr>
                                      <p:tavLst>
                                        <p:tav tm="0">
                                          <p:val>
                                            <p:fltVal val="0"/>
                                          </p:val>
                                        </p:tav>
                                        <p:tav tm="100000">
                                          <p:val>
                                            <p:strVal val="#ppt_h"/>
                                          </p:val>
                                        </p:tav>
                                      </p:tavLst>
                                    </p:anim>
                                    <p:animEffect transition="in" filter="fade">
                                      <p:cBhvr>
                                        <p:cTn id="35" dur="750"/>
                                        <p:tgtEl>
                                          <p:spTgt spid="3"/>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500"/>
                                        <p:tgtEl>
                                          <p:spTgt spid="4"/>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750"/>
                                        <p:tgtEl>
                                          <p:spTgt spid="16"/>
                                        </p:tgtEl>
                                      </p:cBhvr>
                                    </p:animEffect>
                                    <p:anim calcmode="lin" valueType="num">
                                      <p:cBhvr>
                                        <p:cTn id="44" dur="750" fill="hold"/>
                                        <p:tgtEl>
                                          <p:spTgt spid="16"/>
                                        </p:tgtEl>
                                        <p:attrNameLst>
                                          <p:attrName>ppt_x</p:attrName>
                                        </p:attrNameLst>
                                      </p:cBhvr>
                                      <p:tavLst>
                                        <p:tav tm="0">
                                          <p:val>
                                            <p:strVal val="#ppt_x"/>
                                          </p:val>
                                        </p:tav>
                                        <p:tav tm="100000">
                                          <p:val>
                                            <p:strVal val="#ppt_x"/>
                                          </p:val>
                                        </p:tav>
                                      </p:tavLst>
                                    </p:anim>
                                    <p:anim calcmode="lin" valueType="num">
                                      <p:cBhvr>
                                        <p:cTn id="45" dur="75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750"/>
                                        <p:tgtEl>
                                          <p:spTgt spid="19"/>
                                        </p:tgtEl>
                                      </p:cBhvr>
                                    </p:animEffect>
                                    <p:anim calcmode="lin" valueType="num">
                                      <p:cBhvr>
                                        <p:cTn id="49" dur="750" fill="hold"/>
                                        <p:tgtEl>
                                          <p:spTgt spid="19"/>
                                        </p:tgtEl>
                                        <p:attrNameLst>
                                          <p:attrName>ppt_x</p:attrName>
                                        </p:attrNameLst>
                                      </p:cBhvr>
                                      <p:tavLst>
                                        <p:tav tm="0">
                                          <p:val>
                                            <p:strVal val="#ppt_x"/>
                                          </p:val>
                                        </p:tav>
                                        <p:tav tm="100000">
                                          <p:val>
                                            <p:strVal val="#ppt_x"/>
                                          </p:val>
                                        </p:tav>
                                      </p:tavLst>
                                    </p:anim>
                                    <p:anim calcmode="lin" valueType="num">
                                      <p:cBhvr>
                                        <p:cTn id="50" dur="75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750"/>
                                        <p:tgtEl>
                                          <p:spTgt spid="22"/>
                                        </p:tgtEl>
                                      </p:cBhvr>
                                    </p:animEffect>
                                    <p:anim calcmode="lin" valueType="num">
                                      <p:cBhvr>
                                        <p:cTn id="54" dur="750" fill="hold"/>
                                        <p:tgtEl>
                                          <p:spTgt spid="22"/>
                                        </p:tgtEl>
                                        <p:attrNameLst>
                                          <p:attrName>ppt_x</p:attrName>
                                        </p:attrNameLst>
                                      </p:cBhvr>
                                      <p:tavLst>
                                        <p:tav tm="0">
                                          <p:val>
                                            <p:strVal val="#ppt_x"/>
                                          </p:val>
                                        </p:tav>
                                        <p:tav tm="100000">
                                          <p:val>
                                            <p:strVal val="#ppt_x"/>
                                          </p:val>
                                        </p:tav>
                                      </p:tavLst>
                                    </p:anim>
                                    <p:anim calcmode="lin" valueType="num">
                                      <p:cBhvr>
                                        <p:cTn id="55" dur="75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750"/>
                                        <p:tgtEl>
                                          <p:spTgt spid="25"/>
                                        </p:tgtEl>
                                      </p:cBhvr>
                                    </p:animEffect>
                                    <p:anim calcmode="lin" valueType="num">
                                      <p:cBhvr>
                                        <p:cTn id="59" dur="750" fill="hold"/>
                                        <p:tgtEl>
                                          <p:spTgt spid="25"/>
                                        </p:tgtEl>
                                        <p:attrNameLst>
                                          <p:attrName>ppt_x</p:attrName>
                                        </p:attrNameLst>
                                      </p:cBhvr>
                                      <p:tavLst>
                                        <p:tav tm="0">
                                          <p:val>
                                            <p:strVal val="#ppt_x"/>
                                          </p:val>
                                        </p:tav>
                                        <p:tav tm="100000">
                                          <p:val>
                                            <p:strVal val="#ppt_x"/>
                                          </p:val>
                                        </p:tav>
                                      </p:tavLst>
                                    </p:anim>
                                    <p:anim calcmode="lin" valueType="num">
                                      <p:cBhvr>
                                        <p:cTn id="60" dur="750" fill="hold"/>
                                        <p:tgtEl>
                                          <p:spTgt spid="2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750"/>
                                        <p:tgtEl>
                                          <p:spTgt spid="28"/>
                                        </p:tgtEl>
                                      </p:cBhvr>
                                    </p:animEffect>
                                    <p:anim calcmode="lin" valueType="num">
                                      <p:cBhvr>
                                        <p:cTn id="64" dur="750" fill="hold"/>
                                        <p:tgtEl>
                                          <p:spTgt spid="28"/>
                                        </p:tgtEl>
                                        <p:attrNameLst>
                                          <p:attrName>ppt_x</p:attrName>
                                        </p:attrNameLst>
                                      </p:cBhvr>
                                      <p:tavLst>
                                        <p:tav tm="0">
                                          <p:val>
                                            <p:strVal val="#ppt_x"/>
                                          </p:val>
                                        </p:tav>
                                        <p:tav tm="100000">
                                          <p:val>
                                            <p:strVal val="#ppt_x"/>
                                          </p:val>
                                        </p:tav>
                                      </p:tavLst>
                                    </p:anim>
                                    <p:anim calcmode="lin" valueType="num">
                                      <p:cBhvr>
                                        <p:cTn id="65" dur="750" fill="hold"/>
                                        <p:tgtEl>
                                          <p:spTgt spid="2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750"/>
                                        <p:tgtEl>
                                          <p:spTgt spid="31"/>
                                        </p:tgtEl>
                                      </p:cBhvr>
                                    </p:animEffect>
                                    <p:anim calcmode="lin" valueType="num">
                                      <p:cBhvr>
                                        <p:cTn id="69" dur="750" fill="hold"/>
                                        <p:tgtEl>
                                          <p:spTgt spid="31"/>
                                        </p:tgtEl>
                                        <p:attrNameLst>
                                          <p:attrName>ppt_x</p:attrName>
                                        </p:attrNameLst>
                                      </p:cBhvr>
                                      <p:tavLst>
                                        <p:tav tm="0">
                                          <p:val>
                                            <p:strVal val="#ppt_x"/>
                                          </p:val>
                                        </p:tav>
                                        <p:tav tm="100000">
                                          <p:val>
                                            <p:strVal val="#ppt_x"/>
                                          </p:val>
                                        </p:tav>
                                      </p:tavLst>
                                    </p:anim>
                                    <p:anim calcmode="lin" valueType="num">
                                      <p:cBhvr>
                                        <p:cTn id="70" dur="75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750"/>
                                        <p:tgtEl>
                                          <p:spTgt spid="34"/>
                                        </p:tgtEl>
                                      </p:cBhvr>
                                    </p:animEffect>
                                    <p:anim calcmode="lin" valueType="num">
                                      <p:cBhvr>
                                        <p:cTn id="74" dur="750" fill="hold"/>
                                        <p:tgtEl>
                                          <p:spTgt spid="34"/>
                                        </p:tgtEl>
                                        <p:attrNameLst>
                                          <p:attrName>ppt_x</p:attrName>
                                        </p:attrNameLst>
                                      </p:cBhvr>
                                      <p:tavLst>
                                        <p:tav tm="0">
                                          <p:val>
                                            <p:strVal val="#ppt_x"/>
                                          </p:val>
                                        </p:tav>
                                        <p:tav tm="100000">
                                          <p:val>
                                            <p:strVal val="#ppt_x"/>
                                          </p:val>
                                        </p:tav>
                                      </p:tavLst>
                                    </p:anim>
                                    <p:anim calcmode="lin" valueType="num">
                                      <p:cBhvr>
                                        <p:cTn id="75" dur="750" fill="hold"/>
                                        <p:tgtEl>
                                          <p:spTgt spid="3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750"/>
                                        <p:tgtEl>
                                          <p:spTgt spid="37"/>
                                        </p:tgtEl>
                                      </p:cBhvr>
                                    </p:animEffect>
                                    <p:anim calcmode="lin" valueType="num">
                                      <p:cBhvr>
                                        <p:cTn id="79" dur="750" fill="hold"/>
                                        <p:tgtEl>
                                          <p:spTgt spid="37"/>
                                        </p:tgtEl>
                                        <p:attrNameLst>
                                          <p:attrName>ppt_x</p:attrName>
                                        </p:attrNameLst>
                                      </p:cBhvr>
                                      <p:tavLst>
                                        <p:tav tm="0">
                                          <p:val>
                                            <p:strVal val="#ppt_x"/>
                                          </p:val>
                                        </p:tav>
                                        <p:tav tm="100000">
                                          <p:val>
                                            <p:strVal val="#ppt_x"/>
                                          </p:val>
                                        </p:tav>
                                      </p:tavLst>
                                    </p:anim>
                                    <p:anim calcmode="lin" valueType="num">
                                      <p:cBhvr>
                                        <p:cTn id="80" dur="750" fill="hold"/>
                                        <p:tgtEl>
                                          <p:spTgt spid="3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750"/>
                                        <p:tgtEl>
                                          <p:spTgt spid="40"/>
                                        </p:tgtEl>
                                      </p:cBhvr>
                                    </p:animEffect>
                                    <p:anim calcmode="lin" valueType="num">
                                      <p:cBhvr>
                                        <p:cTn id="84" dur="750" fill="hold"/>
                                        <p:tgtEl>
                                          <p:spTgt spid="40"/>
                                        </p:tgtEl>
                                        <p:attrNameLst>
                                          <p:attrName>ppt_x</p:attrName>
                                        </p:attrNameLst>
                                      </p:cBhvr>
                                      <p:tavLst>
                                        <p:tav tm="0">
                                          <p:val>
                                            <p:strVal val="#ppt_x"/>
                                          </p:val>
                                        </p:tav>
                                        <p:tav tm="100000">
                                          <p:val>
                                            <p:strVal val="#ppt_x"/>
                                          </p:val>
                                        </p:tav>
                                      </p:tavLst>
                                    </p:anim>
                                    <p:anim calcmode="lin" valueType="num">
                                      <p:cBhvr>
                                        <p:cTn id="85" dur="750" fill="hold"/>
                                        <p:tgtEl>
                                          <p:spTgt spid="4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750"/>
                                        <p:tgtEl>
                                          <p:spTgt spid="43"/>
                                        </p:tgtEl>
                                      </p:cBhvr>
                                    </p:animEffect>
                                    <p:anim calcmode="lin" valueType="num">
                                      <p:cBhvr>
                                        <p:cTn id="89" dur="750" fill="hold"/>
                                        <p:tgtEl>
                                          <p:spTgt spid="43"/>
                                        </p:tgtEl>
                                        <p:attrNameLst>
                                          <p:attrName>ppt_x</p:attrName>
                                        </p:attrNameLst>
                                      </p:cBhvr>
                                      <p:tavLst>
                                        <p:tav tm="0">
                                          <p:val>
                                            <p:strVal val="#ppt_x"/>
                                          </p:val>
                                        </p:tav>
                                        <p:tav tm="100000">
                                          <p:val>
                                            <p:strVal val="#ppt_x"/>
                                          </p:val>
                                        </p:tav>
                                      </p:tavLst>
                                    </p:anim>
                                    <p:anim calcmode="lin" valueType="num">
                                      <p:cBhvr>
                                        <p:cTn id="90" dur="750" fill="hold"/>
                                        <p:tgtEl>
                                          <p:spTgt spid="43"/>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fade">
                                      <p:cBhvr>
                                        <p:cTn id="93" dur="750"/>
                                        <p:tgtEl>
                                          <p:spTgt spid="46"/>
                                        </p:tgtEl>
                                      </p:cBhvr>
                                    </p:animEffect>
                                    <p:anim calcmode="lin" valueType="num">
                                      <p:cBhvr>
                                        <p:cTn id="94" dur="750" fill="hold"/>
                                        <p:tgtEl>
                                          <p:spTgt spid="46"/>
                                        </p:tgtEl>
                                        <p:attrNameLst>
                                          <p:attrName>ppt_x</p:attrName>
                                        </p:attrNameLst>
                                      </p:cBhvr>
                                      <p:tavLst>
                                        <p:tav tm="0">
                                          <p:val>
                                            <p:strVal val="#ppt_x"/>
                                          </p:val>
                                        </p:tav>
                                        <p:tav tm="100000">
                                          <p:val>
                                            <p:strVal val="#ppt_x"/>
                                          </p:val>
                                        </p:tav>
                                      </p:tavLst>
                                    </p:anim>
                                    <p:anim calcmode="lin" valueType="num">
                                      <p:cBhvr>
                                        <p:cTn id="95"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9" grpId="0" animBg="1"/>
      <p:bldP spid="6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6" name="图片 9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圆角矩形 8"/>
          <p:cNvSpPr/>
          <p:nvPr/>
        </p:nvSpPr>
        <p:spPr>
          <a:xfrm>
            <a:off x="616857" y="783772"/>
            <a:ext cx="10958286" cy="4247520"/>
          </a:xfrm>
          <a:prstGeom prst="roundRect">
            <a:avLst>
              <a:gd name="adj" fmla="val 9564"/>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pic>
        <p:nvPicPr>
          <p:cNvPr id="97" name="图片 9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41" name="图片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5" name="文本框 94"/>
          <p:cNvSpPr txBox="1"/>
          <p:nvPr/>
        </p:nvSpPr>
        <p:spPr>
          <a:xfrm>
            <a:off x="748240" y="1151521"/>
            <a:ext cx="10695519" cy="3785652"/>
          </a:xfrm>
          <a:prstGeom prst="rect">
            <a:avLst/>
          </a:prstGeom>
          <a:noFill/>
        </p:spPr>
        <p:txBody>
          <a:bodyPr wrap="square" rtlCol="0">
            <a:spAutoFit/>
          </a:bodyPr>
          <a:lstStyle>
            <a:defPPr>
              <a:defRPr lang="zh-CN"/>
            </a:defPPr>
            <a:lvl1pPr algn="ctr">
              <a:defRPr sz="3200" spc="30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defRPr>
            </a:lvl1pPr>
          </a:lstStyle>
          <a:p>
            <a:pPr>
              <a:lnSpc>
                <a:spcPct val="120000"/>
              </a:lnSpc>
            </a:pPr>
            <a:r>
              <a:rPr lang="zh-CN" altLang="en-US" sz="4000" spc="0" dirty="0">
                <a:solidFill>
                  <a:schemeClr val="accent1"/>
                </a:solidFill>
                <a:effectLst/>
                <a:sym typeface="+mn-lt"/>
              </a:rPr>
              <a:t>认真学习党章、严格遵守党章，是加强党的建设的一项基础性经常性工作，也是全党同志的应尽义务和庄严责任，对强化全党党章意识，增强党的创造力、凝聚力、战斗力具有极为重要的作用。</a:t>
            </a:r>
          </a:p>
        </p:txBody>
      </p:sp>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50400" y="4157219"/>
            <a:ext cx="2641599" cy="2700780"/>
          </a:xfrm>
          <a:prstGeom prst="rect">
            <a:avLst/>
          </a:prstGeom>
        </p:spPr>
      </p:pic>
    </p:spTree>
    <p:extLst>
      <p:ext uri="{BB962C8B-B14F-4D97-AF65-F5344CB8AC3E}">
        <p14:creationId xmlns:p14="http://schemas.microsoft.com/office/powerpoint/2010/main" val="2887876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42" presetClass="entr" presetSubtype="0" fill="hold" nodeType="with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750"/>
                                        <p:tgtEl>
                                          <p:spTgt spid="97"/>
                                        </p:tgtEl>
                                      </p:cBhvr>
                                    </p:animEffect>
                                    <p:anim calcmode="lin" valueType="num">
                                      <p:cBhvr>
                                        <p:cTn id="16" dur="750" fill="hold"/>
                                        <p:tgtEl>
                                          <p:spTgt spid="97"/>
                                        </p:tgtEl>
                                        <p:attrNameLst>
                                          <p:attrName>ppt_x</p:attrName>
                                        </p:attrNameLst>
                                      </p:cBhvr>
                                      <p:tavLst>
                                        <p:tav tm="0">
                                          <p:val>
                                            <p:strVal val="#ppt_x"/>
                                          </p:val>
                                        </p:tav>
                                        <p:tav tm="100000">
                                          <p:val>
                                            <p:strVal val="#ppt_x"/>
                                          </p:val>
                                        </p:tav>
                                      </p:tavLst>
                                    </p:anim>
                                    <p:anim calcmode="lin" valueType="num">
                                      <p:cBhvr>
                                        <p:cTn id="17" dur="750" fill="hold"/>
                                        <p:tgtEl>
                                          <p:spTgt spid="97"/>
                                        </p:tgtEl>
                                        <p:attrNameLst>
                                          <p:attrName>ppt_y</p:attrName>
                                        </p:attrNameLst>
                                      </p:cBhvr>
                                      <p:tavLst>
                                        <p:tav tm="0">
                                          <p:val>
                                            <p:strVal val="#ppt_y+.1"/>
                                          </p:val>
                                        </p:tav>
                                        <p:tav tm="100000">
                                          <p:val>
                                            <p:strVal val="#ppt_y"/>
                                          </p:val>
                                        </p:tav>
                                      </p:tavLst>
                                    </p:anim>
                                  </p:childTnLst>
                                </p:cTn>
                              </p:par>
                              <p:par>
                                <p:cTn id="18" presetID="22" presetClass="entr" presetSubtype="1" fill="hold" nodeType="with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wipe(up)">
                                      <p:cBhvr>
                                        <p:cTn id="20" dur="1000"/>
                                        <p:tgtEl>
                                          <p:spTgt spid="96"/>
                                        </p:tgtEl>
                                      </p:cBhvr>
                                    </p:animEffect>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anim calcmode="lin" valueType="num">
                                      <p:cBhvr>
                                        <p:cTn id="24" dur="750" fill="hold"/>
                                        <p:tgtEl>
                                          <p:spTgt spid="2"/>
                                        </p:tgtEl>
                                        <p:attrNameLst>
                                          <p:attrName>ppt_x</p:attrName>
                                        </p:attrNameLst>
                                      </p:cBhvr>
                                      <p:tavLst>
                                        <p:tav tm="0">
                                          <p:val>
                                            <p:strVal val="#ppt_x"/>
                                          </p:val>
                                        </p:tav>
                                        <p:tav tm="100000">
                                          <p:val>
                                            <p:strVal val="#ppt_x"/>
                                          </p:val>
                                        </p:tav>
                                      </p:tavLst>
                                    </p:anim>
                                    <p:anim calcmode="lin" valueType="num">
                                      <p:cBhvr>
                                        <p:cTn id="25" dur="75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16" presetClass="entr" presetSubtype="2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1250"/>
                                        <p:tgtEl>
                                          <p:spTgt spid="9"/>
                                        </p:tgtEl>
                                      </p:cBhvr>
                                    </p:animEffect>
                                  </p:childTnLst>
                                </p:cTn>
                              </p:par>
                            </p:childTnLst>
                          </p:cTn>
                        </p:par>
                        <p:par>
                          <p:cTn id="30" fill="hold">
                            <p:stCondLst>
                              <p:cond delay="225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95"/>
                                        </p:tgtEl>
                                        <p:attrNameLst>
                                          <p:attrName>style.visibility</p:attrName>
                                        </p:attrNameLst>
                                      </p:cBhvr>
                                      <p:to>
                                        <p:strVal val="visible"/>
                                      </p:to>
                                    </p:set>
                                    <p:animEffect transition="in" filter="randombar(horizontal)">
                                      <p:cBhvr>
                                        <p:cTn id="33"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38863" y="3491085"/>
            <a:ext cx="5314275" cy="918457"/>
          </a:xfrm>
          <a:prstGeom prst="rect">
            <a:avLst/>
          </a:prstGeom>
          <a:noFill/>
          <a:effectLst/>
          <a:extLst/>
        </p:spPr>
        <p:txBody>
          <a:bodyPr wrap="square" rtlCol="0">
            <a:spAutoFit/>
          </a:bodyPr>
          <a:lstStyle/>
          <a:p>
            <a:pPr algn="ctr">
              <a:lnSpc>
                <a:spcPct val="120000"/>
              </a:lnSpc>
            </a:pPr>
            <a:r>
              <a:rPr lang="zh-CN" altLang="en-US" sz="4800" spc="3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党章的发展历程</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第三部分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37021377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党章的制定修改和四大体系</a:t>
            </a:r>
          </a:p>
        </p:txBody>
      </p:sp>
      <p:sp>
        <p:nvSpPr>
          <p:cNvPr id="119" name="TextBox 3"/>
          <p:cNvSpPr txBox="1"/>
          <p:nvPr/>
        </p:nvSpPr>
        <p:spPr>
          <a:xfrm>
            <a:off x="940314" y="1575856"/>
            <a:ext cx="10311372" cy="812530"/>
          </a:xfrm>
          <a:prstGeom prst="rect">
            <a:avLst/>
          </a:prstGeom>
        </p:spPr>
        <p:txBody>
          <a:bodyPr wrap="square">
            <a:spAutoFit/>
          </a:bodyPr>
          <a:lstStyle>
            <a:defPPr>
              <a:defRPr lang="zh-CN"/>
            </a:defPPr>
            <a:lvl1pPr>
              <a:lnSpc>
                <a:spcPct val="130000"/>
              </a:lnSpc>
              <a:spcBef>
                <a:spcPts val="600"/>
              </a:spcBef>
              <a:defRPr sz="1600" kern="0">
                <a:latin typeface="Arial" panose="020B0604020202020204" pitchFamily="34" charset="0"/>
                <a:ea typeface="微软雅黑" panose="020B0503020204020204" pitchFamily="34" charset="-122"/>
                <a:cs typeface="+mn-ea"/>
              </a:defRPr>
            </a:lvl1pPr>
          </a:lstStyle>
          <a:p>
            <a:pPr algn="ctr"/>
            <a:r>
              <a:rPr lang="zh-CN" altLang="en-US" sz="1800" dirty="0">
                <a:sym typeface="+mn-lt"/>
              </a:rPr>
              <a:t>中国共产党自</a:t>
            </a:r>
            <a:r>
              <a:rPr lang="en-US" altLang="zh-CN" sz="1800" b="1" dirty="0">
                <a:solidFill>
                  <a:schemeClr val="accent1"/>
                </a:solidFill>
                <a:sym typeface="+mn-lt"/>
              </a:rPr>
              <a:t>1921</a:t>
            </a:r>
            <a:r>
              <a:rPr lang="zh-CN" altLang="en-US" sz="1800" b="1" dirty="0">
                <a:solidFill>
                  <a:schemeClr val="accent1"/>
                </a:solidFill>
                <a:sym typeface="+mn-lt"/>
              </a:rPr>
              <a:t>年诞生</a:t>
            </a:r>
            <a:r>
              <a:rPr lang="zh-CN" altLang="en-US" sz="1800" dirty="0">
                <a:sym typeface="+mn-lt"/>
              </a:rPr>
              <a:t>至</a:t>
            </a:r>
            <a:r>
              <a:rPr lang="zh-CN" altLang="en-US" sz="1800" b="1" dirty="0" smtClean="0">
                <a:solidFill>
                  <a:schemeClr val="accent1"/>
                </a:solidFill>
                <a:sym typeface="+mn-lt"/>
              </a:rPr>
              <a:t>十九大</a:t>
            </a:r>
            <a:r>
              <a:rPr lang="zh-CN" altLang="en-US" sz="1800" dirty="0">
                <a:sym typeface="+mn-lt"/>
              </a:rPr>
              <a:t>，先后</a:t>
            </a:r>
            <a:r>
              <a:rPr lang="zh-CN" altLang="en-US" sz="1800" b="1" dirty="0">
                <a:solidFill>
                  <a:schemeClr val="accent1"/>
                </a:solidFill>
                <a:sym typeface="+mn-lt"/>
              </a:rPr>
              <a:t>制定、修改过次</a:t>
            </a:r>
            <a:r>
              <a:rPr lang="zh-CN" altLang="en-US" sz="1800" b="1" dirty="0" smtClean="0">
                <a:solidFill>
                  <a:schemeClr val="accent1"/>
                </a:solidFill>
                <a:sym typeface="+mn-lt"/>
              </a:rPr>
              <a:t>十九次</a:t>
            </a:r>
            <a:r>
              <a:rPr lang="zh-CN" altLang="en-US" sz="1800" b="1" dirty="0">
                <a:solidFill>
                  <a:schemeClr val="accent1"/>
                </a:solidFill>
                <a:sym typeface="+mn-lt"/>
              </a:rPr>
              <a:t>党章。</a:t>
            </a:r>
            <a:r>
              <a:rPr lang="en-US" altLang="zh-CN" sz="1800" dirty="0">
                <a:sym typeface="+mn-lt"/>
              </a:rPr>
              <a:t>（</a:t>
            </a:r>
            <a:r>
              <a:rPr lang="zh-CN" altLang="en-US" sz="1800" dirty="0">
                <a:sym typeface="+mn-lt"/>
              </a:rPr>
              <a:t>包含</a:t>
            </a:r>
            <a:r>
              <a:rPr lang="zh-CN" altLang="en-US" sz="1800" b="1" dirty="0">
                <a:solidFill>
                  <a:schemeClr val="accent1"/>
                </a:solidFill>
                <a:sym typeface="+mn-lt"/>
              </a:rPr>
              <a:t>一大</a:t>
            </a:r>
            <a:r>
              <a:rPr lang="zh-CN" altLang="en-US" sz="1800" dirty="0">
                <a:sym typeface="+mn-lt"/>
              </a:rPr>
              <a:t>的</a:t>
            </a:r>
            <a:r>
              <a:rPr lang="en-US" altLang="zh-CN" sz="1800" dirty="0">
                <a:sym typeface="+mn-lt"/>
              </a:rPr>
              <a:t>《</a:t>
            </a:r>
            <a:r>
              <a:rPr lang="zh-CN" altLang="en-US" sz="1800" dirty="0">
                <a:sym typeface="+mn-lt"/>
              </a:rPr>
              <a:t>中国共产党第一个纲领</a:t>
            </a:r>
            <a:r>
              <a:rPr lang="en-US" altLang="zh-CN" sz="1800" dirty="0">
                <a:sym typeface="+mn-lt"/>
              </a:rPr>
              <a:t>》</a:t>
            </a:r>
            <a:r>
              <a:rPr lang="zh-CN" altLang="en-US" sz="1800" dirty="0">
                <a:sym typeface="+mn-lt"/>
              </a:rPr>
              <a:t>和</a:t>
            </a:r>
            <a:r>
              <a:rPr lang="zh-CN" altLang="en-US" sz="1800" b="1" dirty="0">
                <a:solidFill>
                  <a:schemeClr val="accent1"/>
                </a:solidFill>
                <a:sym typeface="+mn-lt"/>
              </a:rPr>
              <a:t>十三大</a:t>
            </a:r>
            <a:r>
              <a:rPr lang="zh-CN" altLang="en-US" sz="1800" dirty="0">
                <a:sym typeface="+mn-lt"/>
              </a:rPr>
              <a:t>的</a:t>
            </a:r>
            <a:r>
              <a:rPr lang="en-US" altLang="zh-CN" sz="1800" dirty="0">
                <a:sym typeface="+mn-lt"/>
              </a:rPr>
              <a:t>《</a:t>
            </a:r>
            <a:r>
              <a:rPr lang="zh-CN" altLang="en-US" sz="1800" dirty="0">
                <a:sym typeface="+mn-lt"/>
              </a:rPr>
              <a:t>中国共产党章程部分条文修正案</a:t>
            </a:r>
            <a:r>
              <a:rPr lang="en-US" altLang="zh-CN" sz="1800" dirty="0">
                <a:sym typeface="+mn-lt"/>
              </a:rPr>
              <a:t>》）</a:t>
            </a:r>
            <a:endParaRPr lang="zh-CN" altLang="en-US" sz="1800" dirty="0">
              <a:sym typeface="+mn-lt"/>
            </a:endParaRPr>
          </a:p>
        </p:txBody>
      </p:sp>
      <p:grpSp>
        <p:nvGrpSpPr>
          <p:cNvPr id="17" name="组合 16"/>
          <p:cNvGrpSpPr/>
          <p:nvPr/>
        </p:nvGrpSpPr>
        <p:grpSpPr>
          <a:xfrm>
            <a:off x="5268912" y="3326822"/>
            <a:ext cx="1654175" cy="1655763"/>
            <a:chOff x="5278438" y="3037335"/>
            <a:chExt cx="1654175" cy="1655763"/>
          </a:xfrm>
        </p:grpSpPr>
        <p:sp>
          <p:nvSpPr>
            <p:cNvPr id="82" name="Oval 17"/>
            <p:cNvSpPr>
              <a:spLocks noChangeArrowheads="1"/>
            </p:cNvSpPr>
            <p:nvPr/>
          </p:nvSpPr>
          <p:spPr bwMode="auto">
            <a:xfrm>
              <a:off x="5278438" y="3037335"/>
              <a:ext cx="1654175" cy="1655763"/>
            </a:xfrm>
            <a:prstGeom prst="ellipse">
              <a:avLst/>
            </a:prstGeom>
            <a:solidFill>
              <a:schemeClr val="accent1"/>
            </a:solidFill>
            <a:ln w="0">
              <a:noFill/>
              <a:prstDash val="solid"/>
              <a:round/>
              <a:headEnd/>
              <a:tailEn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000" b="1">
                <a:solidFill>
                  <a:srgbClr val="FDF29C"/>
                </a:solidFill>
                <a:latin typeface="微软雅黑" panose="020B0503020204020204" pitchFamily="34" charset="-122"/>
                <a:ea typeface="微软雅黑" panose="020B0503020204020204" pitchFamily="34" charset="-122"/>
                <a:cs typeface="+mn-ea"/>
                <a:sym typeface="+mn-lt"/>
              </a:endParaRPr>
            </a:p>
          </p:txBody>
        </p:sp>
        <p:sp>
          <p:nvSpPr>
            <p:cNvPr id="83" name="Oval 18"/>
            <p:cNvSpPr>
              <a:spLocks noChangeArrowheads="1"/>
            </p:cNvSpPr>
            <p:nvPr/>
          </p:nvSpPr>
          <p:spPr bwMode="auto">
            <a:xfrm>
              <a:off x="5380038" y="3151635"/>
              <a:ext cx="1438275" cy="1425575"/>
            </a:xfrm>
            <a:prstGeom prst="ellipse">
              <a:avLst/>
            </a:prstGeom>
            <a:noFill/>
            <a:ln w="9525">
              <a:solidFill>
                <a:srgbClr val="FDF29C"/>
              </a:solidFill>
              <a:prstDash val="lgDash"/>
              <a:round/>
              <a:headEnd/>
              <a:tailEn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000" b="1">
                <a:solidFill>
                  <a:srgbClr val="FDF29C"/>
                </a:solidFill>
                <a:latin typeface="微软雅黑" panose="020B0503020204020204" pitchFamily="34" charset="-122"/>
                <a:ea typeface="微软雅黑" panose="020B0503020204020204" pitchFamily="34" charset="-122"/>
                <a:cs typeface="+mn-ea"/>
                <a:sym typeface="+mn-lt"/>
              </a:endParaRPr>
            </a:p>
          </p:txBody>
        </p:sp>
        <p:sp>
          <p:nvSpPr>
            <p:cNvPr id="103" name="矩形 102"/>
            <p:cNvSpPr/>
            <p:nvPr/>
          </p:nvSpPr>
          <p:spPr>
            <a:xfrm>
              <a:off x="5462890" y="3508420"/>
              <a:ext cx="1285271" cy="713592"/>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400" b="1" spc="300" dirty="0" smtClean="0">
                  <a:solidFill>
                    <a:srgbClr val="FDF29C"/>
                  </a:solidFill>
                  <a:latin typeface="微软雅黑" panose="020B0503020204020204" pitchFamily="34" charset="-122"/>
                  <a:ea typeface="微软雅黑" panose="020B0503020204020204" pitchFamily="34" charset="-122"/>
                </a:rPr>
                <a:t>四大党章体系</a:t>
              </a:r>
              <a:endParaRPr lang="zh-CN" altLang="en-US" sz="2400" b="1" spc="300" dirty="0">
                <a:solidFill>
                  <a:srgbClr val="FDF29C"/>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458518" y="2704316"/>
            <a:ext cx="2697163" cy="978311"/>
            <a:chOff x="6970713" y="2657399"/>
            <a:chExt cx="2697163" cy="978311"/>
          </a:xfrm>
        </p:grpSpPr>
        <p:sp>
          <p:nvSpPr>
            <p:cNvPr id="3" name="圆角矩形 2"/>
            <p:cNvSpPr/>
            <p:nvPr/>
          </p:nvSpPr>
          <p:spPr>
            <a:xfrm>
              <a:off x="6970713" y="2657399"/>
              <a:ext cx="2697163" cy="9783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93" name="文本框 92"/>
            <p:cNvSpPr txBox="1">
              <a:spLocks noChangeArrowheads="1"/>
            </p:cNvSpPr>
            <p:nvPr/>
          </p:nvSpPr>
          <p:spPr bwMode="auto">
            <a:xfrm>
              <a:off x="7546896" y="2749268"/>
              <a:ext cx="1544797" cy="369332"/>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1800" b="1" spc="300" dirty="0">
                  <a:solidFill>
                    <a:srgbClr val="FDF29C"/>
                  </a:solidFill>
                  <a:cs typeface="+mn-ea"/>
                  <a:sym typeface="+mn-lt"/>
                </a:rPr>
                <a:t>1-6</a:t>
              </a:r>
              <a:r>
                <a:rPr lang="zh-CN" altLang="en-US" sz="1800" b="1" spc="300" dirty="0">
                  <a:solidFill>
                    <a:srgbClr val="FDF29C"/>
                  </a:solidFill>
                  <a:cs typeface="+mn-ea"/>
                  <a:sym typeface="+mn-lt"/>
                </a:rPr>
                <a:t>大党章</a:t>
              </a:r>
            </a:p>
          </p:txBody>
        </p:sp>
        <p:sp>
          <p:nvSpPr>
            <p:cNvPr id="2" name="矩形 1"/>
            <p:cNvSpPr/>
            <p:nvPr/>
          </p:nvSpPr>
          <p:spPr>
            <a:xfrm>
              <a:off x="7019202" y="3186853"/>
              <a:ext cx="2600184" cy="400110"/>
            </a:xfrm>
            <a:prstGeom prst="rect">
              <a:avLst/>
            </a:prstGeom>
            <a:noFill/>
          </p:spPr>
          <p:txBody>
            <a:bodyPr wrap="square" rtlCol="0">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cs typeface="+mn-ea"/>
                </a:rPr>
                <a:t>建党初期党章体系</a:t>
              </a:r>
            </a:p>
          </p:txBody>
        </p:sp>
        <p:sp>
          <p:nvSpPr>
            <p:cNvPr id="4" name="任意多边形 3"/>
            <p:cNvSpPr/>
            <p:nvPr/>
          </p:nvSpPr>
          <p:spPr>
            <a:xfrm>
              <a:off x="7095294" y="3164424"/>
              <a:ext cx="2448000" cy="0"/>
            </a:xfrm>
            <a:custGeom>
              <a:avLst/>
              <a:gdLst>
                <a:gd name="connsiteX0" fmla="*/ 0 w 2057400"/>
                <a:gd name="connsiteY0" fmla="*/ 0 h 0"/>
                <a:gd name="connsiteX1" fmla="*/ 2057400 w 2057400"/>
                <a:gd name="connsiteY1" fmla="*/ 0 h 0"/>
              </a:gdLst>
              <a:ahLst/>
              <a:cxnLst>
                <a:cxn ang="0">
                  <a:pos x="connsiteX0" y="connsiteY0"/>
                </a:cxn>
                <a:cxn ang="0">
                  <a:pos x="connsiteX1" y="connsiteY1"/>
                </a:cxn>
              </a:cxnLst>
              <a:rect l="l" t="t" r="r" b="b"/>
              <a:pathLst>
                <a:path w="2057400">
                  <a:moveTo>
                    <a:pt x="0" y="0"/>
                  </a:moveTo>
                  <a:lnTo>
                    <a:pt x="2057400" y="0"/>
                  </a:lnTo>
                </a:path>
              </a:pathLst>
            </a:custGeom>
            <a:noFill/>
            <a:ln w="9525">
              <a:solidFill>
                <a:srgbClr val="FDF29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nvGrpSpPr>
          <p:cNvPr id="13" name="组合 12"/>
          <p:cNvGrpSpPr/>
          <p:nvPr/>
        </p:nvGrpSpPr>
        <p:grpSpPr>
          <a:xfrm>
            <a:off x="2036318" y="2704316"/>
            <a:ext cx="2697163" cy="978311"/>
            <a:chOff x="2481443" y="2657399"/>
            <a:chExt cx="2697163" cy="978311"/>
          </a:xfrm>
        </p:grpSpPr>
        <p:sp>
          <p:nvSpPr>
            <p:cNvPr id="110" name="圆角矩形 109"/>
            <p:cNvSpPr/>
            <p:nvPr/>
          </p:nvSpPr>
          <p:spPr>
            <a:xfrm>
              <a:off x="2481443" y="2657399"/>
              <a:ext cx="2697163" cy="9783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solidFill>
                  <a:srgbClr val="FDF29C"/>
                </a:solidFill>
              </a:endParaRPr>
            </a:p>
          </p:txBody>
        </p:sp>
        <p:sp>
          <p:nvSpPr>
            <p:cNvPr id="111" name="文本框 110"/>
            <p:cNvSpPr txBox="1">
              <a:spLocks noChangeArrowheads="1"/>
            </p:cNvSpPr>
            <p:nvPr/>
          </p:nvSpPr>
          <p:spPr bwMode="auto">
            <a:xfrm>
              <a:off x="2848055" y="2749268"/>
              <a:ext cx="1963938" cy="369332"/>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1800" b="1" spc="300" dirty="0" smtClean="0">
                  <a:solidFill>
                    <a:srgbClr val="FDF29C"/>
                  </a:solidFill>
                  <a:cs typeface="+mn-ea"/>
                  <a:sym typeface="+mn-lt"/>
                </a:rPr>
                <a:t>12-19</a:t>
              </a:r>
              <a:r>
                <a:rPr lang="zh-CN" altLang="en-US" sz="1800" b="1" spc="300" dirty="0" smtClean="0">
                  <a:solidFill>
                    <a:srgbClr val="FDF29C"/>
                  </a:solidFill>
                  <a:cs typeface="+mn-ea"/>
                  <a:sym typeface="+mn-lt"/>
                </a:rPr>
                <a:t>大</a:t>
              </a:r>
              <a:r>
                <a:rPr lang="zh-CN" altLang="en-US" sz="1800" b="1" spc="300" dirty="0">
                  <a:solidFill>
                    <a:srgbClr val="FDF29C"/>
                  </a:solidFill>
                  <a:cs typeface="+mn-ea"/>
                  <a:sym typeface="+mn-lt"/>
                </a:rPr>
                <a:t>党章</a:t>
              </a:r>
            </a:p>
          </p:txBody>
        </p:sp>
        <p:sp>
          <p:nvSpPr>
            <p:cNvPr id="112" name="矩形 111"/>
            <p:cNvSpPr/>
            <p:nvPr/>
          </p:nvSpPr>
          <p:spPr>
            <a:xfrm>
              <a:off x="2681166" y="3186853"/>
              <a:ext cx="2297717" cy="400110"/>
            </a:xfrm>
            <a:prstGeom prst="rect">
              <a:avLst/>
            </a:prstGeom>
            <a:noFill/>
          </p:spPr>
          <p:txBody>
            <a:bodyPr wrap="square" rtlCol="0">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cs typeface="+mn-ea"/>
                </a:rPr>
                <a:t>十二大党章体系</a:t>
              </a:r>
            </a:p>
          </p:txBody>
        </p:sp>
        <p:sp>
          <p:nvSpPr>
            <p:cNvPr id="113" name="任意多边形 112"/>
            <p:cNvSpPr/>
            <p:nvPr/>
          </p:nvSpPr>
          <p:spPr>
            <a:xfrm>
              <a:off x="2606024" y="3164424"/>
              <a:ext cx="2448000" cy="0"/>
            </a:xfrm>
            <a:custGeom>
              <a:avLst/>
              <a:gdLst>
                <a:gd name="connsiteX0" fmla="*/ 0 w 2057400"/>
                <a:gd name="connsiteY0" fmla="*/ 0 h 0"/>
                <a:gd name="connsiteX1" fmla="*/ 2057400 w 2057400"/>
                <a:gd name="connsiteY1" fmla="*/ 0 h 0"/>
              </a:gdLst>
              <a:ahLst/>
              <a:cxnLst>
                <a:cxn ang="0">
                  <a:pos x="connsiteX0" y="connsiteY0"/>
                </a:cxn>
                <a:cxn ang="0">
                  <a:pos x="connsiteX1" y="connsiteY1"/>
                </a:cxn>
              </a:cxnLst>
              <a:rect l="l" t="t" r="r" b="b"/>
              <a:pathLst>
                <a:path w="2057400">
                  <a:moveTo>
                    <a:pt x="0" y="0"/>
                  </a:moveTo>
                  <a:lnTo>
                    <a:pt x="2057400" y="0"/>
                  </a:lnTo>
                </a:path>
              </a:pathLst>
            </a:custGeom>
            <a:noFill/>
            <a:ln w="9525">
              <a:solidFill>
                <a:srgbClr val="FDF29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solidFill>
                  <a:srgbClr val="FDF29C"/>
                </a:solidFill>
              </a:endParaRPr>
            </a:p>
          </p:txBody>
        </p:sp>
      </p:grpSp>
      <p:grpSp>
        <p:nvGrpSpPr>
          <p:cNvPr id="11" name="组合 10"/>
          <p:cNvGrpSpPr/>
          <p:nvPr/>
        </p:nvGrpSpPr>
        <p:grpSpPr>
          <a:xfrm>
            <a:off x="7458518" y="4626779"/>
            <a:ext cx="2697163" cy="978311"/>
            <a:chOff x="6970713" y="4388095"/>
            <a:chExt cx="2697163" cy="978311"/>
          </a:xfrm>
        </p:grpSpPr>
        <p:sp>
          <p:nvSpPr>
            <p:cNvPr id="105" name="圆角矩形 104"/>
            <p:cNvSpPr/>
            <p:nvPr/>
          </p:nvSpPr>
          <p:spPr>
            <a:xfrm>
              <a:off x="6970713" y="4388095"/>
              <a:ext cx="2697163" cy="9783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06" name="文本框 105"/>
            <p:cNvSpPr txBox="1">
              <a:spLocks noChangeArrowheads="1"/>
            </p:cNvSpPr>
            <p:nvPr/>
          </p:nvSpPr>
          <p:spPr bwMode="auto">
            <a:xfrm>
              <a:off x="7546896" y="4479964"/>
              <a:ext cx="1544797" cy="369332"/>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1800" b="1" spc="300" dirty="0">
                  <a:solidFill>
                    <a:srgbClr val="FDF29C"/>
                  </a:solidFill>
                  <a:cs typeface="+mn-ea"/>
                  <a:sym typeface="+mn-lt"/>
                </a:rPr>
                <a:t>7-8</a:t>
              </a:r>
              <a:r>
                <a:rPr lang="zh-CN" altLang="en-US" sz="1800" b="1" spc="300" dirty="0">
                  <a:solidFill>
                    <a:srgbClr val="FDF29C"/>
                  </a:solidFill>
                  <a:cs typeface="+mn-ea"/>
                  <a:sym typeface="+mn-lt"/>
                </a:rPr>
                <a:t>大党章</a:t>
              </a:r>
            </a:p>
          </p:txBody>
        </p:sp>
        <p:sp>
          <p:nvSpPr>
            <p:cNvPr id="107" name="矩形 106"/>
            <p:cNvSpPr/>
            <p:nvPr/>
          </p:nvSpPr>
          <p:spPr>
            <a:xfrm>
              <a:off x="7170436" y="4917549"/>
              <a:ext cx="2297717" cy="400110"/>
            </a:xfrm>
            <a:prstGeom prst="rect">
              <a:avLst/>
            </a:prstGeom>
            <a:noFill/>
          </p:spPr>
          <p:txBody>
            <a:bodyPr wrap="square" rtlCol="0">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cs typeface="+mn-ea"/>
                </a:rPr>
                <a:t>七大党章体系</a:t>
              </a:r>
            </a:p>
          </p:txBody>
        </p:sp>
        <p:sp>
          <p:nvSpPr>
            <p:cNvPr id="108" name="任意多边形 107"/>
            <p:cNvSpPr/>
            <p:nvPr/>
          </p:nvSpPr>
          <p:spPr>
            <a:xfrm>
              <a:off x="7095294" y="4895120"/>
              <a:ext cx="2448000" cy="0"/>
            </a:xfrm>
            <a:custGeom>
              <a:avLst/>
              <a:gdLst>
                <a:gd name="connsiteX0" fmla="*/ 0 w 2057400"/>
                <a:gd name="connsiteY0" fmla="*/ 0 h 0"/>
                <a:gd name="connsiteX1" fmla="*/ 2057400 w 2057400"/>
                <a:gd name="connsiteY1" fmla="*/ 0 h 0"/>
              </a:gdLst>
              <a:ahLst/>
              <a:cxnLst>
                <a:cxn ang="0">
                  <a:pos x="connsiteX0" y="connsiteY0"/>
                </a:cxn>
                <a:cxn ang="0">
                  <a:pos x="connsiteX1" y="connsiteY1"/>
                </a:cxn>
              </a:cxnLst>
              <a:rect l="l" t="t" r="r" b="b"/>
              <a:pathLst>
                <a:path w="2057400">
                  <a:moveTo>
                    <a:pt x="0" y="0"/>
                  </a:moveTo>
                  <a:lnTo>
                    <a:pt x="2057400" y="0"/>
                  </a:lnTo>
                </a:path>
              </a:pathLst>
            </a:custGeom>
            <a:noFill/>
            <a:ln w="9525">
              <a:solidFill>
                <a:srgbClr val="FDF29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nvGrpSpPr>
          <p:cNvPr id="12" name="组合 11"/>
          <p:cNvGrpSpPr/>
          <p:nvPr/>
        </p:nvGrpSpPr>
        <p:grpSpPr>
          <a:xfrm>
            <a:off x="2036318" y="4626779"/>
            <a:ext cx="2697163" cy="978311"/>
            <a:chOff x="2481443" y="4388095"/>
            <a:chExt cx="2697163" cy="978311"/>
          </a:xfrm>
        </p:grpSpPr>
        <p:sp>
          <p:nvSpPr>
            <p:cNvPr id="115" name="圆角矩形 114"/>
            <p:cNvSpPr/>
            <p:nvPr/>
          </p:nvSpPr>
          <p:spPr>
            <a:xfrm>
              <a:off x="2481443" y="4388095"/>
              <a:ext cx="2697163" cy="9783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solidFill>
                  <a:srgbClr val="FDF29C"/>
                </a:solidFill>
              </a:endParaRPr>
            </a:p>
          </p:txBody>
        </p:sp>
        <p:sp>
          <p:nvSpPr>
            <p:cNvPr id="116" name="文本框 115"/>
            <p:cNvSpPr txBox="1">
              <a:spLocks noChangeArrowheads="1"/>
            </p:cNvSpPr>
            <p:nvPr/>
          </p:nvSpPr>
          <p:spPr bwMode="auto">
            <a:xfrm>
              <a:off x="2987154" y="4479964"/>
              <a:ext cx="1685741" cy="369332"/>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1800" b="1" spc="300" dirty="0">
                  <a:solidFill>
                    <a:srgbClr val="FDF29C"/>
                  </a:solidFill>
                  <a:cs typeface="+mn-ea"/>
                  <a:sym typeface="+mn-lt"/>
                </a:rPr>
                <a:t>9-11</a:t>
              </a:r>
              <a:r>
                <a:rPr lang="zh-CN" altLang="en-US" sz="1800" b="1" spc="300" dirty="0">
                  <a:solidFill>
                    <a:srgbClr val="FDF29C"/>
                  </a:solidFill>
                  <a:cs typeface="+mn-ea"/>
                  <a:sym typeface="+mn-lt"/>
                </a:rPr>
                <a:t>大党章</a:t>
              </a:r>
            </a:p>
          </p:txBody>
        </p:sp>
        <p:sp>
          <p:nvSpPr>
            <p:cNvPr id="117" name="矩形 116"/>
            <p:cNvSpPr/>
            <p:nvPr/>
          </p:nvSpPr>
          <p:spPr>
            <a:xfrm>
              <a:off x="2681166" y="4917549"/>
              <a:ext cx="2297717" cy="400110"/>
            </a:xfrm>
            <a:prstGeom prst="rect">
              <a:avLst/>
            </a:prstGeom>
            <a:noFill/>
          </p:spPr>
          <p:txBody>
            <a:bodyPr wrap="square" rtlCol="0">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cs typeface="+mn-ea"/>
                </a:rPr>
                <a:t>九大党章体系</a:t>
              </a:r>
            </a:p>
          </p:txBody>
        </p:sp>
        <p:sp>
          <p:nvSpPr>
            <p:cNvPr id="118" name="任意多边形 117"/>
            <p:cNvSpPr/>
            <p:nvPr/>
          </p:nvSpPr>
          <p:spPr>
            <a:xfrm>
              <a:off x="2606024" y="4895120"/>
              <a:ext cx="2448000" cy="0"/>
            </a:xfrm>
            <a:custGeom>
              <a:avLst/>
              <a:gdLst>
                <a:gd name="connsiteX0" fmla="*/ 0 w 2057400"/>
                <a:gd name="connsiteY0" fmla="*/ 0 h 0"/>
                <a:gd name="connsiteX1" fmla="*/ 2057400 w 2057400"/>
                <a:gd name="connsiteY1" fmla="*/ 0 h 0"/>
              </a:gdLst>
              <a:ahLst/>
              <a:cxnLst>
                <a:cxn ang="0">
                  <a:pos x="connsiteX0" y="connsiteY0"/>
                </a:cxn>
                <a:cxn ang="0">
                  <a:pos x="connsiteX1" y="connsiteY1"/>
                </a:cxn>
              </a:cxnLst>
              <a:rect l="l" t="t" r="r" b="b"/>
              <a:pathLst>
                <a:path w="2057400">
                  <a:moveTo>
                    <a:pt x="0" y="0"/>
                  </a:moveTo>
                  <a:lnTo>
                    <a:pt x="2057400" y="0"/>
                  </a:lnTo>
                </a:path>
              </a:pathLst>
            </a:custGeom>
            <a:noFill/>
            <a:ln w="9525">
              <a:solidFill>
                <a:srgbClr val="FDF29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solidFill>
                  <a:srgbClr val="FDF29C"/>
                </a:solidFill>
              </a:endParaRPr>
            </a:p>
          </p:txBody>
        </p:sp>
      </p:grpSp>
      <p:sp>
        <p:nvSpPr>
          <p:cNvPr id="19" name="任意多边形 18"/>
          <p:cNvSpPr/>
          <p:nvPr/>
        </p:nvSpPr>
        <p:spPr>
          <a:xfrm>
            <a:off x="6774656" y="3211341"/>
            <a:ext cx="654050" cy="440531"/>
          </a:xfrm>
          <a:custGeom>
            <a:avLst/>
            <a:gdLst>
              <a:gd name="connsiteX0" fmla="*/ 0 w 568325"/>
              <a:gd name="connsiteY0" fmla="*/ 400050 h 400050"/>
              <a:gd name="connsiteX1" fmla="*/ 234950 w 568325"/>
              <a:gd name="connsiteY1" fmla="*/ 0 h 400050"/>
              <a:gd name="connsiteX2" fmla="*/ 568325 w 568325"/>
              <a:gd name="connsiteY2" fmla="*/ 0 h 400050"/>
              <a:gd name="connsiteX0" fmla="*/ 0 w 654050"/>
              <a:gd name="connsiteY0" fmla="*/ 440531 h 440531"/>
              <a:gd name="connsiteX1" fmla="*/ 320675 w 654050"/>
              <a:gd name="connsiteY1" fmla="*/ 0 h 440531"/>
              <a:gd name="connsiteX2" fmla="*/ 654050 w 654050"/>
              <a:gd name="connsiteY2" fmla="*/ 0 h 440531"/>
            </a:gdLst>
            <a:ahLst/>
            <a:cxnLst>
              <a:cxn ang="0">
                <a:pos x="connsiteX0" y="connsiteY0"/>
              </a:cxn>
              <a:cxn ang="0">
                <a:pos x="connsiteX1" y="connsiteY1"/>
              </a:cxn>
              <a:cxn ang="0">
                <a:pos x="connsiteX2" y="connsiteY2"/>
              </a:cxn>
            </a:cxnLst>
            <a:rect l="l" t="t" r="r" b="b"/>
            <a:pathLst>
              <a:path w="654050" h="440531">
                <a:moveTo>
                  <a:pt x="0" y="440531"/>
                </a:moveTo>
                <a:lnTo>
                  <a:pt x="320675" y="0"/>
                </a:lnTo>
                <a:lnTo>
                  <a:pt x="654050" y="0"/>
                </a:lnTo>
              </a:path>
            </a:pathLst>
          </a:custGeom>
          <a:noFill/>
          <a:ln w="9525">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0" name="任意多边形 39"/>
          <p:cNvSpPr/>
          <p:nvPr/>
        </p:nvSpPr>
        <p:spPr>
          <a:xfrm flipV="1">
            <a:off x="6774656" y="4703314"/>
            <a:ext cx="654050" cy="440531"/>
          </a:xfrm>
          <a:custGeom>
            <a:avLst/>
            <a:gdLst>
              <a:gd name="connsiteX0" fmla="*/ 0 w 568325"/>
              <a:gd name="connsiteY0" fmla="*/ 400050 h 400050"/>
              <a:gd name="connsiteX1" fmla="*/ 234950 w 568325"/>
              <a:gd name="connsiteY1" fmla="*/ 0 h 400050"/>
              <a:gd name="connsiteX2" fmla="*/ 568325 w 568325"/>
              <a:gd name="connsiteY2" fmla="*/ 0 h 400050"/>
              <a:gd name="connsiteX0" fmla="*/ 0 w 654050"/>
              <a:gd name="connsiteY0" fmla="*/ 440531 h 440531"/>
              <a:gd name="connsiteX1" fmla="*/ 320675 w 654050"/>
              <a:gd name="connsiteY1" fmla="*/ 0 h 440531"/>
              <a:gd name="connsiteX2" fmla="*/ 654050 w 654050"/>
              <a:gd name="connsiteY2" fmla="*/ 0 h 440531"/>
            </a:gdLst>
            <a:ahLst/>
            <a:cxnLst>
              <a:cxn ang="0">
                <a:pos x="connsiteX0" y="connsiteY0"/>
              </a:cxn>
              <a:cxn ang="0">
                <a:pos x="connsiteX1" y="connsiteY1"/>
              </a:cxn>
              <a:cxn ang="0">
                <a:pos x="connsiteX2" y="connsiteY2"/>
              </a:cxn>
            </a:cxnLst>
            <a:rect l="l" t="t" r="r" b="b"/>
            <a:pathLst>
              <a:path w="654050" h="440531">
                <a:moveTo>
                  <a:pt x="0" y="440531"/>
                </a:moveTo>
                <a:lnTo>
                  <a:pt x="320675" y="0"/>
                </a:lnTo>
                <a:lnTo>
                  <a:pt x="654050" y="0"/>
                </a:lnTo>
              </a:path>
            </a:pathLst>
          </a:custGeom>
          <a:noFill/>
          <a:ln w="9525">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3" name="任意多边形 42"/>
          <p:cNvSpPr/>
          <p:nvPr/>
        </p:nvSpPr>
        <p:spPr>
          <a:xfrm flipH="1">
            <a:off x="4754864" y="3211341"/>
            <a:ext cx="654050" cy="440531"/>
          </a:xfrm>
          <a:custGeom>
            <a:avLst/>
            <a:gdLst>
              <a:gd name="connsiteX0" fmla="*/ 0 w 568325"/>
              <a:gd name="connsiteY0" fmla="*/ 400050 h 400050"/>
              <a:gd name="connsiteX1" fmla="*/ 234950 w 568325"/>
              <a:gd name="connsiteY1" fmla="*/ 0 h 400050"/>
              <a:gd name="connsiteX2" fmla="*/ 568325 w 568325"/>
              <a:gd name="connsiteY2" fmla="*/ 0 h 400050"/>
              <a:gd name="connsiteX0" fmla="*/ 0 w 654050"/>
              <a:gd name="connsiteY0" fmla="*/ 440531 h 440531"/>
              <a:gd name="connsiteX1" fmla="*/ 320675 w 654050"/>
              <a:gd name="connsiteY1" fmla="*/ 0 h 440531"/>
              <a:gd name="connsiteX2" fmla="*/ 654050 w 654050"/>
              <a:gd name="connsiteY2" fmla="*/ 0 h 440531"/>
            </a:gdLst>
            <a:ahLst/>
            <a:cxnLst>
              <a:cxn ang="0">
                <a:pos x="connsiteX0" y="connsiteY0"/>
              </a:cxn>
              <a:cxn ang="0">
                <a:pos x="connsiteX1" y="connsiteY1"/>
              </a:cxn>
              <a:cxn ang="0">
                <a:pos x="connsiteX2" y="connsiteY2"/>
              </a:cxn>
            </a:cxnLst>
            <a:rect l="l" t="t" r="r" b="b"/>
            <a:pathLst>
              <a:path w="654050" h="440531">
                <a:moveTo>
                  <a:pt x="0" y="440531"/>
                </a:moveTo>
                <a:lnTo>
                  <a:pt x="320675" y="0"/>
                </a:lnTo>
                <a:lnTo>
                  <a:pt x="654050" y="0"/>
                </a:lnTo>
              </a:path>
            </a:pathLst>
          </a:custGeom>
          <a:noFill/>
          <a:ln w="9525">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4" name="任意多边形 43"/>
          <p:cNvSpPr/>
          <p:nvPr/>
        </p:nvSpPr>
        <p:spPr>
          <a:xfrm flipH="1" flipV="1">
            <a:off x="4754864" y="4703314"/>
            <a:ext cx="654050" cy="440531"/>
          </a:xfrm>
          <a:custGeom>
            <a:avLst/>
            <a:gdLst>
              <a:gd name="connsiteX0" fmla="*/ 0 w 568325"/>
              <a:gd name="connsiteY0" fmla="*/ 400050 h 400050"/>
              <a:gd name="connsiteX1" fmla="*/ 234950 w 568325"/>
              <a:gd name="connsiteY1" fmla="*/ 0 h 400050"/>
              <a:gd name="connsiteX2" fmla="*/ 568325 w 568325"/>
              <a:gd name="connsiteY2" fmla="*/ 0 h 400050"/>
              <a:gd name="connsiteX0" fmla="*/ 0 w 654050"/>
              <a:gd name="connsiteY0" fmla="*/ 440531 h 440531"/>
              <a:gd name="connsiteX1" fmla="*/ 320675 w 654050"/>
              <a:gd name="connsiteY1" fmla="*/ 0 h 440531"/>
              <a:gd name="connsiteX2" fmla="*/ 654050 w 654050"/>
              <a:gd name="connsiteY2" fmla="*/ 0 h 440531"/>
            </a:gdLst>
            <a:ahLst/>
            <a:cxnLst>
              <a:cxn ang="0">
                <a:pos x="connsiteX0" y="connsiteY0"/>
              </a:cxn>
              <a:cxn ang="0">
                <a:pos x="connsiteX1" y="connsiteY1"/>
              </a:cxn>
              <a:cxn ang="0">
                <a:pos x="connsiteX2" y="connsiteY2"/>
              </a:cxn>
            </a:cxnLst>
            <a:rect l="l" t="t" r="r" b="b"/>
            <a:pathLst>
              <a:path w="654050" h="440531">
                <a:moveTo>
                  <a:pt x="0" y="440531"/>
                </a:moveTo>
                <a:lnTo>
                  <a:pt x="320675" y="0"/>
                </a:lnTo>
                <a:lnTo>
                  <a:pt x="654050" y="0"/>
                </a:lnTo>
              </a:path>
            </a:pathLst>
          </a:custGeom>
          <a:noFill/>
          <a:ln w="9525">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5"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5770042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19"/>
                                        </p:tgtEl>
                                        <p:attrNameLst>
                                          <p:attrName>style.visibility</p:attrName>
                                        </p:attrNameLst>
                                      </p:cBhvr>
                                      <p:to>
                                        <p:strVal val="visible"/>
                                      </p:to>
                                    </p:set>
                                    <p:animEffect transition="in" filter="fade">
                                      <p:cBhvr>
                                        <p:cTn id="17" dur="750"/>
                                        <p:tgtEl>
                                          <p:spTgt spid="119"/>
                                        </p:tgtEl>
                                      </p:cBhvr>
                                    </p:animEffect>
                                    <p:anim calcmode="lin" valueType="num">
                                      <p:cBhvr>
                                        <p:cTn id="18" dur="750" fill="hold"/>
                                        <p:tgtEl>
                                          <p:spTgt spid="119"/>
                                        </p:tgtEl>
                                        <p:attrNameLst>
                                          <p:attrName>ppt_x</p:attrName>
                                        </p:attrNameLst>
                                      </p:cBhvr>
                                      <p:tavLst>
                                        <p:tav tm="0">
                                          <p:val>
                                            <p:strVal val="#ppt_x"/>
                                          </p:val>
                                        </p:tav>
                                        <p:tav tm="100000">
                                          <p:val>
                                            <p:strVal val="#ppt_x"/>
                                          </p:val>
                                        </p:tav>
                                      </p:tavLst>
                                    </p:anim>
                                    <p:anim calcmode="lin" valueType="num">
                                      <p:cBhvr>
                                        <p:cTn id="19" dur="750" fill="hold"/>
                                        <p:tgtEl>
                                          <p:spTgt spid="1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1+#ppt_w/2"/>
                                          </p:val>
                                        </p:tav>
                                        <p:tav tm="100000">
                                          <p:val>
                                            <p:strVal val="#ppt_x"/>
                                          </p:val>
                                        </p:tav>
                                      </p:tavLst>
                                    </p:anim>
                                    <p:anim calcmode="lin" valueType="num">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425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750" fill="hold"/>
                                        <p:tgtEl>
                                          <p:spTgt spid="11"/>
                                        </p:tgtEl>
                                        <p:attrNameLst>
                                          <p:attrName>ppt_x</p:attrName>
                                        </p:attrNameLst>
                                      </p:cBhvr>
                                      <p:tavLst>
                                        <p:tav tm="0">
                                          <p:val>
                                            <p:strVal val="1+#ppt_w/2"/>
                                          </p:val>
                                        </p:tav>
                                        <p:tav tm="100000">
                                          <p:val>
                                            <p:strVal val="#ppt_x"/>
                                          </p:val>
                                        </p:tav>
                                      </p:tavLst>
                                    </p:anim>
                                    <p:anim calcmode="lin" valueType="num">
                                      <p:cBhvr additive="base">
                                        <p:cTn id="43" dur="75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right)">
                                      <p:cBhvr>
                                        <p:cTn id="47" dur="500"/>
                                        <p:tgtEl>
                                          <p:spTgt spid="44"/>
                                        </p:tgtEl>
                                      </p:cBhvr>
                                    </p:animEffect>
                                  </p:childTnLst>
                                </p:cTn>
                              </p:par>
                            </p:childTnLst>
                          </p:cTn>
                        </p:par>
                        <p:par>
                          <p:cTn id="48" fill="hold">
                            <p:stCondLst>
                              <p:cond delay="5500"/>
                            </p:stCondLst>
                            <p:childTnLst>
                              <p:par>
                                <p:cTn id="49" presetID="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750" fill="hold"/>
                                        <p:tgtEl>
                                          <p:spTgt spid="12"/>
                                        </p:tgtEl>
                                        <p:attrNameLst>
                                          <p:attrName>ppt_x</p:attrName>
                                        </p:attrNameLst>
                                      </p:cBhvr>
                                      <p:tavLst>
                                        <p:tav tm="0">
                                          <p:val>
                                            <p:strVal val="0-#ppt_w/2"/>
                                          </p:val>
                                        </p:tav>
                                        <p:tav tm="100000">
                                          <p:val>
                                            <p:strVal val="#ppt_x"/>
                                          </p:val>
                                        </p:tav>
                                      </p:tavLst>
                                    </p:anim>
                                    <p:anim calcmode="lin" valueType="num">
                                      <p:cBhvr additive="base">
                                        <p:cTn id="52" dur="750" fill="hold"/>
                                        <p:tgtEl>
                                          <p:spTgt spid="12"/>
                                        </p:tgtEl>
                                        <p:attrNameLst>
                                          <p:attrName>ppt_y</p:attrName>
                                        </p:attrNameLst>
                                      </p:cBhvr>
                                      <p:tavLst>
                                        <p:tav tm="0">
                                          <p:val>
                                            <p:strVal val="#ppt_y"/>
                                          </p:val>
                                        </p:tav>
                                        <p:tav tm="100000">
                                          <p:val>
                                            <p:strVal val="#ppt_y"/>
                                          </p:val>
                                        </p:tav>
                                      </p:tavLst>
                                    </p:anim>
                                  </p:childTnLst>
                                </p:cTn>
                              </p:par>
                            </p:childTnLst>
                          </p:cTn>
                        </p:par>
                        <p:par>
                          <p:cTn id="53" fill="hold">
                            <p:stCondLst>
                              <p:cond delay="6250"/>
                            </p:stCondLst>
                            <p:childTnLst>
                              <p:par>
                                <p:cTn id="54" presetID="22" presetClass="entr" presetSubtype="2"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childTnLst>
                          </p:cTn>
                        </p:par>
                        <p:par>
                          <p:cTn id="57" fill="hold">
                            <p:stCondLst>
                              <p:cond delay="6750"/>
                            </p:stCondLst>
                            <p:childTnLst>
                              <p:par>
                                <p:cTn id="58" presetID="2" presetClass="entr" presetSubtype="8"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750" fill="hold"/>
                                        <p:tgtEl>
                                          <p:spTgt spid="13"/>
                                        </p:tgtEl>
                                        <p:attrNameLst>
                                          <p:attrName>ppt_x</p:attrName>
                                        </p:attrNameLst>
                                      </p:cBhvr>
                                      <p:tavLst>
                                        <p:tav tm="0">
                                          <p:val>
                                            <p:strVal val="0-#ppt_w/2"/>
                                          </p:val>
                                        </p:tav>
                                        <p:tav tm="100000">
                                          <p:val>
                                            <p:strVal val="#ppt_x"/>
                                          </p:val>
                                        </p:tav>
                                      </p:tavLst>
                                    </p:anim>
                                    <p:anim calcmode="lin" valueType="num">
                                      <p:cBhvr additive="base">
                                        <p:cTn id="61"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9" grpId="0"/>
      <p:bldP spid="19" grpId="0" animBg="1"/>
      <p:bldP spid="40" grpId="0" animBg="1"/>
      <p:bldP spid="43" grpId="0" animBg="1"/>
      <p:bldP spid="44" grpId="0" animBg="1"/>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党的第一个纲领</a:t>
            </a:r>
          </a:p>
        </p:txBody>
      </p:sp>
      <p:sp>
        <p:nvSpPr>
          <p:cNvPr id="37" name="TextBox 8">
            <a:extLst>
              <a:ext uri="{FF2B5EF4-FFF2-40B4-BE49-F238E27FC236}">
                <a16:creationId xmlns:a16="http://schemas.microsoft.com/office/drawing/2014/main" id="{22F28482-88D1-46F6-A23B-490CDD1AE909}"/>
              </a:ext>
            </a:extLst>
          </p:cNvPr>
          <p:cNvSpPr txBox="1"/>
          <p:nvPr/>
        </p:nvSpPr>
        <p:spPr>
          <a:xfrm>
            <a:off x="304484" y="4488403"/>
            <a:ext cx="5000942" cy="1089529"/>
          </a:xfrm>
          <a:prstGeom prst="rect">
            <a:avLst/>
          </a:prstGeom>
          <a:noFill/>
        </p:spPr>
        <p:txBody>
          <a:bodyPr wrap="square" rtlCol="0">
            <a:spAutoFit/>
          </a:bodyPr>
          <a:lstStyle/>
          <a:p>
            <a:pPr algn="ctr">
              <a:lnSpc>
                <a:spcPct val="120000"/>
              </a:lnSpc>
            </a:pP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1921</a:t>
            </a: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月，中国共产党在上海召开第一次全国代表大会，大会讨论和通过了</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中国共产党第一个纲领</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标志着中国共产党的诞生。</a:t>
            </a:r>
          </a:p>
        </p:txBody>
      </p:sp>
      <p:sp>
        <p:nvSpPr>
          <p:cNvPr id="38" name="矩形 37">
            <a:extLst>
              <a:ext uri="{FF2B5EF4-FFF2-40B4-BE49-F238E27FC236}">
                <a16:creationId xmlns:a16="http://schemas.microsoft.com/office/drawing/2014/main" id="{E6B82C75-5F9F-43EE-9205-170CA9D02536}"/>
              </a:ext>
            </a:extLst>
          </p:cNvPr>
          <p:cNvSpPr/>
          <p:nvPr/>
        </p:nvSpPr>
        <p:spPr>
          <a:xfrm>
            <a:off x="5991225" y="2557717"/>
            <a:ext cx="6037263" cy="2061846"/>
          </a:xfrm>
          <a:prstGeom prst="rect">
            <a:avLst/>
          </a:prstGeom>
          <a:noFill/>
        </p:spPr>
        <p:txBody>
          <a:bodyPr wrap="square" rtlCol="0">
            <a:spAutoFit/>
          </a:bodyPr>
          <a:lstStyle/>
          <a:p>
            <a:pPr>
              <a:lnSpc>
                <a:spcPct val="150000"/>
              </a:lnSpc>
            </a:pP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纲领</a:t>
            </a: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共</a:t>
            </a: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15</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条约</a:t>
            </a: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700</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字，确定了党的名称、奋斗目标、基本政策、提出了发展党员、建立地方和中央机构等组织制度，兼有党纲和党章的内容，是党的第一个正式文献。</a:t>
            </a:r>
          </a:p>
        </p:txBody>
      </p:sp>
      <p:graphicFrame>
        <p:nvGraphicFramePr>
          <p:cNvPr id="39" name="表格 38">
            <a:extLst>
              <a:ext uri="{FF2B5EF4-FFF2-40B4-BE49-F238E27FC236}">
                <a16:creationId xmlns:a16="http://schemas.microsoft.com/office/drawing/2014/main" id="{9FCBDB13-DABE-4733-B63D-1085F02849F7}"/>
              </a:ext>
            </a:extLst>
          </p:cNvPr>
          <p:cNvGraphicFramePr>
            <a:graphicFrameLocks noGrp="1"/>
          </p:cNvGraphicFramePr>
          <p:nvPr>
            <p:extLst>
              <p:ext uri="{D42A27DB-BD31-4B8C-83A1-F6EECF244321}">
                <p14:modId xmlns:p14="http://schemas.microsoft.com/office/powerpoint/2010/main" val="1391352831"/>
              </p:ext>
            </p:extLst>
          </p:nvPr>
        </p:nvGraphicFramePr>
        <p:xfrm>
          <a:off x="338774" y="1969008"/>
          <a:ext cx="4932362" cy="2276856"/>
        </p:xfrm>
        <a:graphic>
          <a:graphicData uri="http://schemas.openxmlformats.org/drawingml/2006/table">
            <a:tbl>
              <a:tblPr firstRow="1" bandRow="1">
                <a:tableStyleId>{5C22544A-7EE6-4342-B048-85BDC9FD1C3A}</a:tableStyleId>
              </a:tblPr>
              <a:tblGrid>
                <a:gridCol w="1360487">
                  <a:extLst>
                    <a:ext uri="{9D8B030D-6E8A-4147-A177-3AD203B41FA5}">
                      <a16:colId xmlns:a16="http://schemas.microsoft.com/office/drawing/2014/main" val="1656704499"/>
                    </a:ext>
                  </a:extLst>
                </a:gridCol>
                <a:gridCol w="3571875">
                  <a:extLst>
                    <a:ext uri="{9D8B030D-6E8A-4147-A177-3AD203B41FA5}">
                      <a16:colId xmlns:a16="http://schemas.microsoft.com/office/drawing/2014/main" val="2552426918"/>
                    </a:ext>
                  </a:extLst>
                </a:gridCol>
              </a:tblGrid>
              <a:tr h="758952">
                <a:tc gridSpan="2">
                  <a:txBody>
                    <a:bodyPr/>
                    <a:lstStyle/>
                    <a:p>
                      <a:pPr algn="ctr"/>
                      <a:r>
                        <a:rPr lang="zh-CN" altLang="en-US" sz="2000" spc="300" dirty="0">
                          <a:solidFill>
                            <a:srgbClr val="FDF29C"/>
                          </a:solidFill>
                          <a:latin typeface="微软雅黑" panose="020B0503020204020204" pitchFamily="34" charset="-122"/>
                          <a:ea typeface="微软雅黑" panose="020B0503020204020204" pitchFamily="34" charset="-122"/>
                        </a:rPr>
                        <a:t>第一次全国代表大会</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zh-CN" altLang="en-US" dirty="0"/>
                    </a:p>
                  </a:txBody>
                  <a:tcPr/>
                </a:tc>
                <a:extLst>
                  <a:ext uri="{0D108BD9-81ED-4DB2-BD59-A6C34878D82A}">
                    <a16:rowId xmlns:a16="http://schemas.microsoft.com/office/drawing/2014/main" val="241679157"/>
                  </a:ext>
                </a:extLst>
              </a:tr>
              <a:tr h="758952">
                <a:tc>
                  <a:txBody>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时   间</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b="0" dirty="0">
                          <a:solidFill>
                            <a:schemeClr val="accent1"/>
                          </a:solidFill>
                          <a:latin typeface="微软雅黑" panose="020B0503020204020204" pitchFamily="34" charset="-122"/>
                          <a:ea typeface="微软雅黑" panose="020B0503020204020204" pitchFamily="34" charset="-122"/>
                        </a:rPr>
                        <a:t>1921</a:t>
                      </a:r>
                      <a:r>
                        <a:rPr lang="zh-CN" altLang="en-US" sz="1600" b="0" dirty="0">
                          <a:solidFill>
                            <a:schemeClr val="accent1"/>
                          </a:solidFill>
                          <a:latin typeface="微软雅黑" panose="020B0503020204020204" pitchFamily="34" charset="-122"/>
                          <a:ea typeface="微软雅黑" panose="020B0503020204020204" pitchFamily="34" charset="-122"/>
                        </a:rPr>
                        <a:t>年</a:t>
                      </a:r>
                      <a:r>
                        <a:rPr lang="en-US" altLang="zh-CN" sz="1600" b="0" dirty="0">
                          <a:solidFill>
                            <a:schemeClr val="accent1"/>
                          </a:solidFill>
                          <a:latin typeface="微软雅黑" panose="020B0503020204020204" pitchFamily="34" charset="-122"/>
                          <a:ea typeface="微软雅黑" panose="020B0503020204020204" pitchFamily="34" charset="-122"/>
                        </a:rPr>
                        <a:t>7</a:t>
                      </a:r>
                      <a:r>
                        <a:rPr lang="zh-CN" altLang="en-US" sz="1600" b="0" dirty="0">
                          <a:solidFill>
                            <a:schemeClr val="accent1"/>
                          </a:solidFill>
                          <a:latin typeface="微软雅黑" panose="020B0503020204020204" pitchFamily="34" charset="-122"/>
                          <a:ea typeface="微软雅黑" panose="020B0503020204020204" pitchFamily="34" charset="-122"/>
                        </a:rPr>
                        <a:t>月</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0909102"/>
                  </a:ext>
                </a:extLst>
              </a:tr>
              <a:tr h="758952">
                <a:tc>
                  <a:txBody>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地   点</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b="0" dirty="0">
                          <a:solidFill>
                            <a:schemeClr val="accent1"/>
                          </a:solidFill>
                          <a:latin typeface="微软雅黑" panose="020B0503020204020204" pitchFamily="34" charset="-122"/>
                          <a:ea typeface="微软雅黑" panose="020B0503020204020204" pitchFamily="34" charset="-122"/>
                        </a:rPr>
                        <a:t>上海法租界贝勒路树德里</a:t>
                      </a:r>
                      <a:r>
                        <a:rPr lang="en-US" altLang="zh-CN" sz="1600" b="0" dirty="0">
                          <a:solidFill>
                            <a:schemeClr val="accent1"/>
                          </a:solidFill>
                          <a:latin typeface="微软雅黑" panose="020B0503020204020204" pitchFamily="34" charset="-122"/>
                          <a:ea typeface="微软雅黑" panose="020B0503020204020204" pitchFamily="34" charset="-122"/>
                        </a:rPr>
                        <a:t>3</a:t>
                      </a:r>
                      <a:r>
                        <a:rPr lang="zh-CN" altLang="en-US" sz="1600" b="0" dirty="0">
                          <a:solidFill>
                            <a:schemeClr val="accent1"/>
                          </a:solidFill>
                          <a:latin typeface="微软雅黑" panose="020B0503020204020204" pitchFamily="34" charset="-122"/>
                          <a:ea typeface="微软雅黑" panose="020B0503020204020204" pitchFamily="34" charset="-122"/>
                        </a:rPr>
                        <a:t>号</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3822214"/>
                  </a:ext>
                </a:extLst>
              </a:tr>
            </a:tbl>
          </a:graphicData>
        </a:graphic>
      </p:graphicFrame>
      <p:sp>
        <p:nvSpPr>
          <p:cNvPr id="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3642657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1000"/>
                                        <p:tgtEl>
                                          <p:spTgt spid="39"/>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750"/>
                                        <p:tgtEl>
                                          <p:spTgt spid="37"/>
                                        </p:tgtEl>
                                      </p:cBhvr>
                                    </p:animEffect>
                                    <p:anim calcmode="lin" valueType="num">
                                      <p:cBhvr>
                                        <p:cTn id="22" dur="750" fill="hold"/>
                                        <p:tgtEl>
                                          <p:spTgt spid="37"/>
                                        </p:tgtEl>
                                        <p:attrNameLst>
                                          <p:attrName>ppt_x</p:attrName>
                                        </p:attrNameLst>
                                      </p:cBhvr>
                                      <p:tavLst>
                                        <p:tav tm="0">
                                          <p:val>
                                            <p:strVal val="#ppt_x"/>
                                          </p:val>
                                        </p:tav>
                                        <p:tav tm="100000">
                                          <p:val>
                                            <p:strVal val="#ppt_x"/>
                                          </p:val>
                                        </p:tav>
                                      </p:tavLst>
                                    </p:anim>
                                    <p:anim calcmode="lin" valueType="num">
                                      <p:cBhvr>
                                        <p:cTn id="23" dur="75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p:bldP spid="38"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党的第一部章程</a:t>
            </a:r>
          </a:p>
        </p:txBody>
      </p:sp>
      <p:sp>
        <p:nvSpPr>
          <p:cNvPr id="9" name="TextBox 8">
            <a:extLst>
              <a:ext uri="{FF2B5EF4-FFF2-40B4-BE49-F238E27FC236}">
                <a16:creationId xmlns:a16="http://schemas.microsoft.com/office/drawing/2014/main" id="{F6FA32D0-FA03-4D74-8E92-86F1244B9F98}"/>
              </a:ext>
            </a:extLst>
          </p:cNvPr>
          <p:cNvSpPr txBox="1"/>
          <p:nvPr/>
        </p:nvSpPr>
        <p:spPr>
          <a:xfrm>
            <a:off x="304484" y="4488403"/>
            <a:ext cx="5000942" cy="1089529"/>
          </a:xfrm>
          <a:prstGeom prst="rect">
            <a:avLst/>
          </a:prstGeom>
          <a:noFill/>
        </p:spPr>
        <p:txBody>
          <a:bodyPr wrap="square" rtlCol="0">
            <a:spAutoFit/>
          </a:bodyPr>
          <a:lstStyle/>
          <a:p>
            <a:pPr algn="ctr">
              <a:lnSpc>
                <a:spcPct val="120000"/>
              </a:lnSpc>
            </a:pP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１９２２年７月在上海召开的中国共产党第二次全国代表大会，讨论和通过了</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中国共产党章程</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，共六章，二十九条。</a:t>
            </a:r>
          </a:p>
        </p:txBody>
      </p:sp>
      <p:sp>
        <p:nvSpPr>
          <p:cNvPr id="10" name="矩形 9">
            <a:extLst>
              <a:ext uri="{FF2B5EF4-FFF2-40B4-BE49-F238E27FC236}">
                <a16:creationId xmlns:a16="http://schemas.microsoft.com/office/drawing/2014/main" id="{4267E56A-AD22-4C6F-A33F-8A738894A26F}"/>
              </a:ext>
            </a:extLst>
          </p:cNvPr>
          <p:cNvSpPr/>
          <p:nvPr/>
        </p:nvSpPr>
        <p:spPr>
          <a:xfrm>
            <a:off x="5991225" y="2308306"/>
            <a:ext cx="6037263" cy="2496261"/>
          </a:xfrm>
          <a:prstGeom prst="rect">
            <a:avLst/>
          </a:prstGeom>
          <a:noFill/>
        </p:spPr>
        <p:txBody>
          <a:bodyPr wrap="square" rtlCol="0">
            <a:spAutoFit/>
          </a:bodyPr>
          <a:lstStyle/>
          <a:p>
            <a:pPr>
              <a:lnSpc>
                <a:spcPct val="150000"/>
              </a:lnSpc>
            </a:pP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章程</a:t>
            </a:r>
            <a:r>
              <a:rPr lang="en-US" altLang="zh-CN"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133"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第一次明确提出了彻底地反对帝国主义和反对封建主义的民主革命纲领，即党的最低纲领；第一次详尽地规定了党员条件和入党手续，对党的组织原则、组织机构、党的纪律和制度，作了具体的规定。</a:t>
            </a:r>
          </a:p>
        </p:txBody>
      </p:sp>
      <p:graphicFrame>
        <p:nvGraphicFramePr>
          <p:cNvPr id="11" name="表格 10">
            <a:extLst>
              <a:ext uri="{FF2B5EF4-FFF2-40B4-BE49-F238E27FC236}">
                <a16:creationId xmlns:a16="http://schemas.microsoft.com/office/drawing/2014/main" id="{A9E18270-CD99-4BF0-A38B-208DA8B1A5B3}"/>
              </a:ext>
            </a:extLst>
          </p:cNvPr>
          <p:cNvGraphicFramePr>
            <a:graphicFrameLocks noGrp="1"/>
          </p:cNvGraphicFramePr>
          <p:nvPr>
            <p:extLst>
              <p:ext uri="{D42A27DB-BD31-4B8C-83A1-F6EECF244321}">
                <p14:modId xmlns:p14="http://schemas.microsoft.com/office/powerpoint/2010/main" val="1486743903"/>
              </p:ext>
            </p:extLst>
          </p:nvPr>
        </p:nvGraphicFramePr>
        <p:xfrm>
          <a:off x="338774" y="1969008"/>
          <a:ext cx="4932362" cy="2276856"/>
        </p:xfrm>
        <a:graphic>
          <a:graphicData uri="http://schemas.openxmlformats.org/drawingml/2006/table">
            <a:tbl>
              <a:tblPr firstRow="1" bandRow="1">
                <a:tableStyleId>{5C22544A-7EE6-4342-B048-85BDC9FD1C3A}</a:tableStyleId>
              </a:tblPr>
              <a:tblGrid>
                <a:gridCol w="1360487">
                  <a:extLst>
                    <a:ext uri="{9D8B030D-6E8A-4147-A177-3AD203B41FA5}">
                      <a16:colId xmlns:a16="http://schemas.microsoft.com/office/drawing/2014/main" val="1656704499"/>
                    </a:ext>
                  </a:extLst>
                </a:gridCol>
                <a:gridCol w="3571875">
                  <a:extLst>
                    <a:ext uri="{9D8B030D-6E8A-4147-A177-3AD203B41FA5}">
                      <a16:colId xmlns:a16="http://schemas.microsoft.com/office/drawing/2014/main" val="2552426918"/>
                    </a:ext>
                  </a:extLst>
                </a:gridCol>
              </a:tblGrid>
              <a:tr h="758952">
                <a:tc gridSpan="2">
                  <a:txBody>
                    <a:bodyPr/>
                    <a:lstStyle/>
                    <a:p>
                      <a:pPr algn="ctr"/>
                      <a:r>
                        <a:rPr lang="zh-CN" altLang="en-US" sz="2000" spc="300" dirty="0">
                          <a:solidFill>
                            <a:srgbClr val="FDF29C"/>
                          </a:solidFill>
                          <a:latin typeface="微软雅黑" panose="020B0503020204020204" pitchFamily="34" charset="-122"/>
                          <a:ea typeface="微软雅黑" panose="020B0503020204020204" pitchFamily="34" charset="-122"/>
                        </a:rPr>
                        <a:t>第二次全国代表大会</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lang="zh-CN" altLang="en-US" dirty="0"/>
                    </a:p>
                  </a:txBody>
                  <a:tcPr/>
                </a:tc>
                <a:extLst>
                  <a:ext uri="{0D108BD9-81ED-4DB2-BD59-A6C34878D82A}">
                    <a16:rowId xmlns:a16="http://schemas.microsoft.com/office/drawing/2014/main" val="241679157"/>
                  </a:ext>
                </a:extLst>
              </a:tr>
              <a:tr h="758952">
                <a:tc>
                  <a:txBody>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时   间</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b="0" dirty="0">
                          <a:solidFill>
                            <a:schemeClr val="accent1"/>
                          </a:solidFill>
                          <a:latin typeface="微软雅黑" panose="020B0503020204020204" pitchFamily="34" charset="-122"/>
                          <a:ea typeface="微软雅黑" panose="020B0503020204020204" pitchFamily="34" charset="-122"/>
                        </a:rPr>
                        <a:t>1922</a:t>
                      </a:r>
                      <a:r>
                        <a:rPr lang="zh-CN" altLang="en-US" sz="1600" b="0" dirty="0">
                          <a:solidFill>
                            <a:schemeClr val="accent1"/>
                          </a:solidFill>
                          <a:latin typeface="微软雅黑" panose="020B0503020204020204" pitchFamily="34" charset="-122"/>
                          <a:ea typeface="微软雅黑" panose="020B0503020204020204" pitchFamily="34" charset="-122"/>
                        </a:rPr>
                        <a:t>年</a:t>
                      </a:r>
                      <a:r>
                        <a:rPr lang="en-US" altLang="zh-CN" sz="1600" b="0" dirty="0">
                          <a:solidFill>
                            <a:schemeClr val="accent1"/>
                          </a:solidFill>
                          <a:latin typeface="微软雅黑" panose="020B0503020204020204" pitchFamily="34" charset="-122"/>
                          <a:ea typeface="微软雅黑" panose="020B0503020204020204" pitchFamily="34" charset="-122"/>
                        </a:rPr>
                        <a:t>7</a:t>
                      </a:r>
                      <a:r>
                        <a:rPr lang="zh-CN" altLang="en-US" sz="1600" b="0" dirty="0">
                          <a:solidFill>
                            <a:schemeClr val="accent1"/>
                          </a:solidFill>
                          <a:latin typeface="微软雅黑" panose="020B0503020204020204" pitchFamily="34" charset="-122"/>
                          <a:ea typeface="微软雅黑" panose="020B0503020204020204" pitchFamily="34" charset="-122"/>
                        </a:rPr>
                        <a:t>月</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0909102"/>
                  </a:ext>
                </a:extLst>
              </a:tr>
              <a:tr h="758952">
                <a:tc>
                  <a:txBody>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地   点</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b="0" dirty="0">
                          <a:solidFill>
                            <a:schemeClr val="accent1"/>
                          </a:solidFill>
                          <a:latin typeface="微软雅黑" panose="020B0503020204020204" pitchFamily="34" charset="-122"/>
                          <a:ea typeface="微软雅黑" panose="020B0503020204020204" pitchFamily="34" charset="-122"/>
                        </a:rPr>
                        <a:t>上海南成都路辅德里６２５号</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3822214"/>
                  </a:ext>
                </a:extLst>
              </a:tr>
            </a:tbl>
          </a:graphicData>
        </a:graphic>
      </p:graphicFrame>
      <p:sp>
        <p:nvSpPr>
          <p:cNvPr id="12"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7587812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6502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党章的五大里程碑</a:t>
            </a:r>
          </a:p>
        </p:txBody>
      </p:sp>
      <p:graphicFrame>
        <p:nvGraphicFramePr>
          <p:cNvPr id="9" name="表格 8">
            <a:extLst>
              <a:ext uri="{FF2B5EF4-FFF2-40B4-BE49-F238E27FC236}">
                <a16:creationId xmlns:a16="http://schemas.microsoft.com/office/drawing/2014/main" id="{EA3E9AFA-66F0-4085-A0BA-7B6F8C3B4F75}"/>
              </a:ext>
            </a:extLst>
          </p:cNvPr>
          <p:cNvGraphicFramePr>
            <a:graphicFrameLocks noGrp="1"/>
          </p:cNvGraphicFramePr>
          <p:nvPr>
            <p:extLst>
              <p:ext uri="{D42A27DB-BD31-4B8C-83A1-F6EECF244321}">
                <p14:modId xmlns:p14="http://schemas.microsoft.com/office/powerpoint/2010/main" val="525122096"/>
              </p:ext>
            </p:extLst>
          </p:nvPr>
        </p:nvGraphicFramePr>
        <p:xfrm>
          <a:off x="334962" y="1897698"/>
          <a:ext cx="11522076" cy="3468052"/>
        </p:xfrm>
        <a:graphic>
          <a:graphicData uri="http://schemas.openxmlformats.org/drawingml/2006/table">
            <a:tbl>
              <a:tblPr firstRow="1" bandRow="1">
                <a:tableStyleId>{5C22544A-7EE6-4342-B048-85BDC9FD1C3A}</a:tableStyleId>
              </a:tblPr>
              <a:tblGrid>
                <a:gridCol w="1920346">
                  <a:extLst>
                    <a:ext uri="{9D8B030D-6E8A-4147-A177-3AD203B41FA5}">
                      <a16:colId xmlns:a16="http://schemas.microsoft.com/office/drawing/2014/main" val="3093182153"/>
                    </a:ext>
                  </a:extLst>
                </a:gridCol>
                <a:gridCol w="1920346">
                  <a:extLst>
                    <a:ext uri="{9D8B030D-6E8A-4147-A177-3AD203B41FA5}">
                      <a16:colId xmlns:a16="http://schemas.microsoft.com/office/drawing/2014/main" val="2032227140"/>
                    </a:ext>
                  </a:extLst>
                </a:gridCol>
                <a:gridCol w="1920346">
                  <a:extLst>
                    <a:ext uri="{9D8B030D-6E8A-4147-A177-3AD203B41FA5}">
                      <a16:colId xmlns:a16="http://schemas.microsoft.com/office/drawing/2014/main" val="1802595832"/>
                    </a:ext>
                  </a:extLst>
                </a:gridCol>
                <a:gridCol w="1920346">
                  <a:extLst>
                    <a:ext uri="{9D8B030D-6E8A-4147-A177-3AD203B41FA5}">
                      <a16:colId xmlns:a16="http://schemas.microsoft.com/office/drawing/2014/main" val="852513729"/>
                    </a:ext>
                  </a:extLst>
                </a:gridCol>
                <a:gridCol w="1920346">
                  <a:extLst>
                    <a:ext uri="{9D8B030D-6E8A-4147-A177-3AD203B41FA5}">
                      <a16:colId xmlns:a16="http://schemas.microsoft.com/office/drawing/2014/main" val="1197423777"/>
                    </a:ext>
                  </a:extLst>
                </a:gridCol>
                <a:gridCol w="1920346">
                  <a:extLst>
                    <a:ext uri="{9D8B030D-6E8A-4147-A177-3AD203B41FA5}">
                      <a16:colId xmlns:a16="http://schemas.microsoft.com/office/drawing/2014/main" val="393298446"/>
                    </a:ext>
                  </a:extLst>
                </a:gridCol>
              </a:tblGrid>
              <a:tr h="881301">
                <a:tc>
                  <a:txBody>
                    <a:bodyPr/>
                    <a:lstStyle/>
                    <a:p>
                      <a:pPr algn="ctr"/>
                      <a:endParaRPr lang="zh-CN" altLang="en-US" dirty="0">
                        <a:solidFill>
                          <a:srgbClr val="FEEEDE"/>
                        </a:solidFill>
                        <a:latin typeface="微软雅黑" panose="020B0503020204020204" pitchFamily="34" charset="-122"/>
                        <a:ea typeface="微软雅黑" panose="020B0503020204020204" pitchFamily="34" charset="-122"/>
                      </a:endParaRPr>
                    </a:p>
                  </a:txBody>
                  <a:tcPr anchor="ctr">
                    <a:lnL w="12700" cap="flat" cmpd="sng" algn="ctr">
                      <a:solidFill>
                        <a:schemeClr val="accent1"/>
                      </a:solidFill>
                      <a:prstDash val="solid"/>
                      <a:round/>
                      <a:headEnd type="none" w="med" len="med"/>
                      <a:tailEnd type="none" w="med" len="med"/>
                    </a:lnL>
                    <a:lnR w="12700" cap="flat" cmpd="sng" algn="ctr">
                      <a:solidFill>
                        <a:srgbClr val="FDF29C"/>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pc="300" dirty="0">
                          <a:solidFill>
                            <a:srgbClr val="FDF29C"/>
                          </a:solidFill>
                          <a:latin typeface="微软雅黑" panose="020B0503020204020204" pitchFamily="34" charset="-122"/>
                          <a:ea typeface="微软雅黑" panose="020B0503020204020204" pitchFamily="34" charset="-122"/>
                        </a:rPr>
                        <a:t>里程碑一</a:t>
                      </a:r>
                      <a:endParaRPr lang="zh-CN" altLang="en-US" spc="300" dirty="0">
                        <a:solidFill>
                          <a:srgbClr val="FDF29C"/>
                        </a:solidFill>
                        <a:latin typeface="方正兰亭粗黑_GBK" panose="02000000000000000000" pitchFamily="2" charset="-122"/>
                        <a:ea typeface="方正兰亭粗黑_GBK" panose="02000000000000000000" pitchFamily="2" charset="-122"/>
                      </a:endParaRPr>
                    </a:p>
                  </a:txBody>
                  <a:tcPr anchor="ctr">
                    <a:lnL w="12700" cap="flat" cmpd="sng" algn="ctr">
                      <a:solidFill>
                        <a:srgbClr val="FDF29C"/>
                      </a:solidFill>
                      <a:prstDash val="solid"/>
                      <a:round/>
                      <a:headEnd type="none" w="med" len="med"/>
                      <a:tailEnd type="none" w="med" len="med"/>
                    </a:lnL>
                    <a:lnR w="12700" cap="flat" cmpd="sng" algn="ctr">
                      <a:solidFill>
                        <a:srgbClr val="FDF29C"/>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pc="300" dirty="0">
                          <a:solidFill>
                            <a:srgbClr val="FDF29C"/>
                          </a:solidFill>
                          <a:latin typeface="微软雅黑" panose="020B0503020204020204" pitchFamily="34" charset="-122"/>
                          <a:ea typeface="微软雅黑" panose="020B0503020204020204" pitchFamily="34" charset="-122"/>
                        </a:rPr>
                        <a:t>里程碑二</a:t>
                      </a:r>
                    </a:p>
                  </a:txBody>
                  <a:tcPr anchor="ctr">
                    <a:lnL w="12700" cap="flat" cmpd="sng" algn="ctr">
                      <a:solidFill>
                        <a:srgbClr val="FDF29C"/>
                      </a:solidFill>
                      <a:prstDash val="solid"/>
                      <a:round/>
                      <a:headEnd type="none" w="med" len="med"/>
                      <a:tailEnd type="none" w="med" len="med"/>
                    </a:lnL>
                    <a:lnR w="12700" cap="flat" cmpd="sng" algn="ctr">
                      <a:solidFill>
                        <a:srgbClr val="FDF29C"/>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pc="300" dirty="0">
                          <a:solidFill>
                            <a:srgbClr val="FDF29C"/>
                          </a:solidFill>
                          <a:latin typeface="微软雅黑" panose="020B0503020204020204" pitchFamily="34" charset="-122"/>
                          <a:ea typeface="微软雅黑" panose="020B0503020204020204" pitchFamily="34" charset="-122"/>
                        </a:rPr>
                        <a:t>里程碑三</a:t>
                      </a:r>
                    </a:p>
                  </a:txBody>
                  <a:tcPr anchor="ctr">
                    <a:lnL w="12700" cap="flat" cmpd="sng" algn="ctr">
                      <a:solidFill>
                        <a:srgbClr val="FDF29C"/>
                      </a:solidFill>
                      <a:prstDash val="solid"/>
                      <a:round/>
                      <a:headEnd type="none" w="med" len="med"/>
                      <a:tailEnd type="none" w="med" len="med"/>
                    </a:lnL>
                    <a:lnR w="12700" cap="flat" cmpd="sng" algn="ctr">
                      <a:solidFill>
                        <a:srgbClr val="FDF29C"/>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pc="300" dirty="0">
                          <a:solidFill>
                            <a:srgbClr val="FDF29C"/>
                          </a:solidFill>
                          <a:latin typeface="微软雅黑" panose="020B0503020204020204" pitchFamily="34" charset="-122"/>
                          <a:ea typeface="微软雅黑" panose="020B0503020204020204" pitchFamily="34" charset="-122"/>
                        </a:rPr>
                        <a:t>里程碑四</a:t>
                      </a:r>
                    </a:p>
                  </a:txBody>
                  <a:tcPr anchor="ctr">
                    <a:lnL w="12700" cap="flat" cmpd="sng" algn="ctr">
                      <a:solidFill>
                        <a:srgbClr val="FDF29C"/>
                      </a:solidFill>
                      <a:prstDash val="solid"/>
                      <a:round/>
                      <a:headEnd type="none" w="med" len="med"/>
                      <a:tailEnd type="none" w="med" len="med"/>
                    </a:lnL>
                    <a:lnR w="12700" cap="flat" cmpd="sng" algn="ctr">
                      <a:solidFill>
                        <a:srgbClr val="FDF29C"/>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zh-CN" altLang="en-US" spc="300" dirty="0">
                          <a:solidFill>
                            <a:srgbClr val="FDF29C"/>
                          </a:solidFill>
                          <a:latin typeface="微软雅黑" panose="020B0503020204020204" pitchFamily="34" charset="-122"/>
                          <a:ea typeface="微软雅黑" panose="020B0503020204020204" pitchFamily="34" charset="-122"/>
                        </a:rPr>
                        <a:t>里程碑五</a:t>
                      </a:r>
                    </a:p>
                  </a:txBody>
                  <a:tcPr anchor="ctr">
                    <a:lnL w="12700" cap="flat" cmpd="sng" algn="ctr">
                      <a:solidFill>
                        <a:srgbClr val="FDF29C"/>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892016749"/>
                  </a:ext>
                </a:extLst>
              </a:tr>
              <a:tr h="634126">
                <a:tc>
                  <a:txBody>
                    <a:bodyPr/>
                    <a:lstStyle/>
                    <a:p>
                      <a:pPr algn="ctr"/>
                      <a:r>
                        <a:rPr lang="zh-CN" altLang="en-US" b="1" spc="300" dirty="0">
                          <a:solidFill>
                            <a:schemeClr val="accent1"/>
                          </a:solidFill>
                          <a:latin typeface="微软雅黑" panose="020B0503020204020204" pitchFamily="34" charset="-122"/>
                          <a:ea typeface="微软雅黑" panose="020B0503020204020204" pitchFamily="34" charset="-122"/>
                        </a:rPr>
                        <a:t>时间地点</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微软雅黑" panose="020B0503020204020204" pitchFamily="34" charset="-122"/>
                          <a:ea typeface="微软雅黑" panose="020B0503020204020204" pitchFamily="34" charset="-122"/>
                        </a:rPr>
                        <a:t>1922·</a:t>
                      </a:r>
                      <a:r>
                        <a:rPr lang="zh-CN" altLang="en-US" dirty="0">
                          <a:solidFill>
                            <a:schemeClr val="tx1"/>
                          </a:solidFill>
                          <a:latin typeface="微软雅黑" panose="020B0503020204020204" pitchFamily="34" charset="-122"/>
                          <a:ea typeface="微软雅黑" panose="020B0503020204020204" pitchFamily="34" charset="-122"/>
                        </a:rPr>
                        <a:t>上海</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微软雅黑" panose="020B0503020204020204" pitchFamily="34" charset="-122"/>
                          <a:ea typeface="微软雅黑" panose="020B0503020204020204" pitchFamily="34" charset="-122"/>
                        </a:rPr>
                        <a:t>1927·</a:t>
                      </a:r>
                      <a:r>
                        <a:rPr lang="zh-CN" altLang="en-US" dirty="0">
                          <a:solidFill>
                            <a:schemeClr val="tx1"/>
                          </a:solidFill>
                          <a:latin typeface="微软雅黑" panose="020B0503020204020204" pitchFamily="34" charset="-122"/>
                          <a:ea typeface="微软雅黑" panose="020B0503020204020204" pitchFamily="34" charset="-122"/>
                        </a:rPr>
                        <a:t>武汉</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微软雅黑" panose="020B0503020204020204" pitchFamily="34" charset="-122"/>
                          <a:ea typeface="微软雅黑" panose="020B0503020204020204" pitchFamily="34" charset="-122"/>
                        </a:rPr>
                        <a:t>1945·</a:t>
                      </a:r>
                      <a:r>
                        <a:rPr lang="zh-CN" altLang="en-US" dirty="0">
                          <a:solidFill>
                            <a:schemeClr val="tx1"/>
                          </a:solidFill>
                          <a:latin typeface="微软雅黑" panose="020B0503020204020204" pitchFamily="34" charset="-122"/>
                          <a:ea typeface="微软雅黑" panose="020B0503020204020204" pitchFamily="34" charset="-122"/>
                        </a:rPr>
                        <a:t>延安</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微软雅黑" panose="020B0503020204020204" pitchFamily="34" charset="-122"/>
                          <a:ea typeface="微软雅黑" panose="020B0503020204020204" pitchFamily="34" charset="-122"/>
                        </a:rPr>
                        <a:t>1982·</a:t>
                      </a:r>
                      <a:r>
                        <a:rPr lang="zh-CN" altLang="en-US" dirty="0">
                          <a:solidFill>
                            <a:schemeClr val="tx1"/>
                          </a:solidFill>
                          <a:latin typeface="微软雅黑" panose="020B0503020204020204" pitchFamily="34" charset="-122"/>
                          <a:ea typeface="微软雅黑" panose="020B0503020204020204" pitchFamily="34" charset="-122"/>
                        </a:rPr>
                        <a:t>北京</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微软雅黑" panose="020B0503020204020204" pitchFamily="34" charset="-122"/>
                          <a:ea typeface="微软雅黑" panose="020B0503020204020204" pitchFamily="34" charset="-122"/>
                        </a:rPr>
                        <a:t>2002·</a:t>
                      </a:r>
                      <a:r>
                        <a:rPr lang="zh-CN" altLang="en-US" dirty="0">
                          <a:solidFill>
                            <a:schemeClr val="tx1"/>
                          </a:solidFill>
                          <a:latin typeface="微软雅黑" panose="020B0503020204020204" pitchFamily="34" charset="-122"/>
                          <a:ea typeface="微软雅黑" panose="020B0503020204020204" pitchFamily="34" charset="-122"/>
                        </a:rPr>
                        <a:t>北京</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9160826"/>
                  </a:ext>
                </a:extLst>
              </a:tr>
              <a:tr h="648175">
                <a:tc>
                  <a:txBody>
                    <a:bodyPr/>
                    <a:lstStyle/>
                    <a:p>
                      <a:pPr algn="ctr"/>
                      <a:r>
                        <a:rPr lang="zh-CN" altLang="en-US" b="1" spc="300" dirty="0">
                          <a:solidFill>
                            <a:schemeClr val="accent1"/>
                          </a:solidFill>
                          <a:latin typeface="微软雅黑" panose="020B0503020204020204" pitchFamily="34" charset="-122"/>
                          <a:ea typeface="微软雅黑" panose="020B0503020204020204" pitchFamily="34" charset="-122"/>
                        </a:rPr>
                        <a:t>名  称</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1" spc="300" dirty="0">
                          <a:solidFill>
                            <a:schemeClr val="tx1"/>
                          </a:solidFill>
                          <a:latin typeface="微软雅黑" panose="020B0503020204020204" pitchFamily="34" charset="-122"/>
                          <a:ea typeface="微软雅黑" panose="020B0503020204020204" pitchFamily="34" charset="-122"/>
                        </a:rPr>
                        <a:t>二大党章</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1" spc="300" dirty="0">
                          <a:solidFill>
                            <a:schemeClr val="tx1"/>
                          </a:solidFill>
                          <a:latin typeface="微软雅黑" panose="020B0503020204020204" pitchFamily="34" charset="-122"/>
                          <a:ea typeface="微软雅黑" panose="020B0503020204020204" pitchFamily="34" charset="-122"/>
                        </a:rPr>
                        <a:t>五大党章</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1" spc="300" dirty="0">
                          <a:solidFill>
                            <a:schemeClr val="tx1"/>
                          </a:solidFill>
                          <a:latin typeface="微软雅黑" panose="020B0503020204020204" pitchFamily="34" charset="-122"/>
                          <a:ea typeface="微软雅黑" panose="020B0503020204020204" pitchFamily="34" charset="-122"/>
                        </a:rPr>
                        <a:t>七大党章</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1" spc="300" dirty="0">
                          <a:solidFill>
                            <a:schemeClr val="tx1"/>
                          </a:solidFill>
                          <a:latin typeface="微软雅黑" panose="020B0503020204020204" pitchFamily="34" charset="-122"/>
                          <a:ea typeface="微软雅黑" panose="020B0503020204020204" pitchFamily="34" charset="-122"/>
                        </a:rPr>
                        <a:t>十二大党章</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b="1" spc="300" dirty="0">
                          <a:solidFill>
                            <a:schemeClr val="tx1"/>
                          </a:solidFill>
                          <a:latin typeface="微软雅黑" panose="020B0503020204020204" pitchFamily="34" charset="-122"/>
                          <a:ea typeface="微软雅黑" panose="020B0503020204020204" pitchFamily="34" charset="-122"/>
                        </a:rPr>
                        <a:t>十六大党章</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5433280"/>
                  </a:ext>
                </a:extLst>
              </a:tr>
              <a:tr h="1304450">
                <a:tc>
                  <a:txBody>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意  义</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pPr>
                      <a:r>
                        <a:rPr lang="zh-CN" altLang="en-US" dirty="0">
                          <a:solidFill>
                            <a:schemeClr val="tx1"/>
                          </a:solidFill>
                          <a:latin typeface="微软雅黑" panose="020B0503020204020204" pitchFamily="34" charset="-122"/>
                          <a:ea typeface="微软雅黑" panose="020B0503020204020204" pitchFamily="34" charset="-122"/>
                        </a:rPr>
                        <a:t>第一个正式</a:t>
                      </a:r>
                    </a:p>
                    <a:p>
                      <a:pPr algn="ctr">
                        <a:lnSpc>
                          <a:spcPct val="120000"/>
                        </a:lnSpc>
                      </a:pPr>
                      <a:r>
                        <a:rPr lang="en-US" altLang="zh-CN" dirty="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党章</a:t>
                      </a:r>
                      <a:r>
                        <a:rPr lang="en-US" altLang="zh-CN" dirty="0">
                          <a:solidFill>
                            <a:schemeClr val="tx1"/>
                          </a:solidFill>
                          <a:latin typeface="微软雅黑" panose="020B0503020204020204" pitchFamily="34" charset="-122"/>
                          <a:ea typeface="微软雅黑" panose="020B0503020204020204" pitchFamily="34" charset="-122"/>
                        </a:rPr>
                        <a:t>》</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20000"/>
                        </a:lnSpc>
                      </a:pPr>
                      <a:r>
                        <a:rPr lang="zh-CN" altLang="en-US" sz="1800" kern="1200" dirty="0">
                          <a:solidFill>
                            <a:schemeClr val="tx1"/>
                          </a:solidFill>
                          <a:latin typeface="微软雅黑" panose="020B0503020204020204" pitchFamily="34" charset="-122"/>
                          <a:ea typeface="微软雅黑" panose="020B0503020204020204" pitchFamily="34" charset="-122"/>
                          <a:cs typeface="+mn-cs"/>
                        </a:rPr>
                        <a:t>确立中国共产党的政党体制</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20000"/>
                        </a:lnSpc>
                      </a:pPr>
                      <a:r>
                        <a:rPr lang="zh-CN" altLang="en-US" sz="1800" kern="1200" dirty="0">
                          <a:solidFill>
                            <a:schemeClr val="tx1"/>
                          </a:solidFill>
                          <a:latin typeface="微软雅黑" panose="020B0503020204020204" pitchFamily="34" charset="-122"/>
                          <a:ea typeface="微软雅黑" panose="020B0503020204020204" pitchFamily="34" charset="-122"/>
                          <a:cs typeface="+mn-cs"/>
                        </a:rPr>
                        <a:t>确立指导思想即毛泽东思想</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20000"/>
                        </a:lnSpc>
                      </a:pPr>
                      <a:r>
                        <a:rPr lang="zh-CN" altLang="en-US" sz="1800" kern="1200" dirty="0">
                          <a:solidFill>
                            <a:schemeClr val="tx1"/>
                          </a:solidFill>
                          <a:latin typeface="微软雅黑" panose="020B0503020204020204" pitchFamily="34" charset="-122"/>
                          <a:ea typeface="微软雅黑" panose="020B0503020204020204" pitchFamily="34" charset="-122"/>
                          <a:cs typeface="+mn-cs"/>
                        </a:rPr>
                        <a:t>走上依章建</a:t>
                      </a:r>
                    </a:p>
                    <a:p>
                      <a:pPr marL="0" algn="ctr" defTabSz="914400" rtl="0" eaLnBrk="1" latinLnBrk="0" hangingPunct="1">
                        <a:lnSpc>
                          <a:spcPct val="120000"/>
                        </a:lnSpc>
                      </a:pPr>
                      <a:r>
                        <a:rPr lang="zh-CN" altLang="en-US" sz="1800" kern="1200" dirty="0">
                          <a:solidFill>
                            <a:schemeClr val="tx1"/>
                          </a:solidFill>
                          <a:latin typeface="微软雅黑" panose="020B0503020204020204" pitchFamily="34" charset="-122"/>
                          <a:ea typeface="微软雅黑" panose="020B0503020204020204" pitchFamily="34" charset="-122"/>
                          <a:cs typeface="+mn-cs"/>
                        </a:rPr>
                        <a:t>党发展道路</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20000"/>
                        </a:lnSpc>
                      </a:pPr>
                      <a:r>
                        <a:rPr lang="zh-CN" altLang="en-US" sz="1800" kern="1200" dirty="0">
                          <a:solidFill>
                            <a:schemeClr val="tx1"/>
                          </a:solidFill>
                          <a:latin typeface="微软雅黑" panose="020B0503020204020204" pitchFamily="34" charset="-122"/>
                          <a:ea typeface="微软雅黑" panose="020B0503020204020204" pitchFamily="34" charset="-122"/>
                          <a:cs typeface="+mn-cs"/>
                        </a:rPr>
                        <a:t>确立党的根本属性</a:t>
                      </a:r>
                      <a:r>
                        <a:rPr lang="en-US" altLang="zh-CN" sz="1800" kern="1200" dirty="0">
                          <a:solidFill>
                            <a:schemeClr val="tx1"/>
                          </a:solidFill>
                          <a:latin typeface="微软雅黑" panose="020B0503020204020204" pitchFamily="34" charset="-122"/>
                          <a:ea typeface="微软雅黑" panose="020B0503020204020204" pitchFamily="34" charset="-122"/>
                          <a:cs typeface="+mn-cs"/>
                        </a:rPr>
                        <a:t>1-2-3</a:t>
                      </a:r>
                      <a:r>
                        <a:rPr lang="zh-CN" altLang="en-US" sz="1800" kern="1200" dirty="0">
                          <a:solidFill>
                            <a:schemeClr val="tx1"/>
                          </a:solidFill>
                          <a:latin typeface="微软雅黑" panose="020B0503020204020204" pitchFamily="34" charset="-122"/>
                          <a:ea typeface="微软雅黑" panose="020B0503020204020204" pitchFamily="34" charset="-122"/>
                          <a:cs typeface="+mn-cs"/>
                        </a:rPr>
                        <a:t>结构</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5443139"/>
                  </a:ext>
                </a:extLst>
              </a:tr>
            </a:tbl>
          </a:graphicData>
        </a:graphic>
      </p:graphicFrame>
      <p:sp>
        <p:nvSpPr>
          <p:cNvPr id="10"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2075703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172390"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十九大党章</a:t>
            </a:r>
          </a:p>
        </p:txBody>
      </p:sp>
      <p:sp>
        <p:nvSpPr>
          <p:cNvPr id="10" name="矩形 9">
            <a:extLst>
              <a:ext uri="{FF2B5EF4-FFF2-40B4-BE49-F238E27FC236}">
                <a16:creationId xmlns:a16="http://schemas.microsoft.com/office/drawing/2014/main" id="{A78F058B-F0F7-48B7-BFBE-9A195F4F03D8}"/>
              </a:ext>
            </a:extLst>
          </p:cNvPr>
          <p:cNvSpPr>
            <a:spLocks noChangeArrowheads="1"/>
          </p:cNvSpPr>
          <p:nvPr/>
        </p:nvSpPr>
        <p:spPr bwMode="auto">
          <a:xfrm>
            <a:off x="5435601" y="1984375"/>
            <a:ext cx="6540500" cy="3431659"/>
          </a:xfrm>
          <a:prstGeom prst="rect">
            <a:avLst/>
          </a:prstGeom>
          <a:noFill/>
          <a:extLst>
            <a:ext uri="{909E8E84-426E-40DD-AFC4-6F175D3DCCD1}">
              <a14:hiddenFill xmlns:a14="http://schemas.microsoft.com/office/drawing/2010/main">
                <a:solidFill>
                  <a:srgbClr val="FFFFFF"/>
                </a:solidFill>
              </a14:hiddenFill>
            </a:ext>
          </a:extLst>
        </p:spPr>
        <p:txBody>
          <a:bodyPr wrap="square" lIns="96000" tIns="0" rIns="96000" bIns="240000" rtlCol="0">
            <a:noAutofit/>
          </a:bodyPr>
          <a:lstStyle>
            <a:lvl1pPr>
              <a:defRPr>
                <a:solidFill>
                  <a:schemeClr val="tx1"/>
                </a:solidFill>
                <a:latin typeface="Franklin Gothic Book" panose="020B0503020102020204" pitchFamily="34" charset="0"/>
                <a:ea typeface="宋体" panose="02010600030101010101" pitchFamily="2" charset="-122"/>
              </a:defRPr>
            </a:lvl1pPr>
            <a:lvl2pPr>
              <a:defRPr>
                <a:solidFill>
                  <a:schemeClr val="tx1"/>
                </a:solidFill>
                <a:latin typeface="Franklin Gothic Book" panose="020B0503020102020204" pitchFamily="34" charset="0"/>
                <a:ea typeface="宋体" panose="02010600030101010101" pitchFamily="2" charset="-122"/>
              </a:defRPr>
            </a:lvl2pPr>
            <a:lvl3pPr>
              <a:defRPr>
                <a:solidFill>
                  <a:schemeClr val="tx1"/>
                </a:solidFill>
                <a:latin typeface="Franklin Gothic Book" panose="020B0503020102020204" pitchFamily="34" charset="0"/>
                <a:ea typeface="宋体" panose="02010600030101010101" pitchFamily="2" charset="-122"/>
              </a:defRPr>
            </a:lvl3pPr>
            <a:lvl4pPr>
              <a:defRPr>
                <a:solidFill>
                  <a:schemeClr val="tx1"/>
                </a:solidFill>
                <a:latin typeface="Franklin Gothic Book" panose="020B0503020102020204" pitchFamily="34" charset="0"/>
                <a:ea typeface="宋体" panose="02010600030101010101" pitchFamily="2" charset="-122"/>
              </a:defRPr>
            </a:lvl4pPr>
            <a:lvl5pPr>
              <a:defRPr>
                <a:solidFill>
                  <a:schemeClr val="tx1"/>
                </a:solidFill>
                <a:latin typeface="Franklin Gothic Book" panose="020B0503020102020204" pitchFamily="34" charset="0"/>
                <a:ea typeface="宋体" panose="02010600030101010101" pitchFamily="2" charset="-122"/>
              </a:defRPr>
            </a:lvl5pPr>
            <a:lvl6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6pPr>
            <a:lvl7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7pPr>
            <a:lvl8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8pPr>
            <a:lvl9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9pPr>
          </a:lstStyle>
          <a:p>
            <a:pPr>
              <a:lnSpc>
                <a:spcPct val="130000"/>
              </a:lnSpc>
              <a:spcBef>
                <a:spcPts val="600"/>
              </a:spcBef>
            </a:pPr>
            <a:r>
              <a:rPr lang="zh-CN" altLang="en-US" sz="2800" dirty="0" smtClean="0">
                <a:latin typeface="微软雅黑" panose="020B0503020204020204" pitchFamily="34" charset="-122"/>
                <a:ea typeface="微软雅黑" panose="020B0503020204020204" pitchFamily="34" charset="-122"/>
              </a:rPr>
              <a:t>中国共产党</a:t>
            </a:r>
            <a:r>
              <a:rPr lang="zh-CN" altLang="en-US" sz="2800" dirty="0">
                <a:latin typeface="微软雅黑" panose="020B0503020204020204" pitchFamily="34" charset="-122"/>
                <a:ea typeface="微软雅黑" panose="020B0503020204020204" pitchFamily="34" charset="-122"/>
              </a:rPr>
              <a:t>第十九次全国代表大会部分修改</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中国共产党章程</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通过。中国共产党以</a:t>
            </a:r>
            <a:r>
              <a:rPr lang="zh-CN" altLang="en-US" sz="2800" b="1" dirty="0">
                <a:solidFill>
                  <a:schemeClr val="accent1"/>
                </a:solidFill>
                <a:latin typeface="微软雅黑" panose="020B0503020204020204" pitchFamily="34" charset="-122"/>
                <a:ea typeface="微软雅黑" panose="020B0503020204020204" pitchFamily="34" charset="-122"/>
              </a:rPr>
              <a:t>马克思列宁主义、毛泽东思想、邓小平理论、“三个代表”重要思想、科学发展观、习近平新时代中国特色社会主义思想</a:t>
            </a:r>
            <a:r>
              <a:rPr lang="zh-CN" altLang="en-US" sz="2800" dirty="0">
                <a:latin typeface="微软雅黑" panose="020B0503020204020204" pitchFamily="34" charset="-122"/>
                <a:ea typeface="微软雅黑" panose="020B0503020204020204" pitchFamily="34" charset="-122"/>
              </a:rPr>
              <a:t>作为自己的行动指南。</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4930"/>
          <a:stretch/>
        </p:blipFill>
        <p:spPr>
          <a:xfrm>
            <a:off x="359145" y="2080824"/>
            <a:ext cx="4414520" cy="2828925"/>
          </a:xfrm>
          <a:prstGeom prst="rect">
            <a:avLst/>
          </a:prstGeom>
        </p:spPr>
      </p:pic>
      <p:sp>
        <p:nvSpPr>
          <p:cNvPr id="4" name="矩形 3"/>
          <p:cNvSpPr/>
          <p:nvPr/>
        </p:nvSpPr>
        <p:spPr>
          <a:xfrm>
            <a:off x="1557155" y="5046702"/>
            <a:ext cx="2018501" cy="369332"/>
          </a:xfrm>
          <a:prstGeom prst="rect">
            <a:avLst/>
          </a:prstGeom>
        </p:spPr>
        <p:txBody>
          <a:bodyPr wrap="none">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2017</a:t>
            </a:r>
            <a:r>
              <a:rPr lang="zh-CN" altLang="en-US" b="1" dirty="0">
                <a:solidFill>
                  <a:schemeClr val="accent1"/>
                </a:solidFill>
                <a:latin typeface="微软雅黑" panose="020B0503020204020204" pitchFamily="34" charset="-122"/>
                <a:ea typeface="微软雅黑" panose="020B0503020204020204" pitchFamily="34" charset="-122"/>
              </a:rPr>
              <a:t>年</a:t>
            </a:r>
            <a:r>
              <a:rPr lang="en-US" altLang="zh-CN" b="1" dirty="0">
                <a:solidFill>
                  <a:schemeClr val="accent1"/>
                </a:solidFill>
                <a:latin typeface="微软雅黑" panose="020B0503020204020204" pitchFamily="34" charset="-122"/>
                <a:ea typeface="微软雅黑" panose="020B0503020204020204" pitchFamily="34" charset="-122"/>
              </a:rPr>
              <a:t>10</a:t>
            </a:r>
            <a:r>
              <a:rPr lang="zh-CN" altLang="en-US" b="1" dirty="0">
                <a:solidFill>
                  <a:schemeClr val="accent1"/>
                </a:solidFill>
                <a:latin typeface="微软雅黑" panose="020B0503020204020204" pitchFamily="34" charset="-122"/>
                <a:ea typeface="微软雅黑" panose="020B0503020204020204" pitchFamily="34" charset="-122"/>
              </a:rPr>
              <a:t>月</a:t>
            </a:r>
            <a:r>
              <a:rPr lang="en-US" altLang="zh-CN" b="1" dirty="0">
                <a:solidFill>
                  <a:schemeClr val="accent1"/>
                </a:solidFill>
                <a:latin typeface="微软雅黑" panose="020B0503020204020204" pitchFamily="34" charset="-122"/>
                <a:ea typeface="微软雅黑" panose="020B0503020204020204" pitchFamily="34" charset="-122"/>
              </a:rPr>
              <a:t>24</a:t>
            </a:r>
            <a:r>
              <a:rPr lang="zh-CN" altLang="en-US" b="1" dirty="0" smtClean="0">
                <a:solidFill>
                  <a:schemeClr val="accent1"/>
                </a:solidFill>
                <a:latin typeface="微软雅黑" panose="020B0503020204020204" pitchFamily="34" charset="-122"/>
                <a:ea typeface="微软雅黑" panose="020B0503020204020204" pitchFamily="34" charset="-122"/>
              </a:rPr>
              <a:t>日</a:t>
            </a:r>
            <a:endParaRPr lang="zh-CN" altLang="en-US" dirty="0"/>
          </a:p>
        </p:txBody>
      </p:sp>
      <p:sp>
        <p:nvSpPr>
          <p:cNvPr id="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875377738"/>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Effect transition="in" filter="fade">
                                      <p:cBhvr>
                                        <p:cTn id="19" dur="75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4" presetClass="entr" presetSubtype="10" fill="hold" grpId="0" nodeType="afterEffect">
                                  <p:stCondLst>
                                    <p:cond delay="0"/>
                                  </p:stCondLst>
                                  <p:iterate type="lt">
                                    <p:tmPct val="30000"/>
                                  </p:iterate>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38863" y="3510135"/>
            <a:ext cx="5314275" cy="918457"/>
          </a:xfrm>
          <a:prstGeom prst="rect">
            <a:avLst/>
          </a:prstGeom>
          <a:noFill/>
          <a:effectLst/>
          <a:extLst/>
        </p:spPr>
        <p:txBody>
          <a:bodyPr wrap="square" rtlCol="0">
            <a:spAutoFit/>
          </a:bodyPr>
          <a:lstStyle/>
          <a:p>
            <a:pPr algn="ctr">
              <a:lnSpc>
                <a:spcPct val="120000"/>
              </a:lnSpc>
            </a:pPr>
            <a:r>
              <a:rPr lang="zh-CN" altLang="en-US" sz="4800" spc="3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党章的总纲</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第四部分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299450783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172390"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总纲的概述</a:t>
            </a:r>
          </a:p>
        </p:txBody>
      </p:sp>
      <p:sp>
        <p:nvSpPr>
          <p:cNvPr id="28" name="矩形 27">
            <a:extLst>
              <a:ext uri="{FF2B5EF4-FFF2-40B4-BE49-F238E27FC236}">
                <a16:creationId xmlns:a16="http://schemas.microsoft.com/office/drawing/2014/main" id="{41B01565-49CD-4701-AB78-DD20C6F318FF}"/>
              </a:ext>
            </a:extLst>
          </p:cNvPr>
          <p:cNvSpPr/>
          <p:nvPr/>
        </p:nvSpPr>
        <p:spPr>
          <a:xfrm>
            <a:off x="795022" y="4189128"/>
            <a:ext cx="5416072" cy="1212640"/>
          </a:xfrm>
          <a:prstGeom prst="rect">
            <a:avLst/>
          </a:prstGeom>
          <a:noFill/>
        </p:spPr>
        <p:txBody>
          <a:bodyPr wrap="square" rtlCol="0">
            <a:spAutoFit/>
          </a:bodyPr>
          <a:lstStyle/>
          <a:p>
            <a:pPr algn="ctr">
              <a:lnSpc>
                <a:spcPct val="130000"/>
              </a:lnSpc>
            </a:pP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总纲</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就是总的纲领、原则和要求，是党章的核心部分，是党的基本政治主张，是党制定各方面方针政策的根本依据。</a:t>
            </a:r>
          </a:p>
        </p:txBody>
      </p:sp>
      <p:grpSp>
        <p:nvGrpSpPr>
          <p:cNvPr id="22" name="组合 21"/>
          <p:cNvGrpSpPr/>
          <p:nvPr/>
        </p:nvGrpSpPr>
        <p:grpSpPr>
          <a:xfrm>
            <a:off x="334963" y="1811270"/>
            <a:ext cx="5904000" cy="1136492"/>
            <a:chOff x="251072" y="1562714"/>
            <a:chExt cx="5904000" cy="1136492"/>
          </a:xfrm>
        </p:grpSpPr>
        <p:sp>
          <p:nvSpPr>
            <p:cNvPr id="10" name="任意多边形 9"/>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1" name="组合 20"/>
            <p:cNvGrpSpPr/>
            <p:nvPr/>
          </p:nvGrpSpPr>
          <p:grpSpPr>
            <a:xfrm>
              <a:off x="1117081" y="1562714"/>
              <a:ext cx="5006986" cy="1116776"/>
              <a:chOff x="1007660" y="1562714"/>
              <a:chExt cx="5006986" cy="1116776"/>
            </a:xfrm>
          </p:grpSpPr>
          <p:sp>
            <p:nvSpPr>
              <p:cNvPr id="62"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63"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0" name="组合 49"/>
              <p:cNvGrpSpPr/>
              <p:nvPr/>
            </p:nvGrpSpPr>
            <p:grpSpPr>
              <a:xfrm>
                <a:off x="4480711" y="1774627"/>
                <a:ext cx="734747" cy="904863"/>
                <a:chOff x="7205985" y="2344820"/>
                <a:chExt cx="1567204" cy="1930058"/>
              </a:xfrm>
            </p:grpSpPr>
            <p:grpSp>
              <p:nvGrpSpPr>
                <p:cNvPr id="57" name="组合 56"/>
                <p:cNvGrpSpPr/>
                <p:nvPr/>
              </p:nvGrpSpPr>
              <p:grpSpPr>
                <a:xfrm>
                  <a:off x="7205985" y="2491783"/>
                  <a:ext cx="1567204" cy="1567202"/>
                  <a:chOff x="4098675" y="1936897"/>
                  <a:chExt cx="1175403" cy="1175401"/>
                </a:xfrm>
                <a:effectLst/>
              </p:grpSpPr>
              <p:sp>
                <p:nvSpPr>
                  <p:cNvPr id="59" name="矩形 58"/>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60" name="直接连接符 59"/>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8"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51" name="组合 50"/>
              <p:cNvGrpSpPr/>
              <p:nvPr/>
            </p:nvGrpSpPr>
            <p:grpSpPr>
              <a:xfrm>
                <a:off x="5279899" y="1774627"/>
                <a:ext cx="734747" cy="904863"/>
                <a:chOff x="8910643" y="2344820"/>
                <a:chExt cx="1567204" cy="1930058"/>
              </a:xfrm>
            </p:grpSpPr>
            <p:grpSp>
              <p:nvGrpSpPr>
                <p:cNvPr id="52" name="组合 51"/>
                <p:cNvGrpSpPr/>
                <p:nvPr/>
              </p:nvGrpSpPr>
              <p:grpSpPr>
                <a:xfrm>
                  <a:off x="8910643" y="2491783"/>
                  <a:ext cx="1567204" cy="1567202"/>
                  <a:chOff x="4098675" y="1936897"/>
                  <a:chExt cx="1175403" cy="1175401"/>
                </a:xfrm>
                <a:effectLst/>
              </p:grpSpPr>
              <p:sp>
                <p:nvSpPr>
                  <p:cNvPr id="54" name="矩形 53"/>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55" name="直接连接符 54"/>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3"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67" name="组合 66"/>
              <p:cNvGrpSpPr/>
              <p:nvPr/>
            </p:nvGrpSpPr>
            <p:grpSpPr>
              <a:xfrm>
                <a:off x="1007660" y="1562714"/>
                <a:ext cx="1102128" cy="984858"/>
                <a:chOff x="8675488" y="1248353"/>
                <a:chExt cx="1343424" cy="1200479"/>
              </a:xfrm>
            </p:grpSpPr>
            <p:sp>
              <p:nvSpPr>
                <p:cNvPr id="68"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任意多边形 68">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75" name="组合 74"/>
          <p:cNvGrpSpPr/>
          <p:nvPr/>
        </p:nvGrpSpPr>
        <p:grpSpPr>
          <a:xfrm>
            <a:off x="1447020" y="3485006"/>
            <a:ext cx="4112076" cy="572714"/>
            <a:chOff x="1126605" y="3271402"/>
            <a:chExt cx="4112076" cy="572714"/>
          </a:xfrm>
        </p:grpSpPr>
        <p:sp>
          <p:nvSpPr>
            <p:cNvPr id="72" name="矩形 71"/>
            <p:cNvSpPr/>
            <p:nvPr/>
          </p:nvSpPr>
          <p:spPr>
            <a:xfrm>
              <a:off x="1126605" y="3276269"/>
              <a:ext cx="1085923"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220543" y="3271402"/>
              <a:ext cx="898047" cy="525657"/>
            </a:xfrm>
            <a:prstGeom prst="rect">
              <a:avLst/>
            </a:prstGeom>
            <a:noFill/>
            <a:ln>
              <a:noFill/>
            </a:ln>
          </p:spPr>
          <p:txBody>
            <a:bodyPr wrap="square">
              <a:spAutoFit/>
            </a:bodyPr>
            <a:lstStyle/>
            <a:p>
              <a:pPr algn="ctr">
                <a:lnSpc>
                  <a:spcPct val="130000"/>
                </a:lnSpc>
              </a:pPr>
              <a:r>
                <a:rPr lang="zh-CN" altLang="en-US" sz="2400"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总 纲</a:t>
              </a:r>
              <a:endParaRPr lang="zh-CN" altLang="en-US" sz="2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1" name="矩形 70"/>
            <p:cNvSpPr/>
            <p:nvPr/>
          </p:nvSpPr>
          <p:spPr>
            <a:xfrm>
              <a:off x="2231579" y="3316529"/>
              <a:ext cx="2932213" cy="492443"/>
            </a:xfrm>
            <a:prstGeom prst="rect">
              <a:avLst/>
            </a:prstGeom>
            <a:noFill/>
            <a:ln>
              <a:noFill/>
            </a:ln>
          </p:spPr>
          <p:txBody>
            <a:bodyPr wrap="none">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共</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30</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个自然段</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7800</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余字</a:t>
              </a:r>
            </a:p>
          </p:txBody>
        </p:sp>
        <p:sp>
          <p:nvSpPr>
            <p:cNvPr id="74" name="矩形 73"/>
            <p:cNvSpPr/>
            <p:nvPr/>
          </p:nvSpPr>
          <p:spPr>
            <a:xfrm>
              <a:off x="2212528" y="3276269"/>
              <a:ext cx="302615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731000" y="1969207"/>
            <a:ext cx="5126037" cy="3455874"/>
            <a:chOff x="6731000" y="1816807"/>
            <a:chExt cx="5126037" cy="3455874"/>
          </a:xfrm>
        </p:grpSpPr>
        <p:sp>
          <p:nvSpPr>
            <p:cNvPr id="42" name="矩形 41">
              <a:extLst>
                <a:ext uri="{FF2B5EF4-FFF2-40B4-BE49-F238E27FC236}">
                  <a16:creationId xmlns:a16="http://schemas.microsoft.com/office/drawing/2014/main" id="{1000EA05-AD8C-482D-A001-8623FEB69FCE}"/>
                </a:ext>
              </a:extLst>
            </p:cNvPr>
            <p:cNvSpPr/>
            <p:nvPr/>
          </p:nvSpPr>
          <p:spPr>
            <a:xfrm>
              <a:off x="6819900" y="2646763"/>
              <a:ext cx="4999037" cy="2454005"/>
            </a:xfrm>
            <a:prstGeom prst="rect">
              <a:avLst/>
            </a:prstGeom>
            <a:noFill/>
          </p:spPr>
          <p:txBody>
            <a:bodyPr wrap="square" rtlCol="0">
              <a:spAutoFit/>
            </a:bodyPr>
            <a:lstStyle/>
            <a:p>
              <a:pPr algn="ctr">
                <a:lnSpc>
                  <a:spcPct val="130000"/>
                </a:lnSpc>
              </a:pP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总纲</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集中规定和阐述了党的性质和宗旨、党的指导思想、党的奋斗目标和历史任务、党在社会主义初级阶段的基本路线和中国特色社会主义事业的基本方针、党的建设的目标任务和基本要求等若干重大问题。</a:t>
              </a:r>
            </a:p>
          </p:txBody>
        </p:sp>
        <p:sp>
          <p:nvSpPr>
            <p:cNvPr id="2" name="圆角矩形 1"/>
            <p:cNvSpPr/>
            <p:nvPr/>
          </p:nvSpPr>
          <p:spPr>
            <a:xfrm>
              <a:off x="6731000" y="2138781"/>
              <a:ext cx="5126037" cy="313390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7660479" y="1816807"/>
              <a:ext cx="3267076" cy="615855"/>
              <a:chOff x="7871976" y="2106684"/>
              <a:chExt cx="2726371" cy="474297"/>
            </a:xfrm>
          </p:grpSpPr>
          <p:sp>
            <p:nvSpPr>
              <p:cNvPr id="44" name="圆角矩形 43">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5" name="矩形 44">
                <a:extLst>
                  <a:ext uri="{FF2B5EF4-FFF2-40B4-BE49-F238E27FC236}">
                    <a16:creationId xmlns:a16="http://schemas.microsoft.com/office/drawing/2014/main" id="{A880D1BA-17B8-4531-A25F-5A9DEF13FE20}"/>
                  </a:ext>
                </a:extLst>
              </p:cNvPr>
              <p:cNvSpPr/>
              <p:nvPr/>
            </p:nvSpPr>
            <p:spPr>
              <a:xfrm>
                <a:off x="7980932" y="2189761"/>
                <a:ext cx="2508463" cy="308142"/>
              </a:xfrm>
              <a:prstGeom prst="rect">
                <a:avLst/>
              </a:prstGeom>
            </p:spPr>
            <p:txBody>
              <a:bodyPr wrap="none">
                <a:spAutoFit/>
              </a:bodyPr>
              <a:lstStyle/>
              <a:p>
                <a:pPr algn="ct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学习党章首先要学好总纲</a:t>
                </a:r>
              </a:p>
            </p:txBody>
          </p:sp>
        </p:grpSp>
      </p:grpSp>
      <p:sp>
        <p:nvSpPr>
          <p:cNvPr id="3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607775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750"/>
                                        <p:tgtEl>
                                          <p:spTgt spid="22"/>
                                        </p:tgtEl>
                                      </p:cBhvr>
                                    </p:animEffect>
                                    <p:anim calcmode="lin" valueType="num">
                                      <p:cBhvr>
                                        <p:cTn id="18" dur="750" fill="hold"/>
                                        <p:tgtEl>
                                          <p:spTgt spid="22"/>
                                        </p:tgtEl>
                                        <p:attrNameLst>
                                          <p:attrName>ppt_x</p:attrName>
                                        </p:attrNameLst>
                                      </p:cBhvr>
                                      <p:tavLst>
                                        <p:tav tm="0">
                                          <p:val>
                                            <p:strVal val="#ppt_x"/>
                                          </p:val>
                                        </p:tav>
                                        <p:tav tm="100000">
                                          <p:val>
                                            <p:strVal val="#ppt_x"/>
                                          </p:val>
                                        </p:tav>
                                      </p:tavLst>
                                    </p:anim>
                                    <p:anim calcmode="lin" valueType="num">
                                      <p:cBhvr>
                                        <p:cTn id="19" dur="75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left)">
                                      <p:cBhvr>
                                        <p:cTn id="23" dur="750"/>
                                        <p:tgtEl>
                                          <p:spTgt spid="75"/>
                                        </p:tgtEl>
                                      </p:cBhvr>
                                    </p:animEffect>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childTnLst>
                          </p:cTn>
                        </p:par>
                        <p:par>
                          <p:cTn id="28" fill="hold">
                            <p:stCondLst>
                              <p:cond delay="3250"/>
                            </p:stCondLst>
                            <p:childTnLst>
                              <p:par>
                                <p:cTn id="29" presetID="16" presetClass="entr" presetSubtype="21"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党的性质</a:t>
            </a:r>
          </a:p>
        </p:txBody>
      </p:sp>
      <p:sp>
        <p:nvSpPr>
          <p:cNvPr id="12" name="矩形 11">
            <a:extLst>
              <a:ext uri="{FF2B5EF4-FFF2-40B4-BE49-F238E27FC236}">
                <a16:creationId xmlns:a16="http://schemas.microsoft.com/office/drawing/2014/main" id="{96BF3C42-B8B1-478C-A125-B4B68CDDB934}"/>
              </a:ext>
            </a:extLst>
          </p:cNvPr>
          <p:cNvSpPr/>
          <p:nvPr/>
        </p:nvSpPr>
        <p:spPr>
          <a:xfrm>
            <a:off x="2047040" y="3257617"/>
            <a:ext cx="2479846" cy="769441"/>
          </a:xfrm>
          <a:prstGeom prst="rect">
            <a:avLst/>
          </a:prstGeom>
        </p:spPr>
        <p:txBody>
          <a:bodyPr wrap="square">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党的性质</a:t>
            </a:r>
          </a:p>
        </p:txBody>
      </p:sp>
      <p:sp>
        <p:nvSpPr>
          <p:cNvPr id="23" name="矩形 22">
            <a:extLst>
              <a:ext uri="{FF2B5EF4-FFF2-40B4-BE49-F238E27FC236}">
                <a16:creationId xmlns:a16="http://schemas.microsoft.com/office/drawing/2014/main" id="{41B01565-49CD-4701-AB78-DD20C6F318FF}"/>
              </a:ext>
            </a:extLst>
          </p:cNvPr>
          <p:cNvSpPr/>
          <p:nvPr/>
        </p:nvSpPr>
        <p:spPr>
          <a:xfrm>
            <a:off x="795022" y="4189128"/>
            <a:ext cx="5416072"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第一自然段</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从党的阶级性和先进性、党的地位和作用、党的根本宗旨、党的最高理想和最终目标四个方面，深刻阐明了党的性质。 </a:t>
            </a:r>
          </a:p>
        </p:txBody>
      </p:sp>
      <p:grpSp>
        <p:nvGrpSpPr>
          <p:cNvPr id="24" name="组合 23"/>
          <p:cNvGrpSpPr/>
          <p:nvPr/>
        </p:nvGrpSpPr>
        <p:grpSpPr>
          <a:xfrm>
            <a:off x="334963" y="1811270"/>
            <a:ext cx="5904000" cy="1136492"/>
            <a:chOff x="251072" y="1562714"/>
            <a:chExt cx="5904000" cy="1136492"/>
          </a:xfrm>
        </p:grpSpPr>
        <p:sp>
          <p:nvSpPr>
            <p:cNvPr id="25" name="任意多边形 2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6" name="组合 25"/>
            <p:cNvGrpSpPr/>
            <p:nvPr/>
          </p:nvGrpSpPr>
          <p:grpSpPr>
            <a:xfrm>
              <a:off x="1117081" y="1562714"/>
              <a:ext cx="5006986" cy="1116776"/>
              <a:chOff x="1007660" y="1562714"/>
              <a:chExt cx="5006986" cy="1116776"/>
            </a:xfrm>
          </p:grpSpPr>
          <p:sp>
            <p:nvSpPr>
              <p:cNvPr id="2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9" name="组合 28"/>
              <p:cNvGrpSpPr/>
              <p:nvPr/>
            </p:nvGrpSpPr>
            <p:grpSpPr>
              <a:xfrm>
                <a:off x="4480711" y="1774627"/>
                <a:ext cx="734747" cy="904863"/>
                <a:chOff x="7205985" y="2344820"/>
                <a:chExt cx="1567204" cy="1930058"/>
              </a:xfrm>
            </p:grpSpPr>
            <p:grpSp>
              <p:nvGrpSpPr>
                <p:cNvPr id="39" name="组合 38"/>
                <p:cNvGrpSpPr/>
                <p:nvPr/>
              </p:nvGrpSpPr>
              <p:grpSpPr>
                <a:xfrm>
                  <a:off x="7205985" y="2491783"/>
                  <a:ext cx="1567204" cy="1567202"/>
                  <a:chOff x="4098675" y="1936897"/>
                  <a:chExt cx="1175403" cy="1175401"/>
                </a:xfrm>
                <a:effectLst/>
              </p:grpSpPr>
              <p:sp>
                <p:nvSpPr>
                  <p:cNvPr id="41" name="矩形 4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2" name="直接连接符 4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0" name="组合 29"/>
              <p:cNvGrpSpPr/>
              <p:nvPr/>
            </p:nvGrpSpPr>
            <p:grpSpPr>
              <a:xfrm>
                <a:off x="5279899" y="1774627"/>
                <a:ext cx="734747" cy="904863"/>
                <a:chOff x="8910643" y="2344820"/>
                <a:chExt cx="1567204" cy="1930058"/>
              </a:xfrm>
            </p:grpSpPr>
            <p:grpSp>
              <p:nvGrpSpPr>
                <p:cNvPr id="34" name="组合 33"/>
                <p:cNvGrpSpPr/>
                <p:nvPr/>
              </p:nvGrpSpPr>
              <p:grpSpPr>
                <a:xfrm>
                  <a:off x="8910643" y="2491783"/>
                  <a:ext cx="1567204" cy="1567202"/>
                  <a:chOff x="4098675" y="1936897"/>
                  <a:chExt cx="1175403" cy="1175401"/>
                </a:xfrm>
                <a:effectLst/>
              </p:grpSpPr>
              <p:sp>
                <p:nvSpPr>
                  <p:cNvPr id="36" name="矩形 3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37" name="直接连接符 3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1" name="组合 30"/>
              <p:cNvGrpSpPr/>
              <p:nvPr/>
            </p:nvGrpSpPr>
            <p:grpSpPr>
              <a:xfrm>
                <a:off x="1007660" y="1562714"/>
                <a:ext cx="1102128" cy="984858"/>
                <a:chOff x="8675488" y="1248353"/>
                <a:chExt cx="1343424" cy="1200479"/>
              </a:xfrm>
            </p:grpSpPr>
            <p:sp>
              <p:nvSpPr>
                <p:cNvPr id="3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55" name="组合 54"/>
          <p:cNvGrpSpPr/>
          <p:nvPr/>
        </p:nvGrpSpPr>
        <p:grpSpPr>
          <a:xfrm>
            <a:off x="6731000" y="1969207"/>
            <a:ext cx="5126038" cy="3432562"/>
            <a:chOff x="6731000" y="1816807"/>
            <a:chExt cx="5126038" cy="3432562"/>
          </a:xfrm>
        </p:grpSpPr>
        <p:sp>
          <p:nvSpPr>
            <p:cNvPr id="56" name="矩形 55">
              <a:extLst>
                <a:ext uri="{FF2B5EF4-FFF2-40B4-BE49-F238E27FC236}">
                  <a16:creationId xmlns:a16="http://schemas.microsoft.com/office/drawing/2014/main" id="{1000EA05-AD8C-482D-A001-8623FEB69FCE}"/>
                </a:ext>
              </a:extLst>
            </p:cNvPr>
            <p:cNvSpPr/>
            <p:nvPr/>
          </p:nvSpPr>
          <p:spPr>
            <a:xfrm>
              <a:off x="6819900" y="2646763"/>
              <a:ext cx="5037138" cy="2492990"/>
            </a:xfrm>
            <a:prstGeom prst="rect">
              <a:avLst/>
            </a:prstGeom>
            <a:noFill/>
          </p:spPr>
          <p:txBody>
            <a:bodyPr wrap="square" rtlCol="0">
              <a:spAutoFit/>
            </a:bodyPr>
            <a:lstStyle/>
            <a:p>
              <a:pPr>
                <a:lnSpc>
                  <a:spcPct val="130000"/>
                </a:lnSpc>
              </a:pP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中国共产党是中国工人阶级的先锋队，同时是中国人民和中华民族的先锋队，是中国特色社会主义事业的领导核心，代表中国先进生产力的发展要求，代表中国先进文化的前进方向，代表中国最广大人民的根本利益。</a:t>
              </a:r>
            </a:p>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党的最高理想和最终目标是：实现共产主义</a:t>
              </a:r>
            </a:p>
          </p:txBody>
        </p:sp>
        <p:sp>
          <p:nvSpPr>
            <p:cNvPr id="57" name="圆角矩形 56"/>
            <p:cNvSpPr/>
            <p:nvPr/>
          </p:nvSpPr>
          <p:spPr>
            <a:xfrm>
              <a:off x="6731000" y="2138781"/>
              <a:ext cx="5126037" cy="3110588"/>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7298047" y="1816807"/>
              <a:ext cx="3991943" cy="615855"/>
              <a:chOff x="7569527" y="2106684"/>
              <a:chExt cx="3331272" cy="474297"/>
            </a:xfrm>
          </p:grpSpPr>
          <p:sp>
            <p:nvSpPr>
              <p:cNvPr id="59" name="圆角矩形 58">
                <a:extLst>
                  <a:ext uri="{FF2B5EF4-FFF2-40B4-BE49-F238E27FC236}">
                    <a16:creationId xmlns:a16="http://schemas.microsoft.com/office/drawing/2014/main" id="{9E173B4C-85B0-4B86-B020-05E2A1AC488A}"/>
                  </a:ext>
                </a:extLst>
              </p:cNvPr>
              <p:cNvSpPr/>
              <p:nvPr/>
            </p:nvSpPr>
            <p:spPr>
              <a:xfrm>
                <a:off x="7569527" y="2106684"/>
                <a:ext cx="3331272"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60" name="矩形 59">
                <a:extLst>
                  <a:ext uri="{FF2B5EF4-FFF2-40B4-BE49-F238E27FC236}">
                    <a16:creationId xmlns:a16="http://schemas.microsoft.com/office/drawing/2014/main" id="{A880D1BA-17B8-4531-A25F-5A9DEF13FE20}"/>
                  </a:ext>
                </a:extLst>
              </p:cNvPr>
              <p:cNvSpPr/>
              <p:nvPr/>
            </p:nvSpPr>
            <p:spPr>
              <a:xfrm>
                <a:off x="7603699" y="2189760"/>
                <a:ext cx="3262928" cy="308142"/>
              </a:xfrm>
              <a:prstGeom prst="rect">
                <a:avLst/>
              </a:prstGeom>
            </p:spPr>
            <p:txBody>
              <a:bodyPr wrap="none">
                <a:spAutoFit/>
              </a:bodyPr>
              <a:lstStyle/>
              <a:p>
                <a:pPr algn="ctr"/>
                <a:r>
                  <a:rPr lang="zh-CN" altLang="en-US" sz="20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两个先锋队</a:t>
                </a:r>
                <a:r>
                  <a:rPr lang="en-US" altLang="zh-CN" sz="20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一个核心</a:t>
                </a:r>
                <a:r>
                  <a:rPr lang="en-US" altLang="zh-CN" sz="20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三个</a:t>
                </a:r>
                <a:r>
                  <a:rPr lang="zh-CN" altLang="en-US" sz="20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代表</a:t>
                </a:r>
                <a:endPar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4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9671464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3251"/>
                            </p:stCondLst>
                            <p:childTnLst>
                              <p:par>
                                <p:cTn id="28" presetID="16" presetClass="entr" presetSubtype="21"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barn(inVertical)">
                                      <p:cBhvr>
                                        <p:cTn id="3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23" grpId="0"/>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行动指南</a:t>
            </a:r>
          </a:p>
        </p:txBody>
      </p:sp>
      <p:grpSp>
        <p:nvGrpSpPr>
          <p:cNvPr id="2" name="组合 1"/>
          <p:cNvGrpSpPr/>
          <p:nvPr/>
        </p:nvGrpSpPr>
        <p:grpSpPr>
          <a:xfrm>
            <a:off x="6819900" y="1840436"/>
            <a:ext cx="2463469" cy="562092"/>
            <a:chOff x="6819900" y="1611836"/>
            <a:chExt cx="2463469" cy="562092"/>
          </a:xfrm>
        </p:grpSpPr>
        <p:sp>
          <p:nvSpPr>
            <p:cNvPr id="14" name="矩形 13">
              <a:extLst>
                <a:ext uri="{FF2B5EF4-FFF2-40B4-BE49-F238E27FC236}">
                  <a16:creationId xmlns:a16="http://schemas.microsoft.com/office/drawing/2014/main" id="{F7E4A2A4-D69A-46EB-92CD-9972DAA50877}"/>
                </a:ext>
              </a:extLst>
            </p:cNvPr>
            <p:cNvSpPr/>
            <p:nvPr/>
          </p:nvSpPr>
          <p:spPr>
            <a:xfrm>
              <a:off x="6819900" y="1611836"/>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15" name="矩形 14">
              <a:extLst>
                <a:ext uri="{FF2B5EF4-FFF2-40B4-BE49-F238E27FC236}">
                  <a16:creationId xmlns:a16="http://schemas.microsoft.com/office/drawing/2014/main" id="{4841F2AD-8D0F-4787-9400-5A9EA8208723}"/>
                </a:ext>
              </a:extLst>
            </p:cNvPr>
            <p:cNvSpPr/>
            <p:nvPr/>
          </p:nvSpPr>
          <p:spPr>
            <a:xfrm>
              <a:off x="7241156" y="1723605"/>
              <a:ext cx="1620957" cy="338554"/>
            </a:xfrm>
            <a:prstGeom prst="rect">
              <a:avLst/>
            </a:prstGeom>
          </p:spPr>
          <p:txBody>
            <a:bodyPr wrap="non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马克思列宁主义</a:t>
              </a:r>
            </a:p>
          </p:txBody>
        </p:sp>
      </p:grpSp>
      <p:grpSp>
        <p:nvGrpSpPr>
          <p:cNvPr id="3" name="组合 2"/>
          <p:cNvGrpSpPr/>
          <p:nvPr/>
        </p:nvGrpSpPr>
        <p:grpSpPr>
          <a:xfrm>
            <a:off x="9392920" y="1840436"/>
            <a:ext cx="2463469" cy="562092"/>
            <a:chOff x="9392920" y="1611836"/>
            <a:chExt cx="2463469" cy="562092"/>
          </a:xfrm>
        </p:grpSpPr>
        <p:sp>
          <p:nvSpPr>
            <p:cNvPr id="16" name="矩形 15">
              <a:extLst>
                <a:ext uri="{FF2B5EF4-FFF2-40B4-BE49-F238E27FC236}">
                  <a16:creationId xmlns:a16="http://schemas.microsoft.com/office/drawing/2014/main" id="{E7E3DF98-363A-4A54-8BA8-D1662262A35E}"/>
                </a:ext>
              </a:extLst>
            </p:cNvPr>
            <p:cNvSpPr/>
            <p:nvPr/>
          </p:nvSpPr>
          <p:spPr>
            <a:xfrm>
              <a:off x="9392920" y="1611836"/>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17" name="矩形 16">
              <a:extLst>
                <a:ext uri="{FF2B5EF4-FFF2-40B4-BE49-F238E27FC236}">
                  <a16:creationId xmlns:a16="http://schemas.microsoft.com/office/drawing/2014/main" id="{5A46CC23-3D7A-488D-8821-15B913A646A7}"/>
                </a:ext>
              </a:extLst>
            </p:cNvPr>
            <p:cNvSpPr/>
            <p:nvPr/>
          </p:nvSpPr>
          <p:spPr>
            <a:xfrm>
              <a:off x="10019360" y="1723605"/>
              <a:ext cx="1210588" cy="338554"/>
            </a:xfrm>
            <a:prstGeom prst="rect">
              <a:avLst/>
            </a:prstGeom>
          </p:spPr>
          <p:txBody>
            <a:bodyPr wrap="non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毛泽东思想</a:t>
              </a:r>
            </a:p>
          </p:txBody>
        </p:sp>
      </p:grpSp>
      <p:grpSp>
        <p:nvGrpSpPr>
          <p:cNvPr id="10" name="组合 9"/>
          <p:cNvGrpSpPr/>
          <p:nvPr/>
        </p:nvGrpSpPr>
        <p:grpSpPr>
          <a:xfrm>
            <a:off x="6819900" y="2496790"/>
            <a:ext cx="2463469" cy="562092"/>
            <a:chOff x="6819900" y="2268190"/>
            <a:chExt cx="2463469" cy="562092"/>
          </a:xfrm>
        </p:grpSpPr>
        <p:sp>
          <p:nvSpPr>
            <p:cNvPr id="18" name="矩形 17">
              <a:extLst>
                <a:ext uri="{FF2B5EF4-FFF2-40B4-BE49-F238E27FC236}">
                  <a16:creationId xmlns:a16="http://schemas.microsoft.com/office/drawing/2014/main" id="{10F07927-7285-4DF0-9903-42278A5A0547}"/>
                </a:ext>
              </a:extLst>
            </p:cNvPr>
            <p:cNvSpPr/>
            <p:nvPr/>
          </p:nvSpPr>
          <p:spPr>
            <a:xfrm>
              <a:off x="6819900" y="2268190"/>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19" name="矩形 18">
              <a:extLst>
                <a:ext uri="{FF2B5EF4-FFF2-40B4-BE49-F238E27FC236}">
                  <a16:creationId xmlns:a16="http://schemas.microsoft.com/office/drawing/2014/main" id="{CDB8C645-CF3E-47F4-967D-C8F35ACE3707}"/>
                </a:ext>
              </a:extLst>
            </p:cNvPr>
            <p:cNvSpPr/>
            <p:nvPr/>
          </p:nvSpPr>
          <p:spPr>
            <a:xfrm>
              <a:off x="7446340" y="2379959"/>
              <a:ext cx="1210588" cy="338554"/>
            </a:xfrm>
            <a:prstGeom prst="rect">
              <a:avLst/>
            </a:prstGeom>
          </p:spPr>
          <p:txBody>
            <a:bodyPr wrap="non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邓小平理论</a:t>
              </a:r>
            </a:p>
          </p:txBody>
        </p:sp>
      </p:grpSp>
      <p:grpSp>
        <p:nvGrpSpPr>
          <p:cNvPr id="4" name="组合 3"/>
          <p:cNvGrpSpPr/>
          <p:nvPr/>
        </p:nvGrpSpPr>
        <p:grpSpPr>
          <a:xfrm>
            <a:off x="9392920" y="2496790"/>
            <a:ext cx="2463469" cy="562092"/>
            <a:chOff x="9392920" y="2268190"/>
            <a:chExt cx="2463469" cy="562092"/>
          </a:xfrm>
        </p:grpSpPr>
        <p:sp>
          <p:nvSpPr>
            <p:cNvPr id="20" name="矩形 19">
              <a:extLst>
                <a:ext uri="{FF2B5EF4-FFF2-40B4-BE49-F238E27FC236}">
                  <a16:creationId xmlns:a16="http://schemas.microsoft.com/office/drawing/2014/main" id="{1AA63BD7-647F-4D21-A994-D1CD5C9F39AC}"/>
                </a:ext>
              </a:extLst>
            </p:cNvPr>
            <p:cNvSpPr/>
            <p:nvPr/>
          </p:nvSpPr>
          <p:spPr>
            <a:xfrm>
              <a:off x="9392920" y="2268190"/>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21" name="矩形 20">
              <a:extLst>
                <a:ext uri="{FF2B5EF4-FFF2-40B4-BE49-F238E27FC236}">
                  <a16:creationId xmlns:a16="http://schemas.microsoft.com/office/drawing/2014/main" id="{87389EB1-E6C3-4073-9C5C-FD7C7AA48872}"/>
                </a:ext>
              </a:extLst>
            </p:cNvPr>
            <p:cNvSpPr/>
            <p:nvPr/>
          </p:nvSpPr>
          <p:spPr>
            <a:xfrm>
              <a:off x="9711584" y="2379959"/>
              <a:ext cx="1826141" cy="338554"/>
            </a:xfrm>
            <a:prstGeom prst="rect">
              <a:avLst/>
            </a:prstGeom>
          </p:spPr>
          <p:txBody>
            <a:bodyPr wrap="non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三个代表重要思想</a:t>
              </a:r>
            </a:p>
          </p:txBody>
        </p:sp>
      </p:grpSp>
      <p:grpSp>
        <p:nvGrpSpPr>
          <p:cNvPr id="11" name="组合 10"/>
          <p:cNvGrpSpPr/>
          <p:nvPr/>
        </p:nvGrpSpPr>
        <p:grpSpPr>
          <a:xfrm>
            <a:off x="6819900" y="3158831"/>
            <a:ext cx="2463469" cy="562092"/>
            <a:chOff x="6819900" y="2930231"/>
            <a:chExt cx="2463469" cy="562092"/>
          </a:xfrm>
        </p:grpSpPr>
        <p:sp>
          <p:nvSpPr>
            <p:cNvPr id="22" name="矩形 21">
              <a:extLst>
                <a:ext uri="{FF2B5EF4-FFF2-40B4-BE49-F238E27FC236}">
                  <a16:creationId xmlns:a16="http://schemas.microsoft.com/office/drawing/2014/main" id="{96C2505F-C127-47FF-8744-65095C362A13}"/>
                </a:ext>
              </a:extLst>
            </p:cNvPr>
            <p:cNvSpPr/>
            <p:nvPr/>
          </p:nvSpPr>
          <p:spPr>
            <a:xfrm>
              <a:off x="6819900" y="2930231"/>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23" name="矩形 22">
              <a:extLst>
                <a:ext uri="{FF2B5EF4-FFF2-40B4-BE49-F238E27FC236}">
                  <a16:creationId xmlns:a16="http://schemas.microsoft.com/office/drawing/2014/main" id="{B95A2E73-D7B2-4872-AA72-F4E96DA87D4A}"/>
                </a:ext>
              </a:extLst>
            </p:cNvPr>
            <p:cNvSpPr/>
            <p:nvPr/>
          </p:nvSpPr>
          <p:spPr>
            <a:xfrm>
              <a:off x="7446340" y="3042000"/>
              <a:ext cx="1210588" cy="338554"/>
            </a:xfrm>
            <a:prstGeom prst="rect">
              <a:avLst/>
            </a:prstGeom>
          </p:spPr>
          <p:txBody>
            <a:bodyPr wrap="non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科学发展观</a:t>
              </a:r>
            </a:p>
          </p:txBody>
        </p:sp>
      </p:grpSp>
      <p:sp>
        <p:nvSpPr>
          <p:cNvPr id="24" name="矩形 23">
            <a:extLst>
              <a:ext uri="{FF2B5EF4-FFF2-40B4-BE49-F238E27FC236}">
                <a16:creationId xmlns:a16="http://schemas.microsoft.com/office/drawing/2014/main" id="{96BF3C42-B8B1-478C-A125-B4B68CDDB934}"/>
              </a:ext>
            </a:extLst>
          </p:cNvPr>
          <p:cNvSpPr/>
          <p:nvPr/>
        </p:nvSpPr>
        <p:spPr>
          <a:xfrm>
            <a:off x="2047040" y="3257617"/>
            <a:ext cx="2479846" cy="769441"/>
          </a:xfrm>
          <a:prstGeom prst="rect">
            <a:avLst/>
          </a:prstGeom>
        </p:spPr>
        <p:txBody>
          <a:bodyPr wrap="square">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行动指南</a:t>
            </a:r>
          </a:p>
        </p:txBody>
      </p:sp>
      <p:sp>
        <p:nvSpPr>
          <p:cNvPr id="35" name="矩形 34">
            <a:extLst>
              <a:ext uri="{FF2B5EF4-FFF2-40B4-BE49-F238E27FC236}">
                <a16:creationId xmlns:a16="http://schemas.microsoft.com/office/drawing/2014/main" id="{41B01565-49CD-4701-AB78-DD20C6F318FF}"/>
              </a:ext>
            </a:extLst>
          </p:cNvPr>
          <p:cNvSpPr/>
          <p:nvPr/>
        </p:nvSpPr>
        <p:spPr>
          <a:xfrm>
            <a:off x="795022" y="4189128"/>
            <a:ext cx="5416072"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第二至</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八</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明确提出了党的行动指南，并用</a:t>
            </a: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个自然段，分别做出了科学评价，阐明了我们党为什么必须坚持这一行动指南。</a:t>
            </a:r>
          </a:p>
        </p:txBody>
      </p:sp>
      <p:grpSp>
        <p:nvGrpSpPr>
          <p:cNvPr id="36" name="组合 35"/>
          <p:cNvGrpSpPr/>
          <p:nvPr/>
        </p:nvGrpSpPr>
        <p:grpSpPr>
          <a:xfrm>
            <a:off x="334963" y="1811270"/>
            <a:ext cx="5904000" cy="1136492"/>
            <a:chOff x="251072" y="1562714"/>
            <a:chExt cx="5904000" cy="1136492"/>
          </a:xfrm>
        </p:grpSpPr>
        <p:sp>
          <p:nvSpPr>
            <p:cNvPr id="37" name="任意多边形 36"/>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38" name="组合 37"/>
            <p:cNvGrpSpPr/>
            <p:nvPr/>
          </p:nvGrpSpPr>
          <p:grpSpPr>
            <a:xfrm>
              <a:off x="1117081" y="1562714"/>
              <a:ext cx="5006986" cy="1116776"/>
              <a:chOff x="1007660" y="1562714"/>
              <a:chExt cx="5006986" cy="1116776"/>
            </a:xfrm>
          </p:grpSpPr>
          <p:sp>
            <p:nvSpPr>
              <p:cNvPr id="39"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0"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1" name="组合 40"/>
              <p:cNvGrpSpPr/>
              <p:nvPr/>
            </p:nvGrpSpPr>
            <p:grpSpPr>
              <a:xfrm>
                <a:off x="4480711" y="1774627"/>
                <a:ext cx="734747" cy="904863"/>
                <a:chOff x="7205985" y="2344820"/>
                <a:chExt cx="1567204" cy="1930058"/>
              </a:xfrm>
            </p:grpSpPr>
            <p:grpSp>
              <p:nvGrpSpPr>
                <p:cNvPr id="51" name="组合 50"/>
                <p:cNvGrpSpPr/>
                <p:nvPr/>
              </p:nvGrpSpPr>
              <p:grpSpPr>
                <a:xfrm>
                  <a:off x="7205985" y="2491783"/>
                  <a:ext cx="1567204" cy="1567202"/>
                  <a:chOff x="4098675" y="1936897"/>
                  <a:chExt cx="1175403" cy="1175401"/>
                </a:xfrm>
                <a:effectLst/>
              </p:grpSpPr>
              <p:sp>
                <p:nvSpPr>
                  <p:cNvPr id="53" name="矩形 52"/>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54" name="直接连接符 53"/>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2"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42" name="组合 41"/>
              <p:cNvGrpSpPr/>
              <p:nvPr/>
            </p:nvGrpSpPr>
            <p:grpSpPr>
              <a:xfrm>
                <a:off x="5279899" y="1774627"/>
                <a:ext cx="734747" cy="904863"/>
                <a:chOff x="8910643" y="2344820"/>
                <a:chExt cx="1567204" cy="1930058"/>
              </a:xfrm>
            </p:grpSpPr>
            <p:grpSp>
              <p:nvGrpSpPr>
                <p:cNvPr id="46" name="组合 45"/>
                <p:cNvGrpSpPr/>
                <p:nvPr/>
              </p:nvGrpSpPr>
              <p:grpSpPr>
                <a:xfrm>
                  <a:off x="8910643" y="2491783"/>
                  <a:ext cx="1567204" cy="1567202"/>
                  <a:chOff x="4098675" y="1936897"/>
                  <a:chExt cx="1175403" cy="1175401"/>
                </a:xfrm>
                <a:effectLst/>
              </p:grpSpPr>
              <p:sp>
                <p:nvSpPr>
                  <p:cNvPr id="48" name="矩形 47"/>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9" name="直接连接符 48"/>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43" name="组合 42"/>
              <p:cNvGrpSpPr/>
              <p:nvPr/>
            </p:nvGrpSpPr>
            <p:grpSpPr>
              <a:xfrm>
                <a:off x="1007660" y="1562714"/>
                <a:ext cx="1102128" cy="984858"/>
                <a:chOff x="8675488" y="1248353"/>
                <a:chExt cx="1343424" cy="1200479"/>
              </a:xfrm>
            </p:grpSpPr>
            <p:sp>
              <p:nvSpPr>
                <p:cNvPr id="44"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任意多边形 44">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56" name="矩形 55">
            <a:extLst>
              <a:ext uri="{FF2B5EF4-FFF2-40B4-BE49-F238E27FC236}">
                <a16:creationId xmlns:a16="http://schemas.microsoft.com/office/drawing/2014/main" id="{1000EA05-AD8C-482D-A001-8623FEB69FCE}"/>
              </a:ext>
            </a:extLst>
          </p:cNvPr>
          <p:cNvSpPr/>
          <p:nvPr/>
        </p:nvSpPr>
        <p:spPr>
          <a:xfrm>
            <a:off x="6819900" y="3865262"/>
            <a:ext cx="5037139" cy="1653786"/>
          </a:xfrm>
          <a:prstGeom prst="rect">
            <a:avLst/>
          </a:prstGeom>
          <a:noFill/>
        </p:spPr>
        <p:txBody>
          <a:bodyPr wrap="square" rtlCol="0">
            <a:spAutoFit/>
          </a:bodyPr>
          <a:lstStyle/>
          <a:p>
            <a:pPr>
              <a:lnSpc>
                <a:spcPct val="130000"/>
              </a:lnSpc>
            </a:pP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中国共产党以</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马克思列宁主义、毛泽东思想、邓小平理论、“三个代表”重要思想、科学发展观、习近平新时代中国特色社会主义思想</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作为自己的行动指南。</a:t>
            </a:r>
          </a:p>
        </p:txBody>
      </p:sp>
      <p:grpSp>
        <p:nvGrpSpPr>
          <p:cNvPr id="9" name="组合 8"/>
          <p:cNvGrpSpPr/>
          <p:nvPr/>
        </p:nvGrpSpPr>
        <p:grpSpPr>
          <a:xfrm>
            <a:off x="9392920" y="3137068"/>
            <a:ext cx="2463469" cy="584775"/>
            <a:chOff x="9392920" y="2908468"/>
            <a:chExt cx="2463469" cy="584775"/>
          </a:xfrm>
        </p:grpSpPr>
        <p:sp>
          <p:nvSpPr>
            <p:cNvPr id="57" name="矩形 56">
              <a:extLst>
                <a:ext uri="{FF2B5EF4-FFF2-40B4-BE49-F238E27FC236}">
                  <a16:creationId xmlns:a16="http://schemas.microsoft.com/office/drawing/2014/main" id="{1AA63BD7-647F-4D21-A994-D1CD5C9F39AC}"/>
                </a:ext>
              </a:extLst>
            </p:cNvPr>
            <p:cNvSpPr/>
            <p:nvPr/>
          </p:nvSpPr>
          <p:spPr>
            <a:xfrm>
              <a:off x="9392920" y="2924544"/>
              <a:ext cx="2463469"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DF29C"/>
                </a:solidFill>
              </a:endParaRPr>
            </a:p>
          </p:txBody>
        </p:sp>
        <p:sp>
          <p:nvSpPr>
            <p:cNvPr id="58" name="矩形 57">
              <a:extLst>
                <a:ext uri="{FF2B5EF4-FFF2-40B4-BE49-F238E27FC236}">
                  <a16:creationId xmlns:a16="http://schemas.microsoft.com/office/drawing/2014/main" id="{87389EB1-E6C3-4073-9C5C-FD7C7AA48872}"/>
                </a:ext>
              </a:extLst>
            </p:cNvPr>
            <p:cNvSpPr/>
            <p:nvPr/>
          </p:nvSpPr>
          <p:spPr>
            <a:xfrm>
              <a:off x="9449660" y="2908468"/>
              <a:ext cx="2349989" cy="584775"/>
            </a:xfrm>
            <a:prstGeom prst="rect">
              <a:avLst/>
            </a:prstGeom>
          </p:spPr>
          <p:txBody>
            <a:bodyPr wrap="square">
              <a:spAutoFit/>
            </a:bodyPr>
            <a:lstStyle/>
            <a:p>
              <a:pPr algn="ctr"/>
              <a:r>
                <a:rPr lang="zh-CN" altLang="en-US" sz="16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习近平新时代中国特色社会主义思想</a:t>
              </a:r>
            </a:p>
          </p:txBody>
        </p:sp>
      </p:grpSp>
      <p:sp>
        <p:nvSpPr>
          <p:cNvPr id="5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3258504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750"/>
                                        <p:tgtEl>
                                          <p:spTgt spid="36"/>
                                        </p:tgtEl>
                                      </p:cBhvr>
                                    </p:animEffect>
                                    <p:anim calcmode="lin" valueType="num">
                                      <p:cBhvr>
                                        <p:cTn id="18" dur="750" fill="hold"/>
                                        <p:tgtEl>
                                          <p:spTgt spid="36"/>
                                        </p:tgtEl>
                                        <p:attrNameLst>
                                          <p:attrName>ppt_x</p:attrName>
                                        </p:attrNameLst>
                                      </p:cBhvr>
                                      <p:tavLst>
                                        <p:tav tm="0">
                                          <p:val>
                                            <p:strVal val="#ppt_x"/>
                                          </p:val>
                                        </p:tav>
                                        <p:tav tm="100000">
                                          <p:val>
                                            <p:strVal val="#ppt_x"/>
                                          </p:val>
                                        </p:tav>
                                      </p:tavLst>
                                    </p:anim>
                                    <p:anim calcmode="lin" valueType="num">
                                      <p:cBhvr>
                                        <p:cTn id="19" dur="75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251"/>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50" fill="hold"/>
                                        <p:tgtEl>
                                          <p:spTgt spid="2"/>
                                        </p:tgtEl>
                                        <p:attrNameLst>
                                          <p:attrName>ppt_w</p:attrName>
                                        </p:attrNameLst>
                                      </p:cBhvr>
                                      <p:tavLst>
                                        <p:tav tm="0">
                                          <p:val>
                                            <p:fltVal val="0"/>
                                          </p:val>
                                        </p:tav>
                                        <p:tav tm="100000">
                                          <p:val>
                                            <p:strVal val="#ppt_w"/>
                                          </p:val>
                                        </p:tav>
                                      </p:tavLst>
                                    </p:anim>
                                    <p:anim calcmode="lin" valueType="num">
                                      <p:cBhvr>
                                        <p:cTn id="31" dur="750" fill="hold"/>
                                        <p:tgtEl>
                                          <p:spTgt spid="2"/>
                                        </p:tgtEl>
                                        <p:attrNameLst>
                                          <p:attrName>ppt_h</p:attrName>
                                        </p:attrNameLst>
                                      </p:cBhvr>
                                      <p:tavLst>
                                        <p:tav tm="0">
                                          <p:val>
                                            <p:fltVal val="0"/>
                                          </p:val>
                                        </p:tav>
                                        <p:tav tm="100000">
                                          <p:val>
                                            <p:strVal val="#ppt_h"/>
                                          </p:val>
                                        </p:tav>
                                      </p:tavLst>
                                    </p:anim>
                                    <p:animEffect transition="in" filter="fade">
                                      <p:cBhvr>
                                        <p:cTn id="32" dur="75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750" fill="hold"/>
                                        <p:tgtEl>
                                          <p:spTgt spid="3"/>
                                        </p:tgtEl>
                                        <p:attrNameLst>
                                          <p:attrName>ppt_w</p:attrName>
                                        </p:attrNameLst>
                                      </p:cBhvr>
                                      <p:tavLst>
                                        <p:tav tm="0">
                                          <p:val>
                                            <p:fltVal val="0"/>
                                          </p:val>
                                        </p:tav>
                                        <p:tav tm="100000">
                                          <p:val>
                                            <p:strVal val="#ppt_w"/>
                                          </p:val>
                                        </p:tav>
                                      </p:tavLst>
                                    </p:anim>
                                    <p:anim calcmode="lin" valueType="num">
                                      <p:cBhvr>
                                        <p:cTn id="36" dur="750" fill="hold"/>
                                        <p:tgtEl>
                                          <p:spTgt spid="3"/>
                                        </p:tgtEl>
                                        <p:attrNameLst>
                                          <p:attrName>ppt_h</p:attrName>
                                        </p:attrNameLst>
                                      </p:cBhvr>
                                      <p:tavLst>
                                        <p:tav tm="0">
                                          <p:val>
                                            <p:fltVal val="0"/>
                                          </p:val>
                                        </p:tav>
                                        <p:tav tm="100000">
                                          <p:val>
                                            <p:strVal val="#ppt_h"/>
                                          </p:val>
                                        </p:tav>
                                      </p:tavLst>
                                    </p:anim>
                                    <p:animEffect transition="in" filter="fade">
                                      <p:cBhvr>
                                        <p:cTn id="37" dur="750"/>
                                        <p:tgtEl>
                                          <p:spTgt spid="3"/>
                                        </p:tgtEl>
                                      </p:cBhvr>
                                    </p:animEffect>
                                  </p:childTnLst>
                                </p:cTn>
                              </p:par>
                              <p:par>
                                <p:cTn id="38" presetID="53" presetClass="entr" presetSubtype="16"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750" fill="hold"/>
                                        <p:tgtEl>
                                          <p:spTgt spid="10"/>
                                        </p:tgtEl>
                                        <p:attrNameLst>
                                          <p:attrName>ppt_w</p:attrName>
                                        </p:attrNameLst>
                                      </p:cBhvr>
                                      <p:tavLst>
                                        <p:tav tm="0">
                                          <p:val>
                                            <p:fltVal val="0"/>
                                          </p:val>
                                        </p:tav>
                                        <p:tav tm="100000">
                                          <p:val>
                                            <p:strVal val="#ppt_w"/>
                                          </p:val>
                                        </p:tav>
                                      </p:tavLst>
                                    </p:anim>
                                    <p:anim calcmode="lin" valueType="num">
                                      <p:cBhvr>
                                        <p:cTn id="41" dur="750" fill="hold"/>
                                        <p:tgtEl>
                                          <p:spTgt spid="10"/>
                                        </p:tgtEl>
                                        <p:attrNameLst>
                                          <p:attrName>ppt_h</p:attrName>
                                        </p:attrNameLst>
                                      </p:cBhvr>
                                      <p:tavLst>
                                        <p:tav tm="0">
                                          <p:val>
                                            <p:fltVal val="0"/>
                                          </p:val>
                                        </p:tav>
                                        <p:tav tm="100000">
                                          <p:val>
                                            <p:strVal val="#ppt_h"/>
                                          </p:val>
                                        </p:tav>
                                      </p:tavLst>
                                    </p:anim>
                                    <p:animEffect transition="in" filter="fade">
                                      <p:cBhvr>
                                        <p:cTn id="42" dur="750"/>
                                        <p:tgtEl>
                                          <p:spTgt spid="10"/>
                                        </p:tgtEl>
                                      </p:cBhvr>
                                    </p:animEffect>
                                  </p:childTnLst>
                                </p:cTn>
                              </p:par>
                              <p:par>
                                <p:cTn id="43" presetID="53" presetClass="entr" presetSubtype="16"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750" fill="hold"/>
                                        <p:tgtEl>
                                          <p:spTgt spid="4"/>
                                        </p:tgtEl>
                                        <p:attrNameLst>
                                          <p:attrName>ppt_w</p:attrName>
                                        </p:attrNameLst>
                                      </p:cBhvr>
                                      <p:tavLst>
                                        <p:tav tm="0">
                                          <p:val>
                                            <p:fltVal val="0"/>
                                          </p:val>
                                        </p:tav>
                                        <p:tav tm="100000">
                                          <p:val>
                                            <p:strVal val="#ppt_w"/>
                                          </p:val>
                                        </p:tav>
                                      </p:tavLst>
                                    </p:anim>
                                    <p:anim calcmode="lin" valueType="num">
                                      <p:cBhvr>
                                        <p:cTn id="46" dur="750" fill="hold"/>
                                        <p:tgtEl>
                                          <p:spTgt spid="4"/>
                                        </p:tgtEl>
                                        <p:attrNameLst>
                                          <p:attrName>ppt_h</p:attrName>
                                        </p:attrNameLst>
                                      </p:cBhvr>
                                      <p:tavLst>
                                        <p:tav tm="0">
                                          <p:val>
                                            <p:fltVal val="0"/>
                                          </p:val>
                                        </p:tav>
                                        <p:tav tm="100000">
                                          <p:val>
                                            <p:strVal val="#ppt_h"/>
                                          </p:val>
                                        </p:tav>
                                      </p:tavLst>
                                    </p:anim>
                                    <p:animEffect transition="in" filter="fade">
                                      <p:cBhvr>
                                        <p:cTn id="47" dur="750"/>
                                        <p:tgtEl>
                                          <p:spTgt spid="4"/>
                                        </p:tgtEl>
                                      </p:cBhvr>
                                    </p:animEffect>
                                  </p:childTnLst>
                                </p:cTn>
                              </p:par>
                              <p:par>
                                <p:cTn id="48" presetID="53" presetClass="entr" presetSubtype="16"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750" fill="hold"/>
                                        <p:tgtEl>
                                          <p:spTgt spid="11"/>
                                        </p:tgtEl>
                                        <p:attrNameLst>
                                          <p:attrName>ppt_w</p:attrName>
                                        </p:attrNameLst>
                                      </p:cBhvr>
                                      <p:tavLst>
                                        <p:tav tm="0">
                                          <p:val>
                                            <p:fltVal val="0"/>
                                          </p:val>
                                        </p:tav>
                                        <p:tav tm="100000">
                                          <p:val>
                                            <p:strVal val="#ppt_w"/>
                                          </p:val>
                                        </p:tav>
                                      </p:tavLst>
                                    </p:anim>
                                    <p:anim calcmode="lin" valueType="num">
                                      <p:cBhvr>
                                        <p:cTn id="51" dur="750" fill="hold"/>
                                        <p:tgtEl>
                                          <p:spTgt spid="11"/>
                                        </p:tgtEl>
                                        <p:attrNameLst>
                                          <p:attrName>ppt_h</p:attrName>
                                        </p:attrNameLst>
                                      </p:cBhvr>
                                      <p:tavLst>
                                        <p:tav tm="0">
                                          <p:val>
                                            <p:fltVal val="0"/>
                                          </p:val>
                                        </p:tav>
                                        <p:tav tm="100000">
                                          <p:val>
                                            <p:strVal val="#ppt_h"/>
                                          </p:val>
                                        </p:tav>
                                      </p:tavLst>
                                    </p:anim>
                                    <p:animEffect transition="in" filter="fade">
                                      <p:cBhvr>
                                        <p:cTn id="52" dur="750"/>
                                        <p:tgtEl>
                                          <p:spTgt spid="11"/>
                                        </p:tgtEl>
                                      </p:cBhvr>
                                    </p:animEffect>
                                  </p:childTnLst>
                                </p:cTn>
                              </p:par>
                              <p:par>
                                <p:cTn id="53" presetID="53" presetClass="entr" presetSubtype="16"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750" fill="hold"/>
                                        <p:tgtEl>
                                          <p:spTgt spid="9"/>
                                        </p:tgtEl>
                                        <p:attrNameLst>
                                          <p:attrName>ppt_w</p:attrName>
                                        </p:attrNameLst>
                                      </p:cBhvr>
                                      <p:tavLst>
                                        <p:tav tm="0">
                                          <p:val>
                                            <p:fltVal val="0"/>
                                          </p:val>
                                        </p:tav>
                                        <p:tav tm="100000">
                                          <p:val>
                                            <p:strVal val="#ppt_w"/>
                                          </p:val>
                                        </p:tav>
                                      </p:tavLst>
                                    </p:anim>
                                    <p:anim calcmode="lin" valueType="num">
                                      <p:cBhvr>
                                        <p:cTn id="56" dur="750" fill="hold"/>
                                        <p:tgtEl>
                                          <p:spTgt spid="9"/>
                                        </p:tgtEl>
                                        <p:attrNameLst>
                                          <p:attrName>ppt_h</p:attrName>
                                        </p:attrNameLst>
                                      </p:cBhvr>
                                      <p:tavLst>
                                        <p:tav tm="0">
                                          <p:val>
                                            <p:fltVal val="0"/>
                                          </p:val>
                                        </p:tav>
                                        <p:tav tm="100000">
                                          <p:val>
                                            <p:strVal val="#ppt_h"/>
                                          </p:val>
                                        </p:tav>
                                      </p:tavLst>
                                    </p:anim>
                                    <p:animEffect transition="in" filter="fade">
                                      <p:cBhvr>
                                        <p:cTn id="57" dur="750"/>
                                        <p:tgtEl>
                                          <p:spTgt spid="9"/>
                                        </p:tgtEl>
                                      </p:cBhvr>
                                    </p:animEffect>
                                  </p:childTnLst>
                                </p:cTn>
                              </p:par>
                            </p:childTnLst>
                          </p:cTn>
                        </p:par>
                        <p:par>
                          <p:cTn id="58" fill="hold">
                            <p:stCondLst>
                              <p:cond delay="4001"/>
                            </p:stCondLst>
                            <p:childTnLst>
                              <p:par>
                                <p:cTn id="59" presetID="22" presetClass="entr" presetSubtype="1"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up)">
                                      <p:cBhvr>
                                        <p:cTn id="61"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35" grpId="0"/>
      <p:bldP spid="56" grpId="0"/>
      <p:bldP spid="5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176D991A-EAD3-4CF3-8BAE-64597F80A578}"/>
              </a:ext>
            </a:extLst>
          </p:cNvPr>
          <p:cNvSpPr>
            <a:spLocks noChangeArrowheads="1"/>
          </p:cNvSpPr>
          <p:nvPr/>
        </p:nvSpPr>
        <p:spPr bwMode="auto">
          <a:xfrm>
            <a:off x="2098066" y="3938224"/>
            <a:ext cx="1887055" cy="923330"/>
          </a:xfrm>
          <a:prstGeom prst="rect">
            <a:avLst/>
          </a:prstGeom>
          <a:noFill/>
          <a:extLst/>
        </p:spPr>
        <p:txBody>
          <a:bodyPr wrap="none" rtlCol="0">
            <a:spAutoFit/>
          </a:bodyPr>
          <a:lstStyle/>
          <a:p>
            <a:pPr algn="ctr"/>
            <a:r>
              <a:rPr lang="zh-CN" altLang="en-US" sz="5400" b="1" spc="3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目 </a:t>
            </a:r>
            <a:r>
              <a:rPr lang="zh-CN" altLang="en-US" sz="5400" b="1" spc="300" dirty="0" smtClean="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rPr>
              <a:t>录</a:t>
            </a:r>
            <a:endParaRPr lang="zh-CN" altLang="en-US" sz="5400" b="1" spc="300" dirty="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endParaRPr>
          </a:p>
        </p:txBody>
      </p:sp>
      <p:pic>
        <p:nvPicPr>
          <p:cNvPr id="45" name="图片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 y="2489243"/>
            <a:ext cx="2062408" cy="4368758"/>
          </a:xfrm>
          <a:prstGeom prst="rect">
            <a:avLst/>
          </a:prstGeom>
        </p:spPr>
      </p:pic>
      <p:grpSp>
        <p:nvGrpSpPr>
          <p:cNvPr id="3" name="组合 2"/>
          <p:cNvGrpSpPr/>
          <p:nvPr/>
        </p:nvGrpSpPr>
        <p:grpSpPr>
          <a:xfrm>
            <a:off x="1867764" y="1546178"/>
            <a:ext cx="2347658" cy="2347658"/>
            <a:chOff x="5338995" y="228733"/>
            <a:chExt cx="1514010" cy="1514010"/>
          </a:xfrm>
        </p:grpSpPr>
        <p:sp>
          <p:nvSpPr>
            <p:cNvPr id="4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664805" y="536028"/>
              <a:ext cx="892304" cy="77976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47" name="组合 46">
              <a:extLst>
                <a:ext uri="{FF2B5EF4-FFF2-40B4-BE49-F238E27FC236}">
                  <a16:creationId xmlns:a16="http://schemas.microsoft.com/office/drawing/2014/main" id="{D321BA25-775B-4DC4-9FC4-180F165FAF16}"/>
                </a:ext>
              </a:extLst>
            </p:cNvPr>
            <p:cNvGrpSpPr/>
            <p:nvPr/>
          </p:nvGrpSpPr>
          <p:grpSpPr>
            <a:xfrm>
              <a:off x="5338995" y="228733"/>
              <a:ext cx="1514010" cy="1514010"/>
              <a:chOff x="5145087" y="1778000"/>
              <a:chExt cx="2892425" cy="2892425"/>
            </a:xfrm>
            <a:effectLst>
              <a:outerShdw blurRad="38100" dist="38100" dir="5400000" algn="t" rotWithShape="0">
                <a:schemeClr val="accent1">
                  <a:lumMod val="50000"/>
                  <a:alpha val="90000"/>
                </a:schemeClr>
              </a:outerShdw>
            </a:effectLst>
          </p:grpSpPr>
          <p:grpSp>
            <p:nvGrpSpPr>
              <p:cNvPr id="48" name="组合 47">
                <a:extLst>
                  <a:ext uri="{FF2B5EF4-FFF2-40B4-BE49-F238E27FC236}">
                    <a16:creationId xmlns:a16="http://schemas.microsoft.com/office/drawing/2014/main" id="{74A7CE72-5A85-44F2-B226-88629AC431F3}"/>
                  </a:ext>
                </a:extLst>
              </p:cNvPr>
              <p:cNvGrpSpPr/>
              <p:nvPr/>
            </p:nvGrpSpPr>
            <p:grpSpPr>
              <a:xfrm>
                <a:off x="5145087" y="1778000"/>
                <a:ext cx="2892425" cy="2892425"/>
                <a:chOff x="5145087" y="1778000"/>
                <a:chExt cx="2892425" cy="2892425"/>
              </a:xfrm>
            </p:grpSpPr>
            <p:sp>
              <p:nvSpPr>
                <p:cNvPr id="61" name="任意多边形: 形状 33">
                  <a:extLst>
                    <a:ext uri="{FF2B5EF4-FFF2-40B4-BE49-F238E27FC236}">
                      <a16:creationId xmlns:a16="http://schemas.microsoft.com/office/drawing/2014/main" id="{1ABF741E-A429-441C-9BC0-28C3BBF0D9EF}"/>
                    </a:ext>
                  </a:extLst>
                </p:cNvPr>
                <p:cNvSpPr/>
                <p:nvPr/>
              </p:nvSpPr>
              <p:spPr>
                <a:xfrm rot="-5400000">
                  <a:off x="532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2" name="任意多边形: 形状 34">
                  <a:extLst>
                    <a:ext uri="{FF2B5EF4-FFF2-40B4-BE49-F238E27FC236}">
                      <a16:creationId xmlns:a16="http://schemas.microsoft.com/office/drawing/2014/main" id="{D25EF603-1F33-4C15-85E3-CEF70ECC4DE6}"/>
                    </a:ext>
                  </a:extLst>
                </p:cNvPr>
                <p:cNvSpPr/>
                <p:nvPr/>
              </p:nvSpPr>
              <p:spPr>
                <a:xfrm rot="-3600000">
                  <a:off x="5491448"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任意多边形: 形状 35">
                  <a:extLst>
                    <a:ext uri="{FF2B5EF4-FFF2-40B4-BE49-F238E27FC236}">
                      <a16:creationId xmlns:a16="http://schemas.microsoft.com/office/drawing/2014/main" id="{84E8BA52-2B1B-41DD-BB0B-268BF2479B54}"/>
                    </a:ext>
                  </a:extLst>
                </p:cNvPr>
                <p:cNvSpPr/>
                <p:nvPr/>
              </p:nvSpPr>
              <p:spPr>
                <a:xfrm rot="-1800000">
                  <a:off x="595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任意多边形: 形状 36">
                  <a:extLst>
                    <a:ext uri="{FF2B5EF4-FFF2-40B4-BE49-F238E27FC236}">
                      <a16:creationId xmlns:a16="http://schemas.microsoft.com/office/drawing/2014/main" id="{C154902B-366A-4885-95F8-F8750B6A5D05}"/>
                    </a:ext>
                  </a:extLst>
                </p:cNvPr>
                <p:cNvSpPr/>
                <p:nvPr/>
              </p:nvSpPr>
              <p:spPr>
                <a:xfrm>
                  <a:off x="6591300" y="177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任意多边形: 形状 37">
                  <a:extLst>
                    <a:ext uri="{FF2B5EF4-FFF2-40B4-BE49-F238E27FC236}">
                      <a16:creationId xmlns:a16="http://schemas.microsoft.com/office/drawing/2014/main" id="{0C1EBE1C-BBEE-4F90-9733-3DCAB01D270A}"/>
                    </a:ext>
                  </a:extLst>
                </p:cNvPr>
                <p:cNvSpPr/>
                <p:nvPr/>
              </p:nvSpPr>
              <p:spPr>
                <a:xfrm rot="1800000">
                  <a:off x="722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任意多边形: 形状 38">
                  <a:extLst>
                    <a:ext uri="{FF2B5EF4-FFF2-40B4-BE49-F238E27FC236}">
                      <a16:creationId xmlns:a16="http://schemas.microsoft.com/office/drawing/2014/main" id="{843051B0-B5DB-4562-846C-54C181969826}"/>
                    </a:ext>
                  </a:extLst>
                </p:cNvPr>
                <p:cNvSpPr/>
                <p:nvPr/>
              </p:nvSpPr>
              <p:spPr>
                <a:xfrm rot="3600000">
                  <a:off x="7691152"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任意多边形: 形状 39">
                  <a:extLst>
                    <a:ext uri="{FF2B5EF4-FFF2-40B4-BE49-F238E27FC236}">
                      <a16:creationId xmlns:a16="http://schemas.microsoft.com/office/drawing/2014/main" id="{A5B52B33-9AC1-4B44-9DF8-BB51620990F8}"/>
                    </a:ext>
                  </a:extLst>
                </p:cNvPr>
                <p:cNvSpPr/>
                <p:nvPr/>
              </p:nvSpPr>
              <p:spPr>
                <a:xfrm rot="5400000">
                  <a:off x="786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任意多边形: 形状 40">
                  <a:extLst>
                    <a:ext uri="{FF2B5EF4-FFF2-40B4-BE49-F238E27FC236}">
                      <a16:creationId xmlns:a16="http://schemas.microsoft.com/office/drawing/2014/main" id="{051629EF-EB78-4B9A-8F77-96F15B3775E2}"/>
                    </a:ext>
                  </a:extLst>
                </p:cNvPr>
                <p:cNvSpPr/>
                <p:nvPr/>
              </p:nvSpPr>
              <p:spPr>
                <a:xfrm rot="7200000">
                  <a:off x="7691152"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任意多边形: 形状 41">
                  <a:extLst>
                    <a:ext uri="{FF2B5EF4-FFF2-40B4-BE49-F238E27FC236}">
                      <a16:creationId xmlns:a16="http://schemas.microsoft.com/office/drawing/2014/main" id="{145A6767-9735-47AA-B8DD-B7FC26304AA8}"/>
                    </a:ext>
                  </a:extLst>
                </p:cNvPr>
                <p:cNvSpPr/>
                <p:nvPr/>
              </p:nvSpPr>
              <p:spPr>
                <a:xfrm rot="9000000">
                  <a:off x="722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任意多边形: 形状 42">
                  <a:extLst>
                    <a:ext uri="{FF2B5EF4-FFF2-40B4-BE49-F238E27FC236}">
                      <a16:creationId xmlns:a16="http://schemas.microsoft.com/office/drawing/2014/main" id="{462141A9-47B0-4CD2-81F5-7B6C71424F4E}"/>
                    </a:ext>
                  </a:extLst>
                </p:cNvPr>
                <p:cNvSpPr/>
                <p:nvPr/>
              </p:nvSpPr>
              <p:spPr>
                <a:xfrm rot="10800000">
                  <a:off x="6591300" y="431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任意多边形: 形状 43">
                  <a:extLst>
                    <a:ext uri="{FF2B5EF4-FFF2-40B4-BE49-F238E27FC236}">
                      <a16:creationId xmlns:a16="http://schemas.microsoft.com/office/drawing/2014/main" id="{A03AB864-F3D6-4D11-A7E6-8E49F1279A76}"/>
                    </a:ext>
                  </a:extLst>
                </p:cNvPr>
                <p:cNvSpPr/>
                <p:nvPr/>
              </p:nvSpPr>
              <p:spPr>
                <a:xfrm rot="12600000">
                  <a:off x="595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任意多边形: 形状 44">
                  <a:extLst>
                    <a:ext uri="{FF2B5EF4-FFF2-40B4-BE49-F238E27FC236}">
                      <a16:creationId xmlns:a16="http://schemas.microsoft.com/office/drawing/2014/main" id="{5F4F355C-0033-418B-BEFA-1E5E9D53ACC7}"/>
                    </a:ext>
                  </a:extLst>
                </p:cNvPr>
                <p:cNvSpPr/>
                <p:nvPr/>
              </p:nvSpPr>
              <p:spPr>
                <a:xfrm rot="14400000">
                  <a:off x="5491448"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9" name="任意多边形: 形状 21">
                <a:extLst>
                  <a:ext uri="{FF2B5EF4-FFF2-40B4-BE49-F238E27FC236}">
                    <a16:creationId xmlns:a16="http://schemas.microsoft.com/office/drawing/2014/main" id="{433222DB-27A1-4CD1-9BFA-69E8B70907AE}"/>
                  </a:ext>
                </a:extLst>
              </p:cNvPr>
              <p:cNvSpPr/>
              <p:nvPr/>
            </p:nvSpPr>
            <p:spPr>
              <a:xfrm rot="-4500000">
                <a:off x="5425910"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任意多边形: 形状 22">
                <a:extLst>
                  <a:ext uri="{FF2B5EF4-FFF2-40B4-BE49-F238E27FC236}">
                    <a16:creationId xmlns:a16="http://schemas.microsoft.com/office/drawing/2014/main" id="{A438D572-EA43-429D-81B2-F099B5F7E697}"/>
                  </a:ext>
                </a:extLst>
              </p:cNvPr>
              <p:cNvSpPr/>
              <p:nvPr/>
            </p:nvSpPr>
            <p:spPr>
              <a:xfrm rot="-2700000">
                <a:off x="5738175"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任意多边形: 形状 23">
                <a:extLst>
                  <a:ext uri="{FF2B5EF4-FFF2-40B4-BE49-F238E27FC236}">
                    <a16:creationId xmlns:a16="http://schemas.microsoft.com/office/drawing/2014/main" id="{78F0BD27-4809-481F-99E3-B3EFA23EE03A}"/>
                  </a:ext>
                </a:extLst>
              </p:cNvPr>
              <p:cNvSpPr/>
              <p:nvPr/>
            </p:nvSpPr>
            <p:spPr>
              <a:xfrm rot="-900000">
                <a:off x="6279034"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任意多边形: 形状 24">
                <a:extLst>
                  <a:ext uri="{FF2B5EF4-FFF2-40B4-BE49-F238E27FC236}">
                    <a16:creationId xmlns:a16="http://schemas.microsoft.com/office/drawing/2014/main" id="{FB13A909-9CB0-497F-A4F8-5721888EABC3}"/>
                  </a:ext>
                </a:extLst>
              </p:cNvPr>
              <p:cNvSpPr/>
              <p:nvPr/>
            </p:nvSpPr>
            <p:spPr>
              <a:xfrm rot="900000">
                <a:off x="6903565"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任意多边形: 形状 25">
                <a:extLst>
                  <a:ext uri="{FF2B5EF4-FFF2-40B4-BE49-F238E27FC236}">
                    <a16:creationId xmlns:a16="http://schemas.microsoft.com/office/drawing/2014/main" id="{4CB4EE13-E830-4C92-8B4E-29415ABDFF52}"/>
                  </a:ext>
                </a:extLst>
              </p:cNvPr>
              <p:cNvSpPr/>
              <p:nvPr/>
            </p:nvSpPr>
            <p:spPr>
              <a:xfrm rot="2700000">
                <a:off x="7444424"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任意多边形: 形状 26">
                <a:extLst>
                  <a:ext uri="{FF2B5EF4-FFF2-40B4-BE49-F238E27FC236}">
                    <a16:creationId xmlns:a16="http://schemas.microsoft.com/office/drawing/2014/main" id="{19C314E1-CCA5-48FB-BAAF-6FE4C446A1DD}"/>
                  </a:ext>
                </a:extLst>
              </p:cNvPr>
              <p:cNvSpPr/>
              <p:nvPr/>
            </p:nvSpPr>
            <p:spPr>
              <a:xfrm rot="4500000">
                <a:off x="7756689"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任意多边形: 形状 27">
                <a:extLst>
                  <a:ext uri="{FF2B5EF4-FFF2-40B4-BE49-F238E27FC236}">
                    <a16:creationId xmlns:a16="http://schemas.microsoft.com/office/drawing/2014/main" id="{E8FDAF45-6629-4CCC-B03C-8F6482F1ECD4}"/>
                  </a:ext>
                </a:extLst>
              </p:cNvPr>
              <p:cNvSpPr/>
              <p:nvPr/>
            </p:nvSpPr>
            <p:spPr>
              <a:xfrm rot="6300000">
                <a:off x="7756689"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任意多边形: 形状 28">
                <a:extLst>
                  <a:ext uri="{FF2B5EF4-FFF2-40B4-BE49-F238E27FC236}">
                    <a16:creationId xmlns:a16="http://schemas.microsoft.com/office/drawing/2014/main" id="{A8221490-3F2E-429D-B60D-6E9676E3A818}"/>
                  </a:ext>
                </a:extLst>
              </p:cNvPr>
              <p:cNvSpPr/>
              <p:nvPr/>
            </p:nvSpPr>
            <p:spPr>
              <a:xfrm rot="8100000">
                <a:off x="7444424"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任意多边形: 形状 29">
                <a:extLst>
                  <a:ext uri="{FF2B5EF4-FFF2-40B4-BE49-F238E27FC236}">
                    <a16:creationId xmlns:a16="http://schemas.microsoft.com/office/drawing/2014/main" id="{B72E6290-726A-40DD-A584-8B1B23FB6D27}"/>
                  </a:ext>
                </a:extLst>
              </p:cNvPr>
              <p:cNvSpPr/>
              <p:nvPr/>
            </p:nvSpPr>
            <p:spPr>
              <a:xfrm rot="9900000">
                <a:off x="6903565"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任意多边形: 形状 30">
                <a:extLst>
                  <a:ext uri="{FF2B5EF4-FFF2-40B4-BE49-F238E27FC236}">
                    <a16:creationId xmlns:a16="http://schemas.microsoft.com/office/drawing/2014/main" id="{99947B80-DBF1-4B37-9EB3-7526BC2F9BDC}"/>
                  </a:ext>
                </a:extLst>
              </p:cNvPr>
              <p:cNvSpPr/>
              <p:nvPr/>
            </p:nvSpPr>
            <p:spPr>
              <a:xfrm rot="11700000">
                <a:off x="6279034"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任意多边形: 形状 31">
                <a:extLst>
                  <a:ext uri="{FF2B5EF4-FFF2-40B4-BE49-F238E27FC236}">
                    <a16:creationId xmlns:a16="http://schemas.microsoft.com/office/drawing/2014/main" id="{62622B75-B248-4DD1-9235-21581B16A51B}"/>
                  </a:ext>
                </a:extLst>
              </p:cNvPr>
              <p:cNvSpPr/>
              <p:nvPr/>
            </p:nvSpPr>
            <p:spPr>
              <a:xfrm rot="13500000">
                <a:off x="5738175"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任意多边形: 形状 32">
                <a:extLst>
                  <a:ext uri="{FF2B5EF4-FFF2-40B4-BE49-F238E27FC236}">
                    <a16:creationId xmlns:a16="http://schemas.microsoft.com/office/drawing/2014/main" id="{A0F77072-CB54-4A2A-B10A-399599A23E88}"/>
                  </a:ext>
                </a:extLst>
              </p:cNvPr>
              <p:cNvSpPr/>
              <p:nvPr/>
            </p:nvSpPr>
            <p:spPr>
              <a:xfrm rot="15300000">
                <a:off x="5425910"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5020636" y="5095580"/>
            <a:ext cx="6114319" cy="676398"/>
            <a:chOff x="4572731" y="5019825"/>
            <a:chExt cx="6114319" cy="676398"/>
          </a:xfrm>
        </p:grpSpPr>
        <p:sp>
          <p:nvSpPr>
            <p:cNvPr id="80" name="矩形 79">
              <a:extLst>
                <a:ext uri="{FF2B5EF4-FFF2-40B4-BE49-F238E27FC236}">
                  <a16:creationId xmlns:a16="http://schemas.microsoft.com/office/drawing/2014/main" id="{7098604C-0AD9-4F4F-B9A6-0E99C5B4A6CC}"/>
                </a:ext>
              </a:extLst>
            </p:cNvPr>
            <p:cNvSpPr/>
            <p:nvPr/>
          </p:nvSpPr>
          <p:spPr>
            <a:xfrm>
              <a:off x="5325723" y="5019825"/>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5096414"/>
              <a:ext cx="2967479" cy="523220"/>
            </a:xfrm>
            <a:prstGeom prst="rect">
              <a:avLst/>
            </a:prstGeom>
            <a:noFill/>
            <a:extLst/>
          </p:spPr>
          <p:txBody>
            <a:bodyPr wrap="none" rtlCol="0">
              <a:spAutoFit/>
            </a:bodyPr>
            <a:lstStyle/>
            <a:p>
              <a:r>
                <a:rPr lang="zh-CN" altLang="en-US" sz="2800" spc="3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学习和遵守党章</a:t>
              </a:r>
            </a:p>
          </p:txBody>
        </p:sp>
        <p:sp>
          <p:nvSpPr>
            <p:cNvPr id="82" name="矩形 81">
              <a:extLst>
                <a:ext uri="{FF2B5EF4-FFF2-40B4-BE49-F238E27FC236}">
                  <a16:creationId xmlns:a16="http://schemas.microsoft.com/office/drawing/2014/main" id="{3BAFEE83-098F-4C76-A986-BAA03D5D2C65}"/>
                </a:ext>
              </a:extLst>
            </p:cNvPr>
            <p:cNvSpPr/>
            <p:nvPr/>
          </p:nvSpPr>
          <p:spPr>
            <a:xfrm>
              <a:off x="4572731" y="5019825"/>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06</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83" name="组合 82"/>
          <p:cNvGrpSpPr/>
          <p:nvPr/>
        </p:nvGrpSpPr>
        <p:grpSpPr>
          <a:xfrm>
            <a:off x="5020636" y="4283066"/>
            <a:ext cx="6114319" cy="676398"/>
            <a:chOff x="4572731" y="4207311"/>
            <a:chExt cx="6114319" cy="676398"/>
          </a:xfrm>
        </p:grpSpPr>
        <p:sp>
          <p:nvSpPr>
            <p:cNvPr id="84" name="矩形 83">
              <a:extLst>
                <a:ext uri="{FF2B5EF4-FFF2-40B4-BE49-F238E27FC236}">
                  <a16:creationId xmlns:a16="http://schemas.microsoft.com/office/drawing/2014/main" id="{7098604C-0AD9-4F4F-B9A6-0E99C5B4A6CC}"/>
                </a:ext>
              </a:extLst>
            </p:cNvPr>
            <p:cNvSpPr/>
            <p:nvPr/>
          </p:nvSpPr>
          <p:spPr>
            <a:xfrm>
              <a:off x="5325723" y="4207311"/>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4283900"/>
              <a:ext cx="2172390" cy="523220"/>
            </a:xfrm>
            <a:prstGeom prst="rect">
              <a:avLst/>
            </a:prstGeom>
            <a:noFill/>
            <a:extLst/>
          </p:spPr>
          <p:txBody>
            <a:bodyPr wrap="none" rtlCol="0">
              <a:spAutoFit/>
            </a:bodyPr>
            <a:lstStyle/>
            <a:p>
              <a:r>
                <a:rPr lang="zh-CN" altLang="en-US" sz="2800" spc="3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党章的条文</a:t>
              </a:r>
            </a:p>
          </p:txBody>
        </p:sp>
        <p:sp>
          <p:nvSpPr>
            <p:cNvPr id="86" name="矩形 85">
              <a:extLst>
                <a:ext uri="{FF2B5EF4-FFF2-40B4-BE49-F238E27FC236}">
                  <a16:creationId xmlns:a16="http://schemas.microsoft.com/office/drawing/2014/main" id="{3BAFEE83-098F-4C76-A986-BAA03D5D2C65}"/>
                </a:ext>
              </a:extLst>
            </p:cNvPr>
            <p:cNvSpPr/>
            <p:nvPr/>
          </p:nvSpPr>
          <p:spPr>
            <a:xfrm>
              <a:off x="4572731" y="4207311"/>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05</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87" name="组合 86"/>
          <p:cNvGrpSpPr/>
          <p:nvPr/>
        </p:nvGrpSpPr>
        <p:grpSpPr>
          <a:xfrm>
            <a:off x="5020636" y="3470552"/>
            <a:ext cx="6114319" cy="676400"/>
            <a:chOff x="4572731" y="3394797"/>
            <a:chExt cx="6114319" cy="676400"/>
          </a:xfrm>
        </p:grpSpPr>
        <p:sp>
          <p:nvSpPr>
            <p:cNvPr id="88" name="矩形 87">
              <a:extLst>
                <a:ext uri="{FF2B5EF4-FFF2-40B4-BE49-F238E27FC236}">
                  <a16:creationId xmlns:a16="http://schemas.microsoft.com/office/drawing/2014/main" id="{7098604C-0AD9-4F4F-B9A6-0E99C5B4A6CC}"/>
                </a:ext>
              </a:extLst>
            </p:cNvPr>
            <p:cNvSpPr/>
            <p:nvPr/>
          </p:nvSpPr>
          <p:spPr>
            <a:xfrm>
              <a:off x="5325723" y="3394799"/>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3471388"/>
              <a:ext cx="2172390" cy="523220"/>
            </a:xfrm>
            <a:prstGeom prst="rect">
              <a:avLst/>
            </a:prstGeom>
            <a:noFill/>
            <a:extLst/>
          </p:spPr>
          <p:txBody>
            <a:bodyPr wrap="none" rtlCol="0">
              <a:spAutoFit/>
            </a:bodyPr>
            <a:lstStyle/>
            <a:p>
              <a:r>
                <a:rPr lang="zh-CN" altLang="en-US" sz="2800" spc="3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党章的总纲</a:t>
              </a:r>
            </a:p>
          </p:txBody>
        </p:sp>
        <p:sp>
          <p:nvSpPr>
            <p:cNvPr id="90" name="矩形 89">
              <a:extLst>
                <a:ext uri="{FF2B5EF4-FFF2-40B4-BE49-F238E27FC236}">
                  <a16:creationId xmlns:a16="http://schemas.microsoft.com/office/drawing/2014/main" id="{3BAFEE83-098F-4C76-A986-BAA03D5D2C65}"/>
                </a:ext>
              </a:extLst>
            </p:cNvPr>
            <p:cNvSpPr/>
            <p:nvPr/>
          </p:nvSpPr>
          <p:spPr>
            <a:xfrm>
              <a:off x="4572731" y="3394797"/>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04</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91" name="组合 90"/>
          <p:cNvGrpSpPr/>
          <p:nvPr/>
        </p:nvGrpSpPr>
        <p:grpSpPr>
          <a:xfrm>
            <a:off x="5020636" y="2658038"/>
            <a:ext cx="6114319" cy="676402"/>
            <a:chOff x="4572731" y="2582283"/>
            <a:chExt cx="6114319" cy="676402"/>
          </a:xfrm>
        </p:grpSpPr>
        <p:sp>
          <p:nvSpPr>
            <p:cNvPr id="92" name="矩形 91">
              <a:extLst>
                <a:ext uri="{FF2B5EF4-FFF2-40B4-BE49-F238E27FC236}">
                  <a16:creationId xmlns:a16="http://schemas.microsoft.com/office/drawing/2014/main" id="{7098604C-0AD9-4F4F-B9A6-0E99C5B4A6CC}"/>
                </a:ext>
              </a:extLst>
            </p:cNvPr>
            <p:cNvSpPr/>
            <p:nvPr/>
          </p:nvSpPr>
          <p:spPr>
            <a:xfrm>
              <a:off x="5325723" y="2582287"/>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2658876"/>
              <a:ext cx="2967479" cy="523220"/>
            </a:xfrm>
            <a:prstGeom prst="rect">
              <a:avLst/>
            </a:prstGeom>
            <a:noFill/>
            <a:extLst/>
          </p:spPr>
          <p:txBody>
            <a:bodyPr wrap="none" rtlCol="0">
              <a:spAutoFit/>
            </a:bodyPr>
            <a:lstStyle/>
            <a:p>
              <a:r>
                <a:rPr lang="zh-CN" altLang="en-US" sz="2800" spc="3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党章的发展历程</a:t>
              </a:r>
            </a:p>
          </p:txBody>
        </p:sp>
        <p:sp>
          <p:nvSpPr>
            <p:cNvPr id="95" name="矩形 94">
              <a:extLst>
                <a:ext uri="{FF2B5EF4-FFF2-40B4-BE49-F238E27FC236}">
                  <a16:creationId xmlns:a16="http://schemas.microsoft.com/office/drawing/2014/main" id="{3BAFEE83-098F-4C76-A986-BAA03D5D2C65}"/>
                </a:ext>
              </a:extLst>
            </p:cNvPr>
            <p:cNvSpPr/>
            <p:nvPr/>
          </p:nvSpPr>
          <p:spPr>
            <a:xfrm>
              <a:off x="4572731" y="2582283"/>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03</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96" name="组合 95"/>
          <p:cNvGrpSpPr/>
          <p:nvPr/>
        </p:nvGrpSpPr>
        <p:grpSpPr>
          <a:xfrm>
            <a:off x="5020636" y="1845530"/>
            <a:ext cx="6114319" cy="676398"/>
            <a:chOff x="4572731" y="1769775"/>
            <a:chExt cx="6114319" cy="676398"/>
          </a:xfrm>
        </p:grpSpPr>
        <p:sp>
          <p:nvSpPr>
            <p:cNvPr id="97" name="矩形 96">
              <a:extLst>
                <a:ext uri="{FF2B5EF4-FFF2-40B4-BE49-F238E27FC236}">
                  <a16:creationId xmlns:a16="http://schemas.microsoft.com/office/drawing/2014/main" id="{7098604C-0AD9-4F4F-B9A6-0E99C5B4A6CC}"/>
                </a:ext>
              </a:extLst>
            </p:cNvPr>
            <p:cNvSpPr/>
            <p:nvPr/>
          </p:nvSpPr>
          <p:spPr>
            <a:xfrm>
              <a:off x="5325723" y="1769775"/>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1846364"/>
              <a:ext cx="2172390" cy="523220"/>
            </a:xfrm>
            <a:prstGeom prst="rect">
              <a:avLst/>
            </a:prstGeom>
            <a:noFill/>
            <a:extLst/>
          </p:spPr>
          <p:txBody>
            <a:bodyPr wrap="none" rtlCol="0">
              <a:spAutoFit/>
            </a:bodyPr>
            <a:lstStyle/>
            <a:p>
              <a:r>
                <a:rPr lang="zh-CN" altLang="en-US" sz="2800" spc="3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党章的概述</a:t>
              </a:r>
            </a:p>
          </p:txBody>
        </p:sp>
        <p:sp>
          <p:nvSpPr>
            <p:cNvPr id="103" name="矩形 102">
              <a:extLst>
                <a:ext uri="{FF2B5EF4-FFF2-40B4-BE49-F238E27FC236}">
                  <a16:creationId xmlns:a16="http://schemas.microsoft.com/office/drawing/2014/main" id="{3BAFEE83-098F-4C76-A986-BAA03D5D2C65}"/>
                </a:ext>
              </a:extLst>
            </p:cNvPr>
            <p:cNvSpPr/>
            <p:nvPr/>
          </p:nvSpPr>
          <p:spPr>
            <a:xfrm>
              <a:off x="4572731" y="1769775"/>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02</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108" name="组合 107"/>
          <p:cNvGrpSpPr/>
          <p:nvPr/>
        </p:nvGrpSpPr>
        <p:grpSpPr>
          <a:xfrm>
            <a:off x="5020636" y="1033018"/>
            <a:ext cx="6114319" cy="676398"/>
            <a:chOff x="4572731" y="957263"/>
            <a:chExt cx="6114319" cy="676398"/>
          </a:xfrm>
        </p:grpSpPr>
        <p:sp>
          <p:nvSpPr>
            <p:cNvPr id="113" name="矩形 112">
              <a:extLst>
                <a:ext uri="{FF2B5EF4-FFF2-40B4-BE49-F238E27FC236}">
                  <a16:creationId xmlns:a16="http://schemas.microsoft.com/office/drawing/2014/main" id="{7098604C-0AD9-4F4F-B9A6-0E99C5B4A6CC}"/>
                </a:ext>
              </a:extLst>
            </p:cNvPr>
            <p:cNvSpPr/>
            <p:nvPr/>
          </p:nvSpPr>
          <p:spPr>
            <a:xfrm>
              <a:off x="5325723" y="957263"/>
              <a:ext cx="5361327" cy="676398"/>
            </a:xfrm>
            <a:prstGeom prst="rect">
              <a:avLst/>
            </a:prstGeom>
            <a:noFill/>
            <a:ln>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1033852"/>
              <a:ext cx="4493538" cy="523220"/>
            </a:xfrm>
            <a:prstGeom prst="rect">
              <a:avLst/>
            </a:prstGeom>
            <a:noFill/>
            <a:extLst/>
          </p:spPr>
          <p:txBody>
            <a:bodyPr wrap="none" rtlCol="0">
              <a:spAutoFit/>
            </a:bodyPr>
            <a:lstStyle/>
            <a:p>
              <a:r>
                <a:rPr lang="zh-CN" altLang="en-US" sz="2800" dirty="0">
                  <a:gradFill>
                    <a:gsLst>
                      <a:gs pos="0">
                        <a:srgbClr val="FDF2BB"/>
                      </a:gs>
                      <a:gs pos="41000">
                        <a:srgbClr val="FDF28B"/>
                      </a:gs>
                      <a:gs pos="100000">
                        <a:srgbClr val="DEB846"/>
                      </a:gs>
                    </a:gsLst>
                    <a:lin ang="2700000" scaled="0"/>
                  </a:gradFill>
                  <a:latin typeface="方正兰亭粗黑_GBK" panose="02000000000000000000" pitchFamily="2" charset="-122"/>
                  <a:ea typeface="方正兰亭粗黑_GBK" panose="02000000000000000000" pitchFamily="2" charset="-122"/>
                </a:rPr>
                <a:t>十九大对党章做的重要修改</a:t>
              </a:r>
            </a:p>
          </p:txBody>
        </p:sp>
        <p:sp>
          <p:nvSpPr>
            <p:cNvPr id="119" name="矩形 118">
              <a:extLst>
                <a:ext uri="{FF2B5EF4-FFF2-40B4-BE49-F238E27FC236}">
                  <a16:creationId xmlns:a16="http://schemas.microsoft.com/office/drawing/2014/main" id="{3BAFEE83-098F-4C76-A986-BAA03D5D2C65}"/>
                </a:ext>
              </a:extLst>
            </p:cNvPr>
            <p:cNvSpPr/>
            <p:nvPr/>
          </p:nvSpPr>
          <p:spPr>
            <a:xfrm>
              <a:off x="4572731" y="957263"/>
              <a:ext cx="675704" cy="676398"/>
            </a:xfrm>
            <a:prstGeom prst="rect">
              <a:avLst/>
            </a:prstGeom>
            <a:gradFill>
              <a:gsLst>
                <a:gs pos="0">
                  <a:srgbClr val="FDF2BB"/>
                </a:gs>
                <a:gs pos="41000">
                  <a:srgbClr val="FDF28B"/>
                </a:gs>
                <a:gs pos="100000">
                  <a:srgbClr val="DEB846"/>
                </a:gs>
              </a:gsLst>
              <a:lin ang="2700000" scaled="0"/>
            </a:gradFill>
            <a:ln>
              <a:noFill/>
            </a:ln>
            <a:effectLst/>
          </p:spPr>
          <p:txBody>
            <a:bodyPr vert="horz" wrap="square" lIns="91440" tIns="45720" rIns="91440" bIns="45720" numCol="1" anchor="ctr" anchorCtr="0" compatLnSpc="1">
              <a:prstTxWarp prst="textNoShape">
                <a:avLst/>
              </a:prstTxWarp>
            </a:bodyPr>
            <a:lstStyle/>
            <a:p>
              <a:pPr algn="ctr"/>
              <a:r>
                <a:rPr lang="en-US" altLang="zh-CN" sz="2800" b="1" dirty="0">
                  <a:solidFill>
                    <a:schemeClr val="accent1"/>
                  </a:solidFill>
                  <a:latin typeface="方正兰亭粗黑_GBK" panose="02000000000000000000" pitchFamily="2" charset="-122"/>
                  <a:ea typeface="方正兰亭粗黑_GBK" panose="02000000000000000000" pitchFamily="2" charset="-122"/>
                </a:rPr>
                <a:t>01</a:t>
              </a:r>
              <a:endParaRPr lang="zh-CN" altLang="en-US" sz="2800" b="1" dirty="0">
                <a:solidFill>
                  <a:schemeClr val="accent1"/>
                </a:solidFill>
                <a:latin typeface="方正兰亭粗黑_GBK" panose="02000000000000000000" pitchFamily="2" charset="-122"/>
                <a:ea typeface="方正兰亭粗黑_GBK" panose="02000000000000000000" pitchFamily="2" charset="-122"/>
              </a:endParaRPr>
            </a:p>
          </p:txBody>
        </p:sp>
      </p:grpSp>
    </p:spTree>
    <p:extLst>
      <p:ext uri="{BB962C8B-B14F-4D97-AF65-F5344CB8AC3E}">
        <p14:creationId xmlns:p14="http://schemas.microsoft.com/office/powerpoint/2010/main" val="25201727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0-#ppt_w/2"/>
                                          </p:val>
                                        </p:tav>
                                        <p:tav tm="100000">
                                          <p:val>
                                            <p:strVal val="#ppt_x"/>
                                          </p:val>
                                        </p:tav>
                                      </p:tavLst>
                                    </p:anim>
                                    <p:anim calcmode="lin" valueType="num">
                                      <p:cBhvr additive="base">
                                        <p:cTn id="16" dur="750" fill="hold"/>
                                        <p:tgtEl>
                                          <p:spTgt spid="45"/>
                                        </p:tgtEl>
                                        <p:attrNameLst>
                                          <p:attrName>ppt_y</p:attrName>
                                        </p:attrNameLst>
                                      </p:cBhvr>
                                      <p:tavLst>
                                        <p:tav tm="0">
                                          <p:val>
                                            <p:strVal val="#ppt_y"/>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up)">
                                      <p:cBhvr>
                                        <p:cTn id="19" dur="1000"/>
                                        <p:tgtEl>
                                          <p:spTgt spid="78"/>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ppt_w</p:attrName>
                                        </p:attrNameLst>
                                      </p:cBhvr>
                                      <p:tavLst>
                                        <p:tav tm="0">
                                          <p:val>
                                            <p:fltVal val="0"/>
                                          </p:val>
                                        </p:tav>
                                        <p:tav tm="100000">
                                          <p:val>
                                            <p:strVal val="#ppt_w"/>
                                          </p:val>
                                        </p:tav>
                                      </p:tavLst>
                                    </p:anim>
                                    <p:anim calcmode="lin" valueType="num">
                                      <p:cBhvr>
                                        <p:cTn id="24" dur="750" fill="hold"/>
                                        <p:tgtEl>
                                          <p:spTgt spid="3"/>
                                        </p:tgtEl>
                                        <p:attrNameLst>
                                          <p:attrName>ppt_h</p:attrName>
                                        </p:attrNameLst>
                                      </p:cBhvr>
                                      <p:tavLst>
                                        <p:tav tm="0">
                                          <p:val>
                                            <p:fltVal val="0"/>
                                          </p:val>
                                        </p:tav>
                                        <p:tav tm="100000">
                                          <p:val>
                                            <p:strVal val="#ppt_h"/>
                                          </p:val>
                                        </p:tav>
                                      </p:tavLst>
                                    </p:anim>
                                    <p:animEffect transition="in" filter="fade">
                                      <p:cBhvr>
                                        <p:cTn id="25" dur="750"/>
                                        <p:tgtEl>
                                          <p:spTgt spid="3"/>
                                        </p:tgtEl>
                                      </p:cBhvr>
                                    </p:animEffect>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750"/>
                                        <p:tgtEl>
                                          <p:spTgt spid="9"/>
                                        </p:tgtEl>
                                      </p:cBhvr>
                                    </p:animEffect>
                                    <p:anim calcmode="lin" valueType="num">
                                      <p:cBhvr>
                                        <p:cTn id="30" dur="750" fill="hold"/>
                                        <p:tgtEl>
                                          <p:spTgt spid="9"/>
                                        </p:tgtEl>
                                        <p:attrNameLst>
                                          <p:attrName>ppt_x</p:attrName>
                                        </p:attrNameLst>
                                      </p:cBhvr>
                                      <p:tavLst>
                                        <p:tav tm="0">
                                          <p:val>
                                            <p:strVal val="#ppt_x"/>
                                          </p:val>
                                        </p:tav>
                                        <p:tav tm="100000">
                                          <p:val>
                                            <p:strVal val="#ppt_x"/>
                                          </p:val>
                                        </p:tav>
                                      </p:tavLst>
                                    </p:anim>
                                    <p:anim calcmode="lin" valueType="num">
                                      <p:cBhvr>
                                        <p:cTn id="31" dur="7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750" fill="hold"/>
                                        <p:tgtEl>
                                          <p:spTgt spid="108"/>
                                        </p:tgtEl>
                                        <p:attrNameLst>
                                          <p:attrName>ppt_x</p:attrName>
                                        </p:attrNameLst>
                                      </p:cBhvr>
                                      <p:tavLst>
                                        <p:tav tm="0">
                                          <p:val>
                                            <p:strVal val="1+#ppt_w/2"/>
                                          </p:val>
                                        </p:tav>
                                        <p:tav tm="100000">
                                          <p:val>
                                            <p:strVal val="#ppt_x"/>
                                          </p:val>
                                        </p:tav>
                                      </p:tavLst>
                                    </p:anim>
                                    <p:anim calcmode="lin" valueType="num">
                                      <p:cBhvr additive="base">
                                        <p:cTn id="36" dur="750" fill="hold"/>
                                        <p:tgtEl>
                                          <p:spTgt spid="10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96"/>
                                        </p:tgtEl>
                                        <p:attrNameLst>
                                          <p:attrName>style.visibility</p:attrName>
                                        </p:attrNameLst>
                                      </p:cBhvr>
                                      <p:to>
                                        <p:strVal val="visible"/>
                                      </p:to>
                                    </p:set>
                                    <p:anim calcmode="lin" valueType="num">
                                      <p:cBhvr additive="base">
                                        <p:cTn id="39" dur="750" fill="hold"/>
                                        <p:tgtEl>
                                          <p:spTgt spid="96"/>
                                        </p:tgtEl>
                                        <p:attrNameLst>
                                          <p:attrName>ppt_x</p:attrName>
                                        </p:attrNameLst>
                                      </p:cBhvr>
                                      <p:tavLst>
                                        <p:tav tm="0">
                                          <p:val>
                                            <p:strVal val="1+#ppt_w/2"/>
                                          </p:val>
                                        </p:tav>
                                        <p:tav tm="100000">
                                          <p:val>
                                            <p:strVal val="#ppt_x"/>
                                          </p:val>
                                        </p:tav>
                                      </p:tavLst>
                                    </p:anim>
                                    <p:anim calcmode="lin" valueType="num">
                                      <p:cBhvr additive="base">
                                        <p:cTn id="40" dur="750" fill="hold"/>
                                        <p:tgtEl>
                                          <p:spTgt spid="9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750" fill="hold"/>
                                        <p:tgtEl>
                                          <p:spTgt spid="91"/>
                                        </p:tgtEl>
                                        <p:attrNameLst>
                                          <p:attrName>ppt_x</p:attrName>
                                        </p:attrNameLst>
                                      </p:cBhvr>
                                      <p:tavLst>
                                        <p:tav tm="0">
                                          <p:val>
                                            <p:strVal val="1+#ppt_w/2"/>
                                          </p:val>
                                        </p:tav>
                                        <p:tav tm="100000">
                                          <p:val>
                                            <p:strVal val="#ppt_x"/>
                                          </p:val>
                                        </p:tav>
                                      </p:tavLst>
                                    </p:anim>
                                    <p:anim calcmode="lin" valueType="num">
                                      <p:cBhvr additive="base">
                                        <p:cTn id="44" dur="75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75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750" fill="hold"/>
                                        <p:tgtEl>
                                          <p:spTgt spid="87"/>
                                        </p:tgtEl>
                                        <p:attrNameLst>
                                          <p:attrName>ppt_x</p:attrName>
                                        </p:attrNameLst>
                                      </p:cBhvr>
                                      <p:tavLst>
                                        <p:tav tm="0">
                                          <p:val>
                                            <p:strVal val="1+#ppt_w/2"/>
                                          </p:val>
                                        </p:tav>
                                        <p:tav tm="100000">
                                          <p:val>
                                            <p:strVal val="#ppt_x"/>
                                          </p:val>
                                        </p:tav>
                                      </p:tavLst>
                                    </p:anim>
                                    <p:anim calcmode="lin" valueType="num">
                                      <p:cBhvr additive="base">
                                        <p:cTn id="48" dur="75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750" fill="hold"/>
                                        <p:tgtEl>
                                          <p:spTgt spid="83"/>
                                        </p:tgtEl>
                                        <p:attrNameLst>
                                          <p:attrName>ppt_x</p:attrName>
                                        </p:attrNameLst>
                                      </p:cBhvr>
                                      <p:tavLst>
                                        <p:tav tm="0">
                                          <p:val>
                                            <p:strVal val="1+#ppt_w/2"/>
                                          </p:val>
                                        </p:tav>
                                        <p:tav tm="100000">
                                          <p:val>
                                            <p:strVal val="#ppt_x"/>
                                          </p:val>
                                        </p:tav>
                                      </p:tavLst>
                                    </p:anim>
                                    <p:anim calcmode="lin" valueType="num">
                                      <p:cBhvr additive="base">
                                        <p:cTn id="52" dur="750" fill="hold"/>
                                        <p:tgtEl>
                                          <p:spTgt spid="8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25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750" fill="hold"/>
                                        <p:tgtEl>
                                          <p:spTgt spid="79"/>
                                        </p:tgtEl>
                                        <p:attrNameLst>
                                          <p:attrName>ppt_x</p:attrName>
                                        </p:attrNameLst>
                                      </p:cBhvr>
                                      <p:tavLst>
                                        <p:tav tm="0">
                                          <p:val>
                                            <p:strVal val="1+#ppt_w/2"/>
                                          </p:val>
                                        </p:tav>
                                        <p:tav tm="100000">
                                          <p:val>
                                            <p:strVal val="#ppt_x"/>
                                          </p:val>
                                        </p:tav>
                                      </p:tavLst>
                                    </p:anim>
                                    <p:anim calcmode="lin" valueType="num">
                                      <p:cBhvr additive="base">
                                        <p:cTn id="56"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352747"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主要成就和新时期的历史任务</a:t>
            </a:r>
          </a:p>
        </p:txBody>
      </p:sp>
      <p:sp>
        <p:nvSpPr>
          <p:cNvPr id="32" name="矩形 31">
            <a:extLst>
              <a:ext uri="{FF2B5EF4-FFF2-40B4-BE49-F238E27FC236}">
                <a16:creationId xmlns:a16="http://schemas.microsoft.com/office/drawing/2014/main" id="{96BF3C42-B8B1-478C-A125-B4B68CDDB934}"/>
              </a:ext>
            </a:extLst>
          </p:cNvPr>
          <p:cNvSpPr/>
          <p:nvPr/>
        </p:nvSpPr>
        <p:spPr>
          <a:xfrm>
            <a:off x="2047040" y="3083445"/>
            <a:ext cx="2479846" cy="1446550"/>
          </a:xfrm>
          <a:prstGeom prst="rect">
            <a:avLst/>
          </a:prstGeom>
        </p:spPr>
        <p:txBody>
          <a:bodyPr wrap="square">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主要成就</a:t>
            </a:r>
          </a:p>
          <a:p>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历史任务</a:t>
            </a:r>
          </a:p>
        </p:txBody>
      </p:sp>
      <p:sp>
        <p:nvSpPr>
          <p:cNvPr id="33" name="矩形 32">
            <a:extLst>
              <a:ext uri="{FF2B5EF4-FFF2-40B4-BE49-F238E27FC236}">
                <a16:creationId xmlns:a16="http://schemas.microsoft.com/office/drawing/2014/main" id="{41B01565-49CD-4701-AB78-DD20C6F318FF}"/>
              </a:ext>
            </a:extLst>
          </p:cNvPr>
          <p:cNvSpPr/>
          <p:nvPr/>
        </p:nvSpPr>
        <p:spPr>
          <a:xfrm>
            <a:off x="795022" y="4561526"/>
            <a:ext cx="5416072" cy="1537665"/>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第九自然段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既是对党的指导思想、根本成就、基本经验、新时期党的历史任务高度概括，也是从整体上对中国特色社会主义科学内涵的深刻</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阐述</a:t>
            </a:r>
            <a:endPar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4" name="组合 33"/>
          <p:cNvGrpSpPr/>
          <p:nvPr/>
        </p:nvGrpSpPr>
        <p:grpSpPr>
          <a:xfrm>
            <a:off x="334963" y="1811270"/>
            <a:ext cx="5904000" cy="1136492"/>
            <a:chOff x="251072" y="1562714"/>
            <a:chExt cx="5904000" cy="1136492"/>
          </a:xfrm>
        </p:grpSpPr>
        <p:sp>
          <p:nvSpPr>
            <p:cNvPr id="35" name="任意多边形 3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36" name="组合 35"/>
            <p:cNvGrpSpPr/>
            <p:nvPr/>
          </p:nvGrpSpPr>
          <p:grpSpPr>
            <a:xfrm>
              <a:off x="1117081" y="1562714"/>
              <a:ext cx="5006986" cy="1116776"/>
              <a:chOff x="1007660" y="1562714"/>
              <a:chExt cx="5006986" cy="1116776"/>
            </a:xfrm>
          </p:grpSpPr>
          <p:sp>
            <p:nvSpPr>
              <p:cNvPr id="3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3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39" name="组合 38"/>
              <p:cNvGrpSpPr/>
              <p:nvPr/>
            </p:nvGrpSpPr>
            <p:grpSpPr>
              <a:xfrm>
                <a:off x="4480711" y="1774627"/>
                <a:ext cx="734747" cy="904863"/>
                <a:chOff x="7205985" y="2344820"/>
                <a:chExt cx="1567204" cy="1930058"/>
              </a:xfrm>
            </p:grpSpPr>
            <p:grpSp>
              <p:nvGrpSpPr>
                <p:cNvPr id="49" name="组合 48"/>
                <p:cNvGrpSpPr/>
                <p:nvPr/>
              </p:nvGrpSpPr>
              <p:grpSpPr>
                <a:xfrm>
                  <a:off x="7205985" y="2491783"/>
                  <a:ext cx="1567204" cy="1567202"/>
                  <a:chOff x="4098675" y="1936897"/>
                  <a:chExt cx="1175403" cy="1175401"/>
                </a:xfrm>
                <a:effectLst/>
              </p:grpSpPr>
              <p:sp>
                <p:nvSpPr>
                  <p:cNvPr id="51" name="矩形 5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52" name="直接连接符 5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40" name="组合 39"/>
              <p:cNvGrpSpPr/>
              <p:nvPr/>
            </p:nvGrpSpPr>
            <p:grpSpPr>
              <a:xfrm>
                <a:off x="5279899" y="1774627"/>
                <a:ext cx="734747" cy="904863"/>
                <a:chOff x="8910643" y="2344820"/>
                <a:chExt cx="1567204" cy="1930058"/>
              </a:xfrm>
            </p:grpSpPr>
            <p:grpSp>
              <p:nvGrpSpPr>
                <p:cNvPr id="44" name="组合 43"/>
                <p:cNvGrpSpPr/>
                <p:nvPr/>
              </p:nvGrpSpPr>
              <p:grpSpPr>
                <a:xfrm>
                  <a:off x="8910643" y="2491783"/>
                  <a:ext cx="1567204" cy="1567202"/>
                  <a:chOff x="4098675" y="1936897"/>
                  <a:chExt cx="1175403" cy="1175401"/>
                </a:xfrm>
                <a:effectLst/>
              </p:grpSpPr>
              <p:sp>
                <p:nvSpPr>
                  <p:cNvPr id="46" name="矩形 4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7" name="直接连接符 4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41" name="组合 40"/>
              <p:cNvGrpSpPr/>
              <p:nvPr/>
            </p:nvGrpSpPr>
            <p:grpSpPr>
              <a:xfrm>
                <a:off x="1007660" y="1562714"/>
                <a:ext cx="1102128" cy="984858"/>
                <a:chOff x="8675488" y="1248353"/>
                <a:chExt cx="1343424" cy="1200479"/>
              </a:xfrm>
            </p:grpSpPr>
            <p:sp>
              <p:nvSpPr>
                <p:cNvPr id="4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任意多边形 4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4" name="组合 3"/>
          <p:cNvGrpSpPr/>
          <p:nvPr/>
        </p:nvGrpSpPr>
        <p:grpSpPr>
          <a:xfrm>
            <a:off x="6731000" y="1867805"/>
            <a:ext cx="5126037" cy="3926570"/>
            <a:chOff x="6731000" y="1295400"/>
            <a:chExt cx="5126037" cy="3712317"/>
          </a:xfrm>
        </p:grpSpPr>
        <p:sp>
          <p:nvSpPr>
            <p:cNvPr id="59" name="矩形 58">
              <a:extLst>
                <a:ext uri="{FF2B5EF4-FFF2-40B4-BE49-F238E27FC236}">
                  <a16:creationId xmlns:a16="http://schemas.microsoft.com/office/drawing/2014/main" id="{1000EA05-AD8C-482D-A001-8623FEB69FCE}"/>
                </a:ext>
              </a:extLst>
            </p:cNvPr>
            <p:cNvSpPr/>
            <p:nvPr/>
          </p:nvSpPr>
          <p:spPr>
            <a:xfrm>
              <a:off x="6838156" y="2180862"/>
              <a:ext cx="4930775" cy="2683952"/>
            </a:xfrm>
            <a:prstGeom prst="rect">
              <a:avLst/>
            </a:prstGeom>
            <a:noFill/>
          </p:spPr>
          <p:txBody>
            <a:bodyPr wrap="square" rtlCol="0">
              <a:spAutoFit/>
            </a:bodyPr>
            <a:lstStyle/>
            <a:p>
              <a:pPr algn="just">
                <a:lnSpc>
                  <a:spcPct val="120000"/>
                </a:lnSpc>
              </a:pPr>
              <a:r>
                <a:rPr lang="zh-CN" altLang="en-US" sz="15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开辟</a:t>
              </a:r>
              <a:r>
                <a:rPr lang="zh-CN" altLang="en-US" sz="1500" b="1" dirty="0">
                  <a:latin typeface="微软雅黑" panose="020B0503020204020204" pitchFamily="34" charset="-122"/>
                  <a:ea typeface="微软雅黑" panose="020B0503020204020204" pitchFamily="34" charset="-122"/>
                  <a:cs typeface="+mn-ea"/>
                  <a:sym typeface="微软雅黑" panose="020B0503020204020204" pitchFamily="34" charset="-122"/>
                </a:rPr>
                <a:t>了中国特色社会主义道路，形成了中国特色社会主义理论体系，确立了中国特色社会主义制度，发展了中国特色社会主义文化。全党同志要倍加珍惜、长期坚持和不断发展党历经艰辛开创的这条道路、这个理论体系、这个制度、这个文化，高举中国特色社会主义伟大旗帜，坚定道路自信、理论自信、制度自信、文化自信，贯彻党的基本理论、基本路线、基本方略，</a:t>
              </a:r>
              <a:r>
                <a:rPr lang="zh-CN" altLang="en-US" sz="15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为实现推进现代化建设、完成祖国统一、维护世界和平与促进共同发展这三大历史任务，实现“两个一百年”奋斗目标、实现中华民族伟大复兴的中国梦而奋斗。</a:t>
              </a:r>
            </a:p>
          </p:txBody>
        </p:sp>
        <p:sp>
          <p:nvSpPr>
            <p:cNvPr id="60" name="圆角矩形 59"/>
            <p:cNvSpPr/>
            <p:nvPr/>
          </p:nvSpPr>
          <p:spPr>
            <a:xfrm>
              <a:off x="6731000" y="1681581"/>
              <a:ext cx="5126037" cy="3326136"/>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298046" y="1295400"/>
              <a:ext cx="3991944" cy="802106"/>
              <a:chOff x="7298049" y="1428750"/>
              <a:chExt cx="3991944" cy="802106"/>
            </a:xfrm>
          </p:grpSpPr>
          <p:sp>
            <p:nvSpPr>
              <p:cNvPr id="62" name="圆角矩形 61">
                <a:extLst>
                  <a:ext uri="{FF2B5EF4-FFF2-40B4-BE49-F238E27FC236}">
                    <a16:creationId xmlns:a16="http://schemas.microsoft.com/office/drawing/2014/main" id="{9E173B4C-85B0-4B86-B020-05E2A1AC488A}"/>
                  </a:ext>
                </a:extLst>
              </p:cNvPr>
              <p:cNvSpPr/>
              <p:nvPr/>
            </p:nvSpPr>
            <p:spPr>
              <a:xfrm>
                <a:off x="7298049" y="1428750"/>
                <a:ext cx="3991944" cy="802106"/>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63" name="矩形 62">
                <a:extLst>
                  <a:ext uri="{FF2B5EF4-FFF2-40B4-BE49-F238E27FC236}">
                    <a16:creationId xmlns:a16="http://schemas.microsoft.com/office/drawing/2014/main" id="{A880D1BA-17B8-4531-A25F-5A9DEF13FE20}"/>
                  </a:ext>
                </a:extLst>
              </p:cNvPr>
              <p:cNvSpPr/>
              <p:nvPr/>
            </p:nvSpPr>
            <p:spPr>
              <a:xfrm>
                <a:off x="7467616" y="1465312"/>
                <a:ext cx="3652810" cy="689205"/>
              </a:xfrm>
              <a:prstGeom prst="rect">
                <a:avLst/>
              </a:prstGeom>
            </p:spPr>
            <p:txBody>
              <a:bodyPr wrap="square">
                <a:spAutoFit/>
              </a:bodyPr>
              <a:lstStyle/>
              <a:p>
                <a:pPr algn="ctr">
                  <a:lnSpc>
                    <a:spcPct val="120000"/>
                  </a:lnSpc>
                </a:pPr>
                <a:r>
                  <a:rPr lang="zh-CN" altLang="en-US"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改革开放以来我们取得一切成绩和进步的根本原因，归结起来就是：</a:t>
                </a:r>
              </a:p>
            </p:txBody>
          </p:sp>
        </p:grpSp>
      </p:grpSp>
      <p:sp>
        <p:nvSpPr>
          <p:cNvPr id="5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1193325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750"/>
                                        <p:tgtEl>
                                          <p:spTgt spid="34"/>
                                        </p:tgtEl>
                                      </p:cBhvr>
                                    </p:animEffect>
                                    <p:anim calcmode="lin" valueType="num">
                                      <p:cBhvr>
                                        <p:cTn id="18" dur="750" fill="hold"/>
                                        <p:tgtEl>
                                          <p:spTgt spid="34"/>
                                        </p:tgtEl>
                                        <p:attrNameLst>
                                          <p:attrName>ppt_x</p:attrName>
                                        </p:attrNameLst>
                                      </p:cBhvr>
                                      <p:tavLst>
                                        <p:tav tm="0">
                                          <p:val>
                                            <p:strVal val="#ppt_x"/>
                                          </p:val>
                                        </p:tav>
                                        <p:tav tm="100000">
                                          <p:val>
                                            <p:strVal val="#ppt_x"/>
                                          </p:val>
                                        </p:tav>
                                      </p:tavLst>
                                    </p:anim>
                                    <p:anim calcmode="lin" valueType="num">
                                      <p:cBhvr>
                                        <p:cTn id="19" dur="75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2"/>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4251"/>
                            </p:stCondLst>
                            <p:childTnLst>
                              <p:par>
                                <p:cTn id="28" presetID="16" presetClass="entr" presetSubtype="2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p:bldP spid="33" grpId="0"/>
      <p:bldP spid="5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6502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社会主义初级阶段</a:t>
            </a:r>
          </a:p>
        </p:txBody>
      </p:sp>
      <p:sp>
        <p:nvSpPr>
          <p:cNvPr id="12" name="矩形 11">
            <a:extLst>
              <a:ext uri="{FF2B5EF4-FFF2-40B4-BE49-F238E27FC236}">
                <a16:creationId xmlns:a16="http://schemas.microsoft.com/office/drawing/2014/main" id="{235D3D0A-4917-4341-9CF2-16D8B0ABB71F}"/>
              </a:ext>
            </a:extLst>
          </p:cNvPr>
          <p:cNvSpPr/>
          <p:nvPr/>
        </p:nvSpPr>
        <p:spPr>
          <a:xfrm>
            <a:off x="8041290" y="1926732"/>
            <a:ext cx="3960209" cy="625171"/>
          </a:xfrm>
          <a:prstGeom prst="rect">
            <a:avLst/>
          </a:prstGeom>
          <a:noFill/>
        </p:spPr>
        <p:txBody>
          <a:bodyPr wrap="square" rtlCol="0">
            <a:spAutoFit/>
          </a:bodyPr>
          <a:lstStyle/>
          <a:p>
            <a:pPr>
              <a:lnSpc>
                <a:spcPct val="130000"/>
              </a:lnSpc>
            </a:pPr>
            <a:r>
              <a:rPr lang="zh-CN" altLang="en-US" sz="1400" b="1" dirty="0">
                <a:latin typeface="微软雅黑" panose="020B0503020204020204" pitchFamily="34" charset="-122"/>
                <a:ea typeface="微软雅黑" panose="020B0503020204020204" pitchFamily="34" charset="-122"/>
                <a:cs typeface="+mn-ea"/>
                <a:sym typeface="微软雅黑" panose="020B0503020204020204" pitchFamily="34" charset="-122"/>
              </a:rPr>
              <a:t>我国的社会主义建设，必须从我国的国情出发， </a:t>
            </a:r>
            <a:r>
              <a:rPr lang="zh-CN" altLang="en-US" sz="1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走中国特色社会主义道路。</a:t>
            </a:r>
          </a:p>
        </p:txBody>
      </p:sp>
      <p:grpSp>
        <p:nvGrpSpPr>
          <p:cNvPr id="13" name="组合 12">
            <a:extLst>
              <a:ext uri="{FF2B5EF4-FFF2-40B4-BE49-F238E27FC236}">
                <a16:creationId xmlns:a16="http://schemas.microsoft.com/office/drawing/2014/main" id="{1C1CC6B5-08D7-4AA8-8139-4D1013929CD5}"/>
              </a:ext>
            </a:extLst>
          </p:cNvPr>
          <p:cNvGrpSpPr/>
          <p:nvPr/>
        </p:nvGrpSpPr>
        <p:grpSpPr>
          <a:xfrm>
            <a:off x="6816031" y="1699317"/>
            <a:ext cx="1080000" cy="1080000"/>
            <a:chOff x="5767324" y="1623117"/>
            <a:chExt cx="1080000" cy="1080000"/>
          </a:xfrm>
        </p:grpSpPr>
        <p:sp>
          <p:nvSpPr>
            <p:cNvPr id="14" name="矩形 13">
              <a:extLst>
                <a:ext uri="{FF2B5EF4-FFF2-40B4-BE49-F238E27FC236}">
                  <a16:creationId xmlns:a16="http://schemas.microsoft.com/office/drawing/2014/main" id="{D31C31E0-4C76-4115-92F5-CB280E117126}"/>
                </a:ext>
              </a:extLst>
            </p:cNvPr>
            <p:cNvSpPr/>
            <p:nvPr/>
          </p:nvSpPr>
          <p:spPr>
            <a:xfrm>
              <a:off x="5767324" y="1623117"/>
              <a:ext cx="1080000"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5" name="矩形 14">
              <a:extLst>
                <a:ext uri="{FF2B5EF4-FFF2-40B4-BE49-F238E27FC236}">
                  <a16:creationId xmlns:a16="http://schemas.microsoft.com/office/drawing/2014/main" id="{3C3520FD-9107-4DBD-A821-1ABCF15F457D}"/>
                </a:ext>
              </a:extLst>
            </p:cNvPr>
            <p:cNvSpPr/>
            <p:nvPr/>
          </p:nvSpPr>
          <p:spPr>
            <a:xfrm>
              <a:off x="5836383" y="1673753"/>
              <a:ext cx="960171" cy="978729"/>
            </a:xfrm>
            <a:prstGeom prst="rect">
              <a:avLst/>
            </a:prstGeom>
          </p:spPr>
          <p:txBody>
            <a:bodyPr wrap="square">
              <a:spAutoFit/>
            </a:bodyPr>
            <a:lstStyle/>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发展</a:t>
              </a:r>
            </a:p>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道路</a:t>
              </a:r>
            </a:p>
          </p:txBody>
        </p:sp>
      </p:grpSp>
      <p:sp>
        <p:nvSpPr>
          <p:cNvPr id="16" name="矩形 15">
            <a:extLst>
              <a:ext uri="{FF2B5EF4-FFF2-40B4-BE49-F238E27FC236}">
                <a16:creationId xmlns:a16="http://schemas.microsoft.com/office/drawing/2014/main" id="{5DE22F0C-190D-43FF-8FFE-6F49F869079A}"/>
              </a:ext>
            </a:extLst>
          </p:cNvPr>
          <p:cNvSpPr/>
          <p:nvPr/>
        </p:nvSpPr>
        <p:spPr>
          <a:xfrm>
            <a:off x="8041290" y="3235242"/>
            <a:ext cx="3960209" cy="905248"/>
          </a:xfrm>
          <a:prstGeom prst="rect">
            <a:avLst/>
          </a:prstGeom>
          <a:noFill/>
        </p:spPr>
        <p:txBody>
          <a:bodyPr wrap="square" rtlCol="0">
            <a:spAutoFit/>
          </a:bodyPr>
          <a:lstStyle/>
          <a:p>
            <a:pPr>
              <a:lnSpc>
                <a:spcPct val="130000"/>
              </a:lnSpc>
            </a:pPr>
            <a:r>
              <a:rPr lang="zh-CN" altLang="en-US" sz="14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在现阶段，我国社会的主要矛盾</a:t>
            </a:r>
            <a:r>
              <a:rPr lang="zh-CN" altLang="en-US" sz="1400" b="1" dirty="0">
                <a:latin typeface="微软雅黑" panose="020B0503020204020204" pitchFamily="34" charset="-122"/>
                <a:ea typeface="微软雅黑" panose="020B0503020204020204" pitchFamily="34" charset="-122"/>
                <a:cs typeface="+mn-ea"/>
                <a:sym typeface="微软雅黑" panose="020B0503020204020204" pitchFamily="34" charset="-122"/>
              </a:rPr>
              <a:t>：是人民日益增长的美好生活需要和不平衡不充分的发展之间的矛盾。</a:t>
            </a:r>
          </a:p>
        </p:txBody>
      </p:sp>
      <p:grpSp>
        <p:nvGrpSpPr>
          <p:cNvPr id="17" name="组合 16">
            <a:extLst>
              <a:ext uri="{FF2B5EF4-FFF2-40B4-BE49-F238E27FC236}">
                <a16:creationId xmlns:a16="http://schemas.microsoft.com/office/drawing/2014/main" id="{D6810B9A-B628-4121-9F10-DF6C476E4ABF}"/>
              </a:ext>
            </a:extLst>
          </p:cNvPr>
          <p:cNvGrpSpPr/>
          <p:nvPr/>
        </p:nvGrpSpPr>
        <p:grpSpPr>
          <a:xfrm>
            <a:off x="6816031" y="3147866"/>
            <a:ext cx="1080000" cy="1080000"/>
            <a:chOff x="5767324" y="1623117"/>
            <a:chExt cx="1080000" cy="1080000"/>
          </a:xfrm>
        </p:grpSpPr>
        <p:sp>
          <p:nvSpPr>
            <p:cNvPr id="18" name="矩形 17">
              <a:extLst>
                <a:ext uri="{FF2B5EF4-FFF2-40B4-BE49-F238E27FC236}">
                  <a16:creationId xmlns:a16="http://schemas.microsoft.com/office/drawing/2014/main" id="{DD7FF202-F990-4B9E-A3B3-B507645C5B1F}"/>
                </a:ext>
              </a:extLst>
            </p:cNvPr>
            <p:cNvSpPr/>
            <p:nvPr/>
          </p:nvSpPr>
          <p:spPr>
            <a:xfrm>
              <a:off x="5767324" y="1623117"/>
              <a:ext cx="1080000"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 name="矩形 18">
              <a:extLst>
                <a:ext uri="{FF2B5EF4-FFF2-40B4-BE49-F238E27FC236}">
                  <a16:creationId xmlns:a16="http://schemas.microsoft.com/office/drawing/2014/main" id="{96B1C62B-4F92-448C-A0F8-270A0179E431}"/>
                </a:ext>
              </a:extLst>
            </p:cNvPr>
            <p:cNvSpPr/>
            <p:nvPr/>
          </p:nvSpPr>
          <p:spPr>
            <a:xfrm>
              <a:off x="5836383" y="1673753"/>
              <a:ext cx="960171" cy="978729"/>
            </a:xfrm>
            <a:prstGeom prst="rect">
              <a:avLst/>
            </a:prstGeom>
          </p:spPr>
          <p:txBody>
            <a:bodyPr wrap="square">
              <a:spAutoFit/>
            </a:bodyPr>
            <a:lstStyle/>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主要</a:t>
              </a:r>
            </a:p>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矛盾</a:t>
              </a:r>
            </a:p>
          </p:txBody>
        </p:sp>
      </p:grpSp>
      <p:sp>
        <p:nvSpPr>
          <p:cNvPr id="20" name="矩形 19">
            <a:extLst>
              <a:ext uri="{FF2B5EF4-FFF2-40B4-BE49-F238E27FC236}">
                <a16:creationId xmlns:a16="http://schemas.microsoft.com/office/drawing/2014/main" id="{84CE9CD5-12FD-47B3-84A3-AF5C5C973027}"/>
              </a:ext>
            </a:extLst>
          </p:cNvPr>
          <p:cNvSpPr/>
          <p:nvPr/>
        </p:nvSpPr>
        <p:spPr>
          <a:xfrm>
            <a:off x="8041290" y="4543754"/>
            <a:ext cx="3960209" cy="1185324"/>
          </a:xfrm>
          <a:prstGeom prst="rect">
            <a:avLst/>
          </a:prstGeom>
          <a:noFill/>
        </p:spPr>
        <p:txBody>
          <a:bodyPr wrap="square" rtlCol="0">
            <a:spAutoFit/>
          </a:bodyPr>
          <a:lstStyle/>
          <a:p>
            <a:pPr>
              <a:lnSpc>
                <a:spcPct val="130000"/>
              </a:lnSpc>
            </a:pPr>
            <a:r>
              <a:rPr lang="zh-CN" altLang="en-US" sz="1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我国社会主义建设的根本任务</a:t>
            </a:r>
            <a:r>
              <a:rPr lang="zh-CN" altLang="en-US" sz="1400" b="1" dirty="0">
                <a:latin typeface="微软雅黑" panose="020B0503020204020204" pitchFamily="34" charset="-122"/>
                <a:ea typeface="微软雅黑" panose="020B0503020204020204" pitchFamily="34" charset="-122"/>
                <a:cs typeface="+mn-ea"/>
                <a:sym typeface="微软雅黑" panose="020B0503020204020204" pitchFamily="34" charset="-122"/>
              </a:rPr>
              <a:t>，是进一步解放生产力，发展生产力，逐步实现社会主义现代化，并且为此而改革生产关系和上层建筑中不适应生产力发展的方面和环节。</a:t>
            </a:r>
          </a:p>
        </p:txBody>
      </p:sp>
      <p:grpSp>
        <p:nvGrpSpPr>
          <p:cNvPr id="21" name="组合 20">
            <a:extLst>
              <a:ext uri="{FF2B5EF4-FFF2-40B4-BE49-F238E27FC236}">
                <a16:creationId xmlns:a16="http://schemas.microsoft.com/office/drawing/2014/main" id="{E043CD5D-5C3D-44FC-BAEC-AEBA9ABE51EB}"/>
              </a:ext>
            </a:extLst>
          </p:cNvPr>
          <p:cNvGrpSpPr/>
          <p:nvPr/>
        </p:nvGrpSpPr>
        <p:grpSpPr>
          <a:xfrm>
            <a:off x="6816031" y="4596416"/>
            <a:ext cx="1080000" cy="1080000"/>
            <a:chOff x="5767324" y="1623117"/>
            <a:chExt cx="1080000" cy="1080000"/>
          </a:xfrm>
        </p:grpSpPr>
        <p:sp>
          <p:nvSpPr>
            <p:cNvPr id="22" name="矩形 21">
              <a:extLst>
                <a:ext uri="{FF2B5EF4-FFF2-40B4-BE49-F238E27FC236}">
                  <a16:creationId xmlns:a16="http://schemas.microsoft.com/office/drawing/2014/main" id="{8754121D-50BE-425B-B943-7D3169F33C06}"/>
                </a:ext>
              </a:extLst>
            </p:cNvPr>
            <p:cNvSpPr/>
            <p:nvPr/>
          </p:nvSpPr>
          <p:spPr>
            <a:xfrm>
              <a:off x="5767324" y="1623117"/>
              <a:ext cx="1080000"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23" name="矩形 22">
              <a:extLst>
                <a:ext uri="{FF2B5EF4-FFF2-40B4-BE49-F238E27FC236}">
                  <a16:creationId xmlns:a16="http://schemas.microsoft.com/office/drawing/2014/main" id="{BDBD5E0B-CB34-46A0-984C-9030E008E8DB}"/>
                </a:ext>
              </a:extLst>
            </p:cNvPr>
            <p:cNvSpPr/>
            <p:nvPr/>
          </p:nvSpPr>
          <p:spPr>
            <a:xfrm>
              <a:off x="5836383" y="1673753"/>
              <a:ext cx="960171" cy="978729"/>
            </a:xfrm>
            <a:prstGeom prst="rect">
              <a:avLst/>
            </a:prstGeom>
          </p:spPr>
          <p:txBody>
            <a:bodyPr wrap="square">
              <a:spAutoFit/>
            </a:bodyPr>
            <a:lstStyle/>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根本</a:t>
              </a:r>
            </a:p>
            <a:p>
              <a:pPr algn="ctr">
                <a:lnSpc>
                  <a:spcPct val="120000"/>
                </a:lnSpc>
              </a:pP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任务</a:t>
              </a:r>
            </a:p>
          </p:txBody>
        </p:sp>
      </p:grpSp>
      <p:sp>
        <p:nvSpPr>
          <p:cNvPr id="52" name="矩形 51">
            <a:extLst>
              <a:ext uri="{FF2B5EF4-FFF2-40B4-BE49-F238E27FC236}">
                <a16:creationId xmlns:a16="http://schemas.microsoft.com/office/drawing/2014/main" id="{96BF3C42-B8B1-478C-A125-B4B68CDDB934}"/>
              </a:ext>
            </a:extLst>
          </p:cNvPr>
          <p:cNvSpPr/>
          <p:nvPr/>
        </p:nvSpPr>
        <p:spPr>
          <a:xfrm>
            <a:off x="925918" y="3257617"/>
            <a:ext cx="4722090" cy="769441"/>
          </a:xfrm>
          <a:prstGeom prst="rect">
            <a:avLst/>
          </a:prstGeom>
        </p:spPr>
        <p:txBody>
          <a:bodyPr wrap="square">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社会主义初级阶段</a:t>
            </a:r>
          </a:p>
        </p:txBody>
      </p:sp>
      <p:sp>
        <p:nvSpPr>
          <p:cNvPr id="53" name="矩形 52">
            <a:extLst>
              <a:ext uri="{FF2B5EF4-FFF2-40B4-BE49-F238E27FC236}">
                <a16:creationId xmlns:a16="http://schemas.microsoft.com/office/drawing/2014/main" id="{41B01565-49CD-4701-AB78-DD20C6F318FF}"/>
              </a:ext>
            </a:extLst>
          </p:cNvPr>
          <p:cNvSpPr/>
          <p:nvPr/>
        </p:nvSpPr>
        <p:spPr>
          <a:xfrm>
            <a:off x="795022" y="4189128"/>
            <a:ext cx="5416072"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第十至十九自然段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明确指出，“我国正处于并将长期处于社会主义初级阶段”</a:t>
            </a:r>
            <a:r>
              <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阐述了党在社会主义初级阶段的基本路线和基本任务。</a:t>
            </a:r>
          </a:p>
        </p:txBody>
      </p:sp>
      <p:grpSp>
        <p:nvGrpSpPr>
          <p:cNvPr id="54" name="组合 53"/>
          <p:cNvGrpSpPr/>
          <p:nvPr/>
        </p:nvGrpSpPr>
        <p:grpSpPr>
          <a:xfrm>
            <a:off x="334963" y="1811270"/>
            <a:ext cx="5904000" cy="1136492"/>
            <a:chOff x="251072" y="1562714"/>
            <a:chExt cx="5904000" cy="1136492"/>
          </a:xfrm>
        </p:grpSpPr>
        <p:sp>
          <p:nvSpPr>
            <p:cNvPr id="55" name="任意多边形 5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56" name="组合 55"/>
            <p:cNvGrpSpPr/>
            <p:nvPr/>
          </p:nvGrpSpPr>
          <p:grpSpPr>
            <a:xfrm>
              <a:off x="1117081" y="1562714"/>
              <a:ext cx="5006986" cy="1116776"/>
              <a:chOff x="1007660" y="1562714"/>
              <a:chExt cx="5006986" cy="1116776"/>
            </a:xfrm>
          </p:grpSpPr>
          <p:sp>
            <p:nvSpPr>
              <p:cNvPr id="5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9" name="组合 58"/>
              <p:cNvGrpSpPr/>
              <p:nvPr/>
            </p:nvGrpSpPr>
            <p:grpSpPr>
              <a:xfrm>
                <a:off x="4480711" y="1774627"/>
                <a:ext cx="734747" cy="904863"/>
                <a:chOff x="7205985" y="2344820"/>
                <a:chExt cx="1567204" cy="1930058"/>
              </a:xfrm>
            </p:grpSpPr>
            <p:grpSp>
              <p:nvGrpSpPr>
                <p:cNvPr id="69" name="组合 68"/>
                <p:cNvGrpSpPr/>
                <p:nvPr/>
              </p:nvGrpSpPr>
              <p:grpSpPr>
                <a:xfrm>
                  <a:off x="7205985" y="2491783"/>
                  <a:ext cx="1567204" cy="1567202"/>
                  <a:chOff x="4098675" y="1936897"/>
                  <a:chExt cx="1175403" cy="1175401"/>
                </a:xfrm>
                <a:effectLst/>
              </p:grpSpPr>
              <p:sp>
                <p:nvSpPr>
                  <p:cNvPr id="71" name="矩形 7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72" name="直接连接符 7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7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60" name="组合 59"/>
              <p:cNvGrpSpPr/>
              <p:nvPr/>
            </p:nvGrpSpPr>
            <p:grpSpPr>
              <a:xfrm>
                <a:off x="5279899" y="1774627"/>
                <a:ext cx="734747" cy="904863"/>
                <a:chOff x="8910643" y="2344820"/>
                <a:chExt cx="1567204" cy="1930058"/>
              </a:xfrm>
            </p:grpSpPr>
            <p:grpSp>
              <p:nvGrpSpPr>
                <p:cNvPr id="64" name="组合 63"/>
                <p:cNvGrpSpPr/>
                <p:nvPr/>
              </p:nvGrpSpPr>
              <p:grpSpPr>
                <a:xfrm>
                  <a:off x="8910643" y="2491783"/>
                  <a:ext cx="1567204" cy="1567202"/>
                  <a:chOff x="4098675" y="1936897"/>
                  <a:chExt cx="1175403" cy="1175401"/>
                </a:xfrm>
                <a:effectLst/>
              </p:grpSpPr>
              <p:sp>
                <p:nvSpPr>
                  <p:cNvPr id="66" name="矩形 6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67" name="直接连接符 6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61" name="组合 60"/>
              <p:cNvGrpSpPr/>
              <p:nvPr/>
            </p:nvGrpSpPr>
            <p:grpSpPr>
              <a:xfrm>
                <a:off x="1007660" y="1562714"/>
                <a:ext cx="1102128" cy="984858"/>
                <a:chOff x="8675488" y="1248353"/>
                <a:chExt cx="1343424" cy="1200479"/>
              </a:xfrm>
            </p:grpSpPr>
            <p:sp>
              <p:nvSpPr>
                <p:cNvPr id="6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任意多边形 6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0"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9164639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750"/>
                                        <p:tgtEl>
                                          <p:spTgt spid="54"/>
                                        </p:tgtEl>
                                      </p:cBhvr>
                                    </p:animEffect>
                                    <p:anim calcmode="lin" valueType="num">
                                      <p:cBhvr>
                                        <p:cTn id="18" dur="750" fill="hold"/>
                                        <p:tgtEl>
                                          <p:spTgt spid="54"/>
                                        </p:tgtEl>
                                        <p:attrNameLst>
                                          <p:attrName>ppt_x</p:attrName>
                                        </p:attrNameLst>
                                      </p:cBhvr>
                                      <p:tavLst>
                                        <p:tav tm="0">
                                          <p:val>
                                            <p:strVal val="#ppt_x"/>
                                          </p:val>
                                        </p:tav>
                                        <p:tav tm="100000">
                                          <p:val>
                                            <p:strVal val="#ppt_x"/>
                                          </p:val>
                                        </p:tav>
                                      </p:tavLst>
                                    </p:anim>
                                    <p:anim calcmode="lin" valueType="num">
                                      <p:cBhvr>
                                        <p:cTn id="19" dur="75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52"/>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up)">
                                      <p:cBhvr>
                                        <p:cTn id="26" dur="500"/>
                                        <p:tgtEl>
                                          <p:spTgt spid="53"/>
                                        </p:tgtEl>
                                      </p:cBhvr>
                                    </p:animEffect>
                                  </p:childTnLst>
                                </p:cTn>
                              </p:par>
                            </p:childTnLst>
                          </p:cTn>
                        </p:par>
                        <p:par>
                          <p:cTn id="27" fill="hold">
                            <p:stCondLst>
                              <p:cond delay="4251"/>
                            </p:stCondLst>
                            <p:childTnLst>
                              <p:par>
                                <p:cTn id="28" presetID="53" presetClass="entr" presetSubtype="16"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4751"/>
                            </p:stCondLst>
                            <p:childTnLst>
                              <p:par>
                                <p:cTn id="34" presetID="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5251"/>
                            </p:stCondLst>
                            <p:childTnLst>
                              <p:par>
                                <p:cTn id="39" presetID="53" presetClass="entr" presetSubtype="16"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5751"/>
                            </p:stCondLst>
                            <p:childTnLst>
                              <p:par>
                                <p:cTn id="45" presetID="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6251"/>
                            </p:stCondLst>
                            <p:childTnLst>
                              <p:par>
                                <p:cTn id="50" presetID="5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6751"/>
                            </p:stCondLst>
                            <p:childTnLst>
                              <p:par>
                                <p:cTn id="56" presetID="2" presetClass="entr" presetSubtype="2"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1+#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52" grpId="0"/>
      <p:bldP spid="53" grpId="0"/>
      <p:bldP spid="4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6502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社会主义初级阶段</a:t>
            </a:r>
          </a:p>
        </p:txBody>
      </p:sp>
      <p:sp>
        <p:nvSpPr>
          <p:cNvPr id="31" name="矩形 30">
            <a:extLst>
              <a:ext uri="{FF2B5EF4-FFF2-40B4-BE49-F238E27FC236}">
                <a16:creationId xmlns:a16="http://schemas.microsoft.com/office/drawing/2014/main" id="{5971640D-F425-4802-8EB4-7BD3213874E0}"/>
              </a:ext>
            </a:extLst>
          </p:cNvPr>
          <p:cNvSpPr/>
          <p:nvPr/>
        </p:nvSpPr>
        <p:spPr>
          <a:xfrm>
            <a:off x="464600" y="2962045"/>
            <a:ext cx="4365493" cy="701346"/>
          </a:xfrm>
          <a:prstGeom prst="rect">
            <a:avLst/>
          </a:prstGeom>
          <a:noFill/>
        </p:spPr>
        <p:txBody>
          <a:bodyPr wrap="square" rtlCol="0">
            <a:spAutoFit/>
          </a:bodyPr>
          <a:lstStyle/>
          <a:p>
            <a:pPr algn="ctr">
              <a:lnSpc>
                <a:spcPct val="130000"/>
              </a:lnSpc>
            </a:pP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必须坚持和完善公有制为主体，多种所有制经济共同发展的</a:t>
            </a: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基本经济制度</a:t>
            </a:r>
          </a:p>
        </p:txBody>
      </p:sp>
      <p:grpSp>
        <p:nvGrpSpPr>
          <p:cNvPr id="9" name="组合 8"/>
          <p:cNvGrpSpPr/>
          <p:nvPr/>
        </p:nvGrpSpPr>
        <p:grpSpPr>
          <a:xfrm>
            <a:off x="2013622" y="1666021"/>
            <a:ext cx="1267449" cy="1267449"/>
            <a:chOff x="264199" y="1876337"/>
            <a:chExt cx="1267449" cy="1267449"/>
          </a:xfrm>
        </p:grpSpPr>
        <p:sp>
          <p:nvSpPr>
            <p:cNvPr id="32" name="椭圆 31">
              <a:extLst>
                <a:ext uri="{FF2B5EF4-FFF2-40B4-BE49-F238E27FC236}">
                  <a16:creationId xmlns:a16="http://schemas.microsoft.com/office/drawing/2014/main" id="{52EB030E-B1B1-446E-BA7C-7A3FC88C8A1B}"/>
                </a:ext>
              </a:extLst>
            </p:cNvPr>
            <p:cNvSpPr/>
            <p:nvPr/>
          </p:nvSpPr>
          <p:spPr>
            <a:xfrm>
              <a:off x="264199" y="1876337"/>
              <a:ext cx="1267449" cy="12674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3" name="矩形 32">
              <a:extLst>
                <a:ext uri="{FF2B5EF4-FFF2-40B4-BE49-F238E27FC236}">
                  <a16:creationId xmlns:a16="http://schemas.microsoft.com/office/drawing/2014/main" id="{9D7A18E4-C184-4263-A18D-A89EA472C183}"/>
                </a:ext>
              </a:extLst>
            </p:cNvPr>
            <p:cNvSpPr/>
            <p:nvPr/>
          </p:nvSpPr>
          <p:spPr>
            <a:xfrm>
              <a:off x="319823" y="2110208"/>
              <a:ext cx="1156200" cy="799706"/>
            </a:xfrm>
            <a:prstGeom prst="rect">
              <a:avLst/>
            </a:prstGeom>
          </p:spPr>
          <p:txBody>
            <a:bodyPr wrap="square">
              <a:spAutoFit/>
            </a:bodyPr>
            <a:lstStyle/>
            <a:p>
              <a:pPr algn="ctr">
                <a:lnSpc>
                  <a:spcPct val="120000"/>
                </a:lnSpc>
              </a:pP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基本经济制度</a:t>
              </a:r>
            </a:p>
          </p:txBody>
        </p:sp>
      </p:grpSp>
      <p:grpSp>
        <p:nvGrpSpPr>
          <p:cNvPr id="10" name="组合 9"/>
          <p:cNvGrpSpPr/>
          <p:nvPr/>
        </p:nvGrpSpPr>
        <p:grpSpPr>
          <a:xfrm>
            <a:off x="6566795" y="2154800"/>
            <a:ext cx="4862243" cy="562092"/>
            <a:chOff x="6566795" y="1763693"/>
            <a:chExt cx="4862243" cy="562092"/>
          </a:xfrm>
        </p:grpSpPr>
        <p:sp>
          <p:nvSpPr>
            <p:cNvPr id="41" name="矩形 40">
              <a:extLst>
                <a:ext uri="{FF2B5EF4-FFF2-40B4-BE49-F238E27FC236}">
                  <a16:creationId xmlns:a16="http://schemas.microsoft.com/office/drawing/2014/main" id="{F68806F3-D40F-40B7-830F-A9FEA6056649}"/>
                </a:ext>
              </a:extLst>
            </p:cNvPr>
            <p:cNvSpPr/>
            <p:nvPr/>
          </p:nvSpPr>
          <p:spPr>
            <a:xfrm>
              <a:off x="6566795" y="1763693"/>
              <a:ext cx="4862243"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42" name="矩形 41">
              <a:extLst>
                <a:ext uri="{FF2B5EF4-FFF2-40B4-BE49-F238E27FC236}">
                  <a16:creationId xmlns:a16="http://schemas.microsoft.com/office/drawing/2014/main" id="{F8B66189-D316-44E5-B847-3A7B74A54749}"/>
                </a:ext>
              </a:extLst>
            </p:cNvPr>
            <p:cNvSpPr/>
            <p:nvPr/>
          </p:nvSpPr>
          <p:spPr>
            <a:xfrm>
              <a:off x="7110220" y="1844684"/>
              <a:ext cx="3775393" cy="400110"/>
            </a:xfrm>
            <a:prstGeom prst="rect">
              <a:avLst/>
            </a:prstGeom>
          </p:spPr>
          <p:txBody>
            <a:bodyPr wrap="none">
              <a:spAutoFit/>
            </a:bodyPr>
            <a:lstStyle/>
            <a:p>
              <a:pPr algn="ct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各项工作总的出发点和检验标准</a:t>
              </a:r>
            </a:p>
          </p:txBody>
        </p:sp>
      </p:grpSp>
      <p:grpSp>
        <p:nvGrpSpPr>
          <p:cNvPr id="3" name="组合 2"/>
          <p:cNvGrpSpPr/>
          <p:nvPr/>
        </p:nvGrpSpPr>
        <p:grpSpPr>
          <a:xfrm>
            <a:off x="6576321" y="3010049"/>
            <a:ext cx="4852717" cy="567847"/>
            <a:chOff x="6945024" y="4034833"/>
            <a:chExt cx="4852717" cy="567847"/>
          </a:xfrm>
        </p:grpSpPr>
        <p:sp>
          <p:nvSpPr>
            <p:cNvPr id="44" name="矩形 43"/>
            <p:cNvSpPr/>
            <p:nvPr/>
          </p:nvSpPr>
          <p:spPr>
            <a:xfrm>
              <a:off x="6945024" y="4034833"/>
              <a:ext cx="127665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950107" y="4090811"/>
              <a:ext cx="12664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有利于 </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矩形 45"/>
            <p:cNvSpPr/>
            <p:nvPr/>
          </p:nvSpPr>
          <p:spPr>
            <a:xfrm>
              <a:off x="8278829" y="4076309"/>
              <a:ext cx="3262432"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发展社会主义社会的生产力</a:t>
              </a:r>
            </a:p>
          </p:txBody>
        </p:sp>
        <p:sp>
          <p:nvSpPr>
            <p:cNvPr id="47" name="矩形 46"/>
            <p:cNvSpPr/>
            <p:nvPr/>
          </p:nvSpPr>
          <p:spPr>
            <a:xfrm>
              <a:off x="8259778" y="4034833"/>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576321" y="3872269"/>
            <a:ext cx="4852717" cy="567847"/>
            <a:chOff x="6945024" y="4034833"/>
            <a:chExt cx="4852717" cy="567847"/>
          </a:xfrm>
        </p:grpSpPr>
        <p:sp>
          <p:nvSpPr>
            <p:cNvPr id="49" name="矩形 48"/>
            <p:cNvSpPr/>
            <p:nvPr/>
          </p:nvSpPr>
          <p:spPr>
            <a:xfrm>
              <a:off x="6945024" y="4034833"/>
              <a:ext cx="127665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950107" y="4090811"/>
              <a:ext cx="12664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有利于 </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矩形 50"/>
            <p:cNvSpPr/>
            <p:nvPr/>
          </p:nvSpPr>
          <p:spPr>
            <a:xfrm>
              <a:off x="8278829" y="4076309"/>
              <a:ext cx="3518912"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增强社会主义国家的综合国力</a:t>
              </a:r>
            </a:p>
          </p:txBody>
        </p:sp>
        <p:sp>
          <p:nvSpPr>
            <p:cNvPr id="52" name="矩形 51"/>
            <p:cNvSpPr/>
            <p:nvPr/>
          </p:nvSpPr>
          <p:spPr>
            <a:xfrm>
              <a:off x="8259778" y="4034833"/>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6576321" y="4734490"/>
            <a:ext cx="4852717" cy="567847"/>
            <a:chOff x="6945024" y="4034833"/>
            <a:chExt cx="4852717" cy="567847"/>
          </a:xfrm>
        </p:grpSpPr>
        <p:sp>
          <p:nvSpPr>
            <p:cNvPr id="54" name="矩形 53"/>
            <p:cNvSpPr/>
            <p:nvPr/>
          </p:nvSpPr>
          <p:spPr>
            <a:xfrm>
              <a:off x="6945024" y="4034833"/>
              <a:ext cx="127665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950107" y="4090811"/>
              <a:ext cx="12664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有利于 </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矩形 55"/>
            <p:cNvSpPr/>
            <p:nvPr/>
          </p:nvSpPr>
          <p:spPr>
            <a:xfrm>
              <a:off x="8278829" y="4076309"/>
              <a:ext cx="2569934"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提高人民的生活水平 </a:t>
              </a:r>
            </a:p>
          </p:txBody>
        </p:sp>
        <p:sp>
          <p:nvSpPr>
            <p:cNvPr id="57" name="矩形 56"/>
            <p:cNvSpPr/>
            <p:nvPr/>
          </p:nvSpPr>
          <p:spPr>
            <a:xfrm>
              <a:off x="8259778" y="4034833"/>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a:extLst>
              <a:ext uri="{FF2B5EF4-FFF2-40B4-BE49-F238E27FC236}">
                <a16:creationId xmlns:a16="http://schemas.microsoft.com/office/drawing/2014/main" id="{5971640D-F425-4802-8EB4-7BD3213874E0}"/>
              </a:ext>
            </a:extLst>
          </p:cNvPr>
          <p:cNvSpPr/>
          <p:nvPr/>
        </p:nvSpPr>
        <p:spPr>
          <a:xfrm>
            <a:off x="464600" y="5208053"/>
            <a:ext cx="4365493" cy="701346"/>
          </a:xfrm>
          <a:prstGeom prst="rect">
            <a:avLst/>
          </a:prstGeom>
          <a:noFill/>
        </p:spPr>
        <p:txBody>
          <a:bodyPr wrap="square" rtlCol="0">
            <a:spAutoFit/>
          </a:bodyPr>
          <a:lstStyle/>
          <a:p>
            <a:pPr algn="ctr">
              <a:lnSpc>
                <a:spcPct val="130000"/>
              </a:lnSpc>
            </a:pP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坚持和完善按劳分配为主体，多种分配方式并存的</a:t>
            </a: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分配制度</a:t>
            </a:r>
          </a:p>
        </p:txBody>
      </p:sp>
      <p:grpSp>
        <p:nvGrpSpPr>
          <p:cNvPr id="59" name="组合 58"/>
          <p:cNvGrpSpPr/>
          <p:nvPr/>
        </p:nvGrpSpPr>
        <p:grpSpPr>
          <a:xfrm>
            <a:off x="2013622" y="3912029"/>
            <a:ext cx="1267449" cy="1267449"/>
            <a:chOff x="264199" y="1876337"/>
            <a:chExt cx="1267449" cy="1267449"/>
          </a:xfrm>
        </p:grpSpPr>
        <p:sp>
          <p:nvSpPr>
            <p:cNvPr id="60" name="椭圆 59">
              <a:extLst>
                <a:ext uri="{FF2B5EF4-FFF2-40B4-BE49-F238E27FC236}">
                  <a16:creationId xmlns:a16="http://schemas.microsoft.com/office/drawing/2014/main" id="{52EB030E-B1B1-446E-BA7C-7A3FC88C8A1B}"/>
                </a:ext>
              </a:extLst>
            </p:cNvPr>
            <p:cNvSpPr/>
            <p:nvPr/>
          </p:nvSpPr>
          <p:spPr>
            <a:xfrm>
              <a:off x="264199" y="1876337"/>
              <a:ext cx="1267449" cy="12674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61" name="矩形 60">
              <a:extLst>
                <a:ext uri="{FF2B5EF4-FFF2-40B4-BE49-F238E27FC236}">
                  <a16:creationId xmlns:a16="http://schemas.microsoft.com/office/drawing/2014/main" id="{9D7A18E4-C184-4263-A18D-A89EA472C183}"/>
                </a:ext>
              </a:extLst>
            </p:cNvPr>
            <p:cNvSpPr/>
            <p:nvPr/>
          </p:nvSpPr>
          <p:spPr>
            <a:xfrm>
              <a:off x="319823" y="2110208"/>
              <a:ext cx="1156200" cy="830997"/>
            </a:xfrm>
            <a:prstGeom prst="rect">
              <a:avLst/>
            </a:prstGeom>
          </p:spPr>
          <p:txBody>
            <a:bodyPr wrap="square">
              <a:spAutoFit/>
            </a:bodyPr>
            <a:lstStyle/>
            <a:p>
              <a:pPr algn="ctr">
                <a:lnSpc>
                  <a:spcPct val="120000"/>
                </a:lnSpc>
              </a:pPr>
              <a:r>
                <a:rPr lang="zh-CN" altLang="en-US" sz="20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分配</a:t>
              </a:r>
            </a:p>
            <a:p>
              <a:pPr algn="ctr">
                <a:lnSpc>
                  <a:spcPct val="120000"/>
                </a:lnSpc>
              </a:pPr>
              <a:r>
                <a:rPr lang="zh-CN" altLang="en-US" sz="20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制度</a:t>
              </a:r>
            </a:p>
          </p:txBody>
        </p:sp>
      </p:grpSp>
      <p:sp>
        <p:nvSpPr>
          <p:cNvPr id="3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55378712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750"/>
                                        <p:tgtEl>
                                          <p:spTgt spid="31"/>
                                        </p:tgtEl>
                                      </p:cBhvr>
                                    </p:animEffect>
                                    <p:anim calcmode="lin" valueType="num">
                                      <p:cBhvr>
                                        <p:cTn id="24" dur="750" fill="hold"/>
                                        <p:tgtEl>
                                          <p:spTgt spid="31"/>
                                        </p:tgtEl>
                                        <p:attrNameLst>
                                          <p:attrName>ppt_x</p:attrName>
                                        </p:attrNameLst>
                                      </p:cBhvr>
                                      <p:tavLst>
                                        <p:tav tm="0">
                                          <p:val>
                                            <p:strVal val="#ppt_x"/>
                                          </p:val>
                                        </p:tav>
                                        <p:tav tm="100000">
                                          <p:val>
                                            <p:strVal val="#ppt_x"/>
                                          </p:val>
                                        </p:tav>
                                      </p:tavLst>
                                    </p:anim>
                                    <p:anim calcmode="lin" valueType="num">
                                      <p:cBhvr>
                                        <p:cTn id="25" dur="75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p:cTn id="29" dur="500" fill="hold"/>
                                        <p:tgtEl>
                                          <p:spTgt spid="59"/>
                                        </p:tgtEl>
                                        <p:attrNameLst>
                                          <p:attrName>ppt_w</p:attrName>
                                        </p:attrNameLst>
                                      </p:cBhvr>
                                      <p:tavLst>
                                        <p:tav tm="0">
                                          <p:val>
                                            <p:fltVal val="0"/>
                                          </p:val>
                                        </p:tav>
                                        <p:tav tm="100000">
                                          <p:val>
                                            <p:strVal val="#ppt_w"/>
                                          </p:val>
                                        </p:tav>
                                      </p:tavLst>
                                    </p:anim>
                                    <p:anim calcmode="lin" valueType="num">
                                      <p:cBhvr>
                                        <p:cTn id="30" dur="500" fill="hold"/>
                                        <p:tgtEl>
                                          <p:spTgt spid="59"/>
                                        </p:tgtEl>
                                        <p:attrNameLst>
                                          <p:attrName>ppt_h</p:attrName>
                                        </p:attrNameLst>
                                      </p:cBhvr>
                                      <p:tavLst>
                                        <p:tav tm="0">
                                          <p:val>
                                            <p:fltVal val="0"/>
                                          </p:val>
                                        </p:tav>
                                        <p:tav tm="100000">
                                          <p:val>
                                            <p:strVal val="#ppt_h"/>
                                          </p:val>
                                        </p:tav>
                                      </p:tavLst>
                                    </p:anim>
                                    <p:animEffect transition="in" filter="fade">
                                      <p:cBhvr>
                                        <p:cTn id="31" dur="500"/>
                                        <p:tgtEl>
                                          <p:spTgt spid="59"/>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750"/>
                                        <p:tgtEl>
                                          <p:spTgt spid="58"/>
                                        </p:tgtEl>
                                      </p:cBhvr>
                                    </p:animEffect>
                                    <p:anim calcmode="lin" valueType="num">
                                      <p:cBhvr>
                                        <p:cTn id="36" dur="750" fill="hold"/>
                                        <p:tgtEl>
                                          <p:spTgt spid="58"/>
                                        </p:tgtEl>
                                        <p:attrNameLst>
                                          <p:attrName>ppt_x</p:attrName>
                                        </p:attrNameLst>
                                      </p:cBhvr>
                                      <p:tavLst>
                                        <p:tav tm="0">
                                          <p:val>
                                            <p:strVal val="#ppt_x"/>
                                          </p:val>
                                        </p:tav>
                                        <p:tav tm="100000">
                                          <p:val>
                                            <p:strVal val="#ppt_x"/>
                                          </p:val>
                                        </p:tav>
                                      </p:tavLst>
                                    </p:anim>
                                    <p:anim calcmode="lin" valueType="num">
                                      <p:cBhvr>
                                        <p:cTn id="37" dur="75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16" presetClass="entr" presetSubtype="21"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750"/>
                                        <p:tgtEl>
                                          <p:spTgt spid="10"/>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750"/>
                                        <p:tgtEl>
                                          <p:spTgt spid="3"/>
                                        </p:tgtEl>
                                      </p:cBhvr>
                                    </p:animEffect>
                                  </p:childTnLst>
                                </p:cTn>
                              </p:par>
                            </p:childTnLst>
                          </p:cTn>
                        </p:par>
                        <p:par>
                          <p:cTn id="46" fill="hold">
                            <p:stCondLst>
                              <p:cond delay="5250"/>
                            </p:stCondLst>
                            <p:childTnLst>
                              <p:par>
                                <p:cTn id="47" presetID="22" presetClass="entr" presetSubtype="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750"/>
                                        <p:tgtEl>
                                          <p:spTgt spid="48"/>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58" grpId="0"/>
      <p:bldP spid="3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36502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社会主义初级阶段</a:t>
            </a:r>
          </a:p>
        </p:txBody>
      </p:sp>
      <p:grpSp>
        <p:nvGrpSpPr>
          <p:cNvPr id="3" name="组合 2"/>
          <p:cNvGrpSpPr/>
          <p:nvPr/>
        </p:nvGrpSpPr>
        <p:grpSpPr>
          <a:xfrm>
            <a:off x="8391071" y="1985568"/>
            <a:ext cx="3200400" cy="570280"/>
            <a:chOff x="7607300" y="2601860"/>
            <a:chExt cx="3200400" cy="570280"/>
          </a:xfrm>
        </p:grpSpPr>
        <p:sp>
          <p:nvSpPr>
            <p:cNvPr id="51" name="矩形 50"/>
            <p:cNvSpPr/>
            <p:nvPr/>
          </p:nvSpPr>
          <p:spPr>
            <a:xfrm>
              <a:off x="7607300" y="2601860"/>
              <a:ext cx="956876"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654292" y="2659055"/>
              <a:ext cx="862892"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全面</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矩形 52"/>
            <p:cNvSpPr/>
            <p:nvPr/>
          </p:nvSpPr>
          <p:spPr>
            <a:xfrm>
              <a:off x="8621326" y="2644553"/>
              <a:ext cx="1723549"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建成小康社会</a:t>
              </a:r>
            </a:p>
          </p:txBody>
        </p:sp>
        <p:sp>
          <p:nvSpPr>
            <p:cNvPr id="54" name="矩形 53"/>
            <p:cNvSpPr/>
            <p:nvPr/>
          </p:nvSpPr>
          <p:spPr>
            <a:xfrm>
              <a:off x="8602275" y="2604293"/>
              <a:ext cx="2205425"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391071" y="2953865"/>
            <a:ext cx="3200400" cy="570280"/>
            <a:chOff x="7607300" y="3446968"/>
            <a:chExt cx="3200400" cy="570280"/>
          </a:xfrm>
        </p:grpSpPr>
        <p:sp>
          <p:nvSpPr>
            <p:cNvPr id="65" name="矩形 64"/>
            <p:cNvSpPr/>
            <p:nvPr/>
          </p:nvSpPr>
          <p:spPr>
            <a:xfrm>
              <a:off x="7607300" y="3446968"/>
              <a:ext cx="956876"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7654292" y="3504163"/>
              <a:ext cx="862892"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全面</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7" name="矩形 66"/>
            <p:cNvSpPr/>
            <p:nvPr/>
          </p:nvSpPr>
          <p:spPr>
            <a:xfrm>
              <a:off x="8621326" y="3489661"/>
              <a:ext cx="1210588"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深化改革</a:t>
              </a:r>
            </a:p>
          </p:txBody>
        </p:sp>
        <p:sp>
          <p:nvSpPr>
            <p:cNvPr id="68" name="矩形 67"/>
            <p:cNvSpPr/>
            <p:nvPr/>
          </p:nvSpPr>
          <p:spPr>
            <a:xfrm>
              <a:off x="8602275" y="3449401"/>
              <a:ext cx="2205425"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391071" y="3922162"/>
            <a:ext cx="3200400" cy="570280"/>
            <a:chOff x="7607300" y="4072010"/>
            <a:chExt cx="3200400" cy="570280"/>
          </a:xfrm>
        </p:grpSpPr>
        <p:sp>
          <p:nvSpPr>
            <p:cNvPr id="69" name="矩形 68"/>
            <p:cNvSpPr/>
            <p:nvPr/>
          </p:nvSpPr>
          <p:spPr>
            <a:xfrm>
              <a:off x="7607300" y="4072010"/>
              <a:ext cx="956876"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7654292" y="4129205"/>
              <a:ext cx="862892"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全面</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1" name="矩形 70"/>
            <p:cNvSpPr/>
            <p:nvPr/>
          </p:nvSpPr>
          <p:spPr>
            <a:xfrm>
              <a:off x="8621326" y="4114703"/>
              <a:ext cx="1210588"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依法治国</a:t>
              </a:r>
            </a:p>
          </p:txBody>
        </p:sp>
        <p:sp>
          <p:nvSpPr>
            <p:cNvPr id="72" name="矩形 71"/>
            <p:cNvSpPr/>
            <p:nvPr/>
          </p:nvSpPr>
          <p:spPr>
            <a:xfrm>
              <a:off x="8602275" y="4074443"/>
              <a:ext cx="2205425"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8391071" y="4890459"/>
            <a:ext cx="3200400" cy="570280"/>
            <a:chOff x="7607300" y="4821310"/>
            <a:chExt cx="3200400" cy="570280"/>
          </a:xfrm>
        </p:grpSpPr>
        <p:sp>
          <p:nvSpPr>
            <p:cNvPr id="73" name="矩形 72"/>
            <p:cNvSpPr/>
            <p:nvPr/>
          </p:nvSpPr>
          <p:spPr>
            <a:xfrm>
              <a:off x="7607300" y="4821310"/>
              <a:ext cx="956876"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7654292" y="4878505"/>
              <a:ext cx="862892"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全面</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矩形 74"/>
            <p:cNvSpPr/>
            <p:nvPr/>
          </p:nvSpPr>
          <p:spPr>
            <a:xfrm>
              <a:off x="8621326" y="4864003"/>
              <a:ext cx="1210588"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从严治党</a:t>
              </a:r>
            </a:p>
          </p:txBody>
        </p:sp>
        <p:sp>
          <p:nvSpPr>
            <p:cNvPr id="76" name="矩形 75"/>
            <p:cNvSpPr/>
            <p:nvPr/>
          </p:nvSpPr>
          <p:spPr>
            <a:xfrm>
              <a:off x="8602275" y="4823743"/>
              <a:ext cx="2205425"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346371" y="3095306"/>
            <a:ext cx="1255694" cy="1255694"/>
            <a:chOff x="4826000" y="2441572"/>
            <a:chExt cx="1255694" cy="1255694"/>
          </a:xfrm>
        </p:grpSpPr>
        <p:sp>
          <p:nvSpPr>
            <p:cNvPr id="11" name="椭圆 10"/>
            <p:cNvSpPr/>
            <p:nvPr/>
          </p:nvSpPr>
          <p:spPr>
            <a:xfrm>
              <a:off x="4826000" y="2441572"/>
              <a:ext cx="1255694" cy="12556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F8B66189-D316-44E5-B847-3A7B74A54749}"/>
                </a:ext>
              </a:extLst>
            </p:cNvPr>
            <p:cNvSpPr/>
            <p:nvPr/>
          </p:nvSpPr>
          <p:spPr>
            <a:xfrm>
              <a:off x="4906470" y="2653921"/>
              <a:ext cx="1094755" cy="830997"/>
            </a:xfrm>
            <a:prstGeom prst="rect">
              <a:avLst/>
            </a:prstGeom>
          </p:spPr>
          <p:txBody>
            <a:bodyPr wrap="square">
              <a:spAutoFit/>
            </a:bodyPr>
            <a:lstStyle/>
            <a:p>
              <a:pPr algn="ctr"/>
              <a:r>
                <a:rPr lang="zh-CN" altLang="en-US" sz="2400" b="1" spc="6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四个全面</a:t>
              </a:r>
            </a:p>
          </p:txBody>
        </p:sp>
      </p:grpSp>
      <p:sp>
        <p:nvSpPr>
          <p:cNvPr id="14" name="任意多边形 13"/>
          <p:cNvSpPr/>
          <p:nvPr/>
        </p:nvSpPr>
        <p:spPr>
          <a:xfrm>
            <a:off x="7613196" y="2628876"/>
            <a:ext cx="742950" cy="1104900"/>
          </a:xfrm>
          <a:custGeom>
            <a:avLst/>
            <a:gdLst>
              <a:gd name="connsiteX0" fmla="*/ 0 w 742950"/>
              <a:gd name="connsiteY0" fmla="*/ 1104900 h 1104900"/>
              <a:gd name="connsiteX1" fmla="*/ 742950 w 742950"/>
              <a:gd name="connsiteY1" fmla="*/ 0 h 1104900"/>
            </a:gdLst>
            <a:ahLst/>
            <a:cxnLst>
              <a:cxn ang="0">
                <a:pos x="connsiteX0" y="connsiteY0"/>
              </a:cxn>
              <a:cxn ang="0">
                <a:pos x="connsiteX1" y="connsiteY1"/>
              </a:cxn>
            </a:cxnLst>
            <a:rect l="l" t="t" r="r" b="b"/>
            <a:pathLst>
              <a:path w="742950" h="1104900">
                <a:moveTo>
                  <a:pt x="0" y="1104900"/>
                </a:moveTo>
                <a:lnTo>
                  <a:pt x="742950" y="0"/>
                </a:lnTo>
              </a:path>
            </a:pathLst>
          </a:custGeom>
          <a:noFill/>
          <a:ln>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7610814" y="3264170"/>
            <a:ext cx="745331" cy="467201"/>
          </a:xfrm>
          <a:custGeom>
            <a:avLst/>
            <a:gdLst>
              <a:gd name="connsiteX0" fmla="*/ 0 w 742950"/>
              <a:gd name="connsiteY0" fmla="*/ 1104900 h 1104900"/>
              <a:gd name="connsiteX1" fmla="*/ 742950 w 742950"/>
              <a:gd name="connsiteY1" fmla="*/ 0 h 1104900"/>
              <a:gd name="connsiteX0" fmla="*/ 0 w 742950"/>
              <a:gd name="connsiteY0" fmla="*/ 655320 h 655320"/>
              <a:gd name="connsiteX1" fmla="*/ 742950 w 742950"/>
              <a:gd name="connsiteY1" fmla="*/ 0 h 655320"/>
              <a:gd name="connsiteX0" fmla="*/ 0 w 745331"/>
              <a:gd name="connsiteY0" fmla="*/ 467201 h 467201"/>
              <a:gd name="connsiteX1" fmla="*/ 745331 w 745331"/>
              <a:gd name="connsiteY1" fmla="*/ 0 h 467201"/>
            </a:gdLst>
            <a:ahLst/>
            <a:cxnLst>
              <a:cxn ang="0">
                <a:pos x="connsiteX0" y="connsiteY0"/>
              </a:cxn>
              <a:cxn ang="0">
                <a:pos x="connsiteX1" y="connsiteY1"/>
              </a:cxn>
            </a:cxnLst>
            <a:rect l="l" t="t" r="r" b="b"/>
            <a:pathLst>
              <a:path w="745331" h="467201">
                <a:moveTo>
                  <a:pt x="0" y="467201"/>
                </a:moveTo>
                <a:lnTo>
                  <a:pt x="745331" y="0"/>
                </a:lnTo>
              </a:path>
            </a:pathLst>
          </a:custGeom>
          <a:noFill/>
          <a:ln>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7613196" y="3731371"/>
            <a:ext cx="742950" cy="1104900"/>
          </a:xfrm>
          <a:custGeom>
            <a:avLst/>
            <a:gdLst>
              <a:gd name="connsiteX0" fmla="*/ 0 w 742950"/>
              <a:gd name="connsiteY0" fmla="*/ 1104900 h 1104900"/>
              <a:gd name="connsiteX1" fmla="*/ 742950 w 742950"/>
              <a:gd name="connsiteY1" fmla="*/ 0 h 1104900"/>
            </a:gdLst>
            <a:ahLst/>
            <a:cxnLst>
              <a:cxn ang="0">
                <a:pos x="connsiteX0" y="connsiteY0"/>
              </a:cxn>
              <a:cxn ang="0">
                <a:pos x="connsiteX1" y="connsiteY1"/>
              </a:cxn>
            </a:cxnLst>
            <a:rect l="l" t="t" r="r" b="b"/>
            <a:pathLst>
              <a:path w="742950" h="1104900">
                <a:moveTo>
                  <a:pt x="0" y="1104900"/>
                </a:moveTo>
                <a:lnTo>
                  <a:pt x="742950" y="0"/>
                </a:lnTo>
              </a:path>
            </a:pathLst>
          </a:custGeom>
          <a:noFill/>
          <a:ln>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flipV="1">
            <a:off x="7610814" y="3733776"/>
            <a:ext cx="745331" cy="467201"/>
          </a:xfrm>
          <a:custGeom>
            <a:avLst/>
            <a:gdLst>
              <a:gd name="connsiteX0" fmla="*/ 0 w 742950"/>
              <a:gd name="connsiteY0" fmla="*/ 1104900 h 1104900"/>
              <a:gd name="connsiteX1" fmla="*/ 742950 w 742950"/>
              <a:gd name="connsiteY1" fmla="*/ 0 h 1104900"/>
              <a:gd name="connsiteX0" fmla="*/ 0 w 742950"/>
              <a:gd name="connsiteY0" fmla="*/ 655320 h 655320"/>
              <a:gd name="connsiteX1" fmla="*/ 742950 w 742950"/>
              <a:gd name="connsiteY1" fmla="*/ 0 h 655320"/>
              <a:gd name="connsiteX0" fmla="*/ 0 w 745331"/>
              <a:gd name="connsiteY0" fmla="*/ 467201 h 467201"/>
              <a:gd name="connsiteX1" fmla="*/ 745331 w 745331"/>
              <a:gd name="connsiteY1" fmla="*/ 0 h 467201"/>
            </a:gdLst>
            <a:ahLst/>
            <a:cxnLst>
              <a:cxn ang="0">
                <a:pos x="connsiteX0" y="connsiteY0"/>
              </a:cxn>
              <a:cxn ang="0">
                <a:pos x="connsiteX1" y="connsiteY1"/>
              </a:cxn>
            </a:cxnLst>
            <a:rect l="l" t="t" r="r" b="b"/>
            <a:pathLst>
              <a:path w="745331" h="467201">
                <a:moveTo>
                  <a:pt x="0" y="467201"/>
                </a:moveTo>
                <a:lnTo>
                  <a:pt x="745331" y="0"/>
                </a:lnTo>
              </a:path>
            </a:pathLst>
          </a:custGeom>
          <a:noFill/>
          <a:ln>
            <a:solidFill>
              <a:schemeClr val="accent1"/>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503065" y="2119232"/>
            <a:ext cx="5047914" cy="3381230"/>
            <a:chOff x="503065" y="1763632"/>
            <a:chExt cx="5047914" cy="3381230"/>
          </a:xfrm>
        </p:grpSpPr>
        <p:grpSp>
          <p:nvGrpSpPr>
            <p:cNvPr id="38" name="组合 37">
              <a:extLst>
                <a:ext uri="{FF2B5EF4-FFF2-40B4-BE49-F238E27FC236}">
                  <a16:creationId xmlns:a16="http://schemas.microsoft.com/office/drawing/2014/main" id="{8C0A2330-2CB6-4974-88F5-57491012DFA5}"/>
                </a:ext>
              </a:extLst>
            </p:cNvPr>
            <p:cNvGrpSpPr/>
            <p:nvPr/>
          </p:nvGrpSpPr>
          <p:grpSpPr>
            <a:xfrm>
              <a:off x="503065" y="1763632"/>
              <a:ext cx="5047914" cy="562092"/>
              <a:chOff x="6658311" y="1792911"/>
              <a:chExt cx="5047914" cy="562092"/>
            </a:xfrm>
          </p:grpSpPr>
          <p:sp>
            <p:nvSpPr>
              <p:cNvPr id="39" name="矩形 38">
                <a:extLst>
                  <a:ext uri="{FF2B5EF4-FFF2-40B4-BE49-F238E27FC236}">
                    <a16:creationId xmlns:a16="http://schemas.microsoft.com/office/drawing/2014/main" id="{FAEC74A8-37C8-4C2D-A919-9662E7F6B9C5}"/>
                  </a:ext>
                </a:extLst>
              </p:cNvPr>
              <p:cNvSpPr/>
              <p:nvPr/>
            </p:nvSpPr>
            <p:spPr>
              <a:xfrm>
                <a:off x="6658311" y="1792911"/>
                <a:ext cx="5047914"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89E7D022-AFD4-4661-AF7B-6605BA49C0D0}"/>
                  </a:ext>
                </a:extLst>
              </p:cNvPr>
              <p:cNvSpPr/>
              <p:nvPr/>
            </p:nvSpPr>
            <p:spPr>
              <a:xfrm>
                <a:off x="7089389" y="1843125"/>
                <a:ext cx="4185761" cy="461665"/>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“五位一体”</a:t>
                </a:r>
                <a:r>
                  <a:rPr lang="zh-CN" altLang="en-US" sz="24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“四</a:t>
                </a:r>
                <a:r>
                  <a:rPr lang="zh-CN" altLang="en-US" sz="2400" b="1" dirty="0" smtClean="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个全面”</a:t>
                </a:r>
                <a:endPar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矩形 1"/>
            <p:cNvSpPr/>
            <p:nvPr/>
          </p:nvSpPr>
          <p:spPr>
            <a:xfrm>
              <a:off x="557741" y="2478485"/>
              <a:ext cx="4938562" cy="2492990"/>
            </a:xfrm>
            <a:prstGeom prst="rect">
              <a:avLst/>
            </a:prstGeom>
            <a:noFill/>
          </p:spPr>
          <p:txBody>
            <a:bodyPr wrap="square" rtlCol="0">
              <a:spAutoFit/>
            </a:bodyPr>
            <a:lstStyle/>
            <a:p>
              <a:pPr algn="ctr">
                <a:lnSpc>
                  <a:spcPct val="130000"/>
                </a:lnSpc>
              </a:pPr>
              <a:r>
                <a:rPr lang="zh-CN" altLang="zh-CN" sz="2000" b="1" dirty="0">
                  <a:latin typeface="微软雅黑" panose="020B0503020204020204" pitchFamily="34" charset="-122"/>
                  <a:ea typeface="微软雅黑" panose="020B0503020204020204" pitchFamily="34" charset="-122"/>
                  <a:cs typeface="+mn-ea"/>
                </a:rPr>
                <a:t>必须按照中国特色社会主义事业“五位一体”总体布局和“四个全面”战略布局，统筹推进</a:t>
              </a:r>
              <a:r>
                <a:rPr lang="zh-CN" altLang="zh-CN" sz="2000" b="1" dirty="0">
                  <a:solidFill>
                    <a:schemeClr val="accent1"/>
                  </a:solidFill>
                  <a:latin typeface="微软雅黑" panose="020B0503020204020204" pitchFamily="34" charset="-122"/>
                  <a:ea typeface="微软雅黑" panose="020B0503020204020204" pitchFamily="34" charset="-122"/>
                  <a:cs typeface="+mn-ea"/>
                </a:rPr>
                <a:t>经济建设、政治建设、文化建设、社会建设、生态文明建设</a:t>
              </a:r>
              <a:r>
                <a:rPr lang="zh-CN" altLang="zh-CN" sz="2000" b="1" dirty="0">
                  <a:latin typeface="微软雅黑" panose="020B0503020204020204" pitchFamily="34" charset="-122"/>
                  <a:ea typeface="微软雅黑" panose="020B0503020204020204" pitchFamily="34" charset="-122"/>
                  <a:cs typeface="+mn-ea"/>
                </a:rPr>
                <a:t>，协调推进</a:t>
              </a:r>
              <a:r>
                <a:rPr lang="zh-CN" altLang="zh-CN" sz="2000" b="1" dirty="0">
                  <a:solidFill>
                    <a:schemeClr val="accent1"/>
                  </a:solidFill>
                  <a:latin typeface="微软雅黑" panose="020B0503020204020204" pitchFamily="34" charset="-122"/>
                  <a:ea typeface="微软雅黑" panose="020B0503020204020204" pitchFamily="34" charset="-122"/>
                  <a:cs typeface="+mn-ea"/>
                </a:rPr>
                <a:t>全面建成小康社会、全面深化改革、全面依法治国、全面从严治党</a:t>
              </a:r>
              <a:r>
                <a:rPr lang="zh-CN" altLang="zh-CN" sz="2000" b="1" dirty="0" smtClean="0">
                  <a:solidFill>
                    <a:schemeClr val="accent1"/>
                  </a:solidFill>
                  <a:latin typeface="微软雅黑" panose="020B0503020204020204" pitchFamily="34" charset="-122"/>
                  <a:ea typeface="微软雅黑" panose="020B0503020204020204" pitchFamily="34" charset="-122"/>
                  <a:cs typeface="+mn-ea"/>
                </a:rPr>
                <a:t>。</a:t>
              </a:r>
              <a:endParaRPr lang="zh-CN" altLang="zh-CN" sz="2000" b="1" dirty="0">
                <a:solidFill>
                  <a:schemeClr val="accent1"/>
                </a:solidFill>
                <a:latin typeface="微软雅黑" panose="020B0503020204020204" pitchFamily="34" charset="-122"/>
                <a:ea typeface="微软雅黑" panose="020B0503020204020204" pitchFamily="34" charset="-122"/>
                <a:cs typeface="+mn-ea"/>
              </a:endParaRPr>
            </a:p>
          </p:txBody>
        </p:sp>
        <p:sp>
          <p:nvSpPr>
            <p:cNvPr id="82" name="矩形 81">
              <a:extLst>
                <a:ext uri="{FF2B5EF4-FFF2-40B4-BE49-F238E27FC236}">
                  <a16:creationId xmlns:a16="http://schemas.microsoft.com/office/drawing/2014/main" id="{FAEC74A8-37C8-4C2D-A919-9662E7F6B9C5}"/>
                </a:ext>
              </a:extLst>
            </p:cNvPr>
            <p:cNvSpPr/>
            <p:nvPr/>
          </p:nvSpPr>
          <p:spPr>
            <a:xfrm>
              <a:off x="503065" y="1763632"/>
              <a:ext cx="5047914" cy="33812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5836486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750"/>
                                        <p:tgtEl>
                                          <p:spTgt spid="1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wipe(left)">
                                      <p:cBhvr>
                                        <p:cTn id="36" dur="500"/>
                                        <p:tgtEl>
                                          <p:spTgt spid="77"/>
                                        </p:tgtEl>
                                      </p:cBhvr>
                                    </p:animEffect>
                                  </p:childTnLst>
                                </p:cTn>
                              </p:par>
                            </p:childTnLst>
                          </p:cTn>
                        </p:par>
                        <p:par>
                          <p:cTn id="37" fill="hold">
                            <p:stCondLst>
                              <p:cond delay="4000"/>
                            </p:stCondLst>
                            <p:childTnLst>
                              <p:par>
                                <p:cTn id="38" presetID="2" presetClass="entr" presetSubtype="2"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wipe(left)">
                                      <p:cBhvr>
                                        <p:cTn id="45" dur="500"/>
                                        <p:tgtEl>
                                          <p:spTgt spid="80"/>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left)">
                                      <p:cBhvr>
                                        <p:cTn id="54" dur="500"/>
                                        <p:tgtEl>
                                          <p:spTgt spid="79"/>
                                        </p:tgtEl>
                                      </p:cBhvr>
                                    </p:animEffect>
                                  </p:childTnLst>
                                </p:cTn>
                              </p:par>
                            </p:childTnLst>
                          </p:cTn>
                        </p:par>
                        <p:par>
                          <p:cTn id="55" fill="hold">
                            <p:stCondLst>
                              <p:cond delay="6000"/>
                            </p:stCondLst>
                            <p:childTnLst>
                              <p:par>
                                <p:cTn id="56" presetID="2" presetClass="entr" presetSubtype="2"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animBg="1"/>
      <p:bldP spid="77" grpId="0" animBg="1"/>
      <p:bldP spid="79" grpId="0" animBg="1"/>
      <p:bldP spid="80"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55765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新世纪新阶段的战略目标</a:t>
            </a:r>
          </a:p>
        </p:txBody>
      </p:sp>
      <p:grpSp>
        <p:nvGrpSpPr>
          <p:cNvPr id="47" name="组合 46">
            <a:extLst>
              <a:ext uri="{FF2B5EF4-FFF2-40B4-BE49-F238E27FC236}">
                <a16:creationId xmlns:a16="http://schemas.microsoft.com/office/drawing/2014/main" id="{D73305FC-50A1-4A28-A685-0BD281DE9515}"/>
              </a:ext>
            </a:extLst>
          </p:cNvPr>
          <p:cNvGrpSpPr/>
          <p:nvPr/>
        </p:nvGrpSpPr>
        <p:grpSpPr>
          <a:xfrm>
            <a:off x="6870411" y="2421932"/>
            <a:ext cx="5073940" cy="1080000"/>
            <a:chOff x="5767324" y="2294932"/>
            <a:chExt cx="5073940" cy="1080000"/>
          </a:xfrm>
        </p:grpSpPr>
        <p:grpSp>
          <p:nvGrpSpPr>
            <p:cNvPr id="48" name="组合 47">
              <a:extLst>
                <a:ext uri="{FF2B5EF4-FFF2-40B4-BE49-F238E27FC236}">
                  <a16:creationId xmlns:a16="http://schemas.microsoft.com/office/drawing/2014/main" id="{D50C0BC0-8A23-49C9-9294-63C9C99190E2}"/>
                </a:ext>
              </a:extLst>
            </p:cNvPr>
            <p:cNvGrpSpPr/>
            <p:nvPr/>
          </p:nvGrpSpPr>
          <p:grpSpPr>
            <a:xfrm>
              <a:off x="5767324" y="2294932"/>
              <a:ext cx="1080000" cy="1080000"/>
              <a:chOff x="5767324" y="1623117"/>
              <a:chExt cx="1080000" cy="1080000"/>
            </a:xfrm>
          </p:grpSpPr>
          <p:sp>
            <p:nvSpPr>
              <p:cNvPr id="52" name="矩形 51">
                <a:extLst>
                  <a:ext uri="{FF2B5EF4-FFF2-40B4-BE49-F238E27FC236}">
                    <a16:creationId xmlns:a16="http://schemas.microsoft.com/office/drawing/2014/main" id="{49722675-593C-419F-AE91-1AB6F79F0671}"/>
                  </a:ext>
                </a:extLst>
              </p:cNvPr>
              <p:cNvSpPr/>
              <p:nvPr/>
            </p:nvSpPr>
            <p:spPr>
              <a:xfrm>
                <a:off x="5767324" y="1623117"/>
                <a:ext cx="1080000"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07699307-8148-4D02-8DB7-A7B6CAF53CCB}"/>
                  </a:ext>
                </a:extLst>
              </p:cNvPr>
              <p:cNvSpPr/>
              <p:nvPr/>
            </p:nvSpPr>
            <p:spPr>
              <a:xfrm>
                <a:off x="5836383" y="1763264"/>
                <a:ext cx="960171" cy="830997"/>
              </a:xfrm>
              <a:prstGeom prst="rect">
                <a:avLst/>
              </a:prstGeom>
            </p:spPr>
            <p:txBody>
              <a:bodyPr wrap="square">
                <a:spAutoFit/>
              </a:bodyPr>
              <a:lstStyle/>
              <a:p>
                <a:pPr algn="ctr">
                  <a:lnSpc>
                    <a:spcPct val="120000"/>
                  </a:lnSpc>
                </a:pP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第一个一百年</a:t>
                </a:r>
              </a:p>
            </p:txBody>
          </p:sp>
        </p:grpSp>
        <p:grpSp>
          <p:nvGrpSpPr>
            <p:cNvPr id="49" name="组合 48">
              <a:extLst>
                <a:ext uri="{FF2B5EF4-FFF2-40B4-BE49-F238E27FC236}">
                  <a16:creationId xmlns:a16="http://schemas.microsoft.com/office/drawing/2014/main" id="{923B61A8-0D31-4864-972B-E15A1FE978E1}"/>
                </a:ext>
              </a:extLst>
            </p:cNvPr>
            <p:cNvGrpSpPr/>
            <p:nvPr/>
          </p:nvGrpSpPr>
          <p:grpSpPr>
            <a:xfrm>
              <a:off x="6992582" y="2421350"/>
              <a:ext cx="3848682" cy="889025"/>
              <a:chOff x="6992582" y="1390928"/>
              <a:chExt cx="3848682" cy="889025"/>
            </a:xfrm>
          </p:grpSpPr>
          <p:sp>
            <p:nvSpPr>
              <p:cNvPr id="50" name="矩形 49">
                <a:extLst>
                  <a:ext uri="{FF2B5EF4-FFF2-40B4-BE49-F238E27FC236}">
                    <a16:creationId xmlns:a16="http://schemas.microsoft.com/office/drawing/2014/main" id="{C7963399-F40F-405D-B4F0-30B6103C2039}"/>
                  </a:ext>
                </a:extLst>
              </p:cNvPr>
              <p:cNvSpPr/>
              <p:nvPr/>
            </p:nvSpPr>
            <p:spPr>
              <a:xfrm>
                <a:off x="6992584" y="1827521"/>
                <a:ext cx="3848680" cy="452432"/>
              </a:xfrm>
              <a:prstGeom prst="rect">
                <a:avLst/>
              </a:prstGeom>
              <a:noFill/>
            </p:spPr>
            <p:txBody>
              <a:bodyPr wrap="square" rtlCol="0">
                <a:spAutoFit/>
              </a:bodyPr>
              <a:lstStyle/>
              <a:p>
                <a:pPr>
                  <a:lnSpc>
                    <a:spcPct val="130000"/>
                  </a:lnSpc>
                </a:pP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到建党一百年时，全面建成小康社会</a:t>
                </a:r>
              </a:p>
            </p:txBody>
          </p:sp>
          <p:sp>
            <p:nvSpPr>
              <p:cNvPr id="51" name="矩形 50">
                <a:extLst>
                  <a:ext uri="{FF2B5EF4-FFF2-40B4-BE49-F238E27FC236}">
                    <a16:creationId xmlns:a16="http://schemas.microsoft.com/office/drawing/2014/main" id="{DD5AD53F-BD02-4995-942B-B71720ACB7E8}"/>
                  </a:ext>
                </a:extLst>
              </p:cNvPr>
              <p:cNvSpPr/>
              <p:nvPr/>
            </p:nvSpPr>
            <p:spPr>
              <a:xfrm>
                <a:off x="6992582" y="1390928"/>
                <a:ext cx="2570517" cy="523220"/>
              </a:xfrm>
              <a:prstGeom prst="rect">
                <a:avLst/>
              </a:prstGeom>
            </p:spPr>
            <p:txBody>
              <a:bodyPr wrap="square">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1921~2021</a:t>
                </a:r>
              </a:p>
            </p:txBody>
          </p:sp>
        </p:grpSp>
      </p:grpSp>
      <p:grpSp>
        <p:nvGrpSpPr>
          <p:cNvPr id="54" name="组合 53">
            <a:extLst>
              <a:ext uri="{FF2B5EF4-FFF2-40B4-BE49-F238E27FC236}">
                <a16:creationId xmlns:a16="http://schemas.microsoft.com/office/drawing/2014/main" id="{9299435D-2E90-40C8-AFBC-F5DBD1E70975}"/>
              </a:ext>
            </a:extLst>
          </p:cNvPr>
          <p:cNvGrpSpPr/>
          <p:nvPr/>
        </p:nvGrpSpPr>
        <p:grpSpPr>
          <a:xfrm>
            <a:off x="6870411" y="3900162"/>
            <a:ext cx="5156488" cy="1249123"/>
            <a:chOff x="5767324" y="3773162"/>
            <a:chExt cx="5156488" cy="1249123"/>
          </a:xfrm>
        </p:grpSpPr>
        <p:grpSp>
          <p:nvGrpSpPr>
            <p:cNvPr id="55" name="组合 54">
              <a:extLst>
                <a:ext uri="{FF2B5EF4-FFF2-40B4-BE49-F238E27FC236}">
                  <a16:creationId xmlns:a16="http://schemas.microsoft.com/office/drawing/2014/main" id="{04273993-1AFD-4EAE-9726-217BC83782A5}"/>
                </a:ext>
              </a:extLst>
            </p:cNvPr>
            <p:cNvGrpSpPr/>
            <p:nvPr/>
          </p:nvGrpSpPr>
          <p:grpSpPr>
            <a:xfrm>
              <a:off x="5767324" y="3871064"/>
              <a:ext cx="1080000" cy="1080000"/>
              <a:chOff x="5767324" y="1623117"/>
              <a:chExt cx="1080000" cy="1080000"/>
            </a:xfrm>
          </p:grpSpPr>
          <p:sp>
            <p:nvSpPr>
              <p:cNvPr id="59" name="矩形 58">
                <a:extLst>
                  <a:ext uri="{FF2B5EF4-FFF2-40B4-BE49-F238E27FC236}">
                    <a16:creationId xmlns:a16="http://schemas.microsoft.com/office/drawing/2014/main" id="{E7F8BE4C-C44A-4A7B-99ED-0840FD1032A4}"/>
                  </a:ext>
                </a:extLst>
              </p:cNvPr>
              <p:cNvSpPr/>
              <p:nvPr/>
            </p:nvSpPr>
            <p:spPr>
              <a:xfrm>
                <a:off x="5767324" y="1623117"/>
                <a:ext cx="1080000"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AECEFCF4-8466-4693-97EC-27EB959CBAE8}"/>
                  </a:ext>
                </a:extLst>
              </p:cNvPr>
              <p:cNvSpPr/>
              <p:nvPr/>
            </p:nvSpPr>
            <p:spPr>
              <a:xfrm>
                <a:off x="5836383" y="1763264"/>
                <a:ext cx="960171" cy="799706"/>
              </a:xfrm>
              <a:prstGeom prst="rect">
                <a:avLst/>
              </a:prstGeom>
            </p:spPr>
            <p:txBody>
              <a:bodyPr wrap="square">
                <a:spAutoFit/>
              </a:bodyPr>
              <a:lstStyle/>
              <a:p>
                <a:pPr algn="ctr">
                  <a:lnSpc>
                    <a:spcPct val="120000"/>
                  </a:lnSpc>
                </a:pP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第二个一百年</a:t>
                </a:r>
              </a:p>
            </p:txBody>
          </p:sp>
        </p:grpSp>
        <p:grpSp>
          <p:nvGrpSpPr>
            <p:cNvPr id="56" name="组合 55">
              <a:extLst>
                <a:ext uri="{FF2B5EF4-FFF2-40B4-BE49-F238E27FC236}">
                  <a16:creationId xmlns:a16="http://schemas.microsoft.com/office/drawing/2014/main" id="{CD7F1FE8-A557-460C-9263-0E0E4DD6EF01}"/>
                </a:ext>
              </a:extLst>
            </p:cNvPr>
            <p:cNvGrpSpPr/>
            <p:nvPr/>
          </p:nvGrpSpPr>
          <p:grpSpPr>
            <a:xfrm>
              <a:off x="6992582" y="3773162"/>
              <a:ext cx="3931230" cy="1249123"/>
              <a:chOff x="6992582" y="1166608"/>
              <a:chExt cx="3931230" cy="1249123"/>
            </a:xfrm>
          </p:grpSpPr>
          <p:sp>
            <p:nvSpPr>
              <p:cNvPr id="57" name="矩形 56">
                <a:extLst>
                  <a:ext uri="{FF2B5EF4-FFF2-40B4-BE49-F238E27FC236}">
                    <a16:creationId xmlns:a16="http://schemas.microsoft.com/office/drawing/2014/main" id="{11E0D466-161A-4BEE-A991-BDFB163CAE79}"/>
                  </a:ext>
                </a:extLst>
              </p:cNvPr>
              <p:cNvSpPr/>
              <p:nvPr/>
            </p:nvSpPr>
            <p:spPr>
              <a:xfrm>
                <a:off x="6992583" y="1603201"/>
                <a:ext cx="3931229" cy="812530"/>
              </a:xfrm>
              <a:prstGeom prst="rect">
                <a:avLst/>
              </a:prstGeom>
              <a:noFill/>
            </p:spPr>
            <p:txBody>
              <a:bodyPr wrap="square" rtlCol="0">
                <a:spAutoFit/>
              </a:bodyPr>
              <a:lstStyle/>
              <a:p>
                <a:pPr>
                  <a:lnSpc>
                    <a:spcPct val="130000"/>
                  </a:lnSpc>
                </a:pP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到新中国成立一百年时，全面建成社会主义现代化强国</a:t>
                </a:r>
              </a:p>
            </p:txBody>
          </p:sp>
          <p:sp>
            <p:nvSpPr>
              <p:cNvPr id="58" name="矩形 57">
                <a:extLst>
                  <a:ext uri="{FF2B5EF4-FFF2-40B4-BE49-F238E27FC236}">
                    <a16:creationId xmlns:a16="http://schemas.microsoft.com/office/drawing/2014/main" id="{1E1E0501-88C8-4130-A884-0ADF6D20C929}"/>
                  </a:ext>
                </a:extLst>
              </p:cNvPr>
              <p:cNvSpPr/>
              <p:nvPr/>
            </p:nvSpPr>
            <p:spPr>
              <a:xfrm>
                <a:off x="6992582" y="1166608"/>
                <a:ext cx="2570517" cy="523220"/>
              </a:xfrm>
              <a:prstGeom prst="rect">
                <a:avLst/>
              </a:prstGeom>
            </p:spPr>
            <p:txBody>
              <a:bodyPr wrap="square">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1949~2049</a:t>
                </a:r>
              </a:p>
            </p:txBody>
          </p:sp>
        </p:grpSp>
      </p:grpSp>
      <p:sp>
        <p:nvSpPr>
          <p:cNvPr id="26" name="矩形 25">
            <a:extLst>
              <a:ext uri="{FF2B5EF4-FFF2-40B4-BE49-F238E27FC236}">
                <a16:creationId xmlns:a16="http://schemas.microsoft.com/office/drawing/2014/main" id="{96BF3C42-B8B1-478C-A125-B4B68CDDB934}"/>
              </a:ext>
            </a:extLst>
          </p:cNvPr>
          <p:cNvSpPr/>
          <p:nvPr/>
        </p:nvSpPr>
        <p:spPr>
          <a:xfrm>
            <a:off x="925917" y="3257617"/>
            <a:ext cx="5262131" cy="769441"/>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cs typeface="+mn-ea"/>
                <a:sym typeface="微软雅黑" panose="020B0503020204020204" pitchFamily="34" charset="-122"/>
              </a:rPr>
              <a:t>新世纪新阶段  </a:t>
            </a:r>
            <a:r>
              <a:rPr lang="zh-CN" altLang="en-US" sz="4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战略目标</a:t>
            </a:r>
          </a:p>
        </p:txBody>
      </p:sp>
      <p:sp>
        <p:nvSpPr>
          <p:cNvPr id="27" name="矩形 26">
            <a:extLst>
              <a:ext uri="{FF2B5EF4-FFF2-40B4-BE49-F238E27FC236}">
                <a16:creationId xmlns:a16="http://schemas.microsoft.com/office/drawing/2014/main" id="{41B01565-49CD-4701-AB78-DD20C6F318FF}"/>
              </a:ext>
            </a:extLst>
          </p:cNvPr>
          <p:cNvSpPr/>
          <p:nvPr/>
        </p:nvSpPr>
        <p:spPr>
          <a:xfrm>
            <a:off x="795022" y="4189128"/>
            <a:ext cx="5416072" cy="1177566"/>
          </a:xfrm>
          <a:prstGeom prst="rect">
            <a:avLst/>
          </a:prstGeom>
          <a:noFill/>
        </p:spPr>
        <p:txBody>
          <a:bodyPr wrap="square" rtlCol="0">
            <a:spAutoFit/>
          </a:bodyPr>
          <a:lstStyle/>
          <a:p>
            <a:pPr algn="ctr">
              <a:lnSpc>
                <a:spcPct val="130000"/>
              </a:lnSpc>
            </a:pP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明确</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指出</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：在新世纪新阶段，经济和社会发展的战略目标是，巩固和发展已经初步达到的小康水平，实现</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两个百年奋斗目标。</a:t>
            </a:r>
          </a:p>
        </p:txBody>
      </p:sp>
      <p:grpSp>
        <p:nvGrpSpPr>
          <p:cNvPr id="28" name="组合 27"/>
          <p:cNvGrpSpPr/>
          <p:nvPr/>
        </p:nvGrpSpPr>
        <p:grpSpPr>
          <a:xfrm>
            <a:off x="334963" y="1811270"/>
            <a:ext cx="5904000" cy="1136492"/>
            <a:chOff x="251072" y="1562714"/>
            <a:chExt cx="5904000" cy="1136492"/>
          </a:xfrm>
        </p:grpSpPr>
        <p:sp>
          <p:nvSpPr>
            <p:cNvPr id="29" name="任意多边形 28"/>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30" name="组合 29"/>
            <p:cNvGrpSpPr/>
            <p:nvPr/>
          </p:nvGrpSpPr>
          <p:grpSpPr>
            <a:xfrm>
              <a:off x="1117081" y="1562714"/>
              <a:ext cx="5006986" cy="1116776"/>
              <a:chOff x="1007660" y="1562714"/>
              <a:chExt cx="5006986" cy="1116776"/>
            </a:xfrm>
          </p:grpSpPr>
          <p:sp>
            <p:nvSpPr>
              <p:cNvPr id="31"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32"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33" name="组合 32"/>
              <p:cNvGrpSpPr/>
              <p:nvPr/>
            </p:nvGrpSpPr>
            <p:grpSpPr>
              <a:xfrm>
                <a:off x="4480711" y="1774627"/>
                <a:ext cx="734747" cy="904863"/>
                <a:chOff x="7205985" y="2344820"/>
                <a:chExt cx="1567204" cy="1930058"/>
              </a:xfrm>
            </p:grpSpPr>
            <p:grpSp>
              <p:nvGrpSpPr>
                <p:cNvPr id="61" name="组合 60"/>
                <p:cNvGrpSpPr/>
                <p:nvPr/>
              </p:nvGrpSpPr>
              <p:grpSpPr>
                <a:xfrm>
                  <a:off x="7205985" y="2491783"/>
                  <a:ext cx="1567204" cy="1567202"/>
                  <a:chOff x="4098675" y="1936897"/>
                  <a:chExt cx="1175403" cy="1175401"/>
                </a:xfrm>
                <a:effectLst/>
              </p:grpSpPr>
              <p:sp>
                <p:nvSpPr>
                  <p:cNvPr id="63" name="矩形 62"/>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64" name="直接连接符 63"/>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2"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4" name="组合 33"/>
              <p:cNvGrpSpPr/>
              <p:nvPr/>
            </p:nvGrpSpPr>
            <p:grpSpPr>
              <a:xfrm>
                <a:off x="5279899" y="1774627"/>
                <a:ext cx="734747" cy="904863"/>
                <a:chOff x="8910643" y="2344820"/>
                <a:chExt cx="1567204" cy="1930058"/>
              </a:xfrm>
            </p:grpSpPr>
            <p:grpSp>
              <p:nvGrpSpPr>
                <p:cNvPr id="38" name="组合 37"/>
                <p:cNvGrpSpPr/>
                <p:nvPr/>
              </p:nvGrpSpPr>
              <p:grpSpPr>
                <a:xfrm>
                  <a:off x="8910643" y="2491783"/>
                  <a:ext cx="1567204" cy="1567202"/>
                  <a:chOff x="4098675" y="1936897"/>
                  <a:chExt cx="1175403" cy="1175401"/>
                </a:xfrm>
                <a:effectLst/>
              </p:grpSpPr>
              <p:sp>
                <p:nvSpPr>
                  <p:cNvPr id="40" name="矩形 39"/>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1" name="直接连接符 40"/>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9"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5" name="组合 34"/>
              <p:cNvGrpSpPr/>
              <p:nvPr/>
            </p:nvGrpSpPr>
            <p:grpSpPr>
              <a:xfrm>
                <a:off x="1007660" y="1562714"/>
                <a:ext cx="1102128" cy="984858"/>
                <a:chOff x="8675488" y="1248353"/>
                <a:chExt cx="1343424" cy="1200479"/>
              </a:xfrm>
            </p:grpSpPr>
            <p:sp>
              <p:nvSpPr>
                <p:cNvPr id="3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3"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7072137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7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6"/>
                                        </p:tgtEl>
                                        <p:attrNameLst>
                                          <p:attrName>style.visibility</p:attrName>
                                        </p:attrNameLst>
                                      </p:cBhvr>
                                      <p:to>
                                        <p:strVal val="visible"/>
                                      </p:to>
                                    </p:set>
                                  </p:childTnLst>
                                </p:cTn>
                              </p:par>
                            </p:childTnLst>
                          </p:cTn>
                        </p:par>
                        <p:par>
                          <p:cTn id="23" fill="hold">
                            <p:stCondLst>
                              <p:cond delay="4251"/>
                            </p:stCondLst>
                            <p:childTnLst>
                              <p:par>
                                <p:cTn id="24" presetID="22" presetClass="entr" presetSubtype="1"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up)">
                                      <p:cBhvr>
                                        <p:cTn id="26" dur="500"/>
                                        <p:tgtEl>
                                          <p:spTgt spid="27"/>
                                        </p:tgtEl>
                                      </p:cBhvr>
                                    </p:animEffect>
                                  </p:childTnLst>
                                </p:cTn>
                              </p:par>
                            </p:childTnLst>
                          </p:cTn>
                        </p:par>
                        <p:par>
                          <p:cTn id="27" fill="hold">
                            <p:stCondLst>
                              <p:cond delay="4751"/>
                            </p:stCondLst>
                            <p:childTnLst>
                              <p:par>
                                <p:cTn id="28" presetID="2" presetClass="entr" presetSubtype="2"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750" fill="hold"/>
                                        <p:tgtEl>
                                          <p:spTgt spid="47"/>
                                        </p:tgtEl>
                                        <p:attrNameLst>
                                          <p:attrName>ppt_x</p:attrName>
                                        </p:attrNameLst>
                                      </p:cBhvr>
                                      <p:tavLst>
                                        <p:tav tm="0">
                                          <p:val>
                                            <p:strVal val="1+#ppt_w/2"/>
                                          </p:val>
                                        </p:tav>
                                        <p:tav tm="100000">
                                          <p:val>
                                            <p:strVal val="#ppt_x"/>
                                          </p:val>
                                        </p:tav>
                                      </p:tavLst>
                                    </p:anim>
                                    <p:anim calcmode="lin" valueType="num">
                                      <p:cBhvr additive="base">
                                        <p:cTn id="31" dur="750" fill="hold"/>
                                        <p:tgtEl>
                                          <p:spTgt spid="4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750" fill="hold"/>
                                        <p:tgtEl>
                                          <p:spTgt spid="54"/>
                                        </p:tgtEl>
                                        <p:attrNameLst>
                                          <p:attrName>ppt_x</p:attrName>
                                        </p:attrNameLst>
                                      </p:cBhvr>
                                      <p:tavLst>
                                        <p:tav tm="0">
                                          <p:val>
                                            <p:strVal val="1+#ppt_w/2"/>
                                          </p:val>
                                        </p:tav>
                                        <p:tav tm="100000">
                                          <p:val>
                                            <p:strVal val="#ppt_x"/>
                                          </p:val>
                                        </p:tav>
                                      </p:tavLst>
                                    </p:anim>
                                    <p:anim calcmode="lin" valueType="num">
                                      <p:cBhvr additive="base">
                                        <p:cTn id="35"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P spid="27" grpId="0"/>
      <p:bldP spid="4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16011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一个中心、两个基本点</a:t>
            </a:r>
          </a:p>
        </p:txBody>
      </p:sp>
      <p:sp>
        <p:nvSpPr>
          <p:cNvPr id="26" name="矩形 25">
            <a:extLst>
              <a:ext uri="{FF2B5EF4-FFF2-40B4-BE49-F238E27FC236}">
                <a16:creationId xmlns:a16="http://schemas.microsoft.com/office/drawing/2014/main" id="{96BF3C42-B8B1-478C-A125-B4B68CDDB934}"/>
              </a:ext>
            </a:extLst>
          </p:cNvPr>
          <p:cNvSpPr/>
          <p:nvPr/>
        </p:nvSpPr>
        <p:spPr>
          <a:xfrm>
            <a:off x="482702" y="3257617"/>
            <a:ext cx="5608523" cy="707886"/>
          </a:xfrm>
          <a:prstGeom prst="rect">
            <a:avLst/>
          </a:prstGeom>
        </p:spPr>
        <p:txBody>
          <a:bodyPr wrap="square">
            <a:spAutoFit/>
          </a:bodyPr>
          <a:lstStyle/>
          <a:p>
            <a:pPr algn="ctr"/>
            <a:r>
              <a:rPr lang="zh-CN" altLang="en-US" sz="28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社会主义初级阶段 </a:t>
            </a: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基本路线</a:t>
            </a:r>
            <a:endParaRPr lang="zh-CN" altLang="en-US" sz="5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矩形 26">
            <a:extLst>
              <a:ext uri="{FF2B5EF4-FFF2-40B4-BE49-F238E27FC236}">
                <a16:creationId xmlns:a16="http://schemas.microsoft.com/office/drawing/2014/main" id="{41B01565-49CD-4701-AB78-DD20C6F318FF}"/>
              </a:ext>
            </a:extLst>
          </p:cNvPr>
          <p:cNvSpPr/>
          <p:nvPr/>
        </p:nvSpPr>
        <p:spPr>
          <a:xfrm>
            <a:off x="795022" y="4189128"/>
            <a:ext cx="5416072" cy="1497654"/>
          </a:xfrm>
          <a:prstGeom prst="rect">
            <a:avLst/>
          </a:prstGeom>
          <a:noFill/>
        </p:spPr>
        <p:txBody>
          <a:bodyPr wrap="square" rtlCol="0">
            <a:spAutoFit/>
          </a:bodyPr>
          <a:lstStyle/>
          <a:p>
            <a:pPr algn="ctr">
              <a:lnSpc>
                <a:spcPct val="130000"/>
              </a:lnSpc>
            </a:pP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领导和团结全国各族人民，以</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经济建设为中心，坚持四项基本原则，坚持改革开放</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，自力更生，艰苦创业，为把我国建设成为富强民主文明和谐的社会主义现代化国家而奋斗。</a:t>
            </a:r>
          </a:p>
        </p:txBody>
      </p:sp>
      <p:grpSp>
        <p:nvGrpSpPr>
          <p:cNvPr id="28" name="组合 27"/>
          <p:cNvGrpSpPr/>
          <p:nvPr/>
        </p:nvGrpSpPr>
        <p:grpSpPr>
          <a:xfrm>
            <a:off x="334963" y="1811270"/>
            <a:ext cx="5904000" cy="1136492"/>
            <a:chOff x="251072" y="1562714"/>
            <a:chExt cx="5904000" cy="1136492"/>
          </a:xfrm>
        </p:grpSpPr>
        <p:sp>
          <p:nvSpPr>
            <p:cNvPr id="29" name="任意多边形 28"/>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30" name="组合 29"/>
            <p:cNvGrpSpPr/>
            <p:nvPr/>
          </p:nvGrpSpPr>
          <p:grpSpPr>
            <a:xfrm>
              <a:off x="1117081" y="1562714"/>
              <a:ext cx="5006986" cy="1116776"/>
              <a:chOff x="1007660" y="1562714"/>
              <a:chExt cx="5006986" cy="1116776"/>
            </a:xfrm>
          </p:grpSpPr>
          <p:sp>
            <p:nvSpPr>
              <p:cNvPr id="31"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32"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33" name="组合 32"/>
              <p:cNvGrpSpPr/>
              <p:nvPr/>
            </p:nvGrpSpPr>
            <p:grpSpPr>
              <a:xfrm>
                <a:off x="4480711" y="1774627"/>
                <a:ext cx="734747" cy="904863"/>
                <a:chOff x="7205985" y="2344820"/>
                <a:chExt cx="1567204" cy="1930058"/>
              </a:xfrm>
            </p:grpSpPr>
            <p:grpSp>
              <p:nvGrpSpPr>
                <p:cNvPr id="61" name="组合 60"/>
                <p:cNvGrpSpPr/>
                <p:nvPr/>
              </p:nvGrpSpPr>
              <p:grpSpPr>
                <a:xfrm>
                  <a:off x="7205985" y="2491783"/>
                  <a:ext cx="1567204" cy="1567202"/>
                  <a:chOff x="4098675" y="1936897"/>
                  <a:chExt cx="1175403" cy="1175401"/>
                </a:xfrm>
                <a:effectLst/>
              </p:grpSpPr>
              <p:sp>
                <p:nvSpPr>
                  <p:cNvPr id="63" name="矩形 62"/>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64" name="直接连接符 63"/>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2"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4" name="组合 33"/>
              <p:cNvGrpSpPr/>
              <p:nvPr/>
            </p:nvGrpSpPr>
            <p:grpSpPr>
              <a:xfrm>
                <a:off x="5279899" y="1774627"/>
                <a:ext cx="734747" cy="904863"/>
                <a:chOff x="8910643" y="2344820"/>
                <a:chExt cx="1567204" cy="1930058"/>
              </a:xfrm>
            </p:grpSpPr>
            <p:grpSp>
              <p:nvGrpSpPr>
                <p:cNvPr id="38" name="组合 37"/>
                <p:cNvGrpSpPr/>
                <p:nvPr/>
              </p:nvGrpSpPr>
              <p:grpSpPr>
                <a:xfrm>
                  <a:off x="8910643" y="2491783"/>
                  <a:ext cx="1567204" cy="1567202"/>
                  <a:chOff x="4098675" y="1936897"/>
                  <a:chExt cx="1175403" cy="1175401"/>
                </a:xfrm>
                <a:effectLst/>
              </p:grpSpPr>
              <p:sp>
                <p:nvSpPr>
                  <p:cNvPr id="40" name="矩形 39"/>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1" name="直接连接符 40"/>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9"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5" name="组合 34"/>
              <p:cNvGrpSpPr/>
              <p:nvPr/>
            </p:nvGrpSpPr>
            <p:grpSpPr>
              <a:xfrm>
                <a:off x="1007660" y="1562714"/>
                <a:ext cx="1102128" cy="984858"/>
                <a:chOff x="8675488" y="1248353"/>
                <a:chExt cx="1343424" cy="1200479"/>
              </a:xfrm>
            </p:grpSpPr>
            <p:sp>
              <p:nvSpPr>
                <p:cNvPr id="3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72" name="组合 71"/>
          <p:cNvGrpSpPr/>
          <p:nvPr/>
        </p:nvGrpSpPr>
        <p:grpSpPr>
          <a:xfrm>
            <a:off x="7486048" y="1792934"/>
            <a:ext cx="4385954" cy="562092"/>
            <a:chOff x="6566795" y="1763693"/>
            <a:chExt cx="4862243" cy="562092"/>
          </a:xfrm>
        </p:grpSpPr>
        <p:sp>
          <p:nvSpPr>
            <p:cNvPr id="73" name="矩形 72">
              <a:extLst>
                <a:ext uri="{FF2B5EF4-FFF2-40B4-BE49-F238E27FC236}">
                  <a16:creationId xmlns:a16="http://schemas.microsoft.com/office/drawing/2014/main" id="{F68806F3-D40F-40B7-830F-A9FEA6056649}"/>
                </a:ext>
              </a:extLst>
            </p:cNvPr>
            <p:cNvSpPr/>
            <p:nvPr/>
          </p:nvSpPr>
          <p:spPr>
            <a:xfrm>
              <a:off x="6566795" y="1763693"/>
              <a:ext cx="4862243"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74" name="矩形 73">
              <a:extLst>
                <a:ext uri="{FF2B5EF4-FFF2-40B4-BE49-F238E27FC236}">
                  <a16:creationId xmlns:a16="http://schemas.microsoft.com/office/drawing/2014/main" id="{F8B66189-D316-44E5-B847-3A7B74A54749}"/>
                </a:ext>
              </a:extLst>
            </p:cNvPr>
            <p:cNvSpPr/>
            <p:nvPr/>
          </p:nvSpPr>
          <p:spPr>
            <a:xfrm>
              <a:off x="7587626" y="1844684"/>
              <a:ext cx="2820581" cy="400110"/>
            </a:xfrm>
            <a:prstGeom prst="rect">
              <a:avLst/>
            </a:prstGeom>
          </p:spPr>
          <p:txBody>
            <a:bodyPr wrap="none">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坚持四项基本原则</a:t>
              </a:r>
            </a:p>
          </p:txBody>
        </p:sp>
      </p:grpSp>
      <p:grpSp>
        <p:nvGrpSpPr>
          <p:cNvPr id="4" name="组合 3"/>
          <p:cNvGrpSpPr/>
          <p:nvPr/>
        </p:nvGrpSpPr>
        <p:grpSpPr>
          <a:xfrm>
            <a:off x="7486048" y="2504091"/>
            <a:ext cx="4385954" cy="570280"/>
            <a:chOff x="7486048" y="2691332"/>
            <a:chExt cx="4385954" cy="570280"/>
          </a:xfrm>
        </p:grpSpPr>
        <p:grpSp>
          <p:nvGrpSpPr>
            <p:cNvPr id="3" name="组合 2"/>
            <p:cNvGrpSpPr/>
            <p:nvPr/>
          </p:nvGrpSpPr>
          <p:grpSpPr>
            <a:xfrm>
              <a:off x="7486048" y="2691332"/>
              <a:ext cx="801853" cy="567847"/>
              <a:chOff x="7384448" y="2691332"/>
              <a:chExt cx="801853" cy="567847"/>
            </a:xfrm>
          </p:grpSpPr>
          <p:sp>
            <p:nvSpPr>
              <p:cNvPr id="76" name="矩形 75"/>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8" name="矩形 77"/>
            <p:cNvSpPr/>
            <p:nvPr/>
          </p:nvSpPr>
          <p:spPr>
            <a:xfrm>
              <a:off x="8353090" y="2739997"/>
              <a:ext cx="1723549"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社会主义道路</a:t>
              </a:r>
            </a:p>
          </p:txBody>
        </p:sp>
        <p:sp>
          <p:nvSpPr>
            <p:cNvPr id="79" name="矩形 78"/>
            <p:cNvSpPr/>
            <p:nvPr/>
          </p:nvSpPr>
          <p:spPr>
            <a:xfrm>
              <a:off x="8334039" y="2693765"/>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7486048" y="3150969"/>
            <a:ext cx="4385954" cy="570280"/>
            <a:chOff x="7486048" y="2691332"/>
            <a:chExt cx="4385954" cy="570280"/>
          </a:xfrm>
        </p:grpSpPr>
        <p:grpSp>
          <p:nvGrpSpPr>
            <p:cNvPr id="106" name="组合 105"/>
            <p:cNvGrpSpPr/>
            <p:nvPr/>
          </p:nvGrpSpPr>
          <p:grpSpPr>
            <a:xfrm>
              <a:off x="7486048" y="2691332"/>
              <a:ext cx="801853" cy="567847"/>
              <a:chOff x="7384448" y="2691332"/>
              <a:chExt cx="801853" cy="567847"/>
            </a:xfrm>
          </p:grpSpPr>
          <p:sp>
            <p:nvSpPr>
              <p:cNvPr id="109" name="矩形 108"/>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07" name="矩形 106"/>
            <p:cNvSpPr/>
            <p:nvPr/>
          </p:nvSpPr>
          <p:spPr>
            <a:xfrm>
              <a:off x="8353090" y="2739997"/>
              <a:ext cx="1723549"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人民民主专政</a:t>
              </a:r>
            </a:p>
          </p:txBody>
        </p:sp>
        <p:sp>
          <p:nvSpPr>
            <p:cNvPr id="108" name="矩形 107"/>
            <p:cNvSpPr/>
            <p:nvPr/>
          </p:nvSpPr>
          <p:spPr>
            <a:xfrm>
              <a:off x="8334039" y="2693765"/>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7486048" y="3797847"/>
            <a:ext cx="4385954" cy="570280"/>
            <a:chOff x="7486048" y="2691332"/>
            <a:chExt cx="4385954" cy="570280"/>
          </a:xfrm>
        </p:grpSpPr>
        <p:grpSp>
          <p:nvGrpSpPr>
            <p:cNvPr id="112" name="组合 111"/>
            <p:cNvGrpSpPr/>
            <p:nvPr/>
          </p:nvGrpSpPr>
          <p:grpSpPr>
            <a:xfrm>
              <a:off x="7486048" y="2691332"/>
              <a:ext cx="801853" cy="567847"/>
              <a:chOff x="7384448" y="2691332"/>
              <a:chExt cx="801853" cy="567847"/>
            </a:xfrm>
          </p:grpSpPr>
          <p:sp>
            <p:nvSpPr>
              <p:cNvPr id="115" name="矩形 114"/>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13" name="矩形 112"/>
            <p:cNvSpPr/>
            <p:nvPr/>
          </p:nvSpPr>
          <p:spPr>
            <a:xfrm>
              <a:off x="8353090" y="2739997"/>
              <a:ext cx="2236510"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中国共产党的领导</a:t>
              </a:r>
            </a:p>
          </p:txBody>
        </p:sp>
        <p:sp>
          <p:nvSpPr>
            <p:cNvPr id="114" name="矩形 113"/>
            <p:cNvSpPr/>
            <p:nvPr/>
          </p:nvSpPr>
          <p:spPr>
            <a:xfrm>
              <a:off x="8334039" y="2693765"/>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7486048" y="4444726"/>
            <a:ext cx="4385954" cy="570280"/>
            <a:chOff x="7486048" y="2691332"/>
            <a:chExt cx="4385954" cy="570280"/>
          </a:xfrm>
        </p:grpSpPr>
        <p:grpSp>
          <p:nvGrpSpPr>
            <p:cNvPr id="118" name="组合 117"/>
            <p:cNvGrpSpPr/>
            <p:nvPr/>
          </p:nvGrpSpPr>
          <p:grpSpPr>
            <a:xfrm>
              <a:off x="7486048" y="2691332"/>
              <a:ext cx="801853" cy="567847"/>
              <a:chOff x="7384448" y="2691332"/>
              <a:chExt cx="801853" cy="567847"/>
            </a:xfrm>
          </p:grpSpPr>
          <p:sp>
            <p:nvSpPr>
              <p:cNvPr id="121" name="矩形 120"/>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19" name="矩形 118"/>
            <p:cNvSpPr/>
            <p:nvPr/>
          </p:nvSpPr>
          <p:spPr>
            <a:xfrm>
              <a:off x="8353090" y="2739997"/>
              <a:ext cx="3262432" cy="453457"/>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马克思列宁主义毛泽东思想</a:t>
              </a:r>
            </a:p>
          </p:txBody>
        </p:sp>
        <p:sp>
          <p:nvSpPr>
            <p:cNvPr id="120" name="矩形 119"/>
            <p:cNvSpPr/>
            <p:nvPr/>
          </p:nvSpPr>
          <p:spPr>
            <a:xfrm>
              <a:off x="8334039" y="2693765"/>
              <a:ext cx="3537963"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a:off x="7486048" y="5188190"/>
            <a:ext cx="4385954" cy="562092"/>
            <a:chOff x="6566795" y="1763693"/>
            <a:chExt cx="4862243" cy="562092"/>
          </a:xfrm>
        </p:grpSpPr>
        <p:sp>
          <p:nvSpPr>
            <p:cNvPr id="124" name="矩形 123">
              <a:extLst>
                <a:ext uri="{FF2B5EF4-FFF2-40B4-BE49-F238E27FC236}">
                  <a16:creationId xmlns:a16="http://schemas.microsoft.com/office/drawing/2014/main" id="{F68806F3-D40F-40B7-830F-A9FEA6056649}"/>
                </a:ext>
              </a:extLst>
            </p:cNvPr>
            <p:cNvSpPr/>
            <p:nvPr/>
          </p:nvSpPr>
          <p:spPr>
            <a:xfrm>
              <a:off x="6566795" y="1763693"/>
              <a:ext cx="4862243" cy="56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125" name="矩形 124">
              <a:extLst>
                <a:ext uri="{FF2B5EF4-FFF2-40B4-BE49-F238E27FC236}">
                  <a16:creationId xmlns:a16="http://schemas.microsoft.com/office/drawing/2014/main" id="{F8B66189-D316-44E5-B847-3A7B74A54749}"/>
                </a:ext>
              </a:extLst>
            </p:cNvPr>
            <p:cNvSpPr/>
            <p:nvPr/>
          </p:nvSpPr>
          <p:spPr>
            <a:xfrm>
              <a:off x="7914608" y="1844684"/>
              <a:ext cx="2166616" cy="400110"/>
            </a:xfrm>
            <a:prstGeom prst="rect">
              <a:avLst/>
            </a:prstGeom>
          </p:spPr>
          <p:txBody>
            <a:bodyPr wrap="none">
              <a:spAutoFit/>
            </a:bodyPr>
            <a:lstStyle/>
            <a:p>
              <a:pPr algn="ctr"/>
              <a:r>
                <a:rPr lang="zh-CN" altLang="en-US" sz="20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坚持改革开放</a:t>
              </a:r>
            </a:p>
          </p:txBody>
        </p:sp>
      </p:grpSp>
      <p:sp>
        <p:nvSpPr>
          <p:cNvPr id="5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0633497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7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6"/>
                                        </p:tgtEl>
                                        <p:attrNameLst>
                                          <p:attrName>style.visibility</p:attrName>
                                        </p:attrNameLst>
                                      </p:cBhvr>
                                      <p:to>
                                        <p:strVal val="visible"/>
                                      </p:to>
                                    </p:set>
                                  </p:childTnLst>
                                </p:cTn>
                              </p:par>
                            </p:childTnLst>
                          </p:cTn>
                        </p:par>
                        <p:par>
                          <p:cTn id="23" fill="hold">
                            <p:stCondLst>
                              <p:cond delay="4751"/>
                            </p:stCondLst>
                            <p:childTnLst>
                              <p:par>
                                <p:cTn id="24" presetID="22" presetClass="entr" presetSubtype="1"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up)">
                                      <p:cBhvr>
                                        <p:cTn id="26" dur="750"/>
                                        <p:tgtEl>
                                          <p:spTgt spid="27"/>
                                        </p:tgtEl>
                                      </p:cBhvr>
                                    </p:animEffect>
                                  </p:childTnLst>
                                </p:cTn>
                              </p:par>
                            </p:childTnLst>
                          </p:cTn>
                        </p:par>
                        <p:par>
                          <p:cTn id="27" fill="hold">
                            <p:stCondLst>
                              <p:cond delay="5501"/>
                            </p:stCondLst>
                            <p:childTnLst>
                              <p:par>
                                <p:cTn id="28" presetID="16" presetClass="entr" presetSubtype="21"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barn(inVertical)">
                                      <p:cBhvr>
                                        <p:cTn id="30" dur="750"/>
                                        <p:tgtEl>
                                          <p:spTgt spid="72"/>
                                        </p:tgtEl>
                                      </p:cBhvr>
                                    </p:animEffect>
                                  </p:childTnLst>
                                </p:cTn>
                              </p:par>
                            </p:childTnLst>
                          </p:cTn>
                        </p:par>
                        <p:par>
                          <p:cTn id="31" fill="hold">
                            <p:stCondLst>
                              <p:cond delay="6251"/>
                            </p:stCondLst>
                            <p:childTnLst>
                              <p:par>
                                <p:cTn id="32" presetID="42"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fade">
                                      <p:cBhvr>
                                        <p:cTn id="39" dur="1000"/>
                                        <p:tgtEl>
                                          <p:spTgt spid="105"/>
                                        </p:tgtEl>
                                      </p:cBhvr>
                                    </p:animEffect>
                                    <p:anim calcmode="lin" valueType="num">
                                      <p:cBhvr>
                                        <p:cTn id="40" dur="1000" fill="hold"/>
                                        <p:tgtEl>
                                          <p:spTgt spid="105"/>
                                        </p:tgtEl>
                                        <p:attrNameLst>
                                          <p:attrName>ppt_x</p:attrName>
                                        </p:attrNameLst>
                                      </p:cBhvr>
                                      <p:tavLst>
                                        <p:tav tm="0">
                                          <p:val>
                                            <p:strVal val="#ppt_x"/>
                                          </p:val>
                                        </p:tav>
                                        <p:tav tm="100000">
                                          <p:val>
                                            <p:strVal val="#ppt_x"/>
                                          </p:val>
                                        </p:tav>
                                      </p:tavLst>
                                    </p:anim>
                                    <p:anim calcmode="lin" valueType="num">
                                      <p:cBhvr>
                                        <p:cTn id="41" dur="1000" fill="hold"/>
                                        <p:tgtEl>
                                          <p:spTgt spid="10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11"/>
                                        </p:tgtEl>
                                        <p:attrNameLst>
                                          <p:attrName>style.visibility</p:attrName>
                                        </p:attrNameLst>
                                      </p:cBhvr>
                                      <p:to>
                                        <p:strVal val="visible"/>
                                      </p:to>
                                    </p:set>
                                    <p:animEffect transition="in" filter="fade">
                                      <p:cBhvr>
                                        <p:cTn id="44" dur="1000"/>
                                        <p:tgtEl>
                                          <p:spTgt spid="111"/>
                                        </p:tgtEl>
                                      </p:cBhvr>
                                    </p:animEffect>
                                    <p:anim calcmode="lin" valueType="num">
                                      <p:cBhvr>
                                        <p:cTn id="45" dur="1000" fill="hold"/>
                                        <p:tgtEl>
                                          <p:spTgt spid="111"/>
                                        </p:tgtEl>
                                        <p:attrNameLst>
                                          <p:attrName>ppt_x</p:attrName>
                                        </p:attrNameLst>
                                      </p:cBhvr>
                                      <p:tavLst>
                                        <p:tav tm="0">
                                          <p:val>
                                            <p:strVal val="#ppt_x"/>
                                          </p:val>
                                        </p:tav>
                                        <p:tav tm="100000">
                                          <p:val>
                                            <p:strVal val="#ppt_x"/>
                                          </p:val>
                                        </p:tav>
                                      </p:tavLst>
                                    </p:anim>
                                    <p:anim calcmode="lin" valueType="num">
                                      <p:cBhvr>
                                        <p:cTn id="46" dur="1000" fill="hold"/>
                                        <p:tgtEl>
                                          <p:spTgt spid="111"/>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fade">
                                      <p:cBhvr>
                                        <p:cTn id="49" dur="1000"/>
                                        <p:tgtEl>
                                          <p:spTgt spid="117"/>
                                        </p:tgtEl>
                                      </p:cBhvr>
                                    </p:animEffect>
                                    <p:anim calcmode="lin" valueType="num">
                                      <p:cBhvr>
                                        <p:cTn id="50" dur="1000" fill="hold"/>
                                        <p:tgtEl>
                                          <p:spTgt spid="117"/>
                                        </p:tgtEl>
                                        <p:attrNameLst>
                                          <p:attrName>ppt_x</p:attrName>
                                        </p:attrNameLst>
                                      </p:cBhvr>
                                      <p:tavLst>
                                        <p:tav tm="0">
                                          <p:val>
                                            <p:strVal val="#ppt_x"/>
                                          </p:val>
                                        </p:tav>
                                        <p:tav tm="100000">
                                          <p:val>
                                            <p:strVal val="#ppt_x"/>
                                          </p:val>
                                        </p:tav>
                                      </p:tavLst>
                                    </p:anim>
                                    <p:anim calcmode="lin" valueType="num">
                                      <p:cBhvr>
                                        <p:cTn id="51" dur="1000" fill="hold"/>
                                        <p:tgtEl>
                                          <p:spTgt spid="117"/>
                                        </p:tgtEl>
                                        <p:attrNameLst>
                                          <p:attrName>ppt_y</p:attrName>
                                        </p:attrNameLst>
                                      </p:cBhvr>
                                      <p:tavLst>
                                        <p:tav tm="0">
                                          <p:val>
                                            <p:strVal val="#ppt_y+.1"/>
                                          </p:val>
                                        </p:tav>
                                        <p:tav tm="100000">
                                          <p:val>
                                            <p:strVal val="#ppt_y"/>
                                          </p:val>
                                        </p:tav>
                                      </p:tavLst>
                                    </p:anim>
                                  </p:childTnLst>
                                </p:cTn>
                              </p:par>
                            </p:childTnLst>
                          </p:cTn>
                        </p:par>
                        <p:par>
                          <p:cTn id="52" fill="hold">
                            <p:stCondLst>
                              <p:cond delay="7251"/>
                            </p:stCondLst>
                            <p:childTnLst>
                              <p:par>
                                <p:cTn id="53" presetID="16" presetClass="entr" presetSubtype="21" fill="hold" nodeType="after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barn(inVertical)">
                                      <p:cBhvr>
                                        <p:cTn id="55"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P spid="27" grpId="0"/>
      <p:bldP spid="5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党领导各项工作的基本方针</a:t>
            </a:r>
          </a:p>
        </p:txBody>
      </p:sp>
      <p:sp>
        <p:nvSpPr>
          <p:cNvPr id="12" name="矩形 11">
            <a:extLst>
              <a:ext uri="{FF2B5EF4-FFF2-40B4-BE49-F238E27FC236}">
                <a16:creationId xmlns:a16="http://schemas.microsoft.com/office/drawing/2014/main" id="{96BF3C42-B8B1-478C-A125-B4B68CDDB934}"/>
              </a:ext>
            </a:extLst>
          </p:cNvPr>
          <p:cNvSpPr/>
          <p:nvPr/>
        </p:nvSpPr>
        <p:spPr>
          <a:xfrm>
            <a:off x="1118365" y="3257617"/>
            <a:ext cx="4337196" cy="707886"/>
          </a:xfrm>
          <a:prstGeom prst="rect">
            <a:avLst/>
          </a:prstGeom>
        </p:spPr>
        <p:txBody>
          <a:bodyPr wrap="square">
            <a:spAutoFit/>
          </a:bodyPr>
          <a:lstStyle/>
          <a:p>
            <a:pPr algn="ctr"/>
            <a:r>
              <a:rPr lang="zh-CN" altLang="en-US" sz="2800" b="1" dirty="0">
                <a:latin typeface="微软雅黑" panose="020B0503020204020204" pitchFamily="34" charset="-122"/>
                <a:ea typeface="微软雅黑" panose="020B0503020204020204" pitchFamily="34" charset="-122"/>
                <a:cs typeface="+mn-ea"/>
                <a:sym typeface="微软雅黑" panose="020B0503020204020204" pitchFamily="34" charset="-122"/>
              </a:rPr>
              <a:t>各项</a:t>
            </a:r>
            <a:r>
              <a:rPr lang="zh-CN" altLang="en-US" sz="28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工作  </a:t>
            </a: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基本方针</a:t>
            </a:r>
            <a:endParaRPr lang="zh-CN" altLang="en-US" sz="5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矩形 22">
            <a:extLst>
              <a:ext uri="{FF2B5EF4-FFF2-40B4-BE49-F238E27FC236}">
                <a16:creationId xmlns:a16="http://schemas.microsoft.com/office/drawing/2014/main" id="{41B01565-49CD-4701-AB78-DD20C6F318FF}"/>
              </a:ext>
            </a:extLst>
          </p:cNvPr>
          <p:cNvSpPr/>
          <p:nvPr/>
        </p:nvSpPr>
        <p:spPr>
          <a:xfrm>
            <a:off x="795022" y="4189128"/>
            <a:ext cx="5416072"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第二十至二十四自然段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党关于军队建设、民族工作、宗教工作、统战工作、外交工作的基本方针。</a:t>
            </a:r>
          </a:p>
        </p:txBody>
      </p:sp>
      <p:grpSp>
        <p:nvGrpSpPr>
          <p:cNvPr id="24" name="组合 23"/>
          <p:cNvGrpSpPr/>
          <p:nvPr/>
        </p:nvGrpSpPr>
        <p:grpSpPr>
          <a:xfrm>
            <a:off x="334963" y="1811270"/>
            <a:ext cx="5904000" cy="1136492"/>
            <a:chOff x="251072" y="1562714"/>
            <a:chExt cx="5904000" cy="1136492"/>
          </a:xfrm>
        </p:grpSpPr>
        <p:sp>
          <p:nvSpPr>
            <p:cNvPr id="25" name="任意多边形 2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6" name="组合 25"/>
            <p:cNvGrpSpPr/>
            <p:nvPr/>
          </p:nvGrpSpPr>
          <p:grpSpPr>
            <a:xfrm>
              <a:off x="1117081" y="1562714"/>
              <a:ext cx="5006986" cy="1116776"/>
              <a:chOff x="1007660" y="1562714"/>
              <a:chExt cx="5006986" cy="1116776"/>
            </a:xfrm>
          </p:grpSpPr>
          <p:sp>
            <p:nvSpPr>
              <p:cNvPr id="2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9" name="组合 28"/>
              <p:cNvGrpSpPr/>
              <p:nvPr/>
            </p:nvGrpSpPr>
            <p:grpSpPr>
              <a:xfrm>
                <a:off x="4480711" y="1774627"/>
                <a:ext cx="734747" cy="904863"/>
                <a:chOff x="7205985" y="2344820"/>
                <a:chExt cx="1567204" cy="1930058"/>
              </a:xfrm>
            </p:grpSpPr>
            <p:grpSp>
              <p:nvGrpSpPr>
                <p:cNvPr id="39" name="组合 38"/>
                <p:cNvGrpSpPr/>
                <p:nvPr/>
              </p:nvGrpSpPr>
              <p:grpSpPr>
                <a:xfrm>
                  <a:off x="7205985" y="2491783"/>
                  <a:ext cx="1567204" cy="1567202"/>
                  <a:chOff x="4098675" y="1936897"/>
                  <a:chExt cx="1175403" cy="1175401"/>
                </a:xfrm>
                <a:effectLst/>
              </p:grpSpPr>
              <p:sp>
                <p:nvSpPr>
                  <p:cNvPr id="41" name="矩形 4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2" name="直接连接符 4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0" name="组合 29"/>
              <p:cNvGrpSpPr/>
              <p:nvPr/>
            </p:nvGrpSpPr>
            <p:grpSpPr>
              <a:xfrm>
                <a:off x="5279899" y="1774627"/>
                <a:ext cx="734747" cy="904863"/>
                <a:chOff x="8910643" y="2344820"/>
                <a:chExt cx="1567204" cy="1930058"/>
              </a:xfrm>
            </p:grpSpPr>
            <p:grpSp>
              <p:nvGrpSpPr>
                <p:cNvPr id="34" name="组合 33"/>
                <p:cNvGrpSpPr/>
                <p:nvPr/>
              </p:nvGrpSpPr>
              <p:grpSpPr>
                <a:xfrm>
                  <a:off x="8910643" y="2491783"/>
                  <a:ext cx="1567204" cy="1567202"/>
                  <a:chOff x="4098675" y="1936897"/>
                  <a:chExt cx="1175403" cy="1175401"/>
                </a:xfrm>
                <a:effectLst/>
              </p:grpSpPr>
              <p:sp>
                <p:nvSpPr>
                  <p:cNvPr id="36" name="矩形 3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37" name="直接连接符 3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1" name="组合 30"/>
              <p:cNvGrpSpPr/>
              <p:nvPr/>
            </p:nvGrpSpPr>
            <p:grpSpPr>
              <a:xfrm>
                <a:off x="1007660" y="1562714"/>
                <a:ext cx="1102128" cy="984858"/>
                <a:chOff x="8675488" y="1248353"/>
                <a:chExt cx="1343424" cy="1200479"/>
              </a:xfrm>
            </p:grpSpPr>
            <p:sp>
              <p:nvSpPr>
                <p:cNvPr id="3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55" name="组合 54"/>
          <p:cNvGrpSpPr/>
          <p:nvPr/>
        </p:nvGrpSpPr>
        <p:grpSpPr>
          <a:xfrm>
            <a:off x="6731000" y="1811270"/>
            <a:ext cx="5126038" cy="3903730"/>
            <a:chOff x="6731000" y="1658870"/>
            <a:chExt cx="5126038" cy="3903730"/>
          </a:xfrm>
        </p:grpSpPr>
        <p:sp>
          <p:nvSpPr>
            <p:cNvPr id="56" name="矩形 55">
              <a:extLst>
                <a:ext uri="{FF2B5EF4-FFF2-40B4-BE49-F238E27FC236}">
                  <a16:creationId xmlns:a16="http://schemas.microsoft.com/office/drawing/2014/main" id="{1000EA05-AD8C-482D-A001-8623FEB69FCE}"/>
                </a:ext>
              </a:extLst>
            </p:cNvPr>
            <p:cNvSpPr/>
            <p:nvPr/>
          </p:nvSpPr>
          <p:spPr>
            <a:xfrm>
              <a:off x="6819900" y="1809451"/>
              <a:ext cx="5037138" cy="3658246"/>
            </a:xfrm>
            <a:prstGeom prst="rect">
              <a:avLst/>
            </a:prstGeom>
            <a:noFill/>
          </p:spPr>
          <p:txBody>
            <a:bodyPr wrap="square" rtlCol="0">
              <a:spAutoFit/>
            </a:bodyPr>
            <a:lstStyle/>
            <a:p>
              <a:pPr>
                <a:lnSpc>
                  <a:spcPct val="130000"/>
                </a:lnSpc>
              </a:pP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分别对党坚持对人民军队和其他人民武装力量的领导，加强军队建设，发挥军队作用；维护和发展国内各民族的平等团结互助和谐关系，实现共同团结奋斗、共同繁荣发展；全面贯彻党的宗教工作基本方针，团结信教群众为经济社会发展作贡献；发展和壮大最广泛的爱国统一战线，完成祖国统一大业；积极发展对外关系，努力为我国的改革开放和现代化建设争取有利的国际环境，推动建设持久和平、共同繁荣的和谐世界等方面的基本原则和方针作了明确规定。</a:t>
              </a:r>
            </a:p>
          </p:txBody>
        </p:sp>
        <p:sp>
          <p:nvSpPr>
            <p:cNvPr id="57" name="圆角矩形 56"/>
            <p:cNvSpPr/>
            <p:nvPr/>
          </p:nvSpPr>
          <p:spPr>
            <a:xfrm>
              <a:off x="6731000" y="1658870"/>
              <a:ext cx="5126037" cy="390373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6719158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4251"/>
                            </p:stCondLst>
                            <p:childTnLst>
                              <p:par>
                                <p:cTn id="28" presetID="16" presetClass="entr" presetSubtype="21"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barn(inVertical)">
                                      <p:cBhvr>
                                        <p:cTn id="3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23" grpId="0"/>
      <p:bldP spid="4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党领导各项工作的基本方针</a:t>
            </a:r>
          </a:p>
        </p:txBody>
      </p:sp>
      <p:sp>
        <p:nvSpPr>
          <p:cNvPr id="12" name="矩形 11">
            <a:extLst>
              <a:ext uri="{FF2B5EF4-FFF2-40B4-BE49-F238E27FC236}">
                <a16:creationId xmlns:a16="http://schemas.microsoft.com/office/drawing/2014/main" id="{96BF3C42-B8B1-478C-A125-B4B68CDDB934}"/>
              </a:ext>
            </a:extLst>
          </p:cNvPr>
          <p:cNvSpPr/>
          <p:nvPr/>
        </p:nvSpPr>
        <p:spPr>
          <a:xfrm>
            <a:off x="1118365" y="3257617"/>
            <a:ext cx="4337196"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党的建设</a:t>
            </a:r>
          </a:p>
        </p:txBody>
      </p:sp>
      <p:sp>
        <p:nvSpPr>
          <p:cNvPr id="23" name="矩形 22">
            <a:extLst>
              <a:ext uri="{FF2B5EF4-FFF2-40B4-BE49-F238E27FC236}">
                <a16:creationId xmlns:a16="http://schemas.microsoft.com/office/drawing/2014/main" id="{41B01565-49CD-4701-AB78-DD20C6F318FF}"/>
              </a:ext>
            </a:extLst>
          </p:cNvPr>
          <p:cNvSpPr/>
          <p:nvPr/>
        </p:nvSpPr>
        <p:spPr>
          <a:xfrm>
            <a:off x="795022" y="4189128"/>
            <a:ext cx="5416072"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第二十五至二十九自然段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主要围绕领导全国各族人民实现社会主义现代化的宏伟目标，明确了加强和改进党的建设的基本方针和目标任务</a:t>
            </a:r>
          </a:p>
        </p:txBody>
      </p:sp>
      <p:grpSp>
        <p:nvGrpSpPr>
          <p:cNvPr id="24" name="组合 23"/>
          <p:cNvGrpSpPr/>
          <p:nvPr/>
        </p:nvGrpSpPr>
        <p:grpSpPr>
          <a:xfrm>
            <a:off x="334963" y="1811270"/>
            <a:ext cx="5904000" cy="1136492"/>
            <a:chOff x="251072" y="1562714"/>
            <a:chExt cx="5904000" cy="1136492"/>
          </a:xfrm>
        </p:grpSpPr>
        <p:sp>
          <p:nvSpPr>
            <p:cNvPr id="25" name="任意多边形 2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6" name="组合 25"/>
            <p:cNvGrpSpPr/>
            <p:nvPr/>
          </p:nvGrpSpPr>
          <p:grpSpPr>
            <a:xfrm>
              <a:off x="1117081" y="1562714"/>
              <a:ext cx="5006986" cy="1116776"/>
              <a:chOff x="1007660" y="1562714"/>
              <a:chExt cx="5006986" cy="1116776"/>
            </a:xfrm>
          </p:grpSpPr>
          <p:sp>
            <p:nvSpPr>
              <p:cNvPr id="2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9" name="组合 28"/>
              <p:cNvGrpSpPr/>
              <p:nvPr/>
            </p:nvGrpSpPr>
            <p:grpSpPr>
              <a:xfrm>
                <a:off x="4480711" y="1774627"/>
                <a:ext cx="734747" cy="904863"/>
                <a:chOff x="7205985" y="2344820"/>
                <a:chExt cx="1567204" cy="1930058"/>
              </a:xfrm>
            </p:grpSpPr>
            <p:grpSp>
              <p:nvGrpSpPr>
                <p:cNvPr id="39" name="组合 38"/>
                <p:cNvGrpSpPr/>
                <p:nvPr/>
              </p:nvGrpSpPr>
              <p:grpSpPr>
                <a:xfrm>
                  <a:off x="7205985" y="2491783"/>
                  <a:ext cx="1567204" cy="1567202"/>
                  <a:chOff x="4098675" y="1936897"/>
                  <a:chExt cx="1175403" cy="1175401"/>
                </a:xfrm>
                <a:effectLst/>
              </p:grpSpPr>
              <p:sp>
                <p:nvSpPr>
                  <p:cNvPr id="41" name="矩形 4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2" name="直接连接符 4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0" name="组合 29"/>
              <p:cNvGrpSpPr/>
              <p:nvPr/>
            </p:nvGrpSpPr>
            <p:grpSpPr>
              <a:xfrm>
                <a:off x="5279899" y="1774627"/>
                <a:ext cx="734747" cy="904863"/>
                <a:chOff x="8910643" y="2344820"/>
                <a:chExt cx="1567204" cy="1930058"/>
              </a:xfrm>
            </p:grpSpPr>
            <p:grpSp>
              <p:nvGrpSpPr>
                <p:cNvPr id="34" name="组合 33"/>
                <p:cNvGrpSpPr/>
                <p:nvPr/>
              </p:nvGrpSpPr>
              <p:grpSpPr>
                <a:xfrm>
                  <a:off x="8910643" y="2491783"/>
                  <a:ext cx="1567204" cy="1567202"/>
                  <a:chOff x="4098675" y="1936897"/>
                  <a:chExt cx="1175403" cy="1175401"/>
                </a:xfrm>
                <a:effectLst/>
              </p:grpSpPr>
              <p:sp>
                <p:nvSpPr>
                  <p:cNvPr id="36" name="矩形 3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37" name="直接连接符 3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1" name="组合 30"/>
              <p:cNvGrpSpPr/>
              <p:nvPr/>
            </p:nvGrpSpPr>
            <p:grpSpPr>
              <a:xfrm>
                <a:off x="1007660" y="1562714"/>
                <a:ext cx="1102128" cy="984858"/>
                <a:chOff x="8675488" y="1248353"/>
                <a:chExt cx="1343424" cy="1200479"/>
              </a:xfrm>
            </p:grpSpPr>
            <p:sp>
              <p:nvSpPr>
                <p:cNvPr id="3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87" name="组合 86"/>
          <p:cNvGrpSpPr/>
          <p:nvPr/>
        </p:nvGrpSpPr>
        <p:grpSpPr>
          <a:xfrm>
            <a:off x="6731000" y="1611244"/>
            <a:ext cx="5126038" cy="4160905"/>
            <a:chOff x="6731000" y="1658869"/>
            <a:chExt cx="5126038" cy="4160905"/>
          </a:xfrm>
        </p:grpSpPr>
        <p:sp>
          <p:nvSpPr>
            <p:cNvPr id="88" name="矩形 87">
              <a:extLst>
                <a:ext uri="{FF2B5EF4-FFF2-40B4-BE49-F238E27FC236}">
                  <a16:creationId xmlns:a16="http://schemas.microsoft.com/office/drawing/2014/main" id="{1000EA05-AD8C-482D-A001-8623FEB69FCE}"/>
                </a:ext>
              </a:extLst>
            </p:cNvPr>
            <p:cNvSpPr/>
            <p:nvPr/>
          </p:nvSpPr>
          <p:spPr>
            <a:xfrm>
              <a:off x="6819900" y="1788210"/>
              <a:ext cx="5037138" cy="3902222"/>
            </a:xfrm>
            <a:prstGeom prst="rect">
              <a:avLst/>
            </a:prstGeom>
            <a:noFill/>
          </p:spPr>
          <p:txBody>
            <a:bodyPr wrap="square" rtlCol="0">
              <a:spAutoFit/>
            </a:bodyPr>
            <a:lstStyle/>
            <a:p>
              <a:pPr>
                <a:lnSpc>
                  <a:spcPct val="130000"/>
                </a:lnSpc>
              </a:pP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紧密围绕党的基本路线，加强党的执政能力建设、先进性和纯洁性建设，以改革创新精神全面推进党的建设新的伟大工程，整体推进党的思想建设、组织建设、作风建设、反腐倡廉建设、制度建设，全面提高党的建设科学化水平。坚持立党为公、执政为民，坚持党要管党、从严治党，发扬党的优良传统和作风，不断提高党的领导水平和执政水平，提高拒腐防变和抵御风险的能力，不断增强党的阶级基础和扩大党的群众基础，不断提高党的创造力、凝聚力、战斗力，建设学习型、服务型、创新型的马克思主义执政党，使我们党始终走在时代前列，成为领导全国人民沿着中国特色社会主义道路不断前进的坚强核心。</a:t>
              </a:r>
            </a:p>
          </p:txBody>
        </p:sp>
        <p:sp>
          <p:nvSpPr>
            <p:cNvPr id="89" name="圆角矩形 88"/>
            <p:cNvSpPr/>
            <p:nvPr/>
          </p:nvSpPr>
          <p:spPr>
            <a:xfrm>
              <a:off x="6731000" y="1658869"/>
              <a:ext cx="5126037" cy="4160905"/>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3947030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12"/>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3251"/>
                            </p:stCondLst>
                            <p:childTnLst>
                              <p:par>
                                <p:cTn id="28" presetID="16" presetClass="entr" presetSubtype="21"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Effect transition="in" filter="barn(inVertical)">
                                      <p:cBhvr>
                                        <p:cTn id="30"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23" grpId="0"/>
      <p:bldP spid="4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党领导各项工作的基本方针</a:t>
            </a:r>
          </a:p>
        </p:txBody>
      </p:sp>
      <p:sp>
        <p:nvSpPr>
          <p:cNvPr id="23" name="矩形 22">
            <a:extLst>
              <a:ext uri="{FF2B5EF4-FFF2-40B4-BE49-F238E27FC236}">
                <a16:creationId xmlns:a16="http://schemas.microsoft.com/office/drawing/2014/main" id="{41B01565-49CD-4701-AB78-DD20C6F318FF}"/>
              </a:ext>
            </a:extLst>
          </p:cNvPr>
          <p:cNvSpPr/>
          <p:nvPr/>
        </p:nvSpPr>
        <p:spPr>
          <a:xfrm>
            <a:off x="795022" y="4189128"/>
            <a:ext cx="5416072" cy="852541"/>
          </a:xfrm>
          <a:prstGeom prst="rect">
            <a:avLst/>
          </a:prstGeom>
          <a:noFill/>
        </p:spPr>
        <p:txBody>
          <a:bodyPr wrap="square" rtlCol="0">
            <a:spAutoFit/>
          </a:bodyPr>
          <a:lstStyle/>
          <a:p>
            <a:pPr algn="ctr">
              <a:lnSpc>
                <a:spcPct val="130000"/>
              </a:lnSpc>
            </a:pP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指出党的建设必须坚决</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实现五项</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基本要求，</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即五个</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坚持。</a:t>
            </a:r>
          </a:p>
        </p:txBody>
      </p:sp>
      <p:grpSp>
        <p:nvGrpSpPr>
          <p:cNvPr id="24" name="组合 23"/>
          <p:cNvGrpSpPr/>
          <p:nvPr/>
        </p:nvGrpSpPr>
        <p:grpSpPr>
          <a:xfrm>
            <a:off x="334963" y="1811270"/>
            <a:ext cx="5904000" cy="1136492"/>
            <a:chOff x="251072" y="1562714"/>
            <a:chExt cx="5904000" cy="1136492"/>
          </a:xfrm>
        </p:grpSpPr>
        <p:sp>
          <p:nvSpPr>
            <p:cNvPr id="25" name="任意多边形 2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6" name="组合 25"/>
            <p:cNvGrpSpPr/>
            <p:nvPr/>
          </p:nvGrpSpPr>
          <p:grpSpPr>
            <a:xfrm>
              <a:off x="1117081" y="1562714"/>
              <a:ext cx="5006986" cy="1116776"/>
              <a:chOff x="1007660" y="1562714"/>
              <a:chExt cx="5006986" cy="1116776"/>
            </a:xfrm>
          </p:grpSpPr>
          <p:sp>
            <p:nvSpPr>
              <p:cNvPr id="2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9" name="组合 28"/>
              <p:cNvGrpSpPr/>
              <p:nvPr/>
            </p:nvGrpSpPr>
            <p:grpSpPr>
              <a:xfrm>
                <a:off x="4480711" y="1774627"/>
                <a:ext cx="734747" cy="904863"/>
                <a:chOff x="7205985" y="2344820"/>
                <a:chExt cx="1567204" cy="1930058"/>
              </a:xfrm>
            </p:grpSpPr>
            <p:grpSp>
              <p:nvGrpSpPr>
                <p:cNvPr id="39" name="组合 38"/>
                <p:cNvGrpSpPr/>
                <p:nvPr/>
              </p:nvGrpSpPr>
              <p:grpSpPr>
                <a:xfrm>
                  <a:off x="7205985" y="2491783"/>
                  <a:ext cx="1567204" cy="1567202"/>
                  <a:chOff x="4098675" y="1936897"/>
                  <a:chExt cx="1175403" cy="1175401"/>
                </a:xfrm>
                <a:effectLst/>
              </p:grpSpPr>
              <p:sp>
                <p:nvSpPr>
                  <p:cNvPr id="41" name="矩形 4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2" name="直接连接符 4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0" name="组合 29"/>
              <p:cNvGrpSpPr/>
              <p:nvPr/>
            </p:nvGrpSpPr>
            <p:grpSpPr>
              <a:xfrm>
                <a:off x="5279899" y="1774627"/>
                <a:ext cx="734747" cy="904863"/>
                <a:chOff x="8910643" y="2344820"/>
                <a:chExt cx="1567204" cy="1930058"/>
              </a:xfrm>
            </p:grpSpPr>
            <p:grpSp>
              <p:nvGrpSpPr>
                <p:cNvPr id="34" name="组合 33"/>
                <p:cNvGrpSpPr/>
                <p:nvPr/>
              </p:nvGrpSpPr>
              <p:grpSpPr>
                <a:xfrm>
                  <a:off x="8910643" y="2491783"/>
                  <a:ext cx="1567204" cy="1567202"/>
                  <a:chOff x="4098675" y="1936897"/>
                  <a:chExt cx="1175403" cy="1175401"/>
                </a:xfrm>
                <a:effectLst/>
              </p:grpSpPr>
              <p:sp>
                <p:nvSpPr>
                  <p:cNvPr id="36" name="矩形 3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37" name="直接连接符 3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1" name="组合 30"/>
              <p:cNvGrpSpPr/>
              <p:nvPr/>
            </p:nvGrpSpPr>
            <p:grpSpPr>
              <a:xfrm>
                <a:off x="1007660" y="1562714"/>
                <a:ext cx="1102128" cy="984858"/>
                <a:chOff x="8675488" y="1248353"/>
                <a:chExt cx="1343424" cy="1200479"/>
              </a:xfrm>
            </p:grpSpPr>
            <p:sp>
              <p:nvSpPr>
                <p:cNvPr id="3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54" name="组合 53"/>
          <p:cNvGrpSpPr/>
          <p:nvPr/>
        </p:nvGrpSpPr>
        <p:grpSpPr>
          <a:xfrm>
            <a:off x="6933598" y="1623743"/>
            <a:ext cx="4923440" cy="570280"/>
            <a:chOff x="7486048" y="2691332"/>
            <a:chExt cx="4923440" cy="570280"/>
          </a:xfrm>
        </p:grpSpPr>
        <p:grpSp>
          <p:nvGrpSpPr>
            <p:cNvPr id="58" name="组合 57"/>
            <p:cNvGrpSpPr/>
            <p:nvPr/>
          </p:nvGrpSpPr>
          <p:grpSpPr>
            <a:xfrm>
              <a:off x="7486048" y="2691332"/>
              <a:ext cx="801853" cy="567847"/>
              <a:chOff x="7384448" y="2691332"/>
              <a:chExt cx="801853" cy="567847"/>
            </a:xfrm>
          </p:grpSpPr>
          <p:sp>
            <p:nvSpPr>
              <p:cNvPr id="61" name="矩形 60"/>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59" name="矩形 58"/>
            <p:cNvSpPr/>
            <p:nvPr/>
          </p:nvSpPr>
          <p:spPr>
            <a:xfrm>
              <a:off x="8353090" y="2739997"/>
              <a:ext cx="1954381" cy="492443"/>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党的基本路线</a:t>
              </a:r>
            </a:p>
          </p:txBody>
        </p:sp>
        <p:sp>
          <p:nvSpPr>
            <p:cNvPr id="60" name="矩形 59"/>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6933598" y="2355559"/>
            <a:ext cx="4950211" cy="570280"/>
            <a:chOff x="7486048" y="2691332"/>
            <a:chExt cx="4950211" cy="570280"/>
          </a:xfrm>
        </p:grpSpPr>
        <p:grpSp>
          <p:nvGrpSpPr>
            <p:cNvPr id="64" name="组合 63"/>
            <p:cNvGrpSpPr/>
            <p:nvPr/>
          </p:nvGrpSpPr>
          <p:grpSpPr>
            <a:xfrm>
              <a:off x="7486048" y="2691332"/>
              <a:ext cx="801853" cy="567847"/>
              <a:chOff x="7384448" y="2691332"/>
              <a:chExt cx="801853" cy="567847"/>
            </a:xfrm>
          </p:grpSpPr>
          <p:sp>
            <p:nvSpPr>
              <p:cNvPr id="67" name="矩形 66"/>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65" name="矩形 64"/>
            <p:cNvSpPr/>
            <p:nvPr/>
          </p:nvSpPr>
          <p:spPr>
            <a:xfrm>
              <a:off x="8353090" y="2787059"/>
              <a:ext cx="4083169" cy="412421"/>
            </a:xfrm>
            <a:prstGeom prst="rect">
              <a:avLst/>
            </a:prstGeom>
            <a:noFill/>
            <a:ln>
              <a:noFill/>
            </a:ln>
          </p:spPr>
          <p:txBody>
            <a:bodyPr wrap="none">
              <a:spAutoFit/>
            </a:bodyPr>
            <a:lstStyle/>
            <a:p>
              <a:pPr>
                <a:lnSpc>
                  <a:spcPct val="130000"/>
                </a:lnSpc>
              </a:pP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解放思想，实事求是，与时俱进，求真务实</a:t>
              </a:r>
            </a:p>
          </p:txBody>
        </p:sp>
        <p:sp>
          <p:nvSpPr>
            <p:cNvPr id="66" name="矩形 65"/>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33598" y="3087375"/>
            <a:ext cx="4923440" cy="570280"/>
            <a:chOff x="7486048" y="2691332"/>
            <a:chExt cx="4923440" cy="570280"/>
          </a:xfrm>
        </p:grpSpPr>
        <p:grpSp>
          <p:nvGrpSpPr>
            <p:cNvPr id="70" name="组合 69"/>
            <p:cNvGrpSpPr/>
            <p:nvPr/>
          </p:nvGrpSpPr>
          <p:grpSpPr>
            <a:xfrm>
              <a:off x="7486048" y="2691332"/>
              <a:ext cx="801853" cy="567847"/>
              <a:chOff x="7384448" y="2691332"/>
              <a:chExt cx="801853" cy="567847"/>
            </a:xfrm>
          </p:grpSpPr>
          <p:sp>
            <p:nvSpPr>
              <p:cNvPr id="73" name="矩形 72"/>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1" name="矩形 70"/>
            <p:cNvSpPr/>
            <p:nvPr/>
          </p:nvSpPr>
          <p:spPr>
            <a:xfrm>
              <a:off x="8353090" y="2739997"/>
              <a:ext cx="2839239" cy="492443"/>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全心全意为人民服务</a:t>
              </a:r>
            </a:p>
          </p:txBody>
        </p:sp>
        <p:sp>
          <p:nvSpPr>
            <p:cNvPr id="72" name="矩形 71"/>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33598" y="3819191"/>
            <a:ext cx="4923440" cy="570280"/>
            <a:chOff x="7486048" y="2691332"/>
            <a:chExt cx="4923440" cy="570280"/>
          </a:xfrm>
        </p:grpSpPr>
        <p:grpSp>
          <p:nvGrpSpPr>
            <p:cNvPr id="76" name="组合 75"/>
            <p:cNvGrpSpPr/>
            <p:nvPr/>
          </p:nvGrpSpPr>
          <p:grpSpPr>
            <a:xfrm>
              <a:off x="7486048" y="2691332"/>
              <a:ext cx="801853" cy="567847"/>
              <a:chOff x="7384448" y="2691332"/>
              <a:chExt cx="801853" cy="567847"/>
            </a:xfrm>
          </p:grpSpPr>
          <p:sp>
            <p:nvSpPr>
              <p:cNvPr id="79" name="矩形 78"/>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7" name="矩形 76"/>
            <p:cNvSpPr/>
            <p:nvPr/>
          </p:nvSpPr>
          <p:spPr>
            <a:xfrm>
              <a:off x="8353090" y="2739997"/>
              <a:ext cx="1659429" cy="492443"/>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民主集中制</a:t>
              </a:r>
            </a:p>
          </p:txBody>
        </p:sp>
        <p:sp>
          <p:nvSpPr>
            <p:cNvPr id="78" name="矩形 77"/>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6933598" y="4551006"/>
            <a:ext cx="4923440" cy="570280"/>
            <a:chOff x="7486048" y="2691332"/>
            <a:chExt cx="4923440" cy="570280"/>
          </a:xfrm>
        </p:grpSpPr>
        <p:grpSp>
          <p:nvGrpSpPr>
            <p:cNvPr id="82" name="组合 81"/>
            <p:cNvGrpSpPr/>
            <p:nvPr/>
          </p:nvGrpSpPr>
          <p:grpSpPr>
            <a:xfrm>
              <a:off x="7486048" y="2691332"/>
              <a:ext cx="801853" cy="567847"/>
              <a:chOff x="7384448" y="2691332"/>
              <a:chExt cx="801853" cy="567847"/>
            </a:xfrm>
          </p:grpSpPr>
          <p:sp>
            <p:nvSpPr>
              <p:cNvPr id="85" name="矩形 84"/>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坚持</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83" name="矩形 82"/>
            <p:cNvSpPr/>
            <p:nvPr/>
          </p:nvSpPr>
          <p:spPr>
            <a:xfrm>
              <a:off x="8353090" y="2739997"/>
              <a:ext cx="1954381" cy="492443"/>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从严管党治党</a:t>
              </a:r>
            </a:p>
          </p:txBody>
        </p:sp>
        <p:sp>
          <p:nvSpPr>
            <p:cNvPr id="84" name="矩形 83"/>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矩形 86">
            <a:extLst>
              <a:ext uri="{FF2B5EF4-FFF2-40B4-BE49-F238E27FC236}">
                <a16:creationId xmlns:a16="http://schemas.microsoft.com/office/drawing/2014/main" id="{96BF3C42-B8B1-478C-A125-B4B68CDDB934}"/>
              </a:ext>
            </a:extLst>
          </p:cNvPr>
          <p:cNvSpPr/>
          <p:nvPr/>
        </p:nvSpPr>
        <p:spPr>
          <a:xfrm>
            <a:off x="1118365" y="3257617"/>
            <a:ext cx="4337196" cy="707886"/>
          </a:xfrm>
          <a:prstGeom prst="rect">
            <a:avLst/>
          </a:prstGeom>
        </p:spPr>
        <p:txBody>
          <a:bodyPr wrap="square">
            <a:spAutoFit/>
          </a:bodyPr>
          <a:lstStyle/>
          <a:p>
            <a:pPr algn="ctr"/>
            <a:r>
              <a:rPr lang="zh-CN" altLang="en-US" sz="28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党的建设  </a:t>
            </a: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基本要求</a:t>
            </a:r>
            <a:endParaRPr lang="zh-CN" altLang="en-US" sz="5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8" name="矩形 87"/>
          <p:cNvSpPr/>
          <p:nvPr/>
        </p:nvSpPr>
        <p:spPr>
          <a:xfrm>
            <a:off x="6840859" y="5197096"/>
            <a:ext cx="5208266" cy="777457"/>
          </a:xfrm>
          <a:prstGeom prst="rect">
            <a:avLst/>
          </a:prstGeom>
        </p:spPr>
        <p:txBody>
          <a:bodyPr wrap="square">
            <a:spAutoFit/>
          </a:bodyPr>
          <a:lstStyle/>
          <a:p>
            <a:pPr>
              <a:lnSpc>
                <a:spcPct val="130000"/>
              </a:lnSpc>
            </a:pPr>
            <a:r>
              <a:rPr lang="zh-CN" altLang="en-US" b="1" dirty="0" smtClean="0">
                <a:latin typeface="微软雅黑" panose="020B0503020204020204" pitchFamily="34" charset="-122"/>
                <a:ea typeface="微软雅黑" panose="020B0503020204020204" pitchFamily="34" charset="-122"/>
                <a:cs typeface="+mn-ea"/>
                <a:sym typeface="+mn-lt"/>
              </a:rPr>
              <a:t>这五项基本要求，是党的建设必须始终牢牢把握的着力点。</a:t>
            </a:r>
            <a:endParaRPr lang="zh-CN" altLang="en-US" b="1" dirty="0">
              <a:latin typeface="微软雅黑" panose="020B0503020204020204" pitchFamily="34" charset="-122"/>
              <a:ea typeface="微软雅黑" panose="020B0503020204020204" pitchFamily="34" charset="-122"/>
              <a:cs typeface="+mn-ea"/>
              <a:sym typeface="+mn-lt"/>
            </a:endParaRPr>
          </a:p>
        </p:txBody>
      </p:sp>
      <p:sp>
        <p:nvSpPr>
          <p:cNvPr id="8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2601315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87"/>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4251"/>
                            </p:stCondLst>
                            <p:childTnLst>
                              <p:par>
                                <p:cTn id="28" presetID="2" presetClass="entr" presetSubtype="2"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750" fill="hold"/>
                                        <p:tgtEl>
                                          <p:spTgt spid="54"/>
                                        </p:tgtEl>
                                        <p:attrNameLst>
                                          <p:attrName>ppt_x</p:attrName>
                                        </p:attrNameLst>
                                      </p:cBhvr>
                                      <p:tavLst>
                                        <p:tav tm="0">
                                          <p:val>
                                            <p:strVal val="1+#ppt_w/2"/>
                                          </p:val>
                                        </p:tav>
                                        <p:tav tm="100000">
                                          <p:val>
                                            <p:strVal val="#ppt_x"/>
                                          </p:val>
                                        </p:tav>
                                      </p:tavLst>
                                    </p:anim>
                                    <p:anim calcmode="lin" valueType="num">
                                      <p:cBhvr additive="base">
                                        <p:cTn id="31" dur="75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750" fill="hold"/>
                                        <p:tgtEl>
                                          <p:spTgt spid="63"/>
                                        </p:tgtEl>
                                        <p:attrNameLst>
                                          <p:attrName>ppt_x</p:attrName>
                                        </p:attrNameLst>
                                      </p:cBhvr>
                                      <p:tavLst>
                                        <p:tav tm="0">
                                          <p:val>
                                            <p:strVal val="1+#ppt_w/2"/>
                                          </p:val>
                                        </p:tav>
                                        <p:tav tm="100000">
                                          <p:val>
                                            <p:strVal val="#ppt_x"/>
                                          </p:val>
                                        </p:tav>
                                      </p:tavLst>
                                    </p:anim>
                                    <p:anim calcmode="lin" valueType="num">
                                      <p:cBhvr additive="base">
                                        <p:cTn id="35" dur="750" fill="hold"/>
                                        <p:tgtEl>
                                          <p:spTgt spid="6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750" fill="hold"/>
                                        <p:tgtEl>
                                          <p:spTgt spid="69"/>
                                        </p:tgtEl>
                                        <p:attrNameLst>
                                          <p:attrName>ppt_x</p:attrName>
                                        </p:attrNameLst>
                                      </p:cBhvr>
                                      <p:tavLst>
                                        <p:tav tm="0">
                                          <p:val>
                                            <p:strVal val="1+#ppt_w/2"/>
                                          </p:val>
                                        </p:tav>
                                        <p:tav tm="100000">
                                          <p:val>
                                            <p:strVal val="#ppt_x"/>
                                          </p:val>
                                        </p:tav>
                                      </p:tavLst>
                                    </p:anim>
                                    <p:anim calcmode="lin" valueType="num">
                                      <p:cBhvr additive="base">
                                        <p:cTn id="39" dur="750" fill="hold"/>
                                        <p:tgtEl>
                                          <p:spTgt spid="69"/>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75"/>
                                        </p:tgtEl>
                                        <p:attrNameLst>
                                          <p:attrName>style.visibility</p:attrName>
                                        </p:attrNameLst>
                                      </p:cBhvr>
                                      <p:to>
                                        <p:strVal val="visible"/>
                                      </p:to>
                                    </p:set>
                                    <p:anim calcmode="lin" valueType="num">
                                      <p:cBhvr additive="base">
                                        <p:cTn id="42" dur="750" fill="hold"/>
                                        <p:tgtEl>
                                          <p:spTgt spid="75"/>
                                        </p:tgtEl>
                                        <p:attrNameLst>
                                          <p:attrName>ppt_x</p:attrName>
                                        </p:attrNameLst>
                                      </p:cBhvr>
                                      <p:tavLst>
                                        <p:tav tm="0">
                                          <p:val>
                                            <p:strVal val="1+#ppt_w/2"/>
                                          </p:val>
                                        </p:tav>
                                        <p:tav tm="100000">
                                          <p:val>
                                            <p:strVal val="#ppt_x"/>
                                          </p:val>
                                        </p:tav>
                                      </p:tavLst>
                                    </p:anim>
                                    <p:anim calcmode="lin" valueType="num">
                                      <p:cBhvr additive="base">
                                        <p:cTn id="43" dur="750" fill="hold"/>
                                        <p:tgtEl>
                                          <p:spTgt spid="7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81"/>
                                        </p:tgtEl>
                                        <p:attrNameLst>
                                          <p:attrName>style.visibility</p:attrName>
                                        </p:attrNameLst>
                                      </p:cBhvr>
                                      <p:to>
                                        <p:strVal val="visible"/>
                                      </p:to>
                                    </p:set>
                                    <p:anim calcmode="lin" valueType="num">
                                      <p:cBhvr additive="base">
                                        <p:cTn id="46" dur="750" fill="hold"/>
                                        <p:tgtEl>
                                          <p:spTgt spid="81"/>
                                        </p:tgtEl>
                                        <p:attrNameLst>
                                          <p:attrName>ppt_x</p:attrName>
                                        </p:attrNameLst>
                                      </p:cBhvr>
                                      <p:tavLst>
                                        <p:tav tm="0">
                                          <p:val>
                                            <p:strVal val="1+#ppt_w/2"/>
                                          </p:val>
                                        </p:tav>
                                        <p:tav tm="100000">
                                          <p:val>
                                            <p:strVal val="#ppt_x"/>
                                          </p:val>
                                        </p:tav>
                                      </p:tavLst>
                                    </p:anim>
                                    <p:anim calcmode="lin" valueType="num">
                                      <p:cBhvr additive="base">
                                        <p:cTn id="47" dur="750" fill="hold"/>
                                        <p:tgtEl>
                                          <p:spTgt spid="81"/>
                                        </p:tgtEl>
                                        <p:attrNameLst>
                                          <p:attrName>ppt_y</p:attrName>
                                        </p:attrNameLst>
                                      </p:cBhvr>
                                      <p:tavLst>
                                        <p:tav tm="0">
                                          <p:val>
                                            <p:strVal val="#ppt_y"/>
                                          </p:val>
                                        </p:tav>
                                        <p:tav tm="100000">
                                          <p:val>
                                            <p:strVal val="#ppt_y"/>
                                          </p:val>
                                        </p:tav>
                                      </p:tavLst>
                                    </p:anim>
                                  </p:childTnLst>
                                </p:cTn>
                              </p:par>
                            </p:childTnLst>
                          </p:cTn>
                        </p:par>
                        <p:par>
                          <p:cTn id="48" fill="hold">
                            <p:stCondLst>
                              <p:cond delay="6001"/>
                            </p:stCondLst>
                            <p:childTnLst>
                              <p:par>
                                <p:cTn id="49" presetID="22" presetClass="entr" presetSubtype="8" fill="hold" grpId="0"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left)">
                                      <p:cBhvr>
                                        <p:cTn id="51"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87" grpId="0"/>
      <p:bldP spid="88" grpId="0"/>
      <p:bldP spid="8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党的领导</a:t>
            </a:r>
          </a:p>
        </p:txBody>
      </p:sp>
      <p:grpSp>
        <p:nvGrpSpPr>
          <p:cNvPr id="24" name="组合 23"/>
          <p:cNvGrpSpPr/>
          <p:nvPr/>
        </p:nvGrpSpPr>
        <p:grpSpPr>
          <a:xfrm>
            <a:off x="334963" y="1811270"/>
            <a:ext cx="5904000" cy="1136492"/>
            <a:chOff x="251072" y="1562714"/>
            <a:chExt cx="5904000" cy="1136492"/>
          </a:xfrm>
        </p:grpSpPr>
        <p:sp>
          <p:nvSpPr>
            <p:cNvPr id="25" name="任意多边形 24"/>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26" name="组合 25"/>
            <p:cNvGrpSpPr/>
            <p:nvPr/>
          </p:nvGrpSpPr>
          <p:grpSpPr>
            <a:xfrm>
              <a:off x="1117081" y="1562714"/>
              <a:ext cx="5006986" cy="1116776"/>
              <a:chOff x="1007660" y="1562714"/>
              <a:chExt cx="5006986" cy="1116776"/>
            </a:xfrm>
          </p:grpSpPr>
          <p:sp>
            <p:nvSpPr>
              <p:cNvPr id="27"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8"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9" name="组合 28"/>
              <p:cNvGrpSpPr/>
              <p:nvPr/>
            </p:nvGrpSpPr>
            <p:grpSpPr>
              <a:xfrm>
                <a:off x="4480711" y="1774627"/>
                <a:ext cx="734747" cy="904863"/>
                <a:chOff x="7205985" y="2344820"/>
                <a:chExt cx="1567204" cy="1930058"/>
              </a:xfrm>
            </p:grpSpPr>
            <p:grpSp>
              <p:nvGrpSpPr>
                <p:cNvPr id="39" name="组合 38"/>
                <p:cNvGrpSpPr/>
                <p:nvPr/>
              </p:nvGrpSpPr>
              <p:grpSpPr>
                <a:xfrm>
                  <a:off x="7205985" y="2491783"/>
                  <a:ext cx="1567204" cy="1567202"/>
                  <a:chOff x="4098675" y="1936897"/>
                  <a:chExt cx="1175403" cy="1175401"/>
                </a:xfrm>
                <a:effectLst/>
              </p:grpSpPr>
              <p:sp>
                <p:nvSpPr>
                  <p:cNvPr id="41" name="矩形 40"/>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42" name="直接连接符 41"/>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30" name="组合 29"/>
              <p:cNvGrpSpPr/>
              <p:nvPr/>
            </p:nvGrpSpPr>
            <p:grpSpPr>
              <a:xfrm>
                <a:off x="5279899" y="1774627"/>
                <a:ext cx="734747" cy="904863"/>
                <a:chOff x="8910643" y="2344820"/>
                <a:chExt cx="1567204" cy="1930058"/>
              </a:xfrm>
            </p:grpSpPr>
            <p:grpSp>
              <p:nvGrpSpPr>
                <p:cNvPr id="34" name="组合 33"/>
                <p:cNvGrpSpPr/>
                <p:nvPr/>
              </p:nvGrpSpPr>
              <p:grpSpPr>
                <a:xfrm>
                  <a:off x="8910643" y="2491783"/>
                  <a:ext cx="1567204" cy="1567202"/>
                  <a:chOff x="4098675" y="1936897"/>
                  <a:chExt cx="1175403" cy="1175401"/>
                </a:xfrm>
                <a:effectLst/>
              </p:grpSpPr>
              <p:sp>
                <p:nvSpPr>
                  <p:cNvPr id="36" name="矩形 35"/>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37" name="直接连接符 36"/>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31" name="组合 30"/>
              <p:cNvGrpSpPr/>
              <p:nvPr/>
            </p:nvGrpSpPr>
            <p:grpSpPr>
              <a:xfrm>
                <a:off x="1007660" y="1562714"/>
                <a:ext cx="1102128" cy="984858"/>
                <a:chOff x="8675488" y="1248353"/>
                <a:chExt cx="1343424" cy="1200479"/>
              </a:xfrm>
            </p:grpSpPr>
            <p:sp>
              <p:nvSpPr>
                <p:cNvPr id="32"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87" name="矩形 86">
            <a:extLst>
              <a:ext uri="{FF2B5EF4-FFF2-40B4-BE49-F238E27FC236}">
                <a16:creationId xmlns:a16="http://schemas.microsoft.com/office/drawing/2014/main" id="{96BF3C42-B8B1-478C-A125-B4B68CDDB934}"/>
              </a:ext>
            </a:extLst>
          </p:cNvPr>
          <p:cNvSpPr/>
          <p:nvPr/>
        </p:nvSpPr>
        <p:spPr>
          <a:xfrm>
            <a:off x="1118365" y="3257617"/>
            <a:ext cx="4337196"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党的领导</a:t>
            </a:r>
          </a:p>
        </p:txBody>
      </p:sp>
      <p:sp>
        <p:nvSpPr>
          <p:cNvPr id="103" name="矩形 102">
            <a:extLst>
              <a:ext uri="{FF2B5EF4-FFF2-40B4-BE49-F238E27FC236}">
                <a16:creationId xmlns:a16="http://schemas.microsoft.com/office/drawing/2014/main" id="{41B01565-49CD-4701-AB78-DD20C6F318FF}"/>
              </a:ext>
            </a:extLst>
          </p:cNvPr>
          <p:cNvSpPr/>
          <p:nvPr/>
        </p:nvSpPr>
        <p:spPr>
          <a:xfrm>
            <a:off x="795022" y="4189128"/>
            <a:ext cx="5416072" cy="817468"/>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三十自然段</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明确了党的领导的三种形态，并具体阐明了如何加强和改善党的领导问题</a:t>
            </a:r>
          </a:p>
        </p:txBody>
      </p:sp>
      <p:grpSp>
        <p:nvGrpSpPr>
          <p:cNvPr id="104" name="组合 103"/>
          <p:cNvGrpSpPr/>
          <p:nvPr/>
        </p:nvGrpSpPr>
        <p:grpSpPr>
          <a:xfrm>
            <a:off x="6731000" y="1969207"/>
            <a:ext cx="5126037" cy="3482221"/>
            <a:chOff x="6731000" y="1816807"/>
            <a:chExt cx="5126037" cy="3482221"/>
          </a:xfrm>
        </p:grpSpPr>
        <p:sp>
          <p:nvSpPr>
            <p:cNvPr id="105" name="矩形 104">
              <a:extLst>
                <a:ext uri="{FF2B5EF4-FFF2-40B4-BE49-F238E27FC236}">
                  <a16:creationId xmlns:a16="http://schemas.microsoft.com/office/drawing/2014/main" id="{1000EA05-AD8C-482D-A001-8623FEB69FCE}"/>
                </a:ext>
              </a:extLst>
            </p:cNvPr>
            <p:cNvSpPr/>
            <p:nvPr/>
          </p:nvSpPr>
          <p:spPr>
            <a:xfrm>
              <a:off x="6819900" y="2646763"/>
              <a:ext cx="4999037" cy="2652265"/>
            </a:xfrm>
            <a:prstGeom prst="rect">
              <a:avLst/>
            </a:prstGeom>
            <a:noFill/>
          </p:spPr>
          <p:txBody>
            <a:bodyPr wrap="square" rtlCol="0">
              <a:spAutoFit/>
            </a:bodyPr>
            <a:lstStyle/>
            <a:p>
              <a:pPr algn="ctr">
                <a:lnSpc>
                  <a:spcPct val="120000"/>
                </a:lnSpc>
              </a:pPr>
              <a:r>
                <a:rPr lang="zh-CN" altLang="zh-CN"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中国共产党的领导是中国特色社会主义最本质的特征，是中国特色社会主义制度的最大优势。</a:t>
              </a:r>
              <a:r>
                <a:rPr lang="zh-CN" altLang="zh-CN" sz="2000" b="1" kern="0" dirty="0">
                  <a:latin typeface="微软雅黑" panose="020B0503020204020204" pitchFamily="34" charset="-122"/>
                  <a:ea typeface="微软雅黑" panose="020B0503020204020204" pitchFamily="34" charset="-122"/>
                  <a:cs typeface="宋体" panose="02010600030101010101" pitchFamily="2" charset="-122"/>
                </a:rPr>
                <a:t>党政军民学，东西南北中，</a:t>
              </a:r>
              <a:r>
                <a:rPr lang="zh-CN" altLang="zh-CN"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党是领导一切的</a:t>
              </a:r>
              <a:r>
                <a:rPr lang="zh-CN" altLang="zh-CN" sz="2000" b="1" kern="0" dirty="0">
                  <a:latin typeface="微软雅黑" panose="020B0503020204020204" pitchFamily="34" charset="-122"/>
                  <a:ea typeface="微软雅黑" panose="020B0503020204020204" pitchFamily="34" charset="-122"/>
                  <a:cs typeface="宋体" panose="02010600030101010101" pitchFamily="2" charset="-122"/>
                </a:rPr>
                <a:t>。党要适应改革开放和社会主义现代化建设的要求，坚持科学执政、民主执政、依法执政，加强和改善党的领导。</a:t>
              </a:r>
              <a:endParaRPr lang="zh-CN" altLang="en-US" sz="2000" dirty="0"/>
            </a:p>
          </p:txBody>
        </p:sp>
        <p:sp>
          <p:nvSpPr>
            <p:cNvPr id="106" name="圆角矩形 105"/>
            <p:cNvSpPr/>
            <p:nvPr/>
          </p:nvSpPr>
          <p:spPr>
            <a:xfrm>
              <a:off x="6731000" y="2138781"/>
              <a:ext cx="5126037" cy="313390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7660479" y="1816807"/>
              <a:ext cx="3267076" cy="615855"/>
              <a:chOff x="7871976" y="2106684"/>
              <a:chExt cx="2726371" cy="474297"/>
            </a:xfrm>
          </p:grpSpPr>
          <p:sp>
            <p:nvSpPr>
              <p:cNvPr id="108" name="圆角矩形 107">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109" name="矩形 108">
                <a:extLst>
                  <a:ext uri="{FF2B5EF4-FFF2-40B4-BE49-F238E27FC236}">
                    <a16:creationId xmlns:a16="http://schemas.microsoft.com/office/drawing/2014/main" id="{A880D1BA-17B8-4531-A25F-5A9DEF13FE20}"/>
                  </a:ext>
                </a:extLst>
              </p:cNvPr>
              <p:cNvSpPr/>
              <p:nvPr/>
            </p:nvSpPr>
            <p:spPr>
              <a:xfrm>
                <a:off x="8408998" y="2189761"/>
                <a:ext cx="1652332" cy="308142"/>
              </a:xfrm>
              <a:prstGeom prst="rect">
                <a:avLst/>
              </a:prstGeom>
            </p:spPr>
            <p:txBody>
              <a:bodyPr wrap="none">
                <a:spAutoFit/>
              </a:bodyPr>
              <a:lstStyle/>
              <a:p>
                <a:pPr algn="ctr"/>
                <a:r>
                  <a:rPr lang="zh-CN" altLang="en-US" sz="20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党是领导一切的</a:t>
                </a:r>
              </a:p>
            </p:txBody>
          </p:sp>
        </p:grpSp>
      </p:grpSp>
      <p:sp>
        <p:nvSpPr>
          <p:cNvPr id="4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5778041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87"/>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wipe(up)">
                                      <p:cBhvr>
                                        <p:cTn id="26" dur="500"/>
                                        <p:tgtEl>
                                          <p:spTgt spid="103"/>
                                        </p:tgtEl>
                                      </p:cBhvr>
                                    </p:animEffect>
                                  </p:childTnLst>
                                </p:cTn>
                              </p:par>
                            </p:childTnLst>
                          </p:cTn>
                        </p:par>
                        <p:par>
                          <p:cTn id="27" fill="hold">
                            <p:stCondLst>
                              <p:cond delay="3251"/>
                            </p:stCondLst>
                            <p:childTnLst>
                              <p:par>
                                <p:cTn id="28" presetID="16" presetClass="entr" presetSubtype="21" fill="hold" nodeType="afterEffect">
                                  <p:stCondLst>
                                    <p:cond delay="0"/>
                                  </p:stCondLst>
                                  <p:childTnLst>
                                    <p:set>
                                      <p:cBhvr>
                                        <p:cTn id="29" dur="1" fill="hold">
                                          <p:stCondLst>
                                            <p:cond delay="0"/>
                                          </p:stCondLst>
                                        </p:cTn>
                                        <p:tgtEl>
                                          <p:spTgt spid="104"/>
                                        </p:tgtEl>
                                        <p:attrNameLst>
                                          <p:attrName>style.visibility</p:attrName>
                                        </p:attrNameLst>
                                      </p:cBhvr>
                                      <p:to>
                                        <p:strVal val="visible"/>
                                      </p:to>
                                    </p:set>
                                    <p:animEffect transition="in" filter="barn(inVertical)">
                                      <p:cBhvr>
                                        <p:cTn id="30"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7" grpId="0"/>
      <p:bldP spid="103" grpId="0"/>
      <p:bldP spid="4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2014706" y="3500610"/>
            <a:ext cx="8162587" cy="918457"/>
          </a:xfrm>
          <a:prstGeom prst="rect">
            <a:avLst/>
          </a:prstGeom>
          <a:noFill/>
          <a:effectLst/>
          <a:extLst/>
        </p:spPr>
        <p:txBody>
          <a:bodyPr wrap="square" rtlCol="0">
            <a:spAutoFit/>
          </a:bodyPr>
          <a:lstStyle/>
          <a:p>
            <a:pPr algn="ctr">
              <a:lnSpc>
                <a:spcPct val="120000"/>
              </a:lnSpc>
            </a:pPr>
            <a:r>
              <a:rPr lang="zh-CN" altLang="en-US" sz="48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十九大对党章做的重要修改</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第一部分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4102625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党的领导</a:t>
            </a:r>
          </a:p>
        </p:txBody>
      </p:sp>
      <p:grpSp>
        <p:nvGrpSpPr>
          <p:cNvPr id="58" name="组合 57"/>
          <p:cNvGrpSpPr/>
          <p:nvPr/>
        </p:nvGrpSpPr>
        <p:grpSpPr>
          <a:xfrm>
            <a:off x="697898" y="1747697"/>
            <a:ext cx="801853" cy="567847"/>
            <a:chOff x="7384448" y="2691332"/>
            <a:chExt cx="801853" cy="567847"/>
          </a:xfrm>
        </p:grpSpPr>
        <p:sp>
          <p:nvSpPr>
            <p:cNvPr id="61" name="矩形 60"/>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62" name="矩形 61"/>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3" name="矩形 2"/>
          <p:cNvSpPr/>
          <p:nvPr/>
        </p:nvSpPr>
        <p:spPr>
          <a:xfrm>
            <a:off x="1634534" y="1681458"/>
            <a:ext cx="4194765" cy="683264"/>
          </a:xfrm>
          <a:prstGeom prst="rect">
            <a:avLst/>
          </a:prstGeom>
          <a:noFill/>
        </p:spPr>
        <p:txBody>
          <a:bodyPr wrap="square" rtlCol="0">
            <a:spAutoFit/>
          </a:bodyPr>
          <a:lstStyle/>
          <a:p>
            <a:pPr>
              <a:lnSpc>
                <a:spcPct val="120000"/>
              </a:lnSpc>
            </a:pPr>
            <a:r>
              <a:rPr lang="zh-CN" altLang="zh-CN" sz="1600" b="1" dirty="0">
                <a:latin typeface="微软雅黑" panose="020B0503020204020204" pitchFamily="34" charset="-122"/>
                <a:ea typeface="微软雅黑" panose="020B0503020204020204" pitchFamily="34" charset="-122"/>
                <a:cs typeface="+mn-ea"/>
              </a:rPr>
              <a:t>按照总揽全局、协调各方的原则，在同级各种组织中发挥领导核心作用。</a:t>
            </a:r>
            <a:endParaRPr lang="en-US" altLang="zh-CN" sz="1600" b="1" dirty="0">
              <a:latin typeface="微软雅黑" panose="020B0503020204020204" pitchFamily="34" charset="-122"/>
              <a:ea typeface="微软雅黑" panose="020B0503020204020204" pitchFamily="34" charset="-122"/>
              <a:cs typeface="+mn-ea"/>
            </a:endParaRPr>
          </a:p>
        </p:txBody>
      </p:sp>
      <p:grpSp>
        <p:nvGrpSpPr>
          <p:cNvPr id="72" name="组合 71"/>
          <p:cNvGrpSpPr/>
          <p:nvPr/>
        </p:nvGrpSpPr>
        <p:grpSpPr>
          <a:xfrm>
            <a:off x="697898" y="2814497"/>
            <a:ext cx="801853" cy="567847"/>
            <a:chOff x="7384448" y="2691332"/>
            <a:chExt cx="801853" cy="567847"/>
          </a:xfrm>
        </p:grpSpPr>
        <p:sp>
          <p:nvSpPr>
            <p:cNvPr id="74" name="矩形 73"/>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75" name="矩形 74"/>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矩形 72"/>
          <p:cNvSpPr/>
          <p:nvPr/>
        </p:nvSpPr>
        <p:spPr>
          <a:xfrm>
            <a:off x="1634534" y="2609055"/>
            <a:ext cx="4194765" cy="978729"/>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集中精力领导经济建设，组织、协调各方面的力量，同心协力，围绕经济建设开展工作，促进经济社会全面发展。</a:t>
            </a:r>
            <a:endParaRPr lang="en-US" altLang="zh-CN" sz="1600" b="1" dirty="0">
              <a:latin typeface="微软雅黑" panose="020B0503020204020204" pitchFamily="34" charset="-122"/>
              <a:ea typeface="微软雅黑" panose="020B0503020204020204" pitchFamily="34" charset="-122"/>
              <a:cs typeface="+mn-ea"/>
            </a:endParaRPr>
          </a:p>
        </p:txBody>
      </p:sp>
      <p:grpSp>
        <p:nvGrpSpPr>
          <p:cNvPr id="77" name="组合 76"/>
          <p:cNvGrpSpPr/>
          <p:nvPr/>
        </p:nvGrpSpPr>
        <p:grpSpPr>
          <a:xfrm>
            <a:off x="697898" y="3869284"/>
            <a:ext cx="801853" cy="567847"/>
            <a:chOff x="7384448" y="2691332"/>
            <a:chExt cx="801853" cy="567847"/>
          </a:xfrm>
        </p:grpSpPr>
        <p:sp>
          <p:nvSpPr>
            <p:cNvPr id="79" name="矩形 78"/>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80" name="矩形 79"/>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8" name="矩形 77"/>
          <p:cNvSpPr/>
          <p:nvPr/>
        </p:nvSpPr>
        <p:spPr>
          <a:xfrm>
            <a:off x="1631869" y="3663842"/>
            <a:ext cx="4194765" cy="978729"/>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实行民主的科学的决策，制定和执行正确的路线、方针、政策，做好党的组织工作和宣传教育工作，发挥全体党员的先锋模范作用。</a:t>
            </a:r>
          </a:p>
        </p:txBody>
      </p:sp>
      <p:grpSp>
        <p:nvGrpSpPr>
          <p:cNvPr id="82" name="组合 81"/>
          <p:cNvGrpSpPr/>
          <p:nvPr/>
        </p:nvGrpSpPr>
        <p:grpSpPr>
          <a:xfrm>
            <a:off x="697898" y="5101184"/>
            <a:ext cx="801853" cy="567847"/>
            <a:chOff x="7384448" y="2691332"/>
            <a:chExt cx="801853" cy="567847"/>
          </a:xfrm>
        </p:grpSpPr>
        <p:sp>
          <p:nvSpPr>
            <p:cNvPr id="84" name="矩形 83"/>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85" name="矩形 84"/>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83" name="矩形 82"/>
          <p:cNvSpPr/>
          <p:nvPr/>
        </p:nvSpPr>
        <p:spPr>
          <a:xfrm>
            <a:off x="1634534" y="5191208"/>
            <a:ext cx="419476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在宪法和法律的范围内活动。</a:t>
            </a:r>
          </a:p>
        </p:txBody>
      </p:sp>
      <p:grpSp>
        <p:nvGrpSpPr>
          <p:cNvPr id="88" name="组合 87"/>
          <p:cNvGrpSpPr/>
          <p:nvPr/>
        </p:nvGrpSpPr>
        <p:grpSpPr>
          <a:xfrm>
            <a:off x="6539898" y="2020882"/>
            <a:ext cx="801853" cy="567847"/>
            <a:chOff x="7384448" y="2691332"/>
            <a:chExt cx="801853" cy="567847"/>
          </a:xfrm>
        </p:grpSpPr>
        <p:sp>
          <p:nvSpPr>
            <p:cNvPr id="90" name="矩形 89"/>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91" name="矩形 90"/>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89" name="矩形 88"/>
          <p:cNvSpPr/>
          <p:nvPr/>
        </p:nvSpPr>
        <p:spPr>
          <a:xfrm>
            <a:off x="7476534" y="1815440"/>
            <a:ext cx="4105865" cy="978729"/>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保证国家的立法、司法、行政、监察机关，经济、文化组织和人民团体积极主动地、独立负责地、协调一致地工作。</a:t>
            </a:r>
            <a:endParaRPr lang="en-US" altLang="zh-CN" sz="1600" b="1" dirty="0">
              <a:latin typeface="微软雅黑" panose="020B0503020204020204" pitchFamily="34" charset="-122"/>
              <a:ea typeface="微软雅黑" panose="020B0503020204020204" pitchFamily="34" charset="-122"/>
              <a:cs typeface="+mn-ea"/>
            </a:endParaRPr>
          </a:p>
        </p:txBody>
      </p:sp>
      <p:grpSp>
        <p:nvGrpSpPr>
          <p:cNvPr id="93" name="组合 92"/>
          <p:cNvGrpSpPr/>
          <p:nvPr/>
        </p:nvGrpSpPr>
        <p:grpSpPr>
          <a:xfrm>
            <a:off x="6539898" y="3317456"/>
            <a:ext cx="801853" cy="567847"/>
            <a:chOff x="7384448" y="2691332"/>
            <a:chExt cx="801853" cy="567847"/>
          </a:xfrm>
        </p:grpSpPr>
        <p:sp>
          <p:nvSpPr>
            <p:cNvPr id="95" name="矩形 94"/>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96" name="矩形 95"/>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94" name="矩形 93"/>
          <p:cNvSpPr/>
          <p:nvPr/>
        </p:nvSpPr>
        <p:spPr>
          <a:xfrm>
            <a:off x="7476534" y="3112014"/>
            <a:ext cx="4105865" cy="978729"/>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加强对工会、共产主义青年团、妇女联合会等群团组织的领导，使它们保持和增强政治性、先进性、群众性，充分发挥作用。</a:t>
            </a:r>
            <a:endParaRPr lang="en-US" altLang="zh-CN" sz="1600" b="1" dirty="0">
              <a:latin typeface="微软雅黑" panose="020B0503020204020204" pitchFamily="34" charset="-122"/>
              <a:ea typeface="微软雅黑" panose="020B0503020204020204" pitchFamily="34" charset="-122"/>
              <a:cs typeface="+mn-ea"/>
            </a:endParaRPr>
          </a:p>
        </p:txBody>
      </p:sp>
      <p:grpSp>
        <p:nvGrpSpPr>
          <p:cNvPr id="98" name="组合 97"/>
          <p:cNvGrpSpPr/>
          <p:nvPr/>
        </p:nvGrpSpPr>
        <p:grpSpPr>
          <a:xfrm>
            <a:off x="6539898" y="4614029"/>
            <a:ext cx="801853" cy="567847"/>
            <a:chOff x="7384448" y="2691332"/>
            <a:chExt cx="801853" cy="567847"/>
          </a:xfrm>
        </p:grpSpPr>
        <p:sp>
          <p:nvSpPr>
            <p:cNvPr id="100" name="矩形 99"/>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01" name="矩形 100"/>
            <p:cNvSpPr/>
            <p:nvPr/>
          </p:nvSpPr>
          <p:spPr>
            <a:xfrm>
              <a:off x="7384448" y="2739997"/>
              <a:ext cx="799188" cy="453457"/>
            </a:xfrm>
            <a:prstGeom prst="rect">
              <a:avLst/>
            </a:prstGeom>
            <a:noFill/>
            <a:ln>
              <a:noFill/>
            </a:ln>
          </p:spPr>
          <p:txBody>
            <a:bodyPr wrap="square">
              <a:spAutoFit/>
            </a:bodyPr>
            <a:lstStyle/>
            <a:p>
              <a:pPr algn="ctr">
                <a:lnSpc>
                  <a:spcPct val="130000"/>
                </a:lnSpc>
              </a:pPr>
              <a:r>
                <a:rPr lang="zh-CN" altLang="en-US" sz="20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必须</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99" name="矩形 98"/>
          <p:cNvSpPr/>
          <p:nvPr/>
        </p:nvSpPr>
        <p:spPr>
          <a:xfrm>
            <a:off x="7476534" y="4260854"/>
            <a:ext cx="4105865" cy="1274195"/>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适应形势的发展和情况的变化，完善领导体制，改进领导方式，增强执政能力。共产党员必须同党外群众亲密合作，共同为建设中国特色社会主义而奋斗。</a:t>
            </a:r>
          </a:p>
        </p:txBody>
      </p:sp>
      <p:sp>
        <p:nvSpPr>
          <p:cNvPr id="3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299851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750"/>
                                        <p:tgtEl>
                                          <p:spTgt spid="3"/>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left)">
                                      <p:cBhvr>
                                        <p:cTn id="33" dur="750"/>
                                        <p:tgtEl>
                                          <p:spTgt spid="73"/>
                                        </p:tgtEl>
                                      </p:cBhvr>
                                    </p:animEffect>
                                  </p:childTnLst>
                                </p:cTn>
                              </p:par>
                            </p:childTnLst>
                          </p:cTn>
                        </p:par>
                        <p:par>
                          <p:cTn id="34" fill="hold">
                            <p:stCondLst>
                              <p:cond delay="3750"/>
                            </p:stCondLst>
                            <p:childTnLst>
                              <p:par>
                                <p:cTn id="35" presetID="53" presetClass="entr" presetSubtype="16"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p:cTn id="37" dur="500" fill="hold"/>
                                        <p:tgtEl>
                                          <p:spTgt spid="77"/>
                                        </p:tgtEl>
                                        <p:attrNameLst>
                                          <p:attrName>ppt_w</p:attrName>
                                        </p:attrNameLst>
                                      </p:cBhvr>
                                      <p:tavLst>
                                        <p:tav tm="0">
                                          <p:val>
                                            <p:fltVal val="0"/>
                                          </p:val>
                                        </p:tav>
                                        <p:tav tm="100000">
                                          <p:val>
                                            <p:strVal val="#ppt_w"/>
                                          </p:val>
                                        </p:tav>
                                      </p:tavLst>
                                    </p:anim>
                                    <p:anim calcmode="lin" valueType="num">
                                      <p:cBhvr>
                                        <p:cTn id="38" dur="500" fill="hold"/>
                                        <p:tgtEl>
                                          <p:spTgt spid="77"/>
                                        </p:tgtEl>
                                        <p:attrNameLst>
                                          <p:attrName>ppt_h</p:attrName>
                                        </p:attrNameLst>
                                      </p:cBhvr>
                                      <p:tavLst>
                                        <p:tav tm="0">
                                          <p:val>
                                            <p:fltVal val="0"/>
                                          </p:val>
                                        </p:tav>
                                        <p:tav tm="100000">
                                          <p:val>
                                            <p:strVal val="#ppt_h"/>
                                          </p:val>
                                        </p:tav>
                                      </p:tavLst>
                                    </p:anim>
                                    <p:animEffect transition="in" filter="fade">
                                      <p:cBhvr>
                                        <p:cTn id="39" dur="500"/>
                                        <p:tgtEl>
                                          <p:spTgt spid="77"/>
                                        </p:tgtEl>
                                      </p:cBhvr>
                                    </p:animEffect>
                                  </p:childTnLst>
                                </p:cTn>
                              </p:par>
                            </p:childTnLst>
                          </p:cTn>
                        </p:par>
                        <p:par>
                          <p:cTn id="40" fill="hold">
                            <p:stCondLst>
                              <p:cond delay="4250"/>
                            </p:stCondLst>
                            <p:childTnLst>
                              <p:par>
                                <p:cTn id="41" presetID="22" presetClass="entr" presetSubtype="8"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750"/>
                                        <p:tgtEl>
                                          <p:spTgt spid="78"/>
                                        </p:tgtEl>
                                      </p:cBhvr>
                                    </p:animEffect>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wipe(left)">
                                      <p:cBhvr>
                                        <p:cTn id="53" dur="750"/>
                                        <p:tgtEl>
                                          <p:spTgt spid="83"/>
                                        </p:tgtEl>
                                      </p:cBhvr>
                                    </p:animEffect>
                                  </p:childTnLst>
                                </p:cTn>
                              </p:par>
                            </p:childTnLst>
                          </p:cTn>
                        </p:par>
                        <p:par>
                          <p:cTn id="54" fill="hold">
                            <p:stCondLst>
                              <p:cond delay="6250"/>
                            </p:stCondLst>
                            <p:childTnLst>
                              <p:par>
                                <p:cTn id="55" presetID="53" presetClass="entr" presetSubtype="16" fill="hold" nodeType="afterEffect">
                                  <p:stCondLst>
                                    <p:cond delay="0"/>
                                  </p:stCondLst>
                                  <p:childTnLst>
                                    <p:set>
                                      <p:cBhvr>
                                        <p:cTn id="56" dur="1" fill="hold">
                                          <p:stCondLst>
                                            <p:cond delay="0"/>
                                          </p:stCondLst>
                                        </p:cTn>
                                        <p:tgtEl>
                                          <p:spTgt spid="88"/>
                                        </p:tgtEl>
                                        <p:attrNameLst>
                                          <p:attrName>style.visibility</p:attrName>
                                        </p:attrNameLst>
                                      </p:cBhvr>
                                      <p:to>
                                        <p:strVal val="visible"/>
                                      </p:to>
                                    </p:set>
                                    <p:anim calcmode="lin" valueType="num">
                                      <p:cBhvr>
                                        <p:cTn id="57" dur="500" fill="hold"/>
                                        <p:tgtEl>
                                          <p:spTgt spid="88"/>
                                        </p:tgtEl>
                                        <p:attrNameLst>
                                          <p:attrName>ppt_w</p:attrName>
                                        </p:attrNameLst>
                                      </p:cBhvr>
                                      <p:tavLst>
                                        <p:tav tm="0">
                                          <p:val>
                                            <p:fltVal val="0"/>
                                          </p:val>
                                        </p:tav>
                                        <p:tav tm="100000">
                                          <p:val>
                                            <p:strVal val="#ppt_w"/>
                                          </p:val>
                                        </p:tav>
                                      </p:tavLst>
                                    </p:anim>
                                    <p:anim calcmode="lin" valueType="num">
                                      <p:cBhvr>
                                        <p:cTn id="58" dur="500" fill="hold"/>
                                        <p:tgtEl>
                                          <p:spTgt spid="88"/>
                                        </p:tgtEl>
                                        <p:attrNameLst>
                                          <p:attrName>ppt_h</p:attrName>
                                        </p:attrNameLst>
                                      </p:cBhvr>
                                      <p:tavLst>
                                        <p:tav tm="0">
                                          <p:val>
                                            <p:fltVal val="0"/>
                                          </p:val>
                                        </p:tav>
                                        <p:tav tm="100000">
                                          <p:val>
                                            <p:strVal val="#ppt_h"/>
                                          </p:val>
                                        </p:tav>
                                      </p:tavLst>
                                    </p:anim>
                                    <p:animEffect transition="in" filter="fade">
                                      <p:cBhvr>
                                        <p:cTn id="59" dur="500"/>
                                        <p:tgtEl>
                                          <p:spTgt spid="88"/>
                                        </p:tgtEl>
                                      </p:cBhvr>
                                    </p:animEffect>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wipe(left)">
                                      <p:cBhvr>
                                        <p:cTn id="63" dur="750"/>
                                        <p:tgtEl>
                                          <p:spTgt spid="89"/>
                                        </p:tgtEl>
                                      </p:cBhvr>
                                    </p:animEffect>
                                  </p:childTnLst>
                                </p:cTn>
                              </p:par>
                            </p:childTnLst>
                          </p:cTn>
                        </p:par>
                        <p:par>
                          <p:cTn id="64" fill="hold">
                            <p:stCondLst>
                              <p:cond delay="7500"/>
                            </p:stCondLst>
                            <p:childTnLst>
                              <p:par>
                                <p:cTn id="65" presetID="53" presetClass="entr" presetSubtype="16" fill="hold" nodeType="afterEffect">
                                  <p:stCondLst>
                                    <p:cond delay="0"/>
                                  </p:stCondLst>
                                  <p:childTnLst>
                                    <p:set>
                                      <p:cBhvr>
                                        <p:cTn id="66" dur="1" fill="hold">
                                          <p:stCondLst>
                                            <p:cond delay="0"/>
                                          </p:stCondLst>
                                        </p:cTn>
                                        <p:tgtEl>
                                          <p:spTgt spid="93"/>
                                        </p:tgtEl>
                                        <p:attrNameLst>
                                          <p:attrName>style.visibility</p:attrName>
                                        </p:attrNameLst>
                                      </p:cBhvr>
                                      <p:to>
                                        <p:strVal val="visible"/>
                                      </p:to>
                                    </p:set>
                                    <p:anim calcmode="lin" valueType="num">
                                      <p:cBhvr>
                                        <p:cTn id="67" dur="500" fill="hold"/>
                                        <p:tgtEl>
                                          <p:spTgt spid="93"/>
                                        </p:tgtEl>
                                        <p:attrNameLst>
                                          <p:attrName>ppt_w</p:attrName>
                                        </p:attrNameLst>
                                      </p:cBhvr>
                                      <p:tavLst>
                                        <p:tav tm="0">
                                          <p:val>
                                            <p:fltVal val="0"/>
                                          </p:val>
                                        </p:tav>
                                        <p:tav tm="100000">
                                          <p:val>
                                            <p:strVal val="#ppt_w"/>
                                          </p:val>
                                        </p:tav>
                                      </p:tavLst>
                                    </p:anim>
                                    <p:anim calcmode="lin" valueType="num">
                                      <p:cBhvr>
                                        <p:cTn id="68" dur="500" fill="hold"/>
                                        <p:tgtEl>
                                          <p:spTgt spid="93"/>
                                        </p:tgtEl>
                                        <p:attrNameLst>
                                          <p:attrName>ppt_h</p:attrName>
                                        </p:attrNameLst>
                                      </p:cBhvr>
                                      <p:tavLst>
                                        <p:tav tm="0">
                                          <p:val>
                                            <p:fltVal val="0"/>
                                          </p:val>
                                        </p:tav>
                                        <p:tav tm="100000">
                                          <p:val>
                                            <p:strVal val="#ppt_h"/>
                                          </p:val>
                                        </p:tav>
                                      </p:tavLst>
                                    </p:anim>
                                    <p:animEffect transition="in" filter="fade">
                                      <p:cBhvr>
                                        <p:cTn id="69" dur="500"/>
                                        <p:tgtEl>
                                          <p:spTgt spid="93"/>
                                        </p:tgtEl>
                                      </p:cBhvr>
                                    </p:animEffect>
                                  </p:childTnLst>
                                </p:cTn>
                              </p:par>
                            </p:childTnLst>
                          </p:cTn>
                        </p:par>
                        <p:par>
                          <p:cTn id="70" fill="hold">
                            <p:stCondLst>
                              <p:cond delay="8000"/>
                            </p:stCondLst>
                            <p:childTnLst>
                              <p:par>
                                <p:cTn id="71" presetID="22" presetClass="entr" presetSubtype="8" fill="hold" grpId="0" nodeType="after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wipe(left)">
                                      <p:cBhvr>
                                        <p:cTn id="73" dur="750"/>
                                        <p:tgtEl>
                                          <p:spTgt spid="94"/>
                                        </p:tgtEl>
                                      </p:cBhvr>
                                    </p:animEffect>
                                  </p:childTnLst>
                                </p:cTn>
                              </p:par>
                            </p:childTnLst>
                          </p:cTn>
                        </p:par>
                        <p:par>
                          <p:cTn id="74" fill="hold">
                            <p:stCondLst>
                              <p:cond delay="8750"/>
                            </p:stCondLst>
                            <p:childTnLst>
                              <p:par>
                                <p:cTn id="75" presetID="53" presetClass="entr" presetSubtype="16" fill="hold" nodeType="afterEffect">
                                  <p:stCondLst>
                                    <p:cond delay="0"/>
                                  </p:stCondLst>
                                  <p:childTnLst>
                                    <p:set>
                                      <p:cBhvr>
                                        <p:cTn id="76" dur="1" fill="hold">
                                          <p:stCondLst>
                                            <p:cond delay="0"/>
                                          </p:stCondLst>
                                        </p:cTn>
                                        <p:tgtEl>
                                          <p:spTgt spid="98"/>
                                        </p:tgtEl>
                                        <p:attrNameLst>
                                          <p:attrName>style.visibility</p:attrName>
                                        </p:attrNameLst>
                                      </p:cBhvr>
                                      <p:to>
                                        <p:strVal val="visible"/>
                                      </p:to>
                                    </p:set>
                                    <p:anim calcmode="lin" valueType="num">
                                      <p:cBhvr>
                                        <p:cTn id="77" dur="500" fill="hold"/>
                                        <p:tgtEl>
                                          <p:spTgt spid="98"/>
                                        </p:tgtEl>
                                        <p:attrNameLst>
                                          <p:attrName>ppt_w</p:attrName>
                                        </p:attrNameLst>
                                      </p:cBhvr>
                                      <p:tavLst>
                                        <p:tav tm="0">
                                          <p:val>
                                            <p:fltVal val="0"/>
                                          </p:val>
                                        </p:tav>
                                        <p:tav tm="100000">
                                          <p:val>
                                            <p:strVal val="#ppt_w"/>
                                          </p:val>
                                        </p:tav>
                                      </p:tavLst>
                                    </p:anim>
                                    <p:anim calcmode="lin" valueType="num">
                                      <p:cBhvr>
                                        <p:cTn id="78" dur="500" fill="hold"/>
                                        <p:tgtEl>
                                          <p:spTgt spid="98"/>
                                        </p:tgtEl>
                                        <p:attrNameLst>
                                          <p:attrName>ppt_h</p:attrName>
                                        </p:attrNameLst>
                                      </p:cBhvr>
                                      <p:tavLst>
                                        <p:tav tm="0">
                                          <p:val>
                                            <p:fltVal val="0"/>
                                          </p:val>
                                        </p:tav>
                                        <p:tav tm="100000">
                                          <p:val>
                                            <p:strVal val="#ppt_h"/>
                                          </p:val>
                                        </p:tav>
                                      </p:tavLst>
                                    </p:anim>
                                    <p:animEffect transition="in" filter="fade">
                                      <p:cBhvr>
                                        <p:cTn id="79" dur="500"/>
                                        <p:tgtEl>
                                          <p:spTgt spid="98"/>
                                        </p:tgtEl>
                                      </p:cBhvr>
                                    </p:animEffect>
                                  </p:childTnLst>
                                </p:cTn>
                              </p:par>
                            </p:childTnLst>
                          </p:cTn>
                        </p:par>
                        <p:par>
                          <p:cTn id="80" fill="hold">
                            <p:stCondLst>
                              <p:cond delay="9250"/>
                            </p:stCondLst>
                            <p:childTnLst>
                              <p:par>
                                <p:cTn id="81" presetID="22" presetClass="entr" presetSubtype="8"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wipe(left)">
                                      <p:cBhvr>
                                        <p:cTn id="83" dur="75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73" grpId="0"/>
      <p:bldP spid="78" grpId="0"/>
      <p:bldP spid="83" grpId="0"/>
      <p:bldP spid="89" grpId="0"/>
      <p:bldP spid="94" grpId="0"/>
      <p:bldP spid="99" grpId="0"/>
      <p:bldP spid="3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38863" y="3510135"/>
            <a:ext cx="5314275" cy="918457"/>
          </a:xfrm>
          <a:prstGeom prst="rect">
            <a:avLst/>
          </a:prstGeom>
          <a:noFill/>
          <a:effectLst/>
          <a:extLst/>
        </p:spPr>
        <p:txBody>
          <a:bodyPr wrap="square" rtlCol="0">
            <a:spAutoFit/>
          </a:bodyPr>
          <a:lstStyle/>
          <a:p>
            <a:pPr algn="ctr">
              <a:lnSpc>
                <a:spcPct val="120000"/>
              </a:lnSpc>
            </a:pPr>
            <a:r>
              <a:rPr lang="zh-CN" altLang="en-US" sz="4800" spc="3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党章的条文</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第五部分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32545271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172390"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党章的条文</a:t>
            </a:r>
          </a:p>
        </p:txBody>
      </p:sp>
      <p:grpSp>
        <p:nvGrpSpPr>
          <p:cNvPr id="27" name="组合 26"/>
          <p:cNvGrpSpPr/>
          <p:nvPr/>
        </p:nvGrpSpPr>
        <p:grpSpPr>
          <a:xfrm>
            <a:off x="334963" y="1811270"/>
            <a:ext cx="5904000" cy="1136492"/>
            <a:chOff x="251072" y="1562714"/>
            <a:chExt cx="5904000" cy="1136492"/>
          </a:xfrm>
        </p:grpSpPr>
        <p:sp>
          <p:nvSpPr>
            <p:cNvPr id="28" name="任意多边形 27"/>
            <p:cNvSpPr/>
            <p:nvPr/>
          </p:nvSpPr>
          <p:spPr>
            <a:xfrm>
              <a:off x="251072" y="2699206"/>
              <a:ext cx="590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grpSp>
          <p:nvGrpSpPr>
            <p:cNvPr id="34" name="组合 33"/>
            <p:cNvGrpSpPr/>
            <p:nvPr/>
          </p:nvGrpSpPr>
          <p:grpSpPr>
            <a:xfrm>
              <a:off x="1117081" y="1562714"/>
              <a:ext cx="5006986" cy="1116776"/>
              <a:chOff x="1007660" y="1562714"/>
              <a:chExt cx="5006986" cy="1116776"/>
            </a:xfrm>
          </p:grpSpPr>
          <p:sp>
            <p:nvSpPr>
              <p:cNvPr id="40" name="TextBox 19"/>
              <p:cNvSpPr txBox="1"/>
              <p:nvPr/>
            </p:nvSpPr>
            <p:spPr>
              <a:xfrm>
                <a:off x="1974317" y="2365200"/>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1864128" y="1741668"/>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2" name="组合 41"/>
              <p:cNvGrpSpPr/>
              <p:nvPr/>
            </p:nvGrpSpPr>
            <p:grpSpPr>
              <a:xfrm>
                <a:off x="4480711" y="1774627"/>
                <a:ext cx="734747" cy="904863"/>
                <a:chOff x="7205985" y="2344820"/>
                <a:chExt cx="1567204" cy="1930058"/>
              </a:xfrm>
            </p:grpSpPr>
            <p:grpSp>
              <p:nvGrpSpPr>
                <p:cNvPr id="52" name="组合 51"/>
                <p:cNvGrpSpPr/>
                <p:nvPr/>
              </p:nvGrpSpPr>
              <p:grpSpPr>
                <a:xfrm>
                  <a:off x="7205985" y="2491783"/>
                  <a:ext cx="1567204" cy="1567202"/>
                  <a:chOff x="4098675" y="1936897"/>
                  <a:chExt cx="1175403" cy="1175401"/>
                </a:xfrm>
                <a:effectLst/>
              </p:grpSpPr>
              <p:sp>
                <p:nvSpPr>
                  <p:cNvPr id="54" name="矩形 53"/>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55" name="直接连接符 54"/>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3" name="TextBox 14"/>
                <p:cNvSpPr txBox="1"/>
                <p:nvPr/>
              </p:nvSpPr>
              <p:spPr>
                <a:xfrm>
                  <a:off x="7248451" y="2344820"/>
                  <a:ext cx="1482273" cy="1930058"/>
                </a:xfrm>
                <a:prstGeom prst="rect">
                  <a:avLst/>
                </a:prstGeom>
                <a:noFill/>
                <a:ln>
                  <a:noFill/>
                </a:ln>
                <a:effectLst/>
              </p:spPr>
              <p:txBody>
                <a:bodyPr wrap="square" rtlCol="0">
                  <a:spAutoFit/>
                </a:bodyPr>
                <a:lstStyle/>
                <a:p>
                  <a:pPr algn="ctr">
                    <a:lnSpc>
                      <a:spcPct val="120000"/>
                    </a:lnSpc>
                  </a:pPr>
                  <a:r>
                    <a:rPr lang="zh-CN" altLang="en-US" sz="4400" dirty="0">
                      <a:solidFill>
                        <a:schemeClr val="accent1"/>
                      </a:solidFill>
                      <a:latin typeface="方正兰亭粗黑_GBK" panose="02000000000000000000" pitchFamily="2" charset="-122"/>
                      <a:ea typeface="方正兰亭粗黑_GBK" panose="02000000000000000000" pitchFamily="2" charset="-122"/>
                      <a:cs typeface="+mn-ea"/>
                      <a:sym typeface="+mn-lt"/>
                    </a:rPr>
                    <a:t>章</a:t>
                  </a:r>
                </a:p>
              </p:txBody>
            </p:sp>
          </p:grpSp>
          <p:grpSp>
            <p:nvGrpSpPr>
              <p:cNvPr id="43" name="组合 42"/>
              <p:cNvGrpSpPr/>
              <p:nvPr/>
            </p:nvGrpSpPr>
            <p:grpSpPr>
              <a:xfrm>
                <a:off x="5279899" y="1774627"/>
                <a:ext cx="734747" cy="904863"/>
                <a:chOff x="8910643" y="2344820"/>
                <a:chExt cx="1567204" cy="1930058"/>
              </a:xfrm>
            </p:grpSpPr>
            <p:grpSp>
              <p:nvGrpSpPr>
                <p:cNvPr id="47" name="组合 46"/>
                <p:cNvGrpSpPr/>
                <p:nvPr/>
              </p:nvGrpSpPr>
              <p:grpSpPr>
                <a:xfrm>
                  <a:off x="8910643" y="2491783"/>
                  <a:ext cx="1567204" cy="1567202"/>
                  <a:chOff x="4098675" y="1936897"/>
                  <a:chExt cx="1175403" cy="1175401"/>
                </a:xfrm>
                <a:effectLst/>
              </p:grpSpPr>
              <p:sp>
                <p:nvSpPr>
                  <p:cNvPr id="49" name="矩形 48"/>
                  <p:cNvSpPr/>
                  <p:nvPr/>
                </p:nvSpPr>
                <p:spPr>
                  <a:xfrm>
                    <a:off x="4098675" y="1936897"/>
                    <a:ext cx="1175403" cy="11754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440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cxnSp>
                <p:nvCxnSpPr>
                  <p:cNvPr id="50" name="直接连接符 49"/>
                  <p:cNvCxnSpPr/>
                  <p:nvPr/>
                </p:nvCxnSpPr>
                <p:spPr>
                  <a:xfrm>
                    <a:off x="4098675" y="2524598"/>
                    <a:ext cx="117540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4098676" y="2524598"/>
                    <a:ext cx="117540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8" name="TextBox 14"/>
                <p:cNvSpPr txBox="1"/>
                <p:nvPr/>
              </p:nvSpPr>
              <p:spPr>
                <a:xfrm>
                  <a:off x="8953109" y="2344820"/>
                  <a:ext cx="1482273" cy="1930058"/>
                </a:xfrm>
                <a:prstGeom prst="rect">
                  <a:avLst/>
                </a:prstGeom>
                <a:noFill/>
                <a:ln>
                  <a:noFill/>
                </a:ln>
                <a:effectLst/>
              </p:spPr>
              <p:txBody>
                <a:bodyPr wrap="square" rtlCol="0">
                  <a:spAutoFit/>
                </a:bodyPr>
                <a:lstStyle>
                  <a:defPPr>
                    <a:defRPr lang="zh-CN"/>
                  </a:defPPr>
                  <a:lvl1pPr algn="ctr">
                    <a:lnSpc>
                      <a:spcPct val="120000"/>
                    </a:lnSpc>
                    <a:defRPr sz="9600">
                      <a:ln>
                        <a:solidFill>
                          <a:schemeClr val="accent1"/>
                        </a:solidFill>
                      </a:ln>
                      <a:solidFill>
                        <a:schemeClr val="accent1"/>
                      </a:solidFill>
                      <a:effectLst>
                        <a:innerShdw blurRad="38100" dist="25400" dir="13500000">
                          <a:prstClr val="black">
                            <a:alpha val="40000"/>
                          </a:prstClr>
                        </a:innerShdw>
                      </a:effectLst>
                      <a:latin typeface="方正兰亭粗黑_GBK" panose="02000000000000000000" pitchFamily="2" charset="-122"/>
                      <a:ea typeface="方正兰亭粗黑_GBK" panose="02000000000000000000" pitchFamily="2" charset="-122"/>
                      <a:cs typeface="+mn-ea"/>
                    </a:defRPr>
                  </a:lvl1pPr>
                </a:lstStyle>
                <a:p>
                  <a:r>
                    <a:rPr lang="zh-CN" altLang="en-US" sz="4400" dirty="0">
                      <a:ln>
                        <a:noFill/>
                      </a:ln>
                      <a:effectLst/>
                      <a:sym typeface="+mn-lt"/>
                    </a:rPr>
                    <a:t>程</a:t>
                  </a:r>
                </a:p>
              </p:txBody>
            </p:sp>
          </p:grpSp>
          <p:grpSp>
            <p:nvGrpSpPr>
              <p:cNvPr id="44" name="组合 43"/>
              <p:cNvGrpSpPr/>
              <p:nvPr/>
            </p:nvGrpSpPr>
            <p:grpSpPr>
              <a:xfrm>
                <a:off x="1007660" y="1562714"/>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58" name="矩形 57">
            <a:extLst>
              <a:ext uri="{FF2B5EF4-FFF2-40B4-BE49-F238E27FC236}">
                <a16:creationId xmlns:a16="http://schemas.microsoft.com/office/drawing/2014/main" id="{41B01565-49CD-4701-AB78-DD20C6F318FF}"/>
              </a:ext>
            </a:extLst>
          </p:cNvPr>
          <p:cNvSpPr/>
          <p:nvPr/>
        </p:nvSpPr>
        <p:spPr>
          <a:xfrm>
            <a:off x="795022" y="4189128"/>
            <a:ext cx="5416072" cy="1177566"/>
          </a:xfrm>
          <a:prstGeom prst="rect">
            <a:avLst/>
          </a:prstGeom>
          <a:noFill/>
        </p:spPr>
        <p:txBody>
          <a:bodyPr wrap="square" rtlCol="0">
            <a:spAutoFit/>
          </a:bodyPr>
          <a:lstStyle/>
          <a:p>
            <a:pPr algn="ctr">
              <a:lnSpc>
                <a:spcPct val="130000"/>
              </a:lnSpc>
            </a:pP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党章条文</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部分共十一章</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五十五条</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，是每个党员、党的干部和各级党的组织必须严格遵守的行为规范。概括起来，包括以下五个方面的内容。</a:t>
            </a:r>
          </a:p>
        </p:txBody>
      </p:sp>
      <p:grpSp>
        <p:nvGrpSpPr>
          <p:cNvPr id="2" name="组合 1"/>
          <p:cNvGrpSpPr/>
          <p:nvPr/>
        </p:nvGrpSpPr>
        <p:grpSpPr>
          <a:xfrm>
            <a:off x="1763678" y="3257617"/>
            <a:ext cx="3046570" cy="830997"/>
            <a:chOff x="1118366" y="3029017"/>
            <a:chExt cx="3046570" cy="830997"/>
          </a:xfrm>
        </p:grpSpPr>
        <p:sp>
          <p:nvSpPr>
            <p:cNvPr id="57" name="矩形 56">
              <a:extLst>
                <a:ext uri="{FF2B5EF4-FFF2-40B4-BE49-F238E27FC236}">
                  <a16:creationId xmlns:a16="http://schemas.microsoft.com/office/drawing/2014/main" id="{96BF3C42-B8B1-478C-A125-B4B68CDDB934}"/>
                </a:ext>
              </a:extLst>
            </p:cNvPr>
            <p:cNvSpPr/>
            <p:nvPr/>
          </p:nvSpPr>
          <p:spPr>
            <a:xfrm>
              <a:off x="1118366" y="3029017"/>
              <a:ext cx="1886092" cy="830997"/>
            </a:xfrm>
            <a:prstGeom prst="rect">
              <a:avLst/>
            </a:prstGeom>
          </p:spPr>
          <p:txBody>
            <a:bodyPr wrap="square">
              <a:spAutoFit/>
            </a:bodyPr>
            <a:lstStyle/>
            <a:p>
              <a:pPr algn="ctr"/>
              <a:r>
                <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rPr>
                <a:t>共十一</a:t>
              </a: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章</a:t>
              </a:r>
              <a:endParaRPr lang="en-US" altLang="zh-CN"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五十五</a:t>
              </a:r>
              <a:r>
                <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rPr>
                <a:t>条</a:t>
              </a:r>
            </a:p>
          </p:txBody>
        </p:sp>
        <p:sp>
          <p:nvSpPr>
            <p:cNvPr id="97" name="矩形 96">
              <a:extLst>
                <a:ext uri="{FF2B5EF4-FFF2-40B4-BE49-F238E27FC236}">
                  <a16:creationId xmlns:a16="http://schemas.microsoft.com/office/drawing/2014/main" id="{96BF3C42-B8B1-478C-A125-B4B68CDDB934}"/>
                </a:ext>
              </a:extLst>
            </p:cNvPr>
            <p:cNvSpPr/>
            <p:nvPr/>
          </p:nvSpPr>
          <p:spPr>
            <a:xfrm>
              <a:off x="2672072" y="3090572"/>
              <a:ext cx="149286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条文</a:t>
              </a:r>
            </a:p>
          </p:txBody>
        </p:sp>
      </p:grpSp>
      <p:grpSp>
        <p:nvGrpSpPr>
          <p:cNvPr id="98" name="组合 97"/>
          <p:cNvGrpSpPr/>
          <p:nvPr/>
        </p:nvGrpSpPr>
        <p:grpSpPr>
          <a:xfrm>
            <a:off x="6933598" y="1681799"/>
            <a:ext cx="4923440" cy="570280"/>
            <a:chOff x="7486048" y="2691332"/>
            <a:chExt cx="4923440" cy="570280"/>
          </a:xfrm>
        </p:grpSpPr>
        <p:grpSp>
          <p:nvGrpSpPr>
            <p:cNvPr id="99" name="组合 98"/>
            <p:cNvGrpSpPr/>
            <p:nvPr/>
          </p:nvGrpSpPr>
          <p:grpSpPr>
            <a:xfrm>
              <a:off x="7486048" y="2691332"/>
              <a:ext cx="801853" cy="567847"/>
              <a:chOff x="7384448" y="2691332"/>
              <a:chExt cx="801853" cy="567847"/>
            </a:xfrm>
          </p:grpSpPr>
          <p:sp>
            <p:nvSpPr>
              <p:cNvPr id="102" name="矩形 101"/>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7384448" y="2739997"/>
                <a:ext cx="799188" cy="459613"/>
              </a:xfrm>
              <a:prstGeom prst="rect">
                <a:avLst/>
              </a:prstGeom>
              <a:noFill/>
              <a:ln>
                <a:noFill/>
              </a:ln>
            </p:spPr>
            <p:txBody>
              <a:bodyPr wrap="square">
                <a:spAutoFit/>
              </a:bodyPr>
              <a:lstStyle/>
              <a:p>
                <a:pPr algn="ctr">
                  <a:lnSpc>
                    <a:spcPct val="130000"/>
                  </a:lnSpc>
                </a:pPr>
                <a:r>
                  <a:rPr lang="en-US" altLang="zh-CN" sz="20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01</a:t>
                </a:r>
                <a:endParaRPr lang="zh-CN" altLang="en-US"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grpSp>
        <p:sp>
          <p:nvSpPr>
            <p:cNvPr id="100" name="矩形 99"/>
            <p:cNvSpPr/>
            <p:nvPr/>
          </p:nvSpPr>
          <p:spPr>
            <a:xfrm>
              <a:off x="8353090" y="2739997"/>
              <a:ext cx="2249334" cy="453457"/>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党员和党的干部</a:t>
              </a:r>
            </a:p>
          </p:txBody>
        </p:sp>
        <p:sp>
          <p:nvSpPr>
            <p:cNvPr id="101" name="矩形 100"/>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933598" y="2517306"/>
            <a:ext cx="4923440" cy="570280"/>
            <a:chOff x="7486048" y="2691332"/>
            <a:chExt cx="4923440" cy="570280"/>
          </a:xfrm>
        </p:grpSpPr>
        <p:grpSp>
          <p:nvGrpSpPr>
            <p:cNvPr id="111" name="组合 110"/>
            <p:cNvGrpSpPr/>
            <p:nvPr/>
          </p:nvGrpSpPr>
          <p:grpSpPr>
            <a:xfrm>
              <a:off x="7486048" y="2691332"/>
              <a:ext cx="801853" cy="567847"/>
              <a:chOff x="7384448" y="2691332"/>
              <a:chExt cx="801853" cy="567847"/>
            </a:xfrm>
          </p:grpSpPr>
          <p:sp>
            <p:nvSpPr>
              <p:cNvPr id="114" name="矩形 113"/>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7384448" y="2739997"/>
                <a:ext cx="799188" cy="458267"/>
              </a:xfrm>
              <a:prstGeom prst="rect">
                <a:avLst/>
              </a:prstGeom>
              <a:noFill/>
              <a:ln>
                <a:noFill/>
              </a:ln>
            </p:spPr>
            <p:txBody>
              <a:bodyPr wrap="square">
                <a:spAutoFit/>
              </a:bodyPr>
              <a:lstStyle/>
              <a:p>
                <a:pPr algn="ctr">
                  <a:lnSpc>
                    <a:spcPct val="130000"/>
                  </a:lnSpc>
                </a:pPr>
                <a:r>
                  <a:rPr lang="en-US" altLang="zh-CN"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02</a:t>
                </a:r>
                <a:endParaRPr lang="zh-CN" altLang="en-US"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grpSp>
        <p:sp>
          <p:nvSpPr>
            <p:cNvPr id="112" name="矩形 111"/>
            <p:cNvSpPr/>
            <p:nvPr/>
          </p:nvSpPr>
          <p:spPr>
            <a:xfrm>
              <a:off x="8353090" y="2739997"/>
              <a:ext cx="1954381" cy="453457"/>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p>
          </p:txBody>
        </p:sp>
        <p:sp>
          <p:nvSpPr>
            <p:cNvPr id="113" name="矩形 112"/>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6933598" y="3352813"/>
            <a:ext cx="4923440" cy="570280"/>
            <a:chOff x="7486048" y="2691332"/>
            <a:chExt cx="4923440" cy="570280"/>
          </a:xfrm>
        </p:grpSpPr>
        <p:grpSp>
          <p:nvGrpSpPr>
            <p:cNvPr id="117" name="组合 116"/>
            <p:cNvGrpSpPr/>
            <p:nvPr/>
          </p:nvGrpSpPr>
          <p:grpSpPr>
            <a:xfrm>
              <a:off x="7486048" y="2691332"/>
              <a:ext cx="801853" cy="567847"/>
              <a:chOff x="7384448" y="2691332"/>
              <a:chExt cx="801853" cy="567847"/>
            </a:xfrm>
          </p:grpSpPr>
          <p:sp>
            <p:nvSpPr>
              <p:cNvPr id="120" name="矩形 119"/>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7384448" y="2739997"/>
                <a:ext cx="799188" cy="458267"/>
              </a:xfrm>
              <a:prstGeom prst="rect">
                <a:avLst/>
              </a:prstGeom>
              <a:noFill/>
              <a:ln>
                <a:noFill/>
              </a:ln>
            </p:spPr>
            <p:txBody>
              <a:bodyPr wrap="square">
                <a:spAutoFit/>
              </a:bodyPr>
              <a:lstStyle/>
              <a:p>
                <a:pPr algn="ctr">
                  <a:lnSpc>
                    <a:spcPct val="130000"/>
                  </a:lnSpc>
                </a:pPr>
                <a:r>
                  <a:rPr lang="en-US" altLang="zh-CN"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03</a:t>
                </a:r>
                <a:endParaRPr lang="zh-CN" altLang="en-US"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grpSp>
        <p:sp>
          <p:nvSpPr>
            <p:cNvPr id="118" name="矩形 117"/>
            <p:cNvSpPr/>
            <p:nvPr/>
          </p:nvSpPr>
          <p:spPr>
            <a:xfrm>
              <a:off x="8353090" y="2739997"/>
              <a:ext cx="1954381" cy="453457"/>
            </a:xfrm>
            <a:prstGeom prst="rect">
              <a:avLst/>
            </a:prstGeom>
            <a:noFill/>
            <a:ln>
              <a:noFill/>
            </a:ln>
          </p:spPr>
          <p:txBody>
            <a:bodyPr wrap="none">
              <a:spAutoFit/>
            </a:bodyPr>
            <a:lstStyle/>
            <a:p>
              <a:pPr>
                <a:lnSpc>
                  <a:spcPct val="130000"/>
                </a:lnSpc>
              </a:pPr>
              <a:r>
                <a:rPr lang="zh-CN" altLang="en-US" sz="2000" b="1" spc="3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党的组织体系</a:t>
              </a:r>
            </a:p>
          </p:txBody>
        </p:sp>
        <p:sp>
          <p:nvSpPr>
            <p:cNvPr id="119" name="矩形 118"/>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6933598" y="4188320"/>
            <a:ext cx="4923440" cy="570280"/>
            <a:chOff x="7486048" y="2691332"/>
            <a:chExt cx="4923440" cy="570280"/>
          </a:xfrm>
        </p:grpSpPr>
        <p:grpSp>
          <p:nvGrpSpPr>
            <p:cNvPr id="123" name="组合 122"/>
            <p:cNvGrpSpPr/>
            <p:nvPr/>
          </p:nvGrpSpPr>
          <p:grpSpPr>
            <a:xfrm>
              <a:off x="7486048" y="2691332"/>
              <a:ext cx="801853" cy="567847"/>
              <a:chOff x="7384448" y="2691332"/>
              <a:chExt cx="801853" cy="567847"/>
            </a:xfrm>
          </p:grpSpPr>
          <p:sp>
            <p:nvSpPr>
              <p:cNvPr id="126" name="矩形 125"/>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a:off x="7384448" y="2739997"/>
                <a:ext cx="799188" cy="458267"/>
              </a:xfrm>
              <a:prstGeom prst="rect">
                <a:avLst/>
              </a:prstGeom>
              <a:noFill/>
              <a:ln>
                <a:noFill/>
              </a:ln>
            </p:spPr>
            <p:txBody>
              <a:bodyPr wrap="square">
                <a:spAutoFit/>
              </a:bodyPr>
              <a:lstStyle/>
              <a:p>
                <a:pPr algn="ctr">
                  <a:lnSpc>
                    <a:spcPct val="130000"/>
                  </a:lnSpc>
                </a:pPr>
                <a:r>
                  <a:rPr lang="en-US" altLang="zh-CN"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04</a:t>
                </a:r>
                <a:endParaRPr lang="zh-CN" altLang="en-US"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grpSp>
        <p:sp>
          <p:nvSpPr>
            <p:cNvPr id="124" name="矩形 123"/>
            <p:cNvSpPr/>
            <p:nvPr/>
          </p:nvSpPr>
          <p:spPr>
            <a:xfrm>
              <a:off x="8353090" y="2739997"/>
              <a:ext cx="3005951" cy="492443"/>
            </a:xfrm>
            <a:prstGeom prst="rect">
              <a:avLst/>
            </a:prstGeom>
            <a:noFill/>
            <a:ln>
              <a:noFill/>
            </a:ln>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党的纪律和纪律检查机关</a:t>
              </a:r>
            </a:p>
          </p:txBody>
        </p:sp>
        <p:sp>
          <p:nvSpPr>
            <p:cNvPr id="125" name="矩形 124"/>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6933598" y="5023827"/>
            <a:ext cx="4923440" cy="570280"/>
            <a:chOff x="7486048" y="2691332"/>
            <a:chExt cx="4923440" cy="570280"/>
          </a:xfrm>
        </p:grpSpPr>
        <p:grpSp>
          <p:nvGrpSpPr>
            <p:cNvPr id="129" name="组合 128"/>
            <p:cNvGrpSpPr/>
            <p:nvPr/>
          </p:nvGrpSpPr>
          <p:grpSpPr>
            <a:xfrm>
              <a:off x="7486048" y="2691332"/>
              <a:ext cx="801853" cy="567847"/>
              <a:chOff x="7384448" y="2691332"/>
              <a:chExt cx="801853" cy="567847"/>
            </a:xfrm>
          </p:grpSpPr>
          <p:sp>
            <p:nvSpPr>
              <p:cNvPr id="132" name="矩形 131"/>
              <p:cNvSpPr/>
              <p:nvPr/>
            </p:nvSpPr>
            <p:spPr>
              <a:xfrm>
                <a:off x="7387896" y="2691332"/>
                <a:ext cx="798405" cy="5678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p:cNvSpPr/>
              <p:nvPr/>
            </p:nvSpPr>
            <p:spPr>
              <a:xfrm>
                <a:off x="7384448" y="2739997"/>
                <a:ext cx="799188" cy="458267"/>
              </a:xfrm>
              <a:prstGeom prst="rect">
                <a:avLst/>
              </a:prstGeom>
              <a:noFill/>
              <a:ln>
                <a:noFill/>
              </a:ln>
            </p:spPr>
            <p:txBody>
              <a:bodyPr wrap="square">
                <a:spAutoFit/>
              </a:bodyPr>
              <a:lstStyle/>
              <a:p>
                <a:pPr algn="ctr">
                  <a:lnSpc>
                    <a:spcPct val="130000"/>
                  </a:lnSpc>
                </a:pPr>
                <a:r>
                  <a:rPr lang="en-US" altLang="zh-CN"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05</a:t>
                </a:r>
                <a:endParaRPr lang="zh-CN" altLang="en-US" sz="20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grpSp>
        <p:sp>
          <p:nvSpPr>
            <p:cNvPr id="130" name="矩形 129"/>
            <p:cNvSpPr/>
            <p:nvPr/>
          </p:nvSpPr>
          <p:spPr>
            <a:xfrm>
              <a:off x="8353089" y="2739997"/>
              <a:ext cx="3896061" cy="452432"/>
            </a:xfrm>
            <a:prstGeom prst="rect">
              <a:avLst/>
            </a:prstGeom>
            <a:noFill/>
            <a:ln>
              <a:noFill/>
            </a:ln>
          </p:spPr>
          <p:txBody>
            <a:bodyPr wrap="square">
              <a:spAutoFit/>
            </a:bodyPr>
            <a:lstStyle/>
            <a:p>
              <a:pPr>
                <a:lnSpc>
                  <a:spcPct val="130000"/>
                </a:lnSpc>
              </a:pP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党和共产主义青年团的</a:t>
              </a:r>
              <a:r>
                <a:rPr lang="zh-CN" altLang="en-US"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关系党旗</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党徽</a:t>
              </a:r>
            </a:p>
          </p:txBody>
        </p:sp>
        <p:sp>
          <p:nvSpPr>
            <p:cNvPr id="131" name="矩形 130"/>
            <p:cNvSpPr/>
            <p:nvPr/>
          </p:nvSpPr>
          <p:spPr>
            <a:xfrm>
              <a:off x="8334039" y="2693765"/>
              <a:ext cx="4075449" cy="5678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730878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win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750"/>
                                        <p:tgtEl>
                                          <p:spTgt spid="27"/>
                                        </p:tgtEl>
                                      </p:cBhvr>
                                    </p:animEffect>
                                    <p:anim calcmode="lin" valueType="num">
                                      <p:cBhvr>
                                        <p:cTn id="18" dur="750" fill="hold"/>
                                        <p:tgtEl>
                                          <p:spTgt spid="27"/>
                                        </p:tgtEl>
                                        <p:attrNameLst>
                                          <p:attrName>ppt_x</p:attrName>
                                        </p:attrNameLst>
                                      </p:cBhvr>
                                      <p:tavLst>
                                        <p:tav tm="0">
                                          <p:val>
                                            <p:strVal val="#ppt_x"/>
                                          </p:val>
                                        </p:tav>
                                        <p:tav tm="100000">
                                          <p:val>
                                            <p:strVal val="#ppt_x"/>
                                          </p:val>
                                        </p:tav>
                                      </p:tavLst>
                                    </p:anim>
                                    <p:anim calcmode="lin" valueType="num">
                                      <p:cBhvr>
                                        <p:cTn id="19" dur="75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750" fill="hold"/>
                                        <p:tgtEl>
                                          <p:spTgt spid="2"/>
                                        </p:tgtEl>
                                        <p:attrNameLst>
                                          <p:attrName>ppt_w</p:attrName>
                                        </p:attrNameLst>
                                      </p:cBhvr>
                                      <p:tavLst>
                                        <p:tav tm="0">
                                          <p:val>
                                            <p:fltVal val="0"/>
                                          </p:val>
                                        </p:tav>
                                        <p:tav tm="100000">
                                          <p:val>
                                            <p:strVal val="#ppt_w"/>
                                          </p:val>
                                        </p:tav>
                                      </p:tavLst>
                                    </p:anim>
                                    <p:anim calcmode="lin" valueType="num">
                                      <p:cBhvr>
                                        <p:cTn id="24" dur="750" fill="hold"/>
                                        <p:tgtEl>
                                          <p:spTgt spid="2"/>
                                        </p:tgtEl>
                                        <p:attrNameLst>
                                          <p:attrName>ppt_h</p:attrName>
                                        </p:attrNameLst>
                                      </p:cBhvr>
                                      <p:tavLst>
                                        <p:tav tm="0">
                                          <p:val>
                                            <p:fltVal val="0"/>
                                          </p:val>
                                        </p:tav>
                                        <p:tav tm="100000">
                                          <p:val>
                                            <p:strVal val="#ppt_h"/>
                                          </p:val>
                                        </p:tav>
                                      </p:tavLst>
                                    </p:anim>
                                    <p:animEffect transition="in" filter="fade">
                                      <p:cBhvr>
                                        <p:cTn id="25" dur="750"/>
                                        <p:tgtEl>
                                          <p:spTgt spid="2"/>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childTnLst>
                          </p:cTn>
                        </p:par>
                        <p:par>
                          <p:cTn id="30" fill="hold">
                            <p:stCondLst>
                              <p:cond delay="3250"/>
                            </p:stCondLst>
                            <p:childTnLst>
                              <p:par>
                                <p:cTn id="31" presetID="2" presetClass="entr" presetSubtype="2" fill="hold" nodeType="afterEffect">
                                  <p:stCondLst>
                                    <p:cond delay="0"/>
                                  </p:stCondLst>
                                  <p:childTnLst>
                                    <p:set>
                                      <p:cBhvr>
                                        <p:cTn id="32" dur="1" fill="hold">
                                          <p:stCondLst>
                                            <p:cond delay="0"/>
                                          </p:stCondLst>
                                        </p:cTn>
                                        <p:tgtEl>
                                          <p:spTgt spid="98"/>
                                        </p:tgtEl>
                                        <p:attrNameLst>
                                          <p:attrName>style.visibility</p:attrName>
                                        </p:attrNameLst>
                                      </p:cBhvr>
                                      <p:to>
                                        <p:strVal val="visible"/>
                                      </p:to>
                                    </p:set>
                                    <p:anim calcmode="lin" valueType="num">
                                      <p:cBhvr additive="base">
                                        <p:cTn id="33" dur="750" fill="hold"/>
                                        <p:tgtEl>
                                          <p:spTgt spid="98"/>
                                        </p:tgtEl>
                                        <p:attrNameLst>
                                          <p:attrName>ppt_x</p:attrName>
                                        </p:attrNameLst>
                                      </p:cBhvr>
                                      <p:tavLst>
                                        <p:tav tm="0">
                                          <p:val>
                                            <p:strVal val="1+#ppt_w/2"/>
                                          </p:val>
                                        </p:tav>
                                        <p:tav tm="100000">
                                          <p:val>
                                            <p:strVal val="#ppt_x"/>
                                          </p:val>
                                        </p:tav>
                                      </p:tavLst>
                                    </p:anim>
                                    <p:anim calcmode="lin" valueType="num">
                                      <p:cBhvr additive="base">
                                        <p:cTn id="34" dur="750" fill="hold"/>
                                        <p:tgtEl>
                                          <p:spTgt spid="9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110"/>
                                        </p:tgtEl>
                                        <p:attrNameLst>
                                          <p:attrName>style.visibility</p:attrName>
                                        </p:attrNameLst>
                                      </p:cBhvr>
                                      <p:to>
                                        <p:strVal val="visible"/>
                                      </p:to>
                                    </p:set>
                                    <p:anim calcmode="lin" valueType="num">
                                      <p:cBhvr additive="base">
                                        <p:cTn id="37" dur="750" fill="hold"/>
                                        <p:tgtEl>
                                          <p:spTgt spid="110"/>
                                        </p:tgtEl>
                                        <p:attrNameLst>
                                          <p:attrName>ppt_x</p:attrName>
                                        </p:attrNameLst>
                                      </p:cBhvr>
                                      <p:tavLst>
                                        <p:tav tm="0">
                                          <p:val>
                                            <p:strVal val="1+#ppt_w/2"/>
                                          </p:val>
                                        </p:tav>
                                        <p:tav tm="100000">
                                          <p:val>
                                            <p:strVal val="#ppt_x"/>
                                          </p:val>
                                        </p:tav>
                                      </p:tavLst>
                                    </p:anim>
                                    <p:anim calcmode="lin" valueType="num">
                                      <p:cBhvr additive="base">
                                        <p:cTn id="38" dur="750" fill="hold"/>
                                        <p:tgtEl>
                                          <p:spTgt spid="110"/>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116"/>
                                        </p:tgtEl>
                                        <p:attrNameLst>
                                          <p:attrName>style.visibility</p:attrName>
                                        </p:attrNameLst>
                                      </p:cBhvr>
                                      <p:to>
                                        <p:strVal val="visible"/>
                                      </p:to>
                                    </p:set>
                                    <p:anim calcmode="lin" valueType="num">
                                      <p:cBhvr additive="base">
                                        <p:cTn id="41" dur="750" fill="hold"/>
                                        <p:tgtEl>
                                          <p:spTgt spid="116"/>
                                        </p:tgtEl>
                                        <p:attrNameLst>
                                          <p:attrName>ppt_x</p:attrName>
                                        </p:attrNameLst>
                                      </p:cBhvr>
                                      <p:tavLst>
                                        <p:tav tm="0">
                                          <p:val>
                                            <p:strVal val="1+#ppt_w/2"/>
                                          </p:val>
                                        </p:tav>
                                        <p:tav tm="100000">
                                          <p:val>
                                            <p:strVal val="#ppt_x"/>
                                          </p:val>
                                        </p:tav>
                                      </p:tavLst>
                                    </p:anim>
                                    <p:anim calcmode="lin" valueType="num">
                                      <p:cBhvr additive="base">
                                        <p:cTn id="42" dur="750" fill="hold"/>
                                        <p:tgtEl>
                                          <p:spTgt spid="116"/>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122"/>
                                        </p:tgtEl>
                                        <p:attrNameLst>
                                          <p:attrName>style.visibility</p:attrName>
                                        </p:attrNameLst>
                                      </p:cBhvr>
                                      <p:to>
                                        <p:strVal val="visible"/>
                                      </p:to>
                                    </p:set>
                                    <p:anim calcmode="lin" valueType="num">
                                      <p:cBhvr additive="base">
                                        <p:cTn id="45" dur="750" fill="hold"/>
                                        <p:tgtEl>
                                          <p:spTgt spid="122"/>
                                        </p:tgtEl>
                                        <p:attrNameLst>
                                          <p:attrName>ppt_x</p:attrName>
                                        </p:attrNameLst>
                                      </p:cBhvr>
                                      <p:tavLst>
                                        <p:tav tm="0">
                                          <p:val>
                                            <p:strVal val="1+#ppt_w/2"/>
                                          </p:val>
                                        </p:tav>
                                        <p:tav tm="100000">
                                          <p:val>
                                            <p:strVal val="#ppt_x"/>
                                          </p:val>
                                        </p:tav>
                                      </p:tavLst>
                                    </p:anim>
                                    <p:anim calcmode="lin" valueType="num">
                                      <p:cBhvr additive="base">
                                        <p:cTn id="46" dur="750" fill="hold"/>
                                        <p:tgtEl>
                                          <p:spTgt spid="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1000"/>
                                  </p:stCondLst>
                                  <p:childTnLst>
                                    <p:set>
                                      <p:cBhvr>
                                        <p:cTn id="48" dur="1" fill="hold">
                                          <p:stCondLst>
                                            <p:cond delay="0"/>
                                          </p:stCondLst>
                                        </p:cTn>
                                        <p:tgtEl>
                                          <p:spTgt spid="128"/>
                                        </p:tgtEl>
                                        <p:attrNameLst>
                                          <p:attrName>style.visibility</p:attrName>
                                        </p:attrNameLst>
                                      </p:cBhvr>
                                      <p:to>
                                        <p:strVal val="visible"/>
                                      </p:to>
                                    </p:set>
                                    <p:anim calcmode="lin" valueType="num">
                                      <p:cBhvr additive="base">
                                        <p:cTn id="49" dur="750" fill="hold"/>
                                        <p:tgtEl>
                                          <p:spTgt spid="128"/>
                                        </p:tgtEl>
                                        <p:attrNameLst>
                                          <p:attrName>ppt_x</p:attrName>
                                        </p:attrNameLst>
                                      </p:cBhvr>
                                      <p:tavLst>
                                        <p:tav tm="0">
                                          <p:val>
                                            <p:strVal val="1+#ppt_w/2"/>
                                          </p:val>
                                        </p:tav>
                                        <p:tav tm="100000">
                                          <p:val>
                                            <p:strVal val="#ppt_x"/>
                                          </p:val>
                                        </p:tav>
                                      </p:tavLst>
                                    </p:anim>
                                    <p:anim calcmode="lin" valueType="num">
                                      <p:cBhvr additive="base">
                                        <p:cTn id="50" dur="750" fill="hold"/>
                                        <p:tgtEl>
                                          <p:spTgt spid="1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172390"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党章的条文</a:t>
            </a:r>
          </a:p>
        </p:txBody>
      </p:sp>
      <p:grpSp>
        <p:nvGrpSpPr>
          <p:cNvPr id="11" name="组合 10"/>
          <p:cNvGrpSpPr/>
          <p:nvPr/>
        </p:nvGrpSpPr>
        <p:grpSpPr>
          <a:xfrm>
            <a:off x="4377601" y="1523905"/>
            <a:ext cx="3436797" cy="584775"/>
            <a:chOff x="4457913" y="1733247"/>
            <a:chExt cx="3436797" cy="584775"/>
          </a:xfrm>
        </p:grpSpPr>
        <p:sp>
          <p:nvSpPr>
            <p:cNvPr id="76" name="矩形: 圆角 4">
              <a:extLst>
                <a:ext uri="{FF2B5EF4-FFF2-40B4-BE49-F238E27FC236}">
                  <a16:creationId xmlns:a16="http://schemas.microsoft.com/office/drawing/2014/main" id="{030097FD-D71E-49F0-9F98-02756A65EA5C}"/>
                </a:ext>
              </a:extLst>
            </p:cNvPr>
            <p:cNvSpPr/>
            <p:nvPr/>
          </p:nvSpPr>
          <p:spPr>
            <a:xfrm>
              <a:off x="4457913" y="1733247"/>
              <a:ext cx="3436797" cy="584775"/>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77" name="矩形 76">
              <a:extLst>
                <a:ext uri="{FF2B5EF4-FFF2-40B4-BE49-F238E27FC236}">
                  <a16:creationId xmlns:a16="http://schemas.microsoft.com/office/drawing/2014/main" id="{76A68FFB-733B-4E93-9156-EB2A7CC78D8C}"/>
                </a:ext>
              </a:extLst>
            </p:cNvPr>
            <p:cNvSpPr/>
            <p:nvPr/>
          </p:nvSpPr>
          <p:spPr>
            <a:xfrm>
              <a:off x="5318041" y="1764024"/>
              <a:ext cx="1716541" cy="523220"/>
            </a:xfrm>
            <a:prstGeom prst="rect">
              <a:avLst/>
            </a:prstGeom>
          </p:spPr>
          <p:txBody>
            <a:bodyPr wrap="square">
              <a:spAutoFit/>
            </a:bodyPr>
            <a:lstStyle/>
            <a:p>
              <a:pPr algn="ctr"/>
              <a:r>
                <a:rPr lang="zh-CN" altLang="en-US" sz="2800" b="1" spc="600" dirty="0" smtClean="0">
                  <a:solidFill>
                    <a:srgbClr val="FDF29C"/>
                  </a:solidFill>
                  <a:latin typeface="inherit"/>
                  <a:ea typeface="微软雅黑" panose="020B0503020204020204" pitchFamily="34" charset="-122"/>
                </a:rPr>
                <a:t>章 程</a:t>
              </a:r>
              <a:endParaRPr lang="zh-CN" altLang="en-US" sz="2800" b="1" spc="600" dirty="0">
                <a:solidFill>
                  <a:srgbClr val="FDF29C"/>
                </a:solidFill>
                <a:latin typeface="inherit"/>
                <a:ea typeface="微软雅黑" panose="020B0503020204020204" pitchFamily="34" charset="-122"/>
              </a:endParaRPr>
            </a:p>
          </p:txBody>
        </p:sp>
      </p:grpSp>
      <p:grpSp>
        <p:nvGrpSpPr>
          <p:cNvPr id="21" name="组合 20"/>
          <p:cNvGrpSpPr/>
          <p:nvPr/>
        </p:nvGrpSpPr>
        <p:grpSpPr>
          <a:xfrm>
            <a:off x="334963" y="2657226"/>
            <a:ext cx="2085562" cy="762941"/>
            <a:chOff x="334963" y="2370671"/>
            <a:chExt cx="2085562" cy="762941"/>
          </a:xfrm>
        </p:grpSpPr>
        <p:sp>
          <p:nvSpPr>
            <p:cNvPr id="156" name="矩形: 圆角 4">
              <a:extLst>
                <a:ext uri="{FF2B5EF4-FFF2-40B4-BE49-F238E27FC236}">
                  <a16:creationId xmlns:a16="http://schemas.microsoft.com/office/drawing/2014/main" id="{030097FD-D71E-49F0-9F98-02756A65EA5C}"/>
                </a:ext>
              </a:extLst>
            </p:cNvPr>
            <p:cNvSpPr/>
            <p:nvPr/>
          </p:nvSpPr>
          <p:spPr>
            <a:xfrm>
              <a:off x="334963" y="2370671"/>
              <a:ext cx="2085562" cy="762941"/>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57" name="矩形 156">
              <a:extLst>
                <a:ext uri="{FF2B5EF4-FFF2-40B4-BE49-F238E27FC236}">
                  <a16:creationId xmlns:a16="http://schemas.microsoft.com/office/drawing/2014/main" id="{76A68FFB-733B-4E93-9156-EB2A7CC78D8C}"/>
                </a:ext>
              </a:extLst>
            </p:cNvPr>
            <p:cNvSpPr/>
            <p:nvPr/>
          </p:nvSpPr>
          <p:spPr>
            <a:xfrm>
              <a:off x="451440" y="2567475"/>
              <a:ext cx="1852608" cy="369332"/>
            </a:xfrm>
            <a:prstGeom prst="rect">
              <a:avLst/>
            </a:prstGeom>
          </p:spPr>
          <p:txBody>
            <a:bodyPr wrap="square">
              <a:spAutoFit/>
            </a:bodyPr>
            <a:lstStyle/>
            <a:p>
              <a:pPr algn="ctr"/>
              <a:r>
                <a:rPr lang="zh-CN" altLang="en-US" b="1" dirty="0">
                  <a:solidFill>
                    <a:srgbClr val="FDF29C"/>
                  </a:solidFill>
                  <a:latin typeface="inherit"/>
                  <a:ea typeface="微软雅黑" panose="020B0503020204020204" pitchFamily="34" charset="-122"/>
                </a:rPr>
                <a:t>党员和党的干部</a:t>
              </a:r>
            </a:p>
          </p:txBody>
        </p:sp>
      </p:grpSp>
      <p:grpSp>
        <p:nvGrpSpPr>
          <p:cNvPr id="20" name="组合 19"/>
          <p:cNvGrpSpPr/>
          <p:nvPr/>
        </p:nvGrpSpPr>
        <p:grpSpPr>
          <a:xfrm>
            <a:off x="2606945" y="2657226"/>
            <a:ext cx="1852608" cy="762941"/>
            <a:chOff x="2496299" y="2370671"/>
            <a:chExt cx="1852608" cy="762941"/>
          </a:xfrm>
        </p:grpSpPr>
        <p:sp>
          <p:nvSpPr>
            <p:cNvPr id="159" name="矩形: 圆角 4">
              <a:extLst>
                <a:ext uri="{FF2B5EF4-FFF2-40B4-BE49-F238E27FC236}">
                  <a16:creationId xmlns:a16="http://schemas.microsoft.com/office/drawing/2014/main" id="{030097FD-D71E-49F0-9F98-02756A65EA5C}"/>
                </a:ext>
              </a:extLst>
            </p:cNvPr>
            <p:cNvSpPr/>
            <p:nvPr/>
          </p:nvSpPr>
          <p:spPr>
            <a:xfrm>
              <a:off x="2513750" y="2370671"/>
              <a:ext cx="1791618" cy="762941"/>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60" name="矩形 159">
              <a:extLst>
                <a:ext uri="{FF2B5EF4-FFF2-40B4-BE49-F238E27FC236}">
                  <a16:creationId xmlns:a16="http://schemas.microsoft.com/office/drawing/2014/main" id="{76A68FFB-733B-4E93-9156-EB2A7CC78D8C}"/>
                </a:ext>
              </a:extLst>
            </p:cNvPr>
            <p:cNvSpPr/>
            <p:nvPr/>
          </p:nvSpPr>
          <p:spPr>
            <a:xfrm>
              <a:off x="2496299" y="2567475"/>
              <a:ext cx="1852608" cy="369332"/>
            </a:xfrm>
            <a:prstGeom prst="rect">
              <a:avLst/>
            </a:prstGeom>
          </p:spPr>
          <p:txBody>
            <a:bodyPr wrap="square">
              <a:spAutoFit/>
            </a:bodyPr>
            <a:lstStyle/>
            <a:p>
              <a:pPr algn="ctr"/>
              <a:r>
                <a:rPr lang="zh-CN" altLang="en-US" b="1" dirty="0">
                  <a:solidFill>
                    <a:srgbClr val="FDF29C"/>
                  </a:solidFill>
                  <a:latin typeface="inherit"/>
                  <a:ea typeface="微软雅黑" panose="020B0503020204020204" pitchFamily="34" charset="-122"/>
                </a:rPr>
                <a:t>党的组织制度</a:t>
              </a:r>
            </a:p>
          </p:txBody>
        </p:sp>
      </p:grpSp>
      <p:grpSp>
        <p:nvGrpSpPr>
          <p:cNvPr id="17" name="组合 16"/>
          <p:cNvGrpSpPr/>
          <p:nvPr/>
        </p:nvGrpSpPr>
        <p:grpSpPr>
          <a:xfrm>
            <a:off x="4645973" y="2657226"/>
            <a:ext cx="3057832" cy="762941"/>
            <a:chOff x="4622614" y="2370671"/>
            <a:chExt cx="3057832" cy="762941"/>
          </a:xfrm>
        </p:grpSpPr>
        <p:sp>
          <p:nvSpPr>
            <p:cNvPr id="162" name="矩形: 圆角 4">
              <a:extLst>
                <a:ext uri="{FF2B5EF4-FFF2-40B4-BE49-F238E27FC236}">
                  <a16:creationId xmlns:a16="http://schemas.microsoft.com/office/drawing/2014/main" id="{030097FD-D71E-49F0-9F98-02756A65EA5C}"/>
                </a:ext>
              </a:extLst>
            </p:cNvPr>
            <p:cNvSpPr/>
            <p:nvPr/>
          </p:nvSpPr>
          <p:spPr>
            <a:xfrm>
              <a:off x="4622614" y="2370671"/>
              <a:ext cx="3057832" cy="762941"/>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63" name="矩形 162">
              <a:extLst>
                <a:ext uri="{FF2B5EF4-FFF2-40B4-BE49-F238E27FC236}">
                  <a16:creationId xmlns:a16="http://schemas.microsoft.com/office/drawing/2014/main" id="{76A68FFB-733B-4E93-9156-EB2A7CC78D8C}"/>
                </a:ext>
              </a:extLst>
            </p:cNvPr>
            <p:cNvSpPr/>
            <p:nvPr/>
          </p:nvSpPr>
          <p:spPr>
            <a:xfrm>
              <a:off x="5225226" y="2567475"/>
              <a:ext cx="1852608" cy="369332"/>
            </a:xfrm>
            <a:prstGeom prst="rect">
              <a:avLst/>
            </a:prstGeom>
          </p:spPr>
          <p:txBody>
            <a:bodyPr wrap="square">
              <a:spAutoFit/>
            </a:bodyPr>
            <a:lstStyle/>
            <a:p>
              <a:pPr algn="ctr"/>
              <a:r>
                <a:rPr lang="zh-CN" altLang="en-US" b="1" dirty="0">
                  <a:solidFill>
                    <a:srgbClr val="FDF29C"/>
                  </a:solidFill>
                  <a:latin typeface="inherit"/>
                  <a:ea typeface="微软雅黑" panose="020B0503020204020204" pitchFamily="34" charset="-122"/>
                </a:rPr>
                <a:t>党的组织体系</a:t>
              </a:r>
            </a:p>
          </p:txBody>
        </p:sp>
      </p:grpSp>
      <p:grpSp>
        <p:nvGrpSpPr>
          <p:cNvPr id="18" name="组合 17"/>
          <p:cNvGrpSpPr/>
          <p:nvPr/>
        </p:nvGrpSpPr>
        <p:grpSpPr>
          <a:xfrm>
            <a:off x="7890225" y="2657226"/>
            <a:ext cx="2085562" cy="775616"/>
            <a:chOff x="7595224" y="2370671"/>
            <a:chExt cx="2085562" cy="775616"/>
          </a:xfrm>
        </p:grpSpPr>
        <p:sp>
          <p:nvSpPr>
            <p:cNvPr id="165" name="矩形: 圆角 4">
              <a:extLst>
                <a:ext uri="{FF2B5EF4-FFF2-40B4-BE49-F238E27FC236}">
                  <a16:creationId xmlns:a16="http://schemas.microsoft.com/office/drawing/2014/main" id="{030097FD-D71E-49F0-9F98-02756A65EA5C}"/>
                </a:ext>
              </a:extLst>
            </p:cNvPr>
            <p:cNvSpPr/>
            <p:nvPr/>
          </p:nvSpPr>
          <p:spPr>
            <a:xfrm>
              <a:off x="7595224" y="2370671"/>
              <a:ext cx="2085562" cy="762941"/>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66" name="矩形 165">
              <a:extLst>
                <a:ext uri="{FF2B5EF4-FFF2-40B4-BE49-F238E27FC236}">
                  <a16:creationId xmlns:a16="http://schemas.microsoft.com/office/drawing/2014/main" id="{76A68FFB-733B-4E93-9156-EB2A7CC78D8C}"/>
                </a:ext>
              </a:extLst>
            </p:cNvPr>
            <p:cNvSpPr/>
            <p:nvPr/>
          </p:nvSpPr>
          <p:spPr>
            <a:xfrm>
              <a:off x="7711701" y="2389157"/>
              <a:ext cx="1852608" cy="757130"/>
            </a:xfrm>
            <a:prstGeom prst="rect">
              <a:avLst/>
            </a:prstGeom>
          </p:spPr>
          <p:txBody>
            <a:bodyPr wrap="square">
              <a:spAutoFit/>
            </a:bodyPr>
            <a:lstStyle/>
            <a:p>
              <a:pPr algn="ctr">
                <a:lnSpc>
                  <a:spcPct val="120000"/>
                </a:lnSpc>
              </a:pPr>
              <a:r>
                <a:rPr lang="zh-CN" altLang="en-US" b="1" dirty="0">
                  <a:solidFill>
                    <a:srgbClr val="FDF29C"/>
                  </a:solidFill>
                  <a:latin typeface="inherit"/>
                  <a:ea typeface="微软雅黑" panose="020B0503020204020204" pitchFamily="34" charset="-122"/>
                </a:rPr>
                <a:t>党的纪律和纪律检查机关</a:t>
              </a:r>
            </a:p>
          </p:txBody>
        </p:sp>
      </p:grpSp>
      <p:grpSp>
        <p:nvGrpSpPr>
          <p:cNvPr id="19" name="组合 18"/>
          <p:cNvGrpSpPr/>
          <p:nvPr/>
        </p:nvGrpSpPr>
        <p:grpSpPr>
          <a:xfrm>
            <a:off x="10162208" y="2657226"/>
            <a:ext cx="1694830" cy="762941"/>
            <a:chOff x="9761310" y="2370671"/>
            <a:chExt cx="1694830" cy="762941"/>
          </a:xfrm>
        </p:grpSpPr>
        <p:sp>
          <p:nvSpPr>
            <p:cNvPr id="168" name="矩形: 圆角 4">
              <a:extLst>
                <a:ext uri="{FF2B5EF4-FFF2-40B4-BE49-F238E27FC236}">
                  <a16:creationId xmlns:a16="http://schemas.microsoft.com/office/drawing/2014/main" id="{030097FD-D71E-49F0-9F98-02756A65EA5C}"/>
                </a:ext>
              </a:extLst>
            </p:cNvPr>
            <p:cNvSpPr/>
            <p:nvPr/>
          </p:nvSpPr>
          <p:spPr>
            <a:xfrm>
              <a:off x="9761310" y="2370671"/>
              <a:ext cx="1694830" cy="762941"/>
            </a:xfrm>
            <a:prstGeom prst="roundRect">
              <a:avLst>
                <a:gd name="adj" fmla="val 194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69" name="矩形 168">
              <a:extLst>
                <a:ext uri="{FF2B5EF4-FFF2-40B4-BE49-F238E27FC236}">
                  <a16:creationId xmlns:a16="http://schemas.microsoft.com/office/drawing/2014/main" id="{76A68FFB-733B-4E93-9156-EB2A7CC78D8C}"/>
                </a:ext>
              </a:extLst>
            </p:cNvPr>
            <p:cNvSpPr/>
            <p:nvPr/>
          </p:nvSpPr>
          <p:spPr>
            <a:xfrm>
              <a:off x="9959411" y="2567475"/>
              <a:ext cx="1298629" cy="369332"/>
            </a:xfrm>
            <a:prstGeom prst="rect">
              <a:avLst/>
            </a:prstGeom>
          </p:spPr>
          <p:txBody>
            <a:bodyPr wrap="square">
              <a:spAutoFit/>
            </a:bodyPr>
            <a:lstStyle/>
            <a:p>
              <a:pPr algn="ctr"/>
              <a:r>
                <a:rPr lang="zh-CN" altLang="en-US" b="1" dirty="0">
                  <a:solidFill>
                    <a:srgbClr val="FDF29C"/>
                  </a:solidFill>
                  <a:latin typeface="inherit"/>
                  <a:ea typeface="微软雅黑" panose="020B0503020204020204" pitchFamily="34" charset="-122"/>
                </a:rPr>
                <a:t>其他</a:t>
              </a:r>
            </a:p>
          </p:txBody>
        </p:sp>
      </p:grpSp>
      <p:grpSp>
        <p:nvGrpSpPr>
          <p:cNvPr id="2" name="组合 1"/>
          <p:cNvGrpSpPr/>
          <p:nvPr/>
        </p:nvGrpSpPr>
        <p:grpSpPr>
          <a:xfrm>
            <a:off x="1377744" y="2077902"/>
            <a:ext cx="9632857" cy="576000"/>
            <a:chOff x="1377744" y="1725259"/>
            <a:chExt cx="9632857" cy="576000"/>
          </a:xfrm>
        </p:grpSpPr>
        <p:sp>
          <p:nvSpPr>
            <p:cNvPr id="154" name="任意多边形: 形状 104">
              <a:extLst>
                <a:ext uri="{FF2B5EF4-FFF2-40B4-BE49-F238E27FC236}">
                  <a16:creationId xmlns:a16="http://schemas.microsoft.com/office/drawing/2014/main" id="{4B4E7D0A-80AE-4A6A-872F-97BE4C33C851}"/>
                </a:ext>
              </a:extLst>
            </p:cNvPr>
            <p:cNvSpPr/>
            <p:nvPr/>
          </p:nvSpPr>
          <p:spPr>
            <a:xfrm>
              <a:off x="6095999" y="1725259"/>
              <a:ext cx="0" cy="576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0" name="任意多边形: 形状 103">
              <a:extLst>
                <a:ext uri="{FF2B5EF4-FFF2-40B4-BE49-F238E27FC236}">
                  <a16:creationId xmlns:a16="http://schemas.microsoft.com/office/drawing/2014/main" id="{C9912C94-7490-4A55-BA65-6BA08141F997}"/>
                </a:ext>
              </a:extLst>
            </p:cNvPr>
            <p:cNvSpPr/>
            <p:nvPr/>
          </p:nvSpPr>
          <p:spPr>
            <a:xfrm>
              <a:off x="1398601" y="2013259"/>
              <a:ext cx="961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1" name="任意多边形: 形状 93">
              <a:extLst>
                <a:ext uri="{FF2B5EF4-FFF2-40B4-BE49-F238E27FC236}">
                  <a16:creationId xmlns:a16="http://schemas.microsoft.com/office/drawing/2014/main" id="{738F0A6E-5298-4C69-9CD6-953E69B5CDF3}"/>
                </a:ext>
              </a:extLst>
            </p:cNvPr>
            <p:cNvSpPr/>
            <p:nvPr/>
          </p:nvSpPr>
          <p:spPr>
            <a:xfrm>
              <a:off x="11009623"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2" name="任意多边形: 形状 93">
              <a:extLst>
                <a:ext uri="{FF2B5EF4-FFF2-40B4-BE49-F238E27FC236}">
                  <a16:creationId xmlns:a16="http://schemas.microsoft.com/office/drawing/2014/main" id="{738F0A6E-5298-4C69-9CD6-953E69B5CDF3}"/>
                </a:ext>
              </a:extLst>
            </p:cNvPr>
            <p:cNvSpPr/>
            <p:nvPr/>
          </p:nvSpPr>
          <p:spPr>
            <a:xfrm>
              <a:off x="1377744"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3" name="任意多边形: 形状 93">
              <a:extLst>
                <a:ext uri="{FF2B5EF4-FFF2-40B4-BE49-F238E27FC236}">
                  <a16:creationId xmlns:a16="http://schemas.microsoft.com/office/drawing/2014/main" id="{738F0A6E-5298-4C69-9CD6-953E69B5CDF3}"/>
                </a:ext>
              </a:extLst>
            </p:cNvPr>
            <p:cNvSpPr/>
            <p:nvPr/>
          </p:nvSpPr>
          <p:spPr>
            <a:xfrm>
              <a:off x="3533249"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4" name="任意多边形: 形状 93">
              <a:extLst>
                <a:ext uri="{FF2B5EF4-FFF2-40B4-BE49-F238E27FC236}">
                  <a16:creationId xmlns:a16="http://schemas.microsoft.com/office/drawing/2014/main" id="{738F0A6E-5298-4C69-9CD6-953E69B5CDF3}"/>
                </a:ext>
              </a:extLst>
            </p:cNvPr>
            <p:cNvSpPr/>
            <p:nvPr/>
          </p:nvSpPr>
          <p:spPr>
            <a:xfrm>
              <a:off x="8933006"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nvGrpSpPr>
          <p:cNvPr id="25" name="组合 24"/>
          <p:cNvGrpSpPr/>
          <p:nvPr/>
        </p:nvGrpSpPr>
        <p:grpSpPr>
          <a:xfrm>
            <a:off x="974002" y="3366195"/>
            <a:ext cx="807485" cy="677600"/>
            <a:chOff x="974002" y="2978040"/>
            <a:chExt cx="807485" cy="677600"/>
          </a:xfrm>
        </p:grpSpPr>
        <p:sp>
          <p:nvSpPr>
            <p:cNvPr id="175" name="任意多边形: 形状 104">
              <a:extLst>
                <a:ext uri="{FF2B5EF4-FFF2-40B4-BE49-F238E27FC236}">
                  <a16:creationId xmlns:a16="http://schemas.microsoft.com/office/drawing/2014/main"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6" name="任意多边形: 形状 103">
              <a:extLst>
                <a:ext uri="{FF2B5EF4-FFF2-40B4-BE49-F238E27FC236}">
                  <a16:creationId xmlns:a16="http://schemas.microsoft.com/office/drawing/2014/main"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nvGrpSpPr>
            <p:cNvPr id="24" name="组合 23"/>
            <p:cNvGrpSpPr/>
            <p:nvPr/>
          </p:nvGrpSpPr>
          <p:grpSpPr>
            <a:xfrm>
              <a:off x="974002" y="3367640"/>
              <a:ext cx="807485" cy="288000"/>
              <a:chOff x="897116" y="3367640"/>
              <a:chExt cx="807485" cy="288000"/>
            </a:xfrm>
          </p:grpSpPr>
          <p:sp>
            <p:nvSpPr>
              <p:cNvPr id="177" name="任意多边形: 形状 104">
                <a:extLst>
                  <a:ext uri="{FF2B5EF4-FFF2-40B4-BE49-F238E27FC236}">
                    <a16:creationId xmlns:a16="http://schemas.microsoft.com/office/drawing/2014/main"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78" name="任意多边形: 形状 104">
                <a:extLst>
                  <a:ext uri="{FF2B5EF4-FFF2-40B4-BE49-F238E27FC236}">
                    <a16:creationId xmlns:a16="http://schemas.microsoft.com/office/drawing/2014/main"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sp>
        <p:nvSpPr>
          <p:cNvPr id="179" name="任意多边形: 形状 104">
            <a:extLst>
              <a:ext uri="{FF2B5EF4-FFF2-40B4-BE49-F238E27FC236}">
                <a16:creationId xmlns:a16="http://schemas.microsoft.com/office/drawing/2014/main" id="{4B4E7D0A-80AE-4A6A-872F-97BE4C33C851}"/>
              </a:ext>
            </a:extLst>
          </p:cNvPr>
          <p:cNvSpPr/>
          <p:nvPr/>
        </p:nvSpPr>
        <p:spPr>
          <a:xfrm>
            <a:off x="3533249" y="3366195"/>
            <a:ext cx="0" cy="68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nvGrpSpPr>
          <p:cNvPr id="180" name="组合 179"/>
          <p:cNvGrpSpPr/>
          <p:nvPr/>
        </p:nvGrpSpPr>
        <p:grpSpPr>
          <a:xfrm>
            <a:off x="8529264" y="3366195"/>
            <a:ext cx="807485" cy="677600"/>
            <a:chOff x="974002" y="2978040"/>
            <a:chExt cx="807485" cy="677600"/>
          </a:xfrm>
        </p:grpSpPr>
        <p:sp>
          <p:nvSpPr>
            <p:cNvPr id="181" name="任意多边形: 形状 104">
              <a:extLst>
                <a:ext uri="{FF2B5EF4-FFF2-40B4-BE49-F238E27FC236}">
                  <a16:creationId xmlns:a16="http://schemas.microsoft.com/office/drawing/2014/main"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82" name="任意多边形: 形状 103">
              <a:extLst>
                <a:ext uri="{FF2B5EF4-FFF2-40B4-BE49-F238E27FC236}">
                  <a16:creationId xmlns:a16="http://schemas.microsoft.com/office/drawing/2014/main"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nvGrpSpPr>
            <p:cNvPr id="183" name="组合 182"/>
            <p:cNvGrpSpPr/>
            <p:nvPr/>
          </p:nvGrpSpPr>
          <p:grpSpPr>
            <a:xfrm>
              <a:off x="974002" y="3367640"/>
              <a:ext cx="807485" cy="288000"/>
              <a:chOff x="897116" y="3367640"/>
              <a:chExt cx="807485" cy="288000"/>
            </a:xfrm>
          </p:grpSpPr>
          <p:sp>
            <p:nvSpPr>
              <p:cNvPr id="184" name="任意多边形: 形状 104">
                <a:extLst>
                  <a:ext uri="{FF2B5EF4-FFF2-40B4-BE49-F238E27FC236}">
                    <a16:creationId xmlns:a16="http://schemas.microsoft.com/office/drawing/2014/main"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85" name="任意多边形: 形状 104">
                <a:extLst>
                  <a:ext uri="{FF2B5EF4-FFF2-40B4-BE49-F238E27FC236}">
                    <a16:creationId xmlns:a16="http://schemas.microsoft.com/office/drawing/2014/main"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grpSp>
        <p:nvGrpSpPr>
          <p:cNvPr id="186" name="组合 185"/>
          <p:cNvGrpSpPr/>
          <p:nvPr/>
        </p:nvGrpSpPr>
        <p:grpSpPr>
          <a:xfrm>
            <a:off x="10605881" y="3366195"/>
            <a:ext cx="807485" cy="677600"/>
            <a:chOff x="974002" y="2978040"/>
            <a:chExt cx="807485" cy="677600"/>
          </a:xfrm>
        </p:grpSpPr>
        <p:sp>
          <p:nvSpPr>
            <p:cNvPr id="187" name="任意多边形: 形状 104">
              <a:extLst>
                <a:ext uri="{FF2B5EF4-FFF2-40B4-BE49-F238E27FC236}">
                  <a16:creationId xmlns:a16="http://schemas.microsoft.com/office/drawing/2014/main" id="{4B4E7D0A-80AE-4A6A-872F-97BE4C33C851}"/>
                </a:ext>
              </a:extLst>
            </p:cNvPr>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88" name="任意多边形: 形状 103">
              <a:extLst>
                <a:ext uri="{FF2B5EF4-FFF2-40B4-BE49-F238E27FC236}">
                  <a16:creationId xmlns:a16="http://schemas.microsoft.com/office/drawing/2014/main" id="{C9912C94-7490-4A55-BA65-6BA08141F997}"/>
                </a:ext>
              </a:extLst>
            </p:cNvPr>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nvGrpSpPr>
            <p:cNvPr id="189" name="组合 188"/>
            <p:cNvGrpSpPr/>
            <p:nvPr/>
          </p:nvGrpSpPr>
          <p:grpSpPr>
            <a:xfrm>
              <a:off x="974002" y="3367640"/>
              <a:ext cx="807485" cy="288000"/>
              <a:chOff x="897116" y="3367640"/>
              <a:chExt cx="807485" cy="288000"/>
            </a:xfrm>
          </p:grpSpPr>
          <p:sp>
            <p:nvSpPr>
              <p:cNvPr id="190" name="任意多边形: 形状 104">
                <a:extLst>
                  <a:ext uri="{FF2B5EF4-FFF2-40B4-BE49-F238E27FC236}">
                    <a16:creationId xmlns:a16="http://schemas.microsoft.com/office/drawing/2014/main" id="{4B4E7D0A-80AE-4A6A-872F-97BE4C33C851}"/>
                  </a:ext>
                </a:extLst>
              </p:cNvPr>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1" name="任意多边形: 形状 104">
                <a:extLst>
                  <a:ext uri="{FF2B5EF4-FFF2-40B4-BE49-F238E27FC236}">
                    <a16:creationId xmlns:a16="http://schemas.microsoft.com/office/drawing/2014/main" id="{4B4E7D0A-80AE-4A6A-872F-97BE4C33C851}"/>
                  </a:ext>
                </a:extLst>
              </p:cNvPr>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grpSp>
        <p:nvGrpSpPr>
          <p:cNvPr id="29" name="组合 28"/>
          <p:cNvGrpSpPr/>
          <p:nvPr/>
        </p:nvGrpSpPr>
        <p:grpSpPr>
          <a:xfrm>
            <a:off x="4975549" y="3366195"/>
            <a:ext cx="2398679" cy="677600"/>
            <a:chOff x="4975549" y="2978040"/>
            <a:chExt cx="2398679" cy="677600"/>
          </a:xfrm>
        </p:grpSpPr>
        <p:sp>
          <p:nvSpPr>
            <p:cNvPr id="193" name="任意多边形: 形状 104">
              <a:extLst>
                <a:ext uri="{FF2B5EF4-FFF2-40B4-BE49-F238E27FC236}">
                  <a16:creationId xmlns:a16="http://schemas.microsoft.com/office/drawing/2014/main" id="{4B4E7D0A-80AE-4A6A-872F-97BE4C33C851}"/>
                </a:ext>
              </a:extLst>
            </p:cNvPr>
            <p:cNvSpPr/>
            <p:nvPr/>
          </p:nvSpPr>
          <p:spPr>
            <a:xfrm>
              <a:off x="6174889"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4" name="任意多边形: 形状 103">
              <a:extLst>
                <a:ext uri="{FF2B5EF4-FFF2-40B4-BE49-F238E27FC236}">
                  <a16:creationId xmlns:a16="http://schemas.microsoft.com/office/drawing/2014/main" id="{C9912C94-7490-4A55-BA65-6BA08141F997}"/>
                </a:ext>
              </a:extLst>
            </p:cNvPr>
            <p:cNvSpPr/>
            <p:nvPr/>
          </p:nvSpPr>
          <p:spPr>
            <a:xfrm>
              <a:off x="4975549" y="3335890"/>
              <a:ext cx="2376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6" name="任意多边形: 形状 104">
              <a:extLst>
                <a:ext uri="{FF2B5EF4-FFF2-40B4-BE49-F238E27FC236}">
                  <a16:creationId xmlns:a16="http://schemas.microsoft.com/office/drawing/2014/main" id="{4B4E7D0A-80AE-4A6A-872F-97BE4C33C851}"/>
                </a:ext>
              </a:extLst>
            </p:cNvPr>
            <p:cNvSpPr/>
            <p:nvPr/>
          </p:nvSpPr>
          <p:spPr>
            <a:xfrm>
              <a:off x="657466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7" name="任意多边形: 形状 104">
              <a:extLst>
                <a:ext uri="{FF2B5EF4-FFF2-40B4-BE49-F238E27FC236}">
                  <a16:creationId xmlns:a16="http://schemas.microsoft.com/office/drawing/2014/main" id="{4B4E7D0A-80AE-4A6A-872F-97BE4C33C851}"/>
                </a:ext>
              </a:extLst>
            </p:cNvPr>
            <p:cNvSpPr/>
            <p:nvPr/>
          </p:nvSpPr>
          <p:spPr>
            <a:xfrm>
              <a:off x="577510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198" name="任意多边形: 形状 104">
              <a:extLst>
                <a:ext uri="{FF2B5EF4-FFF2-40B4-BE49-F238E27FC236}">
                  <a16:creationId xmlns:a16="http://schemas.microsoft.com/office/drawing/2014/main" id="{4B4E7D0A-80AE-4A6A-872F-97BE4C33C851}"/>
                </a:ext>
              </a:extLst>
            </p:cNvPr>
            <p:cNvSpPr/>
            <p:nvPr/>
          </p:nvSpPr>
          <p:spPr>
            <a:xfrm>
              <a:off x="7374228"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201" name="任意多边形: 形状 104">
              <a:extLst>
                <a:ext uri="{FF2B5EF4-FFF2-40B4-BE49-F238E27FC236}">
                  <a16:creationId xmlns:a16="http://schemas.microsoft.com/office/drawing/2014/main" id="{4B4E7D0A-80AE-4A6A-872F-97BE4C33C851}"/>
                </a:ext>
              </a:extLst>
            </p:cNvPr>
            <p:cNvSpPr/>
            <p:nvPr/>
          </p:nvSpPr>
          <p:spPr>
            <a:xfrm>
              <a:off x="497554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grpSp>
      <p:grpSp>
        <p:nvGrpSpPr>
          <p:cNvPr id="16" name="组合 15"/>
          <p:cNvGrpSpPr/>
          <p:nvPr/>
        </p:nvGrpSpPr>
        <p:grpSpPr>
          <a:xfrm>
            <a:off x="3227249" y="3919970"/>
            <a:ext cx="612000" cy="2069012"/>
            <a:chOff x="2771752" y="3655640"/>
            <a:chExt cx="612000" cy="2069012"/>
          </a:xfrm>
        </p:grpSpPr>
        <p:sp>
          <p:nvSpPr>
            <p:cNvPr id="79" name="矩形: 圆角 8">
              <a:extLst>
                <a:ext uri="{FF2B5EF4-FFF2-40B4-BE49-F238E27FC236}">
                  <a16:creationId xmlns:a16="http://schemas.microsoft.com/office/drawing/2014/main" id="{6BFD2CE2-F4E9-4588-BDB3-A94184613FE9}"/>
                </a:ext>
              </a:extLst>
            </p:cNvPr>
            <p:cNvSpPr/>
            <p:nvPr/>
          </p:nvSpPr>
          <p:spPr>
            <a:xfrm>
              <a:off x="2771752" y="36556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80" name="矩形 79">
              <a:extLst>
                <a:ext uri="{FF2B5EF4-FFF2-40B4-BE49-F238E27FC236}">
                  <a16:creationId xmlns:a16="http://schemas.microsoft.com/office/drawing/2014/main" id="{96198357-EF92-4C08-A423-D2291542F11E}"/>
                </a:ext>
              </a:extLst>
            </p:cNvPr>
            <p:cNvSpPr/>
            <p:nvPr/>
          </p:nvSpPr>
          <p:spPr>
            <a:xfrm>
              <a:off x="2853861" y="38129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p>
          </p:txBody>
        </p:sp>
      </p:grpSp>
      <p:grpSp>
        <p:nvGrpSpPr>
          <p:cNvPr id="23" name="组合 22"/>
          <p:cNvGrpSpPr/>
          <p:nvPr/>
        </p:nvGrpSpPr>
        <p:grpSpPr>
          <a:xfrm>
            <a:off x="668002" y="3919970"/>
            <a:ext cx="1419485" cy="2069012"/>
            <a:chOff x="591116" y="3655640"/>
            <a:chExt cx="1419485" cy="2069012"/>
          </a:xfrm>
        </p:grpSpPr>
        <p:grpSp>
          <p:nvGrpSpPr>
            <p:cNvPr id="81" name="组合 80">
              <a:extLst>
                <a:ext uri="{FF2B5EF4-FFF2-40B4-BE49-F238E27FC236}">
                  <a16:creationId xmlns:a16="http://schemas.microsoft.com/office/drawing/2014/main" id="{F4751880-CAD5-4CCB-BFEA-E6C1ADCB67FC}"/>
                </a:ext>
              </a:extLst>
            </p:cNvPr>
            <p:cNvGrpSpPr/>
            <p:nvPr/>
          </p:nvGrpSpPr>
          <p:grpSpPr>
            <a:xfrm>
              <a:off x="591116" y="3655640"/>
              <a:ext cx="612000" cy="2069012"/>
              <a:chOff x="3592990" y="3490540"/>
              <a:chExt cx="612000" cy="2069012"/>
            </a:xfrm>
          </p:grpSpPr>
          <p:sp>
            <p:nvSpPr>
              <p:cNvPr id="82" name="矩形: 圆角 7">
                <a:extLst>
                  <a:ext uri="{FF2B5EF4-FFF2-40B4-BE49-F238E27FC236}">
                    <a16:creationId xmlns:a16="http://schemas.microsoft.com/office/drawing/2014/main" id="{18E9145E-9AFE-48F7-9EB4-09E66FAD20DA}"/>
                  </a:ext>
                </a:extLst>
              </p:cNvPr>
              <p:cNvSpPr/>
              <p:nvPr/>
            </p:nvSpPr>
            <p:spPr>
              <a:xfrm>
                <a:off x="3592990"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83" name="矩形 82">
                <a:extLst>
                  <a:ext uri="{FF2B5EF4-FFF2-40B4-BE49-F238E27FC236}">
                    <a16:creationId xmlns:a16="http://schemas.microsoft.com/office/drawing/2014/main" id="{00A53964-3FC0-418D-987A-65C73808DB2C}"/>
                  </a:ext>
                </a:extLst>
              </p:cNvPr>
              <p:cNvSpPr/>
              <p:nvPr/>
            </p:nvSpPr>
            <p:spPr>
              <a:xfrm>
                <a:off x="3675099" y="4063381"/>
                <a:ext cx="447783" cy="923330"/>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员</a:t>
                </a:r>
              </a:p>
            </p:txBody>
          </p:sp>
        </p:grpSp>
        <p:grpSp>
          <p:nvGrpSpPr>
            <p:cNvPr id="93" name="组合 92">
              <a:extLst>
                <a:ext uri="{FF2B5EF4-FFF2-40B4-BE49-F238E27FC236}">
                  <a16:creationId xmlns:a16="http://schemas.microsoft.com/office/drawing/2014/main" id="{A81A735A-A96E-4F0E-A8C6-DCBE0D9E512E}"/>
                </a:ext>
              </a:extLst>
            </p:cNvPr>
            <p:cNvGrpSpPr/>
            <p:nvPr/>
          </p:nvGrpSpPr>
          <p:grpSpPr>
            <a:xfrm>
              <a:off x="1398601" y="3655640"/>
              <a:ext cx="612000" cy="2069012"/>
              <a:chOff x="7387695" y="3490540"/>
              <a:chExt cx="612000" cy="2069012"/>
            </a:xfrm>
          </p:grpSpPr>
          <p:sp>
            <p:nvSpPr>
              <p:cNvPr id="94" name="矩形: 圆角 12">
                <a:extLst>
                  <a:ext uri="{FF2B5EF4-FFF2-40B4-BE49-F238E27FC236}">
                    <a16:creationId xmlns:a16="http://schemas.microsoft.com/office/drawing/2014/main" id="{572A12E6-C3AA-4F0D-87D2-D69F5C5693DA}"/>
                  </a:ext>
                </a:extLst>
              </p:cNvPr>
              <p:cNvSpPr/>
              <p:nvPr/>
            </p:nvSpPr>
            <p:spPr>
              <a:xfrm>
                <a:off x="7387695"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95" name="矩形 94">
                <a:extLst>
                  <a:ext uri="{FF2B5EF4-FFF2-40B4-BE49-F238E27FC236}">
                    <a16:creationId xmlns:a16="http://schemas.microsoft.com/office/drawing/2014/main" id="{DCEAC6F2-4C87-4792-A7CE-21CC0448F1CD}"/>
                  </a:ext>
                </a:extLst>
              </p:cNvPr>
              <p:cNvSpPr/>
              <p:nvPr/>
            </p:nvSpPr>
            <p:spPr>
              <a:xfrm>
                <a:off x="7469804" y="3924882"/>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党的干部</a:t>
                </a:r>
              </a:p>
            </p:txBody>
          </p:sp>
        </p:grpSp>
      </p:grpSp>
      <p:grpSp>
        <p:nvGrpSpPr>
          <p:cNvPr id="15" name="组合 14"/>
          <p:cNvGrpSpPr/>
          <p:nvPr/>
        </p:nvGrpSpPr>
        <p:grpSpPr>
          <a:xfrm>
            <a:off x="8218944" y="3919970"/>
            <a:ext cx="1428124" cy="2069012"/>
            <a:chOff x="7961123" y="3655640"/>
            <a:chExt cx="1428124" cy="2069012"/>
          </a:xfrm>
        </p:grpSpPr>
        <p:grpSp>
          <p:nvGrpSpPr>
            <p:cNvPr id="96" name="组合 95">
              <a:extLst>
                <a:ext uri="{FF2B5EF4-FFF2-40B4-BE49-F238E27FC236}">
                  <a16:creationId xmlns:a16="http://schemas.microsoft.com/office/drawing/2014/main" id="{05C63A30-64BC-4CFD-940A-4A39E6FD08D1}"/>
                </a:ext>
              </a:extLst>
            </p:cNvPr>
            <p:cNvGrpSpPr/>
            <p:nvPr/>
          </p:nvGrpSpPr>
          <p:grpSpPr>
            <a:xfrm>
              <a:off x="7961123" y="3655640"/>
              <a:ext cx="612000" cy="2069012"/>
              <a:chOff x="8191026" y="3490540"/>
              <a:chExt cx="612000" cy="2069012"/>
            </a:xfrm>
          </p:grpSpPr>
          <p:sp>
            <p:nvSpPr>
              <p:cNvPr id="104" name="矩形: 圆角 13">
                <a:extLst>
                  <a:ext uri="{FF2B5EF4-FFF2-40B4-BE49-F238E27FC236}">
                    <a16:creationId xmlns:a16="http://schemas.microsoft.com/office/drawing/2014/main" id="{3F3EE097-905A-4603-AF48-C0891460E878}"/>
                  </a:ext>
                </a:extLst>
              </p:cNvPr>
              <p:cNvSpPr/>
              <p:nvPr/>
            </p:nvSpPr>
            <p:spPr>
              <a:xfrm>
                <a:off x="8191026"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05" name="矩形 104">
                <a:extLst>
                  <a:ext uri="{FF2B5EF4-FFF2-40B4-BE49-F238E27FC236}">
                    <a16:creationId xmlns:a16="http://schemas.microsoft.com/office/drawing/2014/main" id="{39680E87-3831-4C1A-AEB1-978CAC80091A}"/>
                  </a:ext>
                </a:extLst>
              </p:cNvPr>
              <p:cNvSpPr/>
              <p:nvPr/>
            </p:nvSpPr>
            <p:spPr>
              <a:xfrm>
                <a:off x="8273135" y="3986437"/>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p>
            </p:txBody>
          </p:sp>
        </p:grpSp>
        <p:grpSp>
          <p:nvGrpSpPr>
            <p:cNvPr id="106" name="组合 105">
              <a:extLst>
                <a:ext uri="{FF2B5EF4-FFF2-40B4-BE49-F238E27FC236}">
                  <a16:creationId xmlns:a16="http://schemas.microsoft.com/office/drawing/2014/main" id="{2048F8C4-BB01-4C9D-BC3F-FF1CB3ED7C75}"/>
                </a:ext>
              </a:extLst>
            </p:cNvPr>
            <p:cNvGrpSpPr/>
            <p:nvPr/>
          </p:nvGrpSpPr>
          <p:grpSpPr>
            <a:xfrm>
              <a:off x="8701579" y="3655640"/>
              <a:ext cx="687668" cy="2069012"/>
              <a:chOff x="8881041" y="3490540"/>
              <a:chExt cx="687668" cy="2069012"/>
            </a:xfrm>
          </p:grpSpPr>
          <p:sp>
            <p:nvSpPr>
              <p:cNvPr id="107" name="矩形: 圆角 14">
                <a:extLst>
                  <a:ext uri="{FF2B5EF4-FFF2-40B4-BE49-F238E27FC236}">
                    <a16:creationId xmlns:a16="http://schemas.microsoft.com/office/drawing/2014/main" id="{151FAEAD-0033-4BB6-B105-896B76C1448D}"/>
                  </a:ext>
                </a:extLst>
              </p:cNvPr>
              <p:cNvSpPr/>
              <p:nvPr/>
            </p:nvSpPr>
            <p:spPr>
              <a:xfrm>
                <a:off x="8916132"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08" name="矩形 107">
                <a:extLst>
                  <a:ext uri="{FF2B5EF4-FFF2-40B4-BE49-F238E27FC236}">
                    <a16:creationId xmlns:a16="http://schemas.microsoft.com/office/drawing/2014/main" id="{EEF32E93-2E3A-4A68-ADBB-DB7D54EC72AB}"/>
                  </a:ext>
                </a:extLst>
              </p:cNvPr>
              <p:cNvSpPr/>
              <p:nvPr/>
            </p:nvSpPr>
            <p:spPr>
              <a:xfrm>
                <a:off x="8881041" y="3986437"/>
                <a:ext cx="687668" cy="1077218"/>
              </a:xfrm>
              <a:prstGeom prst="rect">
                <a:avLst/>
              </a:prstGeom>
            </p:spPr>
            <p:txBody>
              <a:bodyPr wrap="square">
                <a:spAutoFit/>
              </a:bodyPr>
              <a:lstStyle/>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grpSp>
      <p:grpSp>
        <p:nvGrpSpPr>
          <p:cNvPr id="3" name="组合 2"/>
          <p:cNvGrpSpPr/>
          <p:nvPr/>
        </p:nvGrpSpPr>
        <p:grpSpPr>
          <a:xfrm>
            <a:off x="4669549" y="3919970"/>
            <a:ext cx="3010679" cy="2069012"/>
            <a:chOff x="4669549" y="3567327"/>
            <a:chExt cx="3010679" cy="2069012"/>
          </a:xfrm>
        </p:grpSpPr>
        <p:grpSp>
          <p:nvGrpSpPr>
            <p:cNvPr id="84" name="组合 83">
              <a:extLst>
                <a:ext uri="{FF2B5EF4-FFF2-40B4-BE49-F238E27FC236}">
                  <a16:creationId xmlns:a16="http://schemas.microsoft.com/office/drawing/2014/main" id="{97070D9E-A52F-42C9-B6F9-F0D307C97800}"/>
                </a:ext>
              </a:extLst>
            </p:cNvPr>
            <p:cNvGrpSpPr/>
            <p:nvPr/>
          </p:nvGrpSpPr>
          <p:grpSpPr>
            <a:xfrm>
              <a:off x="4669549" y="3567327"/>
              <a:ext cx="612000" cy="2069012"/>
              <a:chOff x="5110872" y="3490540"/>
              <a:chExt cx="612000" cy="2069012"/>
            </a:xfrm>
          </p:grpSpPr>
          <p:sp>
            <p:nvSpPr>
              <p:cNvPr id="85" name="矩形: 圆角 9">
                <a:extLst>
                  <a:ext uri="{FF2B5EF4-FFF2-40B4-BE49-F238E27FC236}">
                    <a16:creationId xmlns:a16="http://schemas.microsoft.com/office/drawing/2014/main" id="{1FA887CA-0D95-4DD4-87B0-6FD5D3FE9403}"/>
                  </a:ext>
                </a:extLst>
              </p:cNvPr>
              <p:cNvSpPr/>
              <p:nvPr/>
            </p:nvSpPr>
            <p:spPr>
              <a:xfrm>
                <a:off x="5110872"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86" name="矩形 85">
                <a:extLst>
                  <a:ext uri="{FF2B5EF4-FFF2-40B4-BE49-F238E27FC236}">
                    <a16:creationId xmlns:a16="http://schemas.microsoft.com/office/drawing/2014/main" id="{012E8122-DE28-4583-AD83-AB912BDBF6ED}"/>
                  </a:ext>
                </a:extLst>
              </p:cNvPr>
              <p:cNvSpPr/>
              <p:nvPr/>
            </p:nvSpPr>
            <p:spPr>
              <a:xfrm>
                <a:off x="5192981"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党的中央组织</a:t>
                </a:r>
              </a:p>
            </p:txBody>
          </p:sp>
        </p:grpSp>
        <p:grpSp>
          <p:nvGrpSpPr>
            <p:cNvPr id="87" name="组合 86">
              <a:extLst>
                <a:ext uri="{FF2B5EF4-FFF2-40B4-BE49-F238E27FC236}">
                  <a16:creationId xmlns:a16="http://schemas.microsoft.com/office/drawing/2014/main" id="{3388723A-9224-454A-9DA4-2BC0E863B7F3}"/>
                </a:ext>
              </a:extLst>
            </p:cNvPr>
            <p:cNvGrpSpPr/>
            <p:nvPr/>
          </p:nvGrpSpPr>
          <p:grpSpPr>
            <a:xfrm>
              <a:off x="5469109" y="3567327"/>
              <a:ext cx="612000" cy="2069012"/>
              <a:chOff x="5869813" y="3490540"/>
              <a:chExt cx="612000" cy="2069012"/>
            </a:xfrm>
          </p:grpSpPr>
          <p:sp>
            <p:nvSpPr>
              <p:cNvPr id="88" name="矩形: 圆角 10">
                <a:extLst>
                  <a:ext uri="{FF2B5EF4-FFF2-40B4-BE49-F238E27FC236}">
                    <a16:creationId xmlns:a16="http://schemas.microsoft.com/office/drawing/2014/main" id="{0CBE5DCB-FC72-49C9-BBC9-B47482295364}"/>
                  </a:ext>
                </a:extLst>
              </p:cNvPr>
              <p:cNvSpPr/>
              <p:nvPr/>
            </p:nvSpPr>
            <p:spPr>
              <a:xfrm>
                <a:off x="5869813"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89" name="矩形 88">
                <a:extLst>
                  <a:ext uri="{FF2B5EF4-FFF2-40B4-BE49-F238E27FC236}">
                    <a16:creationId xmlns:a16="http://schemas.microsoft.com/office/drawing/2014/main" id="{D244022B-7B76-4228-89D3-7FB91BEDDA57}"/>
                  </a:ext>
                </a:extLst>
              </p:cNvPr>
              <p:cNvSpPr/>
              <p:nvPr/>
            </p:nvSpPr>
            <p:spPr>
              <a:xfrm>
                <a:off x="5951922"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p>
            </p:txBody>
          </p:sp>
        </p:grpSp>
        <p:grpSp>
          <p:nvGrpSpPr>
            <p:cNvPr id="90" name="组合 89">
              <a:extLst>
                <a:ext uri="{FF2B5EF4-FFF2-40B4-BE49-F238E27FC236}">
                  <a16:creationId xmlns:a16="http://schemas.microsoft.com/office/drawing/2014/main" id="{3546E905-6658-4754-84A4-C08F9C7F4811}"/>
                </a:ext>
              </a:extLst>
            </p:cNvPr>
            <p:cNvGrpSpPr/>
            <p:nvPr/>
          </p:nvGrpSpPr>
          <p:grpSpPr>
            <a:xfrm>
              <a:off x="6268669" y="3567327"/>
              <a:ext cx="612000" cy="2069012"/>
              <a:chOff x="6628754" y="3490540"/>
              <a:chExt cx="612000" cy="2069012"/>
            </a:xfrm>
          </p:grpSpPr>
          <p:sp>
            <p:nvSpPr>
              <p:cNvPr id="91" name="矩形: 圆角 11">
                <a:extLst>
                  <a:ext uri="{FF2B5EF4-FFF2-40B4-BE49-F238E27FC236}">
                    <a16:creationId xmlns:a16="http://schemas.microsoft.com/office/drawing/2014/main" id="{2AFC18F4-AFA8-44C0-91B5-4EDB79564DFD}"/>
                  </a:ext>
                </a:extLst>
              </p:cNvPr>
              <p:cNvSpPr/>
              <p:nvPr/>
            </p:nvSpPr>
            <p:spPr>
              <a:xfrm>
                <a:off x="6628754"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92" name="矩形 91">
                <a:extLst>
                  <a:ext uri="{FF2B5EF4-FFF2-40B4-BE49-F238E27FC236}">
                    <a16:creationId xmlns:a16="http://schemas.microsoft.com/office/drawing/2014/main" id="{CA6C20D9-1DD5-44F3-AB4E-660ADAF22A0D}"/>
                  </a:ext>
                </a:extLst>
              </p:cNvPr>
              <p:cNvSpPr/>
              <p:nvPr/>
            </p:nvSpPr>
            <p:spPr>
              <a:xfrm>
                <a:off x="6710863" y="3647883"/>
                <a:ext cx="447783" cy="1754326"/>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党的基层组织</a:t>
                </a:r>
              </a:p>
            </p:txBody>
          </p:sp>
        </p:grpSp>
        <p:grpSp>
          <p:nvGrpSpPr>
            <p:cNvPr id="109" name="组合 108">
              <a:extLst>
                <a:ext uri="{FF2B5EF4-FFF2-40B4-BE49-F238E27FC236}">
                  <a16:creationId xmlns:a16="http://schemas.microsoft.com/office/drawing/2014/main" id="{A1EF409F-CEA5-499E-BE2F-EFFE64906CDD}"/>
                </a:ext>
              </a:extLst>
            </p:cNvPr>
            <p:cNvGrpSpPr/>
            <p:nvPr/>
          </p:nvGrpSpPr>
          <p:grpSpPr>
            <a:xfrm>
              <a:off x="7068228" y="3567327"/>
              <a:ext cx="612000" cy="2069012"/>
              <a:chOff x="9664518" y="3490540"/>
              <a:chExt cx="612000" cy="2069012"/>
            </a:xfrm>
          </p:grpSpPr>
          <p:sp>
            <p:nvSpPr>
              <p:cNvPr id="134" name="矩形: 圆角 15">
                <a:extLst>
                  <a:ext uri="{FF2B5EF4-FFF2-40B4-BE49-F238E27FC236}">
                    <a16:creationId xmlns:a16="http://schemas.microsoft.com/office/drawing/2014/main" id="{7B57B2E2-BBE1-4AC7-857C-6FA9A9C0A094}"/>
                  </a:ext>
                </a:extLst>
              </p:cNvPr>
              <p:cNvSpPr/>
              <p:nvPr/>
            </p:nvSpPr>
            <p:spPr>
              <a:xfrm>
                <a:off x="9664518"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35" name="矩形 134">
                <a:extLst>
                  <a:ext uri="{FF2B5EF4-FFF2-40B4-BE49-F238E27FC236}">
                    <a16:creationId xmlns:a16="http://schemas.microsoft.com/office/drawing/2014/main" id="{ABE494F4-6AFB-4D60-85FA-323637B0CC84}"/>
                  </a:ext>
                </a:extLst>
              </p:cNvPr>
              <p:cNvSpPr/>
              <p:nvPr/>
            </p:nvSpPr>
            <p:spPr>
              <a:xfrm>
                <a:off x="9746627" y="4094159"/>
                <a:ext cx="447783" cy="923330"/>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组</a:t>
                </a:r>
              </a:p>
            </p:txBody>
          </p:sp>
        </p:grpSp>
      </p:grpSp>
      <p:grpSp>
        <p:nvGrpSpPr>
          <p:cNvPr id="22" name="组合 21"/>
          <p:cNvGrpSpPr/>
          <p:nvPr/>
        </p:nvGrpSpPr>
        <p:grpSpPr>
          <a:xfrm>
            <a:off x="10300688" y="3919970"/>
            <a:ext cx="1417870" cy="2069012"/>
            <a:chOff x="10360309" y="3655640"/>
            <a:chExt cx="1417870" cy="2069012"/>
          </a:xfrm>
        </p:grpSpPr>
        <p:grpSp>
          <p:nvGrpSpPr>
            <p:cNvPr id="136" name="组合 135">
              <a:extLst>
                <a:ext uri="{FF2B5EF4-FFF2-40B4-BE49-F238E27FC236}">
                  <a16:creationId xmlns:a16="http://schemas.microsoft.com/office/drawing/2014/main" id="{E5D2E41A-2743-4CF5-B0A9-1CDF46AF8F9A}"/>
                </a:ext>
              </a:extLst>
            </p:cNvPr>
            <p:cNvGrpSpPr/>
            <p:nvPr/>
          </p:nvGrpSpPr>
          <p:grpSpPr>
            <a:xfrm>
              <a:off x="10360309" y="3655640"/>
              <a:ext cx="674637" cy="2069012"/>
              <a:chOff x="10423459" y="3490540"/>
              <a:chExt cx="674637" cy="2069012"/>
            </a:xfrm>
          </p:grpSpPr>
          <p:sp>
            <p:nvSpPr>
              <p:cNvPr id="137" name="矩形: 圆角 16">
                <a:extLst>
                  <a:ext uri="{FF2B5EF4-FFF2-40B4-BE49-F238E27FC236}">
                    <a16:creationId xmlns:a16="http://schemas.microsoft.com/office/drawing/2014/main" id="{167D2D32-F3C7-4A99-81EC-80B24C5672A5}"/>
                  </a:ext>
                </a:extLst>
              </p:cNvPr>
              <p:cNvSpPr/>
              <p:nvPr/>
            </p:nvSpPr>
            <p:spPr>
              <a:xfrm>
                <a:off x="10454777"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38" name="矩形 137">
                <a:extLst>
                  <a:ext uri="{FF2B5EF4-FFF2-40B4-BE49-F238E27FC236}">
                    <a16:creationId xmlns:a16="http://schemas.microsoft.com/office/drawing/2014/main" id="{4E826286-1471-4CDD-9040-133DFBA9297E}"/>
                  </a:ext>
                </a:extLst>
              </p:cNvPr>
              <p:cNvSpPr/>
              <p:nvPr/>
            </p:nvSpPr>
            <p:spPr>
              <a:xfrm>
                <a:off x="10423459" y="3740216"/>
                <a:ext cx="674637" cy="1569660"/>
              </a:xfrm>
              <a:prstGeom prst="rect">
                <a:avLst/>
              </a:prstGeom>
            </p:spPr>
            <p:txBody>
              <a:bodyPr wrap="square">
                <a:spAutoFit/>
              </a:bodyPr>
              <a:lstStyle/>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a:t>
                </a:r>
              </a:p>
              <a:p>
                <a:pPr algn="ct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青年团的关系</a:t>
                </a:r>
              </a:p>
            </p:txBody>
          </p:sp>
        </p:grpSp>
        <p:grpSp>
          <p:nvGrpSpPr>
            <p:cNvPr id="139" name="组合 138">
              <a:extLst>
                <a:ext uri="{FF2B5EF4-FFF2-40B4-BE49-F238E27FC236}">
                  <a16:creationId xmlns:a16="http://schemas.microsoft.com/office/drawing/2014/main" id="{84EA560B-652F-40F1-B4F0-2DCF2B321931}"/>
                </a:ext>
              </a:extLst>
            </p:cNvPr>
            <p:cNvGrpSpPr/>
            <p:nvPr/>
          </p:nvGrpSpPr>
          <p:grpSpPr>
            <a:xfrm>
              <a:off x="11166179" y="3655640"/>
              <a:ext cx="612000" cy="2069012"/>
              <a:chOff x="11182402" y="3490540"/>
              <a:chExt cx="612000" cy="2069012"/>
            </a:xfrm>
          </p:grpSpPr>
          <p:sp>
            <p:nvSpPr>
              <p:cNvPr id="140" name="矩形: 圆角 17">
                <a:extLst>
                  <a:ext uri="{FF2B5EF4-FFF2-40B4-BE49-F238E27FC236}">
                    <a16:creationId xmlns:a16="http://schemas.microsoft.com/office/drawing/2014/main" id="{62202FBF-FB39-42AD-8652-F08174886DFE}"/>
                  </a:ext>
                </a:extLst>
              </p:cNvPr>
              <p:cNvSpPr/>
              <p:nvPr/>
            </p:nvSpPr>
            <p:spPr>
              <a:xfrm>
                <a:off x="11182402" y="3490540"/>
                <a:ext cx="612000" cy="20690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DF29C"/>
                  </a:solidFill>
                </a:endParaRPr>
              </a:p>
            </p:txBody>
          </p:sp>
          <p:sp>
            <p:nvSpPr>
              <p:cNvPr id="141" name="矩形 140">
                <a:extLst>
                  <a:ext uri="{FF2B5EF4-FFF2-40B4-BE49-F238E27FC236}">
                    <a16:creationId xmlns:a16="http://schemas.microsoft.com/office/drawing/2014/main" id="{CCE23E7A-30B9-4BAF-841C-4D6AAC6E49BD}"/>
                  </a:ext>
                </a:extLst>
              </p:cNvPr>
              <p:cNvSpPr/>
              <p:nvPr/>
            </p:nvSpPr>
            <p:spPr>
              <a:xfrm>
                <a:off x="11264511" y="3924882"/>
                <a:ext cx="447783" cy="1200329"/>
              </a:xfrm>
              <a:prstGeom prst="rect">
                <a:avLst/>
              </a:prstGeom>
            </p:spPr>
            <p:txBody>
              <a:bodyPr wrap="square">
                <a:spAutoFit/>
              </a:bodyPr>
              <a:lstStyle/>
              <a:p>
                <a:pPr algn="ctr"/>
                <a:r>
                  <a:rPr lang="zh-CN" altLang="en-US"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党徽党旗</a:t>
                </a:r>
              </a:p>
            </p:txBody>
          </p:sp>
        </p:grpSp>
      </p:grpSp>
      <p:sp>
        <p:nvSpPr>
          <p:cNvPr id="97"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6021986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16" presetClass="entr" presetSubtype="2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1750"/>
                            </p:stCondLst>
                            <p:childTnLst>
                              <p:par>
                                <p:cTn id="19" presetID="22"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25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750"/>
                            </p:stCondLst>
                            <p:childTnLst>
                              <p:par>
                                <p:cTn id="29" presetID="2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25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750"/>
                                        <p:tgtEl>
                                          <p:spTgt spid="23"/>
                                        </p:tgtEl>
                                      </p:cBhvr>
                                    </p:animEffect>
                                    <p:anim calcmode="lin" valueType="num">
                                      <p:cBhvr>
                                        <p:cTn id="36" dur="750" fill="hold"/>
                                        <p:tgtEl>
                                          <p:spTgt spid="23"/>
                                        </p:tgtEl>
                                        <p:attrNameLst>
                                          <p:attrName>ppt_x</p:attrName>
                                        </p:attrNameLst>
                                      </p:cBhvr>
                                      <p:tavLst>
                                        <p:tav tm="0">
                                          <p:val>
                                            <p:strVal val="#ppt_x"/>
                                          </p:val>
                                        </p:tav>
                                        <p:tav tm="100000">
                                          <p:val>
                                            <p:strVal val="#ppt_x"/>
                                          </p:val>
                                        </p:tav>
                                      </p:tavLst>
                                    </p:anim>
                                    <p:anim calcmode="lin" valueType="num">
                                      <p:cBhvr>
                                        <p:cTn id="37" dur="75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up)">
                                      <p:cBhvr>
                                        <p:cTn id="47" dur="500"/>
                                        <p:tgtEl>
                                          <p:spTgt spid="179"/>
                                        </p:tgtEl>
                                      </p:cBhvr>
                                    </p:animEffect>
                                  </p:childTnLst>
                                </p:cTn>
                              </p:par>
                            </p:childTnLst>
                          </p:cTn>
                        </p:par>
                        <p:par>
                          <p:cTn id="48" fill="hold">
                            <p:stCondLst>
                              <p:cond delay="5000"/>
                            </p:stCondLst>
                            <p:childTnLst>
                              <p:par>
                                <p:cTn id="49" presetID="42"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750"/>
                                        <p:tgtEl>
                                          <p:spTgt spid="16"/>
                                        </p:tgtEl>
                                      </p:cBhvr>
                                    </p:animEffect>
                                    <p:anim calcmode="lin" valueType="num">
                                      <p:cBhvr>
                                        <p:cTn id="52" dur="750" fill="hold"/>
                                        <p:tgtEl>
                                          <p:spTgt spid="16"/>
                                        </p:tgtEl>
                                        <p:attrNameLst>
                                          <p:attrName>ppt_x</p:attrName>
                                        </p:attrNameLst>
                                      </p:cBhvr>
                                      <p:tavLst>
                                        <p:tav tm="0">
                                          <p:val>
                                            <p:strVal val="#ppt_x"/>
                                          </p:val>
                                        </p:tav>
                                        <p:tav tm="100000">
                                          <p:val>
                                            <p:strVal val="#ppt_x"/>
                                          </p:val>
                                        </p:tav>
                                      </p:tavLst>
                                    </p:anim>
                                    <p:anim calcmode="lin" valueType="num">
                                      <p:cBhvr>
                                        <p:cTn id="53" dur="75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575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6250"/>
                            </p:stCondLst>
                            <p:childTnLst>
                              <p:par>
                                <p:cTn id="61" presetID="22" presetClass="entr" presetSubtype="1"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par>
                          <p:cTn id="64" fill="hold">
                            <p:stCondLst>
                              <p:cond delay="6750"/>
                            </p:stCondLst>
                            <p:childTnLst>
                              <p:par>
                                <p:cTn id="65" presetID="42" presetClass="entr" presetSubtype="0"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750"/>
                                        <p:tgtEl>
                                          <p:spTgt spid="3"/>
                                        </p:tgtEl>
                                      </p:cBhvr>
                                    </p:animEffect>
                                    <p:anim calcmode="lin" valueType="num">
                                      <p:cBhvr>
                                        <p:cTn id="68" dur="750" fill="hold"/>
                                        <p:tgtEl>
                                          <p:spTgt spid="3"/>
                                        </p:tgtEl>
                                        <p:attrNameLst>
                                          <p:attrName>ppt_x</p:attrName>
                                        </p:attrNameLst>
                                      </p:cBhvr>
                                      <p:tavLst>
                                        <p:tav tm="0">
                                          <p:val>
                                            <p:strVal val="#ppt_x"/>
                                          </p:val>
                                        </p:tav>
                                        <p:tav tm="100000">
                                          <p:val>
                                            <p:strVal val="#ppt_x"/>
                                          </p:val>
                                        </p:tav>
                                      </p:tavLst>
                                    </p:anim>
                                    <p:anim calcmode="lin" valueType="num">
                                      <p:cBhvr>
                                        <p:cTn id="69" dur="750" fill="hold"/>
                                        <p:tgtEl>
                                          <p:spTgt spid="3"/>
                                        </p:tgtEl>
                                        <p:attrNameLst>
                                          <p:attrName>ppt_y</p:attrName>
                                        </p:attrNameLst>
                                      </p:cBhvr>
                                      <p:tavLst>
                                        <p:tav tm="0">
                                          <p:val>
                                            <p:strVal val="#ppt_y+.1"/>
                                          </p:val>
                                        </p:tav>
                                        <p:tav tm="100000">
                                          <p:val>
                                            <p:strVal val="#ppt_y"/>
                                          </p:val>
                                        </p:tav>
                                      </p:tavLst>
                                    </p:anim>
                                  </p:childTnLst>
                                </p:cTn>
                              </p:par>
                            </p:childTnLst>
                          </p:cTn>
                        </p:par>
                        <p:par>
                          <p:cTn id="70" fill="hold">
                            <p:stCondLst>
                              <p:cond delay="7500"/>
                            </p:stCondLst>
                            <p:childTnLst>
                              <p:par>
                                <p:cTn id="71" presetID="53" presetClass="entr" presetSubtype="16"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childTnLst>
                          </p:cTn>
                        </p:par>
                        <p:par>
                          <p:cTn id="76" fill="hold">
                            <p:stCondLst>
                              <p:cond delay="8000"/>
                            </p:stCondLst>
                            <p:childTnLst>
                              <p:par>
                                <p:cTn id="77" presetID="22" presetClass="entr" presetSubtype="1" fill="hold" nodeType="afterEffect">
                                  <p:stCondLst>
                                    <p:cond delay="0"/>
                                  </p:stCondLst>
                                  <p:childTnLst>
                                    <p:set>
                                      <p:cBhvr>
                                        <p:cTn id="78" dur="1" fill="hold">
                                          <p:stCondLst>
                                            <p:cond delay="0"/>
                                          </p:stCondLst>
                                        </p:cTn>
                                        <p:tgtEl>
                                          <p:spTgt spid="180"/>
                                        </p:tgtEl>
                                        <p:attrNameLst>
                                          <p:attrName>style.visibility</p:attrName>
                                        </p:attrNameLst>
                                      </p:cBhvr>
                                      <p:to>
                                        <p:strVal val="visible"/>
                                      </p:to>
                                    </p:set>
                                    <p:animEffect transition="in" filter="wipe(up)">
                                      <p:cBhvr>
                                        <p:cTn id="79" dur="500"/>
                                        <p:tgtEl>
                                          <p:spTgt spid="180"/>
                                        </p:tgtEl>
                                      </p:cBhvr>
                                    </p:animEffect>
                                  </p:childTnLst>
                                </p:cTn>
                              </p:par>
                            </p:childTnLst>
                          </p:cTn>
                        </p:par>
                        <p:par>
                          <p:cTn id="80" fill="hold">
                            <p:stCondLst>
                              <p:cond delay="8500"/>
                            </p:stCondLst>
                            <p:childTnLst>
                              <p:par>
                                <p:cTn id="81" presetID="42" presetClass="entr" presetSubtype="0" fill="hold"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750"/>
                                        <p:tgtEl>
                                          <p:spTgt spid="15"/>
                                        </p:tgtEl>
                                      </p:cBhvr>
                                    </p:animEffect>
                                    <p:anim calcmode="lin" valueType="num">
                                      <p:cBhvr>
                                        <p:cTn id="84" dur="750" fill="hold"/>
                                        <p:tgtEl>
                                          <p:spTgt spid="15"/>
                                        </p:tgtEl>
                                        <p:attrNameLst>
                                          <p:attrName>ppt_x</p:attrName>
                                        </p:attrNameLst>
                                      </p:cBhvr>
                                      <p:tavLst>
                                        <p:tav tm="0">
                                          <p:val>
                                            <p:strVal val="#ppt_x"/>
                                          </p:val>
                                        </p:tav>
                                        <p:tav tm="100000">
                                          <p:val>
                                            <p:strVal val="#ppt_x"/>
                                          </p:val>
                                        </p:tav>
                                      </p:tavLst>
                                    </p:anim>
                                    <p:anim calcmode="lin" valueType="num">
                                      <p:cBhvr>
                                        <p:cTn id="85" dur="750" fill="hold"/>
                                        <p:tgtEl>
                                          <p:spTgt spid="15"/>
                                        </p:tgtEl>
                                        <p:attrNameLst>
                                          <p:attrName>ppt_y</p:attrName>
                                        </p:attrNameLst>
                                      </p:cBhvr>
                                      <p:tavLst>
                                        <p:tav tm="0">
                                          <p:val>
                                            <p:strVal val="#ppt_y+.1"/>
                                          </p:val>
                                        </p:tav>
                                        <p:tav tm="100000">
                                          <p:val>
                                            <p:strVal val="#ppt_y"/>
                                          </p:val>
                                        </p:tav>
                                      </p:tavLst>
                                    </p:anim>
                                  </p:childTnLst>
                                </p:cTn>
                              </p:par>
                            </p:childTnLst>
                          </p:cTn>
                        </p:par>
                        <p:par>
                          <p:cTn id="86" fill="hold">
                            <p:stCondLst>
                              <p:cond delay="9250"/>
                            </p:stCondLst>
                            <p:childTnLst>
                              <p:par>
                                <p:cTn id="87" presetID="53" presetClass="entr" presetSubtype="16" fill="hold"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par>
                          <p:cTn id="92" fill="hold">
                            <p:stCondLst>
                              <p:cond delay="9750"/>
                            </p:stCondLst>
                            <p:childTnLst>
                              <p:par>
                                <p:cTn id="93" presetID="22" presetClass="entr" presetSubtype="1" fill="hold" nodeType="afterEffect">
                                  <p:stCondLst>
                                    <p:cond delay="0"/>
                                  </p:stCondLst>
                                  <p:childTnLst>
                                    <p:set>
                                      <p:cBhvr>
                                        <p:cTn id="94" dur="1" fill="hold">
                                          <p:stCondLst>
                                            <p:cond delay="0"/>
                                          </p:stCondLst>
                                        </p:cTn>
                                        <p:tgtEl>
                                          <p:spTgt spid="186"/>
                                        </p:tgtEl>
                                        <p:attrNameLst>
                                          <p:attrName>style.visibility</p:attrName>
                                        </p:attrNameLst>
                                      </p:cBhvr>
                                      <p:to>
                                        <p:strVal val="visible"/>
                                      </p:to>
                                    </p:set>
                                    <p:animEffect transition="in" filter="wipe(up)">
                                      <p:cBhvr>
                                        <p:cTn id="95" dur="500"/>
                                        <p:tgtEl>
                                          <p:spTgt spid="186"/>
                                        </p:tgtEl>
                                      </p:cBhvr>
                                    </p:animEffect>
                                  </p:childTnLst>
                                </p:cTn>
                              </p:par>
                            </p:childTnLst>
                          </p:cTn>
                        </p:par>
                        <p:par>
                          <p:cTn id="96" fill="hold">
                            <p:stCondLst>
                              <p:cond delay="10250"/>
                            </p:stCondLst>
                            <p:childTnLst>
                              <p:par>
                                <p:cTn id="97" presetID="42" presetClass="entr" presetSubtype="0" fill="hold"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750"/>
                                        <p:tgtEl>
                                          <p:spTgt spid="22"/>
                                        </p:tgtEl>
                                      </p:cBhvr>
                                    </p:animEffect>
                                    <p:anim calcmode="lin" valueType="num">
                                      <p:cBhvr>
                                        <p:cTn id="100" dur="750" fill="hold"/>
                                        <p:tgtEl>
                                          <p:spTgt spid="22"/>
                                        </p:tgtEl>
                                        <p:attrNameLst>
                                          <p:attrName>ppt_x</p:attrName>
                                        </p:attrNameLst>
                                      </p:cBhvr>
                                      <p:tavLst>
                                        <p:tav tm="0">
                                          <p:val>
                                            <p:strVal val="#ppt_x"/>
                                          </p:val>
                                        </p:tav>
                                        <p:tav tm="100000">
                                          <p:val>
                                            <p:strVal val="#ppt_x"/>
                                          </p:val>
                                        </p:tav>
                                      </p:tavLst>
                                    </p:anim>
                                    <p:anim calcmode="lin" valueType="num">
                                      <p:cBhvr>
                                        <p:cTn id="101"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9" grpId="0" animBg="1"/>
      <p:bldP spid="9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8" name="矩形 147"/>
          <p:cNvSpPr/>
          <p:nvPr/>
        </p:nvSpPr>
        <p:spPr>
          <a:xfrm>
            <a:off x="5031541" y="2967335"/>
            <a:ext cx="2406600" cy="923330"/>
          </a:xfrm>
          <a:prstGeom prst="rect">
            <a:avLst/>
          </a:prstGeom>
        </p:spPr>
        <p:txBody>
          <a:bodyPr wrap="square">
            <a:spAutoFit/>
          </a:bodyPr>
          <a:lstStyle/>
          <a:p>
            <a:r>
              <a:rPr lang="zh-CN" altLang="en-US" sz="5400" b="1" spc="600" dirty="0" smtClean="0">
                <a:solidFill>
                  <a:schemeClr val="accent1"/>
                </a:solidFill>
                <a:latin typeface="微软雅黑" panose="020B0503020204020204" pitchFamily="34" charset="-122"/>
                <a:ea typeface="微软雅黑" panose="020B0503020204020204" pitchFamily="34" charset="-122"/>
              </a:rPr>
              <a:t>党  员</a:t>
            </a:r>
            <a:endParaRPr lang="en-US" altLang="zh-CN" sz="5400" b="1" spc="600" dirty="0">
              <a:solidFill>
                <a:schemeClr val="accent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sp>
        <p:nvSpPr>
          <p:cNvPr id="117" name="矩形 116"/>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第一章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Tree>
    <p:extLst>
      <p:ext uri="{BB962C8B-B14F-4D97-AF65-F5344CB8AC3E}">
        <p14:creationId xmlns:p14="http://schemas.microsoft.com/office/powerpoint/2010/main" val="321808728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48"/>
                                        </p:tgtEl>
                                        <p:attrNameLst>
                                          <p:attrName>style.visibility</p:attrName>
                                        </p:attrNameLst>
                                      </p:cBhvr>
                                      <p:to>
                                        <p:strVal val="visible"/>
                                      </p:to>
                                    </p:set>
                                    <p:anim calcmode="lin" valueType="num">
                                      <p:cBhvr additive="base">
                                        <p:cTn id="34" dur="500" fill="hold"/>
                                        <p:tgtEl>
                                          <p:spTgt spid="148"/>
                                        </p:tgtEl>
                                        <p:attrNameLst>
                                          <p:attrName>ppt_x</p:attrName>
                                        </p:attrNameLst>
                                      </p:cBhvr>
                                      <p:tavLst>
                                        <p:tav tm="0">
                                          <p:val>
                                            <p:strVal val="1+#ppt_w/2"/>
                                          </p:val>
                                        </p:tav>
                                        <p:tav tm="100000">
                                          <p:val>
                                            <p:strVal val="#ppt_x"/>
                                          </p:val>
                                        </p:tav>
                                      </p:tavLst>
                                    </p:anim>
                                    <p:anim calcmode="lin" valueType="num">
                                      <p:cBhvr additive="base">
                                        <p:cTn id="35" dur="500" fill="hold"/>
                                        <p:tgtEl>
                                          <p:spTgt spid="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申请入党的条件</a:t>
            </a:r>
          </a:p>
        </p:txBody>
      </p:sp>
      <p:grpSp>
        <p:nvGrpSpPr>
          <p:cNvPr id="4" name="组合 3"/>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359145" y="4189128"/>
            <a:ext cx="4902491" cy="1212640"/>
          </a:xfrm>
          <a:prstGeom prst="rect">
            <a:avLst/>
          </a:prstGeom>
          <a:noFill/>
        </p:spPr>
        <p:txBody>
          <a:bodyPr wrap="square" rtlCol="0">
            <a:spAutoFit/>
          </a:bodyPr>
          <a:lstStyle/>
          <a:p>
            <a:pPr algn="ct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第一条至第九条</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主要是对党员的条件，党员的吸收、党员的管理和处置等做出具体规定。</a:t>
            </a:r>
            <a:endPar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矩形 60">
            <a:extLst>
              <a:ext uri="{FF2B5EF4-FFF2-40B4-BE49-F238E27FC236}">
                <a16:creationId xmlns:a16="http://schemas.microsoft.com/office/drawing/2014/main" id="{96BF3C42-B8B1-478C-A125-B4B68CDDB934}"/>
              </a:ext>
            </a:extLst>
          </p:cNvPr>
          <p:cNvSpPr/>
          <p:nvPr/>
        </p:nvSpPr>
        <p:spPr>
          <a:xfrm>
            <a:off x="1618058" y="3257617"/>
            <a:ext cx="2371964" cy="707886"/>
          </a:xfrm>
          <a:prstGeom prst="rect">
            <a:avLst/>
          </a:prstGeom>
        </p:spPr>
        <p:txBody>
          <a:bodyPr wrap="square">
            <a:spAutoFit/>
          </a:bodyPr>
          <a:lstStyle/>
          <a:p>
            <a:pPr algn="ct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  员</a:t>
            </a:r>
            <a:endPar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90" name="组合 89"/>
          <p:cNvGrpSpPr/>
          <p:nvPr/>
        </p:nvGrpSpPr>
        <p:grpSpPr>
          <a:xfrm>
            <a:off x="5998186" y="1969207"/>
            <a:ext cx="5858851" cy="3733092"/>
            <a:chOff x="5998186" y="1816807"/>
            <a:chExt cx="5858851" cy="3733092"/>
          </a:xfrm>
        </p:grpSpPr>
        <p:sp>
          <p:nvSpPr>
            <p:cNvPr id="91" name="矩形 90">
              <a:extLst>
                <a:ext uri="{FF2B5EF4-FFF2-40B4-BE49-F238E27FC236}">
                  <a16:creationId xmlns:a16="http://schemas.microsoft.com/office/drawing/2014/main" id="{1000EA05-AD8C-482D-A001-8623FEB69FCE}"/>
                </a:ext>
              </a:extLst>
            </p:cNvPr>
            <p:cNvSpPr/>
            <p:nvPr/>
          </p:nvSpPr>
          <p:spPr>
            <a:xfrm>
              <a:off x="6314058" y="2646763"/>
              <a:ext cx="5404906" cy="2677656"/>
            </a:xfrm>
            <a:prstGeom prst="rect">
              <a:avLst/>
            </a:prstGeom>
            <a:noFill/>
          </p:spPr>
          <p:txBody>
            <a:bodyPr wrap="square" rtlCol="0">
              <a:spAutoFit/>
            </a:bodyPr>
            <a:lstStyle/>
            <a:p>
              <a:pPr>
                <a:lnSpc>
                  <a:spcPct val="120000"/>
                </a:lnSpc>
              </a:pPr>
              <a:r>
                <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年满十八岁</a:t>
              </a:r>
            </a:p>
            <a:p>
              <a:pPr>
                <a:lnSpc>
                  <a:spcPct val="120000"/>
                </a:lnSpc>
              </a:pPr>
              <a:r>
                <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中国工人、农民、军人、知识分子和其他社会阶层的先进分子</a:t>
              </a:r>
            </a:p>
            <a:p>
              <a:pPr>
                <a:lnSpc>
                  <a:spcPct val="120000"/>
                </a:lnSpc>
              </a:pPr>
              <a:r>
                <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承认党的纲领和章程</a:t>
              </a:r>
            </a:p>
            <a:p>
              <a:pPr>
                <a:lnSpc>
                  <a:spcPct val="120000"/>
                </a:lnSpc>
              </a:pPr>
              <a:r>
                <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愿意参加党的一个组织并在其中积极工作、执行党的决议和按期交纳</a:t>
              </a:r>
              <a:r>
                <a:rPr lang="zh-CN" altLang="en-US" sz="2000"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党费</a:t>
              </a:r>
              <a:endPar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20000"/>
                </a:lnSpc>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可以申请加入中国共产党 </a:t>
              </a:r>
            </a:p>
          </p:txBody>
        </p:sp>
        <p:sp>
          <p:nvSpPr>
            <p:cNvPr id="92" name="圆角矩形 91"/>
            <p:cNvSpPr/>
            <p:nvPr/>
          </p:nvSpPr>
          <p:spPr>
            <a:xfrm>
              <a:off x="5998186" y="2138780"/>
              <a:ext cx="5858851" cy="3411119"/>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7294073" y="1816807"/>
              <a:ext cx="3267076" cy="615855"/>
              <a:chOff x="7566211" y="2106684"/>
              <a:chExt cx="2726371" cy="474297"/>
            </a:xfrm>
          </p:grpSpPr>
          <p:sp>
            <p:nvSpPr>
              <p:cNvPr id="94" name="圆角矩形 93">
                <a:extLst>
                  <a:ext uri="{FF2B5EF4-FFF2-40B4-BE49-F238E27FC236}">
                    <a16:creationId xmlns:a16="http://schemas.microsoft.com/office/drawing/2014/main" id="{9E173B4C-85B0-4B86-B020-05E2A1AC488A}"/>
                  </a:ext>
                </a:extLst>
              </p:cNvPr>
              <p:cNvSpPr/>
              <p:nvPr/>
            </p:nvSpPr>
            <p:spPr>
              <a:xfrm>
                <a:off x="7566211"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95" name="矩形 94">
                <a:extLst>
                  <a:ext uri="{FF2B5EF4-FFF2-40B4-BE49-F238E27FC236}">
                    <a16:creationId xmlns:a16="http://schemas.microsoft.com/office/drawing/2014/main" id="{A880D1BA-17B8-4531-A25F-5A9DEF13FE20}"/>
                  </a:ext>
                </a:extLst>
              </p:cNvPr>
              <p:cNvSpPr/>
              <p:nvPr/>
            </p:nvSpPr>
            <p:spPr>
              <a:xfrm>
                <a:off x="7953408" y="2166057"/>
                <a:ext cx="1951978" cy="355549"/>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申请入党的条件</a:t>
                </a:r>
              </a:p>
            </p:txBody>
          </p:sp>
        </p:gr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0407985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2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2751"/>
                            </p:stCondLst>
                            <p:childTnLst>
                              <p:par>
                                <p:cTn id="28" presetID="16" presetClass="entr" presetSubtype="21"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barn(inVertical)">
                                      <p:cBhvr>
                                        <p:cTn id="30"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6256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共产党员条件和标准</a:t>
            </a:r>
          </a:p>
        </p:txBody>
      </p:sp>
      <p:grpSp>
        <p:nvGrpSpPr>
          <p:cNvPr id="4" name="组合 3"/>
          <p:cNvGrpSpPr/>
          <p:nvPr/>
        </p:nvGrpSpPr>
        <p:grpSpPr>
          <a:xfrm>
            <a:off x="7047196"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7059896" y="4189128"/>
            <a:ext cx="4902491" cy="1537665"/>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第二条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是对“先进分子”含义的明确界定，是对共产党员本质属性的高度概括，是共产党员区别于其他政党和社会团体成员的根本标志。</a:t>
            </a:r>
          </a:p>
        </p:txBody>
      </p:sp>
      <p:sp>
        <p:nvSpPr>
          <p:cNvPr id="61" name="矩形 60">
            <a:extLst>
              <a:ext uri="{FF2B5EF4-FFF2-40B4-BE49-F238E27FC236}">
                <a16:creationId xmlns:a16="http://schemas.microsoft.com/office/drawing/2014/main" id="{96BF3C42-B8B1-478C-A125-B4B68CDDB934}"/>
              </a:ext>
            </a:extLst>
          </p:cNvPr>
          <p:cNvSpPr/>
          <p:nvPr/>
        </p:nvSpPr>
        <p:spPr>
          <a:xfrm>
            <a:off x="7945567" y="3257617"/>
            <a:ext cx="3118448"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党员的条件</a:t>
            </a:r>
          </a:p>
        </p:txBody>
      </p:sp>
      <p:grpSp>
        <p:nvGrpSpPr>
          <p:cNvPr id="90" name="组合 89"/>
          <p:cNvGrpSpPr/>
          <p:nvPr/>
        </p:nvGrpSpPr>
        <p:grpSpPr>
          <a:xfrm>
            <a:off x="349329" y="1969207"/>
            <a:ext cx="5858851" cy="4065107"/>
            <a:chOff x="5998186" y="1816807"/>
            <a:chExt cx="5858851" cy="4065107"/>
          </a:xfrm>
        </p:grpSpPr>
        <p:sp>
          <p:nvSpPr>
            <p:cNvPr id="91" name="矩形 90">
              <a:extLst>
                <a:ext uri="{FF2B5EF4-FFF2-40B4-BE49-F238E27FC236}">
                  <a16:creationId xmlns:a16="http://schemas.microsoft.com/office/drawing/2014/main" id="{1000EA05-AD8C-482D-A001-8623FEB69FCE}"/>
                </a:ext>
              </a:extLst>
            </p:cNvPr>
            <p:cNvSpPr/>
            <p:nvPr/>
          </p:nvSpPr>
          <p:spPr>
            <a:xfrm>
              <a:off x="6314058" y="2646763"/>
              <a:ext cx="5404906" cy="3015697"/>
            </a:xfrm>
            <a:prstGeom prst="rect">
              <a:avLst/>
            </a:prstGeom>
            <a:noFill/>
          </p:spPr>
          <p:txBody>
            <a:bodyPr wrap="square" rtlCol="0">
              <a:spAutoFit/>
            </a:bodyPr>
            <a:lstStyle/>
            <a:p>
              <a:pPr>
                <a:lnSpc>
                  <a:spcPct val="120000"/>
                </a:lnSpc>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中国共产党党员是中国工人阶级的有共产主义觉悟的先锋战士。</a:t>
              </a:r>
            </a:p>
            <a:p>
              <a:pPr>
                <a:lnSpc>
                  <a:spcPct val="120000"/>
                </a:lnSpc>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中国共产党党员必须全心全意为人民服务，不惜牺牲个人的一切，为实现共产主义奋斗终身。</a:t>
              </a:r>
            </a:p>
            <a:p>
              <a:pPr>
                <a:lnSpc>
                  <a:spcPct val="120000"/>
                </a:lnSpc>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中国共产党党员永远是劳动人民的普通一员。除了法律和政策规定范围内的个人利益和工作职权以外，所有共产党员都不得谋求任何私利和特权。</a:t>
              </a:r>
            </a:p>
          </p:txBody>
        </p:sp>
        <p:sp>
          <p:nvSpPr>
            <p:cNvPr id="92" name="圆角矩形 91"/>
            <p:cNvSpPr/>
            <p:nvPr/>
          </p:nvSpPr>
          <p:spPr>
            <a:xfrm>
              <a:off x="5998186" y="2138780"/>
              <a:ext cx="5858851" cy="3743134"/>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7294073" y="1816807"/>
              <a:ext cx="3267076" cy="615855"/>
              <a:chOff x="7566211" y="2106684"/>
              <a:chExt cx="2726371" cy="474297"/>
            </a:xfrm>
          </p:grpSpPr>
          <p:sp>
            <p:nvSpPr>
              <p:cNvPr id="94" name="圆角矩形 93">
                <a:extLst>
                  <a:ext uri="{FF2B5EF4-FFF2-40B4-BE49-F238E27FC236}">
                    <a16:creationId xmlns:a16="http://schemas.microsoft.com/office/drawing/2014/main" id="{9E173B4C-85B0-4B86-B020-05E2A1AC488A}"/>
                  </a:ext>
                </a:extLst>
              </p:cNvPr>
              <p:cNvSpPr/>
              <p:nvPr/>
            </p:nvSpPr>
            <p:spPr>
              <a:xfrm>
                <a:off x="7566211"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95" name="矩形 94">
                <a:extLst>
                  <a:ext uri="{FF2B5EF4-FFF2-40B4-BE49-F238E27FC236}">
                    <a16:creationId xmlns:a16="http://schemas.microsoft.com/office/drawing/2014/main" id="{A880D1BA-17B8-4531-A25F-5A9DEF13FE20}"/>
                  </a:ext>
                </a:extLst>
              </p:cNvPr>
              <p:cNvSpPr/>
              <p:nvPr/>
            </p:nvSpPr>
            <p:spPr>
              <a:xfrm>
                <a:off x="7696568" y="2166057"/>
                <a:ext cx="2465657" cy="355549"/>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共产党员条件和标准</a:t>
                </a:r>
              </a:p>
            </p:txBody>
          </p:sp>
        </p:gr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114517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300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501"/>
                            </p:stCondLst>
                            <p:childTnLst>
                              <p:par>
                                <p:cTn id="28" presetID="16" presetClass="entr" presetSubtype="21"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barn(inVertical)">
                                      <p:cBhvr>
                                        <p:cTn id="30"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2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党员的八项义务</a:t>
            </a:r>
          </a:p>
        </p:txBody>
      </p:sp>
      <p:grpSp>
        <p:nvGrpSpPr>
          <p:cNvPr id="4" name="组合 3"/>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359145" y="4189128"/>
            <a:ext cx="4902491" cy="817468"/>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第三条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规定了党员必须履行的八项义务。</a:t>
            </a:r>
          </a:p>
        </p:txBody>
      </p:sp>
      <p:sp>
        <p:nvSpPr>
          <p:cNvPr id="61" name="矩形 60">
            <a:extLst>
              <a:ext uri="{FF2B5EF4-FFF2-40B4-BE49-F238E27FC236}">
                <a16:creationId xmlns:a16="http://schemas.microsoft.com/office/drawing/2014/main" id="{96BF3C42-B8B1-478C-A125-B4B68CDDB934}"/>
              </a:ext>
            </a:extLst>
          </p:cNvPr>
          <p:cNvSpPr/>
          <p:nvPr/>
        </p:nvSpPr>
        <p:spPr>
          <a:xfrm>
            <a:off x="1618058" y="3257617"/>
            <a:ext cx="237196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党员义务</a:t>
            </a:r>
          </a:p>
        </p:txBody>
      </p:sp>
      <p:grpSp>
        <p:nvGrpSpPr>
          <p:cNvPr id="15" name="组合 14"/>
          <p:cNvGrpSpPr/>
          <p:nvPr/>
        </p:nvGrpSpPr>
        <p:grpSpPr>
          <a:xfrm>
            <a:off x="5867334" y="1714550"/>
            <a:ext cx="5989704" cy="1798412"/>
            <a:chOff x="5867334" y="1335313"/>
            <a:chExt cx="5989704" cy="1798412"/>
          </a:xfrm>
        </p:grpSpPr>
        <p:sp>
          <p:nvSpPr>
            <p:cNvPr id="2" name="圆角矩形 1"/>
            <p:cNvSpPr/>
            <p:nvPr/>
          </p:nvSpPr>
          <p:spPr>
            <a:xfrm>
              <a:off x="6228293" y="1335313"/>
              <a:ext cx="5628745" cy="1798412"/>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98377" y="1449689"/>
              <a:ext cx="5148466" cy="1569660"/>
            </a:xfrm>
            <a:prstGeom prst="rect">
              <a:avLst/>
            </a:prstGeom>
          </p:spPr>
          <p:txBody>
            <a:bodyPr wrap="square">
              <a:spAutoFit/>
            </a:bodyPr>
            <a:lstStyle/>
            <a:p>
              <a:pPr>
                <a:lnSpc>
                  <a:spcPct val="120000"/>
                </a:lnSpc>
              </a:pPr>
              <a:r>
                <a:rPr lang="zh-CN" altLang="zh-CN"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认真学习马克思列宁主义、毛泽东思想、邓小平理论、“三个代表”重要思想、科学发展观、习近平新时代中国特色社会主义思想，学习党的路线、方针、政策和决议，学习党的基本知识，学习科学、文化、法律和业务知识，努力提高为人民服务的本领。</a:t>
              </a:r>
            </a:p>
          </p:txBody>
        </p:sp>
        <p:grpSp>
          <p:nvGrpSpPr>
            <p:cNvPr id="14" name="组合 13"/>
            <p:cNvGrpSpPr/>
            <p:nvPr/>
          </p:nvGrpSpPr>
          <p:grpSpPr>
            <a:xfrm>
              <a:off x="5867334" y="1872569"/>
              <a:ext cx="723900" cy="723900"/>
              <a:chOff x="7112000" y="3960528"/>
              <a:chExt cx="723900" cy="723900"/>
            </a:xfrm>
          </p:grpSpPr>
          <p:sp>
            <p:nvSpPr>
              <p:cNvPr id="12" name="椭圆 11"/>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184448" y="4091646"/>
                <a:ext cx="57900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01</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34" name="组合 33"/>
          <p:cNvGrpSpPr/>
          <p:nvPr/>
        </p:nvGrpSpPr>
        <p:grpSpPr>
          <a:xfrm>
            <a:off x="5867334" y="3825656"/>
            <a:ext cx="5989704" cy="1798412"/>
            <a:chOff x="5867334" y="1335313"/>
            <a:chExt cx="5989704" cy="1798412"/>
          </a:xfrm>
        </p:grpSpPr>
        <p:sp>
          <p:nvSpPr>
            <p:cNvPr id="35" name="圆角矩形 34"/>
            <p:cNvSpPr/>
            <p:nvPr/>
          </p:nvSpPr>
          <p:spPr>
            <a:xfrm>
              <a:off x="6228293" y="1335313"/>
              <a:ext cx="5628745" cy="1798412"/>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698377" y="1609925"/>
              <a:ext cx="5148466" cy="1249188"/>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贯彻执行党的基本路线和各项方针、政策，带头参加改革开放和社会主义现代化建设，带动群众为经济发展和社会进步艰苦奋斗，在生产、工作、学习和社会生活中起先锋模范作用。</a:t>
              </a:r>
            </a:p>
          </p:txBody>
        </p:sp>
        <p:grpSp>
          <p:nvGrpSpPr>
            <p:cNvPr id="37" name="组合 36"/>
            <p:cNvGrpSpPr/>
            <p:nvPr/>
          </p:nvGrpSpPr>
          <p:grpSpPr>
            <a:xfrm>
              <a:off x="5867334" y="1872569"/>
              <a:ext cx="723900" cy="723900"/>
              <a:chOff x="7112000" y="3960528"/>
              <a:chExt cx="723900" cy="723900"/>
            </a:xfrm>
          </p:grpSpPr>
          <p:sp>
            <p:nvSpPr>
              <p:cNvPr id="38" name="椭圆 37"/>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7184448" y="4091646"/>
                <a:ext cx="590226"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02</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sp>
        <p:nvSpPr>
          <p:cNvPr id="27"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0126230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251"/>
                            </p:stCondLst>
                            <p:childTnLst>
                              <p:par>
                                <p:cTn id="28" presetID="2" presetClass="entr" presetSubtype="2"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1+#ppt_w/2"/>
                                          </p:val>
                                        </p:tav>
                                        <p:tav tm="100000">
                                          <p:val>
                                            <p:strVal val="#ppt_x"/>
                                          </p:val>
                                        </p:tav>
                                      </p:tavLst>
                                    </p:anim>
                                    <p:anim calcmode="lin" valueType="num">
                                      <p:cBhvr additive="base">
                                        <p:cTn id="31" dur="750" fill="hold"/>
                                        <p:tgtEl>
                                          <p:spTgt spid="1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750" fill="hold"/>
                                        <p:tgtEl>
                                          <p:spTgt spid="34"/>
                                        </p:tgtEl>
                                        <p:attrNameLst>
                                          <p:attrName>ppt_x</p:attrName>
                                        </p:attrNameLst>
                                      </p:cBhvr>
                                      <p:tavLst>
                                        <p:tav tm="0">
                                          <p:val>
                                            <p:strVal val="1+#ppt_w/2"/>
                                          </p:val>
                                        </p:tav>
                                        <p:tav tm="100000">
                                          <p:val>
                                            <p:strVal val="#ppt_x"/>
                                          </p:val>
                                        </p:tav>
                                      </p:tavLst>
                                    </p:anim>
                                    <p:anim calcmode="lin" valueType="num">
                                      <p:cBhvr additive="base">
                                        <p:cTn id="35"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2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党员的八项义务</a:t>
            </a:r>
          </a:p>
        </p:txBody>
      </p:sp>
      <p:grpSp>
        <p:nvGrpSpPr>
          <p:cNvPr id="3" name="组合 2"/>
          <p:cNvGrpSpPr/>
          <p:nvPr/>
        </p:nvGrpSpPr>
        <p:grpSpPr>
          <a:xfrm>
            <a:off x="359145" y="1522235"/>
            <a:ext cx="5591712" cy="1503993"/>
            <a:chOff x="359145" y="1485950"/>
            <a:chExt cx="5591712" cy="1503993"/>
          </a:xfrm>
        </p:grpSpPr>
        <p:sp>
          <p:nvSpPr>
            <p:cNvPr id="53" name="圆角矩形 52"/>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坚持党和人民的利益高于一切，个人利益服从党和人民的利益，吃苦在前，享受在后，克己奉公，多做贡献。</a:t>
              </a:r>
            </a:p>
          </p:txBody>
        </p:sp>
        <p:grpSp>
          <p:nvGrpSpPr>
            <p:cNvPr id="55" name="组合 54"/>
            <p:cNvGrpSpPr/>
            <p:nvPr/>
          </p:nvGrpSpPr>
          <p:grpSpPr>
            <a:xfrm>
              <a:off x="359145" y="1875996"/>
              <a:ext cx="723900" cy="723900"/>
              <a:chOff x="7112000" y="3960528"/>
              <a:chExt cx="723900" cy="723900"/>
            </a:xfrm>
          </p:grpSpPr>
          <p:sp>
            <p:nvSpPr>
              <p:cNvPr id="56" name="椭圆 55"/>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7184448" y="4091646"/>
                <a:ext cx="591829"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03</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66" name="组合 65"/>
          <p:cNvGrpSpPr/>
          <p:nvPr/>
        </p:nvGrpSpPr>
        <p:grpSpPr>
          <a:xfrm>
            <a:off x="359145" y="3147835"/>
            <a:ext cx="5591712" cy="1503993"/>
            <a:chOff x="359145" y="1485950"/>
            <a:chExt cx="5591712" cy="1503993"/>
          </a:xfrm>
        </p:grpSpPr>
        <p:sp>
          <p:nvSpPr>
            <p:cNvPr id="67" name="圆角矩形 66"/>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190188" y="1613352"/>
              <a:ext cx="4659069" cy="1249188"/>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自觉遵守党的纪律，首先是党的政治纪律和政治规矩，模范遵守国家的法律法规，严格保守党和国家的秘密，执行党的决定，服从组织分配，积极完成党的任务。</a:t>
              </a:r>
            </a:p>
          </p:txBody>
        </p:sp>
        <p:grpSp>
          <p:nvGrpSpPr>
            <p:cNvPr id="69" name="组合 68"/>
            <p:cNvGrpSpPr/>
            <p:nvPr/>
          </p:nvGrpSpPr>
          <p:grpSpPr>
            <a:xfrm>
              <a:off x="359145" y="1875996"/>
              <a:ext cx="723900" cy="723900"/>
              <a:chOff x="7112000" y="3960528"/>
              <a:chExt cx="723900" cy="723900"/>
            </a:xfrm>
          </p:grpSpPr>
          <p:sp>
            <p:nvSpPr>
              <p:cNvPr id="70" name="椭圆 69"/>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04</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72" name="组合 71"/>
          <p:cNvGrpSpPr/>
          <p:nvPr/>
        </p:nvGrpSpPr>
        <p:grpSpPr>
          <a:xfrm>
            <a:off x="359145" y="4773436"/>
            <a:ext cx="5591712" cy="1503993"/>
            <a:chOff x="359145" y="1485950"/>
            <a:chExt cx="5591712" cy="1503993"/>
          </a:xfrm>
        </p:grpSpPr>
        <p:sp>
          <p:nvSpPr>
            <p:cNvPr id="73" name="圆角矩形 72"/>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维护党的团结和统一，对党忠诚老实，言行一致，坚决反对一切派别组织和小集团活动，反对阳奉阴违的两面派行为和一切阴谋诡计。</a:t>
              </a:r>
            </a:p>
          </p:txBody>
        </p:sp>
        <p:grpSp>
          <p:nvGrpSpPr>
            <p:cNvPr id="75" name="组合 74"/>
            <p:cNvGrpSpPr/>
            <p:nvPr/>
          </p:nvGrpSpPr>
          <p:grpSpPr>
            <a:xfrm>
              <a:off x="359145" y="1875996"/>
              <a:ext cx="723900" cy="723900"/>
              <a:chOff x="7112000" y="3960528"/>
              <a:chExt cx="723900" cy="723900"/>
            </a:xfrm>
          </p:grpSpPr>
          <p:sp>
            <p:nvSpPr>
              <p:cNvPr id="76" name="椭圆 75"/>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05</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78" name="组合 77"/>
          <p:cNvGrpSpPr/>
          <p:nvPr/>
        </p:nvGrpSpPr>
        <p:grpSpPr>
          <a:xfrm>
            <a:off x="6250812" y="1522235"/>
            <a:ext cx="5591712" cy="1503993"/>
            <a:chOff x="359145" y="1485950"/>
            <a:chExt cx="5591712" cy="1503993"/>
          </a:xfrm>
        </p:grpSpPr>
        <p:sp>
          <p:nvSpPr>
            <p:cNvPr id="79" name="圆角矩形 78"/>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切实开展批评和自我批评，勇于揭露和纠正违反党的原则的言行和工作中的缺点、错误，坚决同消极腐败现象作斗争。</a:t>
              </a:r>
            </a:p>
          </p:txBody>
        </p:sp>
        <p:grpSp>
          <p:nvGrpSpPr>
            <p:cNvPr id="81" name="组合 80"/>
            <p:cNvGrpSpPr/>
            <p:nvPr/>
          </p:nvGrpSpPr>
          <p:grpSpPr>
            <a:xfrm>
              <a:off x="359145" y="1875996"/>
              <a:ext cx="723900" cy="723900"/>
              <a:chOff x="7112000" y="3960528"/>
              <a:chExt cx="723900" cy="723900"/>
            </a:xfrm>
          </p:grpSpPr>
          <p:sp>
            <p:nvSpPr>
              <p:cNvPr id="82" name="椭圆 81"/>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06</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84" name="组合 83"/>
          <p:cNvGrpSpPr/>
          <p:nvPr/>
        </p:nvGrpSpPr>
        <p:grpSpPr>
          <a:xfrm>
            <a:off x="6250812" y="3147835"/>
            <a:ext cx="5591712" cy="1503993"/>
            <a:chOff x="359145" y="1485950"/>
            <a:chExt cx="5591712" cy="1503993"/>
          </a:xfrm>
        </p:grpSpPr>
        <p:sp>
          <p:nvSpPr>
            <p:cNvPr id="85" name="圆角矩形 84"/>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密切联系群众，向群众宣传党的主张，遇事同群众商量，及时向党反映群众的意见和要求，维护群众的正当利益。</a:t>
              </a:r>
            </a:p>
          </p:txBody>
        </p:sp>
        <p:grpSp>
          <p:nvGrpSpPr>
            <p:cNvPr id="87" name="组合 86"/>
            <p:cNvGrpSpPr/>
            <p:nvPr/>
          </p:nvGrpSpPr>
          <p:grpSpPr>
            <a:xfrm>
              <a:off x="359145" y="1875996"/>
              <a:ext cx="723900" cy="723900"/>
              <a:chOff x="7112000" y="3960528"/>
              <a:chExt cx="723900" cy="723900"/>
            </a:xfrm>
          </p:grpSpPr>
          <p:sp>
            <p:nvSpPr>
              <p:cNvPr id="88" name="椭圆 87"/>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7184448" y="4091646"/>
                <a:ext cx="593432"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07</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90" name="组合 89"/>
          <p:cNvGrpSpPr/>
          <p:nvPr/>
        </p:nvGrpSpPr>
        <p:grpSpPr>
          <a:xfrm>
            <a:off x="6250812" y="4771196"/>
            <a:ext cx="5591712" cy="1544654"/>
            <a:chOff x="359145" y="1483710"/>
            <a:chExt cx="5591712" cy="1544654"/>
          </a:xfrm>
        </p:grpSpPr>
        <p:sp>
          <p:nvSpPr>
            <p:cNvPr id="91" name="圆角矩形 90"/>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1190188" y="1483710"/>
              <a:ext cx="4659069" cy="1544654"/>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发扬社会主义新风尚，带头实践社会主义核心价值观和社会主义荣辱观，提倡共产主义道德，弘扬中华民族传统美德，为了保护国家和人民的利益，在一切困难和危险的时刻挺身而出，英勇斗争，不怕牺牲。</a:t>
              </a:r>
            </a:p>
          </p:txBody>
        </p:sp>
        <p:grpSp>
          <p:nvGrpSpPr>
            <p:cNvPr id="93" name="组合 92"/>
            <p:cNvGrpSpPr/>
            <p:nvPr/>
          </p:nvGrpSpPr>
          <p:grpSpPr>
            <a:xfrm>
              <a:off x="359145" y="1875996"/>
              <a:ext cx="723900" cy="723900"/>
              <a:chOff x="7112000" y="3960528"/>
              <a:chExt cx="723900" cy="723900"/>
            </a:xfrm>
          </p:grpSpPr>
          <p:sp>
            <p:nvSpPr>
              <p:cNvPr id="94" name="椭圆 93"/>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7184448" y="4091646"/>
                <a:ext cx="596638"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08</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sp>
        <p:nvSpPr>
          <p:cNvPr id="42"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1934560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750" fill="hold"/>
                                        <p:tgtEl>
                                          <p:spTgt spid="66"/>
                                        </p:tgtEl>
                                        <p:attrNameLst>
                                          <p:attrName>ppt_x</p:attrName>
                                        </p:attrNameLst>
                                      </p:cBhvr>
                                      <p:tavLst>
                                        <p:tav tm="0">
                                          <p:val>
                                            <p:strVal val="1+#ppt_w/2"/>
                                          </p:val>
                                        </p:tav>
                                        <p:tav tm="100000">
                                          <p:val>
                                            <p:strVal val="#ppt_x"/>
                                          </p:val>
                                        </p:tav>
                                      </p:tavLst>
                                    </p:anim>
                                    <p:anim calcmode="lin" valueType="num">
                                      <p:cBhvr additive="base">
                                        <p:cTn id="22" dur="750" fill="hold"/>
                                        <p:tgtEl>
                                          <p:spTgt spid="6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750" fill="hold"/>
                                        <p:tgtEl>
                                          <p:spTgt spid="72"/>
                                        </p:tgtEl>
                                        <p:attrNameLst>
                                          <p:attrName>ppt_x</p:attrName>
                                        </p:attrNameLst>
                                      </p:cBhvr>
                                      <p:tavLst>
                                        <p:tav tm="0">
                                          <p:val>
                                            <p:strVal val="1+#ppt_w/2"/>
                                          </p:val>
                                        </p:tav>
                                        <p:tav tm="100000">
                                          <p:val>
                                            <p:strVal val="#ppt_x"/>
                                          </p:val>
                                        </p:tav>
                                      </p:tavLst>
                                    </p:anim>
                                    <p:anim calcmode="lin" valueType="num">
                                      <p:cBhvr additive="base">
                                        <p:cTn id="26" dur="750" fill="hold"/>
                                        <p:tgtEl>
                                          <p:spTgt spid="7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750" fill="hold"/>
                                        <p:tgtEl>
                                          <p:spTgt spid="78"/>
                                        </p:tgtEl>
                                        <p:attrNameLst>
                                          <p:attrName>ppt_x</p:attrName>
                                        </p:attrNameLst>
                                      </p:cBhvr>
                                      <p:tavLst>
                                        <p:tav tm="0">
                                          <p:val>
                                            <p:strVal val="1+#ppt_w/2"/>
                                          </p:val>
                                        </p:tav>
                                        <p:tav tm="100000">
                                          <p:val>
                                            <p:strVal val="#ppt_x"/>
                                          </p:val>
                                        </p:tav>
                                      </p:tavLst>
                                    </p:anim>
                                    <p:anim calcmode="lin" valueType="num">
                                      <p:cBhvr additive="base">
                                        <p:cTn id="30" dur="750" fill="hold"/>
                                        <p:tgtEl>
                                          <p:spTgt spid="7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additive="base">
                                        <p:cTn id="33" dur="750" fill="hold"/>
                                        <p:tgtEl>
                                          <p:spTgt spid="84"/>
                                        </p:tgtEl>
                                        <p:attrNameLst>
                                          <p:attrName>ppt_x</p:attrName>
                                        </p:attrNameLst>
                                      </p:cBhvr>
                                      <p:tavLst>
                                        <p:tav tm="0">
                                          <p:val>
                                            <p:strVal val="1+#ppt_w/2"/>
                                          </p:val>
                                        </p:tav>
                                        <p:tav tm="100000">
                                          <p:val>
                                            <p:strVal val="#ppt_x"/>
                                          </p:val>
                                        </p:tav>
                                      </p:tavLst>
                                    </p:anim>
                                    <p:anim calcmode="lin" valueType="num">
                                      <p:cBhvr additive="base">
                                        <p:cTn id="34" dur="750" fill="hold"/>
                                        <p:tgtEl>
                                          <p:spTgt spid="8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additive="base">
                                        <p:cTn id="37" dur="750" fill="hold"/>
                                        <p:tgtEl>
                                          <p:spTgt spid="90"/>
                                        </p:tgtEl>
                                        <p:attrNameLst>
                                          <p:attrName>ppt_x</p:attrName>
                                        </p:attrNameLst>
                                      </p:cBhvr>
                                      <p:tavLst>
                                        <p:tav tm="0">
                                          <p:val>
                                            <p:strVal val="1+#ppt_w/2"/>
                                          </p:val>
                                        </p:tav>
                                        <p:tav tm="100000">
                                          <p:val>
                                            <p:strVal val="#ppt_x"/>
                                          </p:val>
                                        </p:tav>
                                      </p:tavLst>
                                    </p:anim>
                                    <p:anim calcmode="lin" valueType="num">
                                      <p:cBhvr additive="base">
                                        <p:cTn id="38" dur="75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党员的八项权力</a:t>
            </a:r>
          </a:p>
        </p:txBody>
      </p:sp>
      <p:grpSp>
        <p:nvGrpSpPr>
          <p:cNvPr id="4" name="组合 3"/>
          <p:cNvGrpSpPr/>
          <p:nvPr/>
        </p:nvGrpSpPr>
        <p:grpSpPr>
          <a:xfrm>
            <a:off x="7047196"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7059896" y="4189128"/>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第四条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规定了党员享有的八项权力。并指出党的任何一级组织直至中央都无权剥夺党员的上述权利。</a:t>
            </a:r>
          </a:p>
        </p:txBody>
      </p:sp>
      <p:sp>
        <p:nvSpPr>
          <p:cNvPr id="61" name="矩形 60">
            <a:extLst>
              <a:ext uri="{FF2B5EF4-FFF2-40B4-BE49-F238E27FC236}">
                <a16:creationId xmlns:a16="http://schemas.microsoft.com/office/drawing/2014/main" id="{96BF3C42-B8B1-478C-A125-B4B68CDDB934}"/>
              </a:ext>
            </a:extLst>
          </p:cNvPr>
          <p:cNvSpPr/>
          <p:nvPr/>
        </p:nvSpPr>
        <p:spPr>
          <a:xfrm>
            <a:off x="7945567" y="3257617"/>
            <a:ext cx="3118448"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党员权力</a:t>
            </a:r>
          </a:p>
        </p:txBody>
      </p:sp>
      <p:grpSp>
        <p:nvGrpSpPr>
          <p:cNvPr id="21" name="组合 20"/>
          <p:cNvGrpSpPr/>
          <p:nvPr/>
        </p:nvGrpSpPr>
        <p:grpSpPr>
          <a:xfrm>
            <a:off x="331550" y="1892350"/>
            <a:ext cx="5989704" cy="1798412"/>
            <a:chOff x="5867334" y="1335313"/>
            <a:chExt cx="5989704" cy="1798412"/>
          </a:xfrm>
        </p:grpSpPr>
        <p:sp>
          <p:nvSpPr>
            <p:cNvPr id="22" name="圆角矩形 21"/>
            <p:cNvSpPr/>
            <p:nvPr/>
          </p:nvSpPr>
          <p:spPr>
            <a:xfrm>
              <a:off x="6228293" y="1335313"/>
              <a:ext cx="5628745" cy="1798412"/>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698377" y="1845791"/>
              <a:ext cx="5148466" cy="777457"/>
            </a:xfrm>
            <a:prstGeom prst="rect">
              <a:avLst/>
            </a:prstGeom>
          </p:spPr>
          <p:txBody>
            <a:bodyPr wrap="square">
              <a:spAutoFit/>
            </a:bodyPr>
            <a:lstStyle/>
            <a:p>
              <a:pPr>
                <a:lnSpc>
                  <a:spcPct val="130000"/>
                </a:lnSpc>
              </a:pPr>
              <a:r>
                <a:rPr lang="zh-CN" altLang="en-US"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参加党的有关会议，阅读党的有关文件，接受党的教育和培训。</a:t>
              </a:r>
            </a:p>
          </p:txBody>
        </p:sp>
        <p:grpSp>
          <p:nvGrpSpPr>
            <p:cNvPr id="24" name="组合 23"/>
            <p:cNvGrpSpPr/>
            <p:nvPr/>
          </p:nvGrpSpPr>
          <p:grpSpPr>
            <a:xfrm>
              <a:off x="5867334" y="1872569"/>
              <a:ext cx="723900" cy="723900"/>
              <a:chOff x="7112000" y="3960528"/>
              <a:chExt cx="723900" cy="723900"/>
            </a:xfrm>
          </p:grpSpPr>
          <p:sp>
            <p:nvSpPr>
              <p:cNvPr id="25" name="椭圆 24"/>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184448" y="4091646"/>
                <a:ext cx="57900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01</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27" name="组合 26"/>
          <p:cNvGrpSpPr/>
          <p:nvPr/>
        </p:nvGrpSpPr>
        <p:grpSpPr>
          <a:xfrm>
            <a:off x="331550" y="4003456"/>
            <a:ext cx="5989704" cy="1798412"/>
            <a:chOff x="5867334" y="1335313"/>
            <a:chExt cx="5989704" cy="1798412"/>
          </a:xfrm>
        </p:grpSpPr>
        <p:sp>
          <p:nvSpPr>
            <p:cNvPr id="29" name="圆角矩形 28"/>
            <p:cNvSpPr/>
            <p:nvPr/>
          </p:nvSpPr>
          <p:spPr>
            <a:xfrm>
              <a:off x="6228293" y="1335313"/>
              <a:ext cx="5628745" cy="1798412"/>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698377" y="1845791"/>
              <a:ext cx="5148466" cy="777457"/>
            </a:xfrm>
            <a:prstGeom prst="rect">
              <a:avLst/>
            </a:prstGeom>
          </p:spPr>
          <p:txBody>
            <a:bodyPr wrap="square">
              <a:spAutoFit/>
            </a:bodyPr>
            <a:lstStyle/>
            <a:p>
              <a:pPr>
                <a:lnSpc>
                  <a:spcPct val="130000"/>
                </a:lnSpc>
              </a:pPr>
              <a:r>
                <a:rPr lang="zh-CN" altLang="en-US"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在党的会议上和党报党刊上，参加关于党的政策问题的讨论。</a:t>
              </a:r>
            </a:p>
          </p:txBody>
        </p:sp>
        <p:grpSp>
          <p:nvGrpSpPr>
            <p:cNvPr id="31" name="组合 30"/>
            <p:cNvGrpSpPr/>
            <p:nvPr/>
          </p:nvGrpSpPr>
          <p:grpSpPr>
            <a:xfrm>
              <a:off x="5867334" y="1872569"/>
              <a:ext cx="723900" cy="723900"/>
              <a:chOff x="7112000" y="3960528"/>
              <a:chExt cx="723900" cy="723900"/>
            </a:xfrm>
          </p:grpSpPr>
          <p:sp>
            <p:nvSpPr>
              <p:cNvPr id="32" name="椭圆 31"/>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184448" y="4091646"/>
                <a:ext cx="590226"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02</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sp>
        <p:nvSpPr>
          <p:cNvPr id="3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534786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251"/>
                            </p:stCondLst>
                            <p:childTnLst>
                              <p:par>
                                <p:cTn id="28" presetID="42"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01</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习近平新时代中国特色社会主义思想写入党章</a:t>
            </a:r>
          </a:p>
        </p:txBody>
      </p:sp>
      <p:sp>
        <p:nvSpPr>
          <p:cNvPr id="12" name="矩形 11"/>
          <p:cNvSpPr/>
          <p:nvPr/>
        </p:nvSpPr>
        <p:spPr>
          <a:xfrm>
            <a:off x="5403210" y="2317734"/>
            <a:ext cx="6453828" cy="289310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一致同意，</a:t>
            </a:r>
            <a:r>
              <a:rPr lang="zh-CN" altLang="en-US" sz="2000" b="1" dirty="0">
                <a:solidFill>
                  <a:schemeClr val="accent1"/>
                </a:solidFill>
                <a:latin typeface="微软雅黑" panose="020B0503020204020204" pitchFamily="34" charset="-122"/>
                <a:ea typeface="微软雅黑" panose="020B0503020204020204" pitchFamily="34" charset="-122"/>
                <a:cs typeface="+mn-ea"/>
              </a:rPr>
              <a:t>在党章中把习近平新时代中国特色社会主义思想同马克思列宁主义、毛泽东思想、邓小平理论、“三个代表”重要思想、科学发展观一道确立为党的行动指南。</a:t>
            </a:r>
            <a:r>
              <a:rPr lang="zh-CN" altLang="en-US" sz="2000" b="1" dirty="0">
                <a:latin typeface="微软雅黑" panose="020B0503020204020204" pitchFamily="34" charset="-122"/>
                <a:ea typeface="微软雅黑" panose="020B0503020204020204" pitchFamily="34" charset="-122"/>
                <a:cs typeface="+mn-ea"/>
              </a:rPr>
              <a:t>大会要求全党以习近平新时代中国特色社会主义思想统一思想和行动，增强学习贯彻的自觉性和坚定性，把习近平新时代中国特色社会主义思想贯彻到社会主义现代化建设全过程、体现到党的建设各方面。</a:t>
            </a:r>
          </a:p>
        </p:txBody>
      </p:sp>
    </p:spTree>
    <p:extLst>
      <p:ext uri="{BB962C8B-B14F-4D97-AF65-F5344CB8AC3E}">
        <p14:creationId xmlns:p14="http://schemas.microsoft.com/office/powerpoint/2010/main" val="31105715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967479"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党员的八项权力</a:t>
            </a:r>
          </a:p>
        </p:txBody>
      </p:sp>
      <p:grpSp>
        <p:nvGrpSpPr>
          <p:cNvPr id="3" name="组合 2"/>
          <p:cNvGrpSpPr/>
          <p:nvPr/>
        </p:nvGrpSpPr>
        <p:grpSpPr>
          <a:xfrm>
            <a:off x="359145" y="1573035"/>
            <a:ext cx="5591712" cy="1503993"/>
            <a:chOff x="359145" y="1485950"/>
            <a:chExt cx="5591712" cy="1503993"/>
          </a:xfrm>
        </p:grpSpPr>
        <p:sp>
          <p:nvSpPr>
            <p:cNvPr id="53" name="圆角矩形 52"/>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90188" y="2056550"/>
              <a:ext cx="4659069" cy="362792"/>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对党的工作提出建议和倡议。</a:t>
              </a:r>
            </a:p>
          </p:txBody>
        </p:sp>
        <p:grpSp>
          <p:nvGrpSpPr>
            <p:cNvPr id="55" name="组合 54"/>
            <p:cNvGrpSpPr/>
            <p:nvPr/>
          </p:nvGrpSpPr>
          <p:grpSpPr>
            <a:xfrm>
              <a:off x="359145" y="1875996"/>
              <a:ext cx="723900" cy="723900"/>
              <a:chOff x="7112000" y="3960528"/>
              <a:chExt cx="723900" cy="723900"/>
            </a:xfrm>
          </p:grpSpPr>
          <p:sp>
            <p:nvSpPr>
              <p:cNvPr id="56" name="椭圆 55"/>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7184448" y="4091646"/>
                <a:ext cx="591829"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03</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66" name="组合 65"/>
          <p:cNvGrpSpPr/>
          <p:nvPr/>
        </p:nvGrpSpPr>
        <p:grpSpPr>
          <a:xfrm>
            <a:off x="359145" y="3198635"/>
            <a:ext cx="5591712" cy="1503993"/>
            <a:chOff x="359145" y="1485950"/>
            <a:chExt cx="5591712" cy="1503993"/>
          </a:xfrm>
        </p:grpSpPr>
        <p:sp>
          <p:nvSpPr>
            <p:cNvPr id="67" name="圆角矩形 66"/>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190188" y="1613352"/>
              <a:ext cx="4659069" cy="1249188"/>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在党的会议上有根据地批评党的任何组织和任何党员，向党负责地揭发、检举党的任何组织和任何党员违法乱纪的事实，要求处分违法乱纪的党员，要求罢免或撤换不称职的干部。</a:t>
              </a:r>
            </a:p>
          </p:txBody>
        </p:sp>
        <p:grpSp>
          <p:nvGrpSpPr>
            <p:cNvPr id="69" name="组合 68"/>
            <p:cNvGrpSpPr/>
            <p:nvPr/>
          </p:nvGrpSpPr>
          <p:grpSpPr>
            <a:xfrm>
              <a:off x="359145" y="1875996"/>
              <a:ext cx="723900" cy="723900"/>
              <a:chOff x="7112000" y="3960528"/>
              <a:chExt cx="723900" cy="723900"/>
            </a:xfrm>
          </p:grpSpPr>
          <p:sp>
            <p:nvSpPr>
              <p:cNvPr id="70" name="椭圆 69"/>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04</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72" name="组合 71"/>
          <p:cNvGrpSpPr/>
          <p:nvPr/>
        </p:nvGrpSpPr>
        <p:grpSpPr>
          <a:xfrm>
            <a:off x="359145" y="4824236"/>
            <a:ext cx="5591712" cy="1503993"/>
            <a:chOff x="359145" y="1485950"/>
            <a:chExt cx="5591712" cy="1503993"/>
          </a:xfrm>
        </p:grpSpPr>
        <p:sp>
          <p:nvSpPr>
            <p:cNvPr id="73" name="圆角矩形 72"/>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1190188" y="2056550"/>
              <a:ext cx="4659069" cy="362792"/>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行使表决权、选举权，有被选举权。</a:t>
              </a:r>
            </a:p>
          </p:txBody>
        </p:sp>
        <p:grpSp>
          <p:nvGrpSpPr>
            <p:cNvPr id="75" name="组合 74"/>
            <p:cNvGrpSpPr/>
            <p:nvPr/>
          </p:nvGrpSpPr>
          <p:grpSpPr>
            <a:xfrm>
              <a:off x="359145" y="1875996"/>
              <a:ext cx="723900" cy="723900"/>
              <a:chOff x="7112000" y="3960528"/>
              <a:chExt cx="723900" cy="723900"/>
            </a:xfrm>
          </p:grpSpPr>
          <p:sp>
            <p:nvSpPr>
              <p:cNvPr id="76" name="椭圆 75"/>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05</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78" name="组合 77"/>
          <p:cNvGrpSpPr/>
          <p:nvPr/>
        </p:nvGrpSpPr>
        <p:grpSpPr>
          <a:xfrm>
            <a:off x="6250812" y="1573035"/>
            <a:ext cx="5591712" cy="1503993"/>
            <a:chOff x="359145" y="1485950"/>
            <a:chExt cx="5591712" cy="1503993"/>
          </a:xfrm>
        </p:grpSpPr>
        <p:sp>
          <p:nvSpPr>
            <p:cNvPr id="79" name="圆角矩形 78"/>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在党组织讨论决定对党员的党纪处分或作出鉴定时，本人有权参加和进行申辩，其他党员可以为他作证和辩护。</a:t>
              </a:r>
            </a:p>
          </p:txBody>
        </p:sp>
        <p:grpSp>
          <p:nvGrpSpPr>
            <p:cNvPr id="81" name="组合 80"/>
            <p:cNvGrpSpPr/>
            <p:nvPr/>
          </p:nvGrpSpPr>
          <p:grpSpPr>
            <a:xfrm>
              <a:off x="359145" y="1875996"/>
              <a:ext cx="723900" cy="723900"/>
              <a:chOff x="7112000" y="3960528"/>
              <a:chExt cx="723900" cy="723900"/>
            </a:xfrm>
          </p:grpSpPr>
          <p:sp>
            <p:nvSpPr>
              <p:cNvPr id="82" name="椭圆 81"/>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7184448" y="4091646"/>
                <a:ext cx="595035"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06</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84" name="组合 83"/>
          <p:cNvGrpSpPr/>
          <p:nvPr/>
        </p:nvGrpSpPr>
        <p:grpSpPr>
          <a:xfrm>
            <a:off x="6250812" y="3198635"/>
            <a:ext cx="5591712" cy="1503993"/>
            <a:chOff x="359145" y="1485950"/>
            <a:chExt cx="5591712" cy="1503993"/>
          </a:xfrm>
        </p:grpSpPr>
        <p:sp>
          <p:nvSpPr>
            <p:cNvPr id="85" name="圆角矩形 84"/>
            <p:cNvSpPr/>
            <p:nvPr/>
          </p:nvSpPr>
          <p:spPr>
            <a:xfrm>
              <a:off x="720104" y="148595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190188" y="1761085"/>
              <a:ext cx="4659069" cy="953723"/>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对党的决议和政策如有不同意见，在坚决执行的前提下，可以声明保留，并且可以把自己的意见向党的上级组织直至中央提出。</a:t>
              </a:r>
            </a:p>
          </p:txBody>
        </p:sp>
        <p:grpSp>
          <p:nvGrpSpPr>
            <p:cNvPr id="87" name="组合 86"/>
            <p:cNvGrpSpPr/>
            <p:nvPr/>
          </p:nvGrpSpPr>
          <p:grpSpPr>
            <a:xfrm>
              <a:off x="359145" y="1875996"/>
              <a:ext cx="723900" cy="723900"/>
              <a:chOff x="7112000" y="3960528"/>
              <a:chExt cx="723900" cy="723900"/>
            </a:xfrm>
          </p:grpSpPr>
          <p:sp>
            <p:nvSpPr>
              <p:cNvPr id="88" name="椭圆 87"/>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7184448" y="4091646"/>
                <a:ext cx="593432"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07</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grpSp>
        <p:nvGrpSpPr>
          <p:cNvPr id="90" name="组合 89"/>
          <p:cNvGrpSpPr/>
          <p:nvPr/>
        </p:nvGrpSpPr>
        <p:grpSpPr>
          <a:xfrm>
            <a:off x="6250812" y="4823116"/>
            <a:ext cx="5591712" cy="1503993"/>
            <a:chOff x="359145" y="1484830"/>
            <a:chExt cx="5591712" cy="1503993"/>
          </a:xfrm>
        </p:grpSpPr>
        <p:sp>
          <p:nvSpPr>
            <p:cNvPr id="91" name="圆角矩形 90"/>
            <p:cNvSpPr/>
            <p:nvPr/>
          </p:nvSpPr>
          <p:spPr>
            <a:xfrm>
              <a:off x="720104" y="1484830"/>
              <a:ext cx="5230753" cy="1503993"/>
            </a:xfrm>
            <a:prstGeom prst="roundRect">
              <a:avLst>
                <a:gd name="adj" fmla="val 1172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1190188" y="1907698"/>
              <a:ext cx="4659069" cy="658257"/>
            </a:xfrm>
            <a:prstGeom prst="rect">
              <a:avLst/>
            </a:prstGeom>
          </p:spPr>
          <p:txBody>
            <a:bodyPr wrap="square">
              <a:spAutoFit/>
            </a:bodyPr>
            <a:lstStyle/>
            <a:p>
              <a:pPr>
                <a:lnSpc>
                  <a:spcPct val="120000"/>
                </a:lnSpc>
              </a:pPr>
              <a:r>
                <a:rPr lang="zh-CN" altLang="en-US" sz="16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向党的上级组织直至中央提出请求、申诉和控告，并要求有关组织给以负责的答复。</a:t>
              </a:r>
            </a:p>
          </p:txBody>
        </p:sp>
        <p:grpSp>
          <p:nvGrpSpPr>
            <p:cNvPr id="93" name="组合 92"/>
            <p:cNvGrpSpPr/>
            <p:nvPr/>
          </p:nvGrpSpPr>
          <p:grpSpPr>
            <a:xfrm>
              <a:off x="359145" y="1875996"/>
              <a:ext cx="723900" cy="723900"/>
              <a:chOff x="7112000" y="3960528"/>
              <a:chExt cx="723900" cy="723900"/>
            </a:xfrm>
          </p:grpSpPr>
          <p:sp>
            <p:nvSpPr>
              <p:cNvPr id="94" name="椭圆 93"/>
              <p:cNvSpPr/>
              <p:nvPr/>
            </p:nvSpPr>
            <p:spPr>
              <a:xfrm>
                <a:off x="7112000" y="3960528"/>
                <a:ext cx="723900" cy="723900"/>
              </a:xfrm>
              <a:prstGeom prst="ellipse">
                <a:avLst/>
              </a:prstGeom>
              <a:ln w="28575">
                <a:solidFill>
                  <a:srgbClr val="FDF2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7184448" y="4091646"/>
                <a:ext cx="596638" cy="461665"/>
              </a:xfrm>
              <a:prstGeom prst="rect">
                <a:avLst/>
              </a:prstGeom>
              <a:noFill/>
            </p:spPr>
            <p:txBody>
              <a:bodyPr wrap="none" rtlCol="0">
                <a:spAutoFit/>
              </a:bodyPr>
              <a:lstStyle/>
              <a:p>
                <a:r>
                  <a:rPr lang="en-US" altLang="zh-CN" sz="2400" b="1" dirty="0" smtClean="0">
                    <a:solidFill>
                      <a:srgbClr val="FDF29C"/>
                    </a:solidFill>
                    <a:latin typeface="方正兰亭粗黑_GBK" panose="02000000000000000000" pitchFamily="2" charset="-122"/>
                    <a:ea typeface="方正兰亭粗黑_GBK" panose="02000000000000000000" pitchFamily="2" charset="-122"/>
                  </a:rPr>
                  <a:t>08</a:t>
                </a:r>
                <a:endParaRPr lang="zh-CN" altLang="en-US" sz="2400" b="1" dirty="0">
                  <a:solidFill>
                    <a:srgbClr val="FDF29C"/>
                  </a:solidFill>
                  <a:latin typeface="方正兰亭粗黑_GBK" panose="02000000000000000000" pitchFamily="2" charset="-122"/>
                  <a:ea typeface="方正兰亭粗黑_GBK" panose="02000000000000000000" pitchFamily="2" charset="-122"/>
                </a:endParaRPr>
              </a:p>
            </p:txBody>
          </p:sp>
        </p:grpSp>
      </p:grpSp>
      <p:sp>
        <p:nvSpPr>
          <p:cNvPr id="42"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8445739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1000"/>
                                        <p:tgtEl>
                                          <p:spTgt spid="78"/>
                                        </p:tgtEl>
                                      </p:cBhvr>
                                    </p:animEffect>
                                    <p:anim calcmode="lin" valueType="num">
                                      <p:cBhvr>
                                        <p:cTn id="33" dur="1000" fill="hold"/>
                                        <p:tgtEl>
                                          <p:spTgt spid="78"/>
                                        </p:tgtEl>
                                        <p:attrNameLst>
                                          <p:attrName>ppt_x</p:attrName>
                                        </p:attrNameLst>
                                      </p:cBhvr>
                                      <p:tavLst>
                                        <p:tav tm="0">
                                          <p:val>
                                            <p:strVal val="#ppt_x"/>
                                          </p:val>
                                        </p:tav>
                                        <p:tav tm="100000">
                                          <p:val>
                                            <p:strVal val="#ppt_x"/>
                                          </p:val>
                                        </p:tav>
                                      </p:tavLst>
                                    </p:anim>
                                    <p:anim calcmode="lin" valueType="num">
                                      <p:cBhvr>
                                        <p:cTn id="34" dur="1000" fill="hold"/>
                                        <p:tgtEl>
                                          <p:spTgt spid="7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1000"/>
                                        <p:tgtEl>
                                          <p:spTgt spid="84"/>
                                        </p:tgtEl>
                                      </p:cBhvr>
                                    </p:animEffect>
                                    <p:anim calcmode="lin" valueType="num">
                                      <p:cBhvr>
                                        <p:cTn id="38" dur="1000" fill="hold"/>
                                        <p:tgtEl>
                                          <p:spTgt spid="84"/>
                                        </p:tgtEl>
                                        <p:attrNameLst>
                                          <p:attrName>ppt_x</p:attrName>
                                        </p:attrNameLst>
                                      </p:cBhvr>
                                      <p:tavLst>
                                        <p:tav tm="0">
                                          <p:val>
                                            <p:strVal val="#ppt_x"/>
                                          </p:val>
                                        </p:tav>
                                        <p:tav tm="100000">
                                          <p:val>
                                            <p:strVal val="#ppt_x"/>
                                          </p:val>
                                        </p:tav>
                                      </p:tavLst>
                                    </p:anim>
                                    <p:anim calcmode="lin" valueType="num">
                                      <p:cBhvr>
                                        <p:cTn id="39" dur="1000" fill="hold"/>
                                        <p:tgtEl>
                                          <p:spTgt spid="8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1000"/>
                                        <p:tgtEl>
                                          <p:spTgt spid="90"/>
                                        </p:tgtEl>
                                      </p:cBhvr>
                                    </p:animEffect>
                                    <p:anim calcmode="lin" valueType="num">
                                      <p:cBhvr>
                                        <p:cTn id="43" dur="1000" fill="hold"/>
                                        <p:tgtEl>
                                          <p:spTgt spid="90"/>
                                        </p:tgtEl>
                                        <p:attrNameLst>
                                          <p:attrName>ppt_x</p:attrName>
                                        </p:attrNameLst>
                                      </p:cBhvr>
                                      <p:tavLst>
                                        <p:tav tm="0">
                                          <p:val>
                                            <p:strVal val="#ppt_x"/>
                                          </p:val>
                                        </p:tav>
                                        <p:tav tm="100000">
                                          <p:val>
                                            <p:strVal val="#ppt_x"/>
                                          </p:val>
                                        </p:tav>
                                      </p:tavLst>
                                    </p:anim>
                                    <p:anim calcmode="lin" valueType="num">
                                      <p:cBhvr>
                                        <p:cTn id="44"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6256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发展党员的有关规定</a:t>
            </a:r>
          </a:p>
        </p:txBody>
      </p:sp>
      <p:grpSp>
        <p:nvGrpSpPr>
          <p:cNvPr id="4" name="组合 3"/>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359145" y="4189128"/>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第五条至第七条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规定了发展党员的基本原则和程序方法，对预备党员的管理及权力义务进行了明确。</a:t>
            </a:r>
          </a:p>
        </p:txBody>
      </p:sp>
      <p:sp>
        <p:nvSpPr>
          <p:cNvPr id="61" name="矩形 60">
            <a:extLst>
              <a:ext uri="{FF2B5EF4-FFF2-40B4-BE49-F238E27FC236}">
                <a16:creationId xmlns:a16="http://schemas.microsoft.com/office/drawing/2014/main" id="{96BF3C42-B8B1-478C-A125-B4B68CDDB934}"/>
              </a:ext>
            </a:extLst>
          </p:cNvPr>
          <p:cNvSpPr/>
          <p:nvPr/>
        </p:nvSpPr>
        <p:spPr>
          <a:xfrm>
            <a:off x="1618058" y="3257617"/>
            <a:ext cx="237196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发展党员</a:t>
            </a:r>
          </a:p>
        </p:txBody>
      </p:sp>
      <p:grpSp>
        <p:nvGrpSpPr>
          <p:cNvPr id="17" name="组合 16"/>
          <p:cNvGrpSpPr/>
          <p:nvPr/>
        </p:nvGrpSpPr>
        <p:grpSpPr>
          <a:xfrm>
            <a:off x="5846656" y="1801116"/>
            <a:ext cx="6010382" cy="1286889"/>
            <a:chOff x="5846656" y="1572516"/>
            <a:chExt cx="6010382" cy="1286889"/>
          </a:xfrm>
        </p:grpSpPr>
        <p:sp>
          <p:nvSpPr>
            <p:cNvPr id="32" name="矩形 31"/>
            <p:cNvSpPr/>
            <p:nvPr/>
          </p:nvSpPr>
          <p:spPr>
            <a:xfrm>
              <a:off x="6954232" y="1572516"/>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846656" y="1572516"/>
              <a:ext cx="1073018"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870812" y="2003509"/>
              <a:ext cx="1035795" cy="417358"/>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第五条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矩形 30"/>
            <p:cNvSpPr/>
            <p:nvPr/>
          </p:nvSpPr>
          <p:spPr>
            <a:xfrm>
              <a:off x="7026013" y="1582406"/>
              <a:ext cx="4831025" cy="1274195"/>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发展党员，</a:t>
              </a:r>
              <a:r>
                <a:rPr lang="zh-CN" altLang="en-US" sz="1600" b="1" dirty="0">
                  <a:solidFill>
                    <a:schemeClr val="accent1"/>
                  </a:solidFill>
                  <a:latin typeface="微软雅黑" panose="020B0503020204020204" pitchFamily="34" charset="-122"/>
                  <a:ea typeface="微软雅黑" panose="020B0503020204020204" pitchFamily="34" charset="-122"/>
                  <a:cs typeface="+mn-ea"/>
                </a:rPr>
                <a:t>必须把政治标准放在首位</a:t>
              </a:r>
              <a:r>
                <a:rPr lang="zh-CN" altLang="en-US" sz="1600" b="1" dirty="0">
                  <a:latin typeface="微软雅黑" panose="020B0503020204020204" pitchFamily="34" charset="-122"/>
                  <a:ea typeface="微软雅黑" panose="020B0503020204020204" pitchFamily="34" charset="-122"/>
                  <a:cs typeface="+mn-ea"/>
                </a:rPr>
                <a:t>，经过党的支部，坚持个别吸收的原则</a:t>
              </a:r>
              <a:r>
                <a:rPr lang="zh-CN" altLang="en-US" sz="1600" b="1" dirty="0" smtClean="0">
                  <a:latin typeface="微软雅黑" panose="020B0503020204020204" pitchFamily="34" charset="-122"/>
                  <a:ea typeface="微软雅黑" panose="020B0503020204020204" pitchFamily="34" charset="-122"/>
                  <a:cs typeface="+mn-ea"/>
                </a:rPr>
                <a:t>。</a:t>
              </a:r>
              <a:endParaRPr lang="en-US" altLang="zh-CN" sz="1600" b="1" dirty="0" smtClean="0">
                <a:latin typeface="微软雅黑" panose="020B0503020204020204" pitchFamily="34" charset="-122"/>
                <a:ea typeface="微软雅黑" panose="020B0503020204020204" pitchFamily="34" charset="-122"/>
                <a:cs typeface="+mn-ea"/>
              </a:endParaRPr>
            </a:p>
            <a:p>
              <a:pPr>
                <a:lnSpc>
                  <a:spcPct val="120000"/>
                </a:lnSpc>
              </a:pPr>
              <a:r>
                <a:rPr lang="zh-CN" altLang="en-US" sz="1600" b="1" dirty="0">
                  <a:latin typeface="微软雅黑" panose="020B0503020204020204" pitchFamily="34" charset="-122"/>
                  <a:ea typeface="微软雅黑" panose="020B0503020204020204" pitchFamily="34" charset="-122"/>
                  <a:cs typeface="+mn-ea"/>
                </a:rPr>
                <a:t>在特殊情况下，党的中央和省、自治区、直辖市委员会可以直接接收党员。</a:t>
              </a:r>
              <a:endParaRPr lang="en-US" altLang="zh-CN" sz="1600" b="1" dirty="0">
                <a:latin typeface="微软雅黑" panose="020B0503020204020204" pitchFamily="34" charset="-122"/>
                <a:ea typeface="微软雅黑" panose="020B0503020204020204" pitchFamily="34" charset="-122"/>
                <a:cs typeface="+mn-ea"/>
              </a:endParaRPr>
            </a:p>
          </p:txBody>
        </p:sp>
      </p:grpSp>
      <p:grpSp>
        <p:nvGrpSpPr>
          <p:cNvPr id="18" name="组合 17"/>
          <p:cNvGrpSpPr/>
          <p:nvPr/>
        </p:nvGrpSpPr>
        <p:grpSpPr>
          <a:xfrm>
            <a:off x="5846656" y="3357847"/>
            <a:ext cx="6010382" cy="773287"/>
            <a:chOff x="5846656" y="3129247"/>
            <a:chExt cx="6010382" cy="773287"/>
          </a:xfrm>
        </p:grpSpPr>
        <p:sp>
          <p:nvSpPr>
            <p:cNvPr id="47" name="矩形 46"/>
            <p:cNvSpPr/>
            <p:nvPr/>
          </p:nvSpPr>
          <p:spPr>
            <a:xfrm>
              <a:off x="6954232" y="3129247"/>
              <a:ext cx="4902806" cy="7732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846656" y="3129247"/>
              <a:ext cx="1073018" cy="7732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870812" y="3289674"/>
              <a:ext cx="1035795" cy="417358"/>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第六条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矩形 42"/>
            <p:cNvSpPr/>
            <p:nvPr/>
          </p:nvSpPr>
          <p:spPr>
            <a:xfrm>
              <a:off x="7026013" y="3334494"/>
              <a:ext cx="4831025" cy="362792"/>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预备党员必须面向党旗进行</a:t>
              </a:r>
              <a:r>
                <a:rPr lang="zh-CN" altLang="en-US" sz="1600" b="1" dirty="0">
                  <a:solidFill>
                    <a:schemeClr val="accent1"/>
                  </a:solidFill>
                  <a:latin typeface="微软雅黑" panose="020B0503020204020204" pitchFamily="34" charset="-122"/>
                  <a:ea typeface="微软雅黑" panose="020B0503020204020204" pitchFamily="34" charset="-122"/>
                  <a:cs typeface="+mn-ea"/>
                </a:rPr>
                <a:t>入党宣誓</a:t>
              </a:r>
              <a:r>
                <a:rPr lang="zh-CN" altLang="en-US" sz="1600" b="1" dirty="0">
                  <a:latin typeface="微软雅黑" panose="020B0503020204020204" pitchFamily="34" charset="-122"/>
                  <a:ea typeface="微软雅黑" panose="020B0503020204020204" pitchFamily="34" charset="-122"/>
                  <a:cs typeface="+mn-ea"/>
                </a:rPr>
                <a:t>。</a:t>
              </a:r>
              <a:endParaRPr lang="en-US" altLang="zh-CN" sz="1600" b="1" dirty="0">
                <a:latin typeface="微软雅黑" panose="020B0503020204020204" pitchFamily="34" charset="-122"/>
                <a:ea typeface="微软雅黑" panose="020B0503020204020204" pitchFamily="34" charset="-122"/>
                <a:cs typeface="+mn-ea"/>
              </a:endParaRPr>
            </a:p>
          </p:txBody>
        </p:sp>
      </p:grpSp>
      <p:grpSp>
        <p:nvGrpSpPr>
          <p:cNvPr id="19" name="组合 18"/>
          <p:cNvGrpSpPr/>
          <p:nvPr/>
        </p:nvGrpSpPr>
        <p:grpSpPr>
          <a:xfrm>
            <a:off x="5846656" y="4356156"/>
            <a:ext cx="6010382" cy="1602169"/>
            <a:chOff x="5846656" y="4127556"/>
            <a:chExt cx="6010382" cy="1602169"/>
          </a:xfrm>
        </p:grpSpPr>
        <p:sp>
          <p:nvSpPr>
            <p:cNvPr id="51" name="矩形 50"/>
            <p:cNvSpPr/>
            <p:nvPr/>
          </p:nvSpPr>
          <p:spPr>
            <a:xfrm>
              <a:off x="6954232" y="4127556"/>
              <a:ext cx="4902806" cy="160216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6656" y="4127556"/>
              <a:ext cx="1073018" cy="160216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5870812" y="4702424"/>
              <a:ext cx="1035795" cy="417358"/>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第七条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矩形 49"/>
            <p:cNvSpPr/>
            <p:nvPr/>
          </p:nvSpPr>
          <p:spPr>
            <a:xfrm>
              <a:off x="7026013" y="4166021"/>
              <a:ext cx="4831025" cy="1544654"/>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预备党员的预备期为一年。党组织对预备党员应当认真教育和考察。</a:t>
              </a:r>
            </a:p>
            <a:p>
              <a:pPr>
                <a:lnSpc>
                  <a:spcPct val="120000"/>
                </a:lnSpc>
              </a:pPr>
              <a:r>
                <a:rPr lang="zh-CN" altLang="en-US" sz="1600" b="1" dirty="0" smtClean="0">
                  <a:latin typeface="微软雅黑" panose="020B0503020204020204" pitchFamily="34" charset="-122"/>
                  <a:ea typeface="微软雅黑" panose="020B0503020204020204" pitchFamily="34" charset="-122"/>
                  <a:cs typeface="+mn-ea"/>
                </a:rPr>
                <a:t>预备党员</a:t>
              </a:r>
              <a:r>
                <a:rPr lang="zh-CN" altLang="en-US" sz="1600" b="1" dirty="0">
                  <a:latin typeface="微软雅黑" panose="020B0503020204020204" pitchFamily="34" charset="-122"/>
                  <a:ea typeface="微软雅黑" panose="020B0503020204020204" pitchFamily="34" charset="-122"/>
                  <a:cs typeface="+mn-ea"/>
                </a:rPr>
                <a:t>的义务同正式党员一样。预备党员的权利，除了没有表决权、选举权和被选举权以外，也同正式党员一样。</a:t>
              </a:r>
            </a:p>
          </p:txBody>
        </p:sp>
      </p:grpSp>
      <p:sp>
        <p:nvSpPr>
          <p:cNvPr id="3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3375083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251"/>
                            </p:stCondLst>
                            <p:childTnLst>
                              <p:par>
                                <p:cTn id="28" presetID="2" presetClass="entr" presetSubtype="2"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fill="hold"/>
                                        <p:tgtEl>
                                          <p:spTgt spid="17"/>
                                        </p:tgtEl>
                                        <p:attrNameLst>
                                          <p:attrName>ppt_x</p:attrName>
                                        </p:attrNameLst>
                                      </p:cBhvr>
                                      <p:tavLst>
                                        <p:tav tm="0">
                                          <p:val>
                                            <p:strVal val="1+#ppt_w/2"/>
                                          </p:val>
                                        </p:tav>
                                        <p:tav tm="100000">
                                          <p:val>
                                            <p:strVal val="#ppt_x"/>
                                          </p:val>
                                        </p:tav>
                                      </p:tavLst>
                                    </p:anim>
                                    <p:anim calcmode="lin" valueType="num">
                                      <p:cBhvr additive="base">
                                        <p:cTn id="31" dur="75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1+#ppt_w/2"/>
                                          </p:val>
                                        </p:tav>
                                        <p:tav tm="100000">
                                          <p:val>
                                            <p:strVal val="#ppt_x"/>
                                          </p:val>
                                        </p:tav>
                                      </p:tavLst>
                                    </p:anim>
                                    <p:anim calcmode="lin" valueType="num">
                                      <p:cBhvr additive="base">
                                        <p:cTn id="35" dur="75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1+#ppt_w/2"/>
                                          </p:val>
                                        </p:tav>
                                        <p:tav tm="100000">
                                          <p:val>
                                            <p:strVal val="#ppt_x"/>
                                          </p:val>
                                        </p:tav>
                                      </p:tavLst>
                                    </p:anim>
                                    <p:anim calcmode="lin" valueType="num">
                                      <p:cBhvr additive="base">
                                        <p:cTn id="39"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3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入党誓词</a:t>
            </a:r>
          </a:p>
        </p:txBody>
      </p:sp>
      <p:sp>
        <p:nvSpPr>
          <p:cNvPr id="2" name="圆角矩形 1"/>
          <p:cNvSpPr/>
          <p:nvPr/>
        </p:nvSpPr>
        <p:spPr>
          <a:xfrm>
            <a:off x="679450" y="2877759"/>
            <a:ext cx="10833100" cy="2862641"/>
          </a:xfrm>
          <a:prstGeom prst="roundRect">
            <a:avLst>
              <a:gd name="adj" fmla="val 912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A78F058B-F0F7-48B7-BFBE-9A195F4F03D8}"/>
              </a:ext>
            </a:extLst>
          </p:cNvPr>
          <p:cNvSpPr>
            <a:spLocks noChangeArrowheads="1"/>
          </p:cNvSpPr>
          <p:nvPr/>
        </p:nvSpPr>
        <p:spPr bwMode="auto">
          <a:xfrm>
            <a:off x="965200" y="3142493"/>
            <a:ext cx="10325099" cy="2333173"/>
          </a:xfrm>
          <a:prstGeom prst="rect">
            <a:avLst/>
          </a:prstGeom>
          <a:noFill/>
          <a:extLst>
            <a:ext uri="{909E8E84-426E-40DD-AFC4-6F175D3DCCD1}">
              <a14:hiddenFill xmlns:a14="http://schemas.microsoft.com/office/drawing/2010/main">
                <a:solidFill>
                  <a:srgbClr val="FFFFFF"/>
                </a:solidFill>
              </a14:hiddenFill>
            </a:ext>
          </a:extLst>
        </p:spPr>
        <p:txBody>
          <a:bodyPr wrap="square" lIns="96000" tIns="0" rIns="96000" bIns="240000" rtlCol="0">
            <a:noAutofit/>
          </a:bodyPr>
          <a:lstStyle>
            <a:lvl1pPr>
              <a:defRPr>
                <a:solidFill>
                  <a:schemeClr val="tx1"/>
                </a:solidFill>
                <a:latin typeface="Franklin Gothic Book" panose="020B0503020102020204" pitchFamily="34" charset="0"/>
                <a:ea typeface="宋体" panose="02010600030101010101" pitchFamily="2" charset="-122"/>
              </a:defRPr>
            </a:lvl1pPr>
            <a:lvl2pPr>
              <a:defRPr>
                <a:solidFill>
                  <a:schemeClr val="tx1"/>
                </a:solidFill>
                <a:latin typeface="Franklin Gothic Book" panose="020B0503020102020204" pitchFamily="34" charset="0"/>
                <a:ea typeface="宋体" panose="02010600030101010101" pitchFamily="2" charset="-122"/>
              </a:defRPr>
            </a:lvl2pPr>
            <a:lvl3pPr>
              <a:defRPr>
                <a:solidFill>
                  <a:schemeClr val="tx1"/>
                </a:solidFill>
                <a:latin typeface="Franklin Gothic Book" panose="020B0503020102020204" pitchFamily="34" charset="0"/>
                <a:ea typeface="宋体" panose="02010600030101010101" pitchFamily="2" charset="-122"/>
              </a:defRPr>
            </a:lvl3pPr>
            <a:lvl4pPr>
              <a:defRPr>
                <a:solidFill>
                  <a:schemeClr val="tx1"/>
                </a:solidFill>
                <a:latin typeface="Franklin Gothic Book" panose="020B0503020102020204" pitchFamily="34" charset="0"/>
                <a:ea typeface="宋体" panose="02010600030101010101" pitchFamily="2" charset="-122"/>
              </a:defRPr>
            </a:lvl4pPr>
            <a:lvl5pPr>
              <a:defRPr>
                <a:solidFill>
                  <a:schemeClr val="tx1"/>
                </a:solidFill>
                <a:latin typeface="Franklin Gothic Book" panose="020B0503020102020204" pitchFamily="34" charset="0"/>
                <a:ea typeface="宋体" panose="02010600030101010101" pitchFamily="2" charset="-122"/>
              </a:defRPr>
            </a:lvl5pPr>
            <a:lvl6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6pPr>
            <a:lvl7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7pPr>
            <a:lvl8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8pPr>
            <a:lvl9pPr defTabSz="912813"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9pPr>
          </a:lstStyle>
          <a:p>
            <a:pPr algn="ctr">
              <a:lnSpc>
                <a:spcPct val="130000"/>
              </a:lnSpc>
              <a:spcBef>
                <a:spcPts val="600"/>
              </a:spcBef>
            </a:pPr>
            <a:r>
              <a:rPr lang="zh-CN" altLang="en-US" sz="2800" b="1" dirty="0" smtClean="0">
                <a:solidFill>
                  <a:srgbClr val="FDF29C"/>
                </a:solidFill>
                <a:latin typeface="微软雅黑" panose="020B0503020204020204" pitchFamily="34" charset="-122"/>
                <a:ea typeface="微软雅黑" panose="020B0503020204020204" pitchFamily="34" charset="-122"/>
              </a:rPr>
              <a:t>我志愿</a:t>
            </a:r>
            <a:r>
              <a:rPr lang="zh-CN" altLang="en-US" sz="2800" b="1" dirty="0">
                <a:solidFill>
                  <a:srgbClr val="FDF29C"/>
                </a:solidFill>
                <a:latin typeface="微软雅黑" panose="020B0503020204020204" pitchFamily="34" charset="-122"/>
                <a:ea typeface="微软雅黑" panose="020B0503020204020204" pitchFamily="34" charset="-122"/>
              </a:rPr>
              <a:t>加入中国共产党，拥护党的纲领，遵守党的章程，履行党员义务，执行党的决定，严守党的纪律，保守党的秘密，对党忠诚，积极工作，为共产主义奋斗终身，随时准备为党和人民牺牲一切，永不叛党</a:t>
            </a:r>
            <a:r>
              <a:rPr lang="zh-CN" altLang="en-US" sz="2800" b="1" dirty="0" smtClean="0">
                <a:solidFill>
                  <a:srgbClr val="FDF29C"/>
                </a:solidFill>
                <a:latin typeface="微软雅黑" panose="020B0503020204020204" pitchFamily="34" charset="-122"/>
                <a:ea typeface="微软雅黑" panose="020B0503020204020204" pitchFamily="34" charset="-122"/>
              </a:rPr>
              <a:t>。</a:t>
            </a:r>
            <a:endParaRPr lang="zh-CN" altLang="en-US" sz="2800" b="1" dirty="0">
              <a:solidFill>
                <a:srgbClr val="FDF29C"/>
              </a:solidFill>
              <a:latin typeface="微软雅黑" panose="020B0503020204020204" pitchFamily="34" charset="-122"/>
              <a:ea typeface="微软雅黑" panose="020B0503020204020204" pitchFamily="34" charset="-122"/>
            </a:endParaRPr>
          </a:p>
        </p:txBody>
      </p:sp>
      <p:sp>
        <p:nvSpPr>
          <p:cNvPr id="45" name="矩形 44"/>
          <p:cNvSpPr/>
          <p:nvPr/>
        </p:nvSpPr>
        <p:spPr>
          <a:xfrm>
            <a:off x="5388672" y="1507228"/>
            <a:ext cx="2801000" cy="904863"/>
          </a:xfrm>
          <a:prstGeom prst="rect">
            <a:avLst/>
          </a:prstGeom>
          <a:ln>
            <a:noFill/>
          </a:ln>
        </p:spPr>
        <p:txBody>
          <a:bodyPr wrap="square">
            <a:spAutoFit/>
          </a:bodyPr>
          <a:lstStyle/>
          <a:p>
            <a:pPr algn="ctr">
              <a:lnSpc>
                <a:spcPct val="120000"/>
              </a:lnSpc>
            </a:pPr>
            <a:r>
              <a:rPr lang="zh-CN" altLang="en-US" sz="4400" b="1" spc="600" dirty="0">
                <a:solidFill>
                  <a:schemeClr val="accent1"/>
                </a:solidFill>
                <a:latin typeface="微软雅黑" panose="020B0503020204020204" pitchFamily="34" charset="-122"/>
                <a:ea typeface="微软雅黑" panose="020B0503020204020204" pitchFamily="34" charset="-122"/>
              </a:rPr>
              <a:t>入党誓词</a:t>
            </a:r>
          </a:p>
        </p:txBody>
      </p:sp>
      <p:grpSp>
        <p:nvGrpSpPr>
          <p:cNvPr id="19" name="组合 18"/>
          <p:cNvGrpSpPr/>
          <p:nvPr/>
        </p:nvGrpSpPr>
        <p:grpSpPr>
          <a:xfrm>
            <a:off x="4002328" y="1355978"/>
            <a:ext cx="1351127" cy="1207362"/>
            <a:chOff x="8675488" y="1248353"/>
            <a:chExt cx="1343424" cy="1200479"/>
          </a:xfrm>
        </p:grpSpPr>
        <p:sp>
          <p:nvSpPr>
            <p:cNvPr id="20"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任意多边形 20">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7007456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750" fill="hold"/>
                                        <p:tgtEl>
                                          <p:spTgt spid="19"/>
                                        </p:tgtEl>
                                        <p:attrNameLst>
                                          <p:attrName>ppt_w</p:attrName>
                                        </p:attrNameLst>
                                      </p:cBhvr>
                                      <p:tavLst>
                                        <p:tav tm="0">
                                          <p:val>
                                            <p:fltVal val="0"/>
                                          </p:val>
                                        </p:tav>
                                        <p:tav tm="100000">
                                          <p:val>
                                            <p:strVal val="#ppt_w"/>
                                          </p:val>
                                        </p:tav>
                                      </p:tavLst>
                                    </p:anim>
                                    <p:anim calcmode="lin" valueType="num">
                                      <p:cBhvr>
                                        <p:cTn id="18" dur="750" fill="hold"/>
                                        <p:tgtEl>
                                          <p:spTgt spid="19"/>
                                        </p:tgtEl>
                                        <p:attrNameLst>
                                          <p:attrName>ppt_h</p:attrName>
                                        </p:attrNameLst>
                                      </p:cBhvr>
                                      <p:tavLst>
                                        <p:tav tm="0">
                                          <p:val>
                                            <p:fltVal val="0"/>
                                          </p:val>
                                        </p:tav>
                                        <p:tav tm="100000">
                                          <p:val>
                                            <p:strVal val="#ppt_h"/>
                                          </p:val>
                                        </p:tav>
                                      </p:tavLst>
                                    </p:anim>
                                    <p:animEffect transition="in" filter="fade">
                                      <p:cBhvr>
                                        <p:cTn id="19" dur="750"/>
                                        <p:tgtEl>
                                          <p:spTgt spid="19"/>
                                        </p:tgtEl>
                                      </p:cBhvr>
                                    </p:animEffect>
                                  </p:childTnLst>
                                </p:cTn>
                              </p:par>
                            </p:childTnLst>
                          </p:cTn>
                        </p:par>
                        <p:par>
                          <p:cTn id="20" fill="hold">
                            <p:stCondLst>
                              <p:cond delay="2000"/>
                            </p:stCondLst>
                            <p:childTnLst>
                              <p:par>
                                <p:cTn id="21" presetID="1" presetClass="entr" presetSubtype="0" fill="hold" grpId="0" nodeType="afterEffect">
                                  <p:stCondLst>
                                    <p:cond delay="0"/>
                                  </p:stCondLst>
                                  <p:iterate type="lt">
                                    <p:tmAbs val="200"/>
                                  </p:iterate>
                                  <p:childTnLst>
                                    <p:set>
                                      <p:cBhvr>
                                        <p:cTn id="22" dur="1" fill="hold">
                                          <p:stCondLst>
                                            <p:cond delay="0"/>
                                          </p:stCondLst>
                                        </p:cTn>
                                        <p:tgtEl>
                                          <p:spTgt spid="45"/>
                                        </p:tgtEl>
                                        <p:attrNameLst>
                                          <p:attrName>style.visibility</p:attrName>
                                        </p:attrNameLst>
                                      </p:cBhvr>
                                      <p:to>
                                        <p:strVal val="visible"/>
                                      </p:to>
                                    </p:set>
                                  </p:childTnLst>
                                </p:cTn>
                              </p:par>
                            </p:childTnLst>
                          </p:cTn>
                        </p:par>
                        <p:par>
                          <p:cTn id="23" fill="hold">
                            <p:stCondLst>
                              <p:cond delay="2601"/>
                            </p:stCondLst>
                            <p:childTnLst>
                              <p:par>
                                <p:cTn id="24" presetID="16" presetClass="entr" presetSubtype="21"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750"/>
                                        <p:tgtEl>
                                          <p:spTgt spid="2"/>
                                        </p:tgtEl>
                                      </p:cBhvr>
                                    </p:animEffect>
                                  </p:childTnLst>
                                </p:cTn>
                              </p:par>
                            </p:childTnLst>
                          </p:cTn>
                        </p:par>
                        <p:par>
                          <p:cTn id="27" fill="hold">
                            <p:stCondLst>
                              <p:cond delay="3351"/>
                            </p:stCondLst>
                            <p:childTnLst>
                              <p:par>
                                <p:cTn id="28" presetID="14" presetClass="entr" presetSubtype="10" fill="hold" grpId="0" nodeType="afterEffect">
                                  <p:stCondLst>
                                    <p:cond delay="0"/>
                                  </p:stCondLst>
                                  <p:iterate type="lt">
                                    <p:tmPct val="30000"/>
                                  </p:iterate>
                                  <p:childTnLst>
                                    <p:set>
                                      <p:cBhvr>
                                        <p:cTn id="29" dur="1" fill="hold">
                                          <p:stCondLst>
                                            <p:cond delay="0"/>
                                          </p:stCondLst>
                                        </p:cTn>
                                        <p:tgtEl>
                                          <p:spTgt spid="40"/>
                                        </p:tgtEl>
                                        <p:attrNameLst>
                                          <p:attrName>style.visibility</p:attrName>
                                        </p:attrNameLst>
                                      </p:cBhvr>
                                      <p:to>
                                        <p:strVal val="visible"/>
                                      </p:to>
                                    </p:set>
                                    <p:animEffect transition="in" filter="randombar(horizontal)">
                                      <p:cBhvr>
                                        <p:cTn id="30"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40" grpId="0"/>
      <p:bldP spid="45" grpId="0"/>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党的组织生活</a:t>
            </a:r>
          </a:p>
        </p:txBody>
      </p:sp>
      <p:grpSp>
        <p:nvGrpSpPr>
          <p:cNvPr id="4" name="组合 3"/>
          <p:cNvGrpSpPr/>
          <p:nvPr/>
        </p:nvGrpSpPr>
        <p:grpSpPr>
          <a:xfrm>
            <a:off x="7047196"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7059896" y="4189128"/>
            <a:ext cx="4902491" cy="817468"/>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第八条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对党员和党员领导干部参加党的组织生活进行了规定。</a:t>
            </a:r>
          </a:p>
        </p:txBody>
      </p:sp>
      <p:sp>
        <p:nvSpPr>
          <p:cNvPr id="61" name="矩形 60">
            <a:extLst>
              <a:ext uri="{FF2B5EF4-FFF2-40B4-BE49-F238E27FC236}">
                <a16:creationId xmlns:a16="http://schemas.microsoft.com/office/drawing/2014/main" id="{96BF3C42-B8B1-478C-A125-B4B68CDDB934}"/>
              </a:ext>
            </a:extLst>
          </p:cNvPr>
          <p:cNvSpPr/>
          <p:nvPr/>
        </p:nvSpPr>
        <p:spPr>
          <a:xfrm>
            <a:off x="7945567" y="3257617"/>
            <a:ext cx="3118448"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组织生活</a:t>
            </a:r>
          </a:p>
        </p:txBody>
      </p:sp>
      <p:grpSp>
        <p:nvGrpSpPr>
          <p:cNvPr id="34" name="组合 33"/>
          <p:cNvGrpSpPr/>
          <p:nvPr/>
        </p:nvGrpSpPr>
        <p:grpSpPr>
          <a:xfrm>
            <a:off x="349329" y="1903410"/>
            <a:ext cx="5858851" cy="3517900"/>
            <a:chOff x="5998186" y="2082800"/>
            <a:chExt cx="5858851" cy="3517900"/>
          </a:xfrm>
        </p:grpSpPr>
        <p:sp>
          <p:nvSpPr>
            <p:cNvPr id="35" name="矩形 34">
              <a:extLst>
                <a:ext uri="{FF2B5EF4-FFF2-40B4-BE49-F238E27FC236}">
                  <a16:creationId xmlns:a16="http://schemas.microsoft.com/office/drawing/2014/main" id="{1000EA05-AD8C-482D-A001-8623FEB69FCE}"/>
                </a:ext>
              </a:extLst>
            </p:cNvPr>
            <p:cNvSpPr/>
            <p:nvPr/>
          </p:nvSpPr>
          <p:spPr>
            <a:xfrm>
              <a:off x="6314058" y="2472499"/>
              <a:ext cx="5404906" cy="2941703"/>
            </a:xfrm>
            <a:prstGeom prst="rect">
              <a:avLst/>
            </a:prstGeom>
            <a:noFill/>
          </p:spPr>
          <p:txBody>
            <a:bodyPr wrap="square" rtlCol="0">
              <a:spAutoFit/>
            </a:bodyPr>
            <a:lstStyle/>
            <a:p>
              <a:pPr>
                <a:lnSpc>
                  <a:spcPct val="120000"/>
                </a:lnSpc>
                <a:spcBef>
                  <a:spcPts val="600"/>
                </a:spcBef>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每个党员，不论职务高低，都必须编入党的一个支部、小组或其他特定组织，参加党的组织生活，接受党内外群众的监督</a:t>
              </a:r>
              <a:r>
                <a:rPr lang="zh-CN" altLang="en-US" sz="2000" b="1" kern="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000" b="1" kern="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20000"/>
                </a:lnSpc>
                <a:spcBef>
                  <a:spcPts val="600"/>
                </a:spcBef>
              </a:pPr>
              <a:r>
                <a:rPr lang="zh-CN" altLang="en-US" sz="2000" b="1" kern="0" dirty="0" smtClean="0">
                  <a:latin typeface="微软雅黑" panose="020B0503020204020204" pitchFamily="34" charset="-122"/>
                  <a:ea typeface="微软雅黑" panose="020B0503020204020204" pitchFamily="34" charset="-122"/>
                  <a:cs typeface="宋体" panose="02010600030101010101" pitchFamily="2" charset="-122"/>
                </a:rPr>
                <a:t>党员</a:t>
              </a: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rPr>
                <a:t>领导干部还必须参加党委、党组的民主生活会</a:t>
              </a:r>
              <a:r>
                <a:rPr lang="zh-CN" altLang="en-US" sz="2000" b="1" kern="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000" b="1" kern="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20000"/>
                </a:lnSpc>
                <a:spcBef>
                  <a:spcPts val="600"/>
                </a:spcBef>
              </a:pPr>
              <a:r>
                <a:rPr lang="zh-CN" altLang="en-US" sz="2000"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不</a:t>
              </a:r>
              <a:r>
                <a:rPr lang="zh-CN" altLang="en-US" sz="2000" b="1" kern="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允许有任何不参加党的组织生活、不接受党内外群众监督的特殊党员。</a:t>
              </a:r>
            </a:p>
          </p:txBody>
        </p:sp>
        <p:sp>
          <p:nvSpPr>
            <p:cNvPr id="36" name="圆角矩形 35"/>
            <p:cNvSpPr/>
            <p:nvPr/>
          </p:nvSpPr>
          <p:spPr>
            <a:xfrm>
              <a:off x="5998186" y="2082800"/>
              <a:ext cx="5858851" cy="351790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7135850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251"/>
                            </p:stCondLst>
                            <p:childTnLst>
                              <p:par>
                                <p:cTn id="28" presetID="16" presetClass="entr" presetSubtype="21"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barn(inVertical)">
                                      <p:cBhvr>
                                        <p:cTn id="3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6256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党员退党的有关规定</a:t>
            </a:r>
          </a:p>
        </p:txBody>
      </p:sp>
      <p:grpSp>
        <p:nvGrpSpPr>
          <p:cNvPr id="4" name="组合 3"/>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359145" y="4189128"/>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第九条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党员有退党的自由。党员要求退党，应当经支部大会讨论后宣布除名，并报上级党组织备案</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矩形 60">
            <a:extLst>
              <a:ext uri="{FF2B5EF4-FFF2-40B4-BE49-F238E27FC236}">
                <a16:creationId xmlns:a16="http://schemas.microsoft.com/office/drawing/2014/main" id="{96BF3C42-B8B1-478C-A125-B4B68CDDB934}"/>
              </a:ext>
            </a:extLst>
          </p:cNvPr>
          <p:cNvSpPr/>
          <p:nvPr/>
        </p:nvSpPr>
        <p:spPr>
          <a:xfrm>
            <a:off x="1618058" y="3257617"/>
            <a:ext cx="237196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党员退党</a:t>
            </a:r>
          </a:p>
        </p:txBody>
      </p:sp>
      <p:sp>
        <p:nvSpPr>
          <p:cNvPr id="34" name="矩形 33"/>
          <p:cNvSpPr/>
          <p:nvPr/>
        </p:nvSpPr>
        <p:spPr>
          <a:xfrm>
            <a:off x="6107593" y="3077727"/>
            <a:ext cx="5662022" cy="2754600"/>
          </a:xfrm>
          <a:prstGeom prst="rect">
            <a:avLst/>
          </a:prstGeom>
          <a:noFill/>
        </p:spPr>
        <p:txBody>
          <a:bodyPr wrap="square" rtlCol="0">
            <a:spAutoFit/>
          </a:bodyPr>
          <a:lstStyle/>
          <a:p>
            <a:pPr marL="342900" indent="-342900">
              <a:lnSpc>
                <a:spcPct val="120000"/>
              </a:lnSpc>
              <a:spcBef>
                <a:spcPts val="600"/>
              </a:spcBef>
              <a:buFont typeface="Wingdings" panose="05000000000000000000" pitchFamily="2" charset="2"/>
              <a:buChar char="u"/>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sym typeface="+mn-lt"/>
              </a:rPr>
              <a:t>如被劝告退党的党员坚持不退，应当提交支部大会讨论，决定把他除名，并报上级党组织批准</a:t>
            </a:r>
            <a:r>
              <a:rPr lang="zh-CN" altLang="en-US" sz="2000" b="1" kern="0" dirty="0" smtClean="0">
                <a:latin typeface="微软雅黑" panose="020B0503020204020204" pitchFamily="34" charset="-122"/>
                <a:ea typeface="微软雅黑" panose="020B0503020204020204" pitchFamily="34" charset="-122"/>
                <a:cs typeface="宋体" panose="02010600030101010101" pitchFamily="2" charset="-122"/>
                <a:sym typeface="+mn-lt"/>
              </a:rPr>
              <a:t>。</a:t>
            </a:r>
            <a:endParaRPr lang="zh-CN" altLang="en-US" sz="2000" b="1" kern="0" dirty="0">
              <a:latin typeface="微软雅黑" panose="020B0503020204020204" pitchFamily="34" charset="-122"/>
              <a:ea typeface="微软雅黑" panose="020B0503020204020204" pitchFamily="34" charset="-122"/>
              <a:cs typeface="宋体" panose="02010600030101010101" pitchFamily="2" charset="-122"/>
              <a:sym typeface="+mn-lt"/>
            </a:endParaRPr>
          </a:p>
          <a:p>
            <a:pPr marL="342900" indent="-342900">
              <a:lnSpc>
                <a:spcPct val="120000"/>
              </a:lnSpc>
              <a:spcBef>
                <a:spcPts val="600"/>
              </a:spcBef>
              <a:buFont typeface="Wingdings" panose="05000000000000000000" pitchFamily="2" charset="2"/>
              <a:buChar char="u"/>
            </a:pPr>
            <a:r>
              <a:rPr lang="zh-CN" altLang="en-US" sz="2000" b="1" kern="0" dirty="0">
                <a:latin typeface="微软雅黑" panose="020B0503020204020204" pitchFamily="34" charset="-122"/>
                <a:ea typeface="微软雅黑" panose="020B0503020204020204" pitchFamily="34" charset="-122"/>
                <a:cs typeface="宋体" panose="02010600030101010101" pitchFamily="2" charset="-122"/>
                <a:sym typeface="+mn-lt"/>
              </a:rPr>
              <a:t>党员如果没有正当理由，连续六个月不参加党的组织生活，或不交纳党费，或不做党所分配的工作，就被认为是自行脱党。支部大会应当决定把这样的党员除名，并报上级党组织批准</a:t>
            </a:r>
            <a:r>
              <a:rPr lang="zh-CN" altLang="en-US" sz="2000" b="1" kern="0" dirty="0" smtClean="0">
                <a:latin typeface="微软雅黑" panose="020B0503020204020204" pitchFamily="34" charset="-122"/>
                <a:ea typeface="微软雅黑" panose="020B0503020204020204" pitchFamily="34" charset="-122"/>
                <a:cs typeface="宋体" panose="02010600030101010101" pitchFamily="2" charset="-122"/>
                <a:sym typeface="+mn-lt"/>
              </a:rPr>
              <a:t>。</a:t>
            </a:r>
            <a:endParaRPr lang="zh-CN" altLang="en-US" sz="2000" b="1" kern="0" dirty="0">
              <a:latin typeface="微软雅黑" panose="020B0503020204020204" pitchFamily="34" charset="-122"/>
              <a:ea typeface="微软雅黑" panose="020B0503020204020204" pitchFamily="34" charset="-122"/>
              <a:cs typeface="宋体" panose="02010600030101010101" pitchFamily="2" charset="-122"/>
              <a:sym typeface="+mn-lt"/>
            </a:endParaRPr>
          </a:p>
        </p:txBody>
      </p:sp>
      <p:grpSp>
        <p:nvGrpSpPr>
          <p:cNvPr id="3" name="组合 2"/>
          <p:cNvGrpSpPr/>
          <p:nvPr/>
        </p:nvGrpSpPr>
        <p:grpSpPr>
          <a:xfrm>
            <a:off x="6533851" y="1674766"/>
            <a:ext cx="1231900" cy="1231900"/>
            <a:chOff x="6228293" y="1857600"/>
            <a:chExt cx="1231900" cy="1231900"/>
          </a:xfrm>
        </p:grpSpPr>
        <p:sp>
          <p:nvSpPr>
            <p:cNvPr id="2" name="椭圆 1"/>
            <p:cNvSpPr/>
            <p:nvPr/>
          </p:nvSpPr>
          <p:spPr>
            <a:xfrm>
              <a:off x="6228293" y="1857600"/>
              <a:ext cx="1231900" cy="1231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38" name="矩形 37">
              <a:extLst>
                <a:ext uri="{FF2B5EF4-FFF2-40B4-BE49-F238E27FC236}">
                  <a16:creationId xmlns:a16="http://schemas.microsoft.com/office/drawing/2014/main" id="{96BF3C42-B8B1-478C-A125-B4B68CDDB934}"/>
                </a:ext>
              </a:extLst>
            </p:cNvPr>
            <p:cNvSpPr/>
            <p:nvPr/>
          </p:nvSpPr>
          <p:spPr>
            <a:xfrm>
              <a:off x="6394954" y="2211940"/>
              <a:ext cx="898579" cy="523220"/>
            </a:xfrm>
            <a:prstGeom prst="rect">
              <a:avLst/>
            </a:prstGeom>
          </p:spPr>
          <p:txBody>
            <a:bodyPr wrap="square">
              <a:spAutoFit/>
            </a:bodyPr>
            <a:lstStyle/>
            <a:p>
              <a:pPr algn="ctr"/>
              <a:r>
                <a:rPr lang="zh-CN" altLang="en-US" sz="2800"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退党</a:t>
              </a:r>
              <a:endParaRPr lang="zh-CN" altLang="en-US" sz="28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9" name="组合 38"/>
          <p:cNvGrpSpPr/>
          <p:nvPr/>
        </p:nvGrpSpPr>
        <p:grpSpPr>
          <a:xfrm>
            <a:off x="8322655" y="1674766"/>
            <a:ext cx="1231900" cy="1231900"/>
            <a:chOff x="6228293" y="1857600"/>
            <a:chExt cx="1231900" cy="1231900"/>
          </a:xfrm>
        </p:grpSpPr>
        <p:sp>
          <p:nvSpPr>
            <p:cNvPr id="52" name="椭圆 51"/>
            <p:cNvSpPr/>
            <p:nvPr/>
          </p:nvSpPr>
          <p:spPr>
            <a:xfrm>
              <a:off x="6228293" y="1857600"/>
              <a:ext cx="1231900" cy="1231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3" name="矩形 52">
              <a:extLst>
                <a:ext uri="{FF2B5EF4-FFF2-40B4-BE49-F238E27FC236}">
                  <a16:creationId xmlns:a16="http://schemas.microsoft.com/office/drawing/2014/main" id="{96BF3C42-B8B1-478C-A125-B4B68CDDB934}"/>
                </a:ext>
              </a:extLst>
            </p:cNvPr>
            <p:cNvSpPr/>
            <p:nvPr/>
          </p:nvSpPr>
          <p:spPr>
            <a:xfrm>
              <a:off x="6394954" y="2211940"/>
              <a:ext cx="898579" cy="523220"/>
            </a:xfrm>
            <a:prstGeom prst="rect">
              <a:avLst/>
            </a:prstGeom>
          </p:spPr>
          <p:txBody>
            <a:bodyPr wrap="square">
              <a:spAutoFit/>
            </a:bodyPr>
            <a:lstStyle/>
            <a:p>
              <a:pPr algn="ctr"/>
              <a:r>
                <a:rPr lang="zh-CN" altLang="en-US" sz="28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除名</a:t>
              </a:r>
            </a:p>
          </p:txBody>
        </p:sp>
      </p:grpSp>
      <p:grpSp>
        <p:nvGrpSpPr>
          <p:cNvPr id="54" name="组合 53"/>
          <p:cNvGrpSpPr/>
          <p:nvPr/>
        </p:nvGrpSpPr>
        <p:grpSpPr>
          <a:xfrm>
            <a:off x="10111458" y="1674766"/>
            <a:ext cx="1231900" cy="1231900"/>
            <a:chOff x="6228293" y="1857600"/>
            <a:chExt cx="1231900" cy="1231900"/>
          </a:xfrm>
        </p:grpSpPr>
        <p:sp>
          <p:nvSpPr>
            <p:cNvPr id="55" name="椭圆 54"/>
            <p:cNvSpPr/>
            <p:nvPr/>
          </p:nvSpPr>
          <p:spPr>
            <a:xfrm>
              <a:off x="6228293" y="1857600"/>
              <a:ext cx="1231900" cy="1231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F29C"/>
                </a:solidFill>
              </a:endParaRPr>
            </a:p>
          </p:txBody>
        </p:sp>
        <p:sp>
          <p:nvSpPr>
            <p:cNvPr id="56" name="矩形 55">
              <a:extLst>
                <a:ext uri="{FF2B5EF4-FFF2-40B4-BE49-F238E27FC236}">
                  <a16:creationId xmlns:a16="http://schemas.microsoft.com/office/drawing/2014/main" id="{96BF3C42-B8B1-478C-A125-B4B68CDDB934}"/>
                </a:ext>
              </a:extLst>
            </p:cNvPr>
            <p:cNvSpPr/>
            <p:nvPr/>
          </p:nvSpPr>
          <p:spPr>
            <a:xfrm>
              <a:off x="6394954" y="1996497"/>
              <a:ext cx="898579" cy="954107"/>
            </a:xfrm>
            <a:prstGeom prst="rect">
              <a:avLst/>
            </a:prstGeom>
          </p:spPr>
          <p:txBody>
            <a:bodyPr wrap="square">
              <a:spAutoFit/>
            </a:bodyPr>
            <a:lstStyle/>
            <a:p>
              <a:pPr algn="ctr"/>
              <a:r>
                <a:rPr lang="zh-CN" altLang="en-US" sz="28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自行脱党</a:t>
              </a:r>
            </a:p>
          </p:txBody>
        </p:sp>
      </p:grpSp>
      <p:sp>
        <p:nvSpPr>
          <p:cNvPr id="25"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334703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251"/>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750" fill="hold"/>
                                        <p:tgtEl>
                                          <p:spTgt spid="3"/>
                                        </p:tgtEl>
                                        <p:attrNameLst>
                                          <p:attrName>ppt_w</p:attrName>
                                        </p:attrNameLst>
                                      </p:cBhvr>
                                      <p:tavLst>
                                        <p:tav tm="0">
                                          <p:val>
                                            <p:fltVal val="0"/>
                                          </p:val>
                                        </p:tav>
                                        <p:tav tm="100000">
                                          <p:val>
                                            <p:strVal val="#ppt_w"/>
                                          </p:val>
                                        </p:tav>
                                      </p:tavLst>
                                    </p:anim>
                                    <p:anim calcmode="lin" valueType="num">
                                      <p:cBhvr>
                                        <p:cTn id="31" dur="750" fill="hold"/>
                                        <p:tgtEl>
                                          <p:spTgt spid="3"/>
                                        </p:tgtEl>
                                        <p:attrNameLst>
                                          <p:attrName>ppt_h</p:attrName>
                                        </p:attrNameLst>
                                      </p:cBhvr>
                                      <p:tavLst>
                                        <p:tav tm="0">
                                          <p:val>
                                            <p:fltVal val="0"/>
                                          </p:val>
                                        </p:tav>
                                        <p:tav tm="100000">
                                          <p:val>
                                            <p:strVal val="#ppt_h"/>
                                          </p:val>
                                        </p:tav>
                                      </p:tavLst>
                                    </p:anim>
                                    <p:animEffect transition="in" filter="fade">
                                      <p:cBhvr>
                                        <p:cTn id="32" dur="750"/>
                                        <p:tgtEl>
                                          <p:spTgt spid="3"/>
                                        </p:tgtEl>
                                      </p:cBhvr>
                                    </p:animEffec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750" fill="hold"/>
                                        <p:tgtEl>
                                          <p:spTgt spid="39"/>
                                        </p:tgtEl>
                                        <p:attrNameLst>
                                          <p:attrName>ppt_w</p:attrName>
                                        </p:attrNameLst>
                                      </p:cBhvr>
                                      <p:tavLst>
                                        <p:tav tm="0">
                                          <p:val>
                                            <p:fltVal val="0"/>
                                          </p:val>
                                        </p:tav>
                                        <p:tav tm="100000">
                                          <p:val>
                                            <p:strVal val="#ppt_w"/>
                                          </p:val>
                                        </p:tav>
                                      </p:tavLst>
                                    </p:anim>
                                    <p:anim calcmode="lin" valueType="num">
                                      <p:cBhvr>
                                        <p:cTn id="36" dur="750" fill="hold"/>
                                        <p:tgtEl>
                                          <p:spTgt spid="39"/>
                                        </p:tgtEl>
                                        <p:attrNameLst>
                                          <p:attrName>ppt_h</p:attrName>
                                        </p:attrNameLst>
                                      </p:cBhvr>
                                      <p:tavLst>
                                        <p:tav tm="0">
                                          <p:val>
                                            <p:fltVal val="0"/>
                                          </p:val>
                                        </p:tav>
                                        <p:tav tm="100000">
                                          <p:val>
                                            <p:strVal val="#ppt_h"/>
                                          </p:val>
                                        </p:tav>
                                      </p:tavLst>
                                    </p:anim>
                                    <p:animEffect transition="in" filter="fade">
                                      <p:cBhvr>
                                        <p:cTn id="37" dur="750"/>
                                        <p:tgtEl>
                                          <p:spTgt spid="39"/>
                                        </p:tgtEl>
                                      </p:cBhvr>
                                    </p:animEffect>
                                  </p:childTnLst>
                                </p:cTn>
                              </p:par>
                              <p:par>
                                <p:cTn id="38" presetID="53" presetClass="entr" presetSubtype="16"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750" fill="hold"/>
                                        <p:tgtEl>
                                          <p:spTgt spid="54"/>
                                        </p:tgtEl>
                                        <p:attrNameLst>
                                          <p:attrName>ppt_w</p:attrName>
                                        </p:attrNameLst>
                                      </p:cBhvr>
                                      <p:tavLst>
                                        <p:tav tm="0">
                                          <p:val>
                                            <p:fltVal val="0"/>
                                          </p:val>
                                        </p:tav>
                                        <p:tav tm="100000">
                                          <p:val>
                                            <p:strVal val="#ppt_w"/>
                                          </p:val>
                                        </p:tav>
                                      </p:tavLst>
                                    </p:anim>
                                    <p:anim calcmode="lin" valueType="num">
                                      <p:cBhvr>
                                        <p:cTn id="41" dur="750" fill="hold"/>
                                        <p:tgtEl>
                                          <p:spTgt spid="54"/>
                                        </p:tgtEl>
                                        <p:attrNameLst>
                                          <p:attrName>ppt_h</p:attrName>
                                        </p:attrNameLst>
                                      </p:cBhvr>
                                      <p:tavLst>
                                        <p:tav tm="0">
                                          <p:val>
                                            <p:fltVal val="0"/>
                                          </p:val>
                                        </p:tav>
                                        <p:tav tm="100000">
                                          <p:val>
                                            <p:strVal val="#ppt_h"/>
                                          </p:val>
                                        </p:tav>
                                      </p:tavLst>
                                    </p:anim>
                                    <p:animEffect transition="in" filter="fade">
                                      <p:cBhvr>
                                        <p:cTn id="42" dur="750"/>
                                        <p:tgtEl>
                                          <p:spTgt spid="54"/>
                                        </p:tgtEl>
                                      </p:cBhvr>
                                    </p:animEffect>
                                  </p:childTnLst>
                                </p:cTn>
                              </p:par>
                            </p:childTnLst>
                          </p:cTn>
                        </p:par>
                        <p:par>
                          <p:cTn id="43" fill="hold">
                            <p:stCondLst>
                              <p:cond delay="4001"/>
                            </p:stCondLst>
                            <p:childTnLst>
                              <p:par>
                                <p:cTn id="44" presetID="42" presetClass="entr" presetSubtype="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500"/>
                                        <p:tgtEl>
                                          <p:spTgt spid="34"/>
                                        </p:tgtEl>
                                      </p:cBhvr>
                                    </p:animEffect>
                                    <p:anim calcmode="lin" valueType="num">
                                      <p:cBhvr>
                                        <p:cTn id="47" dur="1500" fill="hold"/>
                                        <p:tgtEl>
                                          <p:spTgt spid="34"/>
                                        </p:tgtEl>
                                        <p:attrNameLst>
                                          <p:attrName>ppt_x</p:attrName>
                                        </p:attrNameLst>
                                      </p:cBhvr>
                                      <p:tavLst>
                                        <p:tav tm="0">
                                          <p:val>
                                            <p:strVal val="#ppt_x"/>
                                          </p:val>
                                        </p:tav>
                                        <p:tav tm="100000">
                                          <p:val>
                                            <p:strVal val="#ppt_x"/>
                                          </p:val>
                                        </p:tav>
                                      </p:tavLst>
                                    </p:anim>
                                    <p:anim calcmode="lin" valueType="num">
                                      <p:cBhvr>
                                        <p:cTn id="48"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34" grpId="0"/>
      <p:bldP spid="2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a:t>
            </a:r>
            <a:r>
              <a:rPr lang="zh-CN" altLang="en-US" sz="3600" dirty="0">
                <a:solidFill>
                  <a:schemeClr val="accent1"/>
                </a:solidFill>
                <a:latin typeface="方正粗宋简体" panose="03000509000000000000" pitchFamily="65" charset="-122"/>
                <a:ea typeface="方正粗宋简体" panose="03000509000000000000" pitchFamily="65" charset="-122"/>
              </a:rPr>
              <a:t>二</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5031540" y="2967335"/>
            <a:ext cx="5382459" cy="923330"/>
          </a:xfrm>
          <a:prstGeom prst="rect">
            <a:avLst/>
          </a:prstGeom>
        </p:spPr>
        <p:txBody>
          <a:bodyPr wrap="square">
            <a:spAutoFit/>
          </a:bodyPr>
          <a:lstStyle/>
          <a:p>
            <a:r>
              <a:rPr lang="zh-CN" altLang="en-US" sz="5400" b="1" spc="600" dirty="0">
                <a:solidFill>
                  <a:schemeClr val="accent1"/>
                </a:solidFill>
                <a:latin typeface="微软雅黑" panose="020B0503020204020204" pitchFamily="34" charset="-122"/>
                <a:ea typeface="微软雅黑" panose="020B0503020204020204" pitchFamily="34" charset="-122"/>
              </a:rPr>
              <a:t>党的组织制度</a:t>
            </a:r>
          </a:p>
        </p:txBody>
      </p:sp>
    </p:spTree>
    <p:extLst>
      <p:ext uri="{BB962C8B-B14F-4D97-AF65-F5344CB8AC3E}">
        <p14:creationId xmlns:p14="http://schemas.microsoft.com/office/powerpoint/2010/main" val="307088697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党的组织制度</a:t>
            </a:r>
          </a:p>
        </p:txBody>
      </p:sp>
      <p:grpSp>
        <p:nvGrpSpPr>
          <p:cNvPr id="4" name="组合 3"/>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4" name="组合 43"/>
            <p:cNvGrpSpPr/>
            <p:nvPr/>
          </p:nvGrpSpPr>
          <p:grpSpPr>
            <a:xfrm>
              <a:off x="1200972" y="1582670"/>
              <a:ext cx="1102128" cy="984858"/>
              <a:chOff x="8675488" y="1248353"/>
              <a:chExt cx="1343424" cy="1200479"/>
            </a:xfrm>
          </p:grpSpPr>
          <p:sp>
            <p:nvSpPr>
              <p:cNvPr id="45"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任意多边形 45">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8" name="矩形 57">
            <a:extLst>
              <a:ext uri="{FF2B5EF4-FFF2-40B4-BE49-F238E27FC236}">
                <a16:creationId xmlns:a16="http://schemas.microsoft.com/office/drawing/2014/main" id="{41B01565-49CD-4701-AB78-DD20C6F318FF}"/>
              </a:ext>
            </a:extLst>
          </p:cNvPr>
          <p:cNvSpPr/>
          <p:nvPr/>
        </p:nvSpPr>
        <p:spPr>
          <a:xfrm>
            <a:off x="359145" y="41891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第二章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共九条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明确规定了民主集中制的六条基本原则，对执行民主集中制的一些相关问题作了具体规定。</a:t>
            </a:r>
          </a:p>
        </p:txBody>
      </p:sp>
      <p:sp>
        <p:nvSpPr>
          <p:cNvPr id="61" name="矩形 60">
            <a:extLst>
              <a:ext uri="{FF2B5EF4-FFF2-40B4-BE49-F238E27FC236}">
                <a16:creationId xmlns:a16="http://schemas.microsoft.com/office/drawing/2014/main" id="{96BF3C42-B8B1-478C-A125-B4B68CDDB934}"/>
              </a:ext>
            </a:extLst>
          </p:cNvPr>
          <p:cNvSpPr/>
          <p:nvPr/>
        </p:nvSpPr>
        <p:spPr>
          <a:xfrm>
            <a:off x="1127044" y="3257617"/>
            <a:ext cx="3353992"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p>
        </p:txBody>
      </p:sp>
      <p:grpSp>
        <p:nvGrpSpPr>
          <p:cNvPr id="10" name="组合 9"/>
          <p:cNvGrpSpPr/>
          <p:nvPr/>
        </p:nvGrpSpPr>
        <p:grpSpPr>
          <a:xfrm>
            <a:off x="5865268" y="1883410"/>
            <a:ext cx="5991770" cy="1437708"/>
            <a:chOff x="6137102" y="1192709"/>
            <a:chExt cx="5719936" cy="1526453"/>
          </a:xfrm>
        </p:grpSpPr>
        <p:sp>
          <p:nvSpPr>
            <p:cNvPr id="31" name="矩形 30">
              <a:extLst>
                <a:ext uri="{FF2B5EF4-FFF2-40B4-BE49-F238E27FC236}">
                  <a16:creationId xmlns:a16="http://schemas.microsoft.com/office/drawing/2014/main" id="{FAEC74A8-37C8-4C2D-A919-9662E7F6B9C5}"/>
                </a:ext>
              </a:extLst>
            </p:cNvPr>
            <p:cNvSpPr/>
            <p:nvPr/>
          </p:nvSpPr>
          <p:spPr>
            <a:xfrm>
              <a:off x="6137102" y="1192709"/>
              <a:ext cx="5719936" cy="1526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89E7D022-AFD4-4661-AF7B-6605BA49C0D0}"/>
                </a:ext>
              </a:extLst>
            </p:cNvPr>
            <p:cNvSpPr/>
            <p:nvPr/>
          </p:nvSpPr>
          <p:spPr>
            <a:xfrm>
              <a:off x="6357258" y="1397151"/>
              <a:ext cx="5437825" cy="1117569"/>
            </a:xfrm>
            <a:prstGeom prst="rect">
              <a:avLst/>
            </a:prstGeom>
            <a:noFill/>
          </p:spPr>
          <p:txBody>
            <a:bodyPr wrap="square" rtlCol="0">
              <a:spAutoFit/>
            </a:bodyPr>
            <a:lstStyle/>
            <a:p>
              <a:pPr>
                <a:lnSpc>
                  <a:spcPct val="130000"/>
                </a:lnSpc>
                <a:spcBef>
                  <a:spcPts val="1200"/>
                </a:spcBef>
              </a:pPr>
              <a:r>
                <a:rPr lang="zh-CN" altLang="en-US" sz="16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中国共产党是根据自己的纲领和章程，按照民主集中制组织起来的统一整体。民主集中制是我们党的根本组织制度，是全体党员、党的组织和党内活动必须严格遵循的基本准则。</a:t>
              </a:r>
            </a:p>
          </p:txBody>
        </p:sp>
      </p:grpSp>
      <p:grpSp>
        <p:nvGrpSpPr>
          <p:cNvPr id="37" name="组合 36"/>
          <p:cNvGrpSpPr/>
          <p:nvPr/>
        </p:nvGrpSpPr>
        <p:grpSpPr>
          <a:xfrm>
            <a:off x="5846656" y="3613217"/>
            <a:ext cx="6010382" cy="931511"/>
            <a:chOff x="5846656" y="1572516"/>
            <a:chExt cx="6010382" cy="1286889"/>
          </a:xfrm>
        </p:grpSpPr>
        <p:sp>
          <p:nvSpPr>
            <p:cNvPr id="42" name="矩形 41"/>
            <p:cNvSpPr/>
            <p:nvPr/>
          </p:nvSpPr>
          <p:spPr>
            <a:xfrm>
              <a:off x="6954232" y="1572516"/>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46656" y="1572516"/>
              <a:ext cx="1073018"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865268" y="1952605"/>
              <a:ext cx="1035795" cy="526711"/>
            </a:xfrm>
            <a:prstGeom prst="rect">
              <a:avLst/>
            </a:prstGeom>
            <a:noFill/>
            <a:ln>
              <a:noFill/>
            </a:ln>
          </p:spPr>
          <p:txBody>
            <a:bodyPr wrap="square">
              <a:spAutoFit/>
            </a:bodyPr>
            <a:lstStyle/>
            <a:p>
              <a:pPr algn="ctr">
                <a:lnSpc>
                  <a:spcPct val="130000"/>
                </a:lnSpc>
              </a:pP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第十条</a:t>
              </a:r>
            </a:p>
          </p:txBody>
        </p:sp>
        <p:sp>
          <p:nvSpPr>
            <p:cNvPr id="48" name="矩形 47"/>
            <p:cNvSpPr/>
            <p:nvPr/>
          </p:nvSpPr>
          <p:spPr>
            <a:xfrm>
              <a:off x="7026013" y="1796628"/>
              <a:ext cx="4831025" cy="943934"/>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党是根据自己的纲领和章程，按照民主集中制组织起来的统一整体。</a:t>
              </a:r>
              <a:endParaRPr lang="en-US" altLang="zh-CN" sz="1600" b="1" dirty="0">
                <a:latin typeface="微软雅黑" panose="020B0503020204020204" pitchFamily="34" charset="-122"/>
                <a:ea typeface="微软雅黑" panose="020B0503020204020204" pitchFamily="34" charset="-122"/>
                <a:cs typeface="+mn-ea"/>
              </a:endParaRPr>
            </a:p>
          </p:txBody>
        </p:sp>
      </p:grpSp>
      <p:grpSp>
        <p:nvGrpSpPr>
          <p:cNvPr id="49" name="组合 48"/>
          <p:cNvGrpSpPr/>
          <p:nvPr/>
        </p:nvGrpSpPr>
        <p:grpSpPr>
          <a:xfrm>
            <a:off x="5843380" y="4748792"/>
            <a:ext cx="6013658" cy="931511"/>
            <a:chOff x="5843380" y="1572516"/>
            <a:chExt cx="6013658" cy="1286889"/>
          </a:xfrm>
        </p:grpSpPr>
        <p:sp>
          <p:nvSpPr>
            <p:cNvPr id="50" name="矩形 49"/>
            <p:cNvSpPr/>
            <p:nvPr/>
          </p:nvSpPr>
          <p:spPr>
            <a:xfrm>
              <a:off x="6954232" y="1572516"/>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846656" y="1572516"/>
              <a:ext cx="1073018"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5843380" y="1778008"/>
              <a:ext cx="1155201" cy="875903"/>
            </a:xfrm>
            <a:prstGeom prst="rect">
              <a:avLst/>
            </a:prstGeom>
            <a:noFill/>
            <a:ln>
              <a:noFill/>
            </a:ln>
          </p:spPr>
          <p:txBody>
            <a:bodyPr wrap="square">
              <a:spAutoFit/>
            </a:bodyPr>
            <a:lstStyle/>
            <a:p>
              <a:pPr algn="ctr">
                <a:lnSpc>
                  <a:spcPct val="110000"/>
                </a:lnSpc>
              </a:pPr>
              <a:r>
                <a:rPr lang="zh-CN" altLang="en-US" sz="16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第十一至十八条</a:t>
              </a:r>
            </a:p>
          </p:txBody>
        </p:sp>
        <p:sp>
          <p:nvSpPr>
            <p:cNvPr id="59" name="矩形 58"/>
            <p:cNvSpPr/>
            <p:nvPr/>
          </p:nvSpPr>
          <p:spPr>
            <a:xfrm>
              <a:off x="7026013" y="1965360"/>
              <a:ext cx="4831025" cy="501200"/>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对执行民主集中制的一些相关问题作了规定。</a:t>
              </a:r>
              <a:endParaRPr lang="en-US" altLang="zh-CN" sz="1600" b="1" dirty="0">
                <a:latin typeface="微软雅黑" panose="020B0503020204020204" pitchFamily="34" charset="-122"/>
                <a:ea typeface="微软雅黑" panose="020B0503020204020204" pitchFamily="34" charset="-122"/>
                <a:cs typeface="+mn-ea"/>
              </a:endParaRPr>
            </a:p>
          </p:txBody>
        </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5761249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61"/>
                                        </p:tgtEl>
                                        <p:attrNameLst>
                                          <p:attrName>style.visibility</p:attrName>
                                        </p:attrNameLst>
                                      </p:cBhvr>
                                      <p:to>
                                        <p:strVal val="visible"/>
                                      </p:to>
                                    </p:set>
                                  </p:childTnLst>
                                </p:cTn>
                              </p:par>
                            </p:childTnLst>
                          </p:cTn>
                        </p:par>
                        <p:par>
                          <p:cTn id="23" fill="hold">
                            <p:stCondLst>
                              <p:cond delay="3251"/>
                            </p:stCondLst>
                            <p:childTnLst>
                              <p:par>
                                <p:cTn id="24" presetID="22" presetClass="entr" presetSubtype="1"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3751"/>
                            </p:stCondLst>
                            <p:childTnLst>
                              <p:par>
                                <p:cTn id="28" presetID="16" presetClass="entr" presetSubtype="2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750"/>
                                        <p:tgtEl>
                                          <p:spTgt spid="10"/>
                                        </p:tgtEl>
                                      </p:cBhvr>
                                    </p:animEffect>
                                  </p:childTnLst>
                                </p:cTn>
                              </p:par>
                            </p:childTnLst>
                          </p:cTn>
                        </p:par>
                        <p:par>
                          <p:cTn id="31" fill="hold">
                            <p:stCondLst>
                              <p:cond delay="4501"/>
                            </p:stCondLst>
                            <p:childTnLst>
                              <p:par>
                                <p:cTn id="32" presetID="42" presetClass="entr" presetSubtype="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1000"/>
                                        <p:tgtEl>
                                          <p:spTgt spid="49"/>
                                        </p:tgtEl>
                                      </p:cBhvr>
                                    </p:animEffect>
                                    <p:anim calcmode="lin" valueType="num">
                                      <p:cBhvr>
                                        <p:cTn id="40" dur="1000" fill="hold"/>
                                        <p:tgtEl>
                                          <p:spTgt spid="49"/>
                                        </p:tgtEl>
                                        <p:attrNameLst>
                                          <p:attrName>ppt_x</p:attrName>
                                        </p:attrNameLst>
                                      </p:cBhvr>
                                      <p:tavLst>
                                        <p:tav tm="0">
                                          <p:val>
                                            <p:strVal val="#ppt_x"/>
                                          </p:val>
                                        </p:tav>
                                        <p:tav tm="100000">
                                          <p:val>
                                            <p:strVal val="#ppt_x"/>
                                          </p:val>
                                        </p:tav>
                                      </p:tavLst>
                                    </p:anim>
                                    <p:anim calcmode="lin" valueType="num">
                                      <p:cBhvr>
                                        <p:cTn id="4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61" grpId="0"/>
      <p:bldP spid="2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党的民主集中制的基本原则</a:t>
            </a:r>
          </a:p>
        </p:txBody>
      </p:sp>
      <p:grpSp>
        <p:nvGrpSpPr>
          <p:cNvPr id="43" name="组合 42"/>
          <p:cNvGrpSpPr/>
          <p:nvPr/>
        </p:nvGrpSpPr>
        <p:grpSpPr>
          <a:xfrm>
            <a:off x="346445" y="1811270"/>
            <a:ext cx="4915191" cy="1136492"/>
            <a:chOff x="-306698" y="1582670"/>
            <a:chExt cx="4915191" cy="1136492"/>
          </a:xfrm>
        </p:grpSpPr>
        <p:sp>
          <p:nvSpPr>
            <p:cNvPr id="44" name="任意多边形 43"/>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5"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6"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7" name="组合 46"/>
            <p:cNvGrpSpPr/>
            <p:nvPr/>
          </p:nvGrpSpPr>
          <p:grpSpPr>
            <a:xfrm>
              <a:off x="1200972" y="1582670"/>
              <a:ext cx="1102128" cy="984858"/>
              <a:chOff x="8675488" y="1248353"/>
              <a:chExt cx="1343424" cy="1200479"/>
            </a:xfrm>
          </p:grpSpPr>
          <p:sp>
            <p:nvSpPr>
              <p:cNvPr id="48"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任意多边形 48">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1" name="矩形 50">
            <a:extLst>
              <a:ext uri="{FF2B5EF4-FFF2-40B4-BE49-F238E27FC236}">
                <a16:creationId xmlns:a16="http://schemas.microsoft.com/office/drawing/2014/main" id="{96BF3C42-B8B1-478C-A125-B4B68CDDB934}"/>
              </a:ext>
            </a:extLst>
          </p:cNvPr>
          <p:cNvSpPr/>
          <p:nvPr/>
        </p:nvSpPr>
        <p:spPr>
          <a:xfrm>
            <a:off x="1127044" y="3257617"/>
            <a:ext cx="3353992" cy="1830245"/>
          </a:xfrm>
          <a:prstGeom prst="rect">
            <a:avLst/>
          </a:prstGeom>
        </p:spPr>
        <p:txBody>
          <a:bodyPr wrap="square">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民主集中制</a:t>
            </a:r>
            <a:endParaRPr lang="en-US" altLang="zh-CN" sz="40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lnSpc>
                <a:spcPct val="150000"/>
              </a:lnSpc>
            </a:pP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六项基本原则</a:t>
            </a:r>
            <a:endPar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99" name="组合 98"/>
          <p:cNvGrpSpPr/>
          <p:nvPr/>
        </p:nvGrpSpPr>
        <p:grpSpPr>
          <a:xfrm>
            <a:off x="5983816" y="1538631"/>
            <a:ext cx="5873222" cy="1237186"/>
            <a:chOff x="5983816" y="1569329"/>
            <a:chExt cx="5873222" cy="1286889"/>
          </a:xfrm>
        </p:grpSpPr>
        <p:sp>
          <p:nvSpPr>
            <p:cNvPr id="100" name="矩形 99"/>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1" name="矩形 100"/>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2" name="矩形 101"/>
            <p:cNvSpPr/>
            <p:nvPr/>
          </p:nvSpPr>
          <p:spPr>
            <a:xfrm>
              <a:off x="6105789" y="1918230"/>
              <a:ext cx="688455" cy="554512"/>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01</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03" name="矩形 102"/>
            <p:cNvSpPr/>
            <p:nvPr/>
          </p:nvSpPr>
          <p:spPr>
            <a:xfrm>
              <a:off x="7026013" y="1769594"/>
              <a:ext cx="4831025" cy="879988"/>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党员个人服从党的组织，少数服从多数，下级组织服从上级组织，全党各个组织和全体党员服从党的全国代表大会和中央委员会。</a:t>
              </a:r>
            </a:p>
          </p:txBody>
        </p:sp>
      </p:grpSp>
      <p:grpSp>
        <p:nvGrpSpPr>
          <p:cNvPr id="104" name="组合 103"/>
          <p:cNvGrpSpPr/>
          <p:nvPr/>
        </p:nvGrpSpPr>
        <p:grpSpPr>
          <a:xfrm>
            <a:off x="5983816" y="3071558"/>
            <a:ext cx="5873222" cy="1237186"/>
            <a:chOff x="5983816" y="1569329"/>
            <a:chExt cx="5873222" cy="1286889"/>
          </a:xfrm>
        </p:grpSpPr>
        <p:sp>
          <p:nvSpPr>
            <p:cNvPr id="105" name="矩形 104"/>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6" name="矩形 105"/>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7" name="矩形 106"/>
            <p:cNvSpPr/>
            <p:nvPr/>
          </p:nvSpPr>
          <p:spPr>
            <a:xfrm>
              <a:off x="6105789" y="1918230"/>
              <a:ext cx="688455" cy="554512"/>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02</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08" name="矩形 107"/>
            <p:cNvSpPr/>
            <p:nvPr/>
          </p:nvSpPr>
          <p:spPr>
            <a:xfrm>
              <a:off x="7026013" y="1904053"/>
              <a:ext cx="4831025" cy="611070"/>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党的各级领导机关，除它们派出的代表机关和在非党组织中的党组外，都由选举产生。</a:t>
              </a:r>
            </a:p>
          </p:txBody>
        </p:sp>
      </p:grpSp>
      <p:grpSp>
        <p:nvGrpSpPr>
          <p:cNvPr id="109" name="组合 108"/>
          <p:cNvGrpSpPr/>
          <p:nvPr/>
        </p:nvGrpSpPr>
        <p:grpSpPr>
          <a:xfrm>
            <a:off x="5983816" y="4604485"/>
            <a:ext cx="5873222" cy="1237190"/>
            <a:chOff x="5983816" y="1569329"/>
            <a:chExt cx="5873222" cy="1286889"/>
          </a:xfrm>
        </p:grpSpPr>
        <p:sp>
          <p:nvSpPr>
            <p:cNvPr id="110" name="矩形 109"/>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1" name="矩形 110"/>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2" name="矩形 111"/>
            <p:cNvSpPr/>
            <p:nvPr/>
          </p:nvSpPr>
          <p:spPr>
            <a:xfrm>
              <a:off x="6105789" y="1918230"/>
              <a:ext cx="688455" cy="554510"/>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03</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13" name="矩形 112"/>
            <p:cNvSpPr/>
            <p:nvPr/>
          </p:nvSpPr>
          <p:spPr>
            <a:xfrm>
              <a:off x="7026013" y="1635136"/>
              <a:ext cx="4831025" cy="1148903"/>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党的最高领导机关，是党的全国代表大会和它所产生的中央委员会。党的地方各级领导机关，是党的地方各级代表大会和它们所产生的委员会。党的各级委员会向同级的代表大会负责并报告工作。</a:t>
              </a:r>
            </a:p>
          </p:txBody>
        </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9677287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anim calcmode="lin" valueType="num">
                                      <p:cBhvr>
                                        <p:cTn id="18" dur="750" fill="hold"/>
                                        <p:tgtEl>
                                          <p:spTgt spid="43"/>
                                        </p:tgtEl>
                                        <p:attrNameLst>
                                          <p:attrName>ppt_x</p:attrName>
                                        </p:attrNameLst>
                                      </p:cBhvr>
                                      <p:tavLst>
                                        <p:tav tm="0">
                                          <p:val>
                                            <p:strVal val="#ppt_x"/>
                                          </p:val>
                                        </p:tav>
                                        <p:tav tm="100000">
                                          <p:val>
                                            <p:strVal val="#ppt_x"/>
                                          </p:val>
                                        </p:tav>
                                      </p:tavLst>
                                    </p:anim>
                                    <p:anim calcmode="lin" valueType="num">
                                      <p:cBhvr>
                                        <p:cTn id="19" dur="75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51"/>
                                        </p:tgtEl>
                                        <p:attrNameLst>
                                          <p:attrName>style.visibility</p:attrName>
                                        </p:attrNameLst>
                                      </p:cBhvr>
                                      <p:to>
                                        <p:strVal val="visible"/>
                                      </p:to>
                                    </p:set>
                                  </p:childTnLst>
                                </p:cTn>
                              </p:par>
                            </p:childTnLst>
                          </p:cTn>
                        </p:par>
                        <p:par>
                          <p:cTn id="23" fill="hold">
                            <p:stCondLst>
                              <p:cond delay="4501"/>
                            </p:stCondLst>
                            <p:childTnLst>
                              <p:par>
                                <p:cTn id="24" presetID="2" presetClass="entr" presetSubtype="2" fill="hold" nodeType="after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additive="base">
                                        <p:cTn id="26" dur="750" fill="hold"/>
                                        <p:tgtEl>
                                          <p:spTgt spid="99"/>
                                        </p:tgtEl>
                                        <p:attrNameLst>
                                          <p:attrName>ppt_x</p:attrName>
                                        </p:attrNameLst>
                                      </p:cBhvr>
                                      <p:tavLst>
                                        <p:tav tm="0">
                                          <p:val>
                                            <p:strVal val="1+#ppt_w/2"/>
                                          </p:val>
                                        </p:tav>
                                        <p:tav tm="100000">
                                          <p:val>
                                            <p:strVal val="#ppt_x"/>
                                          </p:val>
                                        </p:tav>
                                      </p:tavLst>
                                    </p:anim>
                                    <p:anim calcmode="lin" valueType="num">
                                      <p:cBhvr additive="base">
                                        <p:cTn id="27" dur="750" fill="hold"/>
                                        <p:tgtEl>
                                          <p:spTgt spid="9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4"/>
                                        </p:tgtEl>
                                        <p:attrNameLst>
                                          <p:attrName>style.visibility</p:attrName>
                                        </p:attrNameLst>
                                      </p:cBhvr>
                                      <p:to>
                                        <p:strVal val="visible"/>
                                      </p:to>
                                    </p:set>
                                    <p:anim calcmode="lin" valueType="num">
                                      <p:cBhvr additive="base">
                                        <p:cTn id="30" dur="750" fill="hold"/>
                                        <p:tgtEl>
                                          <p:spTgt spid="104"/>
                                        </p:tgtEl>
                                        <p:attrNameLst>
                                          <p:attrName>ppt_x</p:attrName>
                                        </p:attrNameLst>
                                      </p:cBhvr>
                                      <p:tavLst>
                                        <p:tav tm="0">
                                          <p:val>
                                            <p:strVal val="1+#ppt_w/2"/>
                                          </p:val>
                                        </p:tav>
                                        <p:tav tm="100000">
                                          <p:val>
                                            <p:strVal val="#ppt_x"/>
                                          </p:val>
                                        </p:tav>
                                      </p:tavLst>
                                    </p:anim>
                                    <p:anim calcmode="lin" valueType="num">
                                      <p:cBhvr additive="base">
                                        <p:cTn id="31" dur="750" fill="hold"/>
                                        <p:tgtEl>
                                          <p:spTgt spid="10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09"/>
                                        </p:tgtEl>
                                        <p:attrNameLst>
                                          <p:attrName>style.visibility</p:attrName>
                                        </p:attrNameLst>
                                      </p:cBhvr>
                                      <p:to>
                                        <p:strVal val="visible"/>
                                      </p:to>
                                    </p:set>
                                    <p:anim calcmode="lin" valueType="num">
                                      <p:cBhvr additive="base">
                                        <p:cTn id="34" dur="750" fill="hold"/>
                                        <p:tgtEl>
                                          <p:spTgt spid="109"/>
                                        </p:tgtEl>
                                        <p:attrNameLst>
                                          <p:attrName>ppt_x</p:attrName>
                                        </p:attrNameLst>
                                      </p:cBhvr>
                                      <p:tavLst>
                                        <p:tav tm="0">
                                          <p:val>
                                            <p:strVal val="1+#ppt_w/2"/>
                                          </p:val>
                                        </p:tav>
                                        <p:tav tm="100000">
                                          <p:val>
                                            <p:strVal val="#ppt_x"/>
                                          </p:val>
                                        </p:tav>
                                      </p:tavLst>
                                    </p:anim>
                                    <p:anim calcmode="lin" valueType="num">
                                      <p:cBhvr additive="base">
                                        <p:cTn id="35" dur="75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党的民主集中制的基本原则</a:t>
            </a:r>
          </a:p>
        </p:txBody>
      </p:sp>
      <p:grpSp>
        <p:nvGrpSpPr>
          <p:cNvPr id="43" name="组合 42"/>
          <p:cNvGrpSpPr/>
          <p:nvPr/>
        </p:nvGrpSpPr>
        <p:grpSpPr>
          <a:xfrm>
            <a:off x="7042974" y="1811270"/>
            <a:ext cx="4915191" cy="1136492"/>
            <a:chOff x="-306698" y="1582670"/>
            <a:chExt cx="4915191" cy="1136492"/>
          </a:xfrm>
        </p:grpSpPr>
        <p:sp>
          <p:nvSpPr>
            <p:cNvPr id="44" name="任意多边形 43"/>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45"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46"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47" name="组合 46"/>
            <p:cNvGrpSpPr/>
            <p:nvPr/>
          </p:nvGrpSpPr>
          <p:grpSpPr>
            <a:xfrm>
              <a:off x="1200972" y="1582670"/>
              <a:ext cx="1102128" cy="984858"/>
              <a:chOff x="8675488" y="1248353"/>
              <a:chExt cx="1343424" cy="1200479"/>
            </a:xfrm>
          </p:grpSpPr>
          <p:sp>
            <p:nvSpPr>
              <p:cNvPr id="48"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任意多边形 48">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1" name="矩形 50">
            <a:extLst>
              <a:ext uri="{FF2B5EF4-FFF2-40B4-BE49-F238E27FC236}">
                <a16:creationId xmlns:a16="http://schemas.microsoft.com/office/drawing/2014/main" id="{96BF3C42-B8B1-478C-A125-B4B68CDDB934}"/>
              </a:ext>
            </a:extLst>
          </p:cNvPr>
          <p:cNvSpPr/>
          <p:nvPr/>
        </p:nvSpPr>
        <p:spPr>
          <a:xfrm>
            <a:off x="7823573" y="3257617"/>
            <a:ext cx="3353992" cy="1830245"/>
          </a:xfrm>
          <a:prstGeom prst="rect">
            <a:avLst/>
          </a:prstGeom>
        </p:spPr>
        <p:txBody>
          <a:bodyPr wrap="square">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民主集中制</a:t>
            </a:r>
            <a:endParaRPr lang="en-US" altLang="zh-CN" sz="40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lnSpc>
                <a:spcPct val="150000"/>
              </a:lnSpc>
            </a:pP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六项基本原则</a:t>
            </a:r>
            <a:endPar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99" name="组合 98"/>
          <p:cNvGrpSpPr/>
          <p:nvPr/>
        </p:nvGrpSpPr>
        <p:grpSpPr>
          <a:xfrm>
            <a:off x="359145" y="1614831"/>
            <a:ext cx="5873222" cy="1237186"/>
            <a:chOff x="5983816" y="1569329"/>
            <a:chExt cx="5873222" cy="1286889"/>
          </a:xfrm>
        </p:grpSpPr>
        <p:sp>
          <p:nvSpPr>
            <p:cNvPr id="100" name="矩形 99"/>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1" name="矩形 100"/>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2" name="矩形 101"/>
            <p:cNvSpPr/>
            <p:nvPr/>
          </p:nvSpPr>
          <p:spPr>
            <a:xfrm>
              <a:off x="6105789" y="1918230"/>
              <a:ext cx="688455" cy="554512"/>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04</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03" name="矩形 102"/>
            <p:cNvSpPr/>
            <p:nvPr/>
          </p:nvSpPr>
          <p:spPr>
            <a:xfrm>
              <a:off x="7026013" y="1599278"/>
              <a:ext cx="4831025" cy="1229010"/>
            </a:xfrm>
            <a:prstGeom prst="rect">
              <a:avLst/>
            </a:prstGeom>
            <a:noFill/>
          </p:spPr>
          <p:txBody>
            <a:bodyPr wrap="square" rtlCol="0">
              <a:spAutoFit/>
            </a:bodyPr>
            <a:lstStyle/>
            <a:p>
              <a:pPr>
                <a:lnSpc>
                  <a:spcPct val="120000"/>
                </a:lnSpc>
              </a:pPr>
              <a:r>
                <a:rPr lang="zh-CN" altLang="en-US" sz="1200" b="1" dirty="0">
                  <a:latin typeface="微软雅黑" panose="020B0503020204020204" pitchFamily="34" charset="-122"/>
                  <a:ea typeface="微软雅黑" panose="020B0503020204020204" pitchFamily="34" charset="-122"/>
                  <a:cs typeface="+mn-ea"/>
                </a:rPr>
                <a:t>党的上级组织要经常听取下级组织和党员群众的意见，及时解决他们提出的问题。党的下级组织既要向上级组织请示和报告工作，又要独立负责地解决自己职责范围内的问题。上下级组织之间要互通情报、互相支持和互相监督。党的各级组织要按规定实行党务公开，使党员对党内事务有更多的了解和参与。</a:t>
              </a:r>
            </a:p>
          </p:txBody>
        </p:sp>
      </p:grpSp>
      <p:grpSp>
        <p:nvGrpSpPr>
          <p:cNvPr id="104" name="组合 103"/>
          <p:cNvGrpSpPr/>
          <p:nvPr/>
        </p:nvGrpSpPr>
        <p:grpSpPr>
          <a:xfrm>
            <a:off x="359145" y="3147758"/>
            <a:ext cx="5873222" cy="1237186"/>
            <a:chOff x="5983816" y="1569329"/>
            <a:chExt cx="5873222" cy="1286889"/>
          </a:xfrm>
        </p:grpSpPr>
        <p:sp>
          <p:nvSpPr>
            <p:cNvPr id="105" name="矩形 104"/>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6" name="矩形 105"/>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7" name="矩形 106"/>
            <p:cNvSpPr/>
            <p:nvPr/>
          </p:nvSpPr>
          <p:spPr>
            <a:xfrm>
              <a:off x="6105789" y="1918230"/>
              <a:ext cx="688455" cy="554512"/>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05</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08" name="矩形 107"/>
            <p:cNvSpPr/>
            <p:nvPr/>
          </p:nvSpPr>
          <p:spPr>
            <a:xfrm>
              <a:off x="7026013" y="1641508"/>
              <a:ext cx="4831025" cy="1148907"/>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党的各级委员会实行集体领导和个人分工负责相结合的制度。凡属重大问题都要按照集体领导、民主集中、个别酝酿、会议决定的原则，由党的委员会集体讨论，作出决定；委员会成员要根据集体的决定和分工，切实履行自己的职责。</a:t>
              </a:r>
            </a:p>
          </p:txBody>
        </p:sp>
      </p:grpSp>
      <p:grpSp>
        <p:nvGrpSpPr>
          <p:cNvPr id="109" name="组合 108"/>
          <p:cNvGrpSpPr/>
          <p:nvPr/>
        </p:nvGrpSpPr>
        <p:grpSpPr>
          <a:xfrm>
            <a:off x="359145" y="4680685"/>
            <a:ext cx="5873222" cy="1237190"/>
            <a:chOff x="5983816" y="1569329"/>
            <a:chExt cx="5873222" cy="1286889"/>
          </a:xfrm>
        </p:grpSpPr>
        <p:sp>
          <p:nvSpPr>
            <p:cNvPr id="110" name="矩形 109"/>
            <p:cNvSpPr/>
            <p:nvPr/>
          </p:nvSpPr>
          <p:spPr>
            <a:xfrm>
              <a:off x="6954232" y="1569329"/>
              <a:ext cx="4902806"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1" name="矩形 110"/>
            <p:cNvSpPr/>
            <p:nvPr/>
          </p:nvSpPr>
          <p:spPr>
            <a:xfrm>
              <a:off x="5983816" y="1569329"/>
              <a:ext cx="932400" cy="128688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2" name="矩形 111"/>
            <p:cNvSpPr/>
            <p:nvPr/>
          </p:nvSpPr>
          <p:spPr>
            <a:xfrm>
              <a:off x="6105789" y="1918230"/>
              <a:ext cx="688455" cy="554510"/>
            </a:xfrm>
            <a:prstGeom prst="rect">
              <a:avLst/>
            </a:prstGeom>
            <a:noFill/>
            <a:ln>
              <a:noFill/>
            </a:ln>
          </p:spPr>
          <p:txBody>
            <a:bodyPr wrap="square">
              <a:spAutoFit/>
            </a:bodyPr>
            <a:lstStyle/>
            <a:p>
              <a:pP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06</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113" name="矩形 112"/>
            <p:cNvSpPr/>
            <p:nvPr/>
          </p:nvSpPr>
          <p:spPr>
            <a:xfrm>
              <a:off x="7026013" y="1769595"/>
              <a:ext cx="4831025" cy="879986"/>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党禁止任何形式的个人崇拜。要保证党的领导人的活动处于党和人民的监督之下，同时维护一切代表党和人民利益的领导人的威信。</a:t>
              </a:r>
            </a:p>
          </p:txBody>
        </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4565337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anim calcmode="lin" valueType="num">
                                      <p:cBhvr>
                                        <p:cTn id="18" dur="750" fill="hold"/>
                                        <p:tgtEl>
                                          <p:spTgt spid="43"/>
                                        </p:tgtEl>
                                        <p:attrNameLst>
                                          <p:attrName>ppt_x</p:attrName>
                                        </p:attrNameLst>
                                      </p:cBhvr>
                                      <p:tavLst>
                                        <p:tav tm="0">
                                          <p:val>
                                            <p:strVal val="#ppt_x"/>
                                          </p:val>
                                        </p:tav>
                                        <p:tav tm="100000">
                                          <p:val>
                                            <p:strVal val="#ppt_x"/>
                                          </p:val>
                                        </p:tav>
                                      </p:tavLst>
                                    </p:anim>
                                    <p:anim calcmode="lin" valueType="num">
                                      <p:cBhvr>
                                        <p:cTn id="19" dur="75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51"/>
                                        </p:tgtEl>
                                        <p:attrNameLst>
                                          <p:attrName>style.visibility</p:attrName>
                                        </p:attrNameLst>
                                      </p:cBhvr>
                                      <p:to>
                                        <p:strVal val="visible"/>
                                      </p:to>
                                    </p:set>
                                  </p:childTnLst>
                                </p:cTn>
                              </p:par>
                            </p:childTnLst>
                          </p:cTn>
                        </p:par>
                        <p:par>
                          <p:cTn id="23" fill="hold">
                            <p:stCondLst>
                              <p:cond delay="4501"/>
                            </p:stCondLst>
                            <p:childTnLst>
                              <p:par>
                                <p:cTn id="24" presetID="2" presetClass="entr" presetSubtype="8" fill="hold" nodeType="after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additive="base">
                                        <p:cTn id="26" dur="750" fill="hold"/>
                                        <p:tgtEl>
                                          <p:spTgt spid="99"/>
                                        </p:tgtEl>
                                        <p:attrNameLst>
                                          <p:attrName>ppt_x</p:attrName>
                                        </p:attrNameLst>
                                      </p:cBhvr>
                                      <p:tavLst>
                                        <p:tav tm="0">
                                          <p:val>
                                            <p:strVal val="0-#ppt_w/2"/>
                                          </p:val>
                                        </p:tav>
                                        <p:tav tm="100000">
                                          <p:val>
                                            <p:strVal val="#ppt_x"/>
                                          </p:val>
                                        </p:tav>
                                      </p:tavLst>
                                    </p:anim>
                                    <p:anim calcmode="lin" valueType="num">
                                      <p:cBhvr additive="base">
                                        <p:cTn id="27" dur="750" fill="hold"/>
                                        <p:tgtEl>
                                          <p:spTgt spid="9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04"/>
                                        </p:tgtEl>
                                        <p:attrNameLst>
                                          <p:attrName>style.visibility</p:attrName>
                                        </p:attrNameLst>
                                      </p:cBhvr>
                                      <p:to>
                                        <p:strVal val="visible"/>
                                      </p:to>
                                    </p:set>
                                    <p:anim calcmode="lin" valueType="num">
                                      <p:cBhvr additive="base">
                                        <p:cTn id="30" dur="750" fill="hold"/>
                                        <p:tgtEl>
                                          <p:spTgt spid="104"/>
                                        </p:tgtEl>
                                        <p:attrNameLst>
                                          <p:attrName>ppt_x</p:attrName>
                                        </p:attrNameLst>
                                      </p:cBhvr>
                                      <p:tavLst>
                                        <p:tav tm="0">
                                          <p:val>
                                            <p:strVal val="0-#ppt_w/2"/>
                                          </p:val>
                                        </p:tav>
                                        <p:tav tm="100000">
                                          <p:val>
                                            <p:strVal val="#ppt_x"/>
                                          </p:val>
                                        </p:tav>
                                      </p:tavLst>
                                    </p:anim>
                                    <p:anim calcmode="lin" valueType="num">
                                      <p:cBhvr additive="base">
                                        <p:cTn id="31" dur="750" fill="hold"/>
                                        <p:tgtEl>
                                          <p:spTgt spid="10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09"/>
                                        </p:tgtEl>
                                        <p:attrNameLst>
                                          <p:attrName>style.visibility</p:attrName>
                                        </p:attrNameLst>
                                      </p:cBhvr>
                                      <p:to>
                                        <p:strVal val="visible"/>
                                      </p:to>
                                    </p:set>
                                    <p:anim calcmode="lin" valueType="num">
                                      <p:cBhvr additive="base">
                                        <p:cTn id="34" dur="750" fill="hold"/>
                                        <p:tgtEl>
                                          <p:spTgt spid="109"/>
                                        </p:tgtEl>
                                        <p:attrNameLst>
                                          <p:attrName>ppt_x</p:attrName>
                                        </p:attrNameLst>
                                      </p:cBhvr>
                                      <p:tavLst>
                                        <p:tav tm="0">
                                          <p:val>
                                            <p:strVal val="0-#ppt_w/2"/>
                                          </p:val>
                                        </p:tav>
                                        <p:tav tm="100000">
                                          <p:val>
                                            <p:strVal val="#ppt_x"/>
                                          </p:val>
                                        </p:tav>
                                      </p:tavLst>
                                    </p:anim>
                                    <p:anim calcmode="lin" valueType="num">
                                      <p:cBhvr additive="base">
                                        <p:cTn id="35" dur="75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5031540" y="2967335"/>
            <a:ext cx="5103059" cy="923330"/>
          </a:xfrm>
          <a:prstGeom prst="rect">
            <a:avLst/>
          </a:prstGeom>
        </p:spPr>
        <p:txBody>
          <a:bodyPr wrap="square">
            <a:spAutoFit/>
          </a:bodyPr>
          <a:lstStyle/>
          <a:p>
            <a:r>
              <a:rPr lang="zh-CN" altLang="en-US" sz="5400" b="1" spc="600" dirty="0">
                <a:solidFill>
                  <a:schemeClr val="accent1"/>
                </a:solidFill>
                <a:latin typeface="微软雅黑" panose="020B0503020204020204" pitchFamily="34" charset="-122"/>
                <a:ea typeface="微软雅黑" panose="020B0503020204020204" pitchFamily="34" charset="-122"/>
              </a:rPr>
              <a:t>党的组织体系</a:t>
            </a:r>
          </a:p>
        </p:txBody>
      </p:sp>
      <p:grpSp>
        <p:nvGrpSpPr>
          <p:cNvPr id="13" name="组合 12"/>
          <p:cNvGrpSpPr/>
          <p:nvPr/>
        </p:nvGrpSpPr>
        <p:grpSpPr>
          <a:xfrm>
            <a:off x="1768787" y="2267134"/>
            <a:ext cx="2406600" cy="2383508"/>
            <a:chOff x="1768787" y="2267134"/>
            <a:chExt cx="2406600" cy="2383508"/>
          </a:xfrm>
        </p:grpSpPr>
        <p:sp>
          <p:nvSpPr>
            <p:cNvPr id="16" name="矩形 15"/>
            <p:cNvSpPr/>
            <p:nvPr/>
          </p:nvSpPr>
          <p:spPr>
            <a:xfrm>
              <a:off x="1768787" y="22671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第三章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7" name="矩形 16"/>
            <p:cNvSpPr/>
            <p:nvPr/>
          </p:nvSpPr>
          <p:spPr>
            <a:xfrm>
              <a:off x="1768787" y="2846193"/>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第四章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8" name="矩形 17"/>
            <p:cNvSpPr/>
            <p:nvPr/>
          </p:nvSpPr>
          <p:spPr>
            <a:xfrm>
              <a:off x="1768787" y="3425252"/>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第五章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9" name="矩形 18"/>
            <p:cNvSpPr/>
            <p:nvPr/>
          </p:nvSpPr>
          <p:spPr>
            <a:xfrm>
              <a:off x="1768787" y="4004311"/>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第九章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grpSp>
    </p:spTree>
    <p:extLst>
      <p:ext uri="{BB962C8B-B14F-4D97-AF65-F5344CB8AC3E}">
        <p14:creationId xmlns:p14="http://schemas.microsoft.com/office/powerpoint/2010/main" val="336418689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02</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中国特色社会主义文化写入党章</a:t>
            </a:r>
          </a:p>
        </p:txBody>
      </p:sp>
      <p:sp>
        <p:nvSpPr>
          <p:cNvPr id="12" name="矩形 11"/>
          <p:cNvSpPr/>
          <p:nvPr/>
        </p:nvSpPr>
        <p:spPr>
          <a:xfrm>
            <a:off x="5403210" y="1897121"/>
            <a:ext cx="6453828" cy="3693319"/>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同意</a:t>
            </a:r>
            <a:r>
              <a:rPr lang="zh-CN" altLang="en-US" sz="2000" b="1" dirty="0">
                <a:solidFill>
                  <a:schemeClr val="accent1"/>
                </a:solidFill>
                <a:latin typeface="微软雅黑" panose="020B0503020204020204" pitchFamily="34" charset="-122"/>
                <a:ea typeface="微软雅黑" panose="020B0503020204020204" pitchFamily="34" charset="-122"/>
                <a:cs typeface="+mn-ea"/>
              </a:rPr>
              <a:t>把中国特色社会主义文化同中国特色社会主义道路、中国特色社会主义理论体系、中国特色社会主义制度一道写入党章，</a:t>
            </a:r>
            <a:r>
              <a:rPr lang="zh-CN" altLang="en-US" sz="2000" b="1" dirty="0">
                <a:latin typeface="微软雅黑" panose="020B0503020204020204" pitchFamily="34" charset="-122"/>
                <a:ea typeface="微软雅黑" panose="020B0503020204020204" pitchFamily="34" charset="-122"/>
                <a:cs typeface="+mn-ea"/>
              </a:rPr>
              <a:t>这有利于全党深化对中国特色社会主义的认识、全面把握中国特色社会主义内涵。大会强调，全党同志要倍加珍惜、长期坚持和不断发展党历经艰辛开创的这条道路、这个理论体系、这个制度、这个文化，高举中国特色社会主义伟大旗帜，坚定道路自信、理论自信、制度自信、文化自信，贯彻党的基本理论、基本路线、基本方略。</a:t>
            </a:r>
          </a:p>
        </p:txBody>
      </p:sp>
    </p:spTree>
    <p:extLst>
      <p:ext uri="{BB962C8B-B14F-4D97-AF65-F5344CB8AC3E}">
        <p14:creationId xmlns:p14="http://schemas.microsoft.com/office/powerpoint/2010/main" val="22001795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党的组织体系</a:t>
            </a:r>
          </a:p>
        </p:txBody>
      </p:sp>
      <p:grpSp>
        <p:nvGrpSpPr>
          <p:cNvPr id="11" name="组合 10"/>
          <p:cNvGrpSpPr/>
          <p:nvPr/>
        </p:nvGrpSpPr>
        <p:grpSpPr>
          <a:xfrm>
            <a:off x="2887951" y="1812250"/>
            <a:ext cx="3407521" cy="1088718"/>
            <a:chOff x="2531450" y="1779432"/>
            <a:chExt cx="3407521" cy="1088718"/>
          </a:xfrm>
        </p:grpSpPr>
        <p:sp>
          <p:nvSpPr>
            <p:cNvPr id="53" name="TextBox 19"/>
            <p:cNvSpPr txBox="1"/>
            <p:nvPr/>
          </p:nvSpPr>
          <p:spPr>
            <a:xfrm>
              <a:off x="3498107" y="2581918"/>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4" name="TextBox 20"/>
            <p:cNvSpPr txBox="1"/>
            <p:nvPr/>
          </p:nvSpPr>
          <p:spPr>
            <a:xfrm>
              <a:off x="3387918" y="1958386"/>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5" name="组合 54"/>
            <p:cNvGrpSpPr/>
            <p:nvPr/>
          </p:nvGrpSpPr>
          <p:grpSpPr>
            <a:xfrm>
              <a:off x="2531450" y="1779432"/>
              <a:ext cx="1102128" cy="984858"/>
              <a:chOff x="8675488" y="1248353"/>
              <a:chExt cx="1343424" cy="1200479"/>
            </a:xfrm>
          </p:grpSpPr>
          <p:sp>
            <p:nvSpPr>
              <p:cNvPr id="5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5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矩形 1"/>
          <p:cNvSpPr/>
          <p:nvPr/>
        </p:nvSpPr>
        <p:spPr>
          <a:xfrm>
            <a:off x="0" y="2940386"/>
            <a:ext cx="6167755" cy="1012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96BF3C42-B8B1-478C-A125-B4B68CDDB934}"/>
              </a:ext>
            </a:extLst>
          </p:cNvPr>
          <p:cNvSpPr/>
          <p:nvPr/>
        </p:nvSpPr>
        <p:spPr>
          <a:xfrm>
            <a:off x="1680741" y="2938967"/>
            <a:ext cx="3353992" cy="906915"/>
          </a:xfrm>
          <a:prstGeom prst="rect">
            <a:avLst/>
          </a:prstGeom>
        </p:spPr>
        <p:txBody>
          <a:bodyPr wrap="square">
            <a:spAutoFit/>
          </a:bodyPr>
          <a:lstStyle/>
          <a:p>
            <a:pPr algn="ctr">
              <a:lnSpc>
                <a:spcPct val="150000"/>
              </a:lnSpc>
            </a:pPr>
            <a:r>
              <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党的组织体系</a:t>
            </a:r>
          </a:p>
        </p:txBody>
      </p:sp>
      <p:sp>
        <p:nvSpPr>
          <p:cNvPr id="59" name="矩形 58">
            <a:extLst>
              <a:ext uri="{FF2B5EF4-FFF2-40B4-BE49-F238E27FC236}">
                <a16:creationId xmlns:a16="http://schemas.microsoft.com/office/drawing/2014/main" id="{41B01565-49CD-4701-AB78-DD20C6F318FF}"/>
              </a:ext>
            </a:extLst>
          </p:cNvPr>
          <p:cNvSpPr/>
          <p:nvPr/>
        </p:nvSpPr>
        <p:spPr>
          <a:xfrm>
            <a:off x="699402" y="4049428"/>
            <a:ext cx="5316670" cy="892552"/>
          </a:xfrm>
          <a:prstGeom prst="rect">
            <a:avLst/>
          </a:prstGeom>
          <a:noFill/>
        </p:spPr>
        <p:txBody>
          <a:bodyPr wrap="square" rtlCol="0">
            <a:spAutoFit/>
          </a:bodyPr>
          <a:lstStyle/>
          <a:p>
            <a:pPr algn="ctr">
              <a:lnSpc>
                <a:spcPct val="130000"/>
              </a:lnSpc>
            </a:pP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党的组织体系</a:t>
            </a:r>
            <a:r>
              <a:rPr lang="en-US" altLang="zh-CN"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包括党的中央组织、党的地方组织、党的基层组织和党组。</a:t>
            </a:r>
          </a:p>
        </p:txBody>
      </p:sp>
      <p:grpSp>
        <p:nvGrpSpPr>
          <p:cNvPr id="72" name="组合 71"/>
          <p:cNvGrpSpPr/>
          <p:nvPr/>
        </p:nvGrpSpPr>
        <p:grpSpPr>
          <a:xfrm>
            <a:off x="7512151" y="1668489"/>
            <a:ext cx="4103587" cy="773287"/>
            <a:chOff x="5846656" y="3129247"/>
            <a:chExt cx="4103587" cy="773287"/>
          </a:xfrm>
        </p:grpSpPr>
        <p:sp>
          <p:nvSpPr>
            <p:cNvPr id="73" name="矩形 72"/>
            <p:cNvSpPr/>
            <p:nvPr/>
          </p:nvSpPr>
          <p:spPr>
            <a:xfrm>
              <a:off x="6954232" y="3129247"/>
              <a:ext cx="2996011" cy="7732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5846656" y="3129247"/>
              <a:ext cx="1073018" cy="7732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70812" y="3289674"/>
              <a:ext cx="1035795" cy="417358"/>
            </a:xfrm>
            <a:prstGeom prst="rect">
              <a:avLst/>
            </a:prstGeom>
            <a:noFill/>
            <a:ln>
              <a:noFill/>
            </a:ln>
          </p:spPr>
          <p:txBody>
            <a:bodyPr wrap="square">
              <a:spAutoFit/>
            </a:bodyPr>
            <a:lstStyle/>
            <a:p>
              <a:pPr algn="ctr">
                <a:lnSpc>
                  <a:spcPct val="130000"/>
                </a:lnSpc>
              </a:pPr>
              <a:r>
                <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第三章</a:t>
              </a:r>
            </a:p>
          </p:txBody>
        </p:sp>
        <p:sp>
          <p:nvSpPr>
            <p:cNvPr id="76" name="矩形 75"/>
            <p:cNvSpPr/>
            <p:nvPr/>
          </p:nvSpPr>
          <p:spPr>
            <a:xfrm>
              <a:off x="7064114" y="3285058"/>
              <a:ext cx="2136829" cy="461665"/>
            </a:xfrm>
            <a:prstGeom prst="rect">
              <a:avLst/>
            </a:prstGeom>
            <a:noFill/>
          </p:spPr>
          <p:txBody>
            <a:bodyPr wrap="square" rtlCol="0">
              <a:spAutoFit/>
            </a:bodyPr>
            <a:lstStyle/>
            <a:p>
              <a:pPr>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rPr>
                <a:t>党的中央组织</a:t>
              </a:r>
            </a:p>
          </p:txBody>
        </p:sp>
      </p:grpSp>
      <p:grpSp>
        <p:nvGrpSpPr>
          <p:cNvPr id="77" name="组合 76"/>
          <p:cNvGrpSpPr/>
          <p:nvPr/>
        </p:nvGrpSpPr>
        <p:grpSpPr>
          <a:xfrm>
            <a:off x="7512151" y="2665791"/>
            <a:ext cx="4103587" cy="773287"/>
            <a:chOff x="5846656" y="3129247"/>
            <a:chExt cx="4103587" cy="773287"/>
          </a:xfrm>
        </p:grpSpPr>
        <p:sp>
          <p:nvSpPr>
            <p:cNvPr id="78" name="矩形 77"/>
            <p:cNvSpPr/>
            <p:nvPr/>
          </p:nvSpPr>
          <p:spPr>
            <a:xfrm>
              <a:off x="6954232" y="3129247"/>
              <a:ext cx="2996011" cy="7732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846656" y="3129247"/>
              <a:ext cx="1073018" cy="7732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5870812" y="3289674"/>
              <a:ext cx="1035795" cy="417358"/>
            </a:xfrm>
            <a:prstGeom prst="rect">
              <a:avLst/>
            </a:prstGeom>
            <a:noFill/>
            <a:ln>
              <a:noFill/>
            </a:ln>
          </p:spPr>
          <p:txBody>
            <a:bodyPr wrap="square">
              <a:spAutoFit/>
            </a:bodyPr>
            <a:lstStyle/>
            <a:p>
              <a:pPr algn="ctr">
                <a:lnSpc>
                  <a:spcPct val="130000"/>
                </a:lnSpc>
              </a:pPr>
              <a:r>
                <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第四章</a:t>
              </a:r>
            </a:p>
          </p:txBody>
        </p:sp>
        <p:sp>
          <p:nvSpPr>
            <p:cNvPr id="81" name="矩形 80"/>
            <p:cNvSpPr/>
            <p:nvPr/>
          </p:nvSpPr>
          <p:spPr>
            <a:xfrm>
              <a:off x="7064114" y="3285058"/>
              <a:ext cx="2136829" cy="430374"/>
            </a:xfrm>
            <a:prstGeom prst="rect">
              <a:avLst/>
            </a:prstGeom>
            <a:noFill/>
          </p:spPr>
          <p:txBody>
            <a:bodyPr wrap="square" rtlCol="0">
              <a:spAutoFit/>
            </a:bodyPr>
            <a:lstStyle/>
            <a:p>
              <a:pPr>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rPr>
                <a:t>党的地方组织</a:t>
              </a:r>
            </a:p>
          </p:txBody>
        </p:sp>
      </p:grpSp>
      <p:grpSp>
        <p:nvGrpSpPr>
          <p:cNvPr id="82" name="组合 81"/>
          <p:cNvGrpSpPr/>
          <p:nvPr/>
        </p:nvGrpSpPr>
        <p:grpSpPr>
          <a:xfrm>
            <a:off x="7512151" y="3663093"/>
            <a:ext cx="4103587" cy="773287"/>
            <a:chOff x="5846656" y="3129247"/>
            <a:chExt cx="4103587" cy="773287"/>
          </a:xfrm>
        </p:grpSpPr>
        <p:sp>
          <p:nvSpPr>
            <p:cNvPr id="83" name="矩形 82"/>
            <p:cNvSpPr/>
            <p:nvPr/>
          </p:nvSpPr>
          <p:spPr>
            <a:xfrm>
              <a:off x="6954232" y="3129247"/>
              <a:ext cx="2996011" cy="7732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5846656" y="3129247"/>
              <a:ext cx="1073018" cy="7732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870812" y="3289674"/>
              <a:ext cx="1035795" cy="417358"/>
            </a:xfrm>
            <a:prstGeom prst="rect">
              <a:avLst/>
            </a:prstGeom>
            <a:noFill/>
            <a:ln>
              <a:noFill/>
            </a:ln>
          </p:spPr>
          <p:txBody>
            <a:bodyPr wrap="square">
              <a:spAutoFit/>
            </a:bodyPr>
            <a:lstStyle/>
            <a:p>
              <a:pPr algn="ctr">
                <a:lnSpc>
                  <a:spcPct val="130000"/>
                </a:lnSpc>
              </a:pPr>
              <a:r>
                <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第五章</a:t>
              </a:r>
            </a:p>
          </p:txBody>
        </p:sp>
        <p:sp>
          <p:nvSpPr>
            <p:cNvPr id="86" name="矩形 85"/>
            <p:cNvSpPr/>
            <p:nvPr/>
          </p:nvSpPr>
          <p:spPr>
            <a:xfrm>
              <a:off x="7064114" y="3285058"/>
              <a:ext cx="2136829" cy="430374"/>
            </a:xfrm>
            <a:prstGeom prst="rect">
              <a:avLst/>
            </a:prstGeom>
            <a:noFill/>
          </p:spPr>
          <p:txBody>
            <a:bodyPr wrap="square" rtlCol="0">
              <a:spAutoFit/>
            </a:bodyPr>
            <a:lstStyle/>
            <a:p>
              <a:pPr>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cs typeface="+mn-ea"/>
                </a:rPr>
                <a:t>党的基层组织</a:t>
              </a:r>
            </a:p>
          </p:txBody>
        </p:sp>
      </p:grpSp>
      <p:grpSp>
        <p:nvGrpSpPr>
          <p:cNvPr id="87" name="组合 86"/>
          <p:cNvGrpSpPr/>
          <p:nvPr/>
        </p:nvGrpSpPr>
        <p:grpSpPr>
          <a:xfrm>
            <a:off x="7512151" y="4660396"/>
            <a:ext cx="4103587" cy="773287"/>
            <a:chOff x="5846656" y="3129247"/>
            <a:chExt cx="4103587" cy="773287"/>
          </a:xfrm>
        </p:grpSpPr>
        <p:sp>
          <p:nvSpPr>
            <p:cNvPr id="88" name="矩形 87"/>
            <p:cNvSpPr/>
            <p:nvPr/>
          </p:nvSpPr>
          <p:spPr>
            <a:xfrm>
              <a:off x="6954232" y="3129247"/>
              <a:ext cx="2996011" cy="7732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5846656" y="3129247"/>
              <a:ext cx="1073018" cy="7732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5870812" y="3289674"/>
              <a:ext cx="1035795" cy="417358"/>
            </a:xfrm>
            <a:prstGeom prst="rect">
              <a:avLst/>
            </a:prstGeom>
            <a:noFill/>
            <a:ln>
              <a:noFill/>
            </a:ln>
          </p:spPr>
          <p:txBody>
            <a:bodyPr wrap="square">
              <a:spAutoFit/>
            </a:bodyPr>
            <a:lstStyle/>
            <a:p>
              <a:pPr algn="ctr">
                <a:lnSpc>
                  <a:spcPct val="130000"/>
                </a:lnSpc>
              </a:pPr>
              <a:r>
                <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第九章</a:t>
              </a:r>
            </a:p>
          </p:txBody>
        </p:sp>
        <p:sp>
          <p:nvSpPr>
            <p:cNvPr id="91" name="矩形 90"/>
            <p:cNvSpPr/>
            <p:nvPr/>
          </p:nvSpPr>
          <p:spPr>
            <a:xfrm>
              <a:off x="7064114" y="3285058"/>
              <a:ext cx="2136829" cy="430374"/>
            </a:xfrm>
            <a:prstGeom prst="rect">
              <a:avLst/>
            </a:prstGeom>
            <a:noFill/>
          </p:spPr>
          <p:txBody>
            <a:bodyPr wrap="square" rtlCol="0">
              <a:spAutoFit/>
            </a:bodyPr>
            <a:lstStyle/>
            <a:p>
              <a:pPr>
                <a:lnSpc>
                  <a:spcPct val="12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党  组</a:t>
              </a:r>
              <a:endParaRPr lang="zh-CN" altLang="en-US" sz="2000" b="1" dirty="0">
                <a:solidFill>
                  <a:schemeClr val="accent1"/>
                </a:solidFill>
                <a:latin typeface="微软雅黑" panose="020B0503020204020204" pitchFamily="34" charset="-122"/>
                <a:ea typeface="微软雅黑" panose="020B0503020204020204" pitchFamily="34" charset="-122"/>
                <a:cs typeface="+mn-ea"/>
              </a:endParaRPr>
            </a:p>
          </p:txBody>
        </p:sp>
      </p:grpSp>
      <p:sp>
        <p:nvSpPr>
          <p:cNvPr id="35"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28647287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750"/>
                                        <p:tgtEl>
                                          <p:spTgt spid="2"/>
                                        </p:tgtEl>
                                      </p:cBhvr>
                                    </p:animEffect>
                                  </p:childTnLst>
                                </p:cTn>
                              </p:par>
                            </p:childTnLst>
                          </p:cTn>
                        </p:par>
                        <p:par>
                          <p:cTn id="24" fill="hold">
                            <p:stCondLst>
                              <p:cond delay="2750"/>
                            </p:stCondLst>
                            <p:childTnLst>
                              <p:par>
                                <p:cTn id="25" presetID="1" presetClass="entr" presetSubtype="0" fill="hold" grpId="0" nodeType="afterEffect">
                                  <p:stCondLst>
                                    <p:cond delay="0"/>
                                  </p:stCondLst>
                                  <p:iterate type="lt">
                                    <p:tmAbs val="200"/>
                                  </p:iterate>
                                  <p:childTnLst>
                                    <p:set>
                                      <p:cBhvr>
                                        <p:cTn id="26" dur="1" fill="hold">
                                          <p:stCondLst>
                                            <p:cond delay="0"/>
                                          </p:stCondLst>
                                        </p:cTn>
                                        <p:tgtEl>
                                          <p:spTgt spid="58"/>
                                        </p:tgtEl>
                                        <p:attrNameLst>
                                          <p:attrName>style.visibility</p:attrName>
                                        </p:attrNameLst>
                                      </p:cBhvr>
                                      <p:to>
                                        <p:strVal val="visible"/>
                                      </p:to>
                                    </p:set>
                                  </p:childTnLst>
                                </p:cTn>
                              </p:par>
                            </p:childTnLst>
                          </p:cTn>
                        </p:par>
                        <p:par>
                          <p:cTn id="27" fill="hold">
                            <p:stCondLst>
                              <p:cond delay="3751"/>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4251"/>
                            </p:stCondLst>
                            <p:childTnLst>
                              <p:par>
                                <p:cTn id="32" presetID="2" presetClass="entr" presetSubtype="2" fill="hold" nodeType="after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additive="base">
                                        <p:cTn id="34" dur="750" fill="hold"/>
                                        <p:tgtEl>
                                          <p:spTgt spid="72"/>
                                        </p:tgtEl>
                                        <p:attrNameLst>
                                          <p:attrName>ppt_x</p:attrName>
                                        </p:attrNameLst>
                                      </p:cBhvr>
                                      <p:tavLst>
                                        <p:tav tm="0">
                                          <p:val>
                                            <p:strVal val="1+#ppt_w/2"/>
                                          </p:val>
                                        </p:tav>
                                        <p:tav tm="100000">
                                          <p:val>
                                            <p:strVal val="#ppt_x"/>
                                          </p:val>
                                        </p:tav>
                                      </p:tavLst>
                                    </p:anim>
                                    <p:anim calcmode="lin" valueType="num">
                                      <p:cBhvr additive="base">
                                        <p:cTn id="35" dur="750" fill="hold"/>
                                        <p:tgtEl>
                                          <p:spTgt spid="7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5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750" fill="hold"/>
                                        <p:tgtEl>
                                          <p:spTgt spid="77"/>
                                        </p:tgtEl>
                                        <p:attrNameLst>
                                          <p:attrName>ppt_x</p:attrName>
                                        </p:attrNameLst>
                                      </p:cBhvr>
                                      <p:tavLst>
                                        <p:tav tm="0">
                                          <p:val>
                                            <p:strVal val="1+#ppt_w/2"/>
                                          </p:val>
                                        </p:tav>
                                        <p:tav tm="100000">
                                          <p:val>
                                            <p:strVal val="#ppt_x"/>
                                          </p:val>
                                        </p:tav>
                                      </p:tavLst>
                                    </p:anim>
                                    <p:anim calcmode="lin" valueType="num">
                                      <p:cBhvr additive="base">
                                        <p:cTn id="39" dur="750" fill="hold"/>
                                        <p:tgtEl>
                                          <p:spTgt spid="77"/>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500"/>
                                  </p:stCondLst>
                                  <p:childTnLst>
                                    <p:set>
                                      <p:cBhvr>
                                        <p:cTn id="41" dur="1" fill="hold">
                                          <p:stCondLst>
                                            <p:cond delay="0"/>
                                          </p:stCondLst>
                                        </p:cTn>
                                        <p:tgtEl>
                                          <p:spTgt spid="82"/>
                                        </p:tgtEl>
                                        <p:attrNameLst>
                                          <p:attrName>style.visibility</p:attrName>
                                        </p:attrNameLst>
                                      </p:cBhvr>
                                      <p:to>
                                        <p:strVal val="visible"/>
                                      </p:to>
                                    </p:set>
                                    <p:anim calcmode="lin" valueType="num">
                                      <p:cBhvr additive="base">
                                        <p:cTn id="42" dur="750" fill="hold"/>
                                        <p:tgtEl>
                                          <p:spTgt spid="82"/>
                                        </p:tgtEl>
                                        <p:attrNameLst>
                                          <p:attrName>ppt_x</p:attrName>
                                        </p:attrNameLst>
                                      </p:cBhvr>
                                      <p:tavLst>
                                        <p:tav tm="0">
                                          <p:val>
                                            <p:strVal val="1+#ppt_w/2"/>
                                          </p:val>
                                        </p:tav>
                                        <p:tav tm="100000">
                                          <p:val>
                                            <p:strVal val="#ppt_x"/>
                                          </p:val>
                                        </p:tav>
                                      </p:tavLst>
                                    </p:anim>
                                    <p:anim calcmode="lin" valueType="num">
                                      <p:cBhvr additive="base">
                                        <p:cTn id="43" dur="750" fill="hold"/>
                                        <p:tgtEl>
                                          <p:spTgt spid="8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750"/>
                                  </p:stCondLst>
                                  <p:childTnLst>
                                    <p:set>
                                      <p:cBhvr>
                                        <p:cTn id="45" dur="1" fill="hold">
                                          <p:stCondLst>
                                            <p:cond delay="0"/>
                                          </p:stCondLst>
                                        </p:cTn>
                                        <p:tgtEl>
                                          <p:spTgt spid="87"/>
                                        </p:tgtEl>
                                        <p:attrNameLst>
                                          <p:attrName>style.visibility</p:attrName>
                                        </p:attrNameLst>
                                      </p:cBhvr>
                                      <p:to>
                                        <p:strVal val="visible"/>
                                      </p:to>
                                    </p:set>
                                    <p:anim calcmode="lin" valueType="num">
                                      <p:cBhvr additive="base">
                                        <p:cTn id="46" dur="750" fill="hold"/>
                                        <p:tgtEl>
                                          <p:spTgt spid="87"/>
                                        </p:tgtEl>
                                        <p:attrNameLst>
                                          <p:attrName>ppt_x</p:attrName>
                                        </p:attrNameLst>
                                      </p:cBhvr>
                                      <p:tavLst>
                                        <p:tav tm="0">
                                          <p:val>
                                            <p:strVal val="1+#ppt_w/2"/>
                                          </p:val>
                                        </p:tav>
                                        <p:tav tm="100000">
                                          <p:val>
                                            <p:strVal val="#ppt_x"/>
                                          </p:val>
                                        </p:tav>
                                      </p:tavLst>
                                    </p:anim>
                                    <p:anim calcmode="lin" valueType="num">
                                      <p:cBhvr additive="base">
                                        <p:cTn id="47" dur="75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58" grpId="0"/>
      <p:bldP spid="59" grpId="0"/>
      <p:bldP spid="3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16011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第三章：党的中央组织</a:t>
            </a:r>
          </a:p>
        </p:txBody>
      </p:sp>
      <p:grpSp>
        <p:nvGrpSpPr>
          <p:cNvPr id="11" name="组合 10"/>
          <p:cNvGrpSpPr/>
          <p:nvPr/>
        </p:nvGrpSpPr>
        <p:grpSpPr>
          <a:xfrm>
            <a:off x="2887951" y="1812250"/>
            <a:ext cx="3407521" cy="1088718"/>
            <a:chOff x="2531450" y="1779432"/>
            <a:chExt cx="3407521" cy="1088718"/>
          </a:xfrm>
        </p:grpSpPr>
        <p:sp>
          <p:nvSpPr>
            <p:cNvPr id="53" name="TextBox 19"/>
            <p:cNvSpPr txBox="1"/>
            <p:nvPr/>
          </p:nvSpPr>
          <p:spPr>
            <a:xfrm>
              <a:off x="3498107" y="2581918"/>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4" name="TextBox 20"/>
            <p:cNvSpPr txBox="1"/>
            <p:nvPr/>
          </p:nvSpPr>
          <p:spPr>
            <a:xfrm>
              <a:off x="3387918" y="1958386"/>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5" name="组合 54"/>
            <p:cNvGrpSpPr/>
            <p:nvPr/>
          </p:nvGrpSpPr>
          <p:grpSpPr>
            <a:xfrm>
              <a:off x="2531450" y="1779432"/>
              <a:ext cx="1102128" cy="984858"/>
              <a:chOff x="8675488" y="1248353"/>
              <a:chExt cx="1343424" cy="1200479"/>
            </a:xfrm>
          </p:grpSpPr>
          <p:sp>
            <p:nvSpPr>
              <p:cNvPr id="5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5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矩形 1"/>
          <p:cNvSpPr/>
          <p:nvPr/>
        </p:nvSpPr>
        <p:spPr>
          <a:xfrm>
            <a:off x="0" y="2940386"/>
            <a:ext cx="6167755" cy="1012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96BF3C42-B8B1-478C-A125-B4B68CDDB934}"/>
              </a:ext>
            </a:extLst>
          </p:cNvPr>
          <p:cNvSpPr/>
          <p:nvPr/>
        </p:nvSpPr>
        <p:spPr>
          <a:xfrm>
            <a:off x="1680741" y="2938967"/>
            <a:ext cx="3353992" cy="906915"/>
          </a:xfrm>
          <a:prstGeom prst="rect">
            <a:avLst/>
          </a:prstGeom>
        </p:spPr>
        <p:txBody>
          <a:bodyPr wrap="square">
            <a:spAutoFit/>
          </a:bodyPr>
          <a:lstStyle/>
          <a:p>
            <a:pPr algn="ctr">
              <a:lnSpc>
                <a:spcPct val="150000"/>
              </a:lnSpc>
            </a:pPr>
            <a:r>
              <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a:t>
            </a:r>
            <a:r>
              <a:rPr lang="zh-CN" altLang="en-US" sz="4000"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中央</a:t>
            </a:r>
            <a:r>
              <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组织</a:t>
            </a:r>
          </a:p>
        </p:txBody>
      </p:sp>
      <p:sp>
        <p:nvSpPr>
          <p:cNvPr id="59" name="矩形 58">
            <a:extLst>
              <a:ext uri="{FF2B5EF4-FFF2-40B4-BE49-F238E27FC236}">
                <a16:creationId xmlns:a16="http://schemas.microsoft.com/office/drawing/2014/main" id="{41B01565-49CD-4701-AB78-DD20C6F318FF}"/>
              </a:ext>
            </a:extLst>
          </p:cNvPr>
          <p:cNvSpPr/>
          <p:nvPr/>
        </p:nvSpPr>
        <p:spPr>
          <a:xfrm>
            <a:off x="520700" y="4049428"/>
            <a:ext cx="5495372" cy="1692771"/>
          </a:xfrm>
          <a:prstGeom prst="rect">
            <a:avLst/>
          </a:prstGeom>
          <a:noFill/>
        </p:spPr>
        <p:txBody>
          <a:bodyPr wrap="square" rtlCol="0">
            <a:spAutoFit/>
          </a:bodyPr>
          <a:lstStyle/>
          <a:p>
            <a:pPr algn="ctr">
              <a:lnSpc>
                <a:spcPct val="130000"/>
              </a:lnSpc>
            </a:pP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党的中央组织</a:t>
            </a: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是指党的全国代表大会和它产生的中央委员会、中央纪律检查委员会；由中央委员会全体会议选举产生的中央政治局、中央政治局常务委员会；由中央委员会决定的中央军事委员会，以及由中央政治局常务委员会提名、中央委员会全体会议通过的中央书记处</a:t>
            </a:r>
          </a:p>
        </p:txBody>
      </p:sp>
      <p:grpSp>
        <p:nvGrpSpPr>
          <p:cNvPr id="10" name="组合 9"/>
          <p:cNvGrpSpPr/>
          <p:nvPr/>
        </p:nvGrpSpPr>
        <p:grpSpPr>
          <a:xfrm>
            <a:off x="7016549" y="1846617"/>
            <a:ext cx="4840489" cy="3986595"/>
            <a:chOff x="7016549" y="1516417"/>
            <a:chExt cx="4840489" cy="3986595"/>
          </a:xfrm>
        </p:grpSpPr>
        <p:sp>
          <p:nvSpPr>
            <p:cNvPr id="35" name="矩形 34"/>
            <p:cNvSpPr/>
            <p:nvPr/>
          </p:nvSpPr>
          <p:spPr>
            <a:xfrm>
              <a:off x="7016549" y="1516417"/>
              <a:ext cx="4840488" cy="46683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600" b="1" dirty="0">
                  <a:solidFill>
                    <a:srgbClr val="FDF29C"/>
                  </a:solidFill>
                  <a:latin typeface="微软雅黑" panose="020B0503020204020204" pitchFamily="34" charset="-122"/>
                  <a:ea typeface="微软雅黑" panose="020B0503020204020204" pitchFamily="34" charset="-122"/>
                  <a:cs typeface="+mn-ea"/>
                  <a:sym typeface="+mn-lt"/>
                </a:rPr>
                <a:t>党的全国</a:t>
              </a:r>
              <a:r>
                <a:rPr lang="zh-CN" altLang="zh-CN" sz="1600" b="1" dirty="0" smtClean="0">
                  <a:solidFill>
                    <a:srgbClr val="FDF29C"/>
                  </a:solidFill>
                  <a:latin typeface="微软雅黑" panose="020B0503020204020204" pitchFamily="34" charset="-122"/>
                  <a:ea typeface="微软雅黑" panose="020B0503020204020204" pitchFamily="34" charset="-122"/>
                  <a:cs typeface="+mn-ea"/>
                  <a:sym typeface="+mn-lt"/>
                </a:rPr>
                <a:t>代表大会</a:t>
              </a:r>
              <a:endParaRPr lang="zh-CN" altLang="en-US" sz="1600" b="1" dirty="0">
                <a:solidFill>
                  <a:srgbClr val="FDF29C"/>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7763567" y="2103043"/>
              <a:ext cx="4093470" cy="46683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DF29C"/>
                  </a:solidFill>
                  <a:latin typeface="微软雅黑" panose="020B0503020204020204" pitchFamily="34" charset="-122"/>
                  <a:ea typeface="微软雅黑" panose="020B0503020204020204" pitchFamily="34" charset="-122"/>
                  <a:cs typeface="+mn-ea"/>
                  <a:sym typeface="+mn-lt"/>
                </a:rPr>
                <a:t>党的</a:t>
              </a:r>
              <a:r>
                <a:rPr lang="zh-CN" altLang="en-US" sz="1600" b="1" dirty="0" smtClean="0">
                  <a:solidFill>
                    <a:srgbClr val="FDF29C"/>
                  </a:solidFill>
                  <a:latin typeface="微软雅黑" panose="020B0503020204020204" pitchFamily="34" charset="-122"/>
                  <a:ea typeface="微软雅黑" panose="020B0503020204020204" pitchFamily="34" charset="-122"/>
                  <a:cs typeface="+mn-ea"/>
                  <a:sym typeface="+mn-lt"/>
                </a:rPr>
                <a:t>中央委员会</a:t>
              </a:r>
              <a:endParaRPr lang="zh-CN" altLang="en-US" sz="1600" b="1" dirty="0">
                <a:solidFill>
                  <a:srgbClr val="FDF29C"/>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8510586" y="4449548"/>
              <a:ext cx="3346451" cy="46683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1"/>
                  </a:solidFill>
                  <a:latin typeface="微软雅黑" panose="020B0503020204020204" pitchFamily="34" charset="-122"/>
                  <a:ea typeface="微软雅黑" panose="020B0503020204020204" pitchFamily="34" charset="-122"/>
                  <a:cs typeface="+mn-ea"/>
                  <a:sym typeface="+mn-lt"/>
                </a:rPr>
                <a:t>中央军事委员会</a:t>
              </a:r>
              <a:endParaRPr lang="zh-CN" altLang="en-US" sz="14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7763567" y="5036177"/>
              <a:ext cx="4093470" cy="46683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DF29C"/>
                  </a:solidFill>
                  <a:latin typeface="微软雅黑" panose="020B0503020204020204" pitchFamily="34" charset="-122"/>
                  <a:ea typeface="微软雅黑" panose="020B0503020204020204" pitchFamily="34" charset="-122"/>
                  <a:cs typeface="+mn-ea"/>
                  <a:sym typeface="+mn-lt"/>
                </a:rPr>
                <a:t>中央纪律检查委员会</a:t>
              </a:r>
            </a:p>
          </p:txBody>
        </p:sp>
        <p:cxnSp>
          <p:nvCxnSpPr>
            <p:cNvPr id="39" name="直接连接符 38"/>
            <p:cNvCxnSpPr/>
            <p:nvPr/>
          </p:nvCxnSpPr>
          <p:spPr>
            <a:xfrm>
              <a:off x="7203304" y="2336461"/>
              <a:ext cx="0" cy="2914637"/>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203304" y="2336461"/>
              <a:ext cx="560202"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03304" y="5269594"/>
              <a:ext cx="560202"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043700" y="2536280"/>
              <a:ext cx="0" cy="98871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043700" y="4682966"/>
              <a:ext cx="466835"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49" idx="1"/>
              <a:endCxn id="48" idx="1"/>
            </p:cNvCxnSpPr>
            <p:nvPr/>
          </p:nvCxnSpPr>
          <p:spPr>
            <a:xfrm rot="10800000" flipH="1" flipV="1">
              <a:off x="8510584" y="2923087"/>
              <a:ext cx="1" cy="1173252"/>
            </a:xfrm>
            <a:prstGeom prst="bentConnector3">
              <a:avLst>
                <a:gd name="adj1" fmla="val -22860000000"/>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043700" y="3524994"/>
              <a:ext cx="186734"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8510586" y="2689669"/>
              <a:ext cx="3346452" cy="1640088"/>
              <a:chOff x="6300191" y="2500550"/>
              <a:chExt cx="2580618" cy="1264754"/>
            </a:xfrm>
          </p:grpSpPr>
          <p:sp>
            <p:nvSpPr>
              <p:cNvPr id="47" name="矩形 46"/>
              <p:cNvSpPr/>
              <p:nvPr/>
            </p:nvSpPr>
            <p:spPr>
              <a:xfrm>
                <a:off x="6300192" y="2952927"/>
                <a:ext cx="1613494" cy="36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1"/>
                    </a:solidFill>
                    <a:latin typeface="微软雅黑" panose="020B0503020204020204" pitchFamily="34" charset="-122"/>
                    <a:ea typeface="微软雅黑" panose="020B0503020204020204" pitchFamily="34" charset="-122"/>
                    <a:cs typeface="+mn-ea"/>
                    <a:sym typeface="+mn-lt"/>
                  </a:rPr>
                  <a:t>中央政治局常委会</a:t>
                </a:r>
                <a:endParaRPr lang="zh-CN" altLang="en-US" sz="14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6300192" y="3405304"/>
                <a:ext cx="1613494" cy="36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mn-ea"/>
                    <a:sym typeface="+mn-lt"/>
                  </a:rPr>
                  <a:t>中央政治局</a:t>
                </a:r>
              </a:p>
            </p:txBody>
          </p:sp>
          <p:sp>
            <p:nvSpPr>
              <p:cNvPr id="49" name="矩形 48"/>
              <p:cNvSpPr/>
              <p:nvPr/>
            </p:nvSpPr>
            <p:spPr>
              <a:xfrm>
                <a:off x="6300191" y="2500550"/>
                <a:ext cx="2580617" cy="36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1"/>
                    </a:solidFill>
                    <a:latin typeface="微软雅黑" panose="020B0503020204020204" pitchFamily="34" charset="-122"/>
                    <a:ea typeface="微软雅黑" panose="020B0503020204020204" pitchFamily="34" charset="-122"/>
                    <a:cs typeface="+mn-ea"/>
                    <a:sym typeface="+mn-lt"/>
                  </a:rPr>
                  <a:t>总书记</a:t>
                </a:r>
                <a:endParaRPr lang="zh-CN" altLang="en-US" sz="14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8043241" y="2952926"/>
                <a:ext cx="837568" cy="81237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微软雅黑" panose="020B0503020204020204" pitchFamily="34" charset="-122"/>
                    <a:ea typeface="微软雅黑" panose="020B0503020204020204" pitchFamily="34" charset="-122"/>
                    <a:cs typeface="+mn-ea"/>
                    <a:sym typeface="+mn-lt"/>
                  </a:rPr>
                  <a:t>办事机构</a:t>
                </a:r>
                <a:endParaRPr lang="en-US" altLang="zh-CN" sz="1200" b="1" dirty="0" smtClean="0">
                  <a:solidFill>
                    <a:schemeClr val="tx1"/>
                  </a:solidFill>
                  <a:latin typeface="微软雅黑" panose="020B0503020204020204" pitchFamily="34" charset="-122"/>
                  <a:ea typeface="微软雅黑" panose="020B0503020204020204" pitchFamily="34" charset="-122"/>
                  <a:cs typeface="+mn-ea"/>
                  <a:sym typeface="+mn-lt"/>
                </a:endParaRPr>
              </a:p>
              <a:p>
                <a:pPr algn="ctr"/>
                <a:r>
                  <a:rPr lang="zh-CN" altLang="en-US" sz="1200" b="1" dirty="0" smtClean="0">
                    <a:solidFill>
                      <a:schemeClr val="accent1"/>
                    </a:solidFill>
                    <a:latin typeface="微软雅黑" panose="020B0503020204020204" pitchFamily="34" charset="-122"/>
                    <a:ea typeface="微软雅黑" panose="020B0503020204020204" pitchFamily="34" charset="-122"/>
                    <a:cs typeface="+mn-ea"/>
                    <a:sym typeface="+mn-lt"/>
                  </a:rPr>
                  <a:t>中央</a:t>
                </a:r>
                <a:endParaRPr lang="en-US" altLang="zh-CN" sz="1200" b="1" dirty="0" smtClean="0">
                  <a:solidFill>
                    <a:schemeClr val="accent1"/>
                  </a:solidFill>
                  <a:latin typeface="微软雅黑" panose="020B0503020204020204" pitchFamily="34" charset="-122"/>
                  <a:ea typeface="微软雅黑" panose="020B0503020204020204" pitchFamily="34" charset="-122"/>
                  <a:cs typeface="+mn-ea"/>
                  <a:sym typeface="+mn-lt"/>
                </a:endParaRPr>
              </a:p>
              <a:p>
                <a:pPr algn="ctr"/>
                <a:r>
                  <a:rPr lang="zh-CN" altLang="en-US" sz="1200" b="1" dirty="0" smtClean="0">
                    <a:solidFill>
                      <a:schemeClr val="accent1"/>
                    </a:solidFill>
                    <a:latin typeface="微软雅黑" panose="020B0503020204020204" pitchFamily="34" charset="-122"/>
                    <a:ea typeface="微软雅黑" panose="020B0503020204020204" pitchFamily="34" charset="-122"/>
                    <a:cs typeface="+mn-ea"/>
                    <a:sym typeface="+mn-lt"/>
                  </a:rPr>
                  <a:t>书记处</a:t>
                </a:r>
                <a:endParaRPr lang="zh-CN" altLang="en-US" sz="1200" b="1" dirty="0">
                  <a:solidFill>
                    <a:schemeClr val="accent1"/>
                  </a:solidFill>
                  <a:latin typeface="微软雅黑" panose="020B0503020204020204" pitchFamily="34" charset="-122"/>
                  <a:ea typeface="微软雅黑" panose="020B0503020204020204" pitchFamily="34" charset="-122"/>
                  <a:cs typeface="+mn-ea"/>
                  <a:sym typeface="+mn-lt"/>
                </a:endParaRPr>
              </a:p>
            </p:txBody>
          </p:sp>
        </p:grpSp>
        <p:cxnSp>
          <p:nvCxnSpPr>
            <p:cNvPr id="51" name="直接连接符 50"/>
            <p:cNvCxnSpPr/>
            <p:nvPr/>
          </p:nvCxnSpPr>
          <p:spPr>
            <a:xfrm flipV="1">
              <a:off x="7203304" y="1983252"/>
              <a:ext cx="0" cy="353209"/>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043700" y="3524994"/>
              <a:ext cx="0" cy="1157971"/>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grpSp>
      <p:sp>
        <p:nvSpPr>
          <p:cNvPr id="34"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0229998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750"/>
                                        <p:tgtEl>
                                          <p:spTgt spid="2"/>
                                        </p:tgtEl>
                                      </p:cBhvr>
                                    </p:animEffect>
                                  </p:childTnLst>
                                </p:cTn>
                              </p:par>
                            </p:childTnLst>
                          </p:cTn>
                        </p:par>
                        <p:par>
                          <p:cTn id="24" fill="hold">
                            <p:stCondLst>
                              <p:cond delay="2750"/>
                            </p:stCondLst>
                            <p:childTnLst>
                              <p:par>
                                <p:cTn id="25" presetID="1" presetClass="entr" presetSubtype="0" fill="hold" grpId="0" nodeType="afterEffect">
                                  <p:stCondLst>
                                    <p:cond delay="0"/>
                                  </p:stCondLst>
                                  <p:iterate type="lt">
                                    <p:tmAbs val="200"/>
                                  </p:iterate>
                                  <p:childTnLst>
                                    <p:set>
                                      <p:cBhvr>
                                        <p:cTn id="26" dur="1" fill="hold">
                                          <p:stCondLst>
                                            <p:cond delay="0"/>
                                          </p:stCondLst>
                                        </p:cTn>
                                        <p:tgtEl>
                                          <p:spTgt spid="58"/>
                                        </p:tgtEl>
                                        <p:attrNameLst>
                                          <p:attrName>style.visibility</p:attrName>
                                        </p:attrNameLst>
                                      </p:cBhvr>
                                      <p:to>
                                        <p:strVal val="visible"/>
                                      </p:to>
                                    </p:set>
                                  </p:childTnLst>
                                </p:cTn>
                              </p:par>
                            </p:childTnLst>
                          </p:cTn>
                        </p:par>
                        <p:par>
                          <p:cTn id="27" fill="hold">
                            <p:stCondLst>
                              <p:cond delay="3751"/>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4251"/>
                            </p:stCondLst>
                            <p:childTnLst>
                              <p:par>
                                <p:cTn id="32" presetID="2" presetClass="entr" presetSubtype="2"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58" grpId="0"/>
      <p:bldP spid="59" grpId="0"/>
      <p:bldP spid="3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16011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第四章：党的地方组织</a:t>
            </a:r>
          </a:p>
        </p:txBody>
      </p:sp>
      <p:grpSp>
        <p:nvGrpSpPr>
          <p:cNvPr id="11" name="组合 10"/>
          <p:cNvGrpSpPr/>
          <p:nvPr/>
        </p:nvGrpSpPr>
        <p:grpSpPr>
          <a:xfrm>
            <a:off x="2887951" y="1799550"/>
            <a:ext cx="3407521" cy="1088718"/>
            <a:chOff x="2531450" y="1779432"/>
            <a:chExt cx="3407521" cy="1088718"/>
          </a:xfrm>
        </p:grpSpPr>
        <p:sp>
          <p:nvSpPr>
            <p:cNvPr id="53" name="TextBox 19"/>
            <p:cNvSpPr txBox="1"/>
            <p:nvPr/>
          </p:nvSpPr>
          <p:spPr>
            <a:xfrm>
              <a:off x="3498107" y="2581918"/>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4" name="TextBox 20"/>
            <p:cNvSpPr txBox="1"/>
            <p:nvPr/>
          </p:nvSpPr>
          <p:spPr>
            <a:xfrm>
              <a:off x="3387918" y="1958386"/>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5" name="组合 54"/>
            <p:cNvGrpSpPr/>
            <p:nvPr/>
          </p:nvGrpSpPr>
          <p:grpSpPr>
            <a:xfrm>
              <a:off x="2531450" y="1779432"/>
              <a:ext cx="1102128" cy="984858"/>
              <a:chOff x="8675488" y="1248353"/>
              <a:chExt cx="1343424" cy="1200479"/>
            </a:xfrm>
          </p:grpSpPr>
          <p:sp>
            <p:nvSpPr>
              <p:cNvPr id="5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5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矩形 1"/>
          <p:cNvSpPr/>
          <p:nvPr/>
        </p:nvSpPr>
        <p:spPr>
          <a:xfrm>
            <a:off x="0" y="2927686"/>
            <a:ext cx="6167755" cy="1012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96BF3C42-B8B1-478C-A125-B4B68CDDB934}"/>
              </a:ext>
            </a:extLst>
          </p:cNvPr>
          <p:cNvSpPr/>
          <p:nvPr/>
        </p:nvSpPr>
        <p:spPr>
          <a:xfrm>
            <a:off x="1680741" y="2926267"/>
            <a:ext cx="3353992" cy="906915"/>
          </a:xfrm>
          <a:prstGeom prst="rect">
            <a:avLst/>
          </a:prstGeom>
        </p:spPr>
        <p:txBody>
          <a:bodyPr wrap="square">
            <a:spAutoFit/>
          </a:bodyPr>
          <a:lstStyle/>
          <a:p>
            <a:pPr algn="ctr">
              <a:lnSpc>
                <a:spcPct val="150000"/>
              </a:lnSpc>
            </a:pPr>
            <a:r>
              <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p>
        </p:txBody>
      </p:sp>
      <p:sp>
        <p:nvSpPr>
          <p:cNvPr id="59" name="矩形 58">
            <a:extLst>
              <a:ext uri="{FF2B5EF4-FFF2-40B4-BE49-F238E27FC236}">
                <a16:creationId xmlns:a16="http://schemas.microsoft.com/office/drawing/2014/main" id="{41B01565-49CD-4701-AB78-DD20C6F318FF}"/>
              </a:ext>
            </a:extLst>
          </p:cNvPr>
          <p:cNvSpPr/>
          <p:nvPr/>
        </p:nvSpPr>
        <p:spPr>
          <a:xfrm>
            <a:off x="520700" y="4036728"/>
            <a:ext cx="5495372" cy="1341521"/>
          </a:xfrm>
          <a:prstGeom prst="rect">
            <a:avLst/>
          </a:prstGeom>
          <a:noFill/>
        </p:spPr>
        <p:txBody>
          <a:bodyPr wrap="square" rtlCol="0">
            <a:spAutoFit/>
          </a:bodyPr>
          <a:lstStyle/>
          <a:p>
            <a:pPr algn="ctr">
              <a:lnSpc>
                <a:spcPct val="130000"/>
              </a:lnSpc>
            </a:pP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是指党的省、自治区、直辖市，设区的市和自治州以及县（旗）、自治县、不设区的市和市辖区的代表大会和它们所产生的委员会，还包括经党代表大会选举产生的纪律检查委员会</a:t>
            </a:r>
          </a:p>
        </p:txBody>
      </p:sp>
      <p:sp>
        <p:nvSpPr>
          <p:cNvPr id="66" name="矩形 65"/>
          <p:cNvSpPr/>
          <p:nvPr/>
        </p:nvSpPr>
        <p:spPr>
          <a:xfrm>
            <a:off x="6982729" y="1998761"/>
            <a:ext cx="1087397" cy="1033183"/>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defTabSz="1219140">
              <a:lnSpc>
                <a:spcPct val="120000"/>
              </a:lnSpc>
            </a:pPr>
            <a:r>
              <a:rPr lang="zh-CN" altLang="en-US" sz="2000" b="1" spc="300" dirty="0">
                <a:solidFill>
                  <a:srgbClr val="FDF29C"/>
                </a:solidFill>
                <a:latin typeface="微软雅黑" panose="020B0503020204020204" pitchFamily="34" charset="-122"/>
                <a:ea typeface="微软雅黑"/>
                <a:cs typeface="+mn-ea"/>
                <a:sym typeface="+mn-lt"/>
              </a:rPr>
              <a:t>三个</a:t>
            </a:r>
            <a:endParaRPr lang="en-US" altLang="zh-CN" sz="2000" b="1" spc="300" dirty="0">
              <a:solidFill>
                <a:srgbClr val="FDF29C"/>
              </a:solidFill>
              <a:latin typeface="微软雅黑" panose="020B0503020204020204" pitchFamily="34" charset="-122"/>
              <a:ea typeface="微软雅黑"/>
              <a:cs typeface="+mn-ea"/>
              <a:sym typeface="+mn-lt"/>
            </a:endParaRPr>
          </a:p>
          <a:p>
            <a:pPr algn="ctr" defTabSz="1219140">
              <a:lnSpc>
                <a:spcPct val="120000"/>
              </a:lnSpc>
            </a:pPr>
            <a:r>
              <a:rPr lang="zh-CN" altLang="en-US" sz="2000" b="1" spc="300" dirty="0">
                <a:solidFill>
                  <a:srgbClr val="FDF29C"/>
                </a:solidFill>
                <a:latin typeface="微软雅黑" panose="020B0503020204020204" pitchFamily="34" charset="-122"/>
                <a:ea typeface="微软雅黑"/>
                <a:cs typeface="+mn-ea"/>
                <a:sym typeface="+mn-lt"/>
              </a:rPr>
              <a:t>层级</a:t>
            </a:r>
          </a:p>
        </p:txBody>
      </p:sp>
      <p:sp>
        <p:nvSpPr>
          <p:cNvPr id="67" name="矩形 66"/>
          <p:cNvSpPr/>
          <p:nvPr/>
        </p:nvSpPr>
        <p:spPr>
          <a:xfrm>
            <a:off x="8278466" y="1998759"/>
            <a:ext cx="3360000" cy="480000"/>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defTabSz="1219140"/>
            <a:r>
              <a:rPr lang="zh-CN" altLang="zh-CN" b="1" dirty="0">
                <a:solidFill>
                  <a:srgbClr val="FDF29C"/>
                </a:solidFill>
                <a:latin typeface="微软雅黑" panose="020B0503020204020204" pitchFamily="34" charset="-122"/>
                <a:ea typeface="微软雅黑"/>
                <a:cs typeface="+mn-ea"/>
                <a:sym typeface="+mn-lt"/>
              </a:rPr>
              <a:t>省、自治区、直辖市</a:t>
            </a:r>
            <a:endParaRPr lang="zh-CN" altLang="en-US" b="1" dirty="0">
              <a:solidFill>
                <a:srgbClr val="FDF29C"/>
              </a:solidFill>
              <a:latin typeface="微软雅黑" panose="020B0503020204020204" pitchFamily="34" charset="-122"/>
              <a:ea typeface="微软雅黑"/>
              <a:cs typeface="+mn-ea"/>
              <a:sym typeface="+mn-lt"/>
            </a:endParaRPr>
          </a:p>
        </p:txBody>
      </p:sp>
      <p:sp>
        <p:nvSpPr>
          <p:cNvPr id="68" name="矩形 67"/>
          <p:cNvSpPr/>
          <p:nvPr/>
        </p:nvSpPr>
        <p:spPr>
          <a:xfrm>
            <a:off x="8278466" y="2590277"/>
            <a:ext cx="3360000" cy="480000"/>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defTabSz="1219140"/>
            <a:r>
              <a:rPr lang="zh-CN" altLang="zh-CN" b="1" dirty="0">
                <a:solidFill>
                  <a:srgbClr val="FDF29C"/>
                </a:solidFill>
                <a:latin typeface="微软雅黑" panose="020B0503020204020204" pitchFamily="34" charset="-122"/>
                <a:ea typeface="微软雅黑"/>
                <a:cs typeface="+mn-ea"/>
                <a:sym typeface="+mn-lt"/>
              </a:rPr>
              <a:t>设区的市和自治州</a:t>
            </a:r>
            <a:endParaRPr lang="zh-CN" altLang="en-US" b="1" dirty="0">
              <a:solidFill>
                <a:srgbClr val="FDF29C"/>
              </a:solidFill>
              <a:latin typeface="微软雅黑" panose="020B0503020204020204" pitchFamily="34" charset="-122"/>
              <a:ea typeface="微软雅黑"/>
              <a:cs typeface="+mn-ea"/>
              <a:sym typeface="+mn-lt"/>
            </a:endParaRPr>
          </a:p>
        </p:txBody>
      </p:sp>
      <p:sp>
        <p:nvSpPr>
          <p:cNvPr id="69" name="矩形 68"/>
          <p:cNvSpPr/>
          <p:nvPr/>
        </p:nvSpPr>
        <p:spPr>
          <a:xfrm>
            <a:off x="6982730" y="3181793"/>
            <a:ext cx="4655737" cy="480000"/>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chorCtr="0"/>
          <a:lstStyle/>
          <a:p>
            <a:pPr algn="ctr" defTabSz="1219140"/>
            <a:r>
              <a:rPr lang="zh-CN" altLang="en-US" b="1" dirty="0">
                <a:solidFill>
                  <a:srgbClr val="FDF29C"/>
                </a:solidFill>
                <a:latin typeface="微软雅黑" panose="020B0503020204020204" pitchFamily="34" charset="-122"/>
                <a:ea typeface="微软雅黑"/>
                <a:cs typeface="+mn-ea"/>
                <a:sym typeface="+mn-lt"/>
              </a:rPr>
              <a:t>县（旗）、自治县、不设区的市和市辖区</a:t>
            </a:r>
          </a:p>
        </p:txBody>
      </p:sp>
      <p:sp>
        <p:nvSpPr>
          <p:cNvPr id="70" name="矩形 69"/>
          <p:cNvSpPr/>
          <p:nvPr/>
        </p:nvSpPr>
        <p:spPr>
          <a:xfrm>
            <a:off x="10587237" y="3884826"/>
            <a:ext cx="1087397" cy="1650051"/>
          </a:xfrm>
          <a:prstGeom prst="rect">
            <a:avLst/>
          </a:prstGeom>
          <a:no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r>
              <a:rPr lang="zh-CN" altLang="en-US" sz="2000" b="1" dirty="0" smtClean="0">
                <a:solidFill>
                  <a:schemeClr val="accent1"/>
                </a:solidFill>
                <a:latin typeface="微软雅黑" panose="020B0503020204020204" pitchFamily="34" charset="-122"/>
                <a:ea typeface="微软雅黑"/>
                <a:cs typeface="+mn-ea"/>
                <a:sym typeface="+mn-lt"/>
              </a:rPr>
              <a:t>三 会</a:t>
            </a:r>
            <a:endParaRPr lang="zh-CN" altLang="en-US" sz="2000" b="1" dirty="0">
              <a:solidFill>
                <a:schemeClr val="accent1"/>
              </a:solidFill>
              <a:latin typeface="微软雅黑" panose="020B0503020204020204" pitchFamily="34" charset="-122"/>
              <a:ea typeface="微软雅黑"/>
              <a:cs typeface="+mn-ea"/>
              <a:sym typeface="+mn-lt"/>
            </a:endParaRPr>
          </a:p>
        </p:txBody>
      </p:sp>
      <p:sp>
        <p:nvSpPr>
          <p:cNvPr id="71" name="矩形 70"/>
          <p:cNvSpPr/>
          <p:nvPr/>
        </p:nvSpPr>
        <p:spPr>
          <a:xfrm>
            <a:off x="6984359" y="3884826"/>
            <a:ext cx="3360000" cy="480000"/>
          </a:xfrm>
          <a:prstGeom prst="rect">
            <a:avLst/>
          </a:prstGeom>
          <a:no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40"/>
            <a:r>
              <a:rPr lang="zh-CN" altLang="en-US" sz="2000" b="1" dirty="0">
                <a:solidFill>
                  <a:schemeClr val="accent1"/>
                </a:solidFill>
                <a:latin typeface="微软雅黑" panose="020B0503020204020204" pitchFamily="34" charset="-122"/>
                <a:ea typeface="微软雅黑"/>
                <a:cs typeface="+mn-ea"/>
                <a:sym typeface="+mn-lt"/>
              </a:rPr>
              <a:t>党的代表大会</a:t>
            </a:r>
          </a:p>
        </p:txBody>
      </p:sp>
      <p:sp>
        <p:nvSpPr>
          <p:cNvPr id="72" name="矩形 71"/>
          <p:cNvSpPr/>
          <p:nvPr/>
        </p:nvSpPr>
        <p:spPr>
          <a:xfrm>
            <a:off x="6984359" y="4476343"/>
            <a:ext cx="3360000" cy="480000"/>
          </a:xfrm>
          <a:prstGeom prst="rect">
            <a:avLst/>
          </a:prstGeom>
          <a:no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40"/>
            <a:r>
              <a:rPr lang="zh-CN" altLang="en-US" sz="2000" b="1" dirty="0">
                <a:solidFill>
                  <a:schemeClr val="accent1"/>
                </a:solidFill>
                <a:latin typeface="微软雅黑" panose="020B0503020204020204" pitchFamily="34" charset="-122"/>
                <a:ea typeface="微软雅黑"/>
                <a:cs typeface="+mn-ea"/>
                <a:sym typeface="+mn-lt"/>
              </a:rPr>
              <a:t>党的委员会</a:t>
            </a:r>
          </a:p>
        </p:txBody>
      </p:sp>
      <p:sp>
        <p:nvSpPr>
          <p:cNvPr id="73" name="矩形 72"/>
          <p:cNvSpPr/>
          <p:nvPr/>
        </p:nvSpPr>
        <p:spPr>
          <a:xfrm>
            <a:off x="6984359" y="5067859"/>
            <a:ext cx="3360000" cy="480000"/>
          </a:xfrm>
          <a:prstGeom prst="rect">
            <a:avLst/>
          </a:prstGeom>
          <a:no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40"/>
            <a:r>
              <a:rPr lang="zh-CN" altLang="en-US" sz="2000" b="1" dirty="0">
                <a:solidFill>
                  <a:schemeClr val="accent1"/>
                </a:solidFill>
                <a:latin typeface="微软雅黑" panose="020B0503020204020204" pitchFamily="34" charset="-122"/>
                <a:ea typeface="微软雅黑"/>
                <a:cs typeface="+mn-ea"/>
                <a:sym typeface="+mn-lt"/>
              </a:rPr>
              <a:t>党的纪律检查委员会</a:t>
            </a:r>
          </a:p>
        </p:txBody>
      </p:sp>
      <p:sp>
        <p:nvSpPr>
          <p:cNvPr id="23"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730304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750"/>
                                        <p:tgtEl>
                                          <p:spTgt spid="2"/>
                                        </p:tgtEl>
                                      </p:cBhvr>
                                    </p:animEffect>
                                  </p:childTnLst>
                                </p:cTn>
                              </p:par>
                            </p:childTnLst>
                          </p:cTn>
                        </p:par>
                        <p:par>
                          <p:cTn id="24" fill="hold">
                            <p:stCondLst>
                              <p:cond delay="2750"/>
                            </p:stCondLst>
                            <p:childTnLst>
                              <p:par>
                                <p:cTn id="25" presetID="1" presetClass="entr" presetSubtype="0" fill="hold" grpId="0" nodeType="afterEffect">
                                  <p:stCondLst>
                                    <p:cond delay="0"/>
                                  </p:stCondLst>
                                  <p:iterate type="lt">
                                    <p:tmAbs val="200"/>
                                  </p:iterate>
                                  <p:childTnLst>
                                    <p:set>
                                      <p:cBhvr>
                                        <p:cTn id="26" dur="1" fill="hold">
                                          <p:stCondLst>
                                            <p:cond delay="0"/>
                                          </p:stCondLst>
                                        </p:cTn>
                                        <p:tgtEl>
                                          <p:spTgt spid="58"/>
                                        </p:tgtEl>
                                        <p:attrNameLst>
                                          <p:attrName>style.visibility</p:attrName>
                                        </p:attrNameLst>
                                      </p:cBhvr>
                                      <p:to>
                                        <p:strVal val="visible"/>
                                      </p:to>
                                    </p:set>
                                  </p:childTnLst>
                                </p:cTn>
                              </p:par>
                            </p:childTnLst>
                          </p:cTn>
                        </p:par>
                        <p:par>
                          <p:cTn id="27" fill="hold">
                            <p:stCondLst>
                              <p:cond delay="3751"/>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4251"/>
                            </p:stCondLst>
                            <p:childTnLst>
                              <p:par>
                                <p:cTn id="32" presetID="53" presetClass="entr" presetSubtype="16"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fltVal val="0"/>
                                          </p:val>
                                        </p:tav>
                                        <p:tav tm="100000">
                                          <p:val>
                                            <p:strVal val="#ppt_w"/>
                                          </p:val>
                                        </p:tav>
                                      </p:tavLst>
                                    </p:anim>
                                    <p:anim calcmode="lin" valueType="num">
                                      <p:cBhvr>
                                        <p:cTn id="35" dur="500" fill="hold"/>
                                        <p:tgtEl>
                                          <p:spTgt spid="66"/>
                                        </p:tgtEl>
                                        <p:attrNameLst>
                                          <p:attrName>ppt_h</p:attrName>
                                        </p:attrNameLst>
                                      </p:cBhvr>
                                      <p:tavLst>
                                        <p:tav tm="0">
                                          <p:val>
                                            <p:fltVal val="0"/>
                                          </p:val>
                                        </p:tav>
                                        <p:tav tm="100000">
                                          <p:val>
                                            <p:strVal val="#ppt_h"/>
                                          </p:val>
                                        </p:tav>
                                      </p:tavLst>
                                    </p:anim>
                                    <p:animEffect transition="in" filter="fade">
                                      <p:cBhvr>
                                        <p:cTn id="36" dur="500"/>
                                        <p:tgtEl>
                                          <p:spTgt spid="66"/>
                                        </p:tgtEl>
                                      </p:cBhvr>
                                    </p:animEffect>
                                  </p:childTnLst>
                                </p:cTn>
                              </p:par>
                            </p:childTnLst>
                          </p:cTn>
                        </p:par>
                        <p:par>
                          <p:cTn id="37" fill="hold">
                            <p:stCondLst>
                              <p:cond delay="4751"/>
                            </p:stCondLst>
                            <p:childTnLst>
                              <p:par>
                                <p:cTn id="38" presetID="22" presetClass="entr" presetSubtype="8" fill="hold" grpId="0"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left)">
                                      <p:cBhvr>
                                        <p:cTn id="40" dur="1250"/>
                                        <p:tgtEl>
                                          <p:spTgt spid="67"/>
                                        </p:tgtEl>
                                      </p:cBhvr>
                                    </p:animEffect>
                                  </p:childTnLst>
                                </p:cTn>
                              </p:par>
                            </p:childTnLst>
                          </p:cTn>
                        </p:par>
                        <p:par>
                          <p:cTn id="41" fill="hold">
                            <p:stCondLst>
                              <p:cond delay="6001"/>
                            </p:stCondLst>
                            <p:childTnLst>
                              <p:par>
                                <p:cTn id="42" presetID="22" presetClass="entr" presetSubtype="8"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left)">
                                      <p:cBhvr>
                                        <p:cTn id="44" dur="1250"/>
                                        <p:tgtEl>
                                          <p:spTgt spid="68"/>
                                        </p:tgtEl>
                                      </p:cBhvr>
                                    </p:animEffect>
                                  </p:childTnLst>
                                </p:cTn>
                              </p:par>
                            </p:childTnLst>
                          </p:cTn>
                        </p:par>
                        <p:par>
                          <p:cTn id="45" fill="hold">
                            <p:stCondLst>
                              <p:cond delay="7251"/>
                            </p:stCondLst>
                            <p:childTnLst>
                              <p:par>
                                <p:cTn id="46" presetID="22" presetClass="entr" presetSubtype="8"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left)">
                                      <p:cBhvr>
                                        <p:cTn id="48" dur="1250"/>
                                        <p:tgtEl>
                                          <p:spTgt spid="69"/>
                                        </p:tgtEl>
                                      </p:cBhvr>
                                    </p:animEffect>
                                  </p:childTnLst>
                                </p:cTn>
                              </p:par>
                            </p:childTnLst>
                          </p:cTn>
                        </p:par>
                        <p:par>
                          <p:cTn id="49" fill="hold">
                            <p:stCondLst>
                              <p:cond delay="8501"/>
                            </p:stCondLst>
                            <p:childTnLst>
                              <p:par>
                                <p:cTn id="50" presetID="42" presetClass="entr" presetSubtype="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500"/>
                                        <p:tgtEl>
                                          <p:spTgt spid="71"/>
                                        </p:tgtEl>
                                      </p:cBhvr>
                                    </p:animEffect>
                                    <p:anim calcmode="lin" valueType="num">
                                      <p:cBhvr>
                                        <p:cTn id="53" dur="1500" fill="hold"/>
                                        <p:tgtEl>
                                          <p:spTgt spid="71"/>
                                        </p:tgtEl>
                                        <p:attrNameLst>
                                          <p:attrName>ppt_x</p:attrName>
                                        </p:attrNameLst>
                                      </p:cBhvr>
                                      <p:tavLst>
                                        <p:tav tm="0">
                                          <p:val>
                                            <p:strVal val="#ppt_x"/>
                                          </p:val>
                                        </p:tav>
                                        <p:tav tm="100000">
                                          <p:val>
                                            <p:strVal val="#ppt_x"/>
                                          </p:val>
                                        </p:tav>
                                      </p:tavLst>
                                    </p:anim>
                                    <p:anim calcmode="lin" valueType="num">
                                      <p:cBhvr>
                                        <p:cTn id="54" dur="1500" fill="hold"/>
                                        <p:tgtEl>
                                          <p:spTgt spid="71"/>
                                        </p:tgtEl>
                                        <p:attrNameLst>
                                          <p:attrName>ppt_y</p:attrName>
                                        </p:attrNameLst>
                                      </p:cBhvr>
                                      <p:tavLst>
                                        <p:tav tm="0">
                                          <p:val>
                                            <p:strVal val="#ppt_y+.1"/>
                                          </p:val>
                                        </p:tav>
                                        <p:tav tm="100000">
                                          <p:val>
                                            <p:strVal val="#ppt_y"/>
                                          </p:val>
                                        </p:tav>
                                      </p:tavLst>
                                    </p:anim>
                                  </p:childTnLst>
                                </p:cTn>
                              </p:par>
                            </p:childTnLst>
                          </p:cTn>
                        </p:par>
                        <p:par>
                          <p:cTn id="55" fill="hold">
                            <p:stCondLst>
                              <p:cond delay="10001"/>
                            </p:stCondLst>
                            <p:childTnLst>
                              <p:par>
                                <p:cTn id="56" presetID="42" presetClass="entr" presetSubtype="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1500"/>
                                        <p:tgtEl>
                                          <p:spTgt spid="72"/>
                                        </p:tgtEl>
                                      </p:cBhvr>
                                    </p:animEffect>
                                    <p:anim calcmode="lin" valueType="num">
                                      <p:cBhvr>
                                        <p:cTn id="59" dur="1500" fill="hold"/>
                                        <p:tgtEl>
                                          <p:spTgt spid="72"/>
                                        </p:tgtEl>
                                        <p:attrNameLst>
                                          <p:attrName>ppt_x</p:attrName>
                                        </p:attrNameLst>
                                      </p:cBhvr>
                                      <p:tavLst>
                                        <p:tav tm="0">
                                          <p:val>
                                            <p:strVal val="#ppt_x"/>
                                          </p:val>
                                        </p:tav>
                                        <p:tav tm="100000">
                                          <p:val>
                                            <p:strVal val="#ppt_x"/>
                                          </p:val>
                                        </p:tav>
                                      </p:tavLst>
                                    </p:anim>
                                    <p:anim calcmode="lin" valueType="num">
                                      <p:cBhvr>
                                        <p:cTn id="60" dur="1500" fill="hold"/>
                                        <p:tgtEl>
                                          <p:spTgt spid="72"/>
                                        </p:tgtEl>
                                        <p:attrNameLst>
                                          <p:attrName>ppt_y</p:attrName>
                                        </p:attrNameLst>
                                      </p:cBhvr>
                                      <p:tavLst>
                                        <p:tav tm="0">
                                          <p:val>
                                            <p:strVal val="#ppt_y+.1"/>
                                          </p:val>
                                        </p:tav>
                                        <p:tav tm="100000">
                                          <p:val>
                                            <p:strVal val="#ppt_y"/>
                                          </p:val>
                                        </p:tav>
                                      </p:tavLst>
                                    </p:anim>
                                  </p:childTnLst>
                                </p:cTn>
                              </p:par>
                            </p:childTnLst>
                          </p:cTn>
                        </p:par>
                        <p:par>
                          <p:cTn id="61" fill="hold">
                            <p:stCondLst>
                              <p:cond delay="11501"/>
                            </p:stCondLst>
                            <p:childTnLst>
                              <p:par>
                                <p:cTn id="62" presetID="42" presetClass="entr" presetSubtype="0" fill="hold" grpId="0"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1500"/>
                                        <p:tgtEl>
                                          <p:spTgt spid="73"/>
                                        </p:tgtEl>
                                      </p:cBhvr>
                                    </p:animEffect>
                                    <p:anim calcmode="lin" valueType="num">
                                      <p:cBhvr>
                                        <p:cTn id="65" dur="1500" fill="hold"/>
                                        <p:tgtEl>
                                          <p:spTgt spid="73"/>
                                        </p:tgtEl>
                                        <p:attrNameLst>
                                          <p:attrName>ppt_x</p:attrName>
                                        </p:attrNameLst>
                                      </p:cBhvr>
                                      <p:tavLst>
                                        <p:tav tm="0">
                                          <p:val>
                                            <p:strVal val="#ppt_x"/>
                                          </p:val>
                                        </p:tav>
                                        <p:tav tm="100000">
                                          <p:val>
                                            <p:strVal val="#ppt_x"/>
                                          </p:val>
                                        </p:tav>
                                      </p:tavLst>
                                    </p:anim>
                                    <p:anim calcmode="lin" valueType="num">
                                      <p:cBhvr>
                                        <p:cTn id="66" dur="1500" fill="hold"/>
                                        <p:tgtEl>
                                          <p:spTgt spid="73"/>
                                        </p:tgtEl>
                                        <p:attrNameLst>
                                          <p:attrName>ppt_y</p:attrName>
                                        </p:attrNameLst>
                                      </p:cBhvr>
                                      <p:tavLst>
                                        <p:tav tm="0">
                                          <p:val>
                                            <p:strVal val="#ppt_y+.1"/>
                                          </p:val>
                                        </p:tav>
                                        <p:tav tm="100000">
                                          <p:val>
                                            <p:strVal val="#ppt_y"/>
                                          </p:val>
                                        </p:tav>
                                      </p:tavLst>
                                    </p:anim>
                                  </p:childTnLst>
                                </p:cTn>
                              </p:par>
                            </p:childTnLst>
                          </p:cTn>
                        </p:par>
                        <p:par>
                          <p:cTn id="67" fill="hold">
                            <p:stCondLst>
                              <p:cond delay="13001"/>
                            </p:stCondLst>
                            <p:childTnLst>
                              <p:par>
                                <p:cTn id="68" presetID="16" presetClass="entr" presetSubtype="21"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barn(inVertical)">
                                      <p:cBhvr>
                                        <p:cTn id="7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58" grpId="0"/>
      <p:bldP spid="59" grpId="0"/>
      <p:bldP spid="66" grpId="0" animBg="1"/>
      <p:bldP spid="67" grpId="0" animBg="1"/>
      <p:bldP spid="68" grpId="0" animBg="1"/>
      <p:bldP spid="69" grpId="0" animBg="1"/>
      <p:bldP spid="70" grpId="0" animBg="1"/>
      <p:bldP spid="71" grpId="0" animBg="1"/>
      <p:bldP spid="72" grpId="0" animBg="1"/>
      <p:bldP spid="73" grpId="0" animBg="1"/>
      <p:bldP spid="2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16011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第五章：党的基层组织</a:t>
            </a:r>
          </a:p>
        </p:txBody>
      </p:sp>
      <p:grpSp>
        <p:nvGrpSpPr>
          <p:cNvPr id="11" name="组合 10"/>
          <p:cNvGrpSpPr/>
          <p:nvPr/>
        </p:nvGrpSpPr>
        <p:grpSpPr>
          <a:xfrm>
            <a:off x="2887951" y="1812250"/>
            <a:ext cx="3407521" cy="1088718"/>
            <a:chOff x="2531450" y="1779432"/>
            <a:chExt cx="3407521" cy="1088718"/>
          </a:xfrm>
        </p:grpSpPr>
        <p:sp>
          <p:nvSpPr>
            <p:cNvPr id="53" name="TextBox 19"/>
            <p:cNvSpPr txBox="1"/>
            <p:nvPr/>
          </p:nvSpPr>
          <p:spPr>
            <a:xfrm>
              <a:off x="3498107" y="2581918"/>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4" name="TextBox 20"/>
            <p:cNvSpPr txBox="1"/>
            <p:nvPr/>
          </p:nvSpPr>
          <p:spPr>
            <a:xfrm>
              <a:off x="3387918" y="1958386"/>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5" name="组合 54"/>
            <p:cNvGrpSpPr/>
            <p:nvPr/>
          </p:nvGrpSpPr>
          <p:grpSpPr>
            <a:xfrm>
              <a:off x="2531450" y="1779432"/>
              <a:ext cx="1102128" cy="984858"/>
              <a:chOff x="8675488" y="1248353"/>
              <a:chExt cx="1343424" cy="1200479"/>
            </a:xfrm>
          </p:grpSpPr>
          <p:sp>
            <p:nvSpPr>
              <p:cNvPr id="5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5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矩形 1"/>
          <p:cNvSpPr/>
          <p:nvPr/>
        </p:nvSpPr>
        <p:spPr>
          <a:xfrm>
            <a:off x="0" y="2940386"/>
            <a:ext cx="6167755" cy="1012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96BF3C42-B8B1-478C-A125-B4B68CDDB934}"/>
              </a:ext>
            </a:extLst>
          </p:cNvPr>
          <p:cNvSpPr/>
          <p:nvPr/>
        </p:nvSpPr>
        <p:spPr>
          <a:xfrm>
            <a:off x="1680741" y="2938967"/>
            <a:ext cx="3353992" cy="906915"/>
          </a:xfrm>
          <a:prstGeom prst="rect">
            <a:avLst/>
          </a:prstGeom>
        </p:spPr>
        <p:txBody>
          <a:bodyPr wrap="square">
            <a:spAutoFit/>
          </a:bodyPr>
          <a:lstStyle/>
          <a:p>
            <a:pPr algn="ctr">
              <a:lnSpc>
                <a:spcPct val="150000"/>
              </a:lnSpc>
            </a:pPr>
            <a:r>
              <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党的基层组织</a:t>
            </a:r>
          </a:p>
        </p:txBody>
      </p:sp>
      <p:sp>
        <p:nvSpPr>
          <p:cNvPr id="59" name="矩形 58">
            <a:extLst>
              <a:ext uri="{FF2B5EF4-FFF2-40B4-BE49-F238E27FC236}">
                <a16:creationId xmlns:a16="http://schemas.microsoft.com/office/drawing/2014/main" id="{41B01565-49CD-4701-AB78-DD20C6F318FF}"/>
              </a:ext>
            </a:extLst>
          </p:cNvPr>
          <p:cNvSpPr/>
          <p:nvPr/>
        </p:nvSpPr>
        <p:spPr>
          <a:xfrm>
            <a:off x="520700" y="4049428"/>
            <a:ext cx="5495372" cy="1661609"/>
          </a:xfrm>
          <a:prstGeom prst="rect">
            <a:avLst/>
          </a:prstGeom>
          <a:noFill/>
        </p:spPr>
        <p:txBody>
          <a:bodyPr wrap="square" rtlCol="0">
            <a:spAutoFit/>
          </a:bodyPr>
          <a:lstStyle/>
          <a:p>
            <a:pPr algn="ctr">
              <a:lnSpc>
                <a:spcPct val="130000"/>
              </a:lnSpc>
            </a:pP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16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mn-ea"/>
                <a:sym typeface="微软雅黑" panose="020B0503020204020204" pitchFamily="34" charset="-122"/>
              </a:rPr>
              <a:t>规定，企业、农村、机关、学校、科研院所、街道社区、社会组织、人民解放军连队和其他基层单位，凡是有正式党员三人以上的，都应当成立党的基层组织。党的基层组织，根据工作需要和党员人数，经上级党组织批准，分别设立党的基层委员会、总支部委员会、支部委员会。</a:t>
            </a:r>
          </a:p>
        </p:txBody>
      </p:sp>
      <p:grpSp>
        <p:nvGrpSpPr>
          <p:cNvPr id="12" name="组合 11"/>
          <p:cNvGrpSpPr/>
          <p:nvPr/>
        </p:nvGrpSpPr>
        <p:grpSpPr>
          <a:xfrm>
            <a:off x="7607407" y="1922489"/>
            <a:ext cx="3689126" cy="904018"/>
            <a:chOff x="7607407" y="1592289"/>
            <a:chExt cx="3689126" cy="904018"/>
          </a:xfrm>
        </p:grpSpPr>
        <p:sp>
          <p:nvSpPr>
            <p:cNvPr id="26" name="文本框 25"/>
            <p:cNvSpPr txBox="1"/>
            <p:nvPr/>
          </p:nvSpPr>
          <p:spPr>
            <a:xfrm>
              <a:off x="9114603" y="1751911"/>
              <a:ext cx="1982580" cy="584775"/>
            </a:xfrm>
            <a:prstGeom prst="rect">
              <a:avLst/>
            </a:prstGeom>
            <a:noFill/>
          </p:spPr>
          <p:txBody>
            <a:bodyPr wrap="square" rtlCol="0">
              <a:spAutoFit/>
            </a:bodyPr>
            <a:lstStyle/>
            <a:p>
              <a:pPr algn="ctr" defTabSz="1219140"/>
              <a:r>
                <a:rPr lang="zh-CN" altLang="en-US" sz="3200" b="1" dirty="0">
                  <a:solidFill>
                    <a:schemeClr val="accent1"/>
                  </a:solidFill>
                  <a:latin typeface="微软雅黑" panose="020B0503020204020204" pitchFamily="34" charset="-122"/>
                  <a:ea typeface="微软雅黑"/>
                  <a:cs typeface="+mn-ea"/>
                  <a:sym typeface="+mn-lt"/>
                </a:rPr>
                <a:t>党    委</a:t>
              </a:r>
            </a:p>
          </p:txBody>
        </p:sp>
        <p:sp>
          <p:nvSpPr>
            <p:cNvPr id="29" name="矩形 28"/>
            <p:cNvSpPr/>
            <p:nvPr/>
          </p:nvSpPr>
          <p:spPr>
            <a:xfrm>
              <a:off x="8915253" y="1592289"/>
              <a:ext cx="2381280" cy="904018"/>
            </a:xfrm>
            <a:prstGeom prst="rect">
              <a:avLst/>
            </a:prstGeom>
            <a:noFill/>
            <a:ln w="952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grpSp>
          <p:nvGrpSpPr>
            <p:cNvPr id="10" name="组合 9"/>
            <p:cNvGrpSpPr/>
            <p:nvPr/>
          </p:nvGrpSpPr>
          <p:grpSpPr>
            <a:xfrm>
              <a:off x="7607407" y="1592289"/>
              <a:ext cx="1154195" cy="904018"/>
              <a:chOff x="7569360" y="1490688"/>
              <a:chExt cx="1154195" cy="1107217"/>
            </a:xfrm>
          </p:grpSpPr>
          <p:sp>
            <p:nvSpPr>
              <p:cNvPr id="32" name="矩形 31"/>
              <p:cNvSpPr/>
              <p:nvPr/>
            </p:nvSpPr>
            <p:spPr>
              <a:xfrm>
                <a:off x="7569360" y="1490688"/>
                <a:ext cx="1154195" cy="1107217"/>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sp>
            <p:nvSpPr>
              <p:cNvPr id="9" name="矩形 8"/>
              <p:cNvSpPr/>
              <p:nvPr/>
            </p:nvSpPr>
            <p:spPr>
              <a:xfrm>
                <a:off x="7617074" y="1580640"/>
                <a:ext cx="1106481" cy="927313"/>
              </a:xfrm>
              <a:prstGeom prst="rect">
                <a:avLst/>
              </a:prstGeom>
            </p:spPr>
            <p:txBody>
              <a:bodyPr wrap="square">
                <a:spAutoFit/>
              </a:bodyPr>
              <a:lstStyle/>
              <a:p>
                <a:pPr algn="ctr" defTabSz="1219140">
                  <a:lnSpc>
                    <a:spcPct val="120000"/>
                  </a:lnSpc>
                </a:pPr>
                <a:r>
                  <a:rPr lang="zh-CN" altLang="en-US" b="1" dirty="0">
                    <a:solidFill>
                      <a:srgbClr val="FDF29C"/>
                    </a:solidFill>
                    <a:latin typeface="微软雅黑" panose="020B0503020204020204" pitchFamily="34" charset="-122"/>
                    <a:ea typeface="微软雅黑"/>
                    <a:cs typeface="+mn-ea"/>
                    <a:sym typeface="+mn-lt"/>
                  </a:rPr>
                  <a:t>党的基层委员会</a:t>
                </a:r>
              </a:p>
            </p:txBody>
          </p:sp>
        </p:grpSp>
      </p:grpSp>
      <p:grpSp>
        <p:nvGrpSpPr>
          <p:cNvPr id="13" name="组合 12"/>
          <p:cNvGrpSpPr/>
          <p:nvPr/>
        </p:nvGrpSpPr>
        <p:grpSpPr>
          <a:xfrm>
            <a:off x="7607407" y="3393874"/>
            <a:ext cx="3689126" cy="908630"/>
            <a:chOff x="7607407" y="3063674"/>
            <a:chExt cx="3689126" cy="908630"/>
          </a:xfrm>
        </p:grpSpPr>
        <p:sp>
          <p:nvSpPr>
            <p:cNvPr id="27" name="文本框 26"/>
            <p:cNvSpPr txBox="1"/>
            <p:nvPr/>
          </p:nvSpPr>
          <p:spPr>
            <a:xfrm>
              <a:off x="9114605" y="3227908"/>
              <a:ext cx="1982580" cy="584775"/>
            </a:xfrm>
            <a:prstGeom prst="rect">
              <a:avLst/>
            </a:prstGeom>
            <a:noFill/>
          </p:spPr>
          <p:txBody>
            <a:bodyPr wrap="square" rtlCol="0">
              <a:spAutoFit/>
            </a:bodyPr>
            <a:lstStyle/>
            <a:p>
              <a:pPr algn="ctr" defTabSz="1219140"/>
              <a:r>
                <a:rPr lang="zh-CN" altLang="en-US" sz="3200" b="1" dirty="0">
                  <a:solidFill>
                    <a:schemeClr val="accent1"/>
                  </a:solidFill>
                  <a:latin typeface="微软雅黑" panose="020B0503020204020204" pitchFamily="34" charset="-122"/>
                  <a:ea typeface="微软雅黑"/>
                  <a:cs typeface="+mn-ea"/>
                  <a:sym typeface="+mn-lt"/>
                </a:rPr>
                <a:t>党总支</a:t>
              </a:r>
            </a:p>
          </p:txBody>
        </p:sp>
        <p:sp>
          <p:nvSpPr>
            <p:cNvPr id="30" name="矩形 29"/>
            <p:cNvSpPr/>
            <p:nvPr/>
          </p:nvSpPr>
          <p:spPr>
            <a:xfrm>
              <a:off x="8915253" y="3068286"/>
              <a:ext cx="2381280" cy="904018"/>
            </a:xfrm>
            <a:prstGeom prst="rect">
              <a:avLst/>
            </a:prstGeom>
            <a:noFill/>
            <a:ln w="952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grpSp>
          <p:nvGrpSpPr>
            <p:cNvPr id="39" name="组合 38"/>
            <p:cNvGrpSpPr/>
            <p:nvPr/>
          </p:nvGrpSpPr>
          <p:grpSpPr>
            <a:xfrm>
              <a:off x="7607407" y="3063674"/>
              <a:ext cx="1154195" cy="904018"/>
              <a:chOff x="7569360" y="1490688"/>
              <a:chExt cx="1154195" cy="1107217"/>
            </a:xfrm>
          </p:grpSpPr>
          <p:sp>
            <p:nvSpPr>
              <p:cNvPr id="40" name="矩形 39"/>
              <p:cNvSpPr/>
              <p:nvPr/>
            </p:nvSpPr>
            <p:spPr>
              <a:xfrm>
                <a:off x="7569360" y="1490688"/>
                <a:ext cx="1154195" cy="1107217"/>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sp>
            <p:nvSpPr>
              <p:cNvPr id="41" name="矩形 40"/>
              <p:cNvSpPr/>
              <p:nvPr/>
            </p:nvSpPr>
            <p:spPr>
              <a:xfrm>
                <a:off x="7617074" y="1580640"/>
                <a:ext cx="1106481" cy="927313"/>
              </a:xfrm>
              <a:prstGeom prst="rect">
                <a:avLst/>
              </a:prstGeom>
            </p:spPr>
            <p:txBody>
              <a:bodyPr wrap="square">
                <a:spAutoFit/>
              </a:bodyPr>
              <a:lstStyle/>
              <a:p>
                <a:pPr algn="ctr" defTabSz="1219140">
                  <a:lnSpc>
                    <a:spcPct val="120000"/>
                  </a:lnSpc>
                </a:pPr>
                <a:r>
                  <a:rPr lang="zh-CN" altLang="en-US" b="1" dirty="0">
                    <a:solidFill>
                      <a:srgbClr val="FDF29C"/>
                    </a:solidFill>
                    <a:latin typeface="微软雅黑" panose="020B0503020204020204" pitchFamily="34" charset="-122"/>
                    <a:ea typeface="微软雅黑"/>
                    <a:cs typeface="+mn-ea"/>
                    <a:sym typeface="+mn-lt"/>
                  </a:rPr>
                  <a:t>总支部委员会</a:t>
                </a:r>
              </a:p>
            </p:txBody>
          </p:sp>
        </p:grpSp>
      </p:grpSp>
      <p:grpSp>
        <p:nvGrpSpPr>
          <p:cNvPr id="14" name="组合 13"/>
          <p:cNvGrpSpPr/>
          <p:nvPr/>
        </p:nvGrpSpPr>
        <p:grpSpPr>
          <a:xfrm>
            <a:off x="7607407" y="4709382"/>
            <a:ext cx="3689126" cy="904019"/>
            <a:chOff x="7607407" y="4379182"/>
            <a:chExt cx="3689126" cy="904019"/>
          </a:xfrm>
        </p:grpSpPr>
        <p:sp>
          <p:nvSpPr>
            <p:cNvPr id="28" name="文本框 27"/>
            <p:cNvSpPr txBox="1"/>
            <p:nvPr/>
          </p:nvSpPr>
          <p:spPr>
            <a:xfrm>
              <a:off x="9114604" y="4538805"/>
              <a:ext cx="1982580" cy="584775"/>
            </a:xfrm>
            <a:prstGeom prst="rect">
              <a:avLst/>
            </a:prstGeom>
            <a:noFill/>
          </p:spPr>
          <p:txBody>
            <a:bodyPr wrap="square" rtlCol="0">
              <a:spAutoFit/>
            </a:bodyPr>
            <a:lstStyle/>
            <a:p>
              <a:pPr algn="ctr" defTabSz="1219140"/>
              <a:r>
                <a:rPr lang="zh-CN" altLang="en-US" sz="3200" b="1" dirty="0">
                  <a:solidFill>
                    <a:schemeClr val="accent1"/>
                  </a:solidFill>
                  <a:latin typeface="微软雅黑" panose="020B0503020204020204" pitchFamily="34" charset="-122"/>
                  <a:ea typeface="微软雅黑"/>
                  <a:cs typeface="+mn-ea"/>
                  <a:sym typeface="+mn-lt"/>
                </a:rPr>
                <a:t>党支部</a:t>
              </a:r>
            </a:p>
          </p:txBody>
        </p:sp>
        <p:sp>
          <p:nvSpPr>
            <p:cNvPr id="31" name="矩形 30"/>
            <p:cNvSpPr/>
            <p:nvPr/>
          </p:nvSpPr>
          <p:spPr>
            <a:xfrm>
              <a:off x="8915253" y="4379183"/>
              <a:ext cx="2381280" cy="904018"/>
            </a:xfrm>
            <a:prstGeom prst="rect">
              <a:avLst/>
            </a:prstGeom>
            <a:noFill/>
            <a:ln w="9525">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grpSp>
          <p:nvGrpSpPr>
            <p:cNvPr id="42" name="组合 41"/>
            <p:cNvGrpSpPr/>
            <p:nvPr/>
          </p:nvGrpSpPr>
          <p:grpSpPr>
            <a:xfrm>
              <a:off x="7607407" y="4379182"/>
              <a:ext cx="1154195" cy="904018"/>
              <a:chOff x="7569360" y="1490688"/>
              <a:chExt cx="1154195" cy="1107217"/>
            </a:xfrm>
          </p:grpSpPr>
          <p:sp>
            <p:nvSpPr>
              <p:cNvPr id="43" name="矩形 42"/>
              <p:cNvSpPr/>
              <p:nvPr/>
            </p:nvSpPr>
            <p:spPr>
              <a:xfrm>
                <a:off x="7569360" y="1490688"/>
                <a:ext cx="1154195" cy="1107217"/>
              </a:xfrm>
              <a:prstGeom prst="rect">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endParaRPr lang="zh-CN" altLang="en-US" sz="2400" dirty="0">
                  <a:solidFill>
                    <a:srgbClr val="FFFFFF"/>
                  </a:solidFill>
                  <a:latin typeface="微软雅黑" panose="020B0503020204020204" pitchFamily="34" charset="-122"/>
                  <a:ea typeface="微软雅黑"/>
                  <a:cs typeface="+mn-ea"/>
                  <a:sym typeface="+mn-lt"/>
                </a:endParaRPr>
              </a:p>
            </p:txBody>
          </p:sp>
          <p:sp>
            <p:nvSpPr>
              <p:cNvPr id="44" name="矩形 43"/>
              <p:cNvSpPr/>
              <p:nvPr/>
            </p:nvSpPr>
            <p:spPr>
              <a:xfrm>
                <a:off x="7617074" y="1580640"/>
                <a:ext cx="1106481" cy="927313"/>
              </a:xfrm>
              <a:prstGeom prst="rect">
                <a:avLst/>
              </a:prstGeom>
            </p:spPr>
            <p:txBody>
              <a:bodyPr wrap="square">
                <a:spAutoFit/>
              </a:bodyPr>
              <a:lstStyle/>
              <a:p>
                <a:pPr algn="ctr" defTabSz="1219140">
                  <a:lnSpc>
                    <a:spcPct val="120000"/>
                  </a:lnSpc>
                </a:pPr>
                <a:r>
                  <a:rPr lang="zh-CN" altLang="en-US" b="1" dirty="0">
                    <a:solidFill>
                      <a:srgbClr val="FDF29C"/>
                    </a:solidFill>
                    <a:latin typeface="微软雅黑" panose="020B0503020204020204" pitchFamily="34" charset="-122"/>
                    <a:ea typeface="微软雅黑"/>
                    <a:cs typeface="+mn-ea"/>
                    <a:sym typeface="+mn-lt"/>
                  </a:rPr>
                  <a:t>支部委员会</a:t>
                </a:r>
              </a:p>
            </p:txBody>
          </p:sp>
        </p:grpSp>
      </p:grpSp>
      <p:sp>
        <p:nvSpPr>
          <p:cNvPr id="33"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146850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750"/>
                                        <p:tgtEl>
                                          <p:spTgt spid="2"/>
                                        </p:tgtEl>
                                      </p:cBhvr>
                                    </p:animEffect>
                                  </p:childTnLst>
                                </p:cTn>
                              </p:par>
                            </p:childTnLst>
                          </p:cTn>
                        </p:par>
                        <p:par>
                          <p:cTn id="24" fill="hold">
                            <p:stCondLst>
                              <p:cond delay="2750"/>
                            </p:stCondLst>
                            <p:childTnLst>
                              <p:par>
                                <p:cTn id="25" presetID="1" presetClass="entr" presetSubtype="0" fill="hold" grpId="0" nodeType="afterEffect">
                                  <p:stCondLst>
                                    <p:cond delay="0"/>
                                  </p:stCondLst>
                                  <p:iterate type="lt">
                                    <p:tmAbs val="200"/>
                                  </p:iterate>
                                  <p:childTnLst>
                                    <p:set>
                                      <p:cBhvr>
                                        <p:cTn id="26" dur="1" fill="hold">
                                          <p:stCondLst>
                                            <p:cond delay="0"/>
                                          </p:stCondLst>
                                        </p:cTn>
                                        <p:tgtEl>
                                          <p:spTgt spid="58"/>
                                        </p:tgtEl>
                                        <p:attrNameLst>
                                          <p:attrName>style.visibility</p:attrName>
                                        </p:attrNameLst>
                                      </p:cBhvr>
                                      <p:to>
                                        <p:strVal val="visible"/>
                                      </p:to>
                                    </p:set>
                                  </p:childTnLst>
                                </p:cTn>
                              </p:par>
                            </p:childTnLst>
                          </p:cTn>
                        </p:par>
                        <p:par>
                          <p:cTn id="27" fill="hold">
                            <p:stCondLst>
                              <p:cond delay="3751"/>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4251"/>
                            </p:stCondLst>
                            <p:childTnLst>
                              <p:par>
                                <p:cTn id="32" presetID="53"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750" fill="hold"/>
                                        <p:tgtEl>
                                          <p:spTgt spid="12"/>
                                        </p:tgtEl>
                                        <p:attrNameLst>
                                          <p:attrName>ppt_w</p:attrName>
                                        </p:attrNameLst>
                                      </p:cBhvr>
                                      <p:tavLst>
                                        <p:tav tm="0">
                                          <p:val>
                                            <p:fltVal val="0"/>
                                          </p:val>
                                        </p:tav>
                                        <p:tav tm="100000">
                                          <p:val>
                                            <p:strVal val="#ppt_w"/>
                                          </p:val>
                                        </p:tav>
                                      </p:tavLst>
                                    </p:anim>
                                    <p:anim calcmode="lin" valueType="num">
                                      <p:cBhvr>
                                        <p:cTn id="35" dur="750" fill="hold"/>
                                        <p:tgtEl>
                                          <p:spTgt spid="12"/>
                                        </p:tgtEl>
                                        <p:attrNameLst>
                                          <p:attrName>ppt_h</p:attrName>
                                        </p:attrNameLst>
                                      </p:cBhvr>
                                      <p:tavLst>
                                        <p:tav tm="0">
                                          <p:val>
                                            <p:fltVal val="0"/>
                                          </p:val>
                                        </p:tav>
                                        <p:tav tm="100000">
                                          <p:val>
                                            <p:strVal val="#ppt_h"/>
                                          </p:val>
                                        </p:tav>
                                      </p:tavLst>
                                    </p:anim>
                                    <p:animEffect transition="in" filter="fade">
                                      <p:cBhvr>
                                        <p:cTn id="36" dur="750"/>
                                        <p:tgtEl>
                                          <p:spTgt spid="12"/>
                                        </p:tgtEl>
                                      </p:cBhvr>
                                    </p:animEffect>
                                  </p:childTnLst>
                                </p:cTn>
                              </p:par>
                              <p:par>
                                <p:cTn id="37" presetID="53" presetClass="entr" presetSubtype="16"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750" fill="hold"/>
                                        <p:tgtEl>
                                          <p:spTgt spid="14"/>
                                        </p:tgtEl>
                                        <p:attrNameLst>
                                          <p:attrName>ppt_w</p:attrName>
                                        </p:attrNameLst>
                                      </p:cBhvr>
                                      <p:tavLst>
                                        <p:tav tm="0">
                                          <p:val>
                                            <p:fltVal val="0"/>
                                          </p:val>
                                        </p:tav>
                                        <p:tav tm="100000">
                                          <p:val>
                                            <p:strVal val="#ppt_w"/>
                                          </p:val>
                                        </p:tav>
                                      </p:tavLst>
                                    </p:anim>
                                    <p:anim calcmode="lin" valueType="num">
                                      <p:cBhvr>
                                        <p:cTn id="45" dur="750" fill="hold"/>
                                        <p:tgtEl>
                                          <p:spTgt spid="14"/>
                                        </p:tgtEl>
                                        <p:attrNameLst>
                                          <p:attrName>ppt_h</p:attrName>
                                        </p:attrNameLst>
                                      </p:cBhvr>
                                      <p:tavLst>
                                        <p:tav tm="0">
                                          <p:val>
                                            <p:fltVal val="0"/>
                                          </p:val>
                                        </p:tav>
                                        <p:tav tm="100000">
                                          <p:val>
                                            <p:strVal val="#ppt_h"/>
                                          </p:val>
                                        </p:tav>
                                      </p:tavLst>
                                    </p:anim>
                                    <p:animEffect transition="in" filter="fade">
                                      <p:cBhvr>
                                        <p:cTn id="4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58" grpId="0"/>
      <p:bldP spid="59" grpId="0"/>
      <p:bldP spid="3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第九章：党组</a:t>
            </a:r>
          </a:p>
        </p:txBody>
      </p:sp>
      <p:grpSp>
        <p:nvGrpSpPr>
          <p:cNvPr id="11" name="组合 10"/>
          <p:cNvGrpSpPr/>
          <p:nvPr/>
        </p:nvGrpSpPr>
        <p:grpSpPr>
          <a:xfrm>
            <a:off x="2887951" y="1812250"/>
            <a:ext cx="3407521" cy="1088718"/>
            <a:chOff x="2531450" y="1779432"/>
            <a:chExt cx="3407521" cy="1088718"/>
          </a:xfrm>
        </p:grpSpPr>
        <p:sp>
          <p:nvSpPr>
            <p:cNvPr id="53" name="TextBox 19"/>
            <p:cNvSpPr txBox="1"/>
            <p:nvPr/>
          </p:nvSpPr>
          <p:spPr>
            <a:xfrm>
              <a:off x="3498107" y="2581918"/>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54" name="TextBox 20"/>
            <p:cNvSpPr txBox="1"/>
            <p:nvPr/>
          </p:nvSpPr>
          <p:spPr>
            <a:xfrm>
              <a:off x="3387918" y="1958386"/>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55" name="组合 54"/>
            <p:cNvGrpSpPr/>
            <p:nvPr/>
          </p:nvGrpSpPr>
          <p:grpSpPr>
            <a:xfrm>
              <a:off x="2531450" y="1779432"/>
              <a:ext cx="1102128" cy="984858"/>
              <a:chOff x="8675488" y="1248353"/>
              <a:chExt cx="1343424" cy="1200479"/>
            </a:xfrm>
          </p:grpSpPr>
          <p:sp>
            <p:nvSpPr>
              <p:cNvPr id="5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5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矩形 1"/>
          <p:cNvSpPr/>
          <p:nvPr/>
        </p:nvSpPr>
        <p:spPr>
          <a:xfrm>
            <a:off x="0" y="2940386"/>
            <a:ext cx="6167755" cy="1012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96BF3C42-B8B1-478C-A125-B4B68CDDB934}"/>
              </a:ext>
            </a:extLst>
          </p:cNvPr>
          <p:cNvSpPr/>
          <p:nvPr/>
        </p:nvSpPr>
        <p:spPr>
          <a:xfrm>
            <a:off x="1680741" y="2938967"/>
            <a:ext cx="3353992" cy="906915"/>
          </a:xfrm>
          <a:prstGeom prst="rect">
            <a:avLst/>
          </a:prstGeom>
        </p:spPr>
        <p:txBody>
          <a:bodyPr wrap="square">
            <a:spAutoFit/>
          </a:bodyPr>
          <a:lstStyle/>
          <a:p>
            <a:pPr algn="ctr">
              <a:lnSpc>
                <a:spcPct val="150000"/>
              </a:lnSpc>
            </a:pPr>
            <a:r>
              <a:rPr lang="zh-CN" altLang="en-US" sz="4000" b="1"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党   组</a:t>
            </a:r>
            <a:endParaRPr lang="zh-CN" altLang="en-US" sz="4000" b="1"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矩形 58">
            <a:extLst>
              <a:ext uri="{FF2B5EF4-FFF2-40B4-BE49-F238E27FC236}">
                <a16:creationId xmlns:a16="http://schemas.microsoft.com/office/drawing/2014/main" id="{41B01565-49CD-4701-AB78-DD20C6F318FF}"/>
              </a:ext>
            </a:extLst>
          </p:cNvPr>
          <p:cNvSpPr/>
          <p:nvPr/>
        </p:nvSpPr>
        <p:spPr>
          <a:xfrm>
            <a:off x="520700" y="4049428"/>
            <a:ext cx="5495372" cy="1137556"/>
          </a:xfrm>
          <a:prstGeom prst="rect">
            <a:avLst/>
          </a:prstGeom>
          <a:noFill/>
        </p:spPr>
        <p:txBody>
          <a:bodyPr wrap="square" rtlCol="0">
            <a:spAutoFit/>
          </a:bodyPr>
          <a:lstStyle/>
          <a:p>
            <a:pPr algn="ctr">
              <a:lnSpc>
                <a:spcPct val="130000"/>
              </a:lnSpc>
            </a:pP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规定，在中央和地方国家机关、人民团体、经济组织、文化组织和其他非党组织的领导机关中，可以成立党组。</a:t>
            </a:r>
          </a:p>
        </p:txBody>
      </p:sp>
      <p:grpSp>
        <p:nvGrpSpPr>
          <p:cNvPr id="45" name="组合 44"/>
          <p:cNvGrpSpPr/>
          <p:nvPr/>
        </p:nvGrpSpPr>
        <p:grpSpPr>
          <a:xfrm>
            <a:off x="6731000" y="1918407"/>
            <a:ext cx="5164137" cy="3834692"/>
            <a:chOff x="6731000" y="1816807"/>
            <a:chExt cx="5164137" cy="3834692"/>
          </a:xfrm>
        </p:grpSpPr>
        <p:sp>
          <p:nvSpPr>
            <p:cNvPr id="46" name="矩形 45">
              <a:extLst>
                <a:ext uri="{FF2B5EF4-FFF2-40B4-BE49-F238E27FC236}">
                  <a16:creationId xmlns:a16="http://schemas.microsoft.com/office/drawing/2014/main" id="{1000EA05-AD8C-482D-A001-8623FEB69FCE}"/>
                </a:ext>
              </a:extLst>
            </p:cNvPr>
            <p:cNvSpPr/>
            <p:nvPr/>
          </p:nvSpPr>
          <p:spPr>
            <a:xfrm>
              <a:off x="6896100" y="2556176"/>
              <a:ext cx="4999037" cy="3008003"/>
            </a:xfrm>
            <a:prstGeom prst="rect">
              <a:avLst/>
            </a:prstGeom>
            <a:noFill/>
          </p:spPr>
          <p:txBody>
            <a:bodyPr wrap="square" rtlCol="0">
              <a:spAutoFit/>
            </a:bodyPr>
            <a:lstStyle/>
            <a:p>
              <a:pPr>
                <a:lnSpc>
                  <a:spcPct val="130000"/>
                </a:lnSpc>
                <a:spcBef>
                  <a:spcPts val="600"/>
                </a:spcBef>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rPr>
                <a:t>党组发挥领导核心作用</a:t>
              </a:r>
            </a:p>
            <a:p>
              <a:pPr>
                <a:lnSpc>
                  <a:spcPct val="130000"/>
                </a:lnSpc>
                <a:spcBef>
                  <a:spcPts val="600"/>
                </a:spcBef>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党组</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的任务主要是：</a:t>
              </a:r>
              <a:r>
                <a:rPr lang="zh-CN" altLang="en-US" sz="2000" b="1" dirty="0">
                  <a:latin typeface="微软雅黑" panose="020B0503020204020204" pitchFamily="34" charset="-122"/>
                  <a:ea typeface="微软雅黑" panose="020B0503020204020204" pitchFamily="34" charset="-122"/>
                  <a:cs typeface="+mn-ea"/>
                  <a:sym typeface="微软雅黑" panose="020B0503020204020204" pitchFamily="34" charset="-122"/>
                </a:rPr>
                <a:t>负责贯彻执行党的路线、方针、政策；讨论和决定本单位的重大问题；做好干部管理工作；团结党外干部和群众，完成党和国家交给的任务；指导机关和直属单位党组织的工作</a:t>
              </a:r>
              <a:r>
                <a:rPr lang="zh-CN" altLang="en-US" sz="20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30000"/>
                </a:lnSpc>
                <a:spcBef>
                  <a:spcPts val="600"/>
                </a:spcBef>
              </a:pP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党组必须服从批准它成立的党组织</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领导</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圆角矩形 46"/>
            <p:cNvSpPr/>
            <p:nvPr/>
          </p:nvSpPr>
          <p:spPr>
            <a:xfrm>
              <a:off x="6731000" y="2138780"/>
              <a:ext cx="5126037" cy="3512719"/>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7660479" y="1816807"/>
              <a:ext cx="3267076" cy="615855"/>
              <a:chOff x="7871976" y="2106684"/>
              <a:chExt cx="2726371" cy="474297"/>
            </a:xfrm>
          </p:grpSpPr>
          <p:sp>
            <p:nvSpPr>
              <p:cNvPr id="49" name="圆角矩形 48">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50" name="矩形 49">
                <a:extLst>
                  <a:ext uri="{FF2B5EF4-FFF2-40B4-BE49-F238E27FC236}">
                    <a16:creationId xmlns:a16="http://schemas.microsoft.com/office/drawing/2014/main" id="{A880D1BA-17B8-4531-A25F-5A9DEF13FE20}"/>
                  </a:ext>
                </a:extLst>
              </p:cNvPr>
              <p:cNvSpPr/>
              <p:nvPr/>
            </p:nvSpPr>
            <p:spPr>
              <a:xfrm>
                <a:off x="8580222" y="2166057"/>
                <a:ext cx="1309879"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党组作用</a:t>
                </a:r>
              </a:p>
            </p:txBody>
          </p:sp>
        </p:gr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1980939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750"/>
                                        <p:tgtEl>
                                          <p:spTgt spid="2"/>
                                        </p:tgtEl>
                                      </p:cBhvr>
                                    </p:animEffect>
                                  </p:childTnLst>
                                </p:cTn>
                              </p:par>
                            </p:childTnLst>
                          </p:cTn>
                        </p:par>
                        <p:par>
                          <p:cTn id="24" fill="hold">
                            <p:stCondLst>
                              <p:cond delay="2750"/>
                            </p:stCondLst>
                            <p:childTnLst>
                              <p:par>
                                <p:cTn id="25" presetID="1" presetClass="entr" presetSubtype="0" fill="hold" grpId="0" nodeType="afterEffect">
                                  <p:stCondLst>
                                    <p:cond delay="0"/>
                                  </p:stCondLst>
                                  <p:iterate type="lt">
                                    <p:tmAbs val="200"/>
                                  </p:iterate>
                                  <p:childTnLst>
                                    <p:set>
                                      <p:cBhvr>
                                        <p:cTn id="26" dur="1" fill="hold">
                                          <p:stCondLst>
                                            <p:cond delay="0"/>
                                          </p:stCondLst>
                                        </p:cTn>
                                        <p:tgtEl>
                                          <p:spTgt spid="58"/>
                                        </p:tgtEl>
                                        <p:attrNameLst>
                                          <p:attrName>style.visibility</p:attrName>
                                        </p:attrNameLst>
                                      </p:cBhvr>
                                      <p:to>
                                        <p:strVal val="visible"/>
                                      </p:to>
                                    </p:set>
                                  </p:childTnLst>
                                </p:cTn>
                              </p:par>
                            </p:childTnLst>
                          </p:cTn>
                        </p:par>
                        <p:par>
                          <p:cTn id="27" fill="hold">
                            <p:stCondLst>
                              <p:cond delay="2951"/>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childTnLst>
                          </p:cTn>
                        </p:par>
                        <p:par>
                          <p:cTn id="31" fill="hold">
                            <p:stCondLst>
                              <p:cond delay="3451"/>
                            </p:stCondLst>
                            <p:childTnLst>
                              <p:par>
                                <p:cTn id="32" presetID="16" presetClass="entr" presetSubtype="2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barn(inVertical)">
                                      <p:cBhvr>
                                        <p:cTn id="34"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58" grpId="0"/>
      <p:bldP spid="59" grpId="0"/>
      <p:bldP spid="2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第六章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5031540" y="2967335"/>
            <a:ext cx="3693359" cy="923330"/>
          </a:xfrm>
          <a:prstGeom prst="rect">
            <a:avLst/>
          </a:prstGeom>
        </p:spPr>
        <p:txBody>
          <a:bodyPr wrap="square">
            <a:spAutoFit/>
          </a:bodyPr>
          <a:lstStyle/>
          <a:p>
            <a:r>
              <a:rPr lang="zh-CN" altLang="en-US" sz="5400" b="1" spc="600" dirty="0">
                <a:solidFill>
                  <a:schemeClr val="accent1"/>
                </a:solidFill>
                <a:latin typeface="微软雅黑" panose="020B0503020204020204" pitchFamily="34" charset="-122"/>
                <a:ea typeface="微软雅黑" panose="020B0503020204020204" pitchFamily="34" charset="-122"/>
              </a:rPr>
              <a:t>党的干部</a:t>
            </a:r>
          </a:p>
        </p:txBody>
      </p:sp>
    </p:spTree>
    <p:extLst>
      <p:ext uri="{BB962C8B-B14F-4D97-AF65-F5344CB8AC3E}">
        <p14:creationId xmlns:p14="http://schemas.microsoft.com/office/powerpoint/2010/main" val="172090205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党的干部</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1537665"/>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第六章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第三十五条至第三十八条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党的干部是党的事业的骨干，对他们的要求应当更高、更严格。因此，党章第六章对此专门作了规定。</a:t>
            </a:r>
          </a:p>
        </p:txBody>
      </p:sp>
      <p:sp>
        <p:nvSpPr>
          <p:cNvPr id="29" name="矩形 28">
            <a:extLst>
              <a:ext uri="{FF2B5EF4-FFF2-40B4-BE49-F238E27FC236}">
                <a16:creationId xmlns:a16="http://schemas.microsoft.com/office/drawing/2014/main" id="{96BF3C42-B8B1-478C-A125-B4B68CDDB934}"/>
              </a:ext>
            </a:extLst>
          </p:cNvPr>
          <p:cNvSpPr/>
          <p:nvPr/>
        </p:nvSpPr>
        <p:spPr>
          <a:xfrm>
            <a:off x="1127044" y="3257617"/>
            <a:ext cx="3353992"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党的干部</a:t>
            </a:r>
          </a:p>
        </p:txBody>
      </p:sp>
      <p:grpSp>
        <p:nvGrpSpPr>
          <p:cNvPr id="4" name="组合 3"/>
          <p:cNvGrpSpPr/>
          <p:nvPr/>
        </p:nvGrpSpPr>
        <p:grpSpPr>
          <a:xfrm>
            <a:off x="5846656" y="1813051"/>
            <a:ext cx="5981806" cy="766072"/>
            <a:chOff x="5846656" y="1787651"/>
            <a:chExt cx="5981806" cy="931511"/>
          </a:xfrm>
        </p:grpSpPr>
        <p:sp>
          <p:nvSpPr>
            <p:cNvPr id="34" name="矩形 33"/>
            <p:cNvSpPr/>
            <p:nvPr/>
          </p:nvSpPr>
          <p:spPr>
            <a:xfrm>
              <a:off x="7567309" y="1787651"/>
              <a:ext cx="4261153" cy="93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5" name="矩形 34"/>
            <p:cNvSpPr/>
            <p:nvPr/>
          </p:nvSpPr>
          <p:spPr>
            <a:xfrm>
              <a:off x="5846656" y="1787651"/>
              <a:ext cx="1629462" cy="9315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6" name="矩形 35"/>
            <p:cNvSpPr/>
            <p:nvPr/>
          </p:nvSpPr>
          <p:spPr>
            <a:xfrm>
              <a:off x="5865268" y="1978337"/>
              <a:ext cx="1630033" cy="507490"/>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第三十五条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矩形 36"/>
            <p:cNvSpPr/>
            <p:nvPr/>
          </p:nvSpPr>
          <p:spPr>
            <a:xfrm>
              <a:off x="7578897" y="1972725"/>
              <a:ext cx="4198766" cy="561365"/>
            </a:xfrm>
            <a:prstGeom prst="rect">
              <a:avLst/>
            </a:prstGeom>
            <a:noFill/>
          </p:spPr>
          <p:txBody>
            <a:bodyPr wrap="square" rtlCol="0">
              <a:spAutoFit/>
            </a:bodyPr>
            <a:lstStyle/>
            <a:p>
              <a:pPr>
                <a:lnSpc>
                  <a:spcPct val="120000"/>
                </a:lnSpc>
              </a:pPr>
              <a:r>
                <a:rPr lang="zh-CN" altLang="en-US" sz="2000" b="1" dirty="0">
                  <a:latin typeface="微软雅黑" panose="020B0503020204020204" pitchFamily="34" charset="-122"/>
                  <a:ea typeface="微软雅黑" panose="020B0503020204020204" pitchFamily="34" charset="-122"/>
                  <a:cs typeface="+mn-ea"/>
                </a:rPr>
                <a:t>选拔干部的原则、方针和基本政策</a:t>
              </a:r>
            </a:p>
          </p:txBody>
        </p:sp>
      </p:grpSp>
      <p:grpSp>
        <p:nvGrpSpPr>
          <p:cNvPr id="69" name="组合 68"/>
          <p:cNvGrpSpPr/>
          <p:nvPr/>
        </p:nvGrpSpPr>
        <p:grpSpPr>
          <a:xfrm>
            <a:off x="5846656" y="2849877"/>
            <a:ext cx="5981806" cy="766072"/>
            <a:chOff x="5846656" y="1787651"/>
            <a:chExt cx="5981806" cy="931511"/>
          </a:xfrm>
        </p:grpSpPr>
        <p:sp>
          <p:nvSpPr>
            <p:cNvPr id="70" name="矩形 69"/>
            <p:cNvSpPr/>
            <p:nvPr/>
          </p:nvSpPr>
          <p:spPr>
            <a:xfrm>
              <a:off x="7567309" y="1787651"/>
              <a:ext cx="4261153" cy="93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1" name="矩形 70"/>
            <p:cNvSpPr/>
            <p:nvPr/>
          </p:nvSpPr>
          <p:spPr>
            <a:xfrm>
              <a:off x="5846656" y="1787651"/>
              <a:ext cx="1629462" cy="9315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2" name="矩形 71"/>
            <p:cNvSpPr/>
            <p:nvPr/>
          </p:nvSpPr>
          <p:spPr>
            <a:xfrm>
              <a:off x="5865268" y="1978337"/>
              <a:ext cx="1630033" cy="507490"/>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第三十六条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3" name="矩形 72"/>
            <p:cNvSpPr/>
            <p:nvPr/>
          </p:nvSpPr>
          <p:spPr>
            <a:xfrm>
              <a:off x="7578897" y="1972725"/>
              <a:ext cx="4198766" cy="561365"/>
            </a:xfrm>
            <a:prstGeom prst="rect">
              <a:avLst/>
            </a:prstGeom>
            <a:noFill/>
          </p:spPr>
          <p:txBody>
            <a:bodyPr wrap="square" rtlCol="0">
              <a:spAutoFit/>
            </a:bodyPr>
            <a:lstStyle/>
            <a:p>
              <a:pPr>
                <a:lnSpc>
                  <a:spcPct val="120000"/>
                </a:lnSpc>
              </a:pPr>
              <a:r>
                <a:rPr lang="zh-CN" altLang="en-US" sz="2000" b="1" dirty="0">
                  <a:latin typeface="微软雅黑" panose="020B0503020204020204" pitchFamily="34" charset="-122"/>
                  <a:ea typeface="微软雅黑" panose="020B0503020204020204" pitchFamily="34" charset="-122"/>
                  <a:cs typeface="+mn-ea"/>
                </a:rPr>
                <a:t>党员干部必须具备的六项基本条件</a:t>
              </a:r>
            </a:p>
          </p:txBody>
        </p:sp>
      </p:grpSp>
      <p:grpSp>
        <p:nvGrpSpPr>
          <p:cNvPr id="74" name="组合 73"/>
          <p:cNvGrpSpPr/>
          <p:nvPr/>
        </p:nvGrpSpPr>
        <p:grpSpPr>
          <a:xfrm>
            <a:off x="5846656" y="3886703"/>
            <a:ext cx="6022197" cy="766072"/>
            <a:chOff x="5846656" y="1787651"/>
            <a:chExt cx="6022197" cy="931511"/>
          </a:xfrm>
        </p:grpSpPr>
        <p:sp>
          <p:nvSpPr>
            <p:cNvPr id="75" name="矩形 74"/>
            <p:cNvSpPr/>
            <p:nvPr/>
          </p:nvSpPr>
          <p:spPr>
            <a:xfrm>
              <a:off x="7567309" y="1787651"/>
              <a:ext cx="4261153" cy="93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6" name="矩形 75"/>
            <p:cNvSpPr/>
            <p:nvPr/>
          </p:nvSpPr>
          <p:spPr>
            <a:xfrm>
              <a:off x="5846656" y="1787651"/>
              <a:ext cx="1629462" cy="9315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7" name="矩形 76"/>
            <p:cNvSpPr/>
            <p:nvPr/>
          </p:nvSpPr>
          <p:spPr>
            <a:xfrm>
              <a:off x="5865268" y="1978337"/>
              <a:ext cx="1630033" cy="507490"/>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第三十七条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8" name="矩形 77"/>
            <p:cNvSpPr/>
            <p:nvPr/>
          </p:nvSpPr>
          <p:spPr>
            <a:xfrm>
              <a:off x="7578897" y="1972725"/>
              <a:ext cx="4289956" cy="561365"/>
            </a:xfrm>
            <a:prstGeom prst="rect">
              <a:avLst/>
            </a:prstGeom>
            <a:noFill/>
          </p:spPr>
          <p:txBody>
            <a:bodyPr wrap="square" rtlCol="0">
              <a:spAutoFit/>
            </a:bodyPr>
            <a:lstStyle/>
            <a:p>
              <a:pPr>
                <a:lnSpc>
                  <a:spcPct val="120000"/>
                </a:lnSpc>
              </a:pPr>
              <a:r>
                <a:rPr lang="zh-CN" altLang="en-US" sz="2000" b="1" dirty="0">
                  <a:latin typeface="微软雅黑" panose="020B0503020204020204" pitchFamily="34" charset="-122"/>
                  <a:ea typeface="微软雅黑" panose="020B0503020204020204" pitchFamily="34" charset="-122"/>
                  <a:cs typeface="+mn-ea"/>
                </a:rPr>
                <a:t>党员干部要善于同党外干部合作共事</a:t>
              </a:r>
            </a:p>
          </p:txBody>
        </p:sp>
      </p:grpSp>
      <p:grpSp>
        <p:nvGrpSpPr>
          <p:cNvPr id="79" name="组合 78"/>
          <p:cNvGrpSpPr/>
          <p:nvPr/>
        </p:nvGrpSpPr>
        <p:grpSpPr>
          <a:xfrm>
            <a:off x="5846656" y="4923528"/>
            <a:ext cx="5981806" cy="766072"/>
            <a:chOff x="5846656" y="1787651"/>
            <a:chExt cx="5981806" cy="931511"/>
          </a:xfrm>
        </p:grpSpPr>
        <p:sp>
          <p:nvSpPr>
            <p:cNvPr id="80" name="矩形 79"/>
            <p:cNvSpPr/>
            <p:nvPr/>
          </p:nvSpPr>
          <p:spPr>
            <a:xfrm>
              <a:off x="7567309" y="1787651"/>
              <a:ext cx="4261153" cy="93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1" name="矩形 80"/>
            <p:cNvSpPr/>
            <p:nvPr/>
          </p:nvSpPr>
          <p:spPr>
            <a:xfrm>
              <a:off x="5846656" y="1787651"/>
              <a:ext cx="1629462" cy="93151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2" name="矩形 81"/>
            <p:cNvSpPr/>
            <p:nvPr/>
          </p:nvSpPr>
          <p:spPr>
            <a:xfrm>
              <a:off x="5865268" y="1978337"/>
              <a:ext cx="1630033" cy="507490"/>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第三十八条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3" name="矩形 82"/>
            <p:cNvSpPr/>
            <p:nvPr/>
          </p:nvSpPr>
          <p:spPr>
            <a:xfrm>
              <a:off x="7578897" y="1972725"/>
              <a:ext cx="4198766" cy="561365"/>
            </a:xfrm>
            <a:prstGeom prst="rect">
              <a:avLst/>
            </a:prstGeom>
            <a:noFill/>
          </p:spPr>
          <p:txBody>
            <a:bodyPr wrap="square" rtlCol="0">
              <a:spAutoFit/>
            </a:bodyPr>
            <a:lstStyle/>
            <a:p>
              <a:pPr>
                <a:lnSpc>
                  <a:spcPct val="120000"/>
                </a:lnSpc>
              </a:pPr>
              <a:r>
                <a:rPr lang="zh-CN" altLang="en-US" sz="2000" b="1" dirty="0">
                  <a:latin typeface="微软雅黑" panose="020B0503020204020204" pitchFamily="34" charset="-122"/>
                  <a:ea typeface="微软雅黑" panose="020B0503020204020204" pitchFamily="34" charset="-122"/>
                  <a:cs typeface="+mn-ea"/>
                </a:rPr>
                <a:t>干部职务的变动或解除、退休离休</a:t>
              </a:r>
            </a:p>
          </p:txBody>
        </p:sp>
      </p:grpSp>
      <p:sp>
        <p:nvSpPr>
          <p:cNvPr id="3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00341734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9"/>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3251"/>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1000"/>
                                        <p:tgtEl>
                                          <p:spTgt spid="69"/>
                                        </p:tgtEl>
                                      </p:cBhvr>
                                    </p:animEffect>
                                    <p:anim calcmode="lin" valueType="num">
                                      <p:cBhvr>
                                        <p:cTn id="36" dur="1000" fill="hold"/>
                                        <p:tgtEl>
                                          <p:spTgt spid="69"/>
                                        </p:tgtEl>
                                        <p:attrNameLst>
                                          <p:attrName>ppt_x</p:attrName>
                                        </p:attrNameLst>
                                      </p:cBhvr>
                                      <p:tavLst>
                                        <p:tav tm="0">
                                          <p:val>
                                            <p:strVal val="#ppt_x"/>
                                          </p:val>
                                        </p:tav>
                                        <p:tav tm="100000">
                                          <p:val>
                                            <p:strVal val="#ppt_x"/>
                                          </p:val>
                                        </p:tav>
                                      </p:tavLst>
                                    </p:anim>
                                    <p:anim calcmode="lin" valueType="num">
                                      <p:cBhvr>
                                        <p:cTn id="37" dur="1000" fill="hold"/>
                                        <p:tgtEl>
                                          <p:spTgt spid="69"/>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1000"/>
                                        <p:tgtEl>
                                          <p:spTgt spid="74"/>
                                        </p:tgtEl>
                                      </p:cBhvr>
                                    </p:animEffect>
                                    <p:anim calcmode="lin" valueType="num">
                                      <p:cBhvr>
                                        <p:cTn id="41" dur="1000" fill="hold"/>
                                        <p:tgtEl>
                                          <p:spTgt spid="74"/>
                                        </p:tgtEl>
                                        <p:attrNameLst>
                                          <p:attrName>ppt_x</p:attrName>
                                        </p:attrNameLst>
                                      </p:cBhvr>
                                      <p:tavLst>
                                        <p:tav tm="0">
                                          <p:val>
                                            <p:strVal val="#ppt_x"/>
                                          </p:val>
                                        </p:tav>
                                        <p:tav tm="100000">
                                          <p:val>
                                            <p:strVal val="#ppt_x"/>
                                          </p:val>
                                        </p:tav>
                                      </p:tavLst>
                                    </p:anim>
                                    <p:anim calcmode="lin" valueType="num">
                                      <p:cBhvr>
                                        <p:cTn id="42" dur="1000" fill="hold"/>
                                        <p:tgtEl>
                                          <p:spTgt spid="7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1000"/>
                                        <p:tgtEl>
                                          <p:spTgt spid="79"/>
                                        </p:tgtEl>
                                      </p:cBhvr>
                                    </p:animEffect>
                                    <p:anim calcmode="lin" valueType="num">
                                      <p:cBhvr>
                                        <p:cTn id="46" dur="1000" fill="hold"/>
                                        <p:tgtEl>
                                          <p:spTgt spid="79"/>
                                        </p:tgtEl>
                                        <p:attrNameLst>
                                          <p:attrName>ppt_x</p:attrName>
                                        </p:attrNameLst>
                                      </p:cBhvr>
                                      <p:tavLst>
                                        <p:tav tm="0">
                                          <p:val>
                                            <p:strVal val="#ppt_x"/>
                                          </p:val>
                                        </p:tav>
                                        <p:tav tm="100000">
                                          <p:val>
                                            <p:strVal val="#ppt_x"/>
                                          </p:val>
                                        </p:tav>
                                      </p:tavLst>
                                    </p:anim>
                                    <p:anim calcmode="lin" valueType="num">
                                      <p:cBhvr>
                                        <p:cTn id="47"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29" grpId="0"/>
      <p:bldP spid="3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党的干部政策</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9" name="矩形 28">
            <a:extLst>
              <a:ext uri="{FF2B5EF4-FFF2-40B4-BE49-F238E27FC236}">
                <a16:creationId xmlns:a16="http://schemas.microsoft.com/office/drawing/2014/main" id="{96BF3C42-B8B1-478C-A125-B4B68CDDB934}"/>
              </a:ext>
            </a:extLst>
          </p:cNvPr>
          <p:cNvSpPr/>
          <p:nvPr/>
        </p:nvSpPr>
        <p:spPr>
          <a:xfrm>
            <a:off x="846612" y="3266941"/>
            <a:ext cx="3914856" cy="1614801"/>
          </a:xfrm>
          <a:prstGeom prst="rect">
            <a:avLst/>
          </a:prstGeom>
        </p:spPr>
        <p:txBody>
          <a:bodyPr wrap="square">
            <a:spAutoFit/>
          </a:bodyPr>
          <a:lstStyle/>
          <a:p>
            <a:pPr algn="ctr">
              <a:lnSpc>
                <a:spcPct val="130000"/>
              </a:lnSpc>
            </a:pP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选拔干部的</a:t>
            </a: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原则方针</a:t>
            </a: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和基本政策</a:t>
            </a:r>
          </a:p>
        </p:txBody>
      </p:sp>
      <p:grpSp>
        <p:nvGrpSpPr>
          <p:cNvPr id="38" name="组合 37"/>
          <p:cNvGrpSpPr/>
          <p:nvPr/>
        </p:nvGrpSpPr>
        <p:grpSpPr>
          <a:xfrm>
            <a:off x="5728126" y="1673932"/>
            <a:ext cx="6167012" cy="3834692"/>
            <a:chOff x="6731000" y="1816807"/>
            <a:chExt cx="5164137" cy="3834692"/>
          </a:xfrm>
        </p:grpSpPr>
        <p:sp>
          <p:nvSpPr>
            <p:cNvPr id="39" name="矩形 38">
              <a:extLst>
                <a:ext uri="{FF2B5EF4-FFF2-40B4-BE49-F238E27FC236}">
                  <a16:creationId xmlns:a16="http://schemas.microsoft.com/office/drawing/2014/main" id="{1000EA05-AD8C-482D-A001-8623FEB69FCE}"/>
                </a:ext>
              </a:extLst>
            </p:cNvPr>
            <p:cNvSpPr/>
            <p:nvPr/>
          </p:nvSpPr>
          <p:spPr>
            <a:xfrm>
              <a:off x="6896100" y="2556176"/>
              <a:ext cx="4999037" cy="2973122"/>
            </a:xfrm>
            <a:prstGeom prst="rect">
              <a:avLst/>
            </a:prstGeom>
            <a:noFill/>
          </p:spPr>
          <p:txBody>
            <a:bodyPr wrap="square" rtlCol="0">
              <a:spAutoFit/>
            </a:bodyPr>
            <a:lstStyle/>
            <a:p>
              <a:pPr>
                <a:lnSpc>
                  <a:spcPct val="130000"/>
                </a:lnSpc>
              </a:pPr>
              <a:r>
                <a:rPr lang="zh-CN" altLang="en-US" b="1" dirty="0" smtClean="0">
                  <a:latin typeface="微软雅黑" panose="020B0503020204020204" pitchFamily="34" charset="-122"/>
                  <a:ea typeface="微软雅黑" panose="020B0503020204020204" pitchFamily="34" charset="-122"/>
                  <a:cs typeface="+mn-ea"/>
                  <a:sym typeface="+mn-lt"/>
                </a:rPr>
                <a:t>        党</a:t>
              </a:r>
              <a:r>
                <a:rPr lang="zh-CN" altLang="en-US" b="1" dirty="0">
                  <a:latin typeface="微软雅黑" panose="020B0503020204020204" pitchFamily="34" charset="-122"/>
                  <a:ea typeface="微软雅黑" panose="020B0503020204020204" pitchFamily="34" charset="-122"/>
                  <a:cs typeface="+mn-ea"/>
                  <a:sym typeface="+mn-lt"/>
                </a:rPr>
                <a:t>的干部是党的事业的骨干，是人民的公仆，要做到忠诚干净担当。党按照德才兼备、以德为先的原则选拔干部，坚持五湖四海、任人唯贤，坚持事业为上、公道正派，反对任人唯亲，努力实现干部队伍的革命化、年轻化、知识化、专业化。</a:t>
              </a:r>
            </a:p>
            <a:p>
              <a:pPr>
                <a:lnSpc>
                  <a:spcPct val="130000"/>
                </a:lnSpc>
              </a:pPr>
              <a:r>
                <a:rPr lang="zh-CN" altLang="en-US" b="1" dirty="0">
                  <a:latin typeface="微软雅黑" panose="020B0503020204020204" pitchFamily="34" charset="-122"/>
                  <a:ea typeface="微软雅黑" panose="020B0503020204020204" pitchFamily="34" charset="-122"/>
                  <a:cs typeface="+mn-ea"/>
                  <a:sym typeface="+mn-lt"/>
                </a:rPr>
                <a:t>　　党重视教育、培训、选拔、考核和监督干部，特别是培养、选拔优秀年轻干部。积极推进干部制度改革。</a:t>
              </a:r>
            </a:p>
            <a:p>
              <a:pPr>
                <a:lnSpc>
                  <a:spcPct val="130000"/>
                </a:lnSpc>
              </a:pPr>
              <a:r>
                <a:rPr lang="zh-CN" altLang="en-US" b="1" dirty="0">
                  <a:latin typeface="微软雅黑" panose="020B0503020204020204" pitchFamily="34" charset="-122"/>
                  <a:ea typeface="微软雅黑" panose="020B0503020204020204" pitchFamily="34" charset="-122"/>
                  <a:cs typeface="+mn-ea"/>
                  <a:sym typeface="+mn-lt"/>
                </a:rPr>
                <a:t>　　党重视培养、选拔女干部和少数民族干部。</a:t>
              </a:r>
            </a:p>
          </p:txBody>
        </p:sp>
        <p:sp>
          <p:nvSpPr>
            <p:cNvPr id="40" name="圆角矩形 39"/>
            <p:cNvSpPr/>
            <p:nvPr/>
          </p:nvSpPr>
          <p:spPr>
            <a:xfrm>
              <a:off x="6731000" y="2138780"/>
              <a:ext cx="5126037" cy="3512719"/>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7660479" y="1816807"/>
              <a:ext cx="3267076" cy="615855"/>
              <a:chOff x="7871976" y="2106684"/>
              <a:chExt cx="2726371" cy="474297"/>
            </a:xfrm>
          </p:grpSpPr>
          <p:sp>
            <p:nvSpPr>
              <p:cNvPr id="42" name="圆角矩形 41">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3" name="矩形 42">
                <a:extLst>
                  <a:ext uri="{FF2B5EF4-FFF2-40B4-BE49-F238E27FC236}">
                    <a16:creationId xmlns:a16="http://schemas.microsoft.com/office/drawing/2014/main" id="{A880D1BA-17B8-4531-A25F-5A9DEF13FE20}"/>
                  </a:ext>
                </a:extLst>
              </p:cNvPr>
              <p:cNvSpPr/>
              <p:nvPr/>
            </p:nvSpPr>
            <p:spPr>
              <a:xfrm>
                <a:off x="8565749" y="2166057"/>
                <a:ext cx="1338824"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第三十五条</a:t>
                </a:r>
              </a:p>
            </p:txBody>
          </p:sp>
        </p:grpSp>
      </p:grpSp>
      <p:sp>
        <p:nvSpPr>
          <p:cNvPr id="20"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4431248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9"/>
                                        </p:tgtEl>
                                        <p:attrNameLst>
                                          <p:attrName>style.visibility</p:attrName>
                                        </p:attrNameLst>
                                      </p:cBhvr>
                                      <p:to>
                                        <p:strVal val="visible"/>
                                      </p:to>
                                    </p:set>
                                  </p:childTnLst>
                                </p:cTn>
                              </p:par>
                            </p:childTnLst>
                          </p:cTn>
                        </p:par>
                        <p:par>
                          <p:cTn id="23" fill="hold">
                            <p:stCondLst>
                              <p:cond delay="5251"/>
                            </p:stCondLst>
                            <p:childTnLst>
                              <p:par>
                                <p:cTn id="24" presetID="16" presetClass="entr" presetSubtype="21"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barn(inVertical)">
                                      <p:cBhvr>
                                        <p:cTn id="2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352747"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领导干部必须具备的基本条件</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9" name="矩形 28">
            <a:extLst>
              <a:ext uri="{FF2B5EF4-FFF2-40B4-BE49-F238E27FC236}">
                <a16:creationId xmlns:a16="http://schemas.microsoft.com/office/drawing/2014/main" id="{96BF3C42-B8B1-478C-A125-B4B68CDDB934}"/>
              </a:ext>
            </a:extLst>
          </p:cNvPr>
          <p:cNvSpPr/>
          <p:nvPr/>
        </p:nvSpPr>
        <p:spPr>
          <a:xfrm>
            <a:off x="846612" y="3266941"/>
            <a:ext cx="3914856" cy="1614801"/>
          </a:xfrm>
          <a:prstGeom prst="rect">
            <a:avLst/>
          </a:prstGeom>
        </p:spPr>
        <p:txBody>
          <a:bodyPr wrap="square">
            <a:spAutoFit/>
          </a:bodyPr>
          <a:lstStyle/>
          <a:p>
            <a:pPr algn="ctr">
              <a:lnSpc>
                <a:spcPct val="130000"/>
              </a:lnSpc>
            </a:pP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领导干部必须具备的基本条件</a:t>
            </a:r>
          </a:p>
        </p:txBody>
      </p:sp>
      <p:sp>
        <p:nvSpPr>
          <p:cNvPr id="4" name="矩形 3"/>
          <p:cNvSpPr/>
          <p:nvPr/>
        </p:nvSpPr>
        <p:spPr>
          <a:xfrm>
            <a:off x="6156512" y="1572564"/>
            <a:ext cx="5797363" cy="1572738"/>
          </a:xfrm>
          <a:prstGeom prst="rect">
            <a:avLst/>
          </a:prstGeom>
          <a:noFill/>
        </p:spPr>
        <p:txBody>
          <a:bodyPr wrap="square" rtlCol="0">
            <a:spAutoFit/>
          </a:bodyPr>
          <a:lstStyle/>
          <a:p>
            <a:pPr algn="just">
              <a:lnSpc>
                <a:spcPct val="130000"/>
              </a:lnSpc>
            </a:pPr>
            <a:r>
              <a:rPr lang="en-US" altLang="zh-CN" sz="2000" b="1" dirty="0">
                <a:solidFill>
                  <a:schemeClr val="accent1"/>
                </a:solidFill>
                <a:cs typeface="+mn-ea"/>
                <a:sym typeface="+mn-lt"/>
              </a:rPr>
              <a:t>【</a:t>
            </a:r>
            <a:r>
              <a:rPr lang="zh-CN" altLang="zh-CN" b="1" dirty="0" smtClean="0">
                <a:solidFill>
                  <a:schemeClr val="accent1"/>
                </a:solidFill>
                <a:latin typeface="微软雅黑" panose="020B0503020204020204" pitchFamily="34" charset="-122"/>
                <a:ea typeface="微软雅黑" panose="020B0503020204020204" pitchFamily="34" charset="-122"/>
                <a:cs typeface="+mn-ea"/>
              </a:rPr>
              <a:t>第三十六条</a:t>
            </a:r>
            <a:r>
              <a:rPr lang="en-US" altLang="zh-CN" b="1" dirty="0" smtClean="0">
                <a:solidFill>
                  <a:schemeClr val="accent1"/>
                </a:solidFill>
                <a:cs typeface="+mn-ea"/>
                <a:sym typeface="+mn-lt"/>
              </a:rPr>
              <a:t>】 </a:t>
            </a:r>
            <a:r>
              <a:rPr lang="zh-CN" altLang="zh-CN" b="1" dirty="0" smtClean="0">
                <a:latin typeface="微软雅黑" panose="020B0503020204020204" pitchFamily="34" charset="-122"/>
                <a:ea typeface="微软雅黑" panose="020B0503020204020204" pitchFamily="34" charset="-122"/>
                <a:cs typeface="+mn-ea"/>
              </a:rPr>
              <a:t>党</a:t>
            </a:r>
            <a:r>
              <a:rPr lang="zh-CN" altLang="zh-CN" b="1" dirty="0">
                <a:latin typeface="微软雅黑" panose="020B0503020204020204" pitchFamily="34" charset="-122"/>
                <a:ea typeface="微软雅黑" panose="020B0503020204020204" pitchFamily="34" charset="-122"/>
                <a:cs typeface="+mn-ea"/>
              </a:rPr>
              <a:t>的各级领导干部必须信念坚定、为民服务、勤政务实、敢于担当、清正廉洁，模范地履行本章程第三条所规定的党员的各项义务，并且必须具备以下的基本条件：</a:t>
            </a:r>
          </a:p>
        </p:txBody>
      </p:sp>
      <p:sp>
        <p:nvSpPr>
          <p:cNvPr id="52" name="矩形 51"/>
          <p:cNvSpPr/>
          <p:nvPr/>
        </p:nvSpPr>
        <p:spPr>
          <a:xfrm>
            <a:off x="6355590" y="4058727"/>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zh-CN" sz="2400" b="1" spc="300" dirty="0">
                <a:solidFill>
                  <a:schemeClr val="accent1"/>
                </a:solidFill>
                <a:latin typeface="Impact"/>
                <a:ea typeface="微软雅黑"/>
              </a:rPr>
              <a:t>政治理论</a:t>
            </a:r>
            <a:endParaRPr lang="zh-CN" altLang="en-US" sz="2400" b="1" spc="300" dirty="0">
              <a:solidFill>
                <a:schemeClr val="accent1"/>
              </a:solidFill>
              <a:latin typeface="Impact"/>
              <a:ea typeface="微软雅黑"/>
            </a:endParaRPr>
          </a:p>
        </p:txBody>
      </p:sp>
      <p:sp>
        <p:nvSpPr>
          <p:cNvPr id="53" name="矩形 52"/>
          <p:cNvSpPr/>
          <p:nvPr/>
        </p:nvSpPr>
        <p:spPr>
          <a:xfrm>
            <a:off x="9325849" y="4058727"/>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400" b="1" spc="300" dirty="0">
                <a:solidFill>
                  <a:schemeClr val="accent1"/>
                </a:solidFill>
                <a:latin typeface="Impact"/>
                <a:ea typeface="微软雅黑"/>
              </a:rPr>
              <a:t>理想信念</a:t>
            </a:r>
          </a:p>
        </p:txBody>
      </p:sp>
      <p:sp>
        <p:nvSpPr>
          <p:cNvPr id="54" name="矩形 53"/>
          <p:cNvSpPr/>
          <p:nvPr/>
        </p:nvSpPr>
        <p:spPr>
          <a:xfrm>
            <a:off x="6355590" y="4643456"/>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400" b="1" spc="300" dirty="0">
                <a:solidFill>
                  <a:schemeClr val="accent1"/>
                </a:solidFill>
                <a:latin typeface="Impact"/>
                <a:ea typeface="微软雅黑"/>
              </a:rPr>
              <a:t>思想作风</a:t>
            </a:r>
          </a:p>
        </p:txBody>
      </p:sp>
      <p:sp>
        <p:nvSpPr>
          <p:cNvPr id="55" name="矩形 54"/>
          <p:cNvSpPr/>
          <p:nvPr/>
        </p:nvSpPr>
        <p:spPr>
          <a:xfrm>
            <a:off x="9325849" y="4643456"/>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400" b="1" spc="300" dirty="0">
                <a:solidFill>
                  <a:schemeClr val="accent1"/>
                </a:solidFill>
                <a:latin typeface="Impact"/>
                <a:ea typeface="微软雅黑"/>
              </a:rPr>
              <a:t>能力水平</a:t>
            </a:r>
          </a:p>
        </p:txBody>
      </p:sp>
      <p:sp>
        <p:nvSpPr>
          <p:cNvPr id="56" name="矩形 55"/>
          <p:cNvSpPr/>
          <p:nvPr/>
        </p:nvSpPr>
        <p:spPr>
          <a:xfrm>
            <a:off x="6355590" y="5242500"/>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400" b="1" spc="300" dirty="0">
                <a:solidFill>
                  <a:schemeClr val="accent1"/>
                </a:solidFill>
                <a:latin typeface="Impact"/>
                <a:ea typeface="微软雅黑"/>
              </a:rPr>
              <a:t>勤政廉洁</a:t>
            </a:r>
          </a:p>
        </p:txBody>
      </p:sp>
      <p:sp>
        <p:nvSpPr>
          <p:cNvPr id="57" name="矩形 56"/>
          <p:cNvSpPr/>
          <p:nvPr/>
        </p:nvSpPr>
        <p:spPr>
          <a:xfrm>
            <a:off x="9325849" y="5242500"/>
            <a:ext cx="2531189" cy="480000"/>
          </a:xfrm>
          <a:prstGeom prst="rect">
            <a:avLst/>
          </a:prstGeom>
          <a:noFill/>
          <a:ln w="6350">
            <a:solidFill>
              <a:schemeClr val="accent1"/>
            </a:solid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400" b="1" spc="300" dirty="0">
                <a:solidFill>
                  <a:schemeClr val="accent1"/>
                </a:solidFill>
                <a:latin typeface="Impact"/>
                <a:ea typeface="微软雅黑"/>
              </a:rPr>
              <a:t>民主团结</a:t>
            </a:r>
          </a:p>
        </p:txBody>
      </p:sp>
      <p:sp>
        <p:nvSpPr>
          <p:cNvPr id="58" name="矩形 57"/>
          <p:cNvSpPr/>
          <p:nvPr/>
        </p:nvSpPr>
        <p:spPr>
          <a:xfrm>
            <a:off x="6355590" y="3272350"/>
            <a:ext cx="5501448" cy="636595"/>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r>
              <a:rPr lang="zh-CN" altLang="en-US" sz="2800" b="1" spc="300" dirty="0">
                <a:solidFill>
                  <a:srgbClr val="FDF29C"/>
                </a:solidFill>
                <a:latin typeface="微软雅黑" panose="020B0503020204020204" pitchFamily="34" charset="-122"/>
                <a:ea typeface="微软雅黑"/>
              </a:rPr>
              <a:t>六个方面</a:t>
            </a:r>
          </a:p>
        </p:txBody>
      </p:sp>
      <p:sp>
        <p:nvSpPr>
          <p:cNvPr id="2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7353317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9"/>
                                        </p:tgtEl>
                                        <p:attrNameLst>
                                          <p:attrName>style.visibility</p:attrName>
                                        </p:attrNameLst>
                                      </p:cBhvr>
                                      <p:to>
                                        <p:strVal val="visible"/>
                                      </p:to>
                                    </p:set>
                                  </p:childTnLst>
                                </p:cTn>
                              </p:par>
                            </p:childTnLst>
                          </p:cTn>
                        </p:par>
                        <p:par>
                          <p:cTn id="23" fill="hold">
                            <p:stCondLst>
                              <p:cond delay="5001"/>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750"/>
                                        <p:tgtEl>
                                          <p:spTgt spid="4"/>
                                        </p:tgtEl>
                                      </p:cBhvr>
                                    </p:animEffect>
                                  </p:childTnLst>
                                </p:cTn>
                              </p:par>
                            </p:childTnLst>
                          </p:cTn>
                        </p:par>
                        <p:par>
                          <p:cTn id="27" fill="hold">
                            <p:stCondLst>
                              <p:cond delay="5751"/>
                            </p:stCondLst>
                            <p:childTnLst>
                              <p:par>
                                <p:cTn id="28" presetID="16" presetClass="entr" presetSubtype="21"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barn(inVertical)">
                                      <p:cBhvr>
                                        <p:cTn id="30" dur="750"/>
                                        <p:tgtEl>
                                          <p:spTgt spid="58"/>
                                        </p:tgtEl>
                                      </p:cBhvr>
                                    </p:animEffect>
                                  </p:childTnLst>
                                </p:cTn>
                              </p:par>
                            </p:childTnLst>
                          </p:cTn>
                        </p:par>
                        <p:par>
                          <p:cTn id="31" fill="hold">
                            <p:stCondLst>
                              <p:cond delay="6501"/>
                            </p:stCondLst>
                            <p:childTnLst>
                              <p:par>
                                <p:cTn id="32" presetID="42"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1000" fill="hold"/>
                                        <p:tgtEl>
                                          <p:spTgt spid="5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1000"/>
                                        <p:tgtEl>
                                          <p:spTgt spid="53"/>
                                        </p:tgtEl>
                                      </p:cBhvr>
                                    </p:animEffect>
                                    <p:anim calcmode="lin" valueType="num">
                                      <p:cBhvr>
                                        <p:cTn id="40" dur="1000" fill="hold"/>
                                        <p:tgtEl>
                                          <p:spTgt spid="53"/>
                                        </p:tgtEl>
                                        <p:attrNameLst>
                                          <p:attrName>ppt_x</p:attrName>
                                        </p:attrNameLst>
                                      </p:cBhvr>
                                      <p:tavLst>
                                        <p:tav tm="0">
                                          <p:val>
                                            <p:strVal val="#ppt_x"/>
                                          </p:val>
                                        </p:tav>
                                        <p:tav tm="100000">
                                          <p:val>
                                            <p:strVal val="#ppt_x"/>
                                          </p:val>
                                        </p:tav>
                                      </p:tavLst>
                                    </p:anim>
                                    <p:anim calcmode="lin" valueType="num">
                                      <p:cBhvr>
                                        <p:cTn id="41" dur="1000" fill="hold"/>
                                        <p:tgtEl>
                                          <p:spTgt spid="5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1000"/>
                                        <p:tgtEl>
                                          <p:spTgt spid="54"/>
                                        </p:tgtEl>
                                      </p:cBhvr>
                                    </p:animEffect>
                                    <p:anim calcmode="lin" valueType="num">
                                      <p:cBhvr>
                                        <p:cTn id="45" dur="1000" fill="hold"/>
                                        <p:tgtEl>
                                          <p:spTgt spid="54"/>
                                        </p:tgtEl>
                                        <p:attrNameLst>
                                          <p:attrName>ppt_x</p:attrName>
                                        </p:attrNameLst>
                                      </p:cBhvr>
                                      <p:tavLst>
                                        <p:tav tm="0">
                                          <p:val>
                                            <p:strVal val="#ppt_x"/>
                                          </p:val>
                                        </p:tav>
                                        <p:tav tm="100000">
                                          <p:val>
                                            <p:strVal val="#ppt_x"/>
                                          </p:val>
                                        </p:tav>
                                      </p:tavLst>
                                    </p:anim>
                                    <p:anim calcmode="lin" valueType="num">
                                      <p:cBhvr>
                                        <p:cTn id="46" dur="1000" fill="hold"/>
                                        <p:tgtEl>
                                          <p:spTgt spid="5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1000"/>
                                        <p:tgtEl>
                                          <p:spTgt spid="56"/>
                                        </p:tgtEl>
                                      </p:cBhvr>
                                    </p:animEffect>
                                    <p:anim calcmode="lin" valueType="num">
                                      <p:cBhvr>
                                        <p:cTn id="55" dur="1000" fill="hold"/>
                                        <p:tgtEl>
                                          <p:spTgt spid="56"/>
                                        </p:tgtEl>
                                        <p:attrNameLst>
                                          <p:attrName>ppt_x</p:attrName>
                                        </p:attrNameLst>
                                      </p:cBhvr>
                                      <p:tavLst>
                                        <p:tav tm="0">
                                          <p:val>
                                            <p:strVal val="#ppt_x"/>
                                          </p:val>
                                        </p:tav>
                                        <p:tav tm="100000">
                                          <p:val>
                                            <p:strVal val="#ppt_x"/>
                                          </p:val>
                                        </p:tav>
                                      </p:tavLst>
                                    </p:anim>
                                    <p:anim calcmode="lin" valueType="num">
                                      <p:cBhvr>
                                        <p:cTn id="56" dur="1000" fill="hold"/>
                                        <p:tgtEl>
                                          <p:spTgt spid="5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4" grpId="0"/>
      <p:bldP spid="52" grpId="0" animBg="1"/>
      <p:bldP spid="53" grpId="0" animBg="1"/>
      <p:bldP spid="54" grpId="0" animBg="1"/>
      <p:bldP spid="55" grpId="0" animBg="1"/>
      <p:bldP spid="56" grpId="0" animBg="1"/>
      <p:bldP spid="57" grpId="0" animBg="1"/>
      <p:bldP spid="58" grpId="0" animBg="1"/>
      <p:bldP spid="2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376256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党员干部的其他规定</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9" name="矩形 28">
            <a:extLst>
              <a:ext uri="{FF2B5EF4-FFF2-40B4-BE49-F238E27FC236}">
                <a16:creationId xmlns:a16="http://schemas.microsoft.com/office/drawing/2014/main" id="{96BF3C42-B8B1-478C-A125-B4B68CDDB934}"/>
              </a:ext>
            </a:extLst>
          </p:cNvPr>
          <p:cNvSpPr/>
          <p:nvPr/>
        </p:nvSpPr>
        <p:spPr>
          <a:xfrm>
            <a:off x="1055646" y="3266941"/>
            <a:ext cx="3496788" cy="1692771"/>
          </a:xfrm>
          <a:prstGeom prst="rect">
            <a:avLst/>
          </a:prstGeom>
        </p:spPr>
        <p:txBody>
          <a:bodyPr wrap="square">
            <a:spAutoFit/>
          </a:bodyPr>
          <a:lstStyle/>
          <a:p>
            <a:pPr>
              <a:lnSpc>
                <a:spcPct val="130000"/>
              </a:lnSpc>
            </a:pP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合作共事</a:t>
            </a:r>
          </a:p>
          <a:p>
            <a:pPr>
              <a:lnSpc>
                <a:spcPct val="130000"/>
              </a:lnSpc>
            </a:pPr>
            <a:r>
              <a:rPr lang="zh-CN" altLang="en-US" sz="4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        退休</a:t>
            </a: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离休</a:t>
            </a:r>
          </a:p>
        </p:txBody>
      </p:sp>
      <p:grpSp>
        <p:nvGrpSpPr>
          <p:cNvPr id="9" name="组合 8"/>
          <p:cNvGrpSpPr/>
          <p:nvPr/>
        </p:nvGrpSpPr>
        <p:grpSpPr>
          <a:xfrm>
            <a:off x="5627581" y="1740033"/>
            <a:ext cx="6229457" cy="1823047"/>
            <a:chOff x="5627581" y="1511433"/>
            <a:chExt cx="6229457" cy="1823047"/>
          </a:xfrm>
        </p:grpSpPr>
        <p:sp>
          <p:nvSpPr>
            <p:cNvPr id="30" name="矩形 29"/>
            <p:cNvSpPr/>
            <p:nvPr/>
          </p:nvSpPr>
          <p:spPr>
            <a:xfrm>
              <a:off x="7348234" y="1511433"/>
              <a:ext cx="4508804" cy="18230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1" name="矩形 30"/>
            <p:cNvSpPr/>
            <p:nvPr/>
          </p:nvSpPr>
          <p:spPr>
            <a:xfrm>
              <a:off x="5627581" y="1511433"/>
              <a:ext cx="1629462" cy="18230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32" name="矩形 31"/>
            <p:cNvSpPr/>
            <p:nvPr/>
          </p:nvSpPr>
          <p:spPr>
            <a:xfrm>
              <a:off x="5646193" y="2196740"/>
              <a:ext cx="1630033" cy="417358"/>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第三十七条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矩形 32"/>
            <p:cNvSpPr/>
            <p:nvPr/>
          </p:nvSpPr>
          <p:spPr>
            <a:xfrm>
              <a:off x="7436021" y="1638126"/>
              <a:ext cx="4249565" cy="1569660"/>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党员干部要</a:t>
              </a:r>
              <a:r>
                <a:rPr lang="zh-CN" altLang="en-US" sz="1600" b="1" dirty="0">
                  <a:solidFill>
                    <a:schemeClr val="accent1"/>
                  </a:solidFill>
                  <a:latin typeface="微软雅黑" panose="020B0503020204020204" pitchFamily="34" charset="-122"/>
                  <a:ea typeface="微软雅黑" panose="020B0503020204020204" pitchFamily="34" charset="-122"/>
                  <a:cs typeface="+mn-ea"/>
                </a:rPr>
                <a:t>善于同党外干部合作共事</a:t>
              </a:r>
              <a:r>
                <a:rPr lang="zh-CN" altLang="en-US" sz="1600" b="1" dirty="0">
                  <a:latin typeface="微软雅黑" panose="020B0503020204020204" pitchFamily="34" charset="-122"/>
                  <a:ea typeface="微软雅黑" panose="020B0503020204020204" pitchFamily="34" charset="-122"/>
                  <a:cs typeface="+mn-ea"/>
                </a:rPr>
                <a:t>，尊重他们，虚心学习他们的长处。</a:t>
              </a:r>
            </a:p>
            <a:p>
              <a:pPr>
                <a:lnSpc>
                  <a:spcPct val="120000"/>
                </a:lnSpc>
              </a:pPr>
              <a:r>
                <a:rPr lang="zh-CN" altLang="en-US" sz="1600" b="1" dirty="0" smtClean="0">
                  <a:latin typeface="微软雅黑" panose="020B0503020204020204" pitchFamily="34" charset="-122"/>
                  <a:ea typeface="微软雅黑" panose="020B0503020204020204" pitchFamily="34" charset="-122"/>
                  <a:cs typeface="+mn-ea"/>
                </a:rPr>
                <a:t>党</a:t>
              </a:r>
              <a:r>
                <a:rPr lang="zh-CN" altLang="en-US" sz="1600" b="1" dirty="0">
                  <a:latin typeface="微软雅黑" panose="020B0503020204020204" pitchFamily="34" charset="-122"/>
                  <a:ea typeface="微软雅黑" panose="020B0503020204020204" pitchFamily="34" charset="-122"/>
                  <a:cs typeface="+mn-ea"/>
                </a:rPr>
                <a:t>的各级组织要善于发现和推荐有真才实学的党外干部担任领导工作，保证他们有职有权，充分发挥他们的作用。</a:t>
              </a:r>
            </a:p>
          </p:txBody>
        </p:sp>
      </p:grpSp>
      <p:grpSp>
        <p:nvGrpSpPr>
          <p:cNvPr id="10" name="组合 9"/>
          <p:cNvGrpSpPr/>
          <p:nvPr/>
        </p:nvGrpSpPr>
        <p:grpSpPr>
          <a:xfrm>
            <a:off x="5627581" y="3910249"/>
            <a:ext cx="6229457" cy="1823048"/>
            <a:chOff x="5627581" y="3681649"/>
            <a:chExt cx="6229457" cy="1823048"/>
          </a:xfrm>
        </p:grpSpPr>
        <p:sp>
          <p:nvSpPr>
            <p:cNvPr id="40" name="矩形 39"/>
            <p:cNvSpPr/>
            <p:nvPr/>
          </p:nvSpPr>
          <p:spPr>
            <a:xfrm>
              <a:off x="7348234" y="3681649"/>
              <a:ext cx="4508804" cy="182304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1" name="矩形 40"/>
            <p:cNvSpPr/>
            <p:nvPr/>
          </p:nvSpPr>
          <p:spPr>
            <a:xfrm>
              <a:off x="5627581" y="3681649"/>
              <a:ext cx="1629462" cy="182304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2" name="矩形 41"/>
            <p:cNvSpPr/>
            <p:nvPr/>
          </p:nvSpPr>
          <p:spPr>
            <a:xfrm>
              <a:off x="5646193" y="4366957"/>
              <a:ext cx="1630033" cy="417358"/>
            </a:xfrm>
            <a:prstGeom prst="rect">
              <a:avLst/>
            </a:prstGeom>
            <a:noFill/>
            <a:ln>
              <a:noFill/>
            </a:ln>
          </p:spPr>
          <p:txBody>
            <a:bodyPr wrap="square">
              <a:spAutoFit/>
            </a:bodyPr>
            <a:lstStyle/>
            <a:p>
              <a:pPr algn="ctr">
                <a:lnSpc>
                  <a:spcPct val="130000"/>
                </a:lnSpc>
              </a:pPr>
              <a:r>
                <a:rPr lang="zh-CN" altLang="en-US"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第三十八条</a:t>
              </a:r>
              <a:endParaRPr lang="zh-CN" altLang="en-US"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矩形 42"/>
            <p:cNvSpPr/>
            <p:nvPr/>
          </p:nvSpPr>
          <p:spPr>
            <a:xfrm>
              <a:off x="7436021" y="3808343"/>
              <a:ext cx="4249565" cy="1569660"/>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cs typeface="+mn-ea"/>
                </a:rPr>
                <a:t>党的各级领导干部，无论是由民主选举产生的，或是由领导机关任命的，他们的职务都不是终身的，都可以变动或解除。</a:t>
              </a:r>
            </a:p>
            <a:p>
              <a:pPr>
                <a:lnSpc>
                  <a:spcPct val="120000"/>
                </a:lnSpc>
              </a:pPr>
              <a:r>
                <a:rPr lang="zh-CN" altLang="en-US" sz="1600" b="1" dirty="0" smtClean="0">
                  <a:latin typeface="微软雅黑" panose="020B0503020204020204" pitchFamily="34" charset="-122"/>
                  <a:ea typeface="微软雅黑" panose="020B0503020204020204" pitchFamily="34" charset="-122"/>
                  <a:cs typeface="+mn-ea"/>
                </a:rPr>
                <a:t>年龄</a:t>
              </a:r>
              <a:r>
                <a:rPr lang="zh-CN" altLang="en-US" sz="1600" b="1" dirty="0">
                  <a:latin typeface="微软雅黑" panose="020B0503020204020204" pitchFamily="34" charset="-122"/>
                  <a:ea typeface="微软雅黑" panose="020B0503020204020204" pitchFamily="34" charset="-122"/>
                  <a:cs typeface="+mn-ea"/>
                </a:rPr>
                <a:t>和健康状况不适宜于继续担任工作的干部，应当按照国家的规定退、离休。</a:t>
              </a:r>
            </a:p>
          </p:txBody>
        </p:sp>
      </p:grpSp>
      <p:sp>
        <p:nvSpPr>
          <p:cNvPr id="2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0731474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29"/>
                                        </p:tgtEl>
                                        <p:attrNameLst>
                                          <p:attrName>style.visibility</p:attrName>
                                        </p:attrNameLst>
                                      </p:cBhvr>
                                      <p:to>
                                        <p:strVal val="visible"/>
                                      </p:to>
                                    </p:set>
                                  </p:childTnLst>
                                </p:cTn>
                              </p:par>
                            </p:childTnLst>
                          </p:cTn>
                        </p:par>
                        <p:par>
                          <p:cTn id="23" fill="hold">
                            <p:stCondLst>
                              <p:cond delay="3751"/>
                            </p:stCondLst>
                            <p:childTnLst>
                              <p:par>
                                <p:cTn id="24" presetID="2" presetClass="entr" presetSubtype="2"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4251"/>
                            </p:stCondLst>
                            <p:childTnLst>
                              <p:par>
                                <p:cTn id="29" presetID="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03</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实现中华民族伟大复兴的中国梦写入党章</a:t>
            </a:r>
          </a:p>
        </p:txBody>
      </p:sp>
      <p:sp>
        <p:nvSpPr>
          <p:cNvPr id="12" name="矩形 11"/>
          <p:cNvSpPr/>
          <p:nvPr/>
        </p:nvSpPr>
        <p:spPr>
          <a:xfrm>
            <a:off x="5403210" y="2600659"/>
            <a:ext cx="6453828" cy="1692771"/>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认为，</a:t>
            </a:r>
            <a:r>
              <a:rPr lang="zh-CN" altLang="en-US" sz="2000" b="1" dirty="0">
                <a:solidFill>
                  <a:schemeClr val="accent1"/>
                </a:solidFill>
                <a:latin typeface="微软雅黑" panose="020B0503020204020204" pitchFamily="34" charset="-122"/>
                <a:ea typeface="微软雅黑" panose="020B0503020204020204" pitchFamily="34" charset="-122"/>
                <a:cs typeface="+mn-ea"/>
              </a:rPr>
              <a:t>实现中华民族伟大复兴是近代以来中华民族最伟大的梦想，</a:t>
            </a:r>
            <a:r>
              <a:rPr lang="zh-CN" altLang="en-US" sz="2000" b="1" dirty="0">
                <a:latin typeface="微软雅黑" panose="020B0503020204020204" pitchFamily="34" charset="-122"/>
                <a:ea typeface="微软雅黑" panose="020B0503020204020204" pitchFamily="34" charset="-122"/>
                <a:cs typeface="+mn-ea"/>
              </a:rPr>
              <a:t>是我们党向人民、向历史作出的庄严承诺。大会同意在党章中明确实现“两个一百年”奋斗目标、实现中华民族伟大复兴的中国梦的宏伟目标。</a:t>
            </a:r>
          </a:p>
        </p:txBody>
      </p:sp>
    </p:spTree>
    <p:extLst>
      <p:ext uri="{BB962C8B-B14F-4D97-AF65-F5344CB8AC3E}">
        <p14:creationId xmlns:p14="http://schemas.microsoft.com/office/powerpoint/2010/main" val="33116446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第七章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5031540" y="2967335"/>
            <a:ext cx="3579059" cy="923330"/>
          </a:xfrm>
          <a:prstGeom prst="rect">
            <a:avLst/>
          </a:prstGeom>
        </p:spPr>
        <p:txBody>
          <a:bodyPr wrap="square">
            <a:spAutoFit/>
          </a:bodyPr>
          <a:lstStyle/>
          <a:p>
            <a:r>
              <a:rPr lang="zh-CN" altLang="en-US" sz="5400" b="1" spc="600" dirty="0">
                <a:solidFill>
                  <a:schemeClr val="accent1"/>
                </a:solidFill>
                <a:latin typeface="微软雅黑" panose="020B0503020204020204" pitchFamily="34" charset="-122"/>
                <a:ea typeface="微软雅黑" panose="020B0503020204020204" pitchFamily="34" charset="-122"/>
              </a:rPr>
              <a:t>党的纪律</a:t>
            </a:r>
          </a:p>
        </p:txBody>
      </p:sp>
    </p:spTree>
    <p:extLst>
      <p:ext uri="{BB962C8B-B14F-4D97-AF65-F5344CB8AC3E}">
        <p14:creationId xmlns:p14="http://schemas.microsoft.com/office/powerpoint/2010/main" val="170101504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党的纪律</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第七章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第三十九条至第四十四条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强调党组织必须严格执行和维护党的纪律，共产党员必须自觉接受党的纪律的约束。</a:t>
            </a:r>
          </a:p>
        </p:txBody>
      </p:sp>
      <p:sp>
        <p:nvSpPr>
          <p:cNvPr id="34" name="矩形 33">
            <a:extLst>
              <a:ext uri="{FF2B5EF4-FFF2-40B4-BE49-F238E27FC236}">
                <a16:creationId xmlns:a16="http://schemas.microsoft.com/office/drawing/2014/main" id="{96BF3C42-B8B1-478C-A125-B4B68CDDB934}"/>
              </a:ext>
            </a:extLst>
          </p:cNvPr>
          <p:cNvSpPr/>
          <p:nvPr/>
        </p:nvSpPr>
        <p:spPr>
          <a:xfrm>
            <a:off x="1127044" y="3257617"/>
            <a:ext cx="3353992"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p>
        </p:txBody>
      </p:sp>
      <p:grpSp>
        <p:nvGrpSpPr>
          <p:cNvPr id="35" name="组合 34"/>
          <p:cNvGrpSpPr/>
          <p:nvPr/>
        </p:nvGrpSpPr>
        <p:grpSpPr>
          <a:xfrm>
            <a:off x="5728126" y="2303699"/>
            <a:ext cx="6167012" cy="2882194"/>
            <a:chOff x="6731000" y="1816807"/>
            <a:chExt cx="5164137" cy="2882194"/>
          </a:xfrm>
        </p:grpSpPr>
        <p:sp>
          <p:nvSpPr>
            <p:cNvPr id="36" name="矩形 35">
              <a:extLst>
                <a:ext uri="{FF2B5EF4-FFF2-40B4-BE49-F238E27FC236}">
                  <a16:creationId xmlns:a16="http://schemas.microsoft.com/office/drawing/2014/main" id="{1000EA05-AD8C-482D-A001-8623FEB69FCE}"/>
                </a:ext>
              </a:extLst>
            </p:cNvPr>
            <p:cNvSpPr/>
            <p:nvPr/>
          </p:nvSpPr>
          <p:spPr>
            <a:xfrm>
              <a:off x="6896100" y="2672753"/>
              <a:ext cx="4999037" cy="1692771"/>
            </a:xfrm>
            <a:prstGeom prst="rect">
              <a:avLst/>
            </a:prstGeom>
            <a:noFill/>
          </p:spPr>
          <p:txBody>
            <a:bodyPr wrap="square" rtlCol="0">
              <a:spAutoFit/>
            </a:bodyPr>
            <a:lstStyle/>
            <a:p>
              <a:pPr algn="ctr">
                <a:lnSpc>
                  <a:spcPct val="130000"/>
                </a:lnSpc>
              </a:pPr>
              <a:r>
                <a:rPr lang="zh-CN" altLang="en-US" sz="2000" b="1" dirty="0">
                  <a:latin typeface="微软雅黑" panose="020B0503020204020204" pitchFamily="34" charset="-122"/>
                  <a:ea typeface="微软雅黑" panose="020B0503020204020204" pitchFamily="34" charset="-122"/>
                  <a:cs typeface="+mn-ea"/>
                  <a:sym typeface="+mn-lt"/>
                </a:rPr>
                <a:t>党的纪律是党的各级组织和全体党员必须遵守的行为规则，是维护党的团结统一、完成党的任务的保证。党组织必须严格执行和维护党的纪律，共产党员必须自觉接受党的纪律的约束。</a:t>
              </a:r>
            </a:p>
          </p:txBody>
        </p:sp>
        <p:sp>
          <p:nvSpPr>
            <p:cNvPr id="37" name="圆角矩形 36"/>
            <p:cNvSpPr/>
            <p:nvPr/>
          </p:nvSpPr>
          <p:spPr>
            <a:xfrm>
              <a:off x="6731000" y="2138781"/>
              <a:ext cx="5126037" cy="256022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660479" y="1816807"/>
              <a:ext cx="3267076" cy="615855"/>
              <a:chOff x="7871976" y="2106684"/>
              <a:chExt cx="2726371" cy="474297"/>
            </a:xfrm>
          </p:grpSpPr>
          <p:sp>
            <p:nvSpPr>
              <p:cNvPr id="39" name="圆角矩形 38">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4" name="矩形 43">
                <a:extLst>
                  <a:ext uri="{FF2B5EF4-FFF2-40B4-BE49-F238E27FC236}">
                    <a16:creationId xmlns:a16="http://schemas.microsoft.com/office/drawing/2014/main" id="{A880D1BA-17B8-4531-A25F-5A9DEF13FE20}"/>
                  </a:ext>
                </a:extLst>
              </p:cNvPr>
              <p:cNvSpPr/>
              <p:nvPr/>
            </p:nvSpPr>
            <p:spPr>
              <a:xfrm>
                <a:off x="8565749" y="2166057"/>
                <a:ext cx="1338824"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第三十九条</a:t>
                </a:r>
              </a:p>
            </p:txBody>
          </p:sp>
        </p:gr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0899909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3251"/>
                            </p:stCondLst>
                            <p:childTnLst>
                              <p:par>
                                <p:cTn id="28" presetID="16" presetClass="entr" presetSubtype="2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Vertical)">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2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党的纪律</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第七章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第三十九条至第四十四条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强调党组织必须严格执行和维护党的纪律，共产党员必须自觉接受党的纪律的约束。</a:t>
            </a:r>
          </a:p>
        </p:txBody>
      </p:sp>
      <p:sp>
        <p:nvSpPr>
          <p:cNvPr id="34" name="矩形 33">
            <a:extLst>
              <a:ext uri="{FF2B5EF4-FFF2-40B4-BE49-F238E27FC236}">
                <a16:creationId xmlns:a16="http://schemas.microsoft.com/office/drawing/2014/main" id="{96BF3C42-B8B1-478C-A125-B4B68CDDB934}"/>
              </a:ext>
            </a:extLst>
          </p:cNvPr>
          <p:cNvSpPr/>
          <p:nvPr/>
        </p:nvSpPr>
        <p:spPr>
          <a:xfrm>
            <a:off x="1127044" y="3257617"/>
            <a:ext cx="3353992"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p>
        </p:txBody>
      </p:sp>
      <p:sp>
        <p:nvSpPr>
          <p:cNvPr id="45" name="矩形 44"/>
          <p:cNvSpPr/>
          <p:nvPr/>
        </p:nvSpPr>
        <p:spPr>
          <a:xfrm>
            <a:off x="6156512" y="1521764"/>
            <a:ext cx="5797363" cy="3120854"/>
          </a:xfrm>
          <a:prstGeom prst="rect">
            <a:avLst/>
          </a:prstGeom>
          <a:noFill/>
        </p:spPr>
        <p:txBody>
          <a:bodyPr wrap="square" rtlCol="0">
            <a:spAutoFit/>
          </a:bodyPr>
          <a:lstStyle/>
          <a:p>
            <a:pPr algn="just">
              <a:lnSpc>
                <a:spcPct val="120000"/>
              </a:lnSpc>
            </a:pPr>
            <a:r>
              <a:rPr lang="en-US" altLang="zh-CN" sz="2000" b="1" dirty="0" smtClean="0">
                <a:solidFill>
                  <a:schemeClr val="accent1"/>
                </a:solidFill>
                <a:cs typeface="+mn-ea"/>
                <a:sym typeface="+mn-lt"/>
              </a:rPr>
              <a:t>【</a:t>
            </a:r>
            <a:r>
              <a:rPr lang="zh-CN" altLang="en-US" b="1" dirty="0" smtClean="0">
                <a:solidFill>
                  <a:schemeClr val="accent1"/>
                </a:solidFill>
                <a:latin typeface="微软雅黑" panose="020B0503020204020204" pitchFamily="34" charset="-122"/>
                <a:ea typeface="微软雅黑" panose="020B0503020204020204" pitchFamily="34" charset="-122"/>
                <a:cs typeface="+mn-ea"/>
              </a:rPr>
              <a:t>第四十条</a:t>
            </a:r>
            <a:r>
              <a:rPr lang="en-US" altLang="zh-CN" b="1" dirty="0" smtClean="0">
                <a:solidFill>
                  <a:schemeClr val="accent1"/>
                </a:solidFill>
                <a:cs typeface="+mn-ea"/>
                <a:sym typeface="+mn-lt"/>
              </a:rPr>
              <a:t>】 </a:t>
            </a:r>
            <a:r>
              <a:rPr lang="zh-CN" altLang="en-US" sz="1600" b="1" dirty="0" smtClean="0">
                <a:latin typeface="微软雅黑" panose="020B0503020204020204" pitchFamily="34" charset="-122"/>
                <a:ea typeface="微软雅黑" panose="020B0503020204020204" pitchFamily="34" charset="-122"/>
                <a:cs typeface="+mn-ea"/>
              </a:rPr>
              <a:t>党</a:t>
            </a:r>
            <a:r>
              <a:rPr lang="zh-CN" altLang="en-US" sz="1600" b="1" dirty="0">
                <a:latin typeface="微软雅黑" panose="020B0503020204020204" pitchFamily="34" charset="-122"/>
                <a:ea typeface="微软雅黑" panose="020B0503020204020204" pitchFamily="34" charset="-122"/>
                <a:cs typeface="+mn-ea"/>
              </a:rPr>
              <a:t>的纪律主要包括</a:t>
            </a:r>
            <a:r>
              <a:rPr lang="zh-CN" altLang="en-US" sz="1600" b="1" dirty="0">
                <a:solidFill>
                  <a:schemeClr val="accent1"/>
                </a:solidFill>
                <a:latin typeface="微软雅黑" panose="020B0503020204020204" pitchFamily="34" charset="-122"/>
                <a:ea typeface="微软雅黑" panose="020B0503020204020204" pitchFamily="34" charset="-122"/>
                <a:cs typeface="+mn-ea"/>
              </a:rPr>
              <a:t>政治纪律、组织纪律、廉洁纪律、群众纪律、工作纪律、生活纪律</a:t>
            </a:r>
            <a:r>
              <a:rPr lang="zh-CN" altLang="en-US" sz="1600" b="1" dirty="0">
                <a:latin typeface="微软雅黑" panose="020B0503020204020204" pitchFamily="34" charset="-122"/>
                <a:ea typeface="微软雅黑" panose="020B0503020204020204" pitchFamily="34" charset="-122"/>
                <a:cs typeface="+mn-ea"/>
              </a:rPr>
              <a:t>。</a:t>
            </a:r>
          </a:p>
          <a:p>
            <a:pPr algn="just">
              <a:lnSpc>
                <a:spcPct val="120000"/>
              </a:lnSpc>
            </a:pPr>
            <a:r>
              <a:rPr lang="zh-CN" altLang="en-US" sz="1600" b="1" dirty="0">
                <a:latin typeface="微软雅黑" panose="020B0503020204020204" pitchFamily="34" charset="-122"/>
                <a:ea typeface="微软雅黑" panose="020B0503020204020204" pitchFamily="34" charset="-122"/>
                <a:cs typeface="+mn-ea"/>
              </a:rPr>
              <a:t>　　坚持惩前毖后、治病救人，执纪必严、违纪必究，抓早抓小、防微杜渐，按照错误性质和情节轻重，给以批评教育直至纪律处分。运用监督执纪“四种形态”，让“红红脸、出出汗”成为常态，党纪处分、组织调整成为管党治党的重要手段，严重违纪、严重触犯刑律的党员必须开除党籍。</a:t>
            </a:r>
          </a:p>
          <a:p>
            <a:pPr algn="just">
              <a:lnSpc>
                <a:spcPct val="120000"/>
              </a:lnSpc>
            </a:pPr>
            <a:r>
              <a:rPr lang="zh-CN" altLang="en-US" sz="1600" b="1" dirty="0">
                <a:latin typeface="微软雅黑" panose="020B0503020204020204" pitchFamily="34" charset="-122"/>
                <a:ea typeface="微软雅黑" panose="020B0503020204020204" pitchFamily="34" charset="-122"/>
                <a:cs typeface="+mn-ea"/>
              </a:rPr>
              <a:t>　　党内严格禁止用违反党章和国家法律的手段对待党员，严格禁止打击报复和诬告陷害。违反这些规定的组织或个人必须受到党的纪律和国家法律的追究</a:t>
            </a:r>
            <a:r>
              <a:rPr lang="zh-CN" altLang="en-US" sz="1600" b="1" dirty="0" smtClean="0">
                <a:latin typeface="微软雅黑" panose="020B0503020204020204" pitchFamily="34" charset="-122"/>
                <a:ea typeface="微软雅黑" panose="020B0503020204020204" pitchFamily="34" charset="-122"/>
                <a:cs typeface="+mn-ea"/>
              </a:rPr>
              <a:t>。</a:t>
            </a:r>
            <a:endParaRPr lang="zh-CN" altLang="en-US" sz="1600" b="1" dirty="0">
              <a:latin typeface="微软雅黑" panose="020B0503020204020204" pitchFamily="34" charset="-122"/>
              <a:ea typeface="微软雅黑" panose="020B0503020204020204" pitchFamily="34" charset="-122"/>
              <a:cs typeface="+mn-ea"/>
            </a:endParaRPr>
          </a:p>
        </p:txBody>
      </p:sp>
      <p:sp>
        <p:nvSpPr>
          <p:cNvPr id="50" name="矩形 49"/>
          <p:cNvSpPr/>
          <p:nvPr/>
        </p:nvSpPr>
        <p:spPr>
          <a:xfrm>
            <a:off x="6247703" y="4783093"/>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政治纪律</a:t>
            </a:r>
          </a:p>
        </p:txBody>
      </p:sp>
      <p:sp>
        <p:nvSpPr>
          <p:cNvPr id="53" name="矩形 52"/>
          <p:cNvSpPr/>
          <p:nvPr/>
        </p:nvSpPr>
        <p:spPr>
          <a:xfrm>
            <a:off x="8205091" y="4783093"/>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组织纪律</a:t>
            </a:r>
          </a:p>
        </p:txBody>
      </p:sp>
      <p:sp>
        <p:nvSpPr>
          <p:cNvPr id="54" name="矩形 53"/>
          <p:cNvSpPr/>
          <p:nvPr/>
        </p:nvSpPr>
        <p:spPr>
          <a:xfrm>
            <a:off x="10162479" y="4783093"/>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廉洁纪律</a:t>
            </a:r>
          </a:p>
        </p:txBody>
      </p:sp>
      <p:sp>
        <p:nvSpPr>
          <p:cNvPr id="55" name="矩形 54"/>
          <p:cNvSpPr/>
          <p:nvPr/>
        </p:nvSpPr>
        <p:spPr>
          <a:xfrm>
            <a:off x="6247703" y="5449720"/>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群众纪律</a:t>
            </a:r>
          </a:p>
        </p:txBody>
      </p:sp>
      <p:sp>
        <p:nvSpPr>
          <p:cNvPr id="56" name="矩形 55"/>
          <p:cNvSpPr/>
          <p:nvPr/>
        </p:nvSpPr>
        <p:spPr>
          <a:xfrm>
            <a:off x="8205091" y="5449720"/>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工作纪律</a:t>
            </a:r>
          </a:p>
        </p:txBody>
      </p:sp>
      <p:sp>
        <p:nvSpPr>
          <p:cNvPr id="57" name="矩形 56"/>
          <p:cNvSpPr/>
          <p:nvPr/>
        </p:nvSpPr>
        <p:spPr>
          <a:xfrm>
            <a:off x="10162479" y="5449720"/>
            <a:ext cx="1694559" cy="480000"/>
          </a:xfrm>
          <a:prstGeom prst="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spc="300" dirty="0">
                <a:solidFill>
                  <a:srgbClr val="FDF29C"/>
                </a:solidFill>
                <a:latin typeface="Impact"/>
                <a:ea typeface="微软雅黑"/>
              </a:rPr>
              <a:t>生活纪律</a:t>
            </a:r>
          </a:p>
        </p:txBody>
      </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5541744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3251"/>
                            </p:stCondLst>
                            <p:childTnLst>
                              <p:par>
                                <p:cTn id="28" presetID="22" presetClass="entr" presetSubtype="1"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up)">
                                      <p:cBhvr>
                                        <p:cTn id="30" dur="1000"/>
                                        <p:tgtEl>
                                          <p:spTgt spid="45"/>
                                        </p:tgtEl>
                                      </p:cBhvr>
                                    </p:animEffect>
                                  </p:childTnLst>
                                </p:cTn>
                              </p:par>
                            </p:childTnLst>
                          </p:cTn>
                        </p:par>
                        <p:par>
                          <p:cTn id="31" fill="hold">
                            <p:stCondLst>
                              <p:cond delay="4251"/>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Effect transition="in" filter="fade">
                                      <p:cBhvr>
                                        <p:cTn id="46" dur="500"/>
                                        <p:tgtEl>
                                          <p:spTgt spid="5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fltVal val="0"/>
                                          </p:val>
                                        </p:tav>
                                        <p:tav tm="100000">
                                          <p:val>
                                            <p:strVal val="#ppt_w"/>
                                          </p:val>
                                        </p:tav>
                                      </p:tavLst>
                                    </p:anim>
                                    <p:anim calcmode="lin" valueType="num">
                                      <p:cBhvr>
                                        <p:cTn id="55" dur="500" fill="hold"/>
                                        <p:tgtEl>
                                          <p:spTgt spid="56"/>
                                        </p:tgtEl>
                                        <p:attrNameLst>
                                          <p:attrName>ppt_h</p:attrName>
                                        </p:attrNameLst>
                                      </p:cBhvr>
                                      <p:tavLst>
                                        <p:tav tm="0">
                                          <p:val>
                                            <p:fltVal val="0"/>
                                          </p:val>
                                        </p:tav>
                                        <p:tav tm="100000">
                                          <p:val>
                                            <p:strVal val="#ppt_h"/>
                                          </p:val>
                                        </p:tav>
                                      </p:tavLst>
                                    </p:anim>
                                    <p:animEffect transition="in" filter="fade">
                                      <p:cBhvr>
                                        <p:cTn id="56" dur="500"/>
                                        <p:tgtEl>
                                          <p:spTgt spid="5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45" grpId="0"/>
      <p:bldP spid="50" grpId="0" animBg="1"/>
      <p:bldP spid="53" grpId="0" animBg="1"/>
      <p:bldP spid="54" grpId="0" animBg="1"/>
      <p:bldP spid="55" grpId="0" animBg="1"/>
      <p:bldP spid="56" grpId="0" animBg="1"/>
      <p:bldP spid="57" grpId="0" animBg="1"/>
      <p:bldP spid="2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2569934"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党的纪律处分</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817468"/>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第七章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第四十一条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规定了党的纪律处分的种类。</a:t>
            </a:r>
          </a:p>
        </p:txBody>
      </p:sp>
      <p:sp>
        <p:nvSpPr>
          <p:cNvPr id="34" name="矩形 33">
            <a:extLst>
              <a:ext uri="{FF2B5EF4-FFF2-40B4-BE49-F238E27FC236}">
                <a16:creationId xmlns:a16="http://schemas.microsoft.com/office/drawing/2014/main" id="{96BF3C42-B8B1-478C-A125-B4B68CDDB934}"/>
              </a:ext>
            </a:extLst>
          </p:cNvPr>
          <p:cNvSpPr/>
          <p:nvPr/>
        </p:nvSpPr>
        <p:spPr>
          <a:xfrm>
            <a:off x="1127044" y="3257617"/>
            <a:ext cx="3353992"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党的纪律处分</a:t>
            </a:r>
          </a:p>
        </p:txBody>
      </p:sp>
      <p:sp>
        <p:nvSpPr>
          <p:cNvPr id="37" name="圆角矩形 36"/>
          <p:cNvSpPr/>
          <p:nvPr/>
        </p:nvSpPr>
        <p:spPr>
          <a:xfrm>
            <a:off x="6080543" y="2208438"/>
            <a:ext cx="982800" cy="984022"/>
          </a:xfrm>
          <a:prstGeom prst="round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dirty="0" smtClean="0">
                <a:solidFill>
                  <a:srgbClr val="FDF29C"/>
                </a:solidFill>
                <a:latin typeface="Impact"/>
                <a:ea typeface="微软雅黑"/>
              </a:rPr>
              <a:t>警  告</a:t>
            </a:r>
            <a:endParaRPr lang="zh-CN" altLang="en-US" sz="2000" b="1" dirty="0">
              <a:solidFill>
                <a:srgbClr val="FDF29C"/>
              </a:solidFill>
              <a:latin typeface="Impact"/>
              <a:ea typeface="微软雅黑"/>
            </a:endParaRPr>
          </a:p>
        </p:txBody>
      </p:sp>
      <p:sp>
        <p:nvSpPr>
          <p:cNvPr id="38" name="圆角矩形 37"/>
          <p:cNvSpPr/>
          <p:nvPr/>
        </p:nvSpPr>
        <p:spPr>
          <a:xfrm>
            <a:off x="7278967" y="2194656"/>
            <a:ext cx="982800" cy="984022"/>
          </a:xfrm>
          <a:prstGeom prst="round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dirty="0" smtClean="0">
                <a:solidFill>
                  <a:srgbClr val="FDF29C"/>
                </a:solidFill>
                <a:latin typeface="Impact"/>
                <a:ea typeface="微软雅黑"/>
              </a:rPr>
              <a:t>严重警告</a:t>
            </a:r>
            <a:endParaRPr lang="zh-CN" altLang="en-US" sz="2000" b="1" dirty="0">
              <a:solidFill>
                <a:srgbClr val="FDF29C"/>
              </a:solidFill>
              <a:latin typeface="Impact"/>
              <a:ea typeface="微软雅黑"/>
            </a:endParaRPr>
          </a:p>
        </p:txBody>
      </p:sp>
      <p:sp>
        <p:nvSpPr>
          <p:cNvPr id="39" name="圆角矩形 38"/>
          <p:cNvSpPr/>
          <p:nvPr/>
        </p:nvSpPr>
        <p:spPr>
          <a:xfrm>
            <a:off x="8477391" y="2194656"/>
            <a:ext cx="982800" cy="984022"/>
          </a:xfrm>
          <a:prstGeom prst="round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dirty="0">
                <a:solidFill>
                  <a:srgbClr val="FDF29C"/>
                </a:solidFill>
                <a:latin typeface="Impact"/>
                <a:ea typeface="微软雅黑"/>
              </a:rPr>
              <a:t>撤销党内职务</a:t>
            </a:r>
          </a:p>
        </p:txBody>
      </p:sp>
      <p:sp>
        <p:nvSpPr>
          <p:cNvPr id="40" name="圆角矩形 39"/>
          <p:cNvSpPr/>
          <p:nvPr/>
        </p:nvSpPr>
        <p:spPr>
          <a:xfrm>
            <a:off x="9675815" y="2194656"/>
            <a:ext cx="982800" cy="984022"/>
          </a:xfrm>
          <a:prstGeom prst="round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dirty="0" smtClean="0">
                <a:solidFill>
                  <a:srgbClr val="FDF29C"/>
                </a:solidFill>
                <a:latin typeface="Impact"/>
                <a:ea typeface="微软雅黑"/>
              </a:rPr>
              <a:t>留党察看</a:t>
            </a:r>
            <a:endParaRPr lang="zh-CN" altLang="en-US" sz="2000" b="1" dirty="0">
              <a:solidFill>
                <a:srgbClr val="FDF29C"/>
              </a:solidFill>
              <a:latin typeface="Impact"/>
              <a:ea typeface="微软雅黑"/>
            </a:endParaRPr>
          </a:p>
        </p:txBody>
      </p:sp>
      <p:sp>
        <p:nvSpPr>
          <p:cNvPr id="41" name="圆角矩形 40"/>
          <p:cNvSpPr/>
          <p:nvPr/>
        </p:nvSpPr>
        <p:spPr>
          <a:xfrm>
            <a:off x="10874238" y="2194656"/>
            <a:ext cx="982800" cy="984022"/>
          </a:xfrm>
          <a:prstGeom prst="roundRect">
            <a:avLst/>
          </a:prstGeom>
          <a:solidFill>
            <a:schemeClr val="accent1"/>
          </a:solidFill>
          <a:ln w="6350">
            <a:noFill/>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40"/>
            <a:r>
              <a:rPr lang="zh-CN" altLang="en-US" sz="2000" b="1" dirty="0" smtClean="0">
                <a:solidFill>
                  <a:srgbClr val="FDF29C"/>
                </a:solidFill>
                <a:latin typeface="Impact"/>
                <a:ea typeface="微软雅黑"/>
              </a:rPr>
              <a:t>开除党籍</a:t>
            </a:r>
            <a:endParaRPr lang="zh-CN" altLang="en-US" sz="2000" b="1" dirty="0">
              <a:solidFill>
                <a:srgbClr val="FDF29C"/>
              </a:solidFill>
              <a:latin typeface="Impact"/>
              <a:ea typeface="微软雅黑"/>
            </a:endParaRPr>
          </a:p>
        </p:txBody>
      </p:sp>
      <p:sp>
        <p:nvSpPr>
          <p:cNvPr id="4" name="矩形 3"/>
          <p:cNvSpPr/>
          <p:nvPr/>
        </p:nvSpPr>
        <p:spPr>
          <a:xfrm>
            <a:off x="6002802" y="1596231"/>
            <a:ext cx="3262432" cy="461665"/>
          </a:xfrm>
          <a:prstGeom prst="rect">
            <a:avLst/>
          </a:prstGeom>
        </p:spPr>
        <p:txBody>
          <a:bodyPr wrap="none">
            <a:spAutoFit/>
          </a:bodyPr>
          <a:lstStyle/>
          <a:p>
            <a:pPr defTabSz="1219140"/>
            <a:r>
              <a:rPr lang="zh-CN" altLang="en-US" sz="2400" b="1" dirty="0">
                <a:latin typeface="微软雅黑" panose="020B0503020204020204" pitchFamily="34" charset="-122"/>
                <a:ea typeface="微软雅黑"/>
              </a:rPr>
              <a:t>党的纪律处分有五</a:t>
            </a:r>
            <a:r>
              <a:rPr lang="zh-CN" altLang="en-US" sz="2400" b="1" dirty="0" smtClean="0">
                <a:latin typeface="微软雅黑" panose="020B0503020204020204" pitchFamily="34" charset="-122"/>
                <a:ea typeface="微软雅黑"/>
              </a:rPr>
              <a:t>种：</a:t>
            </a:r>
            <a:endParaRPr lang="zh-CN" altLang="en-US" sz="2400" b="1" dirty="0">
              <a:latin typeface="微软雅黑" panose="020B0503020204020204" pitchFamily="34" charset="-122"/>
              <a:ea typeface="微软雅黑"/>
            </a:endParaRPr>
          </a:p>
        </p:txBody>
      </p:sp>
      <p:grpSp>
        <p:nvGrpSpPr>
          <p:cNvPr id="9" name="组合 8"/>
          <p:cNvGrpSpPr/>
          <p:nvPr/>
        </p:nvGrpSpPr>
        <p:grpSpPr>
          <a:xfrm>
            <a:off x="6080543" y="3343002"/>
            <a:ext cx="5776495" cy="2560220"/>
            <a:chOff x="6080543" y="3114402"/>
            <a:chExt cx="5776495" cy="2560220"/>
          </a:xfrm>
        </p:grpSpPr>
        <p:sp>
          <p:nvSpPr>
            <p:cNvPr id="2" name="矩形 1"/>
            <p:cNvSpPr/>
            <p:nvPr/>
          </p:nvSpPr>
          <p:spPr>
            <a:xfrm>
              <a:off x="6277849" y="3314217"/>
              <a:ext cx="5579189" cy="2160591"/>
            </a:xfrm>
            <a:prstGeom prst="rect">
              <a:avLst/>
            </a:prstGeom>
            <a:noFill/>
          </p:spPr>
          <p:txBody>
            <a:bodyPr wrap="square" rtlCol="0">
              <a:spAutoFit/>
            </a:bodyPr>
            <a:lstStyle/>
            <a:p>
              <a:pPr>
                <a:lnSpc>
                  <a:spcPct val="120000"/>
                </a:lnSpc>
              </a:pPr>
              <a:r>
                <a:rPr lang="en-US" altLang="zh-CN" sz="1600" b="1" dirty="0" smtClean="0">
                  <a:solidFill>
                    <a:schemeClr val="accent1"/>
                  </a:solidFill>
                  <a:latin typeface="微软雅黑" panose="020B0503020204020204" pitchFamily="34" charset="-122"/>
                  <a:ea typeface="微软雅黑" panose="020B0503020204020204" pitchFamily="34" charset="-122"/>
                  <a:cs typeface="+mn-ea"/>
                </a:rPr>
                <a:t>      </a:t>
              </a:r>
              <a:r>
                <a:rPr lang="zh-CN" altLang="zh-CN" sz="1600" b="1" dirty="0" smtClean="0">
                  <a:solidFill>
                    <a:schemeClr val="accent1"/>
                  </a:solidFill>
                  <a:latin typeface="微软雅黑" panose="020B0503020204020204" pitchFamily="34" charset="-122"/>
                  <a:ea typeface="微软雅黑" panose="020B0503020204020204" pitchFamily="34" charset="-122"/>
                  <a:cs typeface="+mn-ea"/>
                </a:rPr>
                <a:t>留党察看</a:t>
              </a:r>
              <a:r>
                <a:rPr lang="zh-CN" altLang="zh-CN" sz="1600" b="1" dirty="0">
                  <a:solidFill>
                    <a:schemeClr val="accent1"/>
                  </a:solidFill>
                  <a:latin typeface="微软雅黑" panose="020B0503020204020204" pitchFamily="34" charset="-122"/>
                  <a:ea typeface="微软雅黑" panose="020B0503020204020204" pitchFamily="34" charset="-122"/>
                  <a:cs typeface="+mn-ea"/>
                </a:rPr>
                <a:t>最长不超过两年。</a:t>
              </a:r>
              <a:r>
                <a:rPr lang="zh-CN" altLang="zh-CN" sz="1600" b="1" dirty="0">
                  <a:latin typeface="微软雅黑" panose="020B0503020204020204" pitchFamily="34" charset="-122"/>
                  <a:ea typeface="微软雅黑" panose="020B0503020204020204" pitchFamily="34" charset="-122"/>
                  <a:cs typeface="+mn-ea"/>
                </a:rPr>
                <a:t>党员在留党察看期间没有表决权、选举权和被选举权。党员经过留党察看，确已改正错误的，应当恢复其党员的权利；坚持错误不改的，应当开除党籍。</a:t>
              </a:r>
            </a:p>
            <a:p>
              <a:pPr>
                <a:lnSpc>
                  <a:spcPct val="120000"/>
                </a:lnSpc>
              </a:pPr>
              <a:r>
                <a:rPr lang="zh-CN" altLang="zh-CN" sz="1600" b="1" dirty="0">
                  <a:latin typeface="微软雅黑" panose="020B0503020204020204" pitchFamily="34" charset="-122"/>
                  <a:ea typeface="微软雅黑" panose="020B0503020204020204" pitchFamily="34" charset="-122"/>
                  <a:cs typeface="+mn-ea"/>
                </a:rPr>
                <a:t>　　</a:t>
              </a:r>
              <a:r>
                <a:rPr lang="zh-CN" altLang="zh-CN" sz="1600" b="1" dirty="0">
                  <a:solidFill>
                    <a:schemeClr val="accent1"/>
                  </a:solidFill>
                  <a:latin typeface="微软雅黑" panose="020B0503020204020204" pitchFamily="34" charset="-122"/>
                  <a:ea typeface="微软雅黑" panose="020B0503020204020204" pitchFamily="34" charset="-122"/>
                  <a:cs typeface="+mn-ea"/>
                </a:rPr>
                <a:t>开除党籍是党内的最高处分。</a:t>
              </a:r>
              <a:r>
                <a:rPr lang="zh-CN" altLang="zh-CN" sz="1600" b="1" dirty="0">
                  <a:latin typeface="微软雅黑" panose="020B0503020204020204" pitchFamily="34" charset="-122"/>
                  <a:ea typeface="微软雅黑" panose="020B0503020204020204" pitchFamily="34" charset="-122"/>
                  <a:cs typeface="+mn-ea"/>
                </a:rPr>
                <a:t>各级党组织在决定或批准开除党员党籍的时候，应当全面研究有关的材料和意见，采取十分慎重的态度。</a:t>
              </a:r>
            </a:p>
          </p:txBody>
        </p:sp>
        <p:sp>
          <p:nvSpPr>
            <p:cNvPr id="30" name="圆角矩形 29"/>
            <p:cNvSpPr/>
            <p:nvPr/>
          </p:nvSpPr>
          <p:spPr>
            <a:xfrm>
              <a:off x="6080543" y="3114402"/>
              <a:ext cx="5776495" cy="2560220"/>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5685974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32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3751"/>
                            </p:stCondLst>
                            <p:childTnLst>
                              <p:par>
                                <p:cTn id="28" presetID="2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750"/>
                                        <p:tgtEl>
                                          <p:spTgt spid="4"/>
                                        </p:tgtEl>
                                      </p:cBhvr>
                                    </p:animEffect>
                                  </p:childTnLst>
                                </p:cTn>
                              </p:par>
                            </p:childTnLst>
                          </p:cTn>
                        </p:par>
                        <p:par>
                          <p:cTn id="31" fill="hold">
                            <p:stCondLst>
                              <p:cond delay="4501"/>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p:cTn id="54" dur="500" fill="hold"/>
                                        <p:tgtEl>
                                          <p:spTgt spid="41"/>
                                        </p:tgtEl>
                                        <p:attrNameLst>
                                          <p:attrName>ppt_w</p:attrName>
                                        </p:attrNameLst>
                                      </p:cBhvr>
                                      <p:tavLst>
                                        <p:tav tm="0">
                                          <p:val>
                                            <p:fltVal val="0"/>
                                          </p:val>
                                        </p:tav>
                                        <p:tav tm="100000">
                                          <p:val>
                                            <p:strVal val="#ppt_w"/>
                                          </p:val>
                                        </p:tav>
                                      </p:tavLst>
                                    </p:anim>
                                    <p:anim calcmode="lin" valueType="num">
                                      <p:cBhvr>
                                        <p:cTn id="55" dur="500" fill="hold"/>
                                        <p:tgtEl>
                                          <p:spTgt spid="41"/>
                                        </p:tgtEl>
                                        <p:attrNameLst>
                                          <p:attrName>ppt_h</p:attrName>
                                        </p:attrNameLst>
                                      </p:cBhvr>
                                      <p:tavLst>
                                        <p:tav tm="0">
                                          <p:val>
                                            <p:fltVal val="0"/>
                                          </p:val>
                                        </p:tav>
                                        <p:tav tm="100000">
                                          <p:val>
                                            <p:strVal val="#ppt_h"/>
                                          </p:val>
                                        </p:tav>
                                      </p:tavLst>
                                    </p:anim>
                                    <p:animEffect transition="in" filter="fade">
                                      <p:cBhvr>
                                        <p:cTn id="56" dur="500"/>
                                        <p:tgtEl>
                                          <p:spTgt spid="41"/>
                                        </p:tgtEl>
                                      </p:cBhvr>
                                    </p:animEffect>
                                  </p:childTnLst>
                                </p:cTn>
                              </p:par>
                            </p:childTnLst>
                          </p:cTn>
                        </p:par>
                        <p:par>
                          <p:cTn id="57" fill="hold">
                            <p:stCondLst>
                              <p:cond delay="5001"/>
                            </p:stCondLst>
                            <p:childTnLst>
                              <p:par>
                                <p:cTn id="58" presetID="22" presetClass="entr" presetSubtype="1"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up)">
                                      <p:cBhvr>
                                        <p:cTn id="6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37" grpId="0" animBg="1"/>
      <p:bldP spid="38" grpId="0" animBg="1"/>
      <p:bldP spid="39" grpId="0" animBg="1"/>
      <p:bldP spid="40" grpId="0" animBg="1"/>
      <p:bldP spid="41" grpId="0" animBg="1"/>
      <p:bldP spid="4" grpId="0"/>
      <p:bldP spid="2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第八章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4701341" y="2967335"/>
            <a:ext cx="6449260" cy="923330"/>
          </a:xfrm>
          <a:prstGeom prst="rect">
            <a:avLst/>
          </a:prstGeom>
        </p:spPr>
        <p:txBody>
          <a:bodyPr wrap="square">
            <a:spAutoFit/>
          </a:bodyPr>
          <a:lstStyle/>
          <a:p>
            <a:r>
              <a:rPr lang="zh-CN" altLang="en-US" sz="5400" b="1" dirty="0">
                <a:solidFill>
                  <a:schemeClr val="accent1"/>
                </a:solidFill>
                <a:latin typeface="微软雅黑" panose="020B0503020204020204" pitchFamily="34" charset="-122"/>
                <a:ea typeface="微软雅黑" panose="020B0503020204020204" pitchFamily="34" charset="-122"/>
              </a:rPr>
              <a:t>党的纪律检查</a:t>
            </a:r>
            <a:r>
              <a:rPr lang="zh-CN" altLang="en-US" sz="5400" b="1" dirty="0" smtClean="0">
                <a:solidFill>
                  <a:schemeClr val="accent1"/>
                </a:solidFill>
                <a:latin typeface="微软雅黑" panose="020B0503020204020204" pitchFamily="34" charset="-122"/>
                <a:ea typeface="微软雅黑" panose="020B0503020204020204" pitchFamily="34" charset="-122"/>
              </a:rPr>
              <a:t>机关</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403632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领导体制</a:t>
            </a:r>
          </a:p>
        </p:txBody>
      </p:sp>
      <p:grpSp>
        <p:nvGrpSpPr>
          <p:cNvPr id="21" name="组合 20"/>
          <p:cNvGrpSpPr/>
          <p:nvPr/>
        </p:nvGrpSpPr>
        <p:grpSpPr>
          <a:xfrm>
            <a:off x="346445" y="17985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764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第八章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第四十五条至第四十七条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规定了党的各级纪律检查委员会的领导体制、主要任务和职权。</a:t>
            </a:r>
          </a:p>
        </p:txBody>
      </p:sp>
      <p:sp>
        <p:nvSpPr>
          <p:cNvPr id="34" name="矩形 33">
            <a:extLst>
              <a:ext uri="{FF2B5EF4-FFF2-40B4-BE49-F238E27FC236}">
                <a16:creationId xmlns:a16="http://schemas.microsoft.com/office/drawing/2014/main" id="{96BF3C42-B8B1-478C-A125-B4B68CDDB934}"/>
              </a:ext>
            </a:extLst>
          </p:cNvPr>
          <p:cNvSpPr/>
          <p:nvPr/>
        </p:nvSpPr>
        <p:spPr>
          <a:xfrm>
            <a:off x="638163" y="3244917"/>
            <a:ext cx="433175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nvGrpSpPr>
          <p:cNvPr id="35" name="组合 34"/>
          <p:cNvGrpSpPr/>
          <p:nvPr/>
        </p:nvGrpSpPr>
        <p:grpSpPr>
          <a:xfrm>
            <a:off x="5728126" y="1595370"/>
            <a:ext cx="6167012" cy="4348230"/>
            <a:chOff x="6731000" y="1816807"/>
            <a:chExt cx="5164137" cy="4348230"/>
          </a:xfrm>
        </p:grpSpPr>
        <p:sp>
          <p:nvSpPr>
            <p:cNvPr id="36" name="矩形 35">
              <a:extLst>
                <a:ext uri="{FF2B5EF4-FFF2-40B4-BE49-F238E27FC236}">
                  <a16:creationId xmlns:a16="http://schemas.microsoft.com/office/drawing/2014/main" id="{1000EA05-AD8C-482D-A001-8623FEB69FCE}"/>
                </a:ext>
              </a:extLst>
            </p:cNvPr>
            <p:cNvSpPr/>
            <p:nvPr/>
          </p:nvSpPr>
          <p:spPr>
            <a:xfrm>
              <a:off x="6896100" y="2672753"/>
              <a:ext cx="4999037" cy="3373231"/>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第四十</a:t>
              </a:r>
              <a:r>
                <a:rPr lang="zh-CN" altLang="en-US" sz="2000" b="1" dirty="0">
                  <a:solidFill>
                    <a:schemeClr val="accent1"/>
                  </a:solidFill>
                  <a:latin typeface="微软雅黑" panose="020B0503020204020204" pitchFamily="34" charset="-122"/>
                  <a:ea typeface="微软雅黑" panose="020B0503020204020204" pitchFamily="34" charset="-122"/>
                  <a:cs typeface="+mn-ea"/>
                </a:rPr>
                <a:t>五</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条</a:t>
              </a:r>
              <a:r>
                <a:rPr lang="en-US" altLang="zh-CN" sz="2000" b="1" dirty="0" smtClean="0">
                  <a:solidFill>
                    <a:schemeClr val="accent1"/>
                  </a:solidFill>
                  <a:cs typeface="+mn-ea"/>
                  <a:sym typeface="+mn-lt"/>
                </a:rPr>
                <a:t>】</a:t>
              </a:r>
              <a:r>
                <a:rPr lang="zh-CN" altLang="en-US" sz="2000" b="1" dirty="0" smtClean="0">
                  <a:latin typeface="微软雅黑" panose="020B0503020204020204" pitchFamily="34" charset="-122"/>
                  <a:ea typeface="微软雅黑" panose="020B0503020204020204" pitchFamily="34" charset="-122"/>
                  <a:cs typeface="+mn-ea"/>
                  <a:sym typeface="+mn-lt"/>
                </a:rPr>
                <a:t>党</a:t>
              </a:r>
              <a:r>
                <a:rPr lang="zh-CN" altLang="en-US" sz="2000" b="1" dirty="0">
                  <a:latin typeface="微软雅黑" panose="020B0503020204020204" pitchFamily="34" charset="-122"/>
                  <a:ea typeface="微软雅黑" panose="020B0503020204020204" pitchFamily="34" charset="-122"/>
                  <a:cs typeface="+mn-ea"/>
                  <a:sym typeface="+mn-lt"/>
                </a:rPr>
                <a:t>的中央纪律检查委员会在党的中央委员会领导下进行工作。党的地方各级纪律检查委员会和基层纪律检查委员会在同级党的委员会和上级纪律检查委员会双重领导下进行工作。上级党的纪律检查委员会加强对下级纪律检查委员会的领导。</a:t>
              </a:r>
            </a:p>
            <a:p>
              <a:pPr>
                <a:lnSpc>
                  <a:spcPct val="130000"/>
                </a:lnSpc>
              </a:pPr>
              <a:r>
                <a:rPr lang="zh-CN" altLang="en-US" sz="2000" b="1" dirty="0" smtClean="0">
                  <a:latin typeface="微软雅黑" panose="020B0503020204020204" pitchFamily="34" charset="-122"/>
                  <a:ea typeface="微软雅黑" panose="020B0503020204020204" pitchFamily="34" charset="-122"/>
                  <a:cs typeface="+mn-ea"/>
                  <a:sym typeface="+mn-lt"/>
                </a:rPr>
                <a:t>党</a:t>
              </a:r>
              <a:r>
                <a:rPr lang="zh-CN" altLang="en-US" sz="2000" b="1" dirty="0">
                  <a:latin typeface="微软雅黑" panose="020B0503020204020204" pitchFamily="34" charset="-122"/>
                  <a:ea typeface="微软雅黑" panose="020B0503020204020204" pitchFamily="34" charset="-122"/>
                  <a:cs typeface="+mn-ea"/>
                  <a:sym typeface="+mn-lt"/>
                </a:rPr>
                <a:t>的各级纪律检查委员会每届任期和同级党的委员会相同。</a:t>
              </a:r>
            </a:p>
          </p:txBody>
        </p:sp>
        <p:sp>
          <p:nvSpPr>
            <p:cNvPr id="37" name="圆角矩形 36"/>
            <p:cNvSpPr/>
            <p:nvPr/>
          </p:nvSpPr>
          <p:spPr>
            <a:xfrm>
              <a:off x="6731000" y="2138780"/>
              <a:ext cx="5126037" cy="4026257"/>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660479" y="1816807"/>
              <a:ext cx="3267076" cy="615855"/>
              <a:chOff x="7871976" y="2106684"/>
              <a:chExt cx="2726371" cy="474297"/>
            </a:xfrm>
          </p:grpSpPr>
          <p:sp>
            <p:nvSpPr>
              <p:cNvPr id="39" name="圆角矩形 38">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4" name="矩形 43">
                <a:extLst>
                  <a:ext uri="{FF2B5EF4-FFF2-40B4-BE49-F238E27FC236}">
                    <a16:creationId xmlns:a16="http://schemas.microsoft.com/office/drawing/2014/main" id="{A880D1BA-17B8-4531-A25F-5A9DEF13FE20}"/>
                  </a:ext>
                </a:extLst>
              </p:cNvPr>
              <p:cNvSpPr/>
              <p:nvPr/>
            </p:nvSpPr>
            <p:spPr>
              <a:xfrm>
                <a:off x="8686727" y="2166057"/>
                <a:ext cx="1096868"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领导体制</a:t>
                </a:r>
              </a:p>
            </p:txBody>
          </p:sp>
        </p:gr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37235486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4251"/>
                            </p:stCondLst>
                            <p:childTnLst>
                              <p:par>
                                <p:cTn id="28" presetID="16" presetClass="entr" presetSubtype="2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Vertical)">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2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主要任务</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第八章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第四十五条至第四十七条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规定了党的各级纪律检查委员会的领导体制、主要任务和职权。</a:t>
            </a:r>
          </a:p>
        </p:txBody>
      </p:sp>
      <p:sp>
        <p:nvSpPr>
          <p:cNvPr id="34" name="矩形 33">
            <a:extLst>
              <a:ext uri="{FF2B5EF4-FFF2-40B4-BE49-F238E27FC236}">
                <a16:creationId xmlns:a16="http://schemas.microsoft.com/office/drawing/2014/main" id="{96BF3C42-B8B1-478C-A125-B4B68CDDB934}"/>
              </a:ext>
            </a:extLst>
          </p:cNvPr>
          <p:cNvSpPr/>
          <p:nvPr/>
        </p:nvSpPr>
        <p:spPr>
          <a:xfrm>
            <a:off x="638163" y="3257617"/>
            <a:ext cx="433175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nvGrpSpPr>
          <p:cNvPr id="35" name="组合 34"/>
          <p:cNvGrpSpPr/>
          <p:nvPr/>
        </p:nvGrpSpPr>
        <p:grpSpPr>
          <a:xfrm>
            <a:off x="5728126" y="1958145"/>
            <a:ext cx="6167012" cy="3306830"/>
            <a:chOff x="6731000" y="1816807"/>
            <a:chExt cx="5164137" cy="3306830"/>
          </a:xfrm>
        </p:grpSpPr>
        <p:sp>
          <p:nvSpPr>
            <p:cNvPr id="36" name="矩形 35">
              <a:extLst>
                <a:ext uri="{FF2B5EF4-FFF2-40B4-BE49-F238E27FC236}">
                  <a16:creationId xmlns:a16="http://schemas.microsoft.com/office/drawing/2014/main" id="{1000EA05-AD8C-482D-A001-8623FEB69FCE}"/>
                </a:ext>
              </a:extLst>
            </p:cNvPr>
            <p:cNvSpPr/>
            <p:nvPr/>
          </p:nvSpPr>
          <p:spPr>
            <a:xfrm>
              <a:off x="6896100" y="2672753"/>
              <a:ext cx="4999037" cy="2172903"/>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第四十六条</a:t>
              </a:r>
              <a:r>
                <a:rPr lang="en-US" altLang="zh-CN" sz="2000" b="1" dirty="0" smtClean="0">
                  <a:solidFill>
                    <a:schemeClr val="accent1"/>
                  </a:solidFill>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党的各级纪律检查委员会是党内监督专责机关，主要任务是：维护党的章程和其他党内法规，检查党的路线、方针、政策和决议的执行情况，协助党的委员会推进全面从严治党、加强党风建设和组织协调反腐败工作。</a:t>
              </a:r>
            </a:p>
          </p:txBody>
        </p:sp>
        <p:sp>
          <p:nvSpPr>
            <p:cNvPr id="37" name="圆角矩形 36"/>
            <p:cNvSpPr/>
            <p:nvPr/>
          </p:nvSpPr>
          <p:spPr>
            <a:xfrm>
              <a:off x="6731000" y="2138780"/>
              <a:ext cx="5126037" cy="2984857"/>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660479" y="1816807"/>
              <a:ext cx="3267076" cy="615855"/>
              <a:chOff x="7871976" y="2106684"/>
              <a:chExt cx="2726371" cy="474297"/>
            </a:xfrm>
          </p:grpSpPr>
          <p:sp>
            <p:nvSpPr>
              <p:cNvPr id="39" name="圆角矩形 38">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4" name="矩形 43">
                <a:extLst>
                  <a:ext uri="{FF2B5EF4-FFF2-40B4-BE49-F238E27FC236}">
                    <a16:creationId xmlns:a16="http://schemas.microsoft.com/office/drawing/2014/main" id="{A880D1BA-17B8-4531-A25F-5A9DEF13FE20}"/>
                  </a:ext>
                </a:extLst>
              </p:cNvPr>
              <p:cNvSpPr/>
              <p:nvPr/>
            </p:nvSpPr>
            <p:spPr>
              <a:xfrm>
                <a:off x="8686727" y="2166057"/>
                <a:ext cx="1096868"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主要任务</a:t>
                </a:r>
              </a:p>
            </p:txBody>
          </p:sp>
        </p:gr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8724528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4251"/>
                            </p:stCondLst>
                            <p:childTnLst>
                              <p:par>
                                <p:cTn id="28" presetID="16" presetClass="entr" presetSubtype="2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Vertical)">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2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工作职权</a:t>
            </a:r>
          </a:p>
        </p:txBody>
      </p:sp>
      <p:grpSp>
        <p:nvGrpSpPr>
          <p:cNvPr id="21" name="组合 20"/>
          <p:cNvGrpSpPr/>
          <p:nvPr/>
        </p:nvGrpSpPr>
        <p:grpSpPr>
          <a:xfrm>
            <a:off x="346445" y="1811270"/>
            <a:ext cx="4915191" cy="1136492"/>
            <a:chOff x="-306698" y="1582670"/>
            <a:chExt cx="4915191" cy="1136492"/>
          </a:xfrm>
        </p:grpSpPr>
        <p:sp>
          <p:nvSpPr>
            <p:cNvPr id="22" name="任意多边形 21"/>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23"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24"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25" name="组合 24"/>
            <p:cNvGrpSpPr/>
            <p:nvPr/>
          </p:nvGrpSpPr>
          <p:grpSpPr>
            <a:xfrm>
              <a:off x="1200972" y="1582670"/>
              <a:ext cx="1102128" cy="984858"/>
              <a:chOff x="8675488" y="1248353"/>
              <a:chExt cx="1343424" cy="1200479"/>
            </a:xfrm>
          </p:grpSpPr>
          <p:sp>
            <p:nvSpPr>
              <p:cNvPr id="26"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26">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a:extLst>
              <a:ext uri="{FF2B5EF4-FFF2-40B4-BE49-F238E27FC236}">
                <a16:creationId xmlns:a16="http://schemas.microsoft.com/office/drawing/2014/main" id="{41B01565-49CD-4701-AB78-DD20C6F318FF}"/>
              </a:ext>
            </a:extLst>
          </p:cNvPr>
          <p:cNvSpPr/>
          <p:nvPr/>
        </p:nvSpPr>
        <p:spPr>
          <a:xfrm>
            <a:off x="359145" y="41891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第八章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第四十五条至第四十七条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规定了党的各级纪律检查委员会的领导体制、主要任务和职权。</a:t>
            </a:r>
          </a:p>
        </p:txBody>
      </p:sp>
      <p:sp>
        <p:nvSpPr>
          <p:cNvPr id="34" name="矩形 33">
            <a:extLst>
              <a:ext uri="{FF2B5EF4-FFF2-40B4-BE49-F238E27FC236}">
                <a16:creationId xmlns:a16="http://schemas.microsoft.com/office/drawing/2014/main" id="{96BF3C42-B8B1-478C-A125-B4B68CDDB934}"/>
              </a:ext>
            </a:extLst>
          </p:cNvPr>
          <p:cNvSpPr/>
          <p:nvPr/>
        </p:nvSpPr>
        <p:spPr>
          <a:xfrm>
            <a:off x="638163" y="3257617"/>
            <a:ext cx="433175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p>
        </p:txBody>
      </p:sp>
      <p:grpSp>
        <p:nvGrpSpPr>
          <p:cNvPr id="35" name="组合 34"/>
          <p:cNvGrpSpPr/>
          <p:nvPr/>
        </p:nvGrpSpPr>
        <p:grpSpPr>
          <a:xfrm>
            <a:off x="5728126" y="1848113"/>
            <a:ext cx="6167012" cy="3553655"/>
            <a:chOff x="6731000" y="1816807"/>
            <a:chExt cx="5164137" cy="3553655"/>
          </a:xfrm>
        </p:grpSpPr>
        <p:sp>
          <p:nvSpPr>
            <p:cNvPr id="36" name="矩形 35">
              <a:extLst>
                <a:ext uri="{FF2B5EF4-FFF2-40B4-BE49-F238E27FC236}">
                  <a16:creationId xmlns:a16="http://schemas.microsoft.com/office/drawing/2014/main" id="{1000EA05-AD8C-482D-A001-8623FEB69FCE}"/>
                </a:ext>
              </a:extLst>
            </p:cNvPr>
            <p:cNvSpPr/>
            <p:nvPr/>
          </p:nvSpPr>
          <p:spPr>
            <a:xfrm>
              <a:off x="6896100" y="2672753"/>
              <a:ext cx="4999037" cy="2573012"/>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第四十七条</a:t>
              </a:r>
              <a:r>
                <a:rPr lang="en-US" altLang="zh-CN" sz="2000" b="1" dirty="0" smtClean="0">
                  <a:solidFill>
                    <a:schemeClr val="accent1"/>
                  </a:solidFill>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上级纪律检查委员会有权检查下级纪律检查委员会的工作，并且有权批准和改变下级纪律检查委员会对于案件所作的决定。如果所要改变的该下级纪律检查委员会的决定，已经得到它的同级党的委员会的批准，这种改变必须经过它的上一级党的委员会批准。</a:t>
              </a:r>
            </a:p>
          </p:txBody>
        </p:sp>
        <p:sp>
          <p:nvSpPr>
            <p:cNvPr id="37" name="圆角矩形 36"/>
            <p:cNvSpPr/>
            <p:nvPr/>
          </p:nvSpPr>
          <p:spPr>
            <a:xfrm>
              <a:off x="6731000" y="2138780"/>
              <a:ext cx="5126037" cy="3231682"/>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660479" y="1816807"/>
              <a:ext cx="3267076" cy="615855"/>
              <a:chOff x="7871976" y="2106684"/>
              <a:chExt cx="2726371" cy="474297"/>
            </a:xfrm>
          </p:grpSpPr>
          <p:sp>
            <p:nvSpPr>
              <p:cNvPr id="39" name="圆角矩形 38">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4" name="矩形 43">
                <a:extLst>
                  <a:ext uri="{FF2B5EF4-FFF2-40B4-BE49-F238E27FC236}">
                    <a16:creationId xmlns:a16="http://schemas.microsoft.com/office/drawing/2014/main" id="{A880D1BA-17B8-4531-A25F-5A9DEF13FE20}"/>
                  </a:ext>
                </a:extLst>
              </p:cNvPr>
              <p:cNvSpPr/>
              <p:nvPr/>
            </p:nvSpPr>
            <p:spPr>
              <a:xfrm>
                <a:off x="8686727" y="2166057"/>
                <a:ext cx="1096868"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工作职权</a:t>
                </a:r>
              </a:p>
            </p:txBody>
          </p:sp>
        </p:grpSp>
      </p:grpSp>
      <p:sp>
        <p:nvSpPr>
          <p:cNvPr id="2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5109390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7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4"/>
                                        </p:tgtEl>
                                        <p:attrNameLst>
                                          <p:attrName>style.visibility</p:attrName>
                                        </p:attrNameLst>
                                      </p:cBhvr>
                                      <p:to>
                                        <p:strVal val="visible"/>
                                      </p:to>
                                    </p:set>
                                  </p:childTnLst>
                                </p:cTn>
                              </p:par>
                            </p:childTnLst>
                          </p:cTn>
                        </p:par>
                        <p:par>
                          <p:cTn id="23" fill="hold">
                            <p:stCondLst>
                              <p:cond delay="3751"/>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4251"/>
                            </p:stCondLst>
                            <p:childTnLst>
                              <p:par>
                                <p:cTn id="28" presetID="16" presetClass="entr" presetSubtype="2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arn(inVertical)">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34" grpId="0"/>
      <p:bldP spid="2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768787" y="3105834"/>
            <a:ext cx="2406600"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第十章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5031541" y="2551837"/>
            <a:ext cx="5153860" cy="1754326"/>
          </a:xfrm>
          <a:prstGeom prst="rect">
            <a:avLst/>
          </a:prstGeom>
        </p:spPr>
        <p:txBody>
          <a:bodyPr wrap="square">
            <a:spAutoFit/>
          </a:bodyPr>
          <a:lstStyle/>
          <a:p>
            <a:r>
              <a:rPr lang="zh-CN" altLang="en-US" sz="5400" b="1" spc="300" dirty="0">
                <a:solidFill>
                  <a:schemeClr val="accent1"/>
                </a:solidFill>
                <a:latin typeface="微软雅黑" panose="020B0503020204020204" pitchFamily="34" charset="-122"/>
                <a:ea typeface="微软雅黑" panose="020B0503020204020204" pitchFamily="34" charset="-122"/>
              </a:rPr>
              <a:t>党和共产主义</a:t>
            </a:r>
          </a:p>
          <a:p>
            <a:r>
              <a:rPr lang="zh-CN" altLang="en-US" sz="5400" b="1" spc="300" dirty="0">
                <a:solidFill>
                  <a:schemeClr val="accent1"/>
                </a:solidFill>
                <a:latin typeface="微软雅黑" panose="020B0503020204020204" pitchFamily="34" charset="-122"/>
                <a:ea typeface="微软雅黑" panose="020B0503020204020204" pitchFamily="34" charset="-122"/>
              </a:rPr>
              <a:t>青年团的</a:t>
            </a:r>
            <a:r>
              <a:rPr lang="zh-CN" altLang="en-US" sz="5400" b="1" spc="300" dirty="0" smtClean="0">
                <a:solidFill>
                  <a:schemeClr val="accent1"/>
                </a:solidFill>
                <a:latin typeface="微软雅黑" panose="020B0503020204020204" pitchFamily="34" charset="-122"/>
                <a:ea typeface="微软雅黑" panose="020B0503020204020204" pitchFamily="34" charset="-122"/>
              </a:rPr>
              <a:t>关系</a:t>
            </a:r>
            <a:endParaRPr lang="zh-CN" altLang="en-US" sz="5400" b="1" spc="3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17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win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党和共产主义青年团的关系</a:t>
            </a:r>
          </a:p>
        </p:txBody>
      </p:sp>
      <p:grpSp>
        <p:nvGrpSpPr>
          <p:cNvPr id="20" name="组合 19"/>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3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3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32" name="组合 31"/>
            <p:cNvGrpSpPr/>
            <p:nvPr/>
          </p:nvGrpSpPr>
          <p:grpSpPr>
            <a:xfrm>
              <a:off x="1200972" y="1582670"/>
              <a:ext cx="1102128" cy="984858"/>
              <a:chOff x="8675488" y="1248353"/>
              <a:chExt cx="1343424" cy="1200479"/>
            </a:xfrm>
          </p:grpSpPr>
          <p:sp>
            <p:nvSpPr>
              <p:cNvPr id="33"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任意多边形 33">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5" name="矩形 34">
            <a:extLst>
              <a:ext uri="{FF2B5EF4-FFF2-40B4-BE49-F238E27FC236}">
                <a16:creationId xmlns:a16="http://schemas.microsoft.com/office/drawing/2014/main" id="{41B01565-49CD-4701-AB78-DD20C6F318FF}"/>
              </a:ext>
            </a:extLst>
          </p:cNvPr>
          <p:cNvSpPr/>
          <p:nvPr/>
        </p:nvSpPr>
        <p:spPr>
          <a:xfrm>
            <a:off x="359145" y="46209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十</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第五十一条、第五十二条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规定了党的各级纪律检查委员会的领导体制、主要任务和职权。</a:t>
            </a:r>
          </a:p>
        </p:txBody>
      </p:sp>
      <p:sp>
        <p:nvSpPr>
          <p:cNvPr id="36" name="矩形 35">
            <a:extLst>
              <a:ext uri="{FF2B5EF4-FFF2-40B4-BE49-F238E27FC236}">
                <a16:creationId xmlns:a16="http://schemas.microsoft.com/office/drawing/2014/main" id="{96BF3C42-B8B1-478C-A125-B4B68CDDB934}"/>
              </a:ext>
            </a:extLst>
          </p:cNvPr>
          <p:cNvSpPr/>
          <p:nvPr/>
        </p:nvSpPr>
        <p:spPr>
          <a:xfrm>
            <a:off x="638163" y="3257617"/>
            <a:ext cx="4331754" cy="1323439"/>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党和共产主义青年团的关系</a:t>
            </a:r>
          </a:p>
        </p:txBody>
      </p:sp>
      <p:grpSp>
        <p:nvGrpSpPr>
          <p:cNvPr id="37" name="组合 36"/>
          <p:cNvGrpSpPr/>
          <p:nvPr/>
        </p:nvGrpSpPr>
        <p:grpSpPr>
          <a:xfrm>
            <a:off x="5728126" y="1848113"/>
            <a:ext cx="6167012" cy="3553655"/>
            <a:chOff x="6731000" y="1816807"/>
            <a:chExt cx="5164137" cy="3553655"/>
          </a:xfrm>
        </p:grpSpPr>
        <p:sp>
          <p:nvSpPr>
            <p:cNvPr id="44" name="矩形 43">
              <a:extLst>
                <a:ext uri="{FF2B5EF4-FFF2-40B4-BE49-F238E27FC236}">
                  <a16:creationId xmlns:a16="http://schemas.microsoft.com/office/drawing/2014/main" id="{1000EA05-AD8C-482D-A001-8623FEB69FCE}"/>
                </a:ext>
              </a:extLst>
            </p:cNvPr>
            <p:cNvSpPr/>
            <p:nvPr/>
          </p:nvSpPr>
          <p:spPr>
            <a:xfrm>
              <a:off x="6896100" y="2672753"/>
              <a:ext cx="4999037" cy="2454005"/>
            </a:xfrm>
            <a:prstGeom prst="rect">
              <a:avLst/>
            </a:prstGeom>
            <a:noFill/>
          </p:spPr>
          <p:txBody>
            <a:bodyPr wrap="square" rtlCol="0">
              <a:spAutoFit/>
            </a:bodyPr>
            <a:lstStyle/>
            <a:p>
              <a:pPr>
                <a:lnSpc>
                  <a:spcPct val="130000"/>
                </a:lnSpc>
              </a:pPr>
              <a:r>
                <a:rPr lang="zh-CN" altLang="en-US" sz="2000" b="1" dirty="0">
                  <a:latin typeface="微软雅黑" panose="020B0503020204020204" pitchFamily="34" charset="-122"/>
                  <a:ea typeface="微软雅黑" panose="020B0503020204020204" pitchFamily="34" charset="-122"/>
                  <a:cs typeface="+mn-ea"/>
                  <a:sym typeface="+mn-lt"/>
                </a:rPr>
                <a:t>中国共产主义青年团是中国共产党领导的先进青年的群团组织，是广大青年在实践中学习中国特色社会主义和共产主义的学校，是党的助手和后备军。共青团中央委员会受党中央委员会领导。共青团的地方各级组织受同级党的委员会领导，同时受共青团上级组织领导。</a:t>
              </a:r>
            </a:p>
          </p:txBody>
        </p:sp>
        <p:sp>
          <p:nvSpPr>
            <p:cNvPr id="45" name="圆角矩形 44"/>
            <p:cNvSpPr/>
            <p:nvPr/>
          </p:nvSpPr>
          <p:spPr>
            <a:xfrm>
              <a:off x="6731000" y="2138780"/>
              <a:ext cx="5126037" cy="3231682"/>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7660479" y="1816807"/>
              <a:ext cx="3267076" cy="615855"/>
              <a:chOff x="7871976" y="2106684"/>
              <a:chExt cx="2726371" cy="474297"/>
            </a:xfrm>
          </p:grpSpPr>
          <p:sp>
            <p:nvSpPr>
              <p:cNvPr id="47" name="圆角矩形 46">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8" name="矩形 47">
                <a:extLst>
                  <a:ext uri="{FF2B5EF4-FFF2-40B4-BE49-F238E27FC236}">
                    <a16:creationId xmlns:a16="http://schemas.microsoft.com/office/drawing/2014/main" id="{A880D1BA-17B8-4531-A25F-5A9DEF13FE20}"/>
                  </a:ext>
                </a:extLst>
              </p:cNvPr>
              <p:cNvSpPr/>
              <p:nvPr/>
            </p:nvSpPr>
            <p:spPr>
              <a:xfrm>
                <a:off x="8565748" y="2166057"/>
                <a:ext cx="1338825"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第五十一条</a:t>
                </a:r>
              </a:p>
            </p:txBody>
          </p:sp>
        </p:gr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55412500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750"/>
                                        <p:tgtEl>
                                          <p:spTgt spid="20"/>
                                        </p:tgtEl>
                                      </p:cBhvr>
                                    </p:animEffect>
                                    <p:anim calcmode="lin" valueType="num">
                                      <p:cBhvr>
                                        <p:cTn id="18" dur="750" fill="hold"/>
                                        <p:tgtEl>
                                          <p:spTgt spid="20"/>
                                        </p:tgtEl>
                                        <p:attrNameLst>
                                          <p:attrName>ppt_x</p:attrName>
                                        </p:attrNameLst>
                                      </p:cBhvr>
                                      <p:tavLst>
                                        <p:tav tm="0">
                                          <p:val>
                                            <p:strVal val="#ppt_x"/>
                                          </p:val>
                                        </p:tav>
                                        <p:tav tm="100000">
                                          <p:val>
                                            <p:strVal val="#ppt_x"/>
                                          </p:val>
                                        </p:tav>
                                      </p:tavLst>
                                    </p:anim>
                                    <p:anim calcmode="lin" valueType="num">
                                      <p:cBhvr>
                                        <p:cTn id="19" dur="7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6"/>
                                        </p:tgtEl>
                                        <p:attrNameLst>
                                          <p:attrName>style.visibility</p:attrName>
                                        </p:attrNameLst>
                                      </p:cBhvr>
                                      <p:to>
                                        <p:strVal val="visible"/>
                                      </p:to>
                                    </p:set>
                                  </p:childTnLst>
                                </p:cTn>
                              </p:par>
                            </p:childTnLst>
                          </p:cTn>
                        </p:par>
                        <p:par>
                          <p:cTn id="23" fill="hold">
                            <p:stCondLst>
                              <p:cond delay="4751"/>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5251"/>
                            </p:stCondLst>
                            <p:childTnLst>
                              <p:par>
                                <p:cTn id="28" presetID="16" presetClass="entr" presetSubtype="21"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barn(inVertical)">
                                      <p:cBhvr>
                                        <p:cTn id="3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5" grpId="0"/>
      <p:bldP spid="36" grpId="0"/>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04</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党章根据我国社会主要矛盾的转化作出相应修改</a:t>
            </a:r>
          </a:p>
        </p:txBody>
      </p:sp>
      <p:sp>
        <p:nvSpPr>
          <p:cNvPr id="12" name="矩形 11"/>
          <p:cNvSpPr/>
          <p:nvPr/>
        </p:nvSpPr>
        <p:spPr>
          <a:xfrm>
            <a:off x="5403210" y="2241534"/>
            <a:ext cx="6453828" cy="289310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大会</a:t>
            </a:r>
            <a:r>
              <a:rPr lang="zh-CN" altLang="en-US" sz="2000" b="1" dirty="0">
                <a:latin typeface="微软雅黑" panose="020B0503020204020204" pitchFamily="34" charset="-122"/>
                <a:ea typeface="微软雅黑" panose="020B0503020204020204" pitchFamily="34" charset="-122"/>
                <a:cs typeface="+mn-ea"/>
              </a:rPr>
              <a:t>认为，党的十九大作出的</a:t>
            </a:r>
            <a:r>
              <a:rPr lang="zh-CN" altLang="en-US" sz="2000" b="1" dirty="0">
                <a:solidFill>
                  <a:schemeClr val="accent1"/>
                </a:solidFill>
                <a:latin typeface="微软雅黑" panose="020B0503020204020204" pitchFamily="34" charset="-122"/>
                <a:ea typeface="微软雅黑" panose="020B0503020204020204" pitchFamily="34" charset="-122"/>
                <a:cs typeface="+mn-ea"/>
              </a:rPr>
              <a:t>我国社会主要矛盾已经转化为人民日益增长的美好生活需要和不平衡不充分的发展之间的矛盾</a:t>
            </a:r>
            <a:r>
              <a:rPr lang="zh-CN" altLang="en-US" sz="2000" b="1" dirty="0">
                <a:latin typeface="微软雅黑" panose="020B0503020204020204" pitchFamily="34" charset="-122"/>
                <a:ea typeface="微软雅黑" panose="020B0503020204020204" pitchFamily="34" charset="-122"/>
                <a:cs typeface="+mn-ea"/>
              </a:rPr>
              <a:t>的重大政治论断，反映了我国社会发展的客观实际，是制定党和国家大政方针、长远战略的重要依据。党章据此作出相应修改，为我们把握我国发展新的历史方位和阶段性特征、更好推进党和国家事业提供了重要指引。</a:t>
            </a:r>
          </a:p>
        </p:txBody>
      </p:sp>
    </p:spTree>
    <p:extLst>
      <p:ext uri="{BB962C8B-B14F-4D97-AF65-F5344CB8AC3E}">
        <p14:creationId xmlns:p14="http://schemas.microsoft.com/office/powerpoint/2010/main" val="188527306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95520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党和共产主义青年团的关系</a:t>
            </a:r>
          </a:p>
        </p:txBody>
      </p:sp>
      <p:sp>
        <p:nvSpPr>
          <p:cNvPr id="35" name="矩形 34">
            <a:extLst>
              <a:ext uri="{FF2B5EF4-FFF2-40B4-BE49-F238E27FC236}">
                <a16:creationId xmlns:a16="http://schemas.microsoft.com/office/drawing/2014/main" id="{41B01565-49CD-4701-AB78-DD20C6F318FF}"/>
              </a:ext>
            </a:extLst>
          </p:cNvPr>
          <p:cNvSpPr/>
          <p:nvPr/>
        </p:nvSpPr>
        <p:spPr>
          <a:xfrm>
            <a:off x="359145" y="4582828"/>
            <a:ext cx="4902491" cy="1212640"/>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十</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第五十一条、第五十二条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规定了党的各级纪律检查委员会的领导体制、主要任务和职权。</a:t>
            </a:r>
          </a:p>
        </p:txBody>
      </p:sp>
      <p:sp>
        <p:nvSpPr>
          <p:cNvPr id="36" name="矩形 35">
            <a:extLst>
              <a:ext uri="{FF2B5EF4-FFF2-40B4-BE49-F238E27FC236}">
                <a16:creationId xmlns:a16="http://schemas.microsoft.com/office/drawing/2014/main" id="{96BF3C42-B8B1-478C-A125-B4B68CDDB934}"/>
              </a:ext>
            </a:extLst>
          </p:cNvPr>
          <p:cNvSpPr/>
          <p:nvPr/>
        </p:nvSpPr>
        <p:spPr>
          <a:xfrm>
            <a:off x="638163" y="3219517"/>
            <a:ext cx="4331754" cy="1323439"/>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党和共产主义青年团的关系</a:t>
            </a:r>
          </a:p>
        </p:txBody>
      </p:sp>
      <p:grpSp>
        <p:nvGrpSpPr>
          <p:cNvPr id="37" name="组合 36"/>
          <p:cNvGrpSpPr/>
          <p:nvPr/>
        </p:nvGrpSpPr>
        <p:grpSpPr>
          <a:xfrm>
            <a:off x="5728126" y="1594113"/>
            <a:ext cx="6167012" cy="4247887"/>
            <a:chOff x="6731000" y="1816807"/>
            <a:chExt cx="5164137" cy="4247887"/>
          </a:xfrm>
        </p:grpSpPr>
        <p:sp>
          <p:nvSpPr>
            <p:cNvPr id="44" name="矩形 43">
              <a:extLst>
                <a:ext uri="{FF2B5EF4-FFF2-40B4-BE49-F238E27FC236}">
                  <a16:creationId xmlns:a16="http://schemas.microsoft.com/office/drawing/2014/main" id="{1000EA05-AD8C-482D-A001-8623FEB69FCE}"/>
                </a:ext>
              </a:extLst>
            </p:cNvPr>
            <p:cNvSpPr/>
            <p:nvPr/>
          </p:nvSpPr>
          <p:spPr>
            <a:xfrm>
              <a:off x="6896100" y="2672753"/>
              <a:ext cx="4999037" cy="3254224"/>
            </a:xfrm>
            <a:prstGeom prst="rect">
              <a:avLst/>
            </a:prstGeom>
            <a:noFill/>
          </p:spPr>
          <p:txBody>
            <a:bodyPr wrap="square" rtlCol="0">
              <a:spAutoFit/>
            </a:bodyPr>
            <a:lstStyle/>
            <a:p>
              <a:pPr>
                <a:lnSpc>
                  <a:spcPct val="130000"/>
                </a:lnSpc>
              </a:pPr>
              <a:r>
                <a:rPr lang="zh-CN" altLang="en-US" sz="2000" b="1" dirty="0">
                  <a:latin typeface="微软雅黑" panose="020B0503020204020204" pitchFamily="34" charset="-122"/>
                  <a:ea typeface="微软雅黑" panose="020B0503020204020204" pitchFamily="34" charset="-122"/>
                  <a:cs typeface="+mn-ea"/>
                  <a:sym typeface="+mn-lt"/>
                </a:rPr>
                <a:t>党的各级委员会要加强对共青团的领导，注意团的干部的选拔和培训。党要坚决支持共青团根据广大青年的特点和需要，生动活泼地、富于创造性地进行工作，充分发挥团的突击队作用和联系广大青年的桥梁作用。</a:t>
              </a:r>
            </a:p>
            <a:p>
              <a:pPr>
                <a:lnSpc>
                  <a:spcPct val="130000"/>
                </a:lnSpc>
              </a:pPr>
              <a:r>
                <a:rPr lang="zh-CN" altLang="en-US" sz="2000" b="1" dirty="0" smtClean="0">
                  <a:latin typeface="微软雅黑" panose="020B0503020204020204" pitchFamily="34" charset="-122"/>
                  <a:ea typeface="微软雅黑" panose="020B0503020204020204" pitchFamily="34" charset="-122"/>
                  <a:cs typeface="+mn-ea"/>
                  <a:sym typeface="+mn-lt"/>
                </a:rPr>
                <a:t>团</a:t>
              </a:r>
              <a:r>
                <a:rPr lang="zh-CN" altLang="en-US" sz="2000" b="1" dirty="0">
                  <a:latin typeface="微软雅黑" panose="020B0503020204020204" pitchFamily="34" charset="-122"/>
                  <a:ea typeface="微软雅黑" panose="020B0503020204020204" pitchFamily="34" charset="-122"/>
                  <a:cs typeface="+mn-ea"/>
                  <a:sym typeface="+mn-lt"/>
                </a:rPr>
                <a:t>的县级和县级以下各级委员会书记，企业事业单位的团委员会书记，是党员的，可以列席同级党的委员会和常务委员会的会议。</a:t>
              </a:r>
            </a:p>
          </p:txBody>
        </p:sp>
        <p:sp>
          <p:nvSpPr>
            <p:cNvPr id="45" name="圆角矩形 44"/>
            <p:cNvSpPr/>
            <p:nvPr/>
          </p:nvSpPr>
          <p:spPr>
            <a:xfrm>
              <a:off x="6731000" y="2138780"/>
              <a:ext cx="5126037" cy="3925914"/>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7660479" y="1816807"/>
              <a:ext cx="3267076" cy="615855"/>
              <a:chOff x="7871976" y="2106684"/>
              <a:chExt cx="2726371" cy="474297"/>
            </a:xfrm>
          </p:grpSpPr>
          <p:sp>
            <p:nvSpPr>
              <p:cNvPr id="47" name="圆角矩形 46">
                <a:extLst>
                  <a:ext uri="{FF2B5EF4-FFF2-40B4-BE49-F238E27FC236}">
                    <a16:creationId xmlns:a16="http://schemas.microsoft.com/office/drawing/2014/main" id="{9E173B4C-85B0-4B86-B020-05E2A1AC488A}"/>
                  </a:ext>
                </a:extLst>
              </p:cNvPr>
              <p:cNvSpPr/>
              <p:nvPr/>
            </p:nvSpPr>
            <p:spPr>
              <a:xfrm>
                <a:off x="7871976"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48" name="矩形 47">
                <a:extLst>
                  <a:ext uri="{FF2B5EF4-FFF2-40B4-BE49-F238E27FC236}">
                    <a16:creationId xmlns:a16="http://schemas.microsoft.com/office/drawing/2014/main" id="{A880D1BA-17B8-4531-A25F-5A9DEF13FE20}"/>
                  </a:ext>
                </a:extLst>
              </p:cNvPr>
              <p:cNvSpPr/>
              <p:nvPr/>
            </p:nvSpPr>
            <p:spPr>
              <a:xfrm>
                <a:off x="8565748" y="2166057"/>
                <a:ext cx="1338825" cy="355549"/>
              </a:xfrm>
              <a:prstGeom prst="rect">
                <a:avLst/>
              </a:prstGeom>
            </p:spPr>
            <p:txBody>
              <a:bodyPr wrap="none">
                <a:spAutoFit/>
              </a:bodyPr>
              <a:lstStyle/>
              <a:p>
                <a:pPr algn="ctr"/>
                <a:r>
                  <a:rPr lang="zh-CN" altLang="en-US" sz="2400" b="1" spc="300"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第五十二条</a:t>
                </a:r>
              </a:p>
            </p:txBody>
          </p:sp>
        </p:grp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6852" y="1576579"/>
            <a:ext cx="1534376" cy="1543760"/>
          </a:xfrm>
          <a:prstGeom prst="rect">
            <a:avLst/>
          </a:prstGeom>
        </p:spPr>
      </p:pic>
      <p:sp>
        <p:nvSpPr>
          <p:cNvPr id="15"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22223223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75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6"/>
                                        </p:tgtEl>
                                        <p:attrNameLst>
                                          <p:attrName>style.visibility</p:attrName>
                                        </p:attrNameLst>
                                      </p:cBhvr>
                                      <p:to>
                                        <p:strVal val="visible"/>
                                      </p:to>
                                    </p:set>
                                  </p:childTnLst>
                                </p:cTn>
                              </p:par>
                            </p:childTnLst>
                          </p:cTn>
                        </p:par>
                        <p:par>
                          <p:cTn id="23" fill="hold">
                            <p:stCondLst>
                              <p:cond delay="4501"/>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5001"/>
                            </p:stCondLst>
                            <p:childTnLst>
                              <p:par>
                                <p:cTn id="28" presetID="16" presetClass="entr" presetSubtype="21"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barn(inVertical)">
                                      <p:cBhvr>
                                        <p:cTn id="3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5" grpId="0"/>
      <p:bldP spid="36" grpId="0"/>
      <p:bldP spid="1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12" name="图片 1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15" name="图片 1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sp>
        <p:nvSpPr>
          <p:cNvPr id="9" name="矩形 8"/>
          <p:cNvSpPr/>
          <p:nvPr/>
        </p:nvSpPr>
        <p:spPr>
          <a:xfrm flipV="1">
            <a:off x="0" y="2188970"/>
            <a:ext cx="12192000" cy="2480057"/>
          </a:xfrm>
          <a:prstGeom prst="rect">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4" name="图片 13"/>
          <p:cNvPicPr>
            <a:picLocks noChangeAspect="1"/>
          </p:cNvPicPr>
          <p:nvPr/>
        </p:nvPicPr>
        <p:blipFill>
          <a:blip r:embed="rId6">
            <a:duotone>
              <a:prstClr val="black"/>
              <a:schemeClr val="accent4">
                <a:tint val="45000"/>
                <a:satMod val="400000"/>
              </a:schemeClr>
            </a:duotone>
          </a:blip>
          <a:stretch>
            <a:fillRect/>
          </a:stretch>
        </p:blipFill>
        <p:spPr>
          <a:xfrm>
            <a:off x="385603" y="914400"/>
            <a:ext cx="4718583" cy="1202883"/>
          </a:xfrm>
          <a:prstGeom prst="rect">
            <a:avLst/>
          </a:prstGeom>
        </p:spPr>
      </p:pic>
      <p:pic>
        <p:nvPicPr>
          <p:cNvPr id="112" name="图片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6175" y="3549681"/>
            <a:ext cx="3235826" cy="3308319"/>
          </a:xfrm>
          <a:prstGeom prst="rect">
            <a:avLst/>
          </a:prstGeom>
          <a:effectLst/>
        </p:spPr>
      </p:pic>
      <p:sp>
        <p:nvSpPr>
          <p:cNvPr id="10" name="矩形 9"/>
          <p:cNvSpPr/>
          <p:nvPr/>
        </p:nvSpPr>
        <p:spPr>
          <a:xfrm>
            <a:off x="1692586" y="3105834"/>
            <a:ext cx="2752413" cy="646331"/>
          </a:xfrm>
          <a:prstGeom prst="rect">
            <a:avLst/>
          </a:prstGeom>
        </p:spPr>
        <p:txBody>
          <a:bodyPr wrap="square">
            <a:spAutoFit/>
          </a:bodyPr>
          <a:lstStyle/>
          <a:p>
            <a:pPr algn="ct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r>
              <a:rPr lang="zh-CN" altLang="en-US" sz="3600" dirty="0" smtClean="0">
                <a:solidFill>
                  <a:schemeClr val="accent1"/>
                </a:solidFill>
                <a:latin typeface="方正粗宋简体" panose="03000509000000000000" pitchFamily="65" charset="-122"/>
                <a:ea typeface="方正粗宋简体" panose="03000509000000000000" pitchFamily="65" charset="-122"/>
              </a:rPr>
              <a:t>第十一章</a:t>
            </a:r>
            <a:r>
              <a:rPr lang="en-US" altLang="zh-CN" sz="3600" dirty="0" smtClean="0">
                <a:solidFill>
                  <a:schemeClr val="accent1"/>
                </a:solidFill>
                <a:latin typeface="方正粗宋简体" panose="03000509000000000000" pitchFamily="65" charset="-122"/>
                <a:ea typeface="方正粗宋简体" panose="03000509000000000000" pitchFamily="65" charset="-122"/>
              </a:rPr>
              <a:t>】</a:t>
            </a:r>
            <a:endParaRPr lang="en-US" altLang="zh-CN" sz="3600" dirty="0">
              <a:solidFill>
                <a:schemeClr val="accent1"/>
              </a:solidFill>
              <a:latin typeface="方正粗宋简体" panose="03000509000000000000" pitchFamily="65" charset="-122"/>
              <a:ea typeface="方正粗宋简体" panose="03000509000000000000" pitchFamily="65" charset="-122"/>
            </a:endParaRPr>
          </a:p>
        </p:txBody>
      </p:sp>
      <p:sp>
        <p:nvSpPr>
          <p:cNvPr id="13" name="矩形 12"/>
          <p:cNvSpPr/>
          <p:nvPr/>
        </p:nvSpPr>
        <p:spPr>
          <a:xfrm>
            <a:off x="5031540" y="2967335"/>
            <a:ext cx="3401259" cy="923330"/>
          </a:xfrm>
          <a:prstGeom prst="rect">
            <a:avLst/>
          </a:prstGeom>
        </p:spPr>
        <p:txBody>
          <a:bodyPr wrap="square">
            <a:spAutoFit/>
          </a:bodyPr>
          <a:lstStyle/>
          <a:p>
            <a:r>
              <a:rPr lang="zh-CN" altLang="en-US" sz="5400" b="1" spc="600" dirty="0">
                <a:solidFill>
                  <a:schemeClr val="accent1"/>
                </a:solidFill>
                <a:latin typeface="微软雅黑" panose="020B0503020204020204" pitchFamily="34" charset="-122"/>
                <a:ea typeface="微软雅黑" panose="020B0503020204020204" pitchFamily="34" charset="-122"/>
              </a:rPr>
              <a:t>党徽党旗</a:t>
            </a:r>
          </a:p>
        </p:txBody>
      </p:sp>
    </p:spTree>
    <p:extLst>
      <p:ext uri="{BB962C8B-B14F-4D97-AF65-F5344CB8AC3E}">
        <p14:creationId xmlns:p14="http://schemas.microsoft.com/office/powerpoint/2010/main" val="150035262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750"/>
                                        <p:tgtEl>
                                          <p:spTgt spid="14"/>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250"/>
                            </p:stCondLst>
                            <p:childTnLst>
                              <p:par>
                                <p:cTn id="32" presetID="2" presetClass="entr" presetSubtype="2" fill="hold" grpId="0" nodeType="afterEffect">
                                  <p:stCondLst>
                                    <p:cond delay="0"/>
                                  </p:stCondLst>
                                  <p:iterate type="lt">
                                    <p:tmPct val="3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1774845"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党徽党旗</a:t>
            </a:r>
          </a:p>
        </p:txBody>
      </p:sp>
      <p:grpSp>
        <p:nvGrpSpPr>
          <p:cNvPr id="20" name="组合 19"/>
          <p:cNvGrpSpPr/>
          <p:nvPr/>
        </p:nvGrpSpPr>
        <p:grpSpPr>
          <a:xfrm>
            <a:off x="346445" y="1811270"/>
            <a:ext cx="4915191" cy="1136492"/>
            <a:chOff x="-306698" y="1582670"/>
            <a:chExt cx="4915191" cy="1136492"/>
          </a:xfrm>
        </p:grpSpPr>
        <p:sp>
          <p:nvSpPr>
            <p:cNvPr id="28" name="任意多边形 27"/>
            <p:cNvSpPr/>
            <p:nvPr/>
          </p:nvSpPr>
          <p:spPr>
            <a:xfrm>
              <a:off x="-306698" y="2719162"/>
              <a:ext cx="4824000" cy="0"/>
            </a:xfrm>
            <a:custGeom>
              <a:avLst/>
              <a:gdLst>
                <a:gd name="connsiteX0" fmla="*/ 0 w 5435600"/>
                <a:gd name="connsiteY0" fmla="*/ 0 h 0"/>
                <a:gd name="connsiteX1" fmla="*/ 5435600 w 5435600"/>
                <a:gd name="connsiteY1" fmla="*/ 0 h 0"/>
              </a:gdLst>
              <a:ahLst/>
              <a:cxnLst>
                <a:cxn ang="0">
                  <a:pos x="connsiteX0" y="connsiteY0"/>
                </a:cxn>
                <a:cxn ang="0">
                  <a:pos x="connsiteX1" y="connsiteY1"/>
                </a:cxn>
              </a:cxnLst>
              <a:rect l="l" t="t" r="r" b="b"/>
              <a:pathLst>
                <a:path w="5435600">
                  <a:moveTo>
                    <a:pt x="0" y="0"/>
                  </a:moveTo>
                  <a:lnTo>
                    <a:pt x="5435600"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76200">
                  <a:solidFill>
                    <a:schemeClr val="tx1"/>
                  </a:solidFill>
                </a:ln>
              </a:endParaRPr>
            </a:p>
          </p:txBody>
        </p:sp>
        <p:sp>
          <p:nvSpPr>
            <p:cNvPr id="30" name="TextBox 19"/>
            <p:cNvSpPr txBox="1"/>
            <p:nvPr/>
          </p:nvSpPr>
          <p:spPr>
            <a:xfrm>
              <a:off x="2167629" y="2385156"/>
              <a:ext cx="2369083" cy="286232"/>
            </a:xfrm>
            <a:prstGeom prst="rect">
              <a:avLst/>
            </a:prstGeom>
            <a:noFill/>
            <a:effectLst/>
          </p:spPr>
          <p:txBody>
            <a:bodyPr wrap="square" rtlCol="0">
              <a:spAutoFit/>
            </a:bodyPr>
            <a:lstStyle/>
            <a:p>
              <a:pPr algn="dist">
                <a:lnSpc>
                  <a:spcPct val="120000"/>
                </a:lnSpc>
              </a:pPr>
              <a:r>
                <a:rPr lang="en-US" altLang="zh-CN" sz="1050" spc="-300" dirty="0" smtClean="0">
                  <a:solidFill>
                    <a:schemeClr val="accent1"/>
                  </a:solidFill>
                  <a:latin typeface="方正兰亭粗黑_GBK" panose="02000000000000000000" pitchFamily="2" charset="-122"/>
                  <a:ea typeface="方正兰亭粗黑_GBK" panose="02000000000000000000" pitchFamily="2" charset="-122"/>
                  <a:cs typeface="+mn-ea"/>
                  <a:sym typeface="+mn-lt"/>
                </a:rPr>
                <a:t>COMMUNIST PARTY OF CHINA</a:t>
              </a:r>
              <a:endParaRPr lang="zh-CN" altLang="en-US" sz="1050" spc="-3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sp>
          <p:nvSpPr>
            <p:cNvPr id="31" name="TextBox 20"/>
            <p:cNvSpPr txBox="1"/>
            <p:nvPr/>
          </p:nvSpPr>
          <p:spPr>
            <a:xfrm>
              <a:off x="2057440" y="1761624"/>
              <a:ext cx="2551053" cy="711926"/>
            </a:xfrm>
            <a:prstGeom prst="rect">
              <a:avLst/>
            </a:prstGeom>
            <a:noFill/>
            <a:effectLst/>
          </p:spPr>
          <p:txBody>
            <a:bodyPr wrap="square" rtlCol="0">
              <a:spAutoFit/>
            </a:bodyPr>
            <a:lstStyle/>
            <a:p>
              <a:pPr algn="r">
                <a:lnSpc>
                  <a:spcPct val="120000"/>
                </a:lnSpc>
              </a:pPr>
              <a:r>
                <a:rPr lang="zh-CN" altLang="en-US" sz="3600" dirty="0">
                  <a:solidFill>
                    <a:schemeClr val="accent1"/>
                  </a:solidFill>
                  <a:latin typeface="方正兰亭粗黑_GBK" panose="02000000000000000000" pitchFamily="2" charset="-122"/>
                  <a:ea typeface="方正兰亭粗黑_GBK" panose="02000000000000000000" pitchFamily="2" charset="-122"/>
                  <a:cs typeface="+mn-ea"/>
                  <a:sym typeface="+mn-lt"/>
                </a:rPr>
                <a:t>中国共产党</a:t>
              </a:r>
              <a:endParaRPr lang="en-US" altLang="zh-CN" sz="3600" dirty="0">
                <a:solidFill>
                  <a:schemeClr val="accent1"/>
                </a:solidFill>
                <a:latin typeface="方正兰亭粗黑_GBK" panose="02000000000000000000" pitchFamily="2" charset="-122"/>
                <a:ea typeface="方正兰亭粗黑_GBK" panose="02000000000000000000" pitchFamily="2" charset="-122"/>
                <a:cs typeface="+mn-ea"/>
                <a:sym typeface="+mn-lt"/>
              </a:endParaRPr>
            </a:p>
          </p:txBody>
        </p:sp>
        <p:grpSp>
          <p:nvGrpSpPr>
            <p:cNvPr id="32" name="组合 31"/>
            <p:cNvGrpSpPr/>
            <p:nvPr/>
          </p:nvGrpSpPr>
          <p:grpSpPr>
            <a:xfrm>
              <a:off x="1200972" y="1582670"/>
              <a:ext cx="1102128" cy="984858"/>
              <a:chOff x="8675488" y="1248353"/>
              <a:chExt cx="1343424" cy="1200479"/>
            </a:xfrm>
          </p:grpSpPr>
          <p:sp>
            <p:nvSpPr>
              <p:cNvPr id="33" name="Freeform 29">
                <a:extLst>
                  <a:ext uri="{FF2B5EF4-FFF2-40B4-BE49-F238E27FC236}">
                    <a16:creationId xmlns:a16="http://schemas.microsoft.com/office/drawing/2014/main" id="{2E380892-99EA-42DF-B942-E1E3563D8244}"/>
                  </a:ext>
                </a:extLst>
              </p:cNvPr>
              <p:cNvSpPr/>
              <p:nvPr/>
            </p:nvSpPr>
            <p:spPr bwMode="auto">
              <a:xfrm>
                <a:off x="8675488" y="1248353"/>
                <a:ext cx="1343424" cy="120047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1">
                      <a:lumMod val="90000"/>
                      <a:lumOff val="10000"/>
                    </a:schemeClr>
                  </a:gs>
                  <a:gs pos="100000">
                    <a:schemeClr val="accent1"/>
                  </a:gs>
                </a:gsLst>
                <a:lin ang="5400000" scaled="1"/>
              </a:gradFill>
              <a:ln>
                <a:noFill/>
              </a:ln>
              <a:effectLst>
                <a:outerShdw blurRad="139700" dist="76200" dir="2700000" algn="t" rotWithShape="0">
                  <a:schemeClr val="accent1">
                    <a:lumMod val="50000"/>
                    <a:alpha val="68000"/>
                  </a:schemeClr>
                </a:outerShdw>
                <a:softEdge rad="1270000"/>
              </a:effectLst>
              <a:scene3d>
                <a:camera prst="orthographicFront"/>
                <a:lightRig rig="threePt" dir="t"/>
              </a:scene3d>
              <a:sp3d>
                <a:bevelT w="12700" h="6350"/>
              </a:sp3d>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任意多边形 33">
                <a:extLst>
                  <a:ext uri="{FF2B5EF4-FFF2-40B4-BE49-F238E27FC236}">
                    <a16:creationId xmlns:a16="http://schemas.microsoft.com/office/drawing/2014/main" id="{2E380892-99EA-42DF-B942-E1E3563D8244}"/>
                  </a:ext>
                </a:extLst>
              </p:cNvPr>
              <p:cNvSpPr/>
              <p:nvPr/>
            </p:nvSpPr>
            <p:spPr bwMode="auto">
              <a:xfrm>
                <a:off x="8710504" y="1258883"/>
                <a:ext cx="1111283" cy="901422"/>
              </a:xfrm>
              <a:custGeom>
                <a:avLst/>
                <a:gdLst>
                  <a:gd name="connsiteX0" fmla="*/ 90753 w 1111283"/>
                  <a:gd name="connsiteY0" fmla="*/ 768352 h 901422"/>
                  <a:gd name="connsiteX1" fmla="*/ 164076 w 1111283"/>
                  <a:gd name="connsiteY1" fmla="*/ 833897 h 901422"/>
                  <a:gd name="connsiteX2" fmla="*/ 173165 w 1111283"/>
                  <a:gd name="connsiteY2" fmla="*/ 839795 h 901422"/>
                  <a:gd name="connsiteX3" fmla="*/ 34911 w 1111283"/>
                  <a:gd name="connsiteY3" fmla="*/ 899241 h 901422"/>
                  <a:gd name="connsiteX4" fmla="*/ 30663 w 1111283"/>
                  <a:gd name="connsiteY4" fmla="*/ 901422 h 901422"/>
                  <a:gd name="connsiteX5" fmla="*/ 0 w 1111283"/>
                  <a:gd name="connsiteY5" fmla="*/ 859103 h 901422"/>
                  <a:gd name="connsiteX6" fmla="*/ 90753 w 1111283"/>
                  <a:gd name="connsiteY6" fmla="*/ 768352 h 901422"/>
                  <a:gd name="connsiteX7" fmla="*/ 538799 w 1111283"/>
                  <a:gd name="connsiteY7" fmla="*/ 143103 h 901422"/>
                  <a:gd name="connsiteX8" fmla="*/ 628122 w 1111283"/>
                  <a:gd name="connsiteY8" fmla="*/ 231710 h 901422"/>
                  <a:gd name="connsiteX9" fmla="*/ 485205 w 1111283"/>
                  <a:gd name="connsiteY9" fmla="*/ 375338 h 901422"/>
                  <a:gd name="connsiteX10" fmla="*/ 736531 w 1111283"/>
                  <a:gd name="connsiteY10" fmla="*/ 627617 h 901422"/>
                  <a:gd name="connsiteX11" fmla="*/ 788814 w 1111283"/>
                  <a:gd name="connsiteY11" fmla="*/ 680098 h 901422"/>
                  <a:gd name="connsiteX12" fmla="*/ 675107 w 1111283"/>
                  <a:gd name="connsiteY12" fmla="*/ 699970 h 901422"/>
                  <a:gd name="connsiteX13" fmla="*/ 550570 w 1111283"/>
                  <a:gd name="connsiteY13" fmla="*/ 727960 h 901422"/>
                  <a:gd name="connsiteX14" fmla="*/ 515505 w 1111283"/>
                  <a:gd name="connsiteY14" fmla="*/ 692895 h 901422"/>
                  <a:gd name="connsiteX15" fmla="*/ 341573 w 1111283"/>
                  <a:gd name="connsiteY15" fmla="*/ 518967 h 901422"/>
                  <a:gd name="connsiteX16" fmla="*/ 233670 w 1111283"/>
                  <a:gd name="connsiteY16" fmla="*/ 625438 h 901422"/>
                  <a:gd name="connsiteX17" fmla="*/ 72173 w 1111283"/>
                  <a:gd name="connsiteY17" fmla="*/ 465374 h 901422"/>
                  <a:gd name="connsiteX18" fmla="*/ 357294 w 1111283"/>
                  <a:gd name="connsiteY18" fmla="*/ 180260 h 901422"/>
                  <a:gd name="connsiteX19" fmla="*/ 538799 w 1111283"/>
                  <a:gd name="connsiteY19" fmla="*/ 143103 h 901422"/>
                  <a:gd name="connsiteX20" fmla="*/ 538799 w 1111283"/>
                  <a:gd name="connsiteY20" fmla="*/ 189 h 901422"/>
                  <a:gd name="connsiteX21" fmla="*/ 1111283 w 1111283"/>
                  <a:gd name="connsiteY21" fmla="*/ 560903 h 901422"/>
                  <a:gd name="connsiteX22" fmla="*/ 1105782 w 1111283"/>
                  <a:gd name="connsiteY22" fmla="*/ 640866 h 901422"/>
                  <a:gd name="connsiteX23" fmla="*/ 1050391 w 1111283"/>
                  <a:gd name="connsiteY23" fmla="*/ 644213 h 901422"/>
                  <a:gd name="connsiteX24" fmla="*/ 894487 w 1111283"/>
                  <a:gd name="connsiteY24" fmla="*/ 663259 h 901422"/>
                  <a:gd name="connsiteX25" fmla="*/ 902790 w 1111283"/>
                  <a:gd name="connsiteY25" fmla="*/ 641685 h 901422"/>
                  <a:gd name="connsiteX26" fmla="*/ 538799 w 1111283"/>
                  <a:gd name="connsiteY26" fmla="*/ 189 h 90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1283" h="901422">
                    <a:moveTo>
                      <a:pt x="90753" y="768352"/>
                    </a:moveTo>
                    <a:cubicBezTo>
                      <a:pt x="114245" y="792737"/>
                      <a:pt x="138775" y="814565"/>
                      <a:pt x="164076" y="833897"/>
                    </a:cubicBezTo>
                    <a:lnTo>
                      <a:pt x="173165" y="839795"/>
                    </a:lnTo>
                    <a:lnTo>
                      <a:pt x="34911" y="899241"/>
                    </a:lnTo>
                    <a:lnTo>
                      <a:pt x="30663" y="901422"/>
                    </a:lnTo>
                    <a:lnTo>
                      <a:pt x="0" y="859103"/>
                    </a:lnTo>
                    <a:cubicBezTo>
                      <a:pt x="0" y="859103"/>
                      <a:pt x="0" y="859103"/>
                      <a:pt x="90753" y="768352"/>
                    </a:cubicBezTo>
                    <a:close/>
                    <a:moveTo>
                      <a:pt x="538799" y="143103"/>
                    </a:moveTo>
                    <a:cubicBezTo>
                      <a:pt x="538799" y="143103"/>
                      <a:pt x="538799" y="143103"/>
                      <a:pt x="628122" y="231710"/>
                    </a:cubicBezTo>
                    <a:cubicBezTo>
                      <a:pt x="628122" y="231710"/>
                      <a:pt x="628122" y="231710"/>
                      <a:pt x="485205" y="375338"/>
                    </a:cubicBezTo>
                    <a:cubicBezTo>
                      <a:pt x="485205" y="375338"/>
                      <a:pt x="485205" y="375338"/>
                      <a:pt x="736531" y="627617"/>
                    </a:cubicBezTo>
                    <a:lnTo>
                      <a:pt x="788814" y="680098"/>
                    </a:lnTo>
                    <a:lnTo>
                      <a:pt x="675107" y="699970"/>
                    </a:lnTo>
                    <a:lnTo>
                      <a:pt x="550570" y="727960"/>
                    </a:lnTo>
                    <a:lnTo>
                      <a:pt x="515505" y="692895"/>
                    </a:lnTo>
                    <a:cubicBezTo>
                      <a:pt x="469068" y="646459"/>
                      <a:pt x="411915" y="589308"/>
                      <a:pt x="341573" y="518967"/>
                    </a:cubicBezTo>
                    <a:cubicBezTo>
                      <a:pt x="341573" y="518967"/>
                      <a:pt x="341573" y="518967"/>
                      <a:pt x="233670" y="625438"/>
                    </a:cubicBezTo>
                    <a:cubicBezTo>
                      <a:pt x="233670" y="625438"/>
                      <a:pt x="233670" y="625438"/>
                      <a:pt x="72173" y="465374"/>
                    </a:cubicBezTo>
                    <a:cubicBezTo>
                      <a:pt x="72173" y="465374"/>
                      <a:pt x="72173" y="465374"/>
                      <a:pt x="357294" y="180260"/>
                    </a:cubicBezTo>
                    <a:cubicBezTo>
                      <a:pt x="410173" y="201698"/>
                      <a:pt x="488778" y="190979"/>
                      <a:pt x="538799" y="143103"/>
                    </a:cubicBezTo>
                    <a:close/>
                    <a:moveTo>
                      <a:pt x="538799" y="189"/>
                    </a:moveTo>
                    <a:cubicBezTo>
                      <a:pt x="812128" y="-7850"/>
                      <a:pt x="1108369" y="242562"/>
                      <a:pt x="1111283" y="560903"/>
                    </a:cubicBezTo>
                    <a:lnTo>
                      <a:pt x="1105782" y="640866"/>
                    </a:lnTo>
                    <a:lnTo>
                      <a:pt x="1050391" y="644213"/>
                    </a:lnTo>
                    <a:lnTo>
                      <a:pt x="894487" y="663259"/>
                    </a:lnTo>
                    <a:lnTo>
                      <a:pt x="902790" y="641685"/>
                    </a:lnTo>
                    <a:cubicBezTo>
                      <a:pt x="967339" y="380028"/>
                      <a:pt x="797658" y="97102"/>
                      <a:pt x="538799" y="189"/>
                    </a:cubicBezTo>
                    <a:close/>
                  </a:path>
                </a:pathLst>
              </a:custGeom>
              <a:gradFill>
                <a:gsLst>
                  <a:gs pos="0">
                    <a:schemeClr val="bg1">
                      <a:alpha val="50000"/>
                    </a:schemeClr>
                  </a:gs>
                  <a:gs pos="100000">
                    <a:schemeClr val="bg1">
                      <a:alpha val="20000"/>
                    </a:schemeClr>
                  </a:gs>
                </a:gsLst>
                <a:lin ang="4800000" scaled="0"/>
              </a:gradFill>
              <a:ln>
                <a:noFill/>
              </a:ln>
              <a:extLst/>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5" name="矩形 34">
            <a:extLst>
              <a:ext uri="{FF2B5EF4-FFF2-40B4-BE49-F238E27FC236}">
                <a16:creationId xmlns:a16="http://schemas.microsoft.com/office/drawing/2014/main" id="{41B01565-49CD-4701-AB78-DD20C6F318FF}"/>
              </a:ext>
            </a:extLst>
          </p:cNvPr>
          <p:cNvSpPr/>
          <p:nvPr/>
        </p:nvSpPr>
        <p:spPr>
          <a:xfrm>
            <a:off x="359145" y="4050796"/>
            <a:ext cx="4902491" cy="1177566"/>
          </a:xfrm>
          <a:prstGeom prst="rect">
            <a:avLst/>
          </a:prstGeom>
          <a:noFill/>
        </p:spPr>
        <p:txBody>
          <a:bodyPr wrap="square" rtlCol="0">
            <a:spAutoFit/>
          </a:bodyPr>
          <a:lstStyle/>
          <a:p>
            <a:pPr algn="ctr">
              <a:lnSpc>
                <a:spcPct val="13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第十一章</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第五十三条至第五十五条</a:t>
            </a:r>
            <a:r>
              <a:rPr lang="en-US" altLang="zh-CN" sz="20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rPr>
              <a:t>规定了党徽、党旗的样式，强调党的各级组织和每一个党员都要维护党徽党旗的尊严</a:t>
            </a: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6" name="矩形 35">
            <a:extLst>
              <a:ext uri="{FF2B5EF4-FFF2-40B4-BE49-F238E27FC236}">
                <a16:creationId xmlns:a16="http://schemas.microsoft.com/office/drawing/2014/main" id="{96BF3C42-B8B1-478C-A125-B4B68CDDB934}"/>
              </a:ext>
            </a:extLst>
          </p:cNvPr>
          <p:cNvSpPr/>
          <p:nvPr/>
        </p:nvSpPr>
        <p:spPr>
          <a:xfrm>
            <a:off x="638163" y="3257617"/>
            <a:ext cx="4331754" cy="707886"/>
          </a:xfrm>
          <a:prstGeom prst="rect">
            <a:avLst/>
          </a:prstGeom>
        </p:spPr>
        <p:txBody>
          <a:bodyPr wrap="square">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党徽党旗</a:t>
            </a:r>
          </a:p>
        </p:txBody>
      </p:sp>
      <p:grpSp>
        <p:nvGrpSpPr>
          <p:cNvPr id="9" name="组合 8"/>
          <p:cNvGrpSpPr/>
          <p:nvPr/>
        </p:nvGrpSpPr>
        <p:grpSpPr>
          <a:xfrm>
            <a:off x="6218270" y="2844606"/>
            <a:ext cx="5638768" cy="972574"/>
            <a:chOff x="6218270" y="2799172"/>
            <a:chExt cx="5638768" cy="972574"/>
          </a:xfrm>
        </p:grpSpPr>
        <p:sp>
          <p:nvSpPr>
            <p:cNvPr id="23" name="矩形 22"/>
            <p:cNvSpPr/>
            <p:nvPr/>
          </p:nvSpPr>
          <p:spPr>
            <a:xfrm flipH="1">
              <a:off x="6218270" y="2799172"/>
              <a:ext cx="1460878" cy="9665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a:stretch>
              <a:fillRect/>
            </a:stretch>
          </p:blipFill>
          <p:spPr>
            <a:xfrm>
              <a:off x="6218271" y="2805170"/>
              <a:ext cx="1460880" cy="960579"/>
            </a:xfrm>
            <a:prstGeom prst="rect">
              <a:avLst/>
            </a:prstGeom>
            <a:solidFill>
              <a:schemeClr val="accent1"/>
            </a:solidFill>
            <a:ln>
              <a:noFill/>
            </a:ln>
          </p:spPr>
        </p:pic>
        <p:sp>
          <p:nvSpPr>
            <p:cNvPr id="50" name="矩形 49">
              <a:extLst>
                <a:ext uri="{FF2B5EF4-FFF2-40B4-BE49-F238E27FC236}">
                  <a16:creationId xmlns:a16="http://schemas.microsoft.com/office/drawing/2014/main" id="{1000EA05-AD8C-482D-A001-8623FEB69FCE}"/>
                </a:ext>
              </a:extLst>
            </p:cNvPr>
            <p:cNvSpPr/>
            <p:nvPr/>
          </p:nvSpPr>
          <p:spPr>
            <a:xfrm>
              <a:off x="7743079" y="2799172"/>
              <a:ext cx="4113959" cy="972574"/>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第五十四条</a:t>
              </a:r>
              <a:r>
                <a:rPr lang="en-US" altLang="zh-CN" sz="2000" b="1" dirty="0" smtClean="0">
                  <a:solidFill>
                    <a:schemeClr val="accent1"/>
                  </a:solidFill>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中国共产党党旗为旗面缀有金黄色党徽图案的红旗。</a:t>
              </a:r>
            </a:p>
          </p:txBody>
        </p:sp>
        <p:sp>
          <p:nvSpPr>
            <p:cNvPr id="4" name="矩形 3"/>
            <p:cNvSpPr/>
            <p:nvPr/>
          </p:nvSpPr>
          <p:spPr>
            <a:xfrm flipH="1">
              <a:off x="7679150" y="2799172"/>
              <a:ext cx="4177887" cy="9665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218270" y="1641190"/>
            <a:ext cx="5638768" cy="966577"/>
            <a:chOff x="6218270" y="1594954"/>
            <a:chExt cx="5638768" cy="966577"/>
          </a:xfrm>
        </p:grpSpPr>
        <p:sp>
          <p:nvSpPr>
            <p:cNvPr id="43" name="Freeform 5"/>
            <p:cNvSpPr>
              <a:spLocks/>
            </p:cNvSpPr>
            <p:nvPr/>
          </p:nvSpPr>
          <p:spPr bwMode="auto">
            <a:xfrm>
              <a:off x="6567887" y="1696912"/>
              <a:ext cx="761645" cy="762661"/>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prstTxWarp prst="textNoShape">
                <a:avLst/>
              </a:prstTxWarp>
            </a:bodyPr>
            <a:lstStyle/>
            <a:p>
              <a:pPr defTabSz="1219170">
                <a:defRPr/>
              </a:pPr>
              <a:endParaRPr lang="zh-CN" altLang="en-US" sz="2400">
                <a:solidFill>
                  <a:prstClr val="black"/>
                </a:solidFill>
                <a:latin typeface="Calibri"/>
                <a:ea typeface="宋体" panose="02010600030101010101" pitchFamily="2" charset="-122"/>
              </a:endParaRPr>
            </a:p>
          </p:txBody>
        </p:sp>
        <p:sp>
          <p:nvSpPr>
            <p:cNvPr id="26" name="矩形 25"/>
            <p:cNvSpPr/>
            <p:nvPr/>
          </p:nvSpPr>
          <p:spPr>
            <a:xfrm flipH="1">
              <a:off x="6218270" y="1594954"/>
              <a:ext cx="1460878" cy="9665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1000EA05-AD8C-482D-A001-8623FEB69FCE}"/>
                </a:ext>
              </a:extLst>
            </p:cNvPr>
            <p:cNvSpPr/>
            <p:nvPr/>
          </p:nvSpPr>
          <p:spPr>
            <a:xfrm>
              <a:off x="7743079" y="1594954"/>
              <a:ext cx="4113959" cy="933589"/>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第五十三条</a:t>
              </a:r>
              <a:r>
                <a:rPr lang="en-US" altLang="zh-CN" sz="2000" b="1" dirty="0" smtClean="0">
                  <a:solidFill>
                    <a:schemeClr val="accent1"/>
                  </a:solidFill>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中国共产党党徽为镰刀和锤头组成的图案。</a:t>
              </a:r>
            </a:p>
          </p:txBody>
        </p:sp>
        <p:sp>
          <p:nvSpPr>
            <p:cNvPr id="37" name="矩形 36"/>
            <p:cNvSpPr/>
            <p:nvPr/>
          </p:nvSpPr>
          <p:spPr>
            <a:xfrm flipH="1">
              <a:off x="7679150" y="1594954"/>
              <a:ext cx="4177887" cy="9665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218268" y="4054018"/>
            <a:ext cx="5638771" cy="1733808"/>
            <a:chOff x="6218268" y="3660318"/>
            <a:chExt cx="5638771" cy="1733808"/>
          </a:xfrm>
        </p:grpSpPr>
        <p:sp>
          <p:nvSpPr>
            <p:cNvPr id="40" name="矩形 39">
              <a:extLst>
                <a:ext uri="{FF2B5EF4-FFF2-40B4-BE49-F238E27FC236}">
                  <a16:creationId xmlns:a16="http://schemas.microsoft.com/office/drawing/2014/main" id="{1000EA05-AD8C-482D-A001-8623FEB69FCE}"/>
                </a:ext>
              </a:extLst>
            </p:cNvPr>
            <p:cNvSpPr/>
            <p:nvPr/>
          </p:nvSpPr>
          <p:spPr>
            <a:xfrm>
              <a:off x="6386529" y="3660318"/>
              <a:ext cx="5470510" cy="1733808"/>
            </a:xfrm>
            <a:prstGeom prst="rect">
              <a:avLst/>
            </a:prstGeom>
            <a:noFill/>
          </p:spPr>
          <p:txBody>
            <a:bodyPr wrap="square" rtlCol="0">
              <a:spAutoFit/>
            </a:bodyPr>
            <a:lstStyle/>
            <a:p>
              <a:pPr>
                <a:lnSpc>
                  <a:spcPct val="130000"/>
                </a:lnSpc>
              </a:pPr>
              <a:r>
                <a:rPr lang="en-US" altLang="zh-CN" sz="2400" b="1" dirty="0" smtClean="0">
                  <a:solidFill>
                    <a:schemeClr val="accent1"/>
                  </a:solidFill>
                  <a:cs typeface="+mn-ea"/>
                  <a:sym typeface="+mn-lt"/>
                </a:rPr>
                <a:t>【</a:t>
              </a:r>
              <a:r>
                <a:rPr lang="zh-CN" altLang="en-US" sz="2000" b="1" dirty="0" smtClean="0">
                  <a:solidFill>
                    <a:schemeClr val="accent1"/>
                  </a:solidFill>
                  <a:latin typeface="微软雅黑" panose="020B0503020204020204" pitchFamily="34" charset="-122"/>
                  <a:ea typeface="微软雅黑" panose="020B0503020204020204" pitchFamily="34" charset="-122"/>
                  <a:cs typeface="+mn-ea"/>
                </a:rPr>
                <a:t>第五十五条</a:t>
              </a:r>
              <a:r>
                <a:rPr lang="en-US" altLang="zh-CN" sz="2000" b="1" dirty="0" smtClean="0">
                  <a:solidFill>
                    <a:schemeClr val="accent1"/>
                  </a:solidFill>
                  <a:cs typeface="+mn-ea"/>
                  <a:sym typeface="+mn-lt"/>
                </a:rPr>
                <a:t>】</a:t>
              </a:r>
              <a:r>
                <a:rPr lang="zh-CN" altLang="en-US" sz="2000" b="1" dirty="0" smtClean="0">
                  <a:latin typeface="微软雅黑" panose="020B0503020204020204" pitchFamily="34" charset="-122"/>
                  <a:ea typeface="微软雅黑" panose="020B0503020204020204" pitchFamily="34" charset="-122"/>
                  <a:cs typeface="+mn-ea"/>
                  <a:sym typeface="+mn-lt"/>
                </a:rPr>
                <a:t>中国共产党</a:t>
              </a:r>
              <a:r>
                <a:rPr lang="zh-CN" altLang="en-US" sz="2000" b="1" dirty="0">
                  <a:latin typeface="微软雅黑" panose="020B0503020204020204" pitchFamily="34" charset="-122"/>
                  <a:ea typeface="微软雅黑" panose="020B0503020204020204" pitchFamily="34" charset="-122"/>
                  <a:cs typeface="+mn-ea"/>
                  <a:sym typeface="+mn-lt"/>
                </a:rPr>
                <a:t>的党徽党旗是中国共产党的象征和标志。党的各级组织和每一个党员都要维护党徽党旗的尊严。要按照规定制作和使用党徽党旗</a:t>
              </a:r>
              <a:r>
                <a:rPr lang="zh-CN" altLang="en-US" sz="2000" b="1" dirty="0" smtClean="0">
                  <a:latin typeface="微软雅黑" panose="020B0503020204020204" pitchFamily="34" charset="-122"/>
                  <a:ea typeface="微软雅黑" panose="020B0503020204020204" pitchFamily="34" charset="-122"/>
                  <a:cs typeface="+mn-ea"/>
                  <a:sym typeface="+mn-lt"/>
                </a:rPr>
                <a:t>。</a:t>
              </a:r>
              <a:endParaRPr lang="zh-CN" altLang="en-US" sz="2000" b="1" dirty="0">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flipH="1">
              <a:off x="6218268" y="3660318"/>
              <a:ext cx="5638767" cy="17338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944771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750"/>
                                        <p:tgtEl>
                                          <p:spTgt spid="20"/>
                                        </p:tgtEl>
                                      </p:cBhvr>
                                    </p:animEffect>
                                    <p:anim calcmode="lin" valueType="num">
                                      <p:cBhvr>
                                        <p:cTn id="18" dur="750" fill="hold"/>
                                        <p:tgtEl>
                                          <p:spTgt spid="20"/>
                                        </p:tgtEl>
                                        <p:attrNameLst>
                                          <p:attrName>ppt_x</p:attrName>
                                        </p:attrNameLst>
                                      </p:cBhvr>
                                      <p:tavLst>
                                        <p:tav tm="0">
                                          <p:val>
                                            <p:strVal val="#ppt_x"/>
                                          </p:val>
                                        </p:tav>
                                        <p:tav tm="100000">
                                          <p:val>
                                            <p:strVal val="#ppt_x"/>
                                          </p:val>
                                        </p:tav>
                                      </p:tavLst>
                                    </p:anim>
                                    <p:anim calcmode="lin" valueType="num">
                                      <p:cBhvr>
                                        <p:cTn id="19" dur="7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iterate type="lt">
                                    <p:tmAbs val="250"/>
                                  </p:iterate>
                                  <p:childTnLst>
                                    <p:set>
                                      <p:cBhvr>
                                        <p:cTn id="22" dur="1" fill="hold">
                                          <p:stCondLst>
                                            <p:cond delay="0"/>
                                          </p:stCondLst>
                                        </p:cTn>
                                        <p:tgtEl>
                                          <p:spTgt spid="36"/>
                                        </p:tgtEl>
                                        <p:attrNameLst>
                                          <p:attrName>style.visibility</p:attrName>
                                        </p:attrNameLst>
                                      </p:cBhvr>
                                      <p:to>
                                        <p:strVal val="visible"/>
                                      </p:to>
                                    </p:set>
                                  </p:childTnLst>
                                </p:cTn>
                              </p:par>
                            </p:childTnLst>
                          </p:cTn>
                        </p:par>
                        <p:par>
                          <p:cTn id="23" fill="hold">
                            <p:stCondLst>
                              <p:cond delay="2751"/>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251"/>
                            </p:stCondLst>
                            <p:childTnLst>
                              <p:par>
                                <p:cTn id="28" presetID="2" presetClass="entr" presetSubtype="2"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750" fill="hold"/>
                                        <p:tgtEl>
                                          <p:spTgt spid="10"/>
                                        </p:tgtEl>
                                        <p:attrNameLst>
                                          <p:attrName>ppt_x</p:attrName>
                                        </p:attrNameLst>
                                      </p:cBhvr>
                                      <p:tavLst>
                                        <p:tav tm="0">
                                          <p:val>
                                            <p:strVal val="1+#ppt_w/2"/>
                                          </p:val>
                                        </p:tav>
                                        <p:tav tm="100000">
                                          <p:val>
                                            <p:strVal val="#ppt_x"/>
                                          </p:val>
                                        </p:tav>
                                      </p:tavLst>
                                    </p:anim>
                                    <p:anim calcmode="lin" valueType="num">
                                      <p:cBhvr additive="base">
                                        <p:cTn id="31" dur="7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4001"/>
                            </p:stCondLst>
                            <p:childTnLst>
                              <p:par>
                                <p:cTn id="33" presetID="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750" fill="hold"/>
                                        <p:tgtEl>
                                          <p:spTgt spid="9"/>
                                        </p:tgtEl>
                                        <p:attrNameLst>
                                          <p:attrName>ppt_x</p:attrName>
                                        </p:attrNameLst>
                                      </p:cBhvr>
                                      <p:tavLst>
                                        <p:tav tm="0">
                                          <p:val>
                                            <p:strVal val="1+#ppt_w/2"/>
                                          </p:val>
                                        </p:tav>
                                        <p:tav tm="100000">
                                          <p:val>
                                            <p:strVal val="#ppt_x"/>
                                          </p:val>
                                        </p:tav>
                                      </p:tavLst>
                                    </p:anim>
                                    <p:anim calcmode="lin" valueType="num">
                                      <p:cBhvr additive="base">
                                        <p:cTn id="36" dur="75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4751"/>
                            </p:stCondLst>
                            <p:childTnLst>
                              <p:par>
                                <p:cTn id="38" presetID="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750" fill="hold"/>
                                        <p:tgtEl>
                                          <p:spTgt spid="11"/>
                                        </p:tgtEl>
                                        <p:attrNameLst>
                                          <p:attrName>ppt_x</p:attrName>
                                        </p:attrNameLst>
                                      </p:cBhvr>
                                      <p:tavLst>
                                        <p:tav tm="0">
                                          <p:val>
                                            <p:strVal val="1+#ppt_w/2"/>
                                          </p:val>
                                        </p:tav>
                                        <p:tav tm="100000">
                                          <p:val>
                                            <p:strVal val="#ppt_x"/>
                                          </p:val>
                                        </p:tav>
                                      </p:tavLst>
                                    </p:anim>
                                    <p:anim calcmode="lin" valueType="num">
                                      <p:cBhvr additive="base">
                                        <p:cTn id="41"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5" grpId="0"/>
      <p:bldP spid="36" grpId="0"/>
      <p:bldP spid="3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97" name="图片 9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96" name="图片 9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sp>
        <p:nvSpPr>
          <p:cNvPr id="9"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38863" y="3500610"/>
            <a:ext cx="5314275" cy="918457"/>
          </a:xfrm>
          <a:prstGeom prst="rect">
            <a:avLst/>
          </a:prstGeom>
          <a:noFill/>
          <a:effectLst/>
          <a:extLst/>
        </p:spPr>
        <p:txBody>
          <a:bodyPr wrap="square" rtlCol="0">
            <a:spAutoFit/>
          </a:bodyPr>
          <a:lstStyle/>
          <a:p>
            <a:pPr algn="ctr">
              <a:lnSpc>
                <a:spcPct val="120000"/>
              </a:lnSpc>
            </a:pPr>
            <a:r>
              <a:rPr lang="zh-CN" altLang="en-US" sz="4800" spc="300" dirty="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rPr>
              <a:t>学习和遵守党章</a:t>
            </a:r>
          </a:p>
        </p:txBody>
      </p:sp>
      <p:grpSp>
        <p:nvGrpSpPr>
          <p:cNvPr id="10" name="组合 9"/>
          <p:cNvGrpSpPr/>
          <p:nvPr/>
        </p:nvGrpSpPr>
        <p:grpSpPr>
          <a:xfrm>
            <a:off x="4737100" y="2895061"/>
            <a:ext cx="2717800" cy="461665"/>
            <a:chOff x="4737100" y="3090816"/>
            <a:chExt cx="2717800" cy="461665"/>
          </a:xfrm>
        </p:grpSpPr>
        <p:sp>
          <p:nvSpPr>
            <p:cNvPr id="11" name="圆角矩形 10"/>
            <p:cNvSpPr/>
            <p:nvPr/>
          </p:nvSpPr>
          <p:spPr>
            <a:xfrm>
              <a:off x="4737100" y="3094623"/>
              <a:ext cx="2717800" cy="454051"/>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6"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smtClean="0">
                  <a:ln cmpd="sng">
                    <a:noFill/>
                    <a:prstDash val="solid"/>
                  </a:ln>
                  <a:solidFill>
                    <a:srgbClr val="C00000"/>
                  </a:solidFill>
                  <a:latin typeface="微软雅黑" panose="020B0503020204020204" pitchFamily="34" charset="-122"/>
                  <a:ea typeface="微软雅黑" panose="020B0503020204020204" pitchFamily="34" charset="-122"/>
                </a:rPr>
                <a:t>第六部分</a:t>
              </a:r>
              <a:endParaRPr lang="zh-CN" altLang="en-US" sz="2400" b="1" spc="600" dirty="0">
                <a:ln cmpd="sng">
                  <a:noFill/>
                  <a:prstDash val="solid"/>
                </a:ln>
                <a:solidFill>
                  <a:srgbClr val="C00000"/>
                </a:solidFill>
                <a:latin typeface="微软雅黑" panose="020B0503020204020204" pitchFamily="34" charset="-122"/>
                <a:ea typeface="微软雅黑" panose="020B0503020204020204" pitchFamily="34" charset="-122"/>
              </a:endParaRPr>
            </a:p>
          </p:txBody>
        </p:sp>
      </p:grpSp>
      <p:sp>
        <p:nvSpPr>
          <p:cNvPr id="16" name="PA_任意多边形 5">
            <a:extLst>
              <a:ext uri="{FF2B5EF4-FFF2-40B4-BE49-F238E27FC236}">
                <a16:creationId xmlns:a16="http://schemas.microsoft.com/office/drawing/2014/main" id="{3E1B9D2A-3966-44FF-BFCC-C7733C9AC977}"/>
              </a:ext>
            </a:extLst>
          </p:cNvPr>
          <p:cNvSpPr>
            <a:spLocks/>
          </p:cNvSpPr>
          <p:nvPr>
            <p:custDataLst>
              <p:tags r:id="rId1"/>
            </p:custDataLst>
          </p:nvPr>
        </p:nvSpPr>
        <p:spPr bwMode="auto">
          <a:xfrm>
            <a:off x="5404187" y="1272017"/>
            <a:ext cx="1383627" cy="1209117"/>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8" name="图片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Tree>
    <p:extLst>
      <p:ext uri="{BB962C8B-B14F-4D97-AF65-F5344CB8AC3E}">
        <p14:creationId xmlns:p14="http://schemas.microsoft.com/office/powerpoint/2010/main" val="1121908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2" presetClass="entr" presetSubtype="8"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750"/>
                                        <p:tgtEl>
                                          <p:spTgt spid="97"/>
                                        </p:tgtEl>
                                      </p:cBhvr>
                                    </p:animEffect>
                                    <p:anim calcmode="lin" valueType="num">
                                      <p:cBhvr>
                                        <p:cTn id="20" dur="750" fill="hold"/>
                                        <p:tgtEl>
                                          <p:spTgt spid="97"/>
                                        </p:tgtEl>
                                        <p:attrNameLst>
                                          <p:attrName>ppt_x</p:attrName>
                                        </p:attrNameLst>
                                      </p:cBhvr>
                                      <p:tavLst>
                                        <p:tav tm="0">
                                          <p:val>
                                            <p:strVal val="#ppt_x"/>
                                          </p:val>
                                        </p:tav>
                                        <p:tav tm="100000">
                                          <p:val>
                                            <p:strVal val="#ppt_x"/>
                                          </p:val>
                                        </p:tav>
                                      </p:tavLst>
                                    </p:anim>
                                    <p:anim calcmode="lin" valueType="num">
                                      <p:cBhvr>
                                        <p:cTn id="21" dur="750" fill="hold"/>
                                        <p:tgtEl>
                                          <p:spTgt spid="97"/>
                                        </p:tgtEl>
                                        <p:attrNameLst>
                                          <p:attrName>ppt_y</p:attrName>
                                        </p:attrNameLst>
                                      </p:cBhvr>
                                      <p:tavLst>
                                        <p:tav tm="0">
                                          <p:val>
                                            <p:strVal val="#ppt_y+.1"/>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1000"/>
                                        <p:tgtEl>
                                          <p:spTgt spid="9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Effect transition="in" filter="fade">
                                      <p:cBhvr>
                                        <p:cTn id="30" dur="750"/>
                                        <p:tgtEl>
                                          <p:spTgt spid="16"/>
                                        </p:tgtEl>
                                      </p:cBhvr>
                                    </p:animEffect>
                                  </p:childTnLst>
                                </p:cTn>
                              </p:par>
                            </p:childTnLst>
                          </p:cTn>
                        </p:par>
                        <p:par>
                          <p:cTn id="31" fill="hold">
                            <p:stCondLst>
                              <p:cond delay="1750"/>
                            </p:stCondLst>
                            <p:childTnLst>
                              <p:par>
                                <p:cTn id="32" presetID="16" presetClass="entr" presetSubtype="2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2000" cy="6858000"/>
          </a:xfrm>
          <a:prstGeom prst="rect">
            <a:avLst/>
          </a:prstGeom>
          <a:gradFill>
            <a:gsLst>
              <a:gs pos="0">
                <a:srgbClr val="FDF2BB"/>
              </a:gs>
              <a:gs pos="100000">
                <a:srgbClr val="DEB846">
                  <a:lumMod val="81000"/>
                  <a:lumOff val="19000"/>
                </a:srgbClr>
              </a:gs>
            </a:gsLst>
            <a:lin ang="2700000" scaled="0"/>
          </a:gra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3598" r="13387"/>
          <a:stretch/>
        </p:blipFill>
        <p:spPr>
          <a:xfrm>
            <a:off x="681211" y="1105281"/>
            <a:ext cx="3105174" cy="4252738"/>
          </a:xfrm>
          <a:prstGeom prst="rect">
            <a:avLst/>
          </a:prstGeom>
          <a:effectLst>
            <a:reflection blurRad="6350" stA="29000" endPos="19000" dir="5400000" sy="-100000" algn="bl" rotWithShape="0"/>
          </a:effectLst>
        </p:spPr>
      </p:pic>
      <p:sp>
        <p:nvSpPr>
          <p:cNvPr id="51" name="文本框 50"/>
          <p:cNvSpPr txBox="1"/>
          <p:nvPr/>
        </p:nvSpPr>
        <p:spPr>
          <a:xfrm>
            <a:off x="4461979" y="1228059"/>
            <a:ext cx="7395059" cy="1107996"/>
          </a:xfrm>
          <a:prstGeom prst="rect">
            <a:avLst/>
          </a:prstGeom>
          <a:noFill/>
        </p:spPr>
        <p:txBody>
          <a:bodyPr wrap="square" rtlCol="0">
            <a:spAutoFit/>
          </a:bodyPr>
          <a:lstStyle/>
          <a:p>
            <a:pPr fontAlgn="auto">
              <a:lnSpc>
                <a:spcPct val="150000"/>
              </a:lnSpc>
              <a:spcBef>
                <a:spcPts val="600"/>
              </a:spcBef>
              <a:spcAft>
                <a:spcPts val="0"/>
              </a:spcAft>
              <a:defRPr/>
            </a:pPr>
            <a:r>
              <a:rPr lang="zh-CN" altLang="en-US" sz="4400" b="1" kern="0" dirty="0">
                <a:solidFill>
                  <a:srgbClr val="C00000"/>
                </a:solidFill>
                <a:latin typeface="Arial" panose="020B0604020202020204"/>
                <a:ea typeface="微软雅黑" panose="020B0503020204020204" charset="-122"/>
                <a:cs typeface="+mn-ea"/>
                <a:sym typeface="+mn-lt"/>
              </a:rPr>
              <a:t>认真学习党章   </a:t>
            </a:r>
            <a:r>
              <a:rPr lang="zh-CN" altLang="en-US" sz="4400" b="1" kern="0" dirty="0" smtClean="0">
                <a:solidFill>
                  <a:srgbClr val="C00000"/>
                </a:solidFill>
                <a:latin typeface="Arial" panose="020B0604020202020204"/>
                <a:ea typeface="微软雅黑" panose="020B0503020204020204" charset="-122"/>
                <a:cs typeface="+mn-ea"/>
                <a:sym typeface="+mn-lt"/>
              </a:rPr>
              <a:t>严格</a:t>
            </a:r>
            <a:r>
              <a:rPr lang="zh-CN" altLang="en-US" sz="4400" b="1" kern="0" dirty="0">
                <a:solidFill>
                  <a:srgbClr val="C00000"/>
                </a:solidFill>
                <a:latin typeface="Arial" panose="020B0604020202020204"/>
                <a:ea typeface="微软雅黑" panose="020B0503020204020204" charset="-122"/>
                <a:cs typeface="+mn-ea"/>
                <a:sym typeface="+mn-lt"/>
              </a:rPr>
              <a:t>遵守党章</a:t>
            </a:r>
          </a:p>
        </p:txBody>
      </p:sp>
      <p:sp>
        <p:nvSpPr>
          <p:cNvPr id="12" name="矩形 11"/>
          <p:cNvSpPr/>
          <p:nvPr/>
        </p:nvSpPr>
        <p:spPr>
          <a:xfrm>
            <a:off x="4461979" y="2422942"/>
            <a:ext cx="7395059" cy="2308324"/>
          </a:xfrm>
          <a:prstGeom prst="rect">
            <a:avLst/>
          </a:prstGeom>
        </p:spPr>
        <p:txBody>
          <a:bodyPr wrap="square">
            <a:spAutoFit/>
          </a:bodyPr>
          <a:lstStyle/>
          <a:p>
            <a:pPr indent="609585" defTabSz="1219140">
              <a:lnSpc>
                <a:spcPct val="120000"/>
              </a:lnSpc>
            </a:pPr>
            <a:r>
              <a:rPr lang="zh-CN" altLang="en-US" sz="2400" b="1" dirty="0">
                <a:latin typeface="微软雅黑" panose="020B0503020204020204" pitchFamily="34" charset="-122"/>
                <a:ea typeface="微软雅黑"/>
                <a:cs typeface="+mn-ea"/>
                <a:sym typeface="+mn-lt"/>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endParaRPr lang="zh-CN" altLang="zh-CN" sz="2400" b="1" dirty="0">
              <a:latin typeface="微软雅黑" panose="020B0503020204020204" pitchFamily="34" charset="-122"/>
              <a:ea typeface="微软雅黑"/>
              <a:cs typeface="+mn-ea"/>
              <a:sym typeface="+mn-lt"/>
            </a:endParaRPr>
          </a:p>
        </p:txBody>
      </p:sp>
      <p:sp>
        <p:nvSpPr>
          <p:cNvPr id="5" name="矩形 4"/>
          <p:cNvSpPr/>
          <p:nvPr/>
        </p:nvSpPr>
        <p:spPr>
          <a:xfrm>
            <a:off x="7112979" y="4865909"/>
            <a:ext cx="4940776" cy="369332"/>
          </a:xfrm>
          <a:prstGeom prst="rect">
            <a:avLst/>
          </a:prstGeom>
        </p:spPr>
        <p:txBody>
          <a:bodyPr wrap="none">
            <a:spAutoFit/>
          </a:bodyPr>
          <a:lstStyle/>
          <a:p>
            <a:r>
              <a:rPr lang="en-US" altLang="zh-CN" b="1" dirty="0">
                <a:latin typeface="微软雅黑"/>
                <a:ea typeface="微软雅黑"/>
                <a:cs typeface="+mn-ea"/>
                <a:sym typeface="+mn-lt"/>
              </a:rPr>
              <a:t>——</a:t>
            </a:r>
            <a:r>
              <a:rPr lang="zh-CN" altLang="en-US" b="1" dirty="0">
                <a:latin typeface="微软雅黑"/>
                <a:ea typeface="微软雅黑"/>
                <a:cs typeface="+mn-ea"/>
                <a:sym typeface="+mn-lt"/>
              </a:rPr>
              <a:t>习近平</a:t>
            </a:r>
            <a:r>
              <a:rPr lang="en-US" altLang="zh-CN" b="1" dirty="0">
                <a:latin typeface="微软雅黑"/>
                <a:ea typeface="微软雅黑"/>
                <a:cs typeface="+mn-ea"/>
                <a:sym typeface="+mn-lt"/>
              </a:rPr>
              <a:t>·《</a:t>
            </a:r>
            <a:r>
              <a:rPr lang="zh-CN" altLang="en-US" b="1" dirty="0">
                <a:latin typeface="微软雅黑"/>
                <a:ea typeface="微软雅黑"/>
                <a:cs typeface="+mn-ea"/>
                <a:sym typeface="+mn-lt"/>
              </a:rPr>
              <a:t>认真学习党章，严格遵守党章</a:t>
            </a:r>
            <a:r>
              <a:rPr lang="en-US" altLang="zh-CN" b="1" dirty="0">
                <a:latin typeface="微软雅黑"/>
                <a:ea typeface="微软雅黑"/>
                <a:cs typeface="+mn-ea"/>
                <a:sym typeface="+mn-lt"/>
              </a:rPr>
              <a:t>》</a:t>
            </a:r>
            <a:endParaRPr lang="zh-CN" altLang="en-US" b="1" dirty="0">
              <a:latin typeface="微软雅黑"/>
              <a:ea typeface="微软雅黑"/>
              <a:cs typeface="+mn-ea"/>
            </a:endParaRPr>
          </a:p>
        </p:txBody>
      </p:sp>
    </p:spTree>
    <p:extLst>
      <p:ext uri="{BB962C8B-B14F-4D97-AF65-F5344CB8AC3E}">
        <p14:creationId xmlns:p14="http://schemas.microsoft.com/office/powerpoint/2010/main" val="28142434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1" presetClass="entr" presetSubtype="0" fill="hold" grpId="0" nodeType="afterEffect">
                                  <p:stCondLst>
                                    <p:cond delay="0"/>
                                  </p:stCondLst>
                                  <p:iterate type="lt">
                                    <p:tmAbs val="200"/>
                                  </p:iterate>
                                  <p:childTnLst>
                                    <p:set>
                                      <p:cBhvr>
                                        <p:cTn id="12" dur="1" fill="hold">
                                          <p:stCondLst>
                                            <p:cond delay="0"/>
                                          </p:stCondLst>
                                        </p:cTn>
                                        <p:tgtEl>
                                          <p:spTgt spid="51"/>
                                        </p:tgtEl>
                                        <p:attrNameLst>
                                          <p:attrName>style.visibility</p:attrName>
                                        </p:attrNameLst>
                                      </p:cBhvr>
                                      <p:to>
                                        <p:strVal val="visible"/>
                                      </p:to>
                                    </p:set>
                                  </p:childTnLst>
                                </p:cTn>
                              </p:par>
                            </p:childTnLst>
                          </p:cTn>
                        </p:par>
                        <p:par>
                          <p:cTn id="13" fill="hold">
                            <p:stCondLst>
                              <p:cond delay="2951"/>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1000"/>
                                        <p:tgtEl>
                                          <p:spTgt spid="12"/>
                                        </p:tgtEl>
                                      </p:cBhvr>
                                    </p:animEffect>
                                  </p:childTnLst>
                                </p:cTn>
                              </p:par>
                            </p:childTnLst>
                          </p:cTn>
                        </p:par>
                        <p:par>
                          <p:cTn id="17" fill="hold">
                            <p:stCondLst>
                              <p:cond delay="3951"/>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12"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352747"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总书记对学习党章的四点要求</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46" name="组合 45"/>
          <p:cNvGrpSpPr/>
          <p:nvPr/>
        </p:nvGrpSpPr>
        <p:grpSpPr>
          <a:xfrm>
            <a:off x="5627581" y="1740033"/>
            <a:ext cx="6229457" cy="1823047"/>
            <a:chOff x="5627581" y="1511433"/>
            <a:chExt cx="6229457" cy="1823047"/>
          </a:xfrm>
        </p:grpSpPr>
        <p:sp>
          <p:nvSpPr>
            <p:cNvPr id="47" name="矩形 46"/>
            <p:cNvSpPr/>
            <p:nvPr/>
          </p:nvSpPr>
          <p:spPr>
            <a:xfrm>
              <a:off x="7348234" y="1511433"/>
              <a:ext cx="4508804" cy="18230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8" name="矩形 47"/>
            <p:cNvSpPr/>
            <p:nvPr/>
          </p:nvSpPr>
          <p:spPr>
            <a:xfrm>
              <a:off x="5627581" y="1511433"/>
              <a:ext cx="1629462" cy="18230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9" name="矩形 48"/>
            <p:cNvSpPr/>
            <p:nvPr/>
          </p:nvSpPr>
          <p:spPr>
            <a:xfrm>
              <a:off x="5646193" y="2096713"/>
              <a:ext cx="1630033" cy="597921"/>
            </a:xfrm>
            <a:prstGeom prst="rect">
              <a:avLst/>
            </a:prstGeom>
            <a:noFill/>
            <a:ln>
              <a:noFill/>
            </a:ln>
          </p:spPr>
          <p:txBody>
            <a:bodyPr wrap="square">
              <a:spAutoFit/>
            </a:bodyPr>
            <a:lstStyle/>
            <a:p>
              <a:pPr algn="ctr">
                <a:lnSpc>
                  <a:spcPct val="130000"/>
                </a:lnSpc>
              </a:pPr>
              <a:r>
                <a:rPr lang="zh-CN" altLang="en-US" sz="28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要求一</a:t>
              </a:r>
              <a:endParaRPr lang="zh-CN" altLang="en-US" sz="28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矩形 50"/>
            <p:cNvSpPr/>
            <p:nvPr/>
          </p:nvSpPr>
          <p:spPr>
            <a:xfrm>
              <a:off x="7436021" y="1601193"/>
              <a:ext cx="4421017" cy="1643527"/>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要深刻理解把科学发展观同马克思列宁主义、毛泽东思想、邓小平理论、“三个代表”重要思想、科学发展观、</a:t>
              </a:r>
              <a:r>
                <a:rPr lang="zh-CN" altLang="en-US" sz="1400" b="1" dirty="0">
                  <a:solidFill>
                    <a:schemeClr val="accent1"/>
                  </a:solidFill>
                  <a:latin typeface="微软雅黑" panose="020B0503020204020204" pitchFamily="34" charset="-122"/>
                  <a:ea typeface="微软雅黑" panose="020B0503020204020204" pitchFamily="34" charset="-122"/>
                  <a:cs typeface="+mn-ea"/>
                </a:rPr>
                <a:t>习近平新时代中国特色社会主义思想</a:t>
              </a:r>
              <a:r>
                <a:rPr lang="zh-CN" altLang="en-US" sz="1400" b="1" dirty="0">
                  <a:latin typeface="微软雅黑" panose="020B0503020204020204" pitchFamily="34" charset="-122"/>
                  <a:ea typeface="微软雅黑" panose="020B0503020204020204" pitchFamily="34" charset="-122"/>
                  <a:cs typeface="+mn-ea"/>
                </a:rPr>
                <a:t>一道确立为党的指导思想的重大意义，深入领会科学发展观的精神实质，增强贯彻落实科学发展观的自觉性和坚定性，坚定不移走科学发展之路。</a:t>
              </a:r>
            </a:p>
          </p:txBody>
        </p:sp>
      </p:grpSp>
      <p:grpSp>
        <p:nvGrpSpPr>
          <p:cNvPr id="57" name="组合 56"/>
          <p:cNvGrpSpPr/>
          <p:nvPr/>
        </p:nvGrpSpPr>
        <p:grpSpPr>
          <a:xfrm>
            <a:off x="5627581" y="3927610"/>
            <a:ext cx="6229457" cy="1823047"/>
            <a:chOff x="5627581" y="1511433"/>
            <a:chExt cx="6229457" cy="1823047"/>
          </a:xfrm>
        </p:grpSpPr>
        <p:sp>
          <p:nvSpPr>
            <p:cNvPr id="58" name="矩形 57"/>
            <p:cNvSpPr/>
            <p:nvPr/>
          </p:nvSpPr>
          <p:spPr>
            <a:xfrm>
              <a:off x="7348234" y="1511433"/>
              <a:ext cx="4508804" cy="18230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9" name="矩形 58"/>
            <p:cNvSpPr/>
            <p:nvPr/>
          </p:nvSpPr>
          <p:spPr>
            <a:xfrm>
              <a:off x="5627581" y="1511433"/>
              <a:ext cx="1629462" cy="18230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0" name="矩形 59"/>
            <p:cNvSpPr/>
            <p:nvPr/>
          </p:nvSpPr>
          <p:spPr>
            <a:xfrm>
              <a:off x="5646193" y="2096713"/>
              <a:ext cx="1630033" cy="597921"/>
            </a:xfrm>
            <a:prstGeom prst="rect">
              <a:avLst/>
            </a:prstGeom>
            <a:noFill/>
            <a:ln>
              <a:noFill/>
            </a:ln>
          </p:spPr>
          <p:txBody>
            <a:bodyPr wrap="square">
              <a:spAutoFit/>
            </a:bodyPr>
            <a:lstStyle/>
            <a:p>
              <a:pPr algn="ctr">
                <a:lnSpc>
                  <a:spcPct val="130000"/>
                </a:lnSpc>
              </a:pPr>
              <a:r>
                <a:rPr lang="zh-CN" altLang="en-US" sz="28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要求二</a:t>
              </a:r>
              <a:endParaRPr lang="zh-CN" altLang="en-US" sz="28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矩形 60"/>
            <p:cNvSpPr/>
            <p:nvPr/>
          </p:nvSpPr>
          <p:spPr>
            <a:xfrm>
              <a:off x="7436021" y="1741424"/>
              <a:ext cx="4421017" cy="13630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要深刻理解在党章中完整表述中国特色社会主义道路、中国特色社会主义理论体系、中国特色社会主义制度的重大意义，深入领会中国特色社会主义的科学内涵，增强道路自信、理论自信、制度自信，坚定不移推进中国特色社会主义伟大事业。</a:t>
              </a:r>
            </a:p>
          </p:txBody>
        </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0598043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2" presetClass="entr" presetSubtype="2"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1+#ppt_w/2"/>
                                          </p:val>
                                        </p:tav>
                                        <p:tav tm="100000">
                                          <p:val>
                                            <p:strVal val="#ppt_x"/>
                                          </p:val>
                                        </p:tav>
                                      </p:tavLst>
                                    </p:anim>
                                    <p:anim calcmode="lin" valueType="num">
                                      <p:cBhvr additive="base">
                                        <p:cTn id="44" dur="5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5651"/>
                            </p:stCondLst>
                            <p:childTnLst>
                              <p:par>
                                <p:cTn id="46" presetID="2" presetClass="entr" presetSubtype="2"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2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352747"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总书记对学习党章的四点要求</a:t>
            </a:r>
          </a:p>
        </p:txBody>
      </p:sp>
      <p:sp>
        <p:nvSpPr>
          <p:cNvPr id="38" name="TextBox 21"/>
          <p:cNvSpPr txBox="1"/>
          <p:nvPr/>
        </p:nvSpPr>
        <p:spPr>
          <a:xfrm>
            <a:off x="7882966" y="48061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7711859" y="21802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727099" y="21955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4983" y="2220809"/>
            <a:ext cx="3430880" cy="2180132"/>
          </a:xfrm>
          <a:prstGeom prst="rect">
            <a:avLst/>
          </a:prstGeom>
          <a:effectLst/>
        </p:spPr>
      </p:pic>
      <p:sp>
        <p:nvSpPr>
          <p:cNvPr id="45" name="矩形 44"/>
          <p:cNvSpPr/>
          <p:nvPr/>
        </p:nvSpPr>
        <p:spPr>
          <a:xfrm>
            <a:off x="8843344" y="25922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46" name="组合 45"/>
          <p:cNvGrpSpPr/>
          <p:nvPr/>
        </p:nvGrpSpPr>
        <p:grpSpPr>
          <a:xfrm>
            <a:off x="334963" y="1778133"/>
            <a:ext cx="6229457" cy="1823047"/>
            <a:chOff x="5627581" y="1511433"/>
            <a:chExt cx="6229457" cy="1823047"/>
          </a:xfrm>
        </p:grpSpPr>
        <p:sp>
          <p:nvSpPr>
            <p:cNvPr id="47" name="矩形 46"/>
            <p:cNvSpPr/>
            <p:nvPr/>
          </p:nvSpPr>
          <p:spPr>
            <a:xfrm>
              <a:off x="7348234" y="1511433"/>
              <a:ext cx="4508804" cy="18230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8" name="矩形 47"/>
            <p:cNvSpPr/>
            <p:nvPr/>
          </p:nvSpPr>
          <p:spPr>
            <a:xfrm>
              <a:off x="5627581" y="1511433"/>
              <a:ext cx="1629462" cy="18230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9" name="矩形 48"/>
            <p:cNvSpPr/>
            <p:nvPr/>
          </p:nvSpPr>
          <p:spPr>
            <a:xfrm>
              <a:off x="5646193" y="2096713"/>
              <a:ext cx="1630033" cy="597921"/>
            </a:xfrm>
            <a:prstGeom prst="rect">
              <a:avLst/>
            </a:prstGeom>
            <a:noFill/>
            <a:ln>
              <a:noFill/>
            </a:ln>
          </p:spPr>
          <p:txBody>
            <a:bodyPr wrap="square">
              <a:spAutoFit/>
            </a:bodyPr>
            <a:lstStyle/>
            <a:p>
              <a:pPr algn="ctr">
                <a:lnSpc>
                  <a:spcPct val="130000"/>
                </a:lnSpc>
              </a:pPr>
              <a:r>
                <a:rPr lang="zh-CN" altLang="en-US" sz="28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要求三</a:t>
              </a:r>
              <a:endParaRPr lang="zh-CN" altLang="en-US" sz="28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1" name="矩形 50"/>
            <p:cNvSpPr/>
            <p:nvPr/>
          </p:nvSpPr>
          <p:spPr>
            <a:xfrm>
              <a:off x="7436021" y="1741424"/>
              <a:ext cx="4421017" cy="13630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要深刻理解把生态文明建设纳入中国特色社会主义事业总体布局的重大意义，深入领会生态文明建设的指导原则和主要着力点，自觉把生态文明建设融入经济建设、政治建设、文化建设、社会建设各方面和全过程。</a:t>
              </a:r>
            </a:p>
          </p:txBody>
        </p:sp>
      </p:grpSp>
      <p:grpSp>
        <p:nvGrpSpPr>
          <p:cNvPr id="57" name="组合 56"/>
          <p:cNvGrpSpPr/>
          <p:nvPr/>
        </p:nvGrpSpPr>
        <p:grpSpPr>
          <a:xfrm>
            <a:off x="334963" y="3965710"/>
            <a:ext cx="6229457" cy="1823047"/>
            <a:chOff x="5627581" y="1511433"/>
            <a:chExt cx="6229457" cy="1823047"/>
          </a:xfrm>
        </p:grpSpPr>
        <p:sp>
          <p:nvSpPr>
            <p:cNvPr id="58" name="矩形 57"/>
            <p:cNvSpPr/>
            <p:nvPr/>
          </p:nvSpPr>
          <p:spPr>
            <a:xfrm>
              <a:off x="7348234" y="1511433"/>
              <a:ext cx="4508804" cy="182304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9" name="矩形 58"/>
            <p:cNvSpPr/>
            <p:nvPr/>
          </p:nvSpPr>
          <p:spPr>
            <a:xfrm>
              <a:off x="5627581" y="1511433"/>
              <a:ext cx="1629462" cy="182304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60" name="矩形 59"/>
            <p:cNvSpPr/>
            <p:nvPr/>
          </p:nvSpPr>
          <p:spPr>
            <a:xfrm>
              <a:off x="5646193" y="2096713"/>
              <a:ext cx="1630033" cy="597921"/>
            </a:xfrm>
            <a:prstGeom prst="rect">
              <a:avLst/>
            </a:prstGeom>
            <a:noFill/>
            <a:ln>
              <a:noFill/>
            </a:ln>
          </p:spPr>
          <p:txBody>
            <a:bodyPr wrap="square">
              <a:spAutoFit/>
            </a:bodyPr>
            <a:lstStyle/>
            <a:p>
              <a:pPr algn="ctr">
                <a:lnSpc>
                  <a:spcPct val="130000"/>
                </a:lnSpc>
              </a:pPr>
              <a:r>
                <a:rPr lang="zh-CN" altLang="en-US" sz="2800" b="1" spc="300" dirty="0" smtClean="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rPr>
                <a:t>要求四</a:t>
              </a:r>
              <a:endParaRPr lang="zh-CN" altLang="en-US" sz="2800" b="1" spc="300" dirty="0">
                <a:solidFill>
                  <a:srgbClr val="FDF29C"/>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矩形 60"/>
            <p:cNvSpPr/>
            <p:nvPr/>
          </p:nvSpPr>
          <p:spPr>
            <a:xfrm>
              <a:off x="7436021" y="1741424"/>
              <a:ext cx="4421017" cy="13630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cs typeface="+mn-ea"/>
                </a:rPr>
                <a:t>要深刻理解党章增写党的建设总体要求新内容和关于党员、党的基层组织、党的干部新要求的重大意义，深入领会各项新内容新要求的科学内涵，坚持用党章指导和规范党的建设各项工作，全面提高党的建设科学化</a:t>
              </a:r>
            </a:p>
          </p:txBody>
        </p:sp>
      </p:grpSp>
      <p:sp>
        <p:nvSpPr>
          <p:cNvPr id="21"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8672903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2" presetClass="entr" presetSubtype="8"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0-#ppt_w/2"/>
                                          </p:val>
                                        </p:tav>
                                        <p:tav tm="100000">
                                          <p:val>
                                            <p:strVal val="#ppt_x"/>
                                          </p:val>
                                        </p:tav>
                                      </p:tavLst>
                                    </p:anim>
                                    <p:anim calcmode="lin" valueType="num">
                                      <p:cBhvr additive="base">
                                        <p:cTn id="44" dur="5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5651"/>
                            </p:stCondLst>
                            <p:childTnLst>
                              <p:par>
                                <p:cTn id="46" presetID="2" presetClass="entr" presetSubtype="8"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2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55765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学习党章要做到五个结合</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36" name="组合 35"/>
          <p:cNvGrpSpPr/>
          <p:nvPr/>
        </p:nvGrpSpPr>
        <p:grpSpPr>
          <a:xfrm>
            <a:off x="5382627" y="1548269"/>
            <a:ext cx="6474410" cy="786005"/>
            <a:chOff x="5983816" y="1566143"/>
            <a:chExt cx="6474410" cy="1293262"/>
          </a:xfrm>
        </p:grpSpPr>
        <p:sp>
          <p:nvSpPr>
            <p:cNvPr id="37" name="矩形 36"/>
            <p:cNvSpPr/>
            <p:nvPr/>
          </p:nvSpPr>
          <p:spPr>
            <a:xfrm>
              <a:off x="6954231" y="1566143"/>
              <a:ext cx="5503995" cy="12868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0" name="矩形 39"/>
            <p:cNvSpPr/>
            <p:nvPr/>
          </p:nvSpPr>
          <p:spPr>
            <a:xfrm>
              <a:off x="5983816" y="1572515"/>
              <a:ext cx="932400" cy="128689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1" name="矩形 40"/>
            <p:cNvSpPr/>
            <p:nvPr/>
          </p:nvSpPr>
          <p:spPr>
            <a:xfrm>
              <a:off x="6105789" y="1745005"/>
              <a:ext cx="688455" cy="877134"/>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01</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43" name="矩形 42"/>
            <p:cNvSpPr/>
            <p:nvPr/>
          </p:nvSpPr>
          <p:spPr>
            <a:xfrm>
              <a:off x="7026013" y="1860169"/>
              <a:ext cx="5432213" cy="698837"/>
            </a:xfrm>
            <a:prstGeom prst="rect">
              <a:avLst/>
            </a:prstGeom>
            <a:noFill/>
          </p:spPr>
          <p:txBody>
            <a:bodyPr wrap="square" rtlCol="0">
              <a:spAutoFit/>
            </a:bodyPr>
            <a:lstStyle/>
            <a:p>
              <a:pPr>
                <a:lnSpc>
                  <a:spcPct val="120000"/>
                </a:lnSpc>
              </a:pPr>
              <a:r>
                <a:rPr lang="zh-CN" altLang="en-US" b="1" dirty="0">
                  <a:latin typeface="微软雅黑" panose="020B0503020204020204" pitchFamily="34" charset="-122"/>
                  <a:ea typeface="微软雅黑" panose="020B0503020204020204" pitchFamily="34" charset="-122"/>
                  <a:cs typeface="+mn-ea"/>
                </a:rPr>
                <a:t>要把学习党章同学习</a:t>
              </a:r>
              <a:r>
                <a:rPr lang="zh-CN" altLang="en-US" b="1" dirty="0">
                  <a:solidFill>
                    <a:schemeClr val="accent1"/>
                  </a:solidFill>
                  <a:latin typeface="微软雅黑" panose="020B0503020204020204" pitchFamily="34" charset="-122"/>
                  <a:ea typeface="微软雅黑" panose="020B0503020204020204" pitchFamily="34" charset="-122"/>
                  <a:cs typeface="+mn-ea"/>
                </a:rPr>
                <a:t>党的</a:t>
              </a:r>
              <a:r>
                <a:rPr lang="zh-CN" altLang="en-US" b="1" dirty="0" smtClean="0">
                  <a:solidFill>
                    <a:schemeClr val="accent1"/>
                  </a:solidFill>
                  <a:latin typeface="微软雅黑" panose="020B0503020204020204" pitchFamily="34" charset="-122"/>
                  <a:ea typeface="微软雅黑" panose="020B0503020204020204" pitchFamily="34" charset="-122"/>
                  <a:cs typeface="+mn-ea"/>
                </a:rPr>
                <a:t>十九大</a:t>
              </a:r>
              <a:r>
                <a:rPr lang="zh-CN" altLang="en-US" b="1" dirty="0">
                  <a:solidFill>
                    <a:schemeClr val="accent1"/>
                  </a:solidFill>
                  <a:latin typeface="微软雅黑" panose="020B0503020204020204" pitchFamily="34" charset="-122"/>
                  <a:ea typeface="微软雅黑" panose="020B0503020204020204" pitchFamily="34" charset="-122"/>
                  <a:cs typeface="+mn-ea"/>
                </a:rPr>
                <a:t>精神</a:t>
              </a:r>
              <a:r>
                <a:rPr lang="zh-CN" altLang="en-US" b="1" dirty="0">
                  <a:latin typeface="微软雅黑" panose="020B0503020204020204" pitchFamily="34" charset="-122"/>
                  <a:ea typeface="微软雅黑" panose="020B0503020204020204" pitchFamily="34" charset="-122"/>
                  <a:cs typeface="+mn-ea"/>
                </a:rPr>
                <a:t>紧密结合</a:t>
              </a:r>
              <a:r>
                <a:rPr lang="zh-CN" altLang="en-US" b="1" dirty="0" smtClean="0">
                  <a:latin typeface="微软雅黑" panose="020B0503020204020204" pitchFamily="34" charset="-122"/>
                  <a:ea typeface="微软雅黑" panose="020B0503020204020204" pitchFamily="34" charset="-122"/>
                  <a:cs typeface="+mn-ea"/>
                </a:rPr>
                <a:t>起来</a:t>
              </a:r>
              <a:endParaRPr lang="zh-CN" altLang="en-US" b="1" dirty="0">
                <a:latin typeface="微软雅黑" panose="020B0503020204020204" pitchFamily="34" charset="-122"/>
                <a:ea typeface="微软雅黑" panose="020B0503020204020204" pitchFamily="34" charset="-122"/>
                <a:cs typeface="+mn-ea"/>
              </a:endParaRPr>
            </a:p>
          </p:txBody>
        </p:sp>
      </p:grpSp>
      <p:grpSp>
        <p:nvGrpSpPr>
          <p:cNvPr id="76" name="组合 75"/>
          <p:cNvGrpSpPr/>
          <p:nvPr/>
        </p:nvGrpSpPr>
        <p:grpSpPr>
          <a:xfrm>
            <a:off x="5382627" y="2444989"/>
            <a:ext cx="6474410" cy="786005"/>
            <a:chOff x="5983816" y="1566143"/>
            <a:chExt cx="6474410" cy="1293262"/>
          </a:xfrm>
        </p:grpSpPr>
        <p:sp>
          <p:nvSpPr>
            <p:cNvPr id="77" name="矩形 76"/>
            <p:cNvSpPr/>
            <p:nvPr/>
          </p:nvSpPr>
          <p:spPr>
            <a:xfrm>
              <a:off x="6954231" y="1566143"/>
              <a:ext cx="5503995" cy="12868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8" name="矩形 77"/>
            <p:cNvSpPr/>
            <p:nvPr/>
          </p:nvSpPr>
          <p:spPr>
            <a:xfrm>
              <a:off x="5983816" y="1572515"/>
              <a:ext cx="932400" cy="128689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9" name="矩形 78"/>
            <p:cNvSpPr/>
            <p:nvPr/>
          </p:nvSpPr>
          <p:spPr>
            <a:xfrm>
              <a:off x="6105789" y="1777394"/>
              <a:ext cx="688455" cy="877134"/>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02</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80" name="矩形 79"/>
            <p:cNvSpPr/>
            <p:nvPr/>
          </p:nvSpPr>
          <p:spPr>
            <a:xfrm>
              <a:off x="7026013" y="1584699"/>
              <a:ext cx="5432213" cy="1245752"/>
            </a:xfrm>
            <a:prstGeom prst="rect">
              <a:avLst/>
            </a:prstGeom>
            <a:noFill/>
          </p:spPr>
          <p:txBody>
            <a:bodyPr wrap="square" rtlCol="0">
              <a:spAutoFit/>
            </a:bodyPr>
            <a:lstStyle/>
            <a:p>
              <a:pPr>
                <a:lnSpc>
                  <a:spcPct val="120000"/>
                </a:lnSpc>
              </a:pPr>
              <a:r>
                <a:rPr lang="zh-CN" altLang="en-US" b="1" dirty="0">
                  <a:latin typeface="微软雅黑" panose="020B0503020204020204" pitchFamily="34" charset="-122"/>
                  <a:ea typeface="微软雅黑" panose="020B0503020204020204" pitchFamily="34" charset="-122"/>
                  <a:cs typeface="+mn-ea"/>
                </a:rPr>
                <a:t>同学习</a:t>
              </a:r>
              <a:r>
                <a:rPr lang="zh-CN" altLang="en-US" b="1" dirty="0">
                  <a:solidFill>
                    <a:schemeClr val="accent1"/>
                  </a:solidFill>
                  <a:latin typeface="微软雅黑" panose="020B0503020204020204" pitchFamily="34" charset="-122"/>
                  <a:ea typeface="微软雅黑" panose="020B0503020204020204" pitchFamily="34" charset="-122"/>
                  <a:cs typeface="+mn-ea"/>
                </a:rPr>
                <a:t>习近平新时代中国特色社会主义思想</a:t>
              </a:r>
              <a:r>
                <a:rPr lang="zh-CN" altLang="en-US" b="1" dirty="0">
                  <a:latin typeface="微软雅黑" panose="020B0503020204020204" pitchFamily="34" charset="-122"/>
                  <a:ea typeface="微软雅黑" panose="020B0503020204020204" pitchFamily="34" charset="-122"/>
                  <a:cs typeface="+mn-ea"/>
                </a:rPr>
                <a:t>紧密结合</a:t>
              </a:r>
              <a:r>
                <a:rPr lang="zh-CN" altLang="en-US" b="1" dirty="0" smtClean="0">
                  <a:latin typeface="微软雅黑" panose="020B0503020204020204" pitchFamily="34" charset="-122"/>
                  <a:ea typeface="微软雅黑" panose="020B0503020204020204" pitchFamily="34" charset="-122"/>
                  <a:cs typeface="+mn-ea"/>
                </a:rPr>
                <a:t>起来</a:t>
              </a:r>
              <a:endParaRPr lang="zh-CN" altLang="en-US" b="1" dirty="0">
                <a:latin typeface="微软雅黑" panose="020B0503020204020204" pitchFamily="34" charset="-122"/>
                <a:ea typeface="微软雅黑" panose="020B0503020204020204" pitchFamily="34" charset="-122"/>
                <a:cs typeface="+mn-ea"/>
              </a:endParaRPr>
            </a:p>
          </p:txBody>
        </p:sp>
      </p:grpSp>
      <p:grpSp>
        <p:nvGrpSpPr>
          <p:cNvPr id="81" name="组合 80"/>
          <p:cNvGrpSpPr/>
          <p:nvPr/>
        </p:nvGrpSpPr>
        <p:grpSpPr>
          <a:xfrm>
            <a:off x="5382627" y="3381262"/>
            <a:ext cx="6474410" cy="786005"/>
            <a:chOff x="5983816" y="1566143"/>
            <a:chExt cx="6474410" cy="1293262"/>
          </a:xfrm>
        </p:grpSpPr>
        <p:sp>
          <p:nvSpPr>
            <p:cNvPr id="82" name="矩形 81"/>
            <p:cNvSpPr/>
            <p:nvPr/>
          </p:nvSpPr>
          <p:spPr>
            <a:xfrm>
              <a:off x="6954231" y="1566143"/>
              <a:ext cx="5503995" cy="12868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3" name="矩形 82"/>
            <p:cNvSpPr/>
            <p:nvPr/>
          </p:nvSpPr>
          <p:spPr>
            <a:xfrm>
              <a:off x="5983816" y="1572515"/>
              <a:ext cx="932400" cy="128689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6105789" y="1777394"/>
              <a:ext cx="688455" cy="877134"/>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03</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85" name="矩形 84"/>
            <p:cNvSpPr/>
            <p:nvPr/>
          </p:nvSpPr>
          <p:spPr>
            <a:xfrm>
              <a:off x="7026013" y="1860169"/>
              <a:ext cx="5432213" cy="698837"/>
            </a:xfrm>
            <a:prstGeom prst="rect">
              <a:avLst/>
            </a:prstGeom>
            <a:noFill/>
          </p:spPr>
          <p:txBody>
            <a:bodyPr wrap="square" rtlCol="0">
              <a:spAutoFit/>
            </a:bodyPr>
            <a:lstStyle/>
            <a:p>
              <a:pPr>
                <a:lnSpc>
                  <a:spcPct val="120000"/>
                </a:lnSpc>
              </a:pPr>
              <a:r>
                <a:rPr lang="zh-CN" altLang="en-US" b="1" dirty="0">
                  <a:latin typeface="微软雅黑" panose="020B0503020204020204" pitchFamily="34" charset="-122"/>
                  <a:ea typeface="微软雅黑" panose="020B0503020204020204" pitchFamily="34" charset="-122"/>
                  <a:cs typeface="+mn-ea"/>
                </a:rPr>
                <a:t>要把学习</a:t>
              </a:r>
              <a:r>
                <a:rPr lang="zh-CN" altLang="en-US" b="1" dirty="0">
                  <a:solidFill>
                    <a:schemeClr val="accent1"/>
                  </a:solidFill>
                  <a:latin typeface="微软雅黑" panose="020B0503020204020204" pitchFamily="34" charset="-122"/>
                  <a:ea typeface="微软雅黑" panose="020B0503020204020204" pitchFamily="34" charset="-122"/>
                  <a:cs typeface="+mn-ea"/>
                </a:rPr>
                <a:t>党章的基本知识和领会精神实质</a:t>
              </a:r>
              <a:r>
                <a:rPr lang="zh-CN" altLang="en-US" b="1" dirty="0">
                  <a:latin typeface="微软雅黑" panose="020B0503020204020204" pitchFamily="34" charset="-122"/>
                  <a:ea typeface="微软雅黑" panose="020B0503020204020204" pitchFamily="34" charset="-122"/>
                  <a:cs typeface="+mn-ea"/>
                </a:rPr>
                <a:t>结合</a:t>
              </a:r>
              <a:r>
                <a:rPr lang="zh-CN" altLang="en-US" b="1" dirty="0" smtClean="0">
                  <a:latin typeface="微软雅黑" panose="020B0503020204020204" pitchFamily="34" charset="-122"/>
                  <a:ea typeface="微软雅黑" panose="020B0503020204020204" pitchFamily="34" charset="-122"/>
                  <a:cs typeface="+mn-ea"/>
                </a:rPr>
                <a:t>起来</a:t>
              </a:r>
              <a:endParaRPr lang="zh-CN" altLang="en-US" b="1" dirty="0">
                <a:latin typeface="微软雅黑" panose="020B0503020204020204" pitchFamily="34" charset="-122"/>
                <a:ea typeface="微软雅黑" panose="020B0503020204020204" pitchFamily="34" charset="-122"/>
                <a:cs typeface="+mn-ea"/>
              </a:endParaRPr>
            </a:p>
          </p:txBody>
        </p:sp>
      </p:grpSp>
      <p:grpSp>
        <p:nvGrpSpPr>
          <p:cNvPr id="86" name="组合 85"/>
          <p:cNvGrpSpPr/>
          <p:nvPr/>
        </p:nvGrpSpPr>
        <p:grpSpPr>
          <a:xfrm>
            <a:off x="5382627" y="4277982"/>
            <a:ext cx="6474410" cy="786005"/>
            <a:chOff x="5983816" y="1566143"/>
            <a:chExt cx="6474410" cy="1293262"/>
          </a:xfrm>
        </p:grpSpPr>
        <p:sp>
          <p:nvSpPr>
            <p:cNvPr id="87" name="矩形 86"/>
            <p:cNvSpPr/>
            <p:nvPr/>
          </p:nvSpPr>
          <p:spPr>
            <a:xfrm>
              <a:off x="6954231" y="1566143"/>
              <a:ext cx="5503995" cy="12868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8" name="矩形 87"/>
            <p:cNvSpPr/>
            <p:nvPr/>
          </p:nvSpPr>
          <p:spPr>
            <a:xfrm>
              <a:off x="5983816" y="1572515"/>
              <a:ext cx="932400" cy="128689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9" name="矩形 88"/>
            <p:cNvSpPr/>
            <p:nvPr/>
          </p:nvSpPr>
          <p:spPr>
            <a:xfrm>
              <a:off x="6105789" y="1745005"/>
              <a:ext cx="688455" cy="877134"/>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04</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90" name="矩形 89"/>
            <p:cNvSpPr/>
            <p:nvPr/>
          </p:nvSpPr>
          <p:spPr>
            <a:xfrm>
              <a:off x="7026013" y="1860169"/>
              <a:ext cx="5432213" cy="698837"/>
            </a:xfrm>
            <a:prstGeom prst="rect">
              <a:avLst/>
            </a:prstGeom>
            <a:noFill/>
          </p:spPr>
          <p:txBody>
            <a:bodyPr wrap="square" rtlCol="0">
              <a:spAutoFit/>
            </a:bodyPr>
            <a:lstStyle/>
            <a:p>
              <a:pPr>
                <a:lnSpc>
                  <a:spcPct val="120000"/>
                </a:lnSpc>
              </a:pPr>
              <a:r>
                <a:rPr lang="zh-CN" altLang="en-US" b="1" dirty="0">
                  <a:latin typeface="微软雅黑" panose="020B0503020204020204" pitchFamily="34" charset="-122"/>
                  <a:ea typeface="微软雅黑" panose="020B0503020204020204" pitchFamily="34" charset="-122"/>
                  <a:cs typeface="+mn-ea"/>
                </a:rPr>
                <a:t>要把学习</a:t>
              </a:r>
              <a:r>
                <a:rPr lang="zh-CN" altLang="en-US" b="1" dirty="0">
                  <a:solidFill>
                    <a:schemeClr val="accent1"/>
                  </a:solidFill>
                  <a:latin typeface="微软雅黑" panose="020B0503020204020204" pitchFamily="34" charset="-122"/>
                  <a:ea typeface="微软雅黑" panose="020B0503020204020204" pitchFamily="34" charset="-122"/>
                  <a:cs typeface="+mn-ea"/>
                </a:rPr>
                <a:t>党章和学习其他党内法规</a:t>
              </a:r>
              <a:r>
                <a:rPr lang="zh-CN" altLang="en-US" b="1" dirty="0">
                  <a:latin typeface="微软雅黑" panose="020B0503020204020204" pitchFamily="34" charset="-122"/>
                  <a:ea typeface="微软雅黑" panose="020B0503020204020204" pitchFamily="34" charset="-122"/>
                  <a:cs typeface="+mn-ea"/>
                </a:rPr>
                <a:t>相结合</a:t>
              </a:r>
            </a:p>
          </p:txBody>
        </p:sp>
      </p:grpSp>
      <p:grpSp>
        <p:nvGrpSpPr>
          <p:cNvPr id="91" name="组合 90"/>
          <p:cNvGrpSpPr/>
          <p:nvPr/>
        </p:nvGrpSpPr>
        <p:grpSpPr>
          <a:xfrm>
            <a:off x="5382627" y="5174701"/>
            <a:ext cx="6474410" cy="786005"/>
            <a:chOff x="5983816" y="1566143"/>
            <a:chExt cx="6474410" cy="1293262"/>
          </a:xfrm>
        </p:grpSpPr>
        <p:sp>
          <p:nvSpPr>
            <p:cNvPr id="92" name="矩形 91"/>
            <p:cNvSpPr/>
            <p:nvPr/>
          </p:nvSpPr>
          <p:spPr>
            <a:xfrm>
              <a:off x="6954231" y="1566143"/>
              <a:ext cx="5503995" cy="12868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93" name="矩形 92"/>
            <p:cNvSpPr/>
            <p:nvPr/>
          </p:nvSpPr>
          <p:spPr>
            <a:xfrm>
              <a:off x="5983816" y="1572515"/>
              <a:ext cx="932400" cy="128689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94" name="矩形 93"/>
            <p:cNvSpPr/>
            <p:nvPr/>
          </p:nvSpPr>
          <p:spPr>
            <a:xfrm>
              <a:off x="6105789" y="1777394"/>
              <a:ext cx="688455" cy="877134"/>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05</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95" name="矩形 94"/>
            <p:cNvSpPr/>
            <p:nvPr/>
          </p:nvSpPr>
          <p:spPr>
            <a:xfrm>
              <a:off x="7026013" y="1860169"/>
              <a:ext cx="5432213" cy="698837"/>
            </a:xfrm>
            <a:prstGeom prst="rect">
              <a:avLst/>
            </a:prstGeom>
            <a:noFill/>
          </p:spPr>
          <p:txBody>
            <a:bodyPr wrap="square" rtlCol="0">
              <a:spAutoFit/>
            </a:bodyPr>
            <a:lstStyle/>
            <a:p>
              <a:pPr>
                <a:lnSpc>
                  <a:spcPct val="120000"/>
                </a:lnSpc>
              </a:pPr>
              <a:r>
                <a:rPr lang="zh-CN" altLang="en-US" b="1" dirty="0">
                  <a:latin typeface="微软雅黑" panose="020B0503020204020204" pitchFamily="34" charset="-122"/>
                  <a:ea typeface="微软雅黑" panose="020B0503020204020204" pitchFamily="34" charset="-122"/>
                  <a:cs typeface="+mn-ea"/>
                </a:rPr>
                <a:t>要把学习贯彻党章和工作实际相结合</a:t>
              </a:r>
            </a:p>
          </p:txBody>
        </p:sp>
      </p:grpSp>
      <p:sp>
        <p:nvSpPr>
          <p:cNvPr id="4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84435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2" presetClass="entr" presetSubtype="2"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1+#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5651"/>
                            </p:stCondLst>
                            <p:childTnLst>
                              <p:par>
                                <p:cTn id="46" presetID="2" presetClass="entr" presetSubtype="2"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fill="hold"/>
                                        <p:tgtEl>
                                          <p:spTgt spid="76"/>
                                        </p:tgtEl>
                                        <p:attrNameLst>
                                          <p:attrName>ppt_x</p:attrName>
                                        </p:attrNameLst>
                                      </p:cBhvr>
                                      <p:tavLst>
                                        <p:tav tm="0">
                                          <p:val>
                                            <p:strVal val="1+#ppt_w/2"/>
                                          </p:val>
                                        </p:tav>
                                        <p:tav tm="100000">
                                          <p:val>
                                            <p:strVal val="#ppt_x"/>
                                          </p:val>
                                        </p:tav>
                                      </p:tavLst>
                                    </p:anim>
                                    <p:anim calcmode="lin" valueType="num">
                                      <p:cBhvr additive="base">
                                        <p:cTn id="49" dur="500" fill="hold"/>
                                        <p:tgtEl>
                                          <p:spTgt spid="76"/>
                                        </p:tgtEl>
                                        <p:attrNameLst>
                                          <p:attrName>ppt_y</p:attrName>
                                        </p:attrNameLst>
                                      </p:cBhvr>
                                      <p:tavLst>
                                        <p:tav tm="0">
                                          <p:val>
                                            <p:strVal val="#ppt_y"/>
                                          </p:val>
                                        </p:tav>
                                        <p:tav tm="100000">
                                          <p:val>
                                            <p:strVal val="#ppt_y"/>
                                          </p:val>
                                        </p:tav>
                                      </p:tavLst>
                                    </p:anim>
                                  </p:childTnLst>
                                </p:cTn>
                              </p:par>
                            </p:childTnLst>
                          </p:cTn>
                        </p:par>
                        <p:par>
                          <p:cTn id="50" fill="hold">
                            <p:stCondLst>
                              <p:cond delay="6151"/>
                            </p:stCondLst>
                            <p:childTnLst>
                              <p:par>
                                <p:cTn id="51" presetID="2" presetClass="entr" presetSubtype="2" fill="hold" nodeType="afterEffect">
                                  <p:stCondLst>
                                    <p:cond delay="0"/>
                                  </p:stCondLst>
                                  <p:childTnLst>
                                    <p:set>
                                      <p:cBhvr>
                                        <p:cTn id="52" dur="1" fill="hold">
                                          <p:stCondLst>
                                            <p:cond delay="0"/>
                                          </p:stCondLst>
                                        </p:cTn>
                                        <p:tgtEl>
                                          <p:spTgt spid="81"/>
                                        </p:tgtEl>
                                        <p:attrNameLst>
                                          <p:attrName>style.visibility</p:attrName>
                                        </p:attrNameLst>
                                      </p:cBhvr>
                                      <p:to>
                                        <p:strVal val="visible"/>
                                      </p:to>
                                    </p:set>
                                    <p:anim calcmode="lin" valueType="num">
                                      <p:cBhvr additive="base">
                                        <p:cTn id="53" dur="500" fill="hold"/>
                                        <p:tgtEl>
                                          <p:spTgt spid="81"/>
                                        </p:tgtEl>
                                        <p:attrNameLst>
                                          <p:attrName>ppt_x</p:attrName>
                                        </p:attrNameLst>
                                      </p:cBhvr>
                                      <p:tavLst>
                                        <p:tav tm="0">
                                          <p:val>
                                            <p:strVal val="1+#ppt_w/2"/>
                                          </p:val>
                                        </p:tav>
                                        <p:tav tm="100000">
                                          <p:val>
                                            <p:strVal val="#ppt_x"/>
                                          </p:val>
                                        </p:tav>
                                      </p:tavLst>
                                    </p:anim>
                                    <p:anim calcmode="lin" valueType="num">
                                      <p:cBhvr additive="base">
                                        <p:cTn id="54" dur="500" fill="hold"/>
                                        <p:tgtEl>
                                          <p:spTgt spid="81"/>
                                        </p:tgtEl>
                                        <p:attrNameLst>
                                          <p:attrName>ppt_y</p:attrName>
                                        </p:attrNameLst>
                                      </p:cBhvr>
                                      <p:tavLst>
                                        <p:tav tm="0">
                                          <p:val>
                                            <p:strVal val="#ppt_y"/>
                                          </p:val>
                                        </p:tav>
                                        <p:tav tm="100000">
                                          <p:val>
                                            <p:strVal val="#ppt_y"/>
                                          </p:val>
                                        </p:tav>
                                      </p:tavLst>
                                    </p:anim>
                                  </p:childTnLst>
                                </p:cTn>
                              </p:par>
                            </p:childTnLst>
                          </p:cTn>
                        </p:par>
                        <p:par>
                          <p:cTn id="55" fill="hold">
                            <p:stCondLst>
                              <p:cond delay="6651"/>
                            </p:stCondLst>
                            <p:childTnLst>
                              <p:par>
                                <p:cTn id="56" presetID="2" presetClass="entr" presetSubtype="2" fill="hold" nodeType="afterEffect">
                                  <p:stCondLst>
                                    <p:cond delay="0"/>
                                  </p:stCondLst>
                                  <p:childTnLst>
                                    <p:set>
                                      <p:cBhvr>
                                        <p:cTn id="57" dur="1" fill="hold">
                                          <p:stCondLst>
                                            <p:cond delay="0"/>
                                          </p:stCondLst>
                                        </p:cTn>
                                        <p:tgtEl>
                                          <p:spTgt spid="86"/>
                                        </p:tgtEl>
                                        <p:attrNameLst>
                                          <p:attrName>style.visibility</p:attrName>
                                        </p:attrNameLst>
                                      </p:cBhvr>
                                      <p:to>
                                        <p:strVal val="visible"/>
                                      </p:to>
                                    </p:set>
                                    <p:anim calcmode="lin" valueType="num">
                                      <p:cBhvr additive="base">
                                        <p:cTn id="58" dur="500" fill="hold"/>
                                        <p:tgtEl>
                                          <p:spTgt spid="86"/>
                                        </p:tgtEl>
                                        <p:attrNameLst>
                                          <p:attrName>ppt_x</p:attrName>
                                        </p:attrNameLst>
                                      </p:cBhvr>
                                      <p:tavLst>
                                        <p:tav tm="0">
                                          <p:val>
                                            <p:strVal val="1+#ppt_w/2"/>
                                          </p:val>
                                        </p:tav>
                                        <p:tav tm="100000">
                                          <p:val>
                                            <p:strVal val="#ppt_x"/>
                                          </p:val>
                                        </p:tav>
                                      </p:tavLst>
                                    </p:anim>
                                    <p:anim calcmode="lin" valueType="num">
                                      <p:cBhvr additive="base">
                                        <p:cTn id="59" dur="500" fill="hold"/>
                                        <p:tgtEl>
                                          <p:spTgt spid="86"/>
                                        </p:tgtEl>
                                        <p:attrNameLst>
                                          <p:attrName>ppt_y</p:attrName>
                                        </p:attrNameLst>
                                      </p:cBhvr>
                                      <p:tavLst>
                                        <p:tav tm="0">
                                          <p:val>
                                            <p:strVal val="#ppt_y"/>
                                          </p:val>
                                        </p:tav>
                                        <p:tav tm="100000">
                                          <p:val>
                                            <p:strVal val="#ppt_y"/>
                                          </p:val>
                                        </p:tav>
                                      </p:tavLst>
                                    </p:anim>
                                  </p:childTnLst>
                                </p:cTn>
                              </p:par>
                            </p:childTnLst>
                          </p:cTn>
                        </p:par>
                        <p:par>
                          <p:cTn id="60" fill="hold">
                            <p:stCondLst>
                              <p:cond delay="7151"/>
                            </p:stCondLst>
                            <p:childTnLst>
                              <p:par>
                                <p:cTn id="61" presetID="2" presetClass="entr" presetSubtype="2"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additive="base">
                                        <p:cTn id="63" dur="500" fill="hold"/>
                                        <p:tgtEl>
                                          <p:spTgt spid="91"/>
                                        </p:tgtEl>
                                        <p:attrNameLst>
                                          <p:attrName>ppt_x</p:attrName>
                                        </p:attrNameLst>
                                      </p:cBhvr>
                                      <p:tavLst>
                                        <p:tav tm="0">
                                          <p:val>
                                            <p:strVal val="1+#ppt_w/2"/>
                                          </p:val>
                                        </p:tav>
                                        <p:tav tm="100000">
                                          <p:val>
                                            <p:strVal val="#ppt_x"/>
                                          </p:val>
                                        </p:tav>
                                      </p:tavLst>
                                    </p:anim>
                                    <p:anim calcmode="lin" valueType="num">
                                      <p:cBhvr additive="base">
                                        <p:cTn id="64"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4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55765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学习党章要加强五个修养</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2" name="组合 1"/>
          <p:cNvGrpSpPr/>
          <p:nvPr/>
        </p:nvGrpSpPr>
        <p:grpSpPr>
          <a:xfrm>
            <a:off x="6487527" y="1573669"/>
            <a:ext cx="3770898" cy="786005"/>
            <a:chOff x="5382627" y="1306969"/>
            <a:chExt cx="3770898" cy="786005"/>
          </a:xfrm>
        </p:grpSpPr>
        <p:sp>
          <p:nvSpPr>
            <p:cNvPr id="37" name="矩形 36"/>
            <p:cNvSpPr/>
            <p:nvPr/>
          </p:nvSpPr>
          <p:spPr>
            <a:xfrm>
              <a:off x="6353042" y="1306969"/>
              <a:ext cx="2800483" cy="782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0" name="矩形 39"/>
            <p:cNvSpPr/>
            <p:nvPr/>
          </p:nvSpPr>
          <p:spPr>
            <a:xfrm>
              <a:off x="5382627" y="1310842"/>
              <a:ext cx="932400" cy="78213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1" name="矩形 40"/>
            <p:cNvSpPr/>
            <p:nvPr/>
          </p:nvSpPr>
          <p:spPr>
            <a:xfrm>
              <a:off x="5504600" y="1415676"/>
              <a:ext cx="688455" cy="533095"/>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01</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43" name="矩形 42"/>
            <p:cNvSpPr/>
            <p:nvPr/>
          </p:nvSpPr>
          <p:spPr>
            <a:xfrm>
              <a:off x="6550858" y="1430270"/>
              <a:ext cx="240485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cs typeface="+mn-ea"/>
                </a:rPr>
                <a:t>加强</a:t>
              </a:r>
              <a:r>
                <a:rPr lang="zh-CN" altLang="en-US" sz="2400" b="1" dirty="0">
                  <a:solidFill>
                    <a:schemeClr val="accent1"/>
                  </a:solidFill>
                  <a:latin typeface="微软雅黑" panose="020B0503020204020204" pitchFamily="34" charset="-122"/>
                  <a:ea typeface="微软雅黑" panose="020B0503020204020204" pitchFamily="34" charset="-122"/>
                  <a:cs typeface="+mn-ea"/>
                </a:rPr>
                <a:t>理论</a:t>
              </a:r>
              <a:r>
                <a:rPr lang="zh-CN" altLang="en-US" sz="2400" b="1" dirty="0">
                  <a:latin typeface="微软雅黑" panose="020B0503020204020204" pitchFamily="34" charset="-122"/>
                  <a:ea typeface="微软雅黑" panose="020B0503020204020204" pitchFamily="34" charset="-122"/>
                  <a:cs typeface="+mn-ea"/>
                </a:rPr>
                <a:t>修养</a:t>
              </a:r>
            </a:p>
          </p:txBody>
        </p:sp>
      </p:grpSp>
      <p:grpSp>
        <p:nvGrpSpPr>
          <p:cNvPr id="3" name="组合 2"/>
          <p:cNvGrpSpPr/>
          <p:nvPr/>
        </p:nvGrpSpPr>
        <p:grpSpPr>
          <a:xfrm>
            <a:off x="6487527" y="2470389"/>
            <a:ext cx="3770898" cy="786005"/>
            <a:chOff x="5382627" y="2203689"/>
            <a:chExt cx="3770898" cy="786005"/>
          </a:xfrm>
        </p:grpSpPr>
        <p:sp>
          <p:nvSpPr>
            <p:cNvPr id="77" name="矩形 76"/>
            <p:cNvSpPr/>
            <p:nvPr/>
          </p:nvSpPr>
          <p:spPr>
            <a:xfrm>
              <a:off x="6353042" y="2203689"/>
              <a:ext cx="2800483" cy="782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8" name="矩形 77"/>
            <p:cNvSpPr/>
            <p:nvPr/>
          </p:nvSpPr>
          <p:spPr>
            <a:xfrm>
              <a:off x="5382627" y="2207562"/>
              <a:ext cx="932400" cy="78213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9" name="矩形 78"/>
            <p:cNvSpPr/>
            <p:nvPr/>
          </p:nvSpPr>
          <p:spPr>
            <a:xfrm>
              <a:off x="5504600" y="2332081"/>
              <a:ext cx="688455" cy="533095"/>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02</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80" name="矩形 79"/>
            <p:cNvSpPr/>
            <p:nvPr/>
          </p:nvSpPr>
          <p:spPr>
            <a:xfrm>
              <a:off x="6550858" y="2326990"/>
              <a:ext cx="240485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cs typeface="+mn-ea"/>
                </a:rPr>
                <a:t>加强</a:t>
              </a:r>
              <a:r>
                <a:rPr lang="zh-CN" altLang="en-US" sz="2400" b="1" dirty="0">
                  <a:solidFill>
                    <a:schemeClr val="accent1"/>
                  </a:solidFill>
                  <a:latin typeface="微软雅黑" panose="020B0503020204020204" pitchFamily="34" charset="-122"/>
                  <a:ea typeface="微软雅黑" panose="020B0503020204020204" pitchFamily="34" charset="-122"/>
                  <a:cs typeface="+mn-ea"/>
                </a:rPr>
                <a:t>政治</a:t>
              </a:r>
              <a:r>
                <a:rPr lang="zh-CN" altLang="en-US" sz="2400" b="1" dirty="0">
                  <a:latin typeface="微软雅黑" panose="020B0503020204020204" pitchFamily="34" charset="-122"/>
                  <a:ea typeface="微软雅黑" panose="020B0503020204020204" pitchFamily="34" charset="-122"/>
                  <a:cs typeface="+mn-ea"/>
                </a:rPr>
                <a:t>修养</a:t>
              </a:r>
            </a:p>
          </p:txBody>
        </p:sp>
      </p:grpSp>
      <p:grpSp>
        <p:nvGrpSpPr>
          <p:cNvPr id="4" name="组合 3"/>
          <p:cNvGrpSpPr/>
          <p:nvPr/>
        </p:nvGrpSpPr>
        <p:grpSpPr>
          <a:xfrm>
            <a:off x="6487527" y="3406662"/>
            <a:ext cx="3770898" cy="786005"/>
            <a:chOff x="5382627" y="3139962"/>
            <a:chExt cx="3770898" cy="786005"/>
          </a:xfrm>
        </p:grpSpPr>
        <p:sp>
          <p:nvSpPr>
            <p:cNvPr id="82" name="矩形 81"/>
            <p:cNvSpPr/>
            <p:nvPr/>
          </p:nvSpPr>
          <p:spPr>
            <a:xfrm>
              <a:off x="6353042" y="3139962"/>
              <a:ext cx="2800483" cy="782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3" name="矩形 82"/>
            <p:cNvSpPr/>
            <p:nvPr/>
          </p:nvSpPr>
          <p:spPr>
            <a:xfrm>
              <a:off x="5382627" y="3143835"/>
              <a:ext cx="932400" cy="78213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5504600" y="3268354"/>
              <a:ext cx="688455" cy="533095"/>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03</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85" name="矩形 84"/>
            <p:cNvSpPr/>
            <p:nvPr/>
          </p:nvSpPr>
          <p:spPr>
            <a:xfrm>
              <a:off x="6550858" y="3263263"/>
              <a:ext cx="240485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cs typeface="+mn-ea"/>
                </a:rPr>
                <a:t>加强</a:t>
              </a:r>
              <a:r>
                <a:rPr lang="zh-CN" altLang="en-US" sz="2400" b="1" dirty="0">
                  <a:solidFill>
                    <a:schemeClr val="accent1"/>
                  </a:solidFill>
                  <a:latin typeface="微软雅黑" panose="020B0503020204020204" pitchFamily="34" charset="-122"/>
                  <a:ea typeface="微软雅黑" panose="020B0503020204020204" pitchFamily="34" charset="-122"/>
                  <a:cs typeface="+mn-ea"/>
                </a:rPr>
                <a:t>道德</a:t>
              </a:r>
              <a:r>
                <a:rPr lang="zh-CN" altLang="en-US" sz="2400" b="1" dirty="0">
                  <a:latin typeface="微软雅黑" panose="020B0503020204020204" pitchFamily="34" charset="-122"/>
                  <a:ea typeface="微软雅黑" panose="020B0503020204020204" pitchFamily="34" charset="-122"/>
                  <a:cs typeface="+mn-ea"/>
                </a:rPr>
                <a:t>修养</a:t>
              </a:r>
            </a:p>
          </p:txBody>
        </p:sp>
      </p:grpSp>
      <p:grpSp>
        <p:nvGrpSpPr>
          <p:cNvPr id="9" name="组合 8"/>
          <p:cNvGrpSpPr/>
          <p:nvPr/>
        </p:nvGrpSpPr>
        <p:grpSpPr>
          <a:xfrm>
            <a:off x="6487527" y="4303382"/>
            <a:ext cx="3770898" cy="786005"/>
            <a:chOff x="5382627" y="4036682"/>
            <a:chExt cx="3770898" cy="786005"/>
          </a:xfrm>
        </p:grpSpPr>
        <p:sp>
          <p:nvSpPr>
            <p:cNvPr id="87" name="矩形 86"/>
            <p:cNvSpPr/>
            <p:nvPr/>
          </p:nvSpPr>
          <p:spPr>
            <a:xfrm>
              <a:off x="6353042" y="4036682"/>
              <a:ext cx="2800483" cy="782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8" name="矩形 87"/>
            <p:cNvSpPr/>
            <p:nvPr/>
          </p:nvSpPr>
          <p:spPr>
            <a:xfrm>
              <a:off x="5382627" y="4040555"/>
              <a:ext cx="932400" cy="78213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89" name="矩形 88"/>
            <p:cNvSpPr/>
            <p:nvPr/>
          </p:nvSpPr>
          <p:spPr>
            <a:xfrm>
              <a:off x="5504600" y="4145389"/>
              <a:ext cx="688455" cy="533095"/>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04</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90" name="矩形 89"/>
            <p:cNvSpPr/>
            <p:nvPr/>
          </p:nvSpPr>
          <p:spPr>
            <a:xfrm>
              <a:off x="6550858" y="4159983"/>
              <a:ext cx="240485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cs typeface="+mn-ea"/>
                </a:rPr>
                <a:t>加强</a:t>
              </a:r>
              <a:r>
                <a:rPr lang="zh-CN" altLang="en-US" sz="2400" b="1" dirty="0">
                  <a:solidFill>
                    <a:schemeClr val="accent1"/>
                  </a:solidFill>
                  <a:latin typeface="微软雅黑" panose="020B0503020204020204" pitchFamily="34" charset="-122"/>
                  <a:ea typeface="微软雅黑" panose="020B0503020204020204" pitchFamily="34" charset="-122"/>
                  <a:cs typeface="+mn-ea"/>
                </a:rPr>
                <a:t>纪律</a:t>
              </a:r>
              <a:r>
                <a:rPr lang="zh-CN" altLang="en-US" sz="2400" b="1" dirty="0">
                  <a:latin typeface="微软雅黑" panose="020B0503020204020204" pitchFamily="34" charset="-122"/>
                  <a:ea typeface="微软雅黑" panose="020B0503020204020204" pitchFamily="34" charset="-122"/>
                  <a:cs typeface="+mn-ea"/>
                </a:rPr>
                <a:t>修养</a:t>
              </a:r>
            </a:p>
          </p:txBody>
        </p:sp>
      </p:grpSp>
      <p:grpSp>
        <p:nvGrpSpPr>
          <p:cNvPr id="10" name="组合 9"/>
          <p:cNvGrpSpPr/>
          <p:nvPr/>
        </p:nvGrpSpPr>
        <p:grpSpPr>
          <a:xfrm>
            <a:off x="6487527" y="5200101"/>
            <a:ext cx="3770898" cy="786005"/>
            <a:chOff x="5382627" y="4933401"/>
            <a:chExt cx="3770898" cy="786005"/>
          </a:xfrm>
        </p:grpSpPr>
        <p:sp>
          <p:nvSpPr>
            <p:cNvPr id="92" name="矩形 91"/>
            <p:cNvSpPr/>
            <p:nvPr/>
          </p:nvSpPr>
          <p:spPr>
            <a:xfrm>
              <a:off x="6353042" y="4933401"/>
              <a:ext cx="2800483" cy="782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93" name="矩形 92"/>
            <p:cNvSpPr/>
            <p:nvPr/>
          </p:nvSpPr>
          <p:spPr>
            <a:xfrm>
              <a:off x="5382627" y="4937274"/>
              <a:ext cx="932400" cy="78213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94" name="矩形 93"/>
            <p:cNvSpPr/>
            <p:nvPr/>
          </p:nvSpPr>
          <p:spPr>
            <a:xfrm>
              <a:off x="5504600" y="5061793"/>
              <a:ext cx="688455" cy="533095"/>
            </a:xfrm>
            <a:prstGeom prst="rect">
              <a:avLst/>
            </a:prstGeom>
            <a:noFill/>
            <a:ln>
              <a:noFill/>
            </a:ln>
          </p:spPr>
          <p:txBody>
            <a:bodyPr wrap="square">
              <a:spAutoFit/>
            </a:bodyPr>
            <a:lstStyle/>
            <a:p>
              <a:pPr algn="ctr">
                <a:lnSpc>
                  <a:spcPct val="130000"/>
                </a:lnSpc>
              </a:pPr>
              <a:r>
                <a:rPr lang="en-US" altLang="zh-CN" sz="2400" b="1" spc="300" dirty="0" smtClean="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rPr>
                <a:t>05</a:t>
              </a:r>
              <a:endParaRPr lang="zh-CN" altLang="en-US" sz="2400" b="1" spc="300" dirty="0">
                <a:solidFill>
                  <a:srgbClr val="FDF29C"/>
                </a:solidFill>
                <a:latin typeface="方正兰亭粗黑_GBK" panose="02000000000000000000" pitchFamily="2" charset="-122"/>
                <a:ea typeface="方正兰亭粗黑_GBK" panose="02000000000000000000" pitchFamily="2" charset="-122"/>
                <a:cs typeface="+mn-ea"/>
                <a:sym typeface="微软雅黑" panose="020B0503020204020204" pitchFamily="34" charset="-122"/>
              </a:endParaRPr>
            </a:p>
          </p:txBody>
        </p:sp>
        <p:sp>
          <p:nvSpPr>
            <p:cNvPr id="95" name="矩形 94"/>
            <p:cNvSpPr/>
            <p:nvPr/>
          </p:nvSpPr>
          <p:spPr>
            <a:xfrm>
              <a:off x="6550858" y="5056702"/>
              <a:ext cx="240485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cs typeface="+mn-ea"/>
                </a:rPr>
                <a:t>加强</a:t>
              </a:r>
              <a:r>
                <a:rPr lang="zh-CN" altLang="en-US" sz="2400" b="1" dirty="0">
                  <a:solidFill>
                    <a:schemeClr val="accent1"/>
                  </a:solidFill>
                  <a:latin typeface="微软雅黑" panose="020B0503020204020204" pitchFamily="34" charset="-122"/>
                  <a:ea typeface="微软雅黑" panose="020B0503020204020204" pitchFamily="34" charset="-122"/>
                  <a:cs typeface="+mn-ea"/>
                </a:rPr>
                <a:t>作风</a:t>
              </a:r>
              <a:r>
                <a:rPr lang="zh-CN" altLang="en-US" sz="2400" b="1" dirty="0">
                  <a:latin typeface="微软雅黑" panose="020B0503020204020204" pitchFamily="34" charset="-122"/>
                  <a:ea typeface="微软雅黑" panose="020B0503020204020204" pitchFamily="34" charset="-122"/>
                  <a:cs typeface="+mn-ea"/>
                </a:rPr>
                <a:t>修养</a:t>
              </a:r>
            </a:p>
          </p:txBody>
        </p:sp>
      </p:grpSp>
      <p:sp>
        <p:nvSpPr>
          <p:cNvPr id="3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6674659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42"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1000"/>
                                        <p:tgtEl>
                                          <p:spTgt spid="3"/>
                                        </p:tgtEl>
                                      </p:cBhvr>
                                    </p:animEffect>
                                    <p:anim calcmode="lin" valueType="num">
                                      <p:cBhvr>
                                        <p:cTn id="49" dur="1000" fill="hold"/>
                                        <p:tgtEl>
                                          <p:spTgt spid="3"/>
                                        </p:tgtEl>
                                        <p:attrNameLst>
                                          <p:attrName>ppt_x</p:attrName>
                                        </p:attrNameLst>
                                      </p:cBhvr>
                                      <p:tavLst>
                                        <p:tav tm="0">
                                          <p:val>
                                            <p:strVal val="#ppt_x"/>
                                          </p:val>
                                        </p:tav>
                                        <p:tav tm="100000">
                                          <p:val>
                                            <p:strVal val="#ppt_x"/>
                                          </p:val>
                                        </p:tav>
                                      </p:tavLst>
                                    </p:anim>
                                    <p:anim calcmode="lin" valueType="num">
                                      <p:cBhvr>
                                        <p:cTn id="50" dur="1000" fill="hold"/>
                                        <p:tgtEl>
                                          <p:spTgt spid="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3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55765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要全面掌握党章基本内容</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36" name="组合 35"/>
          <p:cNvGrpSpPr/>
          <p:nvPr/>
        </p:nvGrpSpPr>
        <p:grpSpPr>
          <a:xfrm>
            <a:off x="5728126" y="1606813"/>
            <a:ext cx="6167012" cy="4247887"/>
            <a:chOff x="6731000" y="1816807"/>
            <a:chExt cx="5164137" cy="4247887"/>
          </a:xfrm>
        </p:grpSpPr>
        <p:sp>
          <p:nvSpPr>
            <p:cNvPr id="46" name="矩形 45">
              <a:extLst>
                <a:ext uri="{FF2B5EF4-FFF2-40B4-BE49-F238E27FC236}">
                  <a16:creationId xmlns:a16="http://schemas.microsoft.com/office/drawing/2014/main" id="{1000EA05-AD8C-482D-A001-8623FEB69FCE}"/>
                </a:ext>
              </a:extLst>
            </p:cNvPr>
            <p:cNvSpPr/>
            <p:nvPr/>
          </p:nvSpPr>
          <p:spPr>
            <a:xfrm>
              <a:off x="6896100" y="2672753"/>
              <a:ext cx="4999037" cy="3130088"/>
            </a:xfrm>
            <a:prstGeom prst="rect">
              <a:avLst/>
            </a:prstGeom>
            <a:noFill/>
          </p:spPr>
          <p:txBody>
            <a:bodyPr wrap="square" rtlCol="0">
              <a:spAutoFit/>
            </a:bodyPr>
            <a:lstStyle/>
            <a:p>
              <a:pPr>
                <a:lnSpc>
                  <a:spcPct val="130000"/>
                </a:lnSpc>
                <a:spcBef>
                  <a:spcPts val="600"/>
                </a:spcBef>
              </a:pPr>
              <a:r>
                <a:rPr lang="en-US" altLang="zh-CN" sz="2400" b="1" dirty="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党章</a:t>
              </a:r>
              <a:r>
                <a:rPr lang="en-US" altLang="zh-CN" sz="2400" b="1" dirty="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对党的性质、宗旨、指导思想、奋斗纲领和重大方针政策作出了明确规定，对党员权利和义务作出了明确规定，对党的制度和各级党组织的行为规范作出了明确规定，对党的各级领导干部的基本条件作出了明确规定，对党的纪律作出了明确规定</a:t>
              </a:r>
              <a:r>
                <a:rPr lang="zh-CN" altLang="en-US" sz="2000" b="1" dirty="0" smtClean="0">
                  <a:latin typeface="微软雅黑" panose="020B0503020204020204" pitchFamily="34" charset="-122"/>
                  <a:ea typeface="微软雅黑" panose="020B0503020204020204" pitchFamily="34" charset="-122"/>
                  <a:cs typeface="+mn-ea"/>
                  <a:sym typeface="+mn-lt"/>
                </a:rPr>
                <a:t>。</a:t>
              </a:r>
              <a:endParaRPr lang="en-US" altLang="zh-CN" sz="2000" b="1" dirty="0" smtClean="0">
                <a:latin typeface="微软雅黑" panose="020B0503020204020204" pitchFamily="34" charset="-122"/>
                <a:ea typeface="微软雅黑" panose="020B0503020204020204" pitchFamily="34" charset="-122"/>
                <a:cs typeface="+mn-ea"/>
                <a:sym typeface="+mn-lt"/>
              </a:endParaRPr>
            </a:p>
            <a:p>
              <a:pPr>
                <a:lnSpc>
                  <a:spcPct val="130000"/>
                </a:lnSpc>
                <a:spcBef>
                  <a:spcPts val="600"/>
                </a:spcBef>
              </a:pPr>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全党</a:t>
              </a: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同志都要全面了解和</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掌握</a:t>
              </a:r>
              <a:endPar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47" name="圆角矩形 46"/>
            <p:cNvSpPr/>
            <p:nvPr/>
          </p:nvSpPr>
          <p:spPr>
            <a:xfrm>
              <a:off x="6731000" y="2138780"/>
              <a:ext cx="5126037" cy="3925914"/>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7660480" y="1816807"/>
              <a:ext cx="3267076" cy="615855"/>
              <a:chOff x="7871977" y="2106684"/>
              <a:chExt cx="2726371" cy="474297"/>
            </a:xfrm>
          </p:grpSpPr>
          <p:sp>
            <p:nvSpPr>
              <p:cNvPr id="49" name="圆角矩形 48">
                <a:extLst>
                  <a:ext uri="{FF2B5EF4-FFF2-40B4-BE49-F238E27FC236}">
                    <a16:creationId xmlns:a16="http://schemas.microsoft.com/office/drawing/2014/main" id="{9E173B4C-85B0-4B86-B020-05E2A1AC488A}"/>
                  </a:ext>
                </a:extLst>
              </p:cNvPr>
              <p:cNvSpPr/>
              <p:nvPr/>
            </p:nvSpPr>
            <p:spPr>
              <a:xfrm>
                <a:off x="7871977"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50" name="矩形 49">
                <a:extLst>
                  <a:ext uri="{FF2B5EF4-FFF2-40B4-BE49-F238E27FC236}">
                    <a16:creationId xmlns:a16="http://schemas.microsoft.com/office/drawing/2014/main" id="{A880D1BA-17B8-4531-A25F-5A9DEF13FE20}"/>
                  </a:ext>
                </a:extLst>
              </p:cNvPr>
              <p:cNvSpPr/>
              <p:nvPr/>
            </p:nvSpPr>
            <p:spPr>
              <a:xfrm>
                <a:off x="7987742" y="2166057"/>
                <a:ext cx="2494837" cy="355549"/>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要全面掌握党章基本内容</a:t>
                </a:r>
              </a:p>
            </p:txBody>
          </p:sp>
        </p:grpSp>
      </p:grpSp>
      <p:sp>
        <p:nvSpPr>
          <p:cNvPr id="17"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33501924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16" presetClass="entr" presetSubtype="21"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5235261"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十九大对党章做的重要修改</a:t>
            </a:r>
          </a:p>
        </p:txBody>
      </p:sp>
      <p:sp>
        <p:nvSpPr>
          <p:cNvPr id="6"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643033"/>
            <a:ext cx="1374157" cy="711926"/>
          </a:xfrm>
          <a:prstGeom prst="rect">
            <a:avLst/>
          </a:prstGeom>
          <a:ln>
            <a:noFill/>
          </a:ln>
        </p:spPr>
        <p:txBody>
          <a:bodyPr wrap="square">
            <a:spAutoFit/>
          </a:bodyPr>
          <a:lstStyle/>
          <a:p>
            <a:pPr algn="ctr">
              <a:lnSpc>
                <a:spcPct val="120000"/>
              </a:lnSpc>
            </a:pPr>
            <a:r>
              <a:rPr lang="en-US" altLang="zh-CN" sz="3600" b="1" spc="300" dirty="0" smtClean="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rPr>
              <a:t>05</a:t>
            </a:r>
            <a:endParaRPr lang="zh-CN" altLang="en-US" sz="3600" b="1" spc="300" dirty="0">
              <a:solidFill>
                <a:srgbClr val="FDF29C"/>
              </a:solidFill>
              <a:effectLst>
                <a:outerShdw blurRad="76200" dist="38100" dir="2700000" algn="tl">
                  <a:srgbClr val="000000">
                    <a:alpha val="48000"/>
                  </a:srgbClr>
                </a:outerShdw>
              </a:effectLst>
              <a:latin typeface="方正兰亭粗黑_GBK" panose="02000000000000000000" pitchFamily="2" charset="-122"/>
              <a:ea typeface="方正兰亭粗黑_GBK" panose="02000000000000000000" pitchFamily="2" charset="-122"/>
            </a:endParaRPr>
          </a:p>
        </p:txBody>
      </p:sp>
      <p:sp>
        <p:nvSpPr>
          <p:cNvPr id="11" name="矩形 10"/>
          <p:cNvSpPr/>
          <p:nvPr/>
        </p:nvSpPr>
        <p:spPr>
          <a:xfrm>
            <a:off x="930746" y="4665128"/>
            <a:ext cx="3337163" cy="799706"/>
          </a:xfrm>
          <a:prstGeom prst="rect">
            <a:avLst/>
          </a:prstGeom>
        </p:spPr>
        <p:txBody>
          <a:bodyPr wrap="square">
            <a:spAutoFit/>
          </a:bodyPr>
          <a:lstStyle/>
          <a:p>
            <a:pPr algn="ctr">
              <a:lnSpc>
                <a:spcPct val="120000"/>
              </a:lnSpc>
            </a:pPr>
            <a:r>
              <a:rPr lang="zh-CN" altLang="en-US" sz="2000" b="1" dirty="0">
                <a:latin typeface="微软雅黑" panose="020B0503020204020204" pitchFamily="34" charset="-122"/>
                <a:ea typeface="微软雅黑" panose="020B0503020204020204" pitchFamily="34" charset="-122"/>
              </a:rPr>
              <a:t>推进国家治理体系和治理能力现代化写入党章</a:t>
            </a:r>
          </a:p>
        </p:txBody>
      </p:sp>
      <p:sp>
        <p:nvSpPr>
          <p:cNvPr id="12" name="矩形 11"/>
          <p:cNvSpPr/>
          <p:nvPr/>
        </p:nvSpPr>
        <p:spPr>
          <a:xfrm>
            <a:off x="5403210" y="2384419"/>
            <a:ext cx="6453828" cy="249299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把</a:t>
            </a:r>
            <a:r>
              <a:rPr lang="zh-CN" altLang="en-US" sz="2000" b="1" dirty="0">
                <a:solidFill>
                  <a:schemeClr val="accent1"/>
                </a:solidFill>
                <a:latin typeface="微软雅黑" panose="020B0503020204020204" pitchFamily="34" charset="-122"/>
                <a:ea typeface="微软雅黑" panose="020B0503020204020204" pitchFamily="34" charset="-122"/>
                <a:cs typeface="+mn-ea"/>
              </a:rPr>
              <a:t>促进国民经济更高质量、更有效率、更加公平、更可持续发展，完善和发展中国特色社会主义制度，推进国家治理体系和治理能力现代化，更加注重改革的系统性、整体性、协同性等内容写入党章，</a:t>
            </a:r>
            <a:r>
              <a:rPr lang="zh-CN" altLang="en-US" sz="2000" b="1" dirty="0">
                <a:latin typeface="微软雅黑" panose="020B0503020204020204" pitchFamily="34" charset="-122"/>
                <a:ea typeface="微软雅黑" panose="020B0503020204020204" pitchFamily="34" charset="-122"/>
                <a:cs typeface="+mn-ea"/>
              </a:rPr>
              <a:t>有利于推动全党把思想和行动统一到党中央科学判断和战略部署上来，树立和践行新发展理念，不断开创改革发展新局面。</a:t>
            </a:r>
          </a:p>
        </p:txBody>
      </p:sp>
    </p:spTree>
    <p:extLst>
      <p:ext uri="{BB962C8B-B14F-4D97-AF65-F5344CB8AC3E}">
        <p14:creationId xmlns:p14="http://schemas.microsoft.com/office/powerpoint/2010/main" val="35112596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fltVal val="0"/>
                                          </p:val>
                                        </p:tav>
                                        <p:tav tm="100000">
                                          <p:val>
                                            <p:strVal val="#ppt_w"/>
                                          </p:val>
                                        </p:tav>
                                      </p:tavLst>
                                    </p:anim>
                                    <p:anim calcmode="lin" valueType="num">
                                      <p:cBhvr>
                                        <p:cTn id="18" dur="1000" fill="hold"/>
                                        <p:tgtEl>
                                          <p:spTgt spid="42"/>
                                        </p:tgtEl>
                                        <p:attrNameLst>
                                          <p:attrName>ppt_h</p:attrName>
                                        </p:attrNameLst>
                                      </p:cBhvr>
                                      <p:tavLst>
                                        <p:tav tm="0">
                                          <p:val>
                                            <p:fltVal val="0"/>
                                          </p:val>
                                        </p:tav>
                                        <p:tav tm="100000">
                                          <p:val>
                                            <p:strVal val="#ppt_h"/>
                                          </p:val>
                                        </p:tav>
                                      </p:tavLst>
                                    </p:anim>
                                    <p:anim calcmode="lin" valueType="num">
                                      <p:cBhvr>
                                        <p:cTn id="19" dur="1000" fill="hold"/>
                                        <p:tgtEl>
                                          <p:spTgt spid="42"/>
                                        </p:tgtEl>
                                        <p:attrNameLst>
                                          <p:attrName>style.rotation</p:attrName>
                                        </p:attrNameLst>
                                      </p:cBhvr>
                                      <p:tavLst>
                                        <p:tav tm="0">
                                          <p:val>
                                            <p:fltVal val="90"/>
                                          </p:val>
                                        </p:tav>
                                        <p:tav tm="100000">
                                          <p:val>
                                            <p:fltVal val="0"/>
                                          </p:val>
                                        </p:tav>
                                      </p:tavLst>
                                    </p:anim>
                                    <p:animEffect transition="in" filter="fade">
                                      <p:cBhvr>
                                        <p:cTn id="20" dur="1000"/>
                                        <p:tgtEl>
                                          <p:spTgt spid="42"/>
                                        </p:tgtEl>
                                      </p:cBhvr>
                                    </p:animEffect>
                                  </p:childTnLst>
                                </p:cTn>
                              </p:par>
                              <p:par>
                                <p:cTn id="21" presetID="31" presetClass="entr" presetSubtype="0" fill="hold"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1000" fill="hold"/>
                                        <p:tgtEl>
                                          <p:spTgt spid="43"/>
                                        </p:tgtEl>
                                        <p:attrNameLst>
                                          <p:attrName>ppt_w</p:attrName>
                                        </p:attrNameLst>
                                      </p:cBhvr>
                                      <p:tavLst>
                                        <p:tav tm="0">
                                          <p:val>
                                            <p:fltVal val="0"/>
                                          </p:val>
                                        </p:tav>
                                        <p:tav tm="100000">
                                          <p:val>
                                            <p:strVal val="#ppt_w"/>
                                          </p:val>
                                        </p:tav>
                                      </p:tavLst>
                                    </p:anim>
                                    <p:anim calcmode="lin" valueType="num">
                                      <p:cBhvr>
                                        <p:cTn id="24" dur="1000" fill="hold"/>
                                        <p:tgtEl>
                                          <p:spTgt spid="43"/>
                                        </p:tgtEl>
                                        <p:attrNameLst>
                                          <p:attrName>ppt_h</p:attrName>
                                        </p:attrNameLst>
                                      </p:cBhvr>
                                      <p:tavLst>
                                        <p:tav tm="0">
                                          <p:val>
                                            <p:fltVal val="0"/>
                                          </p:val>
                                        </p:tav>
                                        <p:tav tm="100000">
                                          <p:val>
                                            <p:strVal val="#ppt_h"/>
                                          </p:val>
                                        </p:tav>
                                      </p:tavLst>
                                    </p:anim>
                                    <p:anim calcmode="lin" valueType="num">
                                      <p:cBhvr>
                                        <p:cTn id="25" dur="1000" fill="hold"/>
                                        <p:tgtEl>
                                          <p:spTgt spid="43"/>
                                        </p:tgtEl>
                                        <p:attrNameLst>
                                          <p:attrName>style.rotation</p:attrName>
                                        </p:attrNameLst>
                                      </p:cBhvr>
                                      <p:tavLst>
                                        <p:tav tm="0">
                                          <p:val>
                                            <p:fltVal val="90"/>
                                          </p:val>
                                        </p:tav>
                                        <p:tav tm="100000">
                                          <p:val>
                                            <p:fltVal val="0"/>
                                          </p:val>
                                        </p:tav>
                                      </p:tavLst>
                                    </p:anim>
                                    <p:animEffect transition="in" filter="fade">
                                      <p:cBhvr>
                                        <p:cTn id="26" dur="1000"/>
                                        <p:tgtEl>
                                          <p:spTgt spid="43"/>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051"/>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01"/>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45" grpId="0"/>
      <p:bldP spid="11" grpId="0"/>
      <p:bldP spid="1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557658"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要严格遵守党章各项规定</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36" name="组合 35"/>
          <p:cNvGrpSpPr/>
          <p:nvPr/>
        </p:nvGrpSpPr>
        <p:grpSpPr>
          <a:xfrm>
            <a:off x="5728126" y="1568713"/>
            <a:ext cx="6167012" cy="4463087"/>
            <a:chOff x="6731000" y="1816807"/>
            <a:chExt cx="5164137" cy="4463087"/>
          </a:xfrm>
        </p:grpSpPr>
        <p:sp>
          <p:nvSpPr>
            <p:cNvPr id="46" name="矩形 45">
              <a:extLst>
                <a:ext uri="{FF2B5EF4-FFF2-40B4-BE49-F238E27FC236}">
                  <a16:creationId xmlns:a16="http://schemas.microsoft.com/office/drawing/2014/main" id="{1000EA05-AD8C-482D-A001-8623FEB69FCE}"/>
                </a:ext>
              </a:extLst>
            </p:cNvPr>
            <p:cNvSpPr/>
            <p:nvPr/>
          </p:nvSpPr>
          <p:spPr>
            <a:xfrm>
              <a:off x="6896100" y="2672753"/>
              <a:ext cx="4999037" cy="3607141"/>
            </a:xfrm>
            <a:prstGeom prst="rect">
              <a:avLst/>
            </a:prstGeom>
            <a:noFill/>
          </p:spPr>
          <p:txBody>
            <a:bodyPr wrap="square" rtlCol="0">
              <a:spAutoFit/>
            </a:bodyPr>
            <a:lstStyle/>
            <a:p>
              <a:pPr>
                <a:lnSpc>
                  <a:spcPct val="130000"/>
                </a:lnSpc>
                <a:spcBef>
                  <a:spcPts val="600"/>
                </a:spcBef>
              </a:pPr>
              <a:r>
                <a:rPr lang="zh-CN" altLang="en-US" sz="2000" b="1" dirty="0">
                  <a:latin typeface="微软雅黑" panose="020B0503020204020204" pitchFamily="34" charset="-122"/>
                  <a:ea typeface="微软雅黑" panose="020B0503020204020204" pitchFamily="34" charset="-122"/>
                  <a:cs typeface="+mn-ea"/>
                  <a:sym typeface="+mn-lt"/>
                </a:rPr>
                <a:t>全党要牢固树立党章意识，真正把党章作为加强党性修养的根本标准，作为指导党的工作、党内活动、党的建设的根本依据，把党章各项规定落实到行动上。建立健全党内制度体系，要以党章为根本依据；判断各级党组织和党员、干部的表现，要以党章为基本标准；解决党内矛盾，要以党章为根本规则。</a:t>
              </a:r>
            </a:p>
            <a:p>
              <a:pPr>
                <a:lnSpc>
                  <a:spcPct val="130000"/>
                </a:lnSpc>
                <a:spcBef>
                  <a:spcPts val="600"/>
                </a:spcBef>
              </a:pP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全党共同来维护</a:t>
              </a:r>
              <a:r>
                <a:rPr lang="en-US" altLang="zh-CN" sz="2400" b="1" dirty="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党章</a:t>
              </a:r>
              <a:r>
                <a:rPr lang="en-US" altLang="zh-CN" sz="2400" b="1" dirty="0" smtClean="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的</a:t>
              </a:r>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权威性和严肃性</a:t>
              </a:r>
            </a:p>
          </p:txBody>
        </p:sp>
        <p:sp>
          <p:nvSpPr>
            <p:cNvPr id="47" name="圆角矩形 46"/>
            <p:cNvSpPr/>
            <p:nvPr/>
          </p:nvSpPr>
          <p:spPr>
            <a:xfrm>
              <a:off x="6731000" y="2138780"/>
              <a:ext cx="5126037" cy="4141114"/>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7660480" y="1816807"/>
              <a:ext cx="3267076" cy="615855"/>
              <a:chOff x="7871977" y="2106684"/>
              <a:chExt cx="2726371" cy="474297"/>
            </a:xfrm>
          </p:grpSpPr>
          <p:sp>
            <p:nvSpPr>
              <p:cNvPr id="49" name="圆角矩形 48">
                <a:extLst>
                  <a:ext uri="{FF2B5EF4-FFF2-40B4-BE49-F238E27FC236}">
                    <a16:creationId xmlns:a16="http://schemas.microsoft.com/office/drawing/2014/main" id="{9E173B4C-85B0-4B86-B020-05E2A1AC488A}"/>
                  </a:ext>
                </a:extLst>
              </p:cNvPr>
              <p:cNvSpPr/>
              <p:nvPr/>
            </p:nvSpPr>
            <p:spPr>
              <a:xfrm>
                <a:off x="7871977"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50" name="矩形 49">
                <a:extLst>
                  <a:ext uri="{FF2B5EF4-FFF2-40B4-BE49-F238E27FC236}">
                    <a16:creationId xmlns:a16="http://schemas.microsoft.com/office/drawing/2014/main" id="{A880D1BA-17B8-4531-A25F-5A9DEF13FE20}"/>
                  </a:ext>
                </a:extLst>
              </p:cNvPr>
              <p:cNvSpPr/>
              <p:nvPr/>
            </p:nvSpPr>
            <p:spPr>
              <a:xfrm>
                <a:off x="7987742" y="2166057"/>
                <a:ext cx="2494837" cy="355549"/>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要严格遵守党章各项规定</a:t>
                </a:r>
              </a:p>
            </p:txBody>
          </p:sp>
        </p:grpSp>
      </p:grpSp>
      <p:sp>
        <p:nvSpPr>
          <p:cNvPr id="17"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1519205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16" presetClass="entr" presetSubtype="21"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1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a:extLst>
              <a:ext uri="{FF2B5EF4-FFF2-40B4-BE49-F238E27FC236}">
                <a16:creationId xmlns:a16="http://schemas.microsoft.com/office/drawing/2014/main" id="{40F5842A-E18D-4FFA-AF86-1A3345B6D1C8}"/>
              </a:ext>
            </a:extLst>
          </p:cNvPr>
          <p:cNvSpPr>
            <a:spLocks noChangeArrowheads="1"/>
          </p:cNvSpPr>
          <p:nvPr/>
        </p:nvSpPr>
        <p:spPr bwMode="auto">
          <a:xfrm>
            <a:off x="1317939" y="312695"/>
            <a:ext cx="4160113" cy="609398"/>
          </a:xfrm>
          <a:prstGeom prst="rect">
            <a:avLst/>
          </a:prstGeom>
          <a:noFill/>
          <a:effectLst/>
          <a:extLst/>
        </p:spPr>
        <p:txBody>
          <a:bodyPr wrap="square" rtlCol="0">
            <a:spAutoFit/>
          </a:bodyPr>
          <a:lstStyle/>
          <a:p>
            <a:pPr>
              <a:lnSpc>
                <a:spcPct val="120000"/>
              </a:lnSpc>
            </a:pPr>
            <a:r>
              <a:rPr lang="zh-CN" altLang="en-US" sz="2800" spc="300" dirty="0">
                <a:gradFill>
                  <a:gsLst>
                    <a:gs pos="0">
                      <a:srgbClr val="FDF2BB"/>
                    </a:gs>
                    <a:gs pos="41000">
                      <a:srgbClr val="FDF28B"/>
                    </a:gs>
                    <a:gs pos="100000">
                      <a:srgbClr val="DEB846"/>
                    </a:gs>
                  </a:gsLst>
                  <a:lin ang="2700000" scaled="0"/>
                </a:gradFill>
                <a:latin typeface="方正粗宋简体" panose="03000509000000000000" pitchFamily="65" charset="-122"/>
                <a:ea typeface="方正粗宋简体" panose="03000509000000000000" pitchFamily="65" charset="-122"/>
                <a:cs typeface="+mn-ea"/>
              </a:rPr>
              <a:t>党员领导干部要做表率</a:t>
            </a:r>
          </a:p>
        </p:txBody>
      </p:sp>
      <p:sp>
        <p:nvSpPr>
          <p:cNvPr id="38" name="TextBox 21"/>
          <p:cNvSpPr txBox="1"/>
          <p:nvPr/>
        </p:nvSpPr>
        <p:spPr>
          <a:xfrm>
            <a:off x="867122" y="4641014"/>
            <a:ext cx="3487144" cy="584775"/>
          </a:xfrm>
          <a:prstGeom prst="rect">
            <a:avLst/>
          </a:prstGeom>
        </p:spPr>
        <p:txBody>
          <a:bodyPr wrap="square">
            <a:spAutoFit/>
          </a:bodyPr>
          <a:lstStyle>
            <a:defPPr>
              <a:defRPr lang="zh-CN"/>
            </a:defPPr>
            <a:lvl1pPr algn="ctr">
              <a:defRPr sz="4000" b="1">
                <a:solidFill>
                  <a:schemeClr val="accent1"/>
                </a:solidFill>
                <a:latin typeface="微软雅黑" panose="020B0503020204020204" pitchFamily="34" charset="-122"/>
                <a:ea typeface="微软雅黑" panose="020B0503020204020204" pitchFamily="34" charset="-122"/>
                <a:cs typeface="+mn-ea"/>
              </a:defRPr>
            </a:lvl1pPr>
          </a:lstStyle>
          <a:p>
            <a:r>
              <a:rPr lang="zh-CN" altLang="en-US" sz="3200" dirty="0">
                <a:sym typeface="+mn-lt"/>
              </a:rPr>
              <a:t>学习和</a:t>
            </a:r>
            <a:r>
              <a:rPr lang="zh-CN" altLang="en-US" sz="3200" dirty="0" smtClean="0">
                <a:sym typeface="+mn-lt"/>
              </a:rPr>
              <a:t>遵守党章</a:t>
            </a:r>
            <a:endParaRPr lang="zh-CN" altLang="en-US" sz="3200" dirty="0">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8945">
            <a:off x="696015" y="2015164"/>
            <a:ext cx="3430880" cy="2180132"/>
          </a:xfrm>
          <a:prstGeom prst="rect">
            <a:avLst/>
          </a:prstGeom>
          <a:effectLst/>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66615">
            <a:off x="711255" y="2030404"/>
            <a:ext cx="3430880" cy="2180132"/>
          </a:xfrm>
          <a:prstGeom prst="rect">
            <a:avLst/>
          </a:prstGeom>
          <a:effectLst/>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139" y="2055709"/>
            <a:ext cx="3430880" cy="2180132"/>
          </a:xfrm>
          <a:prstGeom prst="rect">
            <a:avLst/>
          </a:prstGeom>
          <a:effectLst/>
        </p:spPr>
      </p:pic>
      <p:sp>
        <p:nvSpPr>
          <p:cNvPr id="45" name="矩形 44"/>
          <p:cNvSpPr/>
          <p:nvPr/>
        </p:nvSpPr>
        <p:spPr>
          <a:xfrm>
            <a:off x="1827500" y="2427133"/>
            <a:ext cx="1374157" cy="1082669"/>
          </a:xfrm>
          <a:prstGeom prst="rect">
            <a:avLst/>
          </a:prstGeom>
          <a:ln>
            <a:noFill/>
          </a:ln>
        </p:spPr>
        <p:txBody>
          <a:bodyPr wrap="square">
            <a:spAutoFit/>
          </a:bodyPr>
          <a:lstStyle/>
          <a:p>
            <a:pPr algn="ctr">
              <a:lnSpc>
                <a:spcPct val="120000"/>
              </a:lnSpc>
            </a:pPr>
            <a:r>
              <a:rPr lang="zh-CN" altLang="en-US" sz="2800" b="1" spc="600" dirty="0">
                <a:solidFill>
                  <a:srgbClr val="FDF29C"/>
                </a:solidFill>
                <a:effectLst>
                  <a:outerShdw blurRad="76200" dist="38100" dir="2700000" algn="tl">
                    <a:srgbClr val="000000">
                      <a:alpha val="48000"/>
                    </a:srgbClr>
                  </a:outerShdw>
                </a:effectLst>
                <a:latin typeface="微软雅黑" panose="020B0503020204020204" pitchFamily="34" charset="-122"/>
                <a:ea typeface="微软雅黑" panose="020B0503020204020204" pitchFamily="34" charset="-122"/>
              </a:rPr>
              <a:t>学习党章 </a:t>
            </a:r>
          </a:p>
        </p:txBody>
      </p:sp>
      <p:grpSp>
        <p:nvGrpSpPr>
          <p:cNvPr id="36" name="组合 35"/>
          <p:cNvGrpSpPr/>
          <p:nvPr/>
        </p:nvGrpSpPr>
        <p:grpSpPr>
          <a:xfrm>
            <a:off x="5728126" y="1695713"/>
            <a:ext cx="6167012" cy="3013960"/>
            <a:chOff x="6731000" y="1816807"/>
            <a:chExt cx="5164137" cy="3013960"/>
          </a:xfrm>
        </p:grpSpPr>
        <p:sp>
          <p:nvSpPr>
            <p:cNvPr id="46" name="矩形 45">
              <a:extLst>
                <a:ext uri="{FF2B5EF4-FFF2-40B4-BE49-F238E27FC236}">
                  <a16:creationId xmlns:a16="http://schemas.microsoft.com/office/drawing/2014/main" id="{1000EA05-AD8C-482D-A001-8623FEB69FCE}"/>
                </a:ext>
              </a:extLst>
            </p:cNvPr>
            <p:cNvSpPr/>
            <p:nvPr/>
          </p:nvSpPr>
          <p:spPr>
            <a:xfrm>
              <a:off x="6896100" y="2484066"/>
              <a:ext cx="4999037" cy="2133918"/>
            </a:xfrm>
            <a:prstGeom prst="rect">
              <a:avLst/>
            </a:prstGeom>
            <a:noFill/>
          </p:spPr>
          <p:txBody>
            <a:bodyPr wrap="square" rtlCol="0">
              <a:spAutoFit/>
            </a:bodyPr>
            <a:lstStyle/>
            <a:p>
              <a:pPr>
                <a:lnSpc>
                  <a:spcPct val="130000"/>
                </a:lnSpc>
                <a:spcBef>
                  <a:spcPts val="600"/>
                </a:spcBef>
              </a:pPr>
              <a:r>
                <a:rPr lang="en-US" altLang="zh-CN" sz="2400" b="1" dirty="0" smtClean="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400" b="1" dirty="0" smtClean="0">
                  <a:solidFill>
                    <a:schemeClr val="accent1"/>
                  </a:solidFill>
                  <a:latin typeface="微软雅黑" panose="020B0503020204020204" pitchFamily="34" charset="-122"/>
                  <a:ea typeface="微软雅黑" panose="020B0503020204020204" pitchFamily="34" charset="-122"/>
                  <a:cs typeface="+mn-ea"/>
                  <a:sym typeface="+mn-lt"/>
                </a:rPr>
                <a:t>党章</a:t>
              </a:r>
              <a:r>
                <a:rPr lang="en-US" altLang="zh-CN" sz="2400" b="1" dirty="0" smtClean="0">
                  <a:solidFill>
                    <a:schemeClr val="accent1"/>
                  </a:solidFill>
                  <a:latin typeface="微软雅黑" panose="020B0503020204020204" pitchFamily="34" charset="-122"/>
                  <a:ea typeface="微软雅黑" panose="020B0503020204020204" pitchFamily="34" charset="-122"/>
                  <a:cs typeface="+mn-ea"/>
                  <a:sym typeface="+mn-lt"/>
                </a:rPr>
                <a:t>】</a:t>
              </a:r>
              <a:r>
                <a:rPr lang="zh-CN" altLang="en-US" sz="2000" b="1" dirty="0" smtClean="0">
                  <a:latin typeface="微软雅黑" panose="020B0503020204020204" pitchFamily="34" charset="-122"/>
                  <a:ea typeface="微软雅黑" panose="020B0503020204020204" pitchFamily="34" charset="-122"/>
                  <a:cs typeface="+mn-ea"/>
                  <a:sym typeface="+mn-lt"/>
                </a:rPr>
                <a:t>对各级领导</a:t>
              </a:r>
              <a:r>
                <a:rPr lang="zh-CN" altLang="en-US" sz="2000" b="1" dirty="0">
                  <a:latin typeface="微软雅黑" panose="020B0503020204020204" pitchFamily="34" charset="-122"/>
                  <a:ea typeface="微软雅黑" panose="020B0503020204020204" pitchFamily="34" charset="-122"/>
                  <a:cs typeface="+mn-ea"/>
                  <a:sym typeface="+mn-lt"/>
                </a:rPr>
                <a:t>干部要把学习党章作为必修课，走上新的领导岗位的同志要把学习党章作为第一课，带头遵守党章各项规定。凡是党章规定党员必须做到的，领导干部要首先做到；凡是党章规定党员不能做的，领导干部要带头不做</a:t>
              </a:r>
              <a:r>
                <a:rPr lang="zh-CN" altLang="en-US" sz="2000" b="1" dirty="0" smtClean="0">
                  <a:latin typeface="微软雅黑" panose="020B0503020204020204" pitchFamily="34" charset="-122"/>
                  <a:ea typeface="微软雅黑" panose="020B0503020204020204" pitchFamily="34" charset="-122"/>
                  <a:cs typeface="+mn-ea"/>
                  <a:sym typeface="+mn-lt"/>
                </a:rPr>
                <a:t>。</a:t>
              </a:r>
              <a:endParaRPr lang="zh-CN" altLang="en-US" sz="2000" b="1" dirty="0">
                <a:latin typeface="微软雅黑" panose="020B0503020204020204" pitchFamily="34" charset="-122"/>
                <a:ea typeface="微软雅黑" panose="020B0503020204020204" pitchFamily="34" charset="-122"/>
                <a:cs typeface="+mn-ea"/>
                <a:sym typeface="+mn-lt"/>
              </a:endParaRPr>
            </a:p>
          </p:txBody>
        </p:sp>
        <p:sp>
          <p:nvSpPr>
            <p:cNvPr id="47" name="圆角矩形 46"/>
            <p:cNvSpPr/>
            <p:nvPr/>
          </p:nvSpPr>
          <p:spPr>
            <a:xfrm>
              <a:off x="6731000" y="2138780"/>
              <a:ext cx="5126037" cy="2691987"/>
            </a:xfrm>
            <a:prstGeom prst="roundRect">
              <a:avLst>
                <a:gd name="adj" fmla="val 4278"/>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7660480" y="1816807"/>
              <a:ext cx="3267076" cy="615855"/>
              <a:chOff x="7871977" y="2106684"/>
              <a:chExt cx="2726371" cy="474297"/>
            </a:xfrm>
          </p:grpSpPr>
          <p:sp>
            <p:nvSpPr>
              <p:cNvPr id="49" name="圆角矩形 48">
                <a:extLst>
                  <a:ext uri="{FF2B5EF4-FFF2-40B4-BE49-F238E27FC236}">
                    <a16:creationId xmlns:a16="http://schemas.microsoft.com/office/drawing/2014/main" id="{9E173B4C-85B0-4B86-B020-05E2A1AC488A}"/>
                  </a:ext>
                </a:extLst>
              </p:cNvPr>
              <p:cNvSpPr/>
              <p:nvPr/>
            </p:nvSpPr>
            <p:spPr>
              <a:xfrm>
                <a:off x="7871977" y="2106684"/>
                <a:ext cx="2726371" cy="474297"/>
              </a:xfrm>
              <a:prstGeom prst="roundRect">
                <a:avLst>
                  <a:gd name="adj" fmla="val 120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50" name="矩形 49">
                <a:extLst>
                  <a:ext uri="{FF2B5EF4-FFF2-40B4-BE49-F238E27FC236}">
                    <a16:creationId xmlns:a16="http://schemas.microsoft.com/office/drawing/2014/main" id="{A880D1BA-17B8-4531-A25F-5A9DEF13FE20}"/>
                  </a:ext>
                </a:extLst>
              </p:cNvPr>
              <p:cNvSpPr/>
              <p:nvPr/>
            </p:nvSpPr>
            <p:spPr>
              <a:xfrm>
                <a:off x="8095278" y="2166057"/>
                <a:ext cx="2279765" cy="355549"/>
              </a:xfrm>
              <a:prstGeom prst="rect">
                <a:avLst/>
              </a:prstGeom>
            </p:spPr>
            <p:txBody>
              <a:bodyPr wrap="none">
                <a:spAutoFit/>
              </a:bodyPr>
              <a:lstStyle/>
              <a:p>
                <a:pPr algn="ctr"/>
                <a:r>
                  <a:rPr lang="zh-CN" altLang="en-US" sz="2400" b="1" dirty="0">
                    <a:solidFill>
                      <a:srgbClr val="FDF29C"/>
                    </a:solidFill>
                    <a:latin typeface="微软雅黑" panose="020B0503020204020204" pitchFamily="34" charset="-122"/>
                    <a:ea typeface="微软雅黑" panose="020B0503020204020204" pitchFamily="34" charset="-122"/>
                    <a:sym typeface="微软雅黑" panose="020B0503020204020204" pitchFamily="34" charset="-122"/>
                  </a:rPr>
                  <a:t>党员领导干部要做表率</a:t>
                </a:r>
              </a:p>
            </p:txBody>
          </p:sp>
        </p:grpSp>
      </p:grpSp>
      <p:sp>
        <p:nvSpPr>
          <p:cNvPr id="18" name="矩形 17"/>
          <p:cNvSpPr/>
          <p:nvPr/>
        </p:nvSpPr>
        <p:spPr>
          <a:xfrm>
            <a:off x="5583013" y="4824862"/>
            <a:ext cx="6312125" cy="1384353"/>
          </a:xfrm>
          <a:prstGeom prst="rect">
            <a:avLst/>
          </a:prstGeom>
        </p:spPr>
        <p:txBody>
          <a:bodyPr wrap="square">
            <a:spAutoFit/>
          </a:bodyPr>
          <a:lstStyle/>
          <a:p>
            <a:pPr algn="ctr">
              <a:lnSpc>
                <a:spcPct val="120000"/>
              </a:lnSpc>
            </a:pPr>
            <a:r>
              <a:rPr lang="zh-CN" altLang="en-US" sz="2400" b="1" dirty="0">
                <a:solidFill>
                  <a:schemeClr val="accent1"/>
                </a:solidFill>
                <a:latin typeface="微软雅黑" panose="020B0503020204020204" pitchFamily="34" charset="-122"/>
                <a:ea typeface="微软雅黑" panose="020B0503020204020204" pitchFamily="34" charset="-122"/>
              </a:rPr>
              <a:t>在坚定理想信念、坚持实事求是、推动科学发展、密切联系群众、加强道德修养、严守党的纪律等方面为广大党员作出表率。</a:t>
            </a:r>
          </a:p>
        </p:txBody>
      </p:sp>
      <p:sp>
        <p:nvSpPr>
          <p:cNvPr id="19" name="Freeform 29">
            <a:extLst>
              <a:ext uri="{FF2B5EF4-FFF2-40B4-BE49-F238E27FC236}">
                <a16:creationId xmlns:a16="http://schemas.microsoft.com/office/drawing/2014/main" id="{2E380892-99EA-42DF-B942-E1E3563D8244}"/>
              </a:ext>
            </a:extLst>
          </p:cNvPr>
          <p:cNvSpPr/>
          <p:nvPr/>
        </p:nvSpPr>
        <p:spPr bwMode="auto">
          <a:xfrm>
            <a:off x="334963" y="129948"/>
            <a:ext cx="927780" cy="8290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DF2BB"/>
              </a:gs>
              <a:gs pos="41000">
                <a:srgbClr val="FDF28B"/>
              </a:gs>
              <a:gs pos="100000">
                <a:srgbClr val="DEB846"/>
              </a:gs>
            </a:gsLst>
            <a:lin ang="2700000" scaled="0"/>
          </a:gradFill>
          <a:ln>
            <a:solidFill>
              <a:srgbClr val="FDF28B"/>
            </a:solidFill>
          </a:ln>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sym typeface="Arial" panose="020B0604020202020204" pitchFamily="34" charset="0"/>
            </a:endParaRPr>
          </a:p>
        </p:txBody>
      </p:sp>
    </p:spTree>
    <p:extLst>
      <p:ext uri="{BB962C8B-B14F-4D97-AF65-F5344CB8AC3E}">
        <p14:creationId xmlns:p14="http://schemas.microsoft.com/office/powerpoint/2010/main" val="42599577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750"/>
                                        <p:tgtEl>
                                          <p:spTgt spid="8"/>
                                        </p:tgtEl>
                                      </p:cBhvr>
                                    </p:animEffect>
                                  </p:childTnLst>
                                </p:cTn>
                              </p:par>
                            </p:childTnLst>
                          </p:cTn>
                        </p:par>
                        <p:par>
                          <p:cTn id="14" fill="hold">
                            <p:stCondLst>
                              <p:cond delay="1250"/>
                            </p:stCondLst>
                            <p:childTnLst>
                              <p:par>
                                <p:cTn id="15" presetID="3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fltVal val="0"/>
                                          </p:val>
                                        </p:tav>
                                        <p:tav tm="100000">
                                          <p:val>
                                            <p:strVal val="#ppt_w"/>
                                          </p:val>
                                        </p:tav>
                                      </p:tavLst>
                                    </p:anim>
                                    <p:anim calcmode="lin" valueType="num">
                                      <p:cBhvr>
                                        <p:cTn id="18" dur="1000" fill="hold"/>
                                        <p:tgtEl>
                                          <p:spTgt spid="39"/>
                                        </p:tgtEl>
                                        <p:attrNameLst>
                                          <p:attrName>ppt_h</p:attrName>
                                        </p:attrNameLst>
                                      </p:cBhvr>
                                      <p:tavLst>
                                        <p:tav tm="0">
                                          <p:val>
                                            <p:fltVal val="0"/>
                                          </p:val>
                                        </p:tav>
                                        <p:tav tm="100000">
                                          <p:val>
                                            <p:strVal val="#ppt_h"/>
                                          </p:val>
                                        </p:tav>
                                      </p:tavLst>
                                    </p:anim>
                                    <p:anim calcmode="lin" valueType="num">
                                      <p:cBhvr>
                                        <p:cTn id="19" dur="1000" fill="hold"/>
                                        <p:tgtEl>
                                          <p:spTgt spid="39"/>
                                        </p:tgtEl>
                                        <p:attrNameLst>
                                          <p:attrName>style.rotation</p:attrName>
                                        </p:attrNameLst>
                                      </p:cBhvr>
                                      <p:tavLst>
                                        <p:tav tm="0">
                                          <p:val>
                                            <p:fltVal val="90"/>
                                          </p:val>
                                        </p:tav>
                                        <p:tav tm="100000">
                                          <p:val>
                                            <p:fltVal val="0"/>
                                          </p:val>
                                        </p:tav>
                                      </p:tavLst>
                                    </p:anim>
                                    <p:animEffect transition="in" filter="fade">
                                      <p:cBhvr>
                                        <p:cTn id="20" dur="1000"/>
                                        <p:tgtEl>
                                          <p:spTgt spid="39"/>
                                        </p:tgtEl>
                                      </p:cBhvr>
                                    </p:animEffect>
                                  </p:childTnLst>
                                </p:cTn>
                              </p:par>
                              <p:par>
                                <p:cTn id="21" presetID="31" presetClass="entr" presetSubtype="0" fill="hold" nodeType="withEffect">
                                  <p:stCondLst>
                                    <p:cond delay="25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anim calcmode="lin" valueType="num">
                                      <p:cBhvr>
                                        <p:cTn id="25" dur="1000" fill="hold"/>
                                        <p:tgtEl>
                                          <p:spTgt spid="42"/>
                                        </p:tgtEl>
                                        <p:attrNameLst>
                                          <p:attrName>style.rotation</p:attrName>
                                        </p:attrNameLst>
                                      </p:cBhvr>
                                      <p:tavLst>
                                        <p:tav tm="0">
                                          <p:val>
                                            <p:fltVal val="90"/>
                                          </p:val>
                                        </p:tav>
                                        <p:tav tm="100000">
                                          <p:val>
                                            <p:fltVal val="0"/>
                                          </p:val>
                                        </p:tav>
                                      </p:tavLst>
                                    </p:anim>
                                    <p:animEffect transition="in" filter="fade">
                                      <p:cBhvr>
                                        <p:cTn id="26" dur="1000"/>
                                        <p:tgtEl>
                                          <p:spTgt spid="42"/>
                                        </p:tgtEl>
                                      </p:cBhvr>
                                    </p:animEffect>
                                  </p:childTnLst>
                                </p:cTn>
                              </p:par>
                              <p:par>
                                <p:cTn id="27" presetID="31" presetClass="entr" presetSubtype="0" fill="hold" nodeType="withEffect">
                                  <p:stCondLst>
                                    <p:cond delay="500"/>
                                  </p:stCondLst>
                                  <p:childTnLst>
                                    <p:set>
                                      <p:cBhvr>
                                        <p:cTn id="28" dur="1" fill="hold">
                                          <p:stCondLst>
                                            <p:cond delay="0"/>
                                          </p:stCondLst>
                                        </p:cTn>
                                        <p:tgtEl>
                                          <p:spTgt spid="44"/>
                                        </p:tgtEl>
                                        <p:attrNameLst>
                                          <p:attrName>style.visibility</p:attrName>
                                        </p:attrNameLst>
                                      </p:cBhvr>
                                      <p:to>
                                        <p:strVal val="visible"/>
                                      </p:to>
                                    </p:set>
                                    <p:anim calcmode="lin" valueType="num">
                                      <p:cBhvr>
                                        <p:cTn id="29" dur="1000" fill="hold"/>
                                        <p:tgtEl>
                                          <p:spTgt spid="44"/>
                                        </p:tgtEl>
                                        <p:attrNameLst>
                                          <p:attrName>ppt_w</p:attrName>
                                        </p:attrNameLst>
                                      </p:cBhvr>
                                      <p:tavLst>
                                        <p:tav tm="0">
                                          <p:val>
                                            <p:fltVal val="0"/>
                                          </p:val>
                                        </p:tav>
                                        <p:tav tm="100000">
                                          <p:val>
                                            <p:strVal val="#ppt_w"/>
                                          </p:val>
                                        </p:tav>
                                      </p:tavLst>
                                    </p:anim>
                                    <p:anim calcmode="lin" valueType="num">
                                      <p:cBhvr>
                                        <p:cTn id="30" dur="1000" fill="hold"/>
                                        <p:tgtEl>
                                          <p:spTgt spid="44"/>
                                        </p:tgtEl>
                                        <p:attrNameLst>
                                          <p:attrName>ppt_h</p:attrName>
                                        </p:attrNameLst>
                                      </p:cBhvr>
                                      <p:tavLst>
                                        <p:tav tm="0">
                                          <p:val>
                                            <p:fltVal val="0"/>
                                          </p:val>
                                        </p:tav>
                                        <p:tav tm="100000">
                                          <p:val>
                                            <p:strVal val="#ppt_h"/>
                                          </p:val>
                                        </p:tav>
                                      </p:tavLst>
                                    </p:anim>
                                    <p:anim calcmode="lin" valueType="num">
                                      <p:cBhvr>
                                        <p:cTn id="31" dur="1000" fill="hold"/>
                                        <p:tgtEl>
                                          <p:spTgt spid="44"/>
                                        </p:tgtEl>
                                        <p:attrNameLst>
                                          <p:attrName>style.rotation</p:attrName>
                                        </p:attrNameLst>
                                      </p:cBhvr>
                                      <p:tavLst>
                                        <p:tav tm="0">
                                          <p:val>
                                            <p:fltVal val="90"/>
                                          </p:val>
                                        </p:tav>
                                        <p:tav tm="100000">
                                          <p:val>
                                            <p:fltVal val="0"/>
                                          </p:val>
                                        </p:tav>
                                      </p:tavLst>
                                    </p:anim>
                                    <p:animEffect transition="in" filter="fade">
                                      <p:cBhvr>
                                        <p:cTn id="32" dur="1000"/>
                                        <p:tgtEl>
                                          <p:spTgt spid="44"/>
                                        </p:tgtEl>
                                      </p:cBhvr>
                                    </p:animEffect>
                                  </p:childTnLst>
                                </p:cTn>
                              </p:par>
                            </p:childTnLst>
                          </p:cTn>
                        </p:par>
                        <p:par>
                          <p:cTn id="33" fill="hold">
                            <p:stCondLst>
                              <p:cond delay="2750"/>
                            </p:stCondLst>
                            <p:childTnLst>
                              <p:par>
                                <p:cTn id="34" presetID="1" presetClass="entr" presetSubtype="0" fill="hold" grpId="0" nodeType="afterEffect">
                                  <p:stCondLst>
                                    <p:cond delay="0"/>
                                  </p:stCondLst>
                                  <p:iterate type="lt">
                                    <p:tmAbs val="300"/>
                                  </p:iterate>
                                  <p:childTnLst>
                                    <p:set>
                                      <p:cBhvr>
                                        <p:cTn id="35" dur="1" fill="hold">
                                          <p:stCondLst>
                                            <p:cond delay="0"/>
                                          </p:stCondLst>
                                        </p:cTn>
                                        <p:tgtEl>
                                          <p:spTgt spid="45"/>
                                        </p:tgtEl>
                                        <p:attrNameLst>
                                          <p:attrName>style.visibility</p:attrName>
                                        </p:attrNameLst>
                                      </p:cBhvr>
                                      <p:to>
                                        <p:strVal val="visible"/>
                                      </p:to>
                                    </p:set>
                                  </p:childTnLst>
                                </p:cTn>
                              </p:par>
                            </p:childTnLst>
                          </p:cTn>
                        </p:par>
                        <p:par>
                          <p:cTn id="36" fill="hold">
                            <p:stCondLst>
                              <p:cond delay="3651"/>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1500"/>
                                        <p:tgtEl>
                                          <p:spTgt spid="38"/>
                                        </p:tgtEl>
                                      </p:cBhvr>
                                    </p:animEffect>
                                  </p:childTnLst>
                                </p:cTn>
                              </p:par>
                            </p:childTnLst>
                          </p:cTn>
                        </p:par>
                        <p:par>
                          <p:cTn id="40" fill="hold">
                            <p:stCondLst>
                              <p:cond delay="5151"/>
                            </p:stCondLst>
                            <p:childTnLst>
                              <p:par>
                                <p:cTn id="41" presetID="16" presetClass="entr" presetSubtype="21"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1000"/>
                                        <p:tgtEl>
                                          <p:spTgt spid="36"/>
                                        </p:tgtEl>
                                      </p:cBhvr>
                                    </p:animEffect>
                                  </p:childTnLst>
                                </p:cTn>
                              </p:par>
                            </p:childTnLst>
                          </p:cTn>
                        </p:par>
                        <p:par>
                          <p:cTn id="44" fill="hold">
                            <p:stCondLst>
                              <p:cond delay="6151"/>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750"/>
                                        <p:tgtEl>
                                          <p:spTgt spid="18"/>
                                        </p:tgtEl>
                                      </p:cBhvr>
                                    </p:animEffect>
                                    <p:anim calcmode="lin" valueType="num">
                                      <p:cBhvr>
                                        <p:cTn id="48" dur="750" fill="hold"/>
                                        <p:tgtEl>
                                          <p:spTgt spid="18"/>
                                        </p:tgtEl>
                                        <p:attrNameLst>
                                          <p:attrName>ppt_x</p:attrName>
                                        </p:attrNameLst>
                                      </p:cBhvr>
                                      <p:tavLst>
                                        <p:tav tm="0">
                                          <p:val>
                                            <p:strVal val="#ppt_x"/>
                                          </p:val>
                                        </p:tav>
                                        <p:tav tm="100000">
                                          <p:val>
                                            <p:strVal val="#ppt_x"/>
                                          </p:val>
                                        </p:tav>
                                      </p:tavLst>
                                    </p:anim>
                                    <p:anim calcmode="lin" valueType="num">
                                      <p:cBhvr>
                                        <p:cTn id="49"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45" grpId="0"/>
      <p:bldP spid="18" grpId="0"/>
      <p:bldP spid="1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5" cstate="hqprint">
            <a:extLst>
              <a:ext uri="{28A0092B-C50C-407E-A947-70E740481C1C}">
                <a14:useLocalDpi xmlns:a14="http://schemas.microsoft.com/office/drawing/2010/main" val="0"/>
              </a:ext>
            </a:extLst>
          </a:blip>
          <a:srcRect t="7629" b="2257"/>
          <a:stretch/>
        </p:blipFill>
        <p:spPr>
          <a:xfrm>
            <a:off x="0" y="0"/>
            <a:ext cx="12192000" cy="6858000"/>
          </a:xfrm>
          <a:prstGeom prst="rect">
            <a:avLst/>
          </a:prstGeom>
        </p:spPr>
      </p:pic>
      <p:pic>
        <p:nvPicPr>
          <p:cNvPr id="12" name="图片 1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891226" y="0"/>
            <a:ext cx="4300774" cy="5994400"/>
          </a:xfrm>
          <a:prstGeom prst="rect">
            <a:avLst/>
          </a:prstGeom>
        </p:spPr>
      </p:pic>
      <p:grpSp>
        <p:nvGrpSpPr>
          <p:cNvPr id="3" name="组合 2"/>
          <p:cNvGrpSpPr/>
          <p:nvPr/>
        </p:nvGrpSpPr>
        <p:grpSpPr>
          <a:xfrm>
            <a:off x="5338995" y="711333"/>
            <a:ext cx="1514010" cy="1514010"/>
            <a:chOff x="5338995" y="711333"/>
            <a:chExt cx="1514010" cy="1514010"/>
          </a:xfrm>
        </p:grpSpPr>
        <p:sp>
          <p:nvSpPr>
            <p:cNvPr id="68" name="PA_任意多边形 5">
              <a:extLst>
                <a:ext uri="{FF2B5EF4-FFF2-40B4-BE49-F238E27FC236}">
                  <a16:creationId xmlns:a16="http://schemas.microsoft.com/office/drawing/2014/main" id="{3E1B9D2A-3966-44FF-BFCC-C7733C9AC977}"/>
                </a:ext>
              </a:extLst>
            </p:cNvPr>
            <p:cNvSpPr>
              <a:spLocks/>
            </p:cNvSpPr>
            <p:nvPr>
              <p:custDataLst>
                <p:tags r:id="rId2"/>
              </p:custDataLst>
            </p:nvPr>
          </p:nvSpPr>
          <p:spPr bwMode="auto">
            <a:xfrm>
              <a:off x="5664805" y="1018628"/>
              <a:ext cx="892304" cy="77976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gradFill>
              <a:gsLst>
                <a:gs pos="0">
                  <a:srgbClr val="FDF2BB"/>
                </a:gs>
                <a:gs pos="41000">
                  <a:srgbClr val="FDF28B"/>
                </a:gs>
                <a:gs pos="100000">
                  <a:srgbClr val="DEB846"/>
                </a:gs>
              </a:gsLst>
              <a:lin ang="2700000" scaled="0"/>
            </a:gradFill>
            <a:ln>
              <a:solidFill>
                <a:srgbClr val="FDF28B"/>
              </a:solidFill>
            </a:ln>
            <a:effectLst>
              <a:outerShdw blurRad="76200" dist="38100" dir="5400000" algn="t" rotWithShape="0">
                <a:schemeClr val="accent1">
                  <a:lumMod val="50000"/>
                  <a:alpha val="9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69" name="组合 68">
              <a:extLst>
                <a:ext uri="{FF2B5EF4-FFF2-40B4-BE49-F238E27FC236}">
                  <a16:creationId xmlns:a16="http://schemas.microsoft.com/office/drawing/2014/main" id="{D321BA25-775B-4DC4-9FC4-180F165FAF16}"/>
                </a:ext>
              </a:extLst>
            </p:cNvPr>
            <p:cNvGrpSpPr/>
            <p:nvPr/>
          </p:nvGrpSpPr>
          <p:grpSpPr>
            <a:xfrm>
              <a:off x="5338995" y="711333"/>
              <a:ext cx="1514010" cy="1514010"/>
              <a:chOff x="5145087" y="1778000"/>
              <a:chExt cx="2892425" cy="2892425"/>
            </a:xfrm>
            <a:effectLst>
              <a:outerShdw blurRad="38100" dist="38100" dir="5400000" algn="t" rotWithShape="0">
                <a:schemeClr val="accent1">
                  <a:lumMod val="50000"/>
                  <a:alpha val="90000"/>
                </a:schemeClr>
              </a:outerShdw>
            </a:effectLst>
          </p:grpSpPr>
          <p:grpSp>
            <p:nvGrpSpPr>
              <p:cNvPr id="70" name="组合 69">
                <a:extLst>
                  <a:ext uri="{FF2B5EF4-FFF2-40B4-BE49-F238E27FC236}">
                    <a16:creationId xmlns:a16="http://schemas.microsoft.com/office/drawing/2014/main" id="{74A7CE72-5A85-44F2-B226-88629AC431F3}"/>
                  </a:ext>
                </a:extLst>
              </p:cNvPr>
              <p:cNvGrpSpPr/>
              <p:nvPr/>
            </p:nvGrpSpPr>
            <p:grpSpPr>
              <a:xfrm>
                <a:off x="5145087" y="1778000"/>
                <a:ext cx="2892425" cy="2892425"/>
                <a:chOff x="5145087" y="1778000"/>
                <a:chExt cx="2892425" cy="2892425"/>
              </a:xfrm>
            </p:grpSpPr>
            <p:sp>
              <p:nvSpPr>
                <p:cNvPr id="83" name="任意多边形: 形状 33">
                  <a:extLst>
                    <a:ext uri="{FF2B5EF4-FFF2-40B4-BE49-F238E27FC236}">
                      <a16:creationId xmlns:a16="http://schemas.microsoft.com/office/drawing/2014/main" id="{1ABF741E-A429-441C-9BC0-28C3BBF0D9EF}"/>
                    </a:ext>
                  </a:extLst>
                </p:cNvPr>
                <p:cNvSpPr/>
                <p:nvPr/>
              </p:nvSpPr>
              <p:spPr>
                <a:xfrm rot="-5400000">
                  <a:off x="532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任意多边形: 形状 34">
                  <a:extLst>
                    <a:ext uri="{FF2B5EF4-FFF2-40B4-BE49-F238E27FC236}">
                      <a16:creationId xmlns:a16="http://schemas.microsoft.com/office/drawing/2014/main" id="{D25EF603-1F33-4C15-85E3-CEF70ECC4DE6}"/>
                    </a:ext>
                  </a:extLst>
                </p:cNvPr>
                <p:cNvSpPr/>
                <p:nvPr/>
              </p:nvSpPr>
              <p:spPr>
                <a:xfrm rot="-3600000">
                  <a:off x="5491448"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任意多边形: 形状 35">
                  <a:extLst>
                    <a:ext uri="{FF2B5EF4-FFF2-40B4-BE49-F238E27FC236}">
                      <a16:creationId xmlns:a16="http://schemas.microsoft.com/office/drawing/2014/main" id="{84E8BA52-2B1B-41DD-BB0B-268BF2479B54}"/>
                    </a:ext>
                  </a:extLst>
                </p:cNvPr>
                <p:cNvSpPr/>
                <p:nvPr/>
              </p:nvSpPr>
              <p:spPr>
                <a:xfrm rot="-1800000">
                  <a:off x="595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任意多边形: 形状 36">
                  <a:extLst>
                    <a:ext uri="{FF2B5EF4-FFF2-40B4-BE49-F238E27FC236}">
                      <a16:creationId xmlns:a16="http://schemas.microsoft.com/office/drawing/2014/main" id="{C154902B-366A-4885-95F8-F8750B6A5D05}"/>
                    </a:ext>
                  </a:extLst>
                </p:cNvPr>
                <p:cNvSpPr/>
                <p:nvPr/>
              </p:nvSpPr>
              <p:spPr>
                <a:xfrm>
                  <a:off x="6591300" y="177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任意多边形: 形状 37">
                  <a:extLst>
                    <a:ext uri="{FF2B5EF4-FFF2-40B4-BE49-F238E27FC236}">
                      <a16:creationId xmlns:a16="http://schemas.microsoft.com/office/drawing/2014/main" id="{0C1EBE1C-BBEE-4F90-9733-3DCAB01D270A}"/>
                    </a:ext>
                  </a:extLst>
                </p:cNvPr>
                <p:cNvSpPr/>
                <p:nvPr/>
              </p:nvSpPr>
              <p:spPr>
                <a:xfrm rot="1800000">
                  <a:off x="7226300" y="1948148"/>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任意多边形: 形状 38">
                  <a:extLst>
                    <a:ext uri="{FF2B5EF4-FFF2-40B4-BE49-F238E27FC236}">
                      <a16:creationId xmlns:a16="http://schemas.microsoft.com/office/drawing/2014/main" id="{843051B0-B5DB-4562-846C-54C181969826}"/>
                    </a:ext>
                  </a:extLst>
                </p:cNvPr>
                <p:cNvSpPr/>
                <p:nvPr/>
              </p:nvSpPr>
              <p:spPr>
                <a:xfrm rot="3600000">
                  <a:off x="7691152" y="241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9" name="任意多边形: 形状 39">
                  <a:extLst>
                    <a:ext uri="{FF2B5EF4-FFF2-40B4-BE49-F238E27FC236}">
                      <a16:creationId xmlns:a16="http://schemas.microsoft.com/office/drawing/2014/main" id="{A5B52B33-9AC1-4B44-9DF8-BB51620990F8}"/>
                    </a:ext>
                  </a:extLst>
                </p:cNvPr>
                <p:cNvSpPr/>
                <p:nvPr/>
              </p:nvSpPr>
              <p:spPr>
                <a:xfrm rot="5400000">
                  <a:off x="7861300" y="304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任意多边形: 形状 40">
                  <a:extLst>
                    <a:ext uri="{FF2B5EF4-FFF2-40B4-BE49-F238E27FC236}">
                      <a16:creationId xmlns:a16="http://schemas.microsoft.com/office/drawing/2014/main" id="{051629EF-EB78-4B9A-8F77-96F15B3775E2}"/>
                    </a:ext>
                  </a:extLst>
                </p:cNvPr>
                <p:cNvSpPr/>
                <p:nvPr/>
              </p:nvSpPr>
              <p:spPr>
                <a:xfrm rot="7200000">
                  <a:off x="7691152"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任意多边形: 形状 41">
                  <a:extLst>
                    <a:ext uri="{FF2B5EF4-FFF2-40B4-BE49-F238E27FC236}">
                      <a16:creationId xmlns:a16="http://schemas.microsoft.com/office/drawing/2014/main" id="{145A6767-9735-47AA-B8DD-B7FC26304AA8}"/>
                    </a:ext>
                  </a:extLst>
                </p:cNvPr>
                <p:cNvSpPr/>
                <p:nvPr/>
              </p:nvSpPr>
              <p:spPr>
                <a:xfrm rot="9000000">
                  <a:off x="722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任意多边形: 形状 42">
                  <a:extLst>
                    <a:ext uri="{FF2B5EF4-FFF2-40B4-BE49-F238E27FC236}">
                      <a16:creationId xmlns:a16="http://schemas.microsoft.com/office/drawing/2014/main" id="{462141A9-47B0-4CD2-81F5-7B6C71424F4E}"/>
                    </a:ext>
                  </a:extLst>
                </p:cNvPr>
                <p:cNvSpPr/>
                <p:nvPr/>
              </p:nvSpPr>
              <p:spPr>
                <a:xfrm rot="10800000">
                  <a:off x="6591300" y="4318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3" name="任意多边形: 形状 43">
                  <a:extLst>
                    <a:ext uri="{FF2B5EF4-FFF2-40B4-BE49-F238E27FC236}">
                      <a16:creationId xmlns:a16="http://schemas.microsoft.com/office/drawing/2014/main" id="{A03AB864-F3D6-4D11-A7E6-8E49F1279A76}"/>
                    </a:ext>
                  </a:extLst>
                </p:cNvPr>
                <p:cNvSpPr/>
                <p:nvPr/>
              </p:nvSpPr>
              <p:spPr>
                <a:xfrm rot="12600000">
                  <a:off x="5956300" y="4147852"/>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4" name="任意多边形: 形状 44">
                  <a:extLst>
                    <a:ext uri="{FF2B5EF4-FFF2-40B4-BE49-F238E27FC236}">
                      <a16:creationId xmlns:a16="http://schemas.microsoft.com/office/drawing/2014/main" id="{5F4F355C-0033-418B-BEFA-1E5E9D53ACC7}"/>
                    </a:ext>
                  </a:extLst>
                </p:cNvPr>
                <p:cNvSpPr/>
                <p:nvPr/>
              </p:nvSpPr>
              <p:spPr>
                <a:xfrm rot="14400000">
                  <a:off x="5491448" y="3683000"/>
                  <a:ext cx="0" cy="352425"/>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1" name="任意多边形: 形状 21">
                <a:extLst>
                  <a:ext uri="{FF2B5EF4-FFF2-40B4-BE49-F238E27FC236}">
                    <a16:creationId xmlns:a16="http://schemas.microsoft.com/office/drawing/2014/main" id="{433222DB-27A1-4CD1-9BFA-69E8B70907AE}"/>
                  </a:ext>
                </a:extLst>
              </p:cNvPr>
              <p:cNvSpPr/>
              <p:nvPr/>
            </p:nvSpPr>
            <p:spPr>
              <a:xfrm rot="-4500000">
                <a:off x="5425910"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任意多边形: 形状 22">
                <a:extLst>
                  <a:ext uri="{FF2B5EF4-FFF2-40B4-BE49-F238E27FC236}">
                    <a16:creationId xmlns:a16="http://schemas.microsoft.com/office/drawing/2014/main" id="{A438D572-EA43-429D-81B2-F099B5F7E697}"/>
                  </a:ext>
                </a:extLst>
              </p:cNvPr>
              <p:cNvSpPr/>
              <p:nvPr/>
            </p:nvSpPr>
            <p:spPr>
              <a:xfrm rot="-2700000">
                <a:off x="5738175"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任意多边形: 形状 23">
                <a:extLst>
                  <a:ext uri="{FF2B5EF4-FFF2-40B4-BE49-F238E27FC236}">
                    <a16:creationId xmlns:a16="http://schemas.microsoft.com/office/drawing/2014/main" id="{78F0BD27-4809-481F-99E3-B3EFA23EE03A}"/>
                  </a:ext>
                </a:extLst>
              </p:cNvPr>
              <p:cNvSpPr/>
              <p:nvPr/>
            </p:nvSpPr>
            <p:spPr>
              <a:xfrm rot="-900000">
                <a:off x="6279034"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任意多边形: 形状 24">
                <a:extLst>
                  <a:ext uri="{FF2B5EF4-FFF2-40B4-BE49-F238E27FC236}">
                    <a16:creationId xmlns:a16="http://schemas.microsoft.com/office/drawing/2014/main" id="{FB13A909-9CB0-497F-A4F8-5721888EABC3}"/>
                  </a:ext>
                </a:extLst>
              </p:cNvPr>
              <p:cNvSpPr/>
              <p:nvPr/>
            </p:nvSpPr>
            <p:spPr>
              <a:xfrm rot="900000">
                <a:off x="6903565" y="1950822"/>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任意多边形: 形状 25">
                <a:extLst>
                  <a:ext uri="{FF2B5EF4-FFF2-40B4-BE49-F238E27FC236}">
                    <a16:creationId xmlns:a16="http://schemas.microsoft.com/office/drawing/2014/main" id="{4CB4EE13-E830-4C92-8B4E-29415ABDFF52}"/>
                  </a:ext>
                </a:extLst>
              </p:cNvPr>
              <p:cNvSpPr/>
              <p:nvPr/>
            </p:nvSpPr>
            <p:spPr>
              <a:xfrm rot="2700000">
                <a:off x="7444424" y="2263088"/>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任意多边形: 形状 26">
                <a:extLst>
                  <a:ext uri="{FF2B5EF4-FFF2-40B4-BE49-F238E27FC236}">
                    <a16:creationId xmlns:a16="http://schemas.microsoft.com/office/drawing/2014/main" id="{19C314E1-CCA5-48FB-BAAF-6FE4C446A1DD}"/>
                  </a:ext>
                </a:extLst>
              </p:cNvPr>
              <p:cNvSpPr/>
              <p:nvPr/>
            </p:nvSpPr>
            <p:spPr>
              <a:xfrm rot="4500000">
                <a:off x="7756689" y="280394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任意多边形: 形状 27">
                <a:extLst>
                  <a:ext uri="{FF2B5EF4-FFF2-40B4-BE49-F238E27FC236}">
                    <a16:creationId xmlns:a16="http://schemas.microsoft.com/office/drawing/2014/main" id="{E8FDAF45-6629-4CCC-B03C-8F6482F1ECD4}"/>
                  </a:ext>
                </a:extLst>
              </p:cNvPr>
              <p:cNvSpPr/>
              <p:nvPr/>
            </p:nvSpPr>
            <p:spPr>
              <a:xfrm rot="6300000">
                <a:off x="7756689"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任意多边形: 形状 28">
                <a:extLst>
                  <a:ext uri="{FF2B5EF4-FFF2-40B4-BE49-F238E27FC236}">
                    <a16:creationId xmlns:a16="http://schemas.microsoft.com/office/drawing/2014/main" id="{A8221490-3F2E-429D-B60D-6E9676E3A818}"/>
                  </a:ext>
                </a:extLst>
              </p:cNvPr>
              <p:cNvSpPr/>
              <p:nvPr/>
            </p:nvSpPr>
            <p:spPr>
              <a:xfrm rot="8100000">
                <a:off x="7444424"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任意多边形: 形状 29">
                <a:extLst>
                  <a:ext uri="{FF2B5EF4-FFF2-40B4-BE49-F238E27FC236}">
                    <a16:creationId xmlns:a16="http://schemas.microsoft.com/office/drawing/2014/main" id="{B72E6290-726A-40DD-A584-8B1B23FB6D27}"/>
                  </a:ext>
                </a:extLst>
              </p:cNvPr>
              <p:cNvSpPr/>
              <p:nvPr/>
            </p:nvSpPr>
            <p:spPr>
              <a:xfrm rot="9900000">
                <a:off x="6903565"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任意多边形: 形状 30">
                <a:extLst>
                  <a:ext uri="{FF2B5EF4-FFF2-40B4-BE49-F238E27FC236}">
                    <a16:creationId xmlns:a16="http://schemas.microsoft.com/office/drawing/2014/main" id="{99947B80-DBF1-4B37-9EB3-7526BC2F9BDC}"/>
                  </a:ext>
                </a:extLst>
              </p:cNvPr>
              <p:cNvSpPr/>
              <p:nvPr/>
            </p:nvSpPr>
            <p:spPr>
              <a:xfrm rot="11700000">
                <a:off x="6279034" y="4281601"/>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任意多边形: 形状 31">
                <a:extLst>
                  <a:ext uri="{FF2B5EF4-FFF2-40B4-BE49-F238E27FC236}">
                    <a16:creationId xmlns:a16="http://schemas.microsoft.com/office/drawing/2014/main" id="{62622B75-B248-4DD1-9235-21581B16A51B}"/>
                  </a:ext>
                </a:extLst>
              </p:cNvPr>
              <p:cNvSpPr/>
              <p:nvPr/>
            </p:nvSpPr>
            <p:spPr>
              <a:xfrm rot="13500000">
                <a:off x="5738175" y="3969336"/>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任意多边形: 形状 32">
                <a:extLst>
                  <a:ext uri="{FF2B5EF4-FFF2-40B4-BE49-F238E27FC236}">
                    <a16:creationId xmlns:a16="http://schemas.microsoft.com/office/drawing/2014/main" id="{A0F77072-CB54-4A2A-B10A-399599A23E88}"/>
                  </a:ext>
                </a:extLst>
              </p:cNvPr>
              <p:cNvSpPr/>
              <p:nvPr/>
            </p:nvSpPr>
            <p:spPr>
              <a:xfrm rot="15300000">
                <a:off x="5425910" y="3428477"/>
                <a:ext cx="0" cy="216000"/>
              </a:xfrm>
              <a:custGeom>
                <a:avLst/>
                <a:gdLst>
                  <a:gd name="connsiteX0" fmla="*/ 0 w 0"/>
                  <a:gd name="connsiteY0" fmla="*/ 0 h 352425"/>
                  <a:gd name="connsiteX1" fmla="*/ 0 w 0"/>
                  <a:gd name="connsiteY1" fmla="*/ 352425 h 352425"/>
                </a:gdLst>
                <a:ahLst/>
                <a:cxnLst>
                  <a:cxn ang="0">
                    <a:pos x="connsiteX0" y="connsiteY0"/>
                  </a:cxn>
                  <a:cxn ang="0">
                    <a:pos x="connsiteX1" y="connsiteY1"/>
                  </a:cxn>
                </a:cxnLst>
                <a:rect l="l" t="t" r="r" b="b"/>
                <a:pathLst>
                  <a:path h="352425">
                    <a:moveTo>
                      <a:pt x="0" y="0"/>
                    </a:moveTo>
                    <a:lnTo>
                      <a:pt x="0" y="352425"/>
                    </a:lnTo>
                  </a:path>
                </a:pathLst>
              </a:custGeom>
              <a:noFill/>
              <a:ln>
                <a:solidFill>
                  <a:srgbClr val="FDF2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40" name="图片 3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3570639" cy="2782789"/>
          </a:xfrm>
          <a:prstGeom prst="rect">
            <a:avLst/>
          </a:prstGeom>
        </p:spPr>
      </p:pic>
      <p:pic>
        <p:nvPicPr>
          <p:cNvPr id="42" name="图片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9475" y="5031291"/>
            <a:ext cx="6453049" cy="1826709"/>
          </a:xfrm>
          <a:prstGeom prst="rect">
            <a:avLst/>
          </a:prstGeom>
        </p:spPr>
      </p:pic>
      <p:pic>
        <p:nvPicPr>
          <p:cNvPr id="41" name="图片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604663"/>
            <a:ext cx="12192000" cy="1253337"/>
          </a:xfrm>
          <a:prstGeom prst="rect">
            <a:avLst/>
          </a:prstGeom>
        </p:spPr>
      </p:pic>
      <p:pic>
        <p:nvPicPr>
          <p:cNvPr id="43" name="图片 4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0" y="3131431"/>
            <a:ext cx="1759243" cy="3726569"/>
          </a:xfrm>
          <a:prstGeom prst="rect">
            <a:avLst/>
          </a:prstGeom>
        </p:spPr>
      </p:pic>
      <p:sp>
        <p:nvSpPr>
          <p:cNvPr id="109" name="文本框 108">
            <a:extLst>
              <a:ext uri="{FF2B5EF4-FFF2-40B4-BE49-F238E27FC236}">
                <a16:creationId xmlns:a16="http://schemas.microsoft.com/office/drawing/2014/main" id="{AC7C5E60-E972-4C02-ACBE-1AADA29A104D}"/>
              </a:ext>
            </a:extLst>
          </p:cNvPr>
          <p:cNvSpPr txBox="1"/>
          <p:nvPr/>
        </p:nvSpPr>
        <p:spPr>
          <a:xfrm>
            <a:off x="876898" y="2092521"/>
            <a:ext cx="10438204" cy="1606915"/>
          </a:xfrm>
          <a:prstGeom prst="rect">
            <a:avLst/>
          </a:prstGeom>
          <a:noFill/>
          <a:effectLst/>
        </p:spPr>
        <p:txBody>
          <a:bodyPr wrap="square" rtlCol="0">
            <a:spAutoFit/>
          </a:bodyPr>
          <a:lstStyle>
            <a:defPPr>
              <a:defRPr lang="zh-CN"/>
            </a:defPPr>
            <a:lvl1pPr algn="r">
              <a:lnSpc>
                <a:spcPct val="120000"/>
              </a:lnSpc>
              <a:defRPr sz="8000">
                <a:ln>
                  <a:solidFill>
                    <a:srgbClr val="FDF28B"/>
                  </a:solidFill>
                </a:ln>
                <a:gradFill>
                  <a:gsLst>
                    <a:gs pos="0">
                      <a:srgbClr val="FDF2BB"/>
                    </a:gs>
                    <a:gs pos="41000">
                      <a:srgbClr val="FDF28B"/>
                    </a:gs>
                    <a:gs pos="100000">
                      <a:srgbClr val="DEB846"/>
                    </a:gs>
                  </a:gsLst>
                  <a:lin ang="2700000" scaled="0"/>
                </a:gradFill>
                <a:effectLst>
                  <a:outerShdw blurRad="88900" dist="50800" dir="5400000" algn="t" rotWithShape="0">
                    <a:schemeClr val="accent1">
                      <a:lumMod val="50000"/>
                    </a:schemeClr>
                  </a:outerShdw>
                </a:effectLst>
                <a:latin typeface="方正兰亭粗黑_GBK" panose="02000000000000000000" pitchFamily="2" charset="-122"/>
                <a:ea typeface="方正兰亭粗黑_GBK" panose="02000000000000000000" pitchFamily="2" charset="-122"/>
                <a:cs typeface="+mn-ea"/>
              </a:defRPr>
            </a:lvl1pPr>
          </a:lstStyle>
          <a:p>
            <a:pPr algn="ctr"/>
            <a:r>
              <a:rPr lang="zh-CN" altLang="en-US" sz="8800" dirty="0"/>
              <a:t>学习完毕 感谢聆听</a:t>
            </a:r>
            <a:endParaRPr lang="en-US" altLang="zh-CN" sz="8800" dirty="0"/>
          </a:p>
        </p:txBody>
      </p:sp>
      <p:grpSp>
        <p:nvGrpSpPr>
          <p:cNvPr id="110" name="组合 109"/>
          <p:cNvGrpSpPr/>
          <p:nvPr/>
        </p:nvGrpSpPr>
        <p:grpSpPr>
          <a:xfrm>
            <a:off x="4205288" y="3759466"/>
            <a:ext cx="3781424" cy="454108"/>
            <a:chOff x="4205288" y="3847562"/>
            <a:chExt cx="3781424" cy="454108"/>
          </a:xfrm>
        </p:grpSpPr>
        <p:sp>
          <p:nvSpPr>
            <p:cNvPr id="111" name="圆角矩形 110"/>
            <p:cNvSpPr/>
            <p:nvPr/>
          </p:nvSpPr>
          <p:spPr>
            <a:xfrm>
              <a:off x="4205288" y="3847562"/>
              <a:ext cx="3781424" cy="454108"/>
            </a:xfrm>
            <a:prstGeom prst="roundRect">
              <a:avLst>
                <a:gd name="adj" fmla="val 50000"/>
              </a:avLst>
            </a:prstGeom>
            <a:gradFill>
              <a:gsLst>
                <a:gs pos="0">
                  <a:srgbClr val="FDF2BB"/>
                </a:gs>
                <a:gs pos="41000">
                  <a:srgbClr val="FDF28B"/>
                </a:gs>
                <a:gs pos="100000">
                  <a:srgbClr val="DEB846"/>
                </a:gs>
              </a:gsLst>
              <a:lin ang="2700000" scaled="0"/>
            </a:gradFill>
            <a:ln>
              <a:solidFill>
                <a:srgbClr val="FDF28B"/>
              </a:solidFill>
            </a:ln>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112" name="PA_文本框 15">
              <a:extLst>
                <a:ext uri="{FF2B5EF4-FFF2-40B4-BE49-F238E27FC236}">
                  <a16:creationId xmlns:a16="http://schemas.microsoft.com/office/drawing/2014/main" id="{31175523-37F1-4EF0-9C63-D211110C92ED}"/>
                </a:ext>
              </a:extLst>
            </p:cNvPr>
            <p:cNvSpPr txBox="1"/>
            <p:nvPr>
              <p:custDataLst>
                <p:tags r:id="rId1"/>
              </p:custDataLst>
            </p:nvPr>
          </p:nvSpPr>
          <p:spPr>
            <a:xfrm>
              <a:off x="4627492" y="3893611"/>
              <a:ext cx="2937022" cy="400110"/>
            </a:xfrm>
            <a:prstGeom prst="rect">
              <a:avLst/>
            </a:prstGeom>
            <a:noFill/>
          </p:spPr>
          <p:txBody>
            <a:bodyPr wrap="none" rtlCol="0">
              <a:spAutoFit/>
            </a:bodyPr>
            <a:lstStyle/>
            <a:p>
              <a:pPr algn="ctr"/>
              <a:r>
                <a:rPr lang="en-US" altLang="zh-CN" sz="2000" spc="300" dirty="0" smtClean="0">
                  <a:solidFill>
                    <a:schemeClr val="accent1"/>
                  </a:solidFill>
                  <a:latin typeface="方正兰亭粗黑_GBK" panose="02000000000000000000" pitchFamily="2" charset="-122"/>
                  <a:ea typeface="方正兰亭粗黑_GBK" panose="02000000000000000000" pitchFamily="2" charset="-122"/>
                </a:rPr>
                <a:t>201X</a:t>
              </a:r>
              <a:r>
                <a:rPr lang="zh-CN" altLang="en-US" sz="2000" spc="300" dirty="0" smtClean="0">
                  <a:solidFill>
                    <a:schemeClr val="accent1"/>
                  </a:solidFill>
                  <a:latin typeface="方正兰亭粗黑_GBK" panose="02000000000000000000" pitchFamily="2" charset="-122"/>
                  <a:ea typeface="方正兰亭粗黑_GBK" panose="02000000000000000000" pitchFamily="2" charset="-122"/>
                </a:rPr>
                <a:t>年</a:t>
              </a:r>
              <a:r>
                <a:rPr lang="en-US" altLang="zh-CN" sz="2000" spc="300" dirty="0" smtClean="0">
                  <a:solidFill>
                    <a:schemeClr val="accent1"/>
                  </a:solidFill>
                  <a:latin typeface="方正兰亭粗黑_GBK" panose="02000000000000000000" pitchFamily="2" charset="-122"/>
                  <a:ea typeface="方正兰亭粗黑_GBK" panose="02000000000000000000" pitchFamily="2" charset="-122"/>
                </a:rPr>
                <a:t>XX</a:t>
              </a:r>
              <a:r>
                <a:rPr lang="zh-CN" altLang="en-US" sz="2000" spc="300" dirty="0" smtClean="0">
                  <a:solidFill>
                    <a:schemeClr val="accent1"/>
                  </a:solidFill>
                  <a:latin typeface="方正兰亭粗黑_GBK" panose="02000000000000000000" pitchFamily="2" charset="-122"/>
                  <a:ea typeface="方正兰亭粗黑_GBK" panose="02000000000000000000" pitchFamily="2" charset="-122"/>
                </a:rPr>
                <a:t>月</a:t>
              </a:r>
              <a:r>
                <a:rPr lang="en-US" altLang="zh-CN" sz="2000" spc="300" dirty="0" smtClean="0">
                  <a:solidFill>
                    <a:schemeClr val="accent1"/>
                  </a:solidFill>
                  <a:latin typeface="方正兰亭粗黑_GBK" panose="02000000000000000000" pitchFamily="2" charset="-122"/>
                  <a:ea typeface="方正兰亭粗黑_GBK" panose="02000000000000000000" pitchFamily="2" charset="-122"/>
                </a:rPr>
                <a:t>XX</a:t>
              </a:r>
              <a:r>
                <a:rPr lang="zh-CN" altLang="en-US" sz="2000" spc="300" dirty="0" smtClean="0">
                  <a:solidFill>
                    <a:schemeClr val="accent1"/>
                  </a:solidFill>
                  <a:latin typeface="方正兰亭粗黑_GBK" panose="02000000000000000000" pitchFamily="2" charset="-122"/>
                  <a:ea typeface="方正兰亭粗黑_GBK" panose="02000000000000000000" pitchFamily="2" charset="-122"/>
                </a:rPr>
                <a:t>日</a:t>
              </a:r>
              <a:endParaRPr lang="zh-CN" altLang="en-US" sz="2000" spc="300" dirty="0">
                <a:solidFill>
                  <a:schemeClr val="accent1"/>
                </a:solidFill>
                <a:latin typeface="方正兰亭粗黑_GBK" panose="02000000000000000000" pitchFamily="2" charset="-122"/>
                <a:ea typeface="方正兰亭粗黑_GBK" panose="02000000000000000000" pitchFamily="2" charset="-122"/>
              </a:endParaRPr>
            </a:p>
          </p:txBody>
        </p:sp>
      </p:grpSp>
    </p:spTree>
    <p:extLst>
      <p:ext uri="{BB962C8B-B14F-4D97-AF65-F5344CB8AC3E}">
        <p14:creationId xmlns:p14="http://schemas.microsoft.com/office/powerpoint/2010/main" val="86347345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750"/>
                                        <p:tgtEl>
                                          <p:spTgt spid="40"/>
                                        </p:tgtEl>
                                      </p:cBhvr>
                                    </p:animEffect>
                                  </p:childTnLst>
                                </p:cTn>
                              </p:par>
                              <p:par>
                                <p:cTn id="13" presetID="42"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anim calcmode="lin" valueType="num">
                                      <p:cBhvr>
                                        <p:cTn id="16" dur="1000" fill="hold"/>
                                        <p:tgtEl>
                                          <p:spTgt spid="42"/>
                                        </p:tgtEl>
                                        <p:attrNameLst>
                                          <p:attrName>ppt_x</p:attrName>
                                        </p:attrNameLst>
                                      </p:cBhvr>
                                      <p:tavLst>
                                        <p:tav tm="0">
                                          <p:val>
                                            <p:strVal val="#ppt_x"/>
                                          </p:val>
                                        </p:tav>
                                        <p:tav tm="100000">
                                          <p:val>
                                            <p:strVal val="#ppt_x"/>
                                          </p:val>
                                        </p:tav>
                                      </p:tavLst>
                                    </p:anim>
                                    <p:anim calcmode="lin" valueType="num">
                                      <p:cBhvr>
                                        <p:cTn id="17" dur="1000" fill="hold"/>
                                        <p:tgtEl>
                                          <p:spTgt spid="42"/>
                                        </p:tgtEl>
                                        <p:attrNameLst>
                                          <p:attrName>ppt_y</p:attrName>
                                        </p:attrNameLst>
                                      </p:cBhvr>
                                      <p:tavLst>
                                        <p:tav tm="0">
                                          <p:val>
                                            <p:strVal val="#ppt_y+.1"/>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750" fill="hold"/>
                                        <p:tgtEl>
                                          <p:spTgt spid="43"/>
                                        </p:tgtEl>
                                        <p:attrNameLst>
                                          <p:attrName>ppt_x</p:attrName>
                                        </p:attrNameLst>
                                      </p:cBhvr>
                                      <p:tavLst>
                                        <p:tav tm="0">
                                          <p:val>
                                            <p:strVal val="0-#ppt_w/2"/>
                                          </p:val>
                                        </p:tav>
                                        <p:tav tm="100000">
                                          <p:val>
                                            <p:strVal val="#ppt_x"/>
                                          </p:val>
                                        </p:tav>
                                      </p:tavLst>
                                    </p:anim>
                                    <p:anim calcmode="lin" valueType="num">
                                      <p:cBhvr additive="base">
                                        <p:cTn id="21" dur="750" fill="hold"/>
                                        <p:tgtEl>
                                          <p:spTgt spid="43"/>
                                        </p:tgtEl>
                                        <p:attrNameLst>
                                          <p:attrName>ppt_y</p:attrName>
                                        </p:attrNameLst>
                                      </p:cBhvr>
                                      <p:tavLst>
                                        <p:tav tm="0">
                                          <p:val>
                                            <p:strVal val="#ppt_y"/>
                                          </p:val>
                                        </p:tav>
                                        <p:tav tm="100000">
                                          <p:val>
                                            <p:strVal val="#ppt_y"/>
                                          </p:val>
                                        </p:tav>
                                      </p:tavLst>
                                    </p:anim>
                                  </p:childTnLst>
                                </p:cTn>
                              </p:par>
                              <p:par>
                                <p:cTn id="22" presetID="22" presetClass="entr" presetSubtype="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1000"/>
                                        <p:tgtEl>
                                          <p:spTgt spid="12"/>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750" fill="hold"/>
                                        <p:tgtEl>
                                          <p:spTgt spid="3"/>
                                        </p:tgtEl>
                                        <p:attrNameLst>
                                          <p:attrName>ppt_w</p:attrName>
                                        </p:attrNameLst>
                                      </p:cBhvr>
                                      <p:tavLst>
                                        <p:tav tm="0">
                                          <p:val>
                                            <p:fltVal val="0"/>
                                          </p:val>
                                        </p:tav>
                                        <p:tav tm="100000">
                                          <p:val>
                                            <p:strVal val="#ppt_w"/>
                                          </p:val>
                                        </p:tav>
                                      </p:tavLst>
                                    </p:anim>
                                    <p:anim calcmode="lin" valueType="num">
                                      <p:cBhvr>
                                        <p:cTn id="29" dur="750" fill="hold"/>
                                        <p:tgtEl>
                                          <p:spTgt spid="3"/>
                                        </p:tgtEl>
                                        <p:attrNameLst>
                                          <p:attrName>ppt_h</p:attrName>
                                        </p:attrNameLst>
                                      </p:cBhvr>
                                      <p:tavLst>
                                        <p:tav tm="0">
                                          <p:val>
                                            <p:fltVal val="0"/>
                                          </p:val>
                                        </p:tav>
                                        <p:tav tm="100000">
                                          <p:val>
                                            <p:strVal val="#ppt_h"/>
                                          </p:val>
                                        </p:tav>
                                      </p:tavLst>
                                    </p:anim>
                                    <p:animEffect transition="in" filter="fade">
                                      <p:cBhvr>
                                        <p:cTn id="30" dur="750"/>
                                        <p:tgtEl>
                                          <p:spTgt spid="3"/>
                                        </p:tgtEl>
                                      </p:cBhvr>
                                    </p:animEffect>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109"/>
                                        </p:tgtEl>
                                        <p:attrNameLst>
                                          <p:attrName>style.visibility</p:attrName>
                                        </p:attrNameLst>
                                      </p:cBhvr>
                                      <p:to>
                                        <p:strVal val="visible"/>
                                      </p:to>
                                    </p:set>
                                    <p:anim calcmode="lin" valueType="num">
                                      <p:cBhvr>
                                        <p:cTn id="34" dur="1000" fill="hold"/>
                                        <p:tgtEl>
                                          <p:spTgt spid="109"/>
                                        </p:tgtEl>
                                        <p:attrNameLst>
                                          <p:attrName>ppt_w</p:attrName>
                                        </p:attrNameLst>
                                      </p:cBhvr>
                                      <p:tavLst>
                                        <p:tav tm="0">
                                          <p:val>
                                            <p:fltVal val="0"/>
                                          </p:val>
                                        </p:tav>
                                        <p:tav tm="100000">
                                          <p:val>
                                            <p:strVal val="#ppt_w"/>
                                          </p:val>
                                        </p:tav>
                                      </p:tavLst>
                                    </p:anim>
                                    <p:anim calcmode="lin" valueType="num">
                                      <p:cBhvr>
                                        <p:cTn id="35" dur="1000" fill="hold"/>
                                        <p:tgtEl>
                                          <p:spTgt spid="109"/>
                                        </p:tgtEl>
                                        <p:attrNameLst>
                                          <p:attrName>ppt_h</p:attrName>
                                        </p:attrNameLst>
                                      </p:cBhvr>
                                      <p:tavLst>
                                        <p:tav tm="0">
                                          <p:val>
                                            <p:fltVal val="0"/>
                                          </p:val>
                                        </p:tav>
                                        <p:tav tm="100000">
                                          <p:val>
                                            <p:strVal val="#ppt_h"/>
                                          </p:val>
                                        </p:tav>
                                      </p:tavLst>
                                    </p:anim>
                                    <p:animEffect transition="in" filter="fade">
                                      <p:cBhvr>
                                        <p:cTn id="36" dur="1000"/>
                                        <p:tgtEl>
                                          <p:spTgt spid="109"/>
                                        </p:tgtEl>
                                      </p:cBhvr>
                                    </p:animEffect>
                                  </p:childTnLst>
                                </p:cTn>
                              </p:par>
                            </p:childTnLst>
                          </p:cTn>
                        </p:par>
                        <p:par>
                          <p:cTn id="37" fill="hold">
                            <p:stCondLst>
                              <p:cond delay="2750"/>
                            </p:stCondLst>
                            <p:childTnLst>
                              <p:par>
                                <p:cTn id="38" presetID="16" presetClass="entr" presetSubtype="21"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barn(inVertical)">
                                      <p:cBhvr>
                                        <p:cTn id="40" dur="75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0365168-6FFB-405A-A376-ED9A108FBE8E"/>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ldW5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ZXVuSg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BldW5K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GV1bko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GV1bkp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GV1bko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GV1bkpy/NGBZwAAAGsAAAAcAAAAdW5pdmVyc2FsL2xvY2FsX3NldHRpbmdzLnhtbA3MOwrDQAxF0d6rEOqdT+fCY3cpgyHOAoT9CAaNFGZESHaf6W5xuOP8zUoflHq4Jb6eLkywzffDXomf660fmGqI7aJuSGzONE/dqL6JPhDRYKW3yg9lRW4RuEtucimosJBoZz5P3R9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ZXVu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ZnVuSi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GZ1bkqV7pF+SwAAAGsAAAAbAAAAdW5pdmVyc2FsL3VuaXZlcnNhbC5wbmcueG1ss7GvyM1RKEstKs7Mz7NVMtQzULK34+WyKShKLctMLVeoAIoBBSFASaESyDVCcMszU0oygEIG5mYIwYzUzPSMElslCwNzuKA+0EwAUEsBAgAAFAACAAgAQ5RXRw3AMR7AAQAA2gMAAA8AAAAAAAAAAQAAAAAAAAAAAG5vbmUvcGxheWVyLnhtbFBLAQIAABQAAgAIAGV1bkoVDq0oZAQAAAcRAAAdAAAAAAAAAAEAAAAAAO0BAAB1bml2ZXJzYWwvY29tbW9uX21lc3NhZ2VzLmxuZ1BLAQIAABQAAgAIAGV1bkoIfgsjKQMAAIYMAAAnAAAAAAAAAAEAAAAAAIwGAAB1bml2ZXJzYWwvZmxhc2hfcHVibGlzaGluZ19zZXR0aW5ncy54bWxQSwECAAAUAAIACABldW5KtfwJZLoCAABVCgAAIQAAAAAAAAABAAAAAAD6CQAAdW5pdmVyc2FsL2ZsYXNoX3NraW5fc2V0dGluZ3MueG1sUEsBAgAAFAACAAgAZXVuSiqWD2f+AgAAlwsAACYAAAAAAAAAAQAAAAAA8wwAAHVuaXZlcnNhbC9odG1sX3B1Ymxpc2hpbmdfc2V0dGluZ3MueG1sUEsBAgAAFAACAAgAZXVuSmhxUpGaAQAAHwYAAB8AAAAAAAAAAQAAAAAANRAAAHVuaXZlcnNhbC9odG1sX3NraW5fc2V0dGluZ3MuanNQSwECAAAUAAIACABldW5KPTwv0cEAAADlAQAAGgAAAAAAAAABAAAAAAAMEgAAdW5pdmVyc2FsL2kxOG5fcHJlc2V0cy54bWxQSwECAAAUAAIACABldW5KcvzRgWcAAABrAAAAHAAAAAAAAAABAAAAAAAFEwAAdW5pdmVyc2FsL2xvY2FsX3NldHRpbmdzLnhtbFBLAQIAABQAAgAIAESUV0cjtE77+wIAALAIAAAUAAAAAAAAAAEAAAAAAKYTAAB1bml2ZXJzYWwvcGxheWVyLnhtbFBLAQIAABQAAgAIAGV1bkqwhyP0bAEAAPcCAAApAAAAAAAAAAEAAAAAANMWAAB1bml2ZXJzYWwvc2tpbl9jdXN0b21pemF0aW9uX3NldHRpbmdzLnhtbFBLAQIAABQAAgAIAGZ1bkoqijfmhxEAAPBhAAAXAAAAAAAAAAAAAAAAAIYYAAB1bml2ZXJzYWwvdW5pdmVyc2FsLnBuZ1BLAQIAABQAAgAIAGZ1bkqV7pF+SwAAAGsAAAAbAAAAAAAAAAEAAAAAAEIqAAB1bml2ZXJzYWwvdW5pdmVyc2FsLnBuZy54bWxQSwUGAAAAAAwADACGAwAAxioAAAAA"/>
  <p:tag name="ISPRING_PRESENTATION_TITLE" val="13"/>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135">
      <a:dk1>
        <a:sysClr val="windowText" lastClr="000000"/>
      </a:dk1>
      <a:lt1>
        <a:sysClr val="window" lastClr="FFFFFF"/>
      </a:lt1>
      <a:dk2>
        <a:srgbClr val="44546A"/>
      </a:dk2>
      <a:lt2>
        <a:srgbClr val="E7E6E6"/>
      </a:lt2>
      <a:accent1>
        <a:srgbClr val="C0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7519</TotalTime>
  <Words>8070</Words>
  <Application>Microsoft Office PowerPoint</Application>
  <PresentationFormat>宽屏</PresentationFormat>
  <Paragraphs>878</Paragraphs>
  <Slides>92</Slides>
  <Notes>92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92</vt:i4>
      </vt:variant>
    </vt:vector>
  </HeadingPairs>
  <TitlesOfParts>
    <vt:vector size="105" baseType="lpstr">
      <vt:lpstr>方正大标宋简体</vt:lpstr>
      <vt:lpstr>方正粗宋简体</vt:lpstr>
      <vt:lpstr>等线 Light</vt:lpstr>
      <vt:lpstr>微软雅黑</vt:lpstr>
      <vt:lpstr>Impact</vt:lpstr>
      <vt:lpstr>Arial</vt:lpstr>
      <vt:lpstr>宋体</vt:lpstr>
      <vt:lpstr>Wingdings</vt:lpstr>
      <vt:lpstr>inherit</vt:lpstr>
      <vt:lpstr>等线</vt:lpstr>
      <vt:lpstr>Calibri</vt:lpstr>
      <vt:lpstr>方正兰亭粗黑_GBK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dc:title>
  <dc:creator>Administrator</dc:creator>
  <cp:lastModifiedBy>Administrator</cp:lastModifiedBy>
  <cp:revision>1703</cp:revision>
  <dcterms:created xsi:type="dcterms:W3CDTF">2016-12-03T13:43:23Z</dcterms:created>
  <dcterms:modified xsi:type="dcterms:W3CDTF">2017-11-04T14:07:37Z</dcterms:modified>
</cp:coreProperties>
</file>