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340" r:id="rId2"/>
    <p:sldId id="343" r:id="rId3"/>
    <p:sldId id="295" r:id="rId4"/>
    <p:sldId id="300" r:id="rId5"/>
    <p:sldId id="367" r:id="rId6"/>
    <p:sldId id="317" r:id="rId7"/>
    <p:sldId id="345" r:id="rId8"/>
    <p:sldId id="346" r:id="rId9"/>
    <p:sldId id="347" r:id="rId10"/>
    <p:sldId id="363" r:id="rId11"/>
    <p:sldId id="348" r:id="rId12"/>
    <p:sldId id="349" r:id="rId13"/>
    <p:sldId id="350" r:id="rId14"/>
    <p:sldId id="351" r:id="rId15"/>
    <p:sldId id="352" r:id="rId16"/>
    <p:sldId id="353" r:id="rId17"/>
    <p:sldId id="354" r:id="rId18"/>
    <p:sldId id="364" r:id="rId19"/>
    <p:sldId id="355" r:id="rId20"/>
    <p:sldId id="356" r:id="rId21"/>
    <p:sldId id="357" r:id="rId22"/>
    <p:sldId id="359" r:id="rId23"/>
    <p:sldId id="365" r:id="rId24"/>
    <p:sldId id="366" r:id="rId25"/>
    <p:sldId id="297" r:id="rId26"/>
  </p:sldIdLst>
  <p:sldSz cx="12190413" cy="6859588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75">
          <p15:clr>
            <a:srgbClr val="A4A3A4"/>
          </p15:clr>
        </p15:guide>
        <p15:guide id="2" pos="385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77B9"/>
    <a:srgbClr val="EA6074"/>
    <a:srgbClr val="FEB38C"/>
    <a:srgbClr val="94CFB4"/>
    <a:srgbClr val="148875"/>
    <a:srgbClr val="158976"/>
    <a:srgbClr val="7AB9AE"/>
    <a:srgbClr val="EB511F"/>
    <a:srgbClr val="3B7E87"/>
    <a:srgbClr val="A460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73" autoAdjust="0"/>
    <p:restoredTop sz="97926" autoAdjust="0"/>
  </p:normalViewPr>
  <p:slideViewPr>
    <p:cSldViewPr snapToGrid="0" showGuides="1">
      <p:cViewPr varScale="1">
        <p:scale>
          <a:sx n="106" d="100"/>
          <a:sy n="106" d="100"/>
        </p:scale>
        <p:origin x="798" y="138"/>
      </p:cViewPr>
      <p:guideLst>
        <p:guide orient="horz" pos="1975"/>
        <p:guide pos="38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2017/12/26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2092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F720A-314D-4436-AF00-AD2A4F0BE71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6804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F720A-314D-4436-AF00-AD2A4F0BE71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0375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F720A-314D-4436-AF00-AD2A4F0BE71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1575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F720A-314D-4436-AF00-AD2A4F0BE71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1864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F720A-314D-4436-AF00-AD2A4F0BE71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9342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F720A-314D-4436-AF00-AD2A4F0BE71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2806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F720A-314D-4436-AF00-AD2A4F0BE71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9914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8705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F720A-314D-4436-AF00-AD2A4F0BE71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799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F720A-314D-4436-AF00-AD2A4F0BE71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2871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F720A-314D-4436-AF00-AD2A4F0BE71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0102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F720A-314D-4436-AF00-AD2A4F0BE71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8758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F720A-314D-4436-AF00-AD2A4F0BE71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7336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F720A-314D-4436-AF00-AD2A4F0BE71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0156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F720A-314D-4436-AF00-AD2A4F0BE71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5875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6090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F720A-314D-4436-AF00-AD2A4F0BE71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5639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F720A-314D-4436-AF00-AD2A4F0BE71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3395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F720A-314D-4436-AF00-AD2A4F0BE71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311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2017/12/26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2017/12/26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2017/12/26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6373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2017/12/26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2017/12/26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2017/12/26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2017/12/26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2017/12/26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2017/12/26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2017/12/26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2017/12/26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2017/12/26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F12FB33-98A7-4CA0-9FC8-873383E18B7C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06" r:id="rId12"/>
    <p:sldLayoutId id="2147483705" r:id="rId13"/>
  </p:sldLayoutIdLst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5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欧美快节奏Chairlift - Bruise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51533" y="-891891"/>
            <a:ext cx="609627" cy="609882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CDD671CB-E897-4D05-9553-0097D7418333}"/>
              </a:ext>
            </a:extLst>
          </p:cNvPr>
          <p:cNvSpPr txBox="1"/>
          <p:nvPr/>
        </p:nvSpPr>
        <p:spPr>
          <a:xfrm>
            <a:off x="2752253" y="1959013"/>
            <a:ext cx="68855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cap="all">
                <a:solidFill>
                  <a:srgbClr val="4D77B9"/>
                </a:solidFill>
                <a:latin typeface="+mn-ea"/>
                <a:ea typeface="+mn-ea"/>
                <a:cs typeface="Arial" panose="020B0604020202020204" pitchFamily="34" charset="0"/>
              </a:rPr>
              <a:t>学校家长会教育</a:t>
            </a:r>
            <a:r>
              <a:rPr lang="en-US" altLang="zh-CN" sz="4800" b="1" cap="all" dirty="0">
                <a:solidFill>
                  <a:srgbClr val="4D77B9"/>
                </a:solidFill>
                <a:latin typeface="+mn-ea"/>
                <a:ea typeface="+mn-ea"/>
                <a:cs typeface="Arial" panose="020B0604020202020204" pitchFamily="34" charset="0"/>
              </a:rPr>
              <a:t>ppt</a:t>
            </a:r>
            <a:r>
              <a:rPr lang="zh-CN" altLang="en-US" sz="4800" b="1" cap="all" dirty="0">
                <a:solidFill>
                  <a:srgbClr val="4D77B9"/>
                </a:solidFill>
                <a:latin typeface="+mn-ea"/>
                <a:ea typeface="+mn-ea"/>
                <a:cs typeface="Arial" panose="020B0604020202020204" pitchFamily="34" charset="0"/>
              </a:rPr>
              <a:t>模板</a:t>
            </a:r>
            <a:endParaRPr lang="en-US" altLang="zh-CN" sz="4800" dirty="0">
              <a:solidFill>
                <a:srgbClr val="4D77B9"/>
              </a:solidFill>
              <a:latin typeface="+mn-ea"/>
              <a:ea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5C31770-558E-4C92-AB2C-5CA2907CB071}"/>
              </a:ext>
            </a:extLst>
          </p:cNvPr>
          <p:cNvSpPr txBox="1"/>
          <p:nvPr/>
        </p:nvSpPr>
        <p:spPr>
          <a:xfrm>
            <a:off x="5486493" y="1207008"/>
            <a:ext cx="1673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4D77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201X</a:t>
            </a:r>
            <a:endParaRPr lang="zh-CN" altLang="en-US" sz="4800" dirty="0">
              <a:solidFill>
                <a:srgbClr val="4D77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057983-2C94-442D-95B7-FF374CDF53DA}"/>
              </a:ext>
            </a:extLst>
          </p:cNvPr>
          <p:cNvSpPr txBox="1"/>
          <p:nvPr/>
        </p:nvSpPr>
        <p:spPr>
          <a:xfrm>
            <a:off x="3634879" y="2790010"/>
            <a:ext cx="53765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4D77B9"/>
                </a:solidFill>
              </a:rPr>
              <a:t>适用于儿童教育</a:t>
            </a:r>
            <a:r>
              <a:rPr lang="en-US" altLang="zh-CN" sz="2000" dirty="0">
                <a:solidFill>
                  <a:srgbClr val="4D77B9"/>
                </a:solidFill>
              </a:rPr>
              <a:t>/</a:t>
            </a:r>
            <a:r>
              <a:rPr lang="zh-CN" altLang="en-US" sz="2000" dirty="0">
                <a:solidFill>
                  <a:srgbClr val="4D77B9"/>
                </a:solidFill>
              </a:rPr>
              <a:t>课件演讲</a:t>
            </a:r>
            <a:r>
              <a:rPr lang="en-US" altLang="zh-CN" sz="2000" dirty="0">
                <a:solidFill>
                  <a:srgbClr val="4D77B9"/>
                </a:solidFill>
              </a:rPr>
              <a:t>/</a:t>
            </a:r>
            <a:r>
              <a:rPr lang="zh-CN" altLang="en-US" sz="2000" dirty="0">
                <a:solidFill>
                  <a:srgbClr val="4D77B9"/>
                </a:solidFill>
              </a:rPr>
              <a:t>教育课件</a:t>
            </a:r>
            <a:r>
              <a:rPr lang="en-US" altLang="zh-CN" sz="2000" dirty="0">
                <a:solidFill>
                  <a:srgbClr val="4D77B9"/>
                </a:solidFill>
              </a:rPr>
              <a:t>/</a:t>
            </a:r>
            <a:r>
              <a:rPr lang="zh-CN" altLang="en-US" sz="2000" dirty="0">
                <a:solidFill>
                  <a:srgbClr val="4D77B9"/>
                </a:solidFill>
              </a:rPr>
              <a:t>课程课件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1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4477929" y="1737740"/>
            <a:ext cx="3240000" cy="1686212"/>
            <a:chOff x="1353501" y="2407745"/>
            <a:chExt cx="3240000" cy="1686212"/>
          </a:xfrm>
        </p:grpSpPr>
        <p:sp>
          <p:nvSpPr>
            <p:cNvPr id="38" name="文本框 2"/>
            <p:cNvSpPr txBox="1"/>
            <p:nvPr/>
          </p:nvSpPr>
          <p:spPr>
            <a:xfrm>
              <a:off x="2220495" y="2407745"/>
              <a:ext cx="1506012" cy="645160"/>
            </a:xfrm>
            <a:prstGeom prst="rect">
              <a:avLst/>
            </a:prstGeom>
            <a:solidFill>
              <a:srgbClr val="4D77B9"/>
            </a:solidFill>
            <a:ln w="19050">
              <a:noFill/>
            </a:ln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40" name="文本框 12"/>
            <p:cNvSpPr txBox="1"/>
            <p:nvPr/>
          </p:nvSpPr>
          <p:spPr>
            <a:xfrm>
              <a:off x="1496175" y="3104300"/>
              <a:ext cx="29546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5400" b="1" dirty="0">
                  <a:solidFill>
                    <a:srgbClr val="4D77B9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Microsoft JhengHei Light" panose="020B0304030504040204" pitchFamily="34" charset="-122"/>
                </a:rPr>
                <a:t>学习分析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353501" y="4075957"/>
              <a:ext cx="3240000" cy="18000"/>
            </a:xfrm>
            <a:prstGeom prst="rect">
              <a:avLst/>
            </a:prstGeom>
            <a:solidFill>
              <a:srgbClr val="4D77B9"/>
            </a:solidFill>
            <a:ln w="12700">
              <a:solidFill>
                <a:srgbClr val="4D77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rgbClr val="3B7E87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2817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22" name="Rectangle 34"/>
          <p:cNvSpPr>
            <a:spLocks noChangeArrowheads="1"/>
          </p:cNvSpPr>
          <p:nvPr/>
        </p:nvSpPr>
        <p:spPr bwMode="auto">
          <a:xfrm>
            <a:off x="6638061" y="4725660"/>
            <a:ext cx="4650769" cy="11365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400" dirty="0"/>
          </a:p>
        </p:txBody>
      </p:sp>
      <p:sp>
        <p:nvSpPr>
          <p:cNvPr id="37929" name="Oval 41"/>
          <p:cNvSpPr>
            <a:spLocks noChangeArrowheads="1"/>
          </p:cNvSpPr>
          <p:nvPr/>
        </p:nvSpPr>
        <p:spPr bwMode="auto">
          <a:xfrm>
            <a:off x="918593" y="4988915"/>
            <a:ext cx="588356" cy="59259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932" name="Oval 44"/>
          <p:cNvSpPr>
            <a:spLocks noChangeArrowheads="1"/>
          </p:cNvSpPr>
          <p:nvPr/>
        </p:nvSpPr>
        <p:spPr bwMode="auto">
          <a:xfrm>
            <a:off x="3695297" y="4988915"/>
            <a:ext cx="588356" cy="59259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 sz="2400" dirty="0"/>
          </a:p>
        </p:txBody>
      </p:sp>
      <p:sp>
        <p:nvSpPr>
          <p:cNvPr id="20" name="文本框 19"/>
          <p:cNvSpPr txBox="1"/>
          <p:nvPr/>
        </p:nvSpPr>
        <p:spPr>
          <a:xfrm>
            <a:off x="6690759" y="4619629"/>
            <a:ext cx="4517437" cy="1242366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Leelawadee UI Semilight" panose="020B0402040204020203" pitchFamily="34" charset="-34"/>
                <a:sym typeface="+mn-ea"/>
              </a:rPr>
              <a:t>David Beckham's emails have been hacked. The people who did it wanted him to pay them to keep quiet.</a:t>
            </a: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2066697" y="1782421"/>
            <a:ext cx="4013312" cy="501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665" b="1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作业书写工整美观的有 ：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3307281" y="2503222"/>
            <a:ext cx="776029" cy="0"/>
          </a:xfrm>
          <a:prstGeom prst="line">
            <a:avLst/>
          </a:prstGeom>
          <a:ln w="28575" cap="rnd">
            <a:solidFill>
              <a:srgbClr val="FF8C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1447611" y="4944072"/>
            <a:ext cx="2245068" cy="668201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David Beckham's emails have been hacked.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Leelawadee UI Semilight" panose="020B0402040204020203" pitchFamily="34" charset="-34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283787" y="4912961"/>
            <a:ext cx="2316178" cy="672048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David Beckham's emails have been hacked.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Leelawadee UI Semilight" panose="020B0402040204020203" pitchFamily="34" charset="-34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476223" y="2662059"/>
            <a:ext cx="5194259" cy="1825925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刘汀  徐维慧  曾诗丹   唐嘉怡   雷霆 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银锐  邓圆湘  谭攀凤   王芷青   陈欣宴 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简宸  谭熙  王思敏  邓喆  汪凡  徐双赢 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孙佳熠  席邵宇  </a:t>
            </a:r>
          </a:p>
        </p:txBody>
      </p:sp>
      <p:sp>
        <p:nvSpPr>
          <p:cNvPr id="13" name="Freeform 350"/>
          <p:cNvSpPr>
            <a:spLocks noEditPoints="1"/>
          </p:cNvSpPr>
          <p:nvPr/>
        </p:nvSpPr>
        <p:spPr bwMode="auto">
          <a:xfrm>
            <a:off x="1052693" y="5156135"/>
            <a:ext cx="316824" cy="238094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68571" tIns="34286" rIns="68571" bIns="34286" numCol="1" anchor="t" anchorCtr="0" compatLnSpc="1"/>
          <a:lstStyle/>
          <a:p>
            <a:endParaRPr lang="id-ID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Freeform 5"/>
          <p:cNvSpPr>
            <a:spLocks noEditPoints="1"/>
          </p:cNvSpPr>
          <p:nvPr/>
        </p:nvSpPr>
        <p:spPr bwMode="auto">
          <a:xfrm>
            <a:off x="3831726" y="5099627"/>
            <a:ext cx="299046" cy="298411"/>
          </a:xfrm>
          <a:custGeom>
            <a:avLst/>
            <a:gdLst>
              <a:gd name="T0" fmla="*/ 126 w 128"/>
              <a:gd name="T1" fmla="*/ 1 h 128"/>
              <a:gd name="T2" fmla="*/ 124 w 128"/>
              <a:gd name="T3" fmla="*/ 0 h 128"/>
              <a:gd name="T4" fmla="*/ 122 w 128"/>
              <a:gd name="T5" fmla="*/ 1 h 128"/>
              <a:gd name="T6" fmla="*/ 2 w 128"/>
              <a:gd name="T7" fmla="*/ 81 h 128"/>
              <a:gd name="T8" fmla="*/ 0 w 128"/>
              <a:gd name="T9" fmla="*/ 84 h 128"/>
              <a:gd name="T10" fmla="*/ 3 w 128"/>
              <a:gd name="T11" fmla="*/ 88 h 128"/>
              <a:gd name="T12" fmla="*/ 34 w 128"/>
              <a:gd name="T13" fmla="*/ 100 h 128"/>
              <a:gd name="T14" fmla="*/ 49 w 128"/>
              <a:gd name="T15" fmla="*/ 126 h 128"/>
              <a:gd name="T16" fmla="*/ 52 w 128"/>
              <a:gd name="T17" fmla="*/ 128 h 128"/>
              <a:gd name="T18" fmla="*/ 52 w 128"/>
              <a:gd name="T19" fmla="*/ 128 h 128"/>
              <a:gd name="T20" fmla="*/ 55 w 128"/>
              <a:gd name="T21" fmla="*/ 126 h 128"/>
              <a:gd name="T22" fmla="*/ 64 w 128"/>
              <a:gd name="T23" fmla="*/ 112 h 128"/>
              <a:gd name="T24" fmla="*/ 103 w 128"/>
              <a:gd name="T25" fmla="*/ 128 h 128"/>
              <a:gd name="T26" fmla="*/ 104 w 128"/>
              <a:gd name="T27" fmla="*/ 128 h 128"/>
              <a:gd name="T28" fmla="*/ 106 w 128"/>
              <a:gd name="T29" fmla="*/ 127 h 128"/>
              <a:gd name="T30" fmla="*/ 108 w 128"/>
              <a:gd name="T31" fmla="*/ 125 h 128"/>
              <a:gd name="T32" fmla="*/ 128 w 128"/>
              <a:gd name="T33" fmla="*/ 5 h 128"/>
              <a:gd name="T34" fmla="*/ 126 w 128"/>
              <a:gd name="T35" fmla="*/ 1 h 128"/>
              <a:gd name="T36" fmla="*/ 13 w 128"/>
              <a:gd name="T37" fmla="*/ 83 h 128"/>
              <a:gd name="T38" fmla="*/ 105 w 128"/>
              <a:gd name="T39" fmla="*/ 21 h 128"/>
              <a:gd name="T40" fmla="*/ 38 w 128"/>
              <a:gd name="T41" fmla="*/ 93 h 128"/>
              <a:gd name="T42" fmla="*/ 37 w 128"/>
              <a:gd name="T43" fmla="*/ 93 h 128"/>
              <a:gd name="T44" fmla="*/ 13 w 128"/>
              <a:gd name="T45" fmla="*/ 83 h 128"/>
              <a:gd name="T46" fmla="*/ 41 w 128"/>
              <a:gd name="T47" fmla="*/ 96 h 128"/>
              <a:gd name="T48" fmla="*/ 41 w 128"/>
              <a:gd name="T49" fmla="*/ 96 h 128"/>
              <a:gd name="T50" fmla="*/ 117 w 128"/>
              <a:gd name="T51" fmla="*/ 15 h 128"/>
              <a:gd name="T52" fmla="*/ 52 w 128"/>
              <a:gd name="T53" fmla="*/ 116 h 128"/>
              <a:gd name="T54" fmla="*/ 41 w 128"/>
              <a:gd name="T55" fmla="*/ 96 h 128"/>
              <a:gd name="T56" fmla="*/ 101 w 128"/>
              <a:gd name="T57" fmla="*/ 118 h 128"/>
              <a:gd name="T58" fmla="*/ 67 w 128"/>
              <a:gd name="T59" fmla="*/ 105 h 128"/>
              <a:gd name="T60" fmla="*/ 64 w 128"/>
              <a:gd name="T61" fmla="*/ 104 h 128"/>
              <a:gd name="T62" fmla="*/ 117 w 128"/>
              <a:gd name="T63" fmla="*/ 23 h 128"/>
              <a:gd name="T64" fmla="*/ 101 w 128"/>
              <a:gd name="T65" fmla="*/ 11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28">
                <a:moveTo>
                  <a:pt x="126" y="1"/>
                </a:moveTo>
                <a:cubicBezTo>
                  <a:pt x="126" y="0"/>
                  <a:pt x="125" y="0"/>
                  <a:pt x="124" y="0"/>
                </a:cubicBezTo>
                <a:cubicBezTo>
                  <a:pt x="123" y="0"/>
                  <a:pt x="122" y="0"/>
                  <a:pt x="122" y="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81"/>
                  <a:pt x="0" y="83"/>
                  <a:pt x="0" y="84"/>
                </a:cubicBezTo>
                <a:cubicBezTo>
                  <a:pt x="0" y="86"/>
                  <a:pt x="1" y="87"/>
                  <a:pt x="3" y="88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49" y="127"/>
                  <a:pt x="51" y="128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3" y="128"/>
                  <a:pt x="55" y="127"/>
                  <a:pt x="55" y="126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4" y="128"/>
                </a:cubicBezTo>
                <a:cubicBezTo>
                  <a:pt x="105" y="128"/>
                  <a:pt x="105" y="128"/>
                  <a:pt x="106" y="127"/>
                </a:cubicBezTo>
                <a:cubicBezTo>
                  <a:pt x="107" y="127"/>
                  <a:pt x="108" y="126"/>
                  <a:pt x="108" y="125"/>
                </a:cubicBezTo>
                <a:cubicBezTo>
                  <a:pt x="128" y="5"/>
                  <a:pt x="128" y="5"/>
                  <a:pt x="128" y="5"/>
                </a:cubicBezTo>
                <a:cubicBezTo>
                  <a:pt x="128" y="3"/>
                  <a:pt x="128" y="2"/>
                  <a:pt x="126" y="1"/>
                </a:cubicBezTo>
                <a:close/>
                <a:moveTo>
                  <a:pt x="13" y="83"/>
                </a:moveTo>
                <a:cubicBezTo>
                  <a:pt x="105" y="21"/>
                  <a:pt x="105" y="21"/>
                  <a:pt x="105" y="21"/>
                </a:cubicBezTo>
                <a:cubicBezTo>
                  <a:pt x="38" y="93"/>
                  <a:pt x="38" y="93"/>
                  <a:pt x="38" y="93"/>
                </a:cubicBezTo>
                <a:cubicBezTo>
                  <a:pt x="37" y="93"/>
                  <a:pt x="37" y="93"/>
                  <a:pt x="37" y="93"/>
                </a:cubicBezTo>
                <a:lnTo>
                  <a:pt x="13" y="83"/>
                </a:lnTo>
                <a:close/>
                <a:moveTo>
                  <a:pt x="41" y="96"/>
                </a:moveTo>
                <a:cubicBezTo>
                  <a:pt x="41" y="96"/>
                  <a:pt x="41" y="96"/>
                  <a:pt x="41" y="96"/>
                </a:cubicBezTo>
                <a:cubicBezTo>
                  <a:pt x="117" y="15"/>
                  <a:pt x="117" y="15"/>
                  <a:pt x="117" y="15"/>
                </a:cubicBezTo>
                <a:cubicBezTo>
                  <a:pt x="52" y="116"/>
                  <a:pt x="52" y="116"/>
                  <a:pt x="52" y="116"/>
                </a:cubicBezTo>
                <a:lnTo>
                  <a:pt x="41" y="96"/>
                </a:lnTo>
                <a:close/>
                <a:moveTo>
                  <a:pt x="101" y="118"/>
                </a:moveTo>
                <a:cubicBezTo>
                  <a:pt x="67" y="105"/>
                  <a:pt x="67" y="105"/>
                  <a:pt x="67" y="105"/>
                </a:cubicBezTo>
                <a:cubicBezTo>
                  <a:pt x="66" y="104"/>
                  <a:pt x="65" y="104"/>
                  <a:pt x="64" y="104"/>
                </a:cubicBezTo>
                <a:cubicBezTo>
                  <a:pt x="117" y="23"/>
                  <a:pt x="117" y="23"/>
                  <a:pt x="117" y="23"/>
                </a:cubicBezTo>
                <a:lnTo>
                  <a:pt x="101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6" rIns="68571" bIns="34286" numCol="1" anchor="t" anchorCtr="0" compatLnSpc="1"/>
          <a:lstStyle/>
          <a:p>
            <a:endParaRPr lang="id-ID" sz="200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0CAC774-3AD4-4240-9520-9C531EE2C7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393" y="438123"/>
            <a:ext cx="5041402" cy="504140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A958E704-455F-4A00-85BD-4956F43EDF8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098" y="-93320"/>
            <a:ext cx="2942840" cy="1558596"/>
          </a:xfrm>
          <a:prstGeom prst="rect">
            <a:avLst/>
          </a:prstGeom>
        </p:spPr>
      </p:pic>
      <p:sp>
        <p:nvSpPr>
          <p:cNvPr id="31" name="文本框 66">
            <a:extLst>
              <a:ext uri="{FF2B5EF4-FFF2-40B4-BE49-F238E27FC236}">
                <a16:creationId xmlns:a16="http://schemas.microsoft.com/office/drawing/2014/main" id="{B0D78829-A1A1-4B3A-909B-9EFA82F34A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4597" y="263050"/>
            <a:ext cx="1665841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</a:rPr>
              <a:t>学习作业情况</a:t>
            </a:r>
            <a:endParaRPr lang="en-US" altLang="zh-CN" sz="14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r>
              <a:rPr lang="en-US" altLang="zh-CN" sz="11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  <a:sym typeface="+mn-ea"/>
              </a:rPr>
              <a:t>YOUR TITLE HERE</a:t>
            </a:r>
            <a:endParaRPr lang="zh-CN" altLang="en-US" sz="11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endParaRPr lang="en-US" altLang="zh-CN" sz="1400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9203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7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7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7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22" grpId="0" bldLvl="0" animBg="1"/>
      <p:bldP spid="37929" grpId="0" bldLvl="0" animBg="1"/>
      <p:bldP spid="37932" grpId="0" bldLvl="0" animBg="1"/>
      <p:bldP spid="20" grpId="0"/>
      <p:bldP spid="22" grpId="0"/>
      <p:bldP spid="24" grpId="0"/>
      <p:bldP spid="25" grpId="0"/>
      <p:bldP spid="28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88876" y="4604054"/>
            <a:ext cx="7412660" cy="1291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缺交作业严重的：</a:t>
            </a:r>
          </a:p>
          <a:p>
            <a:pPr algn="ctr">
              <a:lnSpc>
                <a:spcPct val="13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冯相焱  匡斌  陈子琪  周蓓蕾  刘海涛  王旦  刘望    戴寄湘  </a:t>
            </a:r>
          </a:p>
          <a:p>
            <a:pPr algn="ctr">
              <a:lnSpc>
                <a:spcPct val="13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邓子骞  贺巧  严德怀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164432" y="3684694"/>
            <a:ext cx="2124433" cy="572061"/>
            <a:chOff x="2667" y="6618"/>
            <a:chExt cx="3346" cy="901"/>
          </a:xfrm>
        </p:grpSpPr>
        <p:sp>
          <p:nvSpPr>
            <p:cNvPr id="32" name="矩形 31"/>
            <p:cNvSpPr/>
            <p:nvPr/>
          </p:nvSpPr>
          <p:spPr>
            <a:xfrm>
              <a:off x="2667" y="6618"/>
              <a:ext cx="3346" cy="901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85111">
                <a:lnSpc>
                  <a:spcPct val="150000"/>
                </a:lnSpc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2912" y="6778"/>
              <a:ext cx="2821" cy="5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YOUR TITTLE HERE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2163797" y="4538022"/>
            <a:ext cx="7862816" cy="140443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033623" y="3684694"/>
            <a:ext cx="2124433" cy="572061"/>
            <a:chOff x="2667" y="6618"/>
            <a:chExt cx="3346" cy="901"/>
          </a:xfrm>
        </p:grpSpPr>
        <p:sp>
          <p:nvSpPr>
            <p:cNvPr id="13" name="矩形 12"/>
            <p:cNvSpPr/>
            <p:nvPr/>
          </p:nvSpPr>
          <p:spPr>
            <a:xfrm>
              <a:off x="2667" y="6618"/>
              <a:ext cx="3346" cy="901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85111">
                <a:lnSpc>
                  <a:spcPct val="150000"/>
                </a:lnSpc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912" y="6778"/>
              <a:ext cx="2821" cy="5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YOUR TITTLE HERE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902814" y="3684694"/>
            <a:ext cx="2124433" cy="572061"/>
            <a:chOff x="2667" y="6618"/>
            <a:chExt cx="3346" cy="901"/>
          </a:xfrm>
        </p:grpSpPr>
        <p:sp>
          <p:nvSpPr>
            <p:cNvPr id="16" name="矩形 15"/>
            <p:cNvSpPr/>
            <p:nvPr/>
          </p:nvSpPr>
          <p:spPr>
            <a:xfrm>
              <a:off x="2667" y="6618"/>
              <a:ext cx="3346" cy="901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85111">
                <a:lnSpc>
                  <a:spcPct val="150000"/>
                </a:lnSpc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912" y="6778"/>
              <a:ext cx="2821" cy="5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YOUR TITTLE HERE</a:t>
              </a: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A69A1D7B-95C7-45D6-A77E-EA08171975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77" b="28012"/>
          <a:stretch/>
        </p:blipFill>
        <p:spPr>
          <a:xfrm>
            <a:off x="3188796" y="1336978"/>
            <a:ext cx="5955204" cy="222793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D6D5926C-759E-4F83-85C4-C6F30305F8D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098" y="-93320"/>
            <a:ext cx="2942840" cy="1558596"/>
          </a:xfrm>
          <a:prstGeom prst="rect">
            <a:avLst/>
          </a:prstGeom>
        </p:spPr>
      </p:pic>
      <p:sp>
        <p:nvSpPr>
          <p:cNvPr id="29" name="文本框 66">
            <a:extLst>
              <a:ext uri="{FF2B5EF4-FFF2-40B4-BE49-F238E27FC236}">
                <a16:creationId xmlns:a16="http://schemas.microsoft.com/office/drawing/2014/main" id="{53169EE1-099B-44E7-8F32-FC40433C9D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4597" y="263050"/>
            <a:ext cx="1665841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</a:rPr>
              <a:t>学习作业情况</a:t>
            </a:r>
            <a:endParaRPr lang="en-US" altLang="zh-CN" sz="14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r>
              <a:rPr lang="en-US" altLang="zh-CN" sz="11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  <a:sym typeface="+mn-ea"/>
              </a:rPr>
              <a:t>YOUR TITLE HERE</a:t>
            </a:r>
            <a:endParaRPr lang="zh-CN" altLang="en-US" sz="11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endParaRPr lang="en-US" altLang="zh-CN" sz="1400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212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bldLvl="0" animBg="1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841" y="1807793"/>
            <a:ext cx="4779023" cy="37430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78385" y="1666980"/>
            <a:ext cx="4078709" cy="1382215"/>
          </a:xfrm>
          <a:prstGeom prst="rect">
            <a:avLst/>
          </a:prstGeom>
          <a:solidFill>
            <a:srgbClr val="4D77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331723" y="1666345"/>
            <a:ext cx="4580928" cy="1383485"/>
            <a:chOff x="389" y="2740"/>
            <a:chExt cx="7215" cy="2179"/>
          </a:xfrm>
        </p:grpSpPr>
        <p:sp>
          <p:nvSpPr>
            <p:cNvPr id="19" name="矩形 18"/>
            <p:cNvSpPr/>
            <p:nvPr/>
          </p:nvSpPr>
          <p:spPr>
            <a:xfrm>
              <a:off x="1961" y="2740"/>
              <a:ext cx="5643" cy="21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本学期，各方面一直表现很好的学生有：</a:t>
              </a:r>
            </a:p>
            <a:p>
              <a:pPr algn="l"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邓喆  张江宇 彭瑾 熊新锐 谭熙简宸 王芷青 岳晴 银锐 刘睿涵 雷霆 孙佳熠 袁津杨泽宇 徐晨浩 宁李沛 刘汀等。</a:t>
              </a: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89" y="3021"/>
              <a:ext cx="1157" cy="1157"/>
              <a:chOff x="3615" y="5975"/>
              <a:chExt cx="1157" cy="1157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3615" y="5975"/>
                <a:ext cx="1157" cy="1157"/>
              </a:xfrm>
              <a:prstGeom prst="ellipse">
                <a:avLst/>
              </a:prstGeom>
              <a:noFill/>
              <a:ln>
                <a:solidFill>
                  <a:srgbClr val="4D77B9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2560" name="文本框 39"/>
              <p:cNvSpPr txBox="1"/>
              <p:nvPr/>
            </p:nvSpPr>
            <p:spPr>
              <a:xfrm>
                <a:off x="3730" y="6169"/>
                <a:ext cx="861" cy="7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400" dirty="0">
                    <a:solidFill>
                      <a:srgbClr val="4D77B9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01</a:t>
                </a: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1331723" y="3049830"/>
            <a:ext cx="4579659" cy="2999349"/>
            <a:chOff x="389" y="2765"/>
            <a:chExt cx="7213" cy="4724"/>
          </a:xfrm>
        </p:grpSpPr>
        <p:sp>
          <p:nvSpPr>
            <p:cNvPr id="30" name="矩形 29"/>
            <p:cNvSpPr/>
            <p:nvPr/>
          </p:nvSpPr>
          <p:spPr>
            <a:xfrm>
              <a:off x="1961" y="2765"/>
              <a:ext cx="5641" cy="47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b="1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各方面进步比较大的学生有：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彭瑾 谭熙 周靖宇  邓喆 周振平 徐晨浩 宁李沛 岳晴 等。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当然令我感到最欣慰的是他们刘康  彭敬业 卢可  李安瑞 王旦 等由以前的长期交作业，经常到老师向他们来要作业，到现在的主动交作业，较少缺交，他们同样在进步着。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我为每个同学的进步而感到高兴，相信家长更会为他们而感到高兴的。</a:t>
              </a: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389" y="3021"/>
              <a:ext cx="1157" cy="1157"/>
              <a:chOff x="3615" y="5975"/>
              <a:chExt cx="1157" cy="1157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3615" y="5975"/>
                <a:ext cx="1157" cy="1157"/>
              </a:xfrm>
              <a:prstGeom prst="ellipse">
                <a:avLst/>
              </a:prstGeom>
              <a:noFill/>
              <a:ln>
                <a:solidFill>
                  <a:srgbClr val="4D77B9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3" name="文本框 39"/>
              <p:cNvSpPr txBox="1"/>
              <p:nvPr/>
            </p:nvSpPr>
            <p:spPr>
              <a:xfrm>
                <a:off x="3730" y="6169"/>
                <a:ext cx="861" cy="7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2400" dirty="0">
                    <a:solidFill>
                      <a:srgbClr val="4D77B9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02</a:t>
                </a:r>
              </a:p>
            </p:txBody>
          </p:sp>
        </p:grp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DF0ECAEB-3069-4C19-A951-C49A8BBB3C9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098" y="-93320"/>
            <a:ext cx="2942840" cy="1558596"/>
          </a:xfrm>
          <a:prstGeom prst="rect">
            <a:avLst/>
          </a:prstGeom>
        </p:spPr>
      </p:pic>
      <p:sp>
        <p:nvSpPr>
          <p:cNvPr id="32" name="文本框 66">
            <a:extLst>
              <a:ext uri="{FF2B5EF4-FFF2-40B4-BE49-F238E27FC236}">
                <a16:creationId xmlns:a16="http://schemas.microsoft.com/office/drawing/2014/main" id="{5020F2E9-2E0F-4EA9-A225-FB4589547B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4597" y="263050"/>
            <a:ext cx="1665841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</a:rPr>
              <a:t>学习作业情况</a:t>
            </a:r>
            <a:endParaRPr lang="en-US" altLang="zh-CN" sz="14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r>
              <a:rPr lang="en-US" altLang="zh-CN" sz="11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  <a:sym typeface="+mn-ea"/>
              </a:rPr>
              <a:t>YOUR TITLE HERE</a:t>
            </a:r>
            <a:endParaRPr lang="zh-CN" altLang="en-US" sz="11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endParaRPr lang="en-US" altLang="zh-CN" sz="1400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618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1017607" y="2347095"/>
            <a:ext cx="35828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这次期中考试是全校统一出题，组织比较严密的一次考试，学生的成绩应该是非常真实的。</a:t>
            </a:r>
          </a:p>
        </p:txBody>
      </p:sp>
      <p:sp>
        <p:nvSpPr>
          <p:cNvPr id="60" name="矩形 59"/>
          <p:cNvSpPr/>
          <p:nvPr/>
        </p:nvSpPr>
        <p:spPr>
          <a:xfrm>
            <a:off x="8054914" y="2466588"/>
            <a:ext cx="35828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语文、数学两科，从整体来看同学们的成绩较好，分开来看个人成绩，我班的数学成绩优秀</a:t>
            </a:r>
          </a:p>
        </p:txBody>
      </p:sp>
      <p:sp>
        <p:nvSpPr>
          <p:cNvPr id="61" name="矩形 60"/>
          <p:cNvSpPr/>
          <p:nvPr/>
        </p:nvSpPr>
        <p:spPr>
          <a:xfrm>
            <a:off x="1101298" y="4033435"/>
            <a:ext cx="2935858" cy="115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人数18人在五年级三个班中排名第一。在这次考试中，满分一名熊新锐。其中，也有很多</a:t>
            </a:r>
          </a:p>
        </p:txBody>
      </p:sp>
      <p:sp>
        <p:nvSpPr>
          <p:cNvPr id="62" name="矩形 61"/>
          <p:cNvSpPr/>
          <p:nvPr/>
        </p:nvSpPr>
        <p:spPr>
          <a:xfrm>
            <a:off x="8154596" y="3834071"/>
            <a:ext cx="35828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同学较以前有了很大进步。been hacked. The people who did it wanted him to pay them to keep quiet.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Ebrima" panose="02000000000000000000" pitchFamily="2" charset="0"/>
              <a:sym typeface="+mn-ea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3EA7614-0D78-44A1-B29A-B25FC25B16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351" y="2010835"/>
            <a:ext cx="2650619" cy="331216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BBED5252-8101-47FD-BF14-D1CC5F69F3D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098" y="-93320"/>
            <a:ext cx="2942840" cy="1558596"/>
          </a:xfrm>
          <a:prstGeom prst="rect">
            <a:avLst/>
          </a:prstGeom>
        </p:spPr>
      </p:pic>
      <p:sp>
        <p:nvSpPr>
          <p:cNvPr id="15" name="文本框 66">
            <a:extLst>
              <a:ext uri="{FF2B5EF4-FFF2-40B4-BE49-F238E27FC236}">
                <a16:creationId xmlns:a16="http://schemas.microsoft.com/office/drawing/2014/main" id="{B8F42DEE-128D-4BDD-81AF-4F0A30CBC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4597" y="263050"/>
            <a:ext cx="1665841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</a:rPr>
              <a:t>学习作业情况</a:t>
            </a:r>
            <a:endParaRPr lang="en-US" altLang="zh-CN" sz="14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r>
              <a:rPr lang="en-US" altLang="zh-CN" sz="11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  <a:sym typeface="+mn-ea"/>
              </a:rPr>
              <a:t>YOUR TITLE HERE</a:t>
            </a:r>
            <a:endParaRPr lang="zh-CN" altLang="en-US" sz="11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endParaRPr lang="en-US" altLang="zh-CN" sz="1400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1693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/>
          <p:cNvSpPr txBox="1"/>
          <p:nvPr/>
        </p:nvSpPr>
        <p:spPr>
          <a:xfrm>
            <a:off x="5164210" y="2217902"/>
            <a:ext cx="5810727" cy="3046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8CB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90</a:t>
            </a:r>
            <a:r>
              <a:rPr lang="zh-CN" altLang="en-US" sz="3200" b="1" dirty="0">
                <a:solidFill>
                  <a:srgbClr val="FF8CB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分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以上同学</a:t>
            </a:r>
            <a:endParaRPr lang="en-US" altLang="zh-CN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熊新锐   邓喆    彭瑾    简宸    谭熙 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王芷青   岳晴  周靖宇   银锐    刘睿涵 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张江宇   雷霆  杨泽宇  孙佳熠  徐晨浩    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宁李沛   刘汀   阮柄龙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3BC9765-02BD-47E8-89F6-C166499A60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14" y="1789062"/>
            <a:ext cx="3821081" cy="3281463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0A87A066-2926-48B8-8653-A7842F77130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098" y="-93320"/>
            <a:ext cx="2942840" cy="1558596"/>
          </a:xfrm>
          <a:prstGeom prst="rect">
            <a:avLst/>
          </a:prstGeom>
        </p:spPr>
      </p:pic>
      <p:sp>
        <p:nvSpPr>
          <p:cNvPr id="19" name="文本框 66">
            <a:extLst>
              <a:ext uri="{FF2B5EF4-FFF2-40B4-BE49-F238E27FC236}">
                <a16:creationId xmlns:a16="http://schemas.microsoft.com/office/drawing/2014/main" id="{BEEE60CA-506B-4D10-9AA1-B460D4DE4A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4597" y="263050"/>
            <a:ext cx="1665841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</a:rPr>
              <a:t>成绩分析</a:t>
            </a:r>
            <a:endParaRPr lang="en-US" altLang="zh-CN" sz="14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r>
              <a:rPr lang="en-US" altLang="zh-CN" sz="11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  <a:sym typeface="+mn-ea"/>
              </a:rPr>
              <a:t>YOUR TITLE HERE</a:t>
            </a:r>
            <a:endParaRPr lang="zh-CN" altLang="en-US" sz="11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endParaRPr lang="en-US" altLang="zh-CN" sz="1400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859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l="15976" t="2110" r="22806" b="48504"/>
          <a:stretch>
            <a:fillRect/>
          </a:stretch>
        </p:blipFill>
        <p:spPr>
          <a:xfrm>
            <a:off x="7107899" y="1931389"/>
            <a:ext cx="3230459" cy="1737769"/>
          </a:xfrm>
          <a:prstGeom prst="rect">
            <a:avLst/>
          </a:prstGeom>
        </p:spPr>
      </p:pic>
      <p:sp>
        <p:nvSpPr>
          <p:cNvPr id="35" name="矩形: 圆角 70" descr="e7d195523061f1c0e47ffc70844bb6f75fcb03b75858c49c480C64385E58A9406A784D96DFB0659D141F23C21B5D92CEF93DE268DCD659DE2284C54467FC4D0C40898BA465CB317FBA32D1D63CA47264AFD8786F0AC26F7E13DFFE1748861E98737A4CDACB88E2C889C9747B03A7BEA890ABBF9A4BCBF432A076C80641478BA96CAB17DF22AB5694"/>
          <p:cNvSpPr/>
          <p:nvPr/>
        </p:nvSpPr>
        <p:spPr>
          <a:xfrm>
            <a:off x="7107341" y="3676987"/>
            <a:ext cx="3240773" cy="1754815"/>
          </a:xfrm>
          <a:prstGeom prst="roundRect">
            <a:avLst>
              <a:gd name="adj" fmla="val 0"/>
            </a:avLst>
          </a:prstGeom>
          <a:solidFill>
            <a:srgbClr val="FF8C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1" descr="e7d195523061f1c02e66e4f24090f95771f2a25398b4c6a397210DEF3B34B42E7CAE3753A3E55670C5C5B393DCCD8D49F265F3A29442F2D10D421F974AABEA3384308323DA72972389F1817D14B0E600743EE39300E4FF3680EE93858DE76ED61AF9958A0AC2BADFAA5CFBEC958BF41A862F1F17DE60F16069B1455E83FAB92FFB9B61E5DC187355D15155365BDD68A2"/>
          <p:cNvSpPr/>
          <p:nvPr/>
        </p:nvSpPr>
        <p:spPr>
          <a:xfrm>
            <a:off x="7696468" y="4036776"/>
            <a:ext cx="2367607" cy="1012693"/>
          </a:xfrm>
          <a:prstGeom prst="rect">
            <a:avLst/>
          </a:prstGeom>
        </p:spPr>
        <p:txBody>
          <a:bodyPr wrap="square" lIns="120829" tIns="60415" rIns="120829" bIns="60415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DAVID</a:t>
            </a:r>
          </a:p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David Beckham's emails have been hacked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885741" y="1965110"/>
            <a:ext cx="5810727" cy="3046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8CB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不及格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的同学</a:t>
            </a:r>
            <a:endParaRPr lang="en-US" altLang="zh-CN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周蓓蕾    田涛   严德怀   陈子琪  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刘海涛    赵婷   喻俊林   蒋攀缘 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戴寄湘    贺巧   颜美琳   夏纯  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徐颖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893F12E6-6CF6-4E29-BAF1-1EB67DB1A25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098" y="-93320"/>
            <a:ext cx="2942840" cy="1558596"/>
          </a:xfrm>
          <a:prstGeom prst="rect">
            <a:avLst/>
          </a:prstGeom>
        </p:spPr>
      </p:pic>
      <p:sp>
        <p:nvSpPr>
          <p:cNvPr id="12" name="文本框 66">
            <a:extLst>
              <a:ext uri="{FF2B5EF4-FFF2-40B4-BE49-F238E27FC236}">
                <a16:creationId xmlns:a16="http://schemas.microsoft.com/office/drawing/2014/main" id="{459D3C0D-6DBB-420D-8E3D-BA4ED9A6F6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4597" y="263050"/>
            <a:ext cx="1665841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</a:rPr>
              <a:t>成绩分析</a:t>
            </a:r>
            <a:endParaRPr lang="en-US" altLang="zh-CN" sz="14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r>
              <a:rPr lang="en-US" altLang="zh-CN" sz="11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  <a:sym typeface="+mn-ea"/>
              </a:rPr>
              <a:t>YOUR TITLE HERE</a:t>
            </a:r>
            <a:endParaRPr lang="zh-CN" altLang="en-US" sz="11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endParaRPr lang="en-US" altLang="zh-CN" sz="1400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504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8" grpId="0"/>
      <p:bldP spid="42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l="15976" t="2110" r="22806" b="48504"/>
          <a:stretch>
            <a:fillRect/>
          </a:stretch>
        </p:blipFill>
        <p:spPr>
          <a:xfrm>
            <a:off x="7716150" y="1986147"/>
            <a:ext cx="3230459" cy="173776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rcRect t="18345"/>
          <a:stretch>
            <a:fillRect/>
          </a:stretch>
        </p:blipFill>
        <p:spPr>
          <a:xfrm>
            <a:off x="1233645" y="1983607"/>
            <a:ext cx="3241253" cy="176062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6" t="9172" r="3904" b="17451"/>
          <a:stretch>
            <a:fillRect/>
          </a:stretch>
        </p:blipFill>
        <p:spPr>
          <a:xfrm>
            <a:off x="4474819" y="3725209"/>
            <a:ext cx="3240771" cy="1754815"/>
          </a:xfrm>
          <a:prstGeom prst="rect">
            <a:avLst/>
          </a:prstGeom>
        </p:spPr>
      </p:pic>
      <p:sp>
        <p:nvSpPr>
          <p:cNvPr id="33" name="矩形: 圆角 56" descr="e7d195523061f1c0e47ffc70844bb6f75fcb03b75858c49c480C64385E58A9406A784D96DFB0659D141F23C21B5D92CEF93DE268DCD659DE2284C54467FC4D0C40898BA465CB317FBA32D1D63CA47264AFD8786F0AC26F7E13DFFE1748861E98737A4CDACB88E2C889C9747B03A7BEA890ABBF9A4BCBF432A076C80641478BA96CAB17DF22AB5694"/>
          <p:cNvSpPr/>
          <p:nvPr/>
        </p:nvSpPr>
        <p:spPr>
          <a:xfrm>
            <a:off x="1234048" y="3735142"/>
            <a:ext cx="3240773" cy="1754815"/>
          </a:xfrm>
          <a:prstGeom prst="roundRect">
            <a:avLst>
              <a:gd name="adj" fmla="val 0"/>
            </a:avLst>
          </a:prstGeom>
          <a:solidFill>
            <a:srgbClr val="4D77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矩形: 圆角 68" descr="e7d195523061f1c0e47ffc70844bb6f75fcb03b75858c49c480C64385E58A9406A784D96DFB0659D141F23C21B5D92CEF93DE268DCD659DE2284C54467FC4D0C40898BA465CB317FBA32D1D63CA47264AFD8786F0AC26F7E13DFFE1748861E98737A4CDACB88E2C889C9747B03A7BEA890ABBF9A4BCBF432A076C80641478BA96CAB17DF22AB5694"/>
          <p:cNvSpPr/>
          <p:nvPr/>
        </p:nvSpPr>
        <p:spPr>
          <a:xfrm flipV="1">
            <a:off x="4474820" y="1976929"/>
            <a:ext cx="3240773" cy="1754815"/>
          </a:xfrm>
          <a:prstGeom prst="roundRect">
            <a:avLst>
              <a:gd name="adj" fmla="val 0"/>
            </a:avLst>
          </a:prstGeom>
          <a:solidFill>
            <a:srgbClr val="4D77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矩形: 圆角 70" descr="e7d195523061f1c0e47ffc70844bb6f75fcb03b75858c49c480C64385E58A9406A784D96DFB0659D141F23C21B5D92CEF93DE268DCD659DE2284C54467FC4D0C40898BA465CB317FBA32D1D63CA47264AFD8786F0AC26F7E13DFFE1748861E98737A4CDACB88E2C889C9747B03A7BEA890ABBF9A4BCBF432A076C80641478BA96CAB17DF22AB5694"/>
          <p:cNvSpPr/>
          <p:nvPr/>
        </p:nvSpPr>
        <p:spPr>
          <a:xfrm>
            <a:off x="7715591" y="3731744"/>
            <a:ext cx="3240773" cy="1754815"/>
          </a:xfrm>
          <a:prstGeom prst="roundRect">
            <a:avLst>
              <a:gd name="adj" fmla="val 0"/>
            </a:avLst>
          </a:prstGeom>
          <a:solidFill>
            <a:srgbClr val="4D77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1" descr="e7d195523061f1c02e66e4f24090f95771f2a25398b4c6a397210DEF3B34B42E7CAE3753A3E55670C5C5B393DCCD8D49F265F3A29442F2D10D421F974AABEA3384308323DA72972389F1817D14B0E600743EE39300E4FF3680EE93858DE76ED61AF9958A0AC2BADFAA5CFBEC958BF41A862F1F17DE60F16069B1455E83FAB92FFB9B61E5DC187355D15155365BDD68A2"/>
          <p:cNvSpPr/>
          <p:nvPr/>
        </p:nvSpPr>
        <p:spPr>
          <a:xfrm>
            <a:off x="1489516" y="4265500"/>
            <a:ext cx="2728875" cy="674282"/>
          </a:xfrm>
          <a:prstGeom prst="rect">
            <a:avLst/>
          </a:prstGeom>
        </p:spPr>
        <p:txBody>
          <a:bodyPr wrap="square" lIns="120829" tIns="60415" rIns="120829" bIns="60415">
            <a:spAutoFit/>
          </a:bodyPr>
          <a:lstStyle/>
          <a:p>
            <a:pPr algn="just"/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1．学习方法不科学：具体表现在出力不少但效果不佳。没有养成预习和复习的良好习惯。</a:t>
            </a:r>
          </a:p>
        </p:txBody>
      </p:sp>
      <p:sp>
        <p:nvSpPr>
          <p:cNvPr id="37" name="Textbox 1" descr="e7d195523061f1c02e66e4f24090f95771f2a25398b4c6a397210DEF3B34B42E7CAE3753A3E55670C5C5B393DCCD8D49F265F3A29442F2D10D421F974AABEA3384308323DA72972389F1817D14B0E600743EE39300E4FF3680EE93858DE76ED61AF9958A0AC2BADFAA5CFBEC958BF41A862F1F17DE60F16069B1455E83FAB92FFB9B61E5DC187355D15155365BDD68A2"/>
          <p:cNvSpPr/>
          <p:nvPr/>
        </p:nvSpPr>
        <p:spPr>
          <a:xfrm>
            <a:off x="4613310" y="2250272"/>
            <a:ext cx="2945381" cy="1227930"/>
          </a:xfrm>
          <a:prstGeom prst="rect">
            <a:avLst/>
          </a:prstGeom>
        </p:spPr>
        <p:txBody>
          <a:bodyPr wrap="square" lIns="120829" tIns="60415" rIns="120829" bIns="60415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2．学习主动性还存在一些问题，一部分同学把学习当作任务来完成，而没把学习当成自己的事业，因此处于被动应付的局面。</a:t>
            </a:r>
          </a:p>
        </p:txBody>
      </p:sp>
      <p:sp>
        <p:nvSpPr>
          <p:cNvPr id="38" name="Textbox 1" descr="e7d195523061f1c02e66e4f24090f95771f2a25398b4c6a397210DEF3B34B42E7CAE3753A3E55670C5C5B393DCCD8D49F265F3A29442F2D10D421F974AABEA3384308323DA72972389F1817D14B0E600743EE39300E4FF3680EE93858DE76ED61AF9958A0AC2BADFAA5CFBEC958BF41A862F1F17DE60F16069B1455E83FAB92FFB9B61E5DC187355D15155365BDD68A2"/>
          <p:cNvSpPr/>
          <p:nvPr/>
        </p:nvSpPr>
        <p:spPr>
          <a:xfrm>
            <a:off x="7748531" y="3906772"/>
            <a:ext cx="3165698" cy="1412691"/>
          </a:xfrm>
          <a:prstGeom prst="rect">
            <a:avLst/>
          </a:prstGeom>
        </p:spPr>
        <p:txBody>
          <a:bodyPr wrap="square" lIns="120829" tIns="60415" rIns="120829" bIns="60415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3．自信心严重不足：特别是一部分学习有困难的同学，由于学习落后，对学习失去兴趣，这要加强正面引导。其中最突出的问题就是偏科现象，要引起重视。比如，有的同学语文都考了90多分，可是数学只考了6  7 十分，明显偏科，这对孩子的发展和将来的学习影响非常大。希望家长配合教育。</a:t>
            </a:r>
          </a:p>
        </p:txBody>
      </p:sp>
      <p:pic>
        <p:nvPicPr>
          <p:cNvPr id="17" name="图片 16" descr="摄图网-粉红色的花"/>
          <p:cNvPicPr>
            <a:picLocks noChangeAspect="1"/>
          </p:cNvPicPr>
          <p:nvPr/>
        </p:nvPicPr>
        <p:blipFill>
          <a:blip r:embed="rId7"/>
          <a:srcRect l="3994" t="12885" r="844" b="8942"/>
          <a:stretch>
            <a:fillRect/>
          </a:stretch>
        </p:blipFill>
        <p:spPr>
          <a:xfrm>
            <a:off x="4484421" y="3732169"/>
            <a:ext cx="3222205" cy="1757451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515E5E0A-5B57-44E5-9797-D501FFAAD04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098" y="-93320"/>
            <a:ext cx="2942840" cy="1558596"/>
          </a:xfrm>
          <a:prstGeom prst="rect">
            <a:avLst/>
          </a:prstGeom>
        </p:spPr>
      </p:pic>
      <p:sp>
        <p:nvSpPr>
          <p:cNvPr id="23" name="文本框 66">
            <a:extLst>
              <a:ext uri="{FF2B5EF4-FFF2-40B4-BE49-F238E27FC236}">
                <a16:creationId xmlns:a16="http://schemas.microsoft.com/office/drawing/2014/main" id="{1EE58471-BEFE-40E3-B2F5-8E9AB56974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4597" y="263050"/>
            <a:ext cx="1665841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</a:rPr>
              <a:t>存在问题</a:t>
            </a:r>
            <a:endParaRPr lang="en-US" altLang="zh-CN" sz="14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r>
              <a:rPr lang="en-US" altLang="zh-CN" sz="11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  <a:sym typeface="+mn-ea"/>
              </a:rPr>
              <a:t>YOUR TITLE HERE</a:t>
            </a:r>
            <a:endParaRPr lang="zh-CN" altLang="en-US" sz="11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endParaRPr lang="en-US" altLang="zh-CN" sz="1400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28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/>
      <p:bldP spid="37" grpId="0"/>
      <p:bldP spid="38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4477929" y="1737740"/>
            <a:ext cx="3240000" cy="1686212"/>
            <a:chOff x="1353501" y="2407745"/>
            <a:chExt cx="3240000" cy="1686212"/>
          </a:xfrm>
        </p:grpSpPr>
        <p:sp>
          <p:nvSpPr>
            <p:cNvPr id="38" name="文本框 2"/>
            <p:cNvSpPr txBox="1"/>
            <p:nvPr/>
          </p:nvSpPr>
          <p:spPr>
            <a:xfrm>
              <a:off x="2220495" y="2407745"/>
              <a:ext cx="1506012" cy="645160"/>
            </a:xfrm>
            <a:prstGeom prst="rect">
              <a:avLst/>
            </a:prstGeom>
            <a:solidFill>
              <a:srgbClr val="4D77B9"/>
            </a:solidFill>
            <a:ln w="19050">
              <a:noFill/>
            </a:ln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40" name="文本框 12"/>
            <p:cNvSpPr txBox="1"/>
            <p:nvPr/>
          </p:nvSpPr>
          <p:spPr>
            <a:xfrm>
              <a:off x="1496174" y="3104300"/>
              <a:ext cx="29546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5400" b="1" dirty="0">
                  <a:solidFill>
                    <a:srgbClr val="4D77B9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Microsoft JhengHei Light" panose="020B0304030504040204" pitchFamily="34" charset="-122"/>
                </a:rPr>
                <a:t>几点建议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353501" y="4075957"/>
              <a:ext cx="3240000" cy="18000"/>
            </a:xfrm>
            <a:prstGeom prst="rect">
              <a:avLst/>
            </a:prstGeom>
            <a:solidFill>
              <a:srgbClr val="4D77B9"/>
            </a:solidFill>
            <a:ln w="12700">
              <a:solidFill>
                <a:srgbClr val="4D77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rgbClr val="3B7E87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2936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95"/>
          <p:cNvSpPr/>
          <p:nvPr/>
        </p:nvSpPr>
        <p:spPr bwMode="auto">
          <a:xfrm flipH="1">
            <a:off x="1907357" y="2181638"/>
            <a:ext cx="2505630" cy="400583"/>
          </a:xfrm>
          <a:custGeom>
            <a:avLst/>
            <a:gdLst/>
            <a:ahLst/>
            <a:cxnLst>
              <a:cxn ang="0">
                <a:pos x="5" y="158"/>
              </a:cxn>
              <a:cxn ang="0">
                <a:pos x="0" y="153"/>
              </a:cxn>
              <a:cxn ang="0">
                <a:pos x="151" y="0"/>
              </a:cxn>
              <a:cxn ang="0">
                <a:pos x="1061" y="0"/>
              </a:cxn>
              <a:cxn ang="0">
                <a:pos x="1061" y="9"/>
              </a:cxn>
              <a:cxn ang="0">
                <a:pos x="156" y="9"/>
              </a:cxn>
              <a:cxn ang="0">
                <a:pos x="5" y="158"/>
              </a:cxn>
            </a:cxnLst>
            <a:rect l="0" t="0" r="r" b="b"/>
            <a:pathLst>
              <a:path w="1061" h="158">
                <a:moveTo>
                  <a:pt x="5" y="158"/>
                </a:moveTo>
                <a:lnTo>
                  <a:pt x="0" y="153"/>
                </a:lnTo>
                <a:lnTo>
                  <a:pt x="151" y="0"/>
                </a:lnTo>
                <a:lnTo>
                  <a:pt x="1061" y="0"/>
                </a:lnTo>
                <a:lnTo>
                  <a:pt x="1061" y="9"/>
                </a:lnTo>
                <a:lnTo>
                  <a:pt x="156" y="9"/>
                </a:lnTo>
                <a:lnTo>
                  <a:pt x="5" y="158"/>
                </a:lnTo>
                <a:close/>
              </a:path>
            </a:pathLst>
          </a:custGeom>
          <a:solidFill>
            <a:srgbClr val="E87E6D"/>
          </a:solidFill>
          <a:ln w="9525">
            <a:solidFill>
              <a:srgbClr val="FF8CB4"/>
            </a:solidFill>
            <a:round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1" name="Freeform 195"/>
          <p:cNvSpPr/>
          <p:nvPr/>
        </p:nvSpPr>
        <p:spPr bwMode="auto">
          <a:xfrm flipH="1">
            <a:off x="1577047" y="4160987"/>
            <a:ext cx="2505630" cy="400583"/>
          </a:xfrm>
          <a:custGeom>
            <a:avLst/>
            <a:gdLst/>
            <a:ahLst/>
            <a:cxnLst>
              <a:cxn ang="0">
                <a:pos x="5" y="158"/>
              </a:cxn>
              <a:cxn ang="0">
                <a:pos x="0" y="153"/>
              </a:cxn>
              <a:cxn ang="0">
                <a:pos x="151" y="0"/>
              </a:cxn>
              <a:cxn ang="0">
                <a:pos x="1061" y="0"/>
              </a:cxn>
              <a:cxn ang="0">
                <a:pos x="1061" y="9"/>
              </a:cxn>
              <a:cxn ang="0">
                <a:pos x="156" y="9"/>
              </a:cxn>
              <a:cxn ang="0">
                <a:pos x="5" y="158"/>
              </a:cxn>
            </a:cxnLst>
            <a:rect l="0" t="0" r="r" b="b"/>
            <a:pathLst>
              <a:path w="1061" h="158">
                <a:moveTo>
                  <a:pt x="5" y="158"/>
                </a:moveTo>
                <a:lnTo>
                  <a:pt x="0" y="153"/>
                </a:lnTo>
                <a:lnTo>
                  <a:pt x="151" y="0"/>
                </a:lnTo>
                <a:lnTo>
                  <a:pt x="1061" y="0"/>
                </a:lnTo>
                <a:lnTo>
                  <a:pt x="1061" y="9"/>
                </a:lnTo>
                <a:lnTo>
                  <a:pt x="156" y="9"/>
                </a:lnTo>
                <a:lnTo>
                  <a:pt x="5" y="15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9525">
            <a:noFill/>
            <a:round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6" name="Oval 196"/>
          <p:cNvSpPr>
            <a:spLocks noChangeArrowheads="1"/>
          </p:cNvSpPr>
          <p:nvPr/>
        </p:nvSpPr>
        <p:spPr bwMode="auto">
          <a:xfrm rot="16850328" flipH="1">
            <a:off x="4059832" y="4455566"/>
            <a:ext cx="235735" cy="253081"/>
          </a:xfrm>
          <a:prstGeom prst="triangle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round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7" name="Freeform 195"/>
          <p:cNvSpPr/>
          <p:nvPr/>
        </p:nvSpPr>
        <p:spPr bwMode="auto">
          <a:xfrm flipV="1">
            <a:off x="8123054" y="3729463"/>
            <a:ext cx="2622954" cy="304635"/>
          </a:xfrm>
          <a:custGeom>
            <a:avLst/>
            <a:gdLst/>
            <a:ahLst/>
            <a:cxnLst>
              <a:cxn ang="0">
                <a:pos x="5" y="158"/>
              </a:cxn>
              <a:cxn ang="0">
                <a:pos x="0" y="153"/>
              </a:cxn>
              <a:cxn ang="0">
                <a:pos x="151" y="0"/>
              </a:cxn>
              <a:cxn ang="0">
                <a:pos x="1061" y="0"/>
              </a:cxn>
              <a:cxn ang="0">
                <a:pos x="1061" y="9"/>
              </a:cxn>
              <a:cxn ang="0">
                <a:pos x="156" y="9"/>
              </a:cxn>
              <a:cxn ang="0">
                <a:pos x="5" y="158"/>
              </a:cxn>
            </a:cxnLst>
            <a:rect l="0" t="0" r="r" b="b"/>
            <a:pathLst>
              <a:path w="1061" h="158">
                <a:moveTo>
                  <a:pt x="5" y="158"/>
                </a:moveTo>
                <a:lnTo>
                  <a:pt x="0" y="153"/>
                </a:lnTo>
                <a:lnTo>
                  <a:pt x="151" y="0"/>
                </a:lnTo>
                <a:lnTo>
                  <a:pt x="1061" y="0"/>
                </a:lnTo>
                <a:lnTo>
                  <a:pt x="1061" y="9"/>
                </a:lnTo>
                <a:lnTo>
                  <a:pt x="156" y="9"/>
                </a:lnTo>
                <a:lnTo>
                  <a:pt x="5" y="158"/>
                </a:lnTo>
                <a:close/>
              </a:path>
            </a:pathLst>
          </a:custGeom>
          <a:solidFill>
            <a:srgbClr val="E87E6D"/>
          </a:solidFill>
          <a:ln w="9525">
            <a:solidFill>
              <a:srgbClr val="FF8CB4"/>
            </a:solidFill>
            <a:round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1" name="Freeform 195"/>
          <p:cNvSpPr/>
          <p:nvPr/>
        </p:nvSpPr>
        <p:spPr bwMode="auto">
          <a:xfrm>
            <a:off x="7725442" y="1634151"/>
            <a:ext cx="2689988" cy="400583"/>
          </a:xfrm>
          <a:custGeom>
            <a:avLst/>
            <a:gdLst/>
            <a:ahLst/>
            <a:cxnLst>
              <a:cxn ang="0">
                <a:pos x="5" y="158"/>
              </a:cxn>
              <a:cxn ang="0">
                <a:pos x="0" y="153"/>
              </a:cxn>
              <a:cxn ang="0">
                <a:pos x="151" y="0"/>
              </a:cxn>
              <a:cxn ang="0">
                <a:pos x="1061" y="0"/>
              </a:cxn>
              <a:cxn ang="0">
                <a:pos x="1061" y="9"/>
              </a:cxn>
              <a:cxn ang="0">
                <a:pos x="156" y="9"/>
              </a:cxn>
              <a:cxn ang="0">
                <a:pos x="5" y="158"/>
              </a:cxn>
            </a:cxnLst>
            <a:rect l="0" t="0" r="r" b="b"/>
            <a:pathLst>
              <a:path w="1061" h="158">
                <a:moveTo>
                  <a:pt x="5" y="158"/>
                </a:moveTo>
                <a:lnTo>
                  <a:pt x="0" y="153"/>
                </a:lnTo>
                <a:lnTo>
                  <a:pt x="151" y="0"/>
                </a:lnTo>
                <a:lnTo>
                  <a:pt x="1061" y="0"/>
                </a:lnTo>
                <a:lnTo>
                  <a:pt x="1061" y="9"/>
                </a:lnTo>
                <a:lnTo>
                  <a:pt x="156" y="9"/>
                </a:lnTo>
                <a:lnTo>
                  <a:pt x="5" y="15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6350">
            <a:solidFill>
              <a:schemeClr val="bg2"/>
            </a:solidFill>
            <a:round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74" name="矩形 5"/>
          <p:cNvSpPr/>
          <p:nvPr/>
        </p:nvSpPr>
        <p:spPr>
          <a:xfrm>
            <a:off x="8515322" y="1637193"/>
            <a:ext cx="2565066" cy="118154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电脑网吧，电脑网络游戏，不健康的影视，漫画，小说等书刊，歌舞厅等任何一种都远远超出课本知识对他们的吸引力，都可以使他们的学习成绩一落千丈。</a:t>
            </a:r>
          </a:p>
        </p:txBody>
      </p:sp>
      <p:sp>
        <p:nvSpPr>
          <p:cNvPr id="66" name="矩形 5"/>
          <p:cNvSpPr/>
          <p:nvPr/>
        </p:nvSpPr>
        <p:spPr>
          <a:xfrm>
            <a:off x="8458368" y="4009474"/>
            <a:ext cx="2577764" cy="118154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何况小学生的自觉性还没有形成.实践证明，家长对孩子严格管理，孩子的学习成绩就会优异；相反除极个别自理能力强的孩子外，学习往往都抓不好。</a:t>
            </a:r>
          </a:p>
        </p:txBody>
      </p:sp>
      <p:sp>
        <p:nvSpPr>
          <p:cNvPr id="68" name="矩形 5"/>
          <p:cNvSpPr/>
          <p:nvPr/>
        </p:nvSpPr>
        <p:spPr>
          <a:xfrm>
            <a:off x="1577134" y="4230425"/>
            <a:ext cx="2340305" cy="73834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全面提高各方面的素质。现在社会上五花八门，乌七八糟的东西太多――如电子游戏厅，电脑网吧</a:t>
            </a:r>
          </a:p>
        </p:txBody>
      </p:sp>
      <p:sp>
        <p:nvSpPr>
          <p:cNvPr id="69" name="文字方塊 37"/>
          <p:cNvSpPr txBox="1"/>
          <p:nvPr/>
        </p:nvSpPr>
        <p:spPr>
          <a:xfrm>
            <a:off x="1907291" y="1852025"/>
            <a:ext cx="2159989" cy="33714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树立人人成才</a:t>
            </a:r>
          </a:p>
        </p:txBody>
      </p:sp>
      <p:sp>
        <p:nvSpPr>
          <p:cNvPr id="70" name="矩形 5"/>
          <p:cNvSpPr/>
          <p:nvPr/>
        </p:nvSpPr>
        <p:spPr>
          <a:xfrm>
            <a:off x="1830466" y="2303451"/>
            <a:ext cx="2419035" cy="118154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如果您不放弃教育，每个孩子都是可造之才。对每个孩子都应该严格教育和管理.把思想品德放在第一位,约束纪律，抓好学习，发展特长，争当先进</a:t>
            </a:r>
          </a:p>
        </p:txBody>
      </p:sp>
      <p:sp>
        <p:nvSpPr>
          <p:cNvPr id="71" name="文字方塊 37"/>
          <p:cNvSpPr txBox="1"/>
          <p:nvPr/>
        </p:nvSpPr>
        <p:spPr>
          <a:xfrm>
            <a:off x="1577134" y="3824078"/>
            <a:ext cx="2159989" cy="33714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树立人人成才</a:t>
            </a:r>
          </a:p>
        </p:txBody>
      </p:sp>
      <p:sp>
        <p:nvSpPr>
          <p:cNvPr id="72" name="文字方塊 37"/>
          <p:cNvSpPr txBox="1"/>
          <p:nvPr/>
        </p:nvSpPr>
        <p:spPr>
          <a:xfrm>
            <a:off x="8457545" y="1300053"/>
            <a:ext cx="2159989" cy="33714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全面发展的观念</a:t>
            </a:r>
          </a:p>
        </p:txBody>
      </p:sp>
      <p:sp>
        <p:nvSpPr>
          <p:cNvPr id="75" name="文字方塊 37"/>
          <p:cNvSpPr txBox="1"/>
          <p:nvPr/>
        </p:nvSpPr>
        <p:spPr>
          <a:xfrm>
            <a:off x="8467892" y="3565032"/>
            <a:ext cx="2159989" cy="33714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全面发展的观念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B70977F-C44C-4396-A113-632AA8993B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197" y="1834442"/>
            <a:ext cx="3580827" cy="376041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887B360B-DD3C-44DD-8426-9F5811F0DC9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098" y="-93320"/>
            <a:ext cx="2942840" cy="1558596"/>
          </a:xfrm>
          <a:prstGeom prst="rect">
            <a:avLst/>
          </a:prstGeom>
        </p:spPr>
      </p:pic>
      <p:sp>
        <p:nvSpPr>
          <p:cNvPr id="23" name="文本框 66">
            <a:extLst>
              <a:ext uri="{FF2B5EF4-FFF2-40B4-BE49-F238E27FC236}">
                <a16:creationId xmlns:a16="http://schemas.microsoft.com/office/drawing/2014/main" id="{37B9BC59-A1D2-4E73-9424-3603B0358B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4597" y="263050"/>
            <a:ext cx="1665841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</a:rPr>
              <a:t>几点建议</a:t>
            </a:r>
            <a:endParaRPr lang="en-US" altLang="zh-CN" sz="14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r>
              <a:rPr lang="en-US" altLang="zh-CN" sz="11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  <a:sym typeface="+mn-ea"/>
              </a:rPr>
              <a:t>YOUR TITLE HERE</a:t>
            </a:r>
            <a:endParaRPr lang="zh-CN" altLang="en-US" sz="11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endParaRPr lang="en-US" altLang="zh-CN" sz="1400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125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749605" y="2071790"/>
            <a:ext cx="6259750" cy="3322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8CB4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我班的核心理念：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和融教育 自主发展 成人成才</a:t>
            </a:r>
            <a:br>
              <a:rPr lang="zh-CN" altLang="en-US" sz="1600" dirty="0">
                <a:latin typeface="方正兰亭黑_GBK" panose="02000000000000000000" pitchFamily="2" charset="-122"/>
                <a:ea typeface="方正兰亭黑_GBK" panose="02000000000000000000" pitchFamily="2" charset="-122"/>
              </a:rPr>
            </a:br>
            <a:r>
              <a:rPr lang="zh-CN" altLang="en-US" sz="2000" b="1" dirty="0">
                <a:solidFill>
                  <a:srgbClr val="FF8CB4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我班的愿景：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办学生喜欢的班级，办家长满意的班级，办教师喜欢的班级。</a:t>
            </a:r>
            <a:br>
              <a:rPr lang="zh-CN" altLang="en-US" sz="1600" dirty="0">
                <a:latin typeface="方正兰亭黑_GBK" panose="02000000000000000000" pitchFamily="2" charset="-122"/>
                <a:ea typeface="方正兰亭黑_GBK" panose="02000000000000000000" pitchFamily="2" charset="-122"/>
              </a:rPr>
            </a:br>
            <a:r>
              <a:rPr lang="zh-CN" altLang="en-US" sz="2000" b="1" dirty="0">
                <a:solidFill>
                  <a:srgbClr val="FF8CB4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我班的班训：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以和达融，乐竞善进   创设和谐的校园文化，建立融洽的人际关系。在教师的引领下，快乐学习，茁壮成长，敢于挑战，积极进取，实现对美好至善的人生追求。交流，乐于创新，以学为乐，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3CD6884-59BE-46C8-8888-82CEBC6606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098" y="-93320"/>
            <a:ext cx="2942840" cy="1558596"/>
          </a:xfrm>
          <a:prstGeom prst="rect">
            <a:avLst/>
          </a:prstGeom>
        </p:spPr>
      </p:pic>
      <p:sp>
        <p:nvSpPr>
          <p:cNvPr id="6" name="文本框 66"/>
          <p:cNvSpPr txBox="1">
            <a:spLocks noChangeArrowheads="1"/>
          </p:cNvSpPr>
          <p:nvPr/>
        </p:nvSpPr>
        <p:spPr bwMode="auto">
          <a:xfrm>
            <a:off x="5134597" y="263050"/>
            <a:ext cx="1665841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b="1" dirty="0" err="1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</a:rPr>
              <a:t>班级理念</a:t>
            </a:r>
            <a:endParaRPr lang="en-US" altLang="zh-CN" sz="14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r>
              <a:rPr lang="en-US" altLang="zh-CN" sz="11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  <a:sym typeface="+mn-ea"/>
              </a:rPr>
              <a:t>YOUR TITLE HERE</a:t>
            </a:r>
            <a:endParaRPr lang="zh-CN" altLang="en-US" sz="11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endParaRPr lang="en-US" altLang="zh-CN" sz="1400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3065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箭头1"/>
          <p:cNvSpPr>
            <a:spLocks noChangeArrowheads="1"/>
          </p:cNvSpPr>
          <p:nvPr/>
        </p:nvSpPr>
        <p:spPr bwMode="ltGray">
          <a:xfrm>
            <a:off x="2286929" y="2256378"/>
            <a:ext cx="2184684" cy="3303157"/>
          </a:xfrm>
          <a:prstGeom prst="flowChartOffpageConnector">
            <a:avLst/>
          </a:prstGeom>
          <a:solidFill>
            <a:schemeClr val="accent1">
              <a:lumMod val="20000"/>
              <a:lumOff val="80000"/>
            </a:schemeClr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sz="1400" kern="0">
                <a:solidFill>
                  <a:srgbClr val="4D4D4D"/>
                </a:solidFill>
                <a:latin typeface="微软雅黑" panose="020B0503020204020204" charset="-122"/>
                <a:ea typeface="微软雅黑" panose="020B0503020204020204" charset="-122"/>
              </a:rPr>
              <a:t>早晨到校时间7：30-7：40,中午1：30以后, 早晨要按时起床,做到不早到,不迟到，做值日</a:t>
            </a:r>
          </a:p>
        </p:txBody>
      </p:sp>
      <p:sp>
        <p:nvSpPr>
          <p:cNvPr id="9" name="椭圆1"/>
          <p:cNvSpPr>
            <a:spLocks noChangeArrowheads="1"/>
          </p:cNvSpPr>
          <p:nvPr/>
        </p:nvSpPr>
        <p:spPr bwMode="gray">
          <a:xfrm>
            <a:off x="2464748" y="1946853"/>
            <a:ext cx="1829038" cy="565076"/>
          </a:xfrm>
          <a:prstGeom prst="ellipse">
            <a:avLst/>
          </a:prstGeom>
          <a:solidFill>
            <a:srgbClr val="4D77B9"/>
          </a:soli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b="1" kern="0">
                <a:solidFill>
                  <a:sysClr val="window" lastClr="FFFFFF">
                    <a:lumMod val="9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严格管理时间</a:t>
            </a:r>
          </a:p>
        </p:txBody>
      </p:sp>
      <p:sp>
        <p:nvSpPr>
          <p:cNvPr id="10" name="箭头2"/>
          <p:cNvSpPr>
            <a:spLocks noChangeArrowheads="1"/>
          </p:cNvSpPr>
          <p:nvPr/>
        </p:nvSpPr>
        <p:spPr bwMode="ltGray">
          <a:xfrm>
            <a:off x="4903469" y="2250029"/>
            <a:ext cx="2259308" cy="3284109"/>
          </a:xfrm>
          <a:prstGeom prst="flowChartOffpageConnector">
            <a:avLst/>
          </a:prstGeom>
          <a:solidFill>
            <a:schemeClr val="accent1">
              <a:lumMod val="20000"/>
              <a:lumOff val="80000"/>
            </a:schemeClr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sz="1400" kern="0">
                <a:solidFill>
                  <a:srgbClr val="4D4D4D"/>
                </a:solidFill>
                <a:latin typeface="微软雅黑" panose="020B0503020204020204" charset="-122"/>
                <a:ea typeface="微软雅黑" panose="020B0503020204020204" charset="-122"/>
              </a:rPr>
              <a:t>的同学可以稍微早一点儿，周末也要科学的有计划的安排时间。周末应该对一周中所学的各</a:t>
            </a:r>
          </a:p>
        </p:txBody>
      </p:sp>
      <p:sp>
        <p:nvSpPr>
          <p:cNvPr id="11" name="椭圆2"/>
          <p:cNvSpPr>
            <a:spLocks noChangeArrowheads="1"/>
          </p:cNvSpPr>
          <p:nvPr/>
        </p:nvSpPr>
        <p:spPr bwMode="gray">
          <a:xfrm>
            <a:off x="5074942" y="1946853"/>
            <a:ext cx="1832213" cy="565076"/>
          </a:xfrm>
          <a:prstGeom prst="ellipse">
            <a:avLst/>
          </a:prstGeom>
          <a:solidFill>
            <a:srgbClr val="4D77B9"/>
          </a:soli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b="1" kern="0">
                <a:solidFill>
                  <a:sysClr val="window" lastClr="FFFFFF">
                    <a:lumMod val="9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科学安排时间</a:t>
            </a:r>
          </a:p>
        </p:txBody>
      </p:sp>
      <p:sp>
        <p:nvSpPr>
          <p:cNvPr id="13" name="箭头3"/>
          <p:cNvSpPr>
            <a:spLocks noChangeArrowheads="1"/>
          </p:cNvSpPr>
          <p:nvPr/>
        </p:nvSpPr>
        <p:spPr bwMode="ltGray">
          <a:xfrm>
            <a:off x="7535889" y="2250029"/>
            <a:ext cx="2194211" cy="3303157"/>
          </a:xfrm>
          <a:prstGeom prst="flowChartOffpageConnector">
            <a:avLst/>
          </a:prstGeom>
          <a:solidFill>
            <a:schemeClr val="accent1">
              <a:lumMod val="20000"/>
              <a:lumOff val="80000"/>
            </a:schemeClr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sz="1400" kern="0">
                <a:solidFill>
                  <a:srgbClr val="4D4D4D"/>
                </a:solidFill>
                <a:latin typeface="微软雅黑" panose="020B0503020204020204" charset="-122"/>
                <a:ea typeface="微软雅黑" panose="020B0503020204020204" charset="-122"/>
              </a:rPr>
              <a:t>周末应该对一周中所学的各科知识作一下梳理，巩固与复习 </a:t>
            </a:r>
          </a:p>
        </p:txBody>
      </p:sp>
      <p:sp>
        <p:nvSpPr>
          <p:cNvPr id="14" name="椭圆3"/>
          <p:cNvSpPr>
            <a:spLocks noChangeArrowheads="1"/>
          </p:cNvSpPr>
          <p:nvPr/>
        </p:nvSpPr>
        <p:spPr bwMode="gray">
          <a:xfrm>
            <a:off x="7697833" y="1946853"/>
            <a:ext cx="1829038" cy="565076"/>
          </a:xfrm>
          <a:prstGeom prst="ellipse">
            <a:avLst/>
          </a:prstGeom>
          <a:solidFill>
            <a:srgbClr val="4D77B9"/>
          </a:soli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b="1" kern="0">
                <a:solidFill>
                  <a:sysClr val="window" lastClr="FFFFFF">
                    <a:lumMod val="95000"/>
                  </a:sys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严格管理时间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96675F89-4A15-49F4-AE5E-52B288604C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098" y="-93320"/>
            <a:ext cx="2942840" cy="1558596"/>
          </a:xfrm>
          <a:prstGeom prst="rect">
            <a:avLst/>
          </a:prstGeom>
        </p:spPr>
      </p:pic>
      <p:sp>
        <p:nvSpPr>
          <p:cNvPr id="20" name="文本框 66">
            <a:extLst>
              <a:ext uri="{FF2B5EF4-FFF2-40B4-BE49-F238E27FC236}">
                <a16:creationId xmlns:a16="http://schemas.microsoft.com/office/drawing/2014/main" id="{16C87514-B3D9-4BF1-9705-7DCD82A9A0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4597" y="263050"/>
            <a:ext cx="1665841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</a:rPr>
              <a:t>几点建议</a:t>
            </a:r>
            <a:endParaRPr lang="en-US" altLang="zh-CN" sz="14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r>
              <a:rPr lang="en-US" altLang="zh-CN" sz="11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  <a:sym typeface="+mn-ea"/>
              </a:rPr>
              <a:t>YOUR TITLE HERE</a:t>
            </a:r>
            <a:endParaRPr lang="zh-CN" altLang="en-US" sz="11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endParaRPr lang="en-US" altLang="zh-CN" sz="1400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885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935073" y="1690372"/>
            <a:ext cx="8279024" cy="1192834"/>
            <a:chOff x="1810" y="2534"/>
            <a:chExt cx="15585" cy="2368"/>
          </a:xfrm>
        </p:grpSpPr>
        <p:sp>
          <p:nvSpPr>
            <p:cNvPr id="8" name="圆角矩形 7"/>
            <p:cNvSpPr/>
            <p:nvPr/>
          </p:nvSpPr>
          <p:spPr>
            <a:xfrm>
              <a:off x="1889" y="2605"/>
              <a:ext cx="15422" cy="2226"/>
            </a:xfrm>
            <a:prstGeom prst="roundRect">
              <a:avLst>
                <a:gd name="adj" fmla="val 0"/>
              </a:avLst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705"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矩形 93"/>
            <p:cNvSpPr/>
            <p:nvPr/>
          </p:nvSpPr>
          <p:spPr>
            <a:xfrm>
              <a:off x="1810" y="2534"/>
              <a:ext cx="605" cy="605"/>
            </a:xfrm>
            <a:custGeom>
              <a:avLst/>
              <a:gdLst/>
              <a:ahLst/>
              <a:cxnLst/>
              <a:rect l="l" t="t" r="r" b="b"/>
              <a:pathLst>
                <a:path w="504056" h="504056">
                  <a:moveTo>
                    <a:pt x="0" y="0"/>
                  </a:moveTo>
                  <a:lnTo>
                    <a:pt x="504056" y="0"/>
                  </a:lnTo>
                  <a:lnTo>
                    <a:pt x="504056" y="144016"/>
                  </a:lnTo>
                  <a:lnTo>
                    <a:pt x="144016" y="144016"/>
                  </a:lnTo>
                  <a:lnTo>
                    <a:pt x="144016" y="504056"/>
                  </a:lnTo>
                  <a:lnTo>
                    <a:pt x="0" y="50405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705"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矩形 93"/>
            <p:cNvSpPr/>
            <p:nvPr/>
          </p:nvSpPr>
          <p:spPr>
            <a:xfrm rot="10800000">
              <a:off x="16790" y="4297"/>
              <a:ext cx="605" cy="605"/>
            </a:xfrm>
            <a:custGeom>
              <a:avLst/>
              <a:gdLst/>
              <a:ahLst/>
              <a:cxnLst/>
              <a:rect l="l" t="t" r="r" b="b"/>
              <a:pathLst>
                <a:path w="504056" h="504056">
                  <a:moveTo>
                    <a:pt x="0" y="0"/>
                  </a:moveTo>
                  <a:lnTo>
                    <a:pt x="504056" y="0"/>
                  </a:lnTo>
                  <a:lnTo>
                    <a:pt x="504056" y="144016"/>
                  </a:lnTo>
                  <a:lnTo>
                    <a:pt x="144016" y="144016"/>
                  </a:lnTo>
                  <a:lnTo>
                    <a:pt x="144016" y="504056"/>
                  </a:lnTo>
                  <a:lnTo>
                    <a:pt x="0" y="50405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705"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180942" y="1880045"/>
            <a:ext cx="8033155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400" dirty="0">
                <a:latin typeface="方正兰亭黑_GBK" panose="02000000000000000000" pitchFamily="2" charset="-122"/>
                <a:ea typeface="方正兰亭黑_GBK" panose="02000000000000000000" pitchFamily="2" charset="-122"/>
                <a:sym typeface="+mn-ea"/>
              </a:rPr>
              <a:t>家长要经常过问孩子的学习</a:t>
            </a:r>
          </a:p>
          <a:p>
            <a:pPr algn="l">
              <a:lnSpc>
                <a:spcPct val="120000"/>
              </a:lnSpc>
            </a:pPr>
            <a:r>
              <a:rPr lang="zh-CN" altLang="en-US" sz="1400" dirty="0">
                <a:latin typeface="方正兰亭黑_GBK" panose="02000000000000000000" pitchFamily="2" charset="-122"/>
                <a:ea typeface="方正兰亭黑_GBK" panose="02000000000000000000" pitchFamily="2" charset="-122"/>
                <a:sym typeface="+mn-ea"/>
              </a:rPr>
              <a:t>了解孩子的学习效果.每天都要有家庭作业，所以希望家长能帮忙督促孩子认真完成作业，必要时要检查，签字。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825377" y="3063447"/>
            <a:ext cx="2216496" cy="2678876"/>
            <a:chOff x="3923665" y="3569335"/>
            <a:chExt cx="2216785" cy="2679225"/>
          </a:xfrm>
        </p:grpSpPr>
        <p:sp>
          <p:nvSpPr>
            <p:cNvPr id="11" name="Freeform 5"/>
            <p:cNvSpPr/>
            <p:nvPr/>
          </p:nvSpPr>
          <p:spPr bwMode="auto">
            <a:xfrm>
              <a:off x="4133215" y="3569335"/>
              <a:ext cx="1797050" cy="1620520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D77B9"/>
              </a:solidFill>
              <a:prstDash val="solid"/>
              <a:miter lim="800000"/>
            </a:ln>
          </p:spPr>
          <p:txBody>
            <a:bodyPr vert="horz" wrap="square" lIns="121890" tIns="60944" rIns="121890" bIns="60944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sz="1325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46"/>
            <p:cNvSpPr txBox="1"/>
            <p:nvPr/>
          </p:nvSpPr>
          <p:spPr>
            <a:xfrm>
              <a:off x="4530725" y="3899535"/>
              <a:ext cx="1002030" cy="9696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Arial" panose="020B0604020202020204" pitchFamily="34" charset="0"/>
                </a:rPr>
                <a:t>YOUR TITTLE HERE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3923665" y="5325110"/>
              <a:ext cx="2216785" cy="9234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及时了解学生每月在校的学习,纪律等情况,光靠一次家长会,解决不了什么根本性的问题,事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573326" y="3063447"/>
            <a:ext cx="2216496" cy="2669352"/>
            <a:chOff x="1671320" y="3569335"/>
            <a:chExt cx="2216785" cy="2669700"/>
          </a:xfrm>
        </p:grpSpPr>
        <p:sp>
          <p:nvSpPr>
            <p:cNvPr id="44" name="Freeform 5"/>
            <p:cNvSpPr/>
            <p:nvPr/>
          </p:nvSpPr>
          <p:spPr bwMode="auto">
            <a:xfrm>
              <a:off x="1881505" y="3569335"/>
              <a:ext cx="1797050" cy="1620520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4D77B9"/>
            </a:solidFill>
            <a:ln w="19050" cap="flat">
              <a:noFill/>
              <a:prstDash val="solid"/>
              <a:miter lim="800000"/>
            </a:ln>
          </p:spPr>
          <p:txBody>
            <a:bodyPr vert="horz" wrap="square" lIns="121890" tIns="60944" rIns="121890" bIns="60944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sz="1325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279015" y="3899535"/>
              <a:ext cx="1002030" cy="9696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>
                  <a:cs typeface="+mn-ea"/>
                  <a:sym typeface="Arial" panose="020B0604020202020204" pitchFamily="34" charset="0"/>
                </a:rPr>
                <a:t>YOUR TITTLE HERE</a:t>
              </a:r>
              <a:endParaRPr lang="zh-CN" altLang="en-US" sz="14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671320" y="5315585"/>
              <a:ext cx="2216785" cy="9234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创造和睦，祥和,稳定的家庭气氛，一个成天吵架问题成堆的家庭是无法教育好孩子的。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077429" y="3063447"/>
            <a:ext cx="2216496" cy="2669352"/>
            <a:chOff x="6176010" y="3569335"/>
            <a:chExt cx="2216785" cy="2669700"/>
          </a:xfrm>
        </p:grpSpPr>
        <p:sp>
          <p:nvSpPr>
            <p:cNvPr id="17" name="Freeform 5"/>
            <p:cNvSpPr/>
            <p:nvPr/>
          </p:nvSpPr>
          <p:spPr bwMode="auto">
            <a:xfrm>
              <a:off x="6396990" y="3569335"/>
              <a:ext cx="1797050" cy="1620520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4D77B9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121890" tIns="60944" rIns="121890" bIns="60944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sz="132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46"/>
            <p:cNvSpPr txBox="1"/>
            <p:nvPr/>
          </p:nvSpPr>
          <p:spPr>
            <a:xfrm>
              <a:off x="6794500" y="3899535"/>
              <a:ext cx="1002030" cy="9696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>
                  <a:cs typeface="+mn-ea"/>
                  <a:sym typeface="Arial" panose="020B0604020202020204" pitchFamily="34" charset="0"/>
                </a:rPr>
                <a:t>YOUR TITTLE HERE</a:t>
              </a:r>
              <a:endParaRPr lang="zh-CN" altLang="en-US" sz="1400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176010" y="5315585"/>
              <a:ext cx="2216785" cy="9234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实上想通过一次,二次的家长会解决很多问题也是不现实的.有特殊情况仍然需要家长通过电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329481" y="3063447"/>
            <a:ext cx="2216496" cy="2669352"/>
            <a:chOff x="8428355" y="3569335"/>
            <a:chExt cx="2216785" cy="2669700"/>
          </a:xfrm>
        </p:grpSpPr>
        <p:sp>
          <p:nvSpPr>
            <p:cNvPr id="37" name="Freeform 5"/>
            <p:cNvSpPr/>
            <p:nvPr/>
          </p:nvSpPr>
          <p:spPr bwMode="auto">
            <a:xfrm>
              <a:off x="8672830" y="3569335"/>
              <a:ext cx="1797050" cy="1620520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D77B9"/>
              </a:solidFill>
              <a:prstDash val="solid"/>
              <a:miter lim="800000"/>
            </a:ln>
          </p:spPr>
          <p:txBody>
            <a:bodyPr vert="horz" wrap="square" lIns="121890" tIns="60944" rIns="121890" bIns="60944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 sz="1325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TextBox 46"/>
            <p:cNvSpPr txBox="1"/>
            <p:nvPr/>
          </p:nvSpPr>
          <p:spPr>
            <a:xfrm>
              <a:off x="9070340" y="3899535"/>
              <a:ext cx="1002030" cy="9696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Arial" panose="020B0604020202020204" pitchFamily="34" charset="0"/>
                </a:rPr>
                <a:t>YOUR TITTLE HERE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8428355" y="5315585"/>
              <a:ext cx="2216785" cy="9234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话或到学校等不同形式与老师联系,使得老师与家长的教育取得一致,形成一股合力</a:t>
              </a:r>
            </a:p>
          </p:txBody>
        </p:sp>
      </p:grpSp>
      <p:pic>
        <p:nvPicPr>
          <p:cNvPr id="34" name="图片 33">
            <a:extLst>
              <a:ext uri="{FF2B5EF4-FFF2-40B4-BE49-F238E27FC236}">
                <a16:creationId xmlns:a16="http://schemas.microsoft.com/office/drawing/2014/main" id="{1E42F063-5DAA-43FB-BFF7-963756F920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098" y="-93320"/>
            <a:ext cx="2942840" cy="1558596"/>
          </a:xfrm>
          <a:prstGeom prst="rect">
            <a:avLst/>
          </a:prstGeom>
        </p:spPr>
      </p:pic>
      <p:sp>
        <p:nvSpPr>
          <p:cNvPr id="35" name="文本框 66">
            <a:extLst>
              <a:ext uri="{FF2B5EF4-FFF2-40B4-BE49-F238E27FC236}">
                <a16:creationId xmlns:a16="http://schemas.microsoft.com/office/drawing/2014/main" id="{44429ACF-9AB3-4835-9DCA-0310411296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4597" y="263050"/>
            <a:ext cx="1665841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</a:rPr>
              <a:t>几点建议</a:t>
            </a:r>
            <a:endParaRPr lang="en-US" altLang="zh-CN" sz="14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r>
              <a:rPr lang="en-US" altLang="zh-CN" sz="11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  <a:sym typeface="+mn-ea"/>
              </a:rPr>
              <a:t>YOUR TITLE HERE</a:t>
            </a:r>
            <a:endParaRPr lang="zh-CN" altLang="en-US" sz="11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endParaRPr lang="en-US" altLang="zh-CN" sz="1400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875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913690" y="3403197"/>
            <a:ext cx="1064571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点击添加</a:t>
            </a:r>
            <a:endParaRPr lang="en-US" altLang="zh-CN"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文字</a:t>
            </a:r>
          </a:p>
        </p:txBody>
      </p:sp>
      <p:sp>
        <p:nvSpPr>
          <p:cNvPr id="9" name="矩形 8"/>
          <p:cNvSpPr/>
          <p:nvPr/>
        </p:nvSpPr>
        <p:spPr>
          <a:xfrm>
            <a:off x="2650315" y="2206746"/>
            <a:ext cx="15146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添加标题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华文黑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02194" y="1782880"/>
            <a:ext cx="1508140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点击添加</a:t>
            </a:r>
            <a:endParaRPr lang="en-US" altLang="zh-CN"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文字点击添加</a:t>
            </a:r>
            <a:endParaRPr lang="en-US" altLang="zh-CN"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文字</a:t>
            </a:r>
          </a:p>
        </p:txBody>
      </p:sp>
      <p:sp>
        <p:nvSpPr>
          <p:cNvPr id="11" name="矩形 10"/>
          <p:cNvSpPr/>
          <p:nvPr/>
        </p:nvSpPr>
        <p:spPr>
          <a:xfrm>
            <a:off x="6184179" y="1238261"/>
            <a:ext cx="15146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添加标题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  <a:cs typeface="华文黑体" pitchFamily="2" charset="-122"/>
            </a:endParaRPr>
          </a:p>
        </p:txBody>
      </p:sp>
      <p:sp>
        <p:nvSpPr>
          <p:cNvPr id="3" name="TextBox 11"/>
          <p:cNvSpPr txBox="1"/>
          <p:nvPr/>
        </p:nvSpPr>
        <p:spPr>
          <a:xfrm>
            <a:off x="6871168" y="3076072"/>
            <a:ext cx="1064571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点击添加</a:t>
            </a:r>
            <a:endParaRPr lang="en-US" altLang="zh-CN"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文字</a:t>
            </a:r>
          </a:p>
        </p:txBody>
      </p:sp>
      <p:sp>
        <p:nvSpPr>
          <p:cNvPr id="13" name="矩形 12"/>
          <p:cNvSpPr/>
          <p:nvPr/>
        </p:nvSpPr>
        <p:spPr>
          <a:xfrm>
            <a:off x="6633530" y="4658851"/>
            <a:ext cx="15146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添加标题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华文黑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05860" y="1877230"/>
            <a:ext cx="1508140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点击添加</a:t>
            </a:r>
            <a:endParaRPr lang="en-US" altLang="zh-CN"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文字点击添加</a:t>
            </a:r>
            <a:endParaRPr lang="en-US" altLang="zh-CN"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文字</a:t>
            </a:r>
          </a:p>
        </p:txBody>
      </p:sp>
      <p:sp>
        <p:nvSpPr>
          <p:cNvPr id="15" name="矩形 14"/>
          <p:cNvSpPr/>
          <p:nvPr/>
        </p:nvSpPr>
        <p:spPr>
          <a:xfrm>
            <a:off x="8502439" y="3716623"/>
            <a:ext cx="15146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添加标题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华文黑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35649" y="5174490"/>
            <a:ext cx="74970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华文黑体" pitchFamily="2" charset="-122"/>
            </a:endParaRPr>
          </a:p>
        </p:txBody>
      </p:sp>
      <p:sp>
        <p:nvSpPr>
          <p:cNvPr id="17" name="Freeform 4"/>
          <p:cNvSpPr/>
          <p:nvPr/>
        </p:nvSpPr>
        <p:spPr bwMode="auto">
          <a:xfrm>
            <a:off x="4084051" y="1184177"/>
            <a:ext cx="2489420" cy="2488215"/>
          </a:xfrm>
          <a:custGeom>
            <a:avLst/>
            <a:gdLst/>
            <a:ahLst/>
            <a:cxnLst/>
            <a:rect l="l" t="t" r="r" b="b"/>
            <a:pathLst>
              <a:path w="2628619" h="2628031">
                <a:moveTo>
                  <a:pt x="1316980" y="400615"/>
                </a:moveTo>
                <a:cubicBezTo>
                  <a:pt x="813885" y="400615"/>
                  <a:pt x="406046" y="809559"/>
                  <a:pt x="406046" y="1314016"/>
                </a:cubicBezTo>
                <a:cubicBezTo>
                  <a:pt x="406046" y="1818473"/>
                  <a:pt x="813885" y="2227417"/>
                  <a:pt x="1316980" y="2227417"/>
                </a:cubicBezTo>
                <a:cubicBezTo>
                  <a:pt x="1820075" y="2227417"/>
                  <a:pt x="2227914" y="1818473"/>
                  <a:pt x="2227914" y="1314016"/>
                </a:cubicBezTo>
                <a:cubicBezTo>
                  <a:pt x="2227914" y="809559"/>
                  <a:pt x="1820075" y="400615"/>
                  <a:pt x="1316980" y="400615"/>
                </a:cubicBezTo>
                <a:close/>
                <a:moveTo>
                  <a:pt x="1151586" y="0"/>
                </a:moveTo>
                <a:lnTo>
                  <a:pt x="1254227" y="145306"/>
                </a:lnTo>
                <a:lnTo>
                  <a:pt x="1316813" y="142801"/>
                </a:lnTo>
                <a:lnTo>
                  <a:pt x="1379399" y="145306"/>
                </a:lnTo>
                <a:lnTo>
                  <a:pt x="1482041" y="0"/>
                </a:lnTo>
                <a:lnTo>
                  <a:pt x="1522096" y="5011"/>
                </a:lnTo>
                <a:lnTo>
                  <a:pt x="1564654" y="12526"/>
                </a:lnTo>
                <a:lnTo>
                  <a:pt x="1617227" y="182885"/>
                </a:lnTo>
                <a:lnTo>
                  <a:pt x="1679813" y="200422"/>
                </a:lnTo>
                <a:lnTo>
                  <a:pt x="1707351" y="210443"/>
                </a:lnTo>
                <a:lnTo>
                  <a:pt x="1737392" y="220464"/>
                </a:lnTo>
                <a:lnTo>
                  <a:pt x="1880089" y="115243"/>
                </a:lnTo>
                <a:lnTo>
                  <a:pt x="1917640" y="132780"/>
                </a:lnTo>
                <a:lnTo>
                  <a:pt x="1955192" y="152822"/>
                </a:lnTo>
                <a:lnTo>
                  <a:pt x="1952689" y="333201"/>
                </a:lnTo>
                <a:lnTo>
                  <a:pt x="2002758" y="368275"/>
                </a:lnTo>
                <a:lnTo>
                  <a:pt x="2027792" y="388317"/>
                </a:lnTo>
                <a:lnTo>
                  <a:pt x="2052827" y="405854"/>
                </a:lnTo>
                <a:lnTo>
                  <a:pt x="2223061" y="348233"/>
                </a:lnTo>
                <a:lnTo>
                  <a:pt x="2253102" y="378296"/>
                </a:lnTo>
                <a:lnTo>
                  <a:pt x="2283144" y="408360"/>
                </a:lnTo>
                <a:lnTo>
                  <a:pt x="2225564" y="578718"/>
                </a:lnTo>
                <a:lnTo>
                  <a:pt x="2263116" y="626318"/>
                </a:lnTo>
                <a:lnTo>
                  <a:pt x="2298164" y="678929"/>
                </a:lnTo>
                <a:lnTo>
                  <a:pt x="2475909" y="676424"/>
                </a:lnTo>
                <a:lnTo>
                  <a:pt x="2495937" y="711498"/>
                </a:lnTo>
                <a:lnTo>
                  <a:pt x="2515964" y="749077"/>
                </a:lnTo>
                <a:lnTo>
                  <a:pt x="2408316" y="891877"/>
                </a:lnTo>
                <a:lnTo>
                  <a:pt x="2428343" y="952004"/>
                </a:lnTo>
                <a:lnTo>
                  <a:pt x="2438357" y="984572"/>
                </a:lnTo>
                <a:lnTo>
                  <a:pt x="2445868" y="1014636"/>
                </a:lnTo>
                <a:lnTo>
                  <a:pt x="2616102" y="1067246"/>
                </a:lnTo>
                <a:lnTo>
                  <a:pt x="2628619" y="1149920"/>
                </a:lnTo>
                <a:lnTo>
                  <a:pt x="2483419" y="1252637"/>
                </a:lnTo>
                <a:lnTo>
                  <a:pt x="2485923" y="1312763"/>
                </a:lnTo>
                <a:lnTo>
                  <a:pt x="2483419" y="1375395"/>
                </a:lnTo>
                <a:lnTo>
                  <a:pt x="2628619" y="1478111"/>
                </a:lnTo>
                <a:lnTo>
                  <a:pt x="2623612" y="1520701"/>
                </a:lnTo>
                <a:lnTo>
                  <a:pt x="2616102" y="1560785"/>
                </a:lnTo>
                <a:lnTo>
                  <a:pt x="2445868" y="1615901"/>
                </a:lnTo>
                <a:lnTo>
                  <a:pt x="2428343" y="1676028"/>
                </a:lnTo>
                <a:lnTo>
                  <a:pt x="2418330" y="1706091"/>
                </a:lnTo>
                <a:lnTo>
                  <a:pt x="2408316" y="1736154"/>
                </a:lnTo>
                <a:lnTo>
                  <a:pt x="2515964" y="1878955"/>
                </a:lnTo>
                <a:lnTo>
                  <a:pt x="2495937" y="1916534"/>
                </a:lnTo>
                <a:lnTo>
                  <a:pt x="2475909" y="1951608"/>
                </a:lnTo>
                <a:lnTo>
                  <a:pt x="2298164" y="1949102"/>
                </a:lnTo>
                <a:lnTo>
                  <a:pt x="2263116" y="2001713"/>
                </a:lnTo>
                <a:lnTo>
                  <a:pt x="2245592" y="2026766"/>
                </a:lnTo>
                <a:lnTo>
                  <a:pt x="2225564" y="2049313"/>
                </a:lnTo>
                <a:lnTo>
                  <a:pt x="2283144" y="2219672"/>
                </a:lnTo>
                <a:lnTo>
                  <a:pt x="2253102" y="2252240"/>
                </a:lnTo>
                <a:lnTo>
                  <a:pt x="2223061" y="2282304"/>
                </a:lnTo>
                <a:lnTo>
                  <a:pt x="2052827" y="2224682"/>
                </a:lnTo>
                <a:lnTo>
                  <a:pt x="2002758" y="2262261"/>
                </a:lnTo>
                <a:lnTo>
                  <a:pt x="1952689" y="2297335"/>
                </a:lnTo>
                <a:lnTo>
                  <a:pt x="1955192" y="2475210"/>
                </a:lnTo>
                <a:lnTo>
                  <a:pt x="1917640" y="2495252"/>
                </a:lnTo>
                <a:lnTo>
                  <a:pt x="1880089" y="2512789"/>
                </a:lnTo>
                <a:lnTo>
                  <a:pt x="1737392" y="2407567"/>
                </a:lnTo>
                <a:lnTo>
                  <a:pt x="1679813" y="2427609"/>
                </a:lnTo>
                <a:lnTo>
                  <a:pt x="1647268" y="2435125"/>
                </a:lnTo>
                <a:lnTo>
                  <a:pt x="1617227" y="2445146"/>
                </a:lnTo>
                <a:lnTo>
                  <a:pt x="1564654" y="2615505"/>
                </a:lnTo>
                <a:lnTo>
                  <a:pt x="1482041" y="2628031"/>
                </a:lnTo>
                <a:lnTo>
                  <a:pt x="1379399" y="2482725"/>
                </a:lnTo>
                <a:lnTo>
                  <a:pt x="1316813" y="2482725"/>
                </a:lnTo>
                <a:lnTo>
                  <a:pt x="1254227" y="2482725"/>
                </a:lnTo>
                <a:lnTo>
                  <a:pt x="1151586" y="2628031"/>
                </a:lnTo>
                <a:lnTo>
                  <a:pt x="1109027" y="2623021"/>
                </a:lnTo>
                <a:lnTo>
                  <a:pt x="1066469" y="2615505"/>
                </a:lnTo>
                <a:lnTo>
                  <a:pt x="1013896" y="2445146"/>
                </a:lnTo>
                <a:lnTo>
                  <a:pt x="953813" y="2427609"/>
                </a:lnTo>
                <a:lnTo>
                  <a:pt x="923772" y="2417588"/>
                </a:lnTo>
                <a:lnTo>
                  <a:pt x="896234" y="2407567"/>
                </a:lnTo>
                <a:lnTo>
                  <a:pt x="753538" y="2512789"/>
                </a:lnTo>
                <a:lnTo>
                  <a:pt x="715986" y="2495252"/>
                </a:lnTo>
                <a:lnTo>
                  <a:pt x="678434" y="2475210"/>
                </a:lnTo>
                <a:lnTo>
                  <a:pt x="680938" y="2297335"/>
                </a:lnTo>
                <a:lnTo>
                  <a:pt x="630869" y="2262261"/>
                </a:lnTo>
                <a:lnTo>
                  <a:pt x="605834" y="2242219"/>
                </a:lnTo>
                <a:lnTo>
                  <a:pt x="580800" y="2224682"/>
                </a:lnTo>
                <a:lnTo>
                  <a:pt x="410566" y="2282304"/>
                </a:lnTo>
                <a:lnTo>
                  <a:pt x="380524" y="2252240"/>
                </a:lnTo>
                <a:lnTo>
                  <a:pt x="350483" y="2219672"/>
                </a:lnTo>
                <a:lnTo>
                  <a:pt x="408062" y="2049313"/>
                </a:lnTo>
                <a:lnTo>
                  <a:pt x="370510" y="2001713"/>
                </a:lnTo>
                <a:lnTo>
                  <a:pt x="335462" y="1949102"/>
                </a:lnTo>
                <a:lnTo>
                  <a:pt x="157717" y="1951608"/>
                </a:lnTo>
                <a:lnTo>
                  <a:pt x="137690" y="1916534"/>
                </a:lnTo>
                <a:lnTo>
                  <a:pt x="117662" y="1878955"/>
                </a:lnTo>
                <a:lnTo>
                  <a:pt x="225310" y="1736154"/>
                </a:lnTo>
                <a:lnTo>
                  <a:pt x="205283" y="1676028"/>
                </a:lnTo>
                <a:lnTo>
                  <a:pt x="195269" y="1645964"/>
                </a:lnTo>
                <a:lnTo>
                  <a:pt x="187759" y="1615901"/>
                </a:lnTo>
                <a:lnTo>
                  <a:pt x="15021" y="1560785"/>
                </a:lnTo>
                <a:lnTo>
                  <a:pt x="0" y="1478111"/>
                </a:lnTo>
                <a:lnTo>
                  <a:pt x="150207" y="1375395"/>
                </a:lnTo>
                <a:lnTo>
                  <a:pt x="147703" y="1312763"/>
                </a:lnTo>
                <a:lnTo>
                  <a:pt x="150207" y="1252637"/>
                </a:lnTo>
                <a:lnTo>
                  <a:pt x="0" y="1149920"/>
                </a:lnTo>
                <a:lnTo>
                  <a:pt x="7510" y="1107331"/>
                </a:lnTo>
                <a:lnTo>
                  <a:pt x="15021" y="1067246"/>
                </a:lnTo>
                <a:lnTo>
                  <a:pt x="187759" y="1014636"/>
                </a:lnTo>
                <a:lnTo>
                  <a:pt x="205283" y="952004"/>
                </a:lnTo>
                <a:lnTo>
                  <a:pt x="215297" y="921941"/>
                </a:lnTo>
                <a:lnTo>
                  <a:pt x="225310" y="891877"/>
                </a:lnTo>
                <a:lnTo>
                  <a:pt x="117662" y="749077"/>
                </a:lnTo>
                <a:lnTo>
                  <a:pt x="137690" y="711498"/>
                </a:lnTo>
                <a:lnTo>
                  <a:pt x="157717" y="676424"/>
                </a:lnTo>
                <a:lnTo>
                  <a:pt x="335462" y="678929"/>
                </a:lnTo>
                <a:lnTo>
                  <a:pt x="370510" y="626318"/>
                </a:lnTo>
                <a:lnTo>
                  <a:pt x="388034" y="601266"/>
                </a:lnTo>
                <a:lnTo>
                  <a:pt x="408062" y="578718"/>
                </a:lnTo>
                <a:lnTo>
                  <a:pt x="350483" y="408360"/>
                </a:lnTo>
                <a:lnTo>
                  <a:pt x="380524" y="378296"/>
                </a:lnTo>
                <a:lnTo>
                  <a:pt x="410566" y="348233"/>
                </a:lnTo>
                <a:lnTo>
                  <a:pt x="580800" y="405854"/>
                </a:lnTo>
                <a:lnTo>
                  <a:pt x="630869" y="368275"/>
                </a:lnTo>
                <a:lnTo>
                  <a:pt x="680938" y="333201"/>
                </a:lnTo>
                <a:lnTo>
                  <a:pt x="678434" y="152822"/>
                </a:lnTo>
                <a:lnTo>
                  <a:pt x="715986" y="132780"/>
                </a:lnTo>
                <a:lnTo>
                  <a:pt x="753538" y="115243"/>
                </a:lnTo>
                <a:lnTo>
                  <a:pt x="896234" y="220464"/>
                </a:lnTo>
                <a:lnTo>
                  <a:pt x="953813" y="200422"/>
                </a:lnTo>
                <a:lnTo>
                  <a:pt x="983855" y="190401"/>
                </a:lnTo>
                <a:lnTo>
                  <a:pt x="1013896" y="182885"/>
                </a:lnTo>
                <a:lnTo>
                  <a:pt x="1066469" y="12526"/>
                </a:lnTo>
                <a:close/>
              </a:path>
            </a:pathLst>
          </a:custGeom>
          <a:solidFill>
            <a:srgbClr val="4D77B9"/>
          </a:solidFill>
          <a:ln w="3175" cap="flat" cmpd="sng" algn="ctr">
            <a:solidFill>
              <a:schemeClr val="bg1"/>
            </a:solidFill>
            <a:prstDash val="solid"/>
          </a:ln>
          <a:effectLst>
            <a:outerShdw blurRad="63500" dir="5400000" sx="102000" sy="102000" algn="t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 fontAlgn="base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US" sz="2800" kern="0" dirty="0">
              <a:solidFill>
                <a:sysClr val="window" lastClr="FFFFFF"/>
              </a:solidFill>
              <a:latin typeface="Impact" panose="020B0806030902050204" pitchFamily="34" charset="0"/>
              <a:ea typeface="微软雅黑" panose="020B0503020204020204" charset="-122"/>
            </a:endParaRPr>
          </a:p>
        </p:txBody>
      </p:sp>
      <p:sp>
        <p:nvSpPr>
          <p:cNvPr id="18" name="Freeform 6"/>
          <p:cNvSpPr/>
          <p:nvPr/>
        </p:nvSpPr>
        <p:spPr bwMode="auto">
          <a:xfrm>
            <a:off x="6394303" y="2592338"/>
            <a:ext cx="1967680" cy="1966731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rgbClr val="4D77B9"/>
          </a:solidFill>
          <a:ln w="3175" cap="flat" cmpd="sng" algn="ctr">
            <a:solidFill>
              <a:schemeClr val="bg1"/>
            </a:solidFill>
            <a:prstDash val="solid"/>
          </a:ln>
          <a:effectLst>
            <a:outerShdw blurRad="63500" dir="5400000" sx="102000" sy="102000" algn="t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 fontAlgn="base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US" sz="2800" kern="0" dirty="0">
              <a:solidFill>
                <a:sysClr val="window" lastClr="FFFFFF"/>
              </a:solidFill>
              <a:latin typeface="Impact" panose="020B0806030902050204" pitchFamily="34" charset="0"/>
              <a:ea typeface="微软雅黑" panose="020B0503020204020204" charset="-122"/>
            </a:endParaRPr>
          </a:p>
        </p:txBody>
      </p:sp>
      <p:sp>
        <p:nvSpPr>
          <p:cNvPr id="19" name="Freeform 8"/>
          <p:cNvSpPr/>
          <p:nvPr/>
        </p:nvSpPr>
        <p:spPr bwMode="auto">
          <a:xfrm>
            <a:off x="2340864" y="2773609"/>
            <a:ext cx="2164904" cy="2169426"/>
          </a:xfrm>
          <a:custGeom>
            <a:avLst/>
            <a:gdLst/>
            <a:ahLst/>
            <a:cxnLst/>
            <a:rect l="l" t="t" r="r" b="b"/>
            <a:pathLst>
              <a:path w="2075647" h="2080525">
                <a:moveTo>
                  <a:pt x="1036488" y="349870"/>
                </a:moveTo>
                <a:cubicBezTo>
                  <a:pt x="655847" y="349870"/>
                  <a:pt x="347277" y="658371"/>
                  <a:pt x="347277" y="1038927"/>
                </a:cubicBezTo>
                <a:cubicBezTo>
                  <a:pt x="347277" y="1419483"/>
                  <a:pt x="655847" y="1727984"/>
                  <a:pt x="1036488" y="1727984"/>
                </a:cubicBezTo>
                <a:cubicBezTo>
                  <a:pt x="1417129" y="1727984"/>
                  <a:pt x="1725699" y="1419483"/>
                  <a:pt x="1725699" y="1038927"/>
                </a:cubicBezTo>
                <a:cubicBezTo>
                  <a:pt x="1725699" y="658371"/>
                  <a:pt x="1417129" y="349870"/>
                  <a:pt x="1036488" y="349870"/>
                </a:cubicBezTo>
                <a:close/>
                <a:moveTo>
                  <a:pt x="1096908" y="0"/>
                </a:moveTo>
                <a:lnTo>
                  <a:pt x="1138010" y="2569"/>
                </a:lnTo>
                <a:lnTo>
                  <a:pt x="1179112" y="7706"/>
                </a:lnTo>
                <a:lnTo>
                  <a:pt x="1230489" y="174661"/>
                </a:lnTo>
                <a:lnTo>
                  <a:pt x="1261315" y="182367"/>
                </a:lnTo>
                <a:lnTo>
                  <a:pt x="1292142" y="192641"/>
                </a:lnTo>
                <a:lnTo>
                  <a:pt x="1322968" y="200347"/>
                </a:lnTo>
                <a:lnTo>
                  <a:pt x="1353795" y="213190"/>
                </a:lnTo>
                <a:lnTo>
                  <a:pt x="1487376" y="100173"/>
                </a:lnTo>
                <a:lnTo>
                  <a:pt x="1523340" y="118153"/>
                </a:lnTo>
                <a:lnTo>
                  <a:pt x="1559304" y="138702"/>
                </a:lnTo>
                <a:lnTo>
                  <a:pt x="1538753" y="313363"/>
                </a:lnTo>
                <a:lnTo>
                  <a:pt x="1569580" y="333912"/>
                </a:lnTo>
                <a:lnTo>
                  <a:pt x="1595269" y="354460"/>
                </a:lnTo>
                <a:lnTo>
                  <a:pt x="1618388" y="375008"/>
                </a:lnTo>
                <a:lnTo>
                  <a:pt x="1644077" y="398125"/>
                </a:lnTo>
                <a:lnTo>
                  <a:pt x="1811054" y="344186"/>
                </a:lnTo>
                <a:lnTo>
                  <a:pt x="1836742" y="375008"/>
                </a:lnTo>
                <a:lnTo>
                  <a:pt x="1862431" y="405831"/>
                </a:lnTo>
                <a:lnTo>
                  <a:pt x="1777658" y="562512"/>
                </a:lnTo>
                <a:lnTo>
                  <a:pt x="1811054" y="619021"/>
                </a:lnTo>
                <a:lnTo>
                  <a:pt x="1823898" y="647275"/>
                </a:lnTo>
                <a:lnTo>
                  <a:pt x="1839311" y="678097"/>
                </a:lnTo>
                <a:lnTo>
                  <a:pt x="2019132" y="693508"/>
                </a:lnTo>
                <a:lnTo>
                  <a:pt x="2031976" y="732037"/>
                </a:lnTo>
                <a:lnTo>
                  <a:pt x="2042252" y="770565"/>
                </a:lnTo>
                <a:lnTo>
                  <a:pt x="1900964" y="881013"/>
                </a:lnTo>
                <a:lnTo>
                  <a:pt x="1906102" y="914404"/>
                </a:lnTo>
                <a:lnTo>
                  <a:pt x="1911240" y="945226"/>
                </a:lnTo>
                <a:lnTo>
                  <a:pt x="1913808" y="981186"/>
                </a:lnTo>
                <a:lnTo>
                  <a:pt x="1913808" y="1014577"/>
                </a:lnTo>
                <a:lnTo>
                  <a:pt x="2075647" y="1096771"/>
                </a:lnTo>
                <a:lnTo>
                  <a:pt x="2073078" y="1135299"/>
                </a:lnTo>
                <a:lnTo>
                  <a:pt x="2067941" y="1173827"/>
                </a:lnTo>
                <a:lnTo>
                  <a:pt x="1893257" y="1225198"/>
                </a:lnTo>
                <a:lnTo>
                  <a:pt x="1885551" y="1258589"/>
                </a:lnTo>
                <a:lnTo>
                  <a:pt x="1875275" y="1289412"/>
                </a:lnTo>
                <a:lnTo>
                  <a:pt x="1865000" y="1320235"/>
                </a:lnTo>
                <a:lnTo>
                  <a:pt x="1854724" y="1351057"/>
                </a:lnTo>
                <a:lnTo>
                  <a:pt x="1975461" y="1494896"/>
                </a:lnTo>
                <a:lnTo>
                  <a:pt x="1957479" y="1528287"/>
                </a:lnTo>
                <a:lnTo>
                  <a:pt x="1942066" y="1559110"/>
                </a:lnTo>
                <a:lnTo>
                  <a:pt x="1754538" y="1538561"/>
                </a:lnTo>
                <a:lnTo>
                  <a:pt x="1736556" y="1564247"/>
                </a:lnTo>
                <a:lnTo>
                  <a:pt x="1716005" y="1592501"/>
                </a:lnTo>
                <a:lnTo>
                  <a:pt x="1692886" y="1615618"/>
                </a:lnTo>
                <a:lnTo>
                  <a:pt x="1672335" y="1641303"/>
                </a:lnTo>
                <a:lnTo>
                  <a:pt x="1728850" y="1821102"/>
                </a:lnTo>
                <a:lnTo>
                  <a:pt x="1700592" y="1844219"/>
                </a:lnTo>
                <a:lnTo>
                  <a:pt x="1672335" y="1864767"/>
                </a:lnTo>
                <a:lnTo>
                  <a:pt x="1507927" y="1774868"/>
                </a:lnTo>
                <a:lnTo>
                  <a:pt x="1451412" y="1808259"/>
                </a:lnTo>
                <a:lnTo>
                  <a:pt x="1420585" y="1823670"/>
                </a:lnTo>
                <a:lnTo>
                  <a:pt x="1392328" y="1839081"/>
                </a:lnTo>
                <a:lnTo>
                  <a:pt x="1374346" y="2026586"/>
                </a:lnTo>
                <a:lnTo>
                  <a:pt x="1340950" y="2039428"/>
                </a:lnTo>
                <a:lnTo>
                  <a:pt x="1307555" y="2047134"/>
                </a:lnTo>
                <a:lnTo>
                  <a:pt x="1186818" y="1898158"/>
                </a:lnTo>
                <a:lnTo>
                  <a:pt x="1155992" y="1903295"/>
                </a:lnTo>
                <a:lnTo>
                  <a:pt x="1122596" y="1908432"/>
                </a:lnTo>
                <a:lnTo>
                  <a:pt x="1091770" y="1911001"/>
                </a:lnTo>
                <a:lnTo>
                  <a:pt x="1058375" y="1911001"/>
                </a:lnTo>
                <a:lnTo>
                  <a:pt x="971033" y="2080525"/>
                </a:lnTo>
                <a:lnTo>
                  <a:pt x="935069" y="2077957"/>
                </a:lnTo>
                <a:lnTo>
                  <a:pt x="901674" y="2072819"/>
                </a:lnTo>
                <a:lnTo>
                  <a:pt x="845158" y="1890452"/>
                </a:lnTo>
                <a:lnTo>
                  <a:pt x="814332" y="1882747"/>
                </a:lnTo>
                <a:lnTo>
                  <a:pt x="780937" y="1875041"/>
                </a:lnTo>
                <a:lnTo>
                  <a:pt x="750110" y="1864767"/>
                </a:lnTo>
                <a:lnTo>
                  <a:pt x="719284" y="1851924"/>
                </a:lnTo>
                <a:lnTo>
                  <a:pt x="577996" y="1975215"/>
                </a:lnTo>
                <a:lnTo>
                  <a:pt x="544601" y="1959803"/>
                </a:lnTo>
                <a:lnTo>
                  <a:pt x="511205" y="1939255"/>
                </a:lnTo>
                <a:lnTo>
                  <a:pt x="531756" y="1754319"/>
                </a:lnTo>
                <a:lnTo>
                  <a:pt x="506068" y="1733771"/>
                </a:lnTo>
                <a:lnTo>
                  <a:pt x="480379" y="1713223"/>
                </a:lnTo>
                <a:lnTo>
                  <a:pt x="454690" y="1690106"/>
                </a:lnTo>
                <a:lnTo>
                  <a:pt x="431570" y="1669557"/>
                </a:lnTo>
                <a:lnTo>
                  <a:pt x="254318" y="1726065"/>
                </a:lnTo>
                <a:lnTo>
                  <a:pt x="231198" y="1697811"/>
                </a:lnTo>
                <a:lnTo>
                  <a:pt x="208079" y="1666989"/>
                </a:lnTo>
                <a:lnTo>
                  <a:pt x="297989" y="1505170"/>
                </a:lnTo>
                <a:lnTo>
                  <a:pt x="264594" y="1446093"/>
                </a:lnTo>
                <a:lnTo>
                  <a:pt x="249181" y="1417839"/>
                </a:lnTo>
                <a:lnTo>
                  <a:pt x="236336" y="1387017"/>
                </a:lnTo>
                <a:lnTo>
                  <a:pt x="51378" y="1371606"/>
                </a:lnTo>
                <a:lnTo>
                  <a:pt x="41102" y="1338214"/>
                </a:lnTo>
                <a:lnTo>
                  <a:pt x="30827" y="1302255"/>
                </a:lnTo>
                <a:lnTo>
                  <a:pt x="172114" y="1184101"/>
                </a:lnTo>
                <a:lnTo>
                  <a:pt x="166977" y="1153279"/>
                </a:lnTo>
                <a:lnTo>
                  <a:pt x="164408" y="1119888"/>
                </a:lnTo>
                <a:lnTo>
                  <a:pt x="161839" y="1086497"/>
                </a:lnTo>
                <a:lnTo>
                  <a:pt x="159270" y="1053105"/>
                </a:lnTo>
                <a:lnTo>
                  <a:pt x="0" y="970912"/>
                </a:lnTo>
                <a:lnTo>
                  <a:pt x="2569" y="929815"/>
                </a:lnTo>
                <a:lnTo>
                  <a:pt x="7707" y="893855"/>
                </a:lnTo>
                <a:lnTo>
                  <a:pt x="179821" y="842484"/>
                </a:lnTo>
                <a:lnTo>
                  <a:pt x="187528" y="811662"/>
                </a:lnTo>
                <a:lnTo>
                  <a:pt x="200372" y="778271"/>
                </a:lnTo>
                <a:lnTo>
                  <a:pt x="210647" y="747448"/>
                </a:lnTo>
                <a:lnTo>
                  <a:pt x="220923" y="714057"/>
                </a:lnTo>
                <a:lnTo>
                  <a:pt x="105324" y="577924"/>
                </a:lnTo>
                <a:lnTo>
                  <a:pt x="123306" y="544533"/>
                </a:lnTo>
                <a:lnTo>
                  <a:pt x="141288" y="511141"/>
                </a:lnTo>
                <a:lnTo>
                  <a:pt x="321109" y="529121"/>
                </a:lnTo>
                <a:lnTo>
                  <a:pt x="339091" y="503436"/>
                </a:lnTo>
                <a:lnTo>
                  <a:pt x="359642" y="477750"/>
                </a:lnTo>
                <a:lnTo>
                  <a:pt x="380193" y="449496"/>
                </a:lnTo>
                <a:lnTo>
                  <a:pt x="403313" y="426379"/>
                </a:lnTo>
                <a:lnTo>
                  <a:pt x="349366" y="259424"/>
                </a:lnTo>
                <a:lnTo>
                  <a:pt x="380193" y="233738"/>
                </a:lnTo>
                <a:lnTo>
                  <a:pt x="411019" y="205484"/>
                </a:lnTo>
                <a:lnTo>
                  <a:pt x="567720" y="292815"/>
                </a:lnTo>
                <a:lnTo>
                  <a:pt x="624236" y="259424"/>
                </a:lnTo>
                <a:lnTo>
                  <a:pt x="655062" y="244012"/>
                </a:lnTo>
                <a:lnTo>
                  <a:pt x="683320" y="231170"/>
                </a:lnTo>
                <a:lnTo>
                  <a:pt x="698733" y="53940"/>
                </a:lnTo>
                <a:lnTo>
                  <a:pt x="737266" y="41097"/>
                </a:lnTo>
                <a:lnTo>
                  <a:pt x="775799" y="30823"/>
                </a:lnTo>
                <a:lnTo>
                  <a:pt x="886260" y="166956"/>
                </a:lnTo>
                <a:lnTo>
                  <a:pt x="919656" y="161819"/>
                </a:lnTo>
                <a:lnTo>
                  <a:pt x="953051" y="159250"/>
                </a:lnTo>
                <a:lnTo>
                  <a:pt x="983877" y="156682"/>
                </a:lnTo>
                <a:lnTo>
                  <a:pt x="1017273" y="154113"/>
                </a:lnTo>
                <a:close/>
              </a:path>
            </a:pathLst>
          </a:custGeom>
          <a:solidFill>
            <a:srgbClr val="4D77B9"/>
          </a:solidFill>
          <a:ln w="3175" cap="flat" cmpd="sng" algn="ctr">
            <a:solidFill>
              <a:schemeClr val="bg1"/>
            </a:solidFill>
            <a:prstDash val="solid"/>
          </a:ln>
          <a:effectLst>
            <a:outerShdw blurRad="63500" dir="5400000" sx="102000" sy="102000" algn="t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 fontAlgn="base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US" sz="2800" kern="0" dirty="0">
              <a:solidFill>
                <a:sysClr val="window" lastClr="FFFFFF"/>
              </a:solidFill>
              <a:latin typeface="Impact" panose="020B0806030902050204" pitchFamily="34" charset="0"/>
              <a:ea typeface="微软雅黑" panose="020B0503020204020204" charset="-122"/>
            </a:endParaRPr>
          </a:p>
        </p:txBody>
      </p:sp>
      <p:sp>
        <p:nvSpPr>
          <p:cNvPr id="20" name="Freeform 6"/>
          <p:cNvSpPr/>
          <p:nvPr/>
        </p:nvSpPr>
        <p:spPr bwMode="auto">
          <a:xfrm>
            <a:off x="8047159" y="1290964"/>
            <a:ext cx="2376850" cy="2375702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rgbClr val="4D77B9"/>
          </a:solidFill>
          <a:ln w="3175" cap="flat" cmpd="sng" algn="ctr">
            <a:solidFill>
              <a:schemeClr val="bg1"/>
            </a:solidFill>
            <a:prstDash val="solid"/>
          </a:ln>
          <a:effectLst>
            <a:outerShdw blurRad="63500" dir="5400000" sx="102000" sy="102000" algn="t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 fontAlgn="base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US" sz="2800" kern="0" dirty="0">
              <a:solidFill>
                <a:sysClr val="window" lastClr="FFFFFF"/>
              </a:solidFill>
              <a:latin typeface="Impact" panose="020B0806030902050204" pitchFamily="34" charset="0"/>
              <a:ea typeface="微软雅黑" panose="020B0503020204020204" charset="-122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17C13909-080F-45E6-A021-44340A1CDC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54" y="-93320"/>
            <a:ext cx="2942840" cy="1558596"/>
          </a:xfrm>
          <a:prstGeom prst="rect">
            <a:avLst/>
          </a:prstGeom>
        </p:spPr>
      </p:pic>
      <p:sp>
        <p:nvSpPr>
          <p:cNvPr id="26" name="文本框 66">
            <a:extLst>
              <a:ext uri="{FF2B5EF4-FFF2-40B4-BE49-F238E27FC236}">
                <a16:creationId xmlns:a16="http://schemas.microsoft.com/office/drawing/2014/main" id="{AFAAE6E9-3DE0-4B8F-A6DA-271D2E3A5A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353" y="263050"/>
            <a:ext cx="1665841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</a:rPr>
              <a:t>几点建议</a:t>
            </a:r>
            <a:endParaRPr lang="en-US" altLang="zh-CN" sz="14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r>
              <a:rPr lang="en-US" altLang="zh-CN" sz="11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  <a:sym typeface="+mn-ea"/>
              </a:rPr>
              <a:t>YOUR TITLE HERE</a:t>
            </a:r>
            <a:endParaRPr lang="zh-CN" altLang="en-US" sz="11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endParaRPr lang="en-US" altLang="zh-CN" sz="1400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985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9" dur="8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64800000">
                                      <p:cBhvr>
                                        <p:cTn id="24" dur="7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86400000">
                                      <p:cBhvr>
                                        <p:cTn id="39" dur="7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86400000">
                                      <p:cBhvr>
                                        <p:cTn id="54" dur="7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5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3" grpId="0"/>
      <p:bldP spid="13" grpId="0"/>
      <p:bldP spid="14" grpId="0"/>
      <p:bldP spid="15" grpId="0"/>
      <p:bldP spid="16" grpId="0"/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Line 5">
            <a:extLst>
              <a:ext uri="{FF2B5EF4-FFF2-40B4-BE49-F238E27FC236}">
                <a16:creationId xmlns:a16="http://schemas.microsoft.com/office/drawing/2014/main" id="{11A27394-35AB-4217-AC1B-4AB3BFE955A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911131" y="1737915"/>
            <a:ext cx="1919977" cy="750034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6" name="Line 6">
            <a:extLst>
              <a:ext uri="{FF2B5EF4-FFF2-40B4-BE49-F238E27FC236}">
                <a16:creationId xmlns:a16="http://schemas.microsoft.com/office/drawing/2014/main" id="{E674EB5B-4110-470C-902A-19590E5A8EE0}"/>
              </a:ext>
            </a:extLst>
          </p:cNvPr>
          <p:cNvSpPr>
            <a:spLocks noChangeShapeType="1"/>
          </p:cNvSpPr>
          <p:nvPr/>
        </p:nvSpPr>
        <p:spPr bwMode="auto">
          <a:xfrm>
            <a:off x="4911131" y="2487949"/>
            <a:ext cx="1919977" cy="751415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7" name="Line 7">
            <a:extLst>
              <a:ext uri="{FF2B5EF4-FFF2-40B4-BE49-F238E27FC236}">
                <a16:creationId xmlns:a16="http://schemas.microsoft.com/office/drawing/2014/main" id="{712FED7D-610B-4280-B010-6736E3288D4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911131" y="3239365"/>
            <a:ext cx="1919977" cy="751415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8" name="Line 8">
            <a:extLst>
              <a:ext uri="{FF2B5EF4-FFF2-40B4-BE49-F238E27FC236}">
                <a16:creationId xmlns:a16="http://schemas.microsoft.com/office/drawing/2014/main" id="{900594DC-4577-40E2-B3CD-43DA6C082466}"/>
              </a:ext>
            </a:extLst>
          </p:cNvPr>
          <p:cNvSpPr>
            <a:spLocks noChangeShapeType="1"/>
          </p:cNvSpPr>
          <p:nvPr/>
        </p:nvSpPr>
        <p:spPr bwMode="auto">
          <a:xfrm>
            <a:off x="4911131" y="3990780"/>
            <a:ext cx="1919977" cy="751415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9" name="Line 9">
            <a:extLst>
              <a:ext uri="{FF2B5EF4-FFF2-40B4-BE49-F238E27FC236}">
                <a16:creationId xmlns:a16="http://schemas.microsoft.com/office/drawing/2014/main" id="{68381379-AAF7-441B-AAD6-2017B3C7B3D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911131" y="4742195"/>
            <a:ext cx="1919977" cy="751415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30" name="TextBox 22">
            <a:extLst>
              <a:ext uri="{FF2B5EF4-FFF2-40B4-BE49-F238E27FC236}">
                <a16:creationId xmlns:a16="http://schemas.microsoft.com/office/drawing/2014/main" id="{E8E26C63-2E6A-4976-B9B2-421A622406F9}"/>
              </a:ext>
            </a:extLst>
          </p:cNvPr>
          <p:cNvSpPr txBox="1"/>
          <p:nvPr/>
        </p:nvSpPr>
        <p:spPr>
          <a:xfrm>
            <a:off x="7307995" y="1336296"/>
            <a:ext cx="4081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制定全面、具体的安全管理制度，形成系列化安全管理体系，确保各</a:t>
            </a:r>
          </a:p>
          <a:p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项活动的正常进行</a:t>
            </a:r>
          </a:p>
        </p:txBody>
      </p:sp>
      <p:sp>
        <p:nvSpPr>
          <p:cNvPr id="31" name="TextBox 22">
            <a:extLst>
              <a:ext uri="{FF2B5EF4-FFF2-40B4-BE49-F238E27FC236}">
                <a16:creationId xmlns:a16="http://schemas.microsoft.com/office/drawing/2014/main" id="{F6C69412-2EC5-410D-846B-180D153122A4}"/>
              </a:ext>
            </a:extLst>
          </p:cNvPr>
          <p:cNvSpPr txBox="1"/>
          <p:nvPr/>
        </p:nvSpPr>
        <p:spPr>
          <a:xfrm>
            <a:off x="7307995" y="2940973"/>
            <a:ext cx="4081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800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制定全面、具体的安全管理制度，形成系列化安全管理体系，确保各项活动的正常进行</a:t>
            </a:r>
          </a:p>
        </p:txBody>
      </p:sp>
      <p:sp>
        <p:nvSpPr>
          <p:cNvPr id="32" name="TextBox 22">
            <a:extLst>
              <a:ext uri="{FF2B5EF4-FFF2-40B4-BE49-F238E27FC236}">
                <a16:creationId xmlns:a16="http://schemas.microsoft.com/office/drawing/2014/main" id="{26696583-96CF-4535-9B09-5257F31E94C4}"/>
              </a:ext>
            </a:extLst>
          </p:cNvPr>
          <p:cNvSpPr txBox="1"/>
          <p:nvPr/>
        </p:nvSpPr>
        <p:spPr>
          <a:xfrm>
            <a:off x="7307995" y="4183448"/>
            <a:ext cx="4081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800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制定全面、具体的安全管理制度，形成系列化安全管理体系，确保各项活动的正常进行</a:t>
            </a:r>
          </a:p>
        </p:txBody>
      </p:sp>
      <p:sp>
        <p:nvSpPr>
          <p:cNvPr id="33" name="TextBox 22">
            <a:extLst>
              <a:ext uri="{FF2B5EF4-FFF2-40B4-BE49-F238E27FC236}">
                <a16:creationId xmlns:a16="http://schemas.microsoft.com/office/drawing/2014/main" id="{EE91AC72-BD30-4CF0-9672-D63222DBFE5A}"/>
              </a:ext>
            </a:extLst>
          </p:cNvPr>
          <p:cNvSpPr txBox="1"/>
          <p:nvPr/>
        </p:nvSpPr>
        <p:spPr>
          <a:xfrm>
            <a:off x="985813" y="2025382"/>
            <a:ext cx="34775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成立安全委员会，制定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张营小学安全管理工作章程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，将师生在校的各个方面加以规范，避免意外事故的发生。</a:t>
            </a:r>
          </a:p>
        </p:txBody>
      </p:sp>
      <p:sp>
        <p:nvSpPr>
          <p:cNvPr id="34" name="TextBox 22">
            <a:extLst>
              <a:ext uri="{FF2B5EF4-FFF2-40B4-BE49-F238E27FC236}">
                <a16:creationId xmlns:a16="http://schemas.microsoft.com/office/drawing/2014/main" id="{DB02B5AE-7369-44B1-911B-D769D6865006}"/>
              </a:ext>
            </a:extLst>
          </p:cNvPr>
          <p:cNvSpPr txBox="1"/>
          <p:nvPr/>
        </p:nvSpPr>
        <p:spPr>
          <a:xfrm>
            <a:off x="985813" y="3584399"/>
            <a:ext cx="3477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制定全面、具体的安全管理制度，形成系列化安全管理体系，确保各项活动的正常进行</a:t>
            </a:r>
          </a:p>
        </p:txBody>
      </p:sp>
      <p:sp>
        <p:nvSpPr>
          <p:cNvPr id="35" name="TextBox 22">
            <a:extLst>
              <a:ext uri="{FF2B5EF4-FFF2-40B4-BE49-F238E27FC236}">
                <a16:creationId xmlns:a16="http://schemas.microsoft.com/office/drawing/2014/main" id="{687C3074-678B-4037-8DE1-53CCBB9B4EDE}"/>
              </a:ext>
            </a:extLst>
          </p:cNvPr>
          <p:cNvSpPr txBox="1"/>
          <p:nvPr/>
        </p:nvSpPr>
        <p:spPr>
          <a:xfrm>
            <a:off x="985813" y="5046077"/>
            <a:ext cx="3477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制定全面、具体的安全管理制度，形成系列化安全管理体系，确保各项活动的正常进行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A6CC4B6-C7CF-4CA8-AD87-1BA802540021}"/>
              </a:ext>
            </a:extLst>
          </p:cNvPr>
          <p:cNvGrpSpPr/>
          <p:nvPr/>
        </p:nvGrpSpPr>
        <p:grpSpPr>
          <a:xfrm>
            <a:off x="6470595" y="1418840"/>
            <a:ext cx="721027" cy="719646"/>
            <a:chOff x="6470595" y="1511813"/>
            <a:chExt cx="721027" cy="719646"/>
          </a:xfrm>
        </p:grpSpPr>
        <p:sp>
          <p:nvSpPr>
            <p:cNvPr id="37" name="Freeform 10">
              <a:extLst>
                <a:ext uri="{FF2B5EF4-FFF2-40B4-BE49-F238E27FC236}">
                  <a16:creationId xmlns:a16="http://schemas.microsoft.com/office/drawing/2014/main" id="{FEE86513-E360-4656-9DC6-33E0AEC55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0595" y="1511813"/>
              <a:ext cx="721027" cy="719646"/>
            </a:xfrm>
            <a:custGeom>
              <a:avLst/>
              <a:gdLst>
                <a:gd name="T0" fmla="*/ 102 w 1013"/>
                <a:gd name="T1" fmla="*/ 0 h 1013"/>
                <a:gd name="T2" fmla="*/ 911 w 1013"/>
                <a:gd name="T3" fmla="*/ 0 h 1013"/>
                <a:gd name="T4" fmla="*/ 1013 w 1013"/>
                <a:gd name="T5" fmla="*/ 102 h 1013"/>
                <a:gd name="T6" fmla="*/ 1013 w 1013"/>
                <a:gd name="T7" fmla="*/ 911 h 1013"/>
                <a:gd name="T8" fmla="*/ 911 w 1013"/>
                <a:gd name="T9" fmla="*/ 1013 h 1013"/>
                <a:gd name="T10" fmla="*/ 102 w 1013"/>
                <a:gd name="T11" fmla="*/ 1013 h 1013"/>
                <a:gd name="T12" fmla="*/ 0 w 1013"/>
                <a:gd name="T13" fmla="*/ 911 h 1013"/>
                <a:gd name="T14" fmla="*/ 0 w 1013"/>
                <a:gd name="T15" fmla="*/ 102 h 1013"/>
                <a:gd name="T16" fmla="*/ 102 w 1013"/>
                <a:gd name="T17" fmla="*/ 0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3" h="1013">
                  <a:moveTo>
                    <a:pt x="102" y="0"/>
                  </a:moveTo>
                  <a:lnTo>
                    <a:pt x="911" y="0"/>
                  </a:lnTo>
                  <a:cubicBezTo>
                    <a:pt x="968" y="0"/>
                    <a:pt x="1013" y="46"/>
                    <a:pt x="1013" y="102"/>
                  </a:cubicBezTo>
                  <a:lnTo>
                    <a:pt x="1013" y="911"/>
                  </a:lnTo>
                  <a:cubicBezTo>
                    <a:pt x="1013" y="967"/>
                    <a:pt x="968" y="1013"/>
                    <a:pt x="911" y="1013"/>
                  </a:cubicBezTo>
                  <a:lnTo>
                    <a:pt x="102" y="1013"/>
                  </a:lnTo>
                  <a:cubicBezTo>
                    <a:pt x="46" y="1013"/>
                    <a:pt x="0" y="967"/>
                    <a:pt x="0" y="911"/>
                  </a:cubicBezTo>
                  <a:lnTo>
                    <a:pt x="0" y="102"/>
                  </a:lnTo>
                  <a:cubicBezTo>
                    <a:pt x="0" y="46"/>
                    <a:pt x="46" y="0"/>
                    <a:pt x="102" y="0"/>
                  </a:cubicBezTo>
                  <a:close/>
                </a:path>
              </a:pathLst>
            </a:custGeom>
            <a:solidFill>
              <a:srgbClr val="4D77B9"/>
            </a:solidFill>
            <a:ln w="19050" cap="flat">
              <a:solidFill>
                <a:srgbClr val="4D77B9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E6EB0C1-07E1-49EC-B981-8AE3192B58CD}"/>
                </a:ext>
              </a:extLst>
            </p:cNvPr>
            <p:cNvSpPr txBox="1"/>
            <p:nvPr/>
          </p:nvSpPr>
          <p:spPr>
            <a:xfrm>
              <a:off x="6618857" y="1571195"/>
              <a:ext cx="42191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1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538B08F-86E2-4301-8A53-01F9E5D60AC0}"/>
              </a:ext>
            </a:extLst>
          </p:cNvPr>
          <p:cNvGrpSpPr/>
          <p:nvPr/>
        </p:nvGrpSpPr>
        <p:grpSpPr>
          <a:xfrm>
            <a:off x="4565812" y="2102572"/>
            <a:ext cx="721027" cy="718265"/>
            <a:chOff x="4565812" y="2195545"/>
            <a:chExt cx="721027" cy="718265"/>
          </a:xfrm>
          <a:solidFill>
            <a:srgbClr val="00A5BC"/>
          </a:solidFill>
        </p:grpSpPr>
        <p:sp>
          <p:nvSpPr>
            <p:cNvPr id="40" name="Freeform 13">
              <a:extLst>
                <a:ext uri="{FF2B5EF4-FFF2-40B4-BE49-F238E27FC236}">
                  <a16:creationId xmlns:a16="http://schemas.microsoft.com/office/drawing/2014/main" id="{3F472B79-56B0-4776-B98A-A7A69CFF3E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5812" y="2195545"/>
              <a:ext cx="721027" cy="718265"/>
            </a:xfrm>
            <a:custGeom>
              <a:avLst/>
              <a:gdLst>
                <a:gd name="T0" fmla="*/ 102 w 1013"/>
                <a:gd name="T1" fmla="*/ 0 h 1013"/>
                <a:gd name="T2" fmla="*/ 911 w 1013"/>
                <a:gd name="T3" fmla="*/ 0 h 1013"/>
                <a:gd name="T4" fmla="*/ 1013 w 1013"/>
                <a:gd name="T5" fmla="*/ 102 h 1013"/>
                <a:gd name="T6" fmla="*/ 1013 w 1013"/>
                <a:gd name="T7" fmla="*/ 911 h 1013"/>
                <a:gd name="T8" fmla="*/ 911 w 1013"/>
                <a:gd name="T9" fmla="*/ 1013 h 1013"/>
                <a:gd name="T10" fmla="*/ 102 w 1013"/>
                <a:gd name="T11" fmla="*/ 1013 h 1013"/>
                <a:gd name="T12" fmla="*/ 0 w 1013"/>
                <a:gd name="T13" fmla="*/ 911 h 1013"/>
                <a:gd name="T14" fmla="*/ 0 w 1013"/>
                <a:gd name="T15" fmla="*/ 102 h 1013"/>
                <a:gd name="T16" fmla="*/ 102 w 1013"/>
                <a:gd name="T17" fmla="*/ 0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3" h="1013">
                  <a:moveTo>
                    <a:pt x="102" y="0"/>
                  </a:moveTo>
                  <a:lnTo>
                    <a:pt x="911" y="0"/>
                  </a:lnTo>
                  <a:cubicBezTo>
                    <a:pt x="967" y="0"/>
                    <a:pt x="1013" y="46"/>
                    <a:pt x="1013" y="102"/>
                  </a:cubicBezTo>
                  <a:lnTo>
                    <a:pt x="1013" y="911"/>
                  </a:lnTo>
                  <a:cubicBezTo>
                    <a:pt x="1013" y="967"/>
                    <a:pt x="967" y="1013"/>
                    <a:pt x="911" y="1013"/>
                  </a:cubicBezTo>
                  <a:lnTo>
                    <a:pt x="102" y="1013"/>
                  </a:lnTo>
                  <a:cubicBezTo>
                    <a:pt x="46" y="1013"/>
                    <a:pt x="0" y="967"/>
                    <a:pt x="0" y="911"/>
                  </a:cubicBezTo>
                  <a:lnTo>
                    <a:pt x="0" y="102"/>
                  </a:lnTo>
                  <a:cubicBezTo>
                    <a:pt x="0" y="46"/>
                    <a:pt x="46" y="0"/>
                    <a:pt x="102" y="0"/>
                  </a:cubicBezTo>
                  <a:close/>
                </a:path>
              </a:pathLst>
            </a:custGeom>
            <a:grpFill/>
            <a:ln w="19050" cap="flat">
              <a:solidFill>
                <a:srgbClr val="4D77B9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8AE3415-4A75-418F-8464-1EFFF9CEE33B}"/>
                </a:ext>
              </a:extLst>
            </p:cNvPr>
            <p:cNvSpPr txBox="1"/>
            <p:nvPr/>
          </p:nvSpPr>
          <p:spPr>
            <a:xfrm>
              <a:off x="4677262" y="2242724"/>
              <a:ext cx="421910" cy="64633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2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433EAE2-8789-4238-BA83-7B6699CAFEDA}"/>
              </a:ext>
            </a:extLst>
          </p:cNvPr>
          <p:cNvGrpSpPr/>
          <p:nvPr/>
        </p:nvGrpSpPr>
        <p:grpSpPr>
          <a:xfrm>
            <a:off x="6470595" y="2887138"/>
            <a:ext cx="721027" cy="718265"/>
            <a:chOff x="6470595" y="2980111"/>
            <a:chExt cx="721027" cy="718265"/>
          </a:xfrm>
        </p:grpSpPr>
        <p:sp>
          <p:nvSpPr>
            <p:cNvPr id="43" name="Freeform 11">
              <a:extLst>
                <a:ext uri="{FF2B5EF4-FFF2-40B4-BE49-F238E27FC236}">
                  <a16:creationId xmlns:a16="http://schemas.microsoft.com/office/drawing/2014/main" id="{660AE015-5E4E-4722-BC56-3E4CAA235C8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0595" y="2980111"/>
              <a:ext cx="721027" cy="718265"/>
            </a:xfrm>
            <a:custGeom>
              <a:avLst/>
              <a:gdLst>
                <a:gd name="T0" fmla="*/ 102 w 1013"/>
                <a:gd name="T1" fmla="*/ 0 h 1013"/>
                <a:gd name="T2" fmla="*/ 911 w 1013"/>
                <a:gd name="T3" fmla="*/ 0 h 1013"/>
                <a:gd name="T4" fmla="*/ 1013 w 1013"/>
                <a:gd name="T5" fmla="*/ 102 h 1013"/>
                <a:gd name="T6" fmla="*/ 1013 w 1013"/>
                <a:gd name="T7" fmla="*/ 911 h 1013"/>
                <a:gd name="T8" fmla="*/ 911 w 1013"/>
                <a:gd name="T9" fmla="*/ 1013 h 1013"/>
                <a:gd name="T10" fmla="*/ 102 w 1013"/>
                <a:gd name="T11" fmla="*/ 1013 h 1013"/>
                <a:gd name="T12" fmla="*/ 0 w 1013"/>
                <a:gd name="T13" fmla="*/ 911 h 1013"/>
                <a:gd name="T14" fmla="*/ 0 w 1013"/>
                <a:gd name="T15" fmla="*/ 102 h 1013"/>
                <a:gd name="T16" fmla="*/ 102 w 1013"/>
                <a:gd name="T17" fmla="*/ 0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3" h="1013">
                  <a:moveTo>
                    <a:pt x="102" y="0"/>
                  </a:moveTo>
                  <a:lnTo>
                    <a:pt x="911" y="0"/>
                  </a:lnTo>
                  <a:cubicBezTo>
                    <a:pt x="968" y="0"/>
                    <a:pt x="1013" y="46"/>
                    <a:pt x="1013" y="102"/>
                  </a:cubicBezTo>
                  <a:lnTo>
                    <a:pt x="1013" y="911"/>
                  </a:lnTo>
                  <a:cubicBezTo>
                    <a:pt x="1013" y="968"/>
                    <a:pt x="968" y="1013"/>
                    <a:pt x="911" y="1013"/>
                  </a:cubicBezTo>
                  <a:lnTo>
                    <a:pt x="102" y="1013"/>
                  </a:lnTo>
                  <a:cubicBezTo>
                    <a:pt x="46" y="1013"/>
                    <a:pt x="0" y="968"/>
                    <a:pt x="0" y="911"/>
                  </a:cubicBezTo>
                  <a:lnTo>
                    <a:pt x="0" y="102"/>
                  </a:lnTo>
                  <a:cubicBezTo>
                    <a:pt x="0" y="46"/>
                    <a:pt x="46" y="0"/>
                    <a:pt x="102" y="0"/>
                  </a:cubicBezTo>
                  <a:close/>
                </a:path>
              </a:pathLst>
            </a:custGeom>
            <a:solidFill>
              <a:srgbClr val="4D77B9"/>
            </a:solidFill>
            <a:ln w="19050" cap="flat">
              <a:solidFill>
                <a:srgbClr val="4D77B9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7EEA8AB-5225-4CDD-ADA6-B8D0B23A911F}"/>
                </a:ext>
              </a:extLst>
            </p:cNvPr>
            <p:cNvSpPr txBox="1"/>
            <p:nvPr/>
          </p:nvSpPr>
          <p:spPr>
            <a:xfrm>
              <a:off x="6618857" y="3031041"/>
              <a:ext cx="42191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3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E4BE492-F9A4-4665-9238-A5FF9F901A17}"/>
              </a:ext>
            </a:extLst>
          </p:cNvPr>
          <p:cNvGrpSpPr/>
          <p:nvPr/>
        </p:nvGrpSpPr>
        <p:grpSpPr>
          <a:xfrm>
            <a:off x="4565812" y="3608166"/>
            <a:ext cx="721027" cy="718265"/>
            <a:chOff x="4565812" y="3701139"/>
            <a:chExt cx="721027" cy="718265"/>
          </a:xfrm>
          <a:solidFill>
            <a:srgbClr val="00A5BC"/>
          </a:solidFill>
        </p:grpSpPr>
        <p:sp>
          <p:nvSpPr>
            <p:cNvPr id="46" name="Freeform 14">
              <a:extLst>
                <a:ext uri="{FF2B5EF4-FFF2-40B4-BE49-F238E27FC236}">
                  <a16:creationId xmlns:a16="http://schemas.microsoft.com/office/drawing/2014/main" id="{0A1545EC-356D-4CB6-B2C0-D5017F616C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5812" y="3701139"/>
              <a:ext cx="721027" cy="718265"/>
            </a:xfrm>
            <a:custGeom>
              <a:avLst/>
              <a:gdLst>
                <a:gd name="T0" fmla="*/ 102 w 1013"/>
                <a:gd name="T1" fmla="*/ 0 h 1013"/>
                <a:gd name="T2" fmla="*/ 911 w 1013"/>
                <a:gd name="T3" fmla="*/ 0 h 1013"/>
                <a:gd name="T4" fmla="*/ 1013 w 1013"/>
                <a:gd name="T5" fmla="*/ 102 h 1013"/>
                <a:gd name="T6" fmla="*/ 1013 w 1013"/>
                <a:gd name="T7" fmla="*/ 911 h 1013"/>
                <a:gd name="T8" fmla="*/ 911 w 1013"/>
                <a:gd name="T9" fmla="*/ 1013 h 1013"/>
                <a:gd name="T10" fmla="*/ 102 w 1013"/>
                <a:gd name="T11" fmla="*/ 1013 h 1013"/>
                <a:gd name="T12" fmla="*/ 0 w 1013"/>
                <a:gd name="T13" fmla="*/ 911 h 1013"/>
                <a:gd name="T14" fmla="*/ 0 w 1013"/>
                <a:gd name="T15" fmla="*/ 102 h 1013"/>
                <a:gd name="T16" fmla="*/ 102 w 1013"/>
                <a:gd name="T17" fmla="*/ 0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3" h="1013">
                  <a:moveTo>
                    <a:pt x="102" y="0"/>
                  </a:moveTo>
                  <a:lnTo>
                    <a:pt x="911" y="0"/>
                  </a:lnTo>
                  <a:cubicBezTo>
                    <a:pt x="967" y="0"/>
                    <a:pt x="1013" y="46"/>
                    <a:pt x="1013" y="102"/>
                  </a:cubicBezTo>
                  <a:lnTo>
                    <a:pt x="1013" y="911"/>
                  </a:lnTo>
                  <a:cubicBezTo>
                    <a:pt x="1013" y="967"/>
                    <a:pt x="967" y="1013"/>
                    <a:pt x="911" y="1013"/>
                  </a:cubicBezTo>
                  <a:lnTo>
                    <a:pt x="102" y="1013"/>
                  </a:lnTo>
                  <a:cubicBezTo>
                    <a:pt x="46" y="1013"/>
                    <a:pt x="0" y="967"/>
                    <a:pt x="0" y="911"/>
                  </a:cubicBezTo>
                  <a:lnTo>
                    <a:pt x="0" y="102"/>
                  </a:lnTo>
                  <a:cubicBezTo>
                    <a:pt x="0" y="46"/>
                    <a:pt x="46" y="0"/>
                    <a:pt x="102" y="0"/>
                  </a:cubicBezTo>
                  <a:close/>
                </a:path>
              </a:pathLst>
            </a:custGeom>
            <a:grpFill/>
            <a:ln w="19050" cap="flat">
              <a:solidFill>
                <a:srgbClr val="4D77B9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14223A9-E2A6-4AE3-A59F-2394819211F3}"/>
                </a:ext>
              </a:extLst>
            </p:cNvPr>
            <p:cNvSpPr txBox="1"/>
            <p:nvPr/>
          </p:nvSpPr>
          <p:spPr>
            <a:xfrm>
              <a:off x="4677262" y="3768263"/>
              <a:ext cx="421910" cy="64633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4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404AC27-A38B-4333-8780-F18594D25E02}"/>
              </a:ext>
            </a:extLst>
          </p:cNvPr>
          <p:cNvGrpSpPr/>
          <p:nvPr/>
        </p:nvGrpSpPr>
        <p:grpSpPr>
          <a:xfrm>
            <a:off x="6470595" y="4362344"/>
            <a:ext cx="721027" cy="719646"/>
            <a:chOff x="6470595" y="4455317"/>
            <a:chExt cx="721027" cy="719646"/>
          </a:xfrm>
        </p:grpSpPr>
        <p:sp>
          <p:nvSpPr>
            <p:cNvPr id="49" name="Freeform 12">
              <a:extLst>
                <a:ext uri="{FF2B5EF4-FFF2-40B4-BE49-F238E27FC236}">
                  <a16:creationId xmlns:a16="http://schemas.microsoft.com/office/drawing/2014/main" id="{F6F36E06-1378-4065-8B27-362B422258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0595" y="4455317"/>
              <a:ext cx="721027" cy="719646"/>
            </a:xfrm>
            <a:custGeom>
              <a:avLst/>
              <a:gdLst>
                <a:gd name="T0" fmla="*/ 102 w 1013"/>
                <a:gd name="T1" fmla="*/ 0 h 1013"/>
                <a:gd name="T2" fmla="*/ 911 w 1013"/>
                <a:gd name="T3" fmla="*/ 0 h 1013"/>
                <a:gd name="T4" fmla="*/ 1013 w 1013"/>
                <a:gd name="T5" fmla="*/ 102 h 1013"/>
                <a:gd name="T6" fmla="*/ 1013 w 1013"/>
                <a:gd name="T7" fmla="*/ 911 h 1013"/>
                <a:gd name="T8" fmla="*/ 911 w 1013"/>
                <a:gd name="T9" fmla="*/ 1013 h 1013"/>
                <a:gd name="T10" fmla="*/ 102 w 1013"/>
                <a:gd name="T11" fmla="*/ 1013 h 1013"/>
                <a:gd name="T12" fmla="*/ 0 w 1013"/>
                <a:gd name="T13" fmla="*/ 911 h 1013"/>
                <a:gd name="T14" fmla="*/ 0 w 1013"/>
                <a:gd name="T15" fmla="*/ 102 h 1013"/>
                <a:gd name="T16" fmla="*/ 102 w 1013"/>
                <a:gd name="T17" fmla="*/ 0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3" h="1013">
                  <a:moveTo>
                    <a:pt x="102" y="0"/>
                  </a:moveTo>
                  <a:lnTo>
                    <a:pt x="911" y="0"/>
                  </a:lnTo>
                  <a:cubicBezTo>
                    <a:pt x="968" y="0"/>
                    <a:pt x="1013" y="46"/>
                    <a:pt x="1013" y="102"/>
                  </a:cubicBezTo>
                  <a:lnTo>
                    <a:pt x="1013" y="911"/>
                  </a:lnTo>
                  <a:cubicBezTo>
                    <a:pt x="1013" y="967"/>
                    <a:pt x="968" y="1013"/>
                    <a:pt x="911" y="1013"/>
                  </a:cubicBezTo>
                  <a:lnTo>
                    <a:pt x="102" y="1013"/>
                  </a:lnTo>
                  <a:cubicBezTo>
                    <a:pt x="46" y="1013"/>
                    <a:pt x="0" y="967"/>
                    <a:pt x="0" y="911"/>
                  </a:cubicBezTo>
                  <a:lnTo>
                    <a:pt x="0" y="102"/>
                  </a:lnTo>
                  <a:cubicBezTo>
                    <a:pt x="0" y="46"/>
                    <a:pt x="46" y="0"/>
                    <a:pt x="102" y="0"/>
                  </a:cubicBezTo>
                  <a:close/>
                </a:path>
              </a:pathLst>
            </a:custGeom>
            <a:solidFill>
              <a:srgbClr val="4D77B9"/>
            </a:solidFill>
            <a:ln w="19050" cap="flat">
              <a:solidFill>
                <a:srgbClr val="4D77B9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8CDD402-AECC-49FD-A284-4D3120D68539}"/>
                </a:ext>
              </a:extLst>
            </p:cNvPr>
            <p:cNvSpPr txBox="1"/>
            <p:nvPr/>
          </p:nvSpPr>
          <p:spPr>
            <a:xfrm>
              <a:off x="6618857" y="4512689"/>
              <a:ext cx="42191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5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02E8819-8EFD-45E2-AFDF-E09D6DB47DE4}"/>
              </a:ext>
            </a:extLst>
          </p:cNvPr>
          <p:cNvGrpSpPr/>
          <p:nvPr/>
        </p:nvGrpSpPr>
        <p:grpSpPr>
          <a:xfrm>
            <a:off x="4565812" y="5046077"/>
            <a:ext cx="721027" cy="718265"/>
            <a:chOff x="4565812" y="5139050"/>
            <a:chExt cx="721027" cy="718265"/>
          </a:xfrm>
          <a:solidFill>
            <a:srgbClr val="00A5BC"/>
          </a:solidFill>
        </p:grpSpPr>
        <p:sp>
          <p:nvSpPr>
            <p:cNvPr id="52" name="Freeform 15">
              <a:extLst>
                <a:ext uri="{FF2B5EF4-FFF2-40B4-BE49-F238E27FC236}">
                  <a16:creationId xmlns:a16="http://schemas.microsoft.com/office/drawing/2014/main" id="{F912E922-8178-4B7A-A452-CF31EBADC4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5812" y="5139050"/>
              <a:ext cx="721027" cy="718265"/>
            </a:xfrm>
            <a:custGeom>
              <a:avLst/>
              <a:gdLst>
                <a:gd name="T0" fmla="*/ 102 w 1013"/>
                <a:gd name="T1" fmla="*/ 0 h 1013"/>
                <a:gd name="T2" fmla="*/ 911 w 1013"/>
                <a:gd name="T3" fmla="*/ 0 h 1013"/>
                <a:gd name="T4" fmla="*/ 1013 w 1013"/>
                <a:gd name="T5" fmla="*/ 102 h 1013"/>
                <a:gd name="T6" fmla="*/ 1013 w 1013"/>
                <a:gd name="T7" fmla="*/ 911 h 1013"/>
                <a:gd name="T8" fmla="*/ 911 w 1013"/>
                <a:gd name="T9" fmla="*/ 1013 h 1013"/>
                <a:gd name="T10" fmla="*/ 102 w 1013"/>
                <a:gd name="T11" fmla="*/ 1013 h 1013"/>
                <a:gd name="T12" fmla="*/ 0 w 1013"/>
                <a:gd name="T13" fmla="*/ 911 h 1013"/>
                <a:gd name="T14" fmla="*/ 0 w 1013"/>
                <a:gd name="T15" fmla="*/ 102 h 1013"/>
                <a:gd name="T16" fmla="*/ 102 w 1013"/>
                <a:gd name="T17" fmla="*/ 0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3" h="1013">
                  <a:moveTo>
                    <a:pt x="102" y="0"/>
                  </a:moveTo>
                  <a:lnTo>
                    <a:pt x="911" y="0"/>
                  </a:lnTo>
                  <a:cubicBezTo>
                    <a:pt x="967" y="0"/>
                    <a:pt x="1013" y="45"/>
                    <a:pt x="1013" y="102"/>
                  </a:cubicBezTo>
                  <a:lnTo>
                    <a:pt x="1013" y="911"/>
                  </a:lnTo>
                  <a:cubicBezTo>
                    <a:pt x="1013" y="967"/>
                    <a:pt x="967" y="1013"/>
                    <a:pt x="911" y="1013"/>
                  </a:cubicBezTo>
                  <a:lnTo>
                    <a:pt x="102" y="1013"/>
                  </a:lnTo>
                  <a:cubicBezTo>
                    <a:pt x="46" y="1013"/>
                    <a:pt x="0" y="967"/>
                    <a:pt x="0" y="911"/>
                  </a:cubicBezTo>
                  <a:lnTo>
                    <a:pt x="0" y="102"/>
                  </a:lnTo>
                  <a:cubicBezTo>
                    <a:pt x="0" y="45"/>
                    <a:pt x="46" y="0"/>
                    <a:pt x="102" y="0"/>
                  </a:cubicBezTo>
                  <a:close/>
                </a:path>
              </a:pathLst>
            </a:custGeom>
            <a:grpFill/>
            <a:ln w="19050" cap="flat">
              <a:solidFill>
                <a:srgbClr val="4D77B9"/>
              </a:solidFill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F77F20B-C5B7-4ECF-9399-1AD136440337}"/>
                </a:ext>
              </a:extLst>
            </p:cNvPr>
            <p:cNvSpPr txBox="1"/>
            <p:nvPr/>
          </p:nvSpPr>
          <p:spPr>
            <a:xfrm>
              <a:off x="4677262" y="5206212"/>
              <a:ext cx="421910" cy="64633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6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54" name="图片 53">
            <a:extLst>
              <a:ext uri="{FF2B5EF4-FFF2-40B4-BE49-F238E27FC236}">
                <a16:creationId xmlns:a16="http://schemas.microsoft.com/office/drawing/2014/main" id="{B53EAADD-4A88-40B1-A008-6F17CE2F29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598" y="-93320"/>
            <a:ext cx="2942840" cy="1558596"/>
          </a:xfrm>
          <a:prstGeom prst="rect">
            <a:avLst/>
          </a:prstGeom>
        </p:spPr>
      </p:pic>
      <p:sp>
        <p:nvSpPr>
          <p:cNvPr id="55" name="文本框 66">
            <a:extLst>
              <a:ext uri="{FF2B5EF4-FFF2-40B4-BE49-F238E27FC236}">
                <a16:creationId xmlns:a16="http://schemas.microsoft.com/office/drawing/2014/main" id="{A4B97D92-C700-47D5-99F8-B159B63C2C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5097" y="263050"/>
            <a:ext cx="1665841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</a:rPr>
              <a:t>几点建议</a:t>
            </a:r>
            <a:endParaRPr lang="en-US" altLang="zh-CN" sz="14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r>
              <a:rPr lang="en-US" altLang="zh-CN" sz="11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  <a:sym typeface="+mn-ea"/>
              </a:rPr>
              <a:t>YOUR TITLE HERE</a:t>
            </a:r>
            <a:endParaRPr lang="zh-CN" altLang="en-US" sz="11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endParaRPr lang="en-US" altLang="zh-CN" sz="1400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552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3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8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200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7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600"/>
                            </p:stCondLst>
                            <p:childTnLst>
                              <p:par>
                                <p:cTn id="6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1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60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/>
      <p:bldP spid="32" grpId="0"/>
      <p:bldP spid="33" grpId="0"/>
      <p:bldP spid="34" grpId="0"/>
      <p:bldP spid="35" grpId="0"/>
      <p:bldP spid="5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椭圆 53">
            <a:extLst>
              <a:ext uri="{FF2B5EF4-FFF2-40B4-BE49-F238E27FC236}">
                <a16:creationId xmlns:a16="http://schemas.microsoft.com/office/drawing/2014/main" id="{CAE4B464-6E5E-4144-9E45-60A9527F53CC}"/>
              </a:ext>
            </a:extLst>
          </p:cNvPr>
          <p:cNvSpPr/>
          <p:nvPr/>
        </p:nvSpPr>
        <p:spPr bwMode="auto">
          <a:xfrm>
            <a:off x="1294858" y="2297326"/>
            <a:ext cx="2952328" cy="2952328"/>
          </a:xfrm>
          <a:prstGeom prst="ellipse">
            <a:avLst/>
          </a:prstGeom>
          <a:solidFill>
            <a:schemeClr val="bg1"/>
          </a:solidFill>
          <a:ln w="28575">
            <a:solidFill>
              <a:srgbClr val="4D77B9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rot="0" spcFirstLastPara="0" vertOverflow="overflow" horzOverflow="overflow" vert="horz" wrap="square" lIns="91428" tIns="45714" rIns="91428" bIns="4571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000" dirty="0"/>
          </a:p>
        </p:txBody>
      </p:sp>
      <p:sp>
        <p:nvSpPr>
          <p:cNvPr id="55" name="TextBox 24">
            <a:extLst>
              <a:ext uri="{FF2B5EF4-FFF2-40B4-BE49-F238E27FC236}">
                <a16:creationId xmlns:a16="http://schemas.microsoft.com/office/drawing/2014/main" id="{EB02FA81-C1C2-4E0C-B040-AE2088EFD630}"/>
              </a:ext>
            </a:extLst>
          </p:cNvPr>
          <p:cNvSpPr txBox="1"/>
          <p:nvPr/>
        </p:nvSpPr>
        <p:spPr>
          <a:xfrm>
            <a:off x="4848690" y="1296270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思想上高度重视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6" name="TextBox 25">
            <a:extLst>
              <a:ext uri="{FF2B5EF4-FFF2-40B4-BE49-F238E27FC236}">
                <a16:creationId xmlns:a16="http://schemas.microsoft.com/office/drawing/2014/main" id="{7C2A9A34-0D7E-41E2-8D94-5C1212DFDECA}"/>
              </a:ext>
            </a:extLst>
          </p:cNvPr>
          <p:cNvSpPr txBox="1"/>
          <p:nvPr/>
        </p:nvSpPr>
        <p:spPr>
          <a:xfrm>
            <a:off x="4848690" y="1664834"/>
            <a:ext cx="61817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点深入推进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学生安全全员目标责任制度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，扎实落实教师的“一岗双责”制。结合安全“啄木鸟”活动，将一切影响学生安全的因素消灭，确保安全零事故字。</a:t>
            </a:r>
          </a:p>
        </p:txBody>
      </p:sp>
      <p:sp>
        <p:nvSpPr>
          <p:cNvPr id="57" name="TextBox 26">
            <a:extLst>
              <a:ext uri="{FF2B5EF4-FFF2-40B4-BE49-F238E27FC236}">
                <a16:creationId xmlns:a16="http://schemas.microsoft.com/office/drawing/2014/main" id="{2957153B-BA93-4623-91C9-998E10842609}"/>
              </a:ext>
            </a:extLst>
          </p:cNvPr>
          <p:cNvSpPr txBox="1"/>
          <p:nvPr/>
        </p:nvSpPr>
        <p:spPr>
          <a:xfrm>
            <a:off x="4848690" y="3216853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做好成绩监测工作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8" name="TextBox 27">
            <a:extLst>
              <a:ext uri="{FF2B5EF4-FFF2-40B4-BE49-F238E27FC236}">
                <a16:creationId xmlns:a16="http://schemas.microsoft.com/office/drawing/2014/main" id="{CE6538F9-B550-494F-8DE9-A3AF7B7F4C98}"/>
              </a:ext>
            </a:extLst>
          </p:cNvPr>
          <p:cNvSpPr txBox="1"/>
          <p:nvPr/>
        </p:nvSpPr>
        <p:spPr>
          <a:xfrm>
            <a:off x="4848690" y="3585417"/>
            <a:ext cx="6181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点加强教师的职业道德培训，营造良好的校园氛围，师生关系、教师之间、学生之间以及教师与家长之间关系和谐。</a:t>
            </a:r>
          </a:p>
        </p:txBody>
      </p:sp>
      <p:sp>
        <p:nvSpPr>
          <p:cNvPr id="59" name="TextBox 28">
            <a:extLst>
              <a:ext uri="{FF2B5EF4-FFF2-40B4-BE49-F238E27FC236}">
                <a16:creationId xmlns:a16="http://schemas.microsoft.com/office/drawing/2014/main" id="{43DB3465-6891-4491-8A6C-138002249EBB}"/>
              </a:ext>
            </a:extLst>
          </p:cNvPr>
          <p:cNvSpPr txBox="1"/>
          <p:nvPr/>
        </p:nvSpPr>
        <p:spPr>
          <a:xfrm>
            <a:off x="4848690" y="5137436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针对性辅导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0" name="TextBox 29">
            <a:extLst>
              <a:ext uri="{FF2B5EF4-FFF2-40B4-BE49-F238E27FC236}">
                <a16:creationId xmlns:a16="http://schemas.microsoft.com/office/drawing/2014/main" id="{4E7A520A-FF7B-46F8-A6A4-31A1AD270ABB}"/>
              </a:ext>
            </a:extLst>
          </p:cNvPr>
          <p:cNvSpPr txBox="1"/>
          <p:nvPr/>
        </p:nvSpPr>
        <p:spPr>
          <a:xfrm>
            <a:off x="4848690" y="5506000"/>
            <a:ext cx="6181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抓好学生的心理健康教育，将心理健康的宣传与教育落实到每个学生身上，确保不因心理问题出现安全事故</a:t>
            </a:r>
          </a:p>
        </p:txBody>
      </p:sp>
      <p:sp>
        <p:nvSpPr>
          <p:cNvPr id="61" name="TextBox 32">
            <a:extLst>
              <a:ext uri="{FF2B5EF4-FFF2-40B4-BE49-F238E27FC236}">
                <a16:creationId xmlns:a16="http://schemas.microsoft.com/office/drawing/2014/main" id="{0CCC1E8A-AC55-4CDA-9A2D-C2CF36AFF243}"/>
              </a:ext>
            </a:extLst>
          </p:cNvPr>
          <p:cNvSpPr txBox="1"/>
          <p:nvPr/>
        </p:nvSpPr>
        <p:spPr>
          <a:xfrm>
            <a:off x="1865904" y="3161094"/>
            <a:ext cx="17008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4D77B9"/>
                </a:solidFill>
                <a:latin typeface="+mn-ea"/>
                <a:ea typeface="+mn-ea"/>
              </a:rPr>
              <a:t>教学措施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C4A6A7AC-8FC6-43B5-B4C2-13B95300ADDB}"/>
              </a:ext>
            </a:extLst>
          </p:cNvPr>
          <p:cNvGrpSpPr/>
          <p:nvPr/>
        </p:nvGrpSpPr>
        <p:grpSpPr>
          <a:xfrm>
            <a:off x="3255485" y="2120089"/>
            <a:ext cx="724364" cy="724364"/>
            <a:chOff x="3246341" y="1959986"/>
            <a:chExt cx="724364" cy="724364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EEF8DAB7-E2AD-40B0-961C-29D8807606D2}"/>
                </a:ext>
              </a:extLst>
            </p:cNvPr>
            <p:cNvSpPr/>
            <p:nvPr/>
          </p:nvSpPr>
          <p:spPr bwMode="auto">
            <a:xfrm>
              <a:off x="3246341" y="1959986"/>
              <a:ext cx="724364" cy="724364"/>
            </a:xfrm>
            <a:prstGeom prst="ellipse">
              <a:avLst/>
            </a:prstGeom>
            <a:solidFill>
              <a:srgbClr val="4D77B9"/>
            </a:solidFill>
            <a:ln w="28575">
              <a:solidFill>
                <a:srgbClr val="4D77B9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28" tIns="45714" rIns="91428" bIns="4571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000" dirty="0">
                <a:solidFill>
                  <a:schemeClr val="bg1"/>
                </a:solidFill>
              </a:endParaRPr>
            </a:p>
          </p:txBody>
        </p:sp>
        <p:sp>
          <p:nvSpPr>
            <p:cNvPr id="64" name="TextBox 35">
              <a:extLst>
                <a:ext uri="{FF2B5EF4-FFF2-40B4-BE49-F238E27FC236}">
                  <a16:creationId xmlns:a16="http://schemas.microsoft.com/office/drawing/2014/main" id="{C4216AEB-A47D-4336-92FD-7BEBBC8B0606}"/>
                </a:ext>
              </a:extLst>
            </p:cNvPr>
            <p:cNvSpPr txBox="1"/>
            <p:nvPr/>
          </p:nvSpPr>
          <p:spPr>
            <a:xfrm>
              <a:off x="3375212" y="1999002"/>
              <a:ext cx="42832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n-ea"/>
                  <a:ea typeface="+mn-ea"/>
                </a:rPr>
                <a:t>1</a:t>
              </a:r>
              <a:endParaRPr lang="zh-CN" altLang="en-US" sz="36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0077A6FD-6974-48AF-917B-5AE9CC70CBB5}"/>
              </a:ext>
            </a:extLst>
          </p:cNvPr>
          <p:cNvGrpSpPr/>
          <p:nvPr/>
        </p:nvGrpSpPr>
        <p:grpSpPr>
          <a:xfrm>
            <a:off x="3791603" y="3338165"/>
            <a:ext cx="724364" cy="724364"/>
            <a:chOff x="3782459" y="3178062"/>
            <a:chExt cx="724364" cy="724364"/>
          </a:xfrm>
        </p:grpSpPr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D90AB228-38A1-49CB-BB25-EF296C6605D3}"/>
                </a:ext>
              </a:extLst>
            </p:cNvPr>
            <p:cNvSpPr/>
            <p:nvPr/>
          </p:nvSpPr>
          <p:spPr bwMode="auto">
            <a:xfrm>
              <a:off x="3782459" y="3178062"/>
              <a:ext cx="724364" cy="724364"/>
            </a:xfrm>
            <a:prstGeom prst="ellipse">
              <a:avLst/>
            </a:prstGeom>
            <a:solidFill>
              <a:srgbClr val="4D77B9"/>
            </a:solidFill>
            <a:ln w="28575">
              <a:solidFill>
                <a:srgbClr val="4D77B9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28" tIns="45714" rIns="91428" bIns="4571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000">
                <a:solidFill>
                  <a:schemeClr val="bg1"/>
                </a:solidFill>
              </a:endParaRPr>
            </a:p>
          </p:txBody>
        </p:sp>
        <p:sp>
          <p:nvSpPr>
            <p:cNvPr id="67" name="TextBox 41">
              <a:extLst>
                <a:ext uri="{FF2B5EF4-FFF2-40B4-BE49-F238E27FC236}">
                  <a16:creationId xmlns:a16="http://schemas.microsoft.com/office/drawing/2014/main" id="{FF1A8A4B-0B3E-4B42-87A7-90C3EF3C4B7F}"/>
                </a:ext>
              </a:extLst>
            </p:cNvPr>
            <p:cNvSpPr txBox="1"/>
            <p:nvPr/>
          </p:nvSpPr>
          <p:spPr>
            <a:xfrm>
              <a:off x="3912829" y="3231180"/>
              <a:ext cx="42832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n-ea"/>
                  <a:ea typeface="+mn-ea"/>
                </a:rPr>
                <a:t>2</a:t>
              </a:r>
              <a:endParaRPr lang="zh-CN" altLang="en-US" sz="36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2E04212C-8A68-4439-9847-939A82D3930F}"/>
              </a:ext>
            </a:extLst>
          </p:cNvPr>
          <p:cNvGrpSpPr/>
          <p:nvPr/>
        </p:nvGrpSpPr>
        <p:grpSpPr>
          <a:xfrm>
            <a:off x="3272936" y="4690127"/>
            <a:ext cx="724364" cy="724364"/>
            <a:chOff x="3263792" y="4530024"/>
            <a:chExt cx="724364" cy="724364"/>
          </a:xfrm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941D6920-0B67-489A-82D1-BB61303E6012}"/>
                </a:ext>
              </a:extLst>
            </p:cNvPr>
            <p:cNvSpPr/>
            <p:nvPr/>
          </p:nvSpPr>
          <p:spPr bwMode="auto">
            <a:xfrm>
              <a:off x="3263792" y="4530024"/>
              <a:ext cx="724364" cy="724364"/>
            </a:xfrm>
            <a:prstGeom prst="ellipse">
              <a:avLst/>
            </a:prstGeom>
            <a:solidFill>
              <a:srgbClr val="4D77B9"/>
            </a:solidFill>
            <a:ln w="28575">
              <a:solidFill>
                <a:srgbClr val="4D77B9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ot="0" spcFirstLastPara="0" vertOverflow="overflow" horzOverflow="overflow" vert="horz" wrap="square" lIns="91428" tIns="45714" rIns="91428" bIns="4571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000" dirty="0">
                <a:solidFill>
                  <a:schemeClr val="bg1"/>
                </a:solidFill>
              </a:endParaRPr>
            </a:p>
          </p:txBody>
        </p:sp>
        <p:sp>
          <p:nvSpPr>
            <p:cNvPr id="70" name="TextBox 44">
              <a:extLst>
                <a:ext uri="{FF2B5EF4-FFF2-40B4-BE49-F238E27FC236}">
                  <a16:creationId xmlns:a16="http://schemas.microsoft.com/office/drawing/2014/main" id="{A428ED9D-7158-4C1A-A417-F2C5A1039B23}"/>
                </a:ext>
              </a:extLst>
            </p:cNvPr>
            <p:cNvSpPr txBox="1"/>
            <p:nvPr/>
          </p:nvSpPr>
          <p:spPr>
            <a:xfrm>
              <a:off x="3387606" y="4608057"/>
              <a:ext cx="42832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>
                  <a:solidFill>
                    <a:schemeClr val="bg1"/>
                  </a:solidFill>
                  <a:latin typeface="+mn-ea"/>
                  <a:ea typeface="+mn-ea"/>
                </a:rPr>
                <a:t>3</a:t>
              </a:r>
              <a:endParaRPr lang="zh-CN" altLang="en-US" sz="36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pic>
        <p:nvPicPr>
          <p:cNvPr id="71" name="图片 70">
            <a:extLst>
              <a:ext uri="{FF2B5EF4-FFF2-40B4-BE49-F238E27FC236}">
                <a16:creationId xmlns:a16="http://schemas.microsoft.com/office/drawing/2014/main" id="{F3939877-9908-48B1-AF48-05AD324DB8A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32" y="-93320"/>
            <a:ext cx="2942840" cy="1558596"/>
          </a:xfrm>
          <a:prstGeom prst="rect">
            <a:avLst/>
          </a:prstGeom>
        </p:spPr>
      </p:pic>
      <p:sp>
        <p:nvSpPr>
          <p:cNvPr id="72" name="文本框 66">
            <a:extLst>
              <a:ext uri="{FF2B5EF4-FFF2-40B4-BE49-F238E27FC236}">
                <a16:creationId xmlns:a16="http://schemas.microsoft.com/office/drawing/2014/main" id="{CBC8315B-1FB1-441E-BD50-A8AD3FFB9F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0731" y="263050"/>
            <a:ext cx="1665841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</a:rPr>
              <a:t>几点建议</a:t>
            </a:r>
            <a:endParaRPr lang="en-US" altLang="zh-CN" sz="14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r>
              <a:rPr lang="en-US" altLang="zh-CN" sz="11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  <a:sym typeface="+mn-ea"/>
              </a:rPr>
              <a:t>YOUR TITLE HERE</a:t>
            </a:r>
            <a:endParaRPr lang="zh-CN" altLang="en-US" sz="11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endParaRPr lang="en-US" altLang="zh-CN" sz="1400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911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700"/>
                            </p:stCondLst>
                            <p:childTnLst>
                              <p:par>
                                <p:cTn id="5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7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2673078" y="1800449"/>
            <a:ext cx="3353547" cy="816837"/>
            <a:chOff x="3247695" y="2088252"/>
            <a:chExt cx="3754102" cy="914400"/>
          </a:xfrm>
          <a:solidFill>
            <a:srgbClr val="4D77B9"/>
          </a:solidFill>
        </p:grpSpPr>
        <p:sp>
          <p:nvSpPr>
            <p:cNvPr id="20" name="矩形 19"/>
            <p:cNvSpPr/>
            <p:nvPr/>
          </p:nvSpPr>
          <p:spPr>
            <a:xfrm>
              <a:off x="3247695" y="2088252"/>
              <a:ext cx="914399" cy="914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4194263" y="2088252"/>
              <a:ext cx="914399" cy="914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5140831" y="2088252"/>
              <a:ext cx="914399" cy="914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矩形 24"/>
            <p:cNvSpPr/>
            <p:nvPr/>
          </p:nvSpPr>
          <p:spPr>
            <a:xfrm>
              <a:off x="6087398" y="2088252"/>
              <a:ext cx="914399" cy="914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178861" y="1800448"/>
            <a:ext cx="3353547" cy="816837"/>
            <a:chOff x="3247695" y="2088252"/>
            <a:chExt cx="3754102" cy="914400"/>
          </a:xfrm>
          <a:solidFill>
            <a:srgbClr val="4D77B9"/>
          </a:solidFill>
        </p:grpSpPr>
        <p:sp>
          <p:nvSpPr>
            <p:cNvPr id="27" name="矩形 26"/>
            <p:cNvSpPr/>
            <p:nvPr/>
          </p:nvSpPr>
          <p:spPr>
            <a:xfrm>
              <a:off x="3247695" y="2088252"/>
              <a:ext cx="914399" cy="914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4194263" y="2088252"/>
              <a:ext cx="914399" cy="914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5140831" y="2088252"/>
              <a:ext cx="914399" cy="914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矩形 29"/>
            <p:cNvSpPr/>
            <p:nvPr/>
          </p:nvSpPr>
          <p:spPr>
            <a:xfrm>
              <a:off x="6087398" y="2088252"/>
              <a:ext cx="914399" cy="914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TextBox 4"/>
          <p:cNvSpPr txBox="1"/>
          <p:nvPr/>
        </p:nvSpPr>
        <p:spPr>
          <a:xfrm>
            <a:off x="2613412" y="1803175"/>
            <a:ext cx="9541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谢</a:t>
            </a:r>
            <a:endParaRPr lang="en-US" altLang="zh-CN" sz="5400" spc="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3" name="TextBox 4"/>
          <p:cNvSpPr txBox="1"/>
          <p:nvPr/>
        </p:nvSpPr>
        <p:spPr>
          <a:xfrm>
            <a:off x="3463677" y="1803175"/>
            <a:ext cx="9541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谢</a:t>
            </a:r>
            <a:endParaRPr lang="en-US" altLang="zh-CN" sz="5400" spc="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4" name="TextBox 4"/>
          <p:cNvSpPr txBox="1"/>
          <p:nvPr/>
        </p:nvSpPr>
        <p:spPr>
          <a:xfrm>
            <a:off x="4312568" y="1803175"/>
            <a:ext cx="9541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观</a:t>
            </a:r>
            <a:endParaRPr lang="en-US" altLang="zh-CN" sz="5400" spc="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5" name="TextBox 4"/>
          <p:cNvSpPr txBox="1"/>
          <p:nvPr/>
        </p:nvSpPr>
        <p:spPr>
          <a:xfrm>
            <a:off x="5177086" y="1803175"/>
            <a:ext cx="9541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看</a:t>
            </a:r>
            <a:endParaRPr lang="en-US" altLang="zh-CN" sz="5400" spc="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6" name="TextBox 4"/>
          <p:cNvSpPr txBox="1"/>
          <p:nvPr/>
        </p:nvSpPr>
        <p:spPr>
          <a:xfrm>
            <a:off x="6116461" y="1803175"/>
            <a:ext cx="9541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欢</a:t>
            </a:r>
            <a:endParaRPr lang="en-US" altLang="zh-CN" sz="5400" spc="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7" name="TextBox 4"/>
          <p:cNvSpPr txBox="1"/>
          <p:nvPr/>
        </p:nvSpPr>
        <p:spPr>
          <a:xfrm>
            <a:off x="6966726" y="1803175"/>
            <a:ext cx="9541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迎</a:t>
            </a:r>
            <a:endParaRPr lang="en-US" altLang="zh-CN" sz="5400" spc="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8" name="TextBox 4"/>
          <p:cNvSpPr txBox="1"/>
          <p:nvPr/>
        </p:nvSpPr>
        <p:spPr>
          <a:xfrm>
            <a:off x="7815617" y="1803175"/>
            <a:ext cx="9541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下</a:t>
            </a:r>
            <a:endParaRPr lang="en-US" altLang="zh-CN" sz="5400" spc="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9" name="TextBox 4"/>
          <p:cNvSpPr txBox="1"/>
          <p:nvPr/>
        </p:nvSpPr>
        <p:spPr>
          <a:xfrm>
            <a:off x="8680135" y="1803175"/>
            <a:ext cx="9541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载</a:t>
            </a:r>
            <a:endParaRPr lang="en-US" altLang="zh-CN" sz="5400" spc="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80DB5600-9341-46D6-A6B3-54EA8A0CC009}"/>
              </a:ext>
            </a:extLst>
          </p:cNvPr>
          <p:cNvSpPr/>
          <p:nvPr/>
        </p:nvSpPr>
        <p:spPr>
          <a:xfrm>
            <a:off x="4372717" y="2910919"/>
            <a:ext cx="3604587" cy="319997"/>
          </a:xfrm>
          <a:prstGeom prst="rect">
            <a:avLst/>
          </a:prstGeom>
          <a:solidFill>
            <a:srgbClr val="4D77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主讲人：千库网   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5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5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4993446" y="820923"/>
            <a:ext cx="2226504" cy="1063644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5400" b="1" dirty="0">
                <a:solidFill>
                  <a:srgbClr val="4D77B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目录</a:t>
            </a:r>
            <a:r>
              <a:rPr kumimoji="1" lang="en-US" altLang="zh-CN" sz="4400" b="1" dirty="0">
                <a:solidFill>
                  <a:srgbClr val="4D77B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/</a:t>
            </a:r>
          </a:p>
          <a:p>
            <a:pPr algn="ctr"/>
            <a:r>
              <a:rPr lang="en-US" altLang="zh-CN" sz="2400" dirty="0">
                <a:solidFill>
                  <a:srgbClr val="4D77B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DIRECTORY</a:t>
            </a:r>
            <a:endParaRPr lang="zh-CN" altLang="en-US" sz="2400" dirty="0">
              <a:solidFill>
                <a:srgbClr val="4D77B9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8" name="文本框 3"/>
          <p:cNvSpPr txBox="1"/>
          <p:nvPr/>
        </p:nvSpPr>
        <p:spPr>
          <a:xfrm>
            <a:off x="2547677" y="2551849"/>
            <a:ext cx="3368522" cy="521970"/>
          </a:xfrm>
          <a:prstGeom prst="rect">
            <a:avLst/>
          </a:prstGeom>
          <a:solidFill>
            <a:srgbClr val="4D77B9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01.</a:t>
            </a:r>
            <a:r>
              <a:rPr kumimoji="1" lang="zh-CN" altLang="en-US" sz="2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班级情况</a:t>
            </a:r>
          </a:p>
        </p:txBody>
      </p:sp>
      <p:sp>
        <p:nvSpPr>
          <p:cNvPr id="29" name="文本框 4"/>
          <p:cNvSpPr txBox="1"/>
          <p:nvPr/>
        </p:nvSpPr>
        <p:spPr>
          <a:xfrm>
            <a:off x="2547675" y="3532801"/>
            <a:ext cx="3368523" cy="521970"/>
          </a:xfrm>
          <a:prstGeom prst="rect">
            <a:avLst/>
          </a:prstGeom>
          <a:solidFill>
            <a:srgbClr val="4D77B9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03.</a:t>
            </a:r>
            <a:r>
              <a:rPr kumimoji="1" lang="zh-CN" altLang="en-US" sz="2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存在问题</a:t>
            </a:r>
          </a:p>
        </p:txBody>
      </p:sp>
      <p:sp>
        <p:nvSpPr>
          <p:cNvPr id="39" name="文本框 7"/>
          <p:cNvSpPr txBox="1"/>
          <p:nvPr/>
        </p:nvSpPr>
        <p:spPr>
          <a:xfrm>
            <a:off x="6262426" y="2551849"/>
            <a:ext cx="3368523" cy="521970"/>
          </a:xfrm>
          <a:prstGeom prst="rect">
            <a:avLst/>
          </a:prstGeom>
          <a:solidFill>
            <a:srgbClr val="4D77B9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02.</a:t>
            </a:r>
            <a:r>
              <a:rPr kumimoji="1" lang="zh-CN" altLang="en-US" sz="2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学习分析</a:t>
            </a:r>
          </a:p>
        </p:txBody>
      </p:sp>
      <p:sp>
        <p:nvSpPr>
          <p:cNvPr id="55" name="文本框 8"/>
          <p:cNvSpPr txBox="1"/>
          <p:nvPr/>
        </p:nvSpPr>
        <p:spPr>
          <a:xfrm>
            <a:off x="6262426" y="3532800"/>
            <a:ext cx="3368523" cy="521970"/>
          </a:xfrm>
          <a:prstGeom prst="rect">
            <a:avLst/>
          </a:prstGeom>
          <a:solidFill>
            <a:srgbClr val="4D77B9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04.</a:t>
            </a:r>
            <a:r>
              <a:rPr kumimoji="1" lang="zh-CN" altLang="en-US" sz="2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几点建议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8" grpId="0" bldLvl="0" animBg="1"/>
      <p:bldP spid="29" grpId="0" bldLvl="0" animBg="1"/>
      <p:bldP spid="39" grpId="0" bldLvl="0" animBg="1"/>
      <p:bldP spid="5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4477929" y="1737740"/>
            <a:ext cx="3240000" cy="1686212"/>
            <a:chOff x="1353501" y="2407745"/>
            <a:chExt cx="3240000" cy="1686212"/>
          </a:xfrm>
        </p:grpSpPr>
        <p:sp>
          <p:nvSpPr>
            <p:cNvPr id="38" name="文本框 2"/>
            <p:cNvSpPr txBox="1"/>
            <p:nvPr/>
          </p:nvSpPr>
          <p:spPr>
            <a:xfrm>
              <a:off x="2220495" y="2407745"/>
              <a:ext cx="1506012" cy="645160"/>
            </a:xfrm>
            <a:prstGeom prst="rect">
              <a:avLst/>
            </a:prstGeom>
            <a:solidFill>
              <a:srgbClr val="4D77B9"/>
            </a:solidFill>
            <a:ln w="19050">
              <a:noFill/>
            </a:ln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40" name="文本框 12"/>
            <p:cNvSpPr txBox="1"/>
            <p:nvPr/>
          </p:nvSpPr>
          <p:spPr>
            <a:xfrm>
              <a:off x="1496175" y="3104300"/>
              <a:ext cx="295465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5400" b="1" dirty="0">
                  <a:solidFill>
                    <a:srgbClr val="4D77B9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Microsoft JhengHei Light" panose="020B0304030504040204" pitchFamily="34" charset="-122"/>
                </a:rPr>
                <a:t>班级情况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353501" y="4075957"/>
              <a:ext cx="3240000" cy="18000"/>
            </a:xfrm>
            <a:prstGeom prst="rect">
              <a:avLst/>
            </a:prstGeom>
            <a:solidFill>
              <a:srgbClr val="4D77B9"/>
            </a:solidFill>
            <a:ln w="12700">
              <a:solidFill>
                <a:srgbClr val="4D77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rgbClr val="3B7E87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id="{EDA43158-C6B2-49AC-9013-BCE21D33DB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4012" y="4612570"/>
            <a:ext cx="1190393" cy="2143695"/>
          </a:xfrm>
          <a:prstGeom prst="rect">
            <a:avLst/>
          </a:prstGeom>
        </p:spPr>
      </p:pic>
      <p:sp>
        <p:nvSpPr>
          <p:cNvPr id="33" name="Line 5">
            <a:extLst>
              <a:ext uri="{FF2B5EF4-FFF2-40B4-BE49-F238E27FC236}">
                <a16:creationId xmlns:a16="http://schemas.microsoft.com/office/drawing/2014/main" id="{C283121E-FC59-4928-9EF8-6CE4482B99CA}"/>
              </a:ext>
            </a:extLst>
          </p:cNvPr>
          <p:cNvSpPr>
            <a:spLocks noChangeShapeType="1"/>
          </p:cNvSpPr>
          <p:nvPr/>
        </p:nvSpPr>
        <p:spPr bwMode="auto">
          <a:xfrm rot="425733" flipH="1">
            <a:off x="8083549" y="3693122"/>
            <a:ext cx="211618" cy="1394079"/>
          </a:xfrm>
          <a:prstGeom prst="line">
            <a:avLst/>
          </a:prstGeom>
          <a:noFill/>
          <a:ln w="1905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Line 6">
            <a:extLst>
              <a:ext uri="{FF2B5EF4-FFF2-40B4-BE49-F238E27FC236}">
                <a16:creationId xmlns:a16="http://schemas.microsoft.com/office/drawing/2014/main" id="{BD0E90B5-18EE-4A74-90D6-81388F8096F8}"/>
              </a:ext>
            </a:extLst>
          </p:cNvPr>
          <p:cNvSpPr>
            <a:spLocks noChangeShapeType="1"/>
          </p:cNvSpPr>
          <p:nvPr/>
        </p:nvSpPr>
        <p:spPr bwMode="auto">
          <a:xfrm rot="425733">
            <a:off x="7370789" y="3781998"/>
            <a:ext cx="699824" cy="1247432"/>
          </a:xfrm>
          <a:prstGeom prst="line">
            <a:avLst/>
          </a:prstGeom>
          <a:noFill/>
          <a:ln w="19050" cap="flat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F2C1F92D-80E2-4F69-B864-75C9E8DA1F7F}"/>
              </a:ext>
            </a:extLst>
          </p:cNvPr>
          <p:cNvSpPr/>
          <p:nvPr/>
        </p:nvSpPr>
        <p:spPr>
          <a:xfrm>
            <a:off x="3884634" y="3597136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＋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8852617D-D467-4378-9A30-3EE4D722DD0C}"/>
              </a:ext>
            </a:extLst>
          </p:cNvPr>
          <p:cNvSpPr/>
          <p:nvPr/>
        </p:nvSpPr>
        <p:spPr>
          <a:xfrm rot="5400000">
            <a:off x="3853543" y="4970160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＝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52E8662-1B57-4234-80B7-77409C4F22AC}"/>
              </a:ext>
            </a:extLst>
          </p:cNvPr>
          <p:cNvGrpSpPr/>
          <p:nvPr/>
        </p:nvGrpSpPr>
        <p:grpSpPr>
          <a:xfrm>
            <a:off x="3248599" y="5696244"/>
            <a:ext cx="1944216" cy="576064"/>
            <a:chOff x="2165761" y="4445370"/>
            <a:chExt cx="1944216" cy="576064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C74337C4-F2B7-4901-BD48-2EC7F1A7D40F}"/>
                </a:ext>
              </a:extLst>
            </p:cNvPr>
            <p:cNvSpPr/>
            <p:nvPr/>
          </p:nvSpPr>
          <p:spPr bwMode="auto">
            <a:xfrm>
              <a:off x="2165761" y="4445370"/>
              <a:ext cx="1944216" cy="576064"/>
            </a:xfrm>
            <a:prstGeom prst="roundRect">
              <a:avLst/>
            </a:prstGeom>
            <a:solidFill>
              <a:srgbClr val="00A5BC"/>
            </a:solidFill>
            <a:ln w="28575">
              <a:solidFill>
                <a:srgbClr val="4D77B9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0A95B1D-E927-4EAE-A312-2E371E19039C}"/>
                </a:ext>
              </a:extLst>
            </p:cNvPr>
            <p:cNvSpPr txBox="1"/>
            <p:nvPr/>
          </p:nvSpPr>
          <p:spPr>
            <a:xfrm>
              <a:off x="2303249" y="4502569"/>
              <a:ext cx="1725628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accent1"/>
                  </a:solidFill>
                  <a:latin typeface="+mj-ea"/>
                  <a:ea typeface="+mj-ea"/>
                  <a:cs typeface="+mj-cs"/>
                </a:defRPr>
              </a:lvl1pPr>
            </a:lstStyle>
            <a:p>
              <a:r>
                <a:rPr lang="zh-CN" altLang="en-US">
                  <a:solidFill>
                    <a:schemeClr val="bg1"/>
                  </a:solidFill>
                </a:rPr>
                <a:t>孩子的成功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7DBB687-833D-461C-9ABB-4F1794F5ACFA}"/>
              </a:ext>
            </a:extLst>
          </p:cNvPr>
          <p:cNvGrpSpPr/>
          <p:nvPr/>
        </p:nvGrpSpPr>
        <p:grpSpPr>
          <a:xfrm>
            <a:off x="3261340" y="3002577"/>
            <a:ext cx="1944216" cy="576064"/>
            <a:chOff x="2178502" y="1751703"/>
            <a:chExt cx="1944216" cy="576064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FF8EC2F9-77AD-421B-A638-1006DA2D97FB}"/>
                </a:ext>
              </a:extLst>
            </p:cNvPr>
            <p:cNvSpPr/>
            <p:nvPr/>
          </p:nvSpPr>
          <p:spPr bwMode="auto">
            <a:xfrm>
              <a:off x="2178502" y="1751703"/>
              <a:ext cx="1944216" cy="576064"/>
            </a:xfrm>
            <a:prstGeom prst="roundRect">
              <a:avLst/>
            </a:prstGeom>
            <a:solidFill>
              <a:srgbClr val="00A5BC"/>
            </a:solidFill>
            <a:ln w="28575">
              <a:solidFill>
                <a:srgbClr val="4D77B9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5D6BE32-46EC-4107-BB1A-817105EAB0FE}"/>
                </a:ext>
              </a:extLst>
            </p:cNvPr>
            <p:cNvSpPr txBox="1"/>
            <p:nvPr/>
          </p:nvSpPr>
          <p:spPr>
            <a:xfrm>
              <a:off x="2289775" y="1808902"/>
              <a:ext cx="1739102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accent1"/>
                  </a:solidFill>
                  <a:latin typeface="+mj-ea"/>
                  <a:ea typeface="+mj-ea"/>
                  <a:cs typeface="+mj-cs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学校的努力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6277B28-34CA-4555-B1D4-C871990A34F7}"/>
              </a:ext>
            </a:extLst>
          </p:cNvPr>
          <p:cNvGrpSpPr/>
          <p:nvPr/>
        </p:nvGrpSpPr>
        <p:grpSpPr>
          <a:xfrm>
            <a:off x="3261340" y="4318699"/>
            <a:ext cx="1944216" cy="576064"/>
            <a:chOff x="2178502" y="3067825"/>
            <a:chExt cx="1944216" cy="576064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0B43A63F-D48C-4055-A254-8FE3488763D5}"/>
                </a:ext>
              </a:extLst>
            </p:cNvPr>
            <p:cNvSpPr/>
            <p:nvPr/>
          </p:nvSpPr>
          <p:spPr bwMode="auto">
            <a:xfrm>
              <a:off x="2178502" y="3067825"/>
              <a:ext cx="1944216" cy="576064"/>
            </a:xfrm>
            <a:prstGeom prst="roundRect">
              <a:avLst/>
            </a:prstGeom>
            <a:solidFill>
              <a:srgbClr val="00A5BC"/>
            </a:solidFill>
            <a:ln w="28575">
              <a:solidFill>
                <a:srgbClr val="4D77B9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57D3E63-A6FC-451C-BC08-3865D2CB1DBC}"/>
                </a:ext>
              </a:extLst>
            </p:cNvPr>
            <p:cNvSpPr txBox="1"/>
            <p:nvPr/>
          </p:nvSpPr>
          <p:spPr>
            <a:xfrm>
              <a:off x="2207707" y="3125024"/>
              <a:ext cx="1839124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accent1"/>
                  </a:solidFill>
                  <a:latin typeface="+mj-ea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家庭的关爱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E9768B5-12E6-44E8-92E8-99D57093B1F6}"/>
              </a:ext>
            </a:extLst>
          </p:cNvPr>
          <p:cNvGrpSpPr/>
          <p:nvPr/>
        </p:nvGrpSpPr>
        <p:grpSpPr>
          <a:xfrm>
            <a:off x="6733407" y="2181079"/>
            <a:ext cx="1329109" cy="1564859"/>
            <a:chOff x="6994383" y="1185086"/>
            <a:chExt cx="1329109" cy="1564859"/>
          </a:xfrm>
        </p:grpSpPr>
        <p:sp>
          <p:nvSpPr>
            <p:cNvPr id="47" name="Freeform 8">
              <a:extLst>
                <a:ext uri="{FF2B5EF4-FFF2-40B4-BE49-F238E27FC236}">
                  <a16:creationId xmlns:a16="http://schemas.microsoft.com/office/drawing/2014/main" id="{D00F3097-A48C-4C80-B8B7-C6E13BABFD57}"/>
                </a:ext>
              </a:extLst>
            </p:cNvPr>
            <p:cNvSpPr>
              <a:spLocks noEditPoints="1"/>
            </p:cNvSpPr>
            <p:nvPr/>
          </p:nvSpPr>
          <p:spPr bwMode="auto">
            <a:xfrm rot="425733">
              <a:off x="6994383" y="1185086"/>
              <a:ext cx="1329109" cy="1564859"/>
            </a:xfrm>
            <a:custGeom>
              <a:avLst/>
              <a:gdLst>
                <a:gd name="T0" fmla="*/ 2365 w 4384"/>
                <a:gd name="T1" fmla="*/ 4886 h 5172"/>
                <a:gd name="T2" fmla="*/ 1103 w 4384"/>
                <a:gd name="T3" fmla="*/ 4513 h 5172"/>
                <a:gd name="T4" fmla="*/ 240 w 4384"/>
                <a:gd name="T5" fmla="*/ 3190 h 5172"/>
                <a:gd name="T6" fmla="*/ 1111 w 4384"/>
                <a:gd name="T7" fmla="*/ 827 h 5172"/>
                <a:gd name="T8" fmla="*/ 4036 w 4384"/>
                <a:gd name="T9" fmla="*/ 3371 h 5172"/>
                <a:gd name="T10" fmla="*/ 2365 w 4384"/>
                <a:gd name="T11" fmla="*/ 4886 h 5172"/>
                <a:gd name="T12" fmla="*/ 2697 w 4384"/>
                <a:gd name="T13" fmla="*/ 4833 h 5172"/>
                <a:gd name="T14" fmla="*/ 2852 w 4384"/>
                <a:gd name="T15" fmla="*/ 5101 h 5172"/>
                <a:gd name="T16" fmla="*/ 2471 w 4384"/>
                <a:gd name="T17" fmla="*/ 5172 h 5172"/>
                <a:gd name="T18" fmla="*/ 2455 w 4384"/>
                <a:gd name="T19" fmla="*/ 4889 h 5172"/>
                <a:gd name="T20" fmla="*/ 2697 w 4384"/>
                <a:gd name="T21" fmla="*/ 4833 h 5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84" h="5172">
                  <a:moveTo>
                    <a:pt x="2365" y="4886"/>
                  </a:moveTo>
                  <a:cubicBezTo>
                    <a:pt x="1937" y="4935"/>
                    <a:pt x="1490" y="4826"/>
                    <a:pt x="1103" y="4513"/>
                  </a:cubicBezTo>
                  <a:cubicBezTo>
                    <a:pt x="687" y="4176"/>
                    <a:pt x="382" y="3693"/>
                    <a:pt x="240" y="3190"/>
                  </a:cubicBezTo>
                  <a:cubicBezTo>
                    <a:pt x="0" y="2336"/>
                    <a:pt x="168" y="1277"/>
                    <a:pt x="1111" y="827"/>
                  </a:cubicBezTo>
                  <a:cubicBezTo>
                    <a:pt x="2846" y="0"/>
                    <a:pt x="4384" y="1783"/>
                    <a:pt x="4036" y="3371"/>
                  </a:cubicBezTo>
                  <a:cubicBezTo>
                    <a:pt x="3854" y="4198"/>
                    <a:pt x="3141" y="4799"/>
                    <a:pt x="2365" y="4886"/>
                  </a:cubicBezTo>
                  <a:close/>
                  <a:moveTo>
                    <a:pt x="2697" y="4833"/>
                  </a:moveTo>
                  <a:lnTo>
                    <a:pt x="2852" y="5101"/>
                  </a:lnTo>
                  <a:lnTo>
                    <a:pt x="2471" y="5172"/>
                  </a:lnTo>
                  <a:cubicBezTo>
                    <a:pt x="2465" y="5075"/>
                    <a:pt x="2461" y="4985"/>
                    <a:pt x="2455" y="4889"/>
                  </a:cubicBezTo>
                  <a:cubicBezTo>
                    <a:pt x="2536" y="4880"/>
                    <a:pt x="2617" y="4864"/>
                    <a:pt x="2697" y="4833"/>
                  </a:cubicBezTo>
                  <a:close/>
                </a:path>
              </a:pathLst>
            </a:custGeom>
            <a:solidFill>
              <a:srgbClr val="00A5BC"/>
            </a:solidFill>
            <a:ln w="12700">
              <a:solidFill>
                <a:srgbClr val="4D77B9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288E783-2A45-4493-8AF0-0629E93F70CF}"/>
                </a:ext>
              </a:extLst>
            </p:cNvPr>
            <p:cNvSpPr txBox="1"/>
            <p:nvPr/>
          </p:nvSpPr>
          <p:spPr>
            <a:xfrm>
              <a:off x="7082910" y="1779867"/>
              <a:ext cx="115205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accent1"/>
                  </a:solidFill>
                  <a:latin typeface="+mj-ea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2000" b="0" dirty="0">
                  <a:solidFill>
                    <a:schemeClr val="bg1"/>
                  </a:solidFill>
                </a:rPr>
                <a:t>学校的努力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79471B3-58A1-494F-95CC-4EECC265F68E}"/>
              </a:ext>
            </a:extLst>
          </p:cNvPr>
          <p:cNvGrpSpPr/>
          <p:nvPr/>
        </p:nvGrpSpPr>
        <p:grpSpPr>
          <a:xfrm>
            <a:off x="7685509" y="2309942"/>
            <a:ext cx="1339611" cy="1397792"/>
            <a:chOff x="7946485" y="1313949"/>
            <a:chExt cx="1339611" cy="1397792"/>
          </a:xfrm>
        </p:grpSpPr>
        <p:sp>
          <p:nvSpPr>
            <p:cNvPr id="50" name="Freeform 7">
              <a:extLst>
                <a:ext uri="{FF2B5EF4-FFF2-40B4-BE49-F238E27FC236}">
                  <a16:creationId xmlns:a16="http://schemas.microsoft.com/office/drawing/2014/main" id="{764300F2-D21C-46CB-80DC-362E74C9F1F5}"/>
                </a:ext>
              </a:extLst>
            </p:cNvPr>
            <p:cNvSpPr>
              <a:spLocks noEditPoints="1"/>
            </p:cNvSpPr>
            <p:nvPr/>
          </p:nvSpPr>
          <p:spPr bwMode="auto">
            <a:xfrm rot="425733">
              <a:off x="7946485" y="1313949"/>
              <a:ext cx="1325396" cy="1397792"/>
            </a:xfrm>
            <a:custGeom>
              <a:avLst/>
              <a:gdLst>
                <a:gd name="T0" fmla="*/ 2779 w 4371"/>
                <a:gd name="T1" fmla="*/ 4304 h 4622"/>
                <a:gd name="T2" fmla="*/ 3894 w 4371"/>
                <a:gd name="T3" fmla="*/ 3647 h 4622"/>
                <a:gd name="T4" fmla="*/ 4369 w 4371"/>
                <a:gd name="T5" fmla="*/ 2230 h 4622"/>
                <a:gd name="T6" fmla="*/ 2896 w 4371"/>
                <a:gd name="T7" fmla="*/ 310 h 4622"/>
                <a:gd name="T8" fmla="*/ 762 w 4371"/>
                <a:gd name="T9" fmla="*/ 3353 h 4622"/>
                <a:gd name="T10" fmla="*/ 2779 w 4371"/>
                <a:gd name="T11" fmla="*/ 4304 h 4622"/>
                <a:gd name="T12" fmla="*/ 2445 w 4371"/>
                <a:gd name="T13" fmla="*/ 4339 h 4622"/>
                <a:gd name="T14" fmla="*/ 2368 w 4371"/>
                <a:gd name="T15" fmla="*/ 4622 h 4622"/>
                <a:gd name="T16" fmla="*/ 2753 w 4371"/>
                <a:gd name="T17" fmla="*/ 4589 h 4622"/>
                <a:gd name="T18" fmla="*/ 2693 w 4371"/>
                <a:gd name="T19" fmla="*/ 4329 h 4622"/>
                <a:gd name="T20" fmla="*/ 2445 w 4371"/>
                <a:gd name="T21" fmla="*/ 4339 h 4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71" h="4622">
                  <a:moveTo>
                    <a:pt x="2779" y="4304"/>
                  </a:moveTo>
                  <a:cubicBezTo>
                    <a:pt x="3204" y="4239"/>
                    <a:pt x="3606" y="4028"/>
                    <a:pt x="3894" y="3647"/>
                  </a:cubicBezTo>
                  <a:cubicBezTo>
                    <a:pt x="4204" y="3236"/>
                    <a:pt x="4368" y="2721"/>
                    <a:pt x="4369" y="2230"/>
                  </a:cubicBezTo>
                  <a:cubicBezTo>
                    <a:pt x="4371" y="1396"/>
                    <a:pt x="3924" y="479"/>
                    <a:pt x="2896" y="310"/>
                  </a:cubicBezTo>
                  <a:cubicBezTo>
                    <a:pt x="1002" y="0"/>
                    <a:pt x="0" y="2003"/>
                    <a:pt x="762" y="3353"/>
                  </a:cubicBezTo>
                  <a:cubicBezTo>
                    <a:pt x="1159" y="4057"/>
                    <a:pt x="2008" y="4421"/>
                    <a:pt x="2779" y="4304"/>
                  </a:cubicBezTo>
                  <a:close/>
                  <a:moveTo>
                    <a:pt x="2445" y="4339"/>
                  </a:moveTo>
                  <a:lnTo>
                    <a:pt x="2368" y="4622"/>
                  </a:lnTo>
                  <a:lnTo>
                    <a:pt x="2753" y="4589"/>
                  </a:lnTo>
                  <a:cubicBezTo>
                    <a:pt x="2733" y="4500"/>
                    <a:pt x="2713" y="4418"/>
                    <a:pt x="2693" y="4329"/>
                  </a:cubicBezTo>
                  <a:cubicBezTo>
                    <a:pt x="2612" y="4342"/>
                    <a:pt x="2530" y="4348"/>
                    <a:pt x="2445" y="4339"/>
                  </a:cubicBezTo>
                  <a:close/>
                </a:path>
              </a:pathLst>
            </a:custGeom>
            <a:solidFill>
              <a:schemeClr val="tx2"/>
            </a:solidFill>
            <a:ln w="19050">
              <a:solidFill>
                <a:srgbClr val="4D77B9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4C3AEE8-172E-4A01-A713-C0F0315E68FB}"/>
                </a:ext>
              </a:extLst>
            </p:cNvPr>
            <p:cNvSpPr txBox="1"/>
            <p:nvPr/>
          </p:nvSpPr>
          <p:spPr>
            <a:xfrm>
              <a:off x="8134043" y="1754230"/>
              <a:ext cx="115205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accent1"/>
                  </a:solidFill>
                  <a:latin typeface="+mj-ea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2000" b="0" dirty="0">
                  <a:solidFill>
                    <a:schemeClr val="bg1"/>
                  </a:solidFill>
                </a:rPr>
                <a:t>家庭的关爱</a:t>
              </a: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C8548A38-D9E8-4747-BE29-A0C4A7E77190}"/>
              </a:ext>
            </a:extLst>
          </p:cNvPr>
          <p:cNvSpPr txBox="1"/>
          <p:nvPr/>
        </p:nvSpPr>
        <p:spPr>
          <a:xfrm>
            <a:off x="2554561" y="1727546"/>
            <a:ext cx="73808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>
              <a:defRPr sz="2400" b="1">
                <a:solidFill>
                  <a:schemeClr val="accent2"/>
                </a:solidFill>
                <a:latin typeface="+mj-ea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solidFill>
                  <a:schemeClr val="tx1"/>
                </a:solidFill>
              </a:rPr>
              <a:t>孩子的成长，需要学校和家庭的共同努力</a:t>
            </a:r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id="{0E3B0C0E-A5D9-4CB1-B89F-9CF6ADF0589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098" y="-93320"/>
            <a:ext cx="2942840" cy="1558596"/>
          </a:xfrm>
          <a:prstGeom prst="rect">
            <a:avLst/>
          </a:prstGeom>
        </p:spPr>
      </p:pic>
      <p:sp>
        <p:nvSpPr>
          <p:cNvPr id="54" name="文本框 66">
            <a:extLst>
              <a:ext uri="{FF2B5EF4-FFF2-40B4-BE49-F238E27FC236}">
                <a16:creationId xmlns:a16="http://schemas.microsoft.com/office/drawing/2014/main" id="{E7C3F9F0-EDC4-4A5D-BD51-03F592BFBB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4597" y="263050"/>
            <a:ext cx="1665841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</a:rPr>
              <a:t>孩子的教育</a:t>
            </a:r>
            <a:endParaRPr lang="en-US" altLang="zh-CN" sz="14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r>
              <a:rPr lang="en-US" altLang="zh-CN" sz="11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  <a:sym typeface="+mn-ea"/>
              </a:rPr>
              <a:t>YOUR TITLE HERE</a:t>
            </a:r>
            <a:endParaRPr lang="zh-CN" altLang="en-US" sz="11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endParaRPr lang="en-US" altLang="zh-CN" sz="1400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1728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5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5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50"/>
                            </p:stCondLst>
                            <p:childTnLst>
                              <p:par>
                                <p:cTn id="3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5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95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5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950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/>
      <p:bldP spid="36" grpId="0"/>
      <p:bldP spid="52" grpId="0"/>
      <p:bldP spid="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88">
            <a:extLst>
              <a:ext uri="{FF2B5EF4-FFF2-40B4-BE49-F238E27FC236}">
                <a16:creationId xmlns:a16="http://schemas.microsoft.com/office/drawing/2014/main" id="{3DD5F792-3FA7-4AD8-84C6-7C9BA8765900}"/>
              </a:ext>
            </a:extLst>
          </p:cNvPr>
          <p:cNvCxnSpPr/>
          <p:nvPr/>
        </p:nvCxnSpPr>
        <p:spPr>
          <a:xfrm>
            <a:off x="3953526" y="4081779"/>
            <a:ext cx="0" cy="115185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90">
            <a:extLst>
              <a:ext uri="{FF2B5EF4-FFF2-40B4-BE49-F238E27FC236}">
                <a16:creationId xmlns:a16="http://schemas.microsoft.com/office/drawing/2014/main" id="{2FC87D02-E628-4F83-8134-60D1ED327095}"/>
              </a:ext>
            </a:extLst>
          </p:cNvPr>
          <p:cNvCxnSpPr/>
          <p:nvPr/>
        </p:nvCxnSpPr>
        <p:spPr>
          <a:xfrm>
            <a:off x="6451823" y="3721785"/>
            <a:ext cx="0" cy="1583794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93">
            <a:extLst>
              <a:ext uri="{FF2B5EF4-FFF2-40B4-BE49-F238E27FC236}">
                <a16:creationId xmlns:a16="http://schemas.microsoft.com/office/drawing/2014/main" id="{E9A1F8F3-9630-4996-8354-4D0297ECC84E}"/>
              </a:ext>
            </a:extLst>
          </p:cNvPr>
          <p:cNvCxnSpPr/>
          <p:nvPr/>
        </p:nvCxnSpPr>
        <p:spPr>
          <a:xfrm>
            <a:off x="8878404" y="4081914"/>
            <a:ext cx="0" cy="1223841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ound Same Side Corner Rectangle 154">
            <a:extLst>
              <a:ext uri="{FF2B5EF4-FFF2-40B4-BE49-F238E27FC236}">
                <a16:creationId xmlns:a16="http://schemas.microsoft.com/office/drawing/2014/main" id="{0832F90B-EF01-4869-8EC5-ECF9ADD3B8F9}"/>
              </a:ext>
            </a:extLst>
          </p:cNvPr>
          <p:cNvSpPr/>
          <p:nvPr/>
        </p:nvSpPr>
        <p:spPr>
          <a:xfrm>
            <a:off x="3125593" y="4633764"/>
            <a:ext cx="1655871" cy="383997"/>
          </a:xfrm>
          <a:prstGeom prst="round2SameRect">
            <a:avLst/>
          </a:prstGeom>
          <a:solidFill>
            <a:srgbClr val="4D77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语文：方老师</a:t>
            </a:r>
          </a:p>
        </p:txBody>
      </p:sp>
      <p:sp>
        <p:nvSpPr>
          <p:cNvPr id="21" name="Round Same Side Corner Rectangle 155">
            <a:extLst>
              <a:ext uri="{FF2B5EF4-FFF2-40B4-BE49-F238E27FC236}">
                <a16:creationId xmlns:a16="http://schemas.microsoft.com/office/drawing/2014/main" id="{17879008-E699-446A-BBF9-266BC00D711F}"/>
              </a:ext>
            </a:extLst>
          </p:cNvPr>
          <p:cNvSpPr/>
          <p:nvPr/>
        </p:nvSpPr>
        <p:spPr>
          <a:xfrm>
            <a:off x="5623888" y="4279773"/>
            <a:ext cx="1655871" cy="383997"/>
          </a:xfrm>
          <a:prstGeom prst="round2SameRect">
            <a:avLst/>
          </a:prstGeom>
          <a:solidFill>
            <a:srgbClr val="4D77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数学：李老师</a:t>
            </a:r>
          </a:p>
        </p:txBody>
      </p:sp>
      <p:sp>
        <p:nvSpPr>
          <p:cNvPr id="22" name="Round Same Side Corner Rectangle 156">
            <a:extLst>
              <a:ext uri="{FF2B5EF4-FFF2-40B4-BE49-F238E27FC236}">
                <a16:creationId xmlns:a16="http://schemas.microsoft.com/office/drawing/2014/main" id="{CCEE2DF6-084B-4742-A6E5-3D5149CDF86A}"/>
              </a:ext>
            </a:extLst>
          </p:cNvPr>
          <p:cNvSpPr/>
          <p:nvPr/>
        </p:nvSpPr>
        <p:spPr>
          <a:xfrm>
            <a:off x="8050469" y="4633764"/>
            <a:ext cx="1655871" cy="383997"/>
          </a:xfrm>
          <a:prstGeom prst="round2SameRect">
            <a:avLst/>
          </a:prstGeom>
          <a:solidFill>
            <a:srgbClr val="4D77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英语：刘老师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7521D804-5621-4E09-ABDD-586064508EEF}"/>
              </a:ext>
            </a:extLst>
          </p:cNvPr>
          <p:cNvSpPr>
            <a:spLocks noChangeAspect="1"/>
          </p:cNvSpPr>
          <p:nvPr/>
        </p:nvSpPr>
        <p:spPr>
          <a:xfrm>
            <a:off x="3098722" y="2315610"/>
            <a:ext cx="1781744" cy="1781744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b="-64000"/>
            </a:stretch>
          </a:blipFill>
          <a:ln w="57150">
            <a:solidFill>
              <a:srgbClr val="4D77B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5" dirty="0">
              <a:solidFill>
                <a:srgbClr val="280014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943DF4E1-3CBB-45E5-AD2C-3C3C5C203BCD}"/>
              </a:ext>
            </a:extLst>
          </p:cNvPr>
          <p:cNvSpPr>
            <a:spLocks noChangeAspect="1"/>
          </p:cNvSpPr>
          <p:nvPr/>
        </p:nvSpPr>
        <p:spPr>
          <a:xfrm>
            <a:off x="5402678" y="1633826"/>
            <a:ext cx="2098288" cy="2098288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b="-41000"/>
            </a:stretch>
          </a:blipFill>
          <a:ln w="57150">
            <a:solidFill>
              <a:srgbClr val="4D77B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5">
              <a:solidFill>
                <a:srgbClr val="280014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5" name="Oval 39">
            <a:extLst>
              <a:ext uri="{FF2B5EF4-FFF2-40B4-BE49-F238E27FC236}">
                <a16:creationId xmlns:a16="http://schemas.microsoft.com/office/drawing/2014/main" id="{F77A9534-6FC6-4723-A814-4B4A00B870EF}"/>
              </a:ext>
            </a:extLst>
          </p:cNvPr>
          <p:cNvSpPr>
            <a:spLocks noChangeAspect="1"/>
          </p:cNvSpPr>
          <p:nvPr/>
        </p:nvSpPr>
        <p:spPr>
          <a:xfrm>
            <a:off x="3827317" y="5144428"/>
            <a:ext cx="252422" cy="252419"/>
          </a:xfrm>
          <a:prstGeom prst="ellipse">
            <a:avLst/>
          </a:prstGeom>
          <a:solidFill>
            <a:srgbClr val="4D77B9"/>
          </a:solidFill>
          <a:ln w="28575">
            <a:solidFill>
              <a:srgbClr val="4D7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280014">
                  <a:lumMod val="75000"/>
                  <a:lumOff val="25000"/>
                </a:srgbClr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26" name="Oval 40">
            <a:extLst>
              <a:ext uri="{FF2B5EF4-FFF2-40B4-BE49-F238E27FC236}">
                <a16:creationId xmlns:a16="http://schemas.microsoft.com/office/drawing/2014/main" id="{8514976B-41E4-48C5-A3C1-256ADB4D29FB}"/>
              </a:ext>
            </a:extLst>
          </p:cNvPr>
          <p:cNvSpPr>
            <a:spLocks noChangeAspect="1"/>
          </p:cNvSpPr>
          <p:nvPr/>
        </p:nvSpPr>
        <p:spPr>
          <a:xfrm>
            <a:off x="6325613" y="5144428"/>
            <a:ext cx="252422" cy="252419"/>
          </a:xfrm>
          <a:prstGeom prst="ellipse">
            <a:avLst/>
          </a:prstGeom>
          <a:solidFill>
            <a:srgbClr val="4D77B9"/>
          </a:solidFill>
          <a:ln w="28575">
            <a:solidFill>
              <a:srgbClr val="4D77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280014">
                  <a:lumMod val="75000"/>
                  <a:lumOff val="25000"/>
                </a:srgbClr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27" name="Oval 53">
            <a:extLst>
              <a:ext uri="{FF2B5EF4-FFF2-40B4-BE49-F238E27FC236}">
                <a16:creationId xmlns:a16="http://schemas.microsoft.com/office/drawing/2014/main" id="{80005454-1AB9-4D49-83E1-4C8C06BEC4F8}"/>
              </a:ext>
            </a:extLst>
          </p:cNvPr>
          <p:cNvSpPr>
            <a:spLocks noChangeAspect="1"/>
          </p:cNvSpPr>
          <p:nvPr/>
        </p:nvSpPr>
        <p:spPr>
          <a:xfrm>
            <a:off x="8752194" y="5144428"/>
            <a:ext cx="252422" cy="252419"/>
          </a:xfrm>
          <a:prstGeom prst="ellipse">
            <a:avLst/>
          </a:prstGeom>
          <a:solidFill>
            <a:srgbClr val="4D77B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280014">
                  <a:lumMod val="75000"/>
                  <a:lumOff val="25000"/>
                </a:srgbClr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28" name="文本框 13">
            <a:extLst>
              <a:ext uri="{FF2B5EF4-FFF2-40B4-BE49-F238E27FC236}">
                <a16:creationId xmlns:a16="http://schemas.microsoft.com/office/drawing/2014/main" id="{B0BBEEF0-3637-419D-8E5E-ED3666A38CDD}"/>
              </a:ext>
            </a:extLst>
          </p:cNvPr>
          <p:cNvSpPr txBox="1"/>
          <p:nvPr/>
        </p:nvSpPr>
        <p:spPr>
          <a:xfrm>
            <a:off x="8012849" y="5576010"/>
            <a:ext cx="1698863" cy="367617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138 8998 9898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647DB3A-4B99-4EC2-8ECF-2855E58D067E}"/>
              </a:ext>
            </a:extLst>
          </p:cNvPr>
          <p:cNvSpPr txBox="1"/>
          <p:nvPr/>
        </p:nvSpPr>
        <p:spPr>
          <a:xfrm>
            <a:off x="5591644" y="5576010"/>
            <a:ext cx="1698863" cy="367617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138 8998 9898</a:t>
            </a:r>
          </a:p>
        </p:txBody>
      </p:sp>
      <p:sp>
        <p:nvSpPr>
          <p:cNvPr id="30" name="文本框 13">
            <a:extLst>
              <a:ext uri="{FF2B5EF4-FFF2-40B4-BE49-F238E27FC236}">
                <a16:creationId xmlns:a16="http://schemas.microsoft.com/office/drawing/2014/main" id="{5A29F6AF-6177-489B-A25C-9BE24A9249D7}"/>
              </a:ext>
            </a:extLst>
          </p:cNvPr>
          <p:cNvSpPr txBox="1"/>
          <p:nvPr/>
        </p:nvSpPr>
        <p:spPr>
          <a:xfrm>
            <a:off x="3098721" y="5576010"/>
            <a:ext cx="1698863" cy="367617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138 8998 9898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C21A5003-E78B-4A7D-977F-1ADE24811930}"/>
              </a:ext>
            </a:extLst>
          </p:cNvPr>
          <p:cNvSpPr>
            <a:spLocks noChangeAspect="1"/>
          </p:cNvSpPr>
          <p:nvPr/>
        </p:nvSpPr>
        <p:spPr>
          <a:xfrm>
            <a:off x="8012850" y="2315610"/>
            <a:ext cx="1781744" cy="1781744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b="-45000"/>
            </a:stretch>
          </a:blipFill>
          <a:ln w="57150">
            <a:solidFill>
              <a:srgbClr val="4D77B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5">
              <a:solidFill>
                <a:srgbClr val="280014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2BC6465-FE56-4F1F-A835-3C281ADB873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62" y="987552"/>
            <a:ext cx="2251965" cy="1657562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1E920D99-B6E0-48A9-92E6-DC14F3F7EAE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098" y="-93320"/>
            <a:ext cx="2942840" cy="1558596"/>
          </a:xfrm>
          <a:prstGeom prst="rect">
            <a:avLst/>
          </a:prstGeom>
        </p:spPr>
      </p:pic>
      <p:sp>
        <p:nvSpPr>
          <p:cNvPr id="33" name="文本框 66">
            <a:extLst>
              <a:ext uri="{FF2B5EF4-FFF2-40B4-BE49-F238E27FC236}">
                <a16:creationId xmlns:a16="http://schemas.microsoft.com/office/drawing/2014/main" id="{0478EFBE-1D06-46AC-B407-22B1757584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4597" y="263050"/>
            <a:ext cx="1665841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</a:rPr>
              <a:t>老师介绍</a:t>
            </a:r>
            <a:endParaRPr lang="en-US" altLang="zh-CN" sz="14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r>
              <a:rPr lang="en-US" altLang="zh-CN" sz="11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  <a:sym typeface="+mn-ea"/>
              </a:rPr>
              <a:t>YOUR TITLE HERE</a:t>
            </a:r>
            <a:endParaRPr lang="zh-CN" altLang="en-US" sz="11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endParaRPr lang="en-US" altLang="zh-CN" sz="1400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/>
      <p:bldP spid="29" grpId="0"/>
      <p:bldP spid="30" grpId="0"/>
      <p:bldP spid="31" grpId="0" bldLvl="0" animBg="1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6825496" y="1822460"/>
            <a:ext cx="4391723" cy="3911985"/>
            <a:chOff x="305369" y="2223209"/>
            <a:chExt cx="4392295" cy="3912495"/>
          </a:xfrm>
        </p:grpSpPr>
        <p:grpSp>
          <p:nvGrpSpPr>
            <p:cNvPr id="24" name="组合 23"/>
            <p:cNvGrpSpPr/>
            <p:nvPr/>
          </p:nvGrpSpPr>
          <p:grpSpPr>
            <a:xfrm>
              <a:off x="948211" y="2223209"/>
              <a:ext cx="2909514" cy="636362"/>
              <a:chOff x="2835448" y="2267573"/>
              <a:chExt cx="3091875" cy="632799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2835448" y="2408375"/>
                <a:ext cx="3091875" cy="3965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r>
                  <a:rPr lang="zh-CN" altLang="en-US" sz="2000" b="1" dirty="0">
                    <a:solidFill>
                      <a:srgbClr val="4D77B9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女生</a:t>
                </a:r>
                <a:r>
                  <a:rPr lang="en-US" altLang="zh-CN" sz="2000" b="1" dirty="0">
                    <a:solidFill>
                      <a:srgbClr val="4D77B9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27人  </a:t>
                </a:r>
                <a:r>
                  <a:rPr lang="zh-CN" altLang="en-US" sz="2000" b="1" dirty="0">
                    <a:solidFill>
                      <a:srgbClr val="4D77B9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男生</a:t>
                </a:r>
                <a:r>
                  <a:rPr lang="en-US" altLang="zh-CN" sz="2000" b="1" dirty="0">
                    <a:solidFill>
                      <a:srgbClr val="4D77B9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35人</a:t>
                </a:r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2968904" y="2267573"/>
                <a:ext cx="2824960" cy="632799"/>
              </a:xfrm>
              <a:prstGeom prst="roundRect">
                <a:avLst>
                  <a:gd name="adj" fmla="val 50000"/>
                </a:avLst>
              </a:prstGeom>
              <a:noFill/>
              <a:ln w="28575">
                <a:solidFill>
                  <a:srgbClr val="4D77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100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305369" y="3135964"/>
              <a:ext cx="4392295" cy="299974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+mn-ea"/>
                </a:rPr>
                <a:t>新进学生4人</a:t>
              </a:r>
            </a:p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+mn-ea"/>
                </a:rPr>
                <a:t>班委会成员及其他任职的同学</a:t>
              </a:r>
            </a:p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+mn-ea"/>
                </a:rPr>
                <a:t>班 长：周靖宇        副班长：邓喆             学习委员：刘汀    </a:t>
              </a:r>
            </a:p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+mn-ea"/>
                </a:rPr>
                <a:t>纪律委员：岳晴      劳动委员：王芷青     生活委员：邓圆湘</a:t>
              </a:r>
            </a:p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+mn-ea"/>
                </a:rPr>
                <a:t>文艺委员：肖佩      体育委员：李炎煌</a:t>
              </a:r>
            </a:p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+mn-ea"/>
                </a:rPr>
                <a:t>小组长 ：王芷青，邓喆 ，周靖宇，岳晴，李琰煌 ，彭瑾</a:t>
              </a:r>
            </a:p>
          </p:txBody>
        </p:sp>
      </p:grpSp>
      <p:pic>
        <p:nvPicPr>
          <p:cNvPr id="8" name="图片 7" descr="图片包含 玩具, 玩偶, LEGO, 室内&#10;&#10;已生成极高可信度的说明">
            <a:extLst>
              <a:ext uri="{FF2B5EF4-FFF2-40B4-BE49-F238E27FC236}">
                <a16:creationId xmlns:a16="http://schemas.microsoft.com/office/drawing/2014/main" id="{6F3A8FE6-8FBA-47B8-8DDD-95470B11A3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03" y="1530219"/>
            <a:ext cx="5739631" cy="463762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0C1A5E8-2774-4D36-9EF6-C582C72271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098" y="-93320"/>
            <a:ext cx="2942840" cy="1558596"/>
          </a:xfrm>
          <a:prstGeom prst="rect">
            <a:avLst/>
          </a:prstGeom>
        </p:spPr>
      </p:pic>
      <p:sp>
        <p:nvSpPr>
          <p:cNvPr id="14" name="文本框 66">
            <a:extLst>
              <a:ext uri="{FF2B5EF4-FFF2-40B4-BE49-F238E27FC236}">
                <a16:creationId xmlns:a16="http://schemas.microsoft.com/office/drawing/2014/main" id="{950B3CB5-6EE2-4EB9-B4F7-E64290977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4597" y="263050"/>
            <a:ext cx="1665841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</a:rPr>
              <a:t>基本情况</a:t>
            </a:r>
            <a:endParaRPr lang="en-US" altLang="zh-CN" sz="14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r>
              <a:rPr lang="en-US" altLang="zh-CN" sz="11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  <a:sym typeface="+mn-ea"/>
              </a:rPr>
              <a:t>YOUR TITLE HERE</a:t>
            </a:r>
            <a:endParaRPr lang="zh-CN" altLang="en-US" sz="11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endParaRPr lang="en-US" altLang="zh-CN" sz="1400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942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Freeform 105"/>
          <p:cNvSpPr/>
          <p:nvPr/>
        </p:nvSpPr>
        <p:spPr bwMode="auto">
          <a:xfrm>
            <a:off x="6168134" y="4355610"/>
            <a:ext cx="1151050" cy="1250498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685731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0" name="Freeform 107"/>
          <p:cNvSpPr/>
          <p:nvPr/>
        </p:nvSpPr>
        <p:spPr bwMode="auto">
          <a:xfrm>
            <a:off x="4826652" y="4355610"/>
            <a:ext cx="1155282" cy="1250498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685731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black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4058579" y="1774210"/>
            <a:ext cx="4028676" cy="3831898"/>
            <a:chOff x="3748193" y="2000673"/>
            <a:chExt cx="4030134" cy="3833285"/>
          </a:xfrm>
        </p:grpSpPr>
        <p:sp>
          <p:nvSpPr>
            <p:cNvPr id="92" name="Freeform 104"/>
            <p:cNvSpPr/>
            <p:nvPr/>
          </p:nvSpPr>
          <p:spPr bwMode="auto">
            <a:xfrm>
              <a:off x="5858511" y="4583007"/>
              <a:ext cx="1151467" cy="1250951"/>
            </a:xfrm>
            <a:custGeom>
              <a:avLst/>
              <a:gdLst>
                <a:gd name="T0" fmla="*/ 0 w 876"/>
                <a:gd name="T1" fmla="*/ 2147483647 h 952"/>
                <a:gd name="T2" fmla="*/ 0 w 876"/>
                <a:gd name="T3" fmla="*/ 2147483647 h 952"/>
                <a:gd name="T4" fmla="*/ 2147483647 w 876"/>
                <a:gd name="T5" fmla="*/ 2147483647 h 952"/>
                <a:gd name="T6" fmla="*/ 2147483647 w 876"/>
                <a:gd name="T7" fmla="*/ 0 h 952"/>
                <a:gd name="T8" fmla="*/ 2147483647 w 876"/>
                <a:gd name="T9" fmla="*/ 0 h 952"/>
                <a:gd name="T10" fmla="*/ 2147483647 w 876"/>
                <a:gd name="T11" fmla="*/ 2147483647 h 952"/>
                <a:gd name="T12" fmla="*/ 0 w 876"/>
                <a:gd name="T13" fmla="*/ 2147483647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defTabSz="685731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3" name="Freeform 106"/>
            <p:cNvSpPr/>
            <p:nvPr/>
          </p:nvSpPr>
          <p:spPr bwMode="auto">
            <a:xfrm>
              <a:off x="4516545" y="4583007"/>
              <a:ext cx="1155700" cy="1250951"/>
            </a:xfrm>
            <a:custGeom>
              <a:avLst/>
              <a:gdLst>
                <a:gd name="T0" fmla="*/ 2147483647 w 878"/>
                <a:gd name="T1" fmla="*/ 2147483647 h 952"/>
                <a:gd name="T2" fmla="*/ 2147483647 w 878"/>
                <a:gd name="T3" fmla="*/ 2147483647 h 952"/>
                <a:gd name="T4" fmla="*/ 2147483647 w 878"/>
                <a:gd name="T5" fmla="*/ 0 h 952"/>
                <a:gd name="T6" fmla="*/ 2147483647 w 878"/>
                <a:gd name="T7" fmla="*/ 0 h 952"/>
                <a:gd name="T8" fmla="*/ 0 w 878"/>
                <a:gd name="T9" fmla="*/ 2147483647 h 952"/>
                <a:gd name="T10" fmla="*/ 2147483647 w 878"/>
                <a:gd name="T11" fmla="*/ 2147483647 h 952"/>
                <a:gd name="T12" fmla="*/ 2147483647 w 878"/>
                <a:gd name="T13" fmla="*/ 2147483647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  <a:close/>
                </a:path>
              </a:pathLst>
            </a:custGeom>
            <a:solidFill>
              <a:srgbClr val="4D77B9"/>
            </a:solidFill>
            <a:ln>
              <a:noFill/>
            </a:ln>
          </p:spPr>
          <p:txBody>
            <a:bodyPr/>
            <a:lstStyle/>
            <a:p>
              <a:pPr defTabSz="685731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4" name="Freeform 108"/>
            <p:cNvSpPr/>
            <p:nvPr/>
          </p:nvSpPr>
          <p:spPr bwMode="auto">
            <a:xfrm>
              <a:off x="5763260" y="2000673"/>
              <a:ext cx="2015067" cy="2370667"/>
            </a:xfrm>
            <a:custGeom>
              <a:avLst/>
              <a:gdLst>
                <a:gd name="T0" fmla="*/ 2147483647 w 1534"/>
                <a:gd name="T1" fmla="*/ 2147483647 h 1804"/>
                <a:gd name="T2" fmla="*/ 0 w 1534"/>
                <a:gd name="T3" fmla="*/ 0 h 1804"/>
                <a:gd name="T4" fmla="*/ 0 w 1534"/>
                <a:gd name="T5" fmla="*/ 2147483647 h 1804"/>
                <a:gd name="T6" fmla="*/ 2147483647 w 1534"/>
                <a:gd name="T7" fmla="*/ 2147483647 h 1804"/>
                <a:gd name="T8" fmla="*/ 2147483647 w 1534"/>
                <a:gd name="T9" fmla="*/ 2147483647 h 1804"/>
                <a:gd name="T10" fmla="*/ 2147483647 w 1534"/>
                <a:gd name="T11" fmla="*/ 2147483647 h 1804"/>
                <a:gd name="T12" fmla="*/ 2147483647 w 1534"/>
                <a:gd name="T13" fmla="*/ 2147483647 h 1804"/>
                <a:gd name="T14" fmla="*/ 2147483647 w 1534"/>
                <a:gd name="T15" fmla="*/ 2147483647 h 1804"/>
                <a:gd name="T16" fmla="*/ 2147483647 w 1534"/>
                <a:gd name="T17" fmla="*/ 2147483647 h 1804"/>
                <a:gd name="T18" fmla="*/ 2147483647 w 1534"/>
                <a:gd name="T19" fmla="*/ 2147483647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474" y="962"/>
                  </a:moveTo>
                  <a:lnTo>
                    <a:pt x="0" y="0"/>
                  </a:lnTo>
                  <a:lnTo>
                    <a:pt x="0" y="700"/>
                  </a:lnTo>
                  <a:lnTo>
                    <a:pt x="246" y="1200"/>
                  </a:lnTo>
                  <a:lnTo>
                    <a:pt x="798" y="1280"/>
                  </a:lnTo>
                  <a:lnTo>
                    <a:pt x="400" y="1670"/>
                  </a:lnTo>
                  <a:lnTo>
                    <a:pt x="422" y="1804"/>
                  </a:lnTo>
                  <a:lnTo>
                    <a:pt x="826" y="1804"/>
                  </a:lnTo>
                  <a:lnTo>
                    <a:pt x="1534" y="1116"/>
                  </a:lnTo>
                  <a:lnTo>
                    <a:pt x="474" y="962"/>
                  </a:lnTo>
                  <a:close/>
                </a:path>
              </a:pathLst>
            </a:custGeom>
            <a:solidFill>
              <a:srgbClr val="4D77B9"/>
            </a:solidFill>
            <a:ln>
              <a:noFill/>
            </a:ln>
          </p:spPr>
          <p:txBody>
            <a:bodyPr/>
            <a:lstStyle/>
            <a:p>
              <a:pPr defTabSz="685731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5" name="Freeform 109"/>
            <p:cNvSpPr/>
            <p:nvPr/>
          </p:nvSpPr>
          <p:spPr bwMode="auto">
            <a:xfrm>
              <a:off x="3748193" y="2000673"/>
              <a:ext cx="2015067" cy="2370667"/>
            </a:xfrm>
            <a:custGeom>
              <a:avLst/>
              <a:gdLst>
                <a:gd name="T0" fmla="*/ 2147483647 w 1534"/>
                <a:gd name="T1" fmla="*/ 2147483647 h 1804"/>
                <a:gd name="T2" fmla="*/ 0 w 1534"/>
                <a:gd name="T3" fmla="*/ 2147483647 h 1804"/>
                <a:gd name="T4" fmla="*/ 2147483647 w 1534"/>
                <a:gd name="T5" fmla="*/ 2147483647 h 1804"/>
                <a:gd name="T6" fmla="*/ 2147483647 w 1534"/>
                <a:gd name="T7" fmla="*/ 2147483647 h 1804"/>
                <a:gd name="T8" fmla="*/ 2147483647 w 1534"/>
                <a:gd name="T9" fmla="*/ 2147483647 h 1804"/>
                <a:gd name="T10" fmla="*/ 2147483647 w 1534"/>
                <a:gd name="T11" fmla="*/ 2147483647 h 1804"/>
                <a:gd name="T12" fmla="*/ 2147483647 w 1534"/>
                <a:gd name="T13" fmla="*/ 2147483647 h 1804"/>
                <a:gd name="T14" fmla="*/ 2147483647 w 1534"/>
                <a:gd name="T15" fmla="*/ 2147483647 h 1804"/>
                <a:gd name="T16" fmla="*/ 2147483647 w 1534"/>
                <a:gd name="T17" fmla="*/ 0 h 1804"/>
                <a:gd name="T18" fmla="*/ 2147483647 w 1534"/>
                <a:gd name="T19" fmla="*/ 2147483647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1060" y="962"/>
                  </a:moveTo>
                  <a:lnTo>
                    <a:pt x="0" y="1116"/>
                  </a:lnTo>
                  <a:lnTo>
                    <a:pt x="708" y="1804"/>
                  </a:lnTo>
                  <a:lnTo>
                    <a:pt x="1112" y="1804"/>
                  </a:lnTo>
                  <a:lnTo>
                    <a:pt x="1136" y="1670"/>
                  </a:lnTo>
                  <a:lnTo>
                    <a:pt x="736" y="1280"/>
                  </a:lnTo>
                  <a:lnTo>
                    <a:pt x="1288" y="1200"/>
                  </a:lnTo>
                  <a:lnTo>
                    <a:pt x="1534" y="700"/>
                  </a:lnTo>
                  <a:lnTo>
                    <a:pt x="1534" y="0"/>
                  </a:lnTo>
                  <a:lnTo>
                    <a:pt x="1060" y="9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defTabSz="685731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6" name="Freeform 121"/>
            <p:cNvSpPr/>
            <p:nvPr/>
          </p:nvSpPr>
          <p:spPr bwMode="auto">
            <a:xfrm>
              <a:off x="5462693" y="3837941"/>
              <a:ext cx="254000" cy="251884"/>
            </a:xfrm>
            <a:custGeom>
              <a:avLst/>
              <a:gdLst>
                <a:gd name="T0" fmla="*/ 2147483647 w 192"/>
                <a:gd name="T1" fmla="*/ 2147483647 h 192"/>
                <a:gd name="T2" fmla="*/ 2147483647 w 192"/>
                <a:gd name="T3" fmla="*/ 2147483647 h 192"/>
                <a:gd name="T4" fmla="*/ 2147483647 w 192"/>
                <a:gd name="T5" fmla="*/ 2147483647 h 192"/>
                <a:gd name="T6" fmla="*/ 2147483647 w 192"/>
                <a:gd name="T7" fmla="*/ 2147483647 h 192"/>
                <a:gd name="T8" fmla="*/ 2147483647 w 192"/>
                <a:gd name="T9" fmla="*/ 2147483647 h 192"/>
                <a:gd name="T10" fmla="*/ 2147483647 w 192"/>
                <a:gd name="T11" fmla="*/ 2147483647 h 192"/>
                <a:gd name="T12" fmla="*/ 2147483647 w 192"/>
                <a:gd name="T13" fmla="*/ 2147483647 h 192"/>
                <a:gd name="T14" fmla="*/ 2147483647 w 192"/>
                <a:gd name="T15" fmla="*/ 2147483647 h 192"/>
                <a:gd name="T16" fmla="*/ 2147483647 w 192"/>
                <a:gd name="T17" fmla="*/ 2147483647 h 192"/>
                <a:gd name="T18" fmla="*/ 2147483647 w 192"/>
                <a:gd name="T19" fmla="*/ 2147483647 h 192"/>
                <a:gd name="T20" fmla="*/ 2147483647 w 192"/>
                <a:gd name="T21" fmla="*/ 2147483647 h 192"/>
                <a:gd name="T22" fmla="*/ 2147483647 w 192"/>
                <a:gd name="T23" fmla="*/ 2147483647 h 192"/>
                <a:gd name="T24" fmla="*/ 2147483647 w 192"/>
                <a:gd name="T25" fmla="*/ 2147483647 h 192"/>
                <a:gd name="T26" fmla="*/ 2147483647 w 192"/>
                <a:gd name="T27" fmla="*/ 2147483647 h 192"/>
                <a:gd name="T28" fmla="*/ 2147483647 w 192"/>
                <a:gd name="T29" fmla="*/ 2147483647 h 192"/>
                <a:gd name="T30" fmla="*/ 2147483647 w 192"/>
                <a:gd name="T31" fmla="*/ 2147483647 h 192"/>
                <a:gd name="T32" fmla="*/ 2147483647 w 192"/>
                <a:gd name="T33" fmla="*/ 2147483647 h 192"/>
                <a:gd name="T34" fmla="*/ 2147483647 w 192"/>
                <a:gd name="T35" fmla="*/ 2147483647 h 192"/>
                <a:gd name="T36" fmla="*/ 0 w 192"/>
                <a:gd name="T37" fmla="*/ 2147483647 h 192"/>
                <a:gd name="T38" fmla="*/ 0 w 192"/>
                <a:gd name="T39" fmla="*/ 2147483647 h 192"/>
                <a:gd name="T40" fmla="*/ 2147483647 w 192"/>
                <a:gd name="T41" fmla="*/ 2147483647 h 192"/>
                <a:gd name="T42" fmla="*/ 2147483647 w 192"/>
                <a:gd name="T43" fmla="*/ 2147483647 h 192"/>
                <a:gd name="T44" fmla="*/ 2147483647 w 192"/>
                <a:gd name="T45" fmla="*/ 2147483647 h 192"/>
                <a:gd name="T46" fmla="*/ 2147483647 w 192"/>
                <a:gd name="T47" fmla="*/ 2147483647 h 192"/>
                <a:gd name="T48" fmla="*/ 2147483647 w 192"/>
                <a:gd name="T49" fmla="*/ 2147483647 h 192"/>
                <a:gd name="T50" fmla="*/ 2147483647 w 192"/>
                <a:gd name="T51" fmla="*/ 2147483647 h 192"/>
                <a:gd name="T52" fmla="*/ 2147483647 w 192"/>
                <a:gd name="T53" fmla="*/ 2147483647 h 192"/>
                <a:gd name="T54" fmla="*/ 2147483647 w 192"/>
                <a:gd name="T55" fmla="*/ 0 h 192"/>
                <a:gd name="T56" fmla="*/ 2147483647 w 192"/>
                <a:gd name="T57" fmla="*/ 0 h 192"/>
                <a:gd name="T58" fmla="*/ 2147483647 w 192"/>
                <a:gd name="T59" fmla="*/ 2147483647 h 192"/>
                <a:gd name="T60" fmla="*/ 2147483647 w 192"/>
                <a:gd name="T61" fmla="*/ 2147483647 h 192"/>
                <a:gd name="T62" fmla="*/ 2147483647 w 192"/>
                <a:gd name="T63" fmla="*/ 2147483647 h 192"/>
                <a:gd name="T64" fmla="*/ 2147483647 w 192"/>
                <a:gd name="T65" fmla="*/ 2147483647 h 192"/>
                <a:gd name="T66" fmla="*/ 2147483647 w 192"/>
                <a:gd name="T67" fmla="*/ 2147483647 h 192"/>
                <a:gd name="T68" fmla="*/ 2147483647 w 192"/>
                <a:gd name="T69" fmla="*/ 2147483647 h 192"/>
                <a:gd name="T70" fmla="*/ 2147483647 w 192"/>
                <a:gd name="T71" fmla="*/ 2147483647 h 192"/>
                <a:gd name="T72" fmla="*/ 2147483647 w 192"/>
                <a:gd name="T73" fmla="*/ 2147483647 h 192"/>
                <a:gd name="T74" fmla="*/ 2147483647 w 192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2" h="192">
                  <a:moveTo>
                    <a:pt x="192" y="96"/>
                  </a:moveTo>
                  <a:lnTo>
                    <a:pt x="192" y="96"/>
                  </a:lnTo>
                  <a:lnTo>
                    <a:pt x="190" y="116"/>
                  </a:lnTo>
                  <a:lnTo>
                    <a:pt x="184" y="134"/>
                  </a:lnTo>
                  <a:lnTo>
                    <a:pt x="174" y="150"/>
                  </a:lnTo>
                  <a:lnTo>
                    <a:pt x="164" y="164"/>
                  </a:lnTo>
                  <a:lnTo>
                    <a:pt x="150" y="176"/>
                  </a:lnTo>
                  <a:lnTo>
                    <a:pt x="132" y="184"/>
                  </a:lnTo>
                  <a:lnTo>
                    <a:pt x="116" y="190"/>
                  </a:lnTo>
                  <a:lnTo>
                    <a:pt x="96" y="192"/>
                  </a:lnTo>
                  <a:lnTo>
                    <a:pt x="76" y="190"/>
                  </a:lnTo>
                  <a:lnTo>
                    <a:pt x="58" y="184"/>
                  </a:lnTo>
                  <a:lnTo>
                    <a:pt x="42" y="176"/>
                  </a:lnTo>
                  <a:lnTo>
                    <a:pt x="28" y="164"/>
                  </a:lnTo>
                  <a:lnTo>
                    <a:pt x="16" y="150"/>
                  </a:lnTo>
                  <a:lnTo>
                    <a:pt x="8" y="134"/>
                  </a:lnTo>
                  <a:lnTo>
                    <a:pt x="2" y="116"/>
                  </a:lnTo>
                  <a:lnTo>
                    <a:pt x="0" y="96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8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6" y="0"/>
                  </a:lnTo>
                  <a:lnTo>
                    <a:pt x="116" y="2"/>
                  </a:lnTo>
                  <a:lnTo>
                    <a:pt x="132" y="8"/>
                  </a:lnTo>
                  <a:lnTo>
                    <a:pt x="150" y="18"/>
                  </a:lnTo>
                  <a:lnTo>
                    <a:pt x="164" y="28"/>
                  </a:lnTo>
                  <a:lnTo>
                    <a:pt x="174" y="42"/>
                  </a:lnTo>
                  <a:lnTo>
                    <a:pt x="184" y="58"/>
                  </a:lnTo>
                  <a:lnTo>
                    <a:pt x="190" y="76"/>
                  </a:lnTo>
                  <a:lnTo>
                    <a:pt x="192" y="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defTabSz="685731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7" name="Freeform 122"/>
            <p:cNvSpPr/>
            <p:nvPr/>
          </p:nvSpPr>
          <p:spPr bwMode="auto">
            <a:xfrm>
              <a:off x="5765378" y="3774440"/>
              <a:ext cx="315383" cy="315384"/>
            </a:xfrm>
            <a:custGeom>
              <a:avLst/>
              <a:gdLst>
                <a:gd name="T0" fmla="*/ 2147483647 w 240"/>
                <a:gd name="T1" fmla="*/ 2147483647 h 240"/>
                <a:gd name="T2" fmla="*/ 2147483647 w 240"/>
                <a:gd name="T3" fmla="*/ 2147483647 h 240"/>
                <a:gd name="T4" fmla="*/ 2147483647 w 240"/>
                <a:gd name="T5" fmla="*/ 2147483647 h 240"/>
                <a:gd name="T6" fmla="*/ 2147483647 w 240"/>
                <a:gd name="T7" fmla="*/ 2147483647 h 240"/>
                <a:gd name="T8" fmla="*/ 2147483647 w 240"/>
                <a:gd name="T9" fmla="*/ 2147483647 h 240"/>
                <a:gd name="T10" fmla="*/ 2147483647 w 240"/>
                <a:gd name="T11" fmla="*/ 2147483647 h 240"/>
                <a:gd name="T12" fmla="*/ 2147483647 w 240"/>
                <a:gd name="T13" fmla="*/ 2147483647 h 240"/>
                <a:gd name="T14" fmla="*/ 2147483647 w 240"/>
                <a:gd name="T15" fmla="*/ 2147483647 h 240"/>
                <a:gd name="T16" fmla="*/ 2147483647 w 240"/>
                <a:gd name="T17" fmla="*/ 2147483647 h 240"/>
                <a:gd name="T18" fmla="*/ 2147483647 w 240"/>
                <a:gd name="T19" fmla="*/ 2147483647 h 240"/>
                <a:gd name="T20" fmla="*/ 2147483647 w 240"/>
                <a:gd name="T21" fmla="*/ 2147483647 h 240"/>
                <a:gd name="T22" fmla="*/ 2147483647 w 240"/>
                <a:gd name="T23" fmla="*/ 2147483647 h 240"/>
                <a:gd name="T24" fmla="*/ 2147483647 w 240"/>
                <a:gd name="T25" fmla="*/ 2147483647 h 240"/>
                <a:gd name="T26" fmla="*/ 2147483647 w 240"/>
                <a:gd name="T27" fmla="*/ 2147483647 h 240"/>
                <a:gd name="T28" fmla="*/ 2147483647 w 240"/>
                <a:gd name="T29" fmla="*/ 2147483647 h 240"/>
                <a:gd name="T30" fmla="*/ 2147483647 w 240"/>
                <a:gd name="T31" fmla="*/ 2147483647 h 240"/>
                <a:gd name="T32" fmla="*/ 2147483647 w 240"/>
                <a:gd name="T33" fmla="*/ 2147483647 h 240"/>
                <a:gd name="T34" fmla="*/ 2147483647 w 240"/>
                <a:gd name="T35" fmla="*/ 2147483647 h 240"/>
                <a:gd name="T36" fmla="*/ 2147483647 w 240"/>
                <a:gd name="T37" fmla="*/ 2147483647 h 240"/>
                <a:gd name="T38" fmla="*/ 2147483647 w 240"/>
                <a:gd name="T39" fmla="*/ 2147483647 h 240"/>
                <a:gd name="T40" fmla="*/ 2147483647 w 240"/>
                <a:gd name="T41" fmla="*/ 2147483647 h 240"/>
                <a:gd name="T42" fmla="*/ 0 w 240"/>
                <a:gd name="T43" fmla="*/ 2147483647 h 240"/>
                <a:gd name="T44" fmla="*/ 0 w 240"/>
                <a:gd name="T45" fmla="*/ 2147483647 h 240"/>
                <a:gd name="T46" fmla="*/ 0 w 240"/>
                <a:gd name="T47" fmla="*/ 2147483647 h 240"/>
                <a:gd name="T48" fmla="*/ 0 w 240"/>
                <a:gd name="T49" fmla="*/ 2147483647 h 240"/>
                <a:gd name="T50" fmla="*/ 2147483647 w 240"/>
                <a:gd name="T51" fmla="*/ 2147483647 h 240"/>
                <a:gd name="T52" fmla="*/ 2147483647 w 240"/>
                <a:gd name="T53" fmla="*/ 2147483647 h 240"/>
                <a:gd name="T54" fmla="*/ 2147483647 w 240"/>
                <a:gd name="T55" fmla="*/ 2147483647 h 240"/>
                <a:gd name="T56" fmla="*/ 2147483647 w 240"/>
                <a:gd name="T57" fmla="*/ 2147483647 h 240"/>
                <a:gd name="T58" fmla="*/ 2147483647 w 240"/>
                <a:gd name="T59" fmla="*/ 2147483647 h 240"/>
                <a:gd name="T60" fmla="*/ 2147483647 w 240"/>
                <a:gd name="T61" fmla="*/ 2147483647 h 240"/>
                <a:gd name="T62" fmla="*/ 2147483647 w 240"/>
                <a:gd name="T63" fmla="*/ 2147483647 h 240"/>
                <a:gd name="T64" fmla="*/ 2147483647 w 240"/>
                <a:gd name="T65" fmla="*/ 0 h 240"/>
                <a:gd name="T66" fmla="*/ 2147483647 w 240"/>
                <a:gd name="T67" fmla="*/ 0 h 240"/>
                <a:gd name="T68" fmla="*/ 2147483647 w 240"/>
                <a:gd name="T69" fmla="*/ 0 h 240"/>
                <a:gd name="T70" fmla="*/ 2147483647 w 240"/>
                <a:gd name="T71" fmla="*/ 0 h 240"/>
                <a:gd name="T72" fmla="*/ 2147483647 w 240"/>
                <a:gd name="T73" fmla="*/ 2147483647 h 240"/>
                <a:gd name="T74" fmla="*/ 2147483647 w 240"/>
                <a:gd name="T75" fmla="*/ 2147483647 h 240"/>
                <a:gd name="T76" fmla="*/ 2147483647 w 240"/>
                <a:gd name="T77" fmla="*/ 2147483647 h 240"/>
                <a:gd name="T78" fmla="*/ 2147483647 w 240"/>
                <a:gd name="T79" fmla="*/ 2147483647 h 240"/>
                <a:gd name="T80" fmla="*/ 2147483647 w 240"/>
                <a:gd name="T81" fmla="*/ 2147483647 h 240"/>
                <a:gd name="T82" fmla="*/ 2147483647 w 240"/>
                <a:gd name="T83" fmla="*/ 2147483647 h 240"/>
                <a:gd name="T84" fmla="*/ 2147483647 w 240"/>
                <a:gd name="T85" fmla="*/ 2147483647 h 240"/>
                <a:gd name="T86" fmla="*/ 2147483647 w 240"/>
                <a:gd name="T87" fmla="*/ 2147483647 h 240"/>
                <a:gd name="T88" fmla="*/ 2147483647 w 240"/>
                <a:gd name="T89" fmla="*/ 2147483647 h 240"/>
                <a:gd name="T90" fmla="*/ 2147483647 w 240"/>
                <a:gd name="T91" fmla="*/ 2147483647 h 24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0" h="240">
                  <a:moveTo>
                    <a:pt x="240" y="120"/>
                  </a:moveTo>
                  <a:lnTo>
                    <a:pt x="240" y="120"/>
                  </a:lnTo>
                  <a:lnTo>
                    <a:pt x="238" y="132"/>
                  </a:lnTo>
                  <a:lnTo>
                    <a:pt x="238" y="144"/>
                  </a:lnTo>
                  <a:lnTo>
                    <a:pt x="230" y="166"/>
                  </a:lnTo>
                  <a:lnTo>
                    <a:pt x="218" y="186"/>
                  </a:lnTo>
                  <a:lnTo>
                    <a:pt x="204" y="204"/>
                  </a:lnTo>
                  <a:lnTo>
                    <a:pt x="186" y="218"/>
                  </a:lnTo>
                  <a:lnTo>
                    <a:pt x="166" y="230"/>
                  </a:lnTo>
                  <a:lnTo>
                    <a:pt x="144" y="236"/>
                  </a:lnTo>
                  <a:lnTo>
                    <a:pt x="132" y="238"/>
                  </a:lnTo>
                  <a:lnTo>
                    <a:pt x="120" y="240"/>
                  </a:lnTo>
                  <a:lnTo>
                    <a:pt x="108" y="238"/>
                  </a:lnTo>
                  <a:lnTo>
                    <a:pt x="96" y="236"/>
                  </a:lnTo>
                  <a:lnTo>
                    <a:pt x="72" y="230"/>
                  </a:lnTo>
                  <a:lnTo>
                    <a:pt x="52" y="218"/>
                  </a:lnTo>
                  <a:lnTo>
                    <a:pt x="34" y="204"/>
                  </a:lnTo>
                  <a:lnTo>
                    <a:pt x="20" y="186"/>
                  </a:lnTo>
                  <a:lnTo>
                    <a:pt x="8" y="166"/>
                  </a:lnTo>
                  <a:lnTo>
                    <a:pt x="2" y="144"/>
                  </a:lnTo>
                  <a:lnTo>
                    <a:pt x="0" y="132"/>
                  </a:lnTo>
                  <a:lnTo>
                    <a:pt x="0" y="120"/>
                  </a:lnTo>
                  <a:lnTo>
                    <a:pt x="0" y="108"/>
                  </a:lnTo>
                  <a:lnTo>
                    <a:pt x="2" y="96"/>
                  </a:lnTo>
                  <a:lnTo>
                    <a:pt x="8" y="72"/>
                  </a:lnTo>
                  <a:lnTo>
                    <a:pt x="20" y="52"/>
                  </a:lnTo>
                  <a:lnTo>
                    <a:pt x="34" y="34"/>
                  </a:lnTo>
                  <a:lnTo>
                    <a:pt x="52" y="20"/>
                  </a:lnTo>
                  <a:lnTo>
                    <a:pt x="72" y="8"/>
                  </a:lnTo>
                  <a:lnTo>
                    <a:pt x="96" y="2"/>
                  </a:lnTo>
                  <a:lnTo>
                    <a:pt x="108" y="0"/>
                  </a:lnTo>
                  <a:lnTo>
                    <a:pt x="120" y="0"/>
                  </a:lnTo>
                  <a:lnTo>
                    <a:pt x="132" y="0"/>
                  </a:lnTo>
                  <a:lnTo>
                    <a:pt x="144" y="2"/>
                  </a:lnTo>
                  <a:lnTo>
                    <a:pt x="166" y="8"/>
                  </a:lnTo>
                  <a:lnTo>
                    <a:pt x="186" y="20"/>
                  </a:lnTo>
                  <a:lnTo>
                    <a:pt x="204" y="34"/>
                  </a:lnTo>
                  <a:lnTo>
                    <a:pt x="218" y="52"/>
                  </a:lnTo>
                  <a:lnTo>
                    <a:pt x="230" y="72"/>
                  </a:lnTo>
                  <a:lnTo>
                    <a:pt x="238" y="96"/>
                  </a:lnTo>
                  <a:lnTo>
                    <a:pt x="238" y="108"/>
                  </a:lnTo>
                  <a:lnTo>
                    <a:pt x="240" y="120"/>
                  </a:lnTo>
                  <a:close/>
                </a:path>
              </a:pathLst>
            </a:custGeom>
            <a:solidFill>
              <a:srgbClr val="4D77B9"/>
            </a:solidFill>
            <a:ln>
              <a:noFill/>
            </a:ln>
          </p:spPr>
          <p:txBody>
            <a:bodyPr/>
            <a:lstStyle/>
            <a:p>
              <a:pPr defTabSz="685731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8" name="Freeform 123"/>
            <p:cNvSpPr/>
            <p:nvPr/>
          </p:nvSpPr>
          <p:spPr bwMode="auto">
            <a:xfrm>
              <a:off x="5462693" y="4142740"/>
              <a:ext cx="254000" cy="247651"/>
            </a:xfrm>
            <a:custGeom>
              <a:avLst/>
              <a:gdLst>
                <a:gd name="T0" fmla="*/ 2147483647 w 192"/>
                <a:gd name="T1" fmla="*/ 2147483647 h 190"/>
                <a:gd name="T2" fmla="*/ 2147483647 w 192"/>
                <a:gd name="T3" fmla="*/ 2147483647 h 190"/>
                <a:gd name="T4" fmla="*/ 2147483647 w 192"/>
                <a:gd name="T5" fmla="*/ 2147483647 h 190"/>
                <a:gd name="T6" fmla="*/ 2147483647 w 192"/>
                <a:gd name="T7" fmla="*/ 2147483647 h 190"/>
                <a:gd name="T8" fmla="*/ 2147483647 w 192"/>
                <a:gd name="T9" fmla="*/ 2147483647 h 190"/>
                <a:gd name="T10" fmla="*/ 2147483647 w 192"/>
                <a:gd name="T11" fmla="*/ 2147483647 h 190"/>
                <a:gd name="T12" fmla="*/ 2147483647 w 192"/>
                <a:gd name="T13" fmla="*/ 2147483647 h 190"/>
                <a:gd name="T14" fmla="*/ 2147483647 w 192"/>
                <a:gd name="T15" fmla="*/ 2147483647 h 190"/>
                <a:gd name="T16" fmla="*/ 2147483647 w 192"/>
                <a:gd name="T17" fmla="*/ 2147483647 h 190"/>
                <a:gd name="T18" fmla="*/ 2147483647 w 192"/>
                <a:gd name="T19" fmla="*/ 2147483647 h 190"/>
                <a:gd name="T20" fmla="*/ 2147483647 w 192"/>
                <a:gd name="T21" fmla="*/ 2147483647 h 190"/>
                <a:gd name="T22" fmla="*/ 2147483647 w 192"/>
                <a:gd name="T23" fmla="*/ 2147483647 h 190"/>
                <a:gd name="T24" fmla="*/ 2147483647 w 192"/>
                <a:gd name="T25" fmla="*/ 2147483647 h 190"/>
                <a:gd name="T26" fmla="*/ 2147483647 w 192"/>
                <a:gd name="T27" fmla="*/ 2147483647 h 190"/>
                <a:gd name="T28" fmla="*/ 2147483647 w 192"/>
                <a:gd name="T29" fmla="*/ 2147483647 h 190"/>
                <a:gd name="T30" fmla="*/ 2147483647 w 192"/>
                <a:gd name="T31" fmla="*/ 2147483647 h 190"/>
                <a:gd name="T32" fmla="*/ 2147483647 w 192"/>
                <a:gd name="T33" fmla="*/ 2147483647 h 190"/>
                <a:gd name="T34" fmla="*/ 2147483647 w 192"/>
                <a:gd name="T35" fmla="*/ 2147483647 h 190"/>
                <a:gd name="T36" fmla="*/ 0 w 192"/>
                <a:gd name="T37" fmla="*/ 2147483647 h 190"/>
                <a:gd name="T38" fmla="*/ 0 w 192"/>
                <a:gd name="T39" fmla="*/ 2147483647 h 190"/>
                <a:gd name="T40" fmla="*/ 2147483647 w 192"/>
                <a:gd name="T41" fmla="*/ 2147483647 h 190"/>
                <a:gd name="T42" fmla="*/ 2147483647 w 192"/>
                <a:gd name="T43" fmla="*/ 2147483647 h 190"/>
                <a:gd name="T44" fmla="*/ 2147483647 w 192"/>
                <a:gd name="T45" fmla="*/ 2147483647 h 190"/>
                <a:gd name="T46" fmla="*/ 2147483647 w 192"/>
                <a:gd name="T47" fmla="*/ 2147483647 h 190"/>
                <a:gd name="T48" fmla="*/ 2147483647 w 192"/>
                <a:gd name="T49" fmla="*/ 2147483647 h 190"/>
                <a:gd name="T50" fmla="*/ 2147483647 w 192"/>
                <a:gd name="T51" fmla="*/ 2147483647 h 190"/>
                <a:gd name="T52" fmla="*/ 2147483647 w 192"/>
                <a:gd name="T53" fmla="*/ 2147483647 h 190"/>
                <a:gd name="T54" fmla="*/ 2147483647 w 192"/>
                <a:gd name="T55" fmla="*/ 0 h 190"/>
                <a:gd name="T56" fmla="*/ 2147483647 w 192"/>
                <a:gd name="T57" fmla="*/ 0 h 190"/>
                <a:gd name="T58" fmla="*/ 2147483647 w 192"/>
                <a:gd name="T59" fmla="*/ 2147483647 h 190"/>
                <a:gd name="T60" fmla="*/ 2147483647 w 192"/>
                <a:gd name="T61" fmla="*/ 2147483647 h 190"/>
                <a:gd name="T62" fmla="*/ 2147483647 w 192"/>
                <a:gd name="T63" fmla="*/ 2147483647 h 190"/>
                <a:gd name="T64" fmla="*/ 2147483647 w 192"/>
                <a:gd name="T65" fmla="*/ 2147483647 h 190"/>
                <a:gd name="T66" fmla="*/ 2147483647 w 192"/>
                <a:gd name="T67" fmla="*/ 2147483647 h 190"/>
                <a:gd name="T68" fmla="*/ 2147483647 w 192"/>
                <a:gd name="T69" fmla="*/ 2147483647 h 190"/>
                <a:gd name="T70" fmla="*/ 2147483647 w 192"/>
                <a:gd name="T71" fmla="*/ 2147483647 h 190"/>
                <a:gd name="T72" fmla="*/ 2147483647 w 192"/>
                <a:gd name="T73" fmla="*/ 2147483647 h 190"/>
                <a:gd name="T74" fmla="*/ 2147483647 w 192"/>
                <a:gd name="T75" fmla="*/ 2147483647 h 19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2" h="190">
                  <a:moveTo>
                    <a:pt x="192" y="94"/>
                  </a:moveTo>
                  <a:lnTo>
                    <a:pt x="192" y="94"/>
                  </a:lnTo>
                  <a:lnTo>
                    <a:pt x="190" y="114"/>
                  </a:lnTo>
                  <a:lnTo>
                    <a:pt x="184" y="132"/>
                  </a:lnTo>
                  <a:lnTo>
                    <a:pt x="174" y="148"/>
                  </a:lnTo>
                  <a:lnTo>
                    <a:pt x="164" y="162"/>
                  </a:lnTo>
                  <a:lnTo>
                    <a:pt x="150" y="174"/>
                  </a:lnTo>
                  <a:lnTo>
                    <a:pt x="132" y="182"/>
                  </a:lnTo>
                  <a:lnTo>
                    <a:pt x="116" y="188"/>
                  </a:lnTo>
                  <a:lnTo>
                    <a:pt x="96" y="190"/>
                  </a:lnTo>
                  <a:lnTo>
                    <a:pt x="76" y="188"/>
                  </a:lnTo>
                  <a:lnTo>
                    <a:pt x="58" y="182"/>
                  </a:lnTo>
                  <a:lnTo>
                    <a:pt x="42" y="174"/>
                  </a:lnTo>
                  <a:lnTo>
                    <a:pt x="28" y="162"/>
                  </a:lnTo>
                  <a:lnTo>
                    <a:pt x="16" y="148"/>
                  </a:lnTo>
                  <a:lnTo>
                    <a:pt x="8" y="132"/>
                  </a:lnTo>
                  <a:lnTo>
                    <a:pt x="2" y="114"/>
                  </a:lnTo>
                  <a:lnTo>
                    <a:pt x="0" y="94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6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6" y="0"/>
                  </a:lnTo>
                  <a:lnTo>
                    <a:pt x="116" y="2"/>
                  </a:lnTo>
                  <a:lnTo>
                    <a:pt x="132" y="8"/>
                  </a:lnTo>
                  <a:lnTo>
                    <a:pt x="150" y="16"/>
                  </a:lnTo>
                  <a:lnTo>
                    <a:pt x="164" y="28"/>
                  </a:lnTo>
                  <a:lnTo>
                    <a:pt x="174" y="42"/>
                  </a:lnTo>
                  <a:lnTo>
                    <a:pt x="184" y="58"/>
                  </a:lnTo>
                  <a:lnTo>
                    <a:pt x="190" y="76"/>
                  </a:lnTo>
                  <a:lnTo>
                    <a:pt x="192" y="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defTabSz="685731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9" name="Freeform 124"/>
            <p:cNvSpPr/>
            <p:nvPr/>
          </p:nvSpPr>
          <p:spPr bwMode="auto">
            <a:xfrm>
              <a:off x="5765378" y="4142740"/>
              <a:ext cx="249767" cy="247651"/>
            </a:xfrm>
            <a:custGeom>
              <a:avLst/>
              <a:gdLst>
                <a:gd name="T0" fmla="*/ 2147483647 w 190"/>
                <a:gd name="T1" fmla="*/ 2147483647 h 190"/>
                <a:gd name="T2" fmla="*/ 2147483647 w 190"/>
                <a:gd name="T3" fmla="*/ 2147483647 h 190"/>
                <a:gd name="T4" fmla="*/ 2147483647 w 190"/>
                <a:gd name="T5" fmla="*/ 2147483647 h 190"/>
                <a:gd name="T6" fmla="*/ 2147483647 w 190"/>
                <a:gd name="T7" fmla="*/ 2147483647 h 190"/>
                <a:gd name="T8" fmla="*/ 2147483647 w 190"/>
                <a:gd name="T9" fmla="*/ 2147483647 h 190"/>
                <a:gd name="T10" fmla="*/ 2147483647 w 190"/>
                <a:gd name="T11" fmla="*/ 2147483647 h 190"/>
                <a:gd name="T12" fmla="*/ 2147483647 w 190"/>
                <a:gd name="T13" fmla="*/ 2147483647 h 190"/>
                <a:gd name="T14" fmla="*/ 2147483647 w 190"/>
                <a:gd name="T15" fmla="*/ 2147483647 h 190"/>
                <a:gd name="T16" fmla="*/ 2147483647 w 190"/>
                <a:gd name="T17" fmla="*/ 2147483647 h 190"/>
                <a:gd name="T18" fmla="*/ 2147483647 w 190"/>
                <a:gd name="T19" fmla="*/ 2147483647 h 190"/>
                <a:gd name="T20" fmla="*/ 2147483647 w 190"/>
                <a:gd name="T21" fmla="*/ 2147483647 h 190"/>
                <a:gd name="T22" fmla="*/ 2147483647 w 190"/>
                <a:gd name="T23" fmla="*/ 2147483647 h 190"/>
                <a:gd name="T24" fmla="*/ 2147483647 w 190"/>
                <a:gd name="T25" fmla="*/ 2147483647 h 190"/>
                <a:gd name="T26" fmla="*/ 2147483647 w 190"/>
                <a:gd name="T27" fmla="*/ 2147483647 h 190"/>
                <a:gd name="T28" fmla="*/ 2147483647 w 190"/>
                <a:gd name="T29" fmla="*/ 2147483647 h 190"/>
                <a:gd name="T30" fmla="*/ 2147483647 w 190"/>
                <a:gd name="T31" fmla="*/ 2147483647 h 190"/>
                <a:gd name="T32" fmla="*/ 2147483647 w 190"/>
                <a:gd name="T33" fmla="*/ 2147483647 h 190"/>
                <a:gd name="T34" fmla="*/ 2147483647 w 190"/>
                <a:gd name="T35" fmla="*/ 2147483647 h 190"/>
                <a:gd name="T36" fmla="*/ 0 w 190"/>
                <a:gd name="T37" fmla="*/ 2147483647 h 190"/>
                <a:gd name="T38" fmla="*/ 0 w 190"/>
                <a:gd name="T39" fmla="*/ 2147483647 h 190"/>
                <a:gd name="T40" fmla="*/ 2147483647 w 190"/>
                <a:gd name="T41" fmla="*/ 2147483647 h 190"/>
                <a:gd name="T42" fmla="*/ 2147483647 w 190"/>
                <a:gd name="T43" fmla="*/ 2147483647 h 190"/>
                <a:gd name="T44" fmla="*/ 2147483647 w 190"/>
                <a:gd name="T45" fmla="*/ 2147483647 h 190"/>
                <a:gd name="T46" fmla="*/ 2147483647 w 190"/>
                <a:gd name="T47" fmla="*/ 2147483647 h 190"/>
                <a:gd name="T48" fmla="*/ 2147483647 w 190"/>
                <a:gd name="T49" fmla="*/ 2147483647 h 190"/>
                <a:gd name="T50" fmla="*/ 2147483647 w 190"/>
                <a:gd name="T51" fmla="*/ 2147483647 h 190"/>
                <a:gd name="T52" fmla="*/ 2147483647 w 190"/>
                <a:gd name="T53" fmla="*/ 2147483647 h 190"/>
                <a:gd name="T54" fmla="*/ 2147483647 w 190"/>
                <a:gd name="T55" fmla="*/ 0 h 190"/>
                <a:gd name="T56" fmla="*/ 2147483647 w 190"/>
                <a:gd name="T57" fmla="*/ 0 h 190"/>
                <a:gd name="T58" fmla="*/ 2147483647 w 190"/>
                <a:gd name="T59" fmla="*/ 2147483647 h 190"/>
                <a:gd name="T60" fmla="*/ 2147483647 w 190"/>
                <a:gd name="T61" fmla="*/ 2147483647 h 190"/>
                <a:gd name="T62" fmla="*/ 2147483647 w 190"/>
                <a:gd name="T63" fmla="*/ 2147483647 h 190"/>
                <a:gd name="T64" fmla="*/ 2147483647 w 190"/>
                <a:gd name="T65" fmla="*/ 2147483647 h 190"/>
                <a:gd name="T66" fmla="*/ 2147483647 w 190"/>
                <a:gd name="T67" fmla="*/ 2147483647 h 190"/>
                <a:gd name="T68" fmla="*/ 2147483647 w 190"/>
                <a:gd name="T69" fmla="*/ 2147483647 h 190"/>
                <a:gd name="T70" fmla="*/ 2147483647 w 190"/>
                <a:gd name="T71" fmla="*/ 2147483647 h 190"/>
                <a:gd name="T72" fmla="*/ 2147483647 w 190"/>
                <a:gd name="T73" fmla="*/ 2147483647 h 190"/>
                <a:gd name="T74" fmla="*/ 2147483647 w 190"/>
                <a:gd name="T75" fmla="*/ 2147483647 h 19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0" h="190">
                  <a:moveTo>
                    <a:pt x="190" y="94"/>
                  </a:moveTo>
                  <a:lnTo>
                    <a:pt x="190" y="94"/>
                  </a:lnTo>
                  <a:lnTo>
                    <a:pt x="188" y="114"/>
                  </a:lnTo>
                  <a:lnTo>
                    <a:pt x="182" y="132"/>
                  </a:lnTo>
                  <a:lnTo>
                    <a:pt x="174" y="148"/>
                  </a:lnTo>
                  <a:lnTo>
                    <a:pt x="162" y="162"/>
                  </a:lnTo>
                  <a:lnTo>
                    <a:pt x="148" y="174"/>
                  </a:lnTo>
                  <a:lnTo>
                    <a:pt x="132" y="182"/>
                  </a:lnTo>
                  <a:lnTo>
                    <a:pt x="114" y="188"/>
                  </a:lnTo>
                  <a:lnTo>
                    <a:pt x="94" y="190"/>
                  </a:lnTo>
                  <a:lnTo>
                    <a:pt x="76" y="188"/>
                  </a:lnTo>
                  <a:lnTo>
                    <a:pt x="58" y="182"/>
                  </a:lnTo>
                  <a:lnTo>
                    <a:pt x="42" y="174"/>
                  </a:lnTo>
                  <a:lnTo>
                    <a:pt x="28" y="162"/>
                  </a:lnTo>
                  <a:lnTo>
                    <a:pt x="16" y="148"/>
                  </a:lnTo>
                  <a:lnTo>
                    <a:pt x="8" y="132"/>
                  </a:lnTo>
                  <a:lnTo>
                    <a:pt x="2" y="114"/>
                  </a:lnTo>
                  <a:lnTo>
                    <a:pt x="0" y="94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6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4" y="0"/>
                  </a:lnTo>
                  <a:lnTo>
                    <a:pt x="114" y="2"/>
                  </a:lnTo>
                  <a:lnTo>
                    <a:pt x="132" y="8"/>
                  </a:lnTo>
                  <a:lnTo>
                    <a:pt x="148" y="16"/>
                  </a:lnTo>
                  <a:lnTo>
                    <a:pt x="162" y="28"/>
                  </a:lnTo>
                  <a:lnTo>
                    <a:pt x="174" y="42"/>
                  </a:lnTo>
                  <a:lnTo>
                    <a:pt x="182" y="58"/>
                  </a:lnTo>
                  <a:lnTo>
                    <a:pt x="188" y="76"/>
                  </a:lnTo>
                  <a:lnTo>
                    <a:pt x="190" y="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defTabSz="685731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8248065" y="1899069"/>
            <a:ext cx="2608907" cy="368252"/>
            <a:chOff x="7939194" y="2125577"/>
            <a:chExt cx="2609851" cy="368385"/>
          </a:xfrm>
        </p:grpSpPr>
        <p:sp>
          <p:nvSpPr>
            <p:cNvPr id="101" name="矩形 1"/>
            <p:cNvSpPr>
              <a:spLocks noChangeArrowheads="1"/>
            </p:cNvSpPr>
            <p:nvPr/>
          </p:nvSpPr>
          <p:spPr bwMode="auto">
            <a:xfrm>
              <a:off x="8250345" y="2125577"/>
              <a:ext cx="2298700" cy="368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 dirty="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+mn-ea"/>
                </a:rPr>
                <a:t>02</a:t>
              </a:r>
              <a:endParaRPr lang="en-US" altLang="zh-CN" b="1" dirty="0">
                <a:solidFill>
                  <a:srgbClr val="44546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" name="Freeform 11"/>
            <p:cNvSpPr/>
            <p:nvPr/>
          </p:nvSpPr>
          <p:spPr bwMode="auto">
            <a:xfrm>
              <a:off x="7939194" y="2163657"/>
              <a:ext cx="357717" cy="313267"/>
            </a:xfrm>
            <a:custGeom>
              <a:avLst/>
              <a:gdLst>
                <a:gd name="T0" fmla="*/ 2147483647 w 478"/>
                <a:gd name="T1" fmla="*/ 2147483647 h 420"/>
                <a:gd name="T2" fmla="*/ 2147483647 w 478"/>
                <a:gd name="T3" fmla="*/ 2147483647 h 420"/>
                <a:gd name="T4" fmla="*/ 2147483647 w 478"/>
                <a:gd name="T5" fmla="*/ 2147483647 h 420"/>
                <a:gd name="T6" fmla="*/ 2147483647 w 478"/>
                <a:gd name="T7" fmla="*/ 2147483647 h 420"/>
                <a:gd name="T8" fmla="*/ 2147483647 w 478"/>
                <a:gd name="T9" fmla="*/ 0 h 420"/>
                <a:gd name="T10" fmla="*/ 2147483647 w 478"/>
                <a:gd name="T11" fmla="*/ 0 h 420"/>
                <a:gd name="T12" fmla="*/ 2147483647 w 478"/>
                <a:gd name="T13" fmla="*/ 2147483647 h 420"/>
                <a:gd name="T14" fmla="*/ 2147483647 w 478"/>
                <a:gd name="T15" fmla="*/ 2147483647 h 420"/>
                <a:gd name="T16" fmla="*/ 2147483647 w 478"/>
                <a:gd name="T17" fmla="*/ 2147483647 h 420"/>
                <a:gd name="T18" fmla="*/ 2147483647 w 478"/>
                <a:gd name="T19" fmla="*/ 2147483647 h 420"/>
                <a:gd name="T20" fmla="*/ 2147483647 w 478"/>
                <a:gd name="T21" fmla="*/ 2147483647 h 420"/>
                <a:gd name="T22" fmla="*/ 2147483647 w 478"/>
                <a:gd name="T23" fmla="*/ 2147483647 h 420"/>
                <a:gd name="T24" fmla="*/ 2147483647 w 478"/>
                <a:gd name="T25" fmla="*/ 2147483647 h 420"/>
                <a:gd name="T26" fmla="*/ 2147483647 w 478"/>
                <a:gd name="T27" fmla="*/ 2147483647 h 420"/>
                <a:gd name="T28" fmla="*/ 2147483647 w 478"/>
                <a:gd name="T29" fmla="*/ 2147483647 h 420"/>
                <a:gd name="T30" fmla="*/ 2147483647 w 478"/>
                <a:gd name="T31" fmla="*/ 2147483647 h 420"/>
                <a:gd name="T32" fmla="*/ 2147483647 w 478"/>
                <a:gd name="T33" fmla="*/ 2147483647 h 420"/>
                <a:gd name="T34" fmla="*/ 2147483647 w 478"/>
                <a:gd name="T35" fmla="*/ 2147483647 h 420"/>
                <a:gd name="T36" fmla="*/ 2147483647 w 478"/>
                <a:gd name="T37" fmla="*/ 2147483647 h 420"/>
                <a:gd name="T38" fmla="*/ 0 w 478"/>
                <a:gd name="T39" fmla="*/ 2147483647 h 420"/>
                <a:gd name="T40" fmla="*/ 2147483647 w 478"/>
                <a:gd name="T41" fmla="*/ 2147483647 h 420"/>
                <a:gd name="T42" fmla="*/ 2147483647 w 478"/>
                <a:gd name="T43" fmla="*/ 2147483647 h 420"/>
                <a:gd name="T44" fmla="*/ 2147483647 w 478"/>
                <a:gd name="T45" fmla="*/ 2147483647 h 420"/>
                <a:gd name="T46" fmla="*/ 2147483647 w 478"/>
                <a:gd name="T47" fmla="*/ 2147483647 h 420"/>
                <a:gd name="T48" fmla="*/ 2147483647 w 478"/>
                <a:gd name="T49" fmla="*/ 2147483647 h 420"/>
                <a:gd name="T50" fmla="*/ 2147483647 w 478"/>
                <a:gd name="T51" fmla="*/ 2147483647 h 420"/>
                <a:gd name="T52" fmla="*/ 2147483647 w 478"/>
                <a:gd name="T53" fmla="*/ 2147483647 h 420"/>
                <a:gd name="T54" fmla="*/ 2147483647 w 478"/>
                <a:gd name="T55" fmla="*/ 2147483647 h 420"/>
                <a:gd name="T56" fmla="*/ 2147483647 w 478"/>
                <a:gd name="T57" fmla="*/ 2147483647 h 420"/>
                <a:gd name="T58" fmla="*/ 2147483647 w 478"/>
                <a:gd name="T59" fmla="*/ 2147483647 h 420"/>
                <a:gd name="T60" fmla="*/ 2147483647 w 478"/>
                <a:gd name="T61" fmla="*/ 2147483647 h 420"/>
                <a:gd name="T62" fmla="*/ 2147483647 w 478"/>
                <a:gd name="T63" fmla="*/ 2147483647 h 420"/>
                <a:gd name="T64" fmla="*/ 2147483647 w 478"/>
                <a:gd name="T65" fmla="*/ 2147483647 h 420"/>
                <a:gd name="T66" fmla="*/ 2147483647 w 478"/>
                <a:gd name="T67" fmla="*/ 2147483647 h 420"/>
                <a:gd name="T68" fmla="*/ 2147483647 w 478"/>
                <a:gd name="T69" fmla="*/ 2147483647 h 420"/>
                <a:gd name="T70" fmla="*/ 2147483647 w 478"/>
                <a:gd name="T71" fmla="*/ 2147483647 h 420"/>
                <a:gd name="T72" fmla="*/ 2147483647 w 478"/>
                <a:gd name="T73" fmla="*/ 2147483647 h 42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78" h="420">
                  <a:moveTo>
                    <a:pt x="478" y="72"/>
                  </a:moveTo>
                  <a:lnTo>
                    <a:pt x="478" y="72"/>
                  </a:lnTo>
                  <a:lnTo>
                    <a:pt x="478" y="56"/>
                  </a:lnTo>
                  <a:lnTo>
                    <a:pt x="474" y="44"/>
                  </a:lnTo>
                  <a:lnTo>
                    <a:pt x="466" y="30"/>
                  </a:lnTo>
                  <a:lnTo>
                    <a:pt x="458" y="20"/>
                  </a:lnTo>
                  <a:lnTo>
                    <a:pt x="448" y="12"/>
                  </a:lnTo>
                  <a:lnTo>
                    <a:pt x="434" y="4"/>
                  </a:lnTo>
                  <a:lnTo>
                    <a:pt x="422" y="0"/>
                  </a:lnTo>
                  <a:lnTo>
                    <a:pt x="406" y="0"/>
                  </a:lnTo>
                  <a:lnTo>
                    <a:pt x="392" y="0"/>
                  </a:lnTo>
                  <a:lnTo>
                    <a:pt x="378" y="4"/>
                  </a:lnTo>
                  <a:lnTo>
                    <a:pt x="366" y="12"/>
                  </a:lnTo>
                  <a:lnTo>
                    <a:pt x="356" y="20"/>
                  </a:lnTo>
                  <a:lnTo>
                    <a:pt x="348" y="30"/>
                  </a:lnTo>
                  <a:lnTo>
                    <a:pt x="340" y="44"/>
                  </a:lnTo>
                  <a:lnTo>
                    <a:pt x="336" y="56"/>
                  </a:lnTo>
                  <a:lnTo>
                    <a:pt x="336" y="72"/>
                  </a:lnTo>
                  <a:lnTo>
                    <a:pt x="336" y="86"/>
                  </a:lnTo>
                  <a:lnTo>
                    <a:pt x="342" y="100"/>
                  </a:lnTo>
                  <a:lnTo>
                    <a:pt x="348" y="112"/>
                  </a:lnTo>
                  <a:lnTo>
                    <a:pt x="358" y="124"/>
                  </a:lnTo>
                  <a:lnTo>
                    <a:pt x="276" y="318"/>
                  </a:lnTo>
                  <a:lnTo>
                    <a:pt x="208" y="168"/>
                  </a:lnTo>
                  <a:lnTo>
                    <a:pt x="148" y="160"/>
                  </a:lnTo>
                  <a:lnTo>
                    <a:pt x="96" y="226"/>
                  </a:lnTo>
                  <a:lnTo>
                    <a:pt x="84" y="222"/>
                  </a:lnTo>
                  <a:lnTo>
                    <a:pt x="72" y="222"/>
                  </a:lnTo>
                  <a:lnTo>
                    <a:pt x="58" y="222"/>
                  </a:lnTo>
                  <a:lnTo>
                    <a:pt x="44" y="226"/>
                  </a:lnTo>
                  <a:lnTo>
                    <a:pt x="32" y="234"/>
                  </a:lnTo>
                  <a:lnTo>
                    <a:pt x="22" y="242"/>
                  </a:lnTo>
                  <a:lnTo>
                    <a:pt x="14" y="252"/>
                  </a:lnTo>
                  <a:lnTo>
                    <a:pt x="6" y="264"/>
                  </a:lnTo>
                  <a:lnTo>
                    <a:pt x="2" y="278"/>
                  </a:lnTo>
                  <a:lnTo>
                    <a:pt x="0" y="292"/>
                  </a:lnTo>
                  <a:lnTo>
                    <a:pt x="2" y="308"/>
                  </a:lnTo>
                  <a:lnTo>
                    <a:pt x="6" y="320"/>
                  </a:lnTo>
                  <a:lnTo>
                    <a:pt x="14" y="334"/>
                  </a:lnTo>
                  <a:lnTo>
                    <a:pt x="22" y="344"/>
                  </a:lnTo>
                  <a:lnTo>
                    <a:pt x="32" y="352"/>
                  </a:lnTo>
                  <a:lnTo>
                    <a:pt x="44" y="360"/>
                  </a:lnTo>
                  <a:lnTo>
                    <a:pt x="58" y="364"/>
                  </a:lnTo>
                  <a:lnTo>
                    <a:pt x="72" y="364"/>
                  </a:lnTo>
                  <a:lnTo>
                    <a:pt x="88" y="364"/>
                  </a:lnTo>
                  <a:lnTo>
                    <a:pt x="100" y="360"/>
                  </a:lnTo>
                  <a:lnTo>
                    <a:pt x="112" y="352"/>
                  </a:lnTo>
                  <a:lnTo>
                    <a:pt x="124" y="344"/>
                  </a:lnTo>
                  <a:lnTo>
                    <a:pt x="132" y="334"/>
                  </a:lnTo>
                  <a:lnTo>
                    <a:pt x="138" y="320"/>
                  </a:lnTo>
                  <a:lnTo>
                    <a:pt x="144" y="308"/>
                  </a:lnTo>
                  <a:lnTo>
                    <a:pt x="144" y="292"/>
                  </a:lnTo>
                  <a:lnTo>
                    <a:pt x="144" y="278"/>
                  </a:lnTo>
                  <a:lnTo>
                    <a:pt x="168" y="248"/>
                  </a:lnTo>
                  <a:lnTo>
                    <a:pt x="244" y="420"/>
                  </a:lnTo>
                  <a:lnTo>
                    <a:pt x="308" y="418"/>
                  </a:lnTo>
                  <a:lnTo>
                    <a:pt x="426" y="140"/>
                  </a:lnTo>
                  <a:lnTo>
                    <a:pt x="436" y="136"/>
                  </a:lnTo>
                  <a:lnTo>
                    <a:pt x="448" y="130"/>
                  </a:lnTo>
                  <a:lnTo>
                    <a:pt x="456" y="124"/>
                  </a:lnTo>
                  <a:lnTo>
                    <a:pt x="464" y="114"/>
                  </a:lnTo>
                  <a:lnTo>
                    <a:pt x="470" y="106"/>
                  </a:lnTo>
                  <a:lnTo>
                    <a:pt x="474" y="94"/>
                  </a:lnTo>
                  <a:lnTo>
                    <a:pt x="478" y="84"/>
                  </a:lnTo>
                  <a:lnTo>
                    <a:pt x="478" y="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defTabSz="685731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1647930" y="1851451"/>
            <a:ext cx="2649108" cy="368252"/>
            <a:chOff x="1336673" y="2077942"/>
            <a:chExt cx="2650066" cy="368386"/>
          </a:xfrm>
        </p:grpSpPr>
        <p:sp>
          <p:nvSpPr>
            <p:cNvPr id="104" name="矩形 1"/>
            <p:cNvSpPr>
              <a:spLocks noChangeArrowheads="1"/>
            </p:cNvSpPr>
            <p:nvPr/>
          </p:nvSpPr>
          <p:spPr bwMode="auto">
            <a:xfrm>
              <a:off x="1688040" y="2077942"/>
              <a:ext cx="2298699" cy="368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 dirty="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+mn-ea"/>
                </a:rPr>
                <a:t>01</a:t>
              </a:r>
              <a:endParaRPr lang="en-US" altLang="zh-CN" b="1" dirty="0">
                <a:solidFill>
                  <a:srgbClr val="44546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05" name="组合 122"/>
            <p:cNvGrpSpPr/>
            <p:nvPr/>
          </p:nvGrpSpPr>
          <p:grpSpPr bwMode="auto">
            <a:xfrm>
              <a:off x="1336673" y="2178474"/>
              <a:ext cx="256116" cy="258233"/>
              <a:chOff x="3889445" y="2973091"/>
              <a:chExt cx="319708" cy="324921"/>
            </a:xfrm>
            <a:solidFill>
              <a:schemeClr val="tx2"/>
            </a:solidFill>
          </p:grpSpPr>
          <p:sp>
            <p:nvSpPr>
              <p:cNvPr id="106" name="Rectangle 12"/>
              <p:cNvSpPr>
                <a:spLocks noChangeArrowheads="1"/>
              </p:cNvSpPr>
              <p:nvPr/>
            </p:nvSpPr>
            <p:spPr bwMode="auto">
              <a:xfrm>
                <a:off x="3889445" y="3006104"/>
                <a:ext cx="128578" cy="12684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defTabSz="685731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7" name="Rectangle 13"/>
              <p:cNvSpPr>
                <a:spLocks noChangeArrowheads="1"/>
              </p:cNvSpPr>
              <p:nvPr/>
            </p:nvSpPr>
            <p:spPr bwMode="auto">
              <a:xfrm>
                <a:off x="4049299" y="2973091"/>
                <a:ext cx="159854" cy="15985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defTabSz="685731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8" name="Rectangle 14"/>
              <p:cNvSpPr>
                <a:spLocks noChangeArrowheads="1"/>
              </p:cNvSpPr>
              <p:nvPr/>
            </p:nvSpPr>
            <p:spPr bwMode="auto">
              <a:xfrm>
                <a:off x="3889445" y="3171171"/>
                <a:ext cx="128578" cy="12684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defTabSz="685731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9" name="Rectangle 15"/>
              <p:cNvSpPr>
                <a:spLocks noChangeArrowheads="1"/>
              </p:cNvSpPr>
              <p:nvPr/>
            </p:nvSpPr>
            <p:spPr bwMode="auto">
              <a:xfrm>
                <a:off x="4049299" y="3171171"/>
                <a:ext cx="126841" cy="12684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defTabSz="685731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110" name="组合 109"/>
          <p:cNvGrpSpPr/>
          <p:nvPr/>
        </p:nvGrpSpPr>
        <p:grpSpPr>
          <a:xfrm>
            <a:off x="8286150" y="3971603"/>
            <a:ext cx="2570821" cy="368252"/>
            <a:chOff x="7977294" y="4198863"/>
            <a:chExt cx="2571751" cy="368385"/>
          </a:xfrm>
        </p:grpSpPr>
        <p:sp>
          <p:nvSpPr>
            <p:cNvPr id="111" name="矩形 1"/>
            <p:cNvSpPr>
              <a:spLocks noChangeArrowheads="1"/>
            </p:cNvSpPr>
            <p:nvPr/>
          </p:nvSpPr>
          <p:spPr bwMode="auto">
            <a:xfrm>
              <a:off x="8250345" y="4198863"/>
              <a:ext cx="2298700" cy="368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 dirty="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+mn-ea"/>
                </a:rPr>
                <a:t>04</a:t>
              </a:r>
              <a:endParaRPr lang="en-US" altLang="zh-CN" b="1" dirty="0">
                <a:solidFill>
                  <a:srgbClr val="44546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12" name="组合 13321"/>
            <p:cNvGrpSpPr/>
            <p:nvPr/>
          </p:nvGrpSpPr>
          <p:grpSpPr bwMode="auto">
            <a:xfrm>
              <a:off x="7977294" y="4233757"/>
              <a:ext cx="281517" cy="279400"/>
              <a:chOff x="1057275" y="3008313"/>
              <a:chExt cx="368300" cy="368300"/>
            </a:xfrm>
            <a:solidFill>
              <a:schemeClr val="accent2"/>
            </a:solidFill>
          </p:grpSpPr>
          <p:sp>
            <p:nvSpPr>
              <p:cNvPr id="113" name="Freeform 11"/>
              <p:cNvSpPr/>
              <p:nvPr/>
            </p:nvSpPr>
            <p:spPr bwMode="auto">
              <a:xfrm>
                <a:off x="1057275" y="3033713"/>
                <a:ext cx="342900" cy="342900"/>
              </a:xfrm>
              <a:custGeom>
                <a:avLst/>
                <a:gdLst>
                  <a:gd name="T0" fmla="*/ 2147483647 w 216"/>
                  <a:gd name="T1" fmla="*/ 0 h 216"/>
                  <a:gd name="T2" fmla="*/ 2147483647 w 216"/>
                  <a:gd name="T3" fmla="*/ 0 h 216"/>
                  <a:gd name="T4" fmla="*/ 2147483647 w 216"/>
                  <a:gd name="T5" fmla="*/ 2147483647 h 216"/>
                  <a:gd name="T6" fmla="*/ 2147483647 w 216"/>
                  <a:gd name="T7" fmla="*/ 2147483647 h 216"/>
                  <a:gd name="T8" fmla="*/ 2147483647 w 216"/>
                  <a:gd name="T9" fmla="*/ 2147483647 h 216"/>
                  <a:gd name="T10" fmla="*/ 2147483647 w 216"/>
                  <a:gd name="T11" fmla="*/ 2147483647 h 216"/>
                  <a:gd name="T12" fmla="*/ 2147483647 w 216"/>
                  <a:gd name="T13" fmla="*/ 2147483647 h 216"/>
                  <a:gd name="T14" fmla="*/ 2147483647 w 216"/>
                  <a:gd name="T15" fmla="*/ 2147483647 h 216"/>
                  <a:gd name="T16" fmla="*/ 2147483647 w 216"/>
                  <a:gd name="T17" fmla="*/ 2147483647 h 216"/>
                  <a:gd name="T18" fmla="*/ 0 w 216"/>
                  <a:gd name="T19" fmla="*/ 2147483647 h 216"/>
                  <a:gd name="T20" fmla="*/ 0 w 216"/>
                  <a:gd name="T21" fmla="*/ 2147483647 h 216"/>
                  <a:gd name="T22" fmla="*/ 0 w 216"/>
                  <a:gd name="T23" fmla="*/ 2147483647 h 216"/>
                  <a:gd name="T24" fmla="*/ 2147483647 w 216"/>
                  <a:gd name="T25" fmla="*/ 2147483647 h 216"/>
                  <a:gd name="T26" fmla="*/ 2147483647 w 216"/>
                  <a:gd name="T27" fmla="*/ 2147483647 h 216"/>
                  <a:gd name="T28" fmla="*/ 2147483647 w 216"/>
                  <a:gd name="T29" fmla="*/ 2147483647 h 216"/>
                  <a:gd name="T30" fmla="*/ 2147483647 w 216"/>
                  <a:gd name="T31" fmla="*/ 2147483647 h 216"/>
                  <a:gd name="T32" fmla="*/ 2147483647 w 216"/>
                  <a:gd name="T33" fmla="*/ 2147483647 h 216"/>
                  <a:gd name="T34" fmla="*/ 2147483647 w 216"/>
                  <a:gd name="T35" fmla="*/ 2147483647 h 216"/>
                  <a:gd name="T36" fmla="*/ 2147483647 w 216"/>
                  <a:gd name="T37" fmla="*/ 2147483647 h 216"/>
                  <a:gd name="T38" fmla="*/ 2147483647 w 216"/>
                  <a:gd name="T39" fmla="*/ 2147483647 h 216"/>
                  <a:gd name="T40" fmla="*/ 2147483647 w 216"/>
                  <a:gd name="T41" fmla="*/ 2147483647 h 216"/>
                  <a:gd name="T42" fmla="*/ 2147483647 w 216"/>
                  <a:gd name="T43" fmla="*/ 2147483647 h 216"/>
                  <a:gd name="T44" fmla="*/ 2147483647 w 216"/>
                  <a:gd name="T45" fmla="*/ 2147483647 h 216"/>
                  <a:gd name="T46" fmla="*/ 2147483647 w 216"/>
                  <a:gd name="T47" fmla="*/ 2147483647 h 216"/>
                  <a:gd name="T48" fmla="*/ 2147483647 w 216"/>
                  <a:gd name="T49" fmla="*/ 2147483647 h 216"/>
                  <a:gd name="T50" fmla="*/ 2147483647 w 216"/>
                  <a:gd name="T51" fmla="*/ 2147483647 h 216"/>
                  <a:gd name="T52" fmla="*/ 2147483647 w 216"/>
                  <a:gd name="T53" fmla="*/ 2147483647 h 216"/>
                  <a:gd name="T54" fmla="*/ 2147483647 w 216"/>
                  <a:gd name="T55" fmla="*/ 2147483647 h 216"/>
                  <a:gd name="T56" fmla="*/ 2147483647 w 216"/>
                  <a:gd name="T57" fmla="*/ 2147483647 h 216"/>
                  <a:gd name="T58" fmla="*/ 2147483647 w 216"/>
                  <a:gd name="T59" fmla="*/ 2147483647 h 216"/>
                  <a:gd name="T60" fmla="*/ 2147483647 w 216"/>
                  <a:gd name="T61" fmla="*/ 0 h 21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216" h="216">
                    <a:moveTo>
                      <a:pt x="100" y="0"/>
                    </a:moveTo>
                    <a:lnTo>
                      <a:pt x="100" y="0"/>
                    </a:lnTo>
                    <a:lnTo>
                      <a:pt x="80" y="2"/>
                    </a:lnTo>
                    <a:lnTo>
                      <a:pt x="62" y="10"/>
                    </a:lnTo>
                    <a:lnTo>
                      <a:pt x="46" y="18"/>
                    </a:lnTo>
                    <a:lnTo>
                      <a:pt x="30" y="32"/>
                    </a:lnTo>
                    <a:lnTo>
                      <a:pt x="16" y="48"/>
                    </a:lnTo>
                    <a:lnTo>
                      <a:pt x="6" y="68"/>
                    </a:lnTo>
                    <a:lnTo>
                      <a:pt x="0" y="88"/>
                    </a:lnTo>
                    <a:lnTo>
                      <a:pt x="0" y="108"/>
                    </a:lnTo>
                    <a:lnTo>
                      <a:pt x="0" y="128"/>
                    </a:lnTo>
                    <a:lnTo>
                      <a:pt x="6" y="148"/>
                    </a:lnTo>
                    <a:lnTo>
                      <a:pt x="16" y="168"/>
                    </a:lnTo>
                    <a:lnTo>
                      <a:pt x="30" y="184"/>
                    </a:lnTo>
                    <a:lnTo>
                      <a:pt x="48" y="198"/>
                    </a:lnTo>
                    <a:lnTo>
                      <a:pt x="66" y="208"/>
                    </a:lnTo>
                    <a:lnTo>
                      <a:pt x="86" y="214"/>
                    </a:lnTo>
                    <a:lnTo>
                      <a:pt x="108" y="216"/>
                    </a:lnTo>
                    <a:lnTo>
                      <a:pt x="128" y="214"/>
                    </a:lnTo>
                    <a:lnTo>
                      <a:pt x="148" y="208"/>
                    </a:lnTo>
                    <a:lnTo>
                      <a:pt x="168" y="198"/>
                    </a:lnTo>
                    <a:lnTo>
                      <a:pt x="184" y="184"/>
                    </a:lnTo>
                    <a:lnTo>
                      <a:pt x="198" y="170"/>
                    </a:lnTo>
                    <a:lnTo>
                      <a:pt x="206" y="152"/>
                    </a:lnTo>
                    <a:lnTo>
                      <a:pt x="212" y="134"/>
                    </a:lnTo>
                    <a:lnTo>
                      <a:pt x="216" y="116"/>
                    </a:lnTo>
                    <a:lnTo>
                      <a:pt x="100" y="116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685731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14" name="Freeform 12"/>
              <p:cNvSpPr/>
              <p:nvPr/>
            </p:nvSpPr>
            <p:spPr bwMode="auto">
              <a:xfrm>
                <a:off x="1238250" y="3008313"/>
                <a:ext cx="187325" cy="184150"/>
              </a:xfrm>
              <a:custGeom>
                <a:avLst/>
                <a:gdLst>
                  <a:gd name="T0" fmla="*/ 2147483647 w 118"/>
                  <a:gd name="T1" fmla="*/ 2147483647 h 116"/>
                  <a:gd name="T2" fmla="*/ 2147483647 w 118"/>
                  <a:gd name="T3" fmla="*/ 2147483647 h 116"/>
                  <a:gd name="T4" fmla="*/ 2147483647 w 118"/>
                  <a:gd name="T5" fmla="*/ 2147483647 h 116"/>
                  <a:gd name="T6" fmla="*/ 2147483647 w 118"/>
                  <a:gd name="T7" fmla="*/ 2147483647 h 116"/>
                  <a:gd name="T8" fmla="*/ 2147483647 w 118"/>
                  <a:gd name="T9" fmla="*/ 2147483647 h 116"/>
                  <a:gd name="T10" fmla="*/ 2147483647 w 118"/>
                  <a:gd name="T11" fmla="*/ 2147483647 h 116"/>
                  <a:gd name="T12" fmla="*/ 2147483647 w 118"/>
                  <a:gd name="T13" fmla="*/ 2147483647 h 116"/>
                  <a:gd name="T14" fmla="*/ 2147483647 w 118"/>
                  <a:gd name="T15" fmla="*/ 0 h 116"/>
                  <a:gd name="T16" fmla="*/ 2147483647 w 118"/>
                  <a:gd name="T17" fmla="*/ 0 h 116"/>
                  <a:gd name="T18" fmla="*/ 0 w 118"/>
                  <a:gd name="T19" fmla="*/ 0 h 116"/>
                  <a:gd name="T20" fmla="*/ 0 w 118"/>
                  <a:gd name="T21" fmla="*/ 2147483647 h 116"/>
                  <a:gd name="T22" fmla="*/ 2147483647 w 118"/>
                  <a:gd name="T23" fmla="*/ 2147483647 h 116"/>
                  <a:gd name="T24" fmla="*/ 2147483647 w 118"/>
                  <a:gd name="T25" fmla="*/ 2147483647 h 116"/>
                  <a:gd name="T26" fmla="*/ 2147483647 w 118"/>
                  <a:gd name="T27" fmla="*/ 2147483647 h 116"/>
                  <a:gd name="T28" fmla="*/ 2147483647 w 118"/>
                  <a:gd name="T29" fmla="*/ 2147483647 h 116"/>
                  <a:gd name="T30" fmla="*/ 2147483647 w 118"/>
                  <a:gd name="T31" fmla="*/ 2147483647 h 116"/>
                  <a:gd name="T32" fmla="*/ 2147483647 w 118"/>
                  <a:gd name="T33" fmla="*/ 2147483647 h 116"/>
                  <a:gd name="T34" fmla="*/ 2147483647 w 118"/>
                  <a:gd name="T35" fmla="*/ 2147483647 h 116"/>
                  <a:gd name="T36" fmla="*/ 2147483647 w 118"/>
                  <a:gd name="T37" fmla="*/ 2147483647 h 116"/>
                  <a:gd name="T38" fmla="*/ 2147483647 w 118"/>
                  <a:gd name="T39" fmla="*/ 2147483647 h 116"/>
                  <a:gd name="T40" fmla="*/ 2147483647 w 118"/>
                  <a:gd name="T41" fmla="*/ 2147483647 h 116"/>
                  <a:gd name="T42" fmla="*/ 2147483647 w 118"/>
                  <a:gd name="T43" fmla="*/ 2147483647 h 11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18" h="116">
                    <a:moveTo>
                      <a:pt x="86" y="32"/>
                    </a:moveTo>
                    <a:lnTo>
                      <a:pt x="86" y="32"/>
                    </a:lnTo>
                    <a:lnTo>
                      <a:pt x="78" y="24"/>
                    </a:lnTo>
                    <a:lnTo>
                      <a:pt x="68" y="16"/>
                    </a:lnTo>
                    <a:lnTo>
                      <a:pt x="56" y="10"/>
                    </a:lnTo>
                    <a:lnTo>
                      <a:pt x="46" y="6"/>
                    </a:lnTo>
                    <a:lnTo>
                      <a:pt x="36" y="2"/>
                    </a:lnTo>
                    <a:lnTo>
                      <a:pt x="24" y="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116"/>
                    </a:lnTo>
                    <a:lnTo>
                      <a:pt x="118" y="116"/>
                    </a:lnTo>
                    <a:lnTo>
                      <a:pt x="118" y="106"/>
                    </a:lnTo>
                    <a:lnTo>
                      <a:pt x="118" y="94"/>
                    </a:lnTo>
                    <a:lnTo>
                      <a:pt x="114" y="82"/>
                    </a:lnTo>
                    <a:lnTo>
                      <a:pt x="112" y="72"/>
                    </a:lnTo>
                    <a:lnTo>
                      <a:pt x="108" y="60"/>
                    </a:lnTo>
                    <a:lnTo>
                      <a:pt x="102" y="50"/>
                    </a:lnTo>
                    <a:lnTo>
                      <a:pt x="94" y="40"/>
                    </a:lnTo>
                    <a:lnTo>
                      <a:pt x="86" y="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685731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115" name="组合 114"/>
          <p:cNvGrpSpPr/>
          <p:nvPr/>
        </p:nvGrpSpPr>
        <p:grpSpPr>
          <a:xfrm>
            <a:off x="1636132" y="3907058"/>
            <a:ext cx="2612283" cy="368252"/>
            <a:chOff x="1324871" y="4134290"/>
            <a:chExt cx="2613228" cy="368384"/>
          </a:xfrm>
        </p:grpSpPr>
        <p:sp>
          <p:nvSpPr>
            <p:cNvPr id="116" name="矩形 1"/>
            <p:cNvSpPr>
              <a:spLocks noChangeArrowheads="1"/>
            </p:cNvSpPr>
            <p:nvPr/>
          </p:nvSpPr>
          <p:spPr bwMode="auto">
            <a:xfrm>
              <a:off x="1639399" y="4134290"/>
              <a:ext cx="2298700" cy="368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 dirty="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+mn-ea"/>
                </a:rPr>
                <a:t>03</a:t>
              </a:r>
              <a:endParaRPr lang="en-US" altLang="zh-CN" b="1" dirty="0">
                <a:solidFill>
                  <a:srgbClr val="44546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17" name="组合 13322"/>
            <p:cNvGrpSpPr/>
            <p:nvPr/>
          </p:nvGrpSpPr>
          <p:grpSpPr bwMode="auto">
            <a:xfrm>
              <a:off x="1324871" y="4185073"/>
              <a:ext cx="279400" cy="298451"/>
              <a:chOff x="1946500" y="2659080"/>
              <a:chExt cx="249236" cy="264850"/>
            </a:xfrm>
            <a:solidFill>
              <a:schemeClr val="accent3"/>
            </a:solidFill>
          </p:grpSpPr>
          <p:sp>
            <p:nvSpPr>
              <p:cNvPr id="118" name="Rectangle 13"/>
              <p:cNvSpPr>
                <a:spLocks noChangeArrowheads="1"/>
              </p:cNvSpPr>
              <p:nvPr/>
            </p:nvSpPr>
            <p:spPr bwMode="auto">
              <a:xfrm>
                <a:off x="1946500" y="2712050"/>
                <a:ext cx="40474" cy="21188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defTabSz="685731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19" name="Rectangle 14"/>
              <p:cNvSpPr>
                <a:spLocks noChangeArrowheads="1"/>
              </p:cNvSpPr>
              <p:nvPr/>
            </p:nvSpPr>
            <p:spPr bwMode="auto">
              <a:xfrm>
                <a:off x="2016797" y="2679947"/>
                <a:ext cx="40474" cy="243983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defTabSz="685731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0" name="Rectangle 15"/>
              <p:cNvSpPr>
                <a:spLocks noChangeArrowheads="1"/>
              </p:cNvSpPr>
              <p:nvPr/>
            </p:nvSpPr>
            <p:spPr bwMode="auto">
              <a:xfrm>
                <a:off x="2084964" y="2659080"/>
                <a:ext cx="42604" cy="26485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defTabSz="685731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1" name="Rectangle 16"/>
              <p:cNvSpPr>
                <a:spLocks noChangeArrowheads="1"/>
              </p:cNvSpPr>
              <p:nvPr/>
            </p:nvSpPr>
            <p:spPr bwMode="auto">
              <a:xfrm>
                <a:off x="2155262" y="2790702"/>
                <a:ext cx="40474" cy="13322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defTabSz="685731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122" name="组合 121"/>
          <p:cNvGrpSpPr/>
          <p:nvPr/>
        </p:nvGrpSpPr>
        <p:grpSpPr>
          <a:xfrm>
            <a:off x="1488362" y="2313765"/>
            <a:ext cx="4017494" cy="882330"/>
            <a:chOff x="1177047" y="2540424"/>
            <a:chExt cx="4018947" cy="882650"/>
          </a:xfrm>
        </p:grpSpPr>
        <p:sp>
          <p:nvSpPr>
            <p:cNvPr id="123" name="任意多边形 122"/>
            <p:cNvSpPr/>
            <p:nvPr/>
          </p:nvSpPr>
          <p:spPr>
            <a:xfrm flipH="1">
              <a:off x="1177047" y="2540424"/>
              <a:ext cx="3966030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31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4" name="Oval 54"/>
            <p:cNvSpPr>
              <a:spLocks noChangeArrowheads="1"/>
            </p:cNvSpPr>
            <p:nvPr/>
          </p:nvSpPr>
          <p:spPr bwMode="auto">
            <a:xfrm>
              <a:off x="5085927" y="3313007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defTabSz="685731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6872728" y="2326461"/>
            <a:ext cx="3711290" cy="878099"/>
            <a:chOff x="6563360" y="2553124"/>
            <a:chExt cx="3712633" cy="878416"/>
          </a:xfrm>
        </p:grpSpPr>
        <p:sp>
          <p:nvSpPr>
            <p:cNvPr id="127" name="任意多边形 126"/>
            <p:cNvSpPr/>
            <p:nvPr/>
          </p:nvSpPr>
          <p:spPr>
            <a:xfrm>
              <a:off x="6626860" y="2553124"/>
              <a:ext cx="3649133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31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8" name="Oval 54"/>
            <p:cNvSpPr>
              <a:spLocks noChangeArrowheads="1"/>
            </p:cNvSpPr>
            <p:nvPr/>
          </p:nvSpPr>
          <p:spPr bwMode="auto">
            <a:xfrm>
              <a:off x="6563360" y="3321473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defTabSz="685731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6936205" y="4347147"/>
            <a:ext cx="3675321" cy="882330"/>
            <a:chOff x="6626860" y="4574541"/>
            <a:chExt cx="3676651" cy="882650"/>
          </a:xfrm>
        </p:grpSpPr>
        <p:sp>
          <p:nvSpPr>
            <p:cNvPr id="130" name="任意多边形 129"/>
            <p:cNvSpPr/>
            <p:nvPr/>
          </p:nvSpPr>
          <p:spPr>
            <a:xfrm>
              <a:off x="6686127" y="4574541"/>
              <a:ext cx="3617384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528430"/>
                <a:gd name="connsiteY0-8" fmla="*/ 587027 h 587027"/>
                <a:gd name="connsiteX1-9" fmla="*/ 333375 w 2528430"/>
                <a:gd name="connsiteY1-10" fmla="*/ 6002 h 587027"/>
                <a:gd name="connsiteX2-11" fmla="*/ 2528430 w 2528430"/>
                <a:gd name="connsiteY2-12" fmla="*/ 0 h 5870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31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1" name="Oval 54"/>
            <p:cNvSpPr>
              <a:spLocks noChangeArrowheads="1"/>
            </p:cNvSpPr>
            <p:nvPr/>
          </p:nvSpPr>
          <p:spPr bwMode="auto">
            <a:xfrm>
              <a:off x="6626860" y="5347124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defTabSz="685731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1488361" y="4355401"/>
            <a:ext cx="3638749" cy="882330"/>
            <a:chOff x="1177046" y="4574541"/>
            <a:chExt cx="3640065" cy="882650"/>
          </a:xfrm>
        </p:grpSpPr>
        <p:sp>
          <p:nvSpPr>
            <p:cNvPr id="133" name="任意多边形 132"/>
            <p:cNvSpPr/>
            <p:nvPr/>
          </p:nvSpPr>
          <p:spPr>
            <a:xfrm flipH="1">
              <a:off x="1177046" y="4574541"/>
              <a:ext cx="3574447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528430"/>
                <a:gd name="connsiteY0-8" fmla="*/ 587027 h 587027"/>
                <a:gd name="connsiteX1-9" fmla="*/ 333375 w 2528430"/>
                <a:gd name="connsiteY1-10" fmla="*/ 6002 h 587027"/>
                <a:gd name="connsiteX2-11" fmla="*/ 2528430 w 2528430"/>
                <a:gd name="connsiteY2-12" fmla="*/ 0 h 5870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31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4" name="Oval 54"/>
            <p:cNvSpPr>
              <a:spLocks noChangeArrowheads="1"/>
            </p:cNvSpPr>
            <p:nvPr/>
          </p:nvSpPr>
          <p:spPr bwMode="auto">
            <a:xfrm>
              <a:off x="4707044" y="5347124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defTabSz="685731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35" name="矩形 1"/>
          <p:cNvSpPr>
            <a:spLocks noChangeArrowheads="1"/>
          </p:cNvSpPr>
          <p:nvPr/>
        </p:nvSpPr>
        <p:spPr bwMode="auto">
          <a:xfrm>
            <a:off x="1547522" y="2403091"/>
            <a:ext cx="2712216" cy="737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时间过得真快，再过两个月，你们的孩子即将结束的学习生活，踏入高一年级的行列了。</a:t>
            </a:r>
          </a:p>
        </p:txBody>
      </p:sp>
      <p:sp>
        <p:nvSpPr>
          <p:cNvPr id="136" name="矩形 1"/>
          <p:cNvSpPr>
            <a:spLocks noChangeArrowheads="1"/>
          </p:cNvSpPr>
          <p:nvPr/>
        </p:nvSpPr>
        <p:spPr bwMode="auto">
          <a:xfrm>
            <a:off x="1581014" y="4429676"/>
            <a:ext cx="2712216" cy="737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今天，我们请来各位家长，目的就是为了针对本年龄段孩子的心理、生理、学习等方面特点，</a:t>
            </a:r>
          </a:p>
        </p:txBody>
      </p:sp>
      <p:sp>
        <p:nvSpPr>
          <p:cNvPr id="137" name="矩形 1"/>
          <p:cNvSpPr>
            <a:spLocks noChangeArrowheads="1"/>
          </p:cNvSpPr>
          <p:nvPr/>
        </p:nvSpPr>
        <p:spPr bwMode="auto">
          <a:xfrm>
            <a:off x="8314521" y="2417539"/>
            <a:ext cx="2712216" cy="1168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加强联系，相互交流一下学生在校及在家的情况，以便老师能够及时调整工作、提高教育教学质量，家长能够更好教育自己的子女做人与成材。</a:t>
            </a:r>
          </a:p>
        </p:txBody>
      </p:sp>
      <p:sp>
        <p:nvSpPr>
          <p:cNvPr id="138" name="矩形 1"/>
          <p:cNvSpPr>
            <a:spLocks noChangeArrowheads="1"/>
          </p:cNvSpPr>
          <p:nvPr/>
        </p:nvSpPr>
        <p:spPr bwMode="auto">
          <a:xfrm>
            <a:off x="8351929" y="4437454"/>
            <a:ext cx="2712216" cy="737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总之我们的目标是一致的，那就是：“一切为了孩子，为了孩子的一切！”</a:t>
            </a:r>
          </a:p>
        </p:txBody>
      </p:sp>
      <p:pic>
        <p:nvPicPr>
          <p:cNvPr id="56" name="图片 55">
            <a:extLst>
              <a:ext uri="{FF2B5EF4-FFF2-40B4-BE49-F238E27FC236}">
                <a16:creationId xmlns:a16="http://schemas.microsoft.com/office/drawing/2014/main" id="{F4502E8B-DEFD-4373-8C06-39B0BF0E0C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098" y="-93320"/>
            <a:ext cx="2942840" cy="1558596"/>
          </a:xfrm>
          <a:prstGeom prst="rect">
            <a:avLst/>
          </a:prstGeom>
        </p:spPr>
      </p:pic>
      <p:sp>
        <p:nvSpPr>
          <p:cNvPr id="61" name="文本框 66">
            <a:extLst>
              <a:ext uri="{FF2B5EF4-FFF2-40B4-BE49-F238E27FC236}">
                <a16:creationId xmlns:a16="http://schemas.microsoft.com/office/drawing/2014/main" id="{A0251EAE-C25B-475A-8AE5-BD2BEB2C5E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4597" y="263050"/>
            <a:ext cx="1665841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</a:rPr>
              <a:t>班级情况</a:t>
            </a:r>
            <a:endParaRPr lang="en-US" altLang="zh-CN" sz="14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r>
              <a:rPr lang="en-US" altLang="zh-CN" sz="11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  <a:sym typeface="+mn-ea"/>
              </a:rPr>
              <a:t>YOUR TITLE HERE</a:t>
            </a:r>
            <a:endParaRPr lang="zh-CN" altLang="en-US" sz="11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endParaRPr lang="en-US" altLang="zh-CN" sz="1400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2062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/>
      <p:bldP spid="136" grpId="0"/>
      <p:bldP spid="137" grpId="0"/>
      <p:bldP spid="138" grpId="0"/>
      <p:bldP spid="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6710430" y="1927349"/>
            <a:ext cx="2608907" cy="645076"/>
            <a:chOff x="7939194" y="2125577"/>
            <a:chExt cx="2609851" cy="645309"/>
          </a:xfrm>
        </p:grpSpPr>
        <p:sp>
          <p:nvSpPr>
            <p:cNvPr id="21" name="矩形 1"/>
            <p:cNvSpPr>
              <a:spLocks noChangeArrowheads="1"/>
            </p:cNvSpPr>
            <p:nvPr/>
          </p:nvSpPr>
          <p:spPr bwMode="auto">
            <a:xfrm>
              <a:off x="8250345" y="2125577"/>
              <a:ext cx="2298700" cy="645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 dirty="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+mn-ea"/>
                </a:rPr>
                <a:t>课堂上开动脑筋，</a:t>
              </a:r>
            </a:p>
            <a:p>
              <a:pPr eaLnBrk="1" hangingPunct="1"/>
              <a:r>
                <a:rPr lang="en-US" altLang="zh-CN" b="1" dirty="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+mn-ea"/>
                </a:rPr>
                <a:t>积极发言的有：</a:t>
              </a:r>
            </a:p>
          </p:txBody>
        </p:sp>
        <p:sp>
          <p:nvSpPr>
            <p:cNvPr id="25" name="Freeform 11"/>
            <p:cNvSpPr/>
            <p:nvPr/>
          </p:nvSpPr>
          <p:spPr bwMode="auto">
            <a:xfrm>
              <a:off x="7939194" y="2163657"/>
              <a:ext cx="357717" cy="313267"/>
            </a:xfrm>
            <a:custGeom>
              <a:avLst/>
              <a:gdLst>
                <a:gd name="T0" fmla="*/ 2147483647 w 478"/>
                <a:gd name="T1" fmla="*/ 2147483647 h 420"/>
                <a:gd name="T2" fmla="*/ 2147483647 w 478"/>
                <a:gd name="T3" fmla="*/ 2147483647 h 420"/>
                <a:gd name="T4" fmla="*/ 2147483647 w 478"/>
                <a:gd name="T5" fmla="*/ 2147483647 h 420"/>
                <a:gd name="T6" fmla="*/ 2147483647 w 478"/>
                <a:gd name="T7" fmla="*/ 2147483647 h 420"/>
                <a:gd name="T8" fmla="*/ 2147483647 w 478"/>
                <a:gd name="T9" fmla="*/ 0 h 420"/>
                <a:gd name="T10" fmla="*/ 2147483647 w 478"/>
                <a:gd name="T11" fmla="*/ 0 h 420"/>
                <a:gd name="T12" fmla="*/ 2147483647 w 478"/>
                <a:gd name="T13" fmla="*/ 2147483647 h 420"/>
                <a:gd name="T14" fmla="*/ 2147483647 w 478"/>
                <a:gd name="T15" fmla="*/ 2147483647 h 420"/>
                <a:gd name="T16" fmla="*/ 2147483647 w 478"/>
                <a:gd name="T17" fmla="*/ 2147483647 h 420"/>
                <a:gd name="T18" fmla="*/ 2147483647 w 478"/>
                <a:gd name="T19" fmla="*/ 2147483647 h 420"/>
                <a:gd name="T20" fmla="*/ 2147483647 w 478"/>
                <a:gd name="T21" fmla="*/ 2147483647 h 420"/>
                <a:gd name="T22" fmla="*/ 2147483647 w 478"/>
                <a:gd name="T23" fmla="*/ 2147483647 h 420"/>
                <a:gd name="T24" fmla="*/ 2147483647 w 478"/>
                <a:gd name="T25" fmla="*/ 2147483647 h 420"/>
                <a:gd name="T26" fmla="*/ 2147483647 w 478"/>
                <a:gd name="T27" fmla="*/ 2147483647 h 420"/>
                <a:gd name="T28" fmla="*/ 2147483647 w 478"/>
                <a:gd name="T29" fmla="*/ 2147483647 h 420"/>
                <a:gd name="T30" fmla="*/ 2147483647 w 478"/>
                <a:gd name="T31" fmla="*/ 2147483647 h 420"/>
                <a:gd name="T32" fmla="*/ 2147483647 w 478"/>
                <a:gd name="T33" fmla="*/ 2147483647 h 420"/>
                <a:gd name="T34" fmla="*/ 2147483647 w 478"/>
                <a:gd name="T35" fmla="*/ 2147483647 h 420"/>
                <a:gd name="T36" fmla="*/ 2147483647 w 478"/>
                <a:gd name="T37" fmla="*/ 2147483647 h 420"/>
                <a:gd name="T38" fmla="*/ 0 w 478"/>
                <a:gd name="T39" fmla="*/ 2147483647 h 420"/>
                <a:gd name="T40" fmla="*/ 2147483647 w 478"/>
                <a:gd name="T41" fmla="*/ 2147483647 h 420"/>
                <a:gd name="T42" fmla="*/ 2147483647 w 478"/>
                <a:gd name="T43" fmla="*/ 2147483647 h 420"/>
                <a:gd name="T44" fmla="*/ 2147483647 w 478"/>
                <a:gd name="T45" fmla="*/ 2147483647 h 420"/>
                <a:gd name="T46" fmla="*/ 2147483647 w 478"/>
                <a:gd name="T47" fmla="*/ 2147483647 h 420"/>
                <a:gd name="T48" fmla="*/ 2147483647 w 478"/>
                <a:gd name="T49" fmla="*/ 2147483647 h 420"/>
                <a:gd name="T50" fmla="*/ 2147483647 w 478"/>
                <a:gd name="T51" fmla="*/ 2147483647 h 420"/>
                <a:gd name="T52" fmla="*/ 2147483647 w 478"/>
                <a:gd name="T53" fmla="*/ 2147483647 h 420"/>
                <a:gd name="T54" fmla="*/ 2147483647 w 478"/>
                <a:gd name="T55" fmla="*/ 2147483647 h 420"/>
                <a:gd name="T56" fmla="*/ 2147483647 w 478"/>
                <a:gd name="T57" fmla="*/ 2147483647 h 420"/>
                <a:gd name="T58" fmla="*/ 2147483647 w 478"/>
                <a:gd name="T59" fmla="*/ 2147483647 h 420"/>
                <a:gd name="T60" fmla="*/ 2147483647 w 478"/>
                <a:gd name="T61" fmla="*/ 2147483647 h 420"/>
                <a:gd name="T62" fmla="*/ 2147483647 w 478"/>
                <a:gd name="T63" fmla="*/ 2147483647 h 420"/>
                <a:gd name="T64" fmla="*/ 2147483647 w 478"/>
                <a:gd name="T65" fmla="*/ 2147483647 h 420"/>
                <a:gd name="T66" fmla="*/ 2147483647 w 478"/>
                <a:gd name="T67" fmla="*/ 2147483647 h 420"/>
                <a:gd name="T68" fmla="*/ 2147483647 w 478"/>
                <a:gd name="T69" fmla="*/ 2147483647 h 420"/>
                <a:gd name="T70" fmla="*/ 2147483647 w 478"/>
                <a:gd name="T71" fmla="*/ 2147483647 h 420"/>
                <a:gd name="T72" fmla="*/ 2147483647 w 478"/>
                <a:gd name="T73" fmla="*/ 2147483647 h 42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78" h="420">
                  <a:moveTo>
                    <a:pt x="478" y="72"/>
                  </a:moveTo>
                  <a:lnTo>
                    <a:pt x="478" y="72"/>
                  </a:lnTo>
                  <a:lnTo>
                    <a:pt x="478" y="56"/>
                  </a:lnTo>
                  <a:lnTo>
                    <a:pt x="474" y="44"/>
                  </a:lnTo>
                  <a:lnTo>
                    <a:pt x="466" y="30"/>
                  </a:lnTo>
                  <a:lnTo>
                    <a:pt x="458" y="20"/>
                  </a:lnTo>
                  <a:lnTo>
                    <a:pt x="448" y="12"/>
                  </a:lnTo>
                  <a:lnTo>
                    <a:pt x="434" y="4"/>
                  </a:lnTo>
                  <a:lnTo>
                    <a:pt x="422" y="0"/>
                  </a:lnTo>
                  <a:lnTo>
                    <a:pt x="406" y="0"/>
                  </a:lnTo>
                  <a:lnTo>
                    <a:pt x="392" y="0"/>
                  </a:lnTo>
                  <a:lnTo>
                    <a:pt x="378" y="4"/>
                  </a:lnTo>
                  <a:lnTo>
                    <a:pt x="366" y="12"/>
                  </a:lnTo>
                  <a:lnTo>
                    <a:pt x="356" y="20"/>
                  </a:lnTo>
                  <a:lnTo>
                    <a:pt x="348" y="30"/>
                  </a:lnTo>
                  <a:lnTo>
                    <a:pt x="340" y="44"/>
                  </a:lnTo>
                  <a:lnTo>
                    <a:pt x="336" y="56"/>
                  </a:lnTo>
                  <a:lnTo>
                    <a:pt x="336" y="72"/>
                  </a:lnTo>
                  <a:lnTo>
                    <a:pt x="336" y="86"/>
                  </a:lnTo>
                  <a:lnTo>
                    <a:pt x="342" y="100"/>
                  </a:lnTo>
                  <a:lnTo>
                    <a:pt x="348" y="112"/>
                  </a:lnTo>
                  <a:lnTo>
                    <a:pt x="358" y="124"/>
                  </a:lnTo>
                  <a:lnTo>
                    <a:pt x="276" y="318"/>
                  </a:lnTo>
                  <a:lnTo>
                    <a:pt x="208" y="168"/>
                  </a:lnTo>
                  <a:lnTo>
                    <a:pt x="148" y="160"/>
                  </a:lnTo>
                  <a:lnTo>
                    <a:pt x="96" y="226"/>
                  </a:lnTo>
                  <a:lnTo>
                    <a:pt x="84" y="222"/>
                  </a:lnTo>
                  <a:lnTo>
                    <a:pt x="72" y="222"/>
                  </a:lnTo>
                  <a:lnTo>
                    <a:pt x="58" y="222"/>
                  </a:lnTo>
                  <a:lnTo>
                    <a:pt x="44" y="226"/>
                  </a:lnTo>
                  <a:lnTo>
                    <a:pt x="32" y="234"/>
                  </a:lnTo>
                  <a:lnTo>
                    <a:pt x="22" y="242"/>
                  </a:lnTo>
                  <a:lnTo>
                    <a:pt x="14" y="252"/>
                  </a:lnTo>
                  <a:lnTo>
                    <a:pt x="6" y="264"/>
                  </a:lnTo>
                  <a:lnTo>
                    <a:pt x="2" y="278"/>
                  </a:lnTo>
                  <a:lnTo>
                    <a:pt x="0" y="292"/>
                  </a:lnTo>
                  <a:lnTo>
                    <a:pt x="2" y="308"/>
                  </a:lnTo>
                  <a:lnTo>
                    <a:pt x="6" y="320"/>
                  </a:lnTo>
                  <a:lnTo>
                    <a:pt x="14" y="334"/>
                  </a:lnTo>
                  <a:lnTo>
                    <a:pt x="22" y="344"/>
                  </a:lnTo>
                  <a:lnTo>
                    <a:pt x="32" y="352"/>
                  </a:lnTo>
                  <a:lnTo>
                    <a:pt x="44" y="360"/>
                  </a:lnTo>
                  <a:lnTo>
                    <a:pt x="58" y="364"/>
                  </a:lnTo>
                  <a:lnTo>
                    <a:pt x="72" y="364"/>
                  </a:lnTo>
                  <a:lnTo>
                    <a:pt x="88" y="364"/>
                  </a:lnTo>
                  <a:lnTo>
                    <a:pt x="100" y="360"/>
                  </a:lnTo>
                  <a:lnTo>
                    <a:pt x="112" y="352"/>
                  </a:lnTo>
                  <a:lnTo>
                    <a:pt x="124" y="344"/>
                  </a:lnTo>
                  <a:lnTo>
                    <a:pt x="132" y="334"/>
                  </a:lnTo>
                  <a:lnTo>
                    <a:pt x="138" y="320"/>
                  </a:lnTo>
                  <a:lnTo>
                    <a:pt x="144" y="308"/>
                  </a:lnTo>
                  <a:lnTo>
                    <a:pt x="144" y="292"/>
                  </a:lnTo>
                  <a:lnTo>
                    <a:pt x="144" y="278"/>
                  </a:lnTo>
                  <a:lnTo>
                    <a:pt x="168" y="248"/>
                  </a:lnTo>
                  <a:lnTo>
                    <a:pt x="244" y="420"/>
                  </a:lnTo>
                  <a:lnTo>
                    <a:pt x="308" y="418"/>
                  </a:lnTo>
                  <a:lnTo>
                    <a:pt x="426" y="140"/>
                  </a:lnTo>
                  <a:lnTo>
                    <a:pt x="436" y="136"/>
                  </a:lnTo>
                  <a:lnTo>
                    <a:pt x="448" y="130"/>
                  </a:lnTo>
                  <a:lnTo>
                    <a:pt x="456" y="124"/>
                  </a:lnTo>
                  <a:lnTo>
                    <a:pt x="464" y="114"/>
                  </a:lnTo>
                  <a:lnTo>
                    <a:pt x="470" y="106"/>
                  </a:lnTo>
                  <a:lnTo>
                    <a:pt x="474" y="94"/>
                  </a:lnTo>
                  <a:lnTo>
                    <a:pt x="478" y="84"/>
                  </a:lnTo>
                  <a:lnTo>
                    <a:pt x="478" y="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defTabSz="685731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6" name="矩形 1"/>
          <p:cNvSpPr>
            <a:spLocks noChangeArrowheads="1"/>
          </p:cNvSpPr>
          <p:nvPr/>
        </p:nvSpPr>
        <p:spPr bwMode="auto">
          <a:xfrm>
            <a:off x="6631629" y="3011139"/>
            <a:ext cx="2712216" cy="2676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刘睿涵  曹炯明  刘汀  匡斌  张银锐</a:t>
            </a:r>
          </a:p>
          <a:p>
            <a:pPr>
              <a:lnSpc>
                <a:spcPct val="14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邓圆湘  徐晨浩  邓喆  符浩  彭瑾宇</a:t>
            </a:r>
          </a:p>
          <a:p>
            <a:pPr>
              <a:lnSpc>
                <a:spcPct val="14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熊新锐  张江宇  谭熙  岳晴  周靖宇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1224581-3CD5-4EE4-9D96-270015BC75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235" y="1968376"/>
            <a:ext cx="5081511" cy="384844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1D362CFB-925A-4076-B4ED-442AA3BAD7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098" y="-93320"/>
            <a:ext cx="2942840" cy="1558596"/>
          </a:xfrm>
          <a:prstGeom prst="rect">
            <a:avLst/>
          </a:prstGeom>
        </p:spPr>
      </p:pic>
      <p:sp>
        <p:nvSpPr>
          <p:cNvPr id="15" name="文本框 66">
            <a:extLst>
              <a:ext uri="{FF2B5EF4-FFF2-40B4-BE49-F238E27FC236}">
                <a16:creationId xmlns:a16="http://schemas.microsoft.com/office/drawing/2014/main" id="{F60F9B01-9F70-4C2F-837B-664D4E0244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4597" y="263050"/>
            <a:ext cx="1665841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</a:rPr>
              <a:t>班级情况</a:t>
            </a:r>
            <a:endParaRPr lang="en-US" altLang="zh-CN" sz="14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r>
              <a:rPr lang="en-US" altLang="zh-CN" sz="1100" b="1" dirty="0">
                <a:ln>
                  <a:solidFill>
                    <a:schemeClr val="bg1"/>
                  </a:solidFill>
                </a:ln>
                <a:latin typeface="方正兰亭粗黑_GBK" panose="02000000000000000000" pitchFamily="2" charset="-122"/>
                <a:ea typeface="方正兰亭粗黑_GBK" panose="02000000000000000000" pitchFamily="2" charset="-122"/>
                <a:cs typeface="Arial" panose="020B0604020202020204" pitchFamily="34" charset="0"/>
                <a:sym typeface="+mn-ea"/>
              </a:rPr>
              <a:t>YOUR TITLE HERE</a:t>
            </a:r>
            <a:endParaRPr lang="zh-CN" altLang="en-US" sz="1100" b="1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  <a:p>
            <a:pPr algn="ctr" eaLnBrk="1" hangingPunct="1"/>
            <a:endParaRPr lang="en-US" altLang="zh-CN" sz="1400" dirty="0">
              <a:ln>
                <a:solidFill>
                  <a:schemeClr val="bg1"/>
                </a:solidFill>
              </a:ln>
              <a:latin typeface="方正兰亭粗黑_GBK" panose="02000000000000000000" pitchFamily="2" charset="-122"/>
              <a:ea typeface="方正兰亭粗黑_GBK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9904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蓝色卡通鲸鱼小学家长会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509</TotalTime>
  <Words>1524</Words>
  <Application>Microsoft Office PowerPoint</Application>
  <PresentationFormat>自定义</PresentationFormat>
  <Paragraphs>228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Microsoft JhengHei Light</vt:lpstr>
      <vt:lpstr>等线</vt:lpstr>
      <vt:lpstr>等线 Light</vt:lpstr>
      <vt:lpstr>方正兰亭粗黑_GBK</vt:lpstr>
      <vt:lpstr>方正兰亭黑_GBK</vt:lpstr>
      <vt:lpstr>华文黑体</vt:lpstr>
      <vt:lpstr>华文新魏</vt:lpstr>
      <vt:lpstr>宋体</vt:lpstr>
      <vt:lpstr>微软雅黑</vt:lpstr>
      <vt:lpstr>Arial</vt:lpstr>
      <vt:lpstr>Ebrima</vt:lpstr>
      <vt:lpstr>Impact</vt:lpstr>
      <vt:lpstr>Leelawadee UI Semilight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蓝色卡通鲸鱼小学家长会PPT模板</dc:title>
  <dc:creator>寂寞</dc:creator>
  <cp:lastModifiedBy>xbany</cp:lastModifiedBy>
  <cp:revision>2335</cp:revision>
  <dcterms:created xsi:type="dcterms:W3CDTF">2015-12-01T09:06:00Z</dcterms:created>
  <dcterms:modified xsi:type="dcterms:W3CDTF">2017-12-26T10:50:23Z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