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sldIdLst>
    <p:sldId id="394" r:id="rId2"/>
    <p:sldId id="320" r:id="rId3"/>
    <p:sldId id="377" r:id="rId4"/>
    <p:sldId id="317" r:id="rId5"/>
    <p:sldId id="379" r:id="rId6"/>
    <p:sldId id="325" r:id="rId7"/>
    <p:sldId id="323" r:id="rId8"/>
    <p:sldId id="397" r:id="rId9"/>
    <p:sldId id="353" r:id="rId10"/>
    <p:sldId id="354" r:id="rId11"/>
    <p:sldId id="357" r:id="rId12"/>
    <p:sldId id="358" r:id="rId13"/>
    <p:sldId id="398" r:id="rId14"/>
    <p:sldId id="361" r:id="rId15"/>
    <p:sldId id="365" r:id="rId16"/>
    <p:sldId id="362" r:id="rId17"/>
    <p:sldId id="366" r:id="rId18"/>
    <p:sldId id="364" r:id="rId19"/>
    <p:sldId id="367" r:id="rId20"/>
    <p:sldId id="368" r:id="rId21"/>
    <p:sldId id="369" r:id="rId22"/>
    <p:sldId id="370" r:id="rId23"/>
    <p:sldId id="373" r:id="rId24"/>
    <p:sldId id="399" r:id="rId25"/>
  </p:sldIdLst>
  <p:sldSz cx="9144000" cy="5143500" type="screen16x9"/>
  <p:notesSz cx="6858000" cy="9144000"/>
  <p:embeddedFontLst>
    <p:embeddedFont>
      <p:font typeface="微软雅黑" panose="020B0503020204020204" pitchFamily="34" charset="-122"/>
      <p:regular r:id="rId27"/>
      <p:bold r:id="rId28"/>
    </p:embeddedFont>
    <p:embeddedFont>
      <p:font typeface="华文行楷" panose="02010800040101010101" pitchFamily="2" charset="-122"/>
      <p:regular r:id="rId29"/>
    </p:embeddedFont>
    <p:embeddedFont>
      <p:font typeface="汉仪菱心体简" panose="02010609000101010101" pitchFamily="49" charset="-122"/>
      <p:regular r:id="rId30"/>
    </p:embeddedFont>
    <p:embeddedFont>
      <p:font typeface="Calibri" panose="020F0502020204030204" pitchFamily="34" charset="0"/>
      <p:regular r:id="rId31"/>
      <p:bold r:id="rId32"/>
      <p:italic r:id="rId33"/>
      <p:boldItalic r:id="rId34"/>
    </p:embeddedFont>
    <p:embeddedFont>
      <p:font typeface="李旭科书法" panose="02000603000000000000" pitchFamily="2" charset="-122"/>
      <p:regular r:id="rId35"/>
    </p:embeddedFont>
  </p:embeddedFontLst>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AE0E16"/>
    <a:srgbClr val="FFCC99"/>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5" autoAdjust="0"/>
    <p:restoredTop sz="86651" autoAdjust="0"/>
  </p:normalViewPr>
  <p:slideViewPr>
    <p:cSldViewPr>
      <p:cViewPr varScale="1">
        <p:scale>
          <a:sx n="84" d="100"/>
          <a:sy n="84" d="100"/>
        </p:scale>
        <p:origin x="1416" y="101"/>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2018/5/18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PPT</a:t>
            </a:r>
            <a:r>
              <a:rPr lang="zh-CN" altLang="en-US" dirty="0"/>
              <a:t>背景使用了幻灯片母版制作。如果需要修改，点击</a:t>
            </a:r>
            <a:r>
              <a:rPr lang="en-US" altLang="zh-CN" dirty="0"/>
              <a:t>-</a:t>
            </a:r>
            <a:r>
              <a:rPr lang="zh-CN" altLang="en-US" dirty="0"/>
              <a:t>视图</a:t>
            </a:r>
            <a:r>
              <a:rPr lang="en-US" altLang="zh-CN" dirty="0"/>
              <a:t>-</a:t>
            </a:r>
            <a:r>
              <a:rPr lang="zh-CN" altLang="en-US" dirty="0"/>
              <a:t>幻灯片母版</a:t>
            </a:r>
            <a:r>
              <a:rPr lang="en-US" altLang="zh-CN" dirty="0"/>
              <a:t>-</a:t>
            </a:r>
            <a:r>
              <a:rPr lang="zh-CN" altLang="en-US" dirty="0"/>
              <a:t>修改 完成后关闭编辑母版即可。</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2581217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14899629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727815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4037374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2935264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4265230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271647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5803048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1264623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2256186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42604233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39108706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3524692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337382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10776196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2581217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PPT</a:t>
            </a:r>
            <a:r>
              <a:rPr lang="zh-CN" altLang="en-US" dirty="0"/>
              <a:t>背景使用了幻灯片母版制作。如果需要修改，点击</a:t>
            </a:r>
            <a:r>
              <a:rPr lang="en-US" altLang="zh-CN" dirty="0"/>
              <a:t>-</a:t>
            </a:r>
            <a:r>
              <a:rPr lang="zh-CN" altLang="en-US" dirty="0"/>
              <a:t>视图</a:t>
            </a:r>
            <a:r>
              <a:rPr lang="en-US" altLang="zh-CN" dirty="0"/>
              <a:t>-</a:t>
            </a:r>
            <a:r>
              <a:rPr lang="zh-CN" altLang="en-US" dirty="0"/>
              <a:t>幻灯片母版</a:t>
            </a:r>
            <a:r>
              <a:rPr lang="en-US" altLang="zh-CN" dirty="0"/>
              <a:t>-</a:t>
            </a:r>
            <a:r>
              <a:rPr lang="zh-CN" altLang="en-US" dirty="0"/>
              <a:t>修改 完成后关闭编辑母版即可。</a:t>
            </a:r>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2206087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2433008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2993518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22264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242900273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27" name="Picture 3" descr="L:\下载\十款牛皮纸合成高清背景纹理素材\567f33e3e186c\牛皮纸\b.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027" name="Picture 3" descr="L:\下载\十款牛皮纸合成高清背景纹理素材\567f33e3e186c\牛皮纸\b.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2"/>
          <p:cNvSpPr txBox="1">
            <a:spLocks/>
          </p:cNvSpPr>
          <p:nvPr userDrawn="1"/>
        </p:nvSpPr>
        <p:spPr>
          <a:xfrm>
            <a:off x="755576" y="144467"/>
            <a:ext cx="2736304" cy="515069"/>
          </a:xfrm>
          <a:prstGeom prst="rect">
            <a:avLst/>
          </a:prstGeom>
          <a:ln>
            <a:noFill/>
          </a:ln>
          <a:effectLst>
            <a:softEdge rad="6350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solidFill>
                  <a:srgbClr val="C00000"/>
                </a:solidFill>
                <a:effectLst/>
                <a:latin typeface="李旭科书法" pitchFamily="2" charset="-122"/>
                <a:ea typeface="李旭科书法" pitchFamily="2" charset="-122"/>
              </a:rPr>
              <a:t>中国共产党的光辉历程</a:t>
            </a:r>
            <a:endParaRPr lang="en-GB" sz="2000" dirty="0">
              <a:solidFill>
                <a:srgbClr val="C00000"/>
              </a:solidFill>
              <a:effectLst/>
              <a:latin typeface="李旭科书法" pitchFamily="2" charset="-122"/>
              <a:ea typeface="李旭科书法" pitchFamily="2" charset="-122"/>
            </a:endParaRPr>
          </a:p>
        </p:txBody>
      </p:sp>
      <p:sp>
        <p:nvSpPr>
          <p:cNvPr id="6" name="Freeform 5"/>
          <p:cNvSpPr>
            <a:spLocks/>
          </p:cNvSpPr>
          <p:nvPr userDrawn="1"/>
        </p:nvSpPr>
        <p:spPr bwMode="auto">
          <a:xfrm>
            <a:off x="179512" y="144467"/>
            <a:ext cx="504056" cy="514038"/>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7" name="直接连接符 6"/>
          <p:cNvCxnSpPr/>
          <p:nvPr userDrawn="1"/>
        </p:nvCxnSpPr>
        <p:spPr>
          <a:xfrm flipH="1">
            <a:off x="755576" y="658505"/>
            <a:ext cx="8388425"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9" name="图片 1"/>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0" y="4515966"/>
            <a:ext cx="9144000" cy="627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3228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l="-6000" r="-6000"/>
          </a:stretch>
        </a:blipFill>
        <a:effectLst/>
      </p:bgPr>
    </p:bg>
    <p:spTree>
      <p:nvGrpSpPr>
        <p:cNvPr id="1" name=""/>
        <p:cNvGrpSpPr/>
        <p:nvPr/>
      </p:nvGrpSpPr>
      <p:grpSpPr>
        <a:xfrm>
          <a:off x="0" y="0"/>
          <a:ext cx="0" cy="0"/>
          <a:chOff x="0" y="0"/>
          <a:chExt cx="0" cy="0"/>
        </a:xfrm>
      </p:grpSpPr>
      <p:sp>
        <p:nvSpPr>
          <p:cNvPr id="6" name="Text Placeholder 12"/>
          <p:cNvSpPr txBox="1">
            <a:spLocks/>
          </p:cNvSpPr>
          <p:nvPr/>
        </p:nvSpPr>
        <p:spPr>
          <a:xfrm>
            <a:off x="1918289" y="1779807"/>
            <a:ext cx="5400600" cy="100782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7000" dirty="0">
                <a:solidFill>
                  <a:srgbClr val="AE0E16"/>
                </a:solidFill>
                <a:latin typeface="李旭科书法" pitchFamily="2" charset="-122"/>
                <a:ea typeface="李旭科书法" pitchFamily="2" charset="-122"/>
              </a:rPr>
              <a:t>党员应知应会</a:t>
            </a:r>
            <a:endParaRPr lang="en-GB" sz="7000" dirty="0">
              <a:solidFill>
                <a:srgbClr val="AE0E16"/>
              </a:solidFill>
              <a:latin typeface="李旭科书法" pitchFamily="2" charset="-122"/>
              <a:ea typeface="李旭科书法" pitchFamily="2" charset="-122"/>
            </a:endParaRPr>
          </a:p>
        </p:txBody>
      </p:sp>
      <p:sp>
        <p:nvSpPr>
          <p:cNvPr id="7" name="Freeform 5"/>
          <p:cNvSpPr>
            <a:spLocks/>
          </p:cNvSpPr>
          <p:nvPr/>
        </p:nvSpPr>
        <p:spPr bwMode="auto">
          <a:xfrm>
            <a:off x="1671718" y="363953"/>
            <a:ext cx="1152128" cy="1174943"/>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0" name="建党伟业背景音乐 红旗颂-01.mp3">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4008989" y="-740618"/>
            <a:ext cx="609600" cy="609600"/>
          </a:xfrm>
          <a:prstGeom prst="rect">
            <a:avLst/>
          </a:prstGeom>
        </p:spPr>
      </p:pic>
      <p:sp>
        <p:nvSpPr>
          <p:cNvPr id="11" name="Text Placeholder 12">
            <a:extLst>
              <a:ext uri="{FF2B5EF4-FFF2-40B4-BE49-F238E27FC236}">
                <a16:creationId xmlns:a16="http://schemas.microsoft.com/office/drawing/2014/main" id="{964EEE45-813C-4250-907B-3BF1140618E5}"/>
              </a:ext>
            </a:extLst>
          </p:cNvPr>
          <p:cNvSpPr txBox="1">
            <a:spLocks/>
          </p:cNvSpPr>
          <p:nvPr/>
        </p:nvSpPr>
        <p:spPr>
          <a:xfrm>
            <a:off x="1594253" y="3028539"/>
            <a:ext cx="604867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AE0E16"/>
                </a:solidFill>
                <a:latin typeface="微软雅黑" panose="020B0503020204020204" pitchFamily="34" charset="-122"/>
                <a:ea typeface="微软雅黑" panose="020B0503020204020204" pitchFamily="34" charset="-122"/>
              </a:rPr>
              <a:t>适用于中国共产党党史、光辉的历程培训学习</a:t>
            </a:r>
            <a:endParaRPr lang="en-GB" sz="2000" dirty="0">
              <a:solidFill>
                <a:srgbClr val="AE0E1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23357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31" presetClass="entr" presetSubtype="0" fill="hold" grpId="0" nodeType="withEffect">
                                  <p:stCondLst>
                                    <p:cond delay="3000"/>
                                  </p:stCondLst>
                                  <p:childTnLst>
                                    <p:set>
                                      <p:cBhvr>
                                        <p:cTn id="8" dur="1" fill="hold">
                                          <p:stCondLst>
                                            <p:cond delay="0"/>
                                          </p:stCondLst>
                                        </p:cTn>
                                        <p:tgtEl>
                                          <p:spTgt spid="7"/>
                                        </p:tgtEl>
                                        <p:attrNameLst>
                                          <p:attrName>style.visibility</p:attrName>
                                        </p:attrNameLst>
                                      </p:cBhvr>
                                      <p:to>
                                        <p:strVal val="visible"/>
                                      </p:to>
                                    </p:set>
                                    <p:anim calcmode="lin" valueType="num">
                                      <p:cBhvr>
                                        <p:cTn id="9" dur="1000" fill="hold"/>
                                        <p:tgtEl>
                                          <p:spTgt spid="7"/>
                                        </p:tgtEl>
                                        <p:attrNameLst>
                                          <p:attrName>ppt_w</p:attrName>
                                        </p:attrNameLst>
                                      </p:cBhvr>
                                      <p:tavLst>
                                        <p:tav tm="0">
                                          <p:val>
                                            <p:fltVal val="0"/>
                                          </p:val>
                                        </p:tav>
                                        <p:tav tm="100000">
                                          <p:val>
                                            <p:strVal val="#ppt_w"/>
                                          </p:val>
                                        </p:tav>
                                      </p:tavLst>
                                    </p:anim>
                                    <p:anim calcmode="lin" valueType="num">
                                      <p:cBhvr>
                                        <p:cTn id="10" dur="1000" fill="hold"/>
                                        <p:tgtEl>
                                          <p:spTgt spid="7"/>
                                        </p:tgtEl>
                                        <p:attrNameLst>
                                          <p:attrName>ppt_h</p:attrName>
                                        </p:attrNameLst>
                                      </p:cBhvr>
                                      <p:tavLst>
                                        <p:tav tm="0">
                                          <p:val>
                                            <p:fltVal val="0"/>
                                          </p:val>
                                        </p:tav>
                                        <p:tav tm="100000">
                                          <p:val>
                                            <p:strVal val="#ppt_h"/>
                                          </p:val>
                                        </p:tav>
                                      </p:tavLst>
                                    </p:anim>
                                    <p:anim calcmode="lin" valueType="num">
                                      <p:cBhvr>
                                        <p:cTn id="11" dur="1000" fill="hold"/>
                                        <p:tgtEl>
                                          <p:spTgt spid="7"/>
                                        </p:tgtEl>
                                        <p:attrNameLst>
                                          <p:attrName>style.rotation</p:attrName>
                                        </p:attrNameLst>
                                      </p:cBhvr>
                                      <p:tavLst>
                                        <p:tav tm="0">
                                          <p:val>
                                            <p:fltVal val="90"/>
                                          </p:val>
                                        </p:tav>
                                        <p:tav tm="100000">
                                          <p:val>
                                            <p:fltVal val="0"/>
                                          </p:val>
                                        </p:tav>
                                      </p:tavLst>
                                    </p:anim>
                                    <p:animEffect transition="in" filter="fade">
                                      <p:cBhvr>
                                        <p:cTn id="12" dur="1000"/>
                                        <p:tgtEl>
                                          <p:spTgt spid="7"/>
                                        </p:tgtEl>
                                      </p:cBhvr>
                                    </p:animEffect>
                                  </p:childTnLst>
                                </p:cTn>
                              </p:par>
                              <p:par>
                                <p:cTn id="13" presetID="41" presetClass="entr" presetSubtype="0" fill="hold" grpId="0" nodeType="withEffect">
                                  <p:stCondLst>
                                    <p:cond delay="9000"/>
                                  </p:stCondLst>
                                  <p:iterate type="lt">
                                    <p:tmPct val="20000"/>
                                  </p:iterate>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2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2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7" dur="2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2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000" tmFilter="0,0; .5, 1; 1, 1"/>
                                        <p:tgtEl>
                                          <p:spTgt spid="6">
                                            <p:txEl>
                                              <p:pRg st="0" end="0"/>
                                            </p:txEl>
                                          </p:spTgt>
                                        </p:tgtEl>
                                      </p:cBhvr>
                                    </p:animEffect>
                                  </p:childTnLst>
                                </p:cTn>
                              </p:par>
                            </p:childTnLst>
                          </p:cTn>
                        </p:par>
                        <p:par>
                          <p:cTn id="20" fill="hold">
                            <p:stCondLst>
                              <p:cond delay="13000"/>
                            </p:stCondLst>
                            <p:childTnLst>
                              <p:par>
                                <p:cTn id="21" presetID="2" presetClass="entr" presetSubtype="4" decel="30000" fill="hold" grpId="0" nodeType="afterEffect">
                                  <p:stCondLst>
                                    <p:cond delay="0"/>
                                  </p:stCondLst>
                                  <p:iterate type="lt">
                                    <p:tmPct val="20000"/>
                                  </p:iterate>
                                  <p:childTnLst>
                                    <p:set>
                                      <p:cBhvr>
                                        <p:cTn id="22" dur="1" fill="hold">
                                          <p:stCondLst>
                                            <p:cond delay="0"/>
                                          </p:stCondLst>
                                        </p:cTn>
                                        <p:tgtEl>
                                          <p:spTgt spid="11">
                                            <p:txEl>
                                              <p:pRg st="0" end="0"/>
                                            </p:txEl>
                                          </p:spTgt>
                                        </p:tgtEl>
                                        <p:attrNameLst>
                                          <p:attrName>style.visibility</p:attrName>
                                        </p:attrNameLst>
                                      </p:cBhvr>
                                      <p:to>
                                        <p:strVal val="visible"/>
                                      </p:to>
                                    </p:set>
                                    <p:anim calcmode="lin" valueType="num">
                                      <p:cBhvr additive="base">
                                        <p:cTn id="2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hold" display="0">
                  <p:stCondLst>
                    <p:cond delay="indefinite"/>
                  </p:stCondLst>
                  <p:endCondLst>
                    <p:cond evt="onStopAudio" delay="0">
                      <p:tgtEl>
                        <p:sldTgt/>
                      </p:tgtEl>
                    </p:cond>
                  </p:endCondLst>
                </p:cTn>
                <p:tgtEl>
                  <p:spTgt spid="10"/>
                </p:tgtEl>
              </p:cMediaNode>
            </p:audio>
          </p:childTnLst>
        </p:cTn>
      </p:par>
    </p:tnLst>
    <p:bldLst>
      <p:bldP spid="6" grpId="0" build="allAtOnce"/>
      <p:bldP spid="7" grpId="0" animBg="1"/>
      <p:bldP spid="11"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7" name="TextBox 6"/>
          <p:cNvSpPr txBox="1"/>
          <p:nvPr/>
        </p:nvSpPr>
        <p:spPr>
          <a:xfrm>
            <a:off x="1259632" y="1256005"/>
            <a:ext cx="6264696" cy="263149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rgbClr val="C00000"/>
                </a:solidFill>
              </a:rPr>
              <a:t>建国后我们党召开的第一次全国代表大会，大会正确分析了国内形势和主要矛盾的变化，指出了国内的主要矛盾是人民对于经济文化迅速发展的需要同当前经济文化不能满足人民需要的状况之间的矛盾，提出了党和国家人民当前的主要任务，就是集中力量把国家尽快地从落后的农业国变为先进的工业国，大会坚持了既反保守又反冒进，在综合平衡中稳步前进的经济建设方针。同时，还着重提出了执政党的建设问题，要坚持党的民主集中制和集体领导制度，反对个人崇拜，发展党内民主和人民民主，加强党和群众的联系。</a:t>
            </a:r>
          </a:p>
          <a:p>
            <a:pPr>
              <a:lnSpc>
                <a:spcPts val="1800"/>
              </a:lnSpc>
            </a:pPr>
            <a:r>
              <a:rPr lang="zh-CN" altLang="en-US" dirty="0">
                <a:solidFill>
                  <a:srgbClr val="C00000"/>
                </a:solidFill>
              </a:rPr>
              <a:t>“八大”是我党历史上具有深远意义的一次大会。她的路线是正确的，她的历史功绩在于正确地分析了形势，适时地提出把党的工作重心从革命转移到建设上来，制定了党在政治上、思想上、组织上以及经济上的一系列正确方针，提出了团结一切可以团结的力量，调动一切可以调动的因素，建设社会主义强国的任务。“八大”的重要文献是我国建设社会主义的指针，它的基本内容有着长远的指导意义。</a:t>
            </a:r>
          </a:p>
        </p:txBody>
      </p:sp>
    </p:spTree>
    <p:extLst>
      <p:ext uri="{BB962C8B-B14F-4D97-AF65-F5344CB8AC3E}">
        <p14:creationId xmlns:p14="http://schemas.microsoft.com/office/powerpoint/2010/main" val="15000924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971600" y="1419622"/>
            <a:ext cx="4575192" cy="258532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sz="1800" dirty="0">
                <a:solidFill>
                  <a:srgbClr val="C00000"/>
                </a:solidFill>
              </a:rPr>
              <a:t>九大自始至终被强烈的个人崇拜和“左”倾狂热气氛所笼罩。它加强了林彪、江青等人在党中央的地位，使“文化大革命”的错误理论和实践更加合法化。实践证明，九大在思想上、政治上和组织上的指导方针都是错误的。 </a:t>
            </a:r>
          </a:p>
        </p:txBody>
      </p:sp>
      <p:pic>
        <p:nvPicPr>
          <p:cNvPr id="21506" name="Picture 2" descr="http://s9.sinaimg.cn/middle/6b586206xbc7fef3372d8&amp;690"/>
          <p:cNvPicPr>
            <a:picLocks noChangeAspect="1" noChangeArrowheads="1"/>
          </p:cNvPicPr>
          <p:nvPr/>
        </p:nvPicPr>
        <p:blipFill rotWithShape="1">
          <a:blip r:embed="rId4">
            <a:extLst>
              <a:ext uri="{28A0092B-C50C-407E-A947-70E740481C1C}">
                <a14:useLocalDpi xmlns:a14="http://schemas.microsoft.com/office/drawing/2010/main" val="0"/>
              </a:ext>
            </a:extLst>
          </a:blip>
          <a:srcRect l="11823" t="11625" r="7081" b="23765"/>
          <a:stretch/>
        </p:blipFill>
        <p:spPr bwMode="auto">
          <a:xfrm>
            <a:off x="5724128" y="1779662"/>
            <a:ext cx="2784658" cy="14790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0380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nodeType="afterEffect">
                                  <p:stCondLst>
                                    <p:cond delay="0"/>
                                  </p:stCondLst>
                                  <p:childTnLst>
                                    <p:set>
                                      <p:cBhvr>
                                        <p:cTn id="12" dur="1" fill="hold">
                                          <p:stCondLst>
                                            <p:cond delay="0"/>
                                          </p:stCondLst>
                                        </p:cTn>
                                        <p:tgtEl>
                                          <p:spTgt spid="21506"/>
                                        </p:tgtEl>
                                        <p:attrNameLst>
                                          <p:attrName>style.visibility</p:attrName>
                                        </p:attrNameLst>
                                      </p:cBhvr>
                                      <p:to>
                                        <p:strVal val="visible"/>
                                      </p:to>
                                    </p:set>
                                    <p:animEffect transition="in" filter="fade">
                                      <p:cBhvr>
                                        <p:cTn id="13" dur="1000"/>
                                        <p:tgtEl>
                                          <p:spTgt spid="21506"/>
                                        </p:tgtEl>
                                      </p:cBhvr>
                                    </p:animEffect>
                                    <p:anim calcmode="lin" valueType="num">
                                      <p:cBhvr>
                                        <p:cTn id="14" dur="1000" fill="hold"/>
                                        <p:tgtEl>
                                          <p:spTgt spid="21506"/>
                                        </p:tgtEl>
                                        <p:attrNameLst>
                                          <p:attrName>ppt_x</p:attrName>
                                        </p:attrNameLst>
                                      </p:cBhvr>
                                      <p:tavLst>
                                        <p:tav tm="0">
                                          <p:val>
                                            <p:strVal val="#ppt_x"/>
                                          </p:val>
                                        </p:tav>
                                        <p:tav tm="100000">
                                          <p:val>
                                            <p:strVal val="#ppt_x"/>
                                          </p:val>
                                        </p:tav>
                                      </p:tavLst>
                                    </p:anim>
                                    <p:anim calcmode="lin" valueType="num">
                                      <p:cBhvr>
                                        <p:cTn id="15" dur="900" decel="100000" fill="hold"/>
                                        <p:tgtEl>
                                          <p:spTgt spid="2150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150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3203848" y="1779662"/>
            <a:ext cx="4176464" cy="133882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sz="1800" dirty="0">
                <a:solidFill>
                  <a:srgbClr val="C00000"/>
                </a:solidFill>
              </a:rPr>
              <a:t>这次大会是在粉碎林彪反革命集团以后，周恩来主持中央日常工作，全国各方面形势有了好转的情况下召开的。 </a:t>
            </a:r>
          </a:p>
        </p:txBody>
      </p:sp>
      <p:pic>
        <p:nvPicPr>
          <p:cNvPr id="20484" name="Picture 4" descr="http://pic1.997788.com/mini/shopstation/pic/MP/00/0000/000044/MP00004483c.jpg"/>
          <p:cNvPicPr>
            <a:picLocks noChangeAspect="1" noChangeArrowheads="1"/>
          </p:cNvPicPr>
          <p:nvPr/>
        </p:nvPicPr>
        <p:blipFill rotWithShape="1">
          <a:blip r:embed="rId4">
            <a:extLst>
              <a:ext uri="{28A0092B-C50C-407E-A947-70E740481C1C}">
                <a14:useLocalDpi xmlns:a14="http://schemas.microsoft.com/office/drawing/2010/main" val="0"/>
              </a:ext>
            </a:extLst>
          </a:blip>
          <a:srcRect l="5954" t="8791" r="55178" b="12193"/>
          <a:stretch/>
        </p:blipFill>
        <p:spPr bwMode="auto">
          <a:xfrm>
            <a:off x="1619672" y="1707654"/>
            <a:ext cx="1295777" cy="19418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33370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0484"/>
                                        </p:tgtEl>
                                        <p:attrNameLst>
                                          <p:attrName>style.visibility</p:attrName>
                                        </p:attrNameLst>
                                      </p:cBhvr>
                                      <p:to>
                                        <p:strVal val="visible"/>
                                      </p:to>
                                    </p:set>
                                    <p:anim calcmode="lin" valueType="num">
                                      <p:cBhvr>
                                        <p:cTn id="13" dur="500" fill="hold"/>
                                        <p:tgtEl>
                                          <p:spTgt spid="20484"/>
                                        </p:tgtEl>
                                        <p:attrNameLst>
                                          <p:attrName>ppt_w</p:attrName>
                                        </p:attrNameLst>
                                      </p:cBhvr>
                                      <p:tavLst>
                                        <p:tav tm="0">
                                          <p:val>
                                            <p:fltVal val="0"/>
                                          </p:val>
                                        </p:tav>
                                        <p:tav tm="100000">
                                          <p:val>
                                            <p:strVal val="#ppt_w"/>
                                          </p:val>
                                        </p:tav>
                                      </p:tavLst>
                                    </p:anim>
                                    <p:anim calcmode="lin" valueType="num">
                                      <p:cBhvr>
                                        <p:cTn id="14" dur="500" fill="hold"/>
                                        <p:tgtEl>
                                          <p:spTgt spid="20484"/>
                                        </p:tgtEl>
                                        <p:attrNameLst>
                                          <p:attrName>ppt_h</p:attrName>
                                        </p:attrNameLst>
                                      </p:cBhvr>
                                      <p:tavLst>
                                        <p:tav tm="0">
                                          <p:val>
                                            <p:fltVal val="0"/>
                                          </p:val>
                                        </p:tav>
                                        <p:tav tm="100000">
                                          <p:val>
                                            <p:strVal val="#ppt_h"/>
                                          </p:val>
                                        </p:tav>
                                      </p:tavLst>
                                    </p:anim>
                                    <p:animEffect transition="in" filter="fade">
                                      <p:cBhvr>
                                        <p:cTn id="15" dur="5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2722773" y="2219149"/>
            <a:ext cx="3698453" cy="751387"/>
            <a:chOff x="2722773" y="2219149"/>
            <a:chExt cx="3698453" cy="751387"/>
          </a:xfrm>
        </p:grpSpPr>
        <p:sp>
          <p:nvSpPr>
            <p:cNvPr id="9" name="圆角矩形 8"/>
            <p:cNvSpPr/>
            <p:nvPr/>
          </p:nvSpPr>
          <p:spPr>
            <a:xfrm>
              <a:off x="2722773" y="221914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3383867" y="2229357"/>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第三部分</a:t>
              </a:r>
            </a:p>
          </p:txBody>
        </p:sp>
      </p:grpSp>
      <p:pic>
        <p:nvPicPr>
          <p:cNvPr id="9220" name="图片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1187624" y="3117324"/>
            <a:ext cx="6946868" cy="931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800" b="1" dirty="0">
                <a:solidFill>
                  <a:srgbClr val="AE0E16"/>
                </a:solidFill>
                <a:latin typeface="微软雅黑" pitchFamily="34" charset="-122"/>
                <a:ea typeface="微软雅黑" pitchFamily="34" charset="-122"/>
              </a:rPr>
              <a:t>改革开放和社会主义现代</a:t>
            </a:r>
          </a:p>
          <a:p>
            <a:pPr algn="ctr" eaLnBrk="1" hangingPunct="1"/>
            <a:r>
              <a:rPr lang="zh-CN" altLang="en-US" sz="2800" b="1" dirty="0">
                <a:solidFill>
                  <a:srgbClr val="AE0E16"/>
                </a:solidFill>
                <a:latin typeface="微软雅黑" pitchFamily="34" charset="-122"/>
                <a:ea typeface="微软雅黑" pitchFamily="34" charset="-122"/>
              </a:rPr>
              <a:t>化建设新时期</a:t>
            </a:r>
          </a:p>
        </p:txBody>
      </p:sp>
      <p:grpSp>
        <p:nvGrpSpPr>
          <p:cNvPr id="2" name="组合 1"/>
          <p:cNvGrpSpPr/>
          <p:nvPr/>
        </p:nvGrpSpPr>
        <p:grpSpPr>
          <a:xfrm>
            <a:off x="1691680" y="915566"/>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911857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childTnLst>
                              </p:cTn>
                            </p:par>
                            <p:par>
                              <p:cTn id="8" fill="hold">
                                <p:stCondLst>
                                  <p:cond delay="4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400"/>
                                </p:stCondLst>
                                <p:childTnLst>
                                  <p:par>
                                    <p:cTn id="15" presetID="2" presetClass="entr" presetSubtype="2" fill="hold" nodeType="afterEffect" p14:presetBounceEnd="6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60000">
                                          <p:cBhvr additive="base">
                                            <p:cTn id="17"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9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by="(-#ppt_w*2)" calcmode="lin" valueType="num">
                                          <p:cBhvr rctx="PPT">
                                            <p:cTn id="22" dur="500" autoRev="1" fill="hold">
                                              <p:stCondLst>
                                                <p:cond delay="0"/>
                                              </p:stCondLst>
                                            </p:cTn>
                                            <p:tgtEl>
                                              <p:spTgt spid="15"/>
                                            </p:tgtEl>
                                            <p:attrNameLst>
                                              <p:attrName>ppt_w</p:attrName>
                                            </p:attrNameLst>
                                          </p:cBhvr>
                                        </p:anim>
                                        <p:anim by="(#ppt_w*0.50)" calcmode="lin" valueType="num">
                                          <p:cBhvr>
                                            <p:cTn id="23" dur="500" decel="50000" autoRev="1" fill="hold">
                                              <p:stCondLst>
                                                <p:cond delay="0"/>
                                              </p:stCondLst>
                                            </p:cTn>
                                            <p:tgtEl>
                                              <p:spTgt spid="15"/>
                                            </p:tgtEl>
                                            <p:attrNameLst>
                                              <p:attrName>ppt_x</p:attrName>
                                            </p:attrNameLst>
                                          </p:cBhvr>
                                        </p:anim>
                                        <p:anim from="(-#ppt_h/2)" to="(#ppt_y)" calcmode="lin" valueType="num">
                                          <p:cBhvr>
                                            <p:cTn id="24" dur="1000" fill="hold">
                                              <p:stCondLst>
                                                <p:cond delay="0"/>
                                              </p:stCondLst>
                                            </p:cTn>
                                            <p:tgtEl>
                                              <p:spTgt spid="15"/>
                                            </p:tgtEl>
                                            <p:attrNameLst>
                                              <p:attrName>ppt_y</p:attrName>
                                            </p:attrNameLst>
                                          </p:cBhvr>
                                        </p:anim>
                                        <p:animRot by="21600000">
                                          <p:cBhvr>
                                            <p:cTn id="25"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4" decel="2500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2000" fill="hold"/>
                                            <p:tgtEl>
                                              <p:spTgt spid="12"/>
                                            </p:tgtEl>
                                            <p:attrNameLst>
                                              <p:attrName>ppt_x</p:attrName>
                                            </p:attrNameLst>
                                          </p:cBhvr>
                                          <p:tavLst>
                                            <p:tav tm="0">
                                              <p:val>
                                                <p:strVal val="#ppt_x"/>
                                              </p:val>
                                            </p:tav>
                                            <p:tav tm="100000">
                                              <p:val>
                                                <p:strVal val="#ppt_x"/>
                                              </p:val>
                                            </p:tav>
                                          </p:tavLst>
                                        </p:anim>
                                        <p:anim calcmode="lin" valueType="num">
                                          <p:cBhvr additive="base">
                                            <p:cTn id="11" dur="2000" fill="hold"/>
                                            <p:tgtEl>
                                              <p:spTgt spid="1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971600" y="915566"/>
            <a:ext cx="7776864" cy="300351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dirty="0">
                <a:solidFill>
                  <a:srgbClr val="C00000"/>
                </a:solidFill>
              </a:rPr>
              <a:t>大会总结了同“四人帮”的斗争，宣告“文化大革命”已经结束，重申在本世纪内把我国建设成为社会主义现代化强国是新时期中国共产党的根本任务。但是，由于当时历史条件的限制和华国锋的错误影响，大会没有能够纠正“文化大革命”的错误理论、政策和口号，仍然坚持“以阶级斗争为纲”和“无产阶级专政下继续革命”的错误理论，错误判定“四人帮”推行的是一种所谓“极右的反革命的修正主义路线”，强调中国共产党的任务是“反右”而不是纠“左”，继续肯定党内有“走资派”，并继续说像“文化大革命”这种性质的政治大革命还要进行多次等等，因而这次大会未能完成从理论上和中国共产党的指导方针上根本拨乱反正的任务。 </a:t>
            </a:r>
          </a:p>
        </p:txBody>
      </p:sp>
    </p:spTree>
    <p:extLst>
      <p:ext uri="{BB962C8B-B14F-4D97-AF65-F5344CB8AC3E}">
        <p14:creationId xmlns:p14="http://schemas.microsoft.com/office/powerpoint/2010/main" val="41308562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4561305" y="1635644"/>
            <a:ext cx="3888432"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邓小平在大会开幕词中明确提出：</a:t>
            </a:r>
            <a:r>
              <a:rPr lang="zh-CN" altLang="en-US" dirty="0">
                <a:solidFill>
                  <a:schemeClr val="tx1"/>
                </a:solidFill>
              </a:rPr>
              <a:t>“把马克思主义的普遍真理同我国的具体实际结合起来，走自己的道路，建设有中国特色的社会主义”。 </a:t>
            </a:r>
          </a:p>
          <a:p>
            <a:r>
              <a:rPr lang="zh-CN" altLang="en-US" b="1" dirty="0">
                <a:solidFill>
                  <a:schemeClr val="accent2"/>
                </a:solidFill>
              </a:rPr>
              <a:t>确定党在新的历史时期的总任务是：</a:t>
            </a:r>
            <a:r>
              <a:rPr lang="zh-CN" altLang="en-US" dirty="0">
                <a:solidFill>
                  <a:schemeClr val="tx1"/>
                </a:solidFill>
              </a:rPr>
              <a:t>团结全国各族人民，自力更生，艰苦奋斗，逐步实现工业、农业、国防和科学技术的现代化，把我国建设成为高度文明、高度民主的社会主义国家。 </a:t>
            </a:r>
          </a:p>
        </p:txBody>
      </p:sp>
      <p:pic>
        <p:nvPicPr>
          <p:cNvPr id="14338" name="Picture 2" descr="http://www4.nuc.edu.cn/xtw/shibada/info/shierda.jpg"/>
          <p:cNvPicPr>
            <a:picLocks noChangeAspect="1" noChangeArrowheads="1"/>
          </p:cNvPicPr>
          <p:nvPr/>
        </p:nvPicPr>
        <p:blipFill rotWithShape="1">
          <a:blip r:embed="rId4">
            <a:extLst>
              <a:ext uri="{28A0092B-C50C-407E-A947-70E740481C1C}">
                <a14:useLocalDpi xmlns:a14="http://schemas.microsoft.com/office/drawing/2010/main" val="0"/>
              </a:ext>
            </a:extLst>
          </a:blip>
          <a:srcRect b="16812"/>
          <a:stretch/>
        </p:blipFill>
        <p:spPr bwMode="auto">
          <a:xfrm rot="21108891">
            <a:off x="362217" y="1435870"/>
            <a:ext cx="3895872" cy="24308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0880528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4338"/>
                                        </p:tgtEl>
                                        <p:attrNameLst>
                                          <p:attrName>style.visibility</p:attrName>
                                        </p:attrNameLst>
                                      </p:cBhvr>
                                      <p:to>
                                        <p:strVal val="visible"/>
                                      </p:to>
                                    </p:set>
                                    <p:anim calcmode="lin" valueType="num">
                                      <p:cBhvr>
                                        <p:cTn id="13" dur="500" fill="hold"/>
                                        <p:tgtEl>
                                          <p:spTgt spid="14338"/>
                                        </p:tgtEl>
                                        <p:attrNameLst>
                                          <p:attrName>ppt_w</p:attrName>
                                        </p:attrNameLst>
                                      </p:cBhvr>
                                      <p:tavLst>
                                        <p:tav tm="0">
                                          <p:val>
                                            <p:fltVal val="0"/>
                                          </p:val>
                                        </p:tav>
                                        <p:tav tm="100000">
                                          <p:val>
                                            <p:strVal val="#ppt_w"/>
                                          </p:val>
                                        </p:tav>
                                      </p:tavLst>
                                    </p:anim>
                                    <p:anim calcmode="lin" valueType="num">
                                      <p:cBhvr>
                                        <p:cTn id="14" dur="500" fill="hold"/>
                                        <p:tgtEl>
                                          <p:spTgt spid="14338"/>
                                        </p:tgtEl>
                                        <p:attrNameLst>
                                          <p:attrName>ppt_h</p:attrName>
                                        </p:attrNameLst>
                                      </p:cBhvr>
                                      <p:tavLst>
                                        <p:tav tm="0">
                                          <p:val>
                                            <p:fltVal val="0"/>
                                          </p:val>
                                        </p:tav>
                                        <p:tav tm="100000">
                                          <p:val>
                                            <p:strVal val="#ppt_h"/>
                                          </p:val>
                                        </p:tav>
                                      </p:tavLst>
                                    </p:anim>
                                    <p:animEffect transition="in" filter="fade">
                                      <p:cBhvr>
                                        <p:cTn id="15"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971600" y="1251252"/>
            <a:ext cx="3511996"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b="1" dirty="0">
                <a:solidFill>
                  <a:schemeClr val="accent2"/>
                </a:solidFill>
              </a:rPr>
              <a:t>党的十一届三中全会</a:t>
            </a:r>
            <a:r>
              <a:rPr lang="en-US" altLang="zh-CN" b="1" dirty="0">
                <a:solidFill>
                  <a:schemeClr val="accent2"/>
                </a:solidFill>
              </a:rPr>
              <a:t>――</a:t>
            </a:r>
            <a:r>
              <a:rPr lang="zh-CN" altLang="en-US" b="1" dirty="0">
                <a:solidFill>
                  <a:schemeClr val="accent2"/>
                </a:solidFill>
              </a:rPr>
              <a:t>伟大的历史性转折</a:t>
            </a:r>
          </a:p>
        </p:txBody>
      </p:sp>
      <p:sp>
        <p:nvSpPr>
          <p:cNvPr id="14" name="TextBox 13"/>
          <p:cNvSpPr txBox="1"/>
          <p:nvPr/>
        </p:nvSpPr>
        <p:spPr>
          <a:xfrm>
            <a:off x="971599" y="1608851"/>
            <a:ext cx="6912769" cy="258532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sz="1800" dirty="0">
                <a:solidFill>
                  <a:srgbClr val="C00000"/>
                </a:solidFill>
              </a:rPr>
              <a:t>1978</a:t>
            </a:r>
            <a:r>
              <a:rPr lang="zh-CN" altLang="en-US" sz="1800" dirty="0">
                <a:solidFill>
                  <a:srgbClr val="C00000"/>
                </a:solidFill>
              </a:rPr>
              <a:t>年底，中共中央在北京召开了十一届三中全会，从此，中国进入社会主义现代化建设的新时期，全会作出了把党和国家的工作重心转移到经济建设上来，实行改革开放的伟大决策，这是建国以来党的历史上具有深远意义的伟大转折，它完成了党的思想路线、政治路线的拨乱反正，是改革开放的开端。这次会议形成了以邓小平为核心的党的第二代领导集体。 </a:t>
            </a:r>
          </a:p>
        </p:txBody>
      </p:sp>
    </p:spTree>
    <p:extLst>
      <p:ext uri="{BB962C8B-B14F-4D97-AF65-F5344CB8AC3E}">
        <p14:creationId xmlns:p14="http://schemas.microsoft.com/office/powerpoint/2010/main" val="2433812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1121202" y="1347614"/>
            <a:ext cx="6901595" cy="193899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800" dirty="0">
                <a:solidFill>
                  <a:srgbClr val="C00000"/>
                </a:solidFill>
              </a:rPr>
              <a:t>会议主题是加快和深化改革。邓小平主持大会开幕式。赵紫阳受十二届中央委员会委托作了题为</a:t>
            </a:r>
            <a:r>
              <a:rPr lang="en-US" altLang="zh-CN" sz="1800" dirty="0">
                <a:solidFill>
                  <a:srgbClr val="C00000"/>
                </a:solidFill>
              </a:rPr>
              <a:t>《</a:t>
            </a:r>
            <a:r>
              <a:rPr lang="zh-CN" altLang="en-US" sz="1800" dirty="0">
                <a:solidFill>
                  <a:srgbClr val="C00000"/>
                </a:solidFill>
              </a:rPr>
              <a:t>沿着有中国特色的社会主义道路前进</a:t>
            </a:r>
            <a:r>
              <a:rPr lang="en-US" altLang="zh-CN" sz="1800" dirty="0">
                <a:solidFill>
                  <a:srgbClr val="C00000"/>
                </a:solidFill>
              </a:rPr>
              <a:t>》</a:t>
            </a:r>
            <a:r>
              <a:rPr lang="zh-CN" altLang="en-US" sz="1800" dirty="0">
                <a:solidFill>
                  <a:srgbClr val="C00000"/>
                </a:solidFill>
              </a:rPr>
              <a:t>的报告。报告阐述了社会主义初级阶段理论，提出了党在社会主义初级阶段的“一个中心、两个基本点”（以经济建设为中心，坚持四项基本原则，坚持改革开放）的基本路线，制定了到下世纪中叶分三步走、实现现代化的发展战略，并提出了政治体制改革的任务。</a:t>
            </a:r>
          </a:p>
          <a:p>
            <a:pPr>
              <a:lnSpc>
                <a:spcPts val="1800"/>
              </a:lnSpc>
            </a:pPr>
            <a:r>
              <a:rPr lang="en-US" altLang="zh-CN" sz="1800" dirty="0">
                <a:solidFill>
                  <a:srgbClr val="C00000"/>
                </a:solidFill>
              </a:rPr>
              <a:t>1984</a:t>
            </a:r>
            <a:r>
              <a:rPr lang="zh-CN" altLang="en-US" sz="1800" dirty="0">
                <a:solidFill>
                  <a:srgbClr val="C00000"/>
                </a:solidFill>
              </a:rPr>
              <a:t>年到</a:t>
            </a:r>
            <a:r>
              <a:rPr lang="en-US" altLang="zh-CN" sz="1800" dirty="0">
                <a:solidFill>
                  <a:srgbClr val="C00000"/>
                </a:solidFill>
              </a:rPr>
              <a:t>1988</a:t>
            </a:r>
            <a:r>
              <a:rPr lang="zh-CN" altLang="en-US" sz="1800" dirty="0">
                <a:solidFill>
                  <a:srgbClr val="C00000"/>
                </a:solidFill>
              </a:rPr>
              <a:t>年，我国经济经历了一个加速发展的飞跃时期。 </a:t>
            </a:r>
          </a:p>
        </p:txBody>
      </p:sp>
    </p:spTree>
    <p:extLst>
      <p:ext uri="{BB962C8B-B14F-4D97-AF65-F5344CB8AC3E}">
        <p14:creationId xmlns:p14="http://schemas.microsoft.com/office/powerpoint/2010/main" val="35752335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1" name="圆角矩形 10"/>
          <p:cNvSpPr/>
          <p:nvPr/>
        </p:nvSpPr>
        <p:spPr>
          <a:xfrm>
            <a:off x="934021" y="1415374"/>
            <a:ext cx="3800027"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539464" y="1374379"/>
            <a:ext cx="2664296"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全面改革和对外开放的发展</a:t>
            </a:r>
          </a:p>
        </p:txBody>
      </p:sp>
      <p:sp>
        <p:nvSpPr>
          <p:cNvPr id="10" name="TextBox 9"/>
          <p:cNvSpPr txBox="1"/>
          <p:nvPr/>
        </p:nvSpPr>
        <p:spPr>
          <a:xfrm>
            <a:off x="1550695" y="2067694"/>
            <a:ext cx="6042610"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800" dirty="0">
                <a:solidFill>
                  <a:schemeClr val="tx1"/>
                </a:solidFill>
              </a:rPr>
              <a:t>十一届三中全会以后，经济体制改革逐步开展，这是在坚持社会主义制度的前提下，改革生产关系中不适应生产力发展的一系列环节，解放和发展生产力。此外，中国也迈出了对外开放的步伐。</a:t>
            </a:r>
          </a:p>
        </p:txBody>
      </p:sp>
    </p:spTree>
    <p:extLst>
      <p:ext uri="{BB962C8B-B14F-4D97-AF65-F5344CB8AC3E}">
        <p14:creationId xmlns:p14="http://schemas.microsoft.com/office/powerpoint/2010/main" val="3173859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1475656" y="1347614"/>
            <a:ext cx="6048672" cy="258532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sz="1800" dirty="0">
                <a:solidFill>
                  <a:srgbClr val="C00000"/>
                </a:solidFill>
              </a:rPr>
              <a:t>江泽民作了题为</a:t>
            </a:r>
            <a:r>
              <a:rPr lang="en-US" altLang="zh-CN" sz="1800" dirty="0">
                <a:solidFill>
                  <a:srgbClr val="C00000"/>
                </a:solidFill>
              </a:rPr>
              <a:t>《</a:t>
            </a:r>
            <a:r>
              <a:rPr lang="zh-CN" altLang="en-US" sz="1800" dirty="0">
                <a:solidFill>
                  <a:srgbClr val="C00000"/>
                </a:solidFill>
              </a:rPr>
              <a:t>加快改革开放和现代化建设步伐，夺取有中国特色的社会主义事业的更大胜利</a:t>
            </a:r>
            <a:r>
              <a:rPr lang="en-US" altLang="zh-CN" sz="1800" dirty="0">
                <a:solidFill>
                  <a:srgbClr val="C00000"/>
                </a:solidFill>
              </a:rPr>
              <a:t>》</a:t>
            </a:r>
            <a:r>
              <a:rPr lang="zh-CN" altLang="en-US" sz="1800" dirty="0">
                <a:solidFill>
                  <a:srgbClr val="C00000"/>
                </a:solidFill>
              </a:rPr>
              <a:t>的报告。报告总结了十一届三中全会以来</a:t>
            </a:r>
            <a:r>
              <a:rPr lang="en-US" altLang="zh-CN" sz="1800" dirty="0">
                <a:solidFill>
                  <a:srgbClr val="C00000"/>
                </a:solidFill>
              </a:rPr>
              <a:t>14</a:t>
            </a:r>
            <a:r>
              <a:rPr lang="zh-CN" altLang="en-US" sz="1800" dirty="0">
                <a:solidFill>
                  <a:srgbClr val="C00000"/>
                </a:solidFill>
              </a:rPr>
              <a:t>年的实践经验，决定抓住机遇，加快发展；确定我国经济体制改革的目标是建立社会主义市场经济体制；提出用邓小平建设有中国特色社会主义理论武装全党。</a:t>
            </a:r>
          </a:p>
        </p:txBody>
      </p:sp>
    </p:spTree>
    <p:extLst>
      <p:ext uri="{BB962C8B-B14F-4D97-AF65-F5344CB8AC3E}">
        <p14:creationId xmlns:p14="http://schemas.microsoft.com/office/powerpoint/2010/main" val="6572662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6" name="TextBox 131"/>
          <p:cNvSpPr txBox="1">
            <a:spLocks noChangeArrowheads="1"/>
          </p:cNvSpPr>
          <p:nvPr/>
        </p:nvSpPr>
        <p:spPr bwMode="auto">
          <a:xfrm>
            <a:off x="3760800" y="1233214"/>
            <a:ext cx="339963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C00000"/>
                </a:solidFill>
                <a:latin typeface="微软雅黑" panose="020B0503020204020204" pitchFamily="34" charset="-122"/>
                <a:ea typeface="微软雅黑" panose="020B0503020204020204" pitchFamily="34" charset="-122"/>
              </a:rPr>
              <a:t>中国共产党的成立</a:t>
            </a:r>
          </a:p>
        </p:txBody>
      </p:sp>
      <p:sp>
        <p:nvSpPr>
          <p:cNvPr id="17" name="TextBox 132"/>
          <p:cNvSpPr txBox="1">
            <a:spLocks noChangeArrowheads="1"/>
          </p:cNvSpPr>
          <p:nvPr/>
        </p:nvSpPr>
        <p:spPr bwMode="auto">
          <a:xfrm>
            <a:off x="3760800" y="2135667"/>
            <a:ext cx="382220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000" b="1" dirty="0">
                <a:solidFill>
                  <a:srgbClr val="C00000"/>
                </a:solidFill>
                <a:latin typeface="微软雅黑" panose="020B0503020204020204" pitchFamily="34" charset="-122"/>
                <a:ea typeface="微软雅黑" panose="020B0503020204020204" pitchFamily="34" charset="-122"/>
              </a:rPr>
              <a:t>社会主义建设在探索中曲折发展 </a:t>
            </a:r>
          </a:p>
        </p:txBody>
      </p:sp>
      <p:sp>
        <p:nvSpPr>
          <p:cNvPr id="18" name="TextBox 133"/>
          <p:cNvSpPr txBox="1">
            <a:spLocks noChangeArrowheads="1"/>
          </p:cNvSpPr>
          <p:nvPr/>
        </p:nvSpPr>
        <p:spPr bwMode="auto">
          <a:xfrm>
            <a:off x="3760800" y="3188107"/>
            <a:ext cx="382220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改革开放和社会主义现代化</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建设新时期</a:t>
            </a:r>
          </a:p>
        </p:txBody>
      </p:sp>
      <p:sp>
        <p:nvSpPr>
          <p:cNvPr id="19" name="Oval 6"/>
          <p:cNvSpPr>
            <a:spLocks noChangeArrowheads="1"/>
          </p:cNvSpPr>
          <p:nvPr/>
        </p:nvSpPr>
        <p:spPr bwMode="auto">
          <a:xfrm>
            <a:off x="3091896" y="1052151"/>
            <a:ext cx="631825" cy="661987"/>
          </a:xfrm>
          <a:prstGeom prst="ellipse">
            <a:avLst/>
          </a:prstGeom>
          <a:solidFill>
            <a:srgbClr val="AE0E16"/>
          </a:solidFill>
          <a:ln>
            <a:noFill/>
          </a:ln>
        </p:spPr>
        <p:txBody>
          <a:bodyPr/>
          <a:lstStyle/>
          <a:p>
            <a:endParaRPr lang="zh-CN" altLang="en-US">
              <a:solidFill>
                <a:srgbClr val="F8F8F8"/>
              </a:solidFill>
            </a:endParaRPr>
          </a:p>
        </p:txBody>
      </p:sp>
      <p:sp>
        <p:nvSpPr>
          <p:cNvPr id="20" name="TextBox 137"/>
          <p:cNvSpPr txBox="1">
            <a:spLocks noChangeArrowheads="1"/>
          </p:cNvSpPr>
          <p:nvPr/>
        </p:nvSpPr>
        <p:spPr bwMode="auto">
          <a:xfrm>
            <a:off x="3098246" y="1122001"/>
            <a:ext cx="6270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01</a:t>
            </a:r>
            <a:endParaRPr lang="zh-CN" altLang="en-US" sz="2800" b="1">
              <a:solidFill>
                <a:srgbClr val="F8F8F8"/>
              </a:solidFill>
              <a:latin typeface="微软雅黑" pitchFamily="34" charset="-122"/>
              <a:ea typeface="微软雅黑" pitchFamily="34" charset="-122"/>
            </a:endParaRPr>
          </a:p>
        </p:txBody>
      </p:sp>
      <p:sp>
        <p:nvSpPr>
          <p:cNvPr id="21" name="Oval 6"/>
          <p:cNvSpPr>
            <a:spLocks noChangeArrowheads="1"/>
          </p:cNvSpPr>
          <p:nvPr/>
        </p:nvSpPr>
        <p:spPr bwMode="auto">
          <a:xfrm>
            <a:off x="3091896" y="2037219"/>
            <a:ext cx="631825" cy="661988"/>
          </a:xfrm>
          <a:prstGeom prst="ellipse">
            <a:avLst/>
          </a:prstGeom>
          <a:solidFill>
            <a:srgbClr val="AE0E16"/>
          </a:solidFill>
          <a:ln>
            <a:noFill/>
          </a:ln>
        </p:spPr>
        <p:txBody>
          <a:bodyPr/>
          <a:lstStyle/>
          <a:p>
            <a:endParaRPr lang="zh-CN" altLang="en-US">
              <a:solidFill>
                <a:srgbClr val="F8F8F8"/>
              </a:solidFill>
            </a:endParaRPr>
          </a:p>
        </p:txBody>
      </p:sp>
      <p:sp>
        <p:nvSpPr>
          <p:cNvPr id="22" name="TextBox 139"/>
          <p:cNvSpPr txBox="1">
            <a:spLocks noChangeArrowheads="1"/>
          </p:cNvSpPr>
          <p:nvPr/>
        </p:nvSpPr>
        <p:spPr bwMode="auto">
          <a:xfrm>
            <a:off x="3098246" y="2107069"/>
            <a:ext cx="627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02</a:t>
            </a:r>
            <a:endParaRPr lang="zh-CN" altLang="en-US" sz="2800" b="1">
              <a:solidFill>
                <a:srgbClr val="F8F8F8"/>
              </a:solidFill>
              <a:latin typeface="微软雅黑" pitchFamily="34" charset="-122"/>
              <a:ea typeface="微软雅黑" pitchFamily="34" charset="-122"/>
            </a:endParaRPr>
          </a:p>
        </p:txBody>
      </p:sp>
      <p:sp>
        <p:nvSpPr>
          <p:cNvPr id="23" name="Oval 6"/>
          <p:cNvSpPr>
            <a:spLocks noChangeArrowheads="1"/>
          </p:cNvSpPr>
          <p:nvPr/>
        </p:nvSpPr>
        <p:spPr bwMode="auto">
          <a:xfrm>
            <a:off x="3091896" y="3188107"/>
            <a:ext cx="631825" cy="661988"/>
          </a:xfrm>
          <a:prstGeom prst="ellipse">
            <a:avLst/>
          </a:prstGeom>
          <a:solidFill>
            <a:srgbClr val="AE0E16"/>
          </a:solidFill>
          <a:ln>
            <a:noFill/>
          </a:ln>
        </p:spPr>
        <p:txBody>
          <a:bodyPr/>
          <a:lstStyle/>
          <a:p>
            <a:endParaRPr lang="zh-CN" altLang="en-US">
              <a:solidFill>
                <a:srgbClr val="F8F8F8"/>
              </a:solidFill>
            </a:endParaRPr>
          </a:p>
        </p:txBody>
      </p:sp>
      <p:sp>
        <p:nvSpPr>
          <p:cNvPr id="24" name="TextBox 141"/>
          <p:cNvSpPr txBox="1">
            <a:spLocks noChangeArrowheads="1"/>
          </p:cNvSpPr>
          <p:nvPr/>
        </p:nvSpPr>
        <p:spPr bwMode="auto">
          <a:xfrm>
            <a:off x="3098246" y="3257957"/>
            <a:ext cx="627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03</a:t>
            </a:r>
            <a:endParaRPr lang="zh-CN" altLang="en-US" sz="2800" b="1">
              <a:solidFill>
                <a:srgbClr val="F8F8F8"/>
              </a:solidFill>
              <a:latin typeface="微软雅黑" pitchFamily="34" charset="-122"/>
              <a:ea typeface="微软雅黑" pitchFamily="34" charset="-122"/>
            </a:endParaRPr>
          </a:p>
        </p:txBody>
      </p:sp>
      <p:sp>
        <p:nvSpPr>
          <p:cNvPr id="25" name="TextBox 131"/>
          <p:cNvSpPr txBox="1">
            <a:spLocks noChangeArrowheads="1"/>
          </p:cNvSpPr>
          <p:nvPr/>
        </p:nvSpPr>
        <p:spPr bwMode="auto">
          <a:xfrm>
            <a:off x="971600" y="1787917"/>
            <a:ext cx="21602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6000" b="1" dirty="0">
                <a:solidFill>
                  <a:srgbClr val="AE0E16"/>
                </a:solidFill>
                <a:latin typeface="华文行楷" panose="02010800040101010101" pitchFamily="2" charset="-122"/>
                <a:ea typeface="华文行楷" panose="02010800040101010101" pitchFamily="2" charset="-122"/>
              </a:rPr>
              <a:t>目录</a:t>
            </a:r>
          </a:p>
        </p:txBody>
      </p:sp>
      <p:sp>
        <p:nvSpPr>
          <p:cNvPr id="26" name="TextBox 131"/>
          <p:cNvSpPr txBox="1">
            <a:spLocks noChangeArrowheads="1"/>
          </p:cNvSpPr>
          <p:nvPr/>
        </p:nvSpPr>
        <p:spPr bwMode="auto">
          <a:xfrm>
            <a:off x="971600" y="2742208"/>
            <a:ext cx="216024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000" b="1" dirty="0">
                <a:solidFill>
                  <a:srgbClr val="AE0E16"/>
                </a:solidFill>
                <a:latin typeface="华文行楷" panose="02010800040101010101" pitchFamily="2" charset="-122"/>
                <a:ea typeface="华文行楷" panose="02010800040101010101" pitchFamily="2" charset="-122"/>
              </a:rPr>
              <a:t>contents</a:t>
            </a:r>
            <a:endParaRPr lang="zh-CN" altLang="en-US" sz="3000" b="1" dirty="0">
              <a:solidFill>
                <a:srgbClr val="AE0E16"/>
              </a:solidFill>
              <a:latin typeface="华文行楷" panose="02010800040101010101" pitchFamily="2" charset="-122"/>
              <a:ea typeface="华文行楷" panose="02010800040101010101" pitchFamily="2"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1324" y="4463094"/>
            <a:ext cx="3642676" cy="675699"/>
          </a:xfrm>
          <a:prstGeom prst="rect">
            <a:avLst/>
          </a:prstGeom>
        </p:spPr>
      </p:pic>
    </p:spTree>
    <p:extLst>
      <p:ext uri="{BB962C8B-B14F-4D97-AF65-F5344CB8AC3E}">
        <p14:creationId xmlns:p14="http://schemas.microsoft.com/office/powerpoint/2010/main" val="17742095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25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000" fill="hold"/>
                                        <p:tgtEl>
                                          <p:spTgt spid="6"/>
                                        </p:tgtEl>
                                        <p:attrNameLst>
                                          <p:attrName>ppt_x</p:attrName>
                                        </p:attrNameLst>
                                      </p:cBhvr>
                                      <p:tavLst>
                                        <p:tav tm="0">
                                          <p:val>
                                            <p:strVal val="1+#ppt_w/2"/>
                                          </p:val>
                                        </p:tav>
                                        <p:tav tm="100000">
                                          <p:val>
                                            <p:strVal val="#ppt_x"/>
                                          </p:val>
                                        </p:tav>
                                      </p:tavLst>
                                    </p:anim>
                                    <p:anim calcmode="lin" valueType="num">
                                      <p:cBhvr additive="base">
                                        <p:cTn id="8" dur="2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par>
                          <p:cTn id="13" fill="hold">
                            <p:stCondLst>
                              <p:cond delay="2500"/>
                            </p:stCondLst>
                            <p:childTnLst>
                              <p:par>
                                <p:cTn id="14" presetID="22" presetClass="entr" presetSubtype="8"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childTnLst>
                          </p:cTn>
                        </p:par>
                        <p:par>
                          <p:cTn id="17" fill="hold">
                            <p:stCondLst>
                              <p:cond delay="3000"/>
                            </p:stCondLst>
                            <p:childTnLst>
                              <p:par>
                                <p:cTn id="18" presetID="1"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childTnLst>
                                </p:cTn>
                              </p:par>
                              <p:par>
                                <p:cTn id="20" presetID="56" presetClass="path" presetSubtype="0" accel="50000" decel="50000" fill="hold" grpId="1" nodeType="withEffect">
                                  <p:stCondLst>
                                    <p:cond delay="0"/>
                                  </p:stCondLst>
                                  <p:childTnLst>
                                    <p:animMotion origin="layout" path="M 2.22222E-6 -1.48148E-6 L -0.30347 0.54537 " pathEditMode="relative" rAng="0" ptsTypes="AA">
                                      <p:cBhvr>
                                        <p:cTn id="21" dur="500" spd="-99900" fill="hold"/>
                                        <p:tgtEl>
                                          <p:spTgt spid="19"/>
                                        </p:tgtEl>
                                        <p:attrNameLst>
                                          <p:attrName>ppt_x,ppt_y</p:attrName>
                                        </p:attrNameLst>
                                      </p:cBhvr>
                                      <p:rCtr x="-15174" y="27253"/>
                                    </p:animMotion>
                                  </p:childTnLst>
                                </p:cTn>
                              </p:par>
                              <p:par>
                                <p:cTn id="22" presetID="1" presetClass="entr" presetSubtype="0" fill="hold" grpId="0" nodeType="withEffect">
                                  <p:stCondLst>
                                    <p:cond delay="100"/>
                                  </p:stCondLst>
                                  <p:childTnLst>
                                    <p:set>
                                      <p:cBhvr>
                                        <p:cTn id="23" dur="1" fill="hold">
                                          <p:stCondLst>
                                            <p:cond delay="0"/>
                                          </p:stCondLst>
                                        </p:cTn>
                                        <p:tgtEl>
                                          <p:spTgt spid="21"/>
                                        </p:tgtEl>
                                        <p:attrNameLst>
                                          <p:attrName>style.visibility</p:attrName>
                                        </p:attrNameLst>
                                      </p:cBhvr>
                                      <p:to>
                                        <p:strVal val="visible"/>
                                      </p:to>
                                    </p:set>
                                  </p:childTnLst>
                                </p:cTn>
                              </p:par>
                              <p:par>
                                <p:cTn id="24" presetID="56" presetClass="path" presetSubtype="0" accel="50000" decel="50000" fill="hold" grpId="1" nodeType="withEffect">
                                  <p:stCondLst>
                                    <p:cond delay="100"/>
                                  </p:stCondLst>
                                  <p:childTnLst>
                                    <p:animMotion origin="layout" path="M 2.22222E-6 1.85185E-6 L -0.30347 0.3679 " pathEditMode="relative" rAng="0" ptsTypes="AA">
                                      <p:cBhvr>
                                        <p:cTn id="25" dur="500" spd="-99900" fill="hold"/>
                                        <p:tgtEl>
                                          <p:spTgt spid="21"/>
                                        </p:tgtEl>
                                        <p:attrNameLst>
                                          <p:attrName>ppt_x,ppt_y</p:attrName>
                                        </p:attrNameLst>
                                      </p:cBhvr>
                                      <p:rCtr x="-15174" y="18395"/>
                                    </p:animMotion>
                                  </p:childTnLst>
                                </p:cTn>
                              </p:par>
                              <p:par>
                                <p:cTn id="26" presetID="1" presetClass="entr" presetSubtype="0" fill="hold" grpId="0" nodeType="withEffect">
                                  <p:stCondLst>
                                    <p:cond delay="200"/>
                                  </p:stCondLst>
                                  <p:childTnLst>
                                    <p:set>
                                      <p:cBhvr>
                                        <p:cTn id="27" dur="1" fill="hold">
                                          <p:stCondLst>
                                            <p:cond delay="0"/>
                                          </p:stCondLst>
                                        </p:cTn>
                                        <p:tgtEl>
                                          <p:spTgt spid="23"/>
                                        </p:tgtEl>
                                        <p:attrNameLst>
                                          <p:attrName>style.visibility</p:attrName>
                                        </p:attrNameLst>
                                      </p:cBhvr>
                                      <p:to>
                                        <p:strVal val="visible"/>
                                      </p:to>
                                    </p:set>
                                  </p:childTnLst>
                                </p:cTn>
                              </p:par>
                              <p:par>
                                <p:cTn id="28" presetID="56" presetClass="path" presetSubtype="0" accel="50000" decel="50000" fill="hold" grpId="1" nodeType="withEffect">
                                  <p:stCondLst>
                                    <p:cond delay="200"/>
                                  </p:stCondLst>
                                  <p:childTnLst>
                                    <p:animMotion origin="layout" path="M 2.22222E-6 -3.58025E-6 L -0.30347 0.14414 " pathEditMode="relative" rAng="0" ptsTypes="AA">
                                      <p:cBhvr>
                                        <p:cTn id="29" dur="500" spd="-99900" fill="hold"/>
                                        <p:tgtEl>
                                          <p:spTgt spid="23"/>
                                        </p:tgtEl>
                                        <p:attrNameLst>
                                          <p:attrName>ppt_x,ppt_y</p:attrName>
                                        </p:attrNameLst>
                                      </p:cBhvr>
                                      <p:rCtr x="-15174" y="7191"/>
                                    </p:animMotion>
                                  </p:childTnLst>
                                </p:cTn>
                              </p:par>
                            </p:childTnLst>
                          </p:cTn>
                        </p:par>
                        <p:par>
                          <p:cTn id="30" fill="hold">
                            <p:stCondLst>
                              <p:cond delay="3700"/>
                            </p:stCondLst>
                            <p:childTnLst>
                              <p:par>
                                <p:cTn id="31" presetID="31"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p:cTn id="33" dur="300" fill="hold"/>
                                        <p:tgtEl>
                                          <p:spTgt spid="20"/>
                                        </p:tgtEl>
                                        <p:attrNameLst>
                                          <p:attrName>ppt_w</p:attrName>
                                        </p:attrNameLst>
                                      </p:cBhvr>
                                      <p:tavLst>
                                        <p:tav tm="0">
                                          <p:val>
                                            <p:fltVal val="0"/>
                                          </p:val>
                                        </p:tav>
                                        <p:tav tm="100000">
                                          <p:val>
                                            <p:strVal val="#ppt_w"/>
                                          </p:val>
                                        </p:tav>
                                      </p:tavLst>
                                    </p:anim>
                                    <p:anim calcmode="lin" valueType="num">
                                      <p:cBhvr>
                                        <p:cTn id="34" dur="300" fill="hold"/>
                                        <p:tgtEl>
                                          <p:spTgt spid="20"/>
                                        </p:tgtEl>
                                        <p:attrNameLst>
                                          <p:attrName>ppt_h</p:attrName>
                                        </p:attrNameLst>
                                      </p:cBhvr>
                                      <p:tavLst>
                                        <p:tav tm="0">
                                          <p:val>
                                            <p:fltVal val="0"/>
                                          </p:val>
                                        </p:tav>
                                        <p:tav tm="100000">
                                          <p:val>
                                            <p:strVal val="#ppt_h"/>
                                          </p:val>
                                        </p:tav>
                                      </p:tavLst>
                                    </p:anim>
                                    <p:anim calcmode="lin" valueType="num">
                                      <p:cBhvr>
                                        <p:cTn id="35" dur="300" fill="hold"/>
                                        <p:tgtEl>
                                          <p:spTgt spid="20"/>
                                        </p:tgtEl>
                                        <p:attrNameLst>
                                          <p:attrName>style.rotation</p:attrName>
                                        </p:attrNameLst>
                                      </p:cBhvr>
                                      <p:tavLst>
                                        <p:tav tm="0">
                                          <p:val>
                                            <p:fltVal val="90"/>
                                          </p:val>
                                        </p:tav>
                                        <p:tav tm="100000">
                                          <p:val>
                                            <p:fltVal val="0"/>
                                          </p:val>
                                        </p:tav>
                                      </p:tavLst>
                                    </p:anim>
                                    <p:animEffect transition="in" filter="fade">
                                      <p:cBhvr>
                                        <p:cTn id="36" dur="300"/>
                                        <p:tgtEl>
                                          <p:spTgt spid="20"/>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300" fill="hold"/>
                                        <p:tgtEl>
                                          <p:spTgt spid="22"/>
                                        </p:tgtEl>
                                        <p:attrNameLst>
                                          <p:attrName>ppt_w</p:attrName>
                                        </p:attrNameLst>
                                      </p:cBhvr>
                                      <p:tavLst>
                                        <p:tav tm="0">
                                          <p:val>
                                            <p:fltVal val="0"/>
                                          </p:val>
                                        </p:tav>
                                        <p:tav tm="100000">
                                          <p:val>
                                            <p:strVal val="#ppt_w"/>
                                          </p:val>
                                        </p:tav>
                                      </p:tavLst>
                                    </p:anim>
                                    <p:anim calcmode="lin" valueType="num">
                                      <p:cBhvr>
                                        <p:cTn id="40" dur="300" fill="hold"/>
                                        <p:tgtEl>
                                          <p:spTgt spid="22"/>
                                        </p:tgtEl>
                                        <p:attrNameLst>
                                          <p:attrName>ppt_h</p:attrName>
                                        </p:attrNameLst>
                                      </p:cBhvr>
                                      <p:tavLst>
                                        <p:tav tm="0">
                                          <p:val>
                                            <p:fltVal val="0"/>
                                          </p:val>
                                        </p:tav>
                                        <p:tav tm="100000">
                                          <p:val>
                                            <p:strVal val="#ppt_h"/>
                                          </p:val>
                                        </p:tav>
                                      </p:tavLst>
                                    </p:anim>
                                    <p:anim calcmode="lin" valueType="num">
                                      <p:cBhvr>
                                        <p:cTn id="41" dur="300" fill="hold"/>
                                        <p:tgtEl>
                                          <p:spTgt spid="22"/>
                                        </p:tgtEl>
                                        <p:attrNameLst>
                                          <p:attrName>style.rotation</p:attrName>
                                        </p:attrNameLst>
                                      </p:cBhvr>
                                      <p:tavLst>
                                        <p:tav tm="0">
                                          <p:val>
                                            <p:fltVal val="90"/>
                                          </p:val>
                                        </p:tav>
                                        <p:tav tm="100000">
                                          <p:val>
                                            <p:fltVal val="0"/>
                                          </p:val>
                                        </p:tav>
                                      </p:tavLst>
                                    </p:anim>
                                    <p:animEffect transition="in" filter="fade">
                                      <p:cBhvr>
                                        <p:cTn id="42" dur="300"/>
                                        <p:tgtEl>
                                          <p:spTgt spid="2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p:cTn id="45" dur="300" fill="hold"/>
                                        <p:tgtEl>
                                          <p:spTgt spid="24"/>
                                        </p:tgtEl>
                                        <p:attrNameLst>
                                          <p:attrName>ppt_w</p:attrName>
                                        </p:attrNameLst>
                                      </p:cBhvr>
                                      <p:tavLst>
                                        <p:tav tm="0">
                                          <p:val>
                                            <p:fltVal val="0"/>
                                          </p:val>
                                        </p:tav>
                                        <p:tav tm="100000">
                                          <p:val>
                                            <p:strVal val="#ppt_w"/>
                                          </p:val>
                                        </p:tav>
                                      </p:tavLst>
                                    </p:anim>
                                    <p:anim calcmode="lin" valueType="num">
                                      <p:cBhvr>
                                        <p:cTn id="46" dur="300" fill="hold"/>
                                        <p:tgtEl>
                                          <p:spTgt spid="24"/>
                                        </p:tgtEl>
                                        <p:attrNameLst>
                                          <p:attrName>ppt_h</p:attrName>
                                        </p:attrNameLst>
                                      </p:cBhvr>
                                      <p:tavLst>
                                        <p:tav tm="0">
                                          <p:val>
                                            <p:fltVal val="0"/>
                                          </p:val>
                                        </p:tav>
                                        <p:tav tm="100000">
                                          <p:val>
                                            <p:strVal val="#ppt_h"/>
                                          </p:val>
                                        </p:tav>
                                      </p:tavLst>
                                    </p:anim>
                                    <p:anim calcmode="lin" valueType="num">
                                      <p:cBhvr>
                                        <p:cTn id="47" dur="300" fill="hold"/>
                                        <p:tgtEl>
                                          <p:spTgt spid="24"/>
                                        </p:tgtEl>
                                        <p:attrNameLst>
                                          <p:attrName>style.rotation</p:attrName>
                                        </p:attrNameLst>
                                      </p:cBhvr>
                                      <p:tavLst>
                                        <p:tav tm="0">
                                          <p:val>
                                            <p:fltVal val="90"/>
                                          </p:val>
                                        </p:tav>
                                        <p:tav tm="100000">
                                          <p:val>
                                            <p:fltVal val="0"/>
                                          </p:val>
                                        </p:tav>
                                      </p:tavLst>
                                    </p:anim>
                                    <p:animEffect transition="in" filter="fade">
                                      <p:cBhvr>
                                        <p:cTn id="48" dur="300"/>
                                        <p:tgtEl>
                                          <p:spTgt spid="24"/>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par>
                                <p:cTn id="53" presetID="22" presetClass="entr" presetSubtype="8" fill="hold" grpId="0" nodeType="withEffect">
                                  <p:stCondLst>
                                    <p:cond delay="20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par>
                                <p:cTn id="56" presetID="22" presetClass="entr" presetSubtype="8" fill="hold" grpId="0" nodeType="withEffect">
                                  <p:stCondLst>
                                    <p:cond delay="400"/>
                                  </p:stCondLst>
                                  <p:childTnLst>
                                    <p:set>
                                      <p:cBhvr>
                                        <p:cTn id="57" dur="1" fill="hold">
                                          <p:stCondLst>
                                            <p:cond delay="0"/>
                                          </p:stCondLst>
                                        </p:cTn>
                                        <p:tgtEl>
                                          <p:spTgt spid="18"/>
                                        </p:tgtEl>
                                        <p:attrNameLst>
                                          <p:attrName>style.visibility</p:attrName>
                                        </p:attrNameLst>
                                      </p:cBhvr>
                                      <p:to>
                                        <p:strVal val="visible"/>
                                      </p:to>
                                    </p:set>
                                    <p:animEffect transition="in" filter="wipe(left)">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utoUpdateAnimBg="0"/>
      <p:bldP spid="18" grpId="0" autoUpdateAnimBg="0"/>
      <p:bldP spid="19" grpId="0" animBg="1" autoUpdateAnimBg="0"/>
      <p:bldP spid="19" grpId="1" animBg="1" autoUpdateAnimBg="0"/>
      <p:bldP spid="20" grpId="0" autoUpdateAnimBg="0"/>
      <p:bldP spid="21" grpId="0" animBg="1" autoUpdateAnimBg="0"/>
      <p:bldP spid="21" grpId="1" animBg="1" autoUpdateAnimBg="0"/>
      <p:bldP spid="22" grpId="0" autoUpdateAnimBg="0"/>
      <p:bldP spid="23" grpId="0" animBg="1" autoUpdateAnimBg="0"/>
      <p:bldP spid="23" grpId="1" animBg="1" autoUpdateAnimBg="0"/>
      <p:bldP spid="24" grpId="0" autoUpdateAnimBg="0"/>
      <p:bldP spid="25" grpId="0" autoUpdateAnimBg="0"/>
      <p:bldP spid="26"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1187624" y="1275606"/>
            <a:ext cx="7056784" cy="21698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800" dirty="0">
                <a:solidFill>
                  <a:srgbClr val="C00000"/>
                </a:solidFill>
              </a:rPr>
              <a:t>江泽民代表第十四届中央委员会向大会作了题为</a:t>
            </a:r>
            <a:r>
              <a:rPr lang="en-US" altLang="zh-CN" sz="1800" dirty="0">
                <a:solidFill>
                  <a:srgbClr val="C00000"/>
                </a:solidFill>
              </a:rPr>
              <a:t>《</a:t>
            </a:r>
            <a:r>
              <a:rPr lang="zh-CN" altLang="en-US" sz="1800" dirty="0">
                <a:solidFill>
                  <a:srgbClr val="C00000"/>
                </a:solidFill>
              </a:rPr>
              <a:t>高举邓小平理论伟大旗帜，把建设有中国特色社会主义事业全面推向</a:t>
            </a:r>
            <a:r>
              <a:rPr lang="en-US" altLang="zh-CN" sz="1800" dirty="0">
                <a:solidFill>
                  <a:srgbClr val="C00000"/>
                </a:solidFill>
              </a:rPr>
              <a:t>21</a:t>
            </a:r>
            <a:r>
              <a:rPr lang="zh-CN" altLang="en-US" sz="1800" dirty="0">
                <a:solidFill>
                  <a:srgbClr val="C00000"/>
                </a:solidFill>
              </a:rPr>
              <a:t>世纪</a:t>
            </a:r>
            <a:r>
              <a:rPr lang="en-US" altLang="zh-CN" sz="1800" dirty="0">
                <a:solidFill>
                  <a:srgbClr val="C00000"/>
                </a:solidFill>
              </a:rPr>
              <a:t>》</a:t>
            </a:r>
            <a:r>
              <a:rPr lang="zh-CN" altLang="en-US" sz="1800" dirty="0">
                <a:solidFill>
                  <a:srgbClr val="C00000"/>
                </a:solidFill>
              </a:rPr>
              <a:t>的报告。报告着重阐述了邓小平理论的历史地位和指导意义，指出，在当代中国，只有把马克思主义同当代中国实践和时代特征结合起来的邓小平理论，而没有别的理论能够解决社会主义的前途和命运问题。</a:t>
            </a:r>
          </a:p>
        </p:txBody>
      </p:sp>
    </p:spTree>
    <p:extLst>
      <p:ext uri="{BB962C8B-B14F-4D97-AF65-F5344CB8AC3E}">
        <p14:creationId xmlns:p14="http://schemas.microsoft.com/office/powerpoint/2010/main" val="9950700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1331640" y="1203598"/>
            <a:ext cx="6624736" cy="156966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600" dirty="0">
                <a:solidFill>
                  <a:srgbClr val="C00000"/>
                </a:solidFill>
              </a:rPr>
              <a:t>把三个代表思想确立为党的指导思想并写入党章，大会强调全党要高举邓小平理论伟大旗帜，全面贯彻三个代表重要思想，继往开来，与时俱进，全面建设小康社会，加快建设社会主义现代化，为开创中国特色社会主义事业新局面而奋斗。</a:t>
            </a:r>
          </a:p>
        </p:txBody>
      </p:sp>
      <p:pic>
        <p:nvPicPr>
          <p:cNvPr id="10244" name="Picture 4" descr="http://www.fmcoprc.gov.hk/chn/zt/sldzt/W02003120548360094796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2859782"/>
            <a:ext cx="2709190" cy="18016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012240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5" presetClass="entr" presetSubtype="0" fill="hold" nodeType="afterEffect">
                                  <p:stCondLst>
                                    <p:cond delay="0"/>
                                  </p:stCondLst>
                                  <p:childTnLst>
                                    <p:set>
                                      <p:cBhvr>
                                        <p:cTn id="12" dur="1" fill="hold">
                                          <p:stCondLst>
                                            <p:cond delay="0"/>
                                          </p:stCondLst>
                                        </p:cTn>
                                        <p:tgtEl>
                                          <p:spTgt spid="10244"/>
                                        </p:tgtEl>
                                        <p:attrNameLst>
                                          <p:attrName>style.visibility</p:attrName>
                                        </p:attrNameLst>
                                      </p:cBhvr>
                                      <p:to>
                                        <p:strVal val="visible"/>
                                      </p:to>
                                    </p:set>
                                    <p:anim calcmode="lin" valueType="num">
                                      <p:cBhvr>
                                        <p:cTn id="13" dur="1000" fill="hold"/>
                                        <p:tgtEl>
                                          <p:spTgt spid="10244"/>
                                        </p:tgtEl>
                                        <p:attrNameLst>
                                          <p:attrName>ppt_w</p:attrName>
                                        </p:attrNameLst>
                                      </p:cBhvr>
                                      <p:tavLst>
                                        <p:tav tm="0">
                                          <p:val>
                                            <p:fltVal val="0"/>
                                          </p:val>
                                        </p:tav>
                                        <p:tav tm="100000">
                                          <p:val>
                                            <p:strVal val="#ppt_w"/>
                                          </p:val>
                                        </p:tav>
                                      </p:tavLst>
                                    </p:anim>
                                    <p:anim calcmode="lin" valueType="num">
                                      <p:cBhvr>
                                        <p:cTn id="14" dur="1000" fill="hold"/>
                                        <p:tgtEl>
                                          <p:spTgt spid="10244"/>
                                        </p:tgtEl>
                                        <p:attrNameLst>
                                          <p:attrName>ppt_h</p:attrName>
                                        </p:attrNameLst>
                                      </p:cBhvr>
                                      <p:tavLst>
                                        <p:tav tm="0">
                                          <p:val>
                                            <p:fltVal val="0"/>
                                          </p:val>
                                        </p:tav>
                                        <p:tav tm="100000">
                                          <p:val>
                                            <p:strVal val="#ppt_h"/>
                                          </p:val>
                                        </p:tav>
                                      </p:tavLst>
                                    </p:anim>
                                    <p:anim calcmode="lin" valueType="num">
                                      <p:cBhvr>
                                        <p:cTn id="15" dur="1000" fill="hold"/>
                                        <p:tgtEl>
                                          <p:spTgt spid="1024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024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4499992" y="1424277"/>
            <a:ext cx="3440826" cy="230832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sz="1600" dirty="0">
                <a:solidFill>
                  <a:srgbClr val="C00000"/>
                </a:solidFill>
              </a:rPr>
              <a:t>2007</a:t>
            </a:r>
            <a:r>
              <a:rPr lang="zh-CN" altLang="en-US" sz="1600" dirty="0">
                <a:solidFill>
                  <a:srgbClr val="C00000"/>
                </a:solidFill>
              </a:rPr>
              <a:t>年，党的十七大强调高举中国特色社会主义伟大旗帜，以邓小平理论和三个代表重要思想为指导，深入贯彻落实科学发展观，继续解放思想，坚持改革开放，促进社会和谐，为夺取全满建设小康社会而奋斗。</a:t>
            </a:r>
          </a:p>
        </p:txBody>
      </p:sp>
      <p:pic>
        <p:nvPicPr>
          <p:cNvPr id="9218" name="Picture 2" descr="http://f.hiphotos.baidu.com/baike/c0%3Dbaike80%2C5%2C5%2C80%2C26/sign=d9c08767d688d43fe4a499a01c77b97e/42166d224f4a20a463e01cd590529822720ed0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3182" y="1563638"/>
            <a:ext cx="2830715" cy="1887143"/>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7221618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9218"/>
                                        </p:tgtEl>
                                        <p:attrNameLst>
                                          <p:attrName>style.visibility</p:attrName>
                                        </p:attrNameLst>
                                      </p:cBhvr>
                                      <p:to>
                                        <p:strVal val="visible"/>
                                      </p:to>
                                    </p:set>
                                    <p:animEffect transition="in" filter="barn(inVertical)">
                                      <p:cBhvr>
                                        <p:cTn id="13"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9" name="对角圆角矩形 8"/>
          <p:cNvSpPr/>
          <p:nvPr/>
        </p:nvSpPr>
        <p:spPr>
          <a:xfrm>
            <a:off x="964471" y="1363762"/>
            <a:ext cx="7368047" cy="3024336"/>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 name="对角圆角矩形 3"/>
          <p:cNvSpPr/>
          <p:nvPr/>
        </p:nvSpPr>
        <p:spPr>
          <a:xfrm>
            <a:off x="876361" y="1291753"/>
            <a:ext cx="7368047" cy="3016035"/>
          </a:xfrm>
          <a:prstGeom prst="round2Diag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 name="TextBox 7"/>
          <p:cNvSpPr txBox="1"/>
          <p:nvPr/>
        </p:nvSpPr>
        <p:spPr>
          <a:xfrm>
            <a:off x="3923928" y="1266371"/>
            <a:ext cx="1152128" cy="601447"/>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2500" b="1" dirty="0">
                <a:solidFill>
                  <a:srgbClr val="C00000"/>
                </a:solidFill>
              </a:rPr>
              <a:t>总  结</a:t>
            </a:r>
          </a:p>
        </p:txBody>
      </p:sp>
      <p:sp>
        <p:nvSpPr>
          <p:cNvPr id="10" name="TextBox 9"/>
          <p:cNvSpPr txBox="1"/>
          <p:nvPr/>
        </p:nvSpPr>
        <p:spPr>
          <a:xfrm>
            <a:off x="1043608" y="1867818"/>
            <a:ext cx="6912768" cy="230832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C00000"/>
                </a:solidFill>
              </a:rPr>
              <a:t>历史事实雄辩的告诉我们，没有共产党就没有新中国，只有社会主义才能救中国，只有改革开放才能发展中国，发展社会主义，发展马克思主义，只有中国共产党才是中国特色社会主义事业的坚强领导核心。</a:t>
            </a:r>
          </a:p>
          <a:p>
            <a:r>
              <a:rPr lang="zh-CN" altLang="en-US" dirty="0">
                <a:solidFill>
                  <a:srgbClr val="C00000"/>
                </a:solidFill>
              </a:rPr>
              <a:t>当今世界，和平与发展成为了时代主题，科技进步日新月异，经济全球化进程加快发展，世界格局多极化趋势不可逆转，以综合国力为基础的竞争日趋激烈。继续推进社会主义现代化建设，完成祖国统一大业，维护世界和平与促进共同发展，是党在新世纪的三大任务。</a:t>
            </a:r>
          </a:p>
          <a:p>
            <a:r>
              <a:rPr lang="zh-CN" altLang="en-US" dirty="0">
                <a:solidFill>
                  <a:srgbClr val="C00000"/>
                </a:solidFill>
              </a:rPr>
              <a:t>抓住机遇，加快发展，实现中华民族的伟大复兴，是历史赋予中国共产党的光荣使命。党领导人民在过去的</a:t>
            </a:r>
            <a:r>
              <a:rPr lang="en-US" altLang="zh-CN" dirty="0">
                <a:solidFill>
                  <a:srgbClr val="C00000"/>
                </a:solidFill>
              </a:rPr>
              <a:t>94</a:t>
            </a:r>
            <a:r>
              <a:rPr lang="zh-CN" altLang="en-US" dirty="0">
                <a:solidFill>
                  <a:srgbClr val="C00000"/>
                </a:solidFill>
              </a:rPr>
              <a:t>年里写下光辉篇章，我们坚信也一定能够在新的世纪继续谱写出更加壮丽的篇章。</a:t>
            </a:r>
          </a:p>
        </p:txBody>
      </p:sp>
    </p:spTree>
    <p:extLst>
      <p:ext uri="{BB962C8B-B14F-4D97-AF65-F5344CB8AC3E}">
        <p14:creationId xmlns:p14="http://schemas.microsoft.com/office/powerpoint/2010/main" val="33053663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nodePh="1">
                                  <p:stCondLst>
                                    <p:cond delay="0"/>
                                  </p:stCondLst>
                                  <p:endCondLst>
                                    <p:cond evt="begin" delay="0">
                                      <p:tn val="9"/>
                                    </p:cond>
                                  </p:end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 grpId="0"/>
      <p:bldP spid="8"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6" name="Text Placeholder 12"/>
          <p:cNvSpPr txBox="1">
            <a:spLocks/>
          </p:cNvSpPr>
          <p:nvPr/>
        </p:nvSpPr>
        <p:spPr>
          <a:xfrm>
            <a:off x="1691680" y="1851670"/>
            <a:ext cx="6112110" cy="100782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500" dirty="0">
                <a:solidFill>
                  <a:srgbClr val="AE0E16"/>
                </a:solidFill>
                <a:latin typeface="李旭科书法" pitchFamily="2" charset="-122"/>
                <a:ea typeface="李旭科书法" pitchFamily="2" charset="-122"/>
              </a:rPr>
              <a:t>演示完毕 谢谢观赏</a:t>
            </a:r>
            <a:endParaRPr lang="en-GB" sz="5500" dirty="0">
              <a:solidFill>
                <a:srgbClr val="AE0E16"/>
              </a:solidFill>
              <a:latin typeface="李旭科书法" pitchFamily="2" charset="-122"/>
              <a:ea typeface="李旭科书法" pitchFamily="2" charset="-122"/>
            </a:endParaRPr>
          </a:p>
        </p:txBody>
      </p:sp>
      <p:sp>
        <p:nvSpPr>
          <p:cNvPr id="7" name="Freeform 5"/>
          <p:cNvSpPr>
            <a:spLocks/>
          </p:cNvSpPr>
          <p:nvPr/>
        </p:nvSpPr>
        <p:spPr bwMode="auto">
          <a:xfrm>
            <a:off x="2339752" y="844909"/>
            <a:ext cx="927534" cy="945901"/>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Text Placeholder 12"/>
          <p:cNvSpPr txBox="1">
            <a:spLocks/>
          </p:cNvSpPr>
          <p:nvPr/>
        </p:nvSpPr>
        <p:spPr>
          <a:xfrm>
            <a:off x="1755118" y="2981210"/>
            <a:ext cx="604867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AE0E16"/>
                </a:solidFill>
                <a:latin typeface="微软雅黑" panose="020B0503020204020204" pitchFamily="34" charset="-122"/>
                <a:ea typeface="微软雅黑" panose="020B0503020204020204" pitchFamily="34" charset="-122"/>
              </a:rPr>
              <a:t>适用于中国共产党党史、光辉的历程培训学习</a:t>
            </a:r>
            <a:endParaRPr lang="en-GB" sz="2000" dirty="0">
              <a:solidFill>
                <a:srgbClr val="AE0E1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05150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1" presetClass="entr" presetSubtype="0" fill="hold" grpId="0" nodeType="afterEffect">
                                  <p:stCondLst>
                                    <p:cond delay="0"/>
                                  </p:stCondLst>
                                  <p:iterate type="lt">
                                    <p:tmPct val="20000"/>
                                  </p:iterate>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2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2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6" dur="2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2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000" tmFilter="0,0; .5, 1; 1, 1"/>
                                        <p:tgtEl>
                                          <p:spTgt spid="6">
                                            <p:txEl>
                                              <p:pRg st="0" end="0"/>
                                            </p:txEl>
                                          </p:spTgt>
                                        </p:tgtEl>
                                      </p:cBhvr>
                                    </p:animEffect>
                                  </p:childTnLst>
                                </p:cTn>
                              </p:par>
                            </p:childTnLst>
                          </p:cTn>
                        </p:par>
                        <p:par>
                          <p:cTn id="19" fill="hold">
                            <p:stCondLst>
                              <p:cond delay="5800"/>
                            </p:stCondLst>
                            <p:childTnLst>
                              <p:par>
                                <p:cTn id="20" presetID="2" presetClass="entr" presetSubtype="4" decel="30000" fill="hold" grpId="0" nodeType="afterEffect">
                                  <p:stCondLst>
                                    <p:cond delay="0"/>
                                  </p:stCondLst>
                                  <p:iterate type="lt">
                                    <p:tmPct val="20000"/>
                                  </p:iterate>
                                  <p:childTnLst>
                                    <p:set>
                                      <p:cBhvr>
                                        <p:cTn id="21" dur="1" fill="hold">
                                          <p:stCondLst>
                                            <p:cond delay="0"/>
                                          </p:stCondLst>
                                        </p:cTn>
                                        <p:tgtEl>
                                          <p:spTgt spid="9">
                                            <p:txEl>
                                              <p:pRg st="0" end="0"/>
                                            </p:txEl>
                                          </p:spTgt>
                                        </p:tgtEl>
                                        <p:attrNameLst>
                                          <p:attrName>style.visibility</p:attrName>
                                        </p:attrNameLst>
                                      </p:cBhvr>
                                      <p:to>
                                        <p:strVal val="visible"/>
                                      </p:to>
                                    </p:set>
                                    <p:anim calcmode="lin" valueType="num">
                                      <p:cBhvr additive="base">
                                        <p:cTn id="22"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animBg="1"/>
      <p:bldP spid="9"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4" name="TextBox 3"/>
          <p:cNvSpPr txBox="1"/>
          <p:nvPr/>
        </p:nvSpPr>
        <p:spPr>
          <a:xfrm>
            <a:off x="855416" y="313421"/>
            <a:ext cx="569387" cy="1054135"/>
          </a:xfrm>
          <a:prstGeom prst="rect">
            <a:avLst/>
          </a:prstGeom>
          <a:noFill/>
        </p:spPr>
        <p:txBody>
          <a:bodyPr vert="eaVert" wrap="none" rtlCol="0">
            <a:spAutoFit/>
          </a:bodyPr>
          <a:lstStyle>
            <a:defPPr>
              <a:defRPr lang="zh-CN"/>
            </a:defPPr>
            <a:lvl1pPr>
              <a:defRPr sz="3000" b="1">
                <a:solidFill>
                  <a:srgbClr val="C00000"/>
                </a:solidFill>
                <a:latin typeface="微软雅黑" panose="020B0503020204020204" pitchFamily="34" charset="-122"/>
                <a:ea typeface="微软雅黑" panose="020B0503020204020204" pitchFamily="34" charset="-122"/>
              </a:defRPr>
            </a:lvl1pPr>
          </a:lstStyle>
          <a:p>
            <a:r>
              <a:rPr lang="zh-CN" altLang="en-US" sz="2500" dirty="0"/>
              <a:t>前言：</a:t>
            </a:r>
          </a:p>
        </p:txBody>
      </p:sp>
      <p:sp>
        <p:nvSpPr>
          <p:cNvPr id="27" name="圆角矩形 26"/>
          <p:cNvSpPr/>
          <p:nvPr/>
        </p:nvSpPr>
        <p:spPr>
          <a:xfrm>
            <a:off x="2342945" y="761433"/>
            <a:ext cx="4461303" cy="3178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圆角矩形 30"/>
          <p:cNvSpPr/>
          <p:nvPr/>
        </p:nvSpPr>
        <p:spPr>
          <a:xfrm>
            <a:off x="2342945" y="1171058"/>
            <a:ext cx="4461303" cy="3178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2" name="圆角矩形 31"/>
          <p:cNvSpPr/>
          <p:nvPr/>
        </p:nvSpPr>
        <p:spPr>
          <a:xfrm>
            <a:off x="2342945" y="1580684"/>
            <a:ext cx="4461303" cy="3178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3" name="圆角矩形 32"/>
          <p:cNvSpPr/>
          <p:nvPr/>
        </p:nvSpPr>
        <p:spPr>
          <a:xfrm>
            <a:off x="2342945" y="1990310"/>
            <a:ext cx="4461303" cy="3178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4" name="圆角矩形 33"/>
          <p:cNvSpPr/>
          <p:nvPr/>
        </p:nvSpPr>
        <p:spPr>
          <a:xfrm>
            <a:off x="2342945" y="2614408"/>
            <a:ext cx="4461303" cy="31787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5" name="TextBox 4"/>
          <p:cNvSpPr txBox="1"/>
          <p:nvPr/>
        </p:nvSpPr>
        <p:spPr>
          <a:xfrm>
            <a:off x="2411760" y="699542"/>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rgbClr val="C00000"/>
                </a:solidFill>
              </a:rPr>
              <a:t>地主阶级抵抗派的梦想因政治腐败而英雄气短</a:t>
            </a:r>
          </a:p>
        </p:txBody>
      </p:sp>
      <p:sp>
        <p:nvSpPr>
          <p:cNvPr id="12" name="TextBox 11"/>
          <p:cNvSpPr txBox="1"/>
          <p:nvPr/>
        </p:nvSpPr>
        <p:spPr>
          <a:xfrm>
            <a:off x="2411760" y="1105252"/>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rgbClr val="C00000"/>
                </a:solidFill>
              </a:rPr>
              <a:t>农民阶级的两大运动因自身的局限而功败垂成</a:t>
            </a:r>
          </a:p>
        </p:txBody>
      </p:sp>
      <p:sp>
        <p:nvSpPr>
          <p:cNvPr id="13" name="TextBox 12"/>
          <p:cNvSpPr txBox="1"/>
          <p:nvPr/>
        </p:nvSpPr>
        <p:spPr>
          <a:xfrm>
            <a:off x="2411760" y="1510962"/>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rgbClr val="C00000"/>
                </a:solidFill>
              </a:rPr>
              <a:t>地主阶级洋务派的努力因制度腐朽而望洋兴叹</a:t>
            </a:r>
          </a:p>
        </p:txBody>
      </p:sp>
      <p:sp>
        <p:nvSpPr>
          <p:cNvPr id="14" name="TextBox 13"/>
          <p:cNvSpPr txBox="1"/>
          <p:nvPr/>
        </p:nvSpPr>
        <p:spPr>
          <a:xfrm>
            <a:off x="2411760" y="1916671"/>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rgbClr val="C00000"/>
                </a:solidFill>
              </a:rPr>
              <a:t>资产阶级的戊戌变法因软弱和妥协而饮恨京城 </a:t>
            </a:r>
          </a:p>
        </p:txBody>
      </p:sp>
      <p:sp>
        <p:nvSpPr>
          <p:cNvPr id="15" name="TextBox 14"/>
          <p:cNvSpPr txBox="1"/>
          <p:nvPr/>
        </p:nvSpPr>
        <p:spPr>
          <a:xfrm>
            <a:off x="2411760" y="2322381"/>
            <a:ext cx="4167408" cy="377411"/>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rgbClr val="C00000"/>
                </a:solidFill>
              </a:rPr>
              <a:t>资产阶级革命派的辛亥革命因自身局限而望袁兴叹</a:t>
            </a:r>
          </a:p>
        </p:txBody>
      </p:sp>
      <p:sp>
        <p:nvSpPr>
          <p:cNvPr id="16" name="TextBox 15"/>
          <p:cNvSpPr txBox="1"/>
          <p:nvPr/>
        </p:nvSpPr>
        <p:spPr>
          <a:xfrm>
            <a:off x="1259632" y="2748232"/>
            <a:ext cx="6243541" cy="133882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800" b="1" dirty="0">
                <a:solidFill>
                  <a:schemeClr val="accent2"/>
                </a:solidFill>
              </a:rPr>
              <a:t>中国革命必须要有新的阶级来领导，必须要有科学的先进思想理论来指导，这个新的阶级就是工人阶级，这个新的指导思想就是马克思主义和以这个思想为指导的无产阶级政党。</a:t>
            </a:r>
          </a:p>
        </p:txBody>
      </p:sp>
    </p:spTree>
    <p:extLst>
      <p:ext uri="{BB962C8B-B14F-4D97-AF65-F5344CB8AC3E}">
        <p14:creationId xmlns:p14="http://schemas.microsoft.com/office/powerpoint/2010/main" val="26988636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 presetClass="entr" presetSubtype="8" fill="hold" grpId="0" nodeType="afterEffect" nodePh="1" p14:presetBounceEnd="60000">
                                      <p:stCondLst>
                                        <p:cond delay="0"/>
                                      </p:stCondLst>
                                      <p:endCondLst>
                                        <p:cond evt="begin" delay="0">
                                          <p:tn val="9"/>
                                        </p:cond>
                                      </p:endCondLst>
                                      <p:childTnLst>
                                        <p:set>
                                          <p:cBhvr>
                                            <p:cTn id="10" dur="1" fill="hold">
                                              <p:stCondLst>
                                                <p:cond delay="0"/>
                                              </p:stCondLst>
                                            </p:cTn>
                                            <p:tgtEl>
                                              <p:spTgt spid="27"/>
                                            </p:tgtEl>
                                            <p:attrNameLst>
                                              <p:attrName>style.visibility</p:attrName>
                                            </p:attrNameLst>
                                          </p:cBhvr>
                                          <p:to>
                                            <p:strVal val="visible"/>
                                          </p:to>
                                        </p:set>
                                        <p:anim calcmode="lin" valueType="num" p14:bounceEnd="60000">
                                          <p:cBhvr additive="base">
                                            <p:cTn id="11" dur="500" fill="hold"/>
                                            <p:tgtEl>
                                              <p:spTgt spid="27"/>
                                            </p:tgtEl>
                                            <p:attrNameLst>
                                              <p:attrName>ppt_x</p:attrName>
                                            </p:attrNameLst>
                                          </p:cBhvr>
                                          <p:tavLst>
                                            <p:tav tm="0">
                                              <p:val>
                                                <p:strVal val="0-#ppt_w/2"/>
                                              </p:val>
                                            </p:tav>
                                            <p:tav tm="100000">
                                              <p:val>
                                                <p:strVal val="#ppt_x"/>
                                              </p:val>
                                            </p:tav>
                                          </p:tavLst>
                                        </p:anim>
                                        <p:anim calcmode="lin" valueType="num" p14:bounceEnd="60000">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6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6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grpId="0" nodeType="afterEffect" nodePh="1" p14:presetBounceEnd="60000">
                                      <p:stCondLst>
                                        <p:cond delay="0"/>
                                      </p:stCondLst>
                                      <p:endCondLst>
                                        <p:cond evt="begin" delay="0">
                                          <p:tn val="18"/>
                                        </p:cond>
                                      </p:endCondLst>
                                      <p:childTnLst>
                                        <p:set>
                                          <p:cBhvr>
                                            <p:cTn id="19" dur="1" fill="hold">
                                              <p:stCondLst>
                                                <p:cond delay="0"/>
                                              </p:stCondLst>
                                            </p:cTn>
                                            <p:tgtEl>
                                              <p:spTgt spid="31"/>
                                            </p:tgtEl>
                                            <p:attrNameLst>
                                              <p:attrName>style.visibility</p:attrName>
                                            </p:attrNameLst>
                                          </p:cBhvr>
                                          <p:to>
                                            <p:strVal val="visible"/>
                                          </p:to>
                                        </p:set>
                                        <p:anim calcmode="lin" valueType="num" p14:bounceEnd="60000">
                                          <p:cBhvr additive="base">
                                            <p:cTn id="20" dur="500" fill="hold"/>
                                            <p:tgtEl>
                                              <p:spTgt spid="31"/>
                                            </p:tgtEl>
                                            <p:attrNameLst>
                                              <p:attrName>ppt_x</p:attrName>
                                            </p:attrNameLst>
                                          </p:cBhvr>
                                          <p:tavLst>
                                            <p:tav tm="0">
                                              <p:val>
                                                <p:strVal val="0-#ppt_w/2"/>
                                              </p:val>
                                            </p:tav>
                                            <p:tav tm="100000">
                                              <p:val>
                                                <p:strVal val="#ppt_x"/>
                                              </p:val>
                                            </p:tav>
                                          </p:tavLst>
                                        </p:anim>
                                        <p:anim calcmode="lin" valueType="num" p14:bounceEnd="60000">
                                          <p:cBhvr additive="base">
                                            <p:cTn id="21" dur="500" fill="hold"/>
                                            <p:tgtEl>
                                              <p:spTgt spid="3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60000">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14:bounceEnd="60000">
                                          <p:cBhvr additive="base">
                                            <p:cTn id="24" dur="50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nodePh="1" p14:presetBounceEnd="60000">
                                      <p:stCondLst>
                                        <p:cond delay="0"/>
                                      </p:stCondLst>
                                      <p:endCondLst>
                                        <p:cond evt="begin" delay="0">
                                          <p:tn val="27"/>
                                        </p:cond>
                                      </p:endCondLst>
                                      <p:childTnLst>
                                        <p:set>
                                          <p:cBhvr>
                                            <p:cTn id="28" dur="1" fill="hold">
                                              <p:stCondLst>
                                                <p:cond delay="0"/>
                                              </p:stCondLst>
                                            </p:cTn>
                                            <p:tgtEl>
                                              <p:spTgt spid="32"/>
                                            </p:tgtEl>
                                            <p:attrNameLst>
                                              <p:attrName>style.visibility</p:attrName>
                                            </p:attrNameLst>
                                          </p:cBhvr>
                                          <p:to>
                                            <p:strVal val="visible"/>
                                          </p:to>
                                        </p:set>
                                        <p:anim calcmode="lin" valueType="num" p14:bounceEnd="60000">
                                          <p:cBhvr additive="base">
                                            <p:cTn id="29" dur="500" fill="hold"/>
                                            <p:tgtEl>
                                              <p:spTgt spid="32"/>
                                            </p:tgtEl>
                                            <p:attrNameLst>
                                              <p:attrName>ppt_x</p:attrName>
                                            </p:attrNameLst>
                                          </p:cBhvr>
                                          <p:tavLst>
                                            <p:tav tm="0">
                                              <p:val>
                                                <p:strVal val="0-#ppt_w/2"/>
                                              </p:val>
                                            </p:tav>
                                            <p:tav tm="100000">
                                              <p:val>
                                                <p:strVal val="#ppt_x"/>
                                              </p:val>
                                            </p:tav>
                                          </p:tavLst>
                                        </p:anim>
                                        <p:anim calcmode="lin" valueType="num" p14:bounceEnd="60000">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14:presetBounceEnd="60000">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14:bounceEnd="60000">
                                          <p:cBhvr additive="base">
                                            <p:cTn id="33" dur="5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grpId="0" nodeType="afterEffect" nodePh="1" p14:presetBounceEnd="60000">
                                      <p:stCondLst>
                                        <p:cond delay="0"/>
                                      </p:stCondLst>
                                      <p:endCondLst>
                                        <p:cond evt="begin" delay="0">
                                          <p:tn val="36"/>
                                        </p:cond>
                                      </p:endCondLst>
                                      <p:childTnLst>
                                        <p:set>
                                          <p:cBhvr>
                                            <p:cTn id="37" dur="1" fill="hold">
                                              <p:stCondLst>
                                                <p:cond delay="0"/>
                                              </p:stCondLst>
                                            </p:cTn>
                                            <p:tgtEl>
                                              <p:spTgt spid="33"/>
                                            </p:tgtEl>
                                            <p:attrNameLst>
                                              <p:attrName>style.visibility</p:attrName>
                                            </p:attrNameLst>
                                          </p:cBhvr>
                                          <p:to>
                                            <p:strVal val="visible"/>
                                          </p:to>
                                        </p:set>
                                        <p:anim calcmode="lin" valueType="num" p14:bounceEnd="60000">
                                          <p:cBhvr additive="base">
                                            <p:cTn id="38" dur="500" fill="hold"/>
                                            <p:tgtEl>
                                              <p:spTgt spid="33"/>
                                            </p:tgtEl>
                                            <p:attrNameLst>
                                              <p:attrName>ppt_x</p:attrName>
                                            </p:attrNameLst>
                                          </p:cBhvr>
                                          <p:tavLst>
                                            <p:tav tm="0">
                                              <p:val>
                                                <p:strVal val="0-#ppt_w/2"/>
                                              </p:val>
                                            </p:tav>
                                            <p:tav tm="100000">
                                              <p:val>
                                                <p:strVal val="#ppt_x"/>
                                              </p:val>
                                            </p:tav>
                                          </p:tavLst>
                                        </p:anim>
                                        <p:anim calcmode="lin" valueType="num" p14:bounceEnd="60000">
                                          <p:cBhvr additive="base">
                                            <p:cTn id="39" dur="500" fill="hold"/>
                                            <p:tgtEl>
                                              <p:spTgt spid="3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14:presetBounceEnd="60000">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14:bounceEnd="60000">
                                          <p:cBhvr additive="base">
                                            <p:cTn id="42" dur="50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fill="hold" grpId="0" nodeType="afterEffect" nodePh="1" p14:presetBounceEnd="60000">
                                      <p:stCondLst>
                                        <p:cond delay="0"/>
                                      </p:stCondLst>
                                      <p:endCondLst>
                                        <p:cond evt="begin" delay="0">
                                          <p:tn val="45"/>
                                        </p:cond>
                                      </p:endCondLst>
                                      <p:childTnLst>
                                        <p:set>
                                          <p:cBhvr>
                                            <p:cTn id="46" dur="1" fill="hold">
                                              <p:stCondLst>
                                                <p:cond delay="0"/>
                                              </p:stCondLst>
                                            </p:cTn>
                                            <p:tgtEl>
                                              <p:spTgt spid="34"/>
                                            </p:tgtEl>
                                            <p:attrNameLst>
                                              <p:attrName>style.visibility</p:attrName>
                                            </p:attrNameLst>
                                          </p:cBhvr>
                                          <p:to>
                                            <p:strVal val="visible"/>
                                          </p:to>
                                        </p:set>
                                        <p:anim calcmode="lin" valueType="num" p14:bounceEnd="60000">
                                          <p:cBhvr additive="base">
                                            <p:cTn id="47" dur="500" fill="hold"/>
                                            <p:tgtEl>
                                              <p:spTgt spid="34"/>
                                            </p:tgtEl>
                                            <p:attrNameLst>
                                              <p:attrName>ppt_x</p:attrName>
                                            </p:attrNameLst>
                                          </p:cBhvr>
                                          <p:tavLst>
                                            <p:tav tm="0">
                                              <p:val>
                                                <p:strVal val="0-#ppt_w/2"/>
                                              </p:val>
                                            </p:tav>
                                            <p:tav tm="100000">
                                              <p:val>
                                                <p:strVal val="#ppt_x"/>
                                              </p:val>
                                            </p:tav>
                                          </p:tavLst>
                                        </p:anim>
                                        <p:anim calcmode="lin" valueType="num" p14:bounceEnd="60000">
                                          <p:cBhvr additive="base">
                                            <p:cTn id="48" dur="500" fill="hold"/>
                                            <p:tgtEl>
                                              <p:spTgt spid="3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60000">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14:bounceEnd="60000">
                                          <p:cBhvr additive="base">
                                            <p:cTn id="51" dur="5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53" presetClass="entr" presetSubtype="16"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7" grpId="0"/>
          <p:bldP spid="31" grpId="0"/>
          <p:bldP spid="32" grpId="0"/>
          <p:bldP spid="33" grpId="0"/>
          <p:bldP spid="34" grpId="0"/>
          <p:bldP spid="5" grpId="0"/>
          <p:bldP spid="12" grpId="0"/>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 presetClass="entr" presetSubtype="8" fill="hold" grpId="0" nodeType="afterEffect" nodePh="1">
                                      <p:stCondLst>
                                        <p:cond delay="0"/>
                                      </p:stCondLst>
                                      <p:endCondLst>
                                        <p:cond evt="begin" delay="0">
                                          <p:tn val="9"/>
                                        </p:cond>
                                      </p:end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grpId="0" nodeType="afterEffect" nodePh="1">
                                      <p:stCondLst>
                                        <p:cond delay="0"/>
                                      </p:stCondLst>
                                      <p:endCondLst>
                                        <p:cond evt="begin" delay="0">
                                          <p:tn val="18"/>
                                        </p:cond>
                                      </p:end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0-#ppt_w/2"/>
                                              </p:val>
                                            </p:tav>
                                            <p:tav tm="100000">
                                              <p:val>
                                                <p:strVal val="#ppt_x"/>
                                              </p:val>
                                            </p:tav>
                                          </p:tavLst>
                                        </p:anim>
                                        <p:anim calcmode="lin" valueType="num">
                                          <p:cBhvr additive="base">
                                            <p:cTn id="21" dur="500" fill="hold"/>
                                            <p:tgtEl>
                                              <p:spTgt spid="31"/>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1+#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nodePh="1">
                                      <p:stCondLst>
                                        <p:cond delay="0"/>
                                      </p:stCondLst>
                                      <p:endCondLst>
                                        <p:cond evt="begin" delay="0">
                                          <p:tn val="27"/>
                                        </p:cond>
                                      </p:end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grpId="0" nodeType="afterEffect" nodePh="1">
                                      <p:stCondLst>
                                        <p:cond delay="0"/>
                                      </p:stCondLst>
                                      <p:endCondLst>
                                        <p:cond evt="begin" delay="0">
                                          <p:tn val="36"/>
                                        </p:cond>
                                      </p:end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0-#ppt_w/2"/>
                                              </p:val>
                                            </p:tav>
                                            <p:tav tm="100000">
                                              <p:val>
                                                <p:strVal val="#ppt_x"/>
                                              </p:val>
                                            </p:tav>
                                          </p:tavLst>
                                        </p:anim>
                                        <p:anim calcmode="lin" valueType="num">
                                          <p:cBhvr additive="base">
                                            <p:cTn id="39" dur="500" fill="hold"/>
                                            <p:tgtEl>
                                              <p:spTgt spid="3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2500"/>
                                </p:stCondLst>
                                <p:childTnLst>
                                  <p:par>
                                    <p:cTn id="45" presetID="2" presetClass="entr" presetSubtype="8" fill="hold" grpId="0" nodeType="afterEffect" nodePh="1">
                                      <p:stCondLst>
                                        <p:cond delay="0"/>
                                      </p:stCondLst>
                                      <p:endCondLst>
                                        <p:cond evt="begin" delay="0">
                                          <p:tn val="45"/>
                                        </p:cond>
                                      </p:end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0-#ppt_w/2"/>
                                              </p:val>
                                            </p:tav>
                                            <p:tav tm="100000">
                                              <p:val>
                                                <p:strVal val="#ppt_x"/>
                                              </p:val>
                                            </p:tav>
                                          </p:tavLst>
                                        </p:anim>
                                        <p:anim calcmode="lin" valueType="num">
                                          <p:cBhvr additive="base">
                                            <p:cTn id="48" dur="500" fill="hold"/>
                                            <p:tgtEl>
                                              <p:spTgt spid="3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1+#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par>
                              <p:cTn id="53" fill="hold">
                                <p:stCondLst>
                                  <p:cond delay="3000"/>
                                </p:stCondLst>
                                <p:childTnLst>
                                  <p:par>
                                    <p:cTn id="54" presetID="53" presetClass="entr" presetSubtype="16"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7" grpId="0"/>
          <p:bldP spid="31" grpId="0"/>
          <p:bldP spid="32" grpId="0"/>
          <p:bldP spid="33" grpId="0"/>
          <p:bldP spid="34" grpId="0"/>
          <p:bldP spid="5" grpId="0"/>
          <p:bldP spid="12" grpId="0"/>
          <p:bldP spid="13" grpId="0"/>
          <p:bldP spid="14" grpId="0"/>
          <p:bldP spid="15" grpId="0"/>
          <p:bldP spid="16"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bwMode="auto">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2722773" y="2080805"/>
            <a:ext cx="3698453" cy="751387"/>
            <a:chOff x="2722773" y="2080805"/>
            <a:chExt cx="3698453" cy="751387"/>
          </a:xfrm>
        </p:grpSpPr>
        <p:sp>
          <p:nvSpPr>
            <p:cNvPr id="9" name="圆角矩形 8"/>
            <p:cNvSpPr/>
            <p:nvPr/>
          </p:nvSpPr>
          <p:spPr>
            <a:xfrm>
              <a:off x="2722773" y="2080805"/>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3383867" y="2114105"/>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第一部分</a:t>
              </a:r>
            </a:p>
          </p:txBody>
        </p:sp>
      </p:grpSp>
      <p:pic>
        <p:nvPicPr>
          <p:cNvPr id="9220" name="图片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2753430" y="3054813"/>
            <a:ext cx="388843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C00000"/>
                </a:solidFill>
                <a:latin typeface="微软雅黑" panose="020B0503020204020204" pitchFamily="34" charset="-122"/>
                <a:ea typeface="微软雅黑" panose="020B0503020204020204" pitchFamily="34" charset="-122"/>
              </a:rPr>
              <a:t>中国共产党的成立</a:t>
            </a:r>
          </a:p>
        </p:txBody>
      </p:sp>
      <p:grpSp>
        <p:nvGrpSpPr>
          <p:cNvPr id="2" name="组合 1"/>
          <p:cNvGrpSpPr/>
          <p:nvPr/>
        </p:nvGrpSpPr>
        <p:grpSpPr>
          <a:xfrm>
            <a:off x="1339943" y="915566"/>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443030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childTnLst>
                              </p:cTn>
                            </p:par>
                            <p:par>
                              <p:cTn id="8" fill="hold">
                                <p:stCondLst>
                                  <p:cond delay="4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400"/>
                                </p:stCondLst>
                                <p:childTnLst>
                                  <p:par>
                                    <p:cTn id="15" presetID="2" presetClass="entr" presetSubtype="2" fill="hold" nodeType="afterEffect" p14:presetBounceEnd="6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60000">
                                          <p:cBhvr additive="base">
                                            <p:cTn id="17"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9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by="(-#ppt_w*2)" calcmode="lin" valueType="num">
                                          <p:cBhvr rctx="PPT">
                                            <p:cTn id="22" dur="500" autoRev="1" fill="hold">
                                              <p:stCondLst>
                                                <p:cond delay="0"/>
                                              </p:stCondLst>
                                            </p:cTn>
                                            <p:tgtEl>
                                              <p:spTgt spid="15"/>
                                            </p:tgtEl>
                                            <p:attrNameLst>
                                              <p:attrName>ppt_w</p:attrName>
                                            </p:attrNameLst>
                                          </p:cBhvr>
                                        </p:anim>
                                        <p:anim by="(#ppt_w*0.50)" calcmode="lin" valueType="num">
                                          <p:cBhvr>
                                            <p:cTn id="23" dur="500" decel="50000" autoRev="1" fill="hold">
                                              <p:stCondLst>
                                                <p:cond delay="0"/>
                                              </p:stCondLst>
                                            </p:cTn>
                                            <p:tgtEl>
                                              <p:spTgt spid="15"/>
                                            </p:tgtEl>
                                            <p:attrNameLst>
                                              <p:attrName>ppt_x</p:attrName>
                                            </p:attrNameLst>
                                          </p:cBhvr>
                                        </p:anim>
                                        <p:anim from="(-#ppt_h/2)" to="(#ppt_y)" calcmode="lin" valueType="num">
                                          <p:cBhvr>
                                            <p:cTn id="24" dur="1000" fill="hold">
                                              <p:stCondLst>
                                                <p:cond delay="0"/>
                                              </p:stCondLst>
                                            </p:cTn>
                                            <p:tgtEl>
                                              <p:spTgt spid="15"/>
                                            </p:tgtEl>
                                            <p:attrNameLst>
                                              <p:attrName>ppt_y</p:attrName>
                                            </p:attrNameLst>
                                          </p:cBhvr>
                                        </p:anim>
                                        <p:animRot by="21600000">
                                          <p:cBhvr>
                                            <p:cTn id="25"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000" fill="hold"/>
                                            <p:tgtEl>
                                              <p:spTgt spid="4"/>
                                            </p:tgtEl>
                                            <p:attrNameLst>
                                              <p:attrName>ppt_x</p:attrName>
                                            </p:attrNameLst>
                                          </p:cBhvr>
                                          <p:tavLst>
                                            <p:tav tm="0">
                                              <p:val>
                                                <p:strVal val="0-#ppt_w/2"/>
                                              </p:val>
                                            </p:tav>
                                            <p:tav tm="100000">
                                              <p:val>
                                                <p:strVal val="#ppt_x"/>
                                              </p:val>
                                            </p:tav>
                                          </p:tavLst>
                                        </p:anim>
                                        <p:anim calcmode="lin" valueType="num">
                                          <p:cBhvr additive="base">
                                            <p:cTn id="11" dur="20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0" name="TextBox 9"/>
          <p:cNvSpPr txBox="1"/>
          <p:nvPr/>
        </p:nvSpPr>
        <p:spPr>
          <a:xfrm>
            <a:off x="1403648" y="1347614"/>
            <a:ext cx="6336704" cy="967429"/>
          </a:xfrm>
          <a:prstGeom prst="round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800" dirty="0">
                <a:solidFill>
                  <a:srgbClr val="C00000"/>
                </a:solidFill>
              </a:rPr>
              <a:t>工人阶级的成长和工人运动的发展为中国共产党的成立奠定了阶级基础。</a:t>
            </a:r>
            <a:endParaRPr lang="en-US" altLang="zh-CN" sz="1800" dirty="0">
              <a:solidFill>
                <a:srgbClr val="C00000"/>
              </a:solidFill>
            </a:endParaRPr>
          </a:p>
        </p:txBody>
      </p:sp>
      <p:sp>
        <p:nvSpPr>
          <p:cNvPr id="14" name="TextBox 13"/>
          <p:cNvSpPr txBox="1"/>
          <p:nvPr/>
        </p:nvSpPr>
        <p:spPr>
          <a:xfrm>
            <a:off x="1331640" y="2427734"/>
            <a:ext cx="6336704" cy="1427129"/>
          </a:xfrm>
          <a:prstGeom prst="round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800" dirty="0">
                <a:solidFill>
                  <a:srgbClr val="C00000"/>
                </a:solidFill>
              </a:rPr>
              <a:t>具有初步共产主义思想的革命知识分子，到工人群众中宣传马克思主义和进行组织工作，进一步推动了马克思主义与工人运动的结合。</a:t>
            </a:r>
          </a:p>
        </p:txBody>
      </p:sp>
    </p:spTree>
    <p:extLst>
      <p:ext uri="{BB962C8B-B14F-4D97-AF65-F5344CB8AC3E}">
        <p14:creationId xmlns:p14="http://schemas.microsoft.com/office/powerpoint/2010/main" val="32161638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6" name="TextBox 5"/>
          <p:cNvSpPr txBox="1"/>
          <p:nvPr/>
        </p:nvSpPr>
        <p:spPr>
          <a:xfrm>
            <a:off x="863588" y="1203598"/>
            <a:ext cx="3348372" cy="286232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rgbClr val="C00000"/>
                </a:solidFill>
              </a:rPr>
              <a:t>一大通过了中国共产党的党纲全文十五条目，吸取了（上海党小组北京党支部，和陈独秀在广州起草案上海征求党内的同志意见和李汉俊起草寄予广州陈独秀的四个纲领）国内四个党纲和参考俄、英、美共的纲领，规定了党的奋斗目标、民主集中制的组织原则和党的纪律。大会还通过关于当前实际工作的决议，确定党成立后的中心任务是组织工人阶级，领导工人运动。大会选举陈独秀、张国焘、李达组成中央局，陈独秀为中央局书记。 </a:t>
            </a:r>
          </a:p>
        </p:txBody>
      </p:sp>
      <p:sp>
        <p:nvSpPr>
          <p:cNvPr id="11" name="TextBox 10"/>
          <p:cNvSpPr txBox="1"/>
          <p:nvPr/>
        </p:nvSpPr>
        <p:spPr>
          <a:xfrm>
            <a:off x="4696172" y="3081244"/>
            <a:ext cx="3188196" cy="994568"/>
          </a:xfrm>
          <a:prstGeom prst="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中共一大的召开，标志着中国有了一个完全新式的、以马克思列宁主义为行动指南、以实现共产主义为目标、全国统一的工人阶级政党，自此我国的革命面貌就焕然一新了。</a:t>
            </a:r>
          </a:p>
        </p:txBody>
      </p:sp>
      <p:pic>
        <p:nvPicPr>
          <p:cNvPr id="44034" name="Picture 2" descr="http://www.gcdy.gov.cn/Article/UploadFiles/201211/20121109163357819.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090"/>
          <a:stretch/>
        </p:blipFill>
        <p:spPr bwMode="auto">
          <a:xfrm>
            <a:off x="4696172" y="1203598"/>
            <a:ext cx="3188196" cy="17486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1482975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4034"/>
                                        </p:tgtEl>
                                        <p:attrNameLst>
                                          <p:attrName>style.visibility</p:attrName>
                                        </p:attrNameLst>
                                      </p:cBhvr>
                                      <p:to>
                                        <p:strVal val="visible"/>
                                      </p:to>
                                    </p:set>
                                    <p:anim calcmode="lin" valueType="num">
                                      <p:cBhvr>
                                        <p:cTn id="13" dur="500" fill="hold"/>
                                        <p:tgtEl>
                                          <p:spTgt spid="44034"/>
                                        </p:tgtEl>
                                        <p:attrNameLst>
                                          <p:attrName>ppt_w</p:attrName>
                                        </p:attrNameLst>
                                      </p:cBhvr>
                                      <p:tavLst>
                                        <p:tav tm="0">
                                          <p:val>
                                            <p:fltVal val="0"/>
                                          </p:val>
                                        </p:tav>
                                        <p:tav tm="100000">
                                          <p:val>
                                            <p:strVal val="#ppt_w"/>
                                          </p:val>
                                        </p:tav>
                                      </p:tavLst>
                                    </p:anim>
                                    <p:anim calcmode="lin" valueType="num">
                                      <p:cBhvr>
                                        <p:cTn id="14" dur="500" fill="hold"/>
                                        <p:tgtEl>
                                          <p:spTgt spid="44034"/>
                                        </p:tgtEl>
                                        <p:attrNameLst>
                                          <p:attrName>ppt_h</p:attrName>
                                        </p:attrNameLst>
                                      </p:cBhvr>
                                      <p:tavLst>
                                        <p:tav tm="0">
                                          <p:val>
                                            <p:fltVal val="0"/>
                                          </p:val>
                                        </p:tav>
                                        <p:tav tm="100000">
                                          <p:val>
                                            <p:strVal val="#ppt_h"/>
                                          </p:val>
                                        </p:tav>
                                      </p:tavLst>
                                    </p:anim>
                                    <p:animEffect transition="in" filter="fade">
                                      <p:cBhvr>
                                        <p:cTn id="15" dur="500"/>
                                        <p:tgtEl>
                                          <p:spTgt spid="4403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2" name="圆角矩形 11"/>
          <p:cNvSpPr/>
          <p:nvPr/>
        </p:nvSpPr>
        <p:spPr>
          <a:xfrm>
            <a:off x="1043608" y="2782658"/>
            <a:ext cx="6768752" cy="51196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6" name="TextBox 5"/>
          <p:cNvSpPr txBox="1"/>
          <p:nvPr/>
        </p:nvSpPr>
        <p:spPr>
          <a:xfrm>
            <a:off x="1571321" y="3199790"/>
            <a:ext cx="5713325" cy="507831"/>
          </a:xfrm>
          <a:prstGeom prst="rect">
            <a:avLst/>
          </a:prstGeom>
          <a:noFill/>
        </p:spPr>
        <p:txBody>
          <a:bodyPr vert="horz"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pPr algn="ctr"/>
            <a:r>
              <a:rPr lang="zh-CN" altLang="en-US" sz="1800" dirty="0">
                <a:solidFill>
                  <a:srgbClr val="C00000"/>
                </a:solidFill>
              </a:rPr>
              <a:t>中国共产党的成立</a:t>
            </a:r>
            <a:r>
              <a:rPr lang="en-US" altLang="zh-CN" sz="1800" dirty="0">
                <a:solidFill>
                  <a:srgbClr val="C00000"/>
                </a:solidFill>
              </a:rPr>
              <a:t>——</a:t>
            </a:r>
            <a:r>
              <a:rPr lang="zh-CN" altLang="en-US" sz="1800" dirty="0">
                <a:solidFill>
                  <a:srgbClr val="C00000"/>
                </a:solidFill>
              </a:rPr>
              <a:t>各地共产主义小组的成立</a:t>
            </a:r>
          </a:p>
        </p:txBody>
      </p:sp>
      <p:sp>
        <p:nvSpPr>
          <p:cNvPr id="4" name="TextBox 3"/>
          <p:cNvSpPr txBox="1"/>
          <p:nvPr/>
        </p:nvSpPr>
        <p:spPr>
          <a:xfrm>
            <a:off x="1848243" y="3597591"/>
            <a:ext cx="4761650" cy="451485"/>
          </a:xfrm>
          <a:prstGeom prst="hexagon">
            <a:avLst/>
          </a:prstGeom>
          <a:noFill/>
        </p:spPr>
        <p:txBody>
          <a:bodyPr wrap="square" rtlCol="0">
            <a:spAutoFit/>
          </a:bodyPr>
          <a:lstStyle/>
          <a:p>
            <a:pPr algn="ctr"/>
            <a:r>
              <a:rPr lang="zh-CN" altLang="en-US" dirty="0">
                <a:solidFill>
                  <a:srgbClr val="C00000"/>
                </a:solidFill>
                <a:latin typeface="微软雅黑" panose="020B0503020204020204" pitchFamily="34" charset="-122"/>
                <a:ea typeface="微软雅黑" panose="020B0503020204020204" pitchFamily="34" charset="-122"/>
              </a:rPr>
              <a:t>南陈北李相约建党</a:t>
            </a:r>
          </a:p>
        </p:txBody>
      </p:sp>
      <p:sp>
        <p:nvSpPr>
          <p:cNvPr id="11" name="TextBox 10"/>
          <p:cNvSpPr txBox="1"/>
          <p:nvPr/>
        </p:nvSpPr>
        <p:spPr>
          <a:xfrm>
            <a:off x="1848243" y="3920244"/>
            <a:ext cx="4743605" cy="447913"/>
          </a:xfrm>
          <a:prstGeom prst="hexagon">
            <a:avLst/>
          </a:prstGeom>
          <a:noFill/>
        </p:spPr>
        <p:txBody>
          <a:bodyPr wrap="square" rtlCol="0">
            <a:spAutoFit/>
          </a:bodyPr>
          <a:lstStyle/>
          <a:p>
            <a:pPr algn="ctr"/>
            <a:r>
              <a:rPr lang="zh-CN" altLang="en-US" dirty="0">
                <a:solidFill>
                  <a:srgbClr val="C00000"/>
                </a:solidFill>
                <a:latin typeface="微软雅黑" panose="020B0503020204020204" pitchFamily="34" charset="-122"/>
                <a:ea typeface="微软雅黑" panose="020B0503020204020204" pitchFamily="34" charset="-122"/>
              </a:rPr>
              <a:t>俄共远东局派维经斯基等人来华</a:t>
            </a:r>
          </a:p>
        </p:txBody>
      </p:sp>
      <p:sp>
        <p:nvSpPr>
          <p:cNvPr id="13" name="TextBox 12"/>
          <p:cNvSpPr txBox="1"/>
          <p:nvPr/>
        </p:nvSpPr>
        <p:spPr>
          <a:xfrm>
            <a:off x="1043608" y="1491630"/>
            <a:ext cx="7534719" cy="170816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sz="1800" dirty="0">
                <a:solidFill>
                  <a:srgbClr val="C00000"/>
                </a:solidFill>
              </a:rPr>
              <a:t>上海共产党发起组于</a:t>
            </a:r>
            <a:r>
              <a:rPr lang="en-US" altLang="zh-CN" sz="1800" dirty="0">
                <a:solidFill>
                  <a:srgbClr val="C00000"/>
                </a:solidFill>
              </a:rPr>
              <a:t>1920.8</a:t>
            </a:r>
            <a:r>
              <a:rPr lang="zh-CN" altLang="en-US" sz="1800" dirty="0">
                <a:solidFill>
                  <a:srgbClr val="C00000"/>
                </a:solidFill>
              </a:rPr>
              <a:t>正式建立毛泽东、何叔衡在湖南进行了建党活动。</a:t>
            </a:r>
          </a:p>
          <a:p>
            <a:pPr>
              <a:lnSpc>
                <a:spcPts val="1800"/>
              </a:lnSpc>
            </a:pPr>
            <a:r>
              <a:rPr lang="en-US" altLang="zh-CN" sz="1800" dirty="0">
                <a:solidFill>
                  <a:srgbClr val="C00000"/>
                </a:solidFill>
              </a:rPr>
              <a:t>1920</a:t>
            </a:r>
            <a:r>
              <a:rPr lang="zh-CN" altLang="en-US" sz="1800" dirty="0">
                <a:solidFill>
                  <a:srgbClr val="C00000"/>
                </a:solidFill>
              </a:rPr>
              <a:t>年秋，董必武、陈谭秋、包惠僧等在武昌成立武汉共产党。</a:t>
            </a:r>
          </a:p>
          <a:p>
            <a:pPr>
              <a:lnSpc>
                <a:spcPts val="1800"/>
              </a:lnSpc>
            </a:pPr>
            <a:r>
              <a:rPr lang="zh-CN" altLang="en-US" sz="1800" dirty="0">
                <a:solidFill>
                  <a:srgbClr val="C00000"/>
                </a:solidFill>
              </a:rPr>
              <a:t>同年冬，王烬美、邓恩铭等建立山东共产党小组。</a:t>
            </a:r>
          </a:p>
          <a:p>
            <a:pPr>
              <a:lnSpc>
                <a:spcPts val="1800"/>
              </a:lnSpc>
            </a:pPr>
            <a:r>
              <a:rPr lang="en-US" altLang="zh-CN" sz="1800" dirty="0">
                <a:solidFill>
                  <a:srgbClr val="C00000"/>
                </a:solidFill>
              </a:rPr>
              <a:t>1921</a:t>
            </a:r>
            <a:r>
              <a:rPr lang="zh-CN" altLang="en-US" sz="1800" dirty="0">
                <a:solidFill>
                  <a:srgbClr val="C00000"/>
                </a:solidFill>
              </a:rPr>
              <a:t>年春，广州建立共产党小组。</a:t>
            </a:r>
          </a:p>
          <a:p>
            <a:pPr>
              <a:lnSpc>
                <a:spcPts val="1800"/>
              </a:lnSpc>
            </a:pPr>
            <a:r>
              <a:rPr lang="en-US" altLang="zh-CN" sz="1800" dirty="0">
                <a:solidFill>
                  <a:srgbClr val="C00000"/>
                </a:solidFill>
              </a:rPr>
              <a:t>1921</a:t>
            </a:r>
            <a:r>
              <a:rPr lang="zh-CN" altLang="en-US" sz="1800" dirty="0">
                <a:solidFill>
                  <a:srgbClr val="C00000"/>
                </a:solidFill>
              </a:rPr>
              <a:t>年</a:t>
            </a:r>
            <a:r>
              <a:rPr lang="en-US" altLang="zh-CN" sz="1800" dirty="0">
                <a:solidFill>
                  <a:srgbClr val="C00000"/>
                </a:solidFill>
              </a:rPr>
              <a:t>3</a:t>
            </a:r>
            <a:r>
              <a:rPr lang="zh-CN" altLang="en-US" sz="1800" dirty="0">
                <a:solidFill>
                  <a:srgbClr val="C00000"/>
                </a:solidFill>
              </a:rPr>
              <a:t>、</a:t>
            </a:r>
            <a:r>
              <a:rPr lang="en-US" altLang="zh-CN" sz="1800" dirty="0">
                <a:solidFill>
                  <a:srgbClr val="C00000"/>
                </a:solidFill>
              </a:rPr>
              <a:t>4</a:t>
            </a:r>
            <a:r>
              <a:rPr lang="zh-CN" altLang="en-US" sz="1800" dirty="0">
                <a:solidFill>
                  <a:srgbClr val="C00000"/>
                </a:solidFill>
              </a:rPr>
              <a:t>月间，在法国的中国留学生中也建立了旅欧共产党巴黎小组。</a:t>
            </a:r>
          </a:p>
          <a:p>
            <a:pPr>
              <a:lnSpc>
                <a:spcPts val="1800"/>
              </a:lnSpc>
            </a:pPr>
            <a:r>
              <a:rPr lang="zh-CN" altLang="en-US" sz="1800" dirty="0">
                <a:solidFill>
                  <a:srgbClr val="C00000"/>
                </a:solidFill>
              </a:rPr>
              <a:t>日本留学生中也建立了共产党小组，成员有施存统、周佛海两人。</a:t>
            </a:r>
          </a:p>
        </p:txBody>
      </p:sp>
    </p:spTree>
    <p:extLst>
      <p:ext uri="{BB962C8B-B14F-4D97-AF65-F5344CB8AC3E}">
        <p14:creationId xmlns:p14="http://schemas.microsoft.com/office/powerpoint/2010/main" val="11779598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nodePh="1">
                                  <p:stCondLst>
                                    <p:cond delay="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7"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7"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4"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grpSp>
        <p:nvGrpSpPr>
          <p:cNvPr id="3" name="组合 2"/>
          <p:cNvGrpSpPr/>
          <p:nvPr/>
        </p:nvGrpSpPr>
        <p:grpSpPr>
          <a:xfrm>
            <a:off x="2987824" y="2080805"/>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600987" y="2229357"/>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第二部分</a:t>
              </a:r>
            </a:p>
          </p:txBody>
        </p:sp>
      </p:grpSp>
      <p:pic>
        <p:nvPicPr>
          <p:cNvPr id="9220" name="图片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1642333" y="3079212"/>
            <a:ext cx="5904656"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dirty="0">
                <a:solidFill>
                  <a:srgbClr val="C00000"/>
                </a:solidFill>
                <a:latin typeface="汉仪菱心体简" panose="02010609000101010101" pitchFamily="49" charset="-122"/>
                <a:ea typeface="汉仪菱心体简" panose="02010609000101010101" pitchFamily="49" charset="-122"/>
              </a:rPr>
              <a:t>社会主义建设在探索中曲折发展 </a:t>
            </a:r>
          </a:p>
        </p:txBody>
      </p:sp>
      <p:grpSp>
        <p:nvGrpSpPr>
          <p:cNvPr id="2" name="组合 1"/>
          <p:cNvGrpSpPr/>
          <p:nvPr/>
        </p:nvGrpSpPr>
        <p:grpSpPr>
          <a:xfrm>
            <a:off x="1426849" y="915566"/>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664282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childTnLst>
                              </p:cTn>
                            </p:par>
                            <p:par>
                              <p:cTn id="8" fill="hold">
                                <p:stCondLst>
                                  <p:cond delay="4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400"/>
                                </p:stCondLst>
                                <p:childTnLst>
                                  <p:par>
                                    <p:cTn id="15" presetID="2" presetClass="entr" presetSubtype="2" fill="hold" nodeType="afterEffect" p14:presetBounceEnd="6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60000">
                                          <p:cBhvr additive="base">
                                            <p:cTn id="17"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9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by="(-#ppt_w*2)" calcmode="lin" valueType="num">
                                          <p:cBhvr rctx="PPT">
                                            <p:cTn id="22" dur="500" autoRev="1" fill="hold">
                                              <p:stCondLst>
                                                <p:cond delay="0"/>
                                              </p:stCondLst>
                                            </p:cTn>
                                            <p:tgtEl>
                                              <p:spTgt spid="15"/>
                                            </p:tgtEl>
                                            <p:attrNameLst>
                                              <p:attrName>ppt_w</p:attrName>
                                            </p:attrNameLst>
                                          </p:cBhvr>
                                        </p:anim>
                                        <p:anim by="(#ppt_w*0.50)" calcmode="lin" valueType="num">
                                          <p:cBhvr>
                                            <p:cTn id="23" dur="500" decel="50000" autoRev="1" fill="hold">
                                              <p:stCondLst>
                                                <p:cond delay="0"/>
                                              </p:stCondLst>
                                            </p:cTn>
                                            <p:tgtEl>
                                              <p:spTgt spid="15"/>
                                            </p:tgtEl>
                                            <p:attrNameLst>
                                              <p:attrName>ppt_x</p:attrName>
                                            </p:attrNameLst>
                                          </p:cBhvr>
                                        </p:anim>
                                        <p:anim from="(-#ppt_h/2)" to="(#ppt_y)" calcmode="lin" valueType="num">
                                          <p:cBhvr>
                                            <p:cTn id="24" dur="1000" fill="hold">
                                              <p:stCondLst>
                                                <p:cond delay="0"/>
                                              </p:stCondLst>
                                            </p:cTn>
                                            <p:tgtEl>
                                              <p:spTgt spid="15"/>
                                            </p:tgtEl>
                                            <p:attrNameLst>
                                              <p:attrName>ppt_y</p:attrName>
                                            </p:attrNameLst>
                                          </p:cBhvr>
                                        </p:anim>
                                        <p:animRot by="21600000">
                                          <p:cBhvr>
                                            <p:cTn id="25"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childTnLst>
                              </p:cTn>
                            </p:par>
                            <p:par>
                              <p:cTn id="8" fill="hold">
                                <p:stCondLst>
                                  <p:cond delay="4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400"/>
                                </p:stCondLst>
                                <p:childTnLst>
                                  <p:par>
                                    <p:cTn id="15" presetID="2" presetClass="entr" presetSubtype="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9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5"/>
                                            </p:tgtEl>
                                            <p:attrNameLst>
                                              <p:attrName>style.visibility</p:attrName>
                                            </p:attrNameLst>
                                          </p:cBhvr>
                                          <p:to>
                                            <p:strVal val="visible"/>
                                          </p:to>
                                        </p:set>
                                        <p:anim by="(-#ppt_w*2)" calcmode="lin" valueType="num">
                                          <p:cBhvr rctx="PPT">
                                            <p:cTn id="22" dur="500" autoRev="1" fill="hold">
                                              <p:stCondLst>
                                                <p:cond delay="0"/>
                                              </p:stCondLst>
                                            </p:cTn>
                                            <p:tgtEl>
                                              <p:spTgt spid="15"/>
                                            </p:tgtEl>
                                            <p:attrNameLst>
                                              <p:attrName>ppt_w</p:attrName>
                                            </p:attrNameLst>
                                          </p:cBhvr>
                                        </p:anim>
                                        <p:anim by="(#ppt_w*0.50)" calcmode="lin" valueType="num">
                                          <p:cBhvr>
                                            <p:cTn id="23" dur="500" decel="50000" autoRev="1" fill="hold">
                                              <p:stCondLst>
                                                <p:cond delay="0"/>
                                              </p:stCondLst>
                                            </p:cTn>
                                            <p:tgtEl>
                                              <p:spTgt spid="15"/>
                                            </p:tgtEl>
                                            <p:attrNameLst>
                                              <p:attrName>ppt_x</p:attrName>
                                            </p:attrNameLst>
                                          </p:cBhvr>
                                        </p:anim>
                                        <p:anim from="(-#ppt_h/2)" to="(#ppt_y)" calcmode="lin" valueType="num">
                                          <p:cBhvr>
                                            <p:cTn id="24" dur="1000" fill="hold">
                                              <p:stCondLst>
                                                <p:cond delay="0"/>
                                              </p:stCondLst>
                                            </p:cTn>
                                            <p:tgtEl>
                                              <p:spTgt spid="15"/>
                                            </p:tgtEl>
                                            <p:attrNameLst>
                                              <p:attrName>ppt_y</p:attrName>
                                            </p:attrNameLst>
                                          </p:cBhvr>
                                        </p:anim>
                                        <p:animRot by="21600000">
                                          <p:cBhvr>
                                            <p:cTn id="25"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11" name="圆角矩形 10"/>
          <p:cNvSpPr/>
          <p:nvPr/>
        </p:nvSpPr>
        <p:spPr>
          <a:xfrm>
            <a:off x="829475" y="1601642"/>
            <a:ext cx="3872036"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212599" y="1562123"/>
            <a:ext cx="3105788"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社会主义建设在探索中曲折发展 </a:t>
            </a:r>
          </a:p>
        </p:txBody>
      </p:sp>
      <p:sp>
        <p:nvSpPr>
          <p:cNvPr id="7" name="TextBox 6"/>
          <p:cNvSpPr txBox="1"/>
          <p:nvPr/>
        </p:nvSpPr>
        <p:spPr>
          <a:xfrm>
            <a:off x="857281" y="2213582"/>
            <a:ext cx="3816425"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社会主义改造基本完成之后，从</a:t>
            </a:r>
            <a:r>
              <a:rPr lang="en-US" altLang="zh-CN" dirty="0">
                <a:solidFill>
                  <a:schemeClr val="tx1"/>
                </a:solidFill>
              </a:rPr>
              <a:t>1956</a:t>
            </a:r>
            <a:r>
              <a:rPr lang="zh-CN" altLang="en-US" dirty="0">
                <a:solidFill>
                  <a:schemeClr val="tx1"/>
                </a:solidFill>
              </a:rPr>
              <a:t>年到</a:t>
            </a:r>
            <a:r>
              <a:rPr lang="en-US" altLang="zh-CN" dirty="0">
                <a:solidFill>
                  <a:schemeClr val="tx1"/>
                </a:solidFill>
              </a:rPr>
              <a:t>1966</a:t>
            </a:r>
            <a:r>
              <a:rPr lang="zh-CN" altLang="en-US" dirty="0">
                <a:solidFill>
                  <a:schemeClr val="tx1"/>
                </a:solidFill>
              </a:rPr>
              <a:t>年，新中国进入了全面建设社会主义时期，在这个时期内，中国共产党开始探索适合中国实际的建设社会道路并取得了重要的成果 。</a:t>
            </a:r>
          </a:p>
        </p:txBody>
      </p:sp>
      <p:pic>
        <p:nvPicPr>
          <p:cNvPr id="1126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2618" t="2081" r="16047" b="-1"/>
          <a:stretch/>
        </p:blipFill>
        <p:spPr bwMode="auto">
          <a:xfrm>
            <a:off x="5004048" y="1111406"/>
            <a:ext cx="3472886" cy="31507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3" name="TextBox 12"/>
          <p:cNvSpPr txBox="1"/>
          <p:nvPr/>
        </p:nvSpPr>
        <p:spPr>
          <a:xfrm>
            <a:off x="5342221" y="4317306"/>
            <a:ext cx="2796540"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rPr>
              <a:t>毛泽东的</a:t>
            </a:r>
            <a:r>
              <a:rPr lang="en-US" altLang="zh-CN" dirty="0">
                <a:solidFill>
                  <a:schemeClr val="tx1"/>
                </a:solidFill>
              </a:rPr>
              <a:t>《</a:t>
            </a:r>
            <a:r>
              <a:rPr lang="zh-CN" altLang="en-US" dirty="0">
                <a:solidFill>
                  <a:schemeClr val="tx1"/>
                </a:solidFill>
              </a:rPr>
              <a:t>论十大关系</a:t>
            </a:r>
            <a:r>
              <a:rPr lang="en-US" altLang="zh-CN" dirty="0">
                <a:solidFill>
                  <a:schemeClr val="tx1"/>
                </a:solidFill>
              </a:rPr>
              <a:t>》 </a:t>
            </a:r>
            <a:endParaRPr lang="zh-CN" altLang="en-US" dirty="0">
              <a:solidFill>
                <a:schemeClr val="tx1"/>
              </a:solidFill>
            </a:endParaRPr>
          </a:p>
        </p:txBody>
      </p:sp>
    </p:spTree>
    <p:extLst>
      <p:ext uri="{BB962C8B-B14F-4D97-AF65-F5344CB8AC3E}">
        <p14:creationId xmlns:p14="http://schemas.microsoft.com/office/powerpoint/2010/main" val="18958351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11266"/>
                                        </p:tgtEl>
                                        <p:attrNameLst>
                                          <p:attrName>style.visibility</p:attrName>
                                        </p:attrNameLst>
                                      </p:cBhvr>
                                      <p:to>
                                        <p:strVal val="visible"/>
                                      </p:to>
                                    </p:set>
                                    <p:anim calcmode="lin" valueType="num">
                                      <p:cBhvr>
                                        <p:cTn id="24" dur="1000" fill="hold"/>
                                        <p:tgtEl>
                                          <p:spTgt spid="11266"/>
                                        </p:tgtEl>
                                        <p:attrNameLst>
                                          <p:attrName>ppt_w</p:attrName>
                                        </p:attrNameLst>
                                      </p:cBhvr>
                                      <p:tavLst>
                                        <p:tav tm="0">
                                          <p:val>
                                            <p:fltVal val="0"/>
                                          </p:val>
                                        </p:tav>
                                        <p:tav tm="100000">
                                          <p:val>
                                            <p:strVal val="#ppt_w"/>
                                          </p:val>
                                        </p:tav>
                                      </p:tavLst>
                                    </p:anim>
                                    <p:anim calcmode="lin" valueType="num">
                                      <p:cBhvr>
                                        <p:cTn id="25" dur="1000" fill="hold"/>
                                        <p:tgtEl>
                                          <p:spTgt spid="11266"/>
                                        </p:tgtEl>
                                        <p:attrNameLst>
                                          <p:attrName>ppt_h</p:attrName>
                                        </p:attrNameLst>
                                      </p:cBhvr>
                                      <p:tavLst>
                                        <p:tav tm="0">
                                          <p:val>
                                            <p:fltVal val="0"/>
                                          </p:val>
                                        </p:tav>
                                        <p:tav tm="100000">
                                          <p:val>
                                            <p:strVal val="#ppt_h"/>
                                          </p:val>
                                        </p:tav>
                                      </p:tavLst>
                                    </p:anim>
                                    <p:anim calcmode="lin" valueType="num">
                                      <p:cBhvr>
                                        <p:cTn id="26" dur="1000" fill="hold"/>
                                        <p:tgtEl>
                                          <p:spTgt spid="11266"/>
                                        </p:tgtEl>
                                        <p:attrNameLst>
                                          <p:attrName>style.rotation</p:attrName>
                                        </p:attrNameLst>
                                      </p:cBhvr>
                                      <p:tavLst>
                                        <p:tav tm="0">
                                          <p:val>
                                            <p:fltVal val="90"/>
                                          </p:val>
                                        </p:tav>
                                        <p:tav tm="100000">
                                          <p:val>
                                            <p:fltVal val="0"/>
                                          </p:val>
                                        </p:tav>
                                      </p:tavLst>
                                    </p:anim>
                                    <p:animEffect transition="in" filter="fade">
                                      <p:cBhvr>
                                        <p:cTn id="27" dur="1000"/>
                                        <p:tgtEl>
                                          <p:spTgt spid="11266"/>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7"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 name="ISPRING_ULTRA_SCORM_SLIDE_COUNT" val="1"/>
</p:tagLst>
</file>

<file path=ppt/theme/theme1.xml><?xml version="1.0" encoding="utf-8"?>
<a:theme xmlns:a="http://schemas.openxmlformats.org/drawingml/2006/main" name="www.99ppt.com">
  <a:themeElements>
    <a:clrScheme name="1">
      <a:dk1>
        <a:sysClr val="windowText" lastClr="000000"/>
      </a:dk1>
      <a:lt1>
        <a:sysClr val="window" lastClr="FFFFFF"/>
      </a:lt1>
      <a:dk2>
        <a:srgbClr val="646464"/>
      </a:dk2>
      <a:lt2>
        <a:srgbClr val="A5A5A5"/>
      </a:lt2>
      <a:accent1>
        <a:srgbClr val="BE309C"/>
      </a:accent1>
      <a:accent2>
        <a:srgbClr val="AE0E16"/>
      </a:accent2>
      <a:accent3>
        <a:srgbClr val="FB9E00"/>
      </a:accent3>
      <a:accent4>
        <a:srgbClr val="FFED00"/>
      </a:accent4>
      <a:accent5>
        <a:srgbClr val="A55057"/>
      </a:accent5>
      <a:accent6>
        <a:srgbClr val="6C7D7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4430</TotalTime>
  <Words>1977</Words>
  <Application>Microsoft Office PowerPoint</Application>
  <PresentationFormat>全屏显示(16:9)</PresentationFormat>
  <Paragraphs>98</Paragraphs>
  <Slides>24</Slides>
  <Notes>24</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微软雅黑</vt:lpstr>
      <vt:lpstr>Arial</vt:lpstr>
      <vt:lpstr>华文行楷</vt:lpstr>
      <vt:lpstr>汉仪菱心体简</vt:lpstr>
      <vt:lpstr>宋体</vt:lpstr>
      <vt:lpstr>Calibri</vt:lpstr>
      <vt:lpstr>Wingdings</vt:lpstr>
      <vt:lpstr>李旭科书法</vt:lpstr>
      <vt:lpstr>www.99ppt.com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www.99ppt.com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www.99ppt.com</dc:title>
  <dc:subject>www.99ppt.com</dc:subject>
  <dc:creator>www.99ppt.com</dc:creator>
  <cp:keywords>www.99ppt.com</cp:keywords>
  <cp:lastModifiedBy>小芥末素材</cp:lastModifiedBy>
  <cp:revision>2</cp:revision>
  <dcterms:created xsi:type="dcterms:W3CDTF">2015-12-11T17:46:17Z</dcterms:created>
  <dcterms:modified xsi:type="dcterms:W3CDTF">2018-05-18T01:00:04Z</dcterms:modified>
</cp:coreProperties>
</file>