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50" d="100"/>
          <a:sy n="50" d="100"/>
        </p:scale>
        <p:origin x="1263" y="54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2014年摸底调查</c:v>
                </c:pt>
              </c:strCache>
            </c:strRef>
          </c:tx>
          <c:spPr>
            <a:solidFill>
              <a:srgbClr val="FF6600"/>
            </a:solidFill>
            <a:ln>
              <a:noFill/>
            </a:ln>
            <a:effectLst/>
          </c:spPr>
          <c:invertIfNegative val="0"/>
          <c:cat>
            <c:strRef>
              <c:f>Sheet1!$A$2:$A$6</c:f>
              <c:strCache>
                <c:ptCount val="5"/>
                <c:pt idx="0">
                  <c:v>因病致贫</c:v>
                </c:pt>
                <c:pt idx="1">
                  <c:v>因灾致贫</c:v>
                </c:pt>
                <c:pt idx="2">
                  <c:v>因学致贫</c:v>
                </c:pt>
                <c:pt idx="3">
                  <c:v>因劳动能力弱致贫</c:v>
                </c:pt>
                <c:pt idx="4">
                  <c:v>其他原因致贫</c:v>
                </c:pt>
              </c:strCache>
            </c:strRef>
          </c:cat>
          <c:val>
            <c:numRef>
              <c:f>Sheet1!$B$2:$B$6</c:f>
              <c:numCache>
                <c:formatCode>0%</c:formatCode>
                <c:ptCount val="5"/>
                <c:pt idx="0">
                  <c:v>0.42</c:v>
                </c:pt>
                <c:pt idx="1">
                  <c:v>0.2</c:v>
                </c:pt>
                <c:pt idx="2">
                  <c:v>0.1</c:v>
                </c:pt>
                <c:pt idx="3">
                  <c:v>0.08</c:v>
                </c:pt>
                <c:pt idx="4">
                  <c:v>0.2</c:v>
                </c:pt>
              </c:numCache>
            </c:numRef>
          </c:val>
          <c:extLst>
            <c:ext xmlns:c16="http://schemas.microsoft.com/office/drawing/2014/chart" uri="{C3380CC4-5D6E-409C-BE32-E72D297353CC}">
              <c16:uniqueId val="{00000000-A2C6-43FF-9DBE-B709FF5828F6}"/>
            </c:ext>
          </c:extLst>
        </c:ser>
        <c:dLbls>
          <c:showLegendKey val="0"/>
          <c:showVal val="0"/>
          <c:showCatName val="0"/>
          <c:showSerName val="0"/>
          <c:showPercent val="0"/>
          <c:showBubbleSize val="0"/>
        </c:dLbls>
        <c:gapWidth val="100"/>
        <c:axId val="728009168"/>
        <c:axId val="679264496"/>
      </c:barChart>
      <c:catAx>
        <c:axId val="7280091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79264496"/>
        <c:crosses val="autoZero"/>
        <c:auto val="1"/>
        <c:lblAlgn val="ctr"/>
        <c:lblOffset val="100"/>
        <c:noMultiLvlLbl val="0"/>
      </c:catAx>
      <c:valAx>
        <c:axId val="679264496"/>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28009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A29D39-F3F2-45FF-B568-753D868E332C}" type="datetimeFigureOut">
              <a:rPr lang="zh-CN" altLang="en-US" smtClean="0"/>
              <a:t>2017-11-23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CF1EA3-0096-4F61-91B9-C6A62F632502}" type="slidenum">
              <a:rPr lang="zh-CN" altLang="en-US" smtClean="0"/>
              <a:t>‹#›</a:t>
            </a:fld>
            <a:endParaRPr lang="zh-CN" altLang="en-US"/>
          </a:p>
        </p:txBody>
      </p:sp>
    </p:spTree>
    <p:extLst>
      <p:ext uri="{BB962C8B-B14F-4D97-AF65-F5344CB8AC3E}">
        <p14:creationId xmlns:p14="http://schemas.microsoft.com/office/powerpoint/2010/main" val="743008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8737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5709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1891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1751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3608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3741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0200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165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02739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5348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3815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01349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2298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3859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22542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89169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49848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7271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39455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06103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96573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F1EA3-0096-4F61-91B9-C6A62F632502}" type="slidenum">
              <a:rPr lang="zh-CN" altLang="en-US" smtClean="0"/>
              <a:t>29</a:t>
            </a:fld>
            <a:endParaRPr lang="zh-CN" altLang="en-US"/>
          </a:p>
        </p:txBody>
      </p:sp>
    </p:spTree>
    <p:extLst>
      <p:ext uri="{BB962C8B-B14F-4D97-AF65-F5344CB8AC3E}">
        <p14:creationId xmlns:p14="http://schemas.microsoft.com/office/powerpoint/2010/main" val="2677684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573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3642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2437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414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3205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9041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623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home">
    <p:spTree>
      <p:nvGrpSpPr>
        <p:cNvPr id="1" name=""/>
        <p:cNvGrpSpPr/>
        <p:nvPr/>
      </p:nvGrpSpPr>
      <p:grpSpPr>
        <a:xfrm>
          <a:off x="0" y="0"/>
          <a:ext cx="0" cy="0"/>
          <a:chOff x="0" y="0"/>
          <a:chExt cx="0" cy="0"/>
        </a:xfrm>
      </p:grpSpPr>
    </p:spTree>
    <p:extLst>
      <p:ext uri="{BB962C8B-B14F-4D97-AF65-F5344CB8AC3E}">
        <p14:creationId xmlns:p14="http://schemas.microsoft.com/office/powerpoint/2010/main" val="82287069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reface">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D839B4C-70E2-4B1D-BA44-618025ECD2D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2971" r="12677" b="77021"/>
          <a:stretch/>
        </p:blipFill>
        <p:spPr>
          <a:xfrm>
            <a:off x="0" y="0"/>
            <a:ext cx="12192000" cy="1575883"/>
          </a:xfrm>
          <a:prstGeom prst="rect">
            <a:avLst/>
          </a:prstGeom>
        </p:spPr>
      </p:pic>
      <p:pic>
        <p:nvPicPr>
          <p:cNvPr id="9" name="图片 8">
            <a:extLst>
              <a:ext uri="{FF2B5EF4-FFF2-40B4-BE49-F238E27FC236}">
                <a16:creationId xmlns:a16="http://schemas.microsoft.com/office/drawing/2014/main" id="{AF09E963-88A2-492A-810B-84BF43EF27F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0330" r="41595" b="45966"/>
          <a:stretch/>
        </p:blipFill>
        <p:spPr>
          <a:xfrm>
            <a:off x="303202" y="116116"/>
            <a:ext cx="994335" cy="1117600"/>
          </a:xfrm>
          <a:prstGeom prst="rect">
            <a:avLst/>
          </a:prstGeom>
        </p:spPr>
      </p:pic>
      <p:pic>
        <p:nvPicPr>
          <p:cNvPr id="7" name="图片 6">
            <a:extLst>
              <a:ext uri="{FF2B5EF4-FFF2-40B4-BE49-F238E27FC236}">
                <a16:creationId xmlns:a16="http://schemas.microsoft.com/office/drawing/2014/main" id="{A6CB8FCC-79CA-4100-9BC3-B9BDE7E3494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0" y="0"/>
            <a:ext cx="12192000" cy="1905000"/>
          </a:xfrm>
          <a:prstGeom prst="rect">
            <a:avLst/>
          </a:prstGeom>
        </p:spPr>
      </p:pic>
    </p:spTree>
    <p:extLst>
      <p:ext uri="{BB962C8B-B14F-4D97-AF65-F5344CB8AC3E}">
        <p14:creationId xmlns:p14="http://schemas.microsoft.com/office/powerpoint/2010/main" val="328255602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art_n">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172172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age_1">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08365B6-AB2B-4EC4-96F2-499A676F7713}"/>
              </a:ext>
            </a:extLst>
          </p:cNvPr>
          <p:cNvSpPr/>
          <p:nvPr userDrawn="1"/>
        </p:nvSpPr>
        <p:spPr>
          <a:xfrm>
            <a:off x="0" y="1000125"/>
            <a:ext cx="12192000" cy="86995"/>
          </a:xfrm>
          <a:prstGeom prst="rect">
            <a:avLst/>
          </a:prstGeom>
          <a:solidFill>
            <a:srgbClr val="C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7" name="文本框 6">
            <a:extLst>
              <a:ext uri="{FF2B5EF4-FFF2-40B4-BE49-F238E27FC236}">
                <a16:creationId xmlns:a16="http://schemas.microsoft.com/office/drawing/2014/main" id="{F27866B7-36FD-4BF6-BB54-551E16668F22}"/>
              </a:ext>
            </a:extLst>
          </p:cNvPr>
          <p:cNvSpPr txBox="1"/>
          <p:nvPr userDrawn="1"/>
        </p:nvSpPr>
        <p:spPr>
          <a:xfrm>
            <a:off x="1383269" y="215900"/>
            <a:ext cx="6157455" cy="683264"/>
          </a:xfrm>
          <a:prstGeom prst="rect">
            <a:avLst/>
          </a:prstGeom>
          <a:noFill/>
        </p:spPr>
        <p:txBody>
          <a:bodyPr wrap="none" rtlCol="0">
            <a:spAutoFit/>
          </a:bodyPr>
          <a:lstStyle>
            <a:defPPr>
              <a:defRPr lang="en-US"/>
            </a:defPPr>
            <a:lvl1pPr>
              <a:lnSpc>
                <a:spcPct val="120000"/>
              </a:lnSpc>
              <a:defRPr sz="4400" b="1">
                <a:gradFill>
                  <a:gsLst>
                    <a:gs pos="24000">
                      <a:schemeClr val="accent1">
                        <a:lumMod val="5000"/>
                        <a:lumOff val="95000"/>
                      </a:schemeClr>
                    </a:gs>
                    <a:gs pos="82000">
                      <a:srgbClr val="FFFF00"/>
                    </a:gs>
                  </a:gsLst>
                  <a:lin ang="5400000" scaled="1"/>
                </a:gradFill>
                <a:effectLst>
                  <a:glow rad="76200">
                    <a:srgbClr val="2E0000">
                      <a:alpha val="25000"/>
                    </a:srgbClr>
                  </a:glow>
                </a:effectLst>
                <a:cs typeface="+mn-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solidFill>
                    <a:srgbClr val="FFC000"/>
                  </a:solidFill>
                </a:ln>
                <a:solidFill>
                  <a:srgbClr val="C00000"/>
                </a:solidFill>
                <a:effectLst>
                  <a:glow rad="76200">
                    <a:srgbClr val="2E0000">
                      <a:alpha val="25000"/>
                    </a:srgbClr>
                  </a:glow>
                </a:effectLst>
                <a:uLnTx/>
                <a:uFillTx/>
                <a:latin typeface="Arial" panose="020F0502020204030204"/>
                <a:ea typeface="微软雅黑"/>
                <a:cs typeface="+mn-ea"/>
              </a:rPr>
              <a:t>精准扶贫 攻坚克难 践行庄严承诺</a:t>
            </a:r>
          </a:p>
        </p:txBody>
      </p:sp>
      <p:pic>
        <p:nvPicPr>
          <p:cNvPr id="13" name="图片 12">
            <a:extLst>
              <a:ext uri="{FF2B5EF4-FFF2-40B4-BE49-F238E27FC236}">
                <a16:creationId xmlns:a16="http://schemas.microsoft.com/office/drawing/2014/main" id="{512ECF2B-7CE7-4444-94D0-A425FAF0AC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9487" y="215900"/>
            <a:ext cx="1024294" cy="631571"/>
          </a:xfrm>
          <a:prstGeom prst="rect">
            <a:avLst/>
          </a:prstGeom>
        </p:spPr>
      </p:pic>
      <p:pic>
        <p:nvPicPr>
          <p:cNvPr id="21" name="图片 20">
            <a:extLst>
              <a:ext uri="{FF2B5EF4-FFF2-40B4-BE49-F238E27FC236}">
                <a16:creationId xmlns:a16="http://schemas.microsoft.com/office/drawing/2014/main" id="{772E13AB-25E8-4972-85DF-E1FE0AD64E7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88589" y="5175"/>
            <a:ext cx="1793792" cy="1188096"/>
          </a:xfrm>
          <a:prstGeom prst="rect">
            <a:avLst/>
          </a:prstGeom>
        </p:spPr>
      </p:pic>
      <p:sp>
        <p:nvSpPr>
          <p:cNvPr id="2" name="矩形 1">
            <a:extLst>
              <a:ext uri="{FF2B5EF4-FFF2-40B4-BE49-F238E27FC236}">
                <a16:creationId xmlns:a16="http://schemas.microsoft.com/office/drawing/2014/main" id="{90C5537F-B036-4927-8BBE-D32816075927}"/>
              </a:ext>
            </a:extLst>
          </p:cNvPr>
          <p:cNvSpPr/>
          <p:nvPr userDrawn="1"/>
        </p:nvSpPr>
        <p:spPr>
          <a:xfrm>
            <a:off x="0" y="1087119"/>
            <a:ext cx="12192000" cy="5399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28434104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141580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23C039C-C612-4BC1-A758-3AF939C55D66}"/>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34324959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8" r:id="rId5"/>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hyperlink" Target="http://ibaotu.com/ppt/"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4" name="emblem">
            <a:extLst>
              <a:ext uri="{FF2B5EF4-FFF2-40B4-BE49-F238E27FC236}">
                <a16:creationId xmlns:a16="http://schemas.microsoft.com/office/drawing/2014/main" id="{B0F6F9E5-6DE9-49C5-AE94-2675CBBDD15D}"/>
              </a:ext>
            </a:extLst>
          </p:cNvPr>
          <p:cNvPicPr>
            <a:picLocks noChangeAspect="1"/>
          </p:cNvPicPr>
          <p:nvPr/>
        </p:nvPicPr>
        <p:blipFill rotWithShape="1">
          <a:blip r:embed="rId4">
            <a:extLst>
              <a:ext uri="{28A0092B-C50C-407E-A947-70E740481C1C}">
                <a14:useLocalDpi xmlns:a14="http://schemas.microsoft.com/office/drawing/2010/main" val="0"/>
              </a:ext>
            </a:extLst>
          </a:blip>
          <a:srcRect l="31591" t="69495" r="32727"/>
          <a:stretch/>
        </p:blipFill>
        <p:spPr>
          <a:xfrm>
            <a:off x="3938448" y="4816601"/>
            <a:ext cx="4350327" cy="2092036"/>
          </a:xfrm>
          <a:prstGeom prst="rect">
            <a:avLst/>
          </a:prstGeom>
        </p:spPr>
      </p:pic>
      <p:pic>
        <p:nvPicPr>
          <p:cNvPr id="6" name="图片 5" descr="图片包含 烟火, 户外艺术系列&#10;&#10;已生成极高可信度的说明">
            <a:extLst>
              <a:ext uri="{FF2B5EF4-FFF2-40B4-BE49-F238E27FC236}">
                <a16:creationId xmlns:a16="http://schemas.microsoft.com/office/drawing/2014/main" id="{6D98C95F-3E6C-4EE2-B9E3-0C43444470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2192000" cy="6491426"/>
          </a:xfrm>
          <a:prstGeom prst="rect">
            <a:avLst/>
          </a:prstGeom>
        </p:spPr>
      </p:pic>
      <p:pic>
        <p:nvPicPr>
          <p:cNvPr id="14" name="图片 13">
            <a:extLst>
              <a:ext uri="{FF2B5EF4-FFF2-40B4-BE49-F238E27FC236}">
                <a16:creationId xmlns:a16="http://schemas.microsoft.com/office/drawing/2014/main" id="{FBC53F3F-7B7A-4757-93FB-1EF499C3DE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12192000" cy="6094615"/>
          </a:xfrm>
          <a:prstGeom prst="rect">
            <a:avLst/>
          </a:prstGeom>
        </p:spPr>
      </p:pic>
      <p:sp>
        <p:nvSpPr>
          <p:cNvPr id="40" name="subtitle">
            <a:extLst>
              <a:ext uri="{FF2B5EF4-FFF2-40B4-BE49-F238E27FC236}">
                <a16:creationId xmlns:a16="http://schemas.microsoft.com/office/drawing/2014/main" id="{7FDC0566-34F1-4D12-AE31-A8DE55C35395}"/>
              </a:ext>
            </a:extLst>
          </p:cNvPr>
          <p:cNvSpPr txBox="1"/>
          <p:nvPr/>
        </p:nvSpPr>
        <p:spPr>
          <a:xfrm>
            <a:off x="1847500" y="3707858"/>
            <a:ext cx="8613255" cy="531107"/>
          </a:xfrm>
          <a:prstGeom prst="rect">
            <a:avLst/>
          </a:prstGeom>
          <a:noFill/>
        </p:spPr>
        <p:txBody>
          <a:bodyPr wrap="none" rtlCol="0">
            <a:spAutoFit/>
          </a:bodyPr>
          <a:lstStyle/>
          <a:p>
            <a:pPr lvl="0" algn="ctr">
              <a:lnSpc>
                <a:spcPct val="120000"/>
              </a:lnSpc>
              <a:defRPr/>
            </a:pPr>
            <a:r>
              <a:rPr kumimoji="0" lang="en-US" altLang="zh-CN" sz="2600" b="1" i="0" u="none" strike="noStrike" kern="1200" cap="none" spc="0" normalizeH="0" baseline="0" noProof="0" dirty="0">
                <a:ln>
                  <a:noFill/>
                </a:ln>
                <a:solidFill>
                  <a:prstClr val="black">
                    <a:lumMod val="85000"/>
                    <a:lumOff val="15000"/>
                  </a:prstClr>
                </a:solidFill>
                <a:effectLst>
                  <a:glow>
                    <a:srgbClr val="2E0000"/>
                  </a:glow>
                </a:effectLst>
                <a:uLnTx/>
                <a:uFillTx/>
                <a:latin typeface="Arial" panose="020F0502020204030204"/>
                <a:ea typeface="微软雅黑"/>
                <a:cs typeface="+mn-ea"/>
                <a:sym typeface="+mn-lt"/>
              </a:rPr>
              <a:t>——</a:t>
            </a:r>
            <a:r>
              <a:rPr lang="zh-CN" altLang="en-US" sz="2600" b="1" dirty="0">
                <a:solidFill>
                  <a:prstClr val="black">
                    <a:lumMod val="85000"/>
                    <a:lumOff val="15000"/>
                  </a:prstClr>
                </a:solidFill>
                <a:effectLst>
                  <a:glow>
                    <a:srgbClr val="2E0000"/>
                  </a:glow>
                </a:effectLst>
                <a:cs typeface="+mn-ea"/>
                <a:sym typeface="+mn-lt"/>
              </a:rPr>
              <a:t>高举中国特色社会主义伟大旗帜 为实现中国梦而奋斗</a:t>
            </a:r>
            <a:endParaRPr kumimoji="0" lang="en-US" sz="2600" b="1" i="0" u="none" strike="noStrike" kern="1200" cap="none" spc="0" normalizeH="0" baseline="0" noProof="0" dirty="0">
              <a:ln>
                <a:noFill/>
              </a:ln>
              <a:solidFill>
                <a:prstClr val="black">
                  <a:lumMod val="85000"/>
                  <a:lumOff val="15000"/>
                </a:prstClr>
              </a:solidFill>
              <a:effectLst>
                <a:glow>
                  <a:srgbClr val="2E0000"/>
                </a:glow>
              </a:effectLst>
              <a:uLnTx/>
              <a:uFillTx/>
              <a:latin typeface="Arial" panose="020F0502020204030204"/>
              <a:ea typeface="微软雅黑"/>
              <a:cs typeface="+mn-ea"/>
              <a:sym typeface="+mn-lt"/>
            </a:endParaRPr>
          </a:p>
        </p:txBody>
      </p:sp>
      <p:sp>
        <p:nvSpPr>
          <p:cNvPr id="23" name="文本框 22">
            <a:extLst>
              <a:ext uri="{FF2B5EF4-FFF2-40B4-BE49-F238E27FC236}">
                <a16:creationId xmlns:a16="http://schemas.microsoft.com/office/drawing/2014/main" id="{39D783CB-1DC1-49F1-BB19-0AF3C8FCD51F}"/>
              </a:ext>
            </a:extLst>
          </p:cNvPr>
          <p:cNvSpPr txBox="1"/>
          <p:nvPr/>
        </p:nvSpPr>
        <p:spPr>
          <a:xfrm>
            <a:off x="1222758" y="2299706"/>
            <a:ext cx="9746484" cy="1244636"/>
          </a:xfrm>
          <a:prstGeom prst="rect">
            <a:avLst/>
          </a:prstGeom>
          <a:noFill/>
        </p:spPr>
        <p:txBody>
          <a:bodyPr wrap="square" rtlCol="0">
            <a:spAutoFit/>
          </a:bodyPr>
          <a:lstStyle/>
          <a:p>
            <a:pPr lvl="0" algn="ctr">
              <a:lnSpc>
                <a:spcPct val="120000"/>
              </a:lnSpc>
              <a:defRPr/>
            </a:pPr>
            <a:r>
              <a:rPr lang="zh-CN" altLang="en-US" sz="7200" b="1" dirty="0">
                <a:solidFill>
                  <a:srgbClr val="C00000"/>
                </a:solidFill>
                <a:effectLst>
                  <a:glow rad="76200">
                    <a:srgbClr val="2E0000">
                      <a:alpha val="25000"/>
                    </a:srgbClr>
                  </a:glow>
                </a:effectLst>
                <a:latin typeface="华康俪金黑W8(P)" panose="020B0800000000000000" pitchFamily="34" charset="-122"/>
                <a:ea typeface="华康俪金黑W8(P)" panose="020B0800000000000000" pitchFamily="34" charset="-122"/>
                <a:cs typeface="+mn-ea"/>
                <a:sym typeface="+mn-lt"/>
              </a:rPr>
              <a:t>深耕中国梦 浓墨写华章</a:t>
            </a:r>
          </a:p>
        </p:txBody>
      </p:sp>
      <p:sp>
        <p:nvSpPr>
          <p:cNvPr id="3" name="文本框 2">
            <a:extLst>
              <a:ext uri="{FF2B5EF4-FFF2-40B4-BE49-F238E27FC236}">
                <a16:creationId xmlns:a16="http://schemas.microsoft.com/office/drawing/2014/main" id="{824F0AA8-7C31-4041-955C-9B2AEAA6A861}"/>
              </a:ext>
            </a:extLst>
          </p:cNvPr>
          <p:cNvSpPr txBox="1"/>
          <p:nvPr/>
        </p:nvSpPr>
        <p:spPr>
          <a:xfrm>
            <a:off x="3978963" y="4310805"/>
            <a:ext cx="4350327" cy="380553"/>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ea"/>
                <a:sym typeface="+mn-lt"/>
              </a:rPr>
              <a:t>汇报人：涂豆思  时间：</a:t>
            </a:r>
            <a:r>
              <a:rPr kumimoji="0" lang="en-US" altLang="zh-CN" sz="18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ea"/>
                <a:sym typeface="+mn-lt"/>
              </a:rPr>
              <a:t>XX</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ea"/>
                <a:sym typeface="+mn-lt"/>
              </a:rPr>
              <a:t>年</a:t>
            </a:r>
            <a:r>
              <a:rPr kumimoji="0" lang="en-US" altLang="zh-CN" sz="18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ea"/>
                <a:sym typeface="+mn-lt"/>
              </a:rPr>
              <a:t>XX</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ea"/>
                <a:sym typeface="+mn-lt"/>
              </a:rPr>
              <a:t>月</a:t>
            </a:r>
          </a:p>
        </p:txBody>
      </p:sp>
      <p:sp>
        <p:nvSpPr>
          <p:cNvPr id="18" name="文本框 17">
            <a:extLst>
              <a:ext uri="{FF2B5EF4-FFF2-40B4-BE49-F238E27FC236}">
                <a16:creationId xmlns:a16="http://schemas.microsoft.com/office/drawing/2014/main" id="{0E1C8ED8-CCD9-4BC3-840C-80B0EA37C74E}"/>
              </a:ext>
            </a:extLst>
          </p:cNvPr>
          <p:cNvSpPr txBox="1"/>
          <p:nvPr/>
        </p:nvSpPr>
        <p:spPr>
          <a:xfrm>
            <a:off x="4028767" y="1446991"/>
            <a:ext cx="4134465" cy="871008"/>
          </a:xfrm>
          <a:prstGeom prst="rect">
            <a:avLst/>
          </a:prstGeom>
          <a:noFill/>
        </p:spPr>
        <p:txBody>
          <a:bodyPr wrap="none" rtlCol="0">
            <a:spAutoFit/>
          </a:bodyPr>
          <a:lstStyle>
            <a:defPPr>
              <a:defRPr lang="en-US"/>
            </a:defPPr>
            <a:lvl1pPr algn="ctr">
              <a:lnSpc>
                <a:spcPct val="120000"/>
              </a:lnSpc>
              <a:defRPr sz="3000" b="1">
                <a:gradFill>
                  <a:gsLst>
                    <a:gs pos="24000">
                      <a:schemeClr val="accent1">
                        <a:lumMod val="5000"/>
                        <a:lumOff val="95000"/>
                      </a:schemeClr>
                    </a:gs>
                    <a:gs pos="82000">
                      <a:srgbClr val="FFFF00"/>
                    </a:gs>
                  </a:gsLst>
                  <a:lin ang="5400000" scaled="1"/>
                </a:gradFill>
                <a:effectLst>
                  <a:glow rad="127000">
                    <a:srgbClr val="2E0000">
                      <a:alpha val="55000"/>
                    </a:srgbClr>
                  </a:glow>
                </a:effectLst>
                <a:cs typeface="+mn-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4400" dirty="0">
                <a:solidFill>
                  <a:srgbClr val="C00000"/>
                </a:solidFill>
                <a:effectLst>
                  <a:glow>
                    <a:srgbClr val="2E0000"/>
                  </a:glow>
                </a:effectLst>
                <a:latin typeface="华文行楷" panose="02010800040101010101" pitchFamily="2" charset="-122"/>
                <a:ea typeface="华文行楷" panose="02010800040101010101" pitchFamily="2" charset="-122"/>
                <a:sym typeface="+mn-lt"/>
              </a:rPr>
              <a:t>砥砺奋进的五年</a:t>
            </a:r>
            <a:endParaRPr lang="en-US" sz="4400" dirty="0">
              <a:solidFill>
                <a:srgbClr val="C00000"/>
              </a:solidFill>
              <a:effectLst>
                <a:glow>
                  <a:srgbClr val="2E0000"/>
                </a:glow>
              </a:effectLst>
              <a:latin typeface="华文行楷" panose="02010800040101010101" pitchFamily="2" charset="-122"/>
              <a:ea typeface="华文行楷" panose="02010800040101010101" pitchFamily="2" charset="-122"/>
              <a:sym typeface="+mn-lt"/>
            </a:endParaRPr>
          </a:p>
        </p:txBody>
      </p:sp>
    </p:spTree>
    <p:extLst>
      <p:ext uri="{BB962C8B-B14F-4D97-AF65-F5344CB8AC3E}">
        <p14:creationId xmlns:p14="http://schemas.microsoft.com/office/powerpoint/2010/main" val="3780850667"/>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xEl>
                                              <p:pRg st="0" end="0"/>
                                            </p:txEl>
                                          </p:spTgt>
                                        </p:tgtEl>
                                        <p:attrNameLst>
                                          <p:attrName>style.visibility</p:attrName>
                                        </p:attrNameLst>
                                      </p:cBhvr>
                                      <p:to>
                                        <p:strVal val="visible"/>
                                      </p:to>
                                    </p:set>
                                    <p:animEffect transition="in" filter="wipe(left)">
                                      <p:cBhvr>
                                        <p:cTn id="13" dur="500"/>
                                        <p:tgtEl>
                                          <p:spTgt spid="23">
                                            <p:txEl>
                                              <p:pRg st="0" end="0"/>
                                            </p:txEl>
                                          </p:spTgt>
                                        </p:tgtEl>
                                      </p:cBhvr>
                                    </p:animEffect>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par>
                                <p:cTn id="24" presetID="23" presetClass="entr" presetSubtype="16" fill="hold" grpId="0" nodeType="with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3" grpId="0" build="p"/>
      <p:bldP spid="3"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F5F77EF-480D-4055-8EC4-C28681175BE1}"/>
              </a:ext>
            </a:extLst>
          </p:cNvPr>
          <p:cNvSpPr txBox="1"/>
          <p:nvPr/>
        </p:nvSpPr>
        <p:spPr>
          <a:xfrm>
            <a:off x="965200" y="5151664"/>
            <a:ext cx="10274300" cy="7571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从精准扶贫，到精准脱贫，这五年，</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5564</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万中国人摆脱贫困，农村贫困人口每年都减少超过</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1000</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万人。全国贫困发生率从</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2012</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年底的</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10.2%</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下降到</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2016</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年底的</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4.5%</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，下降</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5.7</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个百分点。</a:t>
            </a:r>
            <a:endParaRPr kumimoji="0" 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grpSp>
        <p:nvGrpSpPr>
          <p:cNvPr id="5" name="组合 4">
            <a:extLst>
              <a:ext uri="{FF2B5EF4-FFF2-40B4-BE49-F238E27FC236}">
                <a16:creationId xmlns:a16="http://schemas.microsoft.com/office/drawing/2014/main" id="{B5901774-FB4D-4778-B886-8F9FA95A2FA1}"/>
              </a:ext>
            </a:extLst>
          </p:cNvPr>
          <p:cNvGrpSpPr/>
          <p:nvPr/>
        </p:nvGrpSpPr>
        <p:grpSpPr>
          <a:xfrm>
            <a:off x="1168400" y="1695450"/>
            <a:ext cx="4584700" cy="3048000"/>
            <a:chOff x="1168400" y="1943100"/>
            <a:chExt cx="4584700" cy="3048000"/>
          </a:xfrm>
        </p:grpSpPr>
        <p:sp>
          <p:nvSpPr>
            <p:cNvPr id="20" name="矩形 19">
              <a:extLst>
                <a:ext uri="{FF2B5EF4-FFF2-40B4-BE49-F238E27FC236}">
                  <a16:creationId xmlns:a16="http://schemas.microsoft.com/office/drawing/2014/main" id="{80CF9234-FBE9-4543-8A54-33AA55E0E83A}"/>
                </a:ext>
              </a:extLst>
            </p:cNvPr>
            <p:cNvSpPr/>
            <p:nvPr/>
          </p:nvSpPr>
          <p:spPr>
            <a:xfrm>
              <a:off x="1168400" y="1943100"/>
              <a:ext cx="4584700" cy="30480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nvGrpSpPr>
            <p:cNvPr id="7" name="组合 6">
              <a:extLst>
                <a:ext uri="{FF2B5EF4-FFF2-40B4-BE49-F238E27FC236}">
                  <a16:creationId xmlns:a16="http://schemas.microsoft.com/office/drawing/2014/main" id="{430DA175-D5BA-4ABA-9914-74388112607F}"/>
                </a:ext>
              </a:extLst>
            </p:cNvPr>
            <p:cNvGrpSpPr/>
            <p:nvPr/>
          </p:nvGrpSpPr>
          <p:grpSpPr>
            <a:xfrm>
              <a:off x="1765985" y="1988457"/>
              <a:ext cx="3694331" cy="2682134"/>
              <a:chOff x="1079500" y="1841500"/>
              <a:chExt cx="3694331" cy="2682134"/>
            </a:xfrm>
          </p:grpSpPr>
          <p:sp>
            <p:nvSpPr>
              <p:cNvPr id="3" name="文本框 2">
                <a:extLst>
                  <a:ext uri="{FF2B5EF4-FFF2-40B4-BE49-F238E27FC236}">
                    <a16:creationId xmlns:a16="http://schemas.microsoft.com/office/drawing/2014/main" id="{ADA6BC07-168B-4915-8547-035B4E1472CF}"/>
                  </a:ext>
                </a:extLst>
              </p:cNvPr>
              <p:cNvSpPr txBox="1"/>
              <p:nvPr/>
            </p:nvSpPr>
            <p:spPr>
              <a:xfrm>
                <a:off x="1079500" y="1841500"/>
                <a:ext cx="3163045" cy="2581476"/>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5000" b="0" i="0" u="none" strike="noStrike" kern="1200" cap="none" spc="-300" normalizeH="0" baseline="0" noProof="0">
                    <a:ln>
                      <a:noFill/>
                    </a:ln>
                    <a:solidFill>
                      <a:srgbClr val="FF6600"/>
                    </a:solidFill>
                    <a:effectLst/>
                    <a:uLnTx/>
                    <a:uFillTx/>
                    <a:latin typeface="Agency FB" panose="020B0503020202020204" pitchFamily="34" charset="0"/>
                    <a:ea typeface="微软雅黑"/>
                    <a:cs typeface="+mn-ea"/>
                    <a:sym typeface="+mn-lt"/>
                  </a:rPr>
                  <a:t>5564</a:t>
                </a:r>
                <a:endParaRPr kumimoji="0" lang="en-US" sz="15000" b="0" i="0" u="none" strike="noStrike" kern="1200" cap="none" spc="-300" normalizeH="0" baseline="0" noProof="0">
                  <a:ln>
                    <a:noFill/>
                  </a:ln>
                  <a:solidFill>
                    <a:srgbClr val="FF6600"/>
                  </a:solidFill>
                  <a:effectLst/>
                  <a:uLnTx/>
                  <a:uFillTx/>
                  <a:latin typeface="Agency FB" panose="020B0503020202020204" pitchFamily="34" charset="0"/>
                  <a:ea typeface="微软雅黑"/>
                  <a:cs typeface="+mn-ea"/>
                  <a:sym typeface="+mn-lt"/>
                </a:endParaRPr>
              </a:p>
            </p:txBody>
          </p:sp>
          <p:sp>
            <p:nvSpPr>
              <p:cNvPr id="4" name="文本框 3">
                <a:extLst>
                  <a:ext uri="{FF2B5EF4-FFF2-40B4-BE49-F238E27FC236}">
                    <a16:creationId xmlns:a16="http://schemas.microsoft.com/office/drawing/2014/main" id="{A8920413-DF6C-4F49-83FC-0F5CEA96F148}"/>
                  </a:ext>
                </a:extLst>
              </p:cNvPr>
              <p:cNvSpPr txBox="1"/>
              <p:nvPr/>
            </p:nvSpPr>
            <p:spPr>
              <a:xfrm>
                <a:off x="4127500" y="3390900"/>
                <a:ext cx="646331" cy="699807"/>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万</a:t>
                </a:r>
                <a:endParaRPr kumimoji="0" lang="en-US" sz="3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6" name="文本框 5">
                <a:extLst>
                  <a:ext uri="{FF2B5EF4-FFF2-40B4-BE49-F238E27FC236}">
                    <a16:creationId xmlns:a16="http://schemas.microsoft.com/office/drawing/2014/main" id="{F15E3901-FBBD-43AC-984A-ACD71788D4A1}"/>
                  </a:ext>
                </a:extLst>
              </p:cNvPr>
              <p:cNvSpPr txBox="1"/>
              <p:nvPr/>
            </p:nvSpPr>
            <p:spPr>
              <a:xfrm>
                <a:off x="1760776" y="4127500"/>
                <a:ext cx="1800493" cy="396134"/>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中国人摆脱贫困</a:t>
                </a:r>
                <a:endParaRPr kumimoji="0" lang="en-US"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grpSp>
      </p:grpSp>
      <p:grpSp>
        <p:nvGrpSpPr>
          <p:cNvPr id="8" name="组合 7">
            <a:extLst>
              <a:ext uri="{FF2B5EF4-FFF2-40B4-BE49-F238E27FC236}">
                <a16:creationId xmlns:a16="http://schemas.microsoft.com/office/drawing/2014/main" id="{6DD2EA51-4964-4EFF-80B0-9FA69C7D04F8}"/>
              </a:ext>
            </a:extLst>
          </p:cNvPr>
          <p:cNvGrpSpPr/>
          <p:nvPr/>
        </p:nvGrpSpPr>
        <p:grpSpPr>
          <a:xfrm>
            <a:off x="6413500" y="1695450"/>
            <a:ext cx="4584700" cy="3048000"/>
            <a:chOff x="6413500" y="1943100"/>
            <a:chExt cx="4584700" cy="3048000"/>
          </a:xfrm>
        </p:grpSpPr>
        <p:grpSp>
          <p:nvGrpSpPr>
            <p:cNvPr id="11" name="组合 10">
              <a:extLst>
                <a:ext uri="{FF2B5EF4-FFF2-40B4-BE49-F238E27FC236}">
                  <a16:creationId xmlns:a16="http://schemas.microsoft.com/office/drawing/2014/main" id="{44122531-3EF4-4C7A-A543-A55F2F0CB9C7}"/>
                </a:ext>
              </a:extLst>
            </p:cNvPr>
            <p:cNvGrpSpPr/>
            <p:nvPr/>
          </p:nvGrpSpPr>
          <p:grpSpPr>
            <a:xfrm>
              <a:off x="7106335" y="1988457"/>
              <a:ext cx="3503831" cy="2682134"/>
              <a:chOff x="5321300" y="1841500"/>
              <a:chExt cx="3503831" cy="2682134"/>
            </a:xfrm>
          </p:grpSpPr>
          <p:sp>
            <p:nvSpPr>
              <p:cNvPr id="17" name="文本框 16">
                <a:extLst>
                  <a:ext uri="{FF2B5EF4-FFF2-40B4-BE49-F238E27FC236}">
                    <a16:creationId xmlns:a16="http://schemas.microsoft.com/office/drawing/2014/main" id="{411B0995-4AED-4F30-B93F-B8C6ECE508E1}"/>
                  </a:ext>
                </a:extLst>
              </p:cNvPr>
              <p:cNvSpPr txBox="1"/>
              <p:nvPr/>
            </p:nvSpPr>
            <p:spPr>
              <a:xfrm>
                <a:off x="5321300" y="1841500"/>
                <a:ext cx="2927404" cy="2581476"/>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5000" b="0" i="0" u="none" strike="noStrike" kern="1200" cap="none" spc="-300" normalizeH="0" baseline="0" noProof="0">
                    <a:ln>
                      <a:noFill/>
                    </a:ln>
                    <a:solidFill>
                      <a:srgbClr val="FF6600"/>
                    </a:solidFill>
                    <a:effectLst/>
                    <a:uLnTx/>
                    <a:uFillTx/>
                    <a:latin typeface="Agency FB" panose="020B0503020202020204" pitchFamily="34" charset="0"/>
                    <a:ea typeface="微软雅黑"/>
                    <a:cs typeface="+mn-ea"/>
                    <a:sym typeface="+mn-lt"/>
                  </a:rPr>
                  <a:t>1000</a:t>
                </a:r>
                <a:endParaRPr kumimoji="0" lang="en-US" sz="15000" b="0" i="0" u="none" strike="noStrike" kern="1200" cap="none" spc="-300" normalizeH="0" baseline="0" noProof="0">
                  <a:ln>
                    <a:noFill/>
                  </a:ln>
                  <a:solidFill>
                    <a:srgbClr val="FF6600"/>
                  </a:solidFill>
                  <a:effectLst/>
                  <a:uLnTx/>
                  <a:uFillTx/>
                  <a:latin typeface="Agency FB" panose="020B0503020202020204" pitchFamily="34" charset="0"/>
                  <a:ea typeface="微软雅黑"/>
                  <a:cs typeface="+mn-ea"/>
                  <a:sym typeface="+mn-lt"/>
                </a:endParaRPr>
              </a:p>
            </p:txBody>
          </p:sp>
          <p:sp>
            <p:nvSpPr>
              <p:cNvPr id="18" name="文本框 17">
                <a:extLst>
                  <a:ext uri="{FF2B5EF4-FFF2-40B4-BE49-F238E27FC236}">
                    <a16:creationId xmlns:a16="http://schemas.microsoft.com/office/drawing/2014/main" id="{938D5D2D-9D35-43CB-934A-F65895DFE769}"/>
                  </a:ext>
                </a:extLst>
              </p:cNvPr>
              <p:cNvSpPr txBox="1"/>
              <p:nvPr/>
            </p:nvSpPr>
            <p:spPr>
              <a:xfrm>
                <a:off x="8178800" y="3390900"/>
                <a:ext cx="646331" cy="699807"/>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万</a:t>
                </a:r>
                <a:endParaRPr kumimoji="0" lang="en-US" sz="3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19" name="文本框 18">
                <a:extLst>
                  <a:ext uri="{FF2B5EF4-FFF2-40B4-BE49-F238E27FC236}">
                    <a16:creationId xmlns:a16="http://schemas.microsoft.com/office/drawing/2014/main" id="{CC5B2AB0-61E8-4273-9269-F651354F6D25}"/>
                  </a:ext>
                </a:extLst>
              </p:cNvPr>
              <p:cNvSpPr txBox="1"/>
              <p:nvPr/>
            </p:nvSpPr>
            <p:spPr>
              <a:xfrm>
                <a:off x="5540911" y="4127500"/>
                <a:ext cx="2723824" cy="396134"/>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农村贫困人口每年都减少</a:t>
                </a:r>
                <a:endParaRPr kumimoji="0" lang="en-US"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grpSp>
        <p:sp>
          <p:nvSpPr>
            <p:cNvPr id="21" name="矩形 20">
              <a:extLst>
                <a:ext uri="{FF2B5EF4-FFF2-40B4-BE49-F238E27FC236}">
                  <a16:creationId xmlns:a16="http://schemas.microsoft.com/office/drawing/2014/main" id="{F0FE90D1-B77E-4E35-A5C7-1A94FC120056}"/>
                </a:ext>
              </a:extLst>
            </p:cNvPr>
            <p:cNvSpPr/>
            <p:nvPr/>
          </p:nvSpPr>
          <p:spPr>
            <a:xfrm>
              <a:off x="6413500" y="1943100"/>
              <a:ext cx="4584700" cy="30480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212596062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73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3000">
                                          <p:cBhvr additive="base">
                                            <p:cTn id="7" dur="1500" fill="hold"/>
                                            <p:tgtEl>
                                              <p:spTgt spid="5"/>
                                            </p:tgtEl>
                                            <p:attrNameLst>
                                              <p:attrName>ppt_x</p:attrName>
                                            </p:attrNameLst>
                                          </p:cBhvr>
                                          <p:tavLst>
                                            <p:tav tm="0">
                                              <p:val>
                                                <p:strVal val="0-#ppt_w/2"/>
                                              </p:val>
                                            </p:tav>
                                            <p:tav tm="100000">
                                              <p:val>
                                                <p:strVal val="#ppt_x"/>
                                              </p:val>
                                            </p:tav>
                                          </p:tavLst>
                                        </p:anim>
                                        <p:anim calcmode="lin" valueType="num" p14:bounceEnd="73000">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nodeType="afterEffect" p14:presetBounceEnd="73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73000">
                                          <p:cBhvr additive="base">
                                            <p:cTn id="12" dur="1500" fill="hold"/>
                                            <p:tgtEl>
                                              <p:spTgt spid="8"/>
                                            </p:tgtEl>
                                            <p:attrNameLst>
                                              <p:attrName>ppt_x</p:attrName>
                                            </p:attrNameLst>
                                          </p:cBhvr>
                                          <p:tavLst>
                                            <p:tav tm="0">
                                              <p:val>
                                                <p:strVal val="1+#ppt_w/2"/>
                                              </p:val>
                                            </p:tav>
                                            <p:tav tm="100000">
                                              <p:val>
                                                <p:strVal val="#ppt_x"/>
                                              </p:val>
                                            </p:tav>
                                          </p:tavLst>
                                        </p:anim>
                                        <p:anim calcmode="lin" valueType="num" p14:bounceEnd="73000">
                                          <p:cBhvr additive="base">
                                            <p:cTn id="13" dur="1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0-#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500" fill="hold"/>
                                            <p:tgtEl>
                                              <p:spTgt spid="8"/>
                                            </p:tgtEl>
                                            <p:attrNameLst>
                                              <p:attrName>ppt_x</p:attrName>
                                            </p:attrNameLst>
                                          </p:cBhvr>
                                          <p:tavLst>
                                            <p:tav tm="0">
                                              <p:val>
                                                <p:strVal val="1+#ppt_w/2"/>
                                              </p:val>
                                            </p:tav>
                                            <p:tav tm="100000">
                                              <p:val>
                                                <p:strVal val="#ppt_x"/>
                                              </p:val>
                                            </p:tav>
                                          </p:tavLst>
                                        </p:anim>
                                        <p:anim calcmode="lin" valueType="num">
                                          <p:cBhvr additive="base">
                                            <p:cTn id="13" dur="1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750"/>
                                            <p:tgtEl>
                                              <p:spTgt spid="2"/>
                                            </p:tgtEl>
                                          </p:cBhvr>
                                        </p:animEffect>
                                      </p:childTnLst>
                                    </p:cTn>
                                  </p:par>
                                </p:childTnLst>
                              </p:cTn>
                            </p:par>
                            <p:par>
                              <p:cTn id="18" fill="hold">
                                <p:stCondLst>
                                  <p:cond delay="375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53B58D79-E10F-4D70-BFBC-AA98D344A9BA}"/>
              </a:ext>
            </a:extLst>
          </p:cNvPr>
          <p:cNvGrpSpPr/>
          <p:nvPr/>
        </p:nvGrpSpPr>
        <p:grpSpPr>
          <a:xfrm>
            <a:off x="4196393" y="2286909"/>
            <a:ext cx="3799214" cy="997109"/>
            <a:chOff x="6322390" y="2322287"/>
            <a:chExt cx="3799214" cy="997109"/>
          </a:xfrm>
        </p:grpSpPr>
        <p:sp>
          <p:nvSpPr>
            <p:cNvPr id="15" name="Freeform 29">
              <a:extLst>
                <a:ext uri="{FF2B5EF4-FFF2-40B4-BE49-F238E27FC236}">
                  <a16:creationId xmlns:a16="http://schemas.microsoft.com/office/drawing/2014/main" id="{40FF016F-69E4-47EE-91C5-C52025255BB1}"/>
                </a:ext>
              </a:extLst>
            </p:cNvPr>
            <p:cNvSpPr/>
            <p:nvPr/>
          </p:nvSpPr>
          <p:spPr bwMode="auto">
            <a:xfrm>
              <a:off x="6322390" y="2322287"/>
              <a:ext cx="1050868" cy="93905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16" name="矩形 15">
              <a:extLst>
                <a:ext uri="{FF2B5EF4-FFF2-40B4-BE49-F238E27FC236}">
                  <a16:creationId xmlns:a16="http://schemas.microsoft.com/office/drawing/2014/main" id="{87336C33-5AB7-426A-82F6-DDEF49956799}"/>
                </a:ext>
              </a:extLst>
            </p:cNvPr>
            <p:cNvSpPr/>
            <p:nvPr/>
          </p:nvSpPr>
          <p:spPr>
            <a:xfrm>
              <a:off x="7372133" y="2457622"/>
              <a:ext cx="2749471" cy="86177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第二部分</a:t>
              </a:r>
            </a:p>
          </p:txBody>
        </p:sp>
      </p:grpSp>
      <p:sp>
        <p:nvSpPr>
          <p:cNvPr id="17" name="矩形 16">
            <a:extLst>
              <a:ext uri="{FF2B5EF4-FFF2-40B4-BE49-F238E27FC236}">
                <a16:creationId xmlns:a16="http://schemas.microsoft.com/office/drawing/2014/main" id="{A7FFB5E1-6805-484B-B028-E3C712BAEF1A}"/>
              </a:ext>
            </a:extLst>
          </p:cNvPr>
          <p:cNvSpPr/>
          <p:nvPr/>
        </p:nvSpPr>
        <p:spPr>
          <a:xfrm>
            <a:off x="2592478" y="3548213"/>
            <a:ext cx="7007047" cy="67710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五年以来经济发展取得辉煌成就</a:t>
            </a:r>
          </a:p>
        </p:txBody>
      </p:sp>
    </p:spTree>
    <p:extLst>
      <p:ext uri="{BB962C8B-B14F-4D97-AF65-F5344CB8AC3E}">
        <p14:creationId xmlns:p14="http://schemas.microsoft.com/office/powerpoint/2010/main" val="45407400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250"/>
                                        <p:tgtEl>
                                          <p:spTgt spid="14"/>
                                        </p:tgtEl>
                                      </p:cBhvr>
                                    </p:animEffect>
                                    <p:anim calcmode="lin" valueType="num">
                                      <p:cBhvr>
                                        <p:cTn id="8" dur="1250" fill="hold"/>
                                        <p:tgtEl>
                                          <p:spTgt spid="14"/>
                                        </p:tgtEl>
                                        <p:attrNameLst>
                                          <p:attrName>ppt_x</p:attrName>
                                        </p:attrNameLst>
                                      </p:cBhvr>
                                      <p:tavLst>
                                        <p:tav tm="0">
                                          <p:val>
                                            <p:strVal val="#ppt_x"/>
                                          </p:val>
                                        </p:tav>
                                        <p:tav tm="100000">
                                          <p:val>
                                            <p:strVal val="#ppt_x"/>
                                          </p:val>
                                        </p:tav>
                                      </p:tavLst>
                                    </p:anim>
                                    <p:anim calcmode="lin" valueType="num">
                                      <p:cBhvr>
                                        <p:cTn id="9" dur="125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250"/>
                                        <p:tgtEl>
                                          <p:spTgt spid="17"/>
                                        </p:tgtEl>
                                      </p:cBhvr>
                                    </p:animEffect>
                                    <p:anim calcmode="lin" valueType="num">
                                      <p:cBhvr>
                                        <p:cTn id="13" dur="1250" fill="hold"/>
                                        <p:tgtEl>
                                          <p:spTgt spid="17"/>
                                        </p:tgtEl>
                                        <p:attrNameLst>
                                          <p:attrName>ppt_x</p:attrName>
                                        </p:attrNameLst>
                                      </p:cBhvr>
                                      <p:tavLst>
                                        <p:tav tm="0">
                                          <p:val>
                                            <p:strVal val="#ppt_x"/>
                                          </p:val>
                                        </p:tav>
                                        <p:tav tm="100000">
                                          <p:val>
                                            <p:strVal val="#ppt_x"/>
                                          </p:val>
                                        </p:tav>
                                      </p:tavLst>
                                    </p:anim>
                                    <p:anim calcmode="lin" valueType="num">
                                      <p:cBhvr>
                                        <p:cTn id="14" dur="1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9F8D388-3B0F-4FDC-8104-B159E31136C4}"/>
              </a:ext>
            </a:extLst>
          </p:cNvPr>
          <p:cNvSpPr txBox="1"/>
          <p:nvPr/>
        </p:nvSpPr>
        <p:spPr>
          <a:xfrm>
            <a:off x="863600" y="1908250"/>
            <a:ext cx="3314700" cy="392415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200" b="1" i="0" u="none" strike="noStrike" kern="1200" cap="none" spc="0" normalizeH="0" baseline="0" noProof="0">
                <a:ln>
                  <a:noFill/>
                </a:ln>
                <a:solidFill>
                  <a:srgbClr val="FF6600"/>
                </a:solidFill>
                <a:effectLst/>
                <a:uLnTx/>
                <a:uFillTx/>
                <a:latin typeface="Arial" panose="020F0502020204030204"/>
                <a:ea typeface="微软雅黑"/>
                <a:cs typeface="+mn-ea"/>
                <a:sym typeface="+mn-lt"/>
              </a:rPr>
              <a:t>十八大以来</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以习近平同志为核心的党中央先后提出“一带一路”建设、“新常态”、以及“供给侧改革”等重要论述，为我国经济改革和发展明确了目标，指明了方向，为全面建成小康社会、实现中华民族伟大复兴的中国梦打下了坚实的基础。让我们回顾下十八大以来中国经济</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10</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大关键词，盘点收获的喜悦，迎接十九大的到来。</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14" name="矩形 13">
            <a:extLst>
              <a:ext uri="{FF2B5EF4-FFF2-40B4-BE49-F238E27FC236}">
                <a16:creationId xmlns:a16="http://schemas.microsoft.com/office/drawing/2014/main" id="{7AEDE68E-0457-4AE0-90AE-D35970878B59}"/>
              </a:ext>
            </a:extLst>
          </p:cNvPr>
          <p:cNvSpPr/>
          <p:nvPr/>
        </p:nvSpPr>
        <p:spPr>
          <a:xfrm>
            <a:off x="679450" y="1666875"/>
            <a:ext cx="3683000" cy="44069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385E8C37-9ADE-4D95-A7BE-139A7259E7C0}"/>
              </a:ext>
            </a:extLst>
          </p:cNvPr>
          <p:cNvSpPr txBox="1"/>
          <p:nvPr/>
        </p:nvSpPr>
        <p:spPr>
          <a:xfrm>
            <a:off x="5583096" y="1387475"/>
            <a:ext cx="5253361" cy="523220"/>
          </a:xfrm>
          <a:prstGeom prst="rect">
            <a:avLst/>
          </a:prstGeom>
          <a:noFill/>
        </p:spPr>
        <p:txBody>
          <a:bodyPr wrap="none" rtlCol="0">
            <a:spAutoFit/>
          </a:bodyPr>
          <a:lstStyle>
            <a:defPPr>
              <a:defRPr lang="en-US"/>
            </a:defPPr>
            <a:lvl1pPr algn="ctr">
              <a:defRPr sz="2400" b="1">
                <a:solidFill>
                  <a:srgbClr val="C00000"/>
                </a:solidFill>
                <a:cs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srgbClr val="C00000"/>
                </a:solidFill>
                <a:effectLst/>
                <a:uLnTx/>
                <a:uFillTx/>
                <a:latin typeface="Arial" panose="020F0502020204030204"/>
                <a:ea typeface="微软雅黑"/>
                <a:sym typeface="+mn-lt"/>
              </a:rPr>
              <a:t>十八大以来中国经济</a:t>
            </a:r>
            <a:r>
              <a:rPr kumimoji="0" lang="en-US" altLang="zh-CN" sz="2800" b="1" i="0" u="none" strike="noStrike" kern="1200" cap="none" spc="0" normalizeH="0" baseline="0" noProof="0">
                <a:ln>
                  <a:noFill/>
                </a:ln>
                <a:solidFill>
                  <a:srgbClr val="C00000"/>
                </a:solidFill>
                <a:effectLst/>
                <a:uLnTx/>
                <a:uFillTx/>
                <a:latin typeface="Arial" panose="020F0502020204030204"/>
                <a:ea typeface="微软雅黑"/>
                <a:sym typeface="+mn-lt"/>
              </a:rPr>
              <a:t>10</a:t>
            </a:r>
            <a:r>
              <a:rPr kumimoji="0" lang="zh-CN" altLang="en-US" sz="2800" b="1" i="0" u="none" strike="noStrike" kern="1200" cap="none" spc="0" normalizeH="0" baseline="0" noProof="0">
                <a:ln>
                  <a:noFill/>
                </a:ln>
                <a:solidFill>
                  <a:srgbClr val="C00000"/>
                </a:solidFill>
                <a:effectLst/>
                <a:uLnTx/>
                <a:uFillTx/>
                <a:latin typeface="Arial" panose="020F0502020204030204"/>
                <a:ea typeface="微软雅黑"/>
                <a:sym typeface="+mn-lt"/>
              </a:rPr>
              <a:t>大关键词</a:t>
            </a:r>
            <a:endParaRPr kumimoji="0" lang="en-US" sz="2800" b="1" i="0" u="none" strike="noStrike" kern="1200" cap="none" spc="0" normalizeH="0" baseline="0" noProof="0">
              <a:ln>
                <a:noFill/>
              </a:ln>
              <a:solidFill>
                <a:srgbClr val="C00000"/>
              </a:solidFill>
              <a:effectLst/>
              <a:uLnTx/>
              <a:uFillTx/>
              <a:latin typeface="Arial" panose="020F0502020204030204"/>
              <a:ea typeface="微软雅黑"/>
              <a:sym typeface="+mn-lt"/>
            </a:endParaRPr>
          </a:p>
        </p:txBody>
      </p:sp>
      <p:sp>
        <p:nvSpPr>
          <p:cNvPr id="22" name="矩形 21">
            <a:extLst>
              <a:ext uri="{FF2B5EF4-FFF2-40B4-BE49-F238E27FC236}">
                <a16:creationId xmlns:a16="http://schemas.microsoft.com/office/drawing/2014/main" id="{6ACB7AD1-22FE-4588-9F80-C6B195CAE87F}"/>
              </a:ext>
            </a:extLst>
          </p:cNvPr>
          <p:cNvSpPr/>
          <p:nvPr/>
        </p:nvSpPr>
        <p:spPr>
          <a:xfrm>
            <a:off x="5129892" y="2136775"/>
            <a:ext cx="590459" cy="590459"/>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1</a:t>
            </a:r>
          </a:p>
        </p:txBody>
      </p:sp>
      <p:sp>
        <p:nvSpPr>
          <p:cNvPr id="24" name="矩形 23">
            <a:extLst>
              <a:ext uri="{FF2B5EF4-FFF2-40B4-BE49-F238E27FC236}">
                <a16:creationId xmlns:a16="http://schemas.microsoft.com/office/drawing/2014/main" id="{400AA86B-B47C-4F0C-920D-169DDAEBB088}"/>
              </a:ext>
            </a:extLst>
          </p:cNvPr>
          <p:cNvSpPr/>
          <p:nvPr/>
        </p:nvSpPr>
        <p:spPr>
          <a:xfrm>
            <a:off x="5706930" y="2136775"/>
            <a:ext cx="2407462" cy="59045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一带一路</a:t>
            </a:r>
            <a:endParaRPr kumimoji="0" 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26" name="矩形 25">
            <a:extLst>
              <a:ext uri="{FF2B5EF4-FFF2-40B4-BE49-F238E27FC236}">
                <a16:creationId xmlns:a16="http://schemas.microsoft.com/office/drawing/2014/main" id="{C45415FD-681C-4691-A974-7BF0606B5D64}"/>
              </a:ext>
            </a:extLst>
          </p:cNvPr>
          <p:cNvSpPr/>
          <p:nvPr/>
        </p:nvSpPr>
        <p:spPr>
          <a:xfrm>
            <a:off x="5129892" y="2937183"/>
            <a:ext cx="590459" cy="590459"/>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2</a:t>
            </a:r>
          </a:p>
        </p:txBody>
      </p:sp>
      <p:sp>
        <p:nvSpPr>
          <p:cNvPr id="27" name="矩形 26">
            <a:extLst>
              <a:ext uri="{FF2B5EF4-FFF2-40B4-BE49-F238E27FC236}">
                <a16:creationId xmlns:a16="http://schemas.microsoft.com/office/drawing/2014/main" id="{6471ACFC-3005-416A-9BDB-7C00A996FC48}"/>
              </a:ext>
            </a:extLst>
          </p:cNvPr>
          <p:cNvSpPr/>
          <p:nvPr/>
        </p:nvSpPr>
        <p:spPr>
          <a:xfrm>
            <a:off x="5706930" y="2937183"/>
            <a:ext cx="2407462" cy="59045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中国经济新常态</a:t>
            </a:r>
            <a:endParaRPr kumimoji="0" 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29" name="矩形 28">
            <a:extLst>
              <a:ext uri="{FF2B5EF4-FFF2-40B4-BE49-F238E27FC236}">
                <a16:creationId xmlns:a16="http://schemas.microsoft.com/office/drawing/2014/main" id="{1D0C0986-87AE-4DE2-9946-ED1F1B067C33}"/>
              </a:ext>
            </a:extLst>
          </p:cNvPr>
          <p:cNvSpPr/>
          <p:nvPr/>
        </p:nvSpPr>
        <p:spPr>
          <a:xfrm>
            <a:off x="5129892" y="3737591"/>
            <a:ext cx="590459" cy="590459"/>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3</a:t>
            </a:r>
          </a:p>
        </p:txBody>
      </p:sp>
      <p:sp>
        <p:nvSpPr>
          <p:cNvPr id="30" name="矩形 29">
            <a:extLst>
              <a:ext uri="{FF2B5EF4-FFF2-40B4-BE49-F238E27FC236}">
                <a16:creationId xmlns:a16="http://schemas.microsoft.com/office/drawing/2014/main" id="{083A9A32-0A09-4474-957B-E9D622895400}"/>
              </a:ext>
            </a:extLst>
          </p:cNvPr>
          <p:cNvSpPr/>
          <p:nvPr/>
        </p:nvSpPr>
        <p:spPr>
          <a:xfrm>
            <a:off x="5706930" y="3737591"/>
            <a:ext cx="2407462" cy="59045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京津翼协同发展</a:t>
            </a:r>
            <a:endParaRPr kumimoji="0" 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32" name="矩形 31">
            <a:extLst>
              <a:ext uri="{FF2B5EF4-FFF2-40B4-BE49-F238E27FC236}">
                <a16:creationId xmlns:a16="http://schemas.microsoft.com/office/drawing/2014/main" id="{C1335E22-B535-4DEF-9F82-ACD7F3EC045F}"/>
              </a:ext>
            </a:extLst>
          </p:cNvPr>
          <p:cNvSpPr/>
          <p:nvPr/>
        </p:nvSpPr>
        <p:spPr>
          <a:xfrm>
            <a:off x="5129892" y="4537999"/>
            <a:ext cx="590459" cy="590459"/>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4</a:t>
            </a:r>
          </a:p>
        </p:txBody>
      </p:sp>
      <p:sp>
        <p:nvSpPr>
          <p:cNvPr id="33" name="矩形 32">
            <a:extLst>
              <a:ext uri="{FF2B5EF4-FFF2-40B4-BE49-F238E27FC236}">
                <a16:creationId xmlns:a16="http://schemas.microsoft.com/office/drawing/2014/main" id="{D48586F2-39A3-4806-BF53-B06E333856D5}"/>
              </a:ext>
            </a:extLst>
          </p:cNvPr>
          <p:cNvSpPr/>
          <p:nvPr/>
        </p:nvSpPr>
        <p:spPr>
          <a:xfrm>
            <a:off x="5706930" y="4537999"/>
            <a:ext cx="2407462" cy="59045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供给侧结构性改革</a:t>
            </a:r>
            <a:endParaRPr kumimoji="0" 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35" name="矩形 34">
            <a:extLst>
              <a:ext uri="{FF2B5EF4-FFF2-40B4-BE49-F238E27FC236}">
                <a16:creationId xmlns:a16="http://schemas.microsoft.com/office/drawing/2014/main" id="{53D36B38-66B4-47E3-BB72-EC9A322B24F2}"/>
              </a:ext>
            </a:extLst>
          </p:cNvPr>
          <p:cNvSpPr/>
          <p:nvPr/>
        </p:nvSpPr>
        <p:spPr>
          <a:xfrm>
            <a:off x="5129892" y="5338408"/>
            <a:ext cx="590459" cy="590459"/>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5</a:t>
            </a:r>
          </a:p>
        </p:txBody>
      </p:sp>
      <p:sp>
        <p:nvSpPr>
          <p:cNvPr id="36" name="矩形 35">
            <a:extLst>
              <a:ext uri="{FF2B5EF4-FFF2-40B4-BE49-F238E27FC236}">
                <a16:creationId xmlns:a16="http://schemas.microsoft.com/office/drawing/2014/main" id="{BBC18BDD-880A-402B-9146-DEAC6245AC79}"/>
              </a:ext>
            </a:extLst>
          </p:cNvPr>
          <p:cNvSpPr/>
          <p:nvPr/>
        </p:nvSpPr>
        <p:spPr>
          <a:xfrm>
            <a:off x="5706930" y="5338408"/>
            <a:ext cx="2407462" cy="59045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三去一降一补</a:t>
            </a:r>
            <a:endParaRPr kumimoji="0" 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38" name="矩形 37">
            <a:extLst>
              <a:ext uri="{FF2B5EF4-FFF2-40B4-BE49-F238E27FC236}">
                <a16:creationId xmlns:a16="http://schemas.microsoft.com/office/drawing/2014/main" id="{00718CA3-2DA0-4087-B449-30E498D8769D}"/>
              </a:ext>
            </a:extLst>
          </p:cNvPr>
          <p:cNvSpPr/>
          <p:nvPr/>
        </p:nvSpPr>
        <p:spPr>
          <a:xfrm>
            <a:off x="8393792" y="2136775"/>
            <a:ext cx="590459" cy="590459"/>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6</a:t>
            </a:r>
          </a:p>
        </p:txBody>
      </p:sp>
      <p:sp>
        <p:nvSpPr>
          <p:cNvPr id="39" name="矩形 38">
            <a:extLst>
              <a:ext uri="{FF2B5EF4-FFF2-40B4-BE49-F238E27FC236}">
                <a16:creationId xmlns:a16="http://schemas.microsoft.com/office/drawing/2014/main" id="{5BD211D2-84A9-40A8-9FBB-7996229176FD}"/>
              </a:ext>
            </a:extLst>
          </p:cNvPr>
          <p:cNvSpPr/>
          <p:nvPr/>
        </p:nvSpPr>
        <p:spPr>
          <a:xfrm>
            <a:off x="8970830" y="2136775"/>
            <a:ext cx="2407462" cy="59045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脱贫攻坚</a:t>
            </a:r>
            <a:endParaRPr kumimoji="0" 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41" name="矩形 40">
            <a:extLst>
              <a:ext uri="{FF2B5EF4-FFF2-40B4-BE49-F238E27FC236}">
                <a16:creationId xmlns:a16="http://schemas.microsoft.com/office/drawing/2014/main" id="{EA02A9AC-75F1-476A-A9E9-B42CA1531BC3}"/>
              </a:ext>
            </a:extLst>
          </p:cNvPr>
          <p:cNvSpPr/>
          <p:nvPr/>
        </p:nvSpPr>
        <p:spPr>
          <a:xfrm>
            <a:off x="8393792" y="2937183"/>
            <a:ext cx="590459" cy="590459"/>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7</a:t>
            </a:r>
          </a:p>
        </p:txBody>
      </p:sp>
      <p:sp>
        <p:nvSpPr>
          <p:cNvPr id="42" name="矩形 41">
            <a:extLst>
              <a:ext uri="{FF2B5EF4-FFF2-40B4-BE49-F238E27FC236}">
                <a16:creationId xmlns:a16="http://schemas.microsoft.com/office/drawing/2014/main" id="{8D07D8B2-CF29-4688-BF69-43CA01D88636}"/>
              </a:ext>
            </a:extLst>
          </p:cNvPr>
          <p:cNvSpPr/>
          <p:nvPr/>
        </p:nvSpPr>
        <p:spPr>
          <a:xfrm>
            <a:off x="8970830" y="2937183"/>
            <a:ext cx="2407462" cy="59045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深化财税体制改革</a:t>
            </a:r>
            <a:endParaRPr kumimoji="0" 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44" name="矩形 43">
            <a:extLst>
              <a:ext uri="{FF2B5EF4-FFF2-40B4-BE49-F238E27FC236}">
                <a16:creationId xmlns:a16="http://schemas.microsoft.com/office/drawing/2014/main" id="{28D703D5-CBF0-4A1C-BC04-74C46E3A0759}"/>
              </a:ext>
            </a:extLst>
          </p:cNvPr>
          <p:cNvSpPr/>
          <p:nvPr/>
        </p:nvSpPr>
        <p:spPr>
          <a:xfrm>
            <a:off x="8393792" y="3737591"/>
            <a:ext cx="590459" cy="590459"/>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8</a:t>
            </a:r>
          </a:p>
        </p:txBody>
      </p:sp>
      <p:sp>
        <p:nvSpPr>
          <p:cNvPr id="45" name="矩形 44">
            <a:extLst>
              <a:ext uri="{FF2B5EF4-FFF2-40B4-BE49-F238E27FC236}">
                <a16:creationId xmlns:a16="http://schemas.microsoft.com/office/drawing/2014/main" id="{3D611C79-F183-4468-857E-15BF363A8C35}"/>
              </a:ext>
            </a:extLst>
          </p:cNvPr>
          <p:cNvSpPr/>
          <p:nvPr/>
        </p:nvSpPr>
        <p:spPr>
          <a:xfrm>
            <a:off x="8970830" y="3737591"/>
            <a:ext cx="2407462" cy="59045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大众创业万众创新</a:t>
            </a:r>
            <a:endParaRPr kumimoji="0" 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47" name="矩形 46">
            <a:extLst>
              <a:ext uri="{FF2B5EF4-FFF2-40B4-BE49-F238E27FC236}">
                <a16:creationId xmlns:a16="http://schemas.microsoft.com/office/drawing/2014/main" id="{1E822BE5-20EB-4C77-A322-7677B5220363}"/>
              </a:ext>
            </a:extLst>
          </p:cNvPr>
          <p:cNvSpPr/>
          <p:nvPr/>
        </p:nvSpPr>
        <p:spPr>
          <a:xfrm>
            <a:off x="8393792" y="4537999"/>
            <a:ext cx="590459" cy="590459"/>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9</a:t>
            </a:r>
          </a:p>
        </p:txBody>
      </p:sp>
      <p:sp>
        <p:nvSpPr>
          <p:cNvPr id="48" name="矩形 47">
            <a:extLst>
              <a:ext uri="{FF2B5EF4-FFF2-40B4-BE49-F238E27FC236}">
                <a16:creationId xmlns:a16="http://schemas.microsoft.com/office/drawing/2014/main" id="{F8C84780-F19F-4868-A94C-7E5216F6D4FC}"/>
              </a:ext>
            </a:extLst>
          </p:cNvPr>
          <p:cNvSpPr/>
          <p:nvPr/>
        </p:nvSpPr>
        <p:spPr>
          <a:xfrm>
            <a:off x="8970830" y="4537999"/>
            <a:ext cx="2407462" cy="59045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互联网＋</a:t>
            </a:r>
            <a:endParaRPr kumimoji="0" 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50" name="矩形 49">
            <a:extLst>
              <a:ext uri="{FF2B5EF4-FFF2-40B4-BE49-F238E27FC236}">
                <a16:creationId xmlns:a16="http://schemas.microsoft.com/office/drawing/2014/main" id="{F6417D48-A99F-470D-8B00-E440D308ABE1}"/>
              </a:ext>
            </a:extLst>
          </p:cNvPr>
          <p:cNvSpPr/>
          <p:nvPr/>
        </p:nvSpPr>
        <p:spPr>
          <a:xfrm>
            <a:off x="8393792" y="5338408"/>
            <a:ext cx="590459" cy="590459"/>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10</a:t>
            </a:r>
          </a:p>
        </p:txBody>
      </p:sp>
      <p:sp>
        <p:nvSpPr>
          <p:cNvPr id="51" name="矩形 50">
            <a:extLst>
              <a:ext uri="{FF2B5EF4-FFF2-40B4-BE49-F238E27FC236}">
                <a16:creationId xmlns:a16="http://schemas.microsoft.com/office/drawing/2014/main" id="{3953C0B5-839B-4EF1-98A9-A859E2D3AF77}"/>
              </a:ext>
            </a:extLst>
          </p:cNvPr>
          <p:cNvSpPr/>
          <p:nvPr/>
        </p:nvSpPr>
        <p:spPr>
          <a:xfrm>
            <a:off x="8970830" y="5338408"/>
            <a:ext cx="2407462" cy="59045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中国制造</a:t>
            </a:r>
            <a:r>
              <a:rPr kumimoji="0" lang="en-US" altLang="zh-CN"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2025</a:t>
            </a:r>
            <a:endParaRPr kumimoji="0" lang="en-US" sz="2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4705495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750"/>
                                        <p:tgtEl>
                                          <p:spTgt spid="14"/>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1500"/>
                                        <p:tgtEl>
                                          <p:spTgt spid="3"/>
                                        </p:tgtEl>
                                      </p:cBhvr>
                                    </p:animEffect>
                                  </p:childTnLst>
                                </p:cTn>
                              </p:par>
                            </p:childTnLst>
                          </p:cTn>
                        </p:par>
                        <p:par>
                          <p:cTn id="12" fill="hold">
                            <p:stCondLst>
                              <p:cond delay="2250"/>
                            </p:stCondLst>
                            <p:childTnLst>
                              <p:par>
                                <p:cTn id="13" presetID="23" presetClass="entr" presetSubtype="3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strVal val="(6*min(max(#ppt_w*#ppt_h,.3),1)-7.4)/-.7*#ppt_w"/>
                                          </p:val>
                                        </p:tav>
                                        <p:tav tm="100000">
                                          <p:val>
                                            <p:strVal val="#ppt_w"/>
                                          </p:val>
                                        </p:tav>
                                      </p:tavLst>
                                    </p:anim>
                                    <p:anim calcmode="lin" valueType="num">
                                      <p:cBhvr>
                                        <p:cTn id="16" dur="1000" fill="hold"/>
                                        <p:tgtEl>
                                          <p:spTgt spid="4"/>
                                        </p:tgtEl>
                                        <p:attrNameLst>
                                          <p:attrName>ppt_h</p:attrName>
                                        </p:attrNameLst>
                                      </p:cBhvr>
                                      <p:tavLst>
                                        <p:tav tm="0">
                                          <p:val>
                                            <p:strVal val="(6*min(max(#ppt_w*#ppt_h,.3),1)-7.4)/-.7*#ppt_h"/>
                                          </p:val>
                                        </p:tav>
                                        <p:tav tm="100000">
                                          <p:val>
                                            <p:strVal val="#ppt_h"/>
                                          </p:val>
                                        </p:tav>
                                      </p:tavLst>
                                    </p:anim>
                                    <p:anim calcmode="lin" valueType="num">
                                      <p:cBhvr>
                                        <p:cTn id="17" dur="1000" fill="hold"/>
                                        <p:tgtEl>
                                          <p:spTgt spid="4"/>
                                        </p:tgtEl>
                                        <p:attrNameLst>
                                          <p:attrName>ppt_x</p:attrName>
                                        </p:attrNameLst>
                                      </p:cBhvr>
                                      <p:tavLst>
                                        <p:tav tm="0">
                                          <p:val>
                                            <p:fltVal val="0.5"/>
                                          </p:val>
                                        </p:tav>
                                        <p:tav tm="100000">
                                          <p:val>
                                            <p:strVal val="#ppt_x"/>
                                          </p:val>
                                        </p:tav>
                                      </p:tavLst>
                                    </p:anim>
                                    <p:anim calcmode="lin" valueType="num">
                                      <p:cBhvr>
                                        <p:cTn id="18" dur="1000" fill="hold"/>
                                        <p:tgtEl>
                                          <p:spTgt spid="4"/>
                                        </p:tgtEl>
                                        <p:attrNameLst>
                                          <p:attrName>ppt_y</p:attrName>
                                        </p:attrNameLst>
                                      </p:cBhvr>
                                      <p:tavLst>
                                        <p:tav tm="0">
                                          <p:val>
                                            <p:strVal val="1+(6*min(max(#ppt_w*#ppt_h,.3),1)-7.4)/-.7*#ppt_h/2"/>
                                          </p:val>
                                        </p:tav>
                                        <p:tav tm="100000">
                                          <p:val>
                                            <p:strVal val="#ppt_y"/>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750" fill="hold"/>
                                        <p:tgtEl>
                                          <p:spTgt spid="22"/>
                                        </p:tgtEl>
                                        <p:attrNameLst>
                                          <p:attrName>ppt_w</p:attrName>
                                        </p:attrNameLst>
                                      </p:cBhvr>
                                      <p:tavLst>
                                        <p:tav tm="0">
                                          <p:val>
                                            <p:fltVal val="0"/>
                                          </p:val>
                                        </p:tav>
                                        <p:tav tm="100000">
                                          <p:val>
                                            <p:strVal val="#ppt_w"/>
                                          </p:val>
                                        </p:tav>
                                      </p:tavLst>
                                    </p:anim>
                                    <p:anim calcmode="lin" valueType="num">
                                      <p:cBhvr>
                                        <p:cTn id="22" dur="750" fill="hold"/>
                                        <p:tgtEl>
                                          <p:spTgt spid="22"/>
                                        </p:tgtEl>
                                        <p:attrNameLst>
                                          <p:attrName>ppt_h</p:attrName>
                                        </p:attrNameLst>
                                      </p:cBhvr>
                                      <p:tavLst>
                                        <p:tav tm="0">
                                          <p:val>
                                            <p:fltVal val="0"/>
                                          </p:val>
                                        </p:tav>
                                        <p:tav tm="100000">
                                          <p:val>
                                            <p:strVal val="#ppt_h"/>
                                          </p:val>
                                        </p:tav>
                                      </p:tavLst>
                                    </p:anim>
                                    <p:animEffect transition="in" filter="fade">
                                      <p:cBhvr>
                                        <p:cTn id="23" dur="750"/>
                                        <p:tgtEl>
                                          <p:spTgt spid="22"/>
                                        </p:tgtEl>
                                      </p:cBhvr>
                                    </p:animEffect>
                                  </p:childTnLst>
                                </p:cTn>
                              </p:par>
                            </p:childTnLst>
                          </p:cTn>
                        </p:par>
                        <p:par>
                          <p:cTn id="24" fill="hold">
                            <p:stCondLst>
                              <p:cond delay="3250"/>
                            </p:stCondLst>
                            <p:childTnLst>
                              <p:par>
                                <p:cTn id="25" presetID="14" presetClass="entr" presetSubtype="1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randombar(horizontal)">
                                      <p:cBhvr>
                                        <p:cTn id="27" dur="750"/>
                                        <p:tgtEl>
                                          <p:spTgt spid="24"/>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750" fill="hold"/>
                                        <p:tgtEl>
                                          <p:spTgt spid="26"/>
                                        </p:tgtEl>
                                        <p:attrNameLst>
                                          <p:attrName>ppt_w</p:attrName>
                                        </p:attrNameLst>
                                      </p:cBhvr>
                                      <p:tavLst>
                                        <p:tav tm="0">
                                          <p:val>
                                            <p:fltVal val="0"/>
                                          </p:val>
                                        </p:tav>
                                        <p:tav tm="100000">
                                          <p:val>
                                            <p:strVal val="#ppt_w"/>
                                          </p:val>
                                        </p:tav>
                                      </p:tavLst>
                                    </p:anim>
                                    <p:anim calcmode="lin" valueType="num">
                                      <p:cBhvr>
                                        <p:cTn id="31" dur="750" fill="hold"/>
                                        <p:tgtEl>
                                          <p:spTgt spid="26"/>
                                        </p:tgtEl>
                                        <p:attrNameLst>
                                          <p:attrName>ppt_h</p:attrName>
                                        </p:attrNameLst>
                                      </p:cBhvr>
                                      <p:tavLst>
                                        <p:tav tm="0">
                                          <p:val>
                                            <p:fltVal val="0"/>
                                          </p:val>
                                        </p:tav>
                                        <p:tav tm="100000">
                                          <p:val>
                                            <p:strVal val="#ppt_h"/>
                                          </p:val>
                                        </p:tav>
                                      </p:tavLst>
                                    </p:anim>
                                    <p:animEffect transition="in" filter="fade">
                                      <p:cBhvr>
                                        <p:cTn id="32" dur="750"/>
                                        <p:tgtEl>
                                          <p:spTgt spid="26"/>
                                        </p:tgtEl>
                                      </p:cBhvr>
                                    </p:animEffect>
                                  </p:childTnLst>
                                </p:cTn>
                              </p:par>
                            </p:childTnLst>
                          </p:cTn>
                        </p:par>
                        <p:par>
                          <p:cTn id="33" fill="hold">
                            <p:stCondLst>
                              <p:cond delay="4000"/>
                            </p:stCondLst>
                            <p:childTnLst>
                              <p:par>
                                <p:cTn id="34" presetID="14" presetClass="entr" presetSubtype="1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randombar(horizontal)">
                                      <p:cBhvr>
                                        <p:cTn id="36" dur="750"/>
                                        <p:tgtEl>
                                          <p:spTgt spid="27"/>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750" fill="hold"/>
                                        <p:tgtEl>
                                          <p:spTgt spid="29"/>
                                        </p:tgtEl>
                                        <p:attrNameLst>
                                          <p:attrName>ppt_w</p:attrName>
                                        </p:attrNameLst>
                                      </p:cBhvr>
                                      <p:tavLst>
                                        <p:tav tm="0">
                                          <p:val>
                                            <p:fltVal val="0"/>
                                          </p:val>
                                        </p:tav>
                                        <p:tav tm="100000">
                                          <p:val>
                                            <p:strVal val="#ppt_w"/>
                                          </p:val>
                                        </p:tav>
                                      </p:tavLst>
                                    </p:anim>
                                    <p:anim calcmode="lin" valueType="num">
                                      <p:cBhvr>
                                        <p:cTn id="40" dur="750" fill="hold"/>
                                        <p:tgtEl>
                                          <p:spTgt spid="29"/>
                                        </p:tgtEl>
                                        <p:attrNameLst>
                                          <p:attrName>ppt_h</p:attrName>
                                        </p:attrNameLst>
                                      </p:cBhvr>
                                      <p:tavLst>
                                        <p:tav tm="0">
                                          <p:val>
                                            <p:fltVal val="0"/>
                                          </p:val>
                                        </p:tav>
                                        <p:tav tm="100000">
                                          <p:val>
                                            <p:strVal val="#ppt_h"/>
                                          </p:val>
                                        </p:tav>
                                      </p:tavLst>
                                    </p:anim>
                                    <p:animEffect transition="in" filter="fade">
                                      <p:cBhvr>
                                        <p:cTn id="41" dur="750"/>
                                        <p:tgtEl>
                                          <p:spTgt spid="29"/>
                                        </p:tgtEl>
                                      </p:cBhvr>
                                    </p:animEffect>
                                  </p:childTnLst>
                                </p:cTn>
                              </p:par>
                            </p:childTnLst>
                          </p:cTn>
                        </p:par>
                        <p:par>
                          <p:cTn id="42" fill="hold">
                            <p:stCondLst>
                              <p:cond delay="4750"/>
                            </p:stCondLst>
                            <p:childTnLst>
                              <p:par>
                                <p:cTn id="43" presetID="14" presetClass="entr" presetSubtype="1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randombar(horizontal)">
                                      <p:cBhvr>
                                        <p:cTn id="45" dur="750"/>
                                        <p:tgtEl>
                                          <p:spTgt spid="3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750" fill="hold"/>
                                        <p:tgtEl>
                                          <p:spTgt spid="32"/>
                                        </p:tgtEl>
                                        <p:attrNameLst>
                                          <p:attrName>ppt_w</p:attrName>
                                        </p:attrNameLst>
                                      </p:cBhvr>
                                      <p:tavLst>
                                        <p:tav tm="0">
                                          <p:val>
                                            <p:fltVal val="0"/>
                                          </p:val>
                                        </p:tav>
                                        <p:tav tm="100000">
                                          <p:val>
                                            <p:strVal val="#ppt_w"/>
                                          </p:val>
                                        </p:tav>
                                      </p:tavLst>
                                    </p:anim>
                                    <p:anim calcmode="lin" valueType="num">
                                      <p:cBhvr>
                                        <p:cTn id="49" dur="750" fill="hold"/>
                                        <p:tgtEl>
                                          <p:spTgt spid="32"/>
                                        </p:tgtEl>
                                        <p:attrNameLst>
                                          <p:attrName>ppt_h</p:attrName>
                                        </p:attrNameLst>
                                      </p:cBhvr>
                                      <p:tavLst>
                                        <p:tav tm="0">
                                          <p:val>
                                            <p:fltVal val="0"/>
                                          </p:val>
                                        </p:tav>
                                        <p:tav tm="100000">
                                          <p:val>
                                            <p:strVal val="#ppt_h"/>
                                          </p:val>
                                        </p:tav>
                                      </p:tavLst>
                                    </p:anim>
                                    <p:animEffect transition="in" filter="fade">
                                      <p:cBhvr>
                                        <p:cTn id="50" dur="750"/>
                                        <p:tgtEl>
                                          <p:spTgt spid="32"/>
                                        </p:tgtEl>
                                      </p:cBhvr>
                                    </p:animEffect>
                                  </p:childTnLst>
                                </p:cTn>
                              </p:par>
                            </p:childTnLst>
                          </p:cTn>
                        </p:par>
                        <p:par>
                          <p:cTn id="51" fill="hold">
                            <p:stCondLst>
                              <p:cond delay="5500"/>
                            </p:stCondLst>
                            <p:childTnLst>
                              <p:par>
                                <p:cTn id="52" presetID="14" presetClass="entr" presetSubtype="1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randombar(horizontal)">
                                      <p:cBhvr>
                                        <p:cTn id="54" dur="750"/>
                                        <p:tgtEl>
                                          <p:spTgt spid="3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750" fill="hold"/>
                                        <p:tgtEl>
                                          <p:spTgt spid="35"/>
                                        </p:tgtEl>
                                        <p:attrNameLst>
                                          <p:attrName>ppt_w</p:attrName>
                                        </p:attrNameLst>
                                      </p:cBhvr>
                                      <p:tavLst>
                                        <p:tav tm="0">
                                          <p:val>
                                            <p:fltVal val="0"/>
                                          </p:val>
                                        </p:tav>
                                        <p:tav tm="100000">
                                          <p:val>
                                            <p:strVal val="#ppt_w"/>
                                          </p:val>
                                        </p:tav>
                                      </p:tavLst>
                                    </p:anim>
                                    <p:anim calcmode="lin" valueType="num">
                                      <p:cBhvr>
                                        <p:cTn id="58" dur="750" fill="hold"/>
                                        <p:tgtEl>
                                          <p:spTgt spid="35"/>
                                        </p:tgtEl>
                                        <p:attrNameLst>
                                          <p:attrName>ppt_h</p:attrName>
                                        </p:attrNameLst>
                                      </p:cBhvr>
                                      <p:tavLst>
                                        <p:tav tm="0">
                                          <p:val>
                                            <p:fltVal val="0"/>
                                          </p:val>
                                        </p:tav>
                                        <p:tav tm="100000">
                                          <p:val>
                                            <p:strVal val="#ppt_h"/>
                                          </p:val>
                                        </p:tav>
                                      </p:tavLst>
                                    </p:anim>
                                    <p:animEffect transition="in" filter="fade">
                                      <p:cBhvr>
                                        <p:cTn id="59" dur="750"/>
                                        <p:tgtEl>
                                          <p:spTgt spid="35"/>
                                        </p:tgtEl>
                                      </p:cBhvr>
                                    </p:animEffect>
                                  </p:childTnLst>
                                </p:cTn>
                              </p:par>
                            </p:childTnLst>
                          </p:cTn>
                        </p:par>
                        <p:par>
                          <p:cTn id="60" fill="hold">
                            <p:stCondLst>
                              <p:cond delay="6250"/>
                            </p:stCondLst>
                            <p:childTnLst>
                              <p:par>
                                <p:cTn id="61" presetID="14" presetClass="entr" presetSubtype="1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randombar(horizontal)">
                                      <p:cBhvr>
                                        <p:cTn id="63" dur="750"/>
                                        <p:tgtEl>
                                          <p:spTgt spid="3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750" fill="hold"/>
                                        <p:tgtEl>
                                          <p:spTgt spid="38"/>
                                        </p:tgtEl>
                                        <p:attrNameLst>
                                          <p:attrName>ppt_w</p:attrName>
                                        </p:attrNameLst>
                                      </p:cBhvr>
                                      <p:tavLst>
                                        <p:tav tm="0">
                                          <p:val>
                                            <p:fltVal val="0"/>
                                          </p:val>
                                        </p:tav>
                                        <p:tav tm="100000">
                                          <p:val>
                                            <p:strVal val="#ppt_w"/>
                                          </p:val>
                                        </p:tav>
                                      </p:tavLst>
                                    </p:anim>
                                    <p:anim calcmode="lin" valueType="num">
                                      <p:cBhvr>
                                        <p:cTn id="67" dur="750" fill="hold"/>
                                        <p:tgtEl>
                                          <p:spTgt spid="38"/>
                                        </p:tgtEl>
                                        <p:attrNameLst>
                                          <p:attrName>ppt_h</p:attrName>
                                        </p:attrNameLst>
                                      </p:cBhvr>
                                      <p:tavLst>
                                        <p:tav tm="0">
                                          <p:val>
                                            <p:fltVal val="0"/>
                                          </p:val>
                                        </p:tav>
                                        <p:tav tm="100000">
                                          <p:val>
                                            <p:strVal val="#ppt_h"/>
                                          </p:val>
                                        </p:tav>
                                      </p:tavLst>
                                    </p:anim>
                                    <p:animEffect transition="in" filter="fade">
                                      <p:cBhvr>
                                        <p:cTn id="68" dur="750"/>
                                        <p:tgtEl>
                                          <p:spTgt spid="38"/>
                                        </p:tgtEl>
                                      </p:cBhvr>
                                    </p:animEffect>
                                  </p:childTnLst>
                                </p:cTn>
                              </p:par>
                            </p:childTnLst>
                          </p:cTn>
                        </p:par>
                        <p:par>
                          <p:cTn id="69" fill="hold">
                            <p:stCondLst>
                              <p:cond delay="7000"/>
                            </p:stCondLst>
                            <p:childTnLst>
                              <p:par>
                                <p:cTn id="70" presetID="14" presetClass="entr" presetSubtype="10" fill="hold" grpId="0"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randombar(horizontal)">
                                      <p:cBhvr>
                                        <p:cTn id="72" dur="750"/>
                                        <p:tgtEl>
                                          <p:spTgt spid="39"/>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p:cTn id="75" dur="750" fill="hold"/>
                                        <p:tgtEl>
                                          <p:spTgt spid="41"/>
                                        </p:tgtEl>
                                        <p:attrNameLst>
                                          <p:attrName>ppt_w</p:attrName>
                                        </p:attrNameLst>
                                      </p:cBhvr>
                                      <p:tavLst>
                                        <p:tav tm="0">
                                          <p:val>
                                            <p:fltVal val="0"/>
                                          </p:val>
                                        </p:tav>
                                        <p:tav tm="100000">
                                          <p:val>
                                            <p:strVal val="#ppt_w"/>
                                          </p:val>
                                        </p:tav>
                                      </p:tavLst>
                                    </p:anim>
                                    <p:anim calcmode="lin" valueType="num">
                                      <p:cBhvr>
                                        <p:cTn id="76" dur="750" fill="hold"/>
                                        <p:tgtEl>
                                          <p:spTgt spid="41"/>
                                        </p:tgtEl>
                                        <p:attrNameLst>
                                          <p:attrName>ppt_h</p:attrName>
                                        </p:attrNameLst>
                                      </p:cBhvr>
                                      <p:tavLst>
                                        <p:tav tm="0">
                                          <p:val>
                                            <p:fltVal val="0"/>
                                          </p:val>
                                        </p:tav>
                                        <p:tav tm="100000">
                                          <p:val>
                                            <p:strVal val="#ppt_h"/>
                                          </p:val>
                                        </p:tav>
                                      </p:tavLst>
                                    </p:anim>
                                    <p:animEffect transition="in" filter="fade">
                                      <p:cBhvr>
                                        <p:cTn id="77" dur="750"/>
                                        <p:tgtEl>
                                          <p:spTgt spid="41"/>
                                        </p:tgtEl>
                                      </p:cBhvr>
                                    </p:animEffect>
                                  </p:childTnLst>
                                </p:cTn>
                              </p:par>
                            </p:childTnLst>
                          </p:cTn>
                        </p:par>
                        <p:par>
                          <p:cTn id="78" fill="hold">
                            <p:stCondLst>
                              <p:cond delay="7750"/>
                            </p:stCondLst>
                            <p:childTnLst>
                              <p:par>
                                <p:cTn id="79" presetID="14" presetClass="entr" presetSubtype="10"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randombar(horizontal)">
                                      <p:cBhvr>
                                        <p:cTn id="81" dur="750"/>
                                        <p:tgtEl>
                                          <p:spTgt spid="42"/>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p:cTn id="84" dur="750" fill="hold"/>
                                        <p:tgtEl>
                                          <p:spTgt spid="44"/>
                                        </p:tgtEl>
                                        <p:attrNameLst>
                                          <p:attrName>ppt_w</p:attrName>
                                        </p:attrNameLst>
                                      </p:cBhvr>
                                      <p:tavLst>
                                        <p:tav tm="0">
                                          <p:val>
                                            <p:fltVal val="0"/>
                                          </p:val>
                                        </p:tav>
                                        <p:tav tm="100000">
                                          <p:val>
                                            <p:strVal val="#ppt_w"/>
                                          </p:val>
                                        </p:tav>
                                      </p:tavLst>
                                    </p:anim>
                                    <p:anim calcmode="lin" valueType="num">
                                      <p:cBhvr>
                                        <p:cTn id="85" dur="750" fill="hold"/>
                                        <p:tgtEl>
                                          <p:spTgt spid="44"/>
                                        </p:tgtEl>
                                        <p:attrNameLst>
                                          <p:attrName>ppt_h</p:attrName>
                                        </p:attrNameLst>
                                      </p:cBhvr>
                                      <p:tavLst>
                                        <p:tav tm="0">
                                          <p:val>
                                            <p:fltVal val="0"/>
                                          </p:val>
                                        </p:tav>
                                        <p:tav tm="100000">
                                          <p:val>
                                            <p:strVal val="#ppt_h"/>
                                          </p:val>
                                        </p:tav>
                                      </p:tavLst>
                                    </p:anim>
                                    <p:animEffect transition="in" filter="fade">
                                      <p:cBhvr>
                                        <p:cTn id="86" dur="750"/>
                                        <p:tgtEl>
                                          <p:spTgt spid="44"/>
                                        </p:tgtEl>
                                      </p:cBhvr>
                                    </p:animEffect>
                                  </p:childTnLst>
                                </p:cTn>
                              </p:par>
                            </p:childTnLst>
                          </p:cTn>
                        </p:par>
                        <p:par>
                          <p:cTn id="87" fill="hold">
                            <p:stCondLst>
                              <p:cond delay="8500"/>
                            </p:stCondLst>
                            <p:childTnLst>
                              <p:par>
                                <p:cTn id="88" presetID="14" presetClass="entr" presetSubtype="1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randombar(horizontal)">
                                      <p:cBhvr>
                                        <p:cTn id="90" dur="750"/>
                                        <p:tgtEl>
                                          <p:spTgt spid="45"/>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7"/>
                                        </p:tgtEl>
                                        <p:attrNameLst>
                                          <p:attrName>style.visibility</p:attrName>
                                        </p:attrNameLst>
                                      </p:cBhvr>
                                      <p:to>
                                        <p:strVal val="visible"/>
                                      </p:to>
                                    </p:set>
                                    <p:anim calcmode="lin" valueType="num">
                                      <p:cBhvr>
                                        <p:cTn id="93" dur="750" fill="hold"/>
                                        <p:tgtEl>
                                          <p:spTgt spid="47"/>
                                        </p:tgtEl>
                                        <p:attrNameLst>
                                          <p:attrName>ppt_w</p:attrName>
                                        </p:attrNameLst>
                                      </p:cBhvr>
                                      <p:tavLst>
                                        <p:tav tm="0">
                                          <p:val>
                                            <p:fltVal val="0"/>
                                          </p:val>
                                        </p:tav>
                                        <p:tav tm="100000">
                                          <p:val>
                                            <p:strVal val="#ppt_w"/>
                                          </p:val>
                                        </p:tav>
                                      </p:tavLst>
                                    </p:anim>
                                    <p:anim calcmode="lin" valueType="num">
                                      <p:cBhvr>
                                        <p:cTn id="94" dur="750" fill="hold"/>
                                        <p:tgtEl>
                                          <p:spTgt spid="47"/>
                                        </p:tgtEl>
                                        <p:attrNameLst>
                                          <p:attrName>ppt_h</p:attrName>
                                        </p:attrNameLst>
                                      </p:cBhvr>
                                      <p:tavLst>
                                        <p:tav tm="0">
                                          <p:val>
                                            <p:fltVal val="0"/>
                                          </p:val>
                                        </p:tav>
                                        <p:tav tm="100000">
                                          <p:val>
                                            <p:strVal val="#ppt_h"/>
                                          </p:val>
                                        </p:tav>
                                      </p:tavLst>
                                    </p:anim>
                                    <p:animEffect transition="in" filter="fade">
                                      <p:cBhvr>
                                        <p:cTn id="95" dur="750"/>
                                        <p:tgtEl>
                                          <p:spTgt spid="47"/>
                                        </p:tgtEl>
                                      </p:cBhvr>
                                    </p:animEffect>
                                  </p:childTnLst>
                                </p:cTn>
                              </p:par>
                            </p:childTnLst>
                          </p:cTn>
                        </p:par>
                        <p:par>
                          <p:cTn id="96" fill="hold">
                            <p:stCondLst>
                              <p:cond delay="9250"/>
                            </p:stCondLst>
                            <p:childTnLst>
                              <p:par>
                                <p:cTn id="97" presetID="14" presetClass="entr" presetSubtype="10" fill="hold" grpId="0" nodeType="after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randombar(horizontal)">
                                      <p:cBhvr>
                                        <p:cTn id="99" dur="750"/>
                                        <p:tgtEl>
                                          <p:spTgt spid="4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50"/>
                                        </p:tgtEl>
                                        <p:attrNameLst>
                                          <p:attrName>style.visibility</p:attrName>
                                        </p:attrNameLst>
                                      </p:cBhvr>
                                      <p:to>
                                        <p:strVal val="visible"/>
                                      </p:to>
                                    </p:set>
                                    <p:anim calcmode="lin" valueType="num">
                                      <p:cBhvr>
                                        <p:cTn id="102" dur="750" fill="hold"/>
                                        <p:tgtEl>
                                          <p:spTgt spid="50"/>
                                        </p:tgtEl>
                                        <p:attrNameLst>
                                          <p:attrName>ppt_w</p:attrName>
                                        </p:attrNameLst>
                                      </p:cBhvr>
                                      <p:tavLst>
                                        <p:tav tm="0">
                                          <p:val>
                                            <p:fltVal val="0"/>
                                          </p:val>
                                        </p:tav>
                                        <p:tav tm="100000">
                                          <p:val>
                                            <p:strVal val="#ppt_w"/>
                                          </p:val>
                                        </p:tav>
                                      </p:tavLst>
                                    </p:anim>
                                    <p:anim calcmode="lin" valueType="num">
                                      <p:cBhvr>
                                        <p:cTn id="103" dur="750" fill="hold"/>
                                        <p:tgtEl>
                                          <p:spTgt spid="50"/>
                                        </p:tgtEl>
                                        <p:attrNameLst>
                                          <p:attrName>ppt_h</p:attrName>
                                        </p:attrNameLst>
                                      </p:cBhvr>
                                      <p:tavLst>
                                        <p:tav tm="0">
                                          <p:val>
                                            <p:fltVal val="0"/>
                                          </p:val>
                                        </p:tav>
                                        <p:tav tm="100000">
                                          <p:val>
                                            <p:strVal val="#ppt_h"/>
                                          </p:val>
                                        </p:tav>
                                      </p:tavLst>
                                    </p:anim>
                                    <p:animEffect transition="in" filter="fade">
                                      <p:cBhvr>
                                        <p:cTn id="104" dur="750"/>
                                        <p:tgtEl>
                                          <p:spTgt spid="50"/>
                                        </p:tgtEl>
                                      </p:cBhvr>
                                    </p:animEffect>
                                  </p:childTnLst>
                                </p:cTn>
                              </p:par>
                            </p:childTnLst>
                          </p:cTn>
                        </p:par>
                        <p:par>
                          <p:cTn id="105" fill="hold">
                            <p:stCondLst>
                              <p:cond delay="10000"/>
                            </p:stCondLst>
                            <p:childTnLst>
                              <p:par>
                                <p:cTn id="106" presetID="14" presetClass="entr" presetSubtype="10" fill="hold" grpId="0" nodeType="after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randombar(horizontal)">
                                      <p:cBhvr>
                                        <p:cTn id="108" dur="7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P spid="4" grpId="0"/>
      <p:bldP spid="22" grpId="0" animBg="1"/>
      <p:bldP spid="24" grpId="0" animBg="1"/>
      <p:bldP spid="26" grpId="0" animBg="1"/>
      <p:bldP spid="27" grpId="0" animBg="1"/>
      <p:bldP spid="29" grpId="0" animBg="1"/>
      <p:bldP spid="30" grpId="0" animBg="1"/>
      <p:bldP spid="32" grpId="0" animBg="1"/>
      <p:bldP spid="33" grpId="0" animBg="1"/>
      <p:bldP spid="35" grpId="0" animBg="1"/>
      <p:bldP spid="36" grpId="0" animBg="1"/>
      <p:bldP spid="38" grpId="0" animBg="1"/>
      <p:bldP spid="39" grpId="0" animBg="1"/>
      <p:bldP spid="41" grpId="0" animBg="1"/>
      <p:bldP spid="42" grpId="0" animBg="1"/>
      <p:bldP spid="44" grpId="0" animBg="1"/>
      <p:bldP spid="45" grpId="0" animBg="1"/>
      <p:bldP spid="47" grpId="0" animBg="1"/>
      <p:bldP spid="48" grpId="0" animBg="1"/>
      <p:bldP spid="50" grpId="0" animBg="1"/>
      <p:bldP spid="5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EE0C68-66FB-4979-A883-3B312410C9BF}"/>
              </a:ext>
            </a:extLst>
          </p:cNvPr>
          <p:cNvSpPr txBox="1"/>
          <p:nvPr/>
        </p:nvSpPr>
        <p:spPr>
          <a:xfrm>
            <a:off x="1526616" y="1083280"/>
            <a:ext cx="4706738" cy="757130"/>
          </a:xfrm>
          <a:prstGeom prst="rect">
            <a:avLst/>
          </a:prstGeom>
          <a:noFill/>
        </p:spPr>
        <p:txBody>
          <a:bodyPr wrap="none" rtlCol="0">
            <a:spAutoFit/>
          </a:bodyPr>
          <a:lstStyle>
            <a:defPPr>
              <a:defRPr lang="en-US"/>
            </a:defPPr>
            <a:lvl1pPr algn="ctr">
              <a:lnSpc>
                <a:spcPct val="120000"/>
              </a:lnSpc>
              <a:defRPr sz="3600" b="1">
                <a:solidFill>
                  <a:srgbClr val="C00000"/>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关键词</a:t>
            </a:r>
            <a:r>
              <a:rPr kumimoji="0" lang="en-US" altLang="zh-CN" sz="3000" b="0" i="0" u="none" strike="noStrike" kern="1200" cap="none" spc="0" normalizeH="0" baseline="0" noProof="0">
                <a:ln>
                  <a:noFill/>
                </a:ln>
                <a:solidFill>
                  <a:srgbClr val="FF6600"/>
                </a:solidFill>
                <a:effectLst/>
                <a:uLnTx/>
                <a:uFillTx/>
                <a:latin typeface="Arial" panose="020F0502020204030204"/>
                <a:ea typeface="微软雅黑"/>
                <a:sym typeface="+mn-lt"/>
              </a:rPr>
              <a:t>1</a:t>
            </a: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a:t>
            </a: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sym typeface="+mn-lt"/>
              </a:rPr>
              <a:t>“一带一路”</a:t>
            </a:r>
            <a:endParaRPr kumimoji="0" lang="en-US" sz="3600" b="1" i="0" u="none" strike="noStrike" kern="1200" cap="none" spc="0" normalizeH="0" baseline="0" noProof="0">
              <a:ln>
                <a:noFill/>
              </a:ln>
              <a:solidFill>
                <a:srgbClr val="C00000"/>
              </a:solidFill>
              <a:effectLst/>
              <a:uLnTx/>
              <a:uFillTx/>
              <a:latin typeface="Arial" panose="020F0502020204030204"/>
              <a:ea typeface="微软雅黑"/>
              <a:sym typeface="+mn-lt"/>
            </a:endParaRPr>
          </a:p>
        </p:txBody>
      </p:sp>
      <p:sp>
        <p:nvSpPr>
          <p:cNvPr id="3" name="矩形 2">
            <a:extLst>
              <a:ext uri="{FF2B5EF4-FFF2-40B4-BE49-F238E27FC236}">
                <a16:creationId xmlns:a16="http://schemas.microsoft.com/office/drawing/2014/main" id="{62FD4CDD-37B8-49C3-BC0C-60F252045737}"/>
              </a:ext>
            </a:extLst>
          </p:cNvPr>
          <p:cNvSpPr/>
          <p:nvPr/>
        </p:nvSpPr>
        <p:spPr>
          <a:xfrm>
            <a:off x="667202" y="1910593"/>
            <a:ext cx="6425566" cy="4789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背景及意义</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C9D8E1D9-5189-4877-BFEB-8E3B1608755C}"/>
              </a:ext>
            </a:extLst>
          </p:cNvPr>
          <p:cNvSpPr txBox="1"/>
          <p:nvPr/>
        </p:nvSpPr>
        <p:spPr>
          <a:xfrm>
            <a:off x="752156" y="2447622"/>
            <a:ext cx="6255658" cy="156966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“一带一路”建设是习近平同志在</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2013</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提出的伟大构想，也是党中央主动应对国际形势深刻变化和我国发展面临的新形势新任务新要求，围绕推进对外开放与国际合作作出的重大决策。“一带一路”是针对国际合作中的瓶颈和制约因素提出的“中国方案”，以开放、合作、共赢的理念为世界经济注入正能量。</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5" name="矩形 4">
            <a:extLst>
              <a:ext uri="{FF2B5EF4-FFF2-40B4-BE49-F238E27FC236}">
                <a16:creationId xmlns:a16="http://schemas.microsoft.com/office/drawing/2014/main" id="{92B2251B-2757-447B-AF63-D7900FBD53C0}"/>
              </a:ext>
            </a:extLst>
          </p:cNvPr>
          <p:cNvSpPr/>
          <p:nvPr/>
        </p:nvSpPr>
        <p:spPr>
          <a:xfrm>
            <a:off x="667202" y="4087737"/>
            <a:ext cx="6425566" cy="47897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成     果</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a:extLst>
              <a:ext uri="{FF2B5EF4-FFF2-40B4-BE49-F238E27FC236}">
                <a16:creationId xmlns:a16="http://schemas.microsoft.com/office/drawing/2014/main" id="{C6A35748-AAFC-4F02-8965-B201DF35AD08}"/>
              </a:ext>
            </a:extLst>
          </p:cNvPr>
          <p:cNvSpPr txBox="1"/>
          <p:nvPr/>
        </p:nvSpPr>
        <p:spPr>
          <a:xfrm>
            <a:off x="752156" y="4697336"/>
            <a:ext cx="6255658" cy="156966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“一带一路”建设已初步完成规划和布局，正在向落地生根、深耕细作、持久发展的阶段迈进。</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3</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年多来，已经有</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100</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多个国家和国际组织积极响应支持，</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40</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多个国家和国际组织同中国签署合作协议。中国已同</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多个国家签署了产能合作协议，同</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17</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个家共同建设了</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46</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个境外合作区。</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7" name="矩形 6">
            <a:extLst>
              <a:ext uri="{FF2B5EF4-FFF2-40B4-BE49-F238E27FC236}">
                <a16:creationId xmlns:a16="http://schemas.microsoft.com/office/drawing/2014/main" id="{A5294AE9-92A9-43F9-BC46-6992DC199F18}"/>
              </a:ext>
            </a:extLst>
          </p:cNvPr>
          <p:cNvSpPr/>
          <p:nvPr/>
        </p:nvSpPr>
        <p:spPr>
          <a:xfrm>
            <a:off x="7677604" y="1484539"/>
            <a:ext cx="3817257" cy="22352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8" name="矩形 7">
            <a:extLst>
              <a:ext uri="{FF2B5EF4-FFF2-40B4-BE49-F238E27FC236}">
                <a16:creationId xmlns:a16="http://schemas.microsoft.com/office/drawing/2014/main" id="{D2139ABD-D555-45E7-95D0-B6064558762E}"/>
              </a:ext>
            </a:extLst>
          </p:cNvPr>
          <p:cNvSpPr/>
          <p:nvPr/>
        </p:nvSpPr>
        <p:spPr>
          <a:xfrm>
            <a:off x="7677604" y="3893911"/>
            <a:ext cx="3817257" cy="2235200"/>
          </a:xfrm>
          <a:prstGeom prst="rect">
            <a:avLst/>
          </a:prstGeom>
          <a:blipFill>
            <a:blip r:embed="rId4">
              <a:extLst>
                <a:ext uri="{BEBA8EAE-BF5A-486C-A8C5-ECC9F3942E4B}">
                  <a14:imgProps xmlns:a14="http://schemas.microsoft.com/office/drawing/2010/main">
                    <a14:imgLayer r:embed="rId5">
                      <a14:imgEffect>
                        <a14:colorTemperature colorTemp="112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352245659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2" fill="hold" grpId="0" nodeType="afterEffect" p14:presetBounceEnd="50000">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14:bounceEnd="50000">
                                          <p:cBhvr additive="base">
                                            <p:cTn id="30" dur="125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2" fill="hold" grpId="0" nodeType="afterEffect" p14:presetBounceEnd="50000">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14:bounceEnd="50000">
                                          <p:cBhvr additive="base">
                                            <p:cTn id="35" dur="125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250" fill="hold"/>
                                            <p:tgtEl>
                                              <p:spTgt spid="7"/>
                                            </p:tgtEl>
                                            <p:attrNameLst>
                                              <p:attrName>ppt_x</p:attrName>
                                            </p:attrNameLst>
                                          </p:cBhvr>
                                          <p:tavLst>
                                            <p:tav tm="0">
                                              <p:val>
                                                <p:strVal val="1+#ppt_w/2"/>
                                              </p:val>
                                            </p:tav>
                                            <p:tav tm="100000">
                                              <p:val>
                                                <p:strVal val="#ppt_x"/>
                                              </p:val>
                                            </p:tav>
                                          </p:tavLst>
                                        </p:anim>
                                        <p:anim calcmode="lin" valueType="num">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2"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250" fill="hold"/>
                                            <p:tgtEl>
                                              <p:spTgt spid="8"/>
                                            </p:tgtEl>
                                            <p:attrNameLst>
                                              <p:attrName>ppt_x</p:attrName>
                                            </p:attrNameLst>
                                          </p:cBhvr>
                                          <p:tavLst>
                                            <p:tav tm="0">
                                              <p:val>
                                                <p:strVal val="1+#ppt_w/2"/>
                                              </p:val>
                                            </p:tav>
                                            <p:tav tm="100000">
                                              <p:val>
                                                <p:strVal val="#ppt_x"/>
                                              </p:val>
                                            </p:tav>
                                          </p:tavLst>
                                        </p:anim>
                                        <p:anim calcmode="lin" valueType="num">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625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P spid="9"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EE0C68-66FB-4979-A883-3B312410C9BF}"/>
              </a:ext>
            </a:extLst>
          </p:cNvPr>
          <p:cNvSpPr txBox="1"/>
          <p:nvPr/>
        </p:nvSpPr>
        <p:spPr>
          <a:xfrm>
            <a:off x="5620134" y="1149955"/>
            <a:ext cx="5168403" cy="757130"/>
          </a:xfrm>
          <a:prstGeom prst="rect">
            <a:avLst/>
          </a:prstGeom>
          <a:noFill/>
        </p:spPr>
        <p:txBody>
          <a:bodyPr wrap="none" rtlCol="0">
            <a:spAutoFit/>
          </a:bodyPr>
          <a:lstStyle>
            <a:defPPr>
              <a:defRPr lang="en-US"/>
            </a:defPPr>
            <a:lvl1pPr algn="ctr">
              <a:lnSpc>
                <a:spcPct val="120000"/>
              </a:lnSpc>
              <a:defRPr sz="3600" b="1">
                <a:solidFill>
                  <a:srgbClr val="C00000"/>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000" b="0" i="0" u="none" strike="noStrike" kern="1200" cap="none" spc="0" normalizeH="0" baseline="0" noProof="0" dirty="0">
                <a:ln>
                  <a:noFill/>
                </a:ln>
                <a:solidFill>
                  <a:srgbClr val="FF6600"/>
                </a:solidFill>
                <a:effectLst/>
                <a:uLnTx/>
                <a:uFillTx/>
                <a:latin typeface="Arial" panose="020F0502020204030204"/>
                <a:ea typeface="微软雅黑"/>
                <a:sym typeface="+mn-lt"/>
              </a:rPr>
              <a:t>关键词</a:t>
            </a:r>
            <a:r>
              <a:rPr kumimoji="0" lang="en-US" altLang="zh-CN" sz="3000" b="0" i="0" u="none" strike="noStrike" kern="1200" cap="none" spc="0" normalizeH="0" baseline="0" noProof="0" dirty="0">
                <a:ln>
                  <a:noFill/>
                </a:ln>
                <a:solidFill>
                  <a:srgbClr val="FF6600"/>
                </a:solidFill>
                <a:effectLst/>
                <a:uLnTx/>
                <a:uFillTx/>
                <a:latin typeface="Arial" panose="020F0502020204030204"/>
                <a:ea typeface="微软雅黑"/>
                <a:sym typeface="+mn-lt"/>
              </a:rPr>
              <a:t>2</a:t>
            </a:r>
            <a:r>
              <a:rPr kumimoji="0" lang="zh-CN" altLang="en-US" sz="3000" b="0" i="0" u="none" strike="noStrike" kern="1200" cap="none" spc="0" normalizeH="0" baseline="0" noProof="0" dirty="0">
                <a:ln>
                  <a:noFill/>
                </a:ln>
                <a:solidFill>
                  <a:srgbClr val="FF6600"/>
                </a:solidFill>
                <a:effectLst/>
                <a:uLnTx/>
                <a:uFillTx/>
                <a:latin typeface="Arial" panose="020F0502020204030204"/>
                <a:ea typeface="微软雅黑"/>
                <a:sym typeface="+mn-lt"/>
              </a:rPr>
              <a:t>：</a:t>
            </a:r>
            <a:r>
              <a:rPr kumimoji="0" lang="zh-CN" altLang="en-US" sz="3600" b="1" i="0" u="none" strike="noStrike" kern="1200" cap="none" spc="0" normalizeH="0" baseline="0" noProof="0" dirty="0">
                <a:ln>
                  <a:noFill/>
                </a:ln>
                <a:solidFill>
                  <a:srgbClr val="C00000"/>
                </a:solidFill>
                <a:effectLst/>
                <a:uLnTx/>
                <a:uFillTx/>
                <a:latin typeface="Arial" panose="020F0502020204030204"/>
                <a:ea typeface="微软雅黑"/>
              </a:rPr>
              <a:t>中国经济新常态</a:t>
            </a:r>
            <a:endParaRPr kumimoji="0" lang="en-US" sz="3600" b="1" i="0" u="none" strike="noStrike" kern="1200" cap="none" spc="0" normalizeH="0" baseline="0" noProof="0" dirty="0">
              <a:ln>
                <a:noFill/>
              </a:ln>
              <a:solidFill>
                <a:srgbClr val="C00000"/>
              </a:solidFill>
              <a:effectLst/>
              <a:uLnTx/>
              <a:uFillTx/>
              <a:latin typeface="Arial" panose="020F0502020204030204"/>
              <a:ea typeface="微软雅黑"/>
              <a:sym typeface="+mn-lt"/>
            </a:endParaRPr>
          </a:p>
        </p:txBody>
      </p:sp>
      <p:sp>
        <p:nvSpPr>
          <p:cNvPr id="3" name="矩形 2">
            <a:extLst>
              <a:ext uri="{FF2B5EF4-FFF2-40B4-BE49-F238E27FC236}">
                <a16:creationId xmlns:a16="http://schemas.microsoft.com/office/drawing/2014/main" id="{62FD4CDD-37B8-49C3-BC0C-60F252045737}"/>
              </a:ext>
            </a:extLst>
          </p:cNvPr>
          <p:cNvSpPr/>
          <p:nvPr/>
        </p:nvSpPr>
        <p:spPr>
          <a:xfrm>
            <a:off x="4991552" y="1977268"/>
            <a:ext cx="6425566" cy="4789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背景及意义</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C9D8E1D9-5189-4877-BFEB-8E3B1608755C}"/>
              </a:ext>
            </a:extLst>
          </p:cNvPr>
          <p:cNvSpPr txBox="1"/>
          <p:nvPr/>
        </p:nvSpPr>
        <p:spPr>
          <a:xfrm>
            <a:off x="5076506" y="2514297"/>
            <a:ext cx="6255658" cy="1865126"/>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习近平第一次提及“新常态”是在</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2014</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年５月考察河南的行程中。当时，他说：“我国发展仍处于重要战略机遇期，我们要增强信心，从当前我国经济发展的阶段性特征出发，适应新常态，保持战略上的平常心态。” 新常态是对我国当前经济发展阶段性特征的高度概括，是对我国经济今后一个时期战略性走势的科学判断，是谋划和推动经济社会发展的重要依据。</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5" name="矩形 4">
            <a:extLst>
              <a:ext uri="{FF2B5EF4-FFF2-40B4-BE49-F238E27FC236}">
                <a16:creationId xmlns:a16="http://schemas.microsoft.com/office/drawing/2014/main" id="{92B2251B-2757-447B-AF63-D7900FBD53C0}"/>
              </a:ext>
            </a:extLst>
          </p:cNvPr>
          <p:cNvSpPr/>
          <p:nvPr/>
        </p:nvSpPr>
        <p:spPr>
          <a:xfrm>
            <a:off x="4991552" y="4531784"/>
            <a:ext cx="6425566" cy="47897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成     果</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a:extLst>
              <a:ext uri="{FF2B5EF4-FFF2-40B4-BE49-F238E27FC236}">
                <a16:creationId xmlns:a16="http://schemas.microsoft.com/office/drawing/2014/main" id="{C6A35748-AAFC-4F02-8965-B201DF35AD08}"/>
              </a:ext>
            </a:extLst>
          </p:cNvPr>
          <p:cNvSpPr txBox="1"/>
          <p:nvPr/>
        </p:nvSpPr>
        <p:spPr>
          <a:xfrm>
            <a:off x="5076506" y="5141383"/>
            <a:ext cx="6255658" cy="95327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中国经济发展新常态下速度变化、结构优化、动能转换的特征更加明显，稳中向好的态势不断巩固。中国经济发展稳中向好的态势在加强，回暖具有可持续性。</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7" name="矩形 6">
            <a:extLst>
              <a:ext uri="{FF2B5EF4-FFF2-40B4-BE49-F238E27FC236}">
                <a16:creationId xmlns:a16="http://schemas.microsoft.com/office/drawing/2014/main" id="{A5294AE9-92A9-43F9-BC46-6992DC199F18}"/>
              </a:ext>
            </a:extLst>
          </p:cNvPr>
          <p:cNvSpPr/>
          <p:nvPr/>
        </p:nvSpPr>
        <p:spPr>
          <a:xfrm>
            <a:off x="651783" y="1435101"/>
            <a:ext cx="3817257" cy="4630056"/>
          </a:xfrm>
          <a:prstGeom prst="rect">
            <a:avLst/>
          </a:prstGeom>
          <a: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7190690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8" fill="hold" grpId="0" nodeType="afterEffect" p14:presetBounceEnd="50000">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14:bounceEnd="50000">
                                          <p:cBhvr additive="base">
                                            <p:cTn id="30" dur="125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250" fill="hold"/>
                                            <p:tgtEl>
                                              <p:spTgt spid="7"/>
                                            </p:tgtEl>
                                            <p:attrNameLst>
                                              <p:attrName>ppt_x</p:attrName>
                                            </p:attrNameLst>
                                          </p:cBhvr>
                                          <p:tavLst>
                                            <p:tav tm="0">
                                              <p:val>
                                                <p:strVal val="0-#ppt_w/2"/>
                                              </p:val>
                                            </p:tav>
                                            <p:tav tm="100000">
                                              <p:val>
                                                <p:strVal val="#ppt_x"/>
                                              </p:val>
                                            </p:tav>
                                          </p:tavLst>
                                        </p:anim>
                                        <p:anim calcmode="lin" valueType="num">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EE0C68-66FB-4979-A883-3B312410C9BF}"/>
              </a:ext>
            </a:extLst>
          </p:cNvPr>
          <p:cNvSpPr txBox="1"/>
          <p:nvPr/>
        </p:nvSpPr>
        <p:spPr>
          <a:xfrm>
            <a:off x="1486284" y="1140430"/>
            <a:ext cx="5168403" cy="757130"/>
          </a:xfrm>
          <a:prstGeom prst="rect">
            <a:avLst/>
          </a:prstGeom>
          <a:noFill/>
        </p:spPr>
        <p:txBody>
          <a:bodyPr wrap="none" rtlCol="0">
            <a:spAutoFit/>
          </a:bodyPr>
          <a:lstStyle>
            <a:defPPr>
              <a:defRPr lang="en-US"/>
            </a:defPPr>
            <a:lvl1pPr algn="ctr">
              <a:lnSpc>
                <a:spcPct val="120000"/>
              </a:lnSpc>
              <a:defRPr sz="3600" b="1">
                <a:solidFill>
                  <a:srgbClr val="C00000"/>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关键词</a:t>
            </a:r>
            <a:r>
              <a:rPr kumimoji="0" lang="en-US" altLang="zh-CN" sz="3000" b="0" i="0" u="none" strike="noStrike" kern="1200" cap="none" spc="0" normalizeH="0" baseline="0" noProof="0">
                <a:ln>
                  <a:noFill/>
                </a:ln>
                <a:solidFill>
                  <a:srgbClr val="FF6600"/>
                </a:solidFill>
                <a:effectLst/>
                <a:uLnTx/>
                <a:uFillTx/>
                <a:latin typeface="Arial" panose="020F0502020204030204"/>
                <a:ea typeface="微软雅黑"/>
                <a:sym typeface="+mn-lt"/>
              </a:rPr>
              <a:t>3</a:t>
            </a: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a:t>
            </a: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rPr>
              <a:t>京津翼协同发展</a:t>
            </a:r>
            <a:endParaRPr kumimoji="0" lang="en-US" sz="3600" b="1" i="0" u="none" strike="noStrike" kern="1200" cap="none" spc="0" normalizeH="0" baseline="0" noProof="0">
              <a:ln>
                <a:noFill/>
              </a:ln>
              <a:solidFill>
                <a:srgbClr val="C00000"/>
              </a:solidFill>
              <a:effectLst/>
              <a:uLnTx/>
              <a:uFillTx/>
              <a:latin typeface="Arial" panose="020F0502020204030204"/>
              <a:ea typeface="微软雅黑"/>
              <a:sym typeface="+mn-lt"/>
            </a:endParaRPr>
          </a:p>
        </p:txBody>
      </p:sp>
      <p:sp>
        <p:nvSpPr>
          <p:cNvPr id="3" name="矩形 2">
            <a:extLst>
              <a:ext uri="{FF2B5EF4-FFF2-40B4-BE49-F238E27FC236}">
                <a16:creationId xmlns:a16="http://schemas.microsoft.com/office/drawing/2014/main" id="{62FD4CDD-37B8-49C3-BC0C-60F252045737}"/>
              </a:ext>
            </a:extLst>
          </p:cNvPr>
          <p:cNvSpPr/>
          <p:nvPr/>
        </p:nvSpPr>
        <p:spPr>
          <a:xfrm>
            <a:off x="857702" y="1967743"/>
            <a:ext cx="6425566" cy="4789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背景及意义</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C9D8E1D9-5189-4877-BFEB-8E3B1608755C}"/>
              </a:ext>
            </a:extLst>
          </p:cNvPr>
          <p:cNvSpPr txBox="1"/>
          <p:nvPr/>
        </p:nvSpPr>
        <p:spPr>
          <a:xfrm>
            <a:off x="942656" y="2504772"/>
            <a:ext cx="6255658" cy="12487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2014</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习近平提出京津冀协同发展战略。推动京津冀协同发展是党的十八大以来我国的一个重大国家战略，对于打造新型首都经济圈、推动京津冀一体化发展、促进全国区域协调发展、提升国家形象和国际竞争力具有重大意义。</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5" name="矩形 4">
            <a:extLst>
              <a:ext uri="{FF2B5EF4-FFF2-40B4-BE49-F238E27FC236}">
                <a16:creationId xmlns:a16="http://schemas.microsoft.com/office/drawing/2014/main" id="{92B2251B-2757-447B-AF63-D7900FBD53C0}"/>
              </a:ext>
            </a:extLst>
          </p:cNvPr>
          <p:cNvSpPr/>
          <p:nvPr/>
        </p:nvSpPr>
        <p:spPr>
          <a:xfrm>
            <a:off x="857702" y="3963912"/>
            <a:ext cx="6425566" cy="47897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成     果</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a:extLst>
              <a:ext uri="{FF2B5EF4-FFF2-40B4-BE49-F238E27FC236}">
                <a16:creationId xmlns:a16="http://schemas.microsoft.com/office/drawing/2014/main" id="{C6A35748-AAFC-4F02-8965-B201DF35AD08}"/>
              </a:ext>
            </a:extLst>
          </p:cNvPr>
          <p:cNvSpPr txBox="1"/>
          <p:nvPr/>
        </p:nvSpPr>
        <p:spPr>
          <a:xfrm>
            <a:off x="942656" y="4573511"/>
            <a:ext cx="6255658" cy="156966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2014</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以来，京津冀协同发展各项工作不断取得积极成效。京张、京霸铁路等重大轨道交通项目加快建设。现代汽车沧州第四工厂等重大项目建成投产。北京全国科技创新中心、京津冀全面创新改革试验区加快建设，京津冀城际铁路投资公司成立并有序运转，一批重大改革举措稳步落地，探索积累了一批可复制可推广的经验。</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7" name="矩形 6">
            <a:extLst>
              <a:ext uri="{FF2B5EF4-FFF2-40B4-BE49-F238E27FC236}">
                <a16:creationId xmlns:a16="http://schemas.microsoft.com/office/drawing/2014/main" id="{A5294AE9-92A9-43F9-BC46-6992DC199F18}"/>
              </a:ext>
            </a:extLst>
          </p:cNvPr>
          <p:cNvSpPr/>
          <p:nvPr/>
        </p:nvSpPr>
        <p:spPr>
          <a:xfrm>
            <a:off x="7944304" y="1360714"/>
            <a:ext cx="3225087" cy="188845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8" name="矩形 7">
            <a:extLst>
              <a:ext uri="{FF2B5EF4-FFF2-40B4-BE49-F238E27FC236}">
                <a16:creationId xmlns:a16="http://schemas.microsoft.com/office/drawing/2014/main" id="{D2139ABD-D555-45E7-95D0-B6064558762E}"/>
              </a:ext>
            </a:extLst>
          </p:cNvPr>
          <p:cNvSpPr/>
          <p:nvPr/>
        </p:nvSpPr>
        <p:spPr>
          <a:xfrm>
            <a:off x="7944304" y="3396320"/>
            <a:ext cx="3225087" cy="260443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32585746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2" fill="hold" grpId="0" nodeType="afterEffect" p14:presetBounceEnd="50000">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14:bounceEnd="50000">
                                          <p:cBhvr additive="base">
                                            <p:cTn id="30" dur="125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2" fill="hold" grpId="0" nodeType="afterEffect" p14:presetBounceEnd="50000">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14:bounceEnd="50000">
                                          <p:cBhvr additive="base">
                                            <p:cTn id="35" dur="125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250" fill="hold"/>
                                            <p:tgtEl>
                                              <p:spTgt spid="7"/>
                                            </p:tgtEl>
                                            <p:attrNameLst>
                                              <p:attrName>ppt_x</p:attrName>
                                            </p:attrNameLst>
                                          </p:cBhvr>
                                          <p:tavLst>
                                            <p:tav tm="0">
                                              <p:val>
                                                <p:strVal val="1+#ppt_w/2"/>
                                              </p:val>
                                            </p:tav>
                                            <p:tav tm="100000">
                                              <p:val>
                                                <p:strVal val="#ppt_x"/>
                                              </p:val>
                                            </p:tav>
                                          </p:tavLst>
                                        </p:anim>
                                        <p:anim calcmode="lin" valueType="num">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2"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250" fill="hold"/>
                                            <p:tgtEl>
                                              <p:spTgt spid="8"/>
                                            </p:tgtEl>
                                            <p:attrNameLst>
                                              <p:attrName>ppt_x</p:attrName>
                                            </p:attrNameLst>
                                          </p:cBhvr>
                                          <p:tavLst>
                                            <p:tav tm="0">
                                              <p:val>
                                                <p:strVal val="1+#ppt_w/2"/>
                                              </p:val>
                                            </p:tav>
                                            <p:tav tm="100000">
                                              <p:val>
                                                <p:strVal val="#ppt_x"/>
                                              </p:val>
                                            </p:tav>
                                          </p:tavLst>
                                        </p:anim>
                                        <p:anim calcmode="lin" valueType="num">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6250"/>
                                </p:stCondLst>
                                <p:childTnLst>
                                  <p:par>
                                    <p:cTn id="38" presetID="10"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P spid="10"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EE0C68-66FB-4979-A883-3B312410C9BF}"/>
              </a:ext>
            </a:extLst>
          </p:cNvPr>
          <p:cNvSpPr txBox="1"/>
          <p:nvPr/>
        </p:nvSpPr>
        <p:spPr>
          <a:xfrm>
            <a:off x="5827452" y="1330930"/>
            <a:ext cx="5630067" cy="757130"/>
          </a:xfrm>
          <a:prstGeom prst="rect">
            <a:avLst/>
          </a:prstGeom>
          <a:noFill/>
        </p:spPr>
        <p:txBody>
          <a:bodyPr wrap="none" rtlCol="0">
            <a:spAutoFit/>
          </a:bodyPr>
          <a:lstStyle>
            <a:defPPr>
              <a:defRPr lang="en-US"/>
            </a:defPPr>
            <a:lvl1pPr algn="ctr">
              <a:lnSpc>
                <a:spcPct val="120000"/>
              </a:lnSpc>
              <a:defRPr sz="3600" b="1">
                <a:solidFill>
                  <a:srgbClr val="C00000"/>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关键词</a:t>
            </a:r>
            <a:r>
              <a:rPr kumimoji="0" lang="en-US" altLang="zh-CN" sz="3000" b="0" i="0" u="none" strike="noStrike" kern="1200" cap="none" spc="0" normalizeH="0" baseline="0" noProof="0">
                <a:ln>
                  <a:noFill/>
                </a:ln>
                <a:solidFill>
                  <a:srgbClr val="FF6600"/>
                </a:solidFill>
                <a:effectLst/>
                <a:uLnTx/>
                <a:uFillTx/>
                <a:latin typeface="Arial" panose="020F0502020204030204"/>
                <a:ea typeface="微软雅黑"/>
                <a:sym typeface="+mn-lt"/>
              </a:rPr>
              <a:t>4</a:t>
            </a: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a:t>
            </a: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rPr>
              <a:t>供给侧结构性改革</a:t>
            </a:r>
            <a:endParaRPr kumimoji="0" lang="en-US" sz="3600" b="1" i="0" u="none" strike="noStrike" kern="1200" cap="none" spc="0" normalizeH="0" baseline="0" noProof="0">
              <a:ln>
                <a:noFill/>
              </a:ln>
              <a:solidFill>
                <a:srgbClr val="C00000"/>
              </a:solidFill>
              <a:effectLst/>
              <a:uLnTx/>
              <a:uFillTx/>
              <a:latin typeface="Arial" panose="020F0502020204030204"/>
              <a:ea typeface="微软雅黑"/>
              <a:sym typeface="+mn-lt"/>
            </a:endParaRPr>
          </a:p>
        </p:txBody>
      </p:sp>
      <p:sp>
        <p:nvSpPr>
          <p:cNvPr id="3" name="矩形 2">
            <a:extLst>
              <a:ext uri="{FF2B5EF4-FFF2-40B4-BE49-F238E27FC236}">
                <a16:creationId xmlns:a16="http://schemas.microsoft.com/office/drawing/2014/main" id="{62FD4CDD-37B8-49C3-BC0C-60F252045737}"/>
              </a:ext>
            </a:extLst>
          </p:cNvPr>
          <p:cNvSpPr/>
          <p:nvPr/>
        </p:nvSpPr>
        <p:spPr>
          <a:xfrm>
            <a:off x="5429702" y="2158243"/>
            <a:ext cx="6425566" cy="4789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背景及意义</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C9D8E1D9-5189-4877-BFEB-8E3B1608755C}"/>
              </a:ext>
            </a:extLst>
          </p:cNvPr>
          <p:cNvSpPr txBox="1"/>
          <p:nvPr/>
        </p:nvSpPr>
        <p:spPr>
          <a:xfrm>
            <a:off x="5514656" y="2695272"/>
            <a:ext cx="6255658" cy="12487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2015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年</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11</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月</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10</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日召开的中央财经领导小组第十一次会议上，习近平强调，在适度扩大总需求的同时，着力加强供给侧结构性改革，着力提高供给体系质量和效率，增强经济持续增长动力，推动我国社会生产力水平实现整体跃升。</a:t>
            </a:r>
            <a:endPar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endParaRPr>
          </a:p>
        </p:txBody>
      </p:sp>
      <p:sp>
        <p:nvSpPr>
          <p:cNvPr id="5" name="矩形 4">
            <a:extLst>
              <a:ext uri="{FF2B5EF4-FFF2-40B4-BE49-F238E27FC236}">
                <a16:creationId xmlns:a16="http://schemas.microsoft.com/office/drawing/2014/main" id="{92B2251B-2757-447B-AF63-D7900FBD53C0}"/>
              </a:ext>
            </a:extLst>
          </p:cNvPr>
          <p:cNvSpPr/>
          <p:nvPr/>
        </p:nvSpPr>
        <p:spPr>
          <a:xfrm>
            <a:off x="5429702" y="4150784"/>
            <a:ext cx="6425566" cy="47897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成     果</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a:extLst>
              <a:ext uri="{FF2B5EF4-FFF2-40B4-BE49-F238E27FC236}">
                <a16:creationId xmlns:a16="http://schemas.microsoft.com/office/drawing/2014/main" id="{C6A35748-AAFC-4F02-8965-B201DF35AD08}"/>
              </a:ext>
            </a:extLst>
          </p:cNvPr>
          <p:cNvSpPr txBox="1"/>
          <p:nvPr/>
        </p:nvSpPr>
        <p:spPr>
          <a:xfrm>
            <a:off x="5514656" y="4760383"/>
            <a:ext cx="6255658" cy="12487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供给侧结构性改革的动作实实在在，“三去一降一补”在部分领域的成果超出预期。</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2016</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年钢铁煤炭去产能任务提前完成，商品房待售面积持续下降，全国规模以上工业企业资产负债率有所回落。中央预算内投资向扶贫、基建、产业升级等领域倾斜。</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7" name="矩形 6">
            <a:extLst>
              <a:ext uri="{FF2B5EF4-FFF2-40B4-BE49-F238E27FC236}">
                <a16:creationId xmlns:a16="http://schemas.microsoft.com/office/drawing/2014/main" id="{A5294AE9-92A9-43F9-BC46-6992DC199F18}"/>
              </a:ext>
            </a:extLst>
          </p:cNvPr>
          <p:cNvSpPr/>
          <p:nvPr/>
        </p:nvSpPr>
        <p:spPr>
          <a:xfrm>
            <a:off x="238125" y="1647825"/>
            <a:ext cx="4905375" cy="4303032"/>
          </a:xfrm>
          <a:prstGeom prst="rect">
            <a:avLst/>
          </a:prstGeom>
          <a:blipFill>
            <a:blip r:embed="rId3"/>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27826986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8" fill="hold" grpId="0" nodeType="afterEffect" p14:presetBounceEnd="50000">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14:bounceEnd="50000">
                                          <p:cBhvr additive="base">
                                            <p:cTn id="30" dur="125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250" fill="hold"/>
                                            <p:tgtEl>
                                              <p:spTgt spid="7"/>
                                            </p:tgtEl>
                                            <p:attrNameLst>
                                              <p:attrName>ppt_x</p:attrName>
                                            </p:attrNameLst>
                                          </p:cBhvr>
                                          <p:tavLst>
                                            <p:tav tm="0">
                                              <p:val>
                                                <p:strVal val="0-#ppt_w/2"/>
                                              </p:val>
                                            </p:tav>
                                            <p:tav tm="100000">
                                              <p:val>
                                                <p:strVal val="#ppt_x"/>
                                              </p:val>
                                            </p:tav>
                                          </p:tavLst>
                                        </p:anim>
                                        <p:anim calcmode="lin" valueType="num">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EE0C68-66FB-4979-A883-3B312410C9BF}"/>
              </a:ext>
            </a:extLst>
          </p:cNvPr>
          <p:cNvSpPr txBox="1"/>
          <p:nvPr/>
        </p:nvSpPr>
        <p:spPr>
          <a:xfrm>
            <a:off x="1240867" y="1121380"/>
            <a:ext cx="4706737" cy="757130"/>
          </a:xfrm>
          <a:prstGeom prst="rect">
            <a:avLst/>
          </a:prstGeom>
          <a:noFill/>
        </p:spPr>
        <p:txBody>
          <a:bodyPr wrap="none" rtlCol="0">
            <a:spAutoFit/>
          </a:bodyPr>
          <a:lstStyle>
            <a:defPPr>
              <a:defRPr lang="en-US"/>
            </a:defPPr>
            <a:lvl1pPr algn="ctr">
              <a:lnSpc>
                <a:spcPct val="120000"/>
              </a:lnSpc>
              <a:defRPr sz="3600" b="1">
                <a:solidFill>
                  <a:srgbClr val="C00000"/>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关键词</a:t>
            </a:r>
            <a:r>
              <a:rPr kumimoji="0" lang="en-US" altLang="zh-CN" sz="3000" b="0" i="0" u="none" strike="noStrike" kern="1200" cap="none" spc="0" normalizeH="0" baseline="0" noProof="0">
                <a:ln>
                  <a:noFill/>
                </a:ln>
                <a:solidFill>
                  <a:srgbClr val="FF6600"/>
                </a:solidFill>
                <a:effectLst/>
                <a:uLnTx/>
                <a:uFillTx/>
                <a:latin typeface="Arial" panose="020F0502020204030204"/>
                <a:ea typeface="微软雅黑"/>
                <a:sym typeface="+mn-lt"/>
              </a:rPr>
              <a:t>5</a:t>
            </a: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a:t>
            </a: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rPr>
              <a:t>三去一降一补</a:t>
            </a:r>
            <a:endParaRPr kumimoji="0" lang="en-US" sz="3600" b="1" i="0" u="none" strike="noStrike" kern="1200" cap="none" spc="0" normalizeH="0" baseline="0" noProof="0">
              <a:ln>
                <a:noFill/>
              </a:ln>
              <a:solidFill>
                <a:srgbClr val="C00000"/>
              </a:solidFill>
              <a:effectLst/>
              <a:uLnTx/>
              <a:uFillTx/>
              <a:latin typeface="Arial" panose="020F0502020204030204"/>
              <a:ea typeface="微软雅黑"/>
              <a:sym typeface="+mn-lt"/>
            </a:endParaRPr>
          </a:p>
        </p:txBody>
      </p:sp>
      <p:sp>
        <p:nvSpPr>
          <p:cNvPr id="3" name="矩形 2">
            <a:extLst>
              <a:ext uri="{FF2B5EF4-FFF2-40B4-BE49-F238E27FC236}">
                <a16:creationId xmlns:a16="http://schemas.microsoft.com/office/drawing/2014/main" id="{62FD4CDD-37B8-49C3-BC0C-60F252045737}"/>
              </a:ext>
            </a:extLst>
          </p:cNvPr>
          <p:cNvSpPr/>
          <p:nvPr/>
        </p:nvSpPr>
        <p:spPr>
          <a:xfrm>
            <a:off x="381452" y="1948693"/>
            <a:ext cx="6425566" cy="4789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背景及意义</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C9D8E1D9-5189-4877-BFEB-8E3B1608755C}"/>
              </a:ext>
            </a:extLst>
          </p:cNvPr>
          <p:cNvSpPr txBox="1"/>
          <p:nvPr/>
        </p:nvSpPr>
        <p:spPr>
          <a:xfrm>
            <a:off x="466406" y="2485722"/>
            <a:ext cx="6255658" cy="1839671"/>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2015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12</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月中央经济工作会议以来，以习近平同志为核心的党中央针对当前经济新常态提出供给侧结构性改革的新战略，形成了“三去一降一补”的经济工作部署。三去一降一补即去产能、去库存、去杠杆、降成本、补短板五大任务。</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    “三去一降一补”目的是为了促进经济转型升级。这五大任务，主要是针对我国在供给侧存在的突出问题而提出的综合性解决措施。</a:t>
            </a:r>
          </a:p>
        </p:txBody>
      </p:sp>
      <p:sp>
        <p:nvSpPr>
          <p:cNvPr id="5" name="矩形 4">
            <a:extLst>
              <a:ext uri="{FF2B5EF4-FFF2-40B4-BE49-F238E27FC236}">
                <a16:creationId xmlns:a16="http://schemas.microsoft.com/office/drawing/2014/main" id="{92B2251B-2757-447B-AF63-D7900FBD53C0}"/>
              </a:ext>
            </a:extLst>
          </p:cNvPr>
          <p:cNvSpPr/>
          <p:nvPr/>
        </p:nvSpPr>
        <p:spPr>
          <a:xfrm>
            <a:off x="381452" y="4335387"/>
            <a:ext cx="6425566" cy="47897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成     果</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a:extLst>
              <a:ext uri="{FF2B5EF4-FFF2-40B4-BE49-F238E27FC236}">
                <a16:creationId xmlns:a16="http://schemas.microsoft.com/office/drawing/2014/main" id="{C6A35748-AAFC-4F02-8965-B201DF35AD08}"/>
              </a:ext>
            </a:extLst>
          </p:cNvPr>
          <p:cNvSpPr txBox="1"/>
          <p:nvPr/>
        </p:nvSpPr>
        <p:spPr>
          <a:xfrm>
            <a:off x="466406" y="4944986"/>
            <a:ext cx="6255658" cy="12487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在去产能方面</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钢铁行业在去年退出</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6500</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万吨以上产能的基础上</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今年一季度产能利用率达到了</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73.7%</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；在去库存方面，自去年“</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9.30”</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以来，中国超</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55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个城市发布了各种相关房地产调控政策</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160</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余次，楼市调控层层加码后进入限购、限贷、限价、限售的“四限时代”。</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7" name="矩形 6">
            <a:extLst>
              <a:ext uri="{FF2B5EF4-FFF2-40B4-BE49-F238E27FC236}">
                <a16:creationId xmlns:a16="http://schemas.microsoft.com/office/drawing/2014/main" id="{A5294AE9-92A9-43F9-BC46-6992DC199F18}"/>
              </a:ext>
            </a:extLst>
          </p:cNvPr>
          <p:cNvSpPr/>
          <p:nvPr/>
        </p:nvSpPr>
        <p:spPr>
          <a:xfrm>
            <a:off x="7248525" y="1465488"/>
            <a:ext cx="4467225" cy="4573361"/>
          </a:xfrm>
          <a:prstGeom prst="rect">
            <a:avLst/>
          </a:prstGeom>
          <a:blipFill>
            <a:blip r:embed="rId3"/>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183387757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2" fill="hold" grpId="0" nodeType="afterEffect" p14:presetBounceEnd="50000">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14:bounceEnd="50000">
                                          <p:cBhvr additive="base">
                                            <p:cTn id="30" dur="125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250" fill="hold"/>
                                            <p:tgtEl>
                                              <p:spTgt spid="7"/>
                                            </p:tgtEl>
                                            <p:attrNameLst>
                                              <p:attrName>ppt_x</p:attrName>
                                            </p:attrNameLst>
                                          </p:cBhvr>
                                          <p:tavLst>
                                            <p:tav tm="0">
                                              <p:val>
                                                <p:strVal val="1+#ppt_w/2"/>
                                              </p:val>
                                            </p:tav>
                                            <p:tav tm="100000">
                                              <p:val>
                                                <p:strVal val="#ppt_x"/>
                                              </p:val>
                                            </p:tav>
                                          </p:tavLst>
                                        </p:anim>
                                        <p:anim calcmode="lin" valueType="num">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10"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EE0C68-66FB-4979-A883-3B312410C9BF}"/>
              </a:ext>
            </a:extLst>
          </p:cNvPr>
          <p:cNvSpPr txBox="1"/>
          <p:nvPr/>
        </p:nvSpPr>
        <p:spPr>
          <a:xfrm>
            <a:off x="6541232" y="1407130"/>
            <a:ext cx="3783407" cy="757130"/>
          </a:xfrm>
          <a:prstGeom prst="rect">
            <a:avLst/>
          </a:prstGeom>
          <a:noFill/>
        </p:spPr>
        <p:txBody>
          <a:bodyPr wrap="none" rtlCol="0">
            <a:spAutoFit/>
          </a:bodyPr>
          <a:lstStyle>
            <a:defPPr>
              <a:defRPr lang="en-US"/>
            </a:defPPr>
            <a:lvl1pPr algn="ctr">
              <a:lnSpc>
                <a:spcPct val="120000"/>
              </a:lnSpc>
              <a:defRPr sz="3600" b="1">
                <a:solidFill>
                  <a:srgbClr val="C00000"/>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关键词</a:t>
            </a:r>
            <a:r>
              <a:rPr kumimoji="0" lang="en-US" altLang="zh-CN" sz="3000" b="0" i="0" u="none" strike="noStrike" kern="1200" cap="none" spc="0" normalizeH="0" baseline="0" noProof="0">
                <a:ln>
                  <a:noFill/>
                </a:ln>
                <a:solidFill>
                  <a:srgbClr val="FF6600"/>
                </a:solidFill>
                <a:effectLst/>
                <a:uLnTx/>
                <a:uFillTx/>
                <a:latin typeface="Arial" panose="020F0502020204030204"/>
                <a:ea typeface="微软雅黑"/>
                <a:sym typeface="+mn-lt"/>
              </a:rPr>
              <a:t>6</a:t>
            </a: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a:t>
            </a: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rPr>
              <a:t>脱贫攻坚</a:t>
            </a:r>
            <a:endParaRPr kumimoji="0" lang="en-US" sz="3600" b="1" i="0" u="none" strike="noStrike" kern="1200" cap="none" spc="0" normalizeH="0" baseline="0" noProof="0">
              <a:ln>
                <a:noFill/>
              </a:ln>
              <a:solidFill>
                <a:srgbClr val="C00000"/>
              </a:solidFill>
              <a:effectLst/>
              <a:uLnTx/>
              <a:uFillTx/>
              <a:latin typeface="Arial" panose="020F0502020204030204"/>
              <a:ea typeface="微软雅黑"/>
              <a:sym typeface="+mn-lt"/>
            </a:endParaRPr>
          </a:p>
        </p:txBody>
      </p:sp>
      <p:sp>
        <p:nvSpPr>
          <p:cNvPr id="3" name="矩形 2">
            <a:extLst>
              <a:ext uri="{FF2B5EF4-FFF2-40B4-BE49-F238E27FC236}">
                <a16:creationId xmlns:a16="http://schemas.microsoft.com/office/drawing/2014/main" id="{62FD4CDD-37B8-49C3-BC0C-60F252045737}"/>
              </a:ext>
            </a:extLst>
          </p:cNvPr>
          <p:cNvSpPr/>
          <p:nvPr/>
        </p:nvSpPr>
        <p:spPr>
          <a:xfrm>
            <a:off x="5220152" y="2234443"/>
            <a:ext cx="6425566" cy="4789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背景及意义</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C9D8E1D9-5189-4877-BFEB-8E3B1608755C}"/>
              </a:ext>
            </a:extLst>
          </p:cNvPr>
          <p:cNvSpPr txBox="1"/>
          <p:nvPr/>
        </p:nvSpPr>
        <p:spPr>
          <a:xfrm>
            <a:off x="5305106" y="2771472"/>
            <a:ext cx="6255658" cy="12487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2015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年</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11</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月中央扶贫开发工作会议在北京召开。习近平出席会议并发表重要讲话。他强调，我们要立下愚公移山志，咬定目标、苦干实干，坚决打赢脱贫攻坚战，确保到</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2020</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年所有贫困地区和贫困人口一道迈入全面小康社会。</a:t>
            </a:r>
            <a:endPar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endParaRPr>
          </a:p>
        </p:txBody>
      </p:sp>
      <p:sp>
        <p:nvSpPr>
          <p:cNvPr id="5" name="矩形 4">
            <a:extLst>
              <a:ext uri="{FF2B5EF4-FFF2-40B4-BE49-F238E27FC236}">
                <a16:creationId xmlns:a16="http://schemas.microsoft.com/office/drawing/2014/main" id="{92B2251B-2757-447B-AF63-D7900FBD53C0}"/>
              </a:ext>
            </a:extLst>
          </p:cNvPr>
          <p:cNvSpPr/>
          <p:nvPr/>
        </p:nvSpPr>
        <p:spPr>
          <a:xfrm>
            <a:off x="5220152" y="4226984"/>
            <a:ext cx="6425566" cy="47897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成     果</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a:extLst>
              <a:ext uri="{FF2B5EF4-FFF2-40B4-BE49-F238E27FC236}">
                <a16:creationId xmlns:a16="http://schemas.microsoft.com/office/drawing/2014/main" id="{C6A35748-AAFC-4F02-8965-B201DF35AD08}"/>
              </a:ext>
            </a:extLst>
          </p:cNvPr>
          <p:cNvSpPr txBox="1"/>
          <p:nvPr/>
        </p:nvSpPr>
        <p:spPr>
          <a:xfrm>
            <a:off x="5305106" y="4836583"/>
            <a:ext cx="6255658" cy="95327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党的十八大以来，以习近平同志为核心的党中央吹响打赢脱贫攻坚战的进军号，成绩举世瞩目。</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2013</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年至</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2016</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年</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4</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年间，每年农村贫困人口减少都超过</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1000</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万人，累计脱贫</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5564</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万人。</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7" name="矩形 6">
            <a:extLst>
              <a:ext uri="{FF2B5EF4-FFF2-40B4-BE49-F238E27FC236}">
                <a16:creationId xmlns:a16="http://schemas.microsoft.com/office/drawing/2014/main" id="{A5294AE9-92A9-43F9-BC46-6992DC199F18}"/>
              </a:ext>
            </a:extLst>
          </p:cNvPr>
          <p:cNvSpPr/>
          <p:nvPr/>
        </p:nvSpPr>
        <p:spPr>
          <a:xfrm>
            <a:off x="647700" y="1371600"/>
            <a:ext cx="4286250" cy="2257425"/>
          </a:xfrm>
          <a:prstGeom prst="rect">
            <a:avLst/>
          </a:prstGeom>
          <a:blipFill>
            <a:blip r:embed="rId3"/>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8" name="矩形 7">
            <a:extLst>
              <a:ext uri="{FF2B5EF4-FFF2-40B4-BE49-F238E27FC236}">
                <a16:creationId xmlns:a16="http://schemas.microsoft.com/office/drawing/2014/main" id="{AB945A32-E571-463A-A0E5-381D3D342ACB}"/>
              </a:ext>
            </a:extLst>
          </p:cNvPr>
          <p:cNvSpPr/>
          <p:nvPr/>
        </p:nvSpPr>
        <p:spPr>
          <a:xfrm>
            <a:off x="647700" y="3810000"/>
            <a:ext cx="4286250" cy="2257425"/>
          </a:xfrm>
          <a:prstGeom prst="rect">
            <a:avLst/>
          </a:prstGeom>
          <a:blipFill>
            <a:blip r:embed="rId4"/>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363214478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8" fill="hold" grpId="0" nodeType="afterEffect" p14:presetBounceEnd="50000">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14:bounceEnd="50000">
                                          <p:cBhvr additive="base">
                                            <p:cTn id="30" dur="125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8" fill="hold" grpId="0" nodeType="afterEffect" p14:presetBounceEnd="50000">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14:bounceEnd="50000">
                                          <p:cBhvr additive="base">
                                            <p:cTn id="35" dur="125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250" fill="hold"/>
                                            <p:tgtEl>
                                              <p:spTgt spid="7"/>
                                            </p:tgtEl>
                                            <p:attrNameLst>
                                              <p:attrName>ppt_x</p:attrName>
                                            </p:attrNameLst>
                                          </p:cBhvr>
                                          <p:tavLst>
                                            <p:tav tm="0">
                                              <p:val>
                                                <p:strVal val="0-#ppt_w/2"/>
                                              </p:val>
                                            </p:tav>
                                            <p:tav tm="100000">
                                              <p:val>
                                                <p:strVal val="#ppt_x"/>
                                              </p:val>
                                            </p:tav>
                                          </p:tavLst>
                                        </p:anim>
                                        <p:anim calcmode="lin" valueType="num">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250" fill="hold"/>
                                            <p:tgtEl>
                                              <p:spTgt spid="8"/>
                                            </p:tgtEl>
                                            <p:attrNameLst>
                                              <p:attrName>ppt_x</p:attrName>
                                            </p:attrNameLst>
                                          </p:cBhvr>
                                          <p:tavLst>
                                            <p:tav tm="0">
                                              <p:val>
                                                <p:strVal val="0-#ppt_w/2"/>
                                              </p:val>
                                            </p:tav>
                                            <p:tav tm="100000">
                                              <p:val>
                                                <p:strVal val="#ppt_x"/>
                                              </p:val>
                                            </p:tav>
                                          </p:tavLst>
                                        </p:anim>
                                        <p:anim calcmode="lin" valueType="num">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625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P spid="9"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EE0C68-66FB-4979-A883-3B312410C9BF}"/>
              </a:ext>
            </a:extLst>
          </p:cNvPr>
          <p:cNvSpPr txBox="1"/>
          <p:nvPr/>
        </p:nvSpPr>
        <p:spPr>
          <a:xfrm>
            <a:off x="826827" y="1111855"/>
            <a:ext cx="5630067" cy="757130"/>
          </a:xfrm>
          <a:prstGeom prst="rect">
            <a:avLst/>
          </a:prstGeom>
          <a:noFill/>
        </p:spPr>
        <p:txBody>
          <a:bodyPr wrap="none" rtlCol="0">
            <a:spAutoFit/>
          </a:bodyPr>
          <a:lstStyle>
            <a:defPPr>
              <a:defRPr lang="en-US"/>
            </a:defPPr>
            <a:lvl1pPr algn="ctr">
              <a:lnSpc>
                <a:spcPct val="120000"/>
              </a:lnSpc>
              <a:defRPr sz="3600" b="1">
                <a:solidFill>
                  <a:srgbClr val="C00000"/>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关键词</a:t>
            </a:r>
            <a:r>
              <a:rPr kumimoji="0" lang="en-US" altLang="zh-CN" sz="3000" b="0" i="0" u="none" strike="noStrike" kern="1200" cap="none" spc="0" normalizeH="0" baseline="0" noProof="0">
                <a:ln>
                  <a:noFill/>
                </a:ln>
                <a:solidFill>
                  <a:srgbClr val="FF6600"/>
                </a:solidFill>
                <a:effectLst/>
                <a:uLnTx/>
                <a:uFillTx/>
                <a:latin typeface="Arial" panose="020F0502020204030204"/>
                <a:ea typeface="微软雅黑"/>
                <a:sym typeface="+mn-lt"/>
              </a:rPr>
              <a:t>7</a:t>
            </a: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a:t>
            </a: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rPr>
              <a:t>深化财税体制改革</a:t>
            </a:r>
            <a:endParaRPr kumimoji="0" lang="en-US" sz="3600" b="1" i="0" u="none" strike="noStrike" kern="1200" cap="none" spc="0" normalizeH="0" baseline="0" noProof="0">
              <a:ln>
                <a:noFill/>
              </a:ln>
              <a:solidFill>
                <a:srgbClr val="C00000"/>
              </a:solidFill>
              <a:effectLst/>
              <a:uLnTx/>
              <a:uFillTx/>
              <a:latin typeface="Arial" panose="020F0502020204030204"/>
              <a:ea typeface="微软雅黑"/>
              <a:sym typeface="+mn-lt"/>
            </a:endParaRPr>
          </a:p>
        </p:txBody>
      </p:sp>
      <p:sp>
        <p:nvSpPr>
          <p:cNvPr id="3" name="矩形 2">
            <a:extLst>
              <a:ext uri="{FF2B5EF4-FFF2-40B4-BE49-F238E27FC236}">
                <a16:creationId xmlns:a16="http://schemas.microsoft.com/office/drawing/2014/main" id="{62FD4CDD-37B8-49C3-BC0C-60F252045737}"/>
              </a:ext>
            </a:extLst>
          </p:cNvPr>
          <p:cNvSpPr/>
          <p:nvPr/>
        </p:nvSpPr>
        <p:spPr>
          <a:xfrm>
            <a:off x="429077" y="1939168"/>
            <a:ext cx="6425566" cy="4789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背景及意义</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C9D8E1D9-5189-4877-BFEB-8E3B1608755C}"/>
              </a:ext>
            </a:extLst>
          </p:cNvPr>
          <p:cNvSpPr txBox="1"/>
          <p:nvPr/>
        </p:nvSpPr>
        <p:spPr>
          <a:xfrm>
            <a:off x="514031" y="2476197"/>
            <a:ext cx="6255658" cy="154420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新一轮财税体制改革从</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2013</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年十八届三中全会开始，以</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2014</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深化财税体制改革总体方案</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为顶层设计。财税体制作为全面深化改革的“先手棋”，承担了重要的使命。财税体制改革的推进程度、改革过程中的市场化导向等对于其他改革有重要的示范意义，也是国际社会和人们观察全面深化改革的风向标。</a:t>
            </a:r>
          </a:p>
        </p:txBody>
      </p:sp>
      <p:sp>
        <p:nvSpPr>
          <p:cNvPr id="5" name="矩形 4">
            <a:extLst>
              <a:ext uri="{FF2B5EF4-FFF2-40B4-BE49-F238E27FC236}">
                <a16:creationId xmlns:a16="http://schemas.microsoft.com/office/drawing/2014/main" id="{92B2251B-2757-447B-AF63-D7900FBD53C0}"/>
              </a:ext>
            </a:extLst>
          </p:cNvPr>
          <p:cNvSpPr/>
          <p:nvPr/>
        </p:nvSpPr>
        <p:spPr>
          <a:xfrm>
            <a:off x="429077" y="4116312"/>
            <a:ext cx="6425566" cy="47897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成     果</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a:extLst>
              <a:ext uri="{FF2B5EF4-FFF2-40B4-BE49-F238E27FC236}">
                <a16:creationId xmlns:a16="http://schemas.microsoft.com/office/drawing/2014/main" id="{C6A35748-AAFC-4F02-8965-B201DF35AD08}"/>
              </a:ext>
            </a:extLst>
          </p:cNvPr>
          <p:cNvSpPr txBox="1"/>
          <p:nvPr/>
        </p:nvSpPr>
        <p:spPr>
          <a:xfrm>
            <a:off x="514031" y="4725911"/>
            <a:ext cx="6255658" cy="154420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本轮财税体制改革从十八届三中全会推行至今，伴随一批有力度、有分量的改革成果，现代财政制度建设正迈出实质性的步伐，预算管理制度改革取得决定性进展。目前已取得了多项进展与成果：营改增全面启动、资源税改革顺利推进、消费税征税范围逐渐拓展、税收征管体制改革启动等等。</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7" name="矩形 6">
            <a:extLst>
              <a:ext uri="{FF2B5EF4-FFF2-40B4-BE49-F238E27FC236}">
                <a16:creationId xmlns:a16="http://schemas.microsoft.com/office/drawing/2014/main" id="{A5294AE9-92A9-43F9-BC46-6992DC199F18}"/>
              </a:ext>
            </a:extLst>
          </p:cNvPr>
          <p:cNvSpPr/>
          <p:nvPr/>
        </p:nvSpPr>
        <p:spPr>
          <a:xfrm>
            <a:off x="7296469" y="1223272"/>
            <a:ext cx="4381500" cy="25058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8" name="矩形 7">
            <a:extLst>
              <a:ext uri="{FF2B5EF4-FFF2-40B4-BE49-F238E27FC236}">
                <a16:creationId xmlns:a16="http://schemas.microsoft.com/office/drawing/2014/main" id="{827EDE16-106A-4AF6-BA6A-6A9FFE9E8C90}"/>
              </a:ext>
            </a:extLst>
          </p:cNvPr>
          <p:cNvSpPr/>
          <p:nvPr/>
        </p:nvSpPr>
        <p:spPr>
          <a:xfrm>
            <a:off x="7296469" y="3833708"/>
            <a:ext cx="4381500" cy="250585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22875130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2" fill="hold" grpId="0" nodeType="afterEffect" p14:presetBounceEnd="50000">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14:bounceEnd="50000">
                                          <p:cBhvr additive="base">
                                            <p:cTn id="30" dur="125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2" fill="hold" grpId="0" nodeType="afterEffect" p14:presetBounceEnd="50000">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14:bounceEnd="50000">
                                          <p:cBhvr additive="base">
                                            <p:cTn id="35" dur="125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250" fill="hold"/>
                                            <p:tgtEl>
                                              <p:spTgt spid="7"/>
                                            </p:tgtEl>
                                            <p:attrNameLst>
                                              <p:attrName>ppt_x</p:attrName>
                                            </p:attrNameLst>
                                          </p:cBhvr>
                                          <p:tavLst>
                                            <p:tav tm="0">
                                              <p:val>
                                                <p:strVal val="1+#ppt_w/2"/>
                                              </p:val>
                                            </p:tav>
                                            <p:tav tm="100000">
                                              <p:val>
                                                <p:strVal val="#ppt_x"/>
                                              </p:val>
                                            </p:tav>
                                          </p:tavLst>
                                        </p:anim>
                                        <p:anim calcmode="lin" valueType="num">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2"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250" fill="hold"/>
                                            <p:tgtEl>
                                              <p:spTgt spid="8"/>
                                            </p:tgtEl>
                                            <p:attrNameLst>
                                              <p:attrName>ppt_x</p:attrName>
                                            </p:attrNameLst>
                                          </p:cBhvr>
                                          <p:tavLst>
                                            <p:tav tm="0">
                                              <p:val>
                                                <p:strVal val="1+#ppt_w/2"/>
                                              </p:val>
                                            </p:tav>
                                            <p:tav tm="100000">
                                              <p:val>
                                                <p:strVal val="#ppt_x"/>
                                              </p:val>
                                            </p:tav>
                                          </p:tavLst>
                                        </p:anim>
                                        <p:anim calcmode="lin" valueType="num">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6250"/>
                                </p:stCondLst>
                                <p:childTnLst>
                                  <p:par>
                                    <p:cTn id="38" presetID="10"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P spid="10"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53FB72DD-62CE-4C6C-8546-0B0A578F4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096375" y="3467100"/>
            <a:ext cx="3095625" cy="3390900"/>
          </a:xfrm>
          <a:prstGeom prst="rect">
            <a:avLst/>
          </a:prstGeom>
        </p:spPr>
      </p:pic>
      <p:sp>
        <p:nvSpPr>
          <p:cNvPr id="7" name="文本框 6">
            <a:extLst>
              <a:ext uri="{FF2B5EF4-FFF2-40B4-BE49-F238E27FC236}">
                <a16:creationId xmlns:a16="http://schemas.microsoft.com/office/drawing/2014/main" id="{25D98318-1844-4703-82FA-BE51723419D9}"/>
              </a:ext>
            </a:extLst>
          </p:cNvPr>
          <p:cNvSpPr txBox="1"/>
          <p:nvPr/>
        </p:nvSpPr>
        <p:spPr>
          <a:xfrm>
            <a:off x="815975" y="2231417"/>
            <a:ext cx="8280400" cy="1477328"/>
          </a:xfrm>
          <a:prstGeom prst="rect">
            <a:avLst/>
          </a:prstGeom>
          <a:noFill/>
        </p:spPr>
        <p:txBody>
          <a:bodyPr wrap="square" rtlCol="0">
            <a:spAutoFit/>
          </a:bodyPr>
          <a:lstStyle/>
          <a:p>
            <a:pPr marL="285750" marR="0" lvl="0" indent="-285750" algn="l" defTabSz="914400" rtl="0" eaLnBrk="1" fontAlgn="auto" latinLnBrk="0" hangingPunct="1">
              <a:lnSpc>
                <a:spcPct val="120000"/>
              </a:lnSpc>
              <a:spcBef>
                <a:spcPts val="0"/>
              </a:spcBef>
              <a:spcAft>
                <a:spcPts val="0"/>
              </a:spcAft>
              <a:buClr>
                <a:srgbClr val="C00000"/>
              </a:buClr>
              <a:buSzTx/>
              <a:buFont typeface="Wingdings" panose="05000000000000000000" pitchFamily="2" charset="2"/>
              <a:buChar char="v"/>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Arial" panose="020F0502020204030204"/>
                <a:ea typeface="微软雅黑"/>
                <a:cs typeface="+mn-ea"/>
                <a:sym typeface="+mn-lt"/>
              </a:rPr>
              <a:t>中华民族从历史深处走来，五千年文明史有辉煌也有曲折，有荣耀也有苦难。历史走到了今天，面向更长远的未来，我们将如何书写中华民族新的故事，谱写新的华彩乐章，这是一个历史命题。党的十八大以来，</a:t>
            </a:r>
            <a:r>
              <a:rPr kumimoji="0" lang="zh-CN" altLang="en-US" sz="1500" b="1"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以习近平同志为核心的党中央</a:t>
            </a:r>
            <a:r>
              <a:rPr kumimoji="0" lang="zh-CN" altLang="en-US" sz="1500" b="0" i="0" u="none" strike="noStrike" kern="1200" cap="none" spc="0" normalizeH="0" baseline="0" noProof="0" dirty="0">
                <a:ln>
                  <a:noFill/>
                </a:ln>
                <a:solidFill>
                  <a:prstClr val="black">
                    <a:lumMod val="75000"/>
                    <a:lumOff val="25000"/>
                  </a:prstClr>
                </a:solidFill>
                <a:effectLst/>
                <a:uLnTx/>
                <a:uFillTx/>
                <a:latin typeface="Arial" panose="020F0502020204030204"/>
                <a:ea typeface="微软雅黑"/>
                <a:cs typeface="+mn-ea"/>
                <a:sym typeface="+mn-lt"/>
              </a:rPr>
              <a:t>以强烈的历史使命感，高瞻远瞩、统揽全局、勇于担当，面对巨大的困难与挑战，创造性地提出一系列治国理政新理念新思想新战略，率领全国人民攻坚克难、砥砺奋进，开启了实现中华民族伟大复兴中国梦的新长征。</a:t>
            </a:r>
          </a:p>
        </p:txBody>
      </p:sp>
      <p:sp>
        <p:nvSpPr>
          <p:cNvPr id="8" name="文本框 7">
            <a:extLst>
              <a:ext uri="{FF2B5EF4-FFF2-40B4-BE49-F238E27FC236}">
                <a16:creationId xmlns:a16="http://schemas.microsoft.com/office/drawing/2014/main" id="{4024AC30-AA43-4B55-A4B4-81937847C536}"/>
              </a:ext>
            </a:extLst>
          </p:cNvPr>
          <p:cNvSpPr txBox="1"/>
          <p:nvPr/>
        </p:nvSpPr>
        <p:spPr>
          <a:xfrm>
            <a:off x="815975" y="3907845"/>
            <a:ext cx="8280400" cy="646331"/>
          </a:xfrm>
          <a:prstGeom prst="rect">
            <a:avLst/>
          </a:prstGeom>
          <a:noFill/>
        </p:spPr>
        <p:txBody>
          <a:bodyPr wrap="square" rtlCol="0">
            <a:spAutoFit/>
          </a:bodyPr>
          <a:lstStyle/>
          <a:p>
            <a:pPr marL="285750" marR="0" lvl="0" indent="-285750" algn="l" defTabSz="914400" rtl="0" eaLnBrk="1" fontAlgn="auto" latinLnBrk="0" hangingPunct="1">
              <a:lnSpc>
                <a:spcPct val="120000"/>
              </a:lnSpc>
              <a:spcBef>
                <a:spcPts val="0"/>
              </a:spcBef>
              <a:spcAft>
                <a:spcPts val="0"/>
              </a:spcAft>
              <a:buClr>
                <a:srgbClr val="C00000"/>
              </a:buClr>
              <a:buSzTx/>
              <a:buFont typeface="Wingdings" panose="05000000000000000000" pitchFamily="2" charset="2"/>
              <a:buChar char="v"/>
              <a:tabLst/>
              <a:defRPr/>
            </a:pPr>
            <a:r>
              <a:rPr kumimoji="0" lang="zh-CN" altLang="en-US" sz="1500" b="1"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回望党的十八大以来</a:t>
            </a:r>
            <a:r>
              <a:rPr kumimoji="0" lang="zh-CN" altLang="en-US" sz="1500" b="0" i="0" u="none" strike="noStrike" kern="1200" cap="none" spc="0" normalizeH="0" baseline="0" noProof="0" dirty="0">
                <a:ln>
                  <a:noFill/>
                </a:ln>
                <a:solidFill>
                  <a:prstClr val="black">
                    <a:lumMod val="75000"/>
                    <a:lumOff val="25000"/>
                  </a:prstClr>
                </a:solidFill>
                <a:effectLst/>
                <a:uLnTx/>
                <a:uFillTx/>
                <a:latin typeface="Arial" panose="020F0502020204030204"/>
                <a:ea typeface="微软雅黑"/>
                <a:cs typeface="+mn-ea"/>
                <a:sym typeface="+mn-lt"/>
              </a:rPr>
              <a:t>，我们前行的历史波澜壮阔，成就非凡，全面深化改革取得突破性进展，社会经济发展取得了辉煌成就。</a:t>
            </a:r>
          </a:p>
        </p:txBody>
      </p:sp>
      <p:sp>
        <p:nvSpPr>
          <p:cNvPr id="2" name="矩形 1">
            <a:extLst>
              <a:ext uri="{FF2B5EF4-FFF2-40B4-BE49-F238E27FC236}">
                <a16:creationId xmlns:a16="http://schemas.microsoft.com/office/drawing/2014/main" id="{2984174E-E957-4881-9CD1-4932E9E832F2}"/>
              </a:ext>
            </a:extLst>
          </p:cNvPr>
          <p:cNvSpPr/>
          <p:nvPr/>
        </p:nvSpPr>
        <p:spPr>
          <a:xfrm>
            <a:off x="0" y="695325"/>
            <a:ext cx="815975" cy="8858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a:extLst>
              <a:ext uri="{FF2B5EF4-FFF2-40B4-BE49-F238E27FC236}">
                <a16:creationId xmlns:a16="http://schemas.microsoft.com/office/drawing/2014/main" id="{9CE3ED4A-0571-4564-B4DA-054E005FF9C6}"/>
              </a:ext>
            </a:extLst>
          </p:cNvPr>
          <p:cNvSpPr txBox="1"/>
          <p:nvPr/>
        </p:nvSpPr>
        <p:spPr>
          <a:xfrm>
            <a:off x="1133475" y="593472"/>
            <a:ext cx="3190875" cy="1089529"/>
          </a:xfrm>
          <a:prstGeom prst="rect">
            <a:avLst/>
          </a:prstGeom>
          <a:noFill/>
        </p:spPr>
        <p:txBody>
          <a:bodyPr wrap="square" rtlCol="0">
            <a:spAutoFit/>
          </a:bodyPr>
          <a:lstStyle/>
          <a:p>
            <a:pPr algn="dist">
              <a:lnSpc>
                <a:spcPct val="120000"/>
              </a:lnSpc>
            </a:pPr>
            <a:r>
              <a:rPr lang="zh-CN" altLang="en-US" sz="5400" b="1" dirty="0">
                <a:solidFill>
                  <a:srgbClr val="C00000"/>
                </a:solidFill>
                <a:latin typeface="+mj-ea"/>
                <a:ea typeface="+mj-ea"/>
                <a:cs typeface="+mn-ea"/>
                <a:sym typeface="+mn-lt"/>
              </a:rPr>
              <a:t>前言部分</a:t>
            </a:r>
          </a:p>
        </p:txBody>
      </p:sp>
    </p:spTree>
    <p:extLst>
      <p:ext uri="{BB962C8B-B14F-4D97-AF65-F5344CB8AC3E}">
        <p14:creationId xmlns:p14="http://schemas.microsoft.com/office/powerpoint/2010/main" val="29286768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65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EE0C68-66FB-4979-A883-3B312410C9BF}"/>
              </a:ext>
            </a:extLst>
          </p:cNvPr>
          <p:cNvSpPr txBox="1"/>
          <p:nvPr/>
        </p:nvSpPr>
        <p:spPr>
          <a:xfrm>
            <a:off x="5484552" y="1207105"/>
            <a:ext cx="5630067" cy="757130"/>
          </a:xfrm>
          <a:prstGeom prst="rect">
            <a:avLst/>
          </a:prstGeom>
          <a:noFill/>
        </p:spPr>
        <p:txBody>
          <a:bodyPr wrap="none" rtlCol="0">
            <a:spAutoFit/>
          </a:bodyPr>
          <a:lstStyle>
            <a:defPPr>
              <a:defRPr lang="en-US"/>
            </a:defPPr>
            <a:lvl1pPr algn="ctr">
              <a:lnSpc>
                <a:spcPct val="120000"/>
              </a:lnSpc>
              <a:defRPr sz="3600" b="1">
                <a:solidFill>
                  <a:srgbClr val="C00000"/>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关键词</a:t>
            </a:r>
            <a:r>
              <a:rPr kumimoji="0" lang="en-US" altLang="zh-CN" sz="3000" b="0" i="0" u="none" strike="noStrike" kern="1200" cap="none" spc="0" normalizeH="0" baseline="0" noProof="0">
                <a:ln>
                  <a:noFill/>
                </a:ln>
                <a:solidFill>
                  <a:srgbClr val="FF6600"/>
                </a:solidFill>
                <a:effectLst/>
                <a:uLnTx/>
                <a:uFillTx/>
                <a:latin typeface="Arial" panose="020F0502020204030204"/>
                <a:ea typeface="微软雅黑"/>
                <a:sym typeface="+mn-lt"/>
              </a:rPr>
              <a:t>8</a:t>
            </a: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a:t>
            </a: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rPr>
              <a:t>大众创业万众创新</a:t>
            </a:r>
            <a:endParaRPr kumimoji="0" lang="en-US" sz="3600" b="1" i="0" u="none" strike="noStrike" kern="1200" cap="none" spc="0" normalizeH="0" baseline="0" noProof="0">
              <a:ln>
                <a:noFill/>
              </a:ln>
              <a:solidFill>
                <a:srgbClr val="C00000"/>
              </a:solidFill>
              <a:effectLst/>
              <a:uLnTx/>
              <a:uFillTx/>
              <a:latin typeface="Arial" panose="020F0502020204030204"/>
              <a:ea typeface="微软雅黑"/>
              <a:sym typeface="+mn-lt"/>
            </a:endParaRPr>
          </a:p>
        </p:txBody>
      </p:sp>
      <p:sp>
        <p:nvSpPr>
          <p:cNvPr id="3" name="矩形 2">
            <a:extLst>
              <a:ext uri="{FF2B5EF4-FFF2-40B4-BE49-F238E27FC236}">
                <a16:creationId xmlns:a16="http://schemas.microsoft.com/office/drawing/2014/main" id="{62FD4CDD-37B8-49C3-BC0C-60F252045737}"/>
              </a:ext>
            </a:extLst>
          </p:cNvPr>
          <p:cNvSpPr/>
          <p:nvPr/>
        </p:nvSpPr>
        <p:spPr>
          <a:xfrm>
            <a:off x="5086802" y="2034418"/>
            <a:ext cx="6425566" cy="4789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背景及意义</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C9D8E1D9-5189-4877-BFEB-8E3B1608755C}"/>
              </a:ext>
            </a:extLst>
          </p:cNvPr>
          <p:cNvSpPr txBox="1"/>
          <p:nvPr/>
        </p:nvSpPr>
        <p:spPr>
          <a:xfrm>
            <a:off x="5171756" y="2571447"/>
            <a:ext cx="6255658" cy="156966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李克强在公开场合发出“大众创业、万众创新”的号召，最早是在</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2014</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年</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9</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月的夏季达沃斯论坛上。</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大众创业、万众创新，可以大幅增加有效供给，增强微观经济活力，加速新兴产业发展，又可以扩大就业、增加居民收入，是经济发展的引擎。</a:t>
            </a:r>
          </a:p>
        </p:txBody>
      </p:sp>
      <p:sp>
        <p:nvSpPr>
          <p:cNvPr id="5" name="矩形 4">
            <a:extLst>
              <a:ext uri="{FF2B5EF4-FFF2-40B4-BE49-F238E27FC236}">
                <a16:creationId xmlns:a16="http://schemas.microsoft.com/office/drawing/2014/main" id="{92B2251B-2757-447B-AF63-D7900FBD53C0}"/>
              </a:ext>
            </a:extLst>
          </p:cNvPr>
          <p:cNvSpPr/>
          <p:nvPr/>
        </p:nvSpPr>
        <p:spPr>
          <a:xfrm>
            <a:off x="5086802" y="4331759"/>
            <a:ext cx="6425566" cy="47897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成     果</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a:extLst>
              <a:ext uri="{FF2B5EF4-FFF2-40B4-BE49-F238E27FC236}">
                <a16:creationId xmlns:a16="http://schemas.microsoft.com/office/drawing/2014/main" id="{C6A35748-AAFC-4F02-8965-B201DF35AD08}"/>
              </a:ext>
            </a:extLst>
          </p:cNvPr>
          <p:cNvSpPr txBox="1"/>
          <p:nvPr/>
        </p:nvSpPr>
        <p:spPr>
          <a:xfrm>
            <a:off x="5171756" y="4941358"/>
            <a:ext cx="6255658" cy="12487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2016</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年，我国创新发展成果颇丰。科技领域取得一批国际领先的重大成果。大众创业、万众创新广泛开展，全年新登记企业增长</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24.5%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，平均每天新增</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1.5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万户，加上个体工商户等，各类市场主体每天新增</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4.5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万户。</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7" name="矩形 6">
            <a:extLst>
              <a:ext uri="{FF2B5EF4-FFF2-40B4-BE49-F238E27FC236}">
                <a16:creationId xmlns:a16="http://schemas.microsoft.com/office/drawing/2014/main" id="{A5294AE9-92A9-43F9-BC46-6992DC199F18}"/>
              </a:ext>
            </a:extLst>
          </p:cNvPr>
          <p:cNvSpPr/>
          <p:nvPr/>
        </p:nvSpPr>
        <p:spPr>
          <a:xfrm>
            <a:off x="514350" y="1279525"/>
            <a:ext cx="4286250" cy="2454275"/>
          </a:xfrm>
          <a:prstGeom prst="rect">
            <a:avLst/>
          </a:prstGeom>
          <a:blipFill>
            <a:blip r:embed="rId3"/>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8" name="矩形 7">
            <a:extLst>
              <a:ext uri="{FF2B5EF4-FFF2-40B4-BE49-F238E27FC236}">
                <a16:creationId xmlns:a16="http://schemas.microsoft.com/office/drawing/2014/main" id="{AB945A32-E571-463A-A0E5-381D3D342ACB}"/>
              </a:ext>
            </a:extLst>
          </p:cNvPr>
          <p:cNvSpPr/>
          <p:nvPr/>
        </p:nvSpPr>
        <p:spPr>
          <a:xfrm>
            <a:off x="514350" y="3914775"/>
            <a:ext cx="4286250" cy="2257425"/>
          </a:xfrm>
          <a:prstGeom prst="rect">
            <a:avLst/>
          </a:prstGeom>
          <a:blipFill>
            <a:blip r:embed="rId4"/>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16313439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8" fill="hold" grpId="0" nodeType="afterEffect" p14:presetBounceEnd="50000">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14:bounceEnd="50000">
                                          <p:cBhvr additive="base">
                                            <p:cTn id="30" dur="125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8" fill="hold" grpId="0" nodeType="afterEffect" p14:presetBounceEnd="50000">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14:bounceEnd="50000">
                                          <p:cBhvr additive="base">
                                            <p:cTn id="35" dur="125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250" fill="hold"/>
                                            <p:tgtEl>
                                              <p:spTgt spid="7"/>
                                            </p:tgtEl>
                                            <p:attrNameLst>
                                              <p:attrName>ppt_x</p:attrName>
                                            </p:attrNameLst>
                                          </p:cBhvr>
                                          <p:tavLst>
                                            <p:tav tm="0">
                                              <p:val>
                                                <p:strVal val="0-#ppt_w/2"/>
                                              </p:val>
                                            </p:tav>
                                            <p:tav tm="100000">
                                              <p:val>
                                                <p:strVal val="#ppt_x"/>
                                              </p:val>
                                            </p:tav>
                                          </p:tavLst>
                                        </p:anim>
                                        <p:anim calcmode="lin" valueType="num">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250" fill="hold"/>
                                            <p:tgtEl>
                                              <p:spTgt spid="8"/>
                                            </p:tgtEl>
                                            <p:attrNameLst>
                                              <p:attrName>ppt_x</p:attrName>
                                            </p:attrNameLst>
                                          </p:cBhvr>
                                          <p:tavLst>
                                            <p:tav tm="0">
                                              <p:val>
                                                <p:strVal val="0-#ppt_w/2"/>
                                              </p:val>
                                            </p:tav>
                                            <p:tav tm="100000">
                                              <p:val>
                                                <p:strVal val="#ppt_x"/>
                                              </p:val>
                                            </p:tav>
                                          </p:tavLst>
                                        </p:anim>
                                        <p:anim calcmode="lin" valueType="num">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625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P spid="9"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EE0C68-66FB-4979-A883-3B312410C9BF}"/>
              </a:ext>
            </a:extLst>
          </p:cNvPr>
          <p:cNvSpPr txBox="1"/>
          <p:nvPr/>
        </p:nvSpPr>
        <p:spPr>
          <a:xfrm>
            <a:off x="1902557" y="1111855"/>
            <a:ext cx="3783407" cy="757130"/>
          </a:xfrm>
          <a:prstGeom prst="rect">
            <a:avLst/>
          </a:prstGeom>
          <a:noFill/>
        </p:spPr>
        <p:txBody>
          <a:bodyPr wrap="none" rtlCol="0">
            <a:spAutoFit/>
          </a:bodyPr>
          <a:lstStyle>
            <a:defPPr>
              <a:defRPr lang="en-US"/>
            </a:defPPr>
            <a:lvl1pPr algn="ctr">
              <a:lnSpc>
                <a:spcPct val="120000"/>
              </a:lnSpc>
              <a:defRPr sz="3600" b="1">
                <a:solidFill>
                  <a:srgbClr val="C00000"/>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关键词</a:t>
            </a:r>
            <a:r>
              <a:rPr kumimoji="0" lang="en-US" altLang="zh-CN" sz="3000" b="0" i="0" u="none" strike="noStrike" kern="1200" cap="none" spc="0" normalizeH="0" baseline="0" noProof="0">
                <a:ln>
                  <a:noFill/>
                </a:ln>
                <a:solidFill>
                  <a:srgbClr val="FF6600"/>
                </a:solidFill>
                <a:effectLst/>
                <a:uLnTx/>
                <a:uFillTx/>
                <a:latin typeface="Arial" panose="020F0502020204030204"/>
                <a:ea typeface="微软雅黑"/>
                <a:sym typeface="+mn-lt"/>
              </a:rPr>
              <a:t>9</a:t>
            </a: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a:t>
            </a: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rPr>
              <a:t>互联网＋</a:t>
            </a:r>
            <a:endParaRPr kumimoji="0" lang="en-US" sz="3600" b="1" i="0" u="none" strike="noStrike" kern="1200" cap="none" spc="0" normalizeH="0" baseline="0" noProof="0">
              <a:ln>
                <a:noFill/>
              </a:ln>
              <a:solidFill>
                <a:srgbClr val="C00000"/>
              </a:solidFill>
              <a:effectLst/>
              <a:uLnTx/>
              <a:uFillTx/>
              <a:latin typeface="Arial" panose="020F0502020204030204"/>
              <a:ea typeface="微软雅黑"/>
              <a:sym typeface="+mn-lt"/>
            </a:endParaRPr>
          </a:p>
        </p:txBody>
      </p:sp>
      <p:sp>
        <p:nvSpPr>
          <p:cNvPr id="3" name="矩形 2">
            <a:extLst>
              <a:ext uri="{FF2B5EF4-FFF2-40B4-BE49-F238E27FC236}">
                <a16:creationId xmlns:a16="http://schemas.microsoft.com/office/drawing/2014/main" id="{62FD4CDD-37B8-49C3-BC0C-60F252045737}"/>
              </a:ext>
            </a:extLst>
          </p:cNvPr>
          <p:cNvSpPr/>
          <p:nvPr/>
        </p:nvSpPr>
        <p:spPr>
          <a:xfrm>
            <a:off x="581477" y="2040768"/>
            <a:ext cx="6425566" cy="4789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背景及意义</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C9D8E1D9-5189-4877-BFEB-8E3B1608755C}"/>
              </a:ext>
            </a:extLst>
          </p:cNvPr>
          <p:cNvSpPr txBox="1"/>
          <p:nvPr/>
        </p:nvSpPr>
        <p:spPr>
          <a:xfrm>
            <a:off x="666431" y="2577797"/>
            <a:ext cx="6255658" cy="12487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2015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年政府工作报告中首次提出“互联网</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，李克强在报告中提出，制定“互联网</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行动计划，推动移动互联网、云计算、大数据、物联网等与现代制造业结合，促进电子商务、工业互联网和互联网金融健康发展，引导互联网企业拓展国际市场。</a:t>
            </a:r>
          </a:p>
        </p:txBody>
      </p:sp>
      <p:sp>
        <p:nvSpPr>
          <p:cNvPr id="5" name="矩形 4">
            <a:extLst>
              <a:ext uri="{FF2B5EF4-FFF2-40B4-BE49-F238E27FC236}">
                <a16:creationId xmlns:a16="http://schemas.microsoft.com/office/drawing/2014/main" id="{92B2251B-2757-447B-AF63-D7900FBD53C0}"/>
              </a:ext>
            </a:extLst>
          </p:cNvPr>
          <p:cNvSpPr/>
          <p:nvPr/>
        </p:nvSpPr>
        <p:spPr>
          <a:xfrm>
            <a:off x="581477" y="4116312"/>
            <a:ext cx="6425566" cy="47897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成     果</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a:extLst>
              <a:ext uri="{FF2B5EF4-FFF2-40B4-BE49-F238E27FC236}">
                <a16:creationId xmlns:a16="http://schemas.microsoft.com/office/drawing/2014/main" id="{C6A35748-AAFC-4F02-8965-B201DF35AD08}"/>
              </a:ext>
            </a:extLst>
          </p:cNvPr>
          <p:cNvSpPr txBox="1"/>
          <p:nvPr/>
        </p:nvSpPr>
        <p:spPr>
          <a:xfrm>
            <a:off x="666431" y="4725911"/>
            <a:ext cx="6255658" cy="12487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“互联网</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作为创新驱动发展的先导力量，正日渐成为引领经济发展新常态、推动新旧动能转换的重要引擎。企业和广大创新创业者正以无限的热情和激情投入到“互联网</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事业中，在有关方面的共同努力下，“互联网</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正以前所未有的态势高歌前行。</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7" name="矩形 6">
            <a:extLst>
              <a:ext uri="{FF2B5EF4-FFF2-40B4-BE49-F238E27FC236}">
                <a16:creationId xmlns:a16="http://schemas.microsoft.com/office/drawing/2014/main" id="{A5294AE9-92A9-43F9-BC46-6992DC199F18}"/>
              </a:ext>
            </a:extLst>
          </p:cNvPr>
          <p:cNvSpPr/>
          <p:nvPr/>
        </p:nvSpPr>
        <p:spPr>
          <a:xfrm>
            <a:off x="7448550" y="1455964"/>
            <a:ext cx="3987800" cy="2350345"/>
          </a:xfrm>
          <a:prstGeom prst="rect">
            <a:avLst/>
          </a:prstGeom>
          <a:blipFill>
            <a:blip r:embed="rId3"/>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8" name="矩形 7">
            <a:extLst>
              <a:ext uri="{FF2B5EF4-FFF2-40B4-BE49-F238E27FC236}">
                <a16:creationId xmlns:a16="http://schemas.microsoft.com/office/drawing/2014/main" id="{827EDE16-106A-4AF6-BA6A-6A9FFE9E8C90}"/>
              </a:ext>
            </a:extLst>
          </p:cNvPr>
          <p:cNvSpPr/>
          <p:nvPr/>
        </p:nvSpPr>
        <p:spPr>
          <a:xfrm>
            <a:off x="7448550" y="3904405"/>
            <a:ext cx="3987800" cy="235034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148266606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2" fill="hold" grpId="0" nodeType="afterEffect" p14:presetBounceEnd="50000">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14:bounceEnd="50000">
                                          <p:cBhvr additive="base">
                                            <p:cTn id="30" dur="125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2" fill="hold" grpId="0" nodeType="afterEffect" p14:presetBounceEnd="50000">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14:bounceEnd="50000">
                                          <p:cBhvr additive="base">
                                            <p:cTn id="35" dur="125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250" fill="hold"/>
                                            <p:tgtEl>
                                              <p:spTgt spid="7"/>
                                            </p:tgtEl>
                                            <p:attrNameLst>
                                              <p:attrName>ppt_x</p:attrName>
                                            </p:attrNameLst>
                                          </p:cBhvr>
                                          <p:tavLst>
                                            <p:tav tm="0">
                                              <p:val>
                                                <p:strVal val="1+#ppt_w/2"/>
                                              </p:val>
                                            </p:tav>
                                            <p:tav tm="100000">
                                              <p:val>
                                                <p:strVal val="#ppt_x"/>
                                              </p:val>
                                            </p:tav>
                                          </p:tavLst>
                                        </p:anim>
                                        <p:anim calcmode="lin" valueType="num">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2"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250" fill="hold"/>
                                            <p:tgtEl>
                                              <p:spTgt spid="8"/>
                                            </p:tgtEl>
                                            <p:attrNameLst>
                                              <p:attrName>ppt_x</p:attrName>
                                            </p:attrNameLst>
                                          </p:cBhvr>
                                          <p:tavLst>
                                            <p:tav tm="0">
                                              <p:val>
                                                <p:strVal val="1+#ppt_w/2"/>
                                              </p:val>
                                            </p:tav>
                                            <p:tav tm="100000">
                                              <p:val>
                                                <p:strVal val="#ppt_x"/>
                                              </p:val>
                                            </p:tav>
                                          </p:tavLst>
                                        </p:anim>
                                        <p:anim calcmode="lin" valueType="num">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6250"/>
                                </p:stCondLst>
                                <p:childTnLst>
                                  <p:par>
                                    <p:cTn id="38" presetID="10"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P spid="10"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EE0C68-66FB-4979-A883-3B312410C9BF}"/>
              </a:ext>
            </a:extLst>
          </p:cNvPr>
          <p:cNvSpPr txBox="1"/>
          <p:nvPr/>
        </p:nvSpPr>
        <p:spPr>
          <a:xfrm>
            <a:off x="5893096" y="1264255"/>
            <a:ext cx="5022529" cy="757130"/>
          </a:xfrm>
          <a:prstGeom prst="rect">
            <a:avLst/>
          </a:prstGeom>
          <a:noFill/>
        </p:spPr>
        <p:txBody>
          <a:bodyPr wrap="none" rtlCol="0">
            <a:spAutoFit/>
          </a:bodyPr>
          <a:lstStyle>
            <a:defPPr>
              <a:defRPr lang="en-US"/>
            </a:defPPr>
            <a:lvl1pPr algn="ctr">
              <a:lnSpc>
                <a:spcPct val="120000"/>
              </a:lnSpc>
              <a:defRPr sz="3600" b="1">
                <a:solidFill>
                  <a:srgbClr val="C00000"/>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关键词</a:t>
            </a:r>
            <a:r>
              <a:rPr kumimoji="0" lang="en-US" altLang="zh-CN" sz="3000" b="0" i="0" u="none" strike="noStrike" kern="1200" cap="none" spc="0" normalizeH="0" baseline="0" noProof="0">
                <a:ln>
                  <a:noFill/>
                </a:ln>
                <a:solidFill>
                  <a:srgbClr val="FF6600"/>
                </a:solidFill>
                <a:effectLst/>
                <a:uLnTx/>
                <a:uFillTx/>
                <a:latin typeface="Arial" panose="020F0502020204030204"/>
                <a:ea typeface="微软雅黑"/>
                <a:sym typeface="+mn-lt"/>
              </a:rPr>
              <a:t>10</a:t>
            </a:r>
            <a:r>
              <a:rPr kumimoji="0" lang="zh-CN" altLang="en-US" sz="3000" b="0" i="0" u="none" strike="noStrike" kern="1200" cap="none" spc="0" normalizeH="0" baseline="0" noProof="0">
                <a:ln>
                  <a:noFill/>
                </a:ln>
                <a:solidFill>
                  <a:srgbClr val="FF6600"/>
                </a:solidFill>
                <a:effectLst/>
                <a:uLnTx/>
                <a:uFillTx/>
                <a:latin typeface="Arial" panose="020F0502020204030204"/>
                <a:ea typeface="微软雅黑"/>
                <a:sym typeface="+mn-lt"/>
              </a:rPr>
              <a:t>：</a:t>
            </a: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rPr>
              <a:t>中国制造</a:t>
            </a:r>
            <a:r>
              <a:rPr kumimoji="0" lang="en-US" altLang="zh-CN" sz="3600" b="1" i="0" u="none" strike="noStrike" kern="1200" cap="none" spc="0" normalizeH="0" baseline="0" noProof="0">
                <a:ln>
                  <a:noFill/>
                </a:ln>
                <a:solidFill>
                  <a:srgbClr val="C00000"/>
                </a:solidFill>
                <a:effectLst/>
                <a:uLnTx/>
                <a:uFillTx/>
                <a:latin typeface="Arial" panose="020F0502020204030204"/>
                <a:ea typeface="微软雅黑"/>
              </a:rPr>
              <a:t>2025</a:t>
            </a:r>
            <a:endParaRPr kumimoji="0" lang="en-US" sz="3600" b="1" i="0" u="none" strike="noStrike" kern="1200" cap="none" spc="0" normalizeH="0" baseline="0" noProof="0">
              <a:ln>
                <a:noFill/>
              </a:ln>
              <a:solidFill>
                <a:srgbClr val="C00000"/>
              </a:solidFill>
              <a:effectLst/>
              <a:uLnTx/>
              <a:uFillTx/>
              <a:latin typeface="Arial" panose="020F0502020204030204"/>
              <a:ea typeface="微软雅黑"/>
              <a:sym typeface="+mn-lt"/>
            </a:endParaRPr>
          </a:p>
        </p:txBody>
      </p:sp>
      <p:sp>
        <p:nvSpPr>
          <p:cNvPr id="3" name="矩形 2">
            <a:extLst>
              <a:ext uri="{FF2B5EF4-FFF2-40B4-BE49-F238E27FC236}">
                <a16:creationId xmlns:a16="http://schemas.microsoft.com/office/drawing/2014/main" id="{62FD4CDD-37B8-49C3-BC0C-60F252045737}"/>
              </a:ext>
            </a:extLst>
          </p:cNvPr>
          <p:cNvSpPr/>
          <p:nvPr/>
        </p:nvSpPr>
        <p:spPr>
          <a:xfrm>
            <a:off x="5191577" y="2091568"/>
            <a:ext cx="6425566" cy="4789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背景及意义</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C9D8E1D9-5189-4877-BFEB-8E3B1608755C}"/>
              </a:ext>
            </a:extLst>
          </p:cNvPr>
          <p:cNvSpPr txBox="1"/>
          <p:nvPr/>
        </p:nvSpPr>
        <p:spPr>
          <a:xfrm>
            <a:off x="5276531" y="2628597"/>
            <a:ext cx="6255658" cy="154420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在十二届全国人大三次会议上，李克强总理所作的政府工作报告针对产业发展提出了一个新概念</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中国制造</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2025”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。中国制造</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2025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，是我们由大国走向强国的必然战略选择，工业是中国成为世界有影响力大国最重要的经济基础。目前，中国工业正处在进军世界先进制造业领域的关键阶段。</a:t>
            </a:r>
          </a:p>
        </p:txBody>
      </p:sp>
      <p:sp>
        <p:nvSpPr>
          <p:cNvPr id="5" name="矩形 4">
            <a:extLst>
              <a:ext uri="{FF2B5EF4-FFF2-40B4-BE49-F238E27FC236}">
                <a16:creationId xmlns:a16="http://schemas.microsoft.com/office/drawing/2014/main" id="{92B2251B-2757-447B-AF63-D7900FBD53C0}"/>
              </a:ext>
            </a:extLst>
          </p:cNvPr>
          <p:cNvSpPr/>
          <p:nvPr/>
        </p:nvSpPr>
        <p:spPr>
          <a:xfrm>
            <a:off x="5191577" y="4388909"/>
            <a:ext cx="6425566" cy="47897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成     果</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 name="文本框 5">
            <a:extLst>
              <a:ext uri="{FF2B5EF4-FFF2-40B4-BE49-F238E27FC236}">
                <a16:creationId xmlns:a16="http://schemas.microsoft.com/office/drawing/2014/main" id="{C6A35748-AAFC-4F02-8965-B201DF35AD08}"/>
              </a:ext>
            </a:extLst>
          </p:cNvPr>
          <p:cNvSpPr txBox="1"/>
          <p:nvPr/>
        </p:nvSpPr>
        <p:spPr>
          <a:xfrm>
            <a:off x="5276531" y="4998508"/>
            <a:ext cx="6255658" cy="12487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自“中国制造</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2025”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实施以来，国家制造业创新中心建设、智能制造、工业强基、绿色制造、高端装备创新等“五大工程”扎实推进；</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2016</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年度</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15</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个重大标志性项目中，</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7</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个完全落实，</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4</a:t>
            </a: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cs"/>
              </a:rPr>
              <a:t>个基本落实，其余正在推进。</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7" name="矩形 6">
            <a:extLst>
              <a:ext uri="{FF2B5EF4-FFF2-40B4-BE49-F238E27FC236}">
                <a16:creationId xmlns:a16="http://schemas.microsoft.com/office/drawing/2014/main" id="{A5294AE9-92A9-43F9-BC46-6992DC199F18}"/>
              </a:ext>
            </a:extLst>
          </p:cNvPr>
          <p:cNvSpPr/>
          <p:nvPr/>
        </p:nvSpPr>
        <p:spPr>
          <a:xfrm>
            <a:off x="619125" y="1336675"/>
            <a:ext cx="4286250" cy="2454275"/>
          </a:xfrm>
          <a:prstGeom prst="rect">
            <a:avLst/>
          </a:prstGeom>
          <a:blipFill>
            <a:blip r:embed="rId3"/>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8" name="矩形 7">
            <a:extLst>
              <a:ext uri="{FF2B5EF4-FFF2-40B4-BE49-F238E27FC236}">
                <a16:creationId xmlns:a16="http://schemas.microsoft.com/office/drawing/2014/main" id="{AB945A32-E571-463A-A0E5-381D3D342ACB}"/>
              </a:ext>
            </a:extLst>
          </p:cNvPr>
          <p:cNvSpPr/>
          <p:nvPr/>
        </p:nvSpPr>
        <p:spPr>
          <a:xfrm>
            <a:off x="619125" y="3971925"/>
            <a:ext cx="4286250" cy="2257425"/>
          </a:xfrm>
          <a:prstGeom prst="rect">
            <a:avLst/>
          </a:prstGeom>
          <a:blipFill>
            <a:blip r:embed="rId4"/>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25481417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8" fill="hold" grpId="0" nodeType="afterEffect" p14:presetBounceEnd="50000">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14:bounceEnd="50000">
                                          <p:cBhvr additive="base">
                                            <p:cTn id="30" dur="125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8" fill="hold" grpId="0" nodeType="afterEffect" p14:presetBounceEnd="50000">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14:bounceEnd="50000">
                                          <p:cBhvr additive="base">
                                            <p:cTn id="35" dur="125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750"/>
                                            <p:tgtEl>
                                              <p:spTgt spid="3"/>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750"/>
                                            <p:tgtEl>
                                              <p:spTgt spid="5"/>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750"/>
                                            <p:tgtEl>
                                              <p:spTgt spid="6"/>
                                            </p:tgtEl>
                                          </p:cBhvr>
                                        </p:animEffect>
                                      </p:childTnLst>
                                    </p:cTn>
                                  </p:par>
                                </p:childTnLst>
                              </p:cTn>
                            </p:par>
                            <p:par>
                              <p:cTn id="27" fill="hold">
                                <p:stCondLst>
                                  <p:cond delay="3750"/>
                                </p:stCondLst>
                                <p:childTnLst>
                                  <p:par>
                                    <p:cTn id="28" presetID="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250" fill="hold"/>
                                            <p:tgtEl>
                                              <p:spTgt spid="7"/>
                                            </p:tgtEl>
                                            <p:attrNameLst>
                                              <p:attrName>ppt_x</p:attrName>
                                            </p:attrNameLst>
                                          </p:cBhvr>
                                          <p:tavLst>
                                            <p:tav tm="0">
                                              <p:val>
                                                <p:strVal val="0-#ppt_w/2"/>
                                              </p:val>
                                            </p:tav>
                                            <p:tav tm="100000">
                                              <p:val>
                                                <p:strVal val="#ppt_x"/>
                                              </p:val>
                                            </p:tav>
                                          </p:tavLst>
                                        </p:anim>
                                        <p:anim calcmode="lin" valueType="num">
                                          <p:cBhvr additive="base">
                                            <p:cTn id="31" dur="125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250" fill="hold"/>
                                            <p:tgtEl>
                                              <p:spTgt spid="8"/>
                                            </p:tgtEl>
                                            <p:attrNameLst>
                                              <p:attrName>ppt_x</p:attrName>
                                            </p:attrNameLst>
                                          </p:cBhvr>
                                          <p:tavLst>
                                            <p:tav tm="0">
                                              <p:val>
                                                <p:strVal val="0-#ppt_w/2"/>
                                              </p:val>
                                            </p:tav>
                                            <p:tav tm="100000">
                                              <p:val>
                                                <p:strVal val="#ppt_x"/>
                                              </p:val>
                                            </p:tav>
                                          </p:tavLst>
                                        </p:anim>
                                        <p:anim calcmode="lin" valueType="num">
                                          <p:cBhvr additive="base">
                                            <p:cTn id="36" dur="125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625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animBg="1"/>
          <p:bldP spid="9"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53B58D79-E10F-4D70-BFBC-AA98D344A9BA}"/>
              </a:ext>
            </a:extLst>
          </p:cNvPr>
          <p:cNvGrpSpPr/>
          <p:nvPr/>
        </p:nvGrpSpPr>
        <p:grpSpPr>
          <a:xfrm>
            <a:off x="4196393" y="2210709"/>
            <a:ext cx="3799214" cy="997109"/>
            <a:chOff x="6322390" y="2322287"/>
            <a:chExt cx="3799214" cy="997109"/>
          </a:xfrm>
        </p:grpSpPr>
        <p:sp>
          <p:nvSpPr>
            <p:cNvPr id="15" name="Freeform 29">
              <a:extLst>
                <a:ext uri="{FF2B5EF4-FFF2-40B4-BE49-F238E27FC236}">
                  <a16:creationId xmlns:a16="http://schemas.microsoft.com/office/drawing/2014/main" id="{40FF016F-69E4-47EE-91C5-C52025255BB1}"/>
                </a:ext>
              </a:extLst>
            </p:cNvPr>
            <p:cNvSpPr/>
            <p:nvPr/>
          </p:nvSpPr>
          <p:spPr bwMode="auto">
            <a:xfrm>
              <a:off x="6322390" y="2322287"/>
              <a:ext cx="1050868" cy="93905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16" name="矩形 15">
              <a:extLst>
                <a:ext uri="{FF2B5EF4-FFF2-40B4-BE49-F238E27FC236}">
                  <a16:creationId xmlns:a16="http://schemas.microsoft.com/office/drawing/2014/main" id="{87336C33-5AB7-426A-82F6-DDEF49956799}"/>
                </a:ext>
              </a:extLst>
            </p:cNvPr>
            <p:cNvSpPr/>
            <p:nvPr/>
          </p:nvSpPr>
          <p:spPr>
            <a:xfrm>
              <a:off x="7372133" y="2457622"/>
              <a:ext cx="2749471" cy="86177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第三部分</a:t>
              </a:r>
            </a:p>
          </p:txBody>
        </p:sp>
      </p:grpSp>
      <p:sp>
        <p:nvSpPr>
          <p:cNvPr id="17" name="矩形 16">
            <a:extLst>
              <a:ext uri="{FF2B5EF4-FFF2-40B4-BE49-F238E27FC236}">
                <a16:creationId xmlns:a16="http://schemas.microsoft.com/office/drawing/2014/main" id="{A7FFB5E1-6805-484B-B028-E3C712BAEF1A}"/>
              </a:ext>
            </a:extLst>
          </p:cNvPr>
          <p:cNvSpPr/>
          <p:nvPr/>
        </p:nvSpPr>
        <p:spPr>
          <a:xfrm>
            <a:off x="3079791" y="3472013"/>
            <a:ext cx="6032421" cy="67710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保障和改善民生没有终点站</a:t>
            </a:r>
          </a:p>
        </p:txBody>
      </p:sp>
    </p:spTree>
    <p:extLst>
      <p:ext uri="{BB962C8B-B14F-4D97-AF65-F5344CB8AC3E}">
        <p14:creationId xmlns:p14="http://schemas.microsoft.com/office/powerpoint/2010/main" val="204693343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250"/>
                                        <p:tgtEl>
                                          <p:spTgt spid="14"/>
                                        </p:tgtEl>
                                      </p:cBhvr>
                                    </p:animEffect>
                                    <p:anim calcmode="lin" valueType="num">
                                      <p:cBhvr>
                                        <p:cTn id="8" dur="1250" fill="hold"/>
                                        <p:tgtEl>
                                          <p:spTgt spid="14"/>
                                        </p:tgtEl>
                                        <p:attrNameLst>
                                          <p:attrName>ppt_x</p:attrName>
                                        </p:attrNameLst>
                                      </p:cBhvr>
                                      <p:tavLst>
                                        <p:tav tm="0">
                                          <p:val>
                                            <p:strVal val="#ppt_x"/>
                                          </p:val>
                                        </p:tav>
                                        <p:tav tm="100000">
                                          <p:val>
                                            <p:strVal val="#ppt_x"/>
                                          </p:val>
                                        </p:tav>
                                      </p:tavLst>
                                    </p:anim>
                                    <p:anim calcmode="lin" valueType="num">
                                      <p:cBhvr>
                                        <p:cTn id="9" dur="125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250"/>
                                        <p:tgtEl>
                                          <p:spTgt spid="17"/>
                                        </p:tgtEl>
                                      </p:cBhvr>
                                    </p:animEffect>
                                    <p:anim calcmode="lin" valueType="num">
                                      <p:cBhvr>
                                        <p:cTn id="13" dur="1250" fill="hold"/>
                                        <p:tgtEl>
                                          <p:spTgt spid="17"/>
                                        </p:tgtEl>
                                        <p:attrNameLst>
                                          <p:attrName>ppt_x</p:attrName>
                                        </p:attrNameLst>
                                      </p:cBhvr>
                                      <p:tavLst>
                                        <p:tav tm="0">
                                          <p:val>
                                            <p:strVal val="#ppt_x"/>
                                          </p:val>
                                        </p:tav>
                                        <p:tav tm="100000">
                                          <p:val>
                                            <p:strVal val="#ppt_x"/>
                                          </p:val>
                                        </p:tav>
                                      </p:tavLst>
                                    </p:anim>
                                    <p:anim calcmode="lin" valueType="num">
                                      <p:cBhvr>
                                        <p:cTn id="14" dur="1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箭头: 右 7">
            <a:extLst>
              <a:ext uri="{FF2B5EF4-FFF2-40B4-BE49-F238E27FC236}">
                <a16:creationId xmlns:a16="http://schemas.microsoft.com/office/drawing/2014/main" id="{ABB427D6-7F4D-4520-A8E1-31E1FCE62EFC}"/>
              </a:ext>
            </a:extLst>
          </p:cNvPr>
          <p:cNvSpPr/>
          <p:nvPr/>
        </p:nvSpPr>
        <p:spPr>
          <a:xfrm>
            <a:off x="4676775" y="3695224"/>
            <a:ext cx="1099584" cy="864552"/>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nvGrpSpPr>
          <p:cNvPr id="5" name="组合 4">
            <a:extLst>
              <a:ext uri="{FF2B5EF4-FFF2-40B4-BE49-F238E27FC236}">
                <a16:creationId xmlns:a16="http://schemas.microsoft.com/office/drawing/2014/main" id="{D7C361F8-8B90-46AC-AE3A-59DF25EE4CB6}"/>
              </a:ext>
            </a:extLst>
          </p:cNvPr>
          <p:cNvGrpSpPr/>
          <p:nvPr/>
        </p:nvGrpSpPr>
        <p:grpSpPr>
          <a:xfrm>
            <a:off x="1760855" y="970280"/>
            <a:ext cx="8463528" cy="1533561"/>
            <a:chOff x="1846580" y="1236980"/>
            <a:chExt cx="8463528" cy="1533561"/>
          </a:xfrm>
        </p:grpSpPr>
        <p:sp>
          <p:nvSpPr>
            <p:cNvPr id="2" name="文本框 1">
              <a:extLst>
                <a:ext uri="{FF2B5EF4-FFF2-40B4-BE49-F238E27FC236}">
                  <a16:creationId xmlns:a16="http://schemas.microsoft.com/office/drawing/2014/main" id="{92962E31-EBDC-4A0F-AAB3-E98E050FA8D8}"/>
                </a:ext>
              </a:extLst>
            </p:cNvPr>
            <p:cNvSpPr txBox="1"/>
            <p:nvPr/>
          </p:nvSpPr>
          <p:spPr>
            <a:xfrm>
              <a:off x="2964373" y="1600200"/>
              <a:ext cx="6263253" cy="700769"/>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小康路上</a:t>
              </a:r>
              <a:r>
                <a:rPr kumimoji="0" lang="zh-CN" altLang="en-US" sz="30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，不让一个困难群众掉队</a:t>
              </a:r>
              <a:endParaRPr kumimoji="0" lang="en-US" sz="3000" b="1"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3" name="文本框 2">
              <a:extLst>
                <a:ext uri="{FF2B5EF4-FFF2-40B4-BE49-F238E27FC236}">
                  <a16:creationId xmlns:a16="http://schemas.microsoft.com/office/drawing/2014/main" id="{8C4C94B0-D1CA-4C95-B3ED-FE64A1FBE372}"/>
                </a:ext>
              </a:extLst>
            </p:cNvPr>
            <p:cNvSpPr txBox="1"/>
            <p:nvPr/>
          </p:nvSpPr>
          <p:spPr>
            <a:xfrm>
              <a:off x="1846580" y="1236980"/>
              <a:ext cx="1338828" cy="1533561"/>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rPr>
                <a:t>“</a:t>
              </a:r>
              <a:endParaRPr kumimoji="0" 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endParaRPr>
            </a:p>
          </p:txBody>
        </p:sp>
        <p:sp>
          <p:nvSpPr>
            <p:cNvPr id="4" name="文本框 3">
              <a:extLst>
                <a:ext uri="{FF2B5EF4-FFF2-40B4-BE49-F238E27FC236}">
                  <a16:creationId xmlns:a16="http://schemas.microsoft.com/office/drawing/2014/main" id="{62DD215A-0787-4BB0-88E8-ABF521832F7F}"/>
                </a:ext>
              </a:extLst>
            </p:cNvPr>
            <p:cNvSpPr txBox="1"/>
            <p:nvPr/>
          </p:nvSpPr>
          <p:spPr>
            <a:xfrm>
              <a:off x="8971280" y="1236980"/>
              <a:ext cx="1338828" cy="1533561"/>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rPr>
                <a:t>”</a:t>
              </a:r>
              <a:endParaRPr kumimoji="0" 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endParaRPr>
            </a:p>
          </p:txBody>
        </p:sp>
      </p:grpSp>
      <p:sp>
        <p:nvSpPr>
          <p:cNvPr id="7" name="矩形 6">
            <a:extLst>
              <a:ext uri="{FF2B5EF4-FFF2-40B4-BE49-F238E27FC236}">
                <a16:creationId xmlns:a16="http://schemas.microsoft.com/office/drawing/2014/main" id="{EBD1AB87-EB3F-431C-86BC-C40493581FAA}"/>
              </a:ext>
            </a:extLst>
          </p:cNvPr>
          <p:cNvSpPr/>
          <p:nvPr/>
        </p:nvSpPr>
        <p:spPr>
          <a:xfrm>
            <a:off x="739775" y="3079750"/>
            <a:ext cx="4051300" cy="2095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200" b="0" i="0" u="none" strike="noStrike" kern="1200" cap="none" spc="0" normalizeH="0" baseline="0" noProof="0">
                <a:ln>
                  <a:noFill/>
                </a:ln>
                <a:solidFill>
                  <a:prstClr val="white"/>
                </a:solidFill>
                <a:effectLst/>
                <a:uLnTx/>
                <a:uFillTx/>
                <a:latin typeface="Arial" panose="020F0502020204030204"/>
                <a:ea typeface="微软雅黑"/>
                <a:cs typeface="+mn-cs"/>
              </a:rPr>
              <a:t>民为邦本</a:t>
            </a:r>
            <a:endParaRPr kumimoji="0" lang="en-US" altLang="zh-CN" sz="5200" b="0" i="0" u="none" strike="noStrike" kern="1200" cap="none" spc="0" normalizeH="0" baseline="0" noProof="0">
              <a:ln>
                <a:noFill/>
              </a:ln>
              <a:solidFill>
                <a:prstClr val="white"/>
              </a:solidFill>
              <a:effectLst/>
              <a:uLnTx/>
              <a:uFillTx/>
              <a:latin typeface="Arial" panose="020F0502020204030204"/>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200" b="0" i="0" u="none" strike="noStrike" kern="1200" cap="none" spc="0" normalizeH="0" baseline="0" noProof="0">
                <a:ln>
                  <a:noFill/>
                </a:ln>
                <a:solidFill>
                  <a:prstClr val="white"/>
                </a:solidFill>
                <a:effectLst/>
                <a:uLnTx/>
                <a:uFillTx/>
                <a:latin typeface="Arial" panose="020F0502020204030204"/>
                <a:ea typeface="微软雅黑"/>
                <a:cs typeface="+mn-cs"/>
              </a:rPr>
              <a:t>本固邦宁</a:t>
            </a:r>
            <a:endParaRPr kumimoji="0" lang="en-US" sz="52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nvGrpSpPr>
          <p:cNvPr id="6" name="组合 5">
            <a:extLst>
              <a:ext uri="{FF2B5EF4-FFF2-40B4-BE49-F238E27FC236}">
                <a16:creationId xmlns:a16="http://schemas.microsoft.com/office/drawing/2014/main" id="{4697AA6C-DE1F-4DFD-AED7-038105D03291}"/>
              </a:ext>
            </a:extLst>
          </p:cNvPr>
          <p:cNvGrpSpPr/>
          <p:nvPr/>
        </p:nvGrpSpPr>
        <p:grpSpPr>
          <a:xfrm>
            <a:off x="6175375" y="2603500"/>
            <a:ext cx="5295900" cy="3048000"/>
            <a:chOff x="6261100" y="2870200"/>
            <a:chExt cx="5295900" cy="3048000"/>
          </a:xfrm>
        </p:grpSpPr>
        <p:sp>
          <p:nvSpPr>
            <p:cNvPr id="9" name="文本框 8">
              <a:extLst>
                <a:ext uri="{FF2B5EF4-FFF2-40B4-BE49-F238E27FC236}">
                  <a16:creationId xmlns:a16="http://schemas.microsoft.com/office/drawing/2014/main" id="{10458A0F-9686-4F0A-8E78-F52DDBD2A907}"/>
                </a:ext>
              </a:extLst>
            </p:cNvPr>
            <p:cNvSpPr txBox="1"/>
            <p:nvPr/>
          </p:nvSpPr>
          <p:spPr>
            <a:xfrm>
              <a:off x="6604000" y="3309288"/>
              <a:ext cx="4749800" cy="216982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民生一直是中国共产党工作的出发点和落脚点。中共十八大以来，在整个国民经济和社会发展过程中，以习近平同志为总书记的党中央始终注重民生、保障民生，奋力铸就大国民生改善新篇章。</a:t>
              </a:r>
              <a:endParaRPr kumimoji="0" 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10" name="矩形 9">
              <a:extLst>
                <a:ext uri="{FF2B5EF4-FFF2-40B4-BE49-F238E27FC236}">
                  <a16:creationId xmlns:a16="http://schemas.microsoft.com/office/drawing/2014/main" id="{B1E523ED-210B-49BA-B41F-FA4CEA459E5C}"/>
                </a:ext>
              </a:extLst>
            </p:cNvPr>
            <p:cNvSpPr/>
            <p:nvPr/>
          </p:nvSpPr>
          <p:spPr>
            <a:xfrm>
              <a:off x="6261100" y="2870200"/>
              <a:ext cx="5295900" cy="30480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407398790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randombar(horizont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箭头: 右 12">
            <a:extLst>
              <a:ext uri="{FF2B5EF4-FFF2-40B4-BE49-F238E27FC236}">
                <a16:creationId xmlns:a16="http://schemas.microsoft.com/office/drawing/2014/main" id="{5B1DAAE2-361A-4840-8552-5D3306B79349}"/>
              </a:ext>
            </a:extLst>
          </p:cNvPr>
          <p:cNvSpPr/>
          <p:nvPr/>
        </p:nvSpPr>
        <p:spPr>
          <a:xfrm rot="10800000">
            <a:off x="6301341" y="3834924"/>
            <a:ext cx="1099584" cy="864552"/>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nvGrpSpPr>
          <p:cNvPr id="5" name="组合 4">
            <a:extLst>
              <a:ext uri="{FF2B5EF4-FFF2-40B4-BE49-F238E27FC236}">
                <a16:creationId xmlns:a16="http://schemas.microsoft.com/office/drawing/2014/main" id="{9358FB24-FDE8-4769-B1A6-5A857686DCB9}"/>
              </a:ext>
            </a:extLst>
          </p:cNvPr>
          <p:cNvGrpSpPr/>
          <p:nvPr/>
        </p:nvGrpSpPr>
        <p:grpSpPr>
          <a:xfrm>
            <a:off x="2453005" y="1027430"/>
            <a:ext cx="7434828" cy="1533561"/>
            <a:chOff x="2443480" y="1236980"/>
            <a:chExt cx="7434828" cy="1533561"/>
          </a:xfrm>
        </p:grpSpPr>
        <p:sp>
          <p:nvSpPr>
            <p:cNvPr id="2" name="文本框 1">
              <a:extLst>
                <a:ext uri="{FF2B5EF4-FFF2-40B4-BE49-F238E27FC236}">
                  <a16:creationId xmlns:a16="http://schemas.microsoft.com/office/drawing/2014/main" id="{92962E31-EBDC-4A0F-AAB3-E98E050FA8D8}"/>
                </a:ext>
              </a:extLst>
            </p:cNvPr>
            <p:cNvSpPr txBox="1"/>
            <p:nvPr/>
          </p:nvSpPr>
          <p:spPr>
            <a:xfrm>
              <a:off x="3464510" y="1600200"/>
              <a:ext cx="5262979" cy="69980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小康不小康，关键看老乡</a:t>
              </a:r>
              <a:endParaRPr kumimoji="0" lang="en-US" sz="3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3" name="文本框 2">
              <a:extLst>
                <a:ext uri="{FF2B5EF4-FFF2-40B4-BE49-F238E27FC236}">
                  <a16:creationId xmlns:a16="http://schemas.microsoft.com/office/drawing/2014/main" id="{8C4C94B0-D1CA-4C95-B3ED-FE64A1FBE372}"/>
                </a:ext>
              </a:extLst>
            </p:cNvPr>
            <p:cNvSpPr txBox="1"/>
            <p:nvPr/>
          </p:nvSpPr>
          <p:spPr>
            <a:xfrm>
              <a:off x="2443480" y="1236980"/>
              <a:ext cx="1338828" cy="1533561"/>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rPr>
                <a:t>“</a:t>
              </a:r>
              <a:endParaRPr kumimoji="0" 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endParaRPr>
            </a:p>
          </p:txBody>
        </p:sp>
        <p:sp>
          <p:nvSpPr>
            <p:cNvPr id="4" name="文本框 3">
              <a:extLst>
                <a:ext uri="{FF2B5EF4-FFF2-40B4-BE49-F238E27FC236}">
                  <a16:creationId xmlns:a16="http://schemas.microsoft.com/office/drawing/2014/main" id="{62DD215A-0787-4BB0-88E8-ABF521832F7F}"/>
                </a:ext>
              </a:extLst>
            </p:cNvPr>
            <p:cNvSpPr txBox="1"/>
            <p:nvPr/>
          </p:nvSpPr>
          <p:spPr>
            <a:xfrm>
              <a:off x="8539480" y="1236980"/>
              <a:ext cx="1338828" cy="1533561"/>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rPr>
                <a:t>”</a:t>
              </a:r>
              <a:endParaRPr kumimoji="0" 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endParaRPr>
            </a:p>
          </p:txBody>
        </p:sp>
      </p:grpSp>
      <p:grpSp>
        <p:nvGrpSpPr>
          <p:cNvPr id="6" name="组合 5">
            <a:extLst>
              <a:ext uri="{FF2B5EF4-FFF2-40B4-BE49-F238E27FC236}">
                <a16:creationId xmlns:a16="http://schemas.microsoft.com/office/drawing/2014/main" id="{7BBBD733-0A61-4EA8-9FAF-33655B1D7506}"/>
              </a:ext>
            </a:extLst>
          </p:cNvPr>
          <p:cNvGrpSpPr/>
          <p:nvPr/>
        </p:nvGrpSpPr>
        <p:grpSpPr>
          <a:xfrm>
            <a:off x="720725" y="2546350"/>
            <a:ext cx="5168900" cy="3441700"/>
            <a:chOff x="711200" y="2755900"/>
            <a:chExt cx="5168900" cy="3441700"/>
          </a:xfrm>
        </p:grpSpPr>
        <p:sp>
          <p:nvSpPr>
            <p:cNvPr id="9" name="文本框 8">
              <a:extLst>
                <a:ext uri="{FF2B5EF4-FFF2-40B4-BE49-F238E27FC236}">
                  <a16:creationId xmlns:a16="http://schemas.microsoft.com/office/drawing/2014/main" id="{10458A0F-9686-4F0A-8E78-F52DDBD2A907}"/>
                </a:ext>
              </a:extLst>
            </p:cNvPr>
            <p:cNvSpPr txBox="1"/>
            <p:nvPr/>
          </p:nvSpPr>
          <p:spPr>
            <a:xfrm>
              <a:off x="1168400" y="2976340"/>
              <a:ext cx="4254500" cy="300082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习近平总书记的一系列指示，充分体现了把</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13</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亿多人全部带入全面小康的坚定决心。他多次强调，全面建成小康社会，最艰巨最繁重的任务在农村、特别是在贫困地区。没有农村的小康，特别是没有贫困地区的小康，就没有小康社会的全面建成。</a:t>
              </a:r>
              <a:endParaRPr kumimoji="0" 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11" name="矩形 10">
              <a:extLst>
                <a:ext uri="{FF2B5EF4-FFF2-40B4-BE49-F238E27FC236}">
                  <a16:creationId xmlns:a16="http://schemas.microsoft.com/office/drawing/2014/main" id="{AE71F6D6-13E6-4C36-9BBC-67907BA624C8}"/>
                </a:ext>
              </a:extLst>
            </p:cNvPr>
            <p:cNvSpPr/>
            <p:nvPr/>
          </p:nvSpPr>
          <p:spPr>
            <a:xfrm>
              <a:off x="711200" y="2755900"/>
              <a:ext cx="5168900" cy="34417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sp>
        <p:nvSpPr>
          <p:cNvPr id="12" name="矩形 11">
            <a:extLst>
              <a:ext uri="{FF2B5EF4-FFF2-40B4-BE49-F238E27FC236}">
                <a16:creationId xmlns:a16="http://schemas.microsoft.com/office/drawing/2014/main" id="{07AB222B-649A-4F91-8DAD-BB3C2A386C63}"/>
              </a:ext>
            </a:extLst>
          </p:cNvPr>
          <p:cNvSpPr/>
          <p:nvPr/>
        </p:nvSpPr>
        <p:spPr>
          <a:xfrm>
            <a:off x="7286625" y="3219450"/>
            <a:ext cx="4051300" cy="2095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200" b="0" i="0" u="none" strike="noStrike" kern="1200" cap="none" spc="0" normalizeH="0" baseline="0" noProof="0">
                <a:ln>
                  <a:noFill/>
                </a:ln>
                <a:solidFill>
                  <a:prstClr val="white"/>
                </a:solidFill>
                <a:effectLst/>
                <a:uLnTx/>
                <a:uFillTx/>
                <a:latin typeface="Arial" panose="020F0502020204030204"/>
                <a:ea typeface="微软雅黑"/>
                <a:cs typeface="+mn-cs"/>
              </a:rPr>
              <a:t>全面建成</a:t>
            </a:r>
            <a:endParaRPr kumimoji="0" lang="en-US" altLang="zh-CN" sz="5200" b="0" i="0" u="none" strike="noStrike" kern="1200" cap="none" spc="0" normalizeH="0" baseline="0" noProof="0">
              <a:ln>
                <a:noFill/>
              </a:ln>
              <a:solidFill>
                <a:prstClr val="white"/>
              </a:solidFill>
              <a:effectLst/>
              <a:uLnTx/>
              <a:uFillTx/>
              <a:latin typeface="Arial" panose="020F0502020204030204"/>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200" b="0" i="0" u="none" strike="noStrike" kern="1200" cap="none" spc="0" normalizeH="0" baseline="0" noProof="0">
                <a:ln>
                  <a:noFill/>
                </a:ln>
                <a:solidFill>
                  <a:prstClr val="white"/>
                </a:solidFill>
                <a:effectLst/>
                <a:uLnTx/>
                <a:uFillTx/>
                <a:latin typeface="Arial" panose="020F0502020204030204"/>
                <a:ea typeface="微软雅黑"/>
                <a:cs typeface="+mn-cs"/>
              </a:rPr>
              <a:t>小康社会</a:t>
            </a:r>
            <a:endParaRPr kumimoji="0" lang="en-US" sz="52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365646777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12" presetClass="entr" presetSubtype="2"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ppt_x</p:attrName>
                                        </p:attrNameLst>
                                      </p:cBhvr>
                                      <p:tavLst>
                                        <p:tav tm="0">
                                          <p:val>
                                            <p:strVal val="#ppt_x+#ppt_w*1.125000"/>
                                          </p:val>
                                        </p:tav>
                                        <p:tav tm="100000">
                                          <p:val>
                                            <p:strVal val="#ppt_x"/>
                                          </p:val>
                                        </p:tav>
                                      </p:tavLst>
                                    </p:anim>
                                    <p:animEffect transition="in" filter="wipe(left)">
                                      <p:cBhvr>
                                        <p:cTn id="20" dur="500"/>
                                        <p:tgtEl>
                                          <p:spTgt spid="13"/>
                                        </p:tgtEl>
                                      </p:cBhvr>
                                    </p:animEffect>
                                  </p:childTnLst>
                                </p:cTn>
                              </p:par>
                            </p:childTnLst>
                          </p:cTn>
                        </p:par>
                        <p:par>
                          <p:cTn id="21" fill="hold">
                            <p:stCondLst>
                              <p:cond delay="2000"/>
                            </p:stCondLst>
                            <p:childTnLst>
                              <p:par>
                                <p:cTn id="22" presetID="18" presetClass="entr" presetSubtype="12"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strips(downLeft)">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a:extLst>
              <a:ext uri="{FF2B5EF4-FFF2-40B4-BE49-F238E27FC236}">
                <a16:creationId xmlns:a16="http://schemas.microsoft.com/office/drawing/2014/main" id="{278A13A8-2B21-4071-8D59-FA75FB52DB9E}"/>
              </a:ext>
            </a:extLst>
          </p:cNvPr>
          <p:cNvSpPr/>
          <p:nvPr/>
        </p:nvSpPr>
        <p:spPr>
          <a:xfrm>
            <a:off x="958850" y="1816100"/>
            <a:ext cx="3695700" cy="3695700"/>
          </a:xfrm>
          <a:prstGeom prst="ellipse">
            <a:avLst/>
          </a:prstGeom>
          <a:noFill/>
          <a:ln w="285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 name="文本框 1">
            <a:extLst>
              <a:ext uri="{FF2B5EF4-FFF2-40B4-BE49-F238E27FC236}">
                <a16:creationId xmlns:a16="http://schemas.microsoft.com/office/drawing/2014/main" id="{92962E31-EBDC-4A0F-AAB3-E98E050FA8D8}"/>
              </a:ext>
            </a:extLst>
          </p:cNvPr>
          <p:cNvSpPr txBox="1"/>
          <p:nvPr/>
        </p:nvSpPr>
        <p:spPr>
          <a:xfrm>
            <a:off x="6096000" y="1566636"/>
            <a:ext cx="4801314" cy="69980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织就密实的民生保障网</a:t>
            </a:r>
            <a:endParaRPr kumimoji="0" lang="en-US" sz="3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7" name="椭圆 6">
            <a:extLst>
              <a:ext uri="{FF2B5EF4-FFF2-40B4-BE49-F238E27FC236}">
                <a16:creationId xmlns:a16="http://schemas.microsoft.com/office/drawing/2014/main" id="{5159E3ED-1382-4B91-8C52-C460DCFCD234}"/>
              </a:ext>
            </a:extLst>
          </p:cNvPr>
          <p:cNvSpPr/>
          <p:nvPr/>
        </p:nvSpPr>
        <p:spPr>
          <a:xfrm>
            <a:off x="2000250" y="2857500"/>
            <a:ext cx="1612900" cy="1612900"/>
          </a:xfrm>
          <a:prstGeom prst="ellipse">
            <a:avLst/>
          </a:prstGeom>
          <a:solidFill>
            <a:srgbClr val="C00000"/>
          </a:solidFill>
          <a:ln w="190500">
            <a:solidFill>
              <a:srgbClr val="C00000">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prstClr val="white"/>
                </a:solidFill>
                <a:effectLst/>
                <a:uLnTx/>
                <a:uFillTx/>
                <a:latin typeface="Arial" panose="020F0502020204030204"/>
                <a:ea typeface="微软雅黑"/>
                <a:cs typeface="+mn-ea"/>
                <a:sym typeface="+mn-lt"/>
              </a:rPr>
              <a:t>民生</a:t>
            </a:r>
            <a:endParaRPr kumimoji="0" lang="en-US" sz="3600" b="1"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5" name="椭圆 14">
            <a:extLst>
              <a:ext uri="{FF2B5EF4-FFF2-40B4-BE49-F238E27FC236}">
                <a16:creationId xmlns:a16="http://schemas.microsoft.com/office/drawing/2014/main" id="{14EC606B-1991-488D-A932-F2A083DD7A07}"/>
              </a:ext>
            </a:extLst>
          </p:cNvPr>
          <p:cNvSpPr/>
          <p:nvPr/>
        </p:nvSpPr>
        <p:spPr>
          <a:xfrm>
            <a:off x="495300" y="3143250"/>
            <a:ext cx="1041400" cy="1041400"/>
          </a:xfrm>
          <a:prstGeom prst="ellipse">
            <a:avLst/>
          </a:prstGeom>
          <a:solidFill>
            <a:srgbClr val="FF6600"/>
          </a:solidFill>
          <a:ln w="152400">
            <a:solidFill>
              <a:srgbClr val="FF6600">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Arial" panose="020F0502020204030204"/>
                <a:ea typeface="微软雅黑"/>
                <a:cs typeface="+mn-cs"/>
              </a:rPr>
              <a:t>低保</a:t>
            </a:r>
            <a:endParaRPr kumimoji="0" 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6" name="椭圆 15">
            <a:extLst>
              <a:ext uri="{FF2B5EF4-FFF2-40B4-BE49-F238E27FC236}">
                <a16:creationId xmlns:a16="http://schemas.microsoft.com/office/drawing/2014/main" id="{002B558B-CE99-476E-91B7-A9873EB57CF7}"/>
              </a:ext>
            </a:extLst>
          </p:cNvPr>
          <p:cNvSpPr/>
          <p:nvPr/>
        </p:nvSpPr>
        <p:spPr>
          <a:xfrm>
            <a:off x="2286000" y="1352550"/>
            <a:ext cx="1041400" cy="1041400"/>
          </a:xfrm>
          <a:prstGeom prst="ellipse">
            <a:avLst/>
          </a:prstGeom>
          <a:solidFill>
            <a:srgbClr val="FF6600"/>
          </a:solidFill>
          <a:ln w="152400">
            <a:solidFill>
              <a:srgbClr val="FF6600">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Arial" panose="020F0502020204030204"/>
                <a:ea typeface="微软雅黑"/>
                <a:cs typeface="+mn-cs"/>
              </a:rPr>
              <a:t>就业</a:t>
            </a:r>
            <a:endParaRPr kumimoji="0" 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7" name="椭圆 16">
            <a:extLst>
              <a:ext uri="{FF2B5EF4-FFF2-40B4-BE49-F238E27FC236}">
                <a16:creationId xmlns:a16="http://schemas.microsoft.com/office/drawing/2014/main" id="{8352F6D0-82CF-4EB0-B0A0-311068E27758}"/>
              </a:ext>
            </a:extLst>
          </p:cNvPr>
          <p:cNvSpPr/>
          <p:nvPr/>
        </p:nvSpPr>
        <p:spPr>
          <a:xfrm>
            <a:off x="4076700" y="3143250"/>
            <a:ext cx="1041400" cy="1041400"/>
          </a:xfrm>
          <a:prstGeom prst="ellipse">
            <a:avLst/>
          </a:prstGeom>
          <a:solidFill>
            <a:srgbClr val="FF6600"/>
          </a:solidFill>
          <a:ln w="152400">
            <a:solidFill>
              <a:srgbClr val="FF6600">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Arial" panose="020F0502020204030204"/>
                <a:ea typeface="微软雅黑"/>
                <a:cs typeface="+mn-cs"/>
              </a:rPr>
              <a:t>医疗</a:t>
            </a:r>
            <a:endParaRPr kumimoji="0" 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8" name="椭圆 17">
            <a:extLst>
              <a:ext uri="{FF2B5EF4-FFF2-40B4-BE49-F238E27FC236}">
                <a16:creationId xmlns:a16="http://schemas.microsoft.com/office/drawing/2014/main" id="{48D6283C-28E7-4C70-BB54-D5BEAD9D14C7}"/>
              </a:ext>
            </a:extLst>
          </p:cNvPr>
          <p:cNvSpPr/>
          <p:nvPr/>
        </p:nvSpPr>
        <p:spPr>
          <a:xfrm>
            <a:off x="2286000" y="4933950"/>
            <a:ext cx="1041400" cy="1041400"/>
          </a:xfrm>
          <a:prstGeom prst="ellipse">
            <a:avLst/>
          </a:prstGeom>
          <a:solidFill>
            <a:srgbClr val="FF6600"/>
          </a:solidFill>
          <a:ln w="152400">
            <a:solidFill>
              <a:srgbClr val="FF6600">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Arial" panose="020F0502020204030204"/>
                <a:ea typeface="微软雅黑"/>
                <a:cs typeface="+mn-cs"/>
              </a:rPr>
              <a:t>养老</a:t>
            </a:r>
            <a:endParaRPr kumimoji="0" 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0" name="文本框 19">
            <a:extLst>
              <a:ext uri="{FF2B5EF4-FFF2-40B4-BE49-F238E27FC236}">
                <a16:creationId xmlns:a16="http://schemas.microsoft.com/office/drawing/2014/main" id="{CF1E7234-CE27-479B-8A52-AB589E8A1925}"/>
              </a:ext>
            </a:extLst>
          </p:cNvPr>
          <p:cNvSpPr txBox="1"/>
          <p:nvPr/>
        </p:nvSpPr>
        <p:spPr>
          <a:xfrm>
            <a:off x="6096000" y="2375807"/>
            <a:ext cx="534125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为此中央提出，社会政策要托底，就是要守住民生底线。要更好发挥社会保障的社会稳定器作用，把重点放在兜底上，保障群众基本生活，保障基本公共服务。</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21" name="文本框 20">
            <a:extLst>
              <a:ext uri="{FF2B5EF4-FFF2-40B4-BE49-F238E27FC236}">
                <a16:creationId xmlns:a16="http://schemas.microsoft.com/office/drawing/2014/main" id="{AACCBC2A-C951-4AB0-9A27-C216495370C6}"/>
              </a:ext>
            </a:extLst>
          </p:cNvPr>
          <p:cNvSpPr txBox="1"/>
          <p:nvPr/>
        </p:nvSpPr>
        <p:spPr>
          <a:xfrm>
            <a:off x="6048829" y="3434316"/>
            <a:ext cx="4801314" cy="535531"/>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习近平总书记在重庆调研时强调：</a:t>
            </a:r>
            <a:endParaRPr kumimoji="0" lang="en-US" sz="2400" b="1"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grpSp>
        <p:nvGrpSpPr>
          <p:cNvPr id="3" name="组合 2">
            <a:extLst>
              <a:ext uri="{FF2B5EF4-FFF2-40B4-BE49-F238E27FC236}">
                <a16:creationId xmlns:a16="http://schemas.microsoft.com/office/drawing/2014/main" id="{786FD63E-DF0C-4B68-9422-2FF4733166D0}"/>
              </a:ext>
            </a:extLst>
          </p:cNvPr>
          <p:cNvGrpSpPr/>
          <p:nvPr/>
        </p:nvGrpSpPr>
        <p:grpSpPr>
          <a:xfrm>
            <a:off x="5469709" y="3608671"/>
            <a:ext cx="5862320" cy="2637008"/>
            <a:chOff x="5672909" y="3932521"/>
            <a:chExt cx="5862320" cy="2637008"/>
          </a:xfrm>
        </p:grpSpPr>
        <p:sp>
          <p:nvSpPr>
            <p:cNvPr id="22" name="文本框 21">
              <a:extLst>
                <a:ext uri="{FF2B5EF4-FFF2-40B4-BE49-F238E27FC236}">
                  <a16:creationId xmlns:a16="http://schemas.microsoft.com/office/drawing/2014/main" id="{63DEDF38-DBC9-48D7-A3D6-0ED03F254F81}"/>
                </a:ext>
              </a:extLst>
            </p:cNvPr>
            <p:cNvSpPr txBox="1"/>
            <p:nvPr/>
          </p:nvSpPr>
          <p:spPr>
            <a:xfrm>
              <a:off x="5672909" y="3932521"/>
              <a:ext cx="1338828" cy="1533561"/>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rPr>
                <a:t>“</a:t>
              </a:r>
              <a:endParaRPr kumimoji="0" 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endParaRPr>
            </a:p>
          </p:txBody>
        </p:sp>
        <p:sp>
          <p:nvSpPr>
            <p:cNvPr id="23" name="文本框 22">
              <a:extLst>
                <a:ext uri="{FF2B5EF4-FFF2-40B4-BE49-F238E27FC236}">
                  <a16:creationId xmlns:a16="http://schemas.microsoft.com/office/drawing/2014/main" id="{44DB733D-B41E-4EB5-8B54-2F1BCFA4AE7F}"/>
                </a:ext>
              </a:extLst>
            </p:cNvPr>
            <p:cNvSpPr txBox="1"/>
            <p:nvPr/>
          </p:nvSpPr>
          <p:spPr>
            <a:xfrm>
              <a:off x="9626601" y="5035968"/>
              <a:ext cx="1338828" cy="1533561"/>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rPr>
                <a:t>”</a:t>
              </a:r>
              <a:endParaRPr kumimoji="0" lang="en-US" sz="9000" b="0" i="0" u="none" strike="noStrike" kern="1200" cap="none" spc="0" normalizeH="0" baseline="0" noProof="0">
                <a:ln>
                  <a:noFill/>
                </a:ln>
                <a:solidFill>
                  <a:srgbClr val="FF6600"/>
                </a:solidFill>
                <a:effectLst/>
                <a:uLnTx/>
                <a:uFillTx/>
                <a:latin typeface="宋体" panose="02010600030101010101" pitchFamily="2" charset="-122"/>
                <a:ea typeface="宋体" panose="02010600030101010101" pitchFamily="2" charset="-122"/>
                <a:cs typeface="+mn-ea"/>
                <a:sym typeface="+mn-lt"/>
              </a:endParaRPr>
            </a:p>
          </p:txBody>
        </p:sp>
        <p:sp>
          <p:nvSpPr>
            <p:cNvPr id="24" name="文本框 23">
              <a:extLst>
                <a:ext uri="{FF2B5EF4-FFF2-40B4-BE49-F238E27FC236}">
                  <a16:creationId xmlns:a16="http://schemas.microsoft.com/office/drawing/2014/main" id="{936E645C-1163-4080-A09C-406E39DB92E6}"/>
                </a:ext>
              </a:extLst>
            </p:cNvPr>
            <p:cNvSpPr txBox="1"/>
            <p:nvPr/>
          </p:nvSpPr>
          <p:spPr>
            <a:xfrm>
              <a:off x="6302829" y="4442697"/>
              <a:ext cx="5232400" cy="127419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　　特别是要从解决群众最关心最直接最现实的利益问题入手，做好普惠性、基础性、兜底性民生建设，全面提高公共服务共建能力和共享水平，满足老百姓多样化的民生需求，</a:t>
              </a:r>
              <a:r>
                <a:rPr kumimoji="0" lang="zh-CN" altLang="en-US" sz="1600" b="1" i="0" u="none" strike="noStrike" kern="1200" cap="none" spc="0" normalizeH="0" baseline="0" noProof="0">
                  <a:ln>
                    <a:noFill/>
                  </a:ln>
                  <a:solidFill>
                    <a:srgbClr val="FF6600"/>
                  </a:solidFill>
                  <a:effectLst/>
                  <a:uLnTx/>
                  <a:uFillTx/>
                  <a:latin typeface="Arial" panose="020F0502020204030204"/>
                  <a:ea typeface="微软雅黑"/>
                  <a:cs typeface="+mn-ea"/>
                  <a:sym typeface="+mn-lt"/>
                </a:rPr>
                <a:t>织就密实的民生保障网</a:t>
              </a:r>
              <a:r>
                <a:rPr kumimoji="0" lang="zh-CN" altLang="en-US" sz="16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endParaRPr kumimoji="0" lang="en-US" sz="16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28944981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7"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6000"/>
                            </p:stCondLst>
                            <p:childTnLst>
                              <p:par>
                                <p:cTn id="59" presetID="47" presetClass="entr" presetSubtype="0" fill="hold"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1000"/>
                                        <p:tgtEl>
                                          <p:spTgt spid="3"/>
                                        </p:tgtEl>
                                      </p:cBhvr>
                                    </p:animEffect>
                                    <p:anim calcmode="lin" valueType="num">
                                      <p:cBhvr>
                                        <p:cTn id="62" dur="1000" fill="hold"/>
                                        <p:tgtEl>
                                          <p:spTgt spid="3"/>
                                        </p:tgtEl>
                                        <p:attrNameLst>
                                          <p:attrName>ppt_x</p:attrName>
                                        </p:attrNameLst>
                                      </p:cBhvr>
                                      <p:tavLst>
                                        <p:tav tm="0">
                                          <p:val>
                                            <p:strVal val="#ppt_x"/>
                                          </p:val>
                                        </p:tav>
                                        <p:tav tm="100000">
                                          <p:val>
                                            <p:strVal val="#ppt_x"/>
                                          </p:val>
                                        </p:tav>
                                      </p:tavLst>
                                    </p:anim>
                                    <p:anim calcmode="lin" valueType="num">
                                      <p:cBhvr>
                                        <p:cTn id="6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 grpId="0"/>
      <p:bldP spid="7" grpId="0" animBg="1"/>
      <p:bldP spid="15" grpId="0" animBg="1"/>
      <p:bldP spid="16" grpId="0" animBg="1"/>
      <p:bldP spid="17" grpId="0" animBg="1"/>
      <p:bldP spid="18" grpId="0" animBg="1"/>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0754C935-B06E-41BE-81DF-77B3A203BE21}"/>
              </a:ext>
            </a:extLst>
          </p:cNvPr>
          <p:cNvSpPr/>
          <p:nvPr/>
        </p:nvSpPr>
        <p:spPr>
          <a:xfrm>
            <a:off x="800100" y="1812925"/>
            <a:ext cx="4305300" cy="11557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prstClr val="white"/>
                </a:solidFill>
                <a:effectLst/>
                <a:uLnTx/>
                <a:uFillTx/>
                <a:latin typeface="Arial" panose="020F0502020204030204"/>
                <a:ea typeface="微软雅黑"/>
                <a:cs typeface="+mn-ea"/>
                <a:sym typeface="+mn-lt"/>
              </a:rPr>
              <a:t>使人民群众在共建</a:t>
            </a:r>
            <a:endParaRPr kumimoji="0" lang="en-US" altLang="zh-CN" sz="2400" b="1"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prstClr val="white"/>
                </a:solidFill>
                <a:effectLst/>
                <a:uLnTx/>
                <a:uFillTx/>
                <a:latin typeface="Arial" panose="020F0502020204030204"/>
                <a:ea typeface="微软雅黑"/>
                <a:cs typeface="+mn-ea"/>
                <a:sym typeface="+mn-lt"/>
              </a:rPr>
              <a:t>共享发展中有更多获得感</a:t>
            </a:r>
            <a:endParaRPr kumimoji="0" lang="en-US" sz="2400" b="1"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5F966092-2353-4929-8FD0-AFC0D000B3C2}"/>
              </a:ext>
            </a:extLst>
          </p:cNvPr>
          <p:cNvSpPr txBox="1"/>
          <p:nvPr/>
        </p:nvSpPr>
        <p:spPr>
          <a:xfrm>
            <a:off x="762000" y="3298825"/>
            <a:ext cx="4254500" cy="2135136"/>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吃得更放心，住得更宽敞，行得更通畅，环境更优美，社会分配更公平</a:t>
            </a: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zh-CN"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人民对美好生活的向往，就是中共的奋斗目标。中共十八大以来，中央紧紧围绕共建共享这一核心，全面提高公共服务水平和覆盖面，不断增进人民福祉，让百姓有了更多的“获得感”。</a:t>
            </a:r>
            <a:endParaRPr kumimoji="0" lang="en-US" sz="16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5" name="矩形: 圆角 4">
            <a:extLst>
              <a:ext uri="{FF2B5EF4-FFF2-40B4-BE49-F238E27FC236}">
                <a16:creationId xmlns:a16="http://schemas.microsoft.com/office/drawing/2014/main" id="{0F769435-6AF1-4301-9246-3EB8D79FBCE6}"/>
              </a:ext>
            </a:extLst>
          </p:cNvPr>
          <p:cNvSpPr/>
          <p:nvPr/>
        </p:nvSpPr>
        <p:spPr>
          <a:xfrm>
            <a:off x="6934200" y="1495425"/>
            <a:ext cx="4089400" cy="584200"/>
          </a:xfrm>
          <a:prstGeom prst="roundRect">
            <a:avLst/>
          </a:prstGeom>
          <a:solidFill>
            <a:srgbClr val="FF6600"/>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收入持续提高，分配更加公平</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5" name="矩形: 圆角 24">
            <a:extLst>
              <a:ext uri="{FF2B5EF4-FFF2-40B4-BE49-F238E27FC236}">
                <a16:creationId xmlns:a16="http://schemas.microsoft.com/office/drawing/2014/main" id="{B84F71AC-39A9-467E-AADD-5FAD199A7399}"/>
              </a:ext>
            </a:extLst>
          </p:cNvPr>
          <p:cNvSpPr/>
          <p:nvPr/>
        </p:nvSpPr>
        <p:spPr>
          <a:xfrm>
            <a:off x="6934200" y="2301875"/>
            <a:ext cx="4089400" cy="584200"/>
          </a:xfrm>
          <a:prstGeom prst="roundRect">
            <a:avLst/>
          </a:prstGeom>
          <a:solidFill>
            <a:srgbClr val="FF6600"/>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rPr>
              <a:t>公共卫生普及，均等化水平提高</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6" name="矩形: 圆角 25">
            <a:extLst>
              <a:ext uri="{FF2B5EF4-FFF2-40B4-BE49-F238E27FC236}">
                <a16:creationId xmlns:a16="http://schemas.microsoft.com/office/drawing/2014/main" id="{AA6BCC5D-C0C9-4D04-ACE4-4C4DA3F85A95}"/>
              </a:ext>
            </a:extLst>
          </p:cNvPr>
          <p:cNvSpPr/>
          <p:nvPr/>
        </p:nvSpPr>
        <p:spPr>
          <a:xfrm>
            <a:off x="6934200" y="3108325"/>
            <a:ext cx="4089400" cy="584200"/>
          </a:xfrm>
          <a:prstGeom prst="roundRect">
            <a:avLst/>
          </a:prstGeom>
          <a:solidFill>
            <a:srgbClr val="FF6600"/>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rPr>
              <a:t>教室更加明亮，教育更加公平</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7" name="矩形: 圆角 26">
            <a:extLst>
              <a:ext uri="{FF2B5EF4-FFF2-40B4-BE49-F238E27FC236}">
                <a16:creationId xmlns:a16="http://schemas.microsoft.com/office/drawing/2014/main" id="{8EB07104-9165-4DD0-B5DB-CB68BEC53414}"/>
              </a:ext>
            </a:extLst>
          </p:cNvPr>
          <p:cNvSpPr/>
          <p:nvPr/>
        </p:nvSpPr>
        <p:spPr>
          <a:xfrm>
            <a:off x="6934200" y="3914775"/>
            <a:ext cx="4089400" cy="584200"/>
          </a:xfrm>
          <a:prstGeom prst="roundRect">
            <a:avLst/>
          </a:prstGeom>
          <a:solidFill>
            <a:srgbClr val="FF6600"/>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rPr>
              <a:t>出行更加便捷，道路越走越宽</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8" name="矩形: 圆角 27">
            <a:extLst>
              <a:ext uri="{FF2B5EF4-FFF2-40B4-BE49-F238E27FC236}">
                <a16:creationId xmlns:a16="http://schemas.microsoft.com/office/drawing/2014/main" id="{4A9673E0-C0B1-4CBD-A9AC-B501101E17DC}"/>
              </a:ext>
            </a:extLst>
          </p:cNvPr>
          <p:cNvSpPr/>
          <p:nvPr/>
        </p:nvSpPr>
        <p:spPr>
          <a:xfrm>
            <a:off x="6934200" y="4721225"/>
            <a:ext cx="4089400" cy="584200"/>
          </a:xfrm>
          <a:prstGeom prst="roundRect">
            <a:avLst/>
          </a:prstGeom>
          <a:solidFill>
            <a:srgbClr val="FF6600"/>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rPr>
              <a:t>天更蓝水更清，提升环境质量</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cxnSp>
        <p:nvCxnSpPr>
          <p:cNvPr id="8" name="连接符: 肘形 7">
            <a:extLst>
              <a:ext uri="{FF2B5EF4-FFF2-40B4-BE49-F238E27FC236}">
                <a16:creationId xmlns:a16="http://schemas.microsoft.com/office/drawing/2014/main" id="{C1BC9476-2975-4B96-ABD7-55AB8D31EBC8}"/>
              </a:ext>
            </a:extLst>
          </p:cNvPr>
          <p:cNvCxnSpPr>
            <a:stCxn id="3" idx="3"/>
            <a:endCxn id="5" idx="1"/>
          </p:cNvCxnSpPr>
          <p:nvPr/>
        </p:nvCxnSpPr>
        <p:spPr>
          <a:xfrm flipV="1">
            <a:off x="5105400" y="1787525"/>
            <a:ext cx="1828800" cy="603250"/>
          </a:xfrm>
          <a:prstGeom prst="bentConnector3">
            <a:avLst/>
          </a:prstGeom>
          <a:ln w="15875">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 name="连接符: 肘形 9">
            <a:extLst>
              <a:ext uri="{FF2B5EF4-FFF2-40B4-BE49-F238E27FC236}">
                <a16:creationId xmlns:a16="http://schemas.microsoft.com/office/drawing/2014/main" id="{7B319A0E-7F62-41C6-9873-87C7C217645D}"/>
              </a:ext>
            </a:extLst>
          </p:cNvPr>
          <p:cNvCxnSpPr>
            <a:stCxn id="3" idx="3"/>
            <a:endCxn id="25" idx="1"/>
          </p:cNvCxnSpPr>
          <p:nvPr/>
        </p:nvCxnSpPr>
        <p:spPr>
          <a:xfrm>
            <a:off x="5105400" y="2390775"/>
            <a:ext cx="1828800" cy="203200"/>
          </a:xfrm>
          <a:prstGeom prst="bentConnector3">
            <a:avLst/>
          </a:prstGeom>
          <a:ln w="15875">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2" name="连接符: 肘形 11">
            <a:extLst>
              <a:ext uri="{FF2B5EF4-FFF2-40B4-BE49-F238E27FC236}">
                <a16:creationId xmlns:a16="http://schemas.microsoft.com/office/drawing/2014/main" id="{9B5E564F-237A-4DCC-9158-D50A288456EA}"/>
              </a:ext>
            </a:extLst>
          </p:cNvPr>
          <p:cNvCxnSpPr>
            <a:stCxn id="3" idx="3"/>
            <a:endCxn id="26" idx="1"/>
          </p:cNvCxnSpPr>
          <p:nvPr/>
        </p:nvCxnSpPr>
        <p:spPr>
          <a:xfrm>
            <a:off x="5105400" y="2390775"/>
            <a:ext cx="1828800" cy="1009650"/>
          </a:xfrm>
          <a:prstGeom prst="bentConnector3">
            <a:avLst/>
          </a:prstGeom>
          <a:ln w="15875">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4" name="连接符: 肘形 13">
            <a:extLst>
              <a:ext uri="{FF2B5EF4-FFF2-40B4-BE49-F238E27FC236}">
                <a16:creationId xmlns:a16="http://schemas.microsoft.com/office/drawing/2014/main" id="{21230004-F302-46E2-B592-852C74CEE845}"/>
              </a:ext>
            </a:extLst>
          </p:cNvPr>
          <p:cNvCxnSpPr>
            <a:stCxn id="3" idx="3"/>
            <a:endCxn id="27" idx="1"/>
          </p:cNvCxnSpPr>
          <p:nvPr/>
        </p:nvCxnSpPr>
        <p:spPr>
          <a:xfrm>
            <a:off x="5105400" y="2390775"/>
            <a:ext cx="1828800" cy="1816100"/>
          </a:xfrm>
          <a:prstGeom prst="bentConnector3">
            <a:avLst/>
          </a:prstGeom>
          <a:ln w="15875">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1" name="连接符: 肘形 30">
            <a:extLst>
              <a:ext uri="{FF2B5EF4-FFF2-40B4-BE49-F238E27FC236}">
                <a16:creationId xmlns:a16="http://schemas.microsoft.com/office/drawing/2014/main" id="{3E348BEE-4821-41D2-AD42-5937AD197B84}"/>
              </a:ext>
            </a:extLst>
          </p:cNvPr>
          <p:cNvCxnSpPr>
            <a:stCxn id="3" idx="3"/>
            <a:endCxn id="28" idx="1"/>
          </p:cNvCxnSpPr>
          <p:nvPr/>
        </p:nvCxnSpPr>
        <p:spPr>
          <a:xfrm>
            <a:off x="5105400" y="2390775"/>
            <a:ext cx="1828800" cy="2622550"/>
          </a:xfrm>
          <a:prstGeom prst="bentConnector3">
            <a:avLst/>
          </a:prstGeom>
          <a:ln w="15875">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36326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1000"/>
                                        <p:tgtEl>
                                          <p:spTgt spid="4"/>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par>
                          <p:cTn id="46" fill="hold">
                            <p:stCondLst>
                              <p:cond delay="5500"/>
                            </p:stCondLst>
                            <p:childTnLst>
                              <p:par>
                                <p:cTn id="47" presetID="22" presetClass="entr" presetSubtype="8"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25" grpId="0" animBg="1"/>
      <p:bldP spid="26" grpId="0" animBg="1"/>
      <p:bldP spid="27" grpId="0" animBg="1"/>
      <p:bldP spid="2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6F95FCBC-7EA4-4239-9F54-2E3E4C4C1409}"/>
              </a:ext>
            </a:extLst>
          </p:cNvPr>
          <p:cNvCxnSpPr>
            <a:cxnSpLocks/>
            <a:stCxn id="7" idx="2"/>
          </p:cNvCxnSpPr>
          <p:nvPr/>
        </p:nvCxnSpPr>
        <p:spPr>
          <a:xfrm flipH="1">
            <a:off x="2605747" y="2196247"/>
            <a:ext cx="19814" cy="4109303"/>
          </a:xfrm>
          <a:prstGeom prst="line">
            <a:avLst/>
          </a:prstGeom>
          <a:ln w="19050">
            <a:solidFill>
              <a:schemeClr val="tx1">
                <a:lumMod val="50000"/>
                <a:lumOff val="50000"/>
              </a:schemeClr>
            </a:solidFill>
            <a:prstDash val="sysDot"/>
            <a:headEnd type="oval"/>
            <a:tailEnd type="stealth" w="lg" len="lg"/>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26FB50A8-B2CE-41B4-929A-99DDAA6171E3}"/>
              </a:ext>
            </a:extLst>
          </p:cNvPr>
          <p:cNvSpPr txBox="1"/>
          <p:nvPr/>
        </p:nvSpPr>
        <p:spPr>
          <a:xfrm>
            <a:off x="5264150" y="1980231"/>
            <a:ext cx="5778500" cy="3430939"/>
          </a:xfrm>
          <a:prstGeom prst="rect">
            <a:avLst/>
          </a:prstGeom>
          <a:noFill/>
        </p:spPr>
        <p:txBody>
          <a:bodyPr wrap="square" rtlCol="0">
            <a:spAutoFit/>
          </a:bodyPr>
          <a:lstStyle/>
          <a:p>
            <a:pPr marL="285750" marR="0" lvl="0" indent="-285750" algn="l" defTabSz="914400" rtl="0" eaLnBrk="1" fontAlgn="auto" latinLnBrk="0" hangingPunct="1">
              <a:lnSpc>
                <a:spcPct val="120000"/>
              </a:lnSpc>
              <a:spcBef>
                <a:spcPts val="0"/>
              </a:spcBef>
              <a:spcAft>
                <a:spcPts val="0"/>
              </a:spcAft>
              <a:buClrTx/>
              <a:buSzTx/>
              <a:buFont typeface="Wingdings" panose="05000000000000000000" pitchFamily="2" charset="2"/>
              <a:buChar char="v"/>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随着中国城镇化的快速推进，大量农村劳动力向城市转移就业，同时城市间的人口流动也不断加速。但全国跨县（市、区）居住半年以上的１</a:t>
            </a: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７亿多人口，却在教育、医疗、养老、住房保障等方面难以与当地户籍人口享受同等的基本公共服务。</a:t>
            </a:r>
            <a:endParaRPr kumimoji="0" lang="en-US" altLang="zh-CN"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pitchFamily="2" charset="2"/>
              <a:buChar char="v"/>
              <a:tabLst/>
              <a:defRPr/>
            </a:pP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pitchFamily="2" charset="2"/>
              <a:buChar char="v"/>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中共中央、国务院高度重视上述问题，作出一系列推进城镇化建设和户籍制度改革的重大决策部署。三年多来，户籍制度改革、考试招生制度改革、农村土地制度改革、公立医院综合改革、环保改革、司法体制改革</a:t>
            </a: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一项项着眼民生长远发展的改革陆续布局落地。</a:t>
            </a:r>
            <a:endParaRPr kumimoji="0" lang="en-US" altLang="zh-CN"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pitchFamily="2" charset="2"/>
              <a:buChar char="v"/>
              <a:tabLst/>
              <a:defRPr/>
            </a:pPr>
            <a:endParaRPr kumimoji="0" lang="en-US" altLang="zh-CN"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pitchFamily="2" charset="2"/>
              <a:buChar char="v"/>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在各种场合，习近平总书记反复告诫全党，要坚持把增进人民福祉、促进人的全面发展、朝着共同富裕方向稳步前进作为经济发展的出发点和落脚点。</a:t>
            </a:r>
            <a:endParaRPr kumimoji="0" lang="en-US" sz="14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6" name="矩形: 圆角 5">
            <a:extLst>
              <a:ext uri="{FF2B5EF4-FFF2-40B4-BE49-F238E27FC236}">
                <a16:creationId xmlns:a16="http://schemas.microsoft.com/office/drawing/2014/main" id="{D7718601-2A57-4056-8717-4B0A34BED281}"/>
              </a:ext>
            </a:extLst>
          </p:cNvPr>
          <p:cNvSpPr/>
          <p:nvPr/>
        </p:nvSpPr>
        <p:spPr>
          <a:xfrm>
            <a:off x="980911" y="2441112"/>
            <a:ext cx="3289300" cy="4445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户籍制度改革</a:t>
            </a:r>
            <a:endParaRPr kumimoji="0" 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7" name="矩形: 圆角 16">
            <a:extLst>
              <a:ext uri="{FF2B5EF4-FFF2-40B4-BE49-F238E27FC236}">
                <a16:creationId xmlns:a16="http://schemas.microsoft.com/office/drawing/2014/main" id="{A8570A11-44A7-4764-AB64-C18D5FC9CB53}"/>
              </a:ext>
            </a:extLst>
          </p:cNvPr>
          <p:cNvSpPr/>
          <p:nvPr/>
        </p:nvSpPr>
        <p:spPr>
          <a:xfrm>
            <a:off x="980911" y="3043820"/>
            <a:ext cx="3289300" cy="4445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考试招生制度改革</a:t>
            </a:r>
            <a:endParaRPr kumimoji="0" 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8" name="矩形: 圆角 17">
            <a:extLst>
              <a:ext uri="{FF2B5EF4-FFF2-40B4-BE49-F238E27FC236}">
                <a16:creationId xmlns:a16="http://schemas.microsoft.com/office/drawing/2014/main" id="{8663D22E-5784-4EA6-AEF1-46AB410C43D1}"/>
              </a:ext>
            </a:extLst>
          </p:cNvPr>
          <p:cNvSpPr/>
          <p:nvPr/>
        </p:nvSpPr>
        <p:spPr>
          <a:xfrm>
            <a:off x="980911" y="3646528"/>
            <a:ext cx="3289300" cy="4445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农村土地制度改革</a:t>
            </a:r>
            <a:endParaRPr kumimoji="0" 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19" name="矩形: 圆角 18">
            <a:extLst>
              <a:ext uri="{FF2B5EF4-FFF2-40B4-BE49-F238E27FC236}">
                <a16:creationId xmlns:a16="http://schemas.microsoft.com/office/drawing/2014/main" id="{AF1FBF4C-1F71-4A1C-BC5B-48967C59C652}"/>
              </a:ext>
            </a:extLst>
          </p:cNvPr>
          <p:cNvSpPr/>
          <p:nvPr/>
        </p:nvSpPr>
        <p:spPr>
          <a:xfrm>
            <a:off x="980911" y="4249236"/>
            <a:ext cx="3289300" cy="4445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公立医院综合改革</a:t>
            </a:r>
            <a:endParaRPr kumimoji="0" 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0" name="矩形: 圆角 19">
            <a:extLst>
              <a:ext uri="{FF2B5EF4-FFF2-40B4-BE49-F238E27FC236}">
                <a16:creationId xmlns:a16="http://schemas.microsoft.com/office/drawing/2014/main" id="{5A25250F-D67B-476E-B7DF-23627137C91A}"/>
              </a:ext>
            </a:extLst>
          </p:cNvPr>
          <p:cNvSpPr/>
          <p:nvPr/>
        </p:nvSpPr>
        <p:spPr>
          <a:xfrm>
            <a:off x="980911" y="4851944"/>
            <a:ext cx="3289300" cy="4445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环保改革</a:t>
            </a:r>
            <a:endParaRPr kumimoji="0" 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1" name="矩形: 圆角 20">
            <a:extLst>
              <a:ext uri="{FF2B5EF4-FFF2-40B4-BE49-F238E27FC236}">
                <a16:creationId xmlns:a16="http://schemas.microsoft.com/office/drawing/2014/main" id="{C48FE592-A604-4D46-959B-C8868227F4DC}"/>
              </a:ext>
            </a:extLst>
          </p:cNvPr>
          <p:cNvSpPr/>
          <p:nvPr/>
        </p:nvSpPr>
        <p:spPr>
          <a:xfrm>
            <a:off x="980911" y="5454650"/>
            <a:ext cx="3289300" cy="44450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司法体制改革</a:t>
            </a:r>
            <a:endParaRPr kumimoji="0" lang="en-US" sz="2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7" name="文本框 6">
            <a:extLst>
              <a:ext uri="{FF2B5EF4-FFF2-40B4-BE49-F238E27FC236}">
                <a16:creationId xmlns:a16="http://schemas.microsoft.com/office/drawing/2014/main" id="{20998F87-555A-48AA-9A49-7C52F3E64A00}"/>
              </a:ext>
            </a:extLst>
          </p:cNvPr>
          <p:cNvSpPr txBox="1"/>
          <p:nvPr/>
        </p:nvSpPr>
        <p:spPr>
          <a:xfrm>
            <a:off x="840457" y="1365250"/>
            <a:ext cx="3570208"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保障和改善民生没有终点</a:t>
            </a:r>
            <a:endParaRPr kumimoji="0" lang="en-US" altLang="zh-CN" sz="2400" b="1"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只有连续不断的新起点</a:t>
            </a:r>
          </a:p>
        </p:txBody>
      </p:sp>
      <p:sp>
        <p:nvSpPr>
          <p:cNvPr id="23" name="矩形 22">
            <a:extLst>
              <a:ext uri="{FF2B5EF4-FFF2-40B4-BE49-F238E27FC236}">
                <a16:creationId xmlns:a16="http://schemas.microsoft.com/office/drawing/2014/main" id="{5BDB32F9-FAF4-49BF-840E-B803C02215F1}"/>
              </a:ext>
            </a:extLst>
          </p:cNvPr>
          <p:cNvSpPr/>
          <p:nvPr/>
        </p:nvSpPr>
        <p:spPr>
          <a:xfrm>
            <a:off x="5086350" y="1581150"/>
            <a:ext cx="6134100" cy="42291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383988571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4000"/>
                            </p:stCondLst>
                            <p:childTnLst>
                              <p:par>
                                <p:cTn id="47" presetID="22" presetClass="entr" presetSubtype="1"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4500"/>
                            </p:stCondLst>
                            <p:childTnLst>
                              <p:par>
                                <p:cTn id="51" presetID="21" presetClass="entr" presetSubtype="1"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heel(1)">
                                      <p:cBhvr>
                                        <p:cTn id="53" dur="2000"/>
                                        <p:tgtEl>
                                          <p:spTgt spid="23"/>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wipe(up)">
                                      <p:cBhvr>
                                        <p:cTn id="5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17" grpId="0" animBg="1"/>
      <p:bldP spid="18" grpId="0" animBg="1"/>
      <p:bldP spid="19" grpId="0" animBg="1"/>
      <p:bldP spid="20" grpId="0" animBg="1"/>
      <p:bldP spid="21" grpId="0" animBg="1"/>
      <p:bldP spid="7" grpId="0"/>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版权声明</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感谢您下载包图网平台上提供的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在包图网出售的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模板是免版税类（</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RF</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Royalty-Free</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）正版受</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中国人民共和国著作法</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和</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世界版权公约</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的保护，作品的所有权、版权和著作权归包图网所有，您下载的是</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模板素材的使用权。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不得将包图网的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更多精品</a:t>
            </a:r>
            <a:r>
              <a:rPr kumimoji="0" lang="en-US" altLang="zh-CN"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PPT</a:t>
            </a:r>
            <a:r>
              <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模板：</a:t>
            </a:r>
            <a:r>
              <a:rPr kumimoji="0" lang="en-US" altLang="zh-CN"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hlinkClick r:id="rId4"/>
              </a:rPr>
              <a:t>http://ibaotu.com/ppt/</a:t>
            </a:r>
            <a:endPar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00000"/>
                </a:solidFill>
                <a:effectLst/>
                <a:highlight>
                  <a:srgbClr val="FFFF00"/>
                </a:highlight>
                <a:uLnTx/>
                <a:uFillTx/>
                <a:latin typeface="Calibri"/>
                <a:ea typeface="等线" panose="02010600030101010101" pitchFamily="2" charset="-122"/>
                <a:cs typeface="+mn-cs"/>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hlinkClick r:id="rId4"/>
                </a:rPr>
                <a:t>点击进入</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413384794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5"/>
        </a:solid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1523B101-73BA-40E3-9DCD-F24698E594DB}"/>
              </a:ext>
            </a:extLst>
          </p:cNvPr>
          <p:cNvSpPr txBox="1"/>
          <p:nvPr/>
        </p:nvSpPr>
        <p:spPr>
          <a:xfrm>
            <a:off x="1720850" y="460189"/>
            <a:ext cx="4573688" cy="834844"/>
          </a:xfrm>
          <a:prstGeom prst="rect">
            <a:avLst/>
          </a:prstGeom>
          <a:noFill/>
        </p:spPr>
        <p:txBody>
          <a:bodyPr wrap="none" rtlCol="0">
            <a:spAutoFit/>
          </a:bodyPr>
          <a:lstStyle>
            <a:defPPr>
              <a:defRPr lang="en-US"/>
            </a:defPPr>
            <a:lvl1pPr>
              <a:lnSpc>
                <a:spcPct val="120000"/>
              </a:lnSpc>
              <a:defRPr sz="4400" b="1">
                <a:gradFill>
                  <a:gsLst>
                    <a:gs pos="24000">
                      <a:schemeClr val="accent1">
                        <a:lumMod val="5000"/>
                        <a:lumOff val="95000"/>
                      </a:schemeClr>
                    </a:gs>
                    <a:gs pos="82000">
                      <a:srgbClr val="FFFF00"/>
                    </a:gs>
                  </a:gsLst>
                  <a:lin ang="5400000" scaled="1"/>
                </a:gradFill>
                <a:effectLst>
                  <a:glow rad="76200">
                    <a:srgbClr val="2E0000">
                      <a:alpha val="25000"/>
                    </a:srgbClr>
                  </a:glow>
                </a:effectLst>
                <a:cs typeface="+mn-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bg1"/>
                </a:solidFill>
                <a:effectLst>
                  <a:glow rad="76200">
                    <a:srgbClr val="2E0000">
                      <a:alpha val="25000"/>
                    </a:srgbClr>
                  </a:glow>
                </a:effectLst>
                <a:uLnTx/>
                <a:uFillTx/>
                <a:latin typeface="Arial" panose="020F0502020204030204"/>
                <a:ea typeface="微软雅黑"/>
                <a:sym typeface="+mn-lt"/>
              </a:rPr>
              <a:t>目录 </a:t>
            </a:r>
            <a:r>
              <a:rPr kumimoji="0" lang="en-US" altLang="zh-CN" sz="4400" b="1" i="0" u="none" strike="noStrike" kern="1200" cap="none" spc="0" normalizeH="0" baseline="0" noProof="0" dirty="0">
                <a:ln>
                  <a:noFill/>
                </a:ln>
                <a:solidFill>
                  <a:schemeClr val="bg1"/>
                </a:solidFill>
                <a:effectLst>
                  <a:glow rad="76200">
                    <a:srgbClr val="2E0000">
                      <a:alpha val="25000"/>
                    </a:srgbClr>
                  </a:glow>
                </a:effectLst>
                <a:uLnTx/>
                <a:uFillTx/>
                <a:latin typeface="Arial" panose="020F0502020204030204"/>
                <a:ea typeface="微软雅黑"/>
                <a:sym typeface="+mn-lt"/>
              </a:rPr>
              <a:t>CONTENTS</a:t>
            </a:r>
            <a:endParaRPr kumimoji="0" lang="en-US" sz="4400" b="1" i="0" u="none" strike="noStrike" kern="1200" cap="none" spc="0" normalizeH="0" baseline="0" noProof="0" dirty="0">
              <a:ln>
                <a:noFill/>
              </a:ln>
              <a:solidFill>
                <a:schemeClr val="bg1"/>
              </a:solidFill>
              <a:effectLst>
                <a:glow rad="76200">
                  <a:srgbClr val="2E0000">
                    <a:alpha val="25000"/>
                  </a:srgbClr>
                </a:glow>
              </a:effectLst>
              <a:uLnTx/>
              <a:uFillTx/>
              <a:latin typeface="Arial" panose="020F0502020204030204"/>
              <a:ea typeface="微软雅黑"/>
              <a:sym typeface="+mn-lt"/>
            </a:endParaRPr>
          </a:p>
        </p:txBody>
      </p:sp>
      <p:sp>
        <p:nvSpPr>
          <p:cNvPr id="3" name="矩形 2">
            <a:extLst>
              <a:ext uri="{FF2B5EF4-FFF2-40B4-BE49-F238E27FC236}">
                <a16:creationId xmlns:a16="http://schemas.microsoft.com/office/drawing/2014/main" id="{30BD5A82-5B98-4296-A730-A5F173D7D042}"/>
              </a:ext>
            </a:extLst>
          </p:cNvPr>
          <p:cNvSpPr/>
          <p:nvPr/>
        </p:nvSpPr>
        <p:spPr>
          <a:xfrm>
            <a:off x="1313234" y="2628360"/>
            <a:ext cx="698500" cy="69850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1</a:t>
            </a:r>
          </a:p>
        </p:txBody>
      </p:sp>
      <p:sp>
        <p:nvSpPr>
          <p:cNvPr id="12" name="矩形 11">
            <a:extLst>
              <a:ext uri="{FF2B5EF4-FFF2-40B4-BE49-F238E27FC236}">
                <a16:creationId xmlns:a16="http://schemas.microsoft.com/office/drawing/2014/main" id="{60E188FD-BB4B-42B4-BE3F-77B2A4D389C0}"/>
              </a:ext>
            </a:extLst>
          </p:cNvPr>
          <p:cNvSpPr/>
          <p:nvPr/>
        </p:nvSpPr>
        <p:spPr>
          <a:xfrm>
            <a:off x="1995858" y="2628360"/>
            <a:ext cx="5648326" cy="6985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6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精准扶贫 攻坚克难 践行庄严承诺</a:t>
            </a:r>
            <a:endParaRPr kumimoji="0" lang="en-US" sz="26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endParaRPr>
          </a:p>
        </p:txBody>
      </p:sp>
      <p:sp>
        <p:nvSpPr>
          <p:cNvPr id="14" name="矩形 13">
            <a:extLst>
              <a:ext uri="{FF2B5EF4-FFF2-40B4-BE49-F238E27FC236}">
                <a16:creationId xmlns:a16="http://schemas.microsoft.com/office/drawing/2014/main" id="{B2F95BE8-3BC6-4EF5-8D61-DDD2BA8D515E}"/>
              </a:ext>
            </a:extLst>
          </p:cNvPr>
          <p:cNvSpPr/>
          <p:nvPr/>
        </p:nvSpPr>
        <p:spPr>
          <a:xfrm>
            <a:off x="1313234" y="4863560"/>
            <a:ext cx="698500" cy="69850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3</a:t>
            </a:r>
          </a:p>
        </p:txBody>
      </p:sp>
      <p:sp>
        <p:nvSpPr>
          <p:cNvPr id="15" name="矩形 14">
            <a:extLst>
              <a:ext uri="{FF2B5EF4-FFF2-40B4-BE49-F238E27FC236}">
                <a16:creationId xmlns:a16="http://schemas.microsoft.com/office/drawing/2014/main" id="{90C9AD65-CDA5-464C-8F03-1614863A7AE0}"/>
              </a:ext>
            </a:extLst>
          </p:cNvPr>
          <p:cNvSpPr/>
          <p:nvPr/>
        </p:nvSpPr>
        <p:spPr>
          <a:xfrm>
            <a:off x="1995858" y="4863560"/>
            <a:ext cx="5648326" cy="6985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6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rPr>
              <a:t>保障和改善民生没有终点站</a:t>
            </a:r>
            <a:endParaRPr kumimoji="0" lang="en-US" sz="2600" b="0" i="0" u="none" strike="noStrike" kern="1200" cap="none" spc="0" normalizeH="0" baseline="0" noProof="0" dirty="0">
              <a:ln>
                <a:noFill/>
              </a:ln>
              <a:solidFill>
                <a:srgbClr val="C00000"/>
              </a:solidFill>
              <a:effectLst/>
              <a:uLnTx/>
              <a:uFillTx/>
              <a:latin typeface="Arial" panose="020F0502020204030204"/>
              <a:ea typeface="微软雅黑"/>
              <a:cs typeface="+mn-ea"/>
              <a:sym typeface="+mn-lt"/>
            </a:endParaRPr>
          </a:p>
        </p:txBody>
      </p:sp>
      <p:sp>
        <p:nvSpPr>
          <p:cNvPr id="17" name="矩形 16">
            <a:extLst>
              <a:ext uri="{FF2B5EF4-FFF2-40B4-BE49-F238E27FC236}">
                <a16:creationId xmlns:a16="http://schemas.microsoft.com/office/drawing/2014/main" id="{C619D030-0711-4047-96AE-DE71D8D125D3}"/>
              </a:ext>
            </a:extLst>
          </p:cNvPr>
          <p:cNvSpPr/>
          <p:nvPr/>
        </p:nvSpPr>
        <p:spPr>
          <a:xfrm>
            <a:off x="1313234" y="3745960"/>
            <a:ext cx="698500" cy="69850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2</a:t>
            </a:r>
          </a:p>
        </p:txBody>
      </p:sp>
      <p:sp>
        <p:nvSpPr>
          <p:cNvPr id="18" name="矩形 17">
            <a:extLst>
              <a:ext uri="{FF2B5EF4-FFF2-40B4-BE49-F238E27FC236}">
                <a16:creationId xmlns:a16="http://schemas.microsoft.com/office/drawing/2014/main" id="{6094773E-5F1A-4165-9EA6-C7F886EE21FE}"/>
              </a:ext>
            </a:extLst>
          </p:cNvPr>
          <p:cNvSpPr/>
          <p:nvPr/>
        </p:nvSpPr>
        <p:spPr>
          <a:xfrm>
            <a:off x="1995858" y="3745960"/>
            <a:ext cx="5648326" cy="6985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6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五年以来经济发展取得辉煌成就</a:t>
            </a:r>
            <a:endParaRPr kumimoji="0" lang="en-US" sz="26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pic>
        <p:nvPicPr>
          <p:cNvPr id="7" name="图片 6">
            <a:extLst>
              <a:ext uri="{FF2B5EF4-FFF2-40B4-BE49-F238E27FC236}">
                <a16:creationId xmlns:a16="http://schemas.microsoft.com/office/drawing/2014/main" id="{16069AE9-E4FB-4428-BCE1-1F89E974DC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9151" y="3285626"/>
            <a:ext cx="5334744" cy="3572374"/>
          </a:xfrm>
          <a:prstGeom prst="rect">
            <a:avLst/>
          </a:prstGeom>
        </p:spPr>
      </p:pic>
    </p:spTree>
    <p:extLst>
      <p:ext uri="{BB962C8B-B14F-4D97-AF65-F5344CB8AC3E}">
        <p14:creationId xmlns:p14="http://schemas.microsoft.com/office/powerpoint/2010/main" val="290820829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95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750" fill="hold"/>
                                        <p:tgtEl>
                                          <p:spTgt spid="3"/>
                                        </p:tgtEl>
                                        <p:attrNameLst>
                                          <p:attrName>ppt_w</p:attrName>
                                        </p:attrNameLst>
                                      </p:cBhvr>
                                      <p:tavLst>
                                        <p:tav tm="0">
                                          <p:val>
                                            <p:fltVal val="0"/>
                                          </p:val>
                                        </p:tav>
                                        <p:tav tm="100000">
                                          <p:val>
                                            <p:strVal val="#ppt_w"/>
                                          </p:val>
                                        </p:tav>
                                      </p:tavLst>
                                    </p:anim>
                                    <p:anim calcmode="lin" valueType="num">
                                      <p:cBhvr>
                                        <p:cTn id="13" dur="750" fill="hold"/>
                                        <p:tgtEl>
                                          <p:spTgt spid="3"/>
                                        </p:tgtEl>
                                        <p:attrNameLst>
                                          <p:attrName>ppt_h</p:attrName>
                                        </p:attrNameLst>
                                      </p:cBhvr>
                                      <p:tavLst>
                                        <p:tav tm="0">
                                          <p:val>
                                            <p:fltVal val="0"/>
                                          </p:val>
                                        </p:tav>
                                        <p:tav tm="100000">
                                          <p:val>
                                            <p:strVal val="#ppt_h"/>
                                          </p:val>
                                        </p:tav>
                                      </p:tavLst>
                                    </p:anim>
                                    <p:animEffect transition="in" filter="fade">
                                      <p:cBhvr>
                                        <p:cTn id="14" dur="750"/>
                                        <p:tgtEl>
                                          <p:spTgt spid="3"/>
                                        </p:tgtEl>
                                      </p:cBhvr>
                                    </p:animEffect>
                                  </p:childTnLst>
                                </p:cTn>
                              </p:par>
                            </p:childTnLst>
                          </p:cTn>
                        </p:par>
                        <p:par>
                          <p:cTn id="15" fill="hold">
                            <p:stCondLst>
                              <p:cond delay="1700"/>
                            </p:stCondLst>
                            <p:childTnLst>
                              <p:par>
                                <p:cTn id="16" presetID="14" presetClass="entr" presetSubtype="5"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vertical)">
                                      <p:cBhvr>
                                        <p:cTn id="18" dur="500"/>
                                        <p:tgtEl>
                                          <p:spTgt spid="12"/>
                                        </p:tgtEl>
                                      </p:cBhvr>
                                    </p:animEffect>
                                  </p:childTnLst>
                                </p:cTn>
                              </p:par>
                            </p:childTnLst>
                          </p:cTn>
                        </p:par>
                        <p:par>
                          <p:cTn id="19" fill="hold">
                            <p:stCondLst>
                              <p:cond delay="2200"/>
                            </p:stCondLst>
                            <p:childTnLst>
                              <p:par>
                                <p:cTn id="20" presetID="53" presetClass="entr" presetSubtype="16"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750" fill="hold"/>
                                        <p:tgtEl>
                                          <p:spTgt spid="17"/>
                                        </p:tgtEl>
                                        <p:attrNameLst>
                                          <p:attrName>ppt_w</p:attrName>
                                        </p:attrNameLst>
                                      </p:cBhvr>
                                      <p:tavLst>
                                        <p:tav tm="0">
                                          <p:val>
                                            <p:fltVal val="0"/>
                                          </p:val>
                                        </p:tav>
                                        <p:tav tm="100000">
                                          <p:val>
                                            <p:strVal val="#ppt_w"/>
                                          </p:val>
                                        </p:tav>
                                      </p:tavLst>
                                    </p:anim>
                                    <p:anim calcmode="lin" valueType="num">
                                      <p:cBhvr>
                                        <p:cTn id="23" dur="750" fill="hold"/>
                                        <p:tgtEl>
                                          <p:spTgt spid="17"/>
                                        </p:tgtEl>
                                        <p:attrNameLst>
                                          <p:attrName>ppt_h</p:attrName>
                                        </p:attrNameLst>
                                      </p:cBhvr>
                                      <p:tavLst>
                                        <p:tav tm="0">
                                          <p:val>
                                            <p:fltVal val="0"/>
                                          </p:val>
                                        </p:tav>
                                        <p:tav tm="100000">
                                          <p:val>
                                            <p:strVal val="#ppt_h"/>
                                          </p:val>
                                        </p:tav>
                                      </p:tavLst>
                                    </p:anim>
                                    <p:animEffect transition="in" filter="fade">
                                      <p:cBhvr>
                                        <p:cTn id="24" dur="750"/>
                                        <p:tgtEl>
                                          <p:spTgt spid="17"/>
                                        </p:tgtEl>
                                      </p:cBhvr>
                                    </p:animEffect>
                                  </p:childTnLst>
                                </p:cTn>
                              </p:par>
                            </p:childTnLst>
                          </p:cTn>
                        </p:par>
                        <p:par>
                          <p:cTn id="25" fill="hold">
                            <p:stCondLst>
                              <p:cond delay="2950"/>
                            </p:stCondLst>
                            <p:childTnLst>
                              <p:par>
                                <p:cTn id="26" presetID="14" presetClass="entr" presetSubtype="5"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randombar(vertical)">
                                      <p:cBhvr>
                                        <p:cTn id="28" dur="500"/>
                                        <p:tgtEl>
                                          <p:spTgt spid="18"/>
                                        </p:tgtEl>
                                      </p:cBhvr>
                                    </p:animEffect>
                                  </p:childTnLst>
                                </p:cTn>
                              </p:par>
                            </p:childTnLst>
                          </p:cTn>
                        </p:par>
                        <p:par>
                          <p:cTn id="29" fill="hold">
                            <p:stCondLst>
                              <p:cond delay="345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p:val>
                                            <p:fltVal val="0"/>
                                          </p:val>
                                        </p:tav>
                                        <p:tav tm="100000">
                                          <p:val>
                                            <p:strVal val="#ppt_w"/>
                                          </p:val>
                                        </p:tav>
                                      </p:tavLst>
                                    </p:anim>
                                    <p:anim calcmode="lin" valueType="num">
                                      <p:cBhvr>
                                        <p:cTn id="33" dur="750" fill="hold"/>
                                        <p:tgtEl>
                                          <p:spTgt spid="14"/>
                                        </p:tgtEl>
                                        <p:attrNameLst>
                                          <p:attrName>ppt_h</p:attrName>
                                        </p:attrNameLst>
                                      </p:cBhvr>
                                      <p:tavLst>
                                        <p:tav tm="0">
                                          <p:val>
                                            <p:fltVal val="0"/>
                                          </p:val>
                                        </p:tav>
                                        <p:tav tm="100000">
                                          <p:val>
                                            <p:strVal val="#ppt_h"/>
                                          </p:val>
                                        </p:tav>
                                      </p:tavLst>
                                    </p:anim>
                                    <p:animEffect transition="in" filter="fade">
                                      <p:cBhvr>
                                        <p:cTn id="34" dur="750"/>
                                        <p:tgtEl>
                                          <p:spTgt spid="14"/>
                                        </p:tgtEl>
                                      </p:cBhvr>
                                    </p:animEffect>
                                  </p:childTnLst>
                                </p:cTn>
                              </p:par>
                            </p:childTnLst>
                          </p:cTn>
                        </p:par>
                        <p:par>
                          <p:cTn id="35" fill="hold">
                            <p:stCondLst>
                              <p:cond delay="4200"/>
                            </p:stCondLst>
                            <p:childTnLst>
                              <p:par>
                                <p:cTn id="36" presetID="14" presetClass="entr" presetSubtype="5"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randombar(vertical)">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12" grpId="0" animBg="1"/>
      <p:bldP spid="14" grpId="0" animBg="1"/>
      <p:bldP spid="15" grpId="0" animBg="1"/>
      <p:bldP spid="17"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53B58D79-E10F-4D70-BFBC-AA98D344A9BA}"/>
              </a:ext>
            </a:extLst>
          </p:cNvPr>
          <p:cNvGrpSpPr/>
          <p:nvPr/>
        </p:nvGrpSpPr>
        <p:grpSpPr>
          <a:xfrm>
            <a:off x="4196393" y="2239284"/>
            <a:ext cx="3799214" cy="997109"/>
            <a:chOff x="6322390" y="2322287"/>
            <a:chExt cx="3799214" cy="997109"/>
          </a:xfrm>
        </p:grpSpPr>
        <p:sp>
          <p:nvSpPr>
            <p:cNvPr id="15" name="Freeform 29">
              <a:extLst>
                <a:ext uri="{FF2B5EF4-FFF2-40B4-BE49-F238E27FC236}">
                  <a16:creationId xmlns:a16="http://schemas.microsoft.com/office/drawing/2014/main" id="{40FF016F-69E4-47EE-91C5-C52025255BB1}"/>
                </a:ext>
              </a:extLst>
            </p:cNvPr>
            <p:cNvSpPr/>
            <p:nvPr/>
          </p:nvSpPr>
          <p:spPr bwMode="auto">
            <a:xfrm>
              <a:off x="6322390" y="2322287"/>
              <a:ext cx="1050868" cy="93905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16" name="矩形 15">
              <a:extLst>
                <a:ext uri="{FF2B5EF4-FFF2-40B4-BE49-F238E27FC236}">
                  <a16:creationId xmlns:a16="http://schemas.microsoft.com/office/drawing/2014/main" id="{87336C33-5AB7-426A-82F6-DDEF49956799}"/>
                </a:ext>
              </a:extLst>
            </p:cNvPr>
            <p:cNvSpPr/>
            <p:nvPr/>
          </p:nvSpPr>
          <p:spPr>
            <a:xfrm>
              <a:off x="7372133" y="2457622"/>
              <a:ext cx="2749471" cy="86177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000"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第一部分</a:t>
              </a:r>
            </a:p>
          </p:txBody>
        </p:sp>
      </p:grpSp>
      <p:sp>
        <p:nvSpPr>
          <p:cNvPr id="17" name="矩形 16">
            <a:extLst>
              <a:ext uri="{FF2B5EF4-FFF2-40B4-BE49-F238E27FC236}">
                <a16:creationId xmlns:a16="http://schemas.microsoft.com/office/drawing/2014/main" id="{A7FFB5E1-6805-484B-B028-E3C712BAEF1A}"/>
              </a:ext>
            </a:extLst>
          </p:cNvPr>
          <p:cNvSpPr/>
          <p:nvPr/>
        </p:nvSpPr>
        <p:spPr>
          <a:xfrm>
            <a:off x="2446605" y="3500588"/>
            <a:ext cx="7298793" cy="67710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精准扶贫 攻坚克难 践行庄严承诺</a:t>
            </a:r>
          </a:p>
        </p:txBody>
      </p:sp>
    </p:spTree>
    <p:extLst>
      <p:ext uri="{BB962C8B-B14F-4D97-AF65-F5344CB8AC3E}">
        <p14:creationId xmlns:p14="http://schemas.microsoft.com/office/powerpoint/2010/main" val="29707566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250"/>
                                        <p:tgtEl>
                                          <p:spTgt spid="14"/>
                                        </p:tgtEl>
                                      </p:cBhvr>
                                    </p:animEffect>
                                    <p:anim calcmode="lin" valueType="num">
                                      <p:cBhvr>
                                        <p:cTn id="8" dur="1250" fill="hold"/>
                                        <p:tgtEl>
                                          <p:spTgt spid="14"/>
                                        </p:tgtEl>
                                        <p:attrNameLst>
                                          <p:attrName>ppt_x</p:attrName>
                                        </p:attrNameLst>
                                      </p:cBhvr>
                                      <p:tavLst>
                                        <p:tav tm="0">
                                          <p:val>
                                            <p:strVal val="#ppt_x"/>
                                          </p:val>
                                        </p:tav>
                                        <p:tav tm="100000">
                                          <p:val>
                                            <p:strVal val="#ppt_x"/>
                                          </p:val>
                                        </p:tav>
                                      </p:tavLst>
                                    </p:anim>
                                    <p:anim calcmode="lin" valueType="num">
                                      <p:cBhvr>
                                        <p:cTn id="9" dur="125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250"/>
                                        <p:tgtEl>
                                          <p:spTgt spid="17"/>
                                        </p:tgtEl>
                                      </p:cBhvr>
                                    </p:animEffect>
                                    <p:anim calcmode="lin" valueType="num">
                                      <p:cBhvr>
                                        <p:cTn id="13" dur="1250" fill="hold"/>
                                        <p:tgtEl>
                                          <p:spTgt spid="17"/>
                                        </p:tgtEl>
                                        <p:attrNameLst>
                                          <p:attrName>ppt_x</p:attrName>
                                        </p:attrNameLst>
                                      </p:cBhvr>
                                      <p:tavLst>
                                        <p:tav tm="0">
                                          <p:val>
                                            <p:strVal val="#ppt_x"/>
                                          </p:val>
                                        </p:tav>
                                        <p:tav tm="100000">
                                          <p:val>
                                            <p:strVal val="#ppt_x"/>
                                          </p:val>
                                        </p:tav>
                                      </p:tavLst>
                                    </p:anim>
                                    <p:anim calcmode="lin" valueType="num">
                                      <p:cBhvr>
                                        <p:cTn id="14" dur="1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CCA0F16-988C-4887-A6EF-2CDD7EF3DD6D}"/>
              </a:ext>
            </a:extLst>
          </p:cNvPr>
          <p:cNvSpPr txBox="1"/>
          <p:nvPr/>
        </p:nvSpPr>
        <p:spPr>
          <a:xfrm>
            <a:off x="5838825" y="4308475"/>
            <a:ext cx="5588000" cy="10895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五年来，党中央作出新部署，各级政府立下军令状，攻坚克难、砥砺奋进，通过精准扶贫，使数千万人摆脱了贫困。</a:t>
            </a:r>
            <a:endParaRPr kumimoji="0" 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5" name="文本框 4">
            <a:extLst>
              <a:ext uri="{FF2B5EF4-FFF2-40B4-BE49-F238E27FC236}">
                <a16:creationId xmlns:a16="http://schemas.microsoft.com/office/drawing/2014/main" id="{F7902997-4D3C-43FB-9B25-BDF0598F1360}"/>
              </a:ext>
            </a:extLst>
          </p:cNvPr>
          <p:cNvSpPr txBox="1"/>
          <p:nvPr/>
        </p:nvSpPr>
        <p:spPr>
          <a:xfrm>
            <a:off x="5813425" y="1947545"/>
            <a:ext cx="3877985" cy="632353"/>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习近平总书记指出：</a:t>
            </a:r>
            <a:endParaRPr kumimoji="0" lang="en-US" sz="3200" b="1"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8" name="矩形 7">
            <a:extLst>
              <a:ext uri="{FF2B5EF4-FFF2-40B4-BE49-F238E27FC236}">
                <a16:creationId xmlns:a16="http://schemas.microsoft.com/office/drawing/2014/main" id="{7BAC89BF-F9AD-40F2-97A8-9B03A9690B8D}"/>
              </a:ext>
            </a:extLst>
          </p:cNvPr>
          <p:cNvSpPr/>
          <p:nvPr/>
        </p:nvSpPr>
        <p:spPr>
          <a:xfrm>
            <a:off x="517525" y="1958975"/>
            <a:ext cx="4737100" cy="3429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7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000" b="0" i="0" u="none" strike="noStrike" kern="1200" cap="none" spc="0" normalizeH="0" baseline="0" noProof="0">
                <a:ln>
                  <a:noFill/>
                </a:ln>
                <a:solidFill>
                  <a:prstClr val="white"/>
                </a:solidFill>
                <a:effectLst/>
                <a:uLnTx/>
                <a:uFillTx/>
                <a:latin typeface="Arial" panose="020F0502020204030204"/>
                <a:ea typeface="微软雅黑"/>
                <a:cs typeface="+mn-ea"/>
                <a:sym typeface="+mn-lt"/>
              </a:rPr>
              <a:t>脱贫攻坚</a:t>
            </a:r>
            <a:endParaRPr kumimoji="0" lang="en-US" altLang="zh-CN" sz="7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Arial" panose="020F0502020204030204"/>
                <a:ea typeface="微软雅黑"/>
                <a:cs typeface="+mn-ea"/>
                <a:sym typeface="+mn-lt"/>
              </a:rPr>
              <a:t>是全面建成小康社会最艰巨的任务</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nvGrpSpPr>
          <p:cNvPr id="2" name="组合 1">
            <a:extLst>
              <a:ext uri="{FF2B5EF4-FFF2-40B4-BE49-F238E27FC236}">
                <a16:creationId xmlns:a16="http://schemas.microsoft.com/office/drawing/2014/main" id="{CFCD3727-8CEC-47EC-9CDA-56E8E4D4BFDE}"/>
              </a:ext>
            </a:extLst>
          </p:cNvPr>
          <p:cNvGrpSpPr/>
          <p:nvPr/>
        </p:nvGrpSpPr>
        <p:grpSpPr>
          <a:xfrm>
            <a:off x="5169411" y="2389912"/>
            <a:ext cx="6262742" cy="2631489"/>
            <a:chOff x="5274186" y="2704237"/>
            <a:chExt cx="6262742" cy="2631489"/>
          </a:xfrm>
        </p:grpSpPr>
        <p:sp>
          <p:nvSpPr>
            <p:cNvPr id="9" name="文本框 8">
              <a:extLst>
                <a:ext uri="{FF2B5EF4-FFF2-40B4-BE49-F238E27FC236}">
                  <a16:creationId xmlns:a16="http://schemas.microsoft.com/office/drawing/2014/main" id="{170F9120-3162-443A-9467-9E361B2D578A}"/>
                </a:ext>
              </a:extLst>
            </p:cNvPr>
            <p:cNvSpPr txBox="1"/>
            <p:nvPr/>
          </p:nvSpPr>
          <p:spPr>
            <a:xfrm>
              <a:off x="5274186" y="2704237"/>
              <a:ext cx="1338828" cy="1754326"/>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9000" b="0" i="0" u="none" strike="noStrike" kern="1200" cap="none" spc="0" normalizeH="0" baseline="0" noProof="0" dirty="0">
                  <a:ln>
                    <a:noFill/>
                  </a:ln>
                  <a:solidFill>
                    <a:srgbClr val="FF6600"/>
                  </a:solidFill>
                  <a:effectLst/>
                  <a:uLnTx/>
                  <a:uFillTx/>
                  <a:latin typeface="方正美黑简体" panose="03000509000000000000" pitchFamily="65" charset="-122"/>
                  <a:ea typeface="方正美黑简体" panose="03000509000000000000" pitchFamily="65" charset="-122"/>
                  <a:cs typeface="+mn-ea"/>
                  <a:sym typeface="+mn-lt"/>
                </a:rPr>
                <a:t>“</a:t>
              </a:r>
              <a:endParaRPr kumimoji="0" lang="en-US" sz="9000" b="0" i="0" u="none" strike="noStrike" kern="1200" cap="none" spc="0" normalizeH="0" baseline="0" noProof="0" dirty="0">
                <a:ln>
                  <a:noFill/>
                </a:ln>
                <a:solidFill>
                  <a:srgbClr val="FF6600"/>
                </a:solidFill>
                <a:effectLst/>
                <a:uLnTx/>
                <a:uFillTx/>
                <a:latin typeface="方正美黑简体" panose="03000509000000000000" pitchFamily="65" charset="-122"/>
                <a:ea typeface="方正美黑简体" panose="03000509000000000000" pitchFamily="65" charset="-122"/>
                <a:cs typeface="+mn-ea"/>
                <a:sym typeface="+mn-lt"/>
              </a:endParaRPr>
            </a:p>
          </p:txBody>
        </p:sp>
        <p:sp>
          <p:nvSpPr>
            <p:cNvPr id="11" name="文本框 10">
              <a:extLst>
                <a:ext uri="{FF2B5EF4-FFF2-40B4-BE49-F238E27FC236}">
                  <a16:creationId xmlns:a16="http://schemas.microsoft.com/office/drawing/2014/main" id="{6192DE67-E0F3-41FF-AA45-81B3DBA2771F}"/>
                </a:ext>
              </a:extLst>
            </p:cNvPr>
            <p:cNvSpPr txBox="1"/>
            <p:nvPr/>
          </p:nvSpPr>
          <p:spPr>
            <a:xfrm>
              <a:off x="10198100" y="3581400"/>
              <a:ext cx="1338828" cy="1754326"/>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9000" b="0" i="0" u="none" strike="noStrike" kern="1200" cap="none" spc="0" normalizeH="0" baseline="0" noProof="0" dirty="0">
                  <a:ln>
                    <a:noFill/>
                  </a:ln>
                  <a:solidFill>
                    <a:srgbClr val="FF6600"/>
                  </a:solidFill>
                  <a:effectLst/>
                  <a:uLnTx/>
                  <a:uFillTx/>
                  <a:latin typeface="方正美黑简体" panose="03000509000000000000" pitchFamily="65" charset="-122"/>
                  <a:ea typeface="方正美黑简体" panose="03000509000000000000" pitchFamily="65" charset="-122"/>
                  <a:cs typeface="+mn-ea"/>
                  <a:sym typeface="+mn-lt"/>
                </a:rPr>
                <a:t>”</a:t>
              </a:r>
              <a:endParaRPr kumimoji="0" lang="en-US" sz="9000" b="0" i="0" u="none" strike="noStrike" kern="1200" cap="none" spc="0" normalizeH="0" baseline="0" noProof="0" dirty="0">
                <a:ln>
                  <a:noFill/>
                </a:ln>
                <a:solidFill>
                  <a:srgbClr val="FF6600"/>
                </a:solidFill>
                <a:effectLst/>
                <a:uLnTx/>
                <a:uFillTx/>
                <a:latin typeface="方正美黑简体" panose="03000509000000000000" pitchFamily="65" charset="-122"/>
                <a:ea typeface="方正美黑简体" panose="03000509000000000000" pitchFamily="65" charset="-122"/>
                <a:cs typeface="+mn-ea"/>
                <a:sym typeface="+mn-lt"/>
              </a:endParaRPr>
            </a:p>
          </p:txBody>
        </p:sp>
        <p:sp>
          <p:nvSpPr>
            <p:cNvPr id="7" name="文本框 6">
              <a:extLst>
                <a:ext uri="{FF2B5EF4-FFF2-40B4-BE49-F238E27FC236}">
                  <a16:creationId xmlns:a16="http://schemas.microsoft.com/office/drawing/2014/main" id="{C79017AB-0DDD-4CEC-80E1-915D5DE71738}"/>
                </a:ext>
              </a:extLst>
            </p:cNvPr>
            <p:cNvSpPr txBox="1"/>
            <p:nvPr/>
          </p:nvSpPr>
          <p:spPr>
            <a:xfrm>
              <a:off x="5969000" y="3149600"/>
              <a:ext cx="5232400" cy="10895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Arial" panose="020F0502020204030204"/>
                  <a:ea typeface="微软雅黑"/>
                  <a:cs typeface="+mn-ea"/>
                  <a:sym typeface="+mn-lt"/>
                </a:rPr>
                <a:t>　　我们要立下愚公移山志，咬定目标、实干苦干，坚决打赢脱贫攻坚战，确保到</a:t>
              </a:r>
              <a:r>
                <a:rPr kumimoji="0" lang="en-US" altLang="zh-CN" sz="1800" b="1" i="0" u="none" strike="noStrike" kern="1200" cap="none" spc="0" normalizeH="0" baseline="0" noProof="0" dirty="0">
                  <a:ln>
                    <a:noFill/>
                  </a:ln>
                  <a:solidFill>
                    <a:prstClr val="black">
                      <a:lumMod val="75000"/>
                      <a:lumOff val="25000"/>
                    </a:prstClr>
                  </a:solidFill>
                  <a:effectLst/>
                  <a:uLnTx/>
                  <a:uFillTx/>
                  <a:latin typeface="Arial" panose="020F0502020204030204"/>
                  <a:ea typeface="微软雅黑"/>
                  <a:cs typeface="+mn-ea"/>
                  <a:sym typeface="+mn-lt"/>
                </a:rPr>
                <a:t>2020</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Arial" panose="020F0502020204030204"/>
                  <a:ea typeface="微软雅黑"/>
                  <a:cs typeface="+mn-ea"/>
                  <a:sym typeface="+mn-lt"/>
                </a:rPr>
                <a:t>年所有贫困地区和贫困人口一道迈入全面小康社会。</a:t>
              </a:r>
              <a:endParaRPr kumimoji="0" lang="en-US" sz="1800" b="1" i="0" u="none" strike="noStrike" kern="1200" cap="none" spc="0" normalizeH="0" baseline="0" noProof="0" dirty="0">
                <a:ln>
                  <a:noFill/>
                </a:ln>
                <a:solidFill>
                  <a:prstClr val="black">
                    <a:lumMod val="75000"/>
                    <a:lumOff val="25000"/>
                  </a:prstClr>
                </a:solidFill>
                <a:effectLst/>
                <a:uLnTx/>
                <a:uFillTx/>
                <a:latin typeface="Arial" panose="020F0502020204030204"/>
                <a:ea typeface="微软雅黑"/>
                <a:cs typeface="+mn-ea"/>
                <a:sym typeface="+mn-lt"/>
              </a:endParaRPr>
            </a:p>
          </p:txBody>
        </p:sp>
      </p:grpSp>
      <p:sp>
        <p:nvSpPr>
          <p:cNvPr id="12" name="Freeform 29">
            <a:extLst>
              <a:ext uri="{FF2B5EF4-FFF2-40B4-BE49-F238E27FC236}">
                <a16:creationId xmlns:a16="http://schemas.microsoft.com/office/drawing/2014/main" id="{0A6BDA72-F484-4FD8-9F08-E847D21D0AB7}"/>
              </a:ext>
            </a:extLst>
          </p:cNvPr>
          <p:cNvSpPr/>
          <p:nvPr/>
        </p:nvSpPr>
        <p:spPr bwMode="auto">
          <a:xfrm>
            <a:off x="2360641" y="2245634"/>
            <a:ext cx="1050868" cy="93905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F5"/>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5"/>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426303566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750"/>
                                        <p:tgtEl>
                                          <p:spTgt spid="5"/>
                                        </p:tgtEl>
                                      </p:cBhvr>
                                    </p:animEffect>
                                  </p:childTnLst>
                                </p:cTn>
                              </p:par>
                            </p:childTnLst>
                          </p:cTn>
                        </p:par>
                        <p:par>
                          <p:cTn id="19" fill="hold">
                            <p:stCondLst>
                              <p:cond delay="1750"/>
                            </p:stCondLst>
                            <p:childTnLst>
                              <p:par>
                                <p:cTn id="20" presetID="42"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22" presetClass="entr" presetSubtype="1"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14D9414-BAE6-4209-8019-B2C767168D0D}"/>
              </a:ext>
            </a:extLst>
          </p:cNvPr>
          <p:cNvSpPr/>
          <p:nvPr/>
        </p:nvSpPr>
        <p:spPr>
          <a:xfrm>
            <a:off x="6632575" y="1873250"/>
            <a:ext cx="4737100" cy="3429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7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a:ln>
                  <a:noFill/>
                </a:ln>
                <a:solidFill>
                  <a:prstClr val="white"/>
                </a:solidFill>
                <a:effectLst/>
                <a:uLnTx/>
                <a:uFillTx/>
                <a:latin typeface="Arial" panose="020F0502020204030204"/>
                <a:ea typeface="微软雅黑"/>
                <a:cs typeface="+mn-cs"/>
              </a:rPr>
              <a:t>精准扶贫</a:t>
            </a:r>
            <a:endParaRPr kumimoji="0" lang="en-US" altLang="zh-CN" sz="70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Arial" panose="020F0502020204030204"/>
                <a:ea typeface="微软雅黑"/>
                <a:cs typeface="+mn-ea"/>
                <a:sym typeface="+mn-lt"/>
              </a:rPr>
              <a:t>新时期中国扶贫工作的重要指导思想</a:t>
            </a: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 name="Freeform 29">
            <a:extLst>
              <a:ext uri="{FF2B5EF4-FFF2-40B4-BE49-F238E27FC236}">
                <a16:creationId xmlns:a16="http://schemas.microsoft.com/office/drawing/2014/main" id="{7251252F-605C-45C0-B174-2FBE4690C6A7}"/>
              </a:ext>
            </a:extLst>
          </p:cNvPr>
          <p:cNvSpPr/>
          <p:nvPr/>
        </p:nvSpPr>
        <p:spPr bwMode="auto">
          <a:xfrm>
            <a:off x="8475691" y="2159909"/>
            <a:ext cx="1050868" cy="93905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F5"/>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5"/>
              </a:solidFill>
              <a:effectLst/>
              <a:uLnTx/>
              <a:uFillTx/>
              <a:latin typeface="Arial" panose="020F0502020204030204"/>
              <a:ea typeface="微软雅黑"/>
              <a:cs typeface="+mn-cs"/>
            </a:endParaRPr>
          </a:p>
        </p:txBody>
      </p:sp>
      <p:sp>
        <p:nvSpPr>
          <p:cNvPr id="6" name="文本框 5">
            <a:extLst>
              <a:ext uri="{FF2B5EF4-FFF2-40B4-BE49-F238E27FC236}">
                <a16:creationId xmlns:a16="http://schemas.microsoft.com/office/drawing/2014/main" id="{DD138AC3-E73A-4401-999C-71EDE9DA1DDC}"/>
              </a:ext>
            </a:extLst>
          </p:cNvPr>
          <p:cNvSpPr txBox="1"/>
          <p:nvPr/>
        </p:nvSpPr>
        <p:spPr>
          <a:xfrm>
            <a:off x="739775" y="3208020"/>
            <a:ext cx="2236510" cy="632353"/>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习近平说：</a:t>
            </a:r>
            <a:endParaRPr kumimoji="0" lang="en-US" sz="3200" b="1"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grpSp>
        <p:nvGrpSpPr>
          <p:cNvPr id="2" name="组合 1">
            <a:extLst>
              <a:ext uri="{FF2B5EF4-FFF2-40B4-BE49-F238E27FC236}">
                <a16:creationId xmlns:a16="http://schemas.microsoft.com/office/drawing/2014/main" id="{A3DD671E-3504-422E-B95F-0A27E3EA8CDC}"/>
              </a:ext>
            </a:extLst>
          </p:cNvPr>
          <p:cNvGrpSpPr/>
          <p:nvPr/>
        </p:nvGrpSpPr>
        <p:grpSpPr>
          <a:xfrm>
            <a:off x="160655" y="3643630"/>
            <a:ext cx="5862320" cy="2638246"/>
            <a:chOff x="360680" y="4043680"/>
            <a:chExt cx="5862320" cy="2638246"/>
          </a:xfrm>
        </p:grpSpPr>
        <p:sp>
          <p:nvSpPr>
            <p:cNvPr id="7" name="文本框 6">
              <a:extLst>
                <a:ext uri="{FF2B5EF4-FFF2-40B4-BE49-F238E27FC236}">
                  <a16:creationId xmlns:a16="http://schemas.microsoft.com/office/drawing/2014/main" id="{9555ABA6-D9B6-4FAA-9A37-A023C3C97493}"/>
                </a:ext>
              </a:extLst>
            </p:cNvPr>
            <p:cNvSpPr txBox="1"/>
            <p:nvPr/>
          </p:nvSpPr>
          <p:spPr>
            <a:xfrm>
              <a:off x="360680" y="4043680"/>
              <a:ext cx="1338828" cy="1754326"/>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9000" b="0" i="0" u="none" strike="noStrike" kern="1200" cap="none" spc="0" normalizeH="0" baseline="0" noProof="0" dirty="0">
                  <a:ln>
                    <a:noFill/>
                  </a:ln>
                  <a:solidFill>
                    <a:srgbClr val="FF6600"/>
                  </a:solidFill>
                  <a:effectLst/>
                  <a:uLnTx/>
                  <a:uFillTx/>
                  <a:latin typeface="方正美黑简体" panose="03000509000000000000" pitchFamily="65" charset="-122"/>
                  <a:ea typeface="方正美黑简体" panose="03000509000000000000" pitchFamily="65" charset="-122"/>
                  <a:cs typeface="+mn-ea"/>
                  <a:sym typeface="+mn-lt"/>
                </a:rPr>
                <a:t>“</a:t>
              </a:r>
              <a:endParaRPr kumimoji="0" lang="en-US" sz="9000" b="0" i="0" u="none" strike="noStrike" kern="1200" cap="none" spc="0" normalizeH="0" baseline="0" noProof="0" dirty="0">
                <a:ln>
                  <a:noFill/>
                </a:ln>
                <a:solidFill>
                  <a:srgbClr val="FF6600"/>
                </a:solidFill>
                <a:effectLst/>
                <a:uLnTx/>
                <a:uFillTx/>
                <a:latin typeface="方正美黑简体" panose="03000509000000000000" pitchFamily="65" charset="-122"/>
                <a:ea typeface="方正美黑简体" panose="03000509000000000000" pitchFamily="65" charset="-122"/>
                <a:cs typeface="+mn-ea"/>
                <a:sym typeface="+mn-lt"/>
              </a:endParaRPr>
            </a:p>
          </p:txBody>
        </p:sp>
        <p:sp>
          <p:nvSpPr>
            <p:cNvPr id="8" name="文本框 7">
              <a:extLst>
                <a:ext uri="{FF2B5EF4-FFF2-40B4-BE49-F238E27FC236}">
                  <a16:creationId xmlns:a16="http://schemas.microsoft.com/office/drawing/2014/main" id="{A886CD5D-4906-4746-8F8E-B6DC3CF2EF6B}"/>
                </a:ext>
              </a:extLst>
            </p:cNvPr>
            <p:cNvSpPr txBox="1"/>
            <p:nvPr/>
          </p:nvSpPr>
          <p:spPr>
            <a:xfrm>
              <a:off x="4737100" y="4927600"/>
              <a:ext cx="1338828" cy="1754326"/>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9000" b="0" i="0" u="none" strike="noStrike" kern="1200" cap="none" spc="0" normalizeH="0" baseline="0" noProof="0" dirty="0">
                  <a:ln>
                    <a:noFill/>
                  </a:ln>
                  <a:solidFill>
                    <a:srgbClr val="FF6600"/>
                  </a:solidFill>
                  <a:effectLst/>
                  <a:uLnTx/>
                  <a:uFillTx/>
                  <a:latin typeface="方正美黑简体" panose="03000509000000000000" pitchFamily="65" charset="-122"/>
                  <a:ea typeface="方正美黑简体" panose="03000509000000000000" pitchFamily="65" charset="-122"/>
                  <a:cs typeface="+mn-ea"/>
                  <a:sym typeface="+mn-lt"/>
                </a:rPr>
                <a:t>”</a:t>
              </a:r>
              <a:endParaRPr kumimoji="0" lang="en-US" sz="9000" b="0" i="0" u="none" strike="noStrike" kern="1200" cap="none" spc="0" normalizeH="0" baseline="0" noProof="0" dirty="0">
                <a:ln>
                  <a:noFill/>
                </a:ln>
                <a:solidFill>
                  <a:srgbClr val="FF6600"/>
                </a:solidFill>
                <a:effectLst/>
                <a:uLnTx/>
                <a:uFillTx/>
                <a:latin typeface="方正美黑简体" panose="03000509000000000000" pitchFamily="65" charset="-122"/>
                <a:ea typeface="方正美黑简体" panose="03000509000000000000" pitchFamily="65" charset="-122"/>
                <a:cs typeface="+mn-ea"/>
                <a:sym typeface="+mn-lt"/>
              </a:endParaRPr>
            </a:p>
          </p:txBody>
        </p:sp>
        <p:sp>
          <p:nvSpPr>
            <p:cNvPr id="9" name="文本框 8">
              <a:extLst>
                <a:ext uri="{FF2B5EF4-FFF2-40B4-BE49-F238E27FC236}">
                  <a16:creationId xmlns:a16="http://schemas.microsoft.com/office/drawing/2014/main" id="{BA71FE09-A5A9-4396-8E4A-A5EC5533EC09}"/>
                </a:ext>
              </a:extLst>
            </p:cNvPr>
            <p:cNvSpPr txBox="1"/>
            <p:nvPr/>
          </p:nvSpPr>
          <p:spPr>
            <a:xfrm>
              <a:off x="990600" y="4495800"/>
              <a:ext cx="5232400" cy="10895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Arial" panose="020F0502020204030204"/>
                  <a:ea typeface="微软雅黑"/>
                  <a:cs typeface="+mn-ea"/>
                  <a:sym typeface="+mn-lt"/>
                </a:rPr>
                <a:t>　　我们在抓扶贫的时候，切忌喊大口号，也不要定那些好高骛远的目标，扶贫攻坚就是要实事求是，因地制宜，分类指导，精准扶贫。</a:t>
              </a:r>
              <a:endParaRPr kumimoji="0" lang="en-US" sz="1800" b="1" i="0" u="none" strike="noStrike" kern="1200" cap="none" spc="0" normalizeH="0" baseline="0" noProof="0" dirty="0">
                <a:ln>
                  <a:noFill/>
                </a:ln>
                <a:solidFill>
                  <a:prstClr val="black">
                    <a:lumMod val="75000"/>
                    <a:lumOff val="25000"/>
                  </a:prstClr>
                </a:solidFill>
                <a:effectLst/>
                <a:uLnTx/>
                <a:uFillTx/>
                <a:latin typeface="Arial" panose="020F0502020204030204"/>
                <a:ea typeface="微软雅黑"/>
                <a:cs typeface="+mn-ea"/>
                <a:sym typeface="+mn-lt"/>
              </a:endParaRPr>
            </a:p>
          </p:txBody>
        </p:sp>
      </p:grpSp>
      <p:sp>
        <p:nvSpPr>
          <p:cNvPr id="10" name="文本框 9">
            <a:extLst>
              <a:ext uri="{FF2B5EF4-FFF2-40B4-BE49-F238E27FC236}">
                <a16:creationId xmlns:a16="http://schemas.microsoft.com/office/drawing/2014/main" id="{FC798C39-04A3-4DFD-B02A-9A749F79D387}"/>
              </a:ext>
            </a:extLst>
          </p:cNvPr>
          <p:cNvSpPr txBox="1"/>
          <p:nvPr/>
        </p:nvSpPr>
        <p:spPr>
          <a:xfrm>
            <a:off x="765175" y="2038350"/>
            <a:ext cx="53086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black"/>
                </a:solidFill>
                <a:effectLst/>
                <a:uLnTx/>
                <a:uFillTx/>
                <a:latin typeface="Arial" panose="020F0502020204030204"/>
                <a:ea typeface="微软雅黑"/>
                <a:cs typeface="+mn-cs"/>
              </a:rPr>
              <a:t>2013</a:t>
            </a:r>
            <a:r>
              <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cs"/>
              </a:rPr>
              <a:t>年，习近平总书记在湖南省十八洞村考察时，提出了“</a:t>
            </a:r>
            <a:r>
              <a:rPr kumimoji="0" lang="zh-CN" altLang="en-US" sz="1800" b="1" i="0" u="none" strike="noStrike" kern="1200" cap="none" spc="0" normalizeH="0" baseline="0" noProof="0">
                <a:ln>
                  <a:noFill/>
                </a:ln>
                <a:solidFill>
                  <a:srgbClr val="FF6600"/>
                </a:solidFill>
                <a:effectLst/>
                <a:uLnTx/>
                <a:uFillTx/>
                <a:latin typeface="Arial" panose="020F0502020204030204"/>
                <a:ea typeface="微软雅黑"/>
                <a:cs typeface="+mn-cs"/>
              </a:rPr>
              <a:t>精准扶贫</a:t>
            </a:r>
            <a:r>
              <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cs"/>
              </a:rPr>
              <a:t>”理念，成为新时期中国扶贫工作的重要指导思想。</a:t>
            </a:r>
          </a:p>
        </p:txBody>
      </p:sp>
    </p:spTree>
    <p:extLst>
      <p:ext uri="{BB962C8B-B14F-4D97-AF65-F5344CB8AC3E}">
        <p14:creationId xmlns:p14="http://schemas.microsoft.com/office/powerpoint/2010/main" val="327087079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750"/>
                                        <p:tgtEl>
                                          <p:spTgt spid="10"/>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750"/>
                                        <p:tgtEl>
                                          <p:spTgt spid="6"/>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B2B7BAD-6479-4275-B78E-B98DF40C6046}"/>
              </a:ext>
            </a:extLst>
          </p:cNvPr>
          <p:cNvSpPr txBox="1"/>
          <p:nvPr/>
        </p:nvSpPr>
        <p:spPr>
          <a:xfrm>
            <a:off x="3336270" y="1498600"/>
            <a:ext cx="5519460" cy="69980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精准扶贫</a:t>
            </a:r>
            <a:r>
              <a:rPr kumimoji="0" lang="en-US" altLang="zh-CN" sz="36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  </a:t>
            </a:r>
            <a:r>
              <a:rPr kumimoji="0" lang="zh-CN" altLang="en-US" sz="36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首先要找到贫根</a:t>
            </a:r>
            <a:endParaRPr kumimoji="0" lang="en-US" sz="36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3" name="文本框 2">
            <a:extLst>
              <a:ext uri="{FF2B5EF4-FFF2-40B4-BE49-F238E27FC236}">
                <a16:creationId xmlns:a16="http://schemas.microsoft.com/office/drawing/2014/main" id="{3FA88952-3BEC-4042-9B2B-E7C23F1C1B60}"/>
              </a:ext>
            </a:extLst>
          </p:cNvPr>
          <p:cNvSpPr txBox="1"/>
          <p:nvPr/>
        </p:nvSpPr>
        <p:spPr>
          <a:xfrm>
            <a:off x="7102929" y="3111502"/>
            <a:ext cx="4724400" cy="253595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2014</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年，中央对贫困户进行了摸底调查，建档立卡。摸底显示，全国因病致贫的有</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42%</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；因灾致贫的有</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；因学致贫的有</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10%</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；因劳动能力弱致贫的有</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8%</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；其他原因致贫的有</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。而这些贫困农民绝大多数都没有增收的产业。</a:t>
            </a:r>
            <a:endParaRPr kumimoji="0" 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graphicFrame>
        <p:nvGraphicFramePr>
          <p:cNvPr id="12" name="图表 11">
            <a:extLst>
              <a:ext uri="{FF2B5EF4-FFF2-40B4-BE49-F238E27FC236}">
                <a16:creationId xmlns:a16="http://schemas.microsoft.com/office/drawing/2014/main" id="{8A23AAD5-2E2D-4800-B627-E30352A6E56A}"/>
              </a:ext>
            </a:extLst>
          </p:cNvPr>
          <p:cNvGraphicFramePr/>
          <p:nvPr>
            <p:extLst/>
          </p:nvPr>
        </p:nvGraphicFramePr>
        <p:xfrm>
          <a:off x="145144" y="2627088"/>
          <a:ext cx="6778170" cy="33818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9847278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42"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250"/>
                                        <p:tgtEl>
                                          <p:spTgt spid="12"/>
                                        </p:tgtEl>
                                      </p:cBhvr>
                                    </p:animEffect>
                                    <p:anim calcmode="lin" valueType="num">
                                      <p:cBhvr>
                                        <p:cTn id="15" dur="1250" fill="hold"/>
                                        <p:tgtEl>
                                          <p:spTgt spid="12"/>
                                        </p:tgtEl>
                                        <p:attrNameLst>
                                          <p:attrName>ppt_x</p:attrName>
                                        </p:attrNameLst>
                                      </p:cBhvr>
                                      <p:tavLst>
                                        <p:tav tm="0">
                                          <p:val>
                                            <p:strVal val="#ppt_x"/>
                                          </p:val>
                                        </p:tav>
                                        <p:tav tm="100000">
                                          <p:val>
                                            <p:strVal val="#ppt_x"/>
                                          </p:val>
                                        </p:tav>
                                      </p:tavLst>
                                    </p:anim>
                                    <p:anim calcmode="lin" valueType="num">
                                      <p:cBhvr>
                                        <p:cTn id="16" dur="125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7"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Graphic spid="12"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B2B7BAD-6479-4275-B78E-B98DF40C6046}"/>
              </a:ext>
            </a:extLst>
          </p:cNvPr>
          <p:cNvSpPr txBox="1"/>
          <p:nvPr/>
        </p:nvSpPr>
        <p:spPr>
          <a:xfrm>
            <a:off x="882474" y="1977769"/>
            <a:ext cx="5622052" cy="699807"/>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C00000"/>
                </a:solidFill>
                <a:effectLst/>
                <a:uLnTx/>
                <a:uFillTx/>
                <a:latin typeface="Arial" panose="020F0502020204030204"/>
                <a:ea typeface="微软雅黑"/>
                <a:cs typeface="+mn-ea"/>
                <a:sym typeface="+mn-lt"/>
              </a:rPr>
              <a:t>精准扶贫 </a:t>
            </a:r>
            <a:r>
              <a:rPr kumimoji="0" lang="zh-CN" altLang="en-US" sz="3000" b="0" i="0" u="none" strike="noStrike" kern="1200" cap="none" spc="0" normalizeH="0" baseline="0" noProof="0">
                <a:ln>
                  <a:noFill/>
                </a:ln>
                <a:solidFill>
                  <a:srgbClr val="C00000"/>
                </a:solidFill>
                <a:effectLst/>
                <a:uLnTx/>
                <a:uFillTx/>
                <a:latin typeface="Arial" panose="020F0502020204030204"/>
                <a:ea typeface="微软雅黑"/>
                <a:cs typeface="+mn-ea"/>
                <a:sym typeface="+mn-lt"/>
              </a:rPr>
              <a:t>就是要实现精准脱贫</a:t>
            </a:r>
            <a:endParaRPr kumimoji="0" lang="en-US" sz="3000" b="0" i="0" u="none" strike="noStrike" kern="1200" cap="none" spc="0" normalizeH="0" baseline="0" noProof="0">
              <a:ln>
                <a:noFill/>
              </a:ln>
              <a:solidFill>
                <a:srgbClr val="C00000"/>
              </a:solidFill>
              <a:effectLst/>
              <a:uLnTx/>
              <a:uFillTx/>
              <a:latin typeface="Arial" panose="020F0502020204030204"/>
              <a:ea typeface="微软雅黑"/>
              <a:cs typeface="+mn-ea"/>
              <a:sym typeface="+mn-lt"/>
            </a:endParaRPr>
          </a:p>
        </p:txBody>
      </p:sp>
      <p:sp>
        <p:nvSpPr>
          <p:cNvPr id="3" name="文本框 2">
            <a:extLst>
              <a:ext uri="{FF2B5EF4-FFF2-40B4-BE49-F238E27FC236}">
                <a16:creationId xmlns:a16="http://schemas.microsoft.com/office/drawing/2014/main" id="{3FA88952-3BEC-4042-9B2B-E7C23F1C1B60}"/>
              </a:ext>
            </a:extLst>
          </p:cNvPr>
          <p:cNvSpPr txBox="1"/>
          <p:nvPr/>
        </p:nvSpPr>
        <p:spPr>
          <a:xfrm>
            <a:off x="882475" y="2968371"/>
            <a:ext cx="5887774" cy="2792559"/>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
                <a:srgbClr val="C00000"/>
              </a:buClr>
              <a:buSzPct val="125000"/>
              <a:buFont typeface="Wingdings" panose="05000000000000000000" pitchFamily="2" charset="2"/>
              <a:buChar char="v"/>
              <a:tabLst/>
              <a:defRPr/>
            </a:pPr>
            <a:r>
              <a:rPr kumimoji="0" lang="en-US" altLang="zh-CN" sz="17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2015</a:t>
            </a:r>
            <a:r>
              <a:rPr kumimoji="0" lang="zh-CN" altLang="en-US" sz="17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年，在中央扶贫开发工作会议上，习近平总书记强调，要立下愚公移山志，咬定目标，苦干实干，坚决打赢脱贫攻坚战。中西部</a:t>
            </a:r>
            <a:r>
              <a:rPr kumimoji="0" lang="en-US" altLang="zh-CN" sz="17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22</a:t>
            </a:r>
            <a:r>
              <a:rPr kumimoji="0" lang="zh-CN" altLang="en-US" sz="17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个省区市的党政主要负责同志向中央签署了脱贫攻坚责任书。</a:t>
            </a:r>
            <a:endParaRPr kumimoji="0" lang="en-US" sz="17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a:p>
            <a:pPr marL="285750" marR="0" lvl="0" indent="-285750" algn="l" defTabSz="914400" rtl="0" eaLnBrk="1" fontAlgn="auto" latinLnBrk="0" hangingPunct="1">
              <a:lnSpc>
                <a:spcPct val="150000"/>
              </a:lnSpc>
              <a:spcBef>
                <a:spcPts val="0"/>
              </a:spcBef>
              <a:spcAft>
                <a:spcPts val="0"/>
              </a:spcAft>
              <a:buClr>
                <a:srgbClr val="C00000"/>
              </a:buClr>
              <a:buSzPct val="125000"/>
              <a:buFont typeface="Wingdings" panose="05000000000000000000" pitchFamily="2" charset="2"/>
              <a:buChar char="v"/>
              <a:tabLst/>
              <a:defRPr/>
            </a:pPr>
            <a:endParaRPr kumimoji="0" lang="en-US" altLang="zh-CN" sz="17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a:p>
            <a:pPr marL="285750" marR="0" lvl="0" indent="-285750" algn="l" defTabSz="914400" rtl="0" eaLnBrk="1" fontAlgn="auto" latinLnBrk="0" hangingPunct="1">
              <a:lnSpc>
                <a:spcPct val="150000"/>
              </a:lnSpc>
              <a:spcBef>
                <a:spcPts val="0"/>
              </a:spcBef>
              <a:spcAft>
                <a:spcPts val="0"/>
              </a:spcAft>
              <a:buClr>
                <a:srgbClr val="C00000"/>
              </a:buClr>
              <a:buSzPct val="125000"/>
              <a:buFont typeface="Wingdings" panose="05000000000000000000" pitchFamily="2" charset="2"/>
              <a:buChar char="v"/>
              <a:tabLst/>
              <a:defRPr/>
            </a:pPr>
            <a:r>
              <a:rPr kumimoji="0" lang="zh-CN" altLang="en-US" sz="17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在以习近平同志为核心的党中央坚强领导下，全党全社会广泛动员、合力攻坚的局面迅速形成。</a:t>
            </a:r>
            <a:endParaRPr kumimoji="0" lang="en-US" sz="17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4" name="文本框 3">
            <a:extLst>
              <a:ext uri="{FF2B5EF4-FFF2-40B4-BE49-F238E27FC236}">
                <a16:creationId xmlns:a16="http://schemas.microsoft.com/office/drawing/2014/main" id="{1DB0917B-E58F-4B5E-A015-1E745713C8B8}"/>
              </a:ext>
            </a:extLst>
          </p:cNvPr>
          <p:cNvSpPr txBox="1"/>
          <p:nvPr/>
        </p:nvSpPr>
        <p:spPr>
          <a:xfrm>
            <a:off x="7818697" y="1651000"/>
            <a:ext cx="2685352" cy="393954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5000" b="0" i="0" u="none" strike="noStrike" kern="1200" cap="none" spc="-300" normalizeH="0" baseline="0" noProof="0">
                <a:ln>
                  <a:noFill/>
                </a:ln>
                <a:solidFill>
                  <a:srgbClr val="FF6600"/>
                </a:solidFill>
                <a:effectLst/>
                <a:uLnTx/>
                <a:uFillTx/>
                <a:latin typeface="Agency FB" panose="020B0503020202020204" pitchFamily="34" charset="0"/>
                <a:ea typeface="微软雅黑"/>
                <a:cs typeface="+mn-ea"/>
                <a:sym typeface="+mn-lt"/>
              </a:rPr>
              <a:t>22</a:t>
            </a:r>
          </a:p>
        </p:txBody>
      </p:sp>
      <p:sp>
        <p:nvSpPr>
          <p:cNvPr id="6" name="文本框 5">
            <a:extLst>
              <a:ext uri="{FF2B5EF4-FFF2-40B4-BE49-F238E27FC236}">
                <a16:creationId xmlns:a16="http://schemas.microsoft.com/office/drawing/2014/main" id="{FC356DC8-F860-42E5-9890-908A199160A7}"/>
              </a:ext>
            </a:extLst>
          </p:cNvPr>
          <p:cNvSpPr txBox="1"/>
          <p:nvPr/>
        </p:nvSpPr>
        <p:spPr>
          <a:xfrm>
            <a:off x="10388600" y="4114800"/>
            <a:ext cx="761747" cy="851708"/>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5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个</a:t>
            </a:r>
            <a:endParaRPr kumimoji="0" lang="en-US" sz="45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7" name="文本框 6">
            <a:extLst>
              <a:ext uri="{FF2B5EF4-FFF2-40B4-BE49-F238E27FC236}">
                <a16:creationId xmlns:a16="http://schemas.microsoft.com/office/drawing/2014/main" id="{DE6CBE08-445B-4AB1-A694-2E49247A6429}"/>
              </a:ext>
            </a:extLst>
          </p:cNvPr>
          <p:cNvSpPr txBox="1"/>
          <p:nvPr/>
        </p:nvSpPr>
        <p:spPr>
          <a:xfrm>
            <a:off x="7721600" y="5003800"/>
            <a:ext cx="3365500" cy="757130"/>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省区市的党政主要负责同志向中央签署了脱贫攻坚责任书</a:t>
            </a:r>
            <a:endParaRPr kumimoji="0" lang="en-US"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
        <p:nvSpPr>
          <p:cNvPr id="13" name="矩形 12">
            <a:extLst>
              <a:ext uri="{FF2B5EF4-FFF2-40B4-BE49-F238E27FC236}">
                <a16:creationId xmlns:a16="http://schemas.microsoft.com/office/drawing/2014/main" id="{2B50C1E7-E2BB-4135-9F4A-82F7803A3A3A}"/>
              </a:ext>
            </a:extLst>
          </p:cNvPr>
          <p:cNvSpPr/>
          <p:nvPr/>
        </p:nvSpPr>
        <p:spPr>
          <a:xfrm>
            <a:off x="7251700" y="1663700"/>
            <a:ext cx="4203700" cy="46228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111513581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6*min(max(#ppt_w*#ppt_h,.3),1)-7.4)/-.7*#ppt_w"/>
                                          </p:val>
                                        </p:tav>
                                        <p:tav tm="100000">
                                          <p:val>
                                            <p:strVal val="#ppt_w"/>
                                          </p:val>
                                        </p:tav>
                                      </p:tavLst>
                                    </p:anim>
                                    <p:anim calcmode="lin" valueType="num">
                                      <p:cBhvr>
                                        <p:cTn id="8" dur="750" fill="hold"/>
                                        <p:tgtEl>
                                          <p:spTgt spid="2"/>
                                        </p:tgtEl>
                                        <p:attrNameLst>
                                          <p:attrName>ppt_h</p:attrName>
                                        </p:attrNameLst>
                                      </p:cBhvr>
                                      <p:tavLst>
                                        <p:tav tm="0">
                                          <p:val>
                                            <p:strVal val="(6*min(max(#ppt_w*#ppt_h,.3),1)-7.4)/-.7*#ppt_h"/>
                                          </p:val>
                                        </p:tav>
                                        <p:tav tm="100000">
                                          <p:val>
                                            <p:strVal val="#ppt_h"/>
                                          </p:val>
                                        </p:tav>
                                      </p:tavLst>
                                    </p:anim>
                                    <p:anim calcmode="lin" valueType="num">
                                      <p:cBhvr>
                                        <p:cTn id="9" dur="750" fill="hold"/>
                                        <p:tgtEl>
                                          <p:spTgt spid="2"/>
                                        </p:tgtEl>
                                        <p:attrNameLst>
                                          <p:attrName>ppt_x</p:attrName>
                                        </p:attrNameLst>
                                      </p:cBhvr>
                                      <p:tavLst>
                                        <p:tav tm="0">
                                          <p:val>
                                            <p:fltVal val="0.5"/>
                                          </p:val>
                                        </p:tav>
                                        <p:tav tm="100000">
                                          <p:val>
                                            <p:strVal val="#ppt_x"/>
                                          </p:val>
                                        </p:tav>
                                      </p:tavLst>
                                    </p:anim>
                                    <p:anim calcmode="lin" valueType="num">
                                      <p:cBhvr>
                                        <p:cTn id="10"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750"/>
                            </p:stCondLst>
                            <p:childTnLst>
                              <p:par>
                                <p:cTn id="12" presetID="22"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1500"/>
                                        <p:tgtEl>
                                          <p:spTgt spid="3"/>
                                        </p:tgtEl>
                                      </p:cBhvr>
                                    </p:animEffect>
                                  </p:childTnLst>
                                </p:cTn>
                              </p:par>
                            </p:childTnLst>
                          </p:cTn>
                        </p:par>
                        <p:par>
                          <p:cTn id="15" fill="hold">
                            <p:stCondLst>
                              <p:cond delay="2250"/>
                            </p:stCondLst>
                            <p:childTnLst>
                              <p:par>
                                <p:cTn id="16" presetID="21" presetClass="entr" presetSubtype="1"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20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750"/>
                                        <p:tgtEl>
                                          <p:spTgt spid="4"/>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750"/>
                                        <p:tgtEl>
                                          <p:spTgt spid="6"/>
                                        </p:tgtEl>
                                      </p:cBhvr>
                                    </p:animEffect>
                                  </p:childTnLst>
                                </p:cTn>
                              </p:par>
                              <p:par>
                                <p:cTn id="25" presetID="14" presetClass="entr" presetSubtype="10" fill="hold" grpId="0" nodeType="withEffect">
                                  <p:stCondLst>
                                    <p:cond delay="125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箭头: 右 4">
            <a:extLst>
              <a:ext uri="{FF2B5EF4-FFF2-40B4-BE49-F238E27FC236}">
                <a16:creationId xmlns:a16="http://schemas.microsoft.com/office/drawing/2014/main" id="{64CF24A2-B8C6-4886-B040-59ED2247C3F1}"/>
              </a:ext>
            </a:extLst>
          </p:cNvPr>
          <p:cNvSpPr/>
          <p:nvPr/>
        </p:nvSpPr>
        <p:spPr>
          <a:xfrm>
            <a:off x="5092700" y="3384550"/>
            <a:ext cx="1066800" cy="7493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nvGrpSpPr>
          <p:cNvPr id="8" name="组合 7">
            <a:extLst>
              <a:ext uri="{FF2B5EF4-FFF2-40B4-BE49-F238E27FC236}">
                <a16:creationId xmlns:a16="http://schemas.microsoft.com/office/drawing/2014/main" id="{F0B800D0-A426-424A-92A9-B7D4930607C4}"/>
              </a:ext>
            </a:extLst>
          </p:cNvPr>
          <p:cNvGrpSpPr/>
          <p:nvPr/>
        </p:nvGrpSpPr>
        <p:grpSpPr>
          <a:xfrm>
            <a:off x="1133202" y="1601208"/>
            <a:ext cx="3299098" cy="4388274"/>
            <a:chOff x="4061460" y="2880360"/>
            <a:chExt cx="1592580" cy="2118360"/>
          </a:xfrm>
        </p:grpSpPr>
        <p:sp>
          <p:nvSpPr>
            <p:cNvPr id="9" name="剪去单角的矩形 4">
              <a:extLst>
                <a:ext uri="{FF2B5EF4-FFF2-40B4-BE49-F238E27FC236}">
                  <a16:creationId xmlns:a16="http://schemas.microsoft.com/office/drawing/2014/main" id="{7E9275E5-3429-4E10-BB2F-962E46174FC8}"/>
                </a:ext>
              </a:extLst>
            </p:cNvPr>
            <p:cNvSpPr/>
            <p:nvPr/>
          </p:nvSpPr>
          <p:spPr>
            <a:xfrm>
              <a:off x="4061460" y="2880360"/>
              <a:ext cx="1592580" cy="2118360"/>
            </a:xfrm>
            <a:prstGeom prst="snip1Rect">
              <a:avLst/>
            </a:prstGeom>
            <a:solidFill>
              <a:srgbClr val="FFFFF5"/>
            </a:solidFill>
            <a:ln>
              <a:solidFill>
                <a:schemeClr val="bg1">
                  <a:lumMod val="75000"/>
                </a:schemeClr>
              </a:solidFill>
            </a:ln>
            <a:effectLst>
              <a:outerShdw blurRad="50800" dist="63500" dir="3000000" sx="101000" sy="101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 name="矩形 9">
              <a:extLst>
                <a:ext uri="{FF2B5EF4-FFF2-40B4-BE49-F238E27FC236}">
                  <a16:creationId xmlns:a16="http://schemas.microsoft.com/office/drawing/2014/main" id="{C6ED7C2B-6F92-4EBF-89A1-C3D8E4AC93CE}"/>
                </a:ext>
              </a:extLst>
            </p:cNvPr>
            <p:cNvSpPr/>
            <p:nvPr/>
          </p:nvSpPr>
          <p:spPr>
            <a:xfrm>
              <a:off x="4122420" y="3436620"/>
              <a:ext cx="1470660" cy="3886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中共中央国务院</a:t>
              </a:r>
              <a:endParaRPr kumimoji="0" lang="en-US" altLang="zh-CN" sz="20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关于打赢脱贫攻坚战的决定</a:t>
              </a:r>
            </a:p>
          </p:txBody>
        </p:sp>
        <p:sp>
          <p:nvSpPr>
            <p:cNvPr id="12" name="矩形 11">
              <a:extLst>
                <a:ext uri="{FF2B5EF4-FFF2-40B4-BE49-F238E27FC236}">
                  <a16:creationId xmlns:a16="http://schemas.microsoft.com/office/drawing/2014/main" id="{C625B23E-16B5-4A0F-BE60-DF8319EA0DAA}"/>
                </a:ext>
              </a:extLst>
            </p:cNvPr>
            <p:cNvSpPr/>
            <p:nvPr/>
          </p:nvSpPr>
          <p:spPr>
            <a:xfrm>
              <a:off x="4130040" y="3977640"/>
              <a:ext cx="108966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3" name="矩形 12">
              <a:extLst>
                <a:ext uri="{FF2B5EF4-FFF2-40B4-BE49-F238E27FC236}">
                  <a16:creationId xmlns:a16="http://schemas.microsoft.com/office/drawing/2014/main" id="{E619F91C-0B64-4140-92E4-A90D3B3BEDD1}"/>
                </a:ext>
              </a:extLst>
            </p:cNvPr>
            <p:cNvSpPr/>
            <p:nvPr/>
          </p:nvSpPr>
          <p:spPr>
            <a:xfrm>
              <a:off x="4130040" y="4130040"/>
              <a:ext cx="108966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4" name="矩形 13">
              <a:extLst>
                <a:ext uri="{FF2B5EF4-FFF2-40B4-BE49-F238E27FC236}">
                  <a16:creationId xmlns:a16="http://schemas.microsoft.com/office/drawing/2014/main" id="{CC3BDAEB-BA57-42A3-AB7C-41402F0806E7}"/>
                </a:ext>
              </a:extLst>
            </p:cNvPr>
            <p:cNvSpPr/>
            <p:nvPr/>
          </p:nvSpPr>
          <p:spPr>
            <a:xfrm>
              <a:off x="4130040" y="4282440"/>
              <a:ext cx="108966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5" name="矩形 14">
              <a:extLst>
                <a:ext uri="{FF2B5EF4-FFF2-40B4-BE49-F238E27FC236}">
                  <a16:creationId xmlns:a16="http://schemas.microsoft.com/office/drawing/2014/main" id="{5653E53F-14CB-4938-A8A0-5BD5E68627E4}"/>
                </a:ext>
              </a:extLst>
            </p:cNvPr>
            <p:cNvSpPr/>
            <p:nvPr/>
          </p:nvSpPr>
          <p:spPr>
            <a:xfrm>
              <a:off x="4130040" y="4434840"/>
              <a:ext cx="627221"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grpSp>
      <p:sp>
        <p:nvSpPr>
          <p:cNvPr id="16" name="文本框 15">
            <a:extLst>
              <a:ext uri="{FF2B5EF4-FFF2-40B4-BE49-F238E27FC236}">
                <a16:creationId xmlns:a16="http://schemas.microsoft.com/office/drawing/2014/main" id="{321C6A36-99F7-4FB6-B58C-4A719F274131}"/>
              </a:ext>
            </a:extLst>
          </p:cNvPr>
          <p:cNvSpPr txBox="1"/>
          <p:nvPr/>
        </p:nvSpPr>
        <p:spPr>
          <a:xfrm>
            <a:off x="6616700" y="2286000"/>
            <a:ext cx="4953000" cy="3416320"/>
          </a:xfrm>
          <a:prstGeom prst="rect">
            <a:avLst/>
          </a:prstGeom>
          <a:noFill/>
        </p:spPr>
        <p:txBody>
          <a:bodyPr wrap="square" rtlCol="0">
            <a:spAutoFit/>
          </a:bodyPr>
          <a:lstStyle/>
          <a:p>
            <a:pPr marL="285750" marR="0" lvl="0" indent="-285750" algn="l" defTabSz="914400" rtl="0" eaLnBrk="1" fontAlgn="auto" latinLnBrk="0" hangingPunct="1">
              <a:lnSpc>
                <a:spcPct val="120000"/>
              </a:lnSpc>
              <a:spcBef>
                <a:spcPts val="0"/>
              </a:spcBef>
              <a:spcAft>
                <a:spcPts val="0"/>
              </a:spcAft>
              <a:buClr>
                <a:srgbClr val="C00000"/>
              </a:buClr>
              <a:buSzTx/>
              <a:buFont typeface="Wingdings" panose="05000000000000000000" pitchFamily="2" charset="2"/>
              <a:buChar char="v"/>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中共中央国务院关于打赢脱贫攻坚战的决定</a:t>
            </a:r>
            <a:r>
              <a:rPr kumimoji="0" lang="en-US" altLang="zh-CN"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r>
              <a:rPr kumimoji="0" lang="zh-CN" altLang="en-US"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发布</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，成为指导脱贫攻坚的纲领性文件。中央出台</a:t>
            </a:r>
            <a:r>
              <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11</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个配套文件。</a:t>
            </a:r>
            <a:endPar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a:p>
            <a:pPr marL="285750" marR="0" lvl="0" indent="-285750" algn="l" defTabSz="914400" rtl="0" eaLnBrk="1" fontAlgn="auto" latinLnBrk="0" hangingPunct="1">
              <a:lnSpc>
                <a:spcPct val="120000"/>
              </a:lnSpc>
              <a:spcBef>
                <a:spcPts val="0"/>
              </a:spcBef>
              <a:spcAft>
                <a:spcPts val="0"/>
              </a:spcAft>
              <a:buClr>
                <a:srgbClr val="C00000"/>
              </a:buClr>
              <a:buSzTx/>
              <a:buFont typeface="Wingdings" panose="05000000000000000000" pitchFamily="2" charset="2"/>
              <a:buChar char="v"/>
              <a:tabLst/>
              <a:defRPr/>
            </a:pPr>
            <a:endPar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a:p>
            <a:pPr marL="285750" marR="0" lvl="0" indent="-285750" algn="l" defTabSz="914400" rtl="0" eaLnBrk="1" fontAlgn="auto" latinLnBrk="0" hangingPunct="1">
              <a:lnSpc>
                <a:spcPct val="120000"/>
              </a:lnSpc>
              <a:spcBef>
                <a:spcPts val="0"/>
              </a:spcBef>
              <a:spcAft>
                <a:spcPts val="0"/>
              </a:spcAft>
              <a:buClr>
                <a:srgbClr val="C00000"/>
              </a:buClr>
              <a:buSzTx/>
              <a:buFont typeface="Wingdings" panose="05000000000000000000" pitchFamily="2" charset="2"/>
              <a:buChar char="v"/>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国家各部门出台</a:t>
            </a:r>
            <a:r>
              <a:rPr kumimoji="0" lang="en-US" altLang="zh-CN"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118</a:t>
            </a:r>
            <a:r>
              <a:rPr kumimoji="0" lang="zh-CN" altLang="en-US"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个政策文件</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或实施方案。各地也因地制宜，相继出台和完善脱贫攻坚系列举措。</a:t>
            </a:r>
            <a:endPar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a:p>
            <a:pPr marL="285750" marR="0" lvl="0" indent="-285750" algn="l" defTabSz="914400" rtl="0" eaLnBrk="1" fontAlgn="auto" latinLnBrk="0" hangingPunct="1">
              <a:lnSpc>
                <a:spcPct val="120000"/>
              </a:lnSpc>
              <a:spcBef>
                <a:spcPts val="0"/>
              </a:spcBef>
              <a:spcAft>
                <a:spcPts val="0"/>
              </a:spcAft>
              <a:buClr>
                <a:srgbClr val="C00000"/>
              </a:buClr>
              <a:buSzTx/>
              <a:buFont typeface="Wingdings" panose="05000000000000000000" pitchFamily="2" charset="2"/>
              <a:buChar char="v"/>
              <a:tabLst/>
              <a:defRPr/>
            </a:pPr>
            <a:endParaRPr kumimoji="0" lang="en-US" altLang="zh-CN"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a:p>
            <a:pPr marL="285750" marR="0" lvl="0" indent="-285750" algn="l" defTabSz="914400" rtl="0" eaLnBrk="1" fontAlgn="auto" latinLnBrk="0" hangingPunct="1">
              <a:lnSpc>
                <a:spcPct val="120000"/>
              </a:lnSpc>
              <a:spcBef>
                <a:spcPts val="0"/>
              </a:spcBef>
              <a:spcAft>
                <a:spcPts val="0"/>
              </a:spcAft>
              <a:buClr>
                <a:srgbClr val="C00000"/>
              </a:buClr>
              <a:buSzTx/>
              <a:buFont typeface="Wingdings" panose="05000000000000000000" pitchFamily="2" charset="2"/>
              <a:buChar char="v"/>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建章立制，保障了</a:t>
            </a:r>
            <a:r>
              <a:rPr kumimoji="0" lang="zh-CN" altLang="en-US" sz="1800" b="1"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五年来脱贫攻坚不断向纵深推进</a:t>
            </a:r>
            <a:r>
              <a:rPr kumimoji="0" lang="zh-CN" alt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rPr>
              <a:t>。</a:t>
            </a:r>
            <a:endParaRPr kumimoji="0" lang="en-US" sz="1800" b="0" i="0" u="none" strike="noStrike" kern="1200" cap="none" spc="0" normalizeH="0" baseline="0" noProof="0">
              <a:ln>
                <a:noFill/>
              </a:ln>
              <a:solidFill>
                <a:prstClr val="black">
                  <a:lumMod val="75000"/>
                  <a:lumOff val="25000"/>
                </a:prstClr>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230272499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6000">
                                          <p:cBhvr additive="base">
                                            <p:cTn id="7" dur="2250" fill="hold"/>
                                            <p:tgtEl>
                                              <p:spTgt spid="8"/>
                                            </p:tgtEl>
                                            <p:attrNameLst>
                                              <p:attrName>ppt_x</p:attrName>
                                            </p:attrNameLst>
                                          </p:cBhvr>
                                          <p:tavLst>
                                            <p:tav tm="0">
                                              <p:val>
                                                <p:strVal val="0-#ppt_w/2"/>
                                              </p:val>
                                            </p:tav>
                                            <p:tav tm="100000">
                                              <p:val>
                                                <p:strVal val="#ppt_x"/>
                                              </p:val>
                                            </p:tav>
                                          </p:tavLst>
                                        </p:anim>
                                        <p:anim calcmode="lin" valueType="num" p14:bounceEnd="56000">
                                          <p:cBhvr additive="base">
                                            <p:cTn id="8" dur="22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2250"/>
                                </p:stCondLst>
                                <p:childTnLst>
                                  <p:par>
                                    <p:cTn id="10" presetID="1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2750"/>
                                </p:stCondLst>
                                <p:childTnLst>
                                  <p:par>
                                    <p:cTn id="15" presetID="2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250" fill="hold"/>
                                            <p:tgtEl>
                                              <p:spTgt spid="8"/>
                                            </p:tgtEl>
                                            <p:attrNameLst>
                                              <p:attrName>ppt_x</p:attrName>
                                            </p:attrNameLst>
                                          </p:cBhvr>
                                          <p:tavLst>
                                            <p:tav tm="0">
                                              <p:val>
                                                <p:strVal val="0-#ppt_w/2"/>
                                              </p:val>
                                            </p:tav>
                                            <p:tav tm="100000">
                                              <p:val>
                                                <p:strVal val="#ppt_x"/>
                                              </p:val>
                                            </p:tav>
                                          </p:tavLst>
                                        </p:anim>
                                        <p:anim calcmode="lin" valueType="num">
                                          <p:cBhvr additive="base">
                                            <p:cTn id="8" dur="22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2250"/>
                                </p:stCondLst>
                                <p:childTnLst>
                                  <p:par>
                                    <p:cTn id="10" presetID="1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2750"/>
                                </p:stCondLst>
                                <p:childTnLst>
                                  <p:par>
                                    <p:cTn id="15" presetID="2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2000"/>
                                            <p:tgtEl>
                                              <p:spTgt spid="16"/>
                                            </p:tgtEl>
                                          </p:cBhvr>
                                        </p:animEffect>
                                      </p:childTnLst>
                                    </p:cTn>
                                  </p:par>
                                </p:childTnLst>
                              </p:cTn>
                            </p:par>
                            <p:par>
                              <p:cTn id="18" fill="hold">
                                <p:stCondLst>
                                  <p:cond delay="475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p:bldP spid="11"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95574A4-53A1-40B7-BC15-31724FAC641D"/>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HO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z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HO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c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c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c4lz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c4lz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c4lz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olz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B2iXNLbVEZO0oAAABqAAAAGwAAAHVuaXZlcnNhbC91bml2ZXJzYWwucG5nLnhtbLOxr8jNUShLLSrOzM+zVTLUM1Cyt+PlsikoSi3LTC1XqACKGekZQICSQiUqtzwzpSTDVsnC0BghlpGamZ5RYqtkZmgAF9QHGgkAUEsBAgAAFAACAAgAc4lzSxUOrShkBAAABxEAAB0AAAAAAAAAAQAAAAAAAAAAAHVuaXZlcnNhbC9jb21tb25fbWVzc2FnZXMubG5nUEsBAgAAFAACAAgAc4lzSwh+CyMpAwAAhgwAACcAAAAAAAAAAQAAAAAAnwQAAHVuaXZlcnNhbC9mbGFzaF9wdWJsaXNoaW5nX3NldHRpbmdzLnhtbFBLAQIAABQAAgAIAHOJc0u1/AlkugIAAFUKAAAhAAAAAAAAAAEAAAAAAA0IAAB1bml2ZXJzYWwvZmxhc2hfc2tpbl9zZXR0aW5ncy54bWxQSwECAAAUAAIACABziXNLKpYPZ/4CAACXCwAAJgAAAAAAAAABAAAAAAAGCwAAdW5pdmVyc2FsL2h0bWxfcHVibGlzaGluZ19zZXR0aW5ncy54bWxQSwECAAAUAAIACABziXNLaHFSkZoBAAAfBgAAHwAAAAAAAAABAAAAAABIDgAAdW5pdmVyc2FsL2h0bWxfc2tpbl9zZXR0aW5ncy5qc1BLAQIAABQAAgAIAHOJc0s9PC/RwQAAAOUBAAAaAAAAAAAAAAEAAAAAAB8QAAB1bml2ZXJzYWwvaTE4bl9wcmVzZXRzLnhtbFBLAQIAABQAAgAIAHOJc0ua+ZZkawAAAGsAAAAcAAAAAAAAAAEAAAAAABgRAAB1bml2ZXJzYWwvbG9jYWxfc2V0dGluZ3MueG1sUEsBAgAAFAACAAgARJRXRyO0Tvv7AgAAsAgAABQAAAAAAAAAAQAAAAAAvREAAHVuaXZlcnNhbC9wbGF5ZXIueG1sUEsBAgAAFAACAAgAc4lzS7CHI/RsAQAA9wIAACkAAAAAAAAAAQAAAAAA6hQAAHVuaXZlcnNhbC9za2luX2N1c3RvbWl6YXRpb25fc2V0dGluZ3MueG1sUEsBAgAAFAACAAgAdolzS7DdIuDqDAAA1hoAABcAAAAAAAAAAAAAAAAAnRYAAHVuaXZlcnNhbC91bml2ZXJzYWwucG5nUEsBAgAAFAACAAgAdolzS21RGTtKAAAAagAAABsAAAAAAAAAAQAAAAAAvCMAAHVuaXZlcnNhbC91bml2ZXJzYWwucG5nLnhtbFBLBQYAAAAACwALAEkDAAA/JAAAAAA="/>
  <p:tag name="ISPRING_PRESENTATION_TITLE" val="党建知识砥砺奋进的五年PPT模板"/>
</p:tagLst>
</file>

<file path=ppt/theme/theme1.xml><?xml version="1.0" encoding="utf-8"?>
<a:theme xmlns:a="http://schemas.openxmlformats.org/drawingml/2006/main" name="1_Office 主题​​">
  <a:themeElements>
    <a:clrScheme name="自定义 50">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C00000"/>
      </a:hlink>
      <a:folHlink>
        <a:srgbClr val="C00000"/>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smtClean="0">
            <a:cs typeface="+mn-ea"/>
            <a:sym typeface="+mn-lt"/>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lumMod val="50000"/>
              <a:lumOff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120000"/>
          </a:lnSpc>
          <a:defRPr smtClean="0">
            <a:solidFill>
              <a:schemeClr val="tx1">
                <a:lumMod val="75000"/>
                <a:lumOff val="25000"/>
              </a:schemeClr>
            </a:solidFill>
            <a:cs typeface="+mn-ea"/>
            <a:sym typeface="+mn-lt"/>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160</TotalTime>
  <Words>3025</Words>
  <Application>Microsoft Office PowerPoint</Application>
  <PresentationFormat>宽屏</PresentationFormat>
  <Paragraphs>217</Paragraphs>
  <Slides>29</Slides>
  <Notes>29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等线</vt:lpstr>
      <vt:lpstr>方正美黑简体</vt:lpstr>
      <vt:lpstr>黑体</vt:lpstr>
      <vt:lpstr>华康俪金黑W8(P)</vt:lpstr>
      <vt:lpstr>华文行楷</vt:lpstr>
      <vt:lpstr>宋体</vt:lpstr>
      <vt:lpstr>微软雅黑</vt:lpstr>
      <vt:lpstr>Agency FB</vt:lpstr>
      <vt:lpstr>Arial</vt:lpstr>
      <vt:lpstr>Calibri</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党建知识砥砺奋进的五年PPT模板</dc:title>
  <dc:creator>歉然安可</dc:creator>
  <cp:lastModifiedBy>歉然安可</cp:lastModifiedBy>
  <cp:revision>10</cp:revision>
  <dcterms:created xsi:type="dcterms:W3CDTF">2017-11-23T10:44:03Z</dcterms:created>
  <dcterms:modified xsi:type="dcterms:W3CDTF">2017-11-23T15:58:09Z</dcterms:modified>
</cp:coreProperties>
</file>