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Default Extension="wdp" ContentType="image/vnd.ms-photo"/>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 id="280" r:id="rId5"/>
    <p:sldId id="279" r:id="rId6"/>
    <p:sldId id="261" r:id="rId7"/>
    <p:sldId id="262" r:id="rId8"/>
    <p:sldId id="263" r:id="rId9"/>
    <p:sldId id="264" r:id="rId10"/>
    <p:sldId id="265" r:id="rId11"/>
    <p:sldId id="259" r:id="rId12"/>
    <p:sldId id="266" r:id="rId13"/>
    <p:sldId id="267" r:id="rId14"/>
    <p:sldId id="260" r:id="rId15"/>
    <p:sldId id="268" r:id="rId16"/>
    <p:sldId id="269" r:id="rId17"/>
    <p:sldId id="270" r:id="rId18"/>
    <p:sldId id="271" r:id="rId19"/>
    <p:sldId id="275" r:id="rId20"/>
    <p:sldId id="276" r:id="rId21"/>
    <p:sldId id="278" r:id="rId22"/>
    <p:sldId id="274" r:id="rId23"/>
    <p:sldId id="277" r:id="rId24"/>
    <p:sldId id="272"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50001"/>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341" autoAdjust="0"/>
    <p:restoredTop sz="94660"/>
  </p:normalViewPr>
  <p:slideViewPr>
    <p:cSldViewPr snapToGrid="0">
      <p:cViewPr>
        <p:scale>
          <a:sx n="66" d="100"/>
          <a:sy n="66" d="100"/>
        </p:scale>
        <p:origin x="-804" y="-186"/>
      </p:cViewPr>
      <p:guideLst>
        <p:guide orient="horz" pos="2160"/>
        <p:guide pos="3840"/>
      </p:guideLst>
    </p:cSldViewPr>
  </p:slideViewPr>
  <p:notesTextViewPr>
    <p:cViewPr>
      <p:scale>
        <a:sx n="1" d="1"/>
        <a:sy n="1" d="1"/>
      </p:scale>
      <p:origin x="0" y="0"/>
    </p:cViewPr>
  </p:notesTextViewPr>
  <p:sorterViewPr>
    <p:cViewPr>
      <p:scale>
        <a:sx n="75" d="100"/>
        <a:sy n="75"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BF01FE00-9559-46D9-A4B7-D5E2492A48BD}" type="datetimeFigureOut">
              <a:rPr lang="zh-CN" altLang="en-US" smtClean="0"/>
              <a:pPr/>
              <a:t>2018/3/13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178714E-79EB-4B7B-97C0-FB42A1CBBB99}" type="slidenum">
              <a:rPr lang="zh-CN" altLang="en-US" smtClean="0"/>
              <a:pPr/>
              <a:t>‹#›</a:t>
            </a:fld>
            <a:endParaRPr lang="zh-CN" altLang="en-US"/>
          </a:p>
        </p:txBody>
      </p:sp>
    </p:spTree>
    <p:extLst>
      <p:ext uri="{BB962C8B-B14F-4D97-AF65-F5344CB8AC3E}">
        <p14:creationId xmlns="" xmlns:p14="http://schemas.microsoft.com/office/powerpoint/2010/main" val="11271795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F01FE00-9559-46D9-A4B7-D5E2492A48BD}" type="datetimeFigureOut">
              <a:rPr lang="zh-CN" altLang="en-US" smtClean="0"/>
              <a:pPr/>
              <a:t>2018/3/13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178714E-79EB-4B7B-97C0-FB42A1CBBB99}" type="slidenum">
              <a:rPr lang="zh-CN" altLang="en-US" smtClean="0"/>
              <a:pPr/>
              <a:t>‹#›</a:t>
            </a:fld>
            <a:endParaRPr lang="zh-CN" altLang="en-US"/>
          </a:p>
        </p:txBody>
      </p:sp>
    </p:spTree>
    <p:extLst>
      <p:ext uri="{BB962C8B-B14F-4D97-AF65-F5344CB8AC3E}">
        <p14:creationId xmlns="" xmlns:p14="http://schemas.microsoft.com/office/powerpoint/2010/main" val="6702891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F01FE00-9559-46D9-A4B7-D5E2492A48BD}" type="datetimeFigureOut">
              <a:rPr lang="zh-CN" altLang="en-US" smtClean="0"/>
              <a:pPr/>
              <a:t>2018/3/13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178714E-79EB-4B7B-97C0-FB42A1CBBB99}" type="slidenum">
              <a:rPr lang="zh-CN" altLang="en-US" smtClean="0"/>
              <a:pPr/>
              <a:t>‹#›</a:t>
            </a:fld>
            <a:endParaRPr lang="zh-CN" altLang="en-US"/>
          </a:p>
        </p:txBody>
      </p:sp>
    </p:spTree>
    <p:extLst>
      <p:ext uri="{BB962C8B-B14F-4D97-AF65-F5344CB8AC3E}">
        <p14:creationId xmlns="" xmlns:p14="http://schemas.microsoft.com/office/powerpoint/2010/main" val="24353594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F01FE00-9559-46D9-A4B7-D5E2492A48BD}" type="datetimeFigureOut">
              <a:rPr lang="zh-CN" altLang="en-US" smtClean="0"/>
              <a:pPr/>
              <a:t>2018/3/13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178714E-79EB-4B7B-97C0-FB42A1CBBB99}" type="slidenum">
              <a:rPr lang="zh-CN" altLang="en-US" smtClean="0"/>
              <a:pPr/>
              <a:t>‹#›</a:t>
            </a:fld>
            <a:endParaRPr lang="zh-CN" altLang="en-US"/>
          </a:p>
        </p:txBody>
      </p:sp>
    </p:spTree>
    <p:extLst>
      <p:ext uri="{BB962C8B-B14F-4D97-AF65-F5344CB8AC3E}">
        <p14:creationId xmlns="" xmlns:p14="http://schemas.microsoft.com/office/powerpoint/2010/main" val="26029664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BF01FE00-9559-46D9-A4B7-D5E2492A48BD}" type="datetimeFigureOut">
              <a:rPr lang="zh-CN" altLang="en-US" smtClean="0"/>
              <a:pPr/>
              <a:t>2018/3/13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178714E-79EB-4B7B-97C0-FB42A1CBBB99}" type="slidenum">
              <a:rPr lang="zh-CN" altLang="en-US" smtClean="0"/>
              <a:pPr/>
              <a:t>‹#›</a:t>
            </a:fld>
            <a:endParaRPr lang="zh-CN" altLang="en-US"/>
          </a:p>
        </p:txBody>
      </p:sp>
    </p:spTree>
    <p:extLst>
      <p:ext uri="{BB962C8B-B14F-4D97-AF65-F5344CB8AC3E}">
        <p14:creationId xmlns="" xmlns:p14="http://schemas.microsoft.com/office/powerpoint/2010/main" val="17435454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F01FE00-9559-46D9-A4B7-D5E2492A48BD}" type="datetimeFigureOut">
              <a:rPr lang="zh-CN" altLang="en-US" smtClean="0"/>
              <a:pPr/>
              <a:t>2018/3/13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178714E-79EB-4B7B-97C0-FB42A1CBBB99}" type="slidenum">
              <a:rPr lang="zh-CN" altLang="en-US" smtClean="0"/>
              <a:pPr/>
              <a:t>‹#›</a:t>
            </a:fld>
            <a:endParaRPr lang="zh-CN" altLang="en-US"/>
          </a:p>
        </p:txBody>
      </p:sp>
    </p:spTree>
    <p:extLst>
      <p:ext uri="{BB962C8B-B14F-4D97-AF65-F5344CB8AC3E}">
        <p14:creationId xmlns="" xmlns:p14="http://schemas.microsoft.com/office/powerpoint/2010/main" val="12755481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F01FE00-9559-46D9-A4B7-D5E2492A48BD}" type="datetimeFigureOut">
              <a:rPr lang="zh-CN" altLang="en-US" smtClean="0"/>
              <a:pPr/>
              <a:t>2018/3/13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178714E-79EB-4B7B-97C0-FB42A1CBBB99}" type="slidenum">
              <a:rPr lang="zh-CN" altLang="en-US" smtClean="0"/>
              <a:pPr/>
              <a:t>‹#›</a:t>
            </a:fld>
            <a:endParaRPr lang="zh-CN" altLang="en-US"/>
          </a:p>
        </p:txBody>
      </p:sp>
    </p:spTree>
    <p:extLst>
      <p:ext uri="{BB962C8B-B14F-4D97-AF65-F5344CB8AC3E}">
        <p14:creationId xmlns="" xmlns:p14="http://schemas.microsoft.com/office/powerpoint/2010/main" val="22310922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F01FE00-9559-46D9-A4B7-D5E2492A48BD}" type="datetimeFigureOut">
              <a:rPr lang="zh-CN" altLang="en-US" smtClean="0"/>
              <a:pPr/>
              <a:t>2018/3/13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178714E-79EB-4B7B-97C0-FB42A1CBBB99}" type="slidenum">
              <a:rPr lang="zh-CN" altLang="en-US" smtClean="0"/>
              <a:pPr/>
              <a:t>‹#›</a:t>
            </a:fld>
            <a:endParaRPr lang="zh-CN" altLang="en-US"/>
          </a:p>
        </p:txBody>
      </p:sp>
    </p:spTree>
    <p:extLst>
      <p:ext uri="{BB962C8B-B14F-4D97-AF65-F5344CB8AC3E}">
        <p14:creationId xmlns="" xmlns:p14="http://schemas.microsoft.com/office/powerpoint/2010/main" val="3246760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F01FE00-9559-46D9-A4B7-D5E2492A48BD}" type="datetimeFigureOut">
              <a:rPr lang="zh-CN" altLang="en-US" smtClean="0"/>
              <a:pPr/>
              <a:t>2018/3/13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178714E-79EB-4B7B-97C0-FB42A1CBBB99}" type="slidenum">
              <a:rPr lang="zh-CN" altLang="en-US" smtClean="0"/>
              <a:pPr/>
              <a:t>‹#›</a:t>
            </a:fld>
            <a:endParaRPr lang="zh-CN" altLang="en-US"/>
          </a:p>
        </p:txBody>
      </p:sp>
    </p:spTree>
    <p:extLst>
      <p:ext uri="{BB962C8B-B14F-4D97-AF65-F5344CB8AC3E}">
        <p14:creationId xmlns="" xmlns:p14="http://schemas.microsoft.com/office/powerpoint/2010/main" val="28711666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BF01FE00-9559-46D9-A4B7-D5E2492A48BD}" type="datetimeFigureOut">
              <a:rPr lang="zh-CN" altLang="en-US" smtClean="0"/>
              <a:pPr/>
              <a:t>2018/3/13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178714E-79EB-4B7B-97C0-FB42A1CBBB99}" type="slidenum">
              <a:rPr lang="zh-CN" altLang="en-US" smtClean="0"/>
              <a:pPr/>
              <a:t>‹#›</a:t>
            </a:fld>
            <a:endParaRPr lang="zh-CN" altLang="en-US"/>
          </a:p>
        </p:txBody>
      </p:sp>
    </p:spTree>
    <p:extLst>
      <p:ext uri="{BB962C8B-B14F-4D97-AF65-F5344CB8AC3E}">
        <p14:creationId xmlns="" xmlns:p14="http://schemas.microsoft.com/office/powerpoint/2010/main" val="6404580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BF01FE00-9559-46D9-A4B7-D5E2492A48BD}" type="datetimeFigureOut">
              <a:rPr lang="zh-CN" altLang="en-US" smtClean="0"/>
              <a:pPr/>
              <a:t>2018/3/13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178714E-79EB-4B7B-97C0-FB42A1CBBB99}" type="slidenum">
              <a:rPr lang="zh-CN" altLang="en-US" smtClean="0"/>
              <a:pPr/>
              <a:t>‹#›</a:t>
            </a:fld>
            <a:endParaRPr lang="zh-CN" altLang="en-US"/>
          </a:p>
        </p:txBody>
      </p:sp>
    </p:spTree>
    <p:extLst>
      <p:ext uri="{BB962C8B-B14F-4D97-AF65-F5344CB8AC3E}">
        <p14:creationId xmlns="" xmlns:p14="http://schemas.microsoft.com/office/powerpoint/2010/main" val="39817836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F01FE00-9559-46D9-A4B7-D5E2492A48BD}" type="datetimeFigureOut">
              <a:rPr lang="zh-CN" altLang="en-US" smtClean="0"/>
              <a:pPr/>
              <a:t>2018/3/13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178714E-79EB-4B7B-97C0-FB42A1CBBB99}" type="slidenum">
              <a:rPr lang="zh-CN" altLang="en-US" smtClean="0"/>
              <a:pPr/>
              <a:t>‹#›</a:t>
            </a:fld>
            <a:endParaRPr lang="zh-CN" altLang="en-US"/>
          </a:p>
        </p:txBody>
      </p:sp>
    </p:spTree>
    <p:extLst>
      <p:ext uri="{BB962C8B-B14F-4D97-AF65-F5344CB8AC3E}">
        <p14:creationId xmlns="" xmlns:p14="http://schemas.microsoft.com/office/powerpoint/2010/main" val="28807012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png"/><Relationship Id="rId7" Type="http://schemas.microsoft.com/office/2007/relationships/hdphoto" Target="../media/hdphoto1.wdp"/><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png"/><Relationship Id="rId9" Type="http://schemas.openxmlformats.org/officeDocument/2006/relationships/image" Target="../media/image7.jpeg"/></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10.png"/><Relationship Id="rId4" Type="http://schemas.openxmlformats.org/officeDocument/2006/relationships/image" Target="../media/image7.jpeg"/></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7.jpeg"/></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10.png"/><Relationship Id="rId4" Type="http://schemas.openxmlformats.org/officeDocument/2006/relationships/image" Target="../media/image7.jpeg"/></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10.png"/><Relationship Id="rId4" Type="http://schemas.openxmlformats.org/officeDocument/2006/relationships/image" Target="../media/image7.jpeg"/></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7.jpeg"/></Relationships>
</file>

<file path=ppt/slides/_rels/slide15.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image" Target="../media/image6.png"/><Relationship Id="rId7" Type="http://schemas.openxmlformats.org/officeDocument/2006/relationships/image" Target="../media/image21.png"/><Relationship Id="rId2" Type="http://schemas.openxmlformats.org/officeDocument/2006/relationships/image" Target="../media/image8.png"/><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10.png"/><Relationship Id="rId4" Type="http://schemas.openxmlformats.org/officeDocument/2006/relationships/image" Target="../media/image7.jpeg"/></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7" Type="http://schemas.microsoft.com/office/2007/relationships/hdphoto" Target="../media/hdphoto2.wdp"/><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7.jpeg"/><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7" Type="http://schemas.microsoft.com/office/2007/relationships/hdphoto" Target="../media/hdphoto2.wdp"/><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7.jpeg"/><Relationship Id="rId4" Type="http://schemas.openxmlformats.org/officeDocument/2006/relationships/image" Target="../media/image6.png"/></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10.png"/><Relationship Id="rId4" Type="http://schemas.openxmlformats.org/officeDocument/2006/relationships/image" Target="../media/image7.jpeg"/></Relationships>
</file>

<file path=ppt/slides/_rels/slide19.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6.png"/><Relationship Id="rId7" Type="http://schemas.openxmlformats.org/officeDocument/2006/relationships/image" Target="../media/image24.png"/><Relationship Id="rId2" Type="http://schemas.openxmlformats.org/officeDocument/2006/relationships/image" Target="../media/image8.png"/><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10.png"/><Relationship Id="rId4" Type="http://schemas.openxmlformats.org/officeDocument/2006/relationships/image" Target="../media/image7.jpe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25.png"/><Relationship Id="rId2" Type="http://schemas.openxmlformats.org/officeDocument/2006/relationships/image" Target="../media/image8.png"/><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10.png"/><Relationship Id="rId4" Type="http://schemas.openxmlformats.org/officeDocument/2006/relationships/image" Target="../media/image7.jpeg"/></Relationships>
</file>

<file path=ppt/slides/_rels/slide21.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6.png"/><Relationship Id="rId7" Type="http://schemas.openxmlformats.org/officeDocument/2006/relationships/image" Target="../media/image25.png"/><Relationship Id="rId2" Type="http://schemas.openxmlformats.org/officeDocument/2006/relationships/image" Target="../media/image8.png"/><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10.png"/><Relationship Id="rId4" Type="http://schemas.openxmlformats.org/officeDocument/2006/relationships/image" Target="../media/image7.jpeg"/></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7.jpeg"/></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10.png"/><Relationship Id="rId4" Type="http://schemas.openxmlformats.org/officeDocument/2006/relationships/image" Target="../media/image7.jpeg"/></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10.png"/><Relationship Id="rId4" Type="http://schemas.openxmlformats.org/officeDocument/2006/relationships/image" Target="../media/image7.jpe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2.png"/><Relationship Id="rId2" Type="http://schemas.openxmlformats.org/officeDocument/2006/relationships/image" Target="../media/image8.png"/><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10.png"/><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6.png"/><Relationship Id="rId7"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slideLayout" Target="../slideLayouts/slideLayout2.xml"/><Relationship Id="rId6" Type="http://schemas.microsoft.com/office/2007/relationships/hdphoto" Target="../media/hdphoto2.wdp"/><Relationship Id="rId11" Type="http://schemas.openxmlformats.org/officeDocument/2006/relationships/image" Target="../media/image17.png"/><Relationship Id="rId5" Type="http://schemas.openxmlformats.org/officeDocument/2006/relationships/image" Target="../media/image10.png"/><Relationship Id="rId10" Type="http://schemas.openxmlformats.org/officeDocument/2006/relationships/image" Target="../media/image16.png"/><Relationship Id="rId4" Type="http://schemas.openxmlformats.org/officeDocument/2006/relationships/image" Target="../media/image7.jpeg"/><Relationship Id="rId9" Type="http://schemas.openxmlformats.org/officeDocument/2006/relationships/image" Target="../media/image15.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10.png"/><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10.png"/><Relationship Id="rId4" Type="http://schemas.openxmlformats.org/officeDocument/2006/relationships/image" Target="../media/image7.jpe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8.png"/><Relationship Id="rId2" Type="http://schemas.openxmlformats.org/officeDocument/2006/relationships/image" Target="../media/image8.png"/><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10.png"/><Relationship Id="rId4"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2" name="任意多边形 21"/>
          <p:cNvSpPr/>
          <p:nvPr/>
        </p:nvSpPr>
        <p:spPr>
          <a:xfrm>
            <a:off x="4882314" y="2107265"/>
            <a:ext cx="1022766" cy="1017943"/>
          </a:xfrm>
          <a:custGeom>
            <a:avLst/>
            <a:gdLst/>
            <a:ahLst/>
            <a:cxnLst/>
            <a:rect l="l" t="t" r="r" b="b"/>
            <a:pathLst>
              <a:path w="1088023" h="1082892">
                <a:moveTo>
                  <a:pt x="755904" y="769315"/>
                </a:moveTo>
                <a:cubicBezTo>
                  <a:pt x="757530" y="772566"/>
                  <a:pt x="758952" y="775005"/>
                  <a:pt x="760172" y="776630"/>
                </a:cubicBezTo>
                <a:cubicBezTo>
                  <a:pt x="761391" y="778256"/>
                  <a:pt x="761797" y="779272"/>
                  <a:pt x="761391" y="779678"/>
                </a:cubicBezTo>
                <a:cubicBezTo>
                  <a:pt x="760984" y="780085"/>
                  <a:pt x="760781" y="781101"/>
                  <a:pt x="760781" y="782726"/>
                </a:cubicBezTo>
                <a:close/>
                <a:moveTo>
                  <a:pt x="734636" y="708220"/>
                </a:moveTo>
                <a:lnTo>
                  <a:pt x="737007" y="712622"/>
                </a:lnTo>
                <a:cubicBezTo>
                  <a:pt x="739039" y="715467"/>
                  <a:pt x="740055" y="717296"/>
                  <a:pt x="740055" y="718109"/>
                </a:cubicBezTo>
                <a:cubicBezTo>
                  <a:pt x="740055" y="718921"/>
                  <a:pt x="740055" y="720141"/>
                  <a:pt x="740055" y="721766"/>
                </a:cubicBezTo>
                <a:close/>
                <a:moveTo>
                  <a:pt x="730301" y="697382"/>
                </a:moveTo>
                <a:lnTo>
                  <a:pt x="734636" y="708220"/>
                </a:lnTo>
                <a:lnTo>
                  <a:pt x="733806" y="706679"/>
                </a:lnTo>
                <a:cubicBezTo>
                  <a:pt x="732689" y="704139"/>
                  <a:pt x="731520" y="701040"/>
                  <a:pt x="730301" y="697382"/>
                </a:cubicBezTo>
                <a:close/>
                <a:moveTo>
                  <a:pt x="710794" y="638861"/>
                </a:moveTo>
                <a:lnTo>
                  <a:pt x="721767" y="666902"/>
                </a:lnTo>
                <a:lnTo>
                  <a:pt x="720548" y="666902"/>
                </a:lnTo>
                <a:close/>
                <a:moveTo>
                  <a:pt x="368199" y="453542"/>
                </a:moveTo>
                <a:cubicBezTo>
                  <a:pt x="369012" y="455168"/>
                  <a:pt x="370028" y="456997"/>
                  <a:pt x="371247" y="459029"/>
                </a:cubicBezTo>
                <a:cubicBezTo>
                  <a:pt x="372466" y="461061"/>
                  <a:pt x="373279" y="464921"/>
                  <a:pt x="373685" y="470611"/>
                </a:cubicBezTo>
                <a:cubicBezTo>
                  <a:pt x="374092" y="476301"/>
                  <a:pt x="373888" y="480568"/>
                  <a:pt x="373076" y="483413"/>
                </a:cubicBezTo>
                <a:cubicBezTo>
                  <a:pt x="372263" y="486257"/>
                  <a:pt x="372060" y="488086"/>
                  <a:pt x="372466" y="488899"/>
                </a:cubicBezTo>
                <a:cubicBezTo>
                  <a:pt x="372872" y="489712"/>
                  <a:pt x="373076" y="490525"/>
                  <a:pt x="373076" y="491337"/>
                </a:cubicBezTo>
                <a:cubicBezTo>
                  <a:pt x="373076" y="492150"/>
                  <a:pt x="372669" y="493369"/>
                  <a:pt x="371856" y="494995"/>
                </a:cubicBezTo>
                <a:cubicBezTo>
                  <a:pt x="371856" y="481177"/>
                  <a:pt x="370637" y="467360"/>
                  <a:pt x="368199" y="453542"/>
                </a:cubicBezTo>
                <a:close/>
                <a:moveTo>
                  <a:pt x="652272" y="442569"/>
                </a:moveTo>
                <a:cubicBezTo>
                  <a:pt x="644144" y="449072"/>
                  <a:pt x="638455" y="453542"/>
                  <a:pt x="635204" y="455981"/>
                </a:cubicBezTo>
                <a:cubicBezTo>
                  <a:pt x="631952" y="458419"/>
                  <a:pt x="628904" y="459638"/>
                  <a:pt x="626060" y="459638"/>
                </a:cubicBezTo>
                <a:cubicBezTo>
                  <a:pt x="623215" y="459638"/>
                  <a:pt x="620776" y="460654"/>
                  <a:pt x="618744" y="462686"/>
                </a:cubicBezTo>
                <a:cubicBezTo>
                  <a:pt x="616712" y="464718"/>
                  <a:pt x="614071" y="465531"/>
                  <a:pt x="610820" y="465125"/>
                </a:cubicBezTo>
                <a:cubicBezTo>
                  <a:pt x="607568" y="464718"/>
                  <a:pt x="604114" y="466953"/>
                  <a:pt x="600456" y="471830"/>
                </a:cubicBezTo>
                <a:cubicBezTo>
                  <a:pt x="596799" y="476707"/>
                  <a:pt x="594564" y="479552"/>
                  <a:pt x="593751" y="480365"/>
                </a:cubicBezTo>
                <a:cubicBezTo>
                  <a:pt x="592938" y="481177"/>
                  <a:pt x="591719" y="481990"/>
                  <a:pt x="590093" y="482803"/>
                </a:cubicBezTo>
                <a:lnTo>
                  <a:pt x="586436" y="481584"/>
                </a:lnTo>
                <a:lnTo>
                  <a:pt x="583997" y="482803"/>
                </a:lnTo>
                <a:lnTo>
                  <a:pt x="580340" y="487680"/>
                </a:lnTo>
                <a:lnTo>
                  <a:pt x="582778" y="485241"/>
                </a:lnTo>
                <a:lnTo>
                  <a:pt x="582778" y="487680"/>
                </a:lnTo>
                <a:cubicBezTo>
                  <a:pt x="580340" y="490118"/>
                  <a:pt x="577495" y="490931"/>
                  <a:pt x="574244" y="490118"/>
                </a:cubicBezTo>
                <a:lnTo>
                  <a:pt x="575463" y="492557"/>
                </a:lnTo>
                <a:lnTo>
                  <a:pt x="570586" y="498653"/>
                </a:lnTo>
                <a:lnTo>
                  <a:pt x="569367" y="494995"/>
                </a:lnTo>
                <a:lnTo>
                  <a:pt x="566928" y="498653"/>
                </a:lnTo>
                <a:lnTo>
                  <a:pt x="559613" y="507187"/>
                </a:lnTo>
                <a:cubicBezTo>
                  <a:pt x="559613" y="504749"/>
                  <a:pt x="559613" y="502717"/>
                  <a:pt x="559613" y="501091"/>
                </a:cubicBezTo>
                <a:lnTo>
                  <a:pt x="553517" y="510845"/>
                </a:lnTo>
                <a:lnTo>
                  <a:pt x="541325" y="521817"/>
                </a:lnTo>
                <a:lnTo>
                  <a:pt x="542544" y="518160"/>
                </a:lnTo>
                <a:lnTo>
                  <a:pt x="540106" y="518160"/>
                </a:lnTo>
                <a:cubicBezTo>
                  <a:pt x="540106" y="518973"/>
                  <a:pt x="539903" y="519989"/>
                  <a:pt x="539496" y="521208"/>
                </a:cubicBezTo>
                <a:cubicBezTo>
                  <a:pt x="539090" y="522427"/>
                  <a:pt x="537261" y="524256"/>
                  <a:pt x="534010" y="526694"/>
                </a:cubicBezTo>
                <a:cubicBezTo>
                  <a:pt x="530759" y="529133"/>
                  <a:pt x="525882" y="534009"/>
                  <a:pt x="519380" y="541325"/>
                </a:cubicBezTo>
                <a:lnTo>
                  <a:pt x="523037" y="542544"/>
                </a:lnTo>
                <a:cubicBezTo>
                  <a:pt x="524663" y="541731"/>
                  <a:pt x="525476" y="541121"/>
                  <a:pt x="525476" y="540715"/>
                </a:cubicBezTo>
                <a:cubicBezTo>
                  <a:pt x="525476" y="540309"/>
                  <a:pt x="538887" y="529336"/>
                  <a:pt x="565709" y="507797"/>
                </a:cubicBezTo>
                <a:cubicBezTo>
                  <a:pt x="592532" y="486257"/>
                  <a:pt x="610210" y="473253"/>
                  <a:pt x="618744" y="468782"/>
                </a:cubicBezTo>
                <a:cubicBezTo>
                  <a:pt x="627279" y="464312"/>
                  <a:pt x="638455" y="456793"/>
                  <a:pt x="652272" y="446227"/>
                </a:cubicBezTo>
                <a:lnTo>
                  <a:pt x="652272" y="443789"/>
                </a:lnTo>
                <a:close/>
                <a:moveTo>
                  <a:pt x="119482" y="429158"/>
                </a:moveTo>
                <a:lnTo>
                  <a:pt x="123140" y="429158"/>
                </a:lnTo>
                <a:lnTo>
                  <a:pt x="119482" y="431597"/>
                </a:lnTo>
                <a:close/>
                <a:moveTo>
                  <a:pt x="588062" y="216530"/>
                </a:moveTo>
                <a:lnTo>
                  <a:pt x="593355" y="222247"/>
                </a:lnTo>
                <a:lnTo>
                  <a:pt x="592532" y="221894"/>
                </a:lnTo>
                <a:close/>
                <a:moveTo>
                  <a:pt x="574244" y="199949"/>
                </a:moveTo>
                <a:lnTo>
                  <a:pt x="588062" y="216530"/>
                </a:lnTo>
                <a:lnTo>
                  <a:pt x="587807" y="216255"/>
                </a:lnTo>
                <a:cubicBezTo>
                  <a:pt x="583642" y="211480"/>
                  <a:pt x="579120" y="206044"/>
                  <a:pt x="574244" y="199949"/>
                </a:cubicBezTo>
                <a:close/>
                <a:moveTo>
                  <a:pt x="946100" y="168249"/>
                </a:moveTo>
                <a:lnTo>
                  <a:pt x="948538" y="174345"/>
                </a:lnTo>
                <a:cubicBezTo>
                  <a:pt x="955040" y="180848"/>
                  <a:pt x="960527" y="185928"/>
                  <a:pt x="964997" y="189585"/>
                </a:cubicBezTo>
                <a:cubicBezTo>
                  <a:pt x="969468" y="193243"/>
                  <a:pt x="977189" y="196494"/>
                  <a:pt x="988162" y="199339"/>
                </a:cubicBezTo>
                <a:cubicBezTo>
                  <a:pt x="999135" y="202184"/>
                  <a:pt x="1007466" y="202793"/>
                  <a:pt x="1013156" y="201168"/>
                </a:cubicBezTo>
                <a:cubicBezTo>
                  <a:pt x="1018845" y="199542"/>
                  <a:pt x="1025348" y="197916"/>
                  <a:pt x="1032663" y="196291"/>
                </a:cubicBezTo>
                <a:cubicBezTo>
                  <a:pt x="1032663" y="197104"/>
                  <a:pt x="1032053" y="198932"/>
                  <a:pt x="1030834" y="201777"/>
                </a:cubicBezTo>
                <a:cubicBezTo>
                  <a:pt x="1029615" y="204622"/>
                  <a:pt x="1028599" y="206451"/>
                  <a:pt x="1027786" y="207264"/>
                </a:cubicBezTo>
                <a:lnTo>
                  <a:pt x="1066800" y="229209"/>
                </a:lnTo>
                <a:lnTo>
                  <a:pt x="1070458" y="232867"/>
                </a:lnTo>
                <a:cubicBezTo>
                  <a:pt x="1066394" y="232867"/>
                  <a:pt x="1063346" y="232664"/>
                  <a:pt x="1061314" y="232257"/>
                </a:cubicBezTo>
                <a:cubicBezTo>
                  <a:pt x="1059282" y="231851"/>
                  <a:pt x="1058266" y="231648"/>
                  <a:pt x="1058266" y="231648"/>
                </a:cubicBezTo>
                <a:cubicBezTo>
                  <a:pt x="1058266" y="231648"/>
                  <a:pt x="1057860" y="232054"/>
                  <a:pt x="1057047" y="232867"/>
                </a:cubicBezTo>
                <a:lnTo>
                  <a:pt x="1061924" y="235305"/>
                </a:lnTo>
                <a:cubicBezTo>
                  <a:pt x="1058672" y="239369"/>
                  <a:pt x="1057453" y="243433"/>
                  <a:pt x="1058266" y="247497"/>
                </a:cubicBezTo>
                <a:lnTo>
                  <a:pt x="1054608" y="251155"/>
                </a:lnTo>
                <a:lnTo>
                  <a:pt x="1055828" y="259689"/>
                </a:lnTo>
                <a:lnTo>
                  <a:pt x="1043636" y="264566"/>
                </a:lnTo>
                <a:lnTo>
                  <a:pt x="1037540" y="279196"/>
                </a:lnTo>
                <a:cubicBezTo>
                  <a:pt x="1039978" y="281635"/>
                  <a:pt x="1041604" y="283260"/>
                  <a:pt x="1042416" y="284073"/>
                </a:cubicBezTo>
                <a:cubicBezTo>
                  <a:pt x="1043229" y="284886"/>
                  <a:pt x="1043636" y="285699"/>
                  <a:pt x="1043636" y="286512"/>
                </a:cubicBezTo>
                <a:cubicBezTo>
                  <a:pt x="1043636" y="287324"/>
                  <a:pt x="1043636" y="288950"/>
                  <a:pt x="1043636" y="291389"/>
                </a:cubicBezTo>
                <a:cubicBezTo>
                  <a:pt x="1039572" y="293827"/>
                  <a:pt x="1036524" y="295452"/>
                  <a:pt x="1034492" y="296265"/>
                </a:cubicBezTo>
                <a:cubicBezTo>
                  <a:pt x="1032460" y="297078"/>
                  <a:pt x="1028599" y="297281"/>
                  <a:pt x="1022909" y="296875"/>
                </a:cubicBezTo>
                <a:cubicBezTo>
                  <a:pt x="1017220" y="296468"/>
                  <a:pt x="1012343" y="297485"/>
                  <a:pt x="1008279" y="299923"/>
                </a:cubicBezTo>
                <a:cubicBezTo>
                  <a:pt x="1004215" y="302361"/>
                  <a:pt x="998932" y="302768"/>
                  <a:pt x="992429" y="301142"/>
                </a:cubicBezTo>
                <a:cubicBezTo>
                  <a:pt x="985927" y="299516"/>
                  <a:pt x="979221" y="296062"/>
                  <a:pt x="972312" y="290779"/>
                </a:cubicBezTo>
                <a:cubicBezTo>
                  <a:pt x="965404" y="285496"/>
                  <a:pt x="959917" y="283057"/>
                  <a:pt x="955853" y="283464"/>
                </a:cubicBezTo>
                <a:cubicBezTo>
                  <a:pt x="951789" y="283870"/>
                  <a:pt x="947928" y="282854"/>
                  <a:pt x="944271" y="280416"/>
                </a:cubicBezTo>
                <a:cubicBezTo>
                  <a:pt x="940613" y="277977"/>
                  <a:pt x="935736" y="273710"/>
                  <a:pt x="929640" y="267614"/>
                </a:cubicBezTo>
                <a:cubicBezTo>
                  <a:pt x="923544" y="261518"/>
                  <a:pt x="917855" y="257454"/>
                  <a:pt x="912572" y="255422"/>
                </a:cubicBezTo>
                <a:cubicBezTo>
                  <a:pt x="907288" y="253390"/>
                  <a:pt x="903224" y="251561"/>
                  <a:pt x="900380" y="249936"/>
                </a:cubicBezTo>
                <a:cubicBezTo>
                  <a:pt x="897535" y="248310"/>
                  <a:pt x="894080" y="245872"/>
                  <a:pt x="890016" y="242620"/>
                </a:cubicBezTo>
                <a:cubicBezTo>
                  <a:pt x="888391" y="229616"/>
                  <a:pt x="892861" y="218236"/>
                  <a:pt x="903428" y="208483"/>
                </a:cubicBezTo>
                <a:lnTo>
                  <a:pt x="905866" y="209702"/>
                </a:lnTo>
                <a:lnTo>
                  <a:pt x="909524" y="206045"/>
                </a:lnTo>
                <a:lnTo>
                  <a:pt x="916839" y="212140"/>
                </a:lnTo>
                <a:cubicBezTo>
                  <a:pt x="912775" y="207264"/>
                  <a:pt x="911962" y="201980"/>
                  <a:pt x="914400" y="196291"/>
                </a:cubicBezTo>
                <a:lnTo>
                  <a:pt x="919277" y="193852"/>
                </a:lnTo>
                <a:lnTo>
                  <a:pt x="925373" y="199949"/>
                </a:lnTo>
                <a:lnTo>
                  <a:pt x="930250" y="185318"/>
                </a:lnTo>
                <a:lnTo>
                  <a:pt x="935127" y="186537"/>
                </a:lnTo>
                <a:lnTo>
                  <a:pt x="935127" y="182880"/>
                </a:lnTo>
                <a:lnTo>
                  <a:pt x="943661" y="192633"/>
                </a:lnTo>
                <a:lnTo>
                  <a:pt x="944880" y="188976"/>
                </a:lnTo>
                <a:lnTo>
                  <a:pt x="940004" y="178003"/>
                </a:lnTo>
                <a:lnTo>
                  <a:pt x="944880" y="180441"/>
                </a:lnTo>
                <a:lnTo>
                  <a:pt x="943661" y="176784"/>
                </a:lnTo>
                <a:lnTo>
                  <a:pt x="947319" y="180441"/>
                </a:lnTo>
                <a:lnTo>
                  <a:pt x="944880" y="175564"/>
                </a:lnTo>
                <a:lnTo>
                  <a:pt x="948538" y="178003"/>
                </a:lnTo>
                <a:close/>
                <a:moveTo>
                  <a:pt x="541325" y="0"/>
                </a:moveTo>
                <a:lnTo>
                  <a:pt x="548640" y="1219"/>
                </a:lnTo>
                <a:cubicBezTo>
                  <a:pt x="549453" y="2032"/>
                  <a:pt x="553314" y="7315"/>
                  <a:pt x="560223" y="17068"/>
                </a:cubicBezTo>
                <a:cubicBezTo>
                  <a:pt x="567132" y="26822"/>
                  <a:pt x="574853" y="38811"/>
                  <a:pt x="583388" y="53035"/>
                </a:cubicBezTo>
                <a:cubicBezTo>
                  <a:pt x="591922" y="67259"/>
                  <a:pt x="600253" y="83312"/>
                  <a:pt x="608381" y="101193"/>
                </a:cubicBezTo>
                <a:cubicBezTo>
                  <a:pt x="616509" y="119075"/>
                  <a:pt x="629514" y="157683"/>
                  <a:pt x="647396" y="217017"/>
                </a:cubicBezTo>
                <a:cubicBezTo>
                  <a:pt x="649834" y="220269"/>
                  <a:pt x="656336" y="225349"/>
                  <a:pt x="666903" y="232257"/>
                </a:cubicBezTo>
                <a:cubicBezTo>
                  <a:pt x="677469" y="239166"/>
                  <a:pt x="685394" y="242824"/>
                  <a:pt x="690677" y="243230"/>
                </a:cubicBezTo>
                <a:cubicBezTo>
                  <a:pt x="695960" y="243637"/>
                  <a:pt x="699212" y="243433"/>
                  <a:pt x="700431" y="242620"/>
                </a:cubicBezTo>
                <a:cubicBezTo>
                  <a:pt x="701650" y="241808"/>
                  <a:pt x="703276" y="240995"/>
                  <a:pt x="705308" y="240182"/>
                </a:cubicBezTo>
                <a:cubicBezTo>
                  <a:pt x="707340" y="239369"/>
                  <a:pt x="711607" y="238760"/>
                  <a:pt x="718109" y="238353"/>
                </a:cubicBezTo>
                <a:cubicBezTo>
                  <a:pt x="724612" y="237947"/>
                  <a:pt x="731927" y="238963"/>
                  <a:pt x="740055" y="241401"/>
                </a:cubicBezTo>
                <a:cubicBezTo>
                  <a:pt x="748183" y="243840"/>
                  <a:pt x="758749" y="244856"/>
                  <a:pt x="771754" y="244449"/>
                </a:cubicBezTo>
                <a:cubicBezTo>
                  <a:pt x="784759" y="244043"/>
                  <a:pt x="797357" y="244449"/>
                  <a:pt x="809549" y="245668"/>
                </a:cubicBezTo>
                <a:cubicBezTo>
                  <a:pt x="821741" y="246888"/>
                  <a:pt x="830885" y="248716"/>
                  <a:pt x="836981" y="251155"/>
                </a:cubicBezTo>
                <a:cubicBezTo>
                  <a:pt x="843077" y="253593"/>
                  <a:pt x="847751" y="254812"/>
                  <a:pt x="851002" y="254812"/>
                </a:cubicBezTo>
                <a:cubicBezTo>
                  <a:pt x="854253" y="254812"/>
                  <a:pt x="857301" y="255422"/>
                  <a:pt x="860146" y="256641"/>
                </a:cubicBezTo>
                <a:cubicBezTo>
                  <a:pt x="862991" y="257861"/>
                  <a:pt x="866445" y="260096"/>
                  <a:pt x="870509" y="263347"/>
                </a:cubicBezTo>
                <a:lnTo>
                  <a:pt x="871728" y="268224"/>
                </a:lnTo>
                <a:lnTo>
                  <a:pt x="864413" y="277977"/>
                </a:lnTo>
                <a:lnTo>
                  <a:pt x="868071" y="282854"/>
                </a:lnTo>
                <a:lnTo>
                  <a:pt x="858317" y="295046"/>
                </a:lnTo>
                <a:lnTo>
                  <a:pt x="864413" y="302361"/>
                </a:lnTo>
                <a:cubicBezTo>
                  <a:pt x="868477" y="303987"/>
                  <a:pt x="872541" y="305612"/>
                  <a:pt x="876605" y="307238"/>
                </a:cubicBezTo>
                <a:lnTo>
                  <a:pt x="876605" y="310896"/>
                </a:lnTo>
                <a:lnTo>
                  <a:pt x="868071" y="312115"/>
                </a:lnTo>
                <a:cubicBezTo>
                  <a:pt x="867258" y="314553"/>
                  <a:pt x="866445" y="316179"/>
                  <a:pt x="865632" y="316992"/>
                </a:cubicBezTo>
                <a:cubicBezTo>
                  <a:pt x="864820" y="317804"/>
                  <a:pt x="864413" y="319633"/>
                  <a:pt x="864413" y="322478"/>
                </a:cubicBezTo>
                <a:cubicBezTo>
                  <a:pt x="864413" y="325323"/>
                  <a:pt x="864820" y="327558"/>
                  <a:pt x="865632" y="329184"/>
                </a:cubicBezTo>
                <a:cubicBezTo>
                  <a:pt x="866445" y="330809"/>
                  <a:pt x="867055" y="333248"/>
                  <a:pt x="867461" y="336499"/>
                </a:cubicBezTo>
                <a:cubicBezTo>
                  <a:pt x="867868" y="339750"/>
                  <a:pt x="867461" y="342798"/>
                  <a:pt x="866242" y="345643"/>
                </a:cubicBezTo>
                <a:cubicBezTo>
                  <a:pt x="865023" y="348488"/>
                  <a:pt x="864616" y="350520"/>
                  <a:pt x="865023" y="351739"/>
                </a:cubicBezTo>
                <a:cubicBezTo>
                  <a:pt x="865429" y="352958"/>
                  <a:pt x="866445" y="354787"/>
                  <a:pt x="868071" y="357225"/>
                </a:cubicBezTo>
                <a:lnTo>
                  <a:pt x="863194" y="360883"/>
                </a:lnTo>
                <a:lnTo>
                  <a:pt x="857098" y="369417"/>
                </a:lnTo>
                <a:cubicBezTo>
                  <a:pt x="852221" y="371043"/>
                  <a:pt x="848360" y="372262"/>
                  <a:pt x="845516" y="373075"/>
                </a:cubicBezTo>
                <a:cubicBezTo>
                  <a:pt x="842671" y="373888"/>
                  <a:pt x="840436" y="375513"/>
                  <a:pt x="838810" y="377952"/>
                </a:cubicBezTo>
                <a:cubicBezTo>
                  <a:pt x="837184" y="380390"/>
                  <a:pt x="834340" y="381609"/>
                  <a:pt x="830276" y="381609"/>
                </a:cubicBezTo>
                <a:cubicBezTo>
                  <a:pt x="826212" y="381609"/>
                  <a:pt x="821538" y="381813"/>
                  <a:pt x="816255" y="382219"/>
                </a:cubicBezTo>
                <a:cubicBezTo>
                  <a:pt x="810972" y="382625"/>
                  <a:pt x="806298" y="384251"/>
                  <a:pt x="802234" y="387096"/>
                </a:cubicBezTo>
                <a:cubicBezTo>
                  <a:pt x="798170" y="389941"/>
                  <a:pt x="793293" y="391160"/>
                  <a:pt x="787604" y="390753"/>
                </a:cubicBezTo>
                <a:cubicBezTo>
                  <a:pt x="781914" y="390347"/>
                  <a:pt x="775208" y="391973"/>
                  <a:pt x="767487" y="395630"/>
                </a:cubicBezTo>
                <a:cubicBezTo>
                  <a:pt x="759765" y="399288"/>
                  <a:pt x="746964" y="405181"/>
                  <a:pt x="729082" y="413309"/>
                </a:cubicBezTo>
                <a:cubicBezTo>
                  <a:pt x="734772" y="432816"/>
                  <a:pt x="743916" y="458419"/>
                  <a:pt x="756514" y="490118"/>
                </a:cubicBezTo>
                <a:cubicBezTo>
                  <a:pt x="769112" y="521817"/>
                  <a:pt x="782117" y="550875"/>
                  <a:pt x="795528" y="577291"/>
                </a:cubicBezTo>
                <a:cubicBezTo>
                  <a:pt x="808940" y="603707"/>
                  <a:pt x="823164" y="630123"/>
                  <a:pt x="838200" y="656539"/>
                </a:cubicBezTo>
                <a:cubicBezTo>
                  <a:pt x="853237" y="682955"/>
                  <a:pt x="865023" y="701853"/>
                  <a:pt x="873557" y="713232"/>
                </a:cubicBezTo>
                <a:cubicBezTo>
                  <a:pt x="882092" y="724611"/>
                  <a:pt x="888188" y="734771"/>
                  <a:pt x="891845" y="743712"/>
                </a:cubicBezTo>
                <a:cubicBezTo>
                  <a:pt x="895503" y="752653"/>
                  <a:pt x="898957" y="758952"/>
                  <a:pt x="902208" y="762609"/>
                </a:cubicBezTo>
                <a:cubicBezTo>
                  <a:pt x="905460" y="766267"/>
                  <a:pt x="907492" y="769518"/>
                  <a:pt x="908304" y="772363"/>
                </a:cubicBezTo>
                <a:cubicBezTo>
                  <a:pt x="909117" y="775208"/>
                  <a:pt x="911962" y="782320"/>
                  <a:pt x="916839" y="793699"/>
                </a:cubicBezTo>
                <a:lnTo>
                  <a:pt x="920496" y="796137"/>
                </a:lnTo>
                <a:cubicBezTo>
                  <a:pt x="929437" y="777443"/>
                  <a:pt x="935940" y="764438"/>
                  <a:pt x="940004" y="757123"/>
                </a:cubicBezTo>
                <a:cubicBezTo>
                  <a:pt x="944068" y="749808"/>
                  <a:pt x="947522" y="741477"/>
                  <a:pt x="950367" y="732129"/>
                </a:cubicBezTo>
                <a:cubicBezTo>
                  <a:pt x="953212" y="722782"/>
                  <a:pt x="956463" y="714248"/>
                  <a:pt x="960120" y="706526"/>
                </a:cubicBezTo>
                <a:cubicBezTo>
                  <a:pt x="963778" y="698805"/>
                  <a:pt x="966013" y="690677"/>
                  <a:pt x="966826" y="682142"/>
                </a:cubicBezTo>
                <a:cubicBezTo>
                  <a:pt x="967639" y="673608"/>
                  <a:pt x="969061" y="667918"/>
                  <a:pt x="971093" y="665073"/>
                </a:cubicBezTo>
                <a:cubicBezTo>
                  <a:pt x="973125" y="662229"/>
                  <a:pt x="973938" y="659993"/>
                  <a:pt x="973532" y="658368"/>
                </a:cubicBezTo>
                <a:cubicBezTo>
                  <a:pt x="973125" y="656742"/>
                  <a:pt x="973328" y="655117"/>
                  <a:pt x="974141" y="653491"/>
                </a:cubicBezTo>
                <a:cubicBezTo>
                  <a:pt x="974954" y="651865"/>
                  <a:pt x="976173" y="649021"/>
                  <a:pt x="977799" y="644957"/>
                </a:cubicBezTo>
                <a:lnTo>
                  <a:pt x="976580" y="642518"/>
                </a:lnTo>
                <a:lnTo>
                  <a:pt x="979018" y="640080"/>
                </a:lnTo>
                <a:lnTo>
                  <a:pt x="977799" y="627888"/>
                </a:lnTo>
                <a:lnTo>
                  <a:pt x="979018" y="631545"/>
                </a:lnTo>
                <a:lnTo>
                  <a:pt x="981456" y="631545"/>
                </a:lnTo>
                <a:cubicBezTo>
                  <a:pt x="979831" y="627481"/>
                  <a:pt x="980644" y="623417"/>
                  <a:pt x="983895" y="619353"/>
                </a:cubicBezTo>
                <a:lnTo>
                  <a:pt x="981456" y="616915"/>
                </a:lnTo>
                <a:lnTo>
                  <a:pt x="983895" y="612038"/>
                </a:lnTo>
                <a:lnTo>
                  <a:pt x="981456" y="610819"/>
                </a:lnTo>
                <a:lnTo>
                  <a:pt x="987552" y="601065"/>
                </a:lnTo>
                <a:cubicBezTo>
                  <a:pt x="986740" y="602691"/>
                  <a:pt x="985927" y="603097"/>
                  <a:pt x="985114" y="602285"/>
                </a:cubicBezTo>
                <a:lnTo>
                  <a:pt x="986333" y="599846"/>
                </a:lnTo>
                <a:cubicBezTo>
                  <a:pt x="984708" y="595782"/>
                  <a:pt x="985520" y="591718"/>
                  <a:pt x="988772" y="587654"/>
                </a:cubicBezTo>
                <a:cubicBezTo>
                  <a:pt x="986333" y="584403"/>
                  <a:pt x="986333" y="580745"/>
                  <a:pt x="988772" y="576681"/>
                </a:cubicBezTo>
                <a:lnTo>
                  <a:pt x="992429" y="577901"/>
                </a:lnTo>
                <a:lnTo>
                  <a:pt x="994868" y="570585"/>
                </a:lnTo>
                <a:lnTo>
                  <a:pt x="992429" y="564489"/>
                </a:lnTo>
                <a:cubicBezTo>
                  <a:pt x="994055" y="562051"/>
                  <a:pt x="995477" y="559206"/>
                  <a:pt x="996696" y="555955"/>
                </a:cubicBezTo>
                <a:cubicBezTo>
                  <a:pt x="997916" y="552704"/>
                  <a:pt x="998525" y="548640"/>
                  <a:pt x="998525" y="543763"/>
                </a:cubicBezTo>
                <a:lnTo>
                  <a:pt x="997306" y="546201"/>
                </a:lnTo>
                <a:lnTo>
                  <a:pt x="997306" y="541325"/>
                </a:lnTo>
                <a:lnTo>
                  <a:pt x="998525" y="540105"/>
                </a:lnTo>
                <a:lnTo>
                  <a:pt x="1010717" y="462077"/>
                </a:lnTo>
                <a:cubicBezTo>
                  <a:pt x="1010717" y="467766"/>
                  <a:pt x="1010717" y="471830"/>
                  <a:pt x="1010717" y="474269"/>
                </a:cubicBezTo>
                <a:cubicBezTo>
                  <a:pt x="1010717" y="476707"/>
                  <a:pt x="1010717" y="482803"/>
                  <a:pt x="1010717" y="492557"/>
                </a:cubicBezTo>
                <a:cubicBezTo>
                  <a:pt x="1010717" y="502310"/>
                  <a:pt x="1010920" y="509625"/>
                  <a:pt x="1011327" y="514502"/>
                </a:cubicBezTo>
                <a:cubicBezTo>
                  <a:pt x="1011733" y="519379"/>
                  <a:pt x="1011733" y="523849"/>
                  <a:pt x="1011327" y="527913"/>
                </a:cubicBezTo>
                <a:cubicBezTo>
                  <a:pt x="1010920" y="531977"/>
                  <a:pt x="1010920" y="537261"/>
                  <a:pt x="1011327" y="543763"/>
                </a:cubicBezTo>
                <a:cubicBezTo>
                  <a:pt x="1011733" y="550265"/>
                  <a:pt x="1011733" y="554736"/>
                  <a:pt x="1011327" y="557174"/>
                </a:cubicBezTo>
                <a:cubicBezTo>
                  <a:pt x="1010920" y="559613"/>
                  <a:pt x="1010717" y="562254"/>
                  <a:pt x="1010717" y="565099"/>
                </a:cubicBezTo>
                <a:cubicBezTo>
                  <a:pt x="1010717" y="567944"/>
                  <a:pt x="1010717" y="569773"/>
                  <a:pt x="1010717" y="570585"/>
                </a:cubicBezTo>
                <a:cubicBezTo>
                  <a:pt x="1011530" y="569773"/>
                  <a:pt x="1012343" y="568553"/>
                  <a:pt x="1013156" y="566928"/>
                </a:cubicBezTo>
                <a:cubicBezTo>
                  <a:pt x="1013968" y="565302"/>
                  <a:pt x="1014375" y="563473"/>
                  <a:pt x="1014375" y="561441"/>
                </a:cubicBezTo>
                <a:cubicBezTo>
                  <a:pt x="1014375" y="560425"/>
                  <a:pt x="1014375" y="558851"/>
                  <a:pt x="1014375" y="556717"/>
                </a:cubicBezTo>
                <a:lnTo>
                  <a:pt x="1014375" y="555955"/>
                </a:lnTo>
                <a:cubicBezTo>
                  <a:pt x="1014375" y="557581"/>
                  <a:pt x="1014984" y="559409"/>
                  <a:pt x="1016204" y="561441"/>
                </a:cubicBezTo>
                <a:cubicBezTo>
                  <a:pt x="1017423" y="563473"/>
                  <a:pt x="1018032" y="565709"/>
                  <a:pt x="1018032" y="568147"/>
                </a:cubicBezTo>
                <a:lnTo>
                  <a:pt x="1014375" y="568147"/>
                </a:lnTo>
                <a:lnTo>
                  <a:pt x="1013156" y="570585"/>
                </a:lnTo>
                <a:cubicBezTo>
                  <a:pt x="1013968" y="572211"/>
                  <a:pt x="1014578" y="575259"/>
                  <a:pt x="1014984" y="579729"/>
                </a:cubicBezTo>
                <a:cubicBezTo>
                  <a:pt x="1015391" y="584200"/>
                  <a:pt x="1015594" y="587654"/>
                  <a:pt x="1015594" y="590093"/>
                </a:cubicBezTo>
                <a:cubicBezTo>
                  <a:pt x="1015594" y="592531"/>
                  <a:pt x="1015594" y="595173"/>
                  <a:pt x="1015594" y="598017"/>
                </a:cubicBezTo>
                <a:cubicBezTo>
                  <a:pt x="1015594" y="600862"/>
                  <a:pt x="1016407" y="605536"/>
                  <a:pt x="1018032" y="612038"/>
                </a:cubicBezTo>
                <a:lnTo>
                  <a:pt x="1019252" y="608381"/>
                </a:lnTo>
                <a:cubicBezTo>
                  <a:pt x="1019252" y="606755"/>
                  <a:pt x="1019048" y="605333"/>
                  <a:pt x="1018642" y="604113"/>
                </a:cubicBezTo>
                <a:cubicBezTo>
                  <a:pt x="1018236" y="602894"/>
                  <a:pt x="1018642" y="601472"/>
                  <a:pt x="1019861" y="599846"/>
                </a:cubicBezTo>
                <a:cubicBezTo>
                  <a:pt x="1021080" y="598221"/>
                  <a:pt x="1021690" y="594563"/>
                  <a:pt x="1021690" y="588873"/>
                </a:cubicBezTo>
                <a:cubicBezTo>
                  <a:pt x="1022503" y="589686"/>
                  <a:pt x="1022706" y="590702"/>
                  <a:pt x="1022300" y="591921"/>
                </a:cubicBezTo>
                <a:cubicBezTo>
                  <a:pt x="1021893" y="593141"/>
                  <a:pt x="1021690" y="595376"/>
                  <a:pt x="1021690" y="598627"/>
                </a:cubicBezTo>
                <a:cubicBezTo>
                  <a:pt x="1021690" y="601878"/>
                  <a:pt x="1021690" y="605129"/>
                  <a:pt x="1021690" y="608381"/>
                </a:cubicBezTo>
                <a:cubicBezTo>
                  <a:pt x="1021690" y="611632"/>
                  <a:pt x="1021690" y="614680"/>
                  <a:pt x="1021690" y="617525"/>
                </a:cubicBezTo>
                <a:cubicBezTo>
                  <a:pt x="1021690" y="620369"/>
                  <a:pt x="1020877" y="623011"/>
                  <a:pt x="1019252" y="625449"/>
                </a:cubicBezTo>
                <a:cubicBezTo>
                  <a:pt x="1020877" y="626262"/>
                  <a:pt x="1021690" y="627075"/>
                  <a:pt x="1021690" y="627888"/>
                </a:cubicBezTo>
                <a:cubicBezTo>
                  <a:pt x="1021690" y="628701"/>
                  <a:pt x="1021690" y="632155"/>
                  <a:pt x="1021690" y="638251"/>
                </a:cubicBezTo>
                <a:cubicBezTo>
                  <a:pt x="1021690" y="644347"/>
                  <a:pt x="1020877" y="655117"/>
                  <a:pt x="1019252" y="670560"/>
                </a:cubicBezTo>
                <a:lnTo>
                  <a:pt x="1022909" y="671779"/>
                </a:lnTo>
                <a:cubicBezTo>
                  <a:pt x="1022909" y="676656"/>
                  <a:pt x="1022706" y="680720"/>
                  <a:pt x="1022300" y="683971"/>
                </a:cubicBezTo>
                <a:cubicBezTo>
                  <a:pt x="1021893" y="687222"/>
                  <a:pt x="1021690" y="690067"/>
                  <a:pt x="1021690" y="692505"/>
                </a:cubicBezTo>
                <a:cubicBezTo>
                  <a:pt x="1021690" y="694944"/>
                  <a:pt x="1021690" y="697382"/>
                  <a:pt x="1021690" y="699821"/>
                </a:cubicBezTo>
                <a:cubicBezTo>
                  <a:pt x="1021690" y="702259"/>
                  <a:pt x="1021690" y="704494"/>
                  <a:pt x="1021690" y="706526"/>
                </a:cubicBezTo>
                <a:cubicBezTo>
                  <a:pt x="1021690" y="708558"/>
                  <a:pt x="1020877" y="712825"/>
                  <a:pt x="1019252" y="719328"/>
                </a:cubicBezTo>
                <a:lnTo>
                  <a:pt x="1021690" y="719328"/>
                </a:lnTo>
                <a:cubicBezTo>
                  <a:pt x="1024128" y="705510"/>
                  <a:pt x="1025348" y="695757"/>
                  <a:pt x="1025348" y="690067"/>
                </a:cubicBezTo>
                <a:cubicBezTo>
                  <a:pt x="1025348" y="684377"/>
                  <a:pt x="1025754" y="680923"/>
                  <a:pt x="1026567" y="679704"/>
                </a:cubicBezTo>
                <a:cubicBezTo>
                  <a:pt x="1027380" y="678485"/>
                  <a:pt x="1028192" y="677062"/>
                  <a:pt x="1029005" y="675437"/>
                </a:cubicBezTo>
                <a:cubicBezTo>
                  <a:pt x="1026567" y="671373"/>
                  <a:pt x="1026567" y="666496"/>
                  <a:pt x="1029005" y="660806"/>
                </a:cubicBezTo>
                <a:cubicBezTo>
                  <a:pt x="1029005" y="677875"/>
                  <a:pt x="1029412" y="688441"/>
                  <a:pt x="1030224" y="692505"/>
                </a:cubicBezTo>
                <a:cubicBezTo>
                  <a:pt x="1031037" y="696569"/>
                  <a:pt x="1030631" y="701853"/>
                  <a:pt x="1029005" y="708355"/>
                </a:cubicBezTo>
                <a:cubicBezTo>
                  <a:pt x="1027380" y="714857"/>
                  <a:pt x="1026567" y="727659"/>
                  <a:pt x="1026567" y="746760"/>
                </a:cubicBezTo>
                <a:cubicBezTo>
                  <a:pt x="1026567" y="765861"/>
                  <a:pt x="1025144" y="781101"/>
                  <a:pt x="1022300" y="792480"/>
                </a:cubicBezTo>
                <a:cubicBezTo>
                  <a:pt x="1019455" y="803859"/>
                  <a:pt x="1018642" y="811987"/>
                  <a:pt x="1019861" y="816864"/>
                </a:cubicBezTo>
                <a:cubicBezTo>
                  <a:pt x="1021080" y="821741"/>
                  <a:pt x="1020674" y="827024"/>
                  <a:pt x="1018642" y="832713"/>
                </a:cubicBezTo>
                <a:cubicBezTo>
                  <a:pt x="1016610" y="838403"/>
                  <a:pt x="1015594" y="843077"/>
                  <a:pt x="1015594" y="846734"/>
                </a:cubicBezTo>
                <a:cubicBezTo>
                  <a:pt x="1015594" y="850392"/>
                  <a:pt x="1015594" y="855878"/>
                  <a:pt x="1015594" y="863193"/>
                </a:cubicBezTo>
                <a:cubicBezTo>
                  <a:pt x="1018032" y="864006"/>
                  <a:pt x="1020064" y="864413"/>
                  <a:pt x="1021690" y="864413"/>
                </a:cubicBezTo>
                <a:cubicBezTo>
                  <a:pt x="1023316" y="864413"/>
                  <a:pt x="1024535" y="865022"/>
                  <a:pt x="1025348" y="866241"/>
                </a:cubicBezTo>
                <a:cubicBezTo>
                  <a:pt x="1026160" y="867461"/>
                  <a:pt x="1028192" y="869696"/>
                  <a:pt x="1031444" y="872947"/>
                </a:cubicBezTo>
                <a:lnTo>
                  <a:pt x="1037540" y="858317"/>
                </a:lnTo>
                <a:cubicBezTo>
                  <a:pt x="1036727" y="860755"/>
                  <a:pt x="1035711" y="864413"/>
                  <a:pt x="1034492" y="869289"/>
                </a:cubicBezTo>
                <a:cubicBezTo>
                  <a:pt x="1033272" y="874166"/>
                  <a:pt x="1032866" y="877417"/>
                  <a:pt x="1033272" y="879043"/>
                </a:cubicBezTo>
                <a:cubicBezTo>
                  <a:pt x="1033679" y="880669"/>
                  <a:pt x="1034695" y="882294"/>
                  <a:pt x="1036320" y="883920"/>
                </a:cubicBezTo>
                <a:lnTo>
                  <a:pt x="1046074" y="879043"/>
                </a:lnTo>
                <a:lnTo>
                  <a:pt x="1052170" y="866851"/>
                </a:lnTo>
                <a:lnTo>
                  <a:pt x="1061924" y="886358"/>
                </a:lnTo>
                <a:lnTo>
                  <a:pt x="1065581" y="886358"/>
                </a:lnTo>
                <a:cubicBezTo>
                  <a:pt x="1066394" y="887171"/>
                  <a:pt x="1070864" y="893267"/>
                  <a:pt x="1078992" y="904646"/>
                </a:cubicBezTo>
                <a:cubicBezTo>
                  <a:pt x="1087120" y="916025"/>
                  <a:pt x="1089762" y="929437"/>
                  <a:pt x="1086917" y="944880"/>
                </a:cubicBezTo>
                <a:cubicBezTo>
                  <a:pt x="1084072" y="960323"/>
                  <a:pt x="1082650" y="969061"/>
                  <a:pt x="1082650" y="971093"/>
                </a:cubicBezTo>
                <a:cubicBezTo>
                  <a:pt x="1082650" y="973125"/>
                  <a:pt x="1083056" y="975766"/>
                  <a:pt x="1083869" y="979017"/>
                </a:cubicBezTo>
                <a:lnTo>
                  <a:pt x="1087527" y="977798"/>
                </a:lnTo>
                <a:cubicBezTo>
                  <a:pt x="1085901" y="986739"/>
                  <a:pt x="1084479" y="993241"/>
                  <a:pt x="1083260" y="997305"/>
                </a:cubicBezTo>
                <a:cubicBezTo>
                  <a:pt x="1082040" y="1001369"/>
                  <a:pt x="1082040" y="1006856"/>
                  <a:pt x="1083260" y="1013765"/>
                </a:cubicBezTo>
                <a:cubicBezTo>
                  <a:pt x="1084479" y="1020673"/>
                  <a:pt x="1082244" y="1029817"/>
                  <a:pt x="1076554" y="1041197"/>
                </a:cubicBezTo>
                <a:cubicBezTo>
                  <a:pt x="1070864" y="1052576"/>
                  <a:pt x="1067004" y="1059281"/>
                  <a:pt x="1064972" y="1061313"/>
                </a:cubicBezTo>
                <a:cubicBezTo>
                  <a:pt x="1062940" y="1063345"/>
                  <a:pt x="1060298" y="1066393"/>
                  <a:pt x="1057047" y="1070457"/>
                </a:cubicBezTo>
                <a:cubicBezTo>
                  <a:pt x="1053796" y="1071270"/>
                  <a:pt x="1051154" y="1071880"/>
                  <a:pt x="1049122" y="1072286"/>
                </a:cubicBezTo>
                <a:cubicBezTo>
                  <a:pt x="1047090" y="1072693"/>
                  <a:pt x="1043636" y="1072286"/>
                  <a:pt x="1038759" y="1071067"/>
                </a:cubicBezTo>
                <a:cubicBezTo>
                  <a:pt x="1033882" y="1069848"/>
                  <a:pt x="1027583" y="1071270"/>
                  <a:pt x="1019861" y="1075334"/>
                </a:cubicBezTo>
                <a:cubicBezTo>
                  <a:pt x="1012140" y="1079398"/>
                  <a:pt x="1006247" y="1081430"/>
                  <a:pt x="1002183" y="1081430"/>
                </a:cubicBezTo>
                <a:cubicBezTo>
                  <a:pt x="998119" y="1081430"/>
                  <a:pt x="994461" y="1081837"/>
                  <a:pt x="991210" y="1082649"/>
                </a:cubicBezTo>
                <a:cubicBezTo>
                  <a:pt x="987959" y="1083462"/>
                  <a:pt x="983285" y="1082243"/>
                  <a:pt x="977189" y="1078992"/>
                </a:cubicBezTo>
                <a:cubicBezTo>
                  <a:pt x="971093" y="1075741"/>
                  <a:pt x="962559" y="1073505"/>
                  <a:pt x="951586" y="1072286"/>
                </a:cubicBezTo>
                <a:cubicBezTo>
                  <a:pt x="940613" y="1071067"/>
                  <a:pt x="933908" y="1069848"/>
                  <a:pt x="931469" y="1068629"/>
                </a:cubicBezTo>
                <a:cubicBezTo>
                  <a:pt x="929031" y="1067409"/>
                  <a:pt x="926592" y="1065581"/>
                  <a:pt x="924154" y="1063142"/>
                </a:cubicBezTo>
                <a:lnTo>
                  <a:pt x="900989" y="1038758"/>
                </a:lnTo>
                <a:cubicBezTo>
                  <a:pt x="892861" y="1034694"/>
                  <a:pt x="886968" y="1032053"/>
                  <a:pt x="883311" y="1030833"/>
                </a:cubicBezTo>
                <a:cubicBezTo>
                  <a:pt x="879653" y="1029614"/>
                  <a:pt x="876402" y="1027785"/>
                  <a:pt x="873557" y="1025347"/>
                </a:cubicBezTo>
                <a:cubicBezTo>
                  <a:pt x="870712" y="1022909"/>
                  <a:pt x="867258" y="1019251"/>
                  <a:pt x="863194" y="1014374"/>
                </a:cubicBezTo>
                <a:lnTo>
                  <a:pt x="849783" y="997305"/>
                </a:lnTo>
                <a:lnTo>
                  <a:pt x="846125" y="999744"/>
                </a:lnTo>
                <a:lnTo>
                  <a:pt x="826618" y="988771"/>
                </a:lnTo>
                <a:cubicBezTo>
                  <a:pt x="821741" y="982269"/>
                  <a:pt x="817677" y="977392"/>
                  <a:pt x="814426" y="974141"/>
                </a:cubicBezTo>
                <a:cubicBezTo>
                  <a:pt x="811175" y="970889"/>
                  <a:pt x="806704" y="962965"/>
                  <a:pt x="801015" y="950366"/>
                </a:cubicBezTo>
                <a:cubicBezTo>
                  <a:pt x="795325" y="937768"/>
                  <a:pt x="791464" y="926592"/>
                  <a:pt x="789432" y="916838"/>
                </a:cubicBezTo>
                <a:cubicBezTo>
                  <a:pt x="787400" y="907085"/>
                  <a:pt x="786384" y="899769"/>
                  <a:pt x="786384" y="894893"/>
                </a:cubicBezTo>
                <a:cubicBezTo>
                  <a:pt x="786384" y="890016"/>
                  <a:pt x="785775" y="885545"/>
                  <a:pt x="784556" y="881481"/>
                </a:cubicBezTo>
                <a:cubicBezTo>
                  <a:pt x="783336" y="877417"/>
                  <a:pt x="783540" y="872541"/>
                  <a:pt x="785165" y="866851"/>
                </a:cubicBezTo>
                <a:cubicBezTo>
                  <a:pt x="786791" y="861161"/>
                  <a:pt x="788213" y="856488"/>
                  <a:pt x="789432" y="852830"/>
                </a:cubicBezTo>
                <a:cubicBezTo>
                  <a:pt x="790652" y="849173"/>
                  <a:pt x="790245" y="843280"/>
                  <a:pt x="788213" y="835152"/>
                </a:cubicBezTo>
                <a:cubicBezTo>
                  <a:pt x="786181" y="827024"/>
                  <a:pt x="781304" y="813613"/>
                  <a:pt x="773583" y="794918"/>
                </a:cubicBezTo>
                <a:cubicBezTo>
                  <a:pt x="765861" y="776224"/>
                  <a:pt x="754482" y="745134"/>
                  <a:pt x="739445" y="701649"/>
                </a:cubicBezTo>
                <a:cubicBezTo>
                  <a:pt x="724408" y="658165"/>
                  <a:pt x="715874" y="635406"/>
                  <a:pt x="713842" y="633374"/>
                </a:cubicBezTo>
                <a:cubicBezTo>
                  <a:pt x="711810" y="631342"/>
                  <a:pt x="710388" y="629513"/>
                  <a:pt x="709575" y="627888"/>
                </a:cubicBezTo>
                <a:cubicBezTo>
                  <a:pt x="709575" y="630326"/>
                  <a:pt x="709778" y="632155"/>
                  <a:pt x="710184" y="633374"/>
                </a:cubicBezTo>
                <a:cubicBezTo>
                  <a:pt x="710591" y="634593"/>
                  <a:pt x="710591" y="635406"/>
                  <a:pt x="710184" y="635813"/>
                </a:cubicBezTo>
                <a:cubicBezTo>
                  <a:pt x="709778" y="636219"/>
                  <a:pt x="709575" y="636829"/>
                  <a:pt x="709575" y="637641"/>
                </a:cubicBezTo>
                <a:lnTo>
                  <a:pt x="654711" y="451104"/>
                </a:lnTo>
                <a:cubicBezTo>
                  <a:pt x="644957" y="458419"/>
                  <a:pt x="636423" y="463905"/>
                  <a:pt x="629108" y="467563"/>
                </a:cubicBezTo>
                <a:cubicBezTo>
                  <a:pt x="621792" y="471221"/>
                  <a:pt x="606552" y="480974"/>
                  <a:pt x="583388" y="496824"/>
                </a:cubicBezTo>
                <a:cubicBezTo>
                  <a:pt x="560223" y="512673"/>
                  <a:pt x="521412" y="547421"/>
                  <a:pt x="466954" y="601065"/>
                </a:cubicBezTo>
                <a:cubicBezTo>
                  <a:pt x="420624" y="647395"/>
                  <a:pt x="394818" y="675233"/>
                  <a:pt x="389535" y="684581"/>
                </a:cubicBezTo>
                <a:cubicBezTo>
                  <a:pt x="384252" y="693928"/>
                  <a:pt x="381000" y="700430"/>
                  <a:pt x="379781" y="704088"/>
                </a:cubicBezTo>
                <a:cubicBezTo>
                  <a:pt x="378562" y="707745"/>
                  <a:pt x="377546" y="713232"/>
                  <a:pt x="376733" y="720547"/>
                </a:cubicBezTo>
                <a:lnTo>
                  <a:pt x="377952" y="720547"/>
                </a:lnTo>
                <a:cubicBezTo>
                  <a:pt x="377952" y="727049"/>
                  <a:pt x="377952" y="733145"/>
                  <a:pt x="377952" y="738835"/>
                </a:cubicBezTo>
                <a:lnTo>
                  <a:pt x="381610" y="740054"/>
                </a:lnTo>
                <a:cubicBezTo>
                  <a:pt x="379984" y="743305"/>
                  <a:pt x="379172" y="745337"/>
                  <a:pt x="379172" y="746150"/>
                </a:cubicBezTo>
                <a:cubicBezTo>
                  <a:pt x="379172" y="746963"/>
                  <a:pt x="380391" y="748792"/>
                  <a:pt x="382829" y="751637"/>
                </a:cubicBezTo>
                <a:cubicBezTo>
                  <a:pt x="385268" y="754481"/>
                  <a:pt x="386690" y="758342"/>
                  <a:pt x="387096" y="763219"/>
                </a:cubicBezTo>
                <a:cubicBezTo>
                  <a:pt x="387503" y="768096"/>
                  <a:pt x="385877" y="772566"/>
                  <a:pt x="382220" y="776630"/>
                </a:cubicBezTo>
                <a:cubicBezTo>
                  <a:pt x="378562" y="780694"/>
                  <a:pt x="375311" y="785165"/>
                  <a:pt x="372466" y="790041"/>
                </a:cubicBezTo>
                <a:cubicBezTo>
                  <a:pt x="369621" y="794918"/>
                  <a:pt x="368199" y="799389"/>
                  <a:pt x="368199" y="803453"/>
                </a:cubicBezTo>
                <a:cubicBezTo>
                  <a:pt x="368199" y="807517"/>
                  <a:pt x="367386" y="810361"/>
                  <a:pt x="365760" y="811987"/>
                </a:cubicBezTo>
                <a:cubicBezTo>
                  <a:pt x="364135" y="813613"/>
                  <a:pt x="362103" y="816864"/>
                  <a:pt x="359664" y="821741"/>
                </a:cubicBezTo>
                <a:lnTo>
                  <a:pt x="345034" y="833933"/>
                </a:lnTo>
                <a:cubicBezTo>
                  <a:pt x="340970" y="833933"/>
                  <a:pt x="338328" y="833526"/>
                  <a:pt x="337109" y="832713"/>
                </a:cubicBezTo>
                <a:cubicBezTo>
                  <a:pt x="335890" y="831901"/>
                  <a:pt x="333655" y="832104"/>
                  <a:pt x="330404" y="833323"/>
                </a:cubicBezTo>
                <a:cubicBezTo>
                  <a:pt x="327152" y="834542"/>
                  <a:pt x="324104" y="833933"/>
                  <a:pt x="321260" y="831494"/>
                </a:cubicBezTo>
                <a:cubicBezTo>
                  <a:pt x="318415" y="829056"/>
                  <a:pt x="315570" y="827633"/>
                  <a:pt x="312725" y="827227"/>
                </a:cubicBezTo>
                <a:cubicBezTo>
                  <a:pt x="309880" y="826821"/>
                  <a:pt x="306832" y="825805"/>
                  <a:pt x="303581" y="824179"/>
                </a:cubicBezTo>
                <a:cubicBezTo>
                  <a:pt x="301956" y="819302"/>
                  <a:pt x="301143" y="815441"/>
                  <a:pt x="301143" y="812597"/>
                </a:cubicBezTo>
                <a:cubicBezTo>
                  <a:pt x="301143" y="809752"/>
                  <a:pt x="297079" y="805078"/>
                  <a:pt x="288951" y="798576"/>
                </a:cubicBezTo>
                <a:cubicBezTo>
                  <a:pt x="280823" y="792073"/>
                  <a:pt x="275946" y="785774"/>
                  <a:pt x="274320" y="779678"/>
                </a:cubicBezTo>
                <a:cubicBezTo>
                  <a:pt x="272695" y="773582"/>
                  <a:pt x="270053" y="768299"/>
                  <a:pt x="266396" y="763829"/>
                </a:cubicBezTo>
                <a:cubicBezTo>
                  <a:pt x="262738" y="759358"/>
                  <a:pt x="260909" y="754481"/>
                  <a:pt x="260909" y="749198"/>
                </a:cubicBezTo>
                <a:cubicBezTo>
                  <a:pt x="260909" y="743915"/>
                  <a:pt x="260706" y="739038"/>
                  <a:pt x="260300" y="734568"/>
                </a:cubicBezTo>
                <a:cubicBezTo>
                  <a:pt x="259893" y="730097"/>
                  <a:pt x="259284" y="727253"/>
                  <a:pt x="258471" y="726033"/>
                </a:cubicBezTo>
                <a:cubicBezTo>
                  <a:pt x="257658" y="724814"/>
                  <a:pt x="256439" y="722173"/>
                  <a:pt x="254813" y="718109"/>
                </a:cubicBezTo>
                <a:lnTo>
                  <a:pt x="243840" y="713232"/>
                </a:lnTo>
                <a:lnTo>
                  <a:pt x="240183" y="704697"/>
                </a:lnTo>
                <a:cubicBezTo>
                  <a:pt x="236119" y="699821"/>
                  <a:pt x="233071" y="696163"/>
                  <a:pt x="231039" y="693725"/>
                </a:cubicBezTo>
                <a:cubicBezTo>
                  <a:pt x="229007" y="691286"/>
                  <a:pt x="226772" y="689864"/>
                  <a:pt x="224333" y="689457"/>
                </a:cubicBezTo>
                <a:cubicBezTo>
                  <a:pt x="221895" y="689051"/>
                  <a:pt x="219050" y="688441"/>
                  <a:pt x="215799" y="687629"/>
                </a:cubicBezTo>
                <a:lnTo>
                  <a:pt x="209703" y="677875"/>
                </a:lnTo>
                <a:lnTo>
                  <a:pt x="212141" y="680313"/>
                </a:lnTo>
                <a:lnTo>
                  <a:pt x="214580" y="683971"/>
                </a:lnTo>
                <a:lnTo>
                  <a:pt x="218237" y="677875"/>
                </a:lnTo>
                <a:cubicBezTo>
                  <a:pt x="214173" y="673811"/>
                  <a:pt x="213767" y="669341"/>
                  <a:pt x="217018" y="664464"/>
                </a:cubicBezTo>
                <a:lnTo>
                  <a:pt x="226772" y="659587"/>
                </a:lnTo>
                <a:lnTo>
                  <a:pt x="226772" y="641299"/>
                </a:lnTo>
                <a:lnTo>
                  <a:pt x="217018" y="638861"/>
                </a:lnTo>
                <a:lnTo>
                  <a:pt x="210922" y="631545"/>
                </a:lnTo>
                <a:lnTo>
                  <a:pt x="214580" y="623011"/>
                </a:lnTo>
                <a:cubicBezTo>
                  <a:pt x="217018" y="622198"/>
                  <a:pt x="222911" y="620166"/>
                  <a:pt x="232258" y="616915"/>
                </a:cubicBezTo>
                <a:cubicBezTo>
                  <a:pt x="241605" y="613664"/>
                  <a:pt x="248311" y="611632"/>
                  <a:pt x="252375" y="610819"/>
                </a:cubicBezTo>
                <a:cubicBezTo>
                  <a:pt x="256439" y="610006"/>
                  <a:pt x="260096" y="608990"/>
                  <a:pt x="263348" y="607771"/>
                </a:cubicBezTo>
                <a:cubicBezTo>
                  <a:pt x="266599" y="606552"/>
                  <a:pt x="270663" y="604317"/>
                  <a:pt x="275540" y="601065"/>
                </a:cubicBezTo>
                <a:cubicBezTo>
                  <a:pt x="284480" y="544982"/>
                  <a:pt x="290576" y="505968"/>
                  <a:pt x="293828" y="484022"/>
                </a:cubicBezTo>
                <a:cubicBezTo>
                  <a:pt x="297079" y="462077"/>
                  <a:pt x="298298" y="448056"/>
                  <a:pt x="297485" y="441960"/>
                </a:cubicBezTo>
                <a:cubicBezTo>
                  <a:pt x="296672" y="435864"/>
                  <a:pt x="295860" y="428752"/>
                  <a:pt x="295047" y="420624"/>
                </a:cubicBezTo>
                <a:lnTo>
                  <a:pt x="290170" y="421843"/>
                </a:lnTo>
                <a:cubicBezTo>
                  <a:pt x="255220" y="482803"/>
                  <a:pt x="229413" y="524256"/>
                  <a:pt x="212751" y="546201"/>
                </a:cubicBezTo>
                <a:cubicBezTo>
                  <a:pt x="196088" y="568147"/>
                  <a:pt x="178816" y="589280"/>
                  <a:pt x="160935" y="609600"/>
                </a:cubicBezTo>
                <a:cubicBezTo>
                  <a:pt x="143053" y="629920"/>
                  <a:pt x="133909" y="641502"/>
                  <a:pt x="133503" y="644347"/>
                </a:cubicBezTo>
                <a:cubicBezTo>
                  <a:pt x="133096" y="647192"/>
                  <a:pt x="132893" y="649833"/>
                  <a:pt x="132893" y="652272"/>
                </a:cubicBezTo>
                <a:lnTo>
                  <a:pt x="126797" y="658368"/>
                </a:lnTo>
                <a:lnTo>
                  <a:pt x="110948" y="676656"/>
                </a:lnTo>
                <a:lnTo>
                  <a:pt x="101194" y="669341"/>
                </a:lnTo>
                <a:lnTo>
                  <a:pt x="93879" y="670560"/>
                </a:lnTo>
                <a:cubicBezTo>
                  <a:pt x="93066" y="664870"/>
                  <a:pt x="91847" y="658774"/>
                  <a:pt x="90221" y="652272"/>
                </a:cubicBezTo>
                <a:cubicBezTo>
                  <a:pt x="87783" y="650646"/>
                  <a:pt x="85954" y="649021"/>
                  <a:pt x="84735" y="647395"/>
                </a:cubicBezTo>
                <a:cubicBezTo>
                  <a:pt x="83516" y="645769"/>
                  <a:pt x="80874" y="644957"/>
                  <a:pt x="76810" y="644957"/>
                </a:cubicBezTo>
                <a:cubicBezTo>
                  <a:pt x="72746" y="644957"/>
                  <a:pt x="70104" y="644550"/>
                  <a:pt x="68885" y="643737"/>
                </a:cubicBezTo>
                <a:cubicBezTo>
                  <a:pt x="67666" y="642925"/>
                  <a:pt x="65024" y="641705"/>
                  <a:pt x="60960" y="640080"/>
                </a:cubicBezTo>
                <a:cubicBezTo>
                  <a:pt x="58522" y="637641"/>
                  <a:pt x="56287" y="634187"/>
                  <a:pt x="54255" y="629717"/>
                </a:cubicBezTo>
                <a:cubicBezTo>
                  <a:pt x="52223" y="625246"/>
                  <a:pt x="50597" y="621995"/>
                  <a:pt x="49378" y="619963"/>
                </a:cubicBezTo>
                <a:cubicBezTo>
                  <a:pt x="48159" y="617931"/>
                  <a:pt x="45517" y="614883"/>
                  <a:pt x="41453" y="610819"/>
                </a:cubicBezTo>
                <a:cubicBezTo>
                  <a:pt x="41453" y="607568"/>
                  <a:pt x="41860" y="604926"/>
                  <a:pt x="42672" y="602894"/>
                </a:cubicBezTo>
                <a:cubicBezTo>
                  <a:pt x="43485" y="600862"/>
                  <a:pt x="42876" y="598017"/>
                  <a:pt x="40844" y="594360"/>
                </a:cubicBezTo>
                <a:cubicBezTo>
                  <a:pt x="38812" y="590702"/>
                  <a:pt x="36780" y="586232"/>
                  <a:pt x="34748" y="580949"/>
                </a:cubicBezTo>
                <a:cubicBezTo>
                  <a:pt x="32716" y="575665"/>
                  <a:pt x="30277" y="571601"/>
                  <a:pt x="27432" y="568757"/>
                </a:cubicBezTo>
                <a:cubicBezTo>
                  <a:pt x="24588" y="565912"/>
                  <a:pt x="20727" y="560832"/>
                  <a:pt x="15850" y="553517"/>
                </a:cubicBezTo>
                <a:cubicBezTo>
                  <a:pt x="9348" y="552704"/>
                  <a:pt x="4064" y="550672"/>
                  <a:pt x="0" y="547421"/>
                </a:cubicBezTo>
                <a:lnTo>
                  <a:pt x="0" y="541325"/>
                </a:lnTo>
                <a:cubicBezTo>
                  <a:pt x="3252" y="536448"/>
                  <a:pt x="5690" y="533400"/>
                  <a:pt x="7316" y="532181"/>
                </a:cubicBezTo>
                <a:cubicBezTo>
                  <a:pt x="8941" y="530961"/>
                  <a:pt x="10770" y="530352"/>
                  <a:pt x="12802" y="530352"/>
                </a:cubicBezTo>
                <a:cubicBezTo>
                  <a:pt x="14834" y="530352"/>
                  <a:pt x="17069" y="529945"/>
                  <a:pt x="19508" y="529133"/>
                </a:cubicBezTo>
                <a:cubicBezTo>
                  <a:pt x="21946" y="528320"/>
                  <a:pt x="24181" y="528320"/>
                  <a:pt x="26213" y="529133"/>
                </a:cubicBezTo>
                <a:cubicBezTo>
                  <a:pt x="28245" y="529945"/>
                  <a:pt x="30480" y="530352"/>
                  <a:pt x="32919" y="530352"/>
                </a:cubicBezTo>
                <a:lnTo>
                  <a:pt x="47549" y="518160"/>
                </a:lnTo>
                <a:cubicBezTo>
                  <a:pt x="74372" y="479958"/>
                  <a:pt x="94285" y="452933"/>
                  <a:pt x="107290" y="437083"/>
                </a:cubicBezTo>
                <a:cubicBezTo>
                  <a:pt x="120295" y="421233"/>
                  <a:pt x="132487" y="404774"/>
                  <a:pt x="143866" y="387705"/>
                </a:cubicBezTo>
                <a:cubicBezTo>
                  <a:pt x="155245" y="370637"/>
                  <a:pt x="164389" y="357835"/>
                  <a:pt x="171298" y="349301"/>
                </a:cubicBezTo>
                <a:cubicBezTo>
                  <a:pt x="178207" y="340766"/>
                  <a:pt x="185319" y="329590"/>
                  <a:pt x="192634" y="315773"/>
                </a:cubicBezTo>
                <a:lnTo>
                  <a:pt x="190196" y="316992"/>
                </a:lnTo>
                <a:cubicBezTo>
                  <a:pt x="190196" y="315366"/>
                  <a:pt x="191008" y="313741"/>
                  <a:pt x="192634" y="312115"/>
                </a:cubicBezTo>
                <a:lnTo>
                  <a:pt x="195072" y="314553"/>
                </a:lnTo>
                <a:lnTo>
                  <a:pt x="201168" y="307238"/>
                </a:lnTo>
                <a:lnTo>
                  <a:pt x="204826" y="307238"/>
                </a:lnTo>
                <a:cubicBezTo>
                  <a:pt x="200762" y="314553"/>
                  <a:pt x="191618" y="327965"/>
                  <a:pt x="177394" y="347472"/>
                </a:cubicBezTo>
                <a:cubicBezTo>
                  <a:pt x="163170" y="366979"/>
                  <a:pt x="154026" y="379577"/>
                  <a:pt x="149962" y="385267"/>
                </a:cubicBezTo>
                <a:cubicBezTo>
                  <a:pt x="145898" y="390957"/>
                  <a:pt x="142647" y="395224"/>
                  <a:pt x="140208" y="398069"/>
                </a:cubicBezTo>
                <a:cubicBezTo>
                  <a:pt x="137770" y="400913"/>
                  <a:pt x="136551" y="404774"/>
                  <a:pt x="136551" y="409651"/>
                </a:cubicBezTo>
                <a:lnTo>
                  <a:pt x="134112" y="405993"/>
                </a:lnTo>
                <a:lnTo>
                  <a:pt x="132893" y="410870"/>
                </a:lnTo>
                <a:lnTo>
                  <a:pt x="129236" y="410870"/>
                </a:lnTo>
                <a:lnTo>
                  <a:pt x="130455" y="413309"/>
                </a:lnTo>
                <a:lnTo>
                  <a:pt x="128016" y="413309"/>
                </a:lnTo>
                <a:cubicBezTo>
                  <a:pt x="125578" y="418998"/>
                  <a:pt x="122733" y="424281"/>
                  <a:pt x="119482" y="429158"/>
                </a:cubicBezTo>
                <a:lnTo>
                  <a:pt x="113386" y="434035"/>
                </a:lnTo>
                <a:cubicBezTo>
                  <a:pt x="99568" y="456793"/>
                  <a:pt x="84938" y="477926"/>
                  <a:pt x="69495" y="497433"/>
                </a:cubicBezTo>
                <a:lnTo>
                  <a:pt x="70714" y="498653"/>
                </a:lnTo>
                <a:lnTo>
                  <a:pt x="64618" y="499872"/>
                </a:lnTo>
                <a:cubicBezTo>
                  <a:pt x="64618" y="500685"/>
                  <a:pt x="64618" y="501497"/>
                  <a:pt x="64618" y="502310"/>
                </a:cubicBezTo>
                <a:cubicBezTo>
                  <a:pt x="64618" y="503123"/>
                  <a:pt x="63602" y="504749"/>
                  <a:pt x="61570" y="507187"/>
                </a:cubicBezTo>
                <a:cubicBezTo>
                  <a:pt x="59538" y="509625"/>
                  <a:pt x="56084" y="513689"/>
                  <a:pt x="51207" y="519379"/>
                </a:cubicBezTo>
                <a:lnTo>
                  <a:pt x="54864" y="519379"/>
                </a:lnTo>
                <a:lnTo>
                  <a:pt x="52426" y="521817"/>
                </a:lnTo>
                <a:cubicBezTo>
                  <a:pt x="52426" y="521817"/>
                  <a:pt x="52426" y="522224"/>
                  <a:pt x="52426" y="523037"/>
                </a:cubicBezTo>
                <a:cubicBezTo>
                  <a:pt x="52426" y="523849"/>
                  <a:pt x="52223" y="524662"/>
                  <a:pt x="51816" y="525475"/>
                </a:cubicBezTo>
                <a:cubicBezTo>
                  <a:pt x="51410" y="526288"/>
                  <a:pt x="50394" y="527507"/>
                  <a:pt x="48768" y="529133"/>
                </a:cubicBezTo>
                <a:lnTo>
                  <a:pt x="51207" y="530352"/>
                </a:lnTo>
                <a:lnTo>
                  <a:pt x="59741" y="519379"/>
                </a:lnTo>
                <a:lnTo>
                  <a:pt x="69495" y="512064"/>
                </a:lnTo>
                <a:lnTo>
                  <a:pt x="76810" y="499872"/>
                </a:lnTo>
                <a:lnTo>
                  <a:pt x="80468" y="497433"/>
                </a:lnTo>
                <a:cubicBezTo>
                  <a:pt x="84532" y="491744"/>
                  <a:pt x="89815" y="486054"/>
                  <a:pt x="96317" y="480365"/>
                </a:cubicBezTo>
                <a:lnTo>
                  <a:pt x="92660" y="480365"/>
                </a:lnTo>
                <a:cubicBezTo>
                  <a:pt x="97536" y="473862"/>
                  <a:pt x="102820" y="466547"/>
                  <a:pt x="108509" y="458419"/>
                </a:cubicBezTo>
                <a:lnTo>
                  <a:pt x="112167" y="453542"/>
                </a:lnTo>
                <a:lnTo>
                  <a:pt x="118263" y="443789"/>
                </a:lnTo>
                <a:lnTo>
                  <a:pt x="120701" y="442569"/>
                </a:lnTo>
                <a:lnTo>
                  <a:pt x="123140" y="434035"/>
                </a:lnTo>
                <a:lnTo>
                  <a:pt x="132893" y="424281"/>
                </a:lnTo>
                <a:lnTo>
                  <a:pt x="137770" y="415747"/>
                </a:lnTo>
                <a:lnTo>
                  <a:pt x="141428" y="413309"/>
                </a:lnTo>
                <a:lnTo>
                  <a:pt x="141428" y="409651"/>
                </a:lnTo>
                <a:cubicBezTo>
                  <a:pt x="145492" y="403961"/>
                  <a:pt x="149556" y="398272"/>
                  <a:pt x="153620" y="392582"/>
                </a:cubicBezTo>
                <a:cubicBezTo>
                  <a:pt x="157684" y="386893"/>
                  <a:pt x="162967" y="378968"/>
                  <a:pt x="169469" y="368808"/>
                </a:cubicBezTo>
                <a:cubicBezTo>
                  <a:pt x="175972" y="358648"/>
                  <a:pt x="182880" y="348894"/>
                  <a:pt x="190196" y="339547"/>
                </a:cubicBezTo>
                <a:cubicBezTo>
                  <a:pt x="197511" y="330200"/>
                  <a:pt x="206858" y="315773"/>
                  <a:pt x="218237" y="296265"/>
                </a:cubicBezTo>
                <a:lnTo>
                  <a:pt x="212141" y="296265"/>
                </a:lnTo>
                <a:cubicBezTo>
                  <a:pt x="212141" y="294640"/>
                  <a:pt x="212141" y="293014"/>
                  <a:pt x="212141" y="291389"/>
                </a:cubicBezTo>
                <a:cubicBezTo>
                  <a:pt x="212141" y="289763"/>
                  <a:pt x="212954" y="288340"/>
                  <a:pt x="214580" y="287121"/>
                </a:cubicBezTo>
                <a:cubicBezTo>
                  <a:pt x="216205" y="285902"/>
                  <a:pt x="217831" y="282854"/>
                  <a:pt x="219456" y="277977"/>
                </a:cubicBezTo>
                <a:cubicBezTo>
                  <a:pt x="217018" y="278790"/>
                  <a:pt x="214580" y="278790"/>
                  <a:pt x="212141" y="277977"/>
                </a:cubicBezTo>
                <a:lnTo>
                  <a:pt x="219456" y="268224"/>
                </a:lnTo>
                <a:lnTo>
                  <a:pt x="215799" y="276758"/>
                </a:lnTo>
                <a:lnTo>
                  <a:pt x="218237" y="276758"/>
                </a:lnTo>
                <a:lnTo>
                  <a:pt x="229210" y="263347"/>
                </a:lnTo>
                <a:lnTo>
                  <a:pt x="226772" y="271881"/>
                </a:lnTo>
                <a:cubicBezTo>
                  <a:pt x="231648" y="263753"/>
                  <a:pt x="235306" y="258673"/>
                  <a:pt x="237744" y="256641"/>
                </a:cubicBezTo>
                <a:cubicBezTo>
                  <a:pt x="240183" y="254609"/>
                  <a:pt x="241199" y="252577"/>
                  <a:pt x="240792" y="250545"/>
                </a:cubicBezTo>
                <a:cubicBezTo>
                  <a:pt x="240386" y="248513"/>
                  <a:pt x="240183" y="246685"/>
                  <a:pt x="240183" y="245059"/>
                </a:cubicBezTo>
                <a:lnTo>
                  <a:pt x="246279" y="241401"/>
                </a:lnTo>
                <a:lnTo>
                  <a:pt x="247498" y="243840"/>
                </a:lnTo>
                <a:lnTo>
                  <a:pt x="264567" y="218236"/>
                </a:lnTo>
                <a:lnTo>
                  <a:pt x="258471" y="225552"/>
                </a:lnTo>
                <a:lnTo>
                  <a:pt x="254813" y="227990"/>
                </a:lnTo>
                <a:cubicBezTo>
                  <a:pt x="262128" y="220675"/>
                  <a:pt x="267818" y="212547"/>
                  <a:pt x="271882" y="203606"/>
                </a:cubicBezTo>
                <a:lnTo>
                  <a:pt x="269444" y="203606"/>
                </a:lnTo>
                <a:cubicBezTo>
                  <a:pt x="274320" y="193852"/>
                  <a:pt x="278994" y="185724"/>
                  <a:pt x="283464" y="179222"/>
                </a:cubicBezTo>
                <a:cubicBezTo>
                  <a:pt x="287935" y="172720"/>
                  <a:pt x="290983" y="168046"/>
                  <a:pt x="292608" y="165201"/>
                </a:cubicBezTo>
                <a:cubicBezTo>
                  <a:pt x="294234" y="162356"/>
                  <a:pt x="295656" y="160324"/>
                  <a:pt x="296876" y="159105"/>
                </a:cubicBezTo>
                <a:cubicBezTo>
                  <a:pt x="298095" y="157886"/>
                  <a:pt x="298704" y="156057"/>
                  <a:pt x="298704" y="153619"/>
                </a:cubicBezTo>
                <a:lnTo>
                  <a:pt x="299924" y="156057"/>
                </a:lnTo>
                <a:cubicBezTo>
                  <a:pt x="300736" y="151993"/>
                  <a:pt x="302768" y="148539"/>
                  <a:pt x="306020" y="145694"/>
                </a:cubicBezTo>
                <a:cubicBezTo>
                  <a:pt x="309271" y="142849"/>
                  <a:pt x="315164" y="135331"/>
                  <a:pt x="323698" y="123139"/>
                </a:cubicBezTo>
                <a:cubicBezTo>
                  <a:pt x="332232" y="110947"/>
                  <a:pt x="336906" y="103632"/>
                  <a:pt x="337719" y="101193"/>
                </a:cubicBezTo>
                <a:lnTo>
                  <a:pt x="345034" y="97536"/>
                </a:lnTo>
                <a:lnTo>
                  <a:pt x="347472" y="89001"/>
                </a:lnTo>
                <a:lnTo>
                  <a:pt x="349911" y="87782"/>
                </a:lnTo>
                <a:lnTo>
                  <a:pt x="375514" y="54864"/>
                </a:lnTo>
                <a:lnTo>
                  <a:pt x="384048" y="49987"/>
                </a:lnTo>
                <a:cubicBezTo>
                  <a:pt x="385674" y="50800"/>
                  <a:pt x="386893" y="51409"/>
                  <a:pt x="387706" y="51816"/>
                </a:cubicBezTo>
                <a:cubicBezTo>
                  <a:pt x="388519" y="52222"/>
                  <a:pt x="389738" y="52425"/>
                  <a:pt x="391364" y="52425"/>
                </a:cubicBezTo>
                <a:cubicBezTo>
                  <a:pt x="392989" y="52425"/>
                  <a:pt x="394412" y="53035"/>
                  <a:pt x="395631" y="54254"/>
                </a:cubicBezTo>
                <a:cubicBezTo>
                  <a:pt x="396850" y="55473"/>
                  <a:pt x="399288" y="55270"/>
                  <a:pt x="402946" y="53644"/>
                </a:cubicBezTo>
                <a:cubicBezTo>
                  <a:pt x="406604" y="52019"/>
                  <a:pt x="411684" y="53848"/>
                  <a:pt x="418186" y="59131"/>
                </a:cubicBezTo>
                <a:cubicBezTo>
                  <a:pt x="424688" y="64414"/>
                  <a:pt x="429565" y="68478"/>
                  <a:pt x="432816" y="71323"/>
                </a:cubicBezTo>
                <a:cubicBezTo>
                  <a:pt x="436068" y="74168"/>
                  <a:pt x="440944" y="78435"/>
                  <a:pt x="447447" y="84124"/>
                </a:cubicBezTo>
                <a:cubicBezTo>
                  <a:pt x="451511" y="90627"/>
                  <a:pt x="454762" y="94894"/>
                  <a:pt x="457200" y="96926"/>
                </a:cubicBezTo>
                <a:cubicBezTo>
                  <a:pt x="459639" y="98958"/>
                  <a:pt x="460452" y="102006"/>
                  <a:pt x="459639" y="106070"/>
                </a:cubicBezTo>
                <a:cubicBezTo>
                  <a:pt x="458826" y="110134"/>
                  <a:pt x="454762" y="116636"/>
                  <a:pt x="447447" y="125577"/>
                </a:cubicBezTo>
                <a:cubicBezTo>
                  <a:pt x="440132" y="134518"/>
                  <a:pt x="429362" y="152196"/>
                  <a:pt x="415138" y="178612"/>
                </a:cubicBezTo>
                <a:cubicBezTo>
                  <a:pt x="400914" y="205028"/>
                  <a:pt x="392380" y="225958"/>
                  <a:pt x="389535" y="241401"/>
                </a:cubicBezTo>
                <a:cubicBezTo>
                  <a:pt x="386690" y="256845"/>
                  <a:pt x="380188" y="270052"/>
                  <a:pt x="370028" y="281025"/>
                </a:cubicBezTo>
                <a:cubicBezTo>
                  <a:pt x="359868" y="291998"/>
                  <a:pt x="343408" y="320243"/>
                  <a:pt x="320650" y="365760"/>
                </a:cubicBezTo>
                <a:cubicBezTo>
                  <a:pt x="323901" y="372262"/>
                  <a:pt x="326949" y="377139"/>
                  <a:pt x="329794" y="380390"/>
                </a:cubicBezTo>
                <a:cubicBezTo>
                  <a:pt x="332639" y="383641"/>
                  <a:pt x="336703" y="390550"/>
                  <a:pt x="341986" y="401117"/>
                </a:cubicBezTo>
                <a:cubicBezTo>
                  <a:pt x="347269" y="411683"/>
                  <a:pt x="351536" y="421437"/>
                  <a:pt x="354788" y="430377"/>
                </a:cubicBezTo>
                <a:cubicBezTo>
                  <a:pt x="358039" y="439318"/>
                  <a:pt x="359664" y="446430"/>
                  <a:pt x="359664" y="451713"/>
                </a:cubicBezTo>
                <a:cubicBezTo>
                  <a:pt x="359664" y="456997"/>
                  <a:pt x="360884" y="464921"/>
                  <a:pt x="363322" y="475488"/>
                </a:cubicBezTo>
                <a:lnTo>
                  <a:pt x="366980" y="473049"/>
                </a:lnTo>
                <a:cubicBezTo>
                  <a:pt x="368605" y="487680"/>
                  <a:pt x="370231" y="502717"/>
                  <a:pt x="371856" y="518160"/>
                </a:cubicBezTo>
                <a:cubicBezTo>
                  <a:pt x="376733" y="512470"/>
                  <a:pt x="381610" y="507797"/>
                  <a:pt x="386487" y="504139"/>
                </a:cubicBezTo>
                <a:cubicBezTo>
                  <a:pt x="391364" y="500481"/>
                  <a:pt x="406604" y="487477"/>
                  <a:pt x="432207" y="465125"/>
                </a:cubicBezTo>
                <a:cubicBezTo>
                  <a:pt x="457810" y="442773"/>
                  <a:pt x="483616" y="422859"/>
                  <a:pt x="509626" y="405384"/>
                </a:cubicBezTo>
                <a:cubicBezTo>
                  <a:pt x="535636" y="387909"/>
                  <a:pt x="574244" y="361696"/>
                  <a:pt x="625450" y="326745"/>
                </a:cubicBezTo>
                <a:cubicBezTo>
                  <a:pt x="614884" y="268224"/>
                  <a:pt x="606146" y="235508"/>
                  <a:pt x="599237" y="228600"/>
                </a:cubicBezTo>
                <a:lnTo>
                  <a:pt x="593355" y="222247"/>
                </a:lnTo>
                <a:lnTo>
                  <a:pt x="601066" y="225552"/>
                </a:lnTo>
                <a:cubicBezTo>
                  <a:pt x="599440" y="219862"/>
                  <a:pt x="593954" y="197713"/>
                  <a:pt x="584607" y="159105"/>
                </a:cubicBezTo>
                <a:cubicBezTo>
                  <a:pt x="575260" y="120497"/>
                  <a:pt x="568148" y="95504"/>
                  <a:pt x="563271" y="84124"/>
                </a:cubicBezTo>
                <a:cubicBezTo>
                  <a:pt x="558394" y="72745"/>
                  <a:pt x="554330" y="65227"/>
                  <a:pt x="551079" y="61569"/>
                </a:cubicBezTo>
                <a:cubicBezTo>
                  <a:pt x="547828" y="57912"/>
                  <a:pt x="542951" y="51612"/>
                  <a:pt x="536448" y="42672"/>
                </a:cubicBezTo>
                <a:cubicBezTo>
                  <a:pt x="533197" y="44297"/>
                  <a:pt x="529946" y="43484"/>
                  <a:pt x="526695" y="40233"/>
                </a:cubicBezTo>
                <a:lnTo>
                  <a:pt x="526695" y="18288"/>
                </a:lnTo>
                <a:lnTo>
                  <a:pt x="540106" y="18288"/>
                </a:lnTo>
                <a:lnTo>
                  <a:pt x="534010" y="15849"/>
                </a:lnTo>
                <a:lnTo>
                  <a:pt x="538887" y="13411"/>
                </a:lnTo>
                <a:lnTo>
                  <a:pt x="534010" y="8534"/>
                </a:lnTo>
                <a:lnTo>
                  <a:pt x="541325" y="6096"/>
                </a:lnTo>
                <a:lnTo>
                  <a:pt x="540106" y="2438"/>
                </a:lnTo>
                <a:close/>
              </a:path>
            </a:pathLst>
          </a:custGeom>
          <a:solidFill>
            <a:srgbClr val="C00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a:picLocks noChangeAspect="1"/>
          </p:cNvPicPr>
          <p:nvPr/>
        </p:nvPicPr>
        <p:blipFill>
          <a:blip r:embed="rId3" cstate="print"/>
          <a:srcRect l="61657" t="70569" r="30882" b="21364"/>
          <a:stretch>
            <a:fillRect/>
          </a:stretch>
        </p:blipFill>
        <p:spPr>
          <a:xfrm>
            <a:off x="8318748" y="1751805"/>
            <a:ext cx="1010717" cy="1021689"/>
          </a:xfrm>
          <a:custGeom>
            <a:avLst/>
            <a:gdLst/>
            <a:ahLst/>
            <a:cxnLst/>
            <a:rect l="l" t="t" r="r" b="b"/>
            <a:pathLst>
              <a:path w="1010717" h="1021689">
                <a:moveTo>
                  <a:pt x="67056" y="965606"/>
                </a:moveTo>
                <a:lnTo>
                  <a:pt x="75590" y="974141"/>
                </a:lnTo>
                <a:lnTo>
                  <a:pt x="73152" y="974141"/>
                </a:lnTo>
                <a:close/>
                <a:moveTo>
                  <a:pt x="490118" y="273100"/>
                </a:moveTo>
                <a:cubicBezTo>
                  <a:pt x="487680" y="277977"/>
                  <a:pt x="486054" y="281838"/>
                  <a:pt x="485241" y="284683"/>
                </a:cubicBezTo>
                <a:cubicBezTo>
                  <a:pt x="484429" y="287528"/>
                  <a:pt x="482600" y="291388"/>
                  <a:pt x="479755" y="296265"/>
                </a:cubicBezTo>
                <a:cubicBezTo>
                  <a:pt x="476910" y="301142"/>
                  <a:pt x="472643" y="309676"/>
                  <a:pt x="466953" y="321869"/>
                </a:cubicBezTo>
                <a:cubicBezTo>
                  <a:pt x="469392" y="316992"/>
                  <a:pt x="471017" y="313334"/>
                  <a:pt x="471830" y="310896"/>
                </a:cubicBezTo>
                <a:cubicBezTo>
                  <a:pt x="472643" y="308457"/>
                  <a:pt x="473253" y="305816"/>
                  <a:pt x="473659" y="302971"/>
                </a:cubicBezTo>
                <a:cubicBezTo>
                  <a:pt x="474065" y="300126"/>
                  <a:pt x="474675" y="297891"/>
                  <a:pt x="475488" y="296265"/>
                </a:cubicBezTo>
                <a:lnTo>
                  <a:pt x="480365" y="293827"/>
                </a:lnTo>
                <a:close/>
                <a:moveTo>
                  <a:pt x="477926" y="245059"/>
                </a:moveTo>
                <a:lnTo>
                  <a:pt x="473049" y="256032"/>
                </a:lnTo>
                <a:lnTo>
                  <a:pt x="470611" y="253593"/>
                </a:lnTo>
                <a:cubicBezTo>
                  <a:pt x="468985" y="256844"/>
                  <a:pt x="467360" y="259283"/>
                  <a:pt x="465734" y="260908"/>
                </a:cubicBezTo>
                <a:lnTo>
                  <a:pt x="468173" y="264566"/>
                </a:lnTo>
                <a:cubicBezTo>
                  <a:pt x="465734" y="268630"/>
                  <a:pt x="463499" y="271881"/>
                  <a:pt x="461467" y="274320"/>
                </a:cubicBezTo>
                <a:cubicBezTo>
                  <a:pt x="459435" y="276758"/>
                  <a:pt x="458216" y="278790"/>
                  <a:pt x="457809" y="280416"/>
                </a:cubicBezTo>
                <a:cubicBezTo>
                  <a:pt x="457403" y="282041"/>
                  <a:pt x="457200" y="284480"/>
                  <a:pt x="457200" y="287731"/>
                </a:cubicBezTo>
                <a:lnTo>
                  <a:pt x="466953" y="269443"/>
                </a:lnTo>
                <a:cubicBezTo>
                  <a:pt x="464515" y="275133"/>
                  <a:pt x="463296" y="280822"/>
                  <a:pt x="463296" y="286512"/>
                </a:cubicBezTo>
                <a:cubicBezTo>
                  <a:pt x="469798" y="273507"/>
                  <a:pt x="474675" y="260096"/>
                  <a:pt x="477926" y="246278"/>
                </a:cubicBezTo>
                <a:close/>
                <a:moveTo>
                  <a:pt x="415747" y="238963"/>
                </a:moveTo>
                <a:lnTo>
                  <a:pt x="408432" y="243840"/>
                </a:lnTo>
                <a:lnTo>
                  <a:pt x="410870" y="240182"/>
                </a:lnTo>
                <a:lnTo>
                  <a:pt x="405994" y="245059"/>
                </a:lnTo>
                <a:cubicBezTo>
                  <a:pt x="400304" y="248310"/>
                  <a:pt x="394208" y="251155"/>
                  <a:pt x="387705" y="253593"/>
                </a:cubicBezTo>
                <a:lnTo>
                  <a:pt x="385267" y="258470"/>
                </a:lnTo>
                <a:lnTo>
                  <a:pt x="374294" y="264566"/>
                </a:lnTo>
                <a:lnTo>
                  <a:pt x="373075" y="268224"/>
                </a:lnTo>
                <a:cubicBezTo>
                  <a:pt x="369011" y="269036"/>
                  <a:pt x="366166" y="271069"/>
                  <a:pt x="364541" y="274320"/>
                </a:cubicBezTo>
                <a:lnTo>
                  <a:pt x="363321" y="276758"/>
                </a:lnTo>
                <a:lnTo>
                  <a:pt x="359664" y="277977"/>
                </a:lnTo>
                <a:lnTo>
                  <a:pt x="357225" y="280416"/>
                </a:lnTo>
                <a:cubicBezTo>
                  <a:pt x="348285" y="290169"/>
                  <a:pt x="338937" y="298297"/>
                  <a:pt x="329184" y="304800"/>
                </a:cubicBezTo>
                <a:lnTo>
                  <a:pt x="327965" y="307238"/>
                </a:lnTo>
                <a:cubicBezTo>
                  <a:pt x="327152" y="308051"/>
                  <a:pt x="325323" y="309676"/>
                  <a:pt x="322478" y="312115"/>
                </a:cubicBezTo>
                <a:cubicBezTo>
                  <a:pt x="319633" y="314553"/>
                  <a:pt x="317398" y="315772"/>
                  <a:pt x="315773" y="315772"/>
                </a:cubicBezTo>
                <a:lnTo>
                  <a:pt x="316992" y="316992"/>
                </a:lnTo>
                <a:cubicBezTo>
                  <a:pt x="314553" y="321056"/>
                  <a:pt x="312115" y="324307"/>
                  <a:pt x="309677" y="326745"/>
                </a:cubicBezTo>
                <a:lnTo>
                  <a:pt x="281635" y="349910"/>
                </a:lnTo>
                <a:lnTo>
                  <a:pt x="264566" y="369417"/>
                </a:lnTo>
                <a:lnTo>
                  <a:pt x="253593" y="379171"/>
                </a:lnTo>
                <a:cubicBezTo>
                  <a:pt x="218643" y="415747"/>
                  <a:pt x="185318" y="451917"/>
                  <a:pt x="153619" y="487680"/>
                </a:cubicBezTo>
                <a:cubicBezTo>
                  <a:pt x="157683" y="487680"/>
                  <a:pt x="161341" y="487477"/>
                  <a:pt x="164592" y="487070"/>
                </a:cubicBezTo>
                <a:cubicBezTo>
                  <a:pt x="167843" y="486664"/>
                  <a:pt x="180441" y="483006"/>
                  <a:pt x="202387" y="476097"/>
                </a:cubicBezTo>
                <a:cubicBezTo>
                  <a:pt x="224333" y="469189"/>
                  <a:pt x="271069" y="448259"/>
                  <a:pt x="342595" y="413309"/>
                </a:cubicBezTo>
                <a:cubicBezTo>
                  <a:pt x="362915" y="362915"/>
                  <a:pt x="384454" y="313334"/>
                  <a:pt x="407213" y="264566"/>
                </a:cubicBezTo>
                <a:lnTo>
                  <a:pt x="403555" y="263347"/>
                </a:lnTo>
                <a:lnTo>
                  <a:pt x="408432" y="258470"/>
                </a:lnTo>
                <a:lnTo>
                  <a:pt x="416966" y="238963"/>
                </a:lnTo>
                <a:close/>
                <a:moveTo>
                  <a:pt x="553517" y="0"/>
                </a:moveTo>
                <a:lnTo>
                  <a:pt x="559613" y="1219"/>
                </a:lnTo>
                <a:lnTo>
                  <a:pt x="568147" y="14630"/>
                </a:lnTo>
                <a:lnTo>
                  <a:pt x="570585" y="12192"/>
                </a:lnTo>
                <a:lnTo>
                  <a:pt x="569366" y="8534"/>
                </a:lnTo>
                <a:lnTo>
                  <a:pt x="580339" y="20726"/>
                </a:lnTo>
                <a:cubicBezTo>
                  <a:pt x="594969" y="28041"/>
                  <a:pt x="605739" y="32918"/>
                  <a:pt x="612648" y="35356"/>
                </a:cubicBezTo>
                <a:cubicBezTo>
                  <a:pt x="619557" y="37795"/>
                  <a:pt x="625043" y="40640"/>
                  <a:pt x="629107" y="43891"/>
                </a:cubicBezTo>
                <a:cubicBezTo>
                  <a:pt x="633171" y="47142"/>
                  <a:pt x="639673" y="51612"/>
                  <a:pt x="648614" y="57302"/>
                </a:cubicBezTo>
                <a:cubicBezTo>
                  <a:pt x="651865" y="64617"/>
                  <a:pt x="654710" y="69291"/>
                  <a:pt x="657149" y="71323"/>
                </a:cubicBezTo>
                <a:cubicBezTo>
                  <a:pt x="659587" y="73355"/>
                  <a:pt x="660806" y="76809"/>
                  <a:pt x="660806" y="81686"/>
                </a:cubicBezTo>
                <a:cubicBezTo>
                  <a:pt x="660806" y="86563"/>
                  <a:pt x="661213" y="91033"/>
                  <a:pt x="662025" y="95097"/>
                </a:cubicBezTo>
                <a:cubicBezTo>
                  <a:pt x="662838" y="99161"/>
                  <a:pt x="663041" y="102819"/>
                  <a:pt x="662635" y="106070"/>
                </a:cubicBezTo>
                <a:cubicBezTo>
                  <a:pt x="662229" y="109321"/>
                  <a:pt x="661619" y="112166"/>
                  <a:pt x="660806" y="114604"/>
                </a:cubicBezTo>
                <a:cubicBezTo>
                  <a:pt x="659993" y="117043"/>
                  <a:pt x="657961" y="121107"/>
                  <a:pt x="654710" y="126796"/>
                </a:cubicBezTo>
                <a:cubicBezTo>
                  <a:pt x="650646" y="130860"/>
                  <a:pt x="647192" y="134315"/>
                  <a:pt x="644347" y="137160"/>
                </a:cubicBezTo>
                <a:cubicBezTo>
                  <a:pt x="641502" y="140005"/>
                  <a:pt x="635813" y="142849"/>
                  <a:pt x="627278" y="145694"/>
                </a:cubicBezTo>
                <a:cubicBezTo>
                  <a:pt x="618744" y="148539"/>
                  <a:pt x="607771" y="154432"/>
                  <a:pt x="594360" y="163372"/>
                </a:cubicBezTo>
                <a:cubicBezTo>
                  <a:pt x="580949" y="172313"/>
                  <a:pt x="573430" y="176784"/>
                  <a:pt x="571805" y="176784"/>
                </a:cubicBezTo>
                <a:cubicBezTo>
                  <a:pt x="570179" y="176784"/>
                  <a:pt x="567741" y="176784"/>
                  <a:pt x="564489" y="176784"/>
                </a:cubicBezTo>
                <a:cubicBezTo>
                  <a:pt x="557987" y="193040"/>
                  <a:pt x="548640" y="208076"/>
                  <a:pt x="536448" y="221894"/>
                </a:cubicBezTo>
                <a:lnTo>
                  <a:pt x="536448" y="219456"/>
                </a:lnTo>
                <a:cubicBezTo>
                  <a:pt x="534822" y="221081"/>
                  <a:pt x="533400" y="222300"/>
                  <a:pt x="532181" y="223113"/>
                </a:cubicBezTo>
                <a:cubicBezTo>
                  <a:pt x="530961" y="223926"/>
                  <a:pt x="529539" y="224739"/>
                  <a:pt x="527913" y="225552"/>
                </a:cubicBezTo>
                <a:cubicBezTo>
                  <a:pt x="526288" y="226364"/>
                  <a:pt x="524459" y="226974"/>
                  <a:pt x="522427" y="227380"/>
                </a:cubicBezTo>
                <a:cubicBezTo>
                  <a:pt x="520395" y="227787"/>
                  <a:pt x="518363" y="228600"/>
                  <a:pt x="516331" y="229819"/>
                </a:cubicBezTo>
                <a:cubicBezTo>
                  <a:pt x="514299" y="231038"/>
                  <a:pt x="512064" y="232867"/>
                  <a:pt x="509625" y="235305"/>
                </a:cubicBezTo>
                <a:lnTo>
                  <a:pt x="505968" y="231648"/>
                </a:lnTo>
                <a:lnTo>
                  <a:pt x="504749" y="230429"/>
                </a:lnTo>
                <a:lnTo>
                  <a:pt x="504749" y="235305"/>
                </a:lnTo>
                <a:lnTo>
                  <a:pt x="499872" y="236524"/>
                </a:lnTo>
                <a:lnTo>
                  <a:pt x="493776" y="243840"/>
                </a:lnTo>
                <a:lnTo>
                  <a:pt x="490118" y="247497"/>
                </a:lnTo>
                <a:cubicBezTo>
                  <a:pt x="490931" y="242620"/>
                  <a:pt x="491541" y="239572"/>
                  <a:pt x="491947" y="238353"/>
                </a:cubicBezTo>
                <a:cubicBezTo>
                  <a:pt x="492353" y="237134"/>
                  <a:pt x="492353" y="236118"/>
                  <a:pt x="491947" y="235305"/>
                </a:cubicBezTo>
                <a:cubicBezTo>
                  <a:pt x="491541" y="234492"/>
                  <a:pt x="491337" y="233273"/>
                  <a:pt x="491337" y="231648"/>
                </a:cubicBezTo>
                <a:cubicBezTo>
                  <a:pt x="486461" y="239776"/>
                  <a:pt x="484022" y="248716"/>
                  <a:pt x="484022" y="258470"/>
                </a:cubicBezTo>
                <a:lnTo>
                  <a:pt x="484022" y="256032"/>
                </a:lnTo>
                <a:lnTo>
                  <a:pt x="477926" y="260908"/>
                </a:lnTo>
                <a:lnTo>
                  <a:pt x="480365" y="264566"/>
                </a:lnTo>
                <a:lnTo>
                  <a:pt x="473049" y="269443"/>
                </a:lnTo>
                <a:cubicBezTo>
                  <a:pt x="469798" y="276758"/>
                  <a:pt x="465734" y="285699"/>
                  <a:pt x="460857" y="296265"/>
                </a:cubicBezTo>
                <a:cubicBezTo>
                  <a:pt x="455981" y="306832"/>
                  <a:pt x="451510" y="316992"/>
                  <a:pt x="447446" y="326745"/>
                </a:cubicBezTo>
                <a:lnTo>
                  <a:pt x="458419" y="314553"/>
                </a:lnTo>
                <a:cubicBezTo>
                  <a:pt x="453542" y="326745"/>
                  <a:pt x="450088" y="334873"/>
                  <a:pt x="448056" y="338937"/>
                </a:cubicBezTo>
                <a:cubicBezTo>
                  <a:pt x="446024" y="343001"/>
                  <a:pt x="443789" y="347065"/>
                  <a:pt x="441350" y="351129"/>
                </a:cubicBezTo>
                <a:cubicBezTo>
                  <a:pt x="438912" y="355193"/>
                  <a:pt x="437693" y="359664"/>
                  <a:pt x="437693" y="364541"/>
                </a:cubicBezTo>
                <a:lnTo>
                  <a:pt x="448665" y="357225"/>
                </a:lnTo>
                <a:lnTo>
                  <a:pt x="462077" y="330403"/>
                </a:lnTo>
                <a:cubicBezTo>
                  <a:pt x="462889" y="332028"/>
                  <a:pt x="463499" y="333248"/>
                  <a:pt x="463905" y="334060"/>
                </a:cubicBezTo>
                <a:cubicBezTo>
                  <a:pt x="464312" y="334873"/>
                  <a:pt x="463296" y="336905"/>
                  <a:pt x="460857" y="340157"/>
                </a:cubicBezTo>
                <a:cubicBezTo>
                  <a:pt x="458419" y="343408"/>
                  <a:pt x="455981" y="349097"/>
                  <a:pt x="453542" y="357225"/>
                </a:cubicBezTo>
                <a:cubicBezTo>
                  <a:pt x="455981" y="355600"/>
                  <a:pt x="458216" y="354584"/>
                  <a:pt x="460248" y="354177"/>
                </a:cubicBezTo>
                <a:cubicBezTo>
                  <a:pt x="462280" y="353771"/>
                  <a:pt x="464921" y="352755"/>
                  <a:pt x="468173" y="351129"/>
                </a:cubicBezTo>
                <a:cubicBezTo>
                  <a:pt x="471424" y="349504"/>
                  <a:pt x="479349" y="346049"/>
                  <a:pt x="491947" y="340766"/>
                </a:cubicBezTo>
                <a:cubicBezTo>
                  <a:pt x="504545" y="335483"/>
                  <a:pt x="518566" y="329590"/>
                  <a:pt x="534009" y="323088"/>
                </a:cubicBezTo>
                <a:lnTo>
                  <a:pt x="532790" y="319430"/>
                </a:lnTo>
                <a:cubicBezTo>
                  <a:pt x="528726" y="319430"/>
                  <a:pt x="525069" y="318617"/>
                  <a:pt x="521817" y="316992"/>
                </a:cubicBezTo>
                <a:lnTo>
                  <a:pt x="524256" y="315772"/>
                </a:lnTo>
                <a:cubicBezTo>
                  <a:pt x="525881" y="311708"/>
                  <a:pt x="527304" y="308864"/>
                  <a:pt x="528523" y="307238"/>
                </a:cubicBezTo>
                <a:cubicBezTo>
                  <a:pt x="529742" y="305613"/>
                  <a:pt x="529133" y="302361"/>
                  <a:pt x="526694" y="297484"/>
                </a:cubicBezTo>
                <a:cubicBezTo>
                  <a:pt x="524256" y="292608"/>
                  <a:pt x="521005" y="284480"/>
                  <a:pt x="516941" y="273100"/>
                </a:cubicBezTo>
                <a:lnTo>
                  <a:pt x="521817" y="273100"/>
                </a:lnTo>
                <a:lnTo>
                  <a:pt x="516941" y="269443"/>
                </a:lnTo>
                <a:lnTo>
                  <a:pt x="529133" y="274320"/>
                </a:lnTo>
                <a:lnTo>
                  <a:pt x="526694" y="268224"/>
                </a:lnTo>
                <a:cubicBezTo>
                  <a:pt x="530758" y="271475"/>
                  <a:pt x="534822" y="273100"/>
                  <a:pt x="538886" y="273100"/>
                </a:cubicBezTo>
                <a:lnTo>
                  <a:pt x="540105" y="275539"/>
                </a:lnTo>
                <a:lnTo>
                  <a:pt x="544982" y="268224"/>
                </a:lnTo>
                <a:cubicBezTo>
                  <a:pt x="543357" y="264973"/>
                  <a:pt x="541934" y="262128"/>
                  <a:pt x="540715" y="259689"/>
                </a:cubicBezTo>
                <a:cubicBezTo>
                  <a:pt x="539496" y="257251"/>
                  <a:pt x="538886" y="256032"/>
                  <a:pt x="538886" y="256032"/>
                </a:cubicBezTo>
                <a:lnTo>
                  <a:pt x="541325" y="257251"/>
                </a:lnTo>
                <a:lnTo>
                  <a:pt x="544982" y="256032"/>
                </a:lnTo>
                <a:lnTo>
                  <a:pt x="544982" y="251155"/>
                </a:lnTo>
                <a:lnTo>
                  <a:pt x="560832" y="256032"/>
                </a:lnTo>
                <a:lnTo>
                  <a:pt x="560832" y="251155"/>
                </a:lnTo>
                <a:cubicBezTo>
                  <a:pt x="565709" y="252781"/>
                  <a:pt x="570179" y="255219"/>
                  <a:pt x="574243" y="258470"/>
                </a:cubicBezTo>
                <a:lnTo>
                  <a:pt x="574243" y="256032"/>
                </a:lnTo>
                <a:cubicBezTo>
                  <a:pt x="578307" y="257657"/>
                  <a:pt x="581355" y="259283"/>
                  <a:pt x="583387" y="260908"/>
                </a:cubicBezTo>
                <a:cubicBezTo>
                  <a:pt x="585419" y="262534"/>
                  <a:pt x="595782" y="264973"/>
                  <a:pt x="614477" y="268224"/>
                </a:cubicBezTo>
                <a:cubicBezTo>
                  <a:pt x="633171" y="271475"/>
                  <a:pt x="645566" y="273100"/>
                  <a:pt x="651662" y="273100"/>
                </a:cubicBezTo>
                <a:cubicBezTo>
                  <a:pt x="657758" y="273100"/>
                  <a:pt x="664057" y="273913"/>
                  <a:pt x="670560" y="275539"/>
                </a:cubicBezTo>
                <a:cubicBezTo>
                  <a:pt x="677062" y="277165"/>
                  <a:pt x="683361" y="277774"/>
                  <a:pt x="689457" y="277368"/>
                </a:cubicBezTo>
                <a:cubicBezTo>
                  <a:pt x="695553" y="276961"/>
                  <a:pt x="701040" y="277165"/>
                  <a:pt x="705917" y="277977"/>
                </a:cubicBezTo>
                <a:cubicBezTo>
                  <a:pt x="710793" y="278790"/>
                  <a:pt x="715264" y="280213"/>
                  <a:pt x="719328" y="282244"/>
                </a:cubicBezTo>
                <a:cubicBezTo>
                  <a:pt x="723392" y="284276"/>
                  <a:pt x="728675" y="286512"/>
                  <a:pt x="735177" y="288950"/>
                </a:cubicBezTo>
                <a:lnTo>
                  <a:pt x="737616" y="293827"/>
                </a:lnTo>
                <a:lnTo>
                  <a:pt x="748589" y="303580"/>
                </a:lnTo>
                <a:cubicBezTo>
                  <a:pt x="751027" y="310083"/>
                  <a:pt x="753059" y="314350"/>
                  <a:pt x="754685" y="316382"/>
                </a:cubicBezTo>
                <a:cubicBezTo>
                  <a:pt x="756310" y="318414"/>
                  <a:pt x="757123" y="320040"/>
                  <a:pt x="757123" y="321259"/>
                </a:cubicBezTo>
                <a:cubicBezTo>
                  <a:pt x="757123" y="322478"/>
                  <a:pt x="757123" y="324307"/>
                  <a:pt x="757123" y="326745"/>
                </a:cubicBezTo>
                <a:lnTo>
                  <a:pt x="742493" y="342595"/>
                </a:lnTo>
                <a:cubicBezTo>
                  <a:pt x="740867" y="342595"/>
                  <a:pt x="738835" y="343205"/>
                  <a:pt x="736397" y="344424"/>
                </a:cubicBezTo>
                <a:cubicBezTo>
                  <a:pt x="733958" y="345643"/>
                  <a:pt x="730707" y="346659"/>
                  <a:pt x="726643" y="347472"/>
                </a:cubicBezTo>
                <a:cubicBezTo>
                  <a:pt x="722579" y="348285"/>
                  <a:pt x="718718" y="349707"/>
                  <a:pt x="715061" y="351739"/>
                </a:cubicBezTo>
                <a:cubicBezTo>
                  <a:pt x="711403" y="353771"/>
                  <a:pt x="707949" y="355193"/>
                  <a:pt x="704697" y="356006"/>
                </a:cubicBezTo>
                <a:cubicBezTo>
                  <a:pt x="701446" y="356819"/>
                  <a:pt x="698601" y="357632"/>
                  <a:pt x="696163" y="358445"/>
                </a:cubicBezTo>
                <a:lnTo>
                  <a:pt x="696163" y="365760"/>
                </a:lnTo>
                <a:cubicBezTo>
                  <a:pt x="689661" y="365760"/>
                  <a:pt x="684377" y="365760"/>
                  <a:pt x="680313" y="365760"/>
                </a:cubicBezTo>
                <a:cubicBezTo>
                  <a:pt x="676249" y="365760"/>
                  <a:pt x="657758" y="373481"/>
                  <a:pt x="624840" y="388925"/>
                </a:cubicBezTo>
                <a:cubicBezTo>
                  <a:pt x="591921" y="404368"/>
                  <a:pt x="574853" y="411886"/>
                  <a:pt x="573633" y="411480"/>
                </a:cubicBezTo>
                <a:cubicBezTo>
                  <a:pt x="572414" y="411073"/>
                  <a:pt x="571398" y="410870"/>
                  <a:pt x="570585" y="410870"/>
                </a:cubicBezTo>
                <a:lnTo>
                  <a:pt x="565709" y="413309"/>
                </a:lnTo>
                <a:lnTo>
                  <a:pt x="532790" y="427939"/>
                </a:lnTo>
                <a:lnTo>
                  <a:pt x="529133" y="432816"/>
                </a:lnTo>
                <a:lnTo>
                  <a:pt x="526694" y="430377"/>
                </a:lnTo>
                <a:cubicBezTo>
                  <a:pt x="524256" y="432003"/>
                  <a:pt x="517957" y="435051"/>
                  <a:pt x="507797" y="439521"/>
                </a:cubicBezTo>
                <a:cubicBezTo>
                  <a:pt x="497637" y="443992"/>
                  <a:pt x="489712" y="447446"/>
                  <a:pt x="484022" y="449885"/>
                </a:cubicBezTo>
                <a:lnTo>
                  <a:pt x="480365" y="453542"/>
                </a:lnTo>
                <a:cubicBezTo>
                  <a:pt x="464921" y="458419"/>
                  <a:pt x="450697" y="465328"/>
                  <a:pt x="437693" y="474269"/>
                </a:cubicBezTo>
                <a:cubicBezTo>
                  <a:pt x="441757" y="476707"/>
                  <a:pt x="445617" y="479145"/>
                  <a:pt x="449275" y="481584"/>
                </a:cubicBezTo>
                <a:cubicBezTo>
                  <a:pt x="452933" y="484022"/>
                  <a:pt x="466141" y="495808"/>
                  <a:pt x="488899" y="516941"/>
                </a:cubicBezTo>
                <a:cubicBezTo>
                  <a:pt x="511657" y="538073"/>
                  <a:pt x="530555" y="556158"/>
                  <a:pt x="545592" y="571195"/>
                </a:cubicBezTo>
                <a:cubicBezTo>
                  <a:pt x="560629" y="586232"/>
                  <a:pt x="577291" y="598221"/>
                  <a:pt x="595579" y="607161"/>
                </a:cubicBezTo>
                <a:cubicBezTo>
                  <a:pt x="613867" y="616102"/>
                  <a:pt x="636829" y="630733"/>
                  <a:pt x="664464" y="651053"/>
                </a:cubicBezTo>
                <a:cubicBezTo>
                  <a:pt x="692099" y="671373"/>
                  <a:pt x="710997" y="684581"/>
                  <a:pt x="721157" y="690677"/>
                </a:cubicBezTo>
                <a:cubicBezTo>
                  <a:pt x="731317" y="696773"/>
                  <a:pt x="739241" y="701243"/>
                  <a:pt x="744931" y="704088"/>
                </a:cubicBezTo>
                <a:cubicBezTo>
                  <a:pt x="750621" y="706933"/>
                  <a:pt x="755497" y="709981"/>
                  <a:pt x="759561" y="713232"/>
                </a:cubicBezTo>
                <a:cubicBezTo>
                  <a:pt x="763625" y="716483"/>
                  <a:pt x="767689" y="718312"/>
                  <a:pt x="771753" y="718718"/>
                </a:cubicBezTo>
                <a:cubicBezTo>
                  <a:pt x="775817" y="719125"/>
                  <a:pt x="784758" y="723189"/>
                  <a:pt x="798576" y="730910"/>
                </a:cubicBezTo>
                <a:cubicBezTo>
                  <a:pt x="812393" y="738632"/>
                  <a:pt x="835355" y="748385"/>
                  <a:pt x="867461" y="760171"/>
                </a:cubicBezTo>
                <a:cubicBezTo>
                  <a:pt x="899566" y="771957"/>
                  <a:pt x="925169" y="782929"/>
                  <a:pt x="944270" y="793089"/>
                </a:cubicBezTo>
                <a:cubicBezTo>
                  <a:pt x="963371" y="803249"/>
                  <a:pt x="975563" y="809955"/>
                  <a:pt x="980846" y="813206"/>
                </a:cubicBezTo>
                <a:cubicBezTo>
                  <a:pt x="986129" y="816457"/>
                  <a:pt x="991413" y="819302"/>
                  <a:pt x="996696" y="821741"/>
                </a:cubicBezTo>
                <a:cubicBezTo>
                  <a:pt x="1001979" y="824179"/>
                  <a:pt x="1005840" y="825805"/>
                  <a:pt x="1008278" y="826617"/>
                </a:cubicBezTo>
                <a:lnTo>
                  <a:pt x="1010717" y="830275"/>
                </a:lnTo>
                <a:cubicBezTo>
                  <a:pt x="1005027" y="830275"/>
                  <a:pt x="1000963" y="830072"/>
                  <a:pt x="998525" y="829665"/>
                </a:cubicBezTo>
                <a:cubicBezTo>
                  <a:pt x="996086" y="829259"/>
                  <a:pt x="994257" y="829259"/>
                  <a:pt x="993038" y="829665"/>
                </a:cubicBezTo>
                <a:cubicBezTo>
                  <a:pt x="991819" y="830072"/>
                  <a:pt x="989584" y="830681"/>
                  <a:pt x="986333" y="831494"/>
                </a:cubicBezTo>
                <a:lnTo>
                  <a:pt x="993648" y="835152"/>
                </a:lnTo>
                <a:cubicBezTo>
                  <a:pt x="994461" y="837590"/>
                  <a:pt x="994867" y="840435"/>
                  <a:pt x="994867" y="843686"/>
                </a:cubicBezTo>
                <a:cubicBezTo>
                  <a:pt x="986739" y="844499"/>
                  <a:pt x="980440" y="844905"/>
                  <a:pt x="975970" y="844905"/>
                </a:cubicBezTo>
                <a:cubicBezTo>
                  <a:pt x="971499" y="844905"/>
                  <a:pt x="968654" y="845312"/>
                  <a:pt x="967435" y="846125"/>
                </a:cubicBezTo>
                <a:cubicBezTo>
                  <a:pt x="966216" y="846937"/>
                  <a:pt x="964793" y="847750"/>
                  <a:pt x="963168" y="848563"/>
                </a:cubicBezTo>
                <a:lnTo>
                  <a:pt x="964387" y="851001"/>
                </a:lnTo>
                <a:lnTo>
                  <a:pt x="992429" y="853440"/>
                </a:lnTo>
                <a:lnTo>
                  <a:pt x="981456" y="860755"/>
                </a:lnTo>
                <a:lnTo>
                  <a:pt x="983894" y="864413"/>
                </a:lnTo>
                <a:cubicBezTo>
                  <a:pt x="972515" y="868477"/>
                  <a:pt x="960120" y="873150"/>
                  <a:pt x="946709" y="878433"/>
                </a:cubicBezTo>
                <a:cubicBezTo>
                  <a:pt x="933297" y="883717"/>
                  <a:pt x="925373" y="887577"/>
                  <a:pt x="922934" y="890016"/>
                </a:cubicBezTo>
                <a:cubicBezTo>
                  <a:pt x="920496" y="892454"/>
                  <a:pt x="917244" y="895299"/>
                  <a:pt x="913181" y="898550"/>
                </a:cubicBezTo>
                <a:lnTo>
                  <a:pt x="916838" y="898550"/>
                </a:lnTo>
                <a:lnTo>
                  <a:pt x="919277" y="905865"/>
                </a:lnTo>
                <a:lnTo>
                  <a:pt x="930249" y="907085"/>
                </a:lnTo>
                <a:lnTo>
                  <a:pt x="932688" y="910742"/>
                </a:lnTo>
                <a:cubicBezTo>
                  <a:pt x="935126" y="912368"/>
                  <a:pt x="937361" y="913181"/>
                  <a:pt x="939393" y="913181"/>
                </a:cubicBezTo>
                <a:cubicBezTo>
                  <a:pt x="941425" y="913181"/>
                  <a:pt x="942645" y="913587"/>
                  <a:pt x="943051" y="914400"/>
                </a:cubicBezTo>
                <a:cubicBezTo>
                  <a:pt x="943457" y="915213"/>
                  <a:pt x="944473" y="916432"/>
                  <a:pt x="946099" y="918057"/>
                </a:cubicBezTo>
                <a:lnTo>
                  <a:pt x="940003" y="924153"/>
                </a:lnTo>
                <a:cubicBezTo>
                  <a:pt x="933501" y="924153"/>
                  <a:pt x="929030" y="924560"/>
                  <a:pt x="926592" y="925373"/>
                </a:cubicBezTo>
                <a:cubicBezTo>
                  <a:pt x="924153" y="926185"/>
                  <a:pt x="920699" y="926592"/>
                  <a:pt x="916229" y="926592"/>
                </a:cubicBezTo>
                <a:cubicBezTo>
                  <a:pt x="911758" y="926592"/>
                  <a:pt x="907897" y="927405"/>
                  <a:pt x="904646" y="929030"/>
                </a:cubicBezTo>
                <a:cubicBezTo>
                  <a:pt x="901395" y="930656"/>
                  <a:pt x="898144" y="931469"/>
                  <a:pt x="894892" y="931469"/>
                </a:cubicBezTo>
                <a:cubicBezTo>
                  <a:pt x="891641" y="931469"/>
                  <a:pt x="888796" y="932281"/>
                  <a:pt x="886358" y="933907"/>
                </a:cubicBezTo>
                <a:cubicBezTo>
                  <a:pt x="885545" y="938784"/>
                  <a:pt x="884936" y="942238"/>
                  <a:pt x="884529" y="944270"/>
                </a:cubicBezTo>
                <a:cubicBezTo>
                  <a:pt x="884123" y="946302"/>
                  <a:pt x="884529" y="948741"/>
                  <a:pt x="885749" y="951585"/>
                </a:cubicBezTo>
                <a:cubicBezTo>
                  <a:pt x="886968" y="954430"/>
                  <a:pt x="887577" y="956869"/>
                  <a:pt x="887577" y="958901"/>
                </a:cubicBezTo>
                <a:cubicBezTo>
                  <a:pt x="887577" y="960933"/>
                  <a:pt x="887577" y="963574"/>
                  <a:pt x="887577" y="966825"/>
                </a:cubicBezTo>
                <a:cubicBezTo>
                  <a:pt x="884326" y="970889"/>
                  <a:pt x="881685" y="973734"/>
                  <a:pt x="879653" y="975360"/>
                </a:cubicBezTo>
                <a:cubicBezTo>
                  <a:pt x="877621" y="976985"/>
                  <a:pt x="874979" y="978205"/>
                  <a:pt x="871728" y="979017"/>
                </a:cubicBezTo>
                <a:cubicBezTo>
                  <a:pt x="868477" y="979830"/>
                  <a:pt x="864006" y="981456"/>
                  <a:pt x="858317" y="983894"/>
                </a:cubicBezTo>
                <a:lnTo>
                  <a:pt x="866851" y="989990"/>
                </a:lnTo>
                <a:lnTo>
                  <a:pt x="866851" y="993648"/>
                </a:lnTo>
                <a:cubicBezTo>
                  <a:pt x="859536" y="995273"/>
                  <a:pt x="854049" y="996289"/>
                  <a:pt x="850392" y="996696"/>
                </a:cubicBezTo>
                <a:cubicBezTo>
                  <a:pt x="846734" y="997102"/>
                  <a:pt x="840435" y="998728"/>
                  <a:pt x="831494" y="1001573"/>
                </a:cubicBezTo>
                <a:cubicBezTo>
                  <a:pt x="822554" y="1004417"/>
                  <a:pt x="816864" y="1005840"/>
                  <a:pt x="814425" y="1005840"/>
                </a:cubicBezTo>
                <a:cubicBezTo>
                  <a:pt x="811987" y="1005840"/>
                  <a:pt x="809142" y="1006246"/>
                  <a:pt x="805891" y="1007059"/>
                </a:cubicBezTo>
                <a:lnTo>
                  <a:pt x="805891" y="1010717"/>
                </a:lnTo>
                <a:lnTo>
                  <a:pt x="814425" y="1014374"/>
                </a:lnTo>
                <a:lnTo>
                  <a:pt x="798576" y="1015593"/>
                </a:lnTo>
                <a:lnTo>
                  <a:pt x="792480" y="1021689"/>
                </a:lnTo>
                <a:cubicBezTo>
                  <a:pt x="787603" y="1020877"/>
                  <a:pt x="783133" y="1020267"/>
                  <a:pt x="779069" y="1019861"/>
                </a:cubicBezTo>
                <a:cubicBezTo>
                  <a:pt x="775005" y="1019454"/>
                  <a:pt x="767080" y="1017829"/>
                  <a:pt x="755294" y="1014984"/>
                </a:cubicBezTo>
                <a:cubicBezTo>
                  <a:pt x="743509" y="1012139"/>
                  <a:pt x="733958" y="1009294"/>
                  <a:pt x="726643" y="1006449"/>
                </a:cubicBezTo>
                <a:cubicBezTo>
                  <a:pt x="719328" y="1003605"/>
                  <a:pt x="709981" y="999337"/>
                  <a:pt x="698601" y="993648"/>
                </a:cubicBezTo>
                <a:cubicBezTo>
                  <a:pt x="698601" y="991209"/>
                  <a:pt x="698805" y="989381"/>
                  <a:pt x="699211" y="988161"/>
                </a:cubicBezTo>
                <a:cubicBezTo>
                  <a:pt x="699617" y="986942"/>
                  <a:pt x="699617" y="986129"/>
                  <a:pt x="699211" y="985723"/>
                </a:cubicBezTo>
                <a:cubicBezTo>
                  <a:pt x="698805" y="985317"/>
                  <a:pt x="698195" y="984301"/>
                  <a:pt x="697382" y="982675"/>
                </a:cubicBezTo>
                <a:cubicBezTo>
                  <a:pt x="691693" y="981049"/>
                  <a:pt x="687222" y="979627"/>
                  <a:pt x="683971" y="978408"/>
                </a:cubicBezTo>
                <a:cubicBezTo>
                  <a:pt x="680720" y="977189"/>
                  <a:pt x="677469" y="974750"/>
                  <a:pt x="674217" y="971093"/>
                </a:cubicBezTo>
                <a:cubicBezTo>
                  <a:pt x="670966" y="967435"/>
                  <a:pt x="666699" y="964184"/>
                  <a:pt x="661416" y="961339"/>
                </a:cubicBezTo>
                <a:cubicBezTo>
                  <a:pt x="656133" y="958494"/>
                  <a:pt x="648614" y="953008"/>
                  <a:pt x="638861" y="944880"/>
                </a:cubicBezTo>
                <a:cubicBezTo>
                  <a:pt x="628294" y="931875"/>
                  <a:pt x="620776" y="922934"/>
                  <a:pt x="616305" y="918057"/>
                </a:cubicBezTo>
                <a:cubicBezTo>
                  <a:pt x="611835" y="913181"/>
                  <a:pt x="606145" y="905256"/>
                  <a:pt x="599237" y="894283"/>
                </a:cubicBezTo>
                <a:cubicBezTo>
                  <a:pt x="592328" y="883310"/>
                  <a:pt x="573024" y="855472"/>
                  <a:pt x="541325" y="810768"/>
                </a:cubicBezTo>
                <a:lnTo>
                  <a:pt x="526694" y="798576"/>
                </a:lnTo>
                <a:cubicBezTo>
                  <a:pt x="525069" y="796137"/>
                  <a:pt x="524256" y="793902"/>
                  <a:pt x="524256" y="791870"/>
                </a:cubicBezTo>
                <a:cubicBezTo>
                  <a:pt x="524256" y="789838"/>
                  <a:pt x="522833" y="784961"/>
                  <a:pt x="519989" y="777240"/>
                </a:cubicBezTo>
                <a:cubicBezTo>
                  <a:pt x="517144" y="769518"/>
                  <a:pt x="510438" y="757936"/>
                  <a:pt x="499872" y="742493"/>
                </a:cubicBezTo>
                <a:cubicBezTo>
                  <a:pt x="489305" y="727049"/>
                  <a:pt x="482397" y="715467"/>
                  <a:pt x="479145" y="707745"/>
                </a:cubicBezTo>
                <a:cubicBezTo>
                  <a:pt x="475894" y="700024"/>
                  <a:pt x="472237" y="692505"/>
                  <a:pt x="468173" y="685190"/>
                </a:cubicBezTo>
                <a:cubicBezTo>
                  <a:pt x="464109" y="677875"/>
                  <a:pt x="458825" y="664057"/>
                  <a:pt x="452323" y="643737"/>
                </a:cubicBezTo>
                <a:cubicBezTo>
                  <a:pt x="445821" y="623417"/>
                  <a:pt x="438302" y="604317"/>
                  <a:pt x="429768" y="586435"/>
                </a:cubicBezTo>
                <a:cubicBezTo>
                  <a:pt x="421233" y="568553"/>
                  <a:pt x="412089" y="551891"/>
                  <a:pt x="402336" y="536448"/>
                </a:cubicBezTo>
                <a:cubicBezTo>
                  <a:pt x="392582" y="521005"/>
                  <a:pt x="386893" y="512470"/>
                  <a:pt x="385267" y="510845"/>
                </a:cubicBezTo>
                <a:cubicBezTo>
                  <a:pt x="378765" y="524662"/>
                  <a:pt x="373685" y="534822"/>
                  <a:pt x="370027" y="541325"/>
                </a:cubicBezTo>
                <a:cubicBezTo>
                  <a:pt x="366369" y="547827"/>
                  <a:pt x="361696" y="557174"/>
                  <a:pt x="356006" y="569366"/>
                </a:cubicBezTo>
                <a:cubicBezTo>
                  <a:pt x="350317" y="581558"/>
                  <a:pt x="345846" y="593750"/>
                  <a:pt x="342595" y="605942"/>
                </a:cubicBezTo>
                <a:cubicBezTo>
                  <a:pt x="339344" y="618134"/>
                  <a:pt x="334264" y="632155"/>
                  <a:pt x="327355" y="648005"/>
                </a:cubicBezTo>
                <a:cubicBezTo>
                  <a:pt x="320446" y="663854"/>
                  <a:pt x="314147" y="680110"/>
                  <a:pt x="308457" y="696773"/>
                </a:cubicBezTo>
                <a:cubicBezTo>
                  <a:pt x="302768" y="713435"/>
                  <a:pt x="295453" y="731520"/>
                  <a:pt x="286512" y="751027"/>
                </a:cubicBezTo>
                <a:cubicBezTo>
                  <a:pt x="277571" y="770534"/>
                  <a:pt x="273304" y="783133"/>
                  <a:pt x="273710" y="788822"/>
                </a:cubicBezTo>
                <a:cubicBezTo>
                  <a:pt x="274117" y="794512"/>
                  <a:pt x="273304" y="798169"/>
                  <a:pt x="271272" y="799795"/>
                </a:cubicBezTo>
                <a:cubicBezTo>
                  <a:pt x="269240" y="801421"/>
                  <a:pt x="266395" y="811174"/>
                  <a:pt x="262737" y="829056"/>
                </a:cubicBezTo>
                <a:cubicBezTo>
                  <a:pt x="259080" y="846937"/>
                  <a:pt x="255422" y="857910"/>
                  <a:pt x="251765" y="861974"/>
                </a:cubicBezTo>
                <a:cubicBezTo>
                  <a:pt x="248107" y="866038"/>
                  <a:pt x="246278" y="870509"/>
                  <a:pt x="246278" y="875385"/>
                </a:cubicBezTo>
                <a:cubicBezTo>
                  <a:pt x="246278" y="880262"/>
                  <a:pt x="244856" y="886968"/>
                  <a:pt x="242011" y="895502"/>
                </a:cubicBezTo>
                <a:cubicBezTo>
                  <a:pt x="239166" y="904037"/>
                  <a:pt x="236728" y="910945"/>
                  <a:pt x="234696" y="916229"/>
                </a:cubicBezTo>
                <a:cubicBezTo>
                  <a:pt x="232664" y="921512"/>
                  <a:pt x="231445" y="925779"/>
                  <a:pt x="231038" y="929030"/>
                </a:cubicBezTo>
                <a:cubicBezTo>
                  <a:pt x="230632" y="932281"/>
                  <a:pt x="229616" y="938784"/>
                  <a:pt x="227990" y="948537"/>
                </a:cubicBezTo>
                <a:lnTo>
                  <a:pt x="220675" y="955853"/>
                </a:lnTo>
                <a:cubicBezTo>
                  <a:pt x="214985" y="963981"/>
                  <a:pt x="209702" y="972109"/>
                  <a:pt x="204825" y="980237"/>
                </a:cubicBezTo>
                <a:cubicBezTo>
                  <a:pt x="203200" y="980237"/>
                  <a:pt x="202184" y="980643"/>
                  <a:pt x="201777" y="981456"/>
                </a:cubicBezTo>
                <a:cubicBezTo>
                  <a:pt x="201371" y="982269"/>
                  <a:pt x="197307" y="984707"/>
                  <a:pt x="189585" y="988771"/>
                </a:cubicBezTo>
                <a:cubicBezTo>
                  <a:pt x="181864" y="992835"/>
                  <a:pt x="174752" y="994664"/>
                  <a:pt x="168249" y="994257"/>
                </a:cubicBezTo>
                <a:cubicBezTo>
                  <a:pt x="161747" y="993851"/>
                  <a:pt x="153619" y="993851"/>
                  <a:pt x="143865" y="994257"/>
                </a:cubicBezTo>
                <a:cubicBezTo>
                  <a:pt x="134112" y="994664"/>
                  <a:pt x="125984" y="993241"/>
                  <a:pt x="119481" y="989990"/>
                </a:cubicBezTo>
                <a:cubicBezTo>
                  <a:pt x="112979" y="986739"/>
                  <a:pt x="108712" y="985317"/>
                  <a:pt x="106680" y="985723"/>
                </a:cubicBezTo>
                <a:cubicBezTo>
                  <a:pt x="104648" y="986129"/>
                  <a:pt x="102819" y="986739"/>
                  <a:pt x="101193" y="987552"/>
                </a:cubicBezTo>
                <a:cubicBezTo>
                  <a:pt x="99568" y="985926"/>
                  <a:pt x="97129" y="984301"/>
                  <a:pt x="93878" y="982675"/>
                </a:cubicBezTo>
                <a:lnTo>
                  <a:pt x="92659" y="976579"/>
                </a:lnTo>
                <a:lnTo>
                  <a:pt x="87782" y="975360"/>
                </a:lnTo>
                <a:cubicBezTo>
                  <a:pt x="83718" y="969670"/>
                  <a:pt x="81077" y="965403"/>
                  <a:pt x="79857" y="962558"/>
                </a:cubicBezTo>
                <a:cubicBezTo>
                  <a:pt x="78638" y="959713"/>
                  <a:pt x="79045" y="955853"/>
                  <a:pt x="81077" y="950976"/>
                </a:cubicBezTo>
                <a:cubicBezTo>
                  <a:pt x="83109" y="946099"/>
                  <a:pt x="82296" y="939800"/>
                  <a:pt x="78638" y="932078"/>
                </a:cubicBezTo>
                <a:cubicBezTo>
                  <a:pt x="74981" y="924357"/>
                  <a:pt x="71120" y="918261"/>
                  <a:pt x="67056" y="913790"/>
                </a:cubicBezTo>
                <a:cubicBezTo>
                  <a:pt x="62992" y="909320"/>
                  <a:pt x="57302" y="903021"/>
                  <a:pt x="49987" y="894893"/>
                </a:cubicBezTo>
                <a:cubicBezTo>
                  <a:pt x="54864" y="898957"/>
                  <a:pt x="60554" y="900989"/>
                  <a:pt x="67056" y="900989"/>
                </a:cubicBezTo>
                <a:lnTo>
                  <a:pt x="69494" y="898550"/>
                </a:lnTo>
                <a:lnTo>
                  <a:pt x="73152" y="898550"/>
                </a:lnTo>
                <a:lnTo>
                  <a:pt x="79248" y="896112"/>
                </a:lnTo>
                <a:cubicBezTo>
                  <a:pt x="80873" y="891235"/>
                  <a:pt x="82093" y="887984"/>
                  <a:pt x="82905" y="886358"/>
                </a:cubicBezTo>
                <a:cubicBezTo>
                  <a:pt x="83718" y="884733"/>
                  <a:pt x="83718" y="882701"/>
                  <a:pt x="82905" y="880262"/>
                </a:cubicBezTo>
                <a:cubicBezTo>
                  <a:pt x="82093" y="877824"/>
                  <a:pt x="82499" y="874979"/>
                  <a:pt x="84125" y="871728"/>
                </a:cubicBezTo>
                <a:cubicBezTo>
                  <a:pt x="85750" y="868477"/>
                  <a:pt x="85953" y="865835"/>
                  <a:pt x="84734" y="863803"/>
                </a:cubicBezTo>
                <a:cubicBezTo>
                  <a:pt x="83515" y="861771"/>
                  <a:pt x="82499" y="859536"/>
                  <a:pt x="81686" y="857097"/>
                </a:cubicBezTo>
                <a:lnTo>
                  <a:pt x="84125" y="854659"/>
                </a:lnTo>
                <a:lnTo>
                  <a:pt x="81686" y="848563"/>
                </a:lnTo>
                <a:lnTo>
                  <a:pt x="91440" y="847344"/>
                </a:lnTo>
                <a:cubicBezTo>
                  <a:pt x="89814" y="842467"/>
                  <a:pt x="88798" y="838606"/>
                  <a:pt x="88392" y="835761"/>
                </a:cubicBezTo>
                <a:cubicBezTo>
                  <a:pt x="87985" y="832917"/>
                  <a:pt x="83921" y="827024"/>
                  <a:pt x="76200" y="818083"/>
                </a:cubicBezTo>
                <a:cubicBezTo>
                  <a:pt x="68478" y="809142"/>
                  <a:pt x="63398" y="802640"/>
                  <a:pt x="60960" y="798576"/>
                </a:cubicBezTo>
                <a:lnTo>
                  <a:pt x="58522" y="796137"/>
                </a:lnTo>
                <a:lnTo>
                  <a:pt x="54864" y="790041"/>
                </a:lnTo>
                <a:lnTo>
                  <a:pt x="51206" y="787603"/>
                </a:lnTo>
                <a:lnTo>
                  <a:pt x="57302" y="786384"/>
                </a:lnTo>
                <a:lnTo>
                  <a:pt x="53645" y="780288"/>
                </a:lnTo>
                <a:lnTo>
                  <a:pt x="49987" y="780288"/>
                </a:lnTo>
                <a:cubicBezTo>
                  <a:pt x="45110" y="773785"/>
                  <a:pt x="40234" y="767689"/>
                  <a:pt x="35357" y="762000"/>
                </a:cubicBezTo>
                <a:lnTo>
                  <a:pt x="37795" y="759561"/>
                </a:lnTo>
                <a:lnTo>
                  <a:pt x="0" y="727862"/>
                </a:lnTo>
                <a:lnTo>
                  <a:pt x="3658" y="729081"/>
                </a:lnTo>
                <a:lnTo>
                  <a:pt x="6096" y="727862"/>
                </a:lnTo>
                <a:cubicBezTo>
                  <a:pt x="12598" y="735177"/>
                  <a:pt x="20726" y="738835"/>
                  <a:pt x="30480" y="738835"/>
                </a:cubicBezTo>
                <a:cubicBezTo>
                  <a:pt x="27229" y="736397"/>
                  <a:pt x="25197" y="733145"/>
                  <a:pt x="24384" y="729081"/>
                </a:cubicBezTo>
                <a:lnTo>
                  <a:pt x="13411" y="719328"/>
                </a:lnTo>
                <a:lnTo>
                  <a:pt x="14630" y="716889"/>
                </a:lnTo>
                <a:cubicBezTo>
                  <a:pt x="17882" y="718515"/>
                  <a:pt x="20930" y="719937"/>
                  <a:pt x="23774" y="721157"/>
                </a:cubicBezTo>
                <a:cubicBezTo>
                  <a:pt x="26619" y="722376"/>
                  <a:pt x="34544" y="728675"/>
                  <a:pt x="47549" y="740054"/>
                </a:cubicBezTo>
                <a:cubicBezTo>
                  <a:pt x="60554" y="751433"/>
                  <a:pt x="73152" y="761187"/>
                  <a:pt x="85344" y="769315"/>
                </a:cubicBezTo>
                <a:cubicBezTo>
                  <a:pt x="97536" y="777443"/>
                  <a:pt x="110744" y="783945"/>
                  <a:pt x="124968" y="788822"/>
                </a:cubicBezTo>
                <a:cubicBezTo>
                  <a:pt x="139192" y="793699"/>
                  <a:pt x="148336" y="796544"/>
                  <a:pt x="152400" y="797357"/>
                </a:cubicBezTo>
                <a:cubicBezTo>
                  <a:pt x="154838" y="794105"/>
                  <a:pt x="159309" y="788416"/>
                  <a:pt x="165811" y="780288"/>
                </a:cubicBezTo>
                <a:cubicBezTo>
                  <a:pt x="172313" y="772160"/>
                  <a:pt x="181254" y="758342"/>
                  <a:pt x="192633" y="738835"/>
                </a:cubicBezTo>
                <a:cubicBezTo>
                  <a:pt x="204013" y="719328"/>
                  <a:pt x="232054" y="658368"/>
                  <a:pt x="276758" y="555955"/>
                </a:cubicBezTo>
                <a:cubicBezTo>
                  <a:pt x="271069" y="560019"/>
                  <a:pt x="259689" y="565912"/>
                  <a:pt x="242621" y="573633"/>
                </a:cubicBezTo>
                <a:cubicBezTo>
                  <a:pt x="225552" y="581355"/>
                  <a:pt x="213563" y="587654"/>
                  <a:pt x="206654" y="592531"/>
                </a:cubicBezTo>
                <a:cubicBezTo>
                  <a:pt x="199745" y="597408"/>
                  <a:pt x="194259" y="599846"/>
                  <a:pt x="190195" y="599846"/>
                </a:cubicBezTo>
                <a:lnTo>
                  <a:pt x="187757" y="601065"/>
                </a:lnTo>
                <a:cubicBezTo>
                  <a:pt x="179629" y="607568"/>
                  <a:pt x="171094" y="612038"/>
                  <a:pt x="162153" y="614477"/>
                </a:cubicBezTo>
                <a:lnTo>
                  <a:pt x="159715" y="613257"/>
                </a:lnTo>
                <a:lnTo>
                  <a:pt x="157277" y="618134"/>
                </a:lnTo>
                <a:lnTo>
                  <a:pt x="156057" y="616915"/>
                </a:lnTo>
                <a:lnTo>
                  <a:pt x="158496" y="609600"/>
                </a:lnTo>
                <a:lnTo>
                  <a:pt x="163373" y="607161"/>
                </a:lnTo>
                <a:lnTo>
                  <a:pt x="165811" y="603504"/>
                </a:lnTo>
                <a:cubicBezTo>
                  <a:pt x="156057" y="606755"/>
                  <a:pt x="146710" y="611225"/>
                  <a:pt x="137769" y="616915"/>
                </a:cubicBezTo>
                <a:lnTo>
                  <a:pt x="137769" y="621792"/>
                </a:lnTo>
                <a:lnTo>
                  <a:pt x="134112" y="618134"/>
                </a:lnTo>
                <a:lnTo>
                  <a:pt x="132893" y="620573"/>
                </a:lnTo>
                <a:cubicBezTo>
                  <a:pt x="128829" y="623011"/>
                  <a:pt x="125577" y="624840"/>
                  <a:pt x="123139" y="626059"/>
                </a:cubicBezTo>
                <a:cubicBezTo>
                  <a:pt x="120701" y="627278"/>
                  <a:pt x="118872" y="627888"/>
                  <a:pt x="117653" y="627888"/>
                </a:cubicBezTo>
                <a:cubicBezTo>
                  <a:pt x="116433" y="627888"/>
                  <a:pt x="114198" y="627888"/>
                  <a:pt x="110947" y="627888"/>
                </a:cubicBezTo>
                <a:cubicBezTo>
                  <a:pt x="114198" y="627075"/>
                  <a:pt x="117043" y="625449"/>
                  <a:pt x="119481" y="623011"/>
                </a:cubicBezTo>
                <a:cubicBezTo>
                  <a:pt x="121107" y="620573"/>
                  <a:pt x="123545" y="617321"/>
                  <a:pt x="126797" y="613257"/>
                </a:cubicBezTo>
                <a:lnTo>
                  <a:pt x="115824" y="620573"/>
                </a:lnTo>
                <a:lnTo>
                  <a:pt x="118262" y="616915"/>
                </a:lnTo>
                <a:lnTo>
                  <a:pt x="98755" y="614477"/>
                </a:lnTo>
                <a:cubicBezTo>
                  <a:pt x="95504" y="611225"/>
                  <a:pt x="93065" y="608584"/>
                  <a:pt x="91440" y="606552"/>
                </a:cubicBezTo>
                <a:cubicBezTo>
                  <a:pt x="89814" y="604520"/>
                  <a:pt x="87782" y="598627"/>
                  <a:pt x="85344" y="588873"/>
                </a:cubicBezTo>
                <a:cubicBezTo>
                  <a:pt x="82905" y="579120"/>
                  <a:pt x="80873" y="573430"/>
                  <a:pt x="79248" y="571805"/>
                </a:cubicBezTo>
                <a:cubicBezTo>
                  <a:pt x="77622" y="570179"/>
                  <a:pt x="75184" y="567334"/>
                  <a:pt x="71933" y="563270"/>
                </a:cubicBezTo>
                <a:lnTo>
                  <a:pt x="73152" y="543763"/>
                </a:lnTo>
                <a:lnTo>
                  <a:pt x="78029" y="541325"/>
                </a:lnTo>
                <a:lnTo>
                  <a:pt x="78029" y="531571"/>
                </a:lnTo>
                <a:lnTo>
                  <a:pt x="73152" y="526694"/>
                </a:lnTo>
                <a:lnTo>
                  <a:pt x="79248" y="524256"/>
                </a:lnTo>
                <a:lnTo>
                  <a:pt x="82905" y="510845"/>
                </a:lnTo>
                <a:cubicBezTo>
                  <a:pt x="82093" y="508406"/>
                  <a:pt x="81280" y="505968"/>
                  <a:pt x="80467" y="503529"/>
                </a:cubicBezTo>
                <a:lnTo>
                  <a:pt x="73152" y="499872"/>
                </a:lnTo>
                <a:cubicBezTo>
                  <a:pt x="78029" y="495808"/>
                  <a:pt x="81483" y="492760"/>
                  <a:pt x="83515" y="490728"/>
                </a:cubicBezTo>
                <a:cubicBezTo>
                  <a:pt x="85547" y="488696"/>
                  <a:pt x="86969" y="488086"/>
                  <a:pt x="87782" y="488899"/>
                </a:cubicBezTo>
                <a:cubicBezTo>
                  <a:pt x="88595" y="489712"/>
                  <a:pt x="89814" y="490118"/>
                  <a:pt x="91440" y="490118"/>
                </a:cubicBezTo>
                <a:lnTo>
                  <a:pt x="93878" y="484022"/>
                </a:lnTo>
                <a:cubicBezTo>
                  <a:pt x="96317" y="484835"/>
                  <a:pt x="100177" y="484022"/>
                  <a:pt x="105461" y="481584"/>
                </a:cubicBezTo>
                <a:cubicBezTo>
                  <a:pt x="110744" y="479145"/>
                  <a:pt x="114401" y="477723"/>
                  <a:pt x="116433" y="477317"/>
                </a:cubicBezTo>
                <a:cubicBezTo>
                  <a:pt x="118465" y="476910"/>
                  <a:pt x="121920" y="476707"/>
                  <a:pt x="126797" y="476707"/>
                </a:cubicBezTo>
                <a:cubicBezTo>
                  <a:pt x="173939" y="422249"/>
                  <a:pt x="223113" y="368605"/>
                  <a:pt x="274320" y="315772"/>
                </a:cubicBezTo>
                <a:lnTo>
                  <a:pt x="374294" y="218237"/>
                </a:lnTo>
                <a:cubicBezTo>
                  <a:pt x="371043" y="217424"/>
                  <a:pt x="369011" y="216814"/>
                  <a:pt x="368198" y="216408"/>
                </a:cubicBezTo>
                <a:cubicBezTo>
                  <a:pt x="367385" y="216001"/>
                  <a:pt x="365760" y="216204"/>
                  <a:pt x="363321" y="217017"/>
                </a:cubicBezTo>
                <a:cubicBezTo>
                  <a:pt x="360883" y="217830"/>
                  <a:pt x="356413" y="218033"/>
                  <a:pt x="349910" y="217627"/>
                </a:cubicBezTo>
                <a:cubicBezTo>
                  <a:pt x="343408" y="217220"/>
                  <a:pt x="337718" y="216611"/>
                  <a:pt x="332841" y="215798"/>
                </a:cubicBezTo>
                <a:cubicBezTo>
                  <a:pt x="327965" y="214985"/>
                  <a:pt x="319837" y="210108"/>
                  <a:pt x="308457" y="201168"/>
                </a:cubicBezTo>
                <a:cubicBezTo>
                  <a:pt x="297078" y="192227"/>
                  <a:pt x="286512" y="183692"/>
                  <a:pt x="276758" y="175565"/>
                </a:cubicBezTo>
                <a:cubicBezTo>
                  <a:pt x="271881" y="166624"/>
                  <a:pt x="268021" y="160121"/>
                  <a:pt x="265176" y="156057"/>
                </a:cubicBezTo>
                <a:cubicBezTo>
                  <a:pt x="262331" y="151993"/>
                  <a:pt x="259080" y="145491"/>
                  <a:pt x="255422" y="136550"/>
                </a:cubicBezTo>
                <a:cubicBezTo>
                  <a:pt x="251765" y="127609"/>
                  <a:pt x="249326" y="118668"/>
                  <a:pt x="248107" y="109728"/>
                </a:cubicBezTo>
                <a:cubicBezTo>
                  <a:pt x="246888" y="100787"/>
                  <a:pt x="246888" y="91033"/>
                  <a:pt x="248107" y="80467"/>
                </a:cubicBezTo>
                <a:cubicBezTo>
                  <a:pt x="249326" y="69900"/>
                  <a:pt x="249529" y="62788"/>
                  <a:pt x="248717" y="59131"/>
                </a:cubicBezTo>
                <a:cubicBezTo>
                  <a:pt x="247904" y="55473"/>
                  <a:pt x="247091" y="50393"/>
                  <a:pt x="246278" y="43891"/>
                </a:cubicBezTo>
                <a:lnTo>
                  <a:pt x="249936" y="43891"/>
                </a:lnTo>
                <a:lnTo>
                  <a:pt x="251155" y="40233"/>
                </a:lnTo>
                <a:cubicBezTo>
                  <a:pt x="256032" y="46736"/>
                  <a:pt x="262128" y="49581"/>
                  <a:pt x="269443" y="48768"/>
                </a:cubicBezTo>
                <a:cubicBezTo>
                  <a:pt x="273507" y="54457"/>
                  <a:pt x="276352" y="58115"/>
                  <a:pt x="277977" y="59740"/>
                </a:cubicBezTo>
                <a:cubicBezTo>
                  <a:pt x="279603" y="61366"/>
                  <a:pt x="280619" y="62992"/>
                  <a:pt x="281025" y="64617"/>
                </a:cubicBezTo>
                <a:cubicBezTo>
                  <a:pt x="281432" y="66243"/>
                  <a:pt x="282448" y="68275"/>
                  <a:pt x="284073" y="70713"/>
                </a:cubicBezTo>
                <a:lnTo>
                  <a:pt x="298704" y="71932"/>
                </a:lnTo>
                <a:lnTo>
                  <a:pt x="299923" y="82905"/>
                </a:lnTo>
                <a:cubicBezTo>
                  <a:pt x="304800" y="83718"/>
                  <a:pt x="308661" y="84124"/>
                  <a:pt x="311505" y="84124"/>
                </a:cubicBezTo>
                <a:cubicBezTo>
                  <a:pt x="314350" y="84124"/>
                  <a:pt x="321869" y="83312"/>
                  <a:pt x="334061" y="81686"/>
                </a:cubicBezTo>
                <a:cubicBezTo>
                  <a:pt x="346253" y="80061"/>
                  <a:pt x="359867" y="76606"/>
                  <a:pt x="374904" y="71323"/>
                </a:cubicBezTo>
                <a:cubicBezTo>
                  <a:pt x="389941" y="66040"/>
                  <a:pt x="402336" y="61163"/>
                  <a:pt x="412089" y="56692"/>
                </a:cubicBezTo>
                <a:cubicBezTo>
                  <a:pt x="421843" y="52222"/>
                  <a:pt x="434441" y="47142"/>
                  <a:pt x="449885" y="41452"/>
                </a:cubicBezTo>
                <a:cubicBezTo>
                  <a:pt x="465328" y="35763"/>
                  <a:pt x="475285" y="32918"/>
                  <a:pt x="479755" y="32918"/>
                </a:cubicBezTo>
                <a:cubicBezTo>
                  <a:pt x="484225" y="32918"/>
                  <a:pt x="488289" y="31699"/>
                  <a:pt x="491947" y="29260"/>
                </a:cubicBezTo>
                <a:cubicBezTo>
                  <a:pt x="495605" y="26822"/>
                  <a:pt x="500075" y="25196"/>
                  <a:pt x="505358" y="24384"/>
                </a:cubicBezTo>
                <a:cubicBezTo>
                  <a:pt x="510641" y="23571"/>
                  <a:pt x="517753" y="21945"/>
                  <a:pt x="526694" y="19507"/>
                </a:cubicBezTo>
                <a:lnTo>
                  <a:pt x="541325" y="3657"/>
                </a:lnTo>
                <a:lnTo>
                  <a:pt x="553517" y="2438"/>
                </a:lnTo>
                <a:close/>
              </a:path>
            </a:pathLst>
          </a:custGeom>
          <a:ln w="28575">
            <a:solidFill>
              <a:schemeClr val="bg1"/>
            </a:solidFill>
          </a:ln>
          <a:effectLst>
            <a:outerShdw blurRad="50800" dist="38100" dir="2700000" algn="tl" rotWithShape="0">
              <a:prstClr val="black">
                <a:alpha val="40000"/>
              </a:prstClr>
            </a:outerShdw>
          </a:effectLst>
        </p:spPr>
      </p:pic>
      <p:pic>
        <p:nvPicPr>
          <p:cNvPr id="19" name="图片 18"/>
          <p:cNvPicPr>
            <a:picLocks noChangeAspect="1"/>
          </p:cNvPicPr>
          <p:nvPr/>
        </p:nvPicPr>
        <p:blipFill>
          <a:blip r:embed="rId4" cstate="print"/>
          <a:srcRect l="25639" t="20068" r="27513" b="28539"/>
          <a:stretch>
            <a:fillRect/>
          </a:stretch>
        </p:blipFill>
        <p:spPr>
          <a:xfrm>
            <a:off x="6479302" y="1687463"/>
            <a:ext cx="1900459" cy="1949243"/>
          </a:xfrm>
          <a:custGeom>
            <a:avLst/>
            <a:gdLst/>
            <a:ahLst/>
            <a:cxnLst/>
            <a:rect l="l" t="t" r="r" b="b"/>
            <a:pathLst>
              <a:path w="1570329" h="1610639">
                <a:moveTo>
                  <a:pt x="893826" y="1084859"/>
                </a:moveTo>
                <a:lnTo>
                  <a:pt x="878052" y="1091869"/>
                </a:lnTo>
                <a:lnTo>
                  <a:pt x="883310" y="1102385"/>
                </a:lnTo>
                <a:lnTo>
                  <a:pt x="878052" y="1111148"/>
                </a:lnTo>
                <a:lnTo>
                  <a:pt x="864031" y="1111148"/>
                </a:lnTo>
                <a:lnTo>
                  <a:pt x="835990" y="1139190"/>
                </a:lnTo>
                <a:lnTo>
                  <a:pt x="800938" y="1144447"/>
                </a:lnTo>
                <a:lnTo>
                  <a:pt x="799185" y="1153210"/>
                </a:lnTo>
                <a:cubicBezTo>
                  <a:pt x="778154" y="1155547"/>
                  <a:pt x="763257" y="1156716"/>
                  <a:pt x="754494" y="1156716"/>
                </a:cubicBezTo>
                <a:cubicBezTo>
                  <a:pt x="745731" y="1156716"/>
                  <a:pt x="737844" y="1159345"/>
                  <a:pt x="730834" y="1164602"/>
                </a:cubicBezTo>
                <a:cubicBezTo>
                  <a:pt x="723823" y="1169860"/>
                  <a:pt x="713892" y="1177163"/>
                  <a:pt x="701040" y="1186510"/>
                </a:cubicBezTo>
                <a:lnTo>
                  <a:pt x="632688" y="1267129"/>
                </a:lnTo>
                <a:lnTo>
                  <a:pt x="672998" y="1188262"/>
                </a:lnTo>
                <a:cubicBezTo>
                  <a:pt x="668324" y="1189431"/>
                  <a:pt x="664819" y="1190307"/>
                  <a:pt x="662482" y="1190891"/>
                </a:cubicBezTo>
                <a:cubicBezTo>
                  <a:pt x="660146" y="1191476"/>
                  <a:pt x="640283" y="1200823"/>
                  <a:pt x="602894" y="1218933"/>
                </a:cubicBezTo>
                <a:cubicBezTo>
                  <a:pt x="565505" y="1237043"/>
                  <a:pt x="537464" y="1253109"/>
                  <a:pt x="518769" y="1267129"/>
                </a:cubicBezTo>
                <a:lnTo>
                  <a:pt x="510006" y="1400327"/>
                </a:lnTo>
                <a:lnTo>
                  <a:pt x="520522" y="1396822"/>
                </a:lnTo>
                <a:lnTo>
                  <a:pt x="517017" y="1393317"/>
                </a:lnTo>
                <a:cubicBezTo>
                  <a:pt x="525195" y="1387475"/>
                  <a:pt x="531914" y="1382217"/>
                  <a:pt x="537171" y="1377543"/>
                </a:cubicBezTo>
                <a:cubicBezTo>
                  <a:pt x="542429" y="1372870"/>
                  <a:pt x="553821" y="1367612"/>
                  <a:pt x="571347" y="1361770"/>
                </a:cubicBezTo>
                <a:cubicBezTo>
                  <a:pt x="588873" y="1355928"/>
                  <a:pt x="607568" y="1345704"/>
                  <a:pt x="627430" y="1331099"/>
                </a:cubicBezTo>
                <a:cubicBezTo>
                  <a:pt x="647293" y="1316494"/>
                  <a:pt x="663067" y="1303934"/>
                  <a:pt x="674751" y="1293418"/>
                </a:cubicBezTo>
                <a:lnTo>
                  <a:pt x="676503" y="1279398"/>
                </a:lnTo>
                <a:cubicBezTo>
                  <a:pt x="683514" y="1279398"/>
                  <a:pt x="689648" y="1279398"/>
                  <a:pt x="694905" y="1279398"/>
                </a:cubicBezTo>
                <a:cubicBezTo>
                  <a:pt x="700163" y="1279398"/>
                  <a:pt x="709511" y="1275892"/>
                  <a:pt x="722947" y="1268882"/>
                </a:cubicBezTo>
                <a:cubicBezTo>
                  <a:pt x="736384" y="1261872"/>
                  <a:pt x="746899" y="1258951"/>
                  <a:pt x="754494" y="1260119"/>
                </a:cubicBezTo>
                <a:cubicBezTo>
                  <a:pt x="762089" y="1261287"/>
                  <a:pt x="767054" y="1263040"/>
                  <a:pt x="769391" y="1265377"/>
                </a:cubicBezTo>
                <a:cubicBezTo>
                  <a:pt x="771728" y="1267714"/>
                  <a:pt x="775233" y="1270050"/>
                  <a:pt x="779907" y="1272387"/>
                </a:cubicBezTo>
                <a:lnTo>
                  <a:pt x="781659" y="1265377"/>
                </a:lnTo>
                <a:lnTo>
                  <a:pt x="785164" y="1261872"/>
                </a:lnTo>
                <a:lnTo>
                  <a:pt x="778154" y="1279398"/>
                </a:lnTo>
                <a:lnTo>
                  <a:pt x="781659" y="1286408"/>
                </a:lnTo>
                <a:lnTo>
                  <a:pt x="804443" y="1289913"/>
                </a:lnTo>
                <a:lnTo>
                  <a:pt x="799185" y="1296924"/>
                </a:lnTo>
                <a:cubicBezTo>
                  <a:pt x="808532" y="1303934"/>
                  <a:pt x="814959" y="1308316"/>
                  <a:pt x="818464" y="1310068"/>
                </a:cubicBezTo>
                <a:cubicBezTo>
                  <a:pt x="821969" y="1311821"/>
                  <a:pt x="828979" y="1314157"/>
                  <a:pt x="839495" y="1317079"/>
                </a:cubicBezTo>
                <a:cubicBezTo>
                  <a:pt x="850011" y="1320000"/>
                  <a:pt x="860526" y="1324381"/>
                  <a:pt x="871042" y="1330223"/>
                </a:cubicBezTo>
                <a:lnTo>
                  <a:pt x="869289" y="1324965"/>
                </a:lnTo>
                <a:lnTo>
                  <a:pt x="879805" y="1326718"/>
                </a:lnTo>
                <a:lnTo>
                  <a:pt x="864031" y="1310944"/>
                </a:lnTo>
                <a:lnTo>
                  <a:pt x="886815" y="1321460"/>
                </a:lnTo>
                <a:lnTo>
                  <a:pt x="883310" y="1314450"/>
                </a:lnTo>
                <a:lnTo>
                  <a:pt x="890320" y="1310944"/>
                </a:lnTo>
                <a:cubicBezTo>
                  <a:pt x="869289" y="1295755"/>
                  <a:pt x="851179" y="1279398"/>
                  <a:pt x="835990" y="1261872"/>
                </a:cubicBezTo>
                <a:lnTo>
                  <a:pt x="886815" y="1288161"/>
                </a:lnTo>
                <a:lnTo>
                  <a:pt x="807948" y="1232077"/>
                </a:lnTo>
                <a:lnTo>
                  <a:pt x="848258" y="1246098"/>
                </a:lnTo>
                <a:lnTo>
                  <a:pt x="844753" y="1233830"/>
                </a:lnTo>
                <a:lnTo>
                  <a:pt x="885063" y="1254861"/>
                </a:lnTo>
                <a:lnTo>
                  <a:pt x="858774" y="1232077"/>
                </a:lnTo>
                <a:lnTo>
                  <a:pt x="864031" y="1228572"/>
                </a:lnTo>
                <a:cubicBezTo>
                  <a:pt x="873379" y="1234414"/>
                  <a:pt x="882726" y="1236167"/>
                  <a:pt x="892073" y="1233830"/>
                </a:cubicBezTo>
                <a:lnTo>
                  <a:pt x="869289" y="1212799"/>
                </a:lnTo>
                <a:lnTo>
                  <a:pt x="892073" y="1223314"/>
                </a:lnTo>
                <a:close/>
                <a:moveTo>
                  <a:pt x="874547" y="902589"/>
                </a:moveTo>
                <a:cubicBezTo>
                  <a:pt x="798601" y="915441"/>
                  <a:pt x="724992" y="937641"/>
                  <a:pt x="653719" y="969187"/>
                </a:cubicBezTo>
                <a:lnTo>
                  <a:pt x="648462" y="979703"/>
                </a:lnTo>
                <a:cubicBezTo>
                  <a:pt x="642620" y="978535"/>
                  <a:pt x="632104" y="980579"/>
                  <a:pt x="616915" y="985837"/>
                </a:cubicBezTo>
                <a:cubicBezTo>
                  <a:pt x="601726" y="991095"/>
                  <a:pt x="586828" y="996061"/>
                  <a:pt x="572223" y="1000734"/>
                </a:cubicBezTo>
                <a:cubicBezTo>
                  <a:pt x="557619" y="1005408"/>
                  <a:pt x="535127" y="1015923"/>
                  <a:pt x="504748" y="1032281"/>
                </a:cubicBezTo>
                <a:lnTo>
                  <a:pt x="510006" y="1153210"/>
                </a:lnTo>
                <a:cubicBezTo>
                  <a:pt x="511175" y="1150874"/>
                  <a:pt x="513219" y="1149121"/>
                  <a:pt x="516140" y="1147953"/>
                </a:cubicBezTo>
                <a:cubicBezTo>
                  <a:pt x="519061" y="1146784"/>
                  <a:pt x="532498" y="1145616"/>
                  <a:pt x="556450" y="1144447"/>
                </a:cubicBezTo>
                <a:cubicBezTo>
                  <a:pt x="580402" y="1143279"/>
                  <a:pt x="616623" y="1130427"/>
                  <a:pt x="665111" y="1105890"/>
                </a:cubicBezTo>
                <a:cubicBezTo>
                  <a:pt x="713600" y="1081354"/>
                  <a:pt x="739889" y="1066749"/>
                  <a:pt x="743978" y="1062075"/>
                </a:cubicBezTo>
                <a:cubicBezTo>
                  <a:pt x="748068" y="1057402"/>
                  <a:pt x="753033" y="1052728"/>
                  <a:pt x="758875" y="1048054"/>
                </a:cubicBezTo>
                <a:lnTo>
                  <a:pt x="760628" y="1039291"/>
                </a:lnTo>
                <a:lnTo>
                  <a:pt x="765886" y="1032281"/>
                </a:lnTo>
                <a:lnTo>
                  <a:pt x="778154" y="1048054"/>
                </a:lnTo>
                <a:cubicBezTo>
                  <a:pt x="792175" y="1051560"/>
                  <a:pt x="802983" y="1054188"/>
                  <a:pt x="810577" y="1055941"/>
                </a:cubicBezTo>
                <a:cubicBezTo>
                  <a:pt x="818172" y="1057694"/>
                  <a:pt x="827519" y="1056817"/>
                  <a:pt x="838619" y="1053312"/>
                </a:cubicBezTo>
                <a:cubicBezTo>
                  <a:pt x="849718" y="1049807"/>
                  <a:pt x="858481" y="1049223"/>
                  <a:pt x="864908" y="1051560"/>
                </a:cubicBezTo>
                <a:cubicBezTo>
                  <a:pt x="871334" y="1053896"/>
                  <a:pt x="879805" y="1056233"/>
                  <a:pt x="890320" y="1058570"/>
                </a:cubicBezTo>
                <a:cubicBezTo>
                  <a:pt x="890320" y="1050391"/>
                  <a:pt x="890905" y="1043965"/>
                  <a:pt x="892073" y="1039291"/>
                </a:cubicBezTo>
                <a:cubicBezTo>
                  <a:pt x="893241" y="1034618"/>
                  <a:pt x="892073" y="1022642"/>
                  <a:pt x="888568" y="1003363"/>
                </a:cubicBezTo>
                <a:cubicBezTo>
                  <a:pt x="885063" y="984084"/>
                  <a:pt x="880389" y="950493"/>
                  <a:pt x="874547" y="902589"/>
                </a:cubicBezTo>
                <a:close/>
                <a:moveTo>
                  <a:pt x="762381" y="625678"/>
                </a:moveTo>
                <a:lnTo>
                  <a:pt x="762381" y="632688"/>
                </a:lnTo>
                <a:lnTo>
                  <a:pt x="750112" y="634441"/>
                </a:lnTo>
                <a:lnTo>
                  <a:pt x="741349" y="648462"/>
                </a:lnTo>
                <a:cubicBezTo>
                  <a:pt x="719150" y="664819"/>
                  <a:pt x="699287" y="680008"/>
                  <a:pt x="681761" y="694029"/>
                </a:cubicBezTo>
                <a:lnTo>
                  <a:pt x="706297" y="692277"/>
                </a:lnTo>
                <a:lnTo>
                  <a:pt x="702792" y="709803"/>
                </a:lnTo>
                <a:lnTo>
                  <a:pt x="695782" y="702792"/>
                </a:lnTo>
                <a:cubicBezTo>
                  <a:pt x="698119" y="710971"/>
                  <a:pt x="696950" y="716813"/>
                  <a:pt x="692277" y="720318"/>
                </a:cubicBezTo>
                <a:cubicBezTo>
                  <a:pt x="633857" y="757707"/>
                  <a:pt x="575437" y="794512"/>
                  <a:pt x="517017" y="830732"/>
                </a:cubicBezTo>
                <a:lnTo>
                  <a:pt x="506501" y="844753"/>
                </a:lnTo>
                <a:lnTo>
                  <a:pt x="506501" y="834237"/>
                </a:lnTo>
                <a:lnTo>
                  <a:pt x="483717" y="904341"/>
                </a:lnTo>
                <a:cubicBezTo>
                  <a:pt x="487222" y="906678"/>
                  <a:pt x="489559" y="908723"/>
                  <a:pt x="490728" y="910475"/>
                </a:cubicBezTo>
                <a:cubicBezTo>
                  <a:pt x="491896" y="912228"/>
                  <a:pt x="492772" y="914857"/>
                  <a:pt x="493357" y="918362"/>
                </a:cubicBezTo>
                <a:cubicBezTo>
                  <a:pt x="493941" y="921867"/>
                  <a:pt x="495401" y="928293"/>
                  <a:pt x="497738" y="937641"/>
                </a:cubicBezTo>
                <a:cubicBezTo>
                  <a:pt x="523443" y="923620"/>
                  <a:pt x="545058" y="911644"/>
                  <a:pt x="562584" y="901712"/>
                </a:cubicBezTo>
                <a:cubicBezTo>
                  <a:pt x="580110" y="891781"/>
                  <a:pt x="612825" y="875423"/>
                  <a:pt x="660730" y="852639"/>
                </a:cubicBezTo>
                <a:cubicBezTo>
                  <a:pt x="708634" y="829856"/>
                  <a:pt x="752449" y="814667"/>
                  <a:pt x="792175" y="807072"/>
                </a:cubicBezTo>
                <a:cubicBezTo>
                  <a:pt x="831900" y="799477"/>
                  <a:pt x="858189" y="787793"/>
                  <a:pt x="871042" y="772020"/>
                </a:cubicBezTo>
                <a:cubicBezTo>
                  <a:pt x="883894" y="756246"/>
                  <a:pt x="892365" y="748652"/>
                  <a:pt x="896454" y="749236"/>
                </a:cubicBezTo>
                <a:cubicBezTo>
                  <a:pt x="900544" y="749820"/>
                  <a:pt x="906094" y="750112"/>
                  <a:pt x="913104" y="750112"/>
                </a:cubicBezTo>
                <a:cubicBezTo>
                  <a:pt x="888568" y="727913"/>
                  <a:pt x="871334" y="711847"/>
                  <a:pt x="861402" y="701916"/>
                </a:cubicBezTo>
                <a:cubicBezTo>
                  <a:pt x="851471" y="691985"/>
                  <a:pt x="839495" y="682637"/>
                  <a:pt x="825474" y="673874"/>
                </a:cubicBezTo>
                <a:cubicBezTo>
                  <a:pt x="811453" y="665111"/>
                  <a:pt x="791006" y="649046"/>
                  <a:pt x="764133" y="625678"/>
                </a:cubicBezTo>
                <a:close/>
                <a:moveTo>
                  <a:pt x="687019" y="573100"/>
                </a:moveTo>
                <a:lnTo>
                  <a:pt x="629183" y="620420"/>
                </a:lnTo>
                <a:lnTo>
                  <a:pt x="695782" y="583615"/>
                </a:lnTo>
                <a:lnTo>
                  <a:pt x="688771" y="574852"/>
                </a:lnTo>
                <a:close/>
                <a:moveTo>
                  <a:pt x="857021" y="452170"/>
                </a:moveTo>
                <a:lnTo>
                  <a:pt x="734339" y="539800"/>
                </a:lnTo>
                <a:lnTo>
                  <a:pt x="757123" y="550316"/>
                </a:lnTo>
                <a:lnTo>
                  <a:pt x="869289" y="502996"/>
                </a:lnTo>
                <a:cubicBezTo>
                  <a:pt x="869289" y="498322"/>
                  <a:pt x="869581" y="495109"/>
                  <a:pt x="870165" y="493357"/>
                </a:cubicBezTo>
                <a:cubicBezTo>
                  <a:pt x="870750" y="491604"/>
                  <a:pt x="869581" y="488099"/>
                  <a:pt x="866660" y="482841"/>
                </a:cubicBezTo>
                <a:cubicBezTo>
                  <a:pt x="863739" y="477583"/>
                  <a:pt x="861110" y="467944"/>
                  <a:pt x="858774" y="453923"/>
                </a:cubicBezTo>
                <a:close/>
                <a:moveTo>
                  <a:pt x="827227" y="368046"/>
                </a:moveTo>
                <a:cubicBezTo>
                  <a:pt x="805027" y="375056"/>
                  <a:pt x="786917" y="384987"/>
                  <a:pt x="772896" y="397840"/>
                </a:cubicBezTo>
                <a:lnTo>
                  <a:pt x="762381" y="410108"/>
                </a:lnTo>
                <a:lnTo>
                  <a:pt x="750112" y="417118"/>
                </a:lnTo>
                <a:lnTo>
                  <a:pt x="762381" y="397840"/>
                </a:lnTo>
                <a:lnTo>
                  <a:pt x="732586" y="418871"/>
                </a:lnTo>
                <a:cubicBezTo>
                  <a:pt x="730250" y="423545"/>
                  <a:pt x="726744" y="428218"/>
                  <a:pt x="722071" y="432892"/>
                </a:cubicBezTo>
                <a:lnTo>
                  <a:pt x="722071" y="422376"/>
                </a:lnTo>
                <a:lnTo>
                  <a:pt x="671245" y="462686"/>
                </a:lnTo>
                <a:lnTo>
                  <a:pt x="674751" y="474954"/>
                </a:lnTo>
                <a:cubicBezTo>
                  <a:pt x="666572" y="481965"/>
                  <a:pt x="660146" y="487514"/>
                  <a:pt x="655472" y="491604"/>
                </a:cubicBezTo>
                <a:cubicBezTo>
                  <a:pt x="650798" y="495693"/>
                  <a:pt x="646709" y="497738"/>
                  <a:pt x="643204" y="497738"/>
                </a:cubicBezTo>
                <a:cubicBezTo>
                  <a:pt x="639699" y="497738"/>
                  <a:pt x="635025" y="497738"/>
                  <a:pt x="629183" y="497738"/>
                </a:cubicBezTo>
                <a:lnTo>
                  <a:pt x="620420" y="511759"/>
                </a:lnTo>
                <a:cubicBezTo>
                  <a:pt x="613410" y="515264"/>
                  <a:pt x="607568" y="517017"/>
                  <a:pt x="602894" y="517017"/>
                </a:cubicBezTo>
                <a:lnTo>
                  <a:pt x="588873" y="539800"/>
                </a:lnTo>
                <a:lnTo>
                  <a:pt x="681761" y="494233"/>
                </a:lnTo>
                <a:lnTo>
                  <a:pt x="680008" y="497738"/>
                </a:lnTo>
                <a:cubicBezTo>
                  <a:pt x="648462" y="514096"/>
                  <a:pt x="618083" y="531037"/>
                  <a:pt x="588873" y="548563"/>
                </a:cubicBezTo>
                <a:lnTo>
                  <a:pt x="578358" y="583615"/>
                </a:lnTo>
                <a:cubicBezTo>
                  <a:pt x="663651" y="518185"/>
                  <a:pt x="748944" y="451002"/>
                  <a:pt x="834237" y="382066"/>
                </a:cubicBezTo>
                <a:close/>
                <a:moveTo>
                  <a:pt x="890320" y="327736"/>
                </a:moveTo>
                <a:lnTo>
                  <a:pt x="878052" y="343509"/>
                </a:lnTo>
                <a:lnTo>
                  <a:pt x="871042" y="336499"/>
                </a:lnTo>
                <a:lnTo>
                  <a:pt x="871042" y="347014"/>
                </a:lnTo>
                <a:lnTo>
                  <a:pt x="855268" y="352272"/>
                </a:lnTo>
                <a:lnTo>
                  <a:pt x="850011" y="364540"/>
                </a:lnTo>
                <a:lnTo>
                  <a:pt x="858774" y="366293"/>
                </a:lnTo>
                <a:lnTo>
                  <a:pt x="890320" y="329488"/>
                </a:lnTo>
                <a:close/>
                <a:moveTo>
                  <a:pt x="704545" y="0"/>
                </a:moveTo>
                <a:lnTo>
                  <a:pt x="708050" y="8763"/>
                </a:lnTo>
                <a:cubicBezTo>
                  <a:pt x="711555" y="5257"/>
                  <a:pt x="714184" y="2920"/>
                  <a:pt x="715937" y="1752"/>
                </a:cubicBezTo>
                <a:cubicBezTo>
                  <a:pt x="717689" y="584"/>
                  <a:pt x="720026" y="1168"/>
                  <a:pt x="722947" y="3505"/>
                </a:cubicBezTo>
                <a:cubicBezTo>
                  <a:pt x="725868" y="5841"/>
                  <a:pt x="730250" y="7594"/>
                  <a:pt x="736092" y="8763"/>
                </a:cubicBezTo>
                <a:lnTo>
                  <a:pt x="748360" y="22783"/>
                </a:lnTo>
                <a:cubicBezTo>
                  <a:pt x="735507" y="42646"/>
                  <a:pt x="724992" y="62509"/>
                  <a:pt x="716813" y="82372"/>
                </a:cubicBezTo>
                <a:cubicBezTo>
                  <a:pt x="724992" y="80035"/>
                  <a:pt x="730542" y="77698"/>
                  <a:pt x="733463" y="75361"/>
                </a:cubicBezTo>
                <a:cubicBezTo>
                  <a:pt x="736384" y="73025"/>
                  <a:pt x="739889" y="72148"/>
                  <a:pt x="743978" y="72732"/>
                </a:cubicBezTo>
                <a:cubicBezTo>
                  <a:pt x="748068" y="73317"/>
                  <a:pt x="753910" y="70980"/>
                  <a:pt x="761504" y="65722"/>
                </a:cubicBezTo>
                <a:cubicBezTo>
                  <a:pt x="769099" y="60464"/>
                  <a:pt x="776401" y="57543"/>
                  <a:pt x="783412" y="56959"/>
                </a:cubicBezTo>
                <a:cubicBezTo>
                  <a:pt x="790422" y="56375"/>
                  <a:pt x="799477" y="52870"/>
                  <a:pt x="810577" y="46443"/>
                </a:cubicBezTo>
                <a:cubicBezTo>
                  <a:pt x="821677" y="40017"/>
                  <a:pt x="840663" y="35344"/>
                  <a:pt x="867537" y="32423"/>
                </a:cubicBezTo>
                <a:cubicBezTo>
                  <a:pt x="894410" y="29502"/>
                  <a:pt x="916025" y="35051"/>
                  <a:pt x="932383" y="49072"/>
                </a:cubicBezTo>
                <a:cubicBezTo>
                  <a:pt x="948740" y="63093"/>
                  <a:pt x="967435" y="80035"/>
                  <a:pt x="988466" y="99898"/>
                </a:cubicBezTo>
                <a:lnTo>
                  <a:pt x="1011250" y="134950"/>
                </a:lnTo>
                <a:lnTo>
                  <a:pt x="988466" y="170002"/>
                </a:lnTo>
                <a:lnTo>
                  <a:pt x="997229" y="173507"/>
                </a:lnTo>
                <a:cubicBezTo>
                  <a:pt x="990219" y="175844"/>
                  <a:pt x="983500" y="178181"/>
                  <a:pt x="977074" y="180517"/>
                </a:cubicBezTo>
                <a:cubicBezTo>
                  <a:pt x="970648" y="182854"/>
                  <a:pt x="944651" y="197167"/>
                  <a:pt x="899083" y="223456"/>
                </a:cubicBezTo>
                <a:cubicBezTo>
                  <a:pt x="853516" y="249745"/>
                  <a:pt x="818464" y="271068"/>
                  <a:pt x="793927" y="287426"/>
                </a:cubicBezTo>
                <a:cubicBezTo>
                  <a:pt x="769391" y="303784"/>
                  <a:pt x="736676" y="326567"/>
                  <a:pt x="695782" y="355777"/>
                </a:cubicBezTo>
                <a:lnTo>
                  <a:pt x="814959" y="308457"/>
                </a:lnTo>
                <a:lnTo>
                  <a:pt x="816711" y="294436"/>
                </a:lnTo>
                <a:lnTo>
                  <a:pt x="827227" y="304952"/>
                </a:lnTo>
                <a:cubicBezTo>
                  <a:pt x="850595" y="296773"/>
                  <a:pt x="873963" y="289471"/>
                  <a:pt x="897331" y="283044"/>
                </a:cubicBezTo>
                <a:cubicBezTo>
                  <a:pt x="920699" y="276618"/>
                  <a:pt x="934428" y="273989"/>
                  <a:pt x="938517" y="275158"/>
                </a:cubicBezTo>
                <a:cubicBezTo>
                  <a:pt x="942606" y="276326"/>
                  <a:pt x="945235" y="274574"/>
                  <a:pt x="946404" y="269900"/>
                </a:cubicBezTo>
                <a:lnTo>
                  <a:pt x="974445" y="292684"/>
                </a:lnTo>
                <a:lnTo>
                  <a:pt x="991971" y="320725"/>
                </a:lnTo>
                <a:lnTo>
                  <a:pt x="976198" y="352272"/>
                </a:lnTo>
                <a:lnTo>
                  <a:pt x="890320" y="424129"/>
                </a:lnTo>
                <a:lnTo>
                  <a:pt x="883310" y="438150"/>
                </a:lnTo>
                <a:lnTo>
                  <a:pt x="890320" y="434644"/>
                </a:lnTo>
                <a:lnTo>
                  <a:pt x="899083" y="438150"/>
                </a:lnTo>
                <a:cubicBezTo>
                  <a:pt x="901420" y="436981"/>
                  <a:pt x="903173" y="435813"/>
                  <a:pt x="904341" y="434644"/>
                </a:cubicBezTo>
                <a:cubicBezTo>
                  <a:pt x="905510" y="433476"/>
                  <a:pt x="909307" y="433184"/>
                  <a:pt x="915733" y="433768"/>
                </a:cubicBezTo>
                <a:cubicBezTo>
                  <a:pt x="922159" y="434352"/>
                  <a:pt x="930630" y="434644"/>
                  <a:pt x="941146" y="434644"/>
                </a:cubicBezTo>
                <a:lnTo>
                  <a:pt x="944651" y="425881"/>
                </a:lnTo>
                <a:cubicBezTo>
                  <a:pt x="952830" y="423545"/>
                  <a:pt x="959256" y="421792"/>
                  <a:pt x="963930" y="420624"/>
                </a:cubicBezTo>
                <a:cubicBezTo>
                  <a:pt x="968603" y="419455"/>
                  <a:pt x="973277" y="419747"/>
                  <a:pt x="977950" y="421500"/>
                </a:cubicBezTo>
                <a:cubicBezTo>
                  <a:pt x="982624" y="423253"/>
                  <a:pt x="987298" y="423837"/>
                  <a:pt x="991971" y="423253"/>
                </a:cubicBezTo>
                <a:cubicBezTo>
                  <a:pt x="996645" y="422668"/>
                  <a:pt x="1004532" y="424421"/>
                  <a:pt x="1015631" y="428510"/>
                </a:cubicBezTo>
                <a:cubicBezTo>
                  <a:pt x="1026731" y="432600"/>
                  <a:pt x="1035202" y="437273"/>
                  <a:pt x="1041044" y="442531"/>
                </a:cubicBezTo>
                <a:cubicBezTo>
                  <a:pt x="1046886" y="447789"/>
                  <a:pt x="1055649" y="455091"/>
                  <a:pt x="1067333" y="464439"/>
                </a:cubicBezTo>
                <a:lnTo>
                  <a:pt x="1056817" y="474954"/>
                </a:lnTo>
                <a:lnTo>
                  <a:pt x="1081354" y="499491"/>
                </a:lnTo>
                <a:cubicBezTo>
                  <a:pt x="1077849" y="501827"/>
                  <a:pt x="1075804" y="503288"/>
                  <a:pt x="1075220" y="503872"/>
                </a:cubicBezTo>
                <a:cubicBezTo>
                  <a:pt x="1074636" y="504456"/>
                  <a:pt x="1071422" y="503872"/>
                  <a:pt x="1065580" y="502119"/>
                </a:cubicBezTo>
                <a:cubicBezTo>
                  <a:pt x="1059738" y="500367"/>
                  <a:pt x="1050683" y="501535"/>
                  <a:pt x="1038415" y="505625"/>
                </a:cubicBezTo>
                <a:cubicBezTo>
                  <a:pt x="1026147" y="509714"/>
                  <a:pt x="1008913" y="511467"/>
                  <a:pt x="986713" y="510882"/>
                </a:cubicBezTo>
                <a:cubicBezTo>
                  <a:pt x="964514" y="510298"/>
                  <a:pt x="941730" y="517017"/>
                  <a:pt x="918362" y="531037"/>
                </a:cubicBezTo>
                <a:cubicBezTo>
                  <a:pt x="894994" y="545058"/>
                  <a:pt x="879221" y="554990"/>
                  <a:pt x="871042" y="560832"/>
                </a:cubicBezTo>
                <a:cubicBezTo>
                  <a:pt x="862863" y="566674"/>
                  <a:pt x="856437" y="570471"/>
                  <a:pt x="851763" y="572223"/>
                </a:cubicBezTo>
                <a:cubicBezTo>
                  <a:pt x="847090" y="573976"/>
                  <a:pt x="839495" y="577189"/>
                  <a:pt x="828979" y="581863"/>
                </a:cubicBezTo>
                <a:cubicBezTo>
                  <a:pt x="934135" y="647293"/>
                  <a:pt x="1000442" y="689356"/>
                  <a:pt x="1027900" y="708050"/>
                </a:cubicBezTo>
                <a:cubicBezTo>
                  <a:pt x="1055357" y="726744"/>
                  <a:pt x="1078141" y="735799"/>
                  <a:pt x="1096251" y="735215"/>
                </a:cubicBezTo>
                <a:cubicBezTo>
                  <a:pt x="1114361" y="734631"/>
                  <a:pt x="1132763" y="743102"/>
                  <a:pt x="1151458" y="760628"/>
                </a:cubicBezTo>
                <a:cubicBezTo>
                  <a:pt x="1170152" y="778154"/>
                  <a:pt x="1192352" y="789254"/>
                  <a:pt x="1218057" y="793927"/>
                </a:cubicBezTo>
                <a:cubicBezTo>
                  <a:pt x="1243762" y="798601"/>
                  <a:pt x="1261288" y="802983"/>
                  <a:pt x="1270635" y="807072"/>
                </a:cubicBezTo>
                <a:cubicBezTo>
                  <a:pt x="1279982" y="811161"/>
                  <a:pt x="1289621" y="813790"/>
                  <a:pt x="1299553" y="814959"/>
                </a:cubicBezTo>
                <a:cubicBezTo>
                  <a:pt x="1309484" y="816127"/>
                  <a:pt x="1315034" y="816419"/>
                  <a:pt x="1316202" y="815835"/>
                </a:cubicBezTo>
                <a:cubicBezTo>
                  <a:pt x="1317371" y="815251"/>
                  <a:pt x="1319707" y="814374"/>
                  <a:pt x="1323213" y="813206"/>
                </a:cubicBezTo>
                <a:cubicBezTo>
                  <a:pt x="1324381" y="815543"/>
                  <a:pt x="1335481" y="817587"/>
                  <a:pt x="1356512" y="819340"/>
                </a:cubicBezTo>
                <a:cubicBezTo>
                  <a:pt x="1377543" y="821093"/>
                  <a:pt x="1395361" y="824306"/>
                  <a:pt x="1409966" y="828979"/>
                </a:cubicBezTo>
                <a:cubicBezTo>
                  <a:pt x="1424571" y="833653"/>
                  <a:pt x="1439760" y="840663"/>
                  <a:pt x="1455534" y="850011"/>
                </a:cubicBezTo>
                <a:cubicBezTo>
                  <a:pt x="1471307" y="859358"/>
                  <a:pt x="1495552" y="875715"/>
                  <a:pt x="1528267" y="899083"/>
                </a:cubicBezTo>
                <a:cubicBezTo>
                  <a:pt x="1525930" y="902589"/>
                  <a:pt x="1525054" y="905218"/>
                  <a:pt x="1525638" y="906970"/>
                </a:cubicBezTo>
                <a:cubicBezTo>
                  <a:pt x="1526222" y="908723"/>
                  <a:pt x="1525930" y="911059"/>
                  <a:pt x="1524762" y="913981"/>
                </a:cubicBezTo>
                <a:cubicBezTo>
                  <a:pt x="1523593" y="916901"/>
                  <a:pt x="1523301" y="919238"/>
                  <a:pt x="1523885" y="920991"/>
                </a:cubicBezTo>
                <a:cubicBezTo>
                  <a:pt x="1524470" y="922743"/>
                  <a:pt x="1523593" y="925957"/>
                  <a:pt x="1521256" y="930630"/>
                </a:cubicBezTo>
                <a:cubicBezTo>
                  <a:pt x="1523593" y="934135"/>
                  <a:pt x="1525638" y="936764"/>
                  <a:pt x="1527391" y="938517"/>
                </a:cubicBezTo>
                <a:cubicBezTo>
                  <a:pt x="1529143" y="940270"/>
                  <a:pt x="1529727" y="942898"/>
                  <a:pt x="1529143" y="946404"/>
                </a:cubicBezTo>
                <a:cubicBezTo>
                  <a:pt x="1528559" y="949909"/>
                  <a:pt x="1528851" y="955751"/>
                  <a:pt x="1530020" y="963930"/>
                </a:cubicBezTo>
                <a:lnTo>
                  <a:pt x="1538782" y="970940"/>
                </a:lnTo>
                <a:cubicBezTo>
                  <a:pt x="1539951" y="980287"/>
                  <a:pt x="1538782" y="987882"/>
                  <a:pt x="1535277" y="993724"/>
                </a:cubicBezTo>
                <a:lnTo>
                  <a:pt x="1544040" y="1000734"/>
                </a:lnTo>
                <a:lnTo>
                  <a:pt x="1530020" y="1025271"/>
                </a:lnTo>
                <a:lnTo>
                  <a:pt x="1542288" y="1039291"/>
                </a:lnTo>
                <a:lnTo>
                  <a:pt x="1540535" y="1046302"/>
                </a:lnTo>
                <a:lnTo>
                  <a:pt x="1547545" y="1055065"/>
                </a:lnTo>
                <a:lnTo>
                  <a:pt x="1544040" y="1060323"/>
                </a:lnTo>
                <a:lnTo>
                  <a:pt x="1566824" y="1060323"/>
                </a:lnTo>
                <a:lnTo>
                  <a:pt x="1570329" y="1067333"/>
                </a:lnTo>
                <a:lnTo>
                  <a:pt x="1544040" y="1084859"/>
                </a:lnTo>
                <a:lnTo>
                  <a:pt x="1556308" y="1095375"/>
                </a:lnTo>
                <a:cubicBezTo>
                  <a:pt x="1556308" y="1114069"/>
                  <a:pt x="1551051" y="1129258"/>
                  <a:pt x="1540535" y="1140942"/>
                </a:cubicBezTo>
                <a:lnTo>
                  <a:pt x="1554556" y="1142695"/>
                </a:lnTo>
                <a:lnTo>
                  <a:pt x="1510741" y="1158468"/>
                </a:lnTo>
                <a:lnTo>
                  <a:pt x="1519504" y="1163726"/>
                </a:lnTo>
                <a:cubicBezTo>
                  <a:pt x="1496136" y="1166063"/>
                  <a:pt x="1475397" y="1165771"/>
                  <a:pt x="1457287" y="1162850"/>
                </a:cubicBezTo>
                <a:cubicBezTo>
                  <a:pt x="1439176" y="1159929"/>
                  <a:pt x="1421650" y="1158176"/>
                  <a:pt x="1404709" y="1157592"/>
                </a:cubicBezTo>
                <a:cubicBezTo>
                  <a:pt x="1387767" y="1157008"/>
                  <a:pt x="1368196" y="1155255"/>
                  <a:pt x="1345996" y="1152334"/>
                </a:cubicBezTo>
                <a:cubicBezTo>
                  <a:pt x="1323797" y="1149413"/>
                  <a:pt x="1306271" y="1146784"/>
                  <a:pt x="1293418" y="1144447"/>
                </a:cubicBezTo>
                <a:lnTo>
                  <a:pt x="1272387" y="1123416"/>
                </a:lnTo>
                <a:lnTo>
                  <a:pt x="1242593" y="1102385"/>
                </a:lnTo>
                <a:lnTo>
                  <a:pt x="1167231" y="983208"/>
                </a:lnTo>
                <a:lnTo>
                  <a:pt x="1069086" y="888568"/>
                </a:lnTo>
                <a:cubicBezTo>
                  <a:pt x="1065580" y="895578"/>
                  <a:pt x="1062367" y="900544"/>
                  <a:pt x="1059446" y="903465"/>
                </a:cubicBezTo>
                <a:cubicBezTo>
                  <a:pt x="1056525" y="906386"/>
                  <a:pt x="1055649" y="912520"/>
                  <a:pt x="1056817" y="921867"/>
                </a:cubicBezTo>
                <a:cubicBezTo>
                  <a:pt x="1057986" y="931214"/>
                  <a:pt x="1057110" y="938225"/>
                  <a:pt x="1054189" y="942898"/>
                </a:cubicBezTo>
                <a:cubicBezTo>
                  <a:pt x="1051267" y="947572"/>
                  <a:pt x="1050975" y="951954"/>
                  <a:pt x="1053312" y="956043"/>
                </a:cubicBezTo>
                <a:cubicBezTo>
                  <a:pt x="1055649" y="960132"/>
                  <a:pt x="1056233" y="965974"/>
                  <a:pt x="1055065" y="973569"/>
                </a:cubicBezTo>
                <a:lnTo>
                  <a:pt x="1055065" y="990219"/>
                </a:lnTo>
                <a:lnTo>
                  <a:pt x="1058570" y="993724"/>
                </a:lnTo>
                <a:lnTo>
                  <a:pt x="1055880" y="1004098"/>
                </a:lnTo>
                <a:lnTo>
                  <a:pt x="1056160" y="1006156"/>
                </a:lnTo>
                <a:cubicBezTo>
                  <a:pt x="1057475" y="1015686"/>
                  <a:pt x="1059446" y="1029652"/>
                  <a:pt x="1062075" y="1048054"/>
                </a:cubicBezTo>
                <a:cubicBezTo>
                  <a:pt x="1057402" y="1053896"/>
                  <a:pt x="1053896" y="1057986"/>
                  <a:pt x="1051560" y="1060323"/>
                </a:cubicBezTo>
                <a:cubicBezTo>
                  <a:pt x="1049223" y="1062659"/>
                  <a:pt x="1048054" y="1066749"/>
                  <a:pt x="1048054" y="1072591"/>
                </a:cubicBezTo>
                <a:cubicBezTo>
                  <a:pt x="1048054" y="1078433"/>
                  <a:pt x="1048054" y="1087196"/>
                  <a:pt x="1048054" y="1098880"/>
                </a:cubicBezTo>
                <a:lnTo>
                  <a:pt x="1056817" y="1102385"/>
                </a:lnTo>
                <a:cubicBezTo>
                  <a:pt x="1055649" y="1119911"/>
                  <a:pt x="1055065" y="1136853"/>
                  <a:pt x="1055065" y="1153210"/>
                </a:cubicBezTo>
                <a:lnTo>
                  <a:pt x="1060323" y="1156716"/>
                </a:lnTo>
                <a:lnTo>
                  <a:pt x="1053312" y="1175994"/>
                </a:lnTo>
                <a:lnTo>
                  <a:pt x="1048054" y="1163726"/>
                </a:lnTo>
                <a:cubicBezTo>
                  <a:pt x="1044549" y="1173073"/>
                  <a:pt x="1046302" y="1181836"/>
                  <a:pt x="1053312" y="1190015"/>
                </a:cubicBezTo>
                <a:lnTo>
                  <a:pt x="1058570" y="1172489"/>
                </a:lnTo>
                <a:cubicBezTo>
                  <a:pt x="1051560" y="1213383"/>
                  <a:pt x="1050975" y="1254861"/>
                  <a:pt x="1056817" y="1296924"/>
                </a:cubicBezTo>
                <a:lnTo>
                  <a:pt x="1063828" y="1254861"/>
                </a:lnTo>
                <a:lnTo>
                  <a:pt x="1062075" y="1358265"/>
                </a:lnTo>
                <a:lnTo>
                  <a:pt x="1055065" y="1354759"/>
                </a:lnTo>
                <a:cubicBezTo>
                  <a:pt x="1053896" y="1372285"/>
                  <a:pt x="1052436" y="1383969"/>
                  <a:pt x="1050683" y="1389811"/>
                </a:cubicBezTo>
                <a:cubicBezTo>
                  <a:pt x="1048931" y="1395653"/>
                  <a:pt x="1048931" y="1401203"/>
                  <a:pt x="1050683" y="1406461"/>
                </a:cubicBezTo>
                <a:cubicBezTo>
                  <a:pt x="1052436" y="1411719"/>
                  <a:pt x="1054481" y="1421358"/>
                  <a:pt x="1056817" y="1435379"/>
                </a:cubicBezTo>
                <a:lnTo>
                  <a:pt x="1069086" y="1435379"/>
                </a:lnTo>
                <a:lnTo>
                  <a:pt x="1074343" y="1458163"/>
                </a:lnTo>
                <a:lnTo>
                  <a:pt x="1081354" y="1451152"/>
                </a:lnTo>
                <a:lnTo>
                  <a:pt x="1086612" y="1458163"/>
                </a:lnTo>
                <a:lnTo>
                  <a:pt x="1088364" y="1437132"/>
                </a:lnTo>
                <a:cubicBezTo>
                  <a:pt x="1089533" y="1438300"/>
                  <a:pt x="1090993" y="1439761"/>
                  <a:pt x="1092746" y="1441513"/>
                </a:cubicBezTo>
                <a:cubicBezTo>
                  <a:pt x="1094498" y="1443266"/>
                  <a:pt x="1093914" y="1447355"/>
                  <a:pt x="1090993" y="1453781"/>
                </a:cubicBezTo>
                <a:cubicBezTo>
                  <a:pt x="1088072" y="1460208"/>
                  <a:pt x="1086027" y="1471015"/>
                  <a:pt x="1084859" y="1486204"/>
                </a:cubicBezTo>
                <a:lnTo>
                  <a:pt x="1077849" y="1491462"/>
                </a:lnTo>
                <a:lnTo>
                  <a:pt x="1077849" y="1468678"/>
                </a:lnTo>
                <a:lnTo>
                  <a:pt x="1070838" y="1466926"/>
                </a:lnTo>
                <a:lnTo>
                  <a:pt x="1058570" y="1454658"/>
                </a:lnTo>
                <a:lnTo>
                  <a:pt x="1067333" y="1496720"/>
                </a:lnTo>
                <a:lnTo>
                  <a:pt x="1055065" y="1503730"/>
                </a:lnTo>
                <a:lnTo>
                  <a:pt x="1046302" y="1493215"/>
                </a:lnTo>
                <a:cubicBezTo>
                  <a:pt x="1041628" y="1509572"/>
                  <a:pt x="1036955" y="1524762"/>
                  <a:pt x="1032281" y="1538782"/>
                </a:cubicBezTo>
                <a:lnTo>
                  <a:pt x="1020013" y="1538782"/>
                </a:lnTo>
                <a:lnTo>
                  <a:pt x="1007745" y="1554556"/>
                </a:lnTo>
                <a:lnTo>
                  <a:pt x="988466" y="1570329"/>
                </a:lnTo>
                <a:cubicBezTo>
                  <a:pt x="981456" y="1584350"/>
                  <a:pt x="975614" y="1597202"/>
                  <a:pt x="970940" y="1608886"/>
                </a:cubicBezTo>
                <a:cubicBezTo>
                  <a:pt x="968603" y="1607718"/>
                  <a:pt x="966558" y="1605965"/>
                  <a:pt x="964806" y="1603629"/>
                </a:cubicBezTo>
                <a:cubicBezTo>
                  <a:pt x="963053" y="1601292"/>
                  <a:pt x="960717" y="1599831"/>
                  <a:pt x="957795" y="1599247"/>
                </a:cubicBezTo>
                <a:cubicBezTo>
                  <a:pt x="954874" y="1598663"/>
                  <a:pt x="950493" y="1597202"/>
                  <a:pt x="944651" y="1594866"/>
                </a:cubicBezTo>
                <a:lnTo>
                  <a:pt x="942898" y="1607134"/>
                </a:lnTo>
                <a:lnTo>
                  <a:pt x="930630" y="1610639"/>
                </a:lnTo>
                <a:lnTo>
                  <a:pt x="902589" y="1572082"/>
                </a:lnTo>
                <a:cubicBezTo>
                  <a:pt x="890905" y="1568577"/>
                  <a:pt x="880389" y="1562735"/>
                  <a:pt x="871042" y="1554556"/>
                </a:cubicBezTo>
                <a:lnTo>
                  <a:pt x="876300" y="1547545"/>
                </a:lnTo>
                <a:lnTo>
                  <a:pt x="871042" y="1537030"/>
                </a:lnTo>
                <a:lnTo>
                  <a:pt x="879805" y="1535277"/>
                </a:lnTo>
                <a:cubicBezTo>
                  <a:pt x="882142" y="1527098"/>
                  <a:pt x="880097" y="1514246"/>
                  <a:pt x="873671" y="1496720"/>
                </a:cubicBezTo>
                <a:cubicBezTo>
                  <a:pt x="867244" y="1479194"/>
                  <a:pt x="861402" y="1458747"/>
                  <a:pt x="856145" y="1435379"/>
                </a:cubicBezTo>
                <a:cubicBezTo>
                  <a:pt x="850887" y="1412011"/>
                  <a:pt x="845921" y="1394485"/>
                  <a:pt x="841248" y="1382801"/>
                </a:cubicBezTo>
                <a:lnTo>
                  <a:pt x="848258" y="1381048"/>
                </a:lnTo>
                <a:lnTo>
                  <a:pt x="835990" y="1356512"/>
                </a:lnTo>
                <a:lnTo>
                  <a:pt x="809701" y="1335481"/>
                </a:lnTo>
                <a:lnTo>
                  <a:pt x="778154" y="1300429"/>
                </a:lnTo>
                <a:lnTo>
                  <a:pt x="772896" y="1298676"/>
                </a:lnTo>
                <a:cubicBezTo>
                  <a:pt x="765886" y="1319707"/>
                  <a:pt x="755954" y="1338402"/>
                  <a:pt x="743102" y="1354759"/>
                </a:cubicBezTo>
                <a:cubicBezTo>
                  <a:pt x="718566" y="1362938"/>
                  <a:pt x="697534" y="1369364"/>
                  <a:pt x="680008" y="1374038"/>
                </a:cubicBezTo>
                <a:cubicBezTo>
                  <a:pt x="662482" y="1378712"/>
                  <a:pt x="638238" y="1390396"/>
                  <a:pt x="607275" y="1409090"/>
                </a:cubicBezTo>
                <a:cubicBezTo>
                  <a:pt x="576313" y="1427784"/>
                  <a:pt x="556158" y="1442097"/>
                  <a:pt x="546811" y="1452029"/>
                </a:cubicBezTo>
                <a:cubicBezTo>
                  <a:pt x="537464" y="1461960"/>
                  <a:pt x="531329" y="1467218"/>
                  <a:pt x="528409" y="1467802"/>
                </a:cubicBezTo>
                <a:cubicBezTo>
                  <a:pt x="525488" y="1468386"/>
                  <a:pt x="521690" y="1468678"/>
                  <a:pt x="517017" y="1468678"/>
                </a:cubicBezTo>
                <a:cubicBezTo>
                  <a:pt x="515848" y="1476857"/>
                  <a:pt x="515556" y="1482991"/>
                  <a:pt x="516140" y="1487081"/>
                </a:cubicBezTo>
                <a:cubicBezTo>
                  <a:pt x="516724" y="1491170"/>
                  <a:pt x="514680" y="1495844"/>
                  <a:pt x="510006" y="1501102"/>
                </a:cubicBezTo>
                <a:cubicBezTo>
                  <a:pt x="505333" y="1506359"/>
                  <a:pt x="498322" y="1515414"/>
                  <a:pt x="488975" y="1528267"/>
                </a:cubicBezTo>
                <a:lnTo>
                  <a:pt x="466191" y="1528267"/>
                </a:lnTo>
                <a:cubicBezTo>
                  <a:pt x="461518" y="1517751"/>
                  <a:pt x="458012" y="1510157"/>
                  <a:pt x="455676" y="1505483"/>
                </a:cubicBezTo>
                <a:cubicBezTo>
                  <a:pt x="453339" y="1500809"/>
                  <a:pt x="449542" y="1495552"/>
                  <a:pt x="444284" y="1489710"/>
                </a:cubicBezTo>
                <a:cubicBezTo>
                  <a:pt x="439026" y="1483868"/>
                  <a:pt x="429971" y="1471599"/>
                  <a:pt x="417118" y="1452905"/>
                </a:cubicBezTo>
                <a:lnTo>
                  <a:pt x="371551" y="1437132"/>
                </a:lnTo>
                <a:cubicBezTo>
                  <a:pt x="378561" y="1437132"/>
                  <a:pt x="384987" y="1434211"/>
                  <a:pt x="390829" y="1428369"/>
                </a:cubicBezTo>
                <a:lnTo>
                  <a:pt x="378561" y="1423111"/>
                </a:lnTo>
                <a:lnTo>
                  <a:pt x="368046" y="1405585"/>
                </a:lnTo>
                <a:lnTo>
                  <a:pt x="378561" y="1398574"/>
                </a:lnTo>
                <a:cubicBezTo>
                  <a:pt x="373888" y="1388059"/>
                  <a:pt x="374472" y="1375791"/>
                  <a:pt x="380314" y="1361770"/>
                </a:cubicBezTo>
                <a:lnTo>
                  <a:pt x="364540" y="1342491"/>
                </a:lnTo>
                <a:lnTo>
                  <a:pt x="371551" y="1330223"/>
                </a:lnTo>
                <a:lnTo>
                  <a:pt x="369798" y="1340739"/>
                </a:lnTo>
                <a:lnTo>
                  <a:pt x="382066" y="1335481"/>
                </a:lnTo>
                <a:lnTo>
                  <a:pt x="378561" y="1326718"/>
                </a:lnTo>
                <a:lnTo>
                  <a:pt x="406603" y="1298676"/>
                </a:lnTo>
                <a:lnTo>
                  <a:pt x="439902" y="1156716"/>
                </a:lnTo>
                <a:lnTo>
                  <a:pt x="448665" y="1158468"/>
                </a:lnTo>
                <a:cubicBezTo>
                  <a:pt x="456844" y="1076680"/>
                  <a:pt x="468528" y="994892"/>
                  <a:pt x="483717" y="913104"/>
                </a:cubicBezTo>
                <a:cubicBezTo>
                  <a:pt x="477875" y="931799"/>
                  <a:pt x="468528" y="961009"/>
                  <a:pt x="455676" y="1000734"/>
                </a:cubicBezTo>
                <a:cubicBezTo>
                  <a:pt x="442823" y="1040460"/>
                  <a:pt x="430847" y="1072591"/>
                  <a:pt x="419747" y="1097127"/>
                </a:cubicBezTo>
                <a:cubicBezTo>
                  <a:pt x="408648" y="1121664"/>
                  <a:pt x="403390" y="1137729"/>
                  <a:pt x="403974" y="1145324"/>
                </a:cubicBezTo>
                <a:cubicBezTo>
                  <a:pt x="404558" y="1152918"/>
                  <a:pt x="402513" y="1157884"/>
                  <a:pt x="397840" y="1160221"/>
                </a:cubicBezTo>
                <a:cubicBezTo>
                  <a:pt x="393166" y="1162558"/>
                  <a:pt x="391122" y="1166063"/>
                  <a:pt x="391706" y="1170736"/>
                </a:cubicBezTo>
                <a:cubicBezTo>
                  <a:pt x="392290" y="1175410"/>
                  <a:pt x="389077" y="1181544"/>
                  <a:pt x="382066" y="1189139"/>
                </a:cubicBezTo>
                <a:cubicBezTo>
                  <a:pt x="375056" y="1196733"/>
                  <a:pt x="370382" y="1204328"/>
                  <a:pt x="368046" y="1211923"/>
                </a:cubicBezTo>
                <a:cubicBezTo>
                  <a:pt x="365709" y="1219517"/>
                  <a:pt x="362788" y="1226235"/>
                  <a:pt x="359283" y="1232077"/>
                </a:cubicBezTo>
                <a:cubicBezTo>
                  <a:pt x="355777" y="1237919"/>
                  <a:pt x="349351" y="1250188"/>
                  <a:pt x="340004" y="1268882"/>
                </a:cubicBezTo>
                <a:cubicBezTo>
                  <a:pt x="327152" y="1281734"/>
                  <a:pt x="317804" y="1292250"/>
                  <a:pt x="311962" y="1300429"/>
                </a:cubicBezTo>
                <a:cubicBezTo>
                  <a:pt x="306120" y="1308608"/>
                  <a:pt x="296189" y="1312113"/>
                  <a:pt x="282168" y="1310944"/>
                </a:cubicBezTo>
                <a:cubicBezTo>
                  <a:pt x="268147" y="1309776"/>
                  <a:pt x="245656" y="1303642"/>
                  <a:pt x="214693" y="1292542"/>
                </a:cubicBezTo>
                <a:cubicBezTo>
                  <a:pt x="183731" y="1281442"/>
                  <a:pt x="164452" y="1272387"/>
                  <a:pt x="156857" y="1265377"/>
                </a:cubicBezTo>
                <a:cubicBezTo>
                  <a:pt x="149263" y="1258366"/>
                  <a:pt x="143713" y="1254861"/>
                  <a:pt x="140208" y="1254861"/>
                </a:cubicBezTo>
                <a:cubicBezTo>
                  <a:pt x="136702" y="1254861"/>
                  <a:pt x="133197" y="1253109"/>
                  <a:pt x="129692" y="1249603"/>
                </a:cubicBezTo>
                <a:cubicBezTo>
                  <a:pt x="126187" y="1246098"/>
                  <a:pt x="120345" y="1242301"/>
                  <a:pt x="112166" y="1238212"/>
                </a:cubicBezTo>
                <a:cubicBezTo>
                  <a:pt x="103987" y="1234122"/>
                  <a:pt x="97853" y="1230617"/>
                  <a:pt x="93764" y="1227696"/>
                </a:cubicBezTo>
                <a:cubicBezTo>
                  <a:pt x="89674" y="1224775"/>
                  <a:pt x="86461" y="1223314"/>
                  <a:pt x="84124" y="1223314"/>
                </a:cubicBezTo>
                <a:cubicBezTo>
                  <a:pt x="81788" y="1223314"/>
                  <a:pt x="77698" y="1222146"/>
                  <a:pt x="71856" y="1219809"/>
                </a:cubicBezTo>
                <a:lnTo>
                  <a:pt x="70104" y="1212799"/>
                </a:lnTo>
                <a:cubicBezTo>
                  <a:pt x="53746" y="1205788"/>
                  <a:pt x="39141" y="1197610"/>
                  <a:pt x="26289" y="1188262"/>
                </a:cubicBezTo>
                <a:lnTo>
                  <a:pt x="0" y="1158468"/>
                </a:lnTo>
                <a:lnTo>
                  <a:pt x="26289" y="1172489"/>
                </a:lnTo>
                <a:lnTo>
                  <a:pt x="15773" y="1160221"/>
                </a:lnTo>
                <a:cubicBezTo>
                  <a:pt x="21615" y="1162558"/>
                  <a:pt x="29794" y="1166063"/>
                  <a:pt x="40309" y="1170736"/>
                </a:cubicBezTo>
                <a:cubicBezTo>
                  <a:pt x="50825" y="1175410"/>
                  <a:pt x="64262" y="1181836"/>
                  <a:pt x="80619" y="1190015"/>
                </a:cubicBezTo>
                <a:lnTo>
                  <a:pt x="57835" y="1174242"/>
                </a:lnTo>
                <a:cubicBezTo>
                  <a:pt x="83540" y="1184757"/>
                  <a:pt x="102819" y="1192352"/>
                  <a:pt x="115671" y="1197025"/>
                </a:cubicBezTo>
                <a:cubicBezTo>
                  <a:pt x="128524" y="1201699"/>
                  <a:pt x="139916" y="1204328"/>
                  <a:pt x="149847" y="1204912"/>
                </a:cubicBezTo>
                <a:cubicBezTo>
                  <a:pt x="159778" y="1205496"/>
                  <a:pt x="166789" y="1206665"/>
                  <a:pt x="170878" y="1208417"/>
                </a:cubicBezTo>
                <a:cubicBezTo>
                  <a:pt x="174968" y="1210170"/>
                  <a:pt x="178473" y="1211046"/>
                  <a:pt x="181394" y="1211046"/>
                </a:cubicBezTo>
                <a:cubicBezTo>
                  <a:pt x="184315" y="1211046"/>
                  <a:pt x="188112" y="1209294"/>
                  <a:pt x="192786" y="1205788"/>
                </a:cubicBezTo>
                <a:cubicBezTo>
                  <a:pt x="195122" y="1209294"/>
                  <a:pt x="198043" y="1211046"/>
                  <a:pt x="201549" y="1211046"/>
                </a:cubicBezTo>
                <a:cubicBezTo>
                  <a:pt x="205054" y="1211046"/>
                  <a:pt x="217030" y="1210170"/>
                  <a:pt x="237477" y="1208417"/>
                </a:cubicBezTo>
                <a:cubicBezTo>
                  <a:pt x="257924" y="1206665"/>
                  <a:pt x="271653" y="1203159"/>
                  <a:pt x="278663" y="1197902"/>
                </a:cubicBezTo>
                <a:cubicBezTo>
                  <a:pt x="285673" y="1192644"/>
                  <a:pt x="290347" y="1190015"/>
                  <a:pt x="292684" y="1190015"/>
                </a:cubicBezTo>
                <a:cubicBezTo>
                  <a:pt x="292684" y="1186510"/>
                  <a:pt x="292684" y="1183589"/>
                  <a:pt x="292684" y="1181252"/>
                </a:cubicBezTo>
                <a:cubicBezTo>
                  <a:pt x="292684" y="1178915"/>
                  <a:pt x="297357" y="1170736"/>
                  <a:pt x="306705" y="1156716"/>
                </a:cubicBezTo>
                <a:cubicBezTo>
                  <a:pt x="316052" y="1142695"/>
                  <a:pt x="329196" y="1118451"/>
                  <a:pt x="346138" y="1083983"/>
                </a:cubicBezTo>
                <a:cubicBezTo>
                  <a:pt x="363080" y="1049515"/>
                  <a:pt x="374472" y="1024102"/>
                  <a:pt x="380314" y="1007745"/>
                </a:cubicBezTo>
                <a:lnTo>
                  <a:pt x="375056" y="1002487"/>
                </a:lnTo>
                <a:cubicBezTo>
                  <a:pt x="379730" y="994308"/>
                  <a:pt x="383527" y="987882"/>
                  <a:pt x="386448" y="983208"/>
                </a:cubicBezTo>
                <a:cubicBezTo>
                  <a:pt x="389369" y="978535"/>
                  <a:pt x="391414" y="971524"/>
                  <a:pt x="392582" y="962177"/>
                </a:cubicBezTo>
                <a:cubicBezTo>
                  <a:pt x="393750" y="952830"/>
                  <a:pt x="397840" y="936472"/>
                  <a:pt x="404850" y="913104"/>
                </a:cubicBezTo>
                <a:cubicBezTo>
                  <a:pt x="386156" y="931799"/>
                  <a:pt x="372427" y="944943"/>
                  <a:pt x="363664" y="952538"/>
                </a:cubicBezTo>
                <a:cubicBezTo>
                  <a:pt x="354901" y="960132"/>
                  <a:pt x="345262" y="967435"/>
                  <a:pt x="334746" y="974445"/>
                </a:cubicBezTo>
                <a:cubicBezTo>
                  <a:pt x="324231" y="981456"/>
                  <a:pt x="317220" y="984961"/>
                  <a:pt x="313715" y="984961"/>
                </a:cubicBezTo>
                <a:cubicBezTo>
                  <a:pt x="310210" y="984961"/>
                  <a:pt x="304368" y="984961"/>
                  <a:pt x="296189" y="984961"/>
                </a:cubicBezTo>
                <a:cubicBezTo>
                  <a:pt x="340588" y="961593"/>
                  <a:pt x="377977" y="931214"/>
                  <a:pt x="408355" y="893826"/>
                </a:cubicBezTo>
                <a:lnTo>
                  <a:pt x="411861" y="872794"/>
                </a:lnTo>
                <a:cubicBezTo>
                  <a:pt x="403682" y="872794"/>
                  <a:pt x="397256" y="872502"/>
                  <a:pt x="392582" y="871918"/>
                </a:cubicBezTo>
                <a:cubicBezTo>
                  <a:pt x="387908" y="871334"/>
                  <a:pt x="383235" y="873671"/>
                  <a:pt x="378561" y="878929"/>
                </a:cubicBezTo>
                <a:cubicBezTo>
                  <a:pt x="373888" y="884186"/>
                  <a:pt x="365709" y="892657"/>
                  <a:pt x="354025" y="904341"/>
                </a:cubicBezTo>
                <a:lnTo>
                  <a:pt x="322478" y="942898"/>
                </a:lnTo>
                <a:cubicBezTo>
                  <a:pt x="304952" y="960424"/>
                  <a:pt x="285089" y="965682"/>
                  <a:pt x="262890" y="958672"/>
                </a:cubicBezTo>
                <a:cubicBezTo>
                  <a:pt x="257048" y="951661"/>
                  <a:pt x="252082" y="946111"/>
                  <a:pt x="247993" y="942022"/>
                </a:cubicBezTo>
                <a:cubicBezTo>
                  <a:pt x="243903" y="937933"/>
                  <a:pt x="243027" y="928293"/>
                  <a:pt x="245364" y="913104"/>
                </a:cubicBezTo>
                <a:cubicBezTo>
                  <a:pt x="247700" y="897915"/>
                  <a:pt x="247408" y="886815"/>
                  <a:pt x="244487" y="879805"/>
                </a:cubicBezTo>
                <a:cubicBezTo>
                  <a:pt x="241566" y="872794"/>
                  <a:pt x="238353" y="862863"/>
                  <a:pt x="234848" y="850011"/>
                </a:cubicBezTo>
                <a:lnTo>
                  <a:pt x="220827" y="848258"/>
                </a:lnTo>
                <a:cubicBezTo>
                  <a:pt x="220827" y="844753"/>
                  <a:pt x="220827" y="840079"/>
                  <a:pt x="220827" y="834237"/>
                </a:cubicBezTo>
                <a:lnTo>
                  <a:pt x="229590" y="843000"/>
                </a:lnTo>
                <a:lnTo>
                  <a:pt x="233095" y="830732"/>
                </a:lnTo>
                <a:cubicBezTo>
                  <a:pt x="244779" y="824890"/>
                  <a:pt x="252958" y="819924"/>
                  <a:pt x="257632" y="815835"/>
                </a:cubicBezTo>
                <a:cubicBezTo>
                  <a:pt x="262305" y="811746"/>
                  <a:pt x="273697" y="810577"/>
                  <a:pt x="291808" y="812330"/>
                </a:cubicBezTo>
                <a:cubicBezTo>
                  <a:pt x="309918" y="814082"/>
                  <a:pt x="369214" y="767054"/>
                  <a:pt x="469696" y="671245"/>
                </a:cubicBezTo>
                <a:cubicBezTo>
                  <a:pt x="475538" y="661898"/>
                  <a:pt x="480504" y="647293"/>
                  <a:pt x="484594" y="627430"/>
                </a:cubicBezTo>
                <a:cubicBezTo>
                  <a:pt x="488683" y="607568"/>
                  <a:pt x="493064" y="591210"/>
                  <a:pt x="497738" y="578358"/>
                </a:cubicBezTo>
                <a:cubicBezTo>
                  <a:pt x="482549" y="587705"/>
                  <a:pt x="470865" y="594423"/>
                  <a:pt x="462686" y="598512"/>
                </a:cubicBezTo>
                <a:cubicBezTo>
                  <a:pt x="454507" y="602602"/>
                  <a:pt x="448081" y="604062"/>
                  <a:pt x="443407" y="602894"/>
                </a:cubicBezTo>
                <a:cubicBezTo>
                  <a:pt x="438734" y="601726"/>
                  <a:pt x="432892" y="599389"/>
                  <a:pt x="425881" y="595884"/>
                </a:cubicBezTo>
                <a:cubicBezTo>
                  <a:pt x="420039" y="585368"/>
                  <a:pt x="414782" y="576605"/>
                  <a:pt x="410108" y="569595"/>
                </a:cubicBezTo>
                <a:cubicBezTo>
                  <a:pt x="405434" y="562584"/>
                  <a:pt x="403098" y="548855"/>
                  <a:pt x="403098" y="528409"/>
                </a:cubicBezTo>
                <a:cubicBezTo>
                  <a:pt x="403098" y="507962"/>
                  <a:pt x="400177" y="495109"/>
                  <a:pt x="394335" y="489851"/>
                </a:cubicBezTo>
                <a:cubicBezTo>
                  <a:pt x="388493" y="484593"/>
                  <a:pt x="382651" y="476707"/>
                  <a:pt x="376809" y="466191"/>
                </a:cubicBezTo>
                <a:cubicBezTo>
                  <a:pt x="382651" y="462686"/>
                  <a:pt x="387324" y="459765"/>
                  <a:pt x="390829" y="457428"/>
                </a:cubicBezTo>
                <a:cubicBezTo>
                  <a:pt x="394335" y="455091"/>
                  <a:pt x="399008" y="453339"/>
                  <a:pt x="404850" y="452170"/>
                </a:cubicBezTo>
                <a:cubicBezTo>
                  <a:pt x="410692" y="451002"/>
                  <a:pt x="417118" y="451294"/>
                  <a:pt x="424129" y="453047"/>
                </a:cubicBezTo>
                <a:cubicBezTo>
                  <a:pt x="431139" y="454799"/>
                  <a:pt x="441071" y="457428"/>
                  <a:pt x="453923" y="460933"/>
                </a:cubicBezTo>
                <a:lnTo>
                  <a:pt x="562584" y="378561"/>
                </a:lnTo>
                <a:lnTo>
                  <a:pt x="588873" y="292684"/>
                </a:lnTo>
                <a:cubicBezTo>
                  <a:pt x="560832" y="279831"/>
                  <a:pt x="540385" y="271653"/>
                  <a:pt x="527532" y="268147"/>
                </a:cubicBezTo>
                <a:cubicBezTo>
                  <a:pt x="514680" y="264642"/>
                  <a:pt x="503872" y="260261"/>
                  <a:pt x="495109" y="255003"/>
                </a:cubicBezTo>
                <a:cubicBezTo>
                  <a:pt x="486346" y="249745"/>
                  <a:pt x="474370" y="241274"/>
                  <a:pt x="459181" y="229590"/>
                </a:cubicBezTo>
                <a:cubicBezTo>
                  <a:pt x="434644" y="195707"/>
                  <a:pt x="421792" y="157149"/>
                  <a:pt x="420624" y="113919"/>
                </a:cubicBezTo>
                <a:cubicBezTo>
                  <a:pt x="434644" y="124434"/>
                  <a:pt x="446036" y="132321"/>
                  <a:pt x="454799" y="137579"/>
                </a:cubicBezTo>
                <a:cubicBezTo>
                  <a:pt x="463562" y="142836"/>
                  <a:pt x="477291" y="146634"/>
                  <a:pt x="495985" y="148970"/>
                </a:cubicBezTo>
                <a:cubicBezTo>
                  <a:pt x="514680" y="151307"/>
                  <a:pt x="538340" y="148386"/>
                  <a:pt x="566966" y="140207"/>
                </a:cubicBezTo>
                <a:cubicBezTo>
                  <a:pt x="595592" y="132029"/>
                  <a:pt x="613118" y="125895"/>
                  <a:pt x="619544" y="121805"/>
                </a:cubicBezTo>
                <a:cubicBezTo>
                  <a:pt x="625970" y="117716"/>
                  <a:pt x="631520" y="115671"/>
                  <a:pt x="636193" y="115671"/>
                </a:cubicBezTo>
                <a:cubicBezTo>
                  <a:pt x="640867" y="115671"/>
                  <a:pt x="646709" y="114503"/>
                  <a:pt x="653719" y="112166"/>
                </a:cubicBezTo>
                <a:cubicBezTo>
                  <a:pt x="660730" y="86461"/>
                  <a:pt x="666864" y="68643"/>
                  <a:pt x="672122" y="58712"/>
                </a:cubicBezTo>
                <a:cubicBezTo>
                  <a:pt x="677380" y="48780"/>
                  <a:pt x="679716" y="40894"/>
                  <a:pt x="679132" y="35051"/>
                </a:cubicBezTo>
                <a:cubicBezTo>
                  <a:pt x="678548" y="29210"/>
                  <a:pt x="678840" y="21031"/>
                  <a:pt x="680008" y="10515"/>
                </a:cubicBezTo>
                <a:close/>
              </a:path>
            </a:pathLst>
          </a:custGeom>
          <a:ln w="28575">
            <a:solidFill>
              <a:schemeClr val="bg1"/>
            </a:solidFill>
          </a:ln>
          <a:effectLst>
            <a:outerShdw blurRad="50800" dist="38100" dir="2700000" algn="tl" rotWithShape="0">
              <a:prstClr val="black">
                <a:alpha val="40000"/>
              </a:prstClr>
            </a:outerShdw>
          </a:effectLst>
        </p:spPr>
      </p:pic>
      <p:pic>
        <p:nvPicPr>
          <p:cNvPr id="16" name="图片 15"/>
          <p:cNvPicPr>
            <a:picLocks noChangeAspect="1"/>
          </p:cNvPicPr>
          <p:nvPr/>
        </p:nvPicPr>
        <p:blipFill>
          <a:blip r:embed="rId5" cstate="print"/>
          <a:srcRect l="31367" t="29778" r="37656" b="35056"/>
          <a:stretch>
            <a:fillRect/>
          </a:stretch>
        </p:blipFill>
        <p:spPr>
          <a:xfrm>
            <a:off x="3679221" y="2156317"/>
            <a:ext cx="1190739" cy="1263819"/>
          </a:xfrm>
          <a:custGeom>
            <a:avLst/>
            <a:gdLst/>
            <a:ahLst/>
            <a:cxnLst/>
            <a:rect l="l" t="t" r="r" b="b"/>
            <a:pathLst>
              <a:path w="983895" h="1044280">
                <a:moveTo>
                  <a:pt x="248717" y="549285"/>
                </a:moveTo>
                <a:lnTo>
                  <a:pt x="236525" y="556600"/>
                </a:lnTo>
                <a:lnTo>
                  <a:pt x="230429" y="579765"/>
                </a:lnTo>
                <a:lnTo>
                  <a:pt x="242621" y="579765"/>
                </a:lnTo>
                <a:close/>
                <a:moveTo>
                  <a:pt x="452323" y="504175"/>
                </a:moveTo>
                <a:lnTo>
                  <a:pt x="465735" y="515148"/>
                </a:lnTo>
                <a:lnTo>
                  <a:pt x="497434" y="552943"/>
                </a:lnTo>
                <a:lnTo>
                  <a:pt x="499872" y="549285"/>
                </a:lnTo>
                <a:cubicBezTo>
                  <a:pt x="508000" y="554975"/>
                  <a:pt x="521411" y="568996"/>
                  <a:pt x="540106" y="591348"/>
                </a:cubicBezTo>
                <a:cubicBezTo>
                  <a:pt x="558800" y="613700"/>
                  <a:pt x="571399" y="629346"/>
                  <a:pt x="577901" y="638287"/>
                </a:cubicBezTo>
                <a:lnTo>
                  <a:pt x="568147" y="648040"/>
                </a:lnTo>
                <a:lnTo>
                  <a:pt x="562051" y="644383"/>
                </a:lnTo>
                <a:lnTo>
                  <a:pt x="551079" y="652917"/>
                </a:lnTo>
                <a:cubicBezTo>
                  <a:pt x="547827" y="664296"/>
                  <a:pt x="542138" y="673644"/>
                  <a:pt x="534010" y="680959"/>
                </a:cubicBezTo>
                <a:cubicBezTo>
                  <a:pt x="529946" y="680959"/>
                  <a:pt x="527101" y="680756"/>
                  <a:pt x="525475" y="680349"/>
                </a:cubicBezTo>
                <a:cubicBezTo>
                  <a:pt x="523850" y="679943"/>
                  <a:pt x="520192" y="681162"/>
                  <a:pt x="514503" y="684007"/>
                </a:cubicBezTo>
                <a:cubicBezTo>
                  <a:pt x="508813" y="686852"/>
                  <a:pt x="500888" y="685023"/>
                  <a:pt x="490728" y="678520"/>
                </a:cubicBezTo>
                <a:cubicBezTo>
                  <a:pt x="480568" y="672018"/>
                  <a:pt x="473456" y="667141"/>
                  <a:pt x="469392" y="663890"/>
                </a:cubicBezTo>
                <a:cubicBezTo>
                  <a:pt x="449885" y="633816"/>
                  <a:pt x="435864" y="613496"/>
                  <a:pt x="427330" y="602930"/>
                </a:cubicBezTo>
                <a:cubicBezTo>
                  <a:pt x="418795" y="592364"/>
                  <a:pt x="414325" y="583423"/>
                  <a:pt x="413919" y="576108"/>
                </a:cubicBezTo>
                <a:cubicBezTo>
                  <a:pt x="413512" y="568792"/>
                  <a:pt x="414122" y="562900"/>
                  <a:pt x="415747" y="558429"/>
                </a:cubicBezTo>
                <a:cubicBezTo>
                  <a:pt x="417373" y="553959"/>
                  <a:pt x="417576" y="550301"/>
                  <a:pt x="416357" y="547456"/>
                </a:cubicBezTo>
                <a:cubicBezTo>
                  <a:pt x="415138" y="544612"/>
                  <a:pt x="414528" y="540344"/>
                  <a:pt x="414528" y="534655"/>
                </a:cubicBezTo>
                <a:lnTo>
                  <a:pt x="419405" y="535874"/>
                </a:lnTo>
                <a:lnTo>
                  <a:pt x="420624" y="522463"/>
                </a:lnTo>
                <a:lnTo>
                  <a:pt x="427939" y="521244"/>
                </a:lnTo>
                <a:lnTo>
                  <a:pt x="435255" y="526120"/>
                </a:lnTo>
                <a:lnTo>
                  <a:pt x="435255" y="516367"/>
                </a:lnTo>
                <a:lnTo>
                  <a:pt x="443789" y="516367"/>
                </a:lnTo>
                <a:lnTo>
                  <a:pt x="442570" y="505394"/>
                </a:lnTo>
                <a:close/>
                <a:moveTo>
                  <a:pt x="256032" y="452968"/>
                </a:moveTo>
                <a:cubicBezTo>
                  <a:pt x="243840" y="468412"/>
                  <a:pt x="234290" y="479791"/>
                  <a:pt x="227381" y="487106"/>
                </a:cubicBezTo>
                <a:cubicBezTo>
                  <a:pt x="220472" y="494421"/>
                  <a:pt x="212141" y="504175"/>
                  <a:pt x="202387" y="516367"/>
                </a:cubicBezTo>
                <a:cubicBezTo>
                  <a:pt x="192634" y="528559"/>
                  <a:pt x="187757" y="537906"/>
                  <a:pt x="187757" y="544408"/>
                </a:cubicBezTo>
                <a:cubicBezTo>
                  <a:pt x="208077" y="541970"/>
                  <a:pt x="228397" y="535468"/>
                  <a:pt x="248717" y="524901"/>
                </a:cubicBezTo>
                <a:lnTo>
                  <a:pt x="257251" y="454188"/>
                </a:lnTo>
                <a:close/>
                <a:moveTo>
                  <a:pt x="232867" y="413954"/>
                </a:moveTo>
                <a:cubicBezTo>
                  <a:pt x="201168" y="433461"/>
                  <a:pt x="168656" y="449311"/>
                  <a:pt x="135331" y="461503"/>
                </a:cubicBezTo>
                <a:cubicBezTo>
                  <a:pt x="132893" y="490764"/>
                  <a:pt x="131267" y="520431"/>
                  <a:pt x="130455" y="550504"/>
                </a:cubicBezTo>
                <a:cubicBezTo>
                  <a:pt x="166218" y="507426"/>
                  <a:pt x="200355" y="461909"/>
                  <a:pt x="232867" y="413954"/>
                </a:cubicBezTo>
                <a:close/>
                <a:moveTo>
                  <a:pt x="285293" y="215224"/>
                </a:moveTo>
                <a:cubicBezTo>
                  <a:pt x="282855" y="216037"/>
                  <a:pt x="281026" y="216240"/>
                  <a:pt x="279807" y="215834"/>
                </a:cubicBezTo>
                <a:cubicBezTo>
                  <a:pt x="278587" y="215428"/>
                  <a:pt x="266192" y="221930"/>
                  <a:pt x="242621" y="235341"/>
                </a:cubicBezTo>
                <a:cubicBezTo>
                  <a:pt x="219050" y="248752"/>
                  <a:pt x="191415" y="265618"/>
                  <a:pt x="159715" y="285938"/>
                </a:cubicBezTo>
                <a:lnTo>
                  <a:pt x="158496" y="296911"/>
                </a:lnTo>
                <a:lnTo>
                  <a:pt x="145085" y="306664"/>
                </a:lnTo>
                <a:lnTo>
                  <a:pt x="138989" y="360309"/>
                </a:lnTo>
                <a:cubicBezTo>
                  <a:pt x="147117" y="356245"/>
                  <a:pt x="156058" y="352791"/>
                  <a:pt x="165811" y="349946"/>
                </a:cubicBezTo>
                <a:cubicBezTo>
                  <a:pt x="175565" y="347101"/>
                  <a:pt x="194056" y="340396"/>
                  <a:pt x="221285" y="329829"/>
                </a:cubicBezTo>
                <a:cubicBezTo>
                  <a:pt x="248514" y="319263"/>
                  <a:pt x="264973" y="313980"/>
                  <a:pt x="270663" y="313980"/>
                </a:cubicBezTo>
                <a:close/>
                <a:moveTo>
                  <a:pt x="273101" y="134757"/>
                </a:moveTo>
                <a:cubicBezTo>
                  <a:pt x="277165" y="136383"/>
                  <a:pt x="287325" y="138415"/>
                  <a:pt x="303581" y="140853"/>
                </a:cubicBezTo>
                <a:cubicBezTo>
                  <a:pt x="319837" y="143292"/>
                  <a:pt x="331623" y="146949"/>
                  <a:pt x="338938" y="151826"/>
                </a:cubicBezTo>
                <a:cubicBezTo>
                  <a:pt x="346253" y="156703"/>
                  <a:pt x="356007" y="162799"/>
                  <a:pt x="368199" y="170114"/>
                </a:cubicBezTo>
                <a:lnTo>
                  <a:pt x="380391" y="203032"/>
                </a:lnTo>
                <a:lnTo>
                  <a:pt x="362103" y="212786"/>
                </a:lnTo>
                <a:lnTo>
                  <a:pt x="354787" y="234732"/>
                </a:lnTo>
                <a:lnTo>
                  <a:pt x="354787" y="221320"/>
                </a:lnTo>
                <a:cubicBezTo>
                  <a:pt x="352349" y="224572"/>
                  <a:pt x="348082" y="243266"/>
                  <a:pt x="341986" y="277404"/>
                </a:cubicBezTo>
                <a:cubicBezTo>
                  <a:pt x="335890" y="311541"/>
                  <a:pt x="333451" y="333893"/>
                  <a:pt x="334671" y="344460"/>
                </a:cubicBezTo>
                <a:cubicBezTo>
                  <a:pt x="335890" y="355026"/>
                  <a:pt x="334264" y="365186"/>
                  <a:pt x="329794" y="374940"/>
                </a:cubicBezTo>
                <a:cubicBezTo>
                  <a:pt x="325323" y="384693"/>
                  <a:pt x="323088" y="411516"/>
                  <a:pt x="323088" y="455407"/>
                </a:cubicBezTo>
                <a:cubicBezTo>
                  <a:pt x="323088" y="499298"/>
                  <a:pt x="321869" y="551114"/>
                  <a:pt x="319431" y="610855"/>
                </a:cubicBezTo>
                <a:cubicBezTo>
                  <a:pt x="316992" y="670596"/>
                  <a:pt x="313538" y="704530"/>
                  <a:pt x="309067" y="712658"/>
                </a:cubicBezTo>
                <a:cubicBezTo>
                  <a:pt x="304597" y="720786"/>
                  <a:pt x="302159" y="727085"/>
                  <a:pt x="301752" y="731556"/>
                </a:cubicBezTo>
                <a:cubicBezTo>
                  <a:pt x="301346" y="736026"/>
                  <a:pt x="300330" y="743138"/>
                  <a:pt x="298704" y="752892"/>
                </a:cubicBezTo>
                <a:lnTo>
                  <a:pt x="287731" y="760207"/>
                </a:lnTo>
                <a:lnTo>
                  <a:pt x="282855" y="752892"/>
                </a:lnTo>
                <a:lnTo>
                  <a:pt x="279197" y="758988"/>
                </a:lnTo>
                <a:lnTo>
                  <a:pt x="265786" y="748015"/>
                </a:lnTo>
                <a:cubicBezTo>
                  <a:pt x="266599" y="743951"/>
                  <a:pt x="265379" y="739074"/>
                  <a:pt x="262128" y="733384"/>
                </a:cubicBezTo>
                <a:cubicBezTo>
                  <a:pt x="258877" y="727695"/>
                  <a:pt x="255829" y="723224"/>
                  <a:pt x="252984" y="719973"/>
                </a:cubicBezTo>
                <a:cubicBezTo>
                  <a:pt x="250139" y="716722"/>
                  <a:pt x="248310" y="714080"/>
                  <a:pt x="247498" y="712048"/>
                </a:cubicBezTo>
                <a:cubicBezTo>
                  <a:pt x="246685" y="710016"/>
                  <a:pt x="246279" y="707375"/>
                  <a:pt x="246279" y="704124"/>
                </a:cubicBezTo>
                <a:lnTo>
                  <a:pt x="226771" y="691932"/>
                </a:lnTo>
                <a:cubicBezTo>
                  <a:pt x="230835" y="693557"/>
                  <a:pt x="235306" y="692338"/>
                  <a:pt x="240183" y="688274"/>
                </a:cubicBezTo>
                <a:lnTo>
                  <a:pt x="218237" y="662671"/>
                </a:lnTo>
                <a:lnTo>
                  <a:pt x="219456" y="655356"/>
                </a:lnTo>
                <a:lnTo>
                  <a:pt x="204826" y="663890"/>
                </a:lnTo>
                <a:lnTo>
                  <a:pt x="202387" y="668767"/>
                </a:lnTo>
                <a:cubicBezTo>
                  <a:pt x="186131" y="684210"/>
                  <a:pt x="174143" y="695792"/>
                  <a:pt x="166421" y="703514"/>
                </a:cubicBezTo>
                <a:cubicBezTo>
                  <a:pt x="158699" y="711236"/>
                  <a:pt x="150368" y="717535"/>
                  <a:pt x="141427" y="722412"/>
                </a:cubicBezTo>
                <a:cubicBezTo>
                  <a:pt x="132487" y="727288"/>
                  <a:pt x="125171" y="729727"/>
                  <a:pt x="119482" y="729727"/>
                </a:cubicBezTo>
                <a:cubicBezTo>
                  <a:pt x="113792" y="729727"/>
                  <a:pt x="105664" y="730133"/>
                  <a:pt x="95098" y="730946"/>
                </a:cubicBezTo>
                <a:cubicBezTo>
                  <a:pt x="82906" y="719567"/>
                  <a:pt x="76403" y="705749"/>
                  <a:pt x="75591" y="689493"/>
                </a:cubicBezTo>
                <a:lnTo>
                  <a:pt x="45111" y="660232"/>
                </a:lnTo>
                <a:lnTo>
                  <a:pt x="15850" y="587080"/>
                </a:lnTo>
                <a:lnTo>
                  <a:pt x="23165" y="594396"/>
                </a:lnTo>
                <a:lnTo>
                  <a:pt x="10973" y="565135"/>
                </a:lnTo>
                <a:lnTo>
                  <a:pt x="18288" y="576108"/>
                </a:lnTo>
                <a:lnTo>
                  <a:pt x="12192" y="550504"/>
                </a:lnTo>
                <a:lnTo>
                  <a:pt x="17069" y="555381"/>
                </a:lnTo>
                <a:lnTo>
                  <a:pt x="12192" y="529778"/>
                </a:lnTo>
                <a:lnTo>
                  <a:pt x="23165" y="533436"/>
                </a:lnTo>
                <a:lnTo>
                  <a:pt x="23165" y="524901"/>
                </a:lnTo>
                <a:lnTo>
                  <a:pt x="30480" y="521244"/>
                </a:lnTo>
                <a:lnTo>
                  <a:pt x="42672" y="473695"/>
                </a:lnTo>
                <a:lnTo>
                  <a:pt x="14631" y="435900"/>
                </a:lnTo>
                <a:lnTo>
                  <a:pt x="51207" y="413954"/>
                </a:lnTo>
                <a:lnTo>
                  <a:pt x="59741" y="343240"/>
                </a:lnTo>
                <a:cubicBezTo>
                  <a:pt x="45111" y="354620"/>
                  <a:pt x="30074" y="362341"/>
                  <a:pt x="14631" y="366405"/>
                </a:cubicBezTo>
                <a:lnTo>
                  <a:pt x="8535" y="359090"/>
                </a:lnTo>
                <a:cubicBezTo>
                  <a:pt x="11786" y="355026"/>
                  <a:pt x="13818" y="351775"/>
                  <a:pt x="14631" y="349336"/>
                </a:cubicBezTo>
                <a:cubicBezTo>
                  <a:pt x="15443" y="346898"/>
                  <a:pt x="15240" y="343850"/>
                  <a:pt x="14021" y="340192"/>
                </a:cubicBezTo>
                <a:cubicBezTo>
                  <a:pt x="12802" y="336535"/>
                  <a:pt x="10567" y="330236"/>
                  <a:pt x="7315" y="321295"/>
                </a:cubicBezTo>
                <a:lnTo>
                  <a:pt x="52426" y="278623"/>
                </a:lnTo>
                <a:lnTo>
                  <a:pt x="14631" y="253020"/>
                </a:lnTo>
                <a:lnTo>
                  <a:pt x="17069" y="248143"/>
                </a:lnTo>
                <a:cubicBezTo>
                  <a:pt x="9754" y="239202"/>
                  <a:pt x="4064" y="228636"/>
                  <a:pt x="0" y="216444"/>
                </a:cubicBezTo>
                <a:cubicBezTo>
                  <a:pt x="14631" y="212380"/>
                  <a:pt x="25197" y="209128"/>
                  <a:pt x="31699" y="206690"/>
                </a:cubicBezTo>
                <a:cubicBezTo>
                  <a:pt x="38202" y="204252"/>
                  <a:pt x="44095" y="204252"/>
                  <a:pt x="49378" y="206690"/>
                </a:cubicBezTo>
                <a:cubicBezTo>
                  <a:pt x="54661" y="209128"/>
                  <a:pt x="60960" y="210551"/>
                  <a:pt x="68275" y="210957"/>
                </a:cubicBezTo>
                <a:cubicBezTo>
                  <a:pt x="75591" y="211364"/>
                  <a:pt x="82499" y="212786"/>
                  <a:pt x="89002" y="215224"/>
                </a:cubicBezTo>
                <a:cubicBezTo>
                  <a:pt x="95504" y="217663"/>
                  <a:pt x="104445" y="221727"/>
                  <a:pt x="115824" y="227416"/>
                </a:cubicBezTo>
                <a:cubicBezTo>
                  <a:pt x="136957" y="215224"/>
                  <a:pt x="153213" y="205471"/>
                  <a:pt x="164592" y="198156"/>
                </a:cubicBezTo>
                <a:cubicBezTo>
                  <a:pt x="175971" y="190840"/>
                  <a:pt x="192837" y="182509"/>
                  <a:pt x="215189" y="173162"/>
                </a:cubicBezTo>
                <a:cubicBezTo>
                  <a:pt x="237541" y="163815"/>
                  <a:pt x="251155" y="156500"/>
                  <a:pt x="256032" y="151216"/>
                </a:cubicBezTo>
                <a:cubicBezTo>
                  <a:pt x="260909" y="145933"/>
                  <a:pt x="266599" y="140447"/>
                  <a:pt x="273101" y="134757"/>
                </a:cubicBezTo>
                <a:close/>
                <a:moveTo>
                  <a:pt x="713232" y="36"/>
                </a:moveTo>
                <a:cubicBezTo>
                  <a:pt x="714858" y="-371"/>
                  <a:pt x="722173" y="2677"/>
                  <a:pt x="735178" y="9180"/>
                </a:cubicBezTo>
                <a:cubicBezTo>
                  <a:pt x="748183" y="15682"/>
                  <a:pt x="767690" y="26248"/>
                  <a:pt x="793699" y="40879"/>
                </a:cubicBezTo>
                <a:lnTo>
                  <a:pt x="804672" y="53071"/>
                </a:lnTo>
                <a:cubicBezTo>
                  <a:pt x="817677" y="63637"/>
                  <a:pt x="827024" y="71155"/>
                  <a:pt x="832714" y="75626"/>
                </a:cubicBezTo>
                <a:cubicBezTo>
                  <a:pt x="838403" y="80096"/>
                  <a:pt x="843687" y="82738"/>
                  <a:pt x="848563" y="83551"/>
                </a:cubicBezTo>
                <a:cubicBezTo>
                  <a:pt x="853440" y="84364"/>
                  <a:pt x="859536" y="86802"/>
                  <a:pt x="866851" y="90866"/>
                </a:cubicBezTo>
                <a:lnTo>
                  <a:pt x="863194" y="94524"/>
                </a:lnTo>
                <a:lnTo>
                  <a:pt x="868071" y="101839"/>
                </a:lnTo>
                <a:cubicBezTo>
                  <a:pt x="864007" y="101026"/>
                  <a:pt x="857911" y="102652"/>
                  <a:pt x="849783" y="106716"/>
                </a:cubicBezTo>
                <a:cubicBezTo>
                  <a:pt x="841655" y="110780"/>
                  <a:pt x="835965" y="113218"/>
                  <a:pt x="832714" y="114031"/>
                </a:cubicBezTo>
                <a:cubicBezTo>
                  <a:pt x="825399" y="137602"/>
                  <a:pt x="820928" y="160767"/>
                  <a:pt x="819303" y="183525"/>
                </a:cubicBezTo>
                <a:lnTo>
                  <a:pt x="833933" y="199375"/>
                </a:lnTo>
                <a:lnTo>
                  <a:pt x="965607" y="246924"/>
                </a:lnTo>
                <a:cubicBezTo>
                  <a:pt x="966419" y="254239"/>
                  <a:pt x="970077" y="260335"/>
                  <a:pt x="976579" y="265212"/>
                </a:cubicBezTo>
                <a:cubicBezTo>
                  <a:pt x="971703" y="281468"/>
                  <a:pt x="974141" y="296098"/>
                  <a:pt x="983895" y="309103"/>
                </a:cubicBezTo>
                <a:cubicBezTo>
                  <a:pt x="969264" y="320482"/>
                  <a:pt x="954634" y="329423"/>
                  <a:pt x="940003" y="335925"/>
                </a:cubicBezTo>
                <a:lnTo>
                  <a:pt x="932688" y="359090"/>
                </a:lnTo>
                <a:cubicBezTo>
                  <a:pt x="928624" y="359090"/>
                  <a:pt x="925170" y="358887"/>
                  <a:pt x="922325" y="358480"/>
                </a:cubicBezTo>
                <a:cubicBezTo>
                  <a:pt x="919480" y="358074"/>
                  <a:pt x="916839" y="359090"/>
                  <a:pt x="914400" y="361528"/>
                </a:cubicBezTo>
                <a:cubicBezTo>
                  <a:pt x="911962" y="363967"/>
                  <a:pt x="906475" y="364983"/>
                  <a:pt x="897941" y="364576"/>
                </a:cubicBezTo>
                <a:cubicBezTo>
                  <a:pt x="889407" y="364170"/>
                  <a:pt x="874979" y="361122"/>
                  <a:pt x="854659" y="355432"/>
                </a:cubicBezTo>
                <a:cubicBezTo>
                  <a:pt x="834339" y="349743"/>
                  <a:pt x="823570" y="347101"/>
                  <a:pt x="822351" y="347508"/>
                </a:cubicBezTo>
                <a:cubicBezTo>
                  <a:pt x="821131" y="347914"/>
                  <a:pt x="819303" y="348930"/>
                  <a:pt x="816864" y="350556"/>
                </a:cubicBezTo>
                <a:lnTo>
                  <a:pt x="811987" y="356652"/>
                </a:lnTo>
                <a:cubicBezTo>
                  <a:pt x="810362" y="354213"/>
                  <a:pt x="807923" y="350962"/>
                  <a:pt x="804672" y="346898"/>
                </a:cubicBezTo>
                <a:cubicBezTo>
                  <a:pt x="803859" y="348524"/>
                  <a:pt x="802640" y="350149"/>
                  <a:pt x="801015" y="351775"/>
                </a:cubicBezTo>
                <a:cubicBezTo>
                  <a:pt x="799389" y="353400"/>
                  <a:pt x="798576" y="357871"/>
                  <a:pt x="798576" y="365186"/>
                </a:cubicBezTo>
                <a:cubicBezTo>
                  <a:pt x="798576" y="372501"/>
                  <a:pt x="796138" y="380020"/>
                  <a:pt x="791261" y="387741"/>
                </a:cubicBezTo>
                <a:cubicBezTo>
                  <a:pt x="786384" y="395463"/>
                  <a:pt x="780085" y="431836"/>
                  <a:pt x="772363" y="496860"/>
                </a:cubicBezTo>
                <a:cubicBezTo>
                  <a:pt x="764642" y="561884"/>
                  <a:pt x="763626" y="602320"/>
                  <a:pt x="769315" y="618170"/>
                </a:cubicBezTo>
                <a:cubicBezTo>
                  <a:pt x="775005" y="634020"/>
                  <a:pt x="777240" y="650276"/>
                  <a:pt x="776021" y="666938"/>
                </a:cubicBezTo>
                <a:cubicBezTo>
                  <a:pt x="774802" y="683600"/>
                  <a:pt x="772973" y="698231"/>
                  <a:pt x="770535" y="710829"/>
                </a:cubicBezTo>
                <a:cubicBezTo>
                  <a:pt x="768096" y="723428"/>
                  <a:pt x="765861" y="737448"/>
                  <a:pt x="763829" y="752892"/>
                </a:cubicBezTo>
                <a:cubicBezTo>
                  <a:pt x="761797" y="768335"/>
                  <a:pt x="762813" y="783575"/>
                  <a:pt x="766877" y="798612"/>
                </a:cubicBezTo>
                <a:cubicBezTo>
                  <a:pt x="770941" y="813648"/>
                  <a:pt x="770535" y="824621"/>
                  <a:pt x="765658" y="831530"/>
                </a:cubicBezTo>
                <a:cubicBezTo>
                  <a:pt x="760781" y="838439"/>
                  <a:pt x="758546" y="843925"/>
                  <a:pt x="758952" y="847989"/>
                </a:cubicBezTo>
                <a:cubicBezTo>
                  <a:pt x="759359" y="852053"/>
                  <a:pt x="759562" y="858149"/>
                  <a:pt x="759562" y="866277"/>
                </a:cubicBezTo>
                <a:cubicBezTo>
                  <a:pt x="765251" y="866277"/>
                  <a:pt x="770128" y="865058"/>
                  <a:pt x="774192" y="862620"/>
                </a:cubicBezTo>
                <a:cubicBezTo>
                  <a:pt x="800202" y="930082"/>
                  <a:pt x="814223" y="970112"/>
                  <a:pt x="816255" y="982711"/>
                </a:cubicBezTo>
                <a:cubicBezTo>
                  <a:pt x="818287" y="995309"/>
                  <a:pt x="818083" y="1003031"/>
                  <a:pt x="815645" y="1005876"/>
                </a:cubicBezTo>
                <a:cubicBezTo>
                  <a:pt x="813207" y="1008720"/>
                  <a:pt x="810362" y="1012581"/>
                  <a:pt x="807111" y="1017458"/>
                </a:cubicBezTo>
                <a:cubicBezTo>
                  <a:pt x="802234" y="1020709"/>
                  <a:pt x="798170" y="1022538"/>
                  <a:pt x="794919" y="1022944"/>
                </a:cubicBezTo>
                <a:cubicBezTo>
                  <a:pt x="791667" y="1023351"/>
                  <a:pt x="784555" y="1027008"/>
                  <a:pt x="773583" y="1033917"/>
                </a:cubicBezTo>
                <a:cubicBezTo>
                  <a:pt x="762610" y="1040826"/>
                  <a:pt x="746557" y="1044280"/>
                  <a:pt x="725424" y="1044280"/>
                </a:cubicBezTo>
                <a:cubicBezTo>
                  <a:pt x="704291" y="1044280"/>
                  <a:pt x="683971" y="1038794"/>
                  <a:pt x="664464" y="1027821"/>
                </a:cubicBezTo>
                <a:cubicBezTo>
                  <a:pt x="644957" y="1016848"/>
                  <a:pt x="631546" y="1008111"/>
                  <a:pt x="624231" y="1001608"/>
                </a:cubicBezTo>
                <a:lnTo>
                  <a:pt x="621792" y="988197"/>
                </a:lnTo>
                <a:lnTo>
                  <a:pt x="593751" y="962594"/>
                </a:lnTo>
                <a:cubicBezTo>
                  <a:pt x="588874" y="952840"/>
                  <a:pt x="585826" y="946135"/>
                  <a:pt x="584607" y="942477"/>
                </a:cubicBezTo>
                <a:cubicBezTo>
                  <a:pt x="583387" y="938820"/>
                  <a:pt x="581762" y="932317"/>
                  <a:pt x="579730" y="922970"/>
                </a:cubicBezTo>
                <a:cubicBezTo>
                  <a:pt x="577698" y="913623"/>
                  <a:pt x="575869" y="907933"/>
                  <a:pt x="574243" y="905901"/>
                </a:cubicBezTo>
                <a:cubicBezTo>
                  <a:pt x="572618" y="903869"/>
                  <a:pt x="570179" y="900415"/>
                  <a:pt x="566928" y="895538"/>
                </a:cubicBezTo>
                <a:lnTo>
                  <a:pt x="574243" y="890661"/>
                </a:lnTo>
                <a:cubicBezTo>
                  <a:pt x="568554" y="889848"/>
                  <a:pt x="564083" y="889036"/>
                  <a:pt x="560832" y="888223"/>
                </a:cubicBezTo>
                <a:cubicBezTo>
                  <a:pt x="557581" y="887410"/>
                  <a:pt x="553923" y="885784"/>
                  <a:pt x="549859" y="883346"/>
                </a:cubicBezTo>
                <a:cubicBezTo>
                  <a:pt x="545795" y="880908"/>
                  <a:pt x="538683" y="878469"/>
                  <a:pt x="528523" y="876031"/>
                </a:cubicBezTo>
                <a:cubicBezTo>
                  <a:pt x="518363" y="873592"/>
                  <a:pt x="511251" y="871967"/>
                  <a:pt x="507187" y="871154"/>
                </a:cubicBezTo>
                <a:lnTo>
                  <a:pt x="505968" y="874812"/>
                </a:lnTo>
                <a:cubicBezTo>
                  <a:pt x="499466" y="870748"/>
                  <a:pt x="494589" y="868106"/>
                  <a:pt x="491338" y="866887"/>
                </a:cubicBezTo>
                <a:cubicBezTo>
                  <a:pt x="488087" y="865668"/>
                  <a:pt x="484429" y="865058"/>
                  <a:pt x="480365" y="865058"/>
                </a:cubicBezTo>
                <a:cubicBezTo>
                  <a:pt x="476301" y="865058"/>
                  <a:pt x="471018" y="863839"/>
                  <a:pt x="464515" y="861400"/>
                </a:cubicBezTo>
                <a:lnTo>
                  <a:pt x="470611" y="858962"/>
                </a:lnTo>
                <a:cubicBezTo>
                  <a:pt x="467360" y="857336"/>
                  <a:pt x="460248" y="855711"/>
                  <a:pt x="449275" y="854085"/>
                </a:cubicBezTo>
                <a:cubicBezTo>
                  <a:pt x="438303" y="852460"/>
                  <a:pt x="430378" y="850834"/>
                  <a:pt x="425501" y="849208"/>
                </a:cubicBezTo>
                <a:lnTo>
                  <a:pt x="482803" y="849208"/>
                </a:lnTo>
                <a:lnTo>
                  <a:pt x="477927" y="844332"/>
                </a:lnTo>
                <a:cubicBezTo>
                  <a:pt x="481991" y="847583"/>
                  <a:pt x="486055" y="849412"/>
                  <a:pt x="490119" y="849818"/>
                </a:cubicBezTo>
                <a:cubicBezTo>
                  <a:pt x="494183" y="850224"/>
                  <a:pt x="502514" y="850631"/>
                  <a:pt x="515112" y="851037"/>
                </a:cubicBezTo>
                <a:cubicBezTo>
                  <a:pt x="527711" y="851444"/>
                  <a:pt x="540106" y="852460"/>
                  <a:pt x="552298" y="854085"/>
                </a:cubicBezTo>
                <a:cubicBezTo>
                  <a:pt x="549859" y="852460"/>
                  <a:pt x="548437" y="851037"/>
                  <a:pt x="548031" y="849818"/>
                </a:cubicBezTo>
                <a:cubicBezTo>
                  <a:pt x="547624" y="848599"/>
                  <a:pt x="503123" y="841893"/>
                  <a:pt x="414528" y="829701"/>
                </a:cubicBezTo>
                <a:cubicBezTo>
                  <a:pt x="428346" y="830514"/>
                  <a:pt x="439725" y="830717"/>
                  <a:pt x="448666" y="830311"/>
                </a:cubicBezTo>
                <a:cubicBezTo>
                  <a:pt x="457607" y="829904"/>
                  <a:pt x="462687" y="829498"/>
                  <a:pt x="463906" y="829092"/>
                </a:cubicBezTo>
                <a:cubicBezTo>
                  <a:pt x="465125" y="828685"/>
                  <a:pt x="466141" y="828076"/>
                  <a:pt x="466954" y="827263"/>
                </a:cubicBezTo>
                <a:cubicBezTo>
                  <a:pt x="469392" y="828076"/>
                  <a:pt x="471831" y="828888"/>
                  <a:pt x="474269" y="829701"/>
                </a:cubicBezTo>
                <a:cubicBezTo>
                  <a:pt x="476707" y="830514"/>
                  <a:pt x="490322" y="829295"/>
                  <a:pt x="515112" y="826044"/>
                </a:cubicBezTo>
                <a:cubicBezTo>
                  <a:pt x="539903" y="822792"/>
                  <a:pt x="557784" y="818932"/>
                  <a:pt x="568757" y="814461"/>
                </a:cubicBezTo>
                <a:cubicBezTo>
                  <a:pt x="579730" y="809991"/>
                  <a:pt x="591719" y="804911"/>
                  <a:pt x="604723" y="799221"/>
                </a:cubicBezTo>
                <a:cubicBezTo>
                  <a:pt x="606349" y="783778"/>
                  <a:pt x="607568" y="773415"/>
                  <a:pt x="608381" y="768132"/>
                </a:cubicBezTo>
                <a:cubicBezTo>
                  <a:pt x="609194" y="762848"/>
                  <a:pt x="613664" y="743951"/>
                  <a:pt x="621792" y="711439"/>
                </a:cubicBezTo>
                <a:cubicBezTo>
                  <a:pt x="629920" y="678927"/>
                  <a:pt x="633578" y="654949"/>
                  <a:pt x="632765" y="639506"/>
                </a:cubicBezTo>
                <a:lnTo>
                  <a:pt x="637642" y="635848"/>
                </a:lnTo>
                <a:cubicBezTo>
                  <a:pt x="637642" y="628533"/>
                  <a:pt x="640487" y="598460"/>
                  <a:pt x="646176" y="545628"/>
                </a:cubicBezTo>
                <a:cubicBezTo>
                  <a:pt x="651866" y="492796"/>
                  <a:pt x="657962" y="429397"/>
                  <a:pt x="664464" y="355432"/>
                </a:cubicBezTo>
                <a:cubicBezTo>
                  <a:pt x="644957" y="360309"/>
                  <a:pt x="631343" y="363764"/>
                  <a:pt x="623621" y="365796"/>
                </a:cubicBezTo>
                <a:cubicBezTo>
                  <a:pt x="615899" y="367828"/>
                  <a:pt x="610413" y="368844"/>
                  <a:pt x="607162" y="368844"/>
                </a:cubicBezTo>
                <a:cubicBezTo>
                  <a:pt x="603911" y="368844"/>
                  <a:pt x="598627" y="370672"/>
                  <a:pt x="591312" y="374330"/>
                </a:cubicBezTo>
                <a:cubicBezTo>
                  <a:pt x="583997" y="377988"/>
                  <a:pt x="562458" y="385709"/>
                  <a:pt x="526695" y="397495"/>
                </a:cubicBezTo>
                <a:cubicBezTo>
                  <a:pt x="490931" y="409280"/>
                  <a:pt x="465735" y="421472"/>
                  <a:pt x="451104" y="434071"/>
                </a:cubicBezTo>
                <a:cubicBezTo>
                  <a:pt x="436474" y="446669"/>
                  <a:pt x="427533" y="453984"/>
                  <a:pt x="424282" y="456016"/>
                </a:cubicBezTo>
                <a:cubicBezTo>
                  <a:pt x="421031" y="458048"/>
                  <a:pt x="416560" y="460690"/>
                  <a:pt x="410871" y="463941"/>
                </a:cubicBezTo>
                <a:lnTo>
                  <a:pt x="375514" y="446872"/>
                </a:lnTo>
                <a:lnTo>
                  <a:pt x="349911" y="406639"/>
                </a:lnTo>
                <a:lnTo>
                  <a:pt x="331623" y="394447"/>
                </a:lnTo>
                <a:lnTo>
                  <a:pt x="330403" y="383474"/>
                </a:lnTo>
                <a:cubicBezTo>
                  <a:pt x="336093" y="378597"/>
                  <a:pt x="340157" y="372908"/>
                  <a:pt x="342595" y="366405"/>
                </a:cubicBezTo>
                <a:cubicBezTo>
                  <a:pt x="345847" y="368031"/>
                  <a:pt x="355194" y="369656"/>
                  <a:pt x="370637" y="371282"/>
                </a:cubicBezTo>
                <a:cubicBezTo>
                  <a:pt x="386080" y="372908"/>
                  <a:pt x="420421" y="362138"/>
                  <a:pt x="473659" y="338973"/>
                </a:cubicBezTo>
                <a:cubicBezTo>
                  <a:pt x="526898" y="315808"/>
                  <a:pt x="595376" y="289189"/>
                  <a:pt x="679095" y="259116"/>
                </a:cubicBezTo>
                <a:cubicBezTo>
                  <a:pt x="681533" y="252613"/>
                  <a:pt x="682955" y="246924"/>
                  <a:pt x="683362" y="242047"/>
                </a:cubicBezTo>
                <a:cubicBezTo>
                  <a:pt x="683768" y="237170"/>
                  <a:pt x="684378" y="214208"/>
                  <a:pt x="685191" y="173162"/>
                </a:cubicBezTo>
                <a:cubicBezTo>
                  <a:pt x="686003" y="132116"/>
                  <a:pt x="685191" y="102855"/>
                  <a:pt x="682752" y="85380"/>
                </a:cubicBezTo>
                <a:cubicBezTo>
                  <a:pt x="680314" y="67904"/>
                  <a:pt x="676656" y="56322"/>
                  <a:pt x="671779" y="50632"/>
                </a:cubicBezTo>
                <a:cubicBezTo>
                  <a:pt x="666903" y="44943"/>
                  <a:pt x="660400" y="35596"/>
                  <a:pt x="652272" y="22591"/>
                </a:cubicBezTo>
                <a:cubicBezTo>
                  <a:pt x="657962" y="17714"/>
                  <a:pt x="664871" y="17308"/>
                  <a:pt x="672999" y="21372"/>
                </a:cubicBezTo>
                <a:lnTo>
                  <a:pt x="664464" y="6741"/>
                </a:lnTo>
                <a:lnTo>
                  <a:pt x="705917" y="645"/>
                </a:lnTo>
                <a:cubicBezTo>
                  <a:pt x="709168" y="645"/>
                  <a:pt x="711607" y="442"/>
                  <a:pt x="713232" y="36"/>
                </a:cubicBezTo>
                <a:close/>
              </a:path>
            </a:pathLst>
          </a:custGeom>
          <a:ln w="28575">
            <a:solidFill>
              <a:schemeClr val="bg1"/>
            </a:solidFill>
          </a:ln>
          <a:effectLst>
            <a:outerShdw blurRad="50800" dist="38100" dir="2700000" algn="tl" rotWithShape="0">
              <a:prstClr val="black">
                <a:alpha val="40000"/>
              </a:prstClr>
            </a:outerShdw>
          </a:effectLst>
        </p:spPr>
      </p:pic>
      <p:pic>
        <p:nvPicPr>
          <p:cNvPr id="14" name="图片 13"/>
          <p:cNvPicPr>
            <a:picLocks noChangeAspect="1"/>
          </p:cNvPicPr>
          <p:nvPr/>
        </p:nvPicPr>
        <p:blipFill>
          <a:blip r:embed="rId6" cstate="print">
            <a:extLst>
              <a:ext uri="{BEBA8EAE-BF5A-486C-A8C5-ECC9F3942E4B}">
                <a14:imgProps xmlns="" xmlns:a14="http://schemas.microsoft.com/office/drawing/2010/main">
                  <a14:imgLayer r:embed="rId7">
                    <a14:imgEffect>
                      <a14:saturation sat="400000"/>
                    </a14:imgEffect>
                  </a14:imgLayer>
                </a14:imgProps>
              </a:ext>
            </a:extLst>
          </a:blip>
          <a:srcRect l="34042" t="27191" r="41518" b="44034"/>
          <a:stretch>
            <a:fillRect/>
          </a:stretch>
        </p:blipFill>
        <p:spPr>
          <a:xfrm>
            <a:off x="1948270" y="1225457"/>
            <a:ext cx="1851676" cy="2038328"/>
          </a:xfrm>
          <a:custGeom>
            <a:avLst/>
            <a:gdLst/>
            <a:ahLst/>
            <a:cxnLst/>
            <a:rect l="l" t="t" r="r" b="b"/>
            <a:pathLst>
              <a:path w="1530020" h="1684249">
                <a:moveTo>
                  <a:pt x="1082751" y="1615719"/>
                </a:moveTo>
                <a:lnTo>
                  <a:pt x="1083107" y="1615897"/>
                </a:lnTo>
                <a:lnTo>
                  <a:pt x="1081962" y="1619975"/>
                </a:lnTo>
                <a:close/>
                <a:moveTo>
                  <a:pt x="1086612" y="1594866"/>
                </a:moveTo>
                <a:lnTo>
                  <a:pt x="1082751" y="1615719"/>
                </a:lnTo>
                <a:lnTo>
                  <a:pt x="1076097" y="1612392"/>
                </a:lnTo>
                <a:close/>
                <a:moveTo>
                  <a:pt x="1170737" y="1519504"/>
                </a:moveTo>
                <a:lnTo>
                  <a:pt x="1168984" y="1538783"/>
                </a:lnTo>
                <a:lnTo>
                  <a:pt x="1167232" y="1537030"/>
                </a:lnTo>
                <a:close/>
                <a:moveTo>
                  <a:pt x="1097128" y="1473937"/>
                </a:moveTo>
                <a:lnTo>
                  <a:pt x="1097128" y="1491463"/>
                </a:lnTo>
                <a:lnTo>
                  <a:pt x="1100633" y="1491463"/>
                </a:lnTo>
                <a:lnTo>
                  <a:pt x="1100633" y="1473937"/>
                </a:lnTo>
                <a:close/>
                <a:moveTo>
                  <a:pt x="1137438" y="1459916"/>
                </a:moveTo>
                <a:lnTo>
                  <a:pt x="1132180" y="1477442"/>
                </a:lnTo>
                <a:lnTo>
                  <a:pt x="1130427" y="1473937"/>
                </a:lnTo>
                <a:lnTo>
                  <a:pt x="1128675" y="1475689"/>
                </a:lnTo>
                <a:cubicBezTo>
                  <a:pt x="1128675" y="1478026"/>
                  <a:pt x="1128675" y="1480363"/>
                  <a:pt x="1128675" y="1482700"/>
                </a:cubicBezTo>
                <a:cubicBezTo>
                  <a:pt x="1128675" y="1485037"/>
                  <a:pt x="1128090" y="1487081"/>
                  <a:pt x="1126922" y="1488834"/>
                </a:cubicBezTo>
                <a:cubicBezTo>
                  <a:pt x="1125754" y="1490587"/>
                  <a:pt x="1125169" y="1492923"/>
                  <a:pt x="1125169" y="1495844"/>
                </a:cubicBezTo>
                <a:cubicBezTo>
                  <a:pt x="1125169" y="1498765"/>
                  <a:pt x="1125169" y="1503731"/>
                  <a:pt x="1125169" y="1510741"/>
                </a:cubicBezTo>
                <a:cubicBezTo>
                  <a:pt x="1128675" y="1508405"/>
                  <a:pt x="1132180" y="1509573"/>
                  <a:pt x="1135685" y="1514247"/>
                </a:cubicBezTo>
                <a:cubicBezTo>
                  <a:pt x="1136853" y="1509573"/>
                  <a:pt x="1137438" y="1504023"/>
                  <a:pt x="1137438" y="1497597"/>
                </a:cubicBezTo>
                <a:cubicBezTo>
                  <a:pt x="1137438" y="1491171"/>
                  <a:pt x="1138022" y="1485329"/>
                  <a:pt x="1139190" y="1480071"/>
                </a:cubicBezTo>
                <a:cubicBezTo>
                  <a:pt x="1140359" y="1474813"/>
                  <a:pt x="1140943" y="1468679"/>
                  <a:pt x="1140943" y="1461669"/>
                </a:cubicBezTo>
                <a:close/>
                <a:moveTo>
                  <a:pt x="229591" y="1438885"/>
                </a:moveTo>
                <a:cubicBezTo>
                  <a:pt x="231928" y="1444727"/>
                  <a:pt x="236601" y="1448232"/>
                  <a:pt x="243612" y="1449400"/>
                </a:cubicBezTo>
                <a:lnTo>
                  <a:pt x="248869" y="1459916"/>
                </a:lnTo>
                <a:lnTo>
                  <a:pt x="241859" y="1458163"/>
                </a:lnTo>
                <a:close/>
                <a:moveTo>
                  <a:pt x="1091870" y="1398575"/>
                </a:moveTo>
                <a:lnTo>
                  <a:pt x="1095375" y="1423111"/>
                </a:lnTo>
                <a:lnTo>
                  <a:pt x="1098880" y="1424864"/>
                </a:lnTo>
                <a:lnTo>
                  <a:pt x="1095375" y="1428369"/>
                </a:lnTo>
                <a:cubicBezTo>
                  <a:pt x="1095375" y="1431874"/>
                  <a:pt x="1095375" y="1434503"/>
                  <a:pt x="1095375" y="1436256"/>
                </a:cubicBezTo>
                <a:cubicBezTo>
                  <a:pt x="1095375" y="1438009"/>
                  <a:pt x="1094499" y="1441222"/>
                  <a:pt x="1092746" y="1445895"/>
                </a:cubicBezTo>
                <a:cubicBezTo>
                  <a:pt x="1090994" y="1450569"/>
                  <a:pt x="1090117" y="1454950"/>
                  <a:pt x="1090117" y="1459040"/>
                </a:cubicBezTo>
                <a:cubicBezTo>
                  <a:pt x="1090117" y="1463129"/>
                  <a:pt x="1089533" y="1467511"/>
                  <a:pt x="1088365" y="1472184"/>
                </a:cubicBezTo>
                <a:cubicBezTo>
                  <a:pt x="1087196" y="1476858"/>
                  <a:pt x="1086904" y="1482408"/>
                  <a:pt x="1087489" y="1488834"/>
                </a:cubicBezTo>
                <a:cubicBezTo>
                  <a:pt x="1088073" y="1495260"/>
                  <a:pt x="1086320" y="1513954"/>
                  <a:pt x="1082231" y="1544917"/>
                </a:cubicBezTo>
                <a:cubicBezTo>
                  <a:pt x="1078141" y="1575880"/>
                  <a:pt x="1074052" y="1600124"/>
                  <a:pt x="1069963" y="1617650"/>
                </a:cubicBezTo>
                <a:cubicBezTo>
                  <a:pt x="1065873" y="1635176"/>
                  <a:pt x="1063244" y="1646276"/>
                  <a:pt x="1062076" y="1650949"/>
                </a:cubicBezTo>
                <a:cubicBezTo>
                  <a:pt x="1060907" y="1655623"/>
                  <a:pt x="1058571" y="1660881"/>
                  <a:pt x="1055065" y="1666723"/>
                </a:cubicBezTo>
                <a:cubicBezTo>
                  <a:pt x="1056234" y="1663218"/>
                  <a:pt x="1057402" y="1660005"/>
                  <a:pt x="1058571" y="1657084"/>
                </a:cubicBezTo>
                <a:cubicBezTo>
                  <a:pt x="1059739" y="1654162"/>
                  <a:pt x="1064120" y="1631671"/>
                  <a:pt x="1071715" y="1589608"/>
                </a:cubicBezTo>
                <a:cubicBezTo>
                  <a:pt x="1079310" y="1547546"/>
                  <a:pt x="1086028" y="1483868"/>
                  <a:pt x="1091870" y="1398575"/>
                </a:cubicBezTo>
                <a:close/>
                <a:moveTo>
                  <a:pt x="1144448" y="1395070"/>
                </a:moveTo>
                <a:lnTo>
                  <a:pt x="1140943" y="1396822"/>
                </a:lnTo>
                <a:cubicBezTo>
                  <a:pt x="1138606" y="1405001"/>
                  <a:pt x="1135685" y="1412596"/>
                  <a:pt x="1132180" y="1419606"/>
                </a:cubicBezTo>
                <a:lnTo>
                  <a:pt x="1135685" y="1424864"/>
                </a:lnTo>
                <a:lnTo>
                  <a:pt x="1140943" y="1412596"/>
                </a:lnTo>
                <a:cubicBezTo>
                  <a:pt x="1139774" y="1418438"/>
                  <a:pt x="1139190" y="1423111"/>
                  <a:pt x="1139190" y="1426617"/>
                </a:cubicBezTo>
                <a:cubicBezTo>
                  <a:pt x="1139190" y="1430122"/>
                  <a:pt x="1138022" y="1434211"/>
                  <a:pt x="1135685" y="1438885"/>
                </a:cubicBezTo>
                <a:cubicBezTo>
                  <a:pt x="1133348" y="1443558"/>
                  <a:pt x="1131596" y="1449985"/>
                  <a:pt x="1130427" y="1458163"/>
                </a:cubicBezTo>
                <a:lnTo>
                  <a:pt x="1139190" y="1456411"/>
                </a:lnTo>
                <a:lnTo>
                  <a:pt x="1139190" y="1445895"/>
                </a:lnTo>
                <a:lnTo>
                  <a:pt x="1142695" y="1442390"/>
                </a:lnTo>
                <a:cubicBezTo>
                  <a:pt x="1143864" y="1427201"/>
                  <a:pt x="1146201" y="1412012"/>
                  <a:pt x="1149706" y="1396822"/>
                </a:cubicBezTo>
                <a:close/>
                <a:moveTo>
                  <a:pt x="1191768" y="1354760"/>
                </a:moveTo>
                <a:cubicBezTo>
                  <a:pt x="1190600" y="1357097"/>
                  <a:pt x="1189139" y="1359434"/>
                  <a:pt x="1187387" y="1361770"/>
                </a:cubicBezTo>
                <a:cubicBezTo>
                  <a:pt x="1185634" y="1364107"/>
                  <a:pt x="1184758" y="1369073"/>
                  <a:pt x="1184758" y="1376667"/>
                </a:cubicBezTo>
                <a:cubicBezTo>
                  <a:pt x="1184758" y="1384262"/>
                  <a:pt x="1184174" y="1390688"/>
                  <a:pt x="1183005" y="1395946"/>
                </a:cubicBezTo>
                <a:cubicBezTo>
                  <a:pt x="1181837" y="1401204"/>
                  <a:pt x="1181545" y="1404709"/>
                  <a:pt x="1182129" y="1406462"/>
                </a:cubicBezTo>
                <a:cubicBezTo>
                  <a:pt x="1182713" y="1408214"/>
                  <a:pt x="1183005" y="1409675"/>
                  <a:pt x="1183005" y="1410843"/>
                </a:cubicBezTo>
                <a:lnTo>
                  <a:pt x="1184758" y="1403833"/>
                </a:lnTo>
                <a:lnTo>
                  <a:pt x="1186510" y="1407338"/>
                </a:lnTo>
                <a:lnTo>
                  <a:pt x="1191768" y="1393317"/>
                </a:lnTo>
                <a:lnTo>
                  <a:pt x="1191768" y="1398575"/>
                </a:lnTo>
                <a:lnTo>
                  <a:pt x="1197026" y="1377544"/>
                </a:lnTo>
                <a:cubicBezTo>
                  <a:pt x="1195858" y="1376375"/>
                  <a:pt x="1194981" y="1374039"/>
                  <a:pt x="1194397" y="1370533"/>
                </a:cubicBezTo>
                <a:cubicBezTo>
                  <a:pt x="1193813" y="1367028"/>
                  <a:pt x="1193521" y="1362355"/>
                  <a:pt x="1193521" y="1356513"/>
                </a:cubicBezTo>
                <a:close/>
                <a:moveTo>
                  <a:pt x="1114654" y="1302182"/>
                </a:moveTo>
                <a:lnTo>
                  <a:pt x="1111149" y="1303935"/>
                </a:lnTo>
                <a:cubicBezTo>
                  <a:pt x="1111149" y="1319124"/>
                  <a:pt x="1111149" y="1329639"/>
                  <a:pt x="1111149" y="1335481"/>
                </a:cubicBezTo>
                <a:cubicBezTo>
                  <a:pt x="1111149" y="1341323"/>
                  <a:pt x="1111441" y="1345121"/>
                  <a:pt x="1112025" y="1346873"/>
                </a:cubicBezTo>
                <a:cubicBezTo>
                  <a:pt x="1112609" y="1348626"/>
                  <a:pt x="1113485" y="1350086"/>
                  <a:pt x="1114654" y="1351255"/>
                </a:cubicBezTo>
                <a:cubicBezTo>
                  <a:pt x="1114654" y="1334897"/>
                  <a:pt x="1114654" y="1318540"/>
                  <a:pt x="1114654" y="1302182"/>
                </a:cubicBezTo>
                <a:close/>
                <a:moveTo>
                  <a:pt x="1191768" y="1288161"/>
                </a:moveTo>
                <a:cubicBezTo>
                  <a:pt x="1191768" y="1296340"/>
                  <a:pt x="1191768" y="1301890"/>
                  <a:pt x="1191768" y="1304811"/>
                </a:cubicBezTo>
                <a:cubicBezTo>
                  <a:pt x="1191768" y="1307732"/>
                  <a:pt x="1191768" y="1310361"/>
                  <a:pt x="1191768" y="1312698"/>
                </a:cubicBezTo>
                <a:cubicBezTo>
                  <a:pt x="1191768" y="1315034"/>
                  <a:pt x="1191768" y="1320000"/>
                  <a:pt x="1191768" y="1327595"/>
                </a:cubicBezTo>
                <a:cubicBezTo>
                  <a:pt x="1191768" y="1335189"/>
                  <a:pt x="1191768" y="1343660"/>
                  <a:pt x="1191768" y="1353007"/>
                </a:cubicBezTo>
                <a:lnTo>
                  <a:pt x="1195283" y="1347149"/>
                </a:lnTo>
                <a:lnTo>
                  <a:pt x="1195328" y="1336522"/>
                </a:lnTo>
                <a:cubicBezTo>
                  <a:pt x="1195438" y="1324583"/>
                  <a:pt x="1195712" y="1315765"/>
                  <a:pt x="1196150" y="1310069"/>
                </a:cubicBezTo>
                <a:cubicBezTo>
                  <a:pt x="1196734" y="1302474"/>
                  <a:pt x="1196734" y="1297508"/>
                  <a:pt x="1196150" y="1295172"/>
                </a:cubicBezTo>
                <a:cubicBezTo>
                  <a:pt x="1195566" y="1292835"/>
                  <a:pt x="1194689" y="1290498"/>
                  <a:pt x="1193521" y="1288161"/>
                </a:cubicBezTo>
                <a:close/>
                <a:moveTo>
                  <a:pt x="1137438" y="1274140"/>
                </a:moveTo>
                <a:lnTo>
                  <a:pt x="1135685" y="1275893"/>
                </a:lnTo>
                <a:cubicBezTo>
                  <a:pt x="1133348" y="1277061"/>
                  <a:pt x="1131888" y="1279106"/>
                  <a:pt x="1131304" y="1282027"/>
                </a:cubicBezTo>
                <a:cubicBezTo>
                  <a:pt x="1130719" y="1284948"/>
                  <a:pt x="1130427" y="1293711"/>
                  <a:pt x="1130427" y="1308316"/>
                </a:cubicBezTo>
                <a:cubicBezTo>
                  <a:pt x="1130427" y="1322921"/>
                  <a:pt x="1129259" y="1356513"/>
                  <a:pt x="1126922" y="1409091"/>
                </a:cubicBezTo>
                <a:lnTo>
                  <a:pt x="1130427" y="1407338"/>
                </a:lnTo>
                <a:close/>
                <a:moveTo>
                  <a:pt x="1098880" y="1265377"/>
                </a:moveTo>
                <a:cubicBezTo>
                  <a:pt x="1098880" y="1286409"/>
                  <a:pt x="1098588" y="1301014"/>
                  <a:pt x="1098004" y="1309192"/>
                </a:cubicBezTo>
                <a:cubicBezTo>
                  <a:pt x="1097420" y="1317371"/>
                  <a:pt x="1097420" y="1324089"/>
                  <a:pt x="1098004" y="1329347"/>
                </a:cubicBezTo>
                <a:cubicBezTo>
                  <a:pt x="1098588" y="1334605"/>
                  <a:pt x="1098296" y="1339279"/>
                  <a:pt x="1097128" y="1343368"/>
                </a:cubicBezTo>
                <a:cubicBezTo>
                  <a:pt x="1095959" y="1347458"/>
                  <a:pt x="1095375" y="1350086"/>
                  <a:pt x="1095375" y="1351255"/>
                </a:cubicBezTo>
                <a:cubicBezTo>
                  <a:pt x="1096544" y="1333729"/>
                  <a:pt x="1096836" y="1321461"/>
                  <a:pt x="1096252" y="1314450"/>
                </a:cubicBezTo>
                <a:cubicBezTo>
                  <a:pt x="1095667" y="1307440"/>
                  <a:pt x="1095667" y="1300429"/>
                  <a:pt x="1096252" y="1293419"/>
                </a:cubicBezTo>
                <a:cubicBezTo>
                  <a:pt x="1096836" y="1286409"/>
                  <a:pt x="1096836" y="1280859"/>
                  <a:pt x="1096252" y="1276769"/>
                </a:cubicBezTo>
                <a:cubicBezTo>
                  <a:pt x="1095667" y="1272680"/>
                  <a:pt x="1096544" y="1268883"/>
                  <a:pt x="1098880" y="1265377"/>
                </a:cubicBezTo>
                <a:close/>
                <a:moveTo>
                  <a:pt x="1195273" y="1258367"/>
                </a:moveTo>
                <a:lnTo>
                  <a:pt x="1191768" y="1277646"/>
                </a:lnTo>
                <a:lnTo>
                  <a:pt x="1195273" y="1277646"/>
                </a:lnTo>
                <a:close/>
                <a:moveTo>
                  <a:pt x="1146201" y="1246099"/>
                </a:moveTo>
                <a:cubicBezTo>
                  <a:pt x="1142695" y="1262456"/>
                  <a:pt x="1140943" y="1277646"/>
                  <a:pt x="1140943" y="1291666"/>
                </a:cubicBezTo>
                <a:lnTo>
                  <a:pt x="1146201" y="1291666"/>
                </a:lnTo>
                <a:cubicBezTo>
                  <a:pt x="1146201" y="1288161"/>
                  <a:pt x="1146785" y="1284948"/>
                  <a:pt x="1147953" y="1282027"/>
                </a:cubicBezTo>
                <a:cubicBezTo>
                  <a:pt x="1149122" y="1279106"/>
                  <a:pt x="1149122" y="1275309"/>
                  <a:pt x="1147953" y="1270635"/>
                </a:cubicBezTo>
                <a:cubicBezTo>
                  <a:pt x="1146785" y="1265962"/>
                  <a:pt x="1146201" y="1257783"/>
                  <a:pt x="1146201" y="1246099"/>
                </a:cubicBezTo>
                <a:close/>
                <a:moveTo>
                  <a:pt x="1139190" y="1242594"/>
                </a:moveTo>
                <a:lnTo>
                  <a:pt x="1135685" y="1244346"/>
                </a:lnTo>
                <a:lnTo>
                  <a:pt x="1130427" y="1274140"/>
                </a:lnTo>
                <a:lnTo>
                  <a:pt x="1137438" y="1270635"/>
                </a:lnTo>
                <a:close/>
                <a:moveTo>
                  <a:pt x="1170737" y="1137438"/>
                </a:moveTo>
                <a:cubicBezTo>
                  <a:pt x="1168400" y="1153795"/>
                  <a:pt x="1167232" y="1168400"/>
                  <a:pt x="1167232" y="1181253"/>
                </a:cubicBezTo>
                <a:cubicBezTo>
                  <a:pt x="1167232" y="1194105"/>
                  <a:pt x="1166648" y="1211339"/>
                  <a:pt x="1165479" y="1232954"/>
                </a:cubicBezTo>
                <a:cubicBezTo>
                  <a:pt x="1164311" y="1254570"/>
                  <a:pt x="1162850" y="1275017"/>
                  <a:pt x="1161098" y="1294295"/>
                </a:cubicBezTo>
                <a:cubicBezTo>
                  <a:pt x="1159345" y="1313574"/>
                  <a:pt x="1158761" y="1326718"/>
                  <a:pt x="1159345" y="1333729"/>
                </a:cubicBezTo>
                <a:cubicBezTo>
                  <a:pt x="1159929" y="1340739"/>
                  <a:pt x="1159637" y="1349502"/>
                  <a:pt x="1158469" y="1360018"/>
                </a:cubicBezTo>
                <a:cubicBezTo>
                  <a:pt x="1157300" y="1370533"/>
                  <a:pt x="1157300" y="1377544"/>
                  <a:pt x="1158469" y="1381049"/>
                </a:cubicBezTo>
                <a:lnTo>
                  <a:pt x="1163727" y="1370533"/>
                </a:lnTo>
                <a:cubicBezTo>
                  <a:pt x="1163727" y="1374039"/>
                  <a:pt x="1163727" y="1376375"/>
                  <a:pt x="1163727" y="1377544"/>
                </a:cubicBezTo>
                <a:cubicBezTo>
                  <a:pt x="1163727" y="1378712"/>
                  <a:pt x="1162558" y="1382217"/>
                  <a:pt x="1160221" y="1388059"/>
                </a:cubicBezTo>
                <a:cubicBezTo>
                  <a:pt x="1157885" y="1393901"/>
                  <a:pt x="1156716" y="1398575"/>
                  <a:pt x="1156716" y="1402080"/>
                </a:cubicBezTo>
                <a:lnTo>
                  <a:pt x="1158469" y="1398575"/>
                </a:lnTo>
                <a:cubicBezTo>
                  <a:pt x="1159637" y="1404417"/>
                  <a:pt x="1158469" y="1414348"/>
                  <a:pt x="1154964" y="1428369"/>
                </a:cubicBezTo>
                <a:cubicBezTo>
                  <a:pt x="1151458" y="1442390"/>
                  <a:pt x="1149122" y="1452029"/>
                  <a:pt x="1147953" y="1457287"/>
                </a:cubicBezTo>
                <a:cubicBezTo>
                  <a:pt x="1146785" y="1462545"/>
                  <a:pt x="1145032" y="1472768"/>
                  <a:pt x="1142695" y="1487958"/>
                </a:cubicBezTo>
                <a:lnTo>
                  <a:pt x="1146201" y="1486205"/>
                </a:lnTo>
                <a:lnTo>
                  <a:pt x="1151458" y="1486205"/>
                </a:lnTo>
                <a:cubicBezTo>
                  <a:pt x="1146785" y="1508405"/>
                  <a:pt x="1143864" y="1523886"/>
                  <a:pt x="1142695" y="1532649"/>
                </a:cubicBezTo>
                <a:cubicBezTo>
                  <a:pt x="1141527" y="1541412"/>
                  <a:pt x="1140359" y="1546378"/>
                  <a:pt x="1139190" y="1547546"/>
                </a:cubicBezTo>
                <a:cubicBezTo>
                  <a:pt x="1138022" y="1548714"/>
                  <a:pt x="1137438" y="1549883"/>
                  <a:pt x="1137438" y="1551051"/>
                </a:cubicBezTo>
                <a:lnTo>
                  <a:pt x="1135685" y="1537030"/>
                </a:lnTo>
                <a:lnTo>
                  <a:pt x="1130427" y="1551051"/>
                </a:lnTo>
                <a:lnTo>
                  <a:pt x="1130427" y="1542288"/>
                </a:lnTo>
                <a:lnTo>
                  <a:pt x="1126922" y="1544041"/>
                </a:lnTo>
                <a:cubicBezTo>
                  <a:pt x="1126922" y="1538199"/>
                  <a:pt x="1128090" y="1531773"/>
                  <a:pt x="1130427" y="1524762"/>
                </a:cubicBezTo>
                <a:lnTo>
                  <a:pt x="1126922" y="1524762"/>
                </a:lnTo>
                <a:lnTo>
                  <a:pt x="1126922" y="1528267"/>
                </a:lnTo>
                <a:lnTo>
                  <a:pt x="1119912" y="1531773"/>
                </a:lnTo>
                <a:cubicBezTo>
                  <a:pt x="1118743" y="1543457"/>
                  <a:pt x="1117867" y="1551343"/>
                  <a:pt x="1117283" y="1555433"/>
                </a:cubicBezTo>
                <a:cubicBezTo>
                  <a:pt x="1116699" y="1559522"/>
                  <a:pt x="1116406" y="1563027"/>
                  <a:pt x="1116406" y="1565948"/>
                </a:cubicBezTo>
                <a:cubicBezTo>
                  <a:pt x="1116406" y="1568869"/>
                  <a:pt x="1116114" y="1571790"/>
                  <a:pt x="1115530" y="1574711"/>
                </a:cubicBezTo>
                <a:cubicBezTo>
                  <a:pt x="1114946" y="1577632"/>
                  <a:pt x="1113485" y="1583182"/>
                  <a:pt x="1111149" y="1591361"/>
                </a:cubicBezTo>
                <a:lnTo>
                  <a:pt x="1114654" y="1593114"/>
                </a:lnTo>
                <a:cubicBezTo>
                  <a:pt x="1113485" y="1595450"/>
                  <a:pt x="1112609" y="1598079"/>
                  <a:pt x="1112025" y="1601000"/>
                </a:cubicBezTo>
                <a:cubicBezTo>
                  <a:pt x="1111441" y="1603921"/>
                  <a:pt x="1109104" y="1610640"/>
                  <a:pt x="1105015" y="1621155"/>
                </a:cubicBezTo>
                <a:cubicBezTo>
                  <a:pt x="1100925" y="1631671"/>
                  <a:pt x="1097712" y="1639265"/>
                  <a:pt x="1095375" y="1643939"/>
                </a:cubicBezTo>
                <a:cubicBezTo>
                  <a:pt x="1093038" y="1648613"/>
                  <a:pt x="1090117" y="1657376"/>
                  <a:pt x="1086612" y="1670228"/>
                </a:cubicBezTo>
                <a:cubicBezTo>
                  <a:pt x="1088949" y="1666723"/>
                  <a:pt x="1090410" y="1664678"/>
                  <a:pt x="1090994" y="1664094"/>
                </a:cubicBezTo>
                <a:cubicBezTo>
                  <a:pt x="1091578" y="1663510"/>
                  <a:pt x="1092454" y="1662049"/>
                  <a:pt x="1093623" y="1659712"/>
                </a:cubicBezTo>
                <a:cubicBezTo>
                  <a:pt x="1094791" y="1657376"/>
                  <a:pt x="1096544" y="1655039"/>
                  <a:pt x="1098880" y="1652702"/>
                </a:cubicBezTo>
                <a:cubicBezTo>
                  <a:pt x="1101217" y="1650365"/>
                  <a:pt x="1103554" y="1646568"/>
                  <a:pt x="1105891" y="1641310"/>
                </a:cubicBezTo>
                <a:cubicBezTo>
                  <a:pt x="1108228" y="1636052"/>
                  <a:pt x="1111149" y="1630795"/>
                  <a:pt x="1114654" y="1625537"/>
                </a:cubicBezTo>
                <a:cubicBezTo>
                  <a:pt x="1118159" y="1620279"/>
                  <a:pt x="1120788" y="1614145"/>
                  <a:pt x="1122540" y="1607134"/>
                </a:cubicBezTo>
                <a:cubicBezTo>
                  <a:pt x="1124293" y="1600124"/>
                  <a:pt x="1127506" y="1587856"/>
                  <a:pt x="1132180" y="1570330"/>
                </a:cubicBezTo>
                <a:lnTo>
                  <a:pt x="1137438" y="1568577"/>
                </a:lnTo>
                <a:cubicBezTo>
                  <a:pt x="1137438" y="1563904"/>
                  <a:pt x="1139774" y="1549591"/>
                  <a:pt x="1144448" y="1525638"/>
                </a:cubicBezTo>
                <a:cubicBezTo>
                  <a:pt x="1149122" y="1501686"/>
                  <a:pt x="1153795" y="1487666"/>
                  <a:pt x="1158469" y="1483576"/>
                </a:cubicBezTo>
                <a:cubicBezTo>
                  <a:pt x="1163143" y="1479487"/>
                  <a:pt x="1164311" y="1473060"/>
                  <a:pt x="1161974" y="1464297"/>
                </a:cubicBezTo>
                <a:cubicBezTo>
                  <a:pt x="1159637" y="1455534"/>
                  <a:pt x="1160514" y="1435087"/>
                  <a:pt x="1164603" y="1402956"/>
                </a:cubicBezTo>
                <a:cubicBezTo>
                  <a:pt x="1168692" y="1370826"/>
                  <a:pt x="1171321" y="1282319"/>
                  <a:pt x="1172490" y="1137438"/>
                </a:cubicBezTo>
                <a:close/>
                <a:moveTo>
                  <a:pt x="348768" y="1121664"/>
                </a:moveTo>
                <a:lnTo>
                  <a:pt x="336499" y="1128675"/>
                </a:lnTo>
                <a:lnTo>
                  <a:pt x="317221" y="1149706"/>
                </a:lnTo>
                <a:cubicBezTo>
                  <a:pt x="319558" y="1149706"/>
                  <a:pt x="321310" y="1149706"/>
                  <a:pt x="322479" y="1149706"/>
                </a:cubicBezTo>
                <a:cubicBezTo>
                  <a:pt x="323647" y="1149706"/>
                  <a:pt x="325984" y="1148245"/>
                  <a:pt x="329489" y="1145324"/>
                </a:cubicBezTo>
                <a:cubicBezTo>
                  <a:pt x="332994" y="1142403"/>
                  <a:pt x="335623" y="1140359"/>
                  <a:pt x="337376" y="1139190"/>
                </a:cubicBezTo>
                <a:cubicBezTo>
                  <a:pt x="339128" y="1138022"/>
                  <a:pt x="341173" y="1136853"/>
                  <a:pt x="343510" y="1135685"/>
                </a:cubicBezTo>
                <a:lnTo>
                  <a:pt x="347015" y="1142695"/>
                </a:lnTo>
                <a:cubicBezTo>
                  <a:pt x="347015" y="1141527"/>
                  <a:pt x="347015" y="1140359"/>
                  <a:pt x="347015" y="1139190"/>
                </a:cubicBezTo>
                <a:cubicBezTo>
                  <a:pt x="347015" y="1138022"/>
                  <a:pt x="347891" y="1136853"/>
                  <a:pt x="349644" y="1135685"/>
                </a:cubicBezTo>
                <a:cubicBezTo>
                  <a:pt x="351396" y="1134517"/>
                  <a:pt x="354025" y="1131596"/>
                  <a:pt x="357531" y="1126922"/>
                </a:cubicBezTo>
                <a:lnTo>
                  <a:pt x="350520" y="1121664"/>
                </a:lnTo>
                <a:close/>
                <a:moveTo>
                  <a:pt x="1048055" y="932383"/>
                </a:moveTo>
                <a:lnTo>
                  <a:pt x="1050392" y="932968"/>
                </a:lnTo>
                <a:lnTo>
                  <a:pt x="1042797" y="935889"/>
                </a:lnTo>
                <a:close/>
                <a:moveTo>
                  <a:pt x="1062206" y="928424"/>
                </a:moveTo>
                <a:lnTo>
                  <a:pt x="1055065" y="934136"/>
                </a:lnTo>
                <a:lnTo>
                  <a:pt x="1050392" y="932968"/>
                </a:lnTo>
                <a:close/>
                <a:moveTo>
                  <a:pt x="1063828" y="927126"/>
                </a:moveTo>
                <a:lnTo>
                  <a:pt x="1065581" y="927126"/>
                </a:lnTo>
                <a:lnTo>
                  <a:pt x="1062206" y="928424"/>
                </a:lnTo>
                <a:close/>
                <a:moveTo>
                  <a:pt x="716814" y="776402"/>
                </a:moveTo>
                <a:lnTo>
                  <a:pt x="706298" y="779907"/>
                </a:lnTo>
                <a:cubicBezTo>
                  <a:pt x="719150" y="783412"/>
                  <a:pt x="728497" y="785749"/>
                  <a:pt x="734340" y="786918"/>
                </a:cubicBezTo>
                <a:cubicBezTo>
                  <a:pt x="740182" y="788086"/>
                  <a:pt x="744271" y="788378"/>
                  <a:pt x="746608" y="787794"/>
                </a:cubicBezTo>
                <a:cubicBezTo>
                  <a:pt x="748945" y="787210"/>
                  <a:pt x="750697" y="786333"/>
                  <a:pt x="751866" y="785165"/>
                </a:cubicBezTo>
                <a:cubicBezTo>
                  <a:pt x="741350" y="780491"/>
                  <a:pt x="729666" y="777570"/>
                  <a:pt x="716814" y="776402"/>
                </a:cubicBezTo>
                <a:close/>
                <a:moveTo>
                  <a:pt x="737845" y="730133"/>
                </a:moveTo>
                <a:lnTo>
                  <a:pt x="737845" y="732587"/>
                </a:lnTo>
                <a:lnTo>
                  <a:pt x="734340" y="732587"/>
                </a:lnTo>
                <a:lnTo>
                  <a:pt x="729082" y="736092"/>
                </a:lnTo>
                <a:close/>
                <a:moveTo>
                  <a:pt x="741350" y="711556"/>
                </a:moveTo>
                <a:lnTo>
                  <a:pt x="741909" y="711668"/>
                </a:lnTo>
                <a:lnTo>
                  <a:pt x="734340" y="720319"/>
                </a:lnTo>
                <a:close/>
                <a:moveTo>
                  <a:pt x="1020013" y="403098"/>
                </a:moveTo>
                <a:lnTo>
                  <a:pt x="1021766" y="404851"/>
                </a:lnTo>
                <a:lnTo>
                  <a:pt x="1028776" y="408356"/>
                </a:lnTo>
                <a:lnTo>
                  <a:pt x="1037539" y="422377"/>
                </a:lnTo>
                <a:cubicBezTo>
                  <a:pt x="1041045" y="418872"/>
                  <a:pt x="1043381" y="416535"/>
                  <a:pt x="1044550" y="415366"/>
                </a:cubicBezTo>
                <a:cubicBezTo>
                  <a:pt x="1045718" y="414198"/>
                  <a:pt x="1048347" y="413322"/>
                  <a:pt x="1052436" y="412738"/>
                </a:cubicBezTo>
                <a:cubicBezTo>
                  <a:pt x="1056526" y="412153"/>
                  <a:pt x="1059447" y="412738"/>
                  <a:pt x="1061199" y="414490"/>
                </a:cubicBezTo>
                <a:cubicBezTo>
                  <a:pt x="1062952" y="416243"/>
                  <a:pt x="1065581" y="418287"/>
                  <a:pt x="1069086" y="420624"/>
                </a:cubicBezTo>
                <a:lnTo>
                  <a:pt x="1091870" y="403098"/>
                </a:lnTo>
                <a:lnTo>
                  <a:pt x="1102386" y="408356"/>
                </a:lnTo>
                <a:cubicBezTo>
                  <a:pt x="1108228" y="421208"/>
                  <a:pt x="1116991" y="433477"/>
                  <a:pt x="1128675" y="445160"/>
                </a:cubicBezTo>
                <a:cubicBezTo>
                  <a:pt x="1142695" y="455676"/>
                  <a:pt x="1156716" y="466192"/>
                  <a:pt x="1170737" y="476707"/>
                </a:cubicBezTo>
                <a:cubicBezTo>
                  <a:pt x="1171905" y="482549"/>
                  <a:pt x="1173074" y="486931"/>
                  <a:pt x="1174242" y="489852"/>
                </a:cubicBezTo>
                <a:cubicBezTo>
                  <a:pt x="1175411" y="492773"/>
                  <a:pt x="1175119" y="495402"/>
                  <a:pt x="1173366" y="497738"/>
                </a:cubicBezTo>
                <a:cubicBezTo>
                  <a:pt x="1171613" y="500075"/>
                  <a:pt x="1170153" y="503581"/>
                  <a:pt x="1168984" y="508254"/>
                </a:cubicBezTo>
                <a:lnTo>
                  <a:pt x="1153211" y="522275"/>
                </a:lnTo>
                <a:lnTo>
                  <a:pt x="1116406" y="564337"/>
                </a:lnTo>
                <a:cubicBezTo>
                  <a:pt x="1104722" y="576021"/>
                  <a:pt x="1096544" y="584200"/>
                  <a:pt x="1091870" y="588874"/>
                </a:cubicBezTo>
                <a:cubicBezTo>
                  <a:pt x="1087196" y="593547"/>
                  <a:pt x="1081354" y="597053"/>
                  <a:pt x="1074344" y="599389"/>
                </a:cubicBezTo>
                <a:cubicBezTo>
                  <a:pt x="1067334" y="601726"/>
                  <a:pt x="1057402" y="606984"/>
                  <a:pt x="1044550" y="615163"/>
                </a:cubicBezTo>
                <a:lnTo>
                  <a:pt x="1039292" y="613410"/>
                </a:lnTo>
                <a:cubicBezTo>
                  <a:pt x="1035787" y="615747"/>
                  <a:pt x="1032282" y="616331"/>
                  <a:pt x="1028776" y="615163"/>
                </a:cubicBezTo>
                <a:lnTo>
                  <a:pt x="1039292" y="602895"/>
                </a:lnTo>
                <a:lnTo>
                  <a:pt x="1037539" y="599389"/>
                </a:lnTo>
                <a:lnTo>
                  <a:pt x="1035787" y="602895"/>
                </a:lnTo>
                <a:cubicBezTo>
                  <a:pt x="1028776" y="605231"/>
                  <a:pt x="1017092" y="610489"/>
                  <a:pt x="1000735" y="618668"/>
                </a:cubicBezTo>
                <a:cubicBezTo>
                  <a:pt x="984377" y="626847"/>
                  <a:pt x="968604" y="635610"/>
                  <a:pt x="953415" y="644957"/>
                </a:cubicBezTo>
                <a:lnTo>
                  <a:pt x="953415" y="641452"/>
                </a:lnTo>
                <a:cubicBezTo>
                  <a:pt x="944067" y="644957"/>
                  <a:pt x="935889" y="650215"/>
                  <a:pt x="928878" y="657225"/>
                </a:cubicBezTo>
                <a:lnTo>
                  <a:pt x="927126" y="653720"/>
                </a:lnTo>
                <a:lnTo>
                  <a:pt x="923620" y="658978"/>
                </a:lnTo>
                <a:cubicBezTo>
                  <a:pt x="914273" y="665988"/>
                  <a:pt x="904342" y="670078"/>
                  <a:pt x="893826" y="671246"/>
                </a:cubicBezTo>
                <a:lnTo>
                  <a:pt x="890321" y="676504"/>
                </a:lnTo>
                <a:lnTo>
                  <a:pt x="881558" y="681762"/>
                </a:lnTo>
                <a:lnTo>
                  <a:pt x="876300" y="680009"/>
                </a:lnTo>
                <a:lnTo>
                  <a:pt x="869290" y="687019"/>
                </a:lnTo>
                <a:cubicBezTo>
                  <a:pt x="868121" y="689356"/>
                  <a:pt x="866661" y="690817"/>
                  <a:pt x="864908" y="691401"/>
                </a:cubicBezTo>
                <a:cubicBezTo>
                  <a:pt x="863156" y="691985"/>
                  <a:pt x="860819" y="693154"/>
                  <a:pt x="857898" y="694906"/>
                </a:cubicBezTo>
                <a:cubicBezTo>
                  <a:pt x="854977" y="696659"/>
                  <a:pt x="850595" y="698996"/>
                  <a:pt x="844753" y="701916"/>
                </a:cubicBezTo>
                <a:cubicBezTo>
                  <a:pt x="838911" y="704837"/>
                  <a:pt x="827812" y="711556"/>
                  <a:pt x="811454" y="722071"/>
                </a:cubicBezTo>
                <a:cubicBezTo>
                  <a:pt x="795096" y="732587"/>
                  <a:pt x="783997" y="739889"/>
                  <a:pt x="778155" y="743979"/>
                </a:cubicBezTo>
                <a:cubicBezTo>
                  <a:pt x="772313" y="748068"/>
                  <a:pt x="767055" y="750113"/>
                  <a:pt x="762381" y="750113"/>
                </a:cubicBezTo>
                <a:lnTo>
                  <a:pt x="760629" y="757123"/>
                </a:lnTo>
                <a:lnTo>
                  <a:pt x="732587" y="765886"/>
                </a:lnTo>
                <a:cubicBezTo>
                  <a:pt x="745439" y="770560"/>
                  <a:pt x="754787" y="772897"/>
                  <a:pt x="760629" y="772897"/>
                </a:cubicBezTo>
                <a:cubicBezTo>
                  <a:pt x="766471" y="772897"/>
                  <a:pt x="770560" y="773773"/>
                  <a:pt x="772897" y="775526"/>
                </a:cubicBezTo>
                <a:cubicBezTo>
                  <a:pt x="775234" y="777278"/>
                  <a:pt x="779031" y="779323"/>
                  <a:pt x="784289" y="781660"/>
                </a:cubicBezTo>
                <a:cubicBezTo>
                  <a:pt x="789546" y="783997"/>
                  <a:pt x="793928" y="786625"/>
                  <a:pt x="797433" y="789546"/>
                </a:cubicBezTo>
                <a:cubicBezTo>
                  <a:pt x="800938" y="792468"/>
                  <a:pt x="805028" y="796849"/>
                  <a:pt x="809702" y="802691"/>
                </a:cubicBezTo>
                <a:lnTo>
                  <a:pt x="828980" y="832485"/>
                </a:lnTo>
                <a:lnTo>
                  <a:pt x="835990" y="839496"/>
                </a:lnTo>
                <a:lnTo>
                  <a:pt x="843001" y="844753"/>
                </a:lnTo>
                <a:cubicBezTo>
                  <a:pt x="854685" y="840080"/>
                  <a:pt x="865200" y="836574"/>
                  <a:pt x="874548" y="834238"/>
                </a:cubicBezTo>
                <a:cubicBezTo>
                  <a:pt x="883895" y="831901"/>
                  <a:pt x="914857" y="820217"/>
                  <a:pt x="967435" y="799186"/>
                </a:cubicBezTo>
                <a:lnTo>
                  <a:pt x="974446" y="802691"/>
                </a:lnTo>
                <a:cubicBezTo>
                  <a:pt x="1024687" y="778155"/>
                  <a:pt x="1058278" y="766178"/>
                  <a:pt x="1075220" y="766763"/>
                </a:cubicBezTo>
                <a:cubicBezTo>
                  <a:pt x="1092162" y="767347"/>
                  <a:pt x="1109688" y="763842"/>
                  <a:pt x="1127798" y="756247"/>
                </a:cubicBezTo>
                <a:cubicBezTo>
                  <a:pt x="1145909" y="748652"/>
                  <a:pt x="1161682" y="741934"/>
                  <a:pt x="1175119" y="736092"/>
                </a:cubicBezTo>
                <a:cubicBezTo>
                  <a:pt x="1188555" y="730250"/>
                  <a:pt x="1201115" y="727329"/>
                  <a:pt x="1212800" y="727329"/>
                </a:cubicBezTo>
                <a:cubicBezTo>
                  <a:pt x="1224484" y="727329"/>
                  <a:pt x="1233831" y="724992"/>
                  <a:pt x="1240841" y="720319"/>
                </a:cubicBezTo>
                <a:cubicBezTo>
                  <a:pt x="1247851" y="715645"/>
                  <a:pt x="1253109" y="713016"/>
                  <a:pt x="1256614" y="712432"/>
                </a:cubicBezTo>
                <a:cubicBezTo>
                  <a:pt x="1260120" y="711848"/>
                  <a:pt x="1263625" y="710972"/>
                  <a:pt x="1267130" y="709803"/>
                </a:cubicBezTo>
                <a:lnTo>
                  <a:pt x="1265377" y="704545"/>
                </a:lnTo>
                <a:cubicBezTo>
                  <a:pt x="1268883" y="699872"/>
                  <a:pt x="1271804" y="695198"/>
                  <a:pt x="1274140" y="690525"/>
                </a:cubicBezTo>
                <a:lnTo>
                  <a:pt x="1277646" y="687019"/>
                </a:lnTo>
                <a:lnTo>
                  <a:pt x="1279398" y="680009"/>
                </a:lnTo>
                <a:lnTo>
                  <a:pt x="1286409" y="678256"/>
                </a:lnTo>
                <a:lnTo>
                  <a:pt x="1284656" y="669493"/>
                </a:lnTo>
                <a:cubicBezTo>
                  <a:pt x="1285825" y="671830"/>
                  <a:pt x="1286701" y="673583"/>
                  <a:pt x="1287285" y="674751"/>
                </a:cubicBezTo>
                <a:cubicBezTo>
                  <a:pt x="1287869" y="675920"/>
                  <a:pt x="1288161" y="677088"/>
                  <a:pt x="1288161" y="678256"/>
                </a:cubicBezTo>
                <a:cubicBezTo>
                  <a:pt x="1288161" y="679425"/>
                  <a:pt x="1288453" y="680593"/>
                  <a:pt x="1289038" y="681762"/>
                </a:cubicBezTo>
                <a:cubicBezTo>
                  <a:pt x="1289622" y="682930"/>
                  <a:pt x="1290498" y="684683"/>
                  <a:pt x="1291666" y="687019"/>
                </a:cubicBezTo>
                <a:cubicBezTo>
                  <a:pt x="1297508" y="683514"/>
                  <a:pt x="1300429" y="677672"/>
                  <a:pt x="1300429" y="669493"/>
                </a:cubicBezTo>
                <a:lnTo>
                  <a:pt x="1316203" y="680009"/>
                </a:lnTo>
                <a:lnTo>
                  <a:pt x="1324966" y="690525"/>
                </a:lnTo>
                <a:cubicBezTo>
                  <a:pt x="1326134" y="690525"/>
                  <a:pt x="1327595" y="690525"/>
                  <a:pt x="1329347" y="690525"/>
                </a:cubicBezTo>
                <a:cubicBezTo>
                  <a:pt x="1331100" y="690525"/>
                  <a:pt x="1334021" y="689356"/>
                  <a:pt x="1338110" y="687019"/>
                </a:cubicBezTo>
                <a:cubicBezTo>
                  <a:pt x="1342200" y="684683"/>
                  <a:pt x="1345705" y="684098"/>
                  <a:pt x="1348626" y="685267"/>
                </a:cubicBezTo>
                <a:cubicBezTo>
                  <a:pt x="1351547" y="686435"/>
                  <a:pt x="1354176" y="688188"/>
                  <a:pt x="1356513" y="690525"/>
                </a:cubicBezTo>
                <a:cubicBezTo>
                  <a:pt x="1357681" y="688188"/>
                  <a:pt x="1359434" y="686435"/>
                  <a:pt x="1361770" y="685267"/>
                </a:cubicBezTo>
                <a:cubicBezTo>
                  <a:pt x="1364107" y="684098"/>
                  <a:pt x="1367612" y="684683"/>
                  <a:pt x="1372286" y="687019"/>
                </a:cubicBezTo>
                <a:cubicBezTo>
                  <a:pt x="1376960" y="689356"/>
                  <a:pt x="1381341" y="690525"/>
                  <a:pt x="1385431" y="690525"/>
                </a:cubicBezTo>
                <a:cubicBezTo>
                  <a:pt x="1389520" y="690525"/>
                  <a:pt x="1394486" y="691109"/>
                  <a:pt x="1400328" y="692277"/>
                </a:cubicBezTo>
                <a:cubicBezTo>
                  <a:pt x="1406170" y="693446"/>
                  <a:pt x="1413764" y="694614"/>
                  <a:pt x="1423111" y="695782"/>
                </a:cubicBezTo>
                <a:cubicBezTo>
                  <a:pt x="1432459" y="696951"/>
                  <a:pt x="1442098" y="696367"/>
                  <a:pt x="1452029" y="694030"/>
                </a:cubicBezTo>
                <a:cubicBezTo>
                  <a:pt x="1461961" y="691693"/>
                  <a:pt x="1470724" y="691693"/>
                  <a:pt x="1478318" y="694030"/>
                </a:cubicBezTo>
                <a:cubicBezTo>
                  <a:pt x="1485913" y="696367"/>
                  <a:pt x="1495552" y="699288"/>
                  <a:pt x="1507236" y="702793"/>
                </a:cubicBezTo>
                <a:lnTo>
                  <a:pt x="1514247" y="709803"/>
                </a:lnTo>
                <a:lnTo>
                  <a:pt x="1521257" y="716814"/>
                </a:lnTo>
                <a:lnTo>
                  <a:pt x="1512494" y="727329"/>
                </a:lnTo>
                <a:lnTo>
                  <a:pt x="1517752" y="734340"/>
                </a:lnTo>
                <a:lnTo>
                  <a:pt x="1526515" y="744855"/>
                </a:lnTo>
                <a:cubicBezTo>
                  <a:pt x="1520673" y="756539"/>
                  <a:pt x="1521841" y="768223"/>
                  <a:pt x="1530020" y="779907"/>
                </a:cubicBezTo>
                <a:lnTo>
                  <a:pt x="1517752" y="790423"/>
                </a:lnTo>
                <a:cubicBezTo>
                  <a:pt x="1517752" y="797433"/>
                  <a:pt x="1517168" y="803275"/>
                  <a:pt x="1515999" y="807949"/>
                </a:cubicBezTo>
                <a:lnTo>
                  <a:pt x="1493215" y="818464"/>
                </a:lnTo>
                <a:lnTo>
                  <a:pt x="1486205" y="828980"/>
                </a:lnTo>
                <a:lnTo>
                  <a:pt x="1487958" y="837743"/>
                </a:lnTo>
                <a:lnTo>
                  <a:pt x="1480947" y="843001"/>
                </a:lnTo>
                <a:lnTo>
                  <a:pt x="1479195" y="848259"/>
                </a:lnTo>
                <a:lnTo>
                  <a:pt x="1487958" y="853516"/>
                </a:lnTo>
                <a:lnTo>
                  <a:pt x="1493215" y="864032"/>
                </a:lnTo>
                <a:lnTo>
                  <a:pt x="1477442" y="865785"/>
                </a:lnTo>
                <a:lnTo>
                  <a:pt x="1477442" y="871042"/>
                </a:lnTo>
                <a:lnTo>
                  <a:pt x="1489710" y="874548"/>
                </a:lnTo>
                <a:lnTo>
                  <a:pt x="1489710" y="879805"/>
                </a:lnTo>
                <a:cubicBezTo>
                  <a:pt x="1485037" y="879805"/>
                  <a:pt x="1481823" y="879805"/>
                  <a:pt x="1480071" y="879805"/>
                </a:cubicBezTo>
                <a:cubicBezTo>
                  <a:pt x="1478318" y="879805"/>
                  <a:pt x="1475982" y="880974"/>
                  <a:pt x="1473061" y="883311"/>
                </a:cubicBezTo>
                <a:cubicBezTo>
                  <a:pt x="1470139" y="885647"/>
                  <a:pt x="1465758" y="886524"/>
                  <a:pt x="1459916" y="885939"/>
                </a:cubicBezTo>
                <a:cubicBezTo>
                  <a:pt x="1454074" y="885355"/>
                  <a:pt x="1445311" y="885063"/>
                  <a:pt x="1433627" y="885063"/>
                </a:cubicBezTo>
                <a:lnTo>
                  <a:pt x="1426617" y="895579"/>
                </a:lnTo>
                <a:cubicBezTo>
                  <a:pt x="1418438" y="895579"/>
                  <a:pt x="1412012" y="894995"/>
                  <a:pt x="1407338" y="893826"/>
                </a:cubicBezTo>
                <a:cubicBezTo>
                  <a:pt x="1402664" y="892658"/>
                  <a:pt x="1396530" y="892366"/>
                  <a:pt x="1388936" y="892950"/>
                </a:cubicBezTo>
                <a:cubicBezTo>
                  <a:pt x="1381341" y="893534"/>
                  <a:pt x="1372578" y="893534"/>
                  <a:pt x="1362647" y="892950"/>
                </a:cubicBezTo>
                <a:cubicBezTo>
                  <a:pt x="1352715" y="892366"/>
                  <a:pt x="1340155" y="892074"/>
                  <a:pt x="1324966" y="892074"/>
                </a:cubicBezTo>
                <a:lnTo>
                  <a:pt x="1328471" y="885063"/>
                </a:lnTo>
                <a:cubicBezTo>
                  <a:pt x="1323797" y="885063"/>
                  <a:pt x="1318540" y="885355"/>
                  <a:pt x="1312698" y="885939"/>
                </a:cubicBezTo>
                <a:cubicBezTo>
                  <a:pt x="1306856" y="886524"/>
                  <a:pt x="1302182" y="887692"/>
                  <a:pt x="1298677" y="889445"/>
                </a:cubicBezTo>
                <a:cubicBezTo>
                  <a:pt x="1295172" y="891197"/>
                  <a:pt x="1291666" y="892074"/>
                  <a:pt x="1288161" y="892074"/>
                </a:cubicBezTo>
                <a:lnTo>
                  <a:pt x="1288161" y="888568"/>
                </a:lnTo>
                <a:cubicBezTo>
                  <a:pt x="1295172" y="888568"/>
                  <a:pt x="1301014" y="887400"/>
                  <a:pt x="1305687" y="885063"/>
                </a:cubicBezTo>
                <a:cubicBezTo>
                  <a:pt x="1297508" y="882726"/>
                  <a:pt x="1290498" y="882726"/>
                  <a:pt x="1284656" y="885063"/>
                </a:cubicBezTo>
                <a:cubicBezTo>
                  <a:pt x="1282319" y="902589"/>
                  <a:pt x="1279982" y="920115"/>
                  <a:pt x="1277646" y="937641"/>
                </a:cubicBezTo>
                <a:lnTo>
                  <a:pt x="1272388" y="941146"/>
                </a:lnTo>
                <a:lnTo>
                  <a:pt x="1267130" y="948157"/>
                </a:lnTo>
                <a:lnTo>
                  <a:pt x="1263625" y="949909"/>
                </a:lnTo>
                <a:cubicBezTo>
                  <a:pt x="1258951" y="965099"/>
                  <a:pt x="1253693" y="987006"/>
                  <a:pt x="1247851" y="1015632"/>
                </a:cubicBezTo>
                <a:cubicBezTo>
                  <a:pt x="1242009" y="1044258"/>
                  <a:pt x="1237920" y="1067334"/>
                  <a:pt x="1235583" y="1084860"/>
                </a:cubicBezTo>
                <a:cubicBezTo>
                  <a:pt x="1235583" y="1081354"/>
                  <a:pt x="1235875" y="1078433"/>
                  <a:pt x="1236460" y="1076097"/>
                </a:cubicBezTo>
                <a:cubicBezTo>
                  <a:pt x="1237044" y="1073760"/>
                  <a:pt x="1236752" y="1072007"/>
                  <a:pt x="1235583" y="1070839"/>
                </a:cubicBezTo>
                <a:cubicBezTo>
                  <a:pt x="1234415" y="1069670"/>
                  <a:pt x="1233831" y="1067918"/>
                  <a:pt x="1233831" y="1065581"/>
                </a:cubicBezTo>
                <a:cubicBezTo>
                  <a:pt x="1232662" y="1067918"/>
                  <a:pt x="1231786" y="1070255"/>
                  <a:pt x="1231202" y="1072591"/>
                </a:cubicBezTo>
                <a:cubicBezTo>
                  <a:pt x="1230618" y="1074928"/>
                  <a:pt x="1230325" y="1079310"/>
                  <a:pt x="1230325" y="1085736"/>
                </a:cubicBezTo>
                <a:cubicBezTo>
                  <a:pt x="1230325" y="1092162"/>
                  <a:pt x="1228573" y="1103554"/>
                  <a:pt x="1225068" y="1119912"/>
                </a:cubicBezTo>
                <a:lnTo>
                  <a:pt x="1225068" y="1070839"/>
                </a:lnTo>
                <a:cubicBezTo>
                  <a:pt x="1223899" y="1073176"/>
                  <a:pt x="1223023" y="1080186"/>
                  <a:pt x="1222439" y="1091870"/>
                </a:cubicBezTo>
                <a:cubicBezTo>
                  <a:pt x="1221855" y="1103554"/>
                  <a:pt x="1220978" y="1118159"/>
                  <a:pt x="1219810" y="1135685"/>
                </a:cubicBezTo>
                <a:lnTo>
                  <a:pt x="1218057" y="1128675"/>
                </a:lnTo>
                <a:cubicBezTo>
                  <a:pt x="1213384" y="1132180"/>
                  <a:pt x="1211923" y="1137438"/>
                  <a:pt x="1213676" y="1144448"/>
                </a:cubicBezTo>
                <a:cubicBezTo>
                  <a:pt x="1215428" y="1151458"/>
                  <a:pt x="1215428" y="1160806"/>
                  <a:pt x="1213676" y="1172490"/>
                </a:cubicBezTo>
                <a:cubicBezTo>
                  <a:pt x="1211923" y="1184174"/>
                  <a:pt x="1210755" y="1194981"/>
                  <a:pt x="1210171" y="1204913"/>
                </a:cubicBezTo>
                <a:cubicBezTo>
                  <a:pt x="1209586" y="1214844"/>
                  <a:pt x="1208710" y="1230325"/>
                  <a:pt x="1207542" y="1251357"/>
                </a:cubicBezTo>
                <a:lnTo>
                  <a:pt x="1211047" y="1246099"/>
                </a:lnTo>
                <a:cubicBezTo>
                  <a:pt x="1208710" y="1261288"/>
                  <a:pt x="1206373" y="1274725"/>
                  <a:pt x="1204036" y="1286409"/>
                </a:cubicBezTo>
                <a:lnTo>
                  <a:pt x="1207542" y="1288161"/>
                </a:lnTo>
                <a:cubicBezTo>
                  <a:pt x="1206373" y="1292835"/>
                  <a:pt x="1205497" y="1300722"/>
                  <a:pt x="1204913" y="1311821"/>
                </a:cubicBezTo>
                <a:cubicBezTo>
                  <a:pt x="1204329" y="1322921"/>
                  <a:pt x="1202576" y="1341031"/>
                  <a:pt x="1199655" y="1366152"/>
                </a:cubicBezTo>
                <a:cubicBezTo>
                  <a:pt x="1196734" y="1391273"/>
                  <a:pt x="1195273" y="1406170"/>
                  <a:pt x="1195273" y="1410843"/>
                </a:cubicBezTo>
                <a:cubicBezTo>
                  <a:pt x="1195273" y="1415517"/>
                  <a:pt x="1194689" y="1424280"/>
                  <a:pt x="1193521" y="1437132"/>
                </a:cubicBezTo>
                <a:lnTo>
                  <a:pt x="1186510" y="1431874"/>
                </a:lnTo>
                <a:lnTo>
                  <a:pt x="1181253" y="1435380"/>
                </a:lnTo>
                <a:lnTo>
                  <a:pt x="1184758" y="1437132"/>
                </a:lnTo>
                <a:lnTo>
                  <a:pt x="1179500" y="1470432"/>
                </a:lnTo>
                <a:lnTo>
                  <a:pt x="1183005" y="1438885"/>
                </a:lnTo>
                <a:lnTo>
                  <a:pt x="1181253" y="1438885"/>
                </a:lnTo>
                <a:lnTo>
                  <a:pt x="1168984" y="1491463"/>
                </a:lnTo>
                <a:lnTo>
                  <a:pt x="1172490" y="1496721"/>
                </a:lnTo>
                <a:lnTo>
                  <a:pt x="1177747" y="1493215"/>
                </a:lnTo>
                <a:lnTo>
                  <a:pt x="1175995" y="1507236"/>
                </a:lnTo>
                <a:lnTo>
                  <a:pt x="1175995" y="1496721"/>
                </a:lnTo>
                <a:cubicBezTo>
                  <a:pt x="1172490" y="1499057"/>
                  <a:pt x="1170445" y="1501102"/>
                  <a:pt x="1169861" y="1502855"/>
                </a:cubicBezTo>
                <a:cubicBezTo>
                  <a:pt x="1169277" y="1504607"/>
                  <a:pt x="1168984" y="1506360"/>
                  <a:pt x="1168984" y="1508113"/>
                </a:cubicBezTo>
                <a:cubicBezTo>
                  <a:pt x="1168984" y="1509865"/>
                  <a:pt x="1167816" y="1511326"/>
                  <a:pt x="1165479" y="1512494"/>
                </a:cubicBezTo>
                <a:cubicBezTo>
                  <a:pt x="1166648" y="1513662"/>
                  <a:pt x="1167524" y="1514247"/>
                  <a:pt x="1168108" y="1514247"/>
                </a:cubicBezTo>
                <a:cubicBezTo>
                  <a:pt x="1168692" y="1514247"/>
                  <a:pt x="1168984" y="1514539"/>
                  <a:pt x="1168984" y="1515123"/>
                </a:cubicBezTo>
                <a:cubicBezTo>
                  <a:pt x="1168984" y="1515707"/>
                  <a:pt x="1168984" y="1516583"/>
                  <a:pt x="1168984" y="1517752"/>
                </a:cubicBezTo>
                <a:lnTo>
                  <a:pt x="1163727" y="1519504"/>
                </a:lnTo>
                <a:lnTo>
                  <a:pt x="1165479" y="1526515"/>
                </a:lnTo>
                <a:lnTo>
                  <a:pt x="1163727" y="1524762"/>
                </a:lnTo>
                <a:lnTo>
                  <a:pt x="1154964" y="1552804"/>
                </a:lnTo>
                <a:lnTo>
                  <a:pt x="1156716" y="1554556"/>
                </a:lnTo>
                <a:cubicBezTo>
                  <a:pt x="1155548" y="1555725"/>
                  <a:pt x="1154672" y="1557185"/>
                  <a:pt x="1154087" y="1558938"/>
                </a:cubicBezTo>
                <a:cubicBezTo>
                  <a:pt x="1153503" y="1560690"/>
                  <a:pt x="1152919" y="1564780"/>
                  <a:pt x="1152335" y="1571206"/>
                </a:cubicBezTo>
                <a:cubicBezTo>
                  <a:pt x="1151751" y="1577632"/>
                  <a:pt x="1149998" y="1582890"/>
                  <a:pt x="1147077" y="1586980"/>
                </a:cubicBezTo>
                <a:cubicBezTo>
                  <a:pt x="1144156" y="1591069"/>
                  <a:pt x="1142695" y="1594866"/>
                  <a:pt x="1142695" y="1598371"/>
                </a:cubicBezTo>
                <a:cubicBezTo>
                  <a:pt x="1142695" y="1601877"/>
                  <a:pt x="1142403" y="1607134"/>
                  <a:pt x="1141819" y="1614145"/>
                </a:cubicBezTo>
                <a:cubicBezTo>
                  <a:pt x="1141235" y="1621155"/>
                  <a:pt x="1139190" y="1626413"/>
                  <a:pt x="1135685" y="1629918"/>
                </a:cubicBezTo>
                <a:cubicBezTo>
                  <a:pt x="1132180" y="1633423"/>
                  <a:pt x="1130135" y="1638681"/>
                  <a:pt x="1129551" y="1645692"/>
                </a:cubicBezTo>
                <a:cubicBezTo>
                  <a:pt x="1128967" y="1652702"/>
                  <a:pt x="1127798" y="1657376"/>
                  <a:pt x="1126046" y="1659712"/>
                </a:cubicBezTo>
                <a:cubicBezTo>
                  <a:pt x="1124293" y="1662049"/>
                  <a:pt x="1121080" y="1666139"/>
                  <a:pt x="1116406" y="1671981"/>
                </a:cubicBezTo>
                <a:cubicBezTo>
                  <a:pt x="1122248" y="1659128"/>
                  <a:pt x="1127506" y="1646276"/>
                  <a:pt x="1132180" y="1633423"/>
                </a:cubicBezTo>
                <a:lnTo>
                  <a:pt x="1128675" y="1636929"/>
                </a:lnTo>
                <a:cubicBezTo>
                  <a:pt x="1127506" y="1634592"/>
                  <a:pt x="1126338" y="1632255"/>
                  <a:pt x="1125169" y="1629918"/>
                </a:cubicBezTo>
                <a:lnTo>
                  <a:pt x="1116406" y="1635176"/>
                </a:lnTo>
                <a:cubicBezTo>
                  <a:pt x="1104722" y="1651534"/>
                  <a:pt x="1092454" y="1667891"/>
                  <a:pt x="1079602" y="1684249"/>
                </a:cubicBezTo>
                <a:cubicBezTo>
                  <a:pt x="1081939" y="1678407"/>
                  <a:pt x="1083691" y="1674609"/>
                  <a:pt x="1084860" y="1672857"/>
                </a:cubicBezTo>
                <a:cubicBezTo>
                  <a:pt x="1086028" y="1671104"/>
                  <a:pt x="1086320" y="1669352"/>
                  <a:pt x="1085736" y="1667599"/>
                </a:cubicBezTo>
                <a:cubicBezTo>
                  <a:pt x="1085152" y="1665847"/>
                  <a:pt x="1084860" y="1664386"/>
                  <a:pt x="1084860" y="1663218"/>
                </a:cubicBezTo>
                <a:cubicBezTo>
                  <a:pt x="1079018" y="1667891"/>
                  <a:pt x="1073760" y="1667891"/>
                  <a:pt x="1069086" y="1663218"/>
                </a:cubicBezTo>
                <a:cubicBezTo>
                  <a:pt x="1071423" y="1656207"/>
                  <a:pt x="1073760" y="1648759"/>
                  <a:pt x="1076097" y="1640872"/>
                </a:cubicBezTo>
                <a:lnTo>
                  <a:pt x="1081962" y="1619975"/>
                </a:lnTo>
                <a:lnTo>
                  <a:pt x="1077849" y="1642186"/>
                </a:lnTo>
                <a:cubicBezTo>
                  <a:pt x="1082523" y="1626997"/>
                  <a:pt x="1085736" y="1616774"/>
                  <a:pt x="1087489" y="1611516"/>
                </a:cubicBezTo>
                <a:cubicBezTo>
                  <a:pt x="1089241" y="1606258"/>
                  <a:pt x="1090117" y="1601584"/>
                  <a:pt x="1090117" y="1597495"/>
                </a:cubicBezTo>
                <a:cubicBezTo>
                  <a:pt x="1090117" y="1593406"/>
                  <a:pt x="1090994" y="1589316"/>
                  <a:pt x="1092746" y="1585227"/>
                </a:cubicBezTo>
                <a:cubicBezTo>
                  <a:pt x="1094499" y="1581137"/>
                  <a:pt x="1095375" y="1577048"/>
                  <a:pt x="1095375" y="1572959"/>
                </a:cubicBezTo>
                <a:cubicBezTo>
                  <a:pt x="1095375" y="1568869"/>
                  <a:pt x="1095959" y="1564780"/>
                  <a:pt x="1097128" y="1560690"/>
                </a:cubicBezTo>
                <a:cubicBezTo>
                  <a:pt x="1098296" y="1556601"/>
                  <a:pt x="1098588" y="1551635"/>
                  <a:pt x="1098004" y="1545793"/>
                </a:cubicBezTo>
                <a:cubicBezTo>
                  <a:pt x="1097420" y="1539951"/>
                  <a:pt x="1097712" y="1536154"/>
                  <a:pt x="1098880" y="1534401"/>
                </a:cubicBezTo>
                <a:cubicBezTo>
                  <a:pt x="1100049" y="1532649"/>
                  <a:pt x="1100633" y="1531188"/>
                  <a:pt x="1100633" y="1530020"/>
                </a:cubicBezTo>
                <a:cubicBezTo>
                  <a:pt x="1099465" y="1527683"/>
                  <a:pt x="1098880" y="1526223"/>
                  <a:pt x="1098880" y="1525638"/>
                </a:cubicBezTo>
                <a:cubicBezTo>
                  <a:pt x="1098880" y="1525054"/>
                  <a:pt x="1098880" y="1521841"/>
                  <a:pt x="1098880" y="1515999"/>
                </a:cubicBezTo>
                <a:cubicBezTo>
                  <a:pt x="1098880" y="1510157"/>
                  <a:pt x="1100049" y="1503731"/>
                  <a:pt x="1102386" y="1496721"/>
                </a:cubicBezTo>
                <a:lnTo>
                  <a:pt x="1098880" y="1500226"/>
                </a:lnTo>
                <a:lnTo>
                  <a:pt x="1100633" y="1493215"/>
                </a:lnTo>
                <a:lnTo>
                  <a:pt x="1095375" y="1493215"/>
                </a:lnTo>
                <a:lnTo>
                  <a:pt x="1095375" y="1512494"/>
                </a:lnTo>
                <a:lnTo>
                  <a:pt x="1090117" y="1514247"/>
                </a:lnTo>
                <a:cubicBezTo>
                  <a:pt x="1091286" y="1497889"/>
                  <a:pt x="1093038" y="1482116"/>
                  <a:pt x="1095375" y="1466926"/>
                </a:cubicBezTo>
                <a:cubicBezTo>
                  <a:pt x="1097712" y="1451737"/>
                  <a:pt x="1098880" y="1437716"/>
                  <a:pt x="1098880" y="1424864"/>
                </a:cubicBezTo>
                <a:cubicBezTo>
                  <a:pt x="1098880" y="1421359"/>
                  <a:pt x="1098880" y="1418438"/>
                  <a:pt x="1098880" y="1416101"/>
                </a:cubicBezTo>
                <a:cubicBezTo>
                  <a:pt x="1098880" y="1413764"/>
                  <a:pt x="1099465" y="1410843"/>
                  <a:pt x="1100633" y="1407338"/>
                </a:cubicBezTo>
                <a:cubicBezTo>
                  <a:pt x="1101801" y="1403833"/>
                  <a:pt x="1102386" y="1400912"/>
                  <a:pt x="1102386" y="1398575"/>
                </a:cubicBezTo>
                <a:cubicBezTo>
                  <a:pt x="1101217" y="1395070"/>
                  <a:pt x="1100925" y="1388644"/>
                  <a:pt x="1101509" y="1379296"/>
                </a:cubicBezTo>
                <a:cubicBezTo>
                  <a:pt x="1102093" y="1369949"/>
                  <a:pt x="1102386" y="1362939"/>
                  <a:pt x="1102386" y="1358265"/>
                </a:cubicBezTo>
                <a:cubicBezTo>
                  <a:pt x="1102386" y="1353592"/>
                  <a:pt x="1102386" y="1347458"/>
                  <a:pt x="1102386" y="1339863"/>
                </a:cubicBezTo>
                <a:cubicBezTo>
                  <a:pt x="1102386" y="1332268"/>
                  <a:pt x="1102093" y="1323797"/>
                  <a:pt x="1101509" y="1314450"/>
                </a:cubicBezTo>
                <a:cubicBezTo>
                  <a:pt x="1100925" y="1305103"/>
                  <a:pt x="1100633" y="1287577"/>
                  <a:pt x="1100633" y="1261872"/>
                </a:cubicBezTo>
                <a:lnTo>
                  <a:pt x="1095375" y="1263625"/>
                </a:lnTo>
                <a:cubicBezTo>
                  <a:pt x="1096544" y="1254278"/>
                  <a:pt x="1097128" y="1247267"/>
                  <a:pt x="1097128" y="1242594"/>
                </a:cubicBezTo>
                <a:cubicBezTo>
                  <a:pt x="1097128" y="1237920"/>
                  <a:pt x="1097420" y="1217181"/>
                  <a:pt x="1098004" y="1180376"/>
                </a:cubicBezTo>
                <a:cubicBezTo>
                  <a:pt x="1098588" y="1143572"/>
                  <a:pt x="1098880" y="1120788"/>
                  <a:pt x="1098880" y="1112025"/>
                </a:cubicBezTo>
                <a:cubicBezTo>
                  <a:pt x="1098880" y="1103262"/>
                  <a:pt x="1099465" y="1083691"/>
                  <a:pt x="1100633" y="1053313"/>
                </a:cubicBezTo>
                <a:cubicBezTo>
                  <a:pt x="1101801" y="1022934"/>
                  <a:pt x="1104722" y="979704"/>
                  <a:pt x="1109396" y="923620"/>
                </a:cubicBezTo>
                <a:cubicBezTo>
                  <a:pt x="1095375" y="925957"/>
                  <a:pt x="1082523" y="927126"/>
                  <a:pt x="1070839" y="927126"/>
                </a:cubicBezTo>
                <a:lnTo>
                  <a:pt x="1105891" y="920115"/>
                </a:lnTo>
                <a:lnTo>
                  <a:pt x="1109396" y="909600"/>
                </a:lnTo>
                <a:cubicBezTo>
                  <a:pt x="1104722" y="908431"/>
                  <a:pt x="1076097" y="915150"/>
                  <a:pt x="1023519" y="929755"/>
                </a:cubicBezTo>
                <a:cubicBezTo>
                  <a:pt x="970941" y="944360"/>
                  <a:pt x="937349" y="953122"/>
                  <a:pt x="922744" y="956044"/>
                </a:cubicBezTo>
                <a:cubicBezTo>
                  <a:pt x="908139" y="958965"/>
                  <a:pt x="892074" y="962178"/>
                  <a:pt x="874548" y="965683"/>
                </a:cubicBezTo>
                <a:cubicBezTo>
                  <a:pt x="873379" y="980872"/>
                  <a:pt x="872795" y="991095"/>
                  <a:pt x="872795" y="996353"/>
                </a:cubicBezTo>
                <a:cubicBezTo>
                  <a:pt x="872795" y="1001611"/>
                  <a:pt x="873087" y="1008329"/>
                  <a:pt x="873671" y="1016508"/>
                </a:cubicBezTo>
                <a:cubicBezTo>
                  <a:pt x="874255" y="1024687"/>
                  <a:pt x="874548" y="1036663"/>
                  <a:pt x="874548" y="1052436"/>
                </a:cubicBezTo>
                <a:cubicBezTo>
                  <a:pt x="874548" y="1068210"/>
                  <a:pt x="873671" y="1081354"/>
                  <a:pt x="871919" y="1091870"/>
                </a:cubicBezTo>
                <a:cubicBezTo>
                  <a:pt x="870166" y="1102386"/>
                  <a:pt x="870458" y="1111149"/>
                  <a:pt x="872795" y="1118159"/>
                </a:cubicBezTo>
                <a:cubicBezTo>
                  <a:pt x="875132" y="1125169"/>
                  <a:pt x="875424" y="1136561"/>
                  <a:pt x="873671" y="1152335"/>
                </a:cubicBezTo>
                <a:cubicBezTo>
                  <a:pt x="871919" y="1168108"/>
                  <a:pt x="870458" y="1189724"/>
                  <a:pt x="869290" y="1217181"/>
                </a:cubicBezTo>
                <a:cubicBezTo>
                  <a:pt x="868121" y="1244638"/>
                  <a:pt x="866953" y="1262748"/>
                  <a:pt x="865785" y="1271511"/>
                </a:cubicBezTo>
                <a:cubicBezTo>
                  <a:pt x="864616" y="1280275"/>
                  <a:pt x="863156" y="1285532"/>
                  <a:pt x="861403" y="1287285"/>
                </a:cubicBezTo>
                <a:cubicBezTo>
                  <a:pt x="859651" y="1289038"/>
                  <a:pt x="857606" y="1292251"/>
                  <a:pt x="855269" y="1296924"/>
                </a:cubicBezTo>
                <a:lnTo>
                  <a:pt x="846506" y="1296924"/>
                </a:lnTo>
                <a:cubicBezTo>
                  <a:pt x="845338" y="1305103"/>
                  <a:pt x="844169" y="1310653"/>
                  <a:pt x="843001" y="1313574"/>
                </a:cubicBezTo>
                <a:cubicBezTo>
                  <a:pt x="841832" y="1316495"/>
                  <a:pt x="838035" y="1325842"/>
                  <a:pt x="831609" y="1341615"/>
                </a:cubicBezTo>
                <a:cubicBezTo>
                  <a:pt x="825183" y="1357389"/>
                  <a:pt x="820217" y="1367028"/>
                  <a:pt x="816712" y="1370533"/>
                </a:cubicBezTo>
                <a:lnTo>
                  <a:pt x="816712" y="1363523"/>
                </a:lnTo>
                <a:cubicBezTo>
                  <a:pt x="814375" y="1364691"/>
                  <a:pt x="811746" y="1365860"/>
                  <a:pt x="808825" y="1367028"/>
                </a:cubicBezTo>
                <a:cubicBezTo>
                  <a:pt x="805904" y="1368196"/>
                  <a:pt x="801523" y="1367612"/>
                  <a:pt x="795681" y="1365276"/>
                </a:cubicBezTo>
                <a:cubicBezTo>
                  <a:pt x="789839" y="1362939"/>
                  <a:pt x="783997" y="1360018"/>
                  <a:pt x="778155" y="1356513"/>
                </a:cubicBezTo>
                <a:cubicBezTo>
                  <a:pt x="769976" y="1364691"/>
                  <a:pt x="761797" y="1372286"/>
                  <a:pt x="753618" y="1379296"/>
                </a:cubicBezTo>
                <a:lnTo>
                  <a:pt x="746608" y="1370533"/>
                </a:lnTo>
                <a:lnTo>
                  <a:pt x="739597" y="1368781"/>
                </a:lnTo>
                <a:lnTo>
                  <a:pt x="736092" y="1372286"/>
                </a:lnTo>
                <a:lnTo>
                  <a:pt x="734340" y="1363523"/>
                </a:lnTo>
                <a:lnTo>
                  <a:pt x="727329" y="1361770"/>
                </a:lnTo>
                <a:lnTo>
                  <a:pt x="716814" y="1368781"/>
                </a:lnTo>
                <a:lnTo>
                  <a:pt x="695782" y="1337234"/>
                </a:lnTo>
                <a:lnTo>
                  <a:pt x="692277" y="1338987"/>
                </a:lnTo>
                <a:cubicBezTo>
                  <a:pt x="692277" y="1328471"/>
                  <a:pt x="692569" y="1320876"/>
                  <a:pt x="693153" y="1316203"/>
                </a:cubicBezTo>
                <a:cubicBezTo>
                  <a:pt x="693738" y="1311529"/>
                  <a:pt x="692277" y="1305979"/>
                  <a:pt x="688772" y="1299553"/>
                </a:cubicBezTo>
                <a:cubicBezTo>
                  <a:pt x="685267" y="1293127"/>
                  <a:pt x="684098" y="1287285"/>
                  <a:pt x="685267" y="1282027"/>
                </a:cubicBezTo>
                <a:cubicBezTo>
                  <a:pt x="686435" y="1276769"/>
                  <a:pt x="688480" y="1271511"/>
                  <a:pt x="691401" y="1266254"/>
                </a:cubicBezTo>
                <a:cubicBezTo>
                  <a:pt x="694322" y="1260996"/>
                  <a:pt x="695782" y="1254862"/>
                  <a:pt x="695782" y="1247851"/>
                </a:cubicBezTo>
                <a:cubicBezTo>
                  <a:pt x="695782" y="1240841"/>
                  <a:pt x="696367" y="1229741"/>
                  <a:pt x="697535" y="1214552"/>
                </a:cubicBezTo>
                <a:lnTo>
                  <a:pt x="699288" y="1218057"/>
                </a:lnTo>
                <a:lnTo>
                  <a:pt x="702793" y="1216305"/>
                </a:lnTo>
                <a:cubicBezTo>
                  <a:pt x="705130" y="1211631"/>
                  <a:pt x="707174" y="1207249"/>
                  <a:pt x="708927" y="1203160"/>
                </a:cubicBezTo>
                <a:cubicBezTo>
                  <a:pt x="710679" y="1199071"/>
                  <a:pt x="711556" y="1170153"/>
                  <a:pt x="711556" y="1116406"/>
                </a:cubicBezTo>
                <a:cubicBezTo>
                  <a:pt x="711556" y="1128090"/>
                  <a:pt x="713309" y="1138022"/>
                  <a:pt x="716814" y="1146201"/>
                </a:cubicBezTo>
                <a:cubicBezTo>
                  <a:pt x="720319" y="1114654"/>
                  <a:pt x="722948" y="1091286"/>
                  <a:pt x="724700" y="1076097"/>
                </a:cubicBezTo>
                <a:cubicBezTo>
                  <a:pt x="726453" y="1060907"/>
                  <a:pt x="727329" y="1037831"/>
                  <a:pt x="727329" y="1006869"/>
                </a:cubicBezTo>
                <a:cubicBezTo>
                  <a:pt x="727329" y="975906"/>
                  <a:pt x="725577" y="948449"/>
                  <a:pt x="722071" y="924497"/>
                </a:cubicBezTo>
                <a:cubicBezTo>
                  <a:pt x="718566" y="900545"/>
                  <a:pt x="714477" y="882434"/>
                  <a:pt x="709803" y="870166"/>
                </a:cubicBezTo>
                <a:cubicBezTo>
                  <a:pt x="705130" y="857898"/>
                  <a:pt x="701040" y="850011"/>
                  <a:pt x="697535" y="846506"/>
                </a:cubicBezTo>
                <a:cubicBezTo>
                  <a:pt x="694030" y="843001"/>
                  <a:pt x="688772" y="837743"/>
                  <a:pt x="681762" y="830733"/>
                </a:cubicBezTo>
                <a:cubicBezTo>
                  <a:pt x="675920" y="828396"/>
                  <a:pt x="671830" y="826059"/>
                  <a:pt x="669493" y="823722"/>
                </a:cubicBezTo>
                <a:cubicBezTo>
                  <a:pt x="667157" y="821385"/>
                  <a:pt x="663651" y="820801"/>
                  <a:pt x="658978" y="821970"/>
                </a:cubicBezTo>
                <a:cubicBezTo>
                  <a:pt x="654304" y="823138"/>
                  <a:pt x="649923" y="822262"/>
                  <a:pt x="645833" y="819341"/>
                </a:cubicBezTo>
                <a:cubicBezTo>
                  <a:pt x="641744" y="816420"/>
                  <a:pt x="636194" y="815835"/>
                  <a:pt x="629184" y="817588"/>
                </a:cubicBezTo>
                <a:cubicBezTo>
                  <a:pt x="622173" y="819341"/>
                  <a:pt x="616039" y="820217"/>
                  <a:pt x="610781" y="820217"/>
                </a:cubicBezTo>
                <a:cubicBezTo>
                  <a:pt x="605523" y="820217"/>
                  <a:pt x="598805" y="820217"/>
                  <a:pt x="590626" y="820217"/>
                </a:cubicBezTo>
                <a:lnTo>
                  <a:pt x="594132" y="818464"/>
                </a:lnTo>
                <a:lnTo>
                  <a:pt x="595884" y="814959"/>
                </a:lnTo>
                <a:cubicBezTo>
                  <a:pt x="604063" y="809117"/>
                  <a:pt x="611073" y="804736"/>
                  <a:pt x="616916" y="801815"/>
                </a:cubicBezTo>
                <a:cubicBezTo>
                  <a:pt x="622757" y="798894"/>
                  <a:pt x="631520" y="795973"/>
                  <a:pt x="643204" y="793052"/>
                </a:cubicBezTo>
                <a:cubicBezTo>
                  <a:pt x="654888" y="790131"/>
                  <a:pt x="662483" y="788086"/>
                  <a:pt x="665988" y="786918"/>
                </a:cubicBezTo>
                <a:cubicBezTo>
                  <a:pt x="669493" y="785749"/>
                  <a:pt x="674167" y="782828"/>
                  <a:pt x="680009" y="778155"/>
                </a:cubicBezTo>
                <a:lnTo>
                  <a:pt x="674751" y="776402"/>
                </a:lnTo>
                <a:lnTo>
                  <a:pt x="681762" y="774649"/>
                </a:lnTo>
                <a:lnTo>
                  <a:pt x="680009" y="772897"/>
                </a:lnTo>
                <a:cubicBezTo>
                  <a:pt x="682346" y="771728"/>
                  <a:pt x="685267" y="768807"/>
                  <a:pt x="688772" y="764134"/>
                </a:cubicBezTo>
                <a:lnTo>
                  <a:pt x="688772" y="767639"/>
                </a:lnTo>
                <a:cubicBezTo>
                  <a:pt x="693445" y="767639"/>
                  <a:pt x="696367" y="767639"/>
                  <a:pt x="697535" y="767639"/>
                </a:cubicBezTo>
                <a:cubicBezTo>
                  <a:pt x="698703" y="767639"/>
                  <a:pt x="700748" y="766763"/>
                  <a:pt x="703669" y="765010"/>
                </a:cubicBezTo>
                <a:cubicBezTo>
                  <a:pt x="706590" y="763257"/>
                  <a:pt x="712140" y="760921"/>
                  <a:pt x="720319" y="758000"/>
                </a:cubicBezTo>
                <a:cubicBezTo>
                  <a:pt x="728497" y="755079"/>
                  <a:pt x="736384" y="749821"/>
                  <a:pt x="743979" y="742226"/>
                </a:cubicBezTo>
                <a:cubicBezTo>
                  <a:pt x="751573" y="734632"/>
                  <a:pt x="764718" y="721487"/>
                  <a:pt x="783412" y="702793"/>
                </a:cubicBezTo>
                <a:lnTo>
                  <a:pt x="788670" y="706298"/>
                </a:lnTo>
                <a:lnTo>
                  <a:pt x="806196" y="692277"/>
                </a:lnTo>
                <a:lnTo>
                  <a:pt x="809702" y="694030"/>
                </a:lnTo>
                <a:cubicBezTo>
                  <a:pt x="809702" y="691693"/>
                  <a:pt x="812914" y="687604"/>
                  <a:pt x="819341" y="681762"/>
                </a:cubicBezTo>
                <a:cubicBezTo>
                  <a:pt x="825767" y="675920"/>
                  <a:pt x="828688" y="672999"/>
                  <a:pt x="828104" y="672999"/>
                </a:cubicBezTo>
                <a:cubicBezTo>
                  <a:pt x="827520" y="672999"/>
                  <a:pt x="827227" y="672414"/>
                  <a:pt x="827227" y="671246"/>
                </a:cubicBezTo>
                <a:cubicBezTo>
                  <a:pt x="822554" y="675920"/>
                  <a:pt x="817880" y="678841"/>
                  <a:pt x="813207" y="680009"/>
                </a:cubicBezTo>
                <a:lnTo>
                  <a:pt x="807949" y="687019"/>
                </a:lnTo>
                <a:lnTo>
                  <a:pt x="806196" y="683514"/>
                </a:lnTo>
                <a:lnTo>
                  <a:pt x="802691" y="690525"/>
                </a:lnTo>
                <a:cubicBezTo>
                  <a:pt x="799186" y="690525"/>
                  <a:pt x="796265" y="688772"/>
                  <a:pt x="793928" y="685267"/>
                </a:cubicBezTo>
                <a:lnTo>
                  <a:pt x="843001" y="641452"/>
                </a:lnTo>
                <a:lnTo>
                  <a:pt x="846506" y="636194"/>
                </a:lnTo>
                <a:lnTo>
                  <a:pt x="828980" y="646710"/>
                </a:lnTo>
                <a:lnTo>
                  <a:pt x="820217" y="657225"/>
                </a:lnTo>
                <a:lnTo>
                  <a:pt x="807949" y="667741"/>
                </a:lnTo>
                <a:lnTo>
                  <a:pt x="792175" y="683514"/>
                </a:lnTo>
                <a:lnTo>
                  <a:pt x="786918" y="683514"/>
                </a:lnTo>
                <a:cubicBezTo>
                  <a:pt x="784581" y="689356"/>
                  <a:pt x="782244" y="693446"/>
                  <a:pt x="779907" y="695782"/>
                </a:cubicBezTo>
                <a:lnTo>
                  <a:pt x="776402" y="695782"/>
                </a:lnTo>
                <a:lnTo>
                  <a:pt x="776402" y="692277"/>
                </a:lnTo>
                <a:cubicBezTo>
                  <a:pt x="769392" y="696951"/>
                  <a:pt x="762381" y="701040"/>
                  <a:pt x="755371" y="704545"/>
                </a:cubicBezTo>
                <a:lnTo>
                  <a:pt x="762381" y="708051"/>
                </a:lnTo>
                <a:lnTo>
                  <a:pt x="762381" y="711556"/>
                </a:lnTo>
                <a:lnTo>
                  <a:pt x="765886" y="704545"/>
                </a:lnTo>
                <a:lnTo>
                  <a:pt x="767639" y="706298"/>
                </a:lnTo>
                <a:lnTo>
                  <a:pt x="751866" y="723824"/>
                </a:lnTo>
                <a:cubicBezTo>
                  <a:pt x="747776" y="724992"/>
                  <a:pt x="743833" y="726599"/>
                  <a:pt x="740036" y="728644"/>
                </a:cubicBezTo>
                <a:lnTo>
                  <a:pt x="737845" y="730133"/>
                </a:lnTo>
                <a:lnTo>
                  <a:pt x="737845" y="723824"/>
                </a:lnTo>
                <a:lnTo>
                  <a:pt x="750113" y="713308"/>
                </a:lnTo>
                <a:lnTo>
                  <a:pt x="741909" y="711668"/>
                </a:lnTo>
                <a:lnTo>
                  <a:pt x="746608" y="706298"/>
                </a:lnTo>
                <a:lnTo>
                  <a:pt x="750113" y="708051"/>
                </a:lnTo>
                <a:lnTo>
                  <a:pt x="753618" y="697535"/>
                </a:lnTo>
                <a:lnTo>
                  <a:pt x="753618" y="704545"/>
                </a:lnTo>
                <a:lnTo>
                  <a:pt x="755371" y="699288"/>
                </a:lnTo>
                <a:lnTo>
                  <a:pt x="762381" y="695782"/>
                </a:lnTo>
                <a:lnTo>
                  <a:pt x="757123" y="695782"/>
                </a:lnTo>
                <a:lnTo>
                  <a:pt x="757123" y="694030"/>
                </a:lnTo>
                <a:cubicBezTo>
                  <a:pt x="764134" y="687019"/>
                  <a:pt x="769099" y="682346"/>
                  <a:pt x="772020" y="680009"/>
                </a:cubicBezTo>
                <a:cubicBezTo>
                  <a:pt x="774941" y="677672"/>
                  <a:pt x="777278" y="676504"/>
                  <a:pt x="779031" y="676504"/>
                </a:cubicBezTo>
                <a:cubicBezTo>
                  <a:pt x="780783" y="676504"/>
                  <a:pt x="782244" y="676504"/>
                  <a:pt x="783412" y="676504"/>
                </a:cubicBezTo>
                <a:cubicBezTo>
                  <a:pt x="789255" y="668325"/>
                  <a:pt x="796265" y="659562"/>
                  <a:pt x="804444" y="650215"/>
                </a:cubicBezTo>
                <a:cubicBezTo>
                  <a:pt x="806780" y="647878"/>
                  <a:pt x="809117" y="646125"/>
                  <a:pt x="811454" y="644957"/>
                </a:cubicBezTo>
                <a:cubicBezTo>
                  <a:pt x="813791" y="643789"/>
                  <a:pt x="852932" y="606984"/>
                  <a:pt x="928878" y="534543"/>
                </a:cubicBezTo>
                <a:cubicBezTo>
                  <a:pt x="933552" y="528701"/>
                  <a:pt x="936765" y="524320"/>
                  <a:pt x="938517" y="521399"/>
                </a:cubicBezTo>
                <a:cubicBezTo>
                  <a:pt x="940270" y="518478"/>
                  <a:pt x="948157" y="509423"/>
                  <a:pt x="962178" y="494233"/>
                </a:cubicBezTo>
                <a:cubicBezTo>
                  <a:pt x="976198" y="479044"/>
                  <a:pt x="988759" y="464147"/>
                  <a:pt x="999859" y="449542"/>
                </a:cubicBezTo>
                <a:cubicBezTo>
                  <a:pt x="1010958" y="434937"/>
                  <a:pt x="1016216" y="425882"/>
                  <a:pt x="1015632" y="422377"/>
                </a:cubicBezTo>
                <a:cubicBezTo>
                  <a:pt x="1015048" y="418872"/>
                  <a:pt x="1013587" y="415366"/>
                  <a:pt x="1011250" y="411861"/>
                </a:cubicBezTo>
                <a:close/>
                <a:moveTo>
                  <a:pt x="459181" y="247117"/>
                </a:moveTo>
                <a:cubicBezTo>
                  <a:pt x="462687" y="247117"/>
                  <a:pt x="465024" y="247117"/>
                  <a:pt x="466192" y="247117"/>
                </a:cubicBezTo>
                <a:cubicBezTo>
                  <a:pt x="467360" y="247117"/>
                  <a:pt x="469697" y="248577"/>
                  <a:pt x="473202" y="251498"/>
                </a:cubicBezTo>
                <a:cubicBezTo>
                  <a:pt x="476707" y="254419"/>
                  <a:pt x="481089" y="255588"/>
                  <a:pt x="486347" y="255003"/>
                </a:cubicBezTo>
                <a:cubicBezTo>
                  <a:pt x="491604" y="254419"/>
                  <a:pt x="498615" y="254419"/>
                  <a:pt x="507378" y="255003"/>
                </a:cubicBezTo>
                <a:cubicBezTo>
                  <a:pt x="516141" y="255588"/>
                  <a:pt x="523151" y="258217"/>
                  <a:pt x="528409" y="262890"/>
                </a:cubicBezTo>
                <a:cubicBezTo>
                  <a:pt x="533667" y="267564"/>
                  <a:pt x="541554" y="273406"/>
                  <a:pt x="552069" y="280416"/>
                </a:cubicBezTo>
                <a:lnTo>
                  <a:pt x="564337" y="306705"/>
                </a:lnTo>
                <a:cubicBezTo>
                  <a:pt x="556159" y="314884"/>
                  <a:pt x="549440" y="321602"/>
                  <a:pt x="544182" y="326860"/>
                </a:cubicBezTo>
                <a:cubicBezTo>
                  <a:pt x="538925" y="332118"/>
                  <a:pt x="529870" y="337960"/>
                  <a:pt x="517017" y="344386"/>
                </a:cubicBezTo>
                <a:cubicBezTo>
                  <a:pt x="504165" y="350812"/>
                  <a:pt x="495986" y="354610"/>
                  <a:pt x="492481" y="355778"/>
                </a:cubicBezTo>
                <a:cubicBezTo>
                  <a:pt x="488976" y="356946"/>
                  <a:pt x="485471" y="359283"/>
                  <a:pt x="481965" y="362788"/>
                </a:cubicBezTo>
                <a:lnTo>
                  <a:pt x="494233" y="368046"/>
                </a:lnTo>
                <a:cubicBezTo>
                  <a:pt x="489560" y="371551"/>
                  <a:pt x="487223" y="375641"/>
                  <a:pt x="487223" y="380314"/>
                </a:cubicBezTo>
                <a:lnTo>
                  <a:pt x="483718" y="380314"/>
                </a:lnTo>
                <a:lnTo>
                  <a:pt x="478460" y="389077"/>
                </a:lnTo>
                <a:lnTo>
                  <a:pt x="480213" y="401346"/>
                </a:lnTo>
                <a:lnTo>
                  <a:pt x="432892" y="417119"/>
                </a:lnTo>
                <a:lnTo>
                  <a:pt x="431140" y="415366"/>
                </a:lnTo>
                <a:lnTo>
                  <a:pt x="427635" y="415366"/>
                </a:lnTo>
                <a:lnTo>
                  <a:pt x="429387" y="420624"/>
                </a:lnTo>
                <a:cubicBezTo>
                  <a:pt x="421208" y="425298"/>
                  <a:pt x="411861" y="427635"/>
                  <a:pt x="401346" y="427635"/>
                </a:cubicBezTo>
                <a:lnTo>
                  <a:pt x="401346" y="425882"/>
                </a:lnTo>
                <a:cubicBezTo>
                  <a:pt x="407188" y="424713"/>
                  <a:pt x="411861" y="421792"/>
                  <a:pt x="415366" y="417119"/>
                </a:cubicBezTo>
                <a:lnTo>
                  <a:pt x="404851" y="420624"/>
                </a:lnTo>
                <a:lnTo>
                  <a:pt x="389078" y="436398"/>
                </a:lnTo>
                <a:lnTo>
                  <a:pt x="387325" y="431140"/>
                </a:lnTo>
                <a:lnTo>
                  <a:pt x="383820" y="438150"/>
                </a:lnTo>
                <a:lnTo>
                  <a:pt x="371551" y="439903"/>
                </a:lnTo>
                <a:lnTo>
                  <a:pt x="366294" y="445160"/>
                </a:lnTo>
                <a:lnTo>
                  <a:pt x="361036" y="448666"/>
                </a:lnTo>
                <a:lnTo>
                  <a:pt x="359283" y="439903"/>
                </a:lnTo>
                <a:lnTo>
                  <a:pt x="350520" y="443408"/>
                </a:lnTo>
                <a:lnTo>
                  <a:pt x="354025" y="448666"/>
                </a:lnTo>
                <a:lnTo>
                  <a:pt x="345262" y="453924"/>
                </a:lnTo>
                <a:lnTo>
                  <a:pt x="343510" y="450418"/>
                </a:lnTo>
                <a:lnTo>
                  <a:pt x="338252" y="455676"/>
                </a:lnTo>
                <a:lnTo>
                  <a:pt x="332994" y="457429"/>
                </a:lnTo>
                <a:cubicBezTo>
                  <a:pt x="328321" y="462102"/>
                  <a:pt x="324815" y="466192"/>
                  <a:pt x="322479" y="469697"/>
                </a:cubicBezTo>
                <a:cubicBezTo>
                  <a:pt x="320142" y="473202"/>
                  <a:pt x="314008" y="485470"/>
                  <a:pt x="304076" y="506502"/>
                </a:cubicBezTo>
                <a:cubicBezTo>
                  <a:pt x="294145" y="527533"/>
                  <a:pt x="284798" y="550609"/>
                  <a:pt x="276035" y="575729"/>
                </a:cubicBezTo>
                <a:cubicBezTo>
                  <a:pt x="267272" y="600850"/>
                  <a:pt x="260553" y="624510"/>
                  <a:pt x="255880" y="646710"/>
                </a:cubicBezTo>
                <a:cubicBezTo>
                  <a:pt x="251206" y="668909"/>
                  <a:pt x="249746" y="682930"/>
                  <a:pt x="251498" y="688772"/>
                </a:cubicBezTo>
                <a:cubicBezTo>
                  <a:pt x="253251" y="694614"/>
                  <a:pt x="254711" y="702209"/>
                  <a:pt x="255880" y="711556"/>
                </a:cubicBezTo>
                <a:lnTo>
                  <a:pt x="325984" y="651967"/>
                </a:lnTo>
                <a:cubicBezTo>
                  <a:pt x="376225" y="599389"/>
                  <a:pt x="406603" y="566382"/>
                  <a:pt x="417119" y="552946"/>
                </a:cubicBezTo>
                <a:cubicBezTo>
                  <a:pt x="427635" y="539509"/>
                  <a:pt x="432892" y="530454"/>
                  <a:pt x="432892" y="525780"/>
                </a:cubicBezTo>
                <a:cubicBezTo>
                  <a:pt x="432892" y="521107"/>
                  <a:pt x="433477" y="515265"/>
                  <a:pt x="434645" y="508254"/>
                </a:cubicBezTo>
                <a:cubicBezTo>
                  <a:pt x="433477" y="505917"/>
                  <a:pt x="432016" y="504165"/>
                  <a:pt x="430264" y="502996"/>
                </a:cubicBezTo>
                <a:cubicBezTo>
                  <a:pt x="428511" y="501828"/>
                  <a:pt x="423837" y="500075"/>
                  <a:pt x="416243" y="497738"/>
                </a:cubicBezTo>
                <a:cubicBezTo>
                  <a:pt x="408648" y="495402"/>
                  <a:pt x="401930" y="494525"/>
                  <a:pt x="396088" y="495110"/>
                </a:cubicBezTo>
                <a:cubicBezTo>
                  <a:pt x="390246" y="495694"/>
                  <a:pt x="382067" y="496570"/>
                  <a:pt x="371551" y="497738"/>
                </a:cubicBezTo>
                <a:lnTo>
                  <a:pt x="432892" y="464439"/>
                </a:lnTo>
                <a:lnTo>
                  <a:pt x="424130" y="462686"/>
                </a:lnTo>
                <a:cubicBezTo>
                  <a:pt x="441655" y="459181"/>
                  <a:pt x="459766" y="453339"/>
                  <a:pt x="478460" y="445160"/>
                </a:cubicBezTo>
                <a:cubicBezTo>
                  <a:pt x="488976" y="455676"/>
                  <a:pt x="501244" y="462686"/>
                  <a:pt x="515265" y="466192"/>
                </a:cubicBezTo>
                <a:cubicBezTo>
                  <a:pt x="522275" y="476707"/>
                  <a:pt x="527825" y="483426"/>
                  <a:pt x="531914" y="486347"/>
                </a:cubicBezTo>
                <a:cubicBezTo>
                  <a:pt x="536004" y="489268"/>
                  <a:pt x="538633" y="493357"/>
                  <a:pt x="539801" y="498615"/>
                </a:cubicBezTo>
                <a:cubicBezTo>
                  <a:pt x="540970" y="503873"/>
                  <a:pt x="540677" y="510299"/>
                  <a:pt x="538925" y="517893"/>
                </a:cubicBezTo>
                <a:cubicBezTo>
                  <a:pt x="537172" y="525488"/>
                  <a:pt x="533375" y="533959"/>
                  <a:pt x="527533" y="543306"/>
                </a:cubicBezTo>
                <a:cubicBezTo>
                  <a:pt x="521691" y="552653"/>
                  <a:pt x="516433" y="560248"/>
                  <a:pt x="511759" y="566090"/>
                </a:cubicBezTo>
                <a:cubicBezTo>
                  <a:pt x="507086" y="571932"/>
                  <a:pt x="498907" y="580111"/>
                  <a:pt x="487223" y="590626"/>
                </a:cubicBezTo>
                <a:cubicBezTo>
                  <a:pt x="468529" y="609321"/>
                  <a:pt x="453631" y="622465"/>
                  <a:pt x="442532" y="630060"/>
                </a:cubicBezTo>
                <a:cubicBezTo>
                  <a:pt x="431432" y="637655"/>
                  <a:pt x="418872" y="646417"/>
                  <a:pt x="404851" y="656349"/>
                </a:cubicBezTo>
                <a:cubicBezTo>
                  <a:pt x="390830" y="666280"/>
                  <a:pt x="377393" y="675628"/>
                  <a:pt x="364541" y="684390"/>
                </a:cubicBezTo>
                <a:cubicBezTo>
                  <a:pt x="351689" y="693154"/>
                  <a:pt x="339712" y="701624"/>
                  <a:pt x="328613" y="709803"/>
                </a:cubicBezTo>
                <a:cubicBezTo>
                  <a:pt x="317513" y="717982"/>
                  <a:pt x="307581" y="725577"/>
                  <a:pt x="298818" y="732587"/>
                </a:cubicBezTo>
                <a:cubicBezTo>
                  <a:pt x="290055" y="739597"/>
                  <a:pt x="273990" y="753034"/>
                  <a:pt x="250622" y="772897"/>
                </a:cubicBezTo>
                <a:lnTo>
                  <a:pt x="248869" y="783412"/>
                </a:lnTo>
                <a:cubicBezTo>
                  <a:pt x="251206" y="783412"/>
                  <a:pt x="253251" y="783412"/>
                  <a:pt x="255003" y="783412"/>
                </a:cubicBezTo>
                <a:cubicBezTo>
                  <a:pt x="256756" y="783412"/>
                  <a:pt x="278079" y="772605"/>
                  <a:pt x="318973" y="750989"/>
                </a:cubicBezTo>
                <a:cubicBezTo>
                  <a:pt x="359867" y="729374"/>
                  <a:pt x="392291" y="713893"/>
                  <a:pt x="416243" y="704545"/>
                </a:cubicBezTo>
                <a:cubicBezTo>
                  <a:pt x="440195" y="695198"/>
                  <a:pt x="456552" y="687604"/>
                  <a:pt x="465316" y="681762"/>
                </a:cubicBezTo>
                <a:cubicBezTo>
                  <a:pt x="474079" y="675920"/>
                  <a:pt x="481089" y="672999"/>
                  <a:pt x="486347" y="672999"/>
                </a:cubicBezTo>
                <a:cubicBezTo>
                  <a:pt x="491604" y="672999"/>
                  <a:pt x="494818" y="672122"/>
                  <a:pt x="495986" y="670370"/>
                </a:cubicBezTo>
                <a:cubicBezTo>
                  <a:pt x="497154" y="668617"/>
                  <a:pt x="498907" y="667156"/>
                  <a:pt x="501244" y="665988"/>
                </a:cubicBezTo>
                <a:lnTo>
                  <a:pt x="510007" y="655473"/>
                </a:lnTo>
                <a:lnTo>
                  <a:pt x="522275" y="651967"/>
                </a:lnTo>
                <a:lnTo>
                  <a:pt x="532791" y="641452"/>
                </a:lnTo>
                <a:lnTo>
                  <a:pt x="538048" y="641452"/>
                </a:lnTo>
                <a:lnTo>
                  <a:pt x="541554" y="632689"/>
                </a:lnTo>
                <a:lnTo>
                  <a:pt x="552069" y="627431"/>
                </a:lnTo>
                <a:cubicBezTo>
                  <a:pt x="554406" y="629768"/>
                  <a:pt x="560832" y="634149"/>
                  <a:pt x="571348" y="640575"/>
                </a:cubicBezTo>
                <a:cubicBezTo>
                  <a:pt x="581864" y="647002"/>
                  <a:pt x="590334" y="649631"/>
                  <a:pt x="596760" y="648462"/>
                </a:cubicBezTo>
                <a:cubicBezTo>
                  <a:pt x="603187" y="647294"/>
                  <a:pt x="609029" y="647878"/>
                  <a:pt x="614286" y="650215"/>
                </a:cubicBezTo>
                <a:cubicBezTo>
                  <a:pt x="619544" y="652552"/>
                  <a:pt x="625970" y="654304"/>
                  <a:pt x="633565" y="655473"/>
                </a:cubicBezTo>
                <a:cubicBezTo>
                  <a:pt x="641160" y="656641"/>
                  <a:pt x="646417" y="658978"/>
                  <a:pt x="649338" y="662483"/>
                </a:cubicBezTo>
                <a:cubicBezTo>
                  <a:pt x="652260" y="665988"/>
                  <a:pt x="656641" y="671246"/>
                  <a:pt x="662483" y="678256"/>
                </a:cubicBezTo>
                <a:cubicBezTo>
                  <a:pt x="665988" y="681762"/>
                  <a:pt x="668617" y="684683"/>
                  <a:pt x="670370" y="687019"/>
                </a:cubicBezTo>
                <a:cubicBezTo>
                  <a:pt x="672122" y="689356"/>
                  <a:pt x="672122" y="692861"/>
                  <a:pt x="670370" y="697535"/>
                </a:cubicBezTo>
                <a:cubicBezTo>
                  <a:pt x="668617" y="702209"/>
                  <a:pt x="666280" y="706006"/>
                  <a:pt x="663359" y="708927"/>
                </a:cubicBezTo>
                <a:cubicBezTo>
                  <a:pt x="660438" y="711848"/>
                  <a:pt x="655473" y="717982"/>
                  <a:pt x="648462" y="727329"/>
                </a:cubicBezTo>
                <a:cubicBezTo>
                  <a:pt x="640283" y="732003"/>
                  <a:pt x="634441" y="735216"/>
                  <a:pt x="630936" y="736969"/>
                </a:cubicBezTo>
                <a:cubicBezTo>
                  <a:pt x="627431" y="738721"/>
                  <a:pt x="620421" y="741350"/>
                  <a:pt x="609905" y="744855"/>
                </a:cubicBezTo>
                <a:cubicBezTo>
                  <a:pt x="599389" y="748360"/>
                  <a:pt x="588290" y="753034"/>
                  <a:pt x="576606" y="758876"/>
                </a:cubicBezTo>
                <a:lnTo>
                  <a:pt x="576606" y="764134"/>
                </a:lnTo>
                <a:lnTo>
                  <a:pt x="571348" y="765886"/>
                </a:lnTo>
                <a:lnTo>
                  <a:pt x="574853" y="774649"/>
                </a:lnTo>
                <a:cubicBezTo>
                  <a:pt x="578358" y="775818"/>
                  <a:pt x="582448" y="777570"/>
                  <a:pt x="587121" y="779907"/>
                </a:cubicBezTo>
                <a:cubicBezTo>
                  <a:pt x="587121" y="782244"/>
                  <a:pt x="583324" y="783704"/>
                  <a:pt x="575729" y="784289"/>
                </a:cubicBezTo>
                <a:cubicBezTo>
                  <a:pt x="568135" y="784873"/>
                  <a:pt x="561708" y="785457"/>
                  <a:pt x="556451" y="786041"/>
                </a:cubicBezTo>
                <a:cubicBezTo>
                  <a:pt x="551193" y="786625"/>
                  <a:pt x="546519" y="787210"/>
                  <a:pt x="542430" y="787794"/>
                </a:cubicBezTo>
                <a:cubicBezTo>
                  <a:pt x="538340" y="788378"/>
                  <a:pt x="534543" y="788086"/>
                  <a:pt x="531038" y="786918"/>
                </a:cubicBezTo>
                <a:cubicBezTo>
                  <a:pt x="526364" y="791591"/>
                  <a:pt x="521107" y="793344"/>
                  <a:pt x="515265" y="792175"/>
                </a:cubicBezTo>
                <a:lnTo>
                  <a:pt x="510007" y="799186"/>
                </a:lnTo>
                <a:lnTo>
                  <a:pt x="508254" y="793928"/>
                </a:lnTo>
                <a:cubicBezTo>
                  <a:pt x="507086" y="793928"/>
                  <a:pt x="506209" y="793928"/>
                  <a:pt x="505625" y="793928"/>
                </a:cubicBezTo>
                <a:cubicBezTo>
                  <a:pt x="505041" y="793928"/>
                  <a:pt x="503581" y="794512"/>
                  <a:pt x="501244" y="795681"/>
                </a:cubicBezTo>
                <a:cubicBezTo>
                  <a:pt x="498907" y="796849"/>
                  <a:pt x="495986" y="798017"/>
                  <a:pt x="492481" y="799186"/>
                </a:cubicBezTo>
                <a:lnTo>
                  <a:pt x="497739" y="800938"/>
                </a:lnTo>
                <a:lnTo>
                  <a:pt x="492481" y="807949"/>
                </a:lnTo>
                <a:lnTo>
                  <a:pt x="490728" y="799186"/>
                </a:lnTo>
                <a:lnTo>
                  <a:pt x="485471" y="799186"/>
                </a:lnTo>
                <a:cubicBezTo>
                  <a:pt x="463271" y="812038"/>
                  <a:pt x="438734" y="826351"/>
                  <a:pt x="411861" y="842125"/>
                </a:cubicBezTo>
                <a:cubicBezTo>
                  <a:pt x="384988" y="857898"/>
                  <a:pt x="366878" y="868706"/>
                  <a:pt x="357531" y="874548"/>
                </a:cubicBezTo>
                <a:cubicBezTo>
                  <a:pt x="365709" y="879221"/>
                  <a:pt x="376517" y="885939"/>
                  <a:pt x="389954" y="894702"/>
                </a:cubicBezTo>
                <a:cubicBezTo>
                  <a:pt x="403390" y="903465"/>
                  <a:pt x="412445" y="909015"/>
                  <a:pt x="417119" y="911352"/>
                </a:cubicBezTo>
                <a:lnTo>
                  <a:pt x="443408" y="897331"/>
                </a:lnTo>
                <a:lnTo>
                  <a:pt x="453924" y="885063"/>
                </a:lnTo>
                <a:cubicBezTo>
                  <a:pt x="455092" y="885063"/>
                  <a:pt x="461518" y="886524"/>
                  <a:pt x="473202" y="889445"/>
                </a:cubicBezTo>
                <a:cubicBezTo>
                  <a:pt x="484886" y="892366"/>
                  <a:pt x="495402" y="892658"/>
                  <a:pt x="504749" y="890321"/>
                </a:cubicBezTo>
                <a:cubicBezTo>
                  <a:pt x="514096" y="887984"/>
                  <a:pt x="527533" y="885647"/>
                  <a:pt x="545059" y="883311"/>
                </a:cubicBezTo>
                <a:lnTo>
                  <a:pt x="550317" y="888568"/>
                </a:lnTo>
                <a:lnTo>
                  <a:pt x="548564" y="897331"/>
                </a:lnTo>
                <a:cubicBezTo>
                  <a:pt x="555574" y="897331"/>
                  <a:pt x="561708" y="896455"/>
                  <a:pt x="566966" y="894702"/>
                </a:cubicBezTo>
                <a:cubicBezTo>
                  <a:pt x="572224" y="892950"/>
                  <a:pt x="576021" y="892658"/>
                  <a:pt x="578358" y="893826"/>
                </a:cubicBezTo>
                <a:cubicBezTo>
                  <a:pt x="580695" y="894995"/>
                  <a:pt x="584784" y="896747"/>
                  <a:pt x="590626" y="899084"/>
                </a:cubicBezTo>
                <a:lnTo>
                  <a:pt x="587121" y="913105"/>
                </a:lnTo>
                <a:lnTo>
                  <a:pt x="592379" y="920115"/>
                </a:lnTo>
                <a:lnTo>
                  <a:pt x="578358" y="925373"/>
                </a:lnTo>
                <a:lnTo>
                  <a:pt x="581864" y="928878"/>
                </a:lnTo>
                <a:cubicBezTo>
                  <a:pt x="577190" y="933552"/>
                  <a:pt x="574853" y="938810"/>
                  <a:pt x="574853" y="944652"/>
                </a:cubicBezTo>
                <a:lnTo>
                  <a:pt x="567843" y="946404"/>
                </a:lnTo>
                <a:lnTo>
                  <a:pt x="564337" y="951662"/>
                </a:lnTo>
                <a:lnTo>
                  <a:pt x="578358" y="955167"/>
                </a:lnTo>
                <a:lnTo>
                  <a:pt x="576606" y="962178"/>
                </a:lnTo>
                <a:lnTo>
                  <a:pt x="580111" y="963930"/>
                </a:lnTo>
                <a:lnTo>
                  <a:pt x="574853" y="963930"/>
                </a:lnTo>
                <a:lnTo>
                  <a:pt x="566090" y="969188"/>
                </a:lnTo>
                <a:cubicBezTo>
                  <a:pt x="571932" y="971525"/>
                  <a:pt x="575729" y="972693"/>
                  <a:pt x="577482" y="972693"/>
                </a:cubicBezTo>
                <a:cubicBezTo>
                  <a:pt x="579234" y="972693"/>
                  <a:pt x="582155" y="973569"/>
                  <a:pt x="586245" y="975322"/>
                </a:cubicBezTo>
                <a:cubicBezTo>
                  <a:pt x="590334" y="977075"/>
                  <a:pt x="596469" y="979119"/>
                  <a:pt x="604647" y="981456"/>
                </a:cubicBezTo>
                <a:lnTo>
                  <a:pt x="576606" y="990219"/>
                </a:lnTo>
                <a:lnTo>
                  <a:pt x="581864" y="977951"/>
                </a:lnTo>
                <a:lnTo>
                  <a:pt x="571348" y="981456"/>
                </a:lnTo>
                <a:lnTo>
                  <a:pt x="571348" y="991972"/>
                </a:lnTo>
                <a:lnTo>
                  <a:pt x="536296" y="1005993"/>
                </a:lnTo>
                <a:lnTo>
                  <a:pt x="532791" y="1014756"/>
                </a:lnTo>
                <a:lnTo>
                  <a:pt x="545059" y="1020013"/>
                </a:lnTo>
                <a:cubicBezTo>
                  <a:pt x="536880" y="1025855"/>
                  <a:pt x="528701" y="1029945"/>
                  <a:pt x="520523" y="1032282"/>
                </a:cubicBezTo>
                <a:lnTo>
                  <a:pt x="515265" y="1041045"/>
                </a:lnTo>
                <a:lnTo>
                  <a:pt x="532791" y="1046302"/>
                </a:lnTo>
                <a:cubicBezTo>
                  <a:pt x="529285" y="1050976"/>
                  <a:pt x="524028" y="1054481"/>
                  <a:pt x="517017" y="1056818"/>
                </a:cubicBezTo>
                <a:cubicBezTo>
                  <a:pt x="510007" y="1059155"/>
                  <a:pt x="503873" y="1061199"/>
                  <a:pt x="498615" y="1062952"/>
                </a:cubicBezTo>
                <a:cubicBezTo>
                  <a:pt x="493357" y="1064705"/>
                  <a:pt x="484886" y="1068502"/>
                  <a:pt x="473202" y="1074344"/>
                </a:cubicBezTo>
                <a:cubicBezTo>
                  <a:pt x="473202" y="1087196"/>
                  <a:pt x="473202" y="1098004"/>
                  <a:pt x="473202" y="1106767"/>
                </a:cubicBezTo>
                <a:cubicBezTo>
                  <a:pt x="473202" y="1115530"/>
                  <a:pt x="471450" y="1154379"/>
                  <a:pt x="467944" y="1223315"/>
                </a:cubicBezTo>
                <a:cubicBezTo>
                  <a:pt x="477292" y="1224483"/>
                  <a:pt x="484594" y="1225944"/>
                  <a:pt x="489852" y="1227697"/>
                </a:cubicBezTo>
                <a:cubicBezTo>
                  <a:pt x="495110" y="1229449"/>
                  <a:pt x="499783" y="1228865"/>
                  <a:pt x="503873" y="1225944"/>
                </a:cubicBezTo>
                <a:cubicBezTo>
                  <a:pt x="507962" y="1223023"/>
                  <a:pt x="513512" y="1219226"/>
                  <a:pt x="520523" y="1214552"/>
                </a:cubicBezTo>
                <a:cubicBezTo>
                  <a:pt x="531038" y="1218057"/>
                  <a:pt x="538633" y="1220686"/>
                  <a:pt x="543306" y="1222439"/>
                </a:cubicBezTo>
                <a:cubicBezTo>
                  <a:pt x="547980" y="1224191"/>
                  <a:pt x="554698" y="1225944"/>
                  <a:pt x="563461" y="1227697"/>
                </a:cubicBezTo>
                <a:cubicBezTo>
                  <a:pt x="572224" y="1229449"/>
                  <a:pt x="580695" y="1231494"/>
                  <a:pt x="588874" y="1233831"/>
                </a:cubicBezTo>
                <a:cubicBezTo>
                  <a:pt x="597053" y="1236167"/>
                  <a:pt x="605231" y="1237336"/>
                  <a:pt x="613410" y="1237336"/>
                </a:cubicBezTo>
                <a:cubicBezTo>
                  <a:pt x="621589" y="1237336"/>
                  <a:pt x="628307" y="1238212"/>
                  <a:pt x="633565" y="1239965"/>
                </a:cubicBezTo>
                <a:cubicBezTo>
                  <a:pt x="638823" y="1241717"/>
                  <a:pt x="644957" y="1244346"/>
                  <a:pt x="651967" y="1247851"/>
                </a:cubicBezTo>
                <a:cubicBezTo>
                  <a:pt x="651967" y="1263041"/>
                  <a:pt x="654888" y="1276477"/>
                  <a:pt x="660730" y="1288161"/>
                </a:cubicBezTo>
                <a:cubicBezTo>
                  <a:pt x="665404" y="1289330"/>
                  <a:pt x="668909" y="1290206"/>
                  <a:pt x="671246" y="1290790"/>
                </a:cubicBezTo>
                <a:cubicBezTo>
                  <a:pt x="673583" y="1291374"/>
                  <a:pt x="675627" y="1292543"/>
                  <a:pt x="677380" y="1294295"/>
                </a:cubicBezTo>
                <a:cubicBezTo>
                  <a:pt x="679133" y="1296048"/>
                  <a:pt x="681177" y="1298093"/>
                  <a:pt x="683514" y="1300429"/>
                </a:cubicBezTo>
                <a:lnTo>
                  <a:pt x="680009" y="1310945"/>
                </a:lnTo>
                <a:lnTo>
                  <a:pt x="655473" y="1314450"/>
                </a:lnTo>
                <a:cubicBezTo>
                  <a:pt x="650799" y="1319124"/>
                  <a:pt x="647878" y="1322337"/>
                  <a:pt x="646710" y="1324089"/>
                </a:cubicBezTo>
                <a:cubicBezTo>
                  <a:pt x="645541" y="1325842"/>
                  <a:pt x="644957" y="1328471"/>
                  <a:pt x="644957" y="1331976"/>
                </a:cubicBezTo>
                <a:cubicBezTo>
                  <a:pt x="644957" y="1335481"/>
                  <a:pt x="644373" y="1341323"/>
                  <a:pt x="643204" y="1349502"/>
                </a:cubicBezTo>
                <a:cubicBezTo>
                  <a:pt x="636194" y="1353007"/>
                  <a:pt x="625094" y="1357681"/>
                  <a:pt x="609905" y="1363523"/>
                </a:cubicBezTo>
                <a:cubicBezTo>
                  <a:pt x="594716" y="1369365"/>
                  <a:pt x="578942" y="1373162"/>
                  <a:pt x="562585" y="1374915"/>
                </a:cubicBezTo>
                <a:cubicBezTo>
                  <a:pt x="546227" y="1376667"/>
                  <a:pt x="527241" y="1372578"/>
                  <a:pt x="505625" y="1362647"/>
                </a:cubicBezTo>
                <a:cubicBezTo>
                  <a:pt x="484010" y="1352715"/>
                  <a:pt x="470865" y="1347165"/>
                  <a:pt x="466192" y="1345997"/>
                </a:cubicBezTo>
                <a:cubicBezTo>
                  <a:pt x="461518" y="1344829"/>
                  <a:pt x="457429" y="1344244"/>
                  <a:pt x="453924" y="1344244"/>
                </a:cubicBezTo>
                <a:cubicBezTo>
                  <a:pt x="439903" y="1392149"/>
                  <a:pt x="427050" y="1438885"/>
                  <a:pt x="415366" y="1484452"/>
                </a:cubicBezTo>
                <a:lnTo>
                  <a:pt x="418872" y="1482700"/>
                </a:lnTo>
                <a:cubicBezTo>
                  <a:pt x="417703" y="1482700"/>
                  <a:pt x="417411" y="1482992"/>
                  <a:pt x="417995" y="1483576"/>
                </a:cubicBezTo>
                <a:cubicBezTo>
                  <a:pt x="418580" y="1484160"/>
                  <a:pt x="417703" y="1487373"/>
                  <a:pt x="415366" y="1493215"/>
                </a:cubicBezTo>
                <a:cubicBezTo>
                  <a:pt x="413030" y="1499057"/>
                  <a:pt x="412737" y="1504899"/>
                  <a:pt x="414490" y="1510741"/>
                </a:cubicBezTo>
                <a:cubicBezTo>
                  <a:pt x="416243" y="1516583"/>
                  <a:pt x="415366" y="1521549"/>
                  <a:pt x="411861" y="1525638"/>
                </a:cubicBezTo>
                <a:cubicBezTo>
                  <a:pt x="408356" y="1529728"/>
                  <a:pt x="404267" y="1538199"/>
                  <a:pt x="399593" y="1551051"/>
                </a:cubicBezTo>
                <a:cubicBezTo>
                  <a:pt x="393751" y="1551051"/>
                  <a:pt x="389662" y="1550759"/>
                  <a:pt x="387325" y="1550175"/>
                </a:cubicBezTo>
                <a:cubicBezTo>
                  <a:pt x="384988" y="1549591"/>
                  <a:pt x="382067" y="1549883"/>
                  <a:pt x="378562" y="1551051"/>
                </a:cubicBezTo>
                <a:cubicBezTo>
                  <a:pt x="375057" y="1552220"/>
                  <a:pt x="371843" y="1552512"/>
                  <a:pt x="368922" y="1551927"/>
                </a:cubicBezTo>
                <a:cubicBezTo>
                  <a:pt x="366001" y="1551343"/>
                  <a:pt x="361036" y="1549299"/>
                  <a:pt x="354025" y="1545793"/>
                </a:cubicBezTo>
                <a:cubicBezTo>
                  <a:pt x="352857" y="1548130"/>
                  <a:pt x="351689" y="1549883"/>
                  <a:pt x="350520" y="1551051"/>
                </a:cubicBezTo>
                <a:cubicBezTo>
                  <a:pt x="349352" y="1552220"/>
                  <a:pt x="347307" y="1553096"/>
                  <a:pt x="344386" y="1553680"/>
                </a:cubicBezTo>
                <a:cubicBezTo>
                  <a:pt x="341465" y="1554264"/>
                  <a:pt x="338836" y="1556017"/>
                  <a:pt x="336499" y="1558938"/>
                </a:cubicBezTo>
                <a:cubicBezTo>
                  <a:pt x="334163" y="1561859"/>
                  <a:pt x="328905" y="1563904"/>
                  <a:pt x="320726" y="1565072"/>
                </a:cubicBezTo>
                <a:cubicBezTo>
                  <a:pt x="312547" y="1566240"/>
                  <a:pt x="306413" y="1566240"/>
                  <a:pt x="302324" y="1565072"/>
                </a:cubicBezTo>
                <a:cubicBezTo>
                  <a:pt x="298234" y="1563904"/>
                  <a:pt x="293853" y="1562735"/>
                  <a:pt x="289179" y="1561567"/>
                </a:cubicBezTo>
                <a:cubicBezTo>
                  <a:pt x="285674" y="1554556"/>
                  <a:pt x="283045" y="1549299"/>
                  <a:pt x="281292" y="1545793"/>
                </a:cubicBezTo>
                <a:cubicBezTo>
                  <a:pt x="279540" y="1542288"/>
                  <a:pt x="276327" y="1538199"/>
                  <a:pt x="271653" y="1533525"/>
                </a:cubicBezTo>
                <a:cubicBezTo>
                  <a:pt x="266980" y="1528852"/>
                  <a:pt x="258217" y="1520089"/>
                  <a:pt x="245364" y="1507236"/>
                </a:cubicBezTo>
                <a:cubicBezTo>
                  <a:pt x="248869" y="1510741"/>
                  <a:pt x="252375" y="1512494"/>
                  <a:pt x="255880" y="1512494"/>
                </a:cubicBezTo>
                <a:lnTo>
                  <a:pt x="257632" y="1507236"/>
                </a:lnTo>
                <a:lnTo>
                  <a:pt x="268148" y="1510741"/>
                </a:lnTo>
                <a:lnTo>
                  <a:pt x="269901" y="1503731"/>
                </a:lnTo>
                <a:cubicBezTo>
                  <a:pt x="266395" y="1494384"/>
                  <a:pt x="263182" y="1488542"/>
                  <a:pt x="260261" y="1486205"/>
                </a:cubicBezTo>
                <a:cubicBezTo>
                  <a:pt x="257340" y="1483868"/>
                  <a:pt x="255880" y="1480363"/>
                  <a:pt x="255880" y="1475689"/>
                </a:cubicBezTo>
                <a:cubicBezTo>
                  <a:pt x="255880" y="1471016"/>
                  <a:pt x="256464" y="1466926"/>
                  <a:pt x="257632" y="1463421"/>
                </a:cubicBezTo>
                <a:lnTo>
                  <a:pt x="243612" y="1449400"/>
                </a:lnTo>
                <a:lnTo>
                  <a:pt x="226086" y="1421359"/>
                </a:lnTo>
                <a:lnTo>
                  <a:pt x="243612" y="1435380"/>
                </a:lnTo>
                <a:lnTo>
                  <a:pt x="248869" y="1431874"/>
                </a:lnTo>
                <a:cubicBezTo>
                  <a:pt x="238354" y="1422527"/>
                  <a:pt x="230759" y="1411427"/>
                  <a:pt x="226086" y="1398575"/>
                </a:cubicBezTo>
                <a:lnTo>
                  <a:pt x="213817" y="1388059"/>
                </a:lnTo>
                <a:lnTo>
                  <a:pt x="217323" y="1381049"/>
                </a:lnTo>
                <a:lnTo>
                  <a:pt x="215570" y="1375791"/>
                </a:lnTo>
                <a:lnTo>
                  <a:pt x="212065" y="1377544"/>
                </a:lnTo>
                <a:lnTo>
                  <a:pt x="203302" y="1361770"/>
                </a:lnTo>
                <a:lnTo>
                  <a:pt x="215570" y="1370533"/>
                </a:lnTo>
                <a:lnTo>
                  <a:pt x="227838" y="1382802"/>
                </a:lnTo>
                <a:lnTo>
                  <a:pt x="231344" y="1382802"/>
                </a:lnTo>
                <a:cubicBezTo>
                  <a:pt x="225501" y="1374623"/>
                  <a:pt x="221120" y="1369073"/>
                  <a:pt x="218199" y="1366152"/>
                </a:cubicBezTo>
                <a:cubicBezTo>
                  <a:pt x="215278" y="1363231"/>
                  <a:pt x="213233" y="1360602"/>
                  <a:pt x="212065" y="1358265"/>
                </a:cubicBezTo>
                <a:cubicBezTo>
                  <a:pt x="210896" y="1355928"/>
                  <a:pt x="209728" y="1353007"/>
                  <a:pt x="208560" y="1349502"/>
                </a:cubicBezTo>
                <a:cubicBezTo>
                  <a:pt x="217907" y="1358849"/>
                  <a:pt x="225209" y="1364983"/>
                  <a:pt x="230467" y="1367905"/>
                </a:cubicBezTo>
                <a:cubicBezTo>
                  <a:pt x="235725" y="1370826"/>
                  <a:pt x="238354" y="1372286"/>
                  <a:pt x="238354" y="1372286"/>
                </a:cubicBezTo>
                <a:cubicBezTo>
                  <a:pt x="238354" y="1372286"/>
                  <a:pt x="238938" y="1372286"/>
                  <a:pt x="240106" y="1372286"/>
                </a:cubicBezTo>
                <a:lnTo>
                  <a:pt x="224333" y="1353007"/>
                </a:lnTo>
                <a:lnTo>
                  <a:pt x="250622" y="1379296"/>
                </a:lnTo>
                <a:cubicBezTo>
                  <a:pt x="258801" y="1385138"/>
                  <a:pt x="264351" y="1389520"/>
                  <a:pt x="267272" y="1392441"/>
                </a:cubicBezTo>
                <a:cubicBezTo>
                  <a:pt x="270193" y="1395362"/>
                  <a:pt x="273114" y="1396822"/>
                  <a:pt x="276035" y="1396822"/>
                </a:cubicBezTo>
                <a:cubicBezTo>
                  <a:pt x="278956" y="1396822"/>
                  <a:pt x="283337" y="1397407"/>
                  <a:pt x="289179" y="1398575"/>
                </a:cubicBezTo>
                <a:lnTo>
                  <a:pt x="294437" y="1403833"/>
                </a:lnTo>
                <a:lnTo>
                  <a:pt x="296190" y="1398575"/>
                </a:lnTo>
                <a:cubicBezTo>
                  <a:pt x="277495" y="1384554"/>
                  <a:pt x="259385" y="1368781"/>
                  <a:pt x="241859" y="1351255"/>
                </a:cubicBezTo>
                <a:cubicBezTo>
                  <a:pt x="257048" y="1364107"/>
                  <a:pt x="268148" y="1372870"/>
                  <a:pt x="275158" y="1377544"/>
                </a:cubicBezTo>
                <a:cubicBezTo>
                  <a:pt x="282169" y="1382217"/>
                  <a:pt x="286842" y="1385138"/>
                  <a:pt x="289179" y="1386307"/>
                </a:cubicBezTo>
                <a:cubicBezTo>
                  <a:pt x="291516" y="1387475"/>
                  <a:pt x="294437" y="1388644"/>
                  <a:pt x="297942" y="1389812"/>
                </a:cubicBezTo>
                <a:lnTo>
                  <a:pt x="240106" y="1338987"/>
                </a:lnTo>
                <a:cubicBezTo>
                  <a:pt x="241275" y="1338987"/>
                  <a:pt x="241859" y="1338987"/>
                  <a:pt x="241859" y="1338987"/>
                </a:cubicBezTo>
                <a:cubicBezTo>
                  <a:pt x="241859" y="1338987"/>
                  <a:pt x="243904" y="1340447"/>
                  <a:pt x="247993" y="1343368"/>
                </a:cubicBezTo>
                <a:cubicBezTo>
                  <a:pt x="252082" y="1346289"/>
                  <a:pt x="257632" y="1350086"/>
                  <a:pt x="264643" y="1354760"/>
                </a:cubicBezTo>
                <a:lnTo>
                  <a:pt x="268148" y="1363523"/>
                </a:lnTo>
                <a:lnTo>
                  <a:pt x="271653" y="1361770"/>
                </a:lnTo>
                <a:cubicBezTo>
                  <a:pt x="286842" y="1372286"/>
                  <a:pt x="303200" y="1379296"/>
                  <a:pt x="320726" y="1382802"/>
                </a:cubicBezTo>
                <a:cubicBezTo>
                  <a:pt x="321894" y="1379296"/>
                  <a:pt x="323063" y="1376083"/>
                  <a:pt x="324231" y="1373162"/>
                </a:cubicBezTo>
                <a:cubicBezTo>
                  <a:pt x="325400" y="1370241"/>
                  <a:pt x="327444" y="1363231"/>
                  <a:pt x="330365" y="1352131"/>
                </a:cubicBezTo>
                <a:cubicBezTo>
                  <a:pt x="333286" y="1341031"/>
                  <a:pt x="337668" y="1320292"/>
                  <a:pt x="343510" y="1289914"/>
                </a:cubicBezTo>
                <a:cubicBezTo>
                  <a:pt x="327152" y="1281735"/>
                  <a:pt x="314008" y="1275601"/>
                  <a:pt x="304076" y="1271511"/>
                </a:cubicBezTo>
                <a:cubicBezTo>
                  <a:pt x="294145" y="1267422"/>
                  <a:pt x="281292" y="1263041"/>
                  <a:pt x="265519" y="1258367"/>
                </a:cubicBezTo>
                <a:cubicBezTo>
                  <a:pt x="249746" y="1253693"/>
                  <a:pt x="238646" y="1251357"/>
                  <a:pt x="232220" y="1251357"/>
                </a:cubicBezTo>
                <a:cubicBezTo>
                  <a:pt x="225794" y="1251357"/>
                  <a:pt x="216154" y="1251357"/>
                  <a:pt x="203302" y="1251357"/>
                </a:cubicBezTo>
                <a:lnTo>
                  <a:pt x="213817" y="1246099"/>
                </a:lnTo>
                <a:lnTo>
                  <a:pt x="208560" y="1246099"/>
                </a:lnTo>
                <a:lnTo>
                  <a:pt x="222580" y="1237336"/>
                </a:lnTo>
                <a:lnTo>
                  <a:pt x="219075" y="1235583"/>
                </a:lnTo>
                <a:lnTo>
                  <a:pt x="266395" y="1225068"/>
                </a:lnTo>
                <a:lnTo>
                  <a:pt x="257632" y="1223315"/>
                </a:lnTo>
                <a:lnTo>
                  <a:pt x="264643" y="1223315"/>
                </a:lnTo>
                <a:lnTo>
                  <a:pt x="238354" y="1219810"/>
                </a:lnTo>
                <a:cubicBezTo>
                  <a:pt x="243027" y="1218641"/>
                  <a:pt x="248577" y="1216889"/>
                  <a:pt x="255003" y="1214552"/>
                </a:cubicBezTo>
                <a:cubicBezTo>
                  <a:pt x="261430" y="1212215"/>
                  <a:pt x="293269" y="1213384"/>
                  <a:pt x="350520" y="1218057"/>
                </a:cubicBezTo>
                <a:cubicBezTo>
                  <a:pt x="351689" y="1215720"/>
                  <a:pt x="352565" y="1213968"/>
                  <a:pt x="353149" y="1212799"/>
                </a:cubicBezTo>
                <a:cubicBezTo>
                  <a:pt x="353733" y="1211631"/>
                  <a:pt x="354610" y="1205789"/>
                  <a:pt x="355778" y="1195273"/>
                </a:cubicBezTo>
                <a:cubicBezTo>
                  <a:pt x="356946" y="1184758"/>
                  <a:pt x="357531" y="1166648"/>
                  <a:pt x="357531" y="1140943"/>
                </a:cubicBezTo>
                <a:cubicBezTo>
                  <a:pt x="354025" y="1142111"/>
                  <a:pt x="351104" y="1142695"/>
                  <a:pt x="348768" y="1142695"/>
                </a:cubicBezTo>
                <a:cubicBezTo>
                  <a:pt x="346431" y="1142695"/>
                  <a:pt x="335039" y="1149706"/>
                  <a:pt x="314592" y="1163727"/>
                </a:cubicBezTo>
                <a:cubicBezTo>
                  <a:pt x="294145" y="1177747"/>
                  <a:pt x="280416" y="1185342"/>
                  <a:pt x="273406" y="1186510"/>
                </a:cubicBezTo>
                <a:cubicBezTo>
                  <a:pt x="266395" y="1187679"/>
                  <a:pt x="260845" y="1189139"/>
                  <a:pt x="256756" y="1190892"/>
                </a:cubicBezTo>
                <a:cubicBezTo>
                  <a:pt x="252667" y="1192644"/>
                  <a:pt x="248285" y="1195565"/>
                  <a:pt x="243612" y="1199655"/>
                </a:cubicBezTo>
                <a:cubicBezTo>
                  <a:pt x="238938" y="1203744"/>
                  <a:pt x="234849" y="1206665"/>
                  <a:pt x="231344" y="1208418"/>
                </a:cubicBezTo>
                <a:cubicBezTo>
                  <a:pt x="227838" y="1210171"/>
                  <a:pt x="224917" y="1211047"/>
                  <a:pt x="222580" y="1211047"/>
                </a:cubicBezTo>
                <a:cubicBezTo>
                  <a:pt x="220244" y="1211047"/>
                  <a:pt x="217907" y="1210463"/>
                  <a:pt x="215570" y="1209294"/>
                </a:cubicBezTo>
                <a:lnTo>
                  <a:pt x="205054" y="1219810"/>
                </a:lnTo>
                <a:cubicBezTo>
                  <a:pt x="192202" y="1226820"/>
                  <a:pt x="178765" y="1231494"/>
                  <a:pt x="164745" y="1233831"/>
                </a:cubicBezTo>
                <a:cubicBezTo>
                  <a:pt x="160071" y="1242009"/>
                  <a:pt x="156274" y="1248728"/>
                  <a:pt x="153353" y="1253985"/>
                </a:cubicBezTo>
                <a:cubicBezTo>
                  <a:pt x="150432" y="1259243"/>
                  <a:pt x="146634" y="1282903"/>
                  <a:pt x="141961" y="1324966"/>
                </a:cubicBezTo>
                <a:cubicBezTo>
                  <a:pt x="137287" y="1367028"/>
                  <a:pt x="135242" y="1392733"/>
                  <a:pt x="135827" y="1402080"/>
                </a:cubicBezTo>
                <a:cubicBezTo>
                  <a:pt x="136411" y="1411427"/>
                  <a:pt x="136119" y="1417562"/>
                  <a:pt x="134951" y="1420483"/>
                </a:cubicBezTo>
                <a:cubicBezTo>
                  <a:pt x="133782" y="1423403"/>
                  <a:pt x="134074" y="1426617"/>
                  <a:pt x="135827" y="1430122"/>
                </a:cubicBezTo>
                <a:cubicBezTo>
                  <a:pt x="137579" y="1433627"/>
                  <a:pt x="138456" y="1436548"/>
                  <a:pt x="138456" y="1438885"/>
                </a:cubicBezTo>
                <a:cubicBezTo>
                  <a:pt x="138456" y="1441222"/>
                  <a:pt x="138456" y="1444727"/>
                  <a:pt x="138456" y="1449400"/>
                </a:cubicBezTo>
                <a:lnTo>
                  <a:pt x="133198" y="1451153"/>
                </a:lnTo>
                <a:lnTo>
                  <a:pt x="134951" y="1468679"/>
                </a:lnTo>
                <a:cubicBezTo>
                  <a:pt x="130277" y="1468679"/>
                  <a:pt x="125603" y="1470432"/>
                  <a:pt x="120930" y="1473937"/>
                </a:cubicBezTo>
                <a:lnTo>
                  <a:pt x="117424" y="1482700"/>
                </a:lnTo>
                <a:cubicBezTo>
                  <a:pt x="101067" y="1486205"/>
                  <a:pt x="87046" y="1493215"/>
                  <a:pt x="75362" y="1503731"/>
                </a:cubicBezTo>
                <a:lnTo>
                  <a:pt x="71857" y="1517752"/>
                </a:lnTo>
                <a:lnTo>
                  <a:pt x="70104" y="1512494"/>
                </a:lnTo>
                <a:lnTo>
                  <a:pt x="52578" y="1498473"/>
                </a:lnTo>
                <a:cubicBezTo>
                  <a:pt x="50241" y="1492631"/>
                  <a:pt x="48197" y="1485621"/>
                  <a:pt x="46444" y="1477442"/>
                </a:cubicBezTo>
                <a:cubicBezTo>
                  <a:pt x="44691" y="1469263"/>
                  <a:pt x="43815" y="1463713"/>
                  <a:pt x="43815" y="1460792"/>
                </a:cubicBezTo>
                <a:cubicBezTo>
                  <a:pt x="43815" y="1457871"/>
                  <a:pt x="42647" y="1454074"/>
                  <a:pt x="40310" y="1449400"/>
                </a:cubicBezTo>
                <a:cubicBezTo>
                  <a:pt x="44984" y="1445895"/>
                  <a:pt x="48197" y="1442682"/>
                  <a:pt x="49949" y="1439761"/>
                </a:cubicBezTo>
                <a:cubicBezTo>
                  <a:pt x="51702" y="1436840"/>
                  <a:pt x="55791" y="1425740"/>
                  <a:pt x="62217" y="1406462"/>
                </a:cubicBezTo>
                <a:cubicBezTo>
                  <a:pt x="68644" y="1387183"/>
                  <a:pt x="71565" y="1374331"/>
                  <a:pt x="70980" y="1367905"/>
                </a:cubicBezTo>
                <a:cubicBezTo>
                  <a:pt x="70396" y="1361478"/>
                  <a:pt x="71565" y="1355928"/>
                  <a:pt x="74486" y="1351255"/>
                </a:cubicBezTo>
                <a:cubicBezTo>
                  <a:pt x="77407" y="1346581"/>
                  <a:pt x="80912" y="1338402"/>
                  <a:pt x="85002" y="1326718"/>
                </a:cubicBezTo>
                <a:cubicBezTo>
                  <a:pt x="89091" y="1315034"/>
                  <a:pt x="91427" y="1304811"/>
                  <a:pt x="92012" y="1296048"/>
                </a:cubicBezTo>
                <a:cubicBezTo>
                  <a:pt x="92596" y="1287285"/>
                  <a:pt x="94056" y="1273556"/>
                  <a:pt x="96393" y="1254862"/>
                </a:cubicBezTo>
                <a:cubicBezTo>
                  <a:pt x="77699" y="1247851"/>
                  <a:pt x="62510" y="1236752"/>
                  <a:pt x="50826" y="1221563"/>
                </a:cubicBezTo>
                <a:cubicBezTo>
                  <a:pt x="49657" y="1218057"/>
                  <a:pt x="48781" y="1215136"/>
                  <a:pt x="48197" y="1212799"/>
                </a:cubicBezTo>
                <a:cubicBezTo>
                  <a:pt x="47612" y="1210463"/>
                  <a:pt x="48489" y="1204328"/>
                  <a:pt x="50826" y="1194397"/>
                </a:cubicBezTo>
                <a:cubicBezTo>
                  <a:pt x="53162" y="1184466"/>
                  <a:pt x="51410" y="1176871"/>
                  <a:pt x="45568" y="1171613"/>
                </a:cubicBezTo>
                <a:cubicBezTo>
                  <a:pt x="39726" y="1166355"/>
                  <a:pt x="36513" y="1161682"/>
                  <a:pt x="35928" y="1157592"/>
                </a:cubicBezTo>
                <a:cubicBezTo>
                  <a:pt x="35344" y="1153503"/>
                  <a:pt x="35052" y="1148830"/>
                  <a:pt x="35052" y="1143572"/>
                </a:cubicBezTo>
                <a:cubicBezTo>
                  <a:pt x="35052" y="1138314"/>
                  <a:pt x="35636" y="1133056"/>
                  <a:pt x="36805" y="1127798"/>
                </a:cubicBezTo>
                <a:cubicBezTo>
                  <a:pt x="37973" y="1122540"/>
                  <a:pt x="40018" y="1118159"/>
                  <a:pt x="42939" y="1114654"/>
                </a:cubicBezTo>
                <a:cubicBezTo>
                  <a:pt x="45860" y="1111149"/>
                  <a:pt x="50241" y="1105891"/>
                  <a:pt x="56083" y="1098880"/>
                </a:cubicBezTo>
                <a:lnTo>
                  <a:pt x="68352" y="1097128"/>
                </a:lnTo>
                <a:lnTo>
                  <a:pt x="78867" y="1086612"/>
                </a:lnTo>
                <a:cubicBezTo>
                  <a:pt x="77699" y="1084275"/>
                  <a:pt x="76822" y="1082523"/>
                  <a:pt x="76238" y="1081354"/>
                </a:cubicBezTo>
                <a:cubicBezTo>
                  <a:pt x="75654" y="1080186"/>
                  <a:pt x="75654" y="1078141"/>
                  <a:pt x="76238" y="1075220"/>
                </a:cubicBezTo>
                <a:cubicBezTo>
                  <a:pt x="76822" y="1072299"/>
                  <a:pt x="77115" y="1067334"/>
                  <a:pt x="77115" y="1060323"/>
                </a:cubicBezTo>
                <a:cubicBezTo>
                  <a:pt x="80620" y="1056818"/>
                  <a:pt x="83249" y="1054189"/>
                  <a:pt x="85002" y="1052436"/>
                </a:cubicBezTo>
                <a:cubicBezTo>
                  <a:pt x="86754" y="1050684"/>
                  <a:pt x="89383" y="1049223"/>
                  <a:pt x="92888" y="1048055"/>
                </a:cubicBezTo>
                <a:cubicBezTo>
                  <a:pt x="96393" y="1046887"/>
                  <a:pt x="99314" y="1045426"/>
                  <a:pt x="101651" y="1043674"/>
                </a:cubicBezTo>
                <a:cubicBezTo>
                  <a:pt x="103988" y="1041921"/>
                  <a:pt x="106909" y="1040752"/>
                  <a:pt x="110414" y="1040168"/>
                </a:cubicBezTo>
                <a:cubicBezTo>
                  <a:pt x="113919" y="1039584"/>
                  <a:pt x="118009" y="1040460"/>
                  <a:pt x="122682" y="1042797"/>
                </a:cubicBezTo>
                <a:cubicBezTo>
                  <a:pt x="127356" y="1045134"/>
                  <a:pt x="131153" y="1046302"/>
                  <a:pt x="134074" y="1046302"/>
                </a:cubicBezTo>
                <a:cubicBezTo>
                  <a:pt x="136995" y="1046302"/>
                  <a:pt x="140792" y="1046302"/>
                  <a:pt x="145466" y="1046302"/>
                </a:cubicBezTo>
                <a:lnTo>
                  <a:pt x="191034" y="995477"/>
                </a:lnTo>
                <a:lnTo>
                  <a:pt x="187528" y="1002487"/>
                </a:lnTo>
                <a:lnTo>
                  <a:pt x="192786" y="995477"/>
                </a:lnTo>
                <a:lnTo>
                  <a:pt x="168250" y="1028776"/>
                </a:lnTo>
                <a:lnTo>
                  <a:pt x="171755" y="1034034"/>
                </a:lnTo>
                <a:lnTo>
                  <a:pt x="170002" y="1041045"/>
                </a:lnTo>
                <a:lnTo>
                  <a:pt x="184023" y="1028776"/>
                </a:lnTo>
                <a:lnTo>
                  <a:pt x="182271" y="1025271"/>
                </a:lnTo>
                <a:lnTo>
                  <a:pt x="187528" y="1021766"/>
                </a:lnTo>
                <a:lnTo>
                  <a:pt x="189281" y="1016508"/>
                </a:lnTo>
                <a:lnTo>
                  <a:pt x="191034" y="1018261"/>
                </a:lnTo>
                <a:lnTo>
                  <a:pt x="208560" y="1005993"/>
                </a:lnTo>
                <a:lnTo>
                  <a:pt x="171755" y="1046302"/>
                </a:lnTo>
                <a:cubicBezTo>
                  <a:pt x="176429" y="1045134"/>
                  <a:pt x="181102" y="1043966"/>
                  <a:pt x="185776" y="1042797"/>
                </a:cubicBezTo>
                <a:cubicBezTo>
                  <a:pt x="190449" y="1041629"/>
                  <a:pt x="205347" y="1034618"/>
                  <a:pt x="230467" y="1021766"/>
                </a:cubicBezTo>
                <a:cubicBezTo>
                  <a:pt x="255588" y="1008914"/>
                  <a:pt x="272822" y="999566"/>
                  <a:pt x="282169" y="993724"/>
                </a:cubicBezTo>
                <a:cubicBezTo>
                  <a:pt x="291516" y="987882"/>
                  <a:pt x="303200" y="979704"/>
                  <a:pt x="317221" y="969188"/>
                </a:cubicBezTo>
                <a:lnTo>
                  <a:pt x="306705" y="972693"/>
                </a:lnTo>
                <a:lnTo>
                  <a:pt x="282169" y="941146"/>
                </a:lnTo>
                <a:cubicBezTo>
                  <a:pt x="270485" y="952830"/>
                  <a:pt x="258217" y="963930"/>
                  <a:pt x="245364" y="974446"/>
                </a:cubicBezTo>
                <a:cubicBezTo>
                  <a:pt x="232512" y="984961"/>
                  <a:pt x="224333" y="992264"/>
                  <a:pt x="220828" y="996353"/>
                </a:cubicBezTo>
                <a:cubicBezTo>
                  <a:pt x="217323" y="1000443"/>
                  <a:pt x="213233" y="1002487"/>
                  <a:pt x="208560" y="1002487"/>
                </a:cubicBezTo>
                <a:lnTo>
                  <a:pt x="213817" y="998982"/>
                </a:lnTo>
                <a:cubicBezTo>
                  <a:pt x="214986" y="993140"/>
                  <a:pt x="217907" y="988467"/>
                  <a:pt x="222580" y="984961"/>
                </a:cubicBezTo>
                <a:lnTo>
                  <a:pt x="231344" y="977951"/>
                </a:lnTo>
                <a:cubicBezTo>
                  <a:pt x="231344" y="975614"/>
                  <a:pt x="231928" y="973862"/>
                  <a:pt x="233096" y="972693"/>
                </a:cubicBezTo>
                <a:lnTo>
                  <a:pt x="236601" y="974446"/>
                </a:lnTo>
                <a:cubicBezTo>
                  <a:pt x="236601" y="973277"/>
                  <a:pt x="236893" y="971817"/>
                  <a:pt x="237477" y="970064"/>
                </a:cubicBezTo>
                <a:cubicBezTo>
                  <a:pt x="238062" y="968312"/>
                  <a:pt x="240983" y="965099"/>
                  <a:pt x="246241" y="960425"/>
                </a:cubicBezTo>
                <a:cubicBezTo>
                  <a:pt x="251498" y="955751"/>
                  <a:pt x="258801" y="948157"/>
                  <a:pt x="268148" y="937641"/>
                </a:cubicBezTo>
                <a:cubicBezTo>
                  <a:pt x="261138" y="930631"/>
                  <a:pt x="259969" y="922452"/>
                  <a:pt x="264643" y="913105"/>
                </a:cubicBezTo>
                <a:lnTo>
                  <a:pt x="269901" y="911352"/>
                </a:lnTo>
                <a:lnTo>
                  <a:pt x="266395" y="907847"/>
                </a:lnTo>
                <a:cubicBezTo>
                  <a:pt x="255880" y="914857"/>
                  <a:pt x="248285" y="918947"/>
                  <a:pt x="243612" y="920115"/>
                </a:cubicBezTo>
                <a:cubicBezTo>
                  <a:pt x="238938" y="921284"/>
                  <a:pt x="234556" y="923036"/>
                  <a:pt x="230467" y="925373"/>
                </a:cubicBezTo>
                <a:cubicBezTo>
                  <a:pt x="226378" y="927710"/>
                  <a:pt x="220536" y="930047"/>
                  <a:pt x="212941" y="932383"/>
                </a:cubicBezTo>
                <a:cubicBezTo>
                  <a:pt x="205347" y="934720"/>
                  <a:pt x="197460" y="937933"/>
                  <a:pt x="189281" y="942023"/>
                </a:cubicBezTo>
                <a:cubicBezTo>
                  <a:pt x="181102" y="946112"/>
                  <a:pt x="168250" y="951662"/>
                  <a:pt x="150724" y="958672"/>
                </a:cubicBezTo>
                <a:cubicBezTo>
                  <a:pt x="133198" y="965683"/>
                  <a:pt x="118593" y="972109"/>
                  <a:pt x="106909" y="977951"/>
                </a:cubicBezTo>
                <a:lnTo>
                  <a:pt x="108661" y="974446"/>
                </a:lnTo>
                <a:cubicBezTo>
                  <a:pt x="103988" y="975614"/>
                  <a:pt x="99606" y="977075"/>
                  <a:pt x="95517" y="978827"/>
                </a:cubicBezTo>
                <a:cubicBezTo>
                  <a:pt x="91427" y="980580"/>
                  <a:pt x="86170" y="982040"/>
                  <a:pt x="79743" y="983209"/>
                </a:cubicBezTo>
                <a:cubicBezTo>
                  <a:pt x="73317" y="984377"/>
                  <a:pt x="68936" y="984961"/>
                  <a:pt x="66599" y="984961"/>
                </a:cubicBezTo>
                <a:cubicBezTo>
                  <a:pt x="64262" y="984961"/>
                  <a:pt x="60757" y="983209"/>
                  <a:pt x="56083" y="979704"/>
                </a:cubicBezTo>
                <a:cubicBezTo>
                  <a:pt x="52578" y="976198"/>
                  <a:pt x="49365" y="972401"/>
                  <a:pt x="46444" y="968312"/>
                </a:cubicBezTo>
                <a:cubicBezTo>
                  <a:pt x="43523" y="964222"/>
                  <a:pt x="41770" y="953999"/>
                  <a:pt x="41186" y="937641"/>
                </a:cubicBezTo>
                <a:cubicBezTo>
                  <a:pt x="40602" y="921284"/>
                  <a:pt x="38558" y="910768"/>
                  <a:pt x="35052" y="906094"/>
                </a:cubicBezTo>
                <a:cubicBezTo>
                  <a:pt x="31547" y="901421"/>
                  <a:pt x="29794" y="897916"/>
                  <a:pt x="29794" y="895579"/>
                </a:cubicBezTo>
                <a:cubicBezTo>
                  <a:pt x="29794" y="893242"/>
                  <a:pt x="29794" y="889737"/>
                  <a:pt x="29794" y="885063"/>
                </a:cubicBezTo>
                <a:lnTo>
                  <a:pt x="42063" y="883311"/>
                </a:lnTo>
                <a:lnTo>
                  <a:pt x="47320" y="867537"/>
                </a:lnTo>
                <a:lnTo>
                  <a:pt x="64846" y="851764"/>
                </a:lnTo>
                <a:cubicBezTo>
                  <a:pt x="60173" y="838911"/>
                  <a:pt x="63678" y="828396"/>
                  <a:pt x="75362" y="820217"/>
                </a:cubicBezTo>
                <a:cubicBezTo>
                  <a:pt x="77699" y="819049"/>
                  <a:pt x="79159" y="818172"/>
                  <a:pt x="79743" y="817588"/>
                </a:cubicBezTo>
                <a:cubicBezTo>
                  <a:pt x="80328" y="817004"/>
                  <a:pt x="82664" y="816420"/>
                  <a:pt x="86754" y="815835"/>
                </a:cubicBezTo>
                <a:cubicBezTo>
                  <a:pt x="90843" y="815251"/>
                  <a:pt x="94349" y="814667"/>
                  <a:pt x="97269" y="814083"/>
                </a:cubicBezTo>
                <a:cubicBezTo>
                  <a:pt x="100190" y="813499"/>
                  <a:pt x="103404" y="812622"/>
                  <a:pt x="106909" y="811454"/>
                </a:cubicBezTo>
                <a:lnTo>
                  <a:pt x="105156" y="804444"/>
                </a:lnTo>
                <a:lnTo>
                  <a:pt x="133198" y="804444"/>
                </a:lnTo>
                <a:cubicBezTo>
                  <a:pt x="130861" y="785749"/>
                  <a:pt x="128816" y="773481"/>
                  <a:pt x="127064" y="767639"/>
                </a:cubicBezTo>
                <a:cubicBezTo>
                  <a:pt x="125311" y="761797"/>
                  <a:pt x="126187" y="756831"/>
                  <a:pt x="129693" y="752742"/>
                </a:cubicBezTo>
                <a:cubicBezTo>
                  <a:pt x="133198" y="748652"/>
                  <a:pt x="135535" y="744271"/>
                  <a:pt x="136703" y="739597"/>
                </a:cubicBezTo>
                <a:cubicBezTo>
                  <a:pt x="137871" y="734924"/>
                  <a:pt x="140208" y="731126"/>
                  <a:pt x="143713" y="728205"/>
                </a:cubicBezTo>
                <a:cubicBezTo>
                  <a:pt x="147219" y="725284"/>
                  <a:pt x="148971" y="719443"/>
                  <a:pt x="148971" y="710679"/>
                </a:cubicBezTo>
                <a:cubicBezTo>
                  <a:pt x="148971" y="701916"/>
                  <a:pt x="152768" y="693446"/>
                  <a:pt x="160363" y="685267"/>
                </a:cubicBezTo>
                <a:cubicBezTo>
                  <a:pt x="167958" y="677088"/>
                  <a:pt x="178181" y="654888"/>
                  <a:pt x="191034" y="618668"/>
                </a:cubicBezTo>
                <a:cubicBezTo>
                  <a:pt x="203886" y="582448"/>
                  <a:pt x="212941" y="558788"/>
                  <a:pt x="218199" y="547688"/>
                </a:cubicBezTo>
                <a:cubicBezTo>
                  <a:pt x="223457" y="536588"/>
                  <a:pt x="230175" y="522275"/>
                  <a:pt x="238354" y="504749"/>
                </a:cubicBezTo>
                <a:lnTo>
                  <a:pt x="236601" y="501244"/>
                </a:lnTo>
                <a:cubicBezTo>
                  <a:pt x="230759" y="504749"/>
                  <a:pt x="224917" y="506502"/>
                  <a:pt x="219075" y="506502"/>
                </a:cubicBezTo>
                <a:lnTo>
                  <a:pt x="215570" y="511759"/>
                </a:lnTo>
                <a:cubicBezTo>
                  <a:pt x="207391" y="514096"/>
                  <a:pt x="200965" y="516433"/>
                  <a:pt x="196292" y="518770"/>
                </a:cubicBezTo>
                <a:lnTo>
                  <a:pt x="191034" y="517017"/>
                </a:lnTo>
                <a:cubicBezTo>
                  <a:pt x="191034" y="518185"/>
                  <a:pt x="187236" y="520522"/>
                  <a:pt x="179642" y="524028"/>
                </a:cubicBezTo>
                <a:cubicBezTo>
                  <a:pt x="172047" y="527533"/>
                  <a:pt x="162116" y="531330"/>
                  <a:pt x="149848" y="535419"/>
                </a:cubicBezTo>
                <a:cubicBezTo>
                  <a:pt x="137579" y="539509"/>
                  <a:pt x="127064" y="544767"/>
                  <a:pt x="118301" y="551193"/>
                </a:cubicBezTo>
                <a:cubicBezTo>
                  <a:pt x="109538" y="557619"/>
                  <a:pt x="101651" y="562293"/>
                  <a:pt x="94641" y="565214"/>
                </a:cubicBezTo>
                <a:cubicBezTo>
                  <a:pt x="87630" y="568135"/>
                  <a:pt x="81204" y="568719"/>
                  <a:pt x="75362" y="566966"/>
                </a:cubicBezTo>
                <a:cubicBezTo>
                  <a:pt x="69520" y="565214"/>
                  <a:pt x="61341" y="563753"/>
                  <a:pt x="50826" y="562585"/>
                </a:cubicBezTo>
                <a:cubicBezTo>
                  <a:pt x="43815" y="555574"/>
                  <a:pt x="38558" y="550609"/>
                  <a:pt x="35052" y="547688"/>
                </a:cubicBezTo>
                <a:cubicBezTo>
                  <a:pt x="31547" y="544767"/>
                  <a:pt x="28918" y="538048"/>
                  <a:pt x="27165" y="527533"/>
                </a:cubicBezTo>
                <a:cubicBezTo>
                  <a:pt x="25413" y="517017"/>
                  <a:pt x="22492" y="508838"/>
                  <a:pt x="18402" y="502996"/>
                </a:cubicBezTo>
                <a:cubicBezTo>
                  <a:pt x="14313" y="497154"/>
                  <a:pt x="8179" y="487807"/>
                  <a:pt x="0" y="474955"/>
                </a:cubicBezTo>
                <a:cubicBezTo>
                  <a:pt x="8179" y="465608"/>
                  <a:pt x="15189" y="454508"/>
                  <a:pt x="21031" y="441655"/>
                </a:cubicBezTo>
                <a:lnTo>
                  <a:pt x="35052" y="439903"/>
                </a:lnTo>
                <a:lnTo>
                  <a:pt x="40310" y="431140"/>
                </a:lnTo>
                <a:cubicBezTo>
                  <a:pt x="46152" y="428803"/>
                  <a:pt x="50241" y="427050"/>
                  <a:pt x="52578" y="425882"/>
                </a:cubicBezTo>
                <a:cubicBezTo>
                  <a:pt x="54915" y="424713"/>
                  <a:pt x="57544" y="424129"/>
                  <a:pt x="60465" y="424129"/>
                </a:cubicBezTo>
                <a:cubicBezTo>
                  <a:pt x="63386" y="424129"/>
                  <a:pt x="65431" y="424713"/>
                  <a:pt x="66599" y="425882"/>
                </a:cubicBezTo>
                <a:cubicBezTo>
                  <a:pt x="67767" y="427050"/>
                  <a:pt x="70688" y="428219"/>
                  <a:pt x="75362" y="429387"/>
                </a:cubicBezTo>
                <a:cubicBezTo>
                  <a:pt x="85878" y="427050"/>
                  <a:pt x="95225" y="424129"/>
                  <a:pt x="103404" y="420624"/>
                </a:cubicBezTo>
                <a:cubicBezTo>
                  <a:pt x="111582" y="417119"/>
                  <a:pt x="149848" y="397256"/>
                  <a:pt x="218199" y="361036"/>
                </a:cubicBezTo>
                <a:cubicBezTo>
                  <a:pt x="286550" y="324815"/>
                  <a:pt x="335623" y="302032"/>
                  <a:pt x="365417" y="292684"/>
                </a:cubicBezTo>
                <a:cubicBezTo>
                  <a:pt x="395212" y="283337"/>
                  <a:pt x="413030" y="276327"/>
                  <a:pt x="418872" y="271653"/>
                </a:cubicBezTo>
                <a:cubicBezTo>
                  <a:pt x="424714" y="266980"/>
                  <a:pt x="428511" y="264643"/>
                  <a:pt x="430264" y="264643"/>
                </a:cubicBezTo>
                <a:cubicBezTo>
                  <a:pt x="432016" y="264643"/>
                  <a:pt x="435229" y="264643"/>
                  <a:pt x="439903" y="264643"/>
                </a:cubicBezTo>
                <a:lnTo>
                  <a:pt x="443408" y="254127"/>
                </a:lnTo>
                <a:close/>
                <a:moveTo>
                  <a:pt x="311963" y="0"/>
                </a:moveTo>
                <a:cubicBezTo>
                  <a:pt x="320142" y="0"/>
                  <a:pt x="326860" y="0"/>
                  <a:pt x="332118" y="0"/>
                </a:cubicBezTo>
                <a:cubicBezTo>
                  <a:pt x="337376" y="0"/>
                  <a:pt x="350812" y="2337"/>
                  <a:pt x="372428" y="7011"/>
                </a:cubicBezTo>
                <a:cubicBezTo>
                  <a:pt x="394043" y="11684"/>
                  <a:pt x="413906" y="17234"/>
                  <a:pt x="432016" y="23660"/>
                </a:cubicBezTo>
                <a:cubicBezTo>
                  <a:pt x="450127" y="30086"/>
                  <a:pt x="463563" y="35929"/>
                  <a:pt x="472326" y="41186"/>
                </a:cubicBezTo>
                <a:cubicBezTo>
                  <a:pt x="481089" y="46444"/>
                  <a:pt x="493065" y="54331"/>
                  <a:pt x="508254" y="64846"/>
                </a:cubicBezTo>
                <a:cubicBezTo>
                  <a:pt x="517601" y="76530"/>
                  <a:pt x="524612" y="85001"/>
                  <a:pt x="529285" y="90259"/>
                </a:cubicBezTo>
                <a:cubicBezTo>
                  <a:pt x="533959" y="95517"/>
                  <a:pt x="538048" y="101651"/>
                  <a:pt x="541554" y="108661"/>
                </a:cubicBezTo>
                <a:cubicBezTo>
                  <a:pt x="545059" y="115672"/>
                  <a:pt x="547396" y="123851"/>
                  <a:pt x="548564" y="133198"/>
                </a:cubicBezTo>
                <a:cubicBezTo>
                  <a:pt x="549732" y="142545"/>
                  <a:pt x="549732" y="150724"/>
                  <a:pt x="548564" y="157734"/>
                </a:cubicBezTo>
                <a:cubicBezTo>
                  <a:pt x="547396" y="164745"/>
                  <a:pt x="545059" y="170002"/>
                  <a:pt x="541554" y="173508"/>
                </a:cubicBezTo>
                <a:cubicBezTo>
                  <a:pt x="538048" y="177013"/>
                  <a:pt x="532791" y="183439"/>
                  <a:pt x="525780" y="192786"/>
                </a:cubicBezTo>
                <a:cubicBezTo>
                  <a:pt x="517601" y="202133"/>
                  <a:pt x="510883" y="208852"/>
                  <a:pt x="505625" y="212941"/>
                </a:cubicBezTo>
                <a:cubicBezTo>
                  <a:pt x="500367" y="217030"/>
                  <a:pt x="492481" y="220536"/>
                  <a:pt x="481965" y="223457"/>
                </a:cubicBezTo>
                <a:cubicBezTo>
                  <a:pt x="471450" y="226378"/>
                  <a:pt x="464147" y="229591"/>
                  <a:pt x="460058" y="233096"/>
                </a:cubicBezTo>
                <a:cubicBezTo>
                  <a:pt x="455968" y="236601"/>
                  <a:pt x="451587" y="237477"/>
                  <a:pt x="446913" y="235725"/>
                </a:cubicBezTo>
                <a:cubicBezTo>
                  <a:pt x="442240" y="233972"/>
                  <a:pt x="419748" y="242151"/>
                  <a:pt x="379438" y="260261"/>
                </a:cubicBezTo>
                <a:cubicBezTo>
                  <a:pt x="339128" y="278371"/>
                  <a:pt x="305829" y="296774"/>
                  <a:pt x="279540" y="315468"/>
                </a:cubicBezTo>
                <a:cubicBezTo>
                  <a:pt x="253251" y="334163"/>
                  <a:pt x="235433" y="345555"/>
                  <a:pt x="226086" y="349644"/>
                </a:cubicBezTo>
                <a:cubicBezTo>
                  <a:pt x="216739" y="353733"/>
                  <a:pt x="204470" y="358699"/>
                  <a:pt x="189281" y="364541"/>
                </a:cubicBezTo>
                <a:lnTo>
                  <a:pt x="199797" y="354025"/>
                </a:lnTo>
                <a:lnTo>
                  <a:pt x="192786" y="354025"/>
                </a:lnTo>
                <a:cubicBezTo>
                  <a:pt x="244196" y="304953"/>
                  <a:pt x="295605" y="255880"/>
                  <a:pt x="347015" y="206807"/>
                </a:cubicBezTo>
                <a:cubicBezTo>
                  <a:pt x="355194" y="193955"/>
                  <a:pt x="361620" y="184607"/>
                  <a:pt x="366294" y="178765"/>
                </a:cubicBezTo>
                <a:cubicBezTo>
                  <a:pt x="370967" y="172923"/>
                  <a:pt x="375641" y="165621"/>
                  <a:pt x="380314" y="156858"/>
                </a:cubicBezTo>
                <a:cubicBezTo>
                  <a:pt x="384988" y="148095"/>
                  <a:pt x="386741" y="142837"/>
                  <a:pt x="385572" y="141084"/>
                </a:cubicBezTo>
                <a:cubicBezTo>
                  <a:pt x="384404" y="139332"/>
                  <a:pt x="383820" y="136119"/>
                  <a:pt x="383820" y="131445"/>
                </a:cubicBezTo>
                <a:lnTo>
                  <a:pt x="311963" y="68351"/>
                </a:lnTo>
                <a:cubicBezTo>
                  <a:pt x="306121" y="57836"/>
                  <a:pt x="301155" y="50825"/>
                  <a:pt x="297066" y="47320"/>
                </a:cubicBezTo>
                <a:cubicBezTo>
                  <a:pt x="292976" y="43815"/>
                  <a:pt x="289763" y="40310"/>
                  <a:pt x="287427" y="36805"/>
                </a:cubicBezTo>
                <a:cubicBezTo>
                  <a:pt x="285090" y="33300"/>
                  <a:pt x="282753" y="28042"/>
                  <a:pt x="280416" y="21031"/>
                </a:cubicBezTo>
                <a:lnTo>
                  <a:pt x="294437" y="7011"/>
                </a:lnTo>
                <a:close/>
              </a:path>
            </a:pathLst>
          </a:custGeom>
          <a:ln w="28575">
            <a:solidFill>
              <a:schemeClr val="bg1">
                <a:lumMod val="95000"/>
              </a:schemeClr>
            </a:solidFill>
          </a:ln>
          <a:effectLst>
            <a:outerShdw blurRad="50800" dist="38100" dir="2700000" algn="tl" rotWithShape="0">
              <a:prstClr val="black">
                <a:alpha val="40000"/>
              </a:prstClr>
            </a:outerShdw>
          </a:effectLst>
        </p:spPr>
      </p:pic>
      <p:sp>
        <p:nvSpPr>
          <p:cNvPr id="7" name="文本框 6"/>
          <p:cNvSpPr txBox="1"/>
          <p:nvPr/>
        </p:nvSpPr>
        <p:spPr>
          <a:xfrm>
            <a:off x="5852268" y="1922855"/>
            <a:ext cx="1247809" cy="1340930"/>
          </a:xfrm>
          <a:prstGeom prst="rect">
            <a:avLst/>
          </a:prstGeom>
          <a:noFill/>
        </p:spPr>
        <p:txBody>
          <a:bodyPr wrap="none" rtlCol="0">
            <a:spAutoFit/>
          </a:bodyPr>
          <a:lstStyle/>
          <a:p>
            <a:r>
              <a:rPr lang="zh-CN" altLang="en-US" sz="6600" dirty="0" smtClean="0">
                <a:solidFill>
                  <a:srgbClr val="C00000"/>
                </a:solidFill>
                <a:latin typeface="汉仪尚巍手书W" panose="00020600040101010101" pitchFamily="18" charset="-122"/>
                <a:ea typeface="汉仪尚巍手书W" panose="00020600040101010101" pitchFamily="18" charset="-122"/>
              </a:rPr>
              <a:t>的</a:t>
            </a:r>
            <a:endParaRPr lang="zh-CN" altLang="en-US" sz="6600" dirty="0">
              <a:solidFill>
                <a:srgbClr val="C00000"/>
              </a:solidFill>
              <a:latin typeface="汉仪尚巍手书W" panose="00020600040101010101" pitchFamily="18" charset="-122"/>
              <a:ea typeface="汉仪尚巍手书W" panose="00020600040101010101" pitchFamily="18" charset="-122"/>
            </a:endParaRPr>
          </a:p>
        </p:txBody>
      </p:sp>
      <p:sp>
        <p:nvSpPr>
          <p:cNvPr id="10" name="文本框 9"/>
          <p:cNvSpPr txBox="1"/>
          <p:nvPr/>
        </p:nvSpPr>
        <p:spPr>
          <a:xfrm>
            <a:off x="9204066" y="2377224"/>
            <a:ext cx="1210588" cy="1323439"/>
          </a:xfrm>
          <a:prstGeom prst="rect">
            <a:avLst/>
          </a:prstGeom>
          <a:noFill/>
        </p:spPr>
        <p:txBody>
          <a:bodyPr wrap="none" rtlCol="0">
            <a:spAutoFit/>
          </a:bodyPr>
          <a:lstStyle/>
          <a:p>
            <a:r>
              <a:rPr lang="zh-CN" altLang="en-US" sz="8000" dirty="0" smtClean="0">
                <a:solidFill>
                  <a:srgbClr val="C00000"/>
                </a:solidFill>
                <a:latin typeface="汉仪尚巍手书W" panose="00020600040101010101" pitchFamily="18" charset="-122"/>
                <a:ea typeface="汉仪尚巍手书W" panose="00020600040101010101" pitchFamily="18" charset="-122"/>
              </a:rPr>
              <a:t>里</a:t>
            </a:r>
            <a:endParaRPr lang="zh-CN" altLang="en-US" sz="8000" dirty="0">
              <a:solidFill>
                <a:srgbClr val="C00000"/>
              </a:solidFill>
              <a:latin typeface="汉仪尚巍手书W" panose="00020600040101010101" pitchFamily="18" charset="-122"/>
              <a:ea typeface="汉仪尚巍手书W" panose="00020600040101010101" pitchFamily="18" charset="-122"/>
            </a:endParaRPr>
          </a:p>
        </p:txBody>
      </p:sp>
      <p:sp>
        <p:nvSpPr>
          <p:cNvPr id="24" name="文本框 23"/>
          <p:cNvSpPr txBox="1"/>
          <p:nvPr/>
        </p:nvSpPr>
        <p:spPr>
          <a:xfrm>
            <a:off x="3389170" y="3700663"/>
            <a:ext cx="5413661" cy="646331"/>
          </a:xfrm>
          <a:prstGeom prst="rect">
            <a:avLst/>
          </a:prstGeom>
          <a:noFill/>
        </p:spPr>
        <p:txBody>
          <a:bodyPr wrap="none" rtlCol="0">
            <a:spAutoFit/>
          </a:bodyPr>
          <a:lstStyle/>
          <a:p>
            <a:pPr algn="ctr"/>
            <a:r>
              <a:rPr lang="en-US" altLang="zh-CN" sz="3600" spc="300" dirty="0" smtClean="0">
                <a:solidFill>
                  <a:srgbClr val="C00000"/>
                </a:solidFill>
                <a:latin typeface="思源黑体 CN Bold" panose="020B0800000000000000" pitchFamily="34" charset="-122"/>
                <a:ea typeface="思源黑体 CN Bold" panose="020B0800000000000000" pitchFamily="34" charset="-122"/>
              </a:rPr>
              <a:t>—</a:t>
            </a:r>
            <a:r>
              <a:rPr lang="zh-CN" altLang="en-US" sz="3600" spc="300" dirty="0" smtClean="0">
                <a:solidFill>
                  <a:srgbClr val="C00000"/>
                </a:solidFill>
                <a:latin typeface="思源黑体 CN Bold" panose="020B0800000000000000" pitchFamily="34" charset="-122"/>
                <a:ea typeface="思源黑体 CN Bold" panose="020B0800000000000000" pitchFamily="34" charset="-122"/>
              </a:rPr>
              <a:t>聚焦两会</a:t>
            </a:r>
            <a:r>
              <a:rPr lang="en-US" altLang="zh-CN" sz="3600" spc="300" dirty="0" smtClean="0">
                <a:solidFill>
                  <a:srgbClr val="C00000"/>
                </a:solidFill>
                <a:latin typeface="思源黑体 CN Bold" panose="020B0800000000000000" pitchFamily="34" charset="-122"/>
                <a:ea typeface="思源黑体 CN Bold" panose="020B0800000000000000" pitchFamily="34" charset="-122"/>
              </a:rPr>
              <a:t>·</a:t>
            </a:r>
            <a:r>
              <a:rPr lang="zh-CN" altLang="en-US" sz="3600" spc="300" dirty="0" smtClean="0">
                <a:solidFill>
                  <a:srgbClr val="C00000"/>
                </a:solidFill>
                <a:latin typeface="思源黑体 CN Bold" panose="020B0800000000000000" pitchFamily="34" charset="-122"/>
                <a:ea typeface="思源黑体 CN Bold" panose="020B0800000000000000" pitchFamily="34" charset="-122"/>
              </a:rPr>
              <a:t>关注民生</a:t>
            </a:r>
            <a:r>
              <a:rPr lang="en-US" altLang="zh-CN" sz="3600" spc="300" dirty="0" smtClean="0">
                <a:solidFill>
                  <a:srgbClr val="C00000"/>
                </a:solidFill>
                <a:latin typeface="思源黑体 CN Bold" panose="020B0800000000000000" pitchFamily="34" charset="-122"/>
                <a:ea typeface="思源黑体 CN Bold" panose="020B0800000000000000" pitchFamily="34" charset="-122"/>
              </a:rPr>
              <a:t>—</a:t>
            </a:r>
            <a:endParaRPr lang="zh-CN" altLang="en-US" sz="3600" spc="300" dirty="0">
              <a:solidFill>
                <a:srgbClr val="C00000"/>
              </a:solidFill>
              <a:latin typeface="思源黑体 CN Bold" panose="020B0800000000000000" pitchFamily="34" charset="-122"/>
              <a:ea typeface="思源黑体 CN Bold" panose="020B0800000000000000" pitchFamily="34" charset="-122"/>
            </a:endParaRPr>
          </a:p>
        </p:txBody>
      </p:sp>
      <p:sp>
        <p:nvSpPr>
          <p:cNvPr id="25" name="文本框 24"/>
          <p:cNvSpPr txBox="1"/>
          <p:nvPr/>
        </p:nvSpPr>
        <p:spPr>
          <a:xfrm>
            <a:off x="5393697" y="3282505"/>
            <a:ext cx="1063112" cy="461665"/>
          </a:xfrm>
          <a:prstGeom prst="rect">
            <a:avLst/>
          </a:prstGeom>
          <a:noFill/>
        </p:spPr>
        <p:txBody>
          <a:bodyPr wrap="none" rtlCol="0">
            <a:spAutoFit/>
          </a:bodyPr>
          <a:lstStyle/>
          <a:p>
            <a:pPr algn="ctr"/>
            <a:r>
              <a:rPr lang="en-US" altLang="zh-CN" sz="2400" spc="300" dirty="0" smtClean="0">
                <a:solidFill>
                  <a:srgbClr val="C00000"/>
                </a:solidFill>
                <a:latin typeface="思源黑体 CN Bold" panose="020B0800000000000000" pitchFamily="34" charset="-122"/>
                <a:ea typeface="思源黑体 CN Bold" panose="020B0800000000000000" pitchFamily="34" charset="-122"/>
              </a:rPr>
              <a:t>2018</a:t>
            </a:r>
            <a:endParaRPr lang="zh-CN" altLang="en-US" sz="2400" spc="300" dirty="0">
              <a:solidFill>
                <a:srgbClr val="C00000"/>
              </a:solidFill>
              <a:latin typeface="思源黑体 CN Bold" panose="020B0800000000000000" pitchFamily="34" charset="-122"/>
              <a:ea typeface="思源黑体 CN Bold" panose="020B0800000000000000" pitchFamily="34" charset="-122"/>
            </a:endParaRPr>
          </a:p>
        </p:txBody>
      </p:sp>
      <p:grpSp>
        <p:nvGrpSpPr>
          <p:cNvPr id="36" name="组合 35"/>
          <p:cNvGrpSpPr/>
          <p:nvPr/>
        </p:nvGrpSpPr>
        <p:grpSpPr>
          <a:xfrm>
            <a:off x="3713249" y="4782749"/>
            <a:ext cx="4765503" cy="1056740"/>
            <a:chOff x="4272900" y="4646571"/>
            <a:chExt cx="4765503" cy="1056740"/>
          </a:xfrm>
        </p:grpSpPr>
        <p:pic>
          <p:nvPicPr>
            <p:cNvPr id="26" name="图片 25"/>
            <p:cNvPicPr>
              <a:picLocks noChangeAspect="1"/>
            </p:cNvPicPr>
            <p:nvPr/>
          </p:nvPicPr>
          <p:blipFill>
            <a:blip r:embed="rId8" cstate="print">
              <a:extLst>
                <a:ext uri="{28A0092B-C50C-407E-A947-70E740481C1C}">
                  <a14:useLocalDpi xmlns="" xmlns:a14="http://schemas.microsoft.com/office/drawing/2010/main" val="0"/>
                </a:ext>
              </a:extLst>
            </a:blip>
            <a:stretch>
              <a:fillRect/>
            </a:stretch>
          </p:blipFill>
          <p:spPr>
            <a:xfrm>
              <a:off x="4953771" y="4646571"/>
              <a:ext cx="1142229" cy="1056740"/>
            </a:xfrm>
            <a:prstGeom prst="rect">
              <a:avLst/>
            </a:prstGeom>
          </p:spPr>
        </p:pic>
        <p:pic>
          <p:nvPicPr>
            <p:cNvPr id="27" name="图片 26"/>
            <p:cNvPicPr>
              <a:picLocks noChangeAspect="1"/>
            </p:cNvPicPr>
            <p:nvPr/>
          </p:nvPicPr>
          <p:blipFill>
            <a:blip r:embed="rId9" cstate="print">
              <a:clrChange>
                <a:clrFrom>
                  <a:srgbClr val="FFFFFF"/>
                </a:clrFrom>
                <a:clrTo>
                  <a:srgbClr val="FFFFFF">
                    <a:alpha val="0"/>
                  </a:srgbClr>
                </a:clrTo>
              </a:clrChange>
              <a:extLst>
                <a:ext uri="{28A0092B-C50C-407E-A947-70E740481C1C}">
                  <a14:useLocalDpi xmlns="" xmlns:a14="http://schemas.microsoft.com/office/drawing/2010/main" val="0"/>
                </a:ext>
              </a:extLst>
            </a:blip>
            <a:stretch>
              <a:fillRect/>
            </a:stretch>
          </p:blipFill>
          <p:spPr>
            <a:xfrm>
              <a:off x="4272900" y="4845681"/>
              <a:ext cx="578232" cy="620421"/>
            </a:xfrm>
            <a:prstGeom prst="rect">
              <a:avLst/>
            </a:prstGeom>
          </p:spPr>
        </p:pic>
        <p:sp>
          <p:nvSpPr>
            <p:cNvPr id="34" name="文本框 33"/>
            <p:cNvSpPr txBox="1"/>
            <p:nvPr/>
          </p:nvSpPr>
          <p:spPr>
            <a:xfrm>
              <a:off x="5891387" y="4820754"/>
              <a:ext cx="3147016" cy="369332"/>
            </a:xfrm>
            <a:prstGeom prst="rect">
              <a:avLst/>
            </a:prstGeom>
            <a:noFill/>
          </p:spPr>
          <p:txBody>
            <a:bodyPr wrap="none" rtlCol="0">
              <a:spAutoFit/>
            </a:bodyPr>
            <a:lstStyle/>
            <a:p>
              <a:pPr algn="ctr"/>
              <a:r>
                <a:rPr lang="zh-CN" altLang="en-US" spc="300" dirty="0" smtClean="0">
                  <a:solidFill>
                    <a:schemeClr val="tx1">
                      <a:lumMod val="75000"/>
                      <a:lumOff val="25000"/>
                    </a:schemeClr>
                  </a:solidFill>
                  <a:latin typeface="思源黑体 CN Bold" panose="020B0800000000000000" pitchFamily="34" charset="-122"/>
                  <a:ea typeface="思源黑体 CN Bold" panose="020B0800000000000000" pitchFamily="34" charset="-122"/>
                </a:rPr>
                <a:t>十三届全国人大一次会议</a:t>
              </a:r>
              <a:endParaRPr lang="zh-CN" altLang="en-US" spc="3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35" name="文本框 34"/>
            <p:cNvSpPr txBox="1"/>
            <p:nvPr/>
          </p:nvSpPr>
          <p:spPr>
            <a:xfrm>
              <a:off x="5891387" y="5120331"/>
              <a:ext cx="3147015" cy="369332"/>
            </a:xfrm>
            <a:prstGeom prst="rect">
              <a:avLst/>
            </a:prstGeom>
            <a:noFill/>
          </p:spPr>
          <p:txBody>
            <a:bodyPr wrap="none" rtlCol="0">
              <a:spAutoFit/>
            </a:bodyPr>
            <a:lstStyle/>
            <a:p>
              <a:pPr algn="ctr"/>
              <a:r>
                <a:rPr lang="zh-CN" altLang="en-US" spc="300" dirty="0" smtClean="0">
                  <a:solidFill>
                    <a:schemeClr val="tx1">
                      <a:lumMod val="75000"/>
                      <a:lumOff val="25000"/>
                    </a:schemeClr>
                  </a:solidFill>
                  <a:latin typeface="思源黑体 CN Bold" panose="020B0800000000000000" pitchFamily="34" charset="-122"/>
                  <a:ea typeface="思源黑体 CN Bold" panose="020B0800000000000000" pitchFamily="34" charset="-122"/>
                </a:rPr>
                <a:t>全国政协十三届一次会议</a:t>
              </a:r>
              <a:endParaRPr lang="zh-CN" altLang="en-US" spc="3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grpSp>
    </p:spTree>
    <p:extLst>
      <p:ext uri="{BB962C8B-B14F-4D97-AF65-F5344CB8AC3E}">
        <p14:creationId xmlns="" xmlns:p14="http://schemas.microsoft.com/office/powerpoint/2010/main" val="1912649425"/>
      </p:ext>
    </p:extLst>
  </p:cSld>
  <p:clrMapOvr>
    <a:masterClrMapping/>
  </p:clrMapOvr>
  <p:transition spd="slow" advClick="0" advTm="2000">
    <p:randomBar dir="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13000" b="-13000"/>
          </a:stretch>
        </a:blipFill>
        <a:effectLst/>
      </p:bgPr>
    </p:bg>
    <p:spTree>
      <p:nvGrpSpPr>
        <p:cNvPr id="1" name=""/>
        <p:cNvGrpSpPr/>
        <p:nvPr/>
      </p:nvGrpSpPr>
      <p:grpSpPr>
        <a:xfrm>
          <a:off x="0" y="0"/>
          <a:ext cx="0" cy="0"/>
          <a:chOff x="0" y="0"/>
          <a:chExt cx="0" cy="0"/>
        </a:xfrm>
      </p:grpSpPr>
      <p:sp>
        <p:nvSpPr>
          <p:cNvPr id="5" name="矩形 4"/>
          <p:cNvSpPr/>
          <p:nvPr/>
        </p:nvSpPr>
        <p:spPr>
          <a:xfrm>
            <a:off x="0" y="-1"/>
            <a:ext cx="12192000" cy="762001"/>
          </a:xfrm>
          <a:prstGeom prst="rect">
            <a:avLst/>
          </a:prstGeom>
          <a:gradFill flip="none" rotWithShape="1">
            <a:gsLst>
              <a:gs pos="0">
                <a:srgbClr val="850001"/>
              </a:gs>
              <a:gs pos="65000">
                <a:srgbClr val="C00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994586" y="-118755"/>
            <a:ext cx="1142229" cy="1056740"/>
          </a:xfrm>
          <a:prstGeom prst="rect">
            <a:avLst/>
          </a:prstGeom>
        </p:spPr>
      </p:pic>
      <p:pic>
        <p:nvPicPr>
          <p:cNvPr id="8" name="图片 7"/>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 xmlns:a14="http://schemas.microsoft.com/office/drawing/2010/main" val="0"/>
              </a:ext>
            </a:extLst>
          </a:blip>
          <a:stretch>
            <a:fillRect/>
          </a:stretch>
        </p:blipFill>
        <p:spPr>
          <a:xfrm>
            <a:off x="416354" y="65841"/>
            <a:ext cx="578232" cy="620421"/>
          </a:xfrm>
          <a:prstGeom prst="rect">
            <a:avLst/>
          </a:prstGeom>
        </p:spPr>
      </p:pic>
      <p:pic>
        <p:nvPicPr>
          <p:cNvPr id="9" name="图片 8"/>
          <p:cNvPicPr>
            <a:picLocks noChangeAspect="1"/>
          </p:cNvPicPr>
          <p:nvPr/>
        </p:nvPicPr>
        <p:blipFill>
          <a:blip r:embed="rId5" cstate="print">
            <a:duotone>
              <a:schemeClr val="bg2">
                <a:shade val="45000"/>
                <a:satMod val="135000"/>
              </a:schemeClr>
              <a:prstClr val="white"/>
            </a:duotone>
            <a:extLst>
              <a:ext uri="{BEBA8EAE-BF5A-486C-A8C5-ECC9F3942E4B}">
                <a14:imgProps xmlns="" xmlns:a14="http://schemas.microsoft.com/office/drawing/2010/main">
                  <a14:imgLayer r:embed="rId6">
                    <a14:imgEffect>
                      <a14:artisticPencilSketch/>
                    </a14:imgEffect>
                    <a14:imgEffect>
                      <a14:colorTemperature colorTemp="5300"/>
                    </a14:imgEffect>
                    <a14:imgEffect>
                      <a14:saturation sat="300000"/>
                    </a14:imgEffect>
                  </a14:imgLayer>
                </a14:imgProps>
              </a:ext>
              <a:ext uri="{28A0092B-C50C-407E-A947-70E740481C1C}">
                <a14:useLocalDpi xmlns="" xmlns:a14="http://schemas.microsoft.com/office/drawing/2010/main" val="0"/>
              </a:ext>
            </a:extLst>
          </a:blip>
          <a:stretch>
            <a:fillRect/>
          </a:stretch>
        </p:blipFill>
        <p:spPr>
          <a:xfrm>
            <a:off x="3819127" y="3012868"/>
            <a:ext cx="8372873" cy="3663703"/>
          </a:xfrm>
          <a:prstGeom prst="rect">
            <a:avLst/>
          </a:prstGeom>
        </p:spPr>
      </p:pic>
      <p:sp>
        <p:nvSpPr>
          <p:cNvPr id="10" name="文本框 9"/>
          <p:cNvSpPr txBox="1"/>
          <p:nvPr/>
        </p:nvSpPr>
        <p:spPr>
          <a:xfrm>
            <a:off x="8354516" y="130515"/>
            <a:ext cx="3467616" cy="584775"/>
          </a:xfrm>
          <a:prstGeom prst="rect">
            <a:avLst/>
          </a:prstGeom>
          <a:noFill/>
        </p:spPr>
        <p:txBody>
          <a:bodyPr wrap="none" rtlCol="0">
            <a:spAutoFit/>
          </a:bodyPr>
          <a:lstStyle/>
          <a:p>
            <a:r>
              <a:rPr lang="zh-CN" altLang="en-US" sz="3200" dirty="0" smtClean="0">
                <a:solidFill>
                  <a:srgbClr val="FFFF00"/>
                </a:solidFill>
                <a:latin typeface="思源黑体 CN Bold" panose="020B0800000000000000" pitchFamily="34" charset="-122"/>
                <a:ea typeface="思源黑体 CN Bold" panose="020B0800000000000000" pitchFamily="34" charset="-122"/>
              </a:rPr>
              <a:t>过去五年工作回顾</a:t>
            </a:r>
            <a:endParaRPr lang="zh-CN" altLang="en-US" sz="3200" dirty="0">
              <a:solidFill>
                <a:srgbClr val="FFFF00"/>
              </a:solidFill>
              <a:latin typeface="思源黑体 CN Bold" panose="020B0800000000000000" pitchFamily="34" charset="-122"/>
              <a:ea typeface="思源黑体 CN Bold" panose="020B0800000000000000" pitchFamily="34" charset="-122"/>
            </a:endParaRPr>
          </a:p>
        </p:txBody>
      </p:sp>
      <p:sp>
        <p:nvSpPr>
          <p:cNvPr id="2" name="矩形 1"/>
          <p:cNvSpPr/>
          <p:nvPr/>
        </p:nvSpPr>
        <p:spPr>
          <a:xfrm>
            <a:off x="1005077" y="937985"/>
            <a:ext cx="10181847" cy="830997"/>
          </a:xfrm>
          <a:prstGeom prst="rect">
            <a:avLst/>
          </a:prstGeom>
        </p:spPr>
        <p:txBody>
          <a:bodyPr wrap="square">
            <a:spAutoFit/>
          </a:bodyPr>
          <a:lstStyle/>
          <a:p>
            <a:pPr indent="457200"/>
            <a:r>
              <a:rPr lang="zh-CN" altLang="en-US" sz="2400" kern="100" dirty="0">
                <a:solidFill>
                  <a:srgbClr val="C00000"/>
                </a:solidFill>
                <a:latin typeface="思源黑体 CN Bold" panose="020B0800000000000000" pitchFamily="34" charset="-122"/>
                <a:ea typeface="思源黑体 CN Bold" panose="020B0800000000000000" pitchFamily="34" charset="-122"/>
                <a:cs typeface="Times New Roman" panose="02020603050405020304" pitchFamily="18" charset="0"/>
              </a:rPr>
              <a:t>五年来，我们认真贯彻以习近平同志为核心的党中央决策部署，</a:t>
            </a:r>
            <a:r>
              <a:rPr lang="zh-CN" altLang="en-US" sz="2400" b="1" kern="100" dirty="0">
                <a:solidFill>
                  <a:srgbClr val="C00000"/>
                </a:solidFill>
                <a:latin typeface="思源黑体 CN Bold" panose="020B0800000000000000" pitchFamily="34" charset="-122"/>
                <a:ea typeface="思源黑体 CN Bold" panose="020B0800000000000000" pitchFamily="34" charset="-122"/>
                <a:cs typeface="Times New Roman" panose="02020603050405020304" pitchFamily="18" charset="0"/>
              </a:rPr>
              <a:t>主要做了以下工作</a:t>
            </a:r>
            <a:r>
              <a:rPr lang="zh-CN" altLang="en-US" sz="2400" kern="100" dirty="0">
                <a:solidFill>
                  <a:srgbClr val="C00000"/>
                </a:solidFill>
                <a:latin typeface="思源黑体 CN Bold" panose="020B0800000000000000" pitchFamily="34" charset="-122"/>
                <a:ea typeface="思源黑体 CN Bold" panose="020B0800000000000000" pitchFamily="34" charset="-122"/>
                <a:cs typeface="Times New Roman" panose="02020603050405020304" pitchFamily="18" charset="0"/>
              </a:rPr>
              <a:t>。</a:t>
            </a:r>
            <a:endParaRPr lang="zh-CN" altLang="en-US" sz="1400" kern="100" dirty="0">
              <a:solidFill>
                <a:srgbClr val="C00000"/>
              </a:solidFill>
              <a:effectLst/>
              <a:latin typeface="思源黑体 CN Bold" panose="020B0800000000000000" pitchFamily="34" charset="-122"/>
              <a:ea typeface="思源黑体 CN Bold" panose="020B0800000000000000" pitchFamily="34" charset="-122"/>
              <a:cs typeface="Times New Roman" panose="02020603050405020304" pitchFamily="18" charset="0"/>
            </a:endParaRPr>
          </a:p>
        </p:txBody>
      </p:sp>
      <p:grpSp>
        <p:nvGrpSpPr>
          <p:cNvPr id="18" name="组合 17"/>
          <p:cNvGrpSpPr/>
          <p:nvPr/>
        </p:nvGrpSpPr>
        <p:grpSpPr>
          <a:xfrm>
            <a:off x="1063715" y="1875027"/>
            <a:ext cx="10033141" cy="461665"/>
            <a:chOff x="1063715" y="2191408"/>
            <a:chExt cx="10033141" cy="461665"/>
          </a:xfrm>
        </p:grpSpPr>
        <p:sp>
          <p:nvSpPr>
            <p:cNvPr id="4" name="矩形 3"/>
            <p:cNvSpPr/>
            <p:nvPr/>
          </p:nvSpPr>
          <p:spPr>
            <a:xfrm>
              <a:off x="1642629" y="2289207"/>
              <a:ext cx="9415608" cy="338554"/>
            </a:xfrm>
            <a:prstGeom prst="rect">
              <a:avLst/>
            </a:prstGeom>
          </p:spPr>
          <p:txBody>
            <a:bodyPr wrap="square">
              <a:spAutoFit/>
            </a:bodyPr>
            <a:lstStyle/>
            <a:p>
              <a:r>
                <a:rPr lang="zh-CN" altLang="en-US" sz="1600" dirty="0">
                  <a:latin typeface="思源黑体 CN Normal" panose="020B0400000000000000" pitchFamily="34" charset="-122"/>
                  <a:ea typeface="思源黑体 CN Normal" panose="020B0400000000000000" pitchFamily="34" charset="-122"/>
                </a:rPr>
                <a:t>坚持稳中求进工作总基调，着力创新和完善宏观调控，经济运行保持在合理区间、实现稳中向好。</a:t>
              </a:r>
            </a:p>
          </p:txBody>
        </p:sp>
        <p:sp>
          <p:nvSpPr>
            <p:cNvPr id="3" name="矩形 2"/>
            <p:cNvSpPr/>
            <p:nvPr/>
          </p:nvSpPr>
          <p:spPr>
            <a:xfrm>
              <a:off x="1095145" y="2240568"/>
              <a:ext cx="10001711" cy="389357"/>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95145" y="2240568"/>
              <a:ext cx="466955" cy="389357"/>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063715" y="2191408"/>
              <a:ext cx="765085" cy="461665"/>
            </a:xfrm>
            <a:prstGeom prst="rect">
              <a:avLst/>
            </a:prstGeom>
            <a:noFill/>
          </p:spPr>
          <p:txBody>
            <a:bodyPr wrap="square" rtlCol="0">
              <a:spAutoFit/>
            </a:bodyPr>
            <a:lstStyle/>
            <a:p>
              <a:r>
                <a:rPr lang="en-US" altLang="zh-CN" sz="2400" b="1" dirty="0" smtClean="0">
                  <a:solidFill>
                    <a:schemeClr val="bg1"/>
                  </a:solidFill>
                </a:rPr>
                <a:t>01</a:t>
              </a:r>
              <a:endParaRPr lang="zh-CN" altLang="en-US" sz="2400" b="1" dirty="0">
                <a:solidFill>
                  <a:schemeClr val="bg1"/>
                </a:solidFill>
              </a:endParaRPr>
            </a:p>
          </p:txBody>
        </p:sp>
      </p:grpSp>
      <p:grpSp>
        <p:nvGrpSpPr>
          <p:cNvPr id="20" name="组合 19"/>
          <p:cNvGrpSpPr/>
          <p:nvPr/>
        </p:nvGrpSpPr>
        <p:grpSpPr>
          <a:xfrm>
            <a:off x="1078229" y="2409564"/>
            <a:ext cx="10018627" cy="461665"/>
            <a:chOff x="1078229" y="2787851"/>
            <a:chExt cx="10018627" cy="461665"/>
          </a:xfrm>
        </p:grpSpPr>
        <p:sp>
          <p:nvSpPr>
            <p:cNvPr id="14" name="矩形 13"/>
            <p:cNvSpPr/>
            <p:nvPr/>
          </p:nvSpPr>
          <p:spPr>
            <a:xfrm>
              <a:off x="1642629" y="2885650"/>
              <a:ext cx="9415608" cy="338554"/>
            </a:xfrm>
            <a:prstGeom prst="rect">
              <a:avLst/>
            </a:prstGeom>
          </p:spPr>
          <p:txBody>
            <a:bodyPr wrap="square">
              <a:spAutoFit/>
            </a:bodyPr>
            <a:lstStyle/>
            <a:p>
              <a:r>
                <a:rPr lang="zh-CN" altLang="en-US" sz="1600" dirty="0" smtClean="0">
                  <a:latin typeface="思源黑体 CN Normal" panose="020B0400000000000000" pitchFamily="34" charset="-122"/>
                  <a:ea typeface="思源黑体 CN Normal" panose="020B0400000000000000" pitchFamily="34" charset="-122"/>
                </a:rPr>
                <a:t>坚持</a:t>
              </a:r>
              <a:r>
                <a:rPr lang="zh-CN" altLang="en-US" sz="1600" dirty="0">
                  <a:latin typeface="思源黑体 CN Normal" panose="020B0400000000000000" pitchFamily="34" charset="-122"/>
                  <a:ea typeface="思源黑体 CN Normal" panose="020B0400000000000000" pitchFamily="34" charset="-122"/>
                </a:rPr>
                <a:t>以供给侧结构性改革为主线，着力培育壮大新动能，经济结构加快优化升级。</a:t>
              </a:r>
            </a:p>
          </p:txBody>
        </p:sp>
        <p:sp>
          <p:nvSpPr>
            <p:cNvPr id="15" name="矩形 14"/>
            <p:cNvSpPr/>
            <p:nvPr/>
          </p:nvSpPr>
          <p:spPr>
            <a:xfrm>
              <a:off x="1095145" y="2837011"/>
              <a:ext cx="10001711" cy="389357"/>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095145" y="2837011"/>
              <a:ext cx="466955" cy="389357"/>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1078229" y="2787851"/>
              <a:ext cx="866685" cy="461665"/>
            </a:xfrm>
            <a:prstGeom prst="rect">
              <a:avLst/>
            </a:prstGeom>
            <a:noFill/>
          </p:spPr>
          <p:txBody>
            <a:bodyPr wrap="square" rtlCol="0">
              <a:spAutoFit/>
            </a:bodyPr>
            <a:lstStyle/>
            <a:p>
              <a:r>
                <a:rPr lang="en-US" altLang="zh-CN" sz="2400" b="1" dirty="0" smtClean="0">
                  <a:solidFill>
                    <a:schemeClr val="bg1"/>
                  </a:solidFill>
                </a:rPr>
                <a:t>02</a:t>
              </a:r>
              <a:endParaRPr lang="zh-CN" altLang="en-US" sz="2400" b="1" dirty="0">
                <a:solidFill>
                  <a:schemeClr val="bg1"/>
                </a:solidFill>
              </a:endParaRPr>
            </a:p>
          </p:txBody>
        </p:sp>
      </p:grpSp>
      <p:grpSp>
        <p:nvGrpSpPr>
          <p:cNvPr id="21" name="组合 20"/>
          <p:cNvGrpSpPr/>
          <p:nvPr/>
        </p:nvGrpSpPr>
        <p:grpSpPr>
          <a:xfrm>
            <a:off x="1078229" y="2944101"/>
            <a:ext cx="10018627" cy="467131"/>
            <a:chOff x="1078229" y="2787851"/>
            <a:chExt cx="10018627" cy="467131"/>
          </a:xfrm>
        </p:grpSpPr>
        <p:sp>
          <p:nvSpPr>
            <p:cNvPr id="22" name="矩形 21"/>
            <p:cNvSpPr/>
            <p:nvPr/>
          </p:nvSpPr>
          <p:spPr>
            <a:xfrm>
              <a:off x="1642629" y="2885650"/>
              <a:ext cx="9415608" cy="369332"/>
            </a:xfrm>
            <a:prstGeom prst="rect">
              <a:avLst/>
            </a:prstGeom>
          </p:spPr>
          <p:txBody>
            <a:bodyPr wrap="square">
              <a:spAutoFit/>
            </a:bodyPr>
            <a:lstStyle/>
            <a:p>
              <a:r>
                <a:rPr lang="zh-CN" altLang="en-US" dirty="0" smtClean="0"/>
                <a:t>坚持</a:t>
              </a:r>
              <a:r>
                <a:rPr lang="zh-CN" altLang="en-US" dirty="0"/>
                <a:t>创新引领发展，着力激发社会创造力，整体创新能力和效率显着提高。</a:t>
              </a:r>
            </a:p>
          </p:txBody>
        </p:sp>
        <p:sp>
          <p:nvSpPr>
            <p:cNvPr id="23" name="矩形 22"/>
            <p:cNvSpPr/>
            <p:nvPr/>
          </p:nvSpPr>
          <p:spPr>
            <a:xfrm>
              <a:off x="1095145" y="2837011"/>
              <a:ext cx="10001711" cy="389357"/>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095145" y="2837011"/>
              <a:ext cx="466955" cy="389357"/>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1078229" y="2787851"/>
              <a:ext cx="619942" cy="461665"/>
            </a:xfrm>
            <a:prstGeom prst="rect">
              <a:avLst/>
            </a:prstGeom>
            <a:noFill/>
          </p:spPr>
          <p:txBody>
            <a:bodyPr wrap="square" rtlCol="0">
              <a:spAutoFit/>
            </a:bodyPr>
            <a:lstStyle/>
            <a:p>
              <a:r>
                <a:rPr lang="en-US" altLang="zh-CN" sz="2400" b="1" dirty="0" smtClean="0">
                  <a:solidFill>
                    <a:schemeClr val="bg1"/>
                  </a:solidFill>
                </a:rPr>
                <a:t>03</a:t>
              </a:r>
              <a:endParaRPr lang="zh-CN" altLang="en-US" sz="2400" b="1" dirty="0">
                <a:solidFill>
                  <a:schemeClr val="bg1"/>
                </a:solidFill>
              </a:endParaRPr>
            </a:p>
          </p:txBody>
        </p:sp>
      </p:grpSp>
      <p:grpSp>
        <p:nvGrpSpPr>
          <p:cNvPr id="26" name="组合 25"/>
          <p:cNvGrpSpPr/>
          <p:nvPr/>
        </p:nvGrpSpPr>
        <p:grpSpPr>
          <a:xfrm>
            <a:off x="1078229" y="3484104"/>
            <a:ext cx="10018627" cy="467131"/>
            <a:chOff x="1078229" y="2787851"/>
            <a:chExt cx="10018627" cy="467131"/>
          </a:xfrm>
        </p:grpSpPr>
        <p:sp>
          <p:nvSpPr>
            <p:cNvPr id="27" name="矩形 26"/>
            <p:cNvSpPr/>
            <p:nvPr/>
          </p:nvSpPr>
          <p:spPr>
            <a:xfrm>
              <a:off x="1642629" y="2885650"/>
              <a:ext cx="9415608" cy="369332"/>
            </a:xfrm>
            <a:prstGeom prst="rect">
              <a:avLst/>
            </a:prstGeom>
          </p:spPr>
          <p:txBody>
            <a:bodyPr wrap="square">
              <a:spAutoFit/>
            </a:bodyPr>
            <a:lstStyle/>
            <a:p>
              <a:r>
                <a:rPr lang="zh-CN" altLang="en-US" dirty="0" smtClean="0"/>
                <a:t>坚持</a:t>
              </a:r>
              <a:r>
                <a:rPr lang="zh-CN" altLang="en-US" dirty="0"/>
                <a:t>全面深化改革，着力破除体制机制弊端，发展动力不断增强。</a:t>
              </a:r>
            </a:p>
          </p:txBody>
        </p:sp>
        <p:sp>
          <p:nvSpPr>
            <p:cNvPr id="28" name="矩形 27"/>
            <p:cNvSpPr/>
            <p:nvPr/>
          </p:nvSpPr>
          <p:spPr>
            <a:xfrm>
              <a:off x="1095145" y="2837011"/>
              <a:ext cx="10001711" cy="389357"/>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1095145" y="2837011"/>
              <a:ext cx="466955" cy="389357"/>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1078229" y="2787851"/>
              <a:ext cx="707028" cy="461665"/>
            </a:xfrm>
            <a:prstGeom prst="rect">
              <a:avLst/>
            </a:prstGeom>
            <a:noFill/>
          </p:spPr>
          <p:txBody>
            <a:bodyPr wrap="square" rtlCol="0">
              <a:spAutoFit/>
            </a:bodyPr>
            <a:lstStyle/>
            <a:p>
              <a:r>
                <a:rPr lang="en-US" altLang="zh-CN" sz="2400" b="1" dirty="0" smtClean="0">
                  <a:solidFill>
                    <a:schemeClr val="bg1"/>
                  </a:solidFill>
                </a:rPr>
                <a:t>04</a:t>
              </a:r>
              <a:endParaRPr lang="zh-CN" altLang="en-US" sz="2400" b="1" dirty="0">
                <a:solidFill>
                  <a:schemeClr val="bg1"/>
                </a:solidFill>
              </a:endParaRPr>
            </a:p>
          </p:txBody>
        </p:sp>
      </p:grpSp>
      <p:grpSp>
        <p:nvGrpSpPr>
          <p:cNvPr id="31" name="组合 30"/>
          <p:cNvGrpSpPr/>
          <p:nvPr/>
        </p:nvGrpSpPr>
        <p:grpSpPr>
          <a:xfrm>
            <a:off x="1078229" y="4024107"/>
            <a:ext cx="10018627" cy="467131"/>
            <a:chOff x="1078229" y="2787851"/>
            <a:chExt cx="10018627" cy="467131"/>
          </a:xfrm>
        </p:grpSpPr>
        <p:sp>
          <p:nvSpPr>
            <p:cNvPr id="32" name="矩形 31"/>
            <p:cNvSpPr/>
            <p:nvPr/>
          </p:nvSpPr>
          <p:spPr>
            <a:xfrm>
              <a:off x="1642629" y="2885650"/>
              <a:ext cx="9415608" cy="369332"/>
            </a:xfrm>
            <a:prstGeom prst="rect">
              <a:avLst/>
            </a:prstGeom>
          </p:spPr>
          <p:txBody>
            <a:bodyPr wrap="square">
              <a:spAutoFit/>
            </a:bodyPr>
            <a:lstStyle/>
            <a:p>
              <a:r>
                <a:rPr lang="zh-CN" altLang="en-US" dirty="0"/>
                <a:t>坚持对外开放的基本国策，着力实现合作共赢，开放型经济水平显着提升</a:t>
              </a:r>
            </a:p>
          </p:txBody>
        </p:sp>
        <p:sp>
          <p:nvSpPr>
            <p:cNvPr id="33" name="矩形 32"/>
            <p:cNvSpPr/>
            <p:nvPr/>
          </p:nvSpPr>
          <p:spPr>
            <a:xfrm>
              <a:off x="1095145" y="2837011"/>
              <a:ext cx="10001711" cy="389357"/>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1095145" y="2837011"/>
              <a:ext cx="466955" cy="389357"/>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1078229" y="2787851"/>
              <a:ext cx="648971" cy="461665"/>
            </a:xfrm>
            <a:prstGeom prst="rect">
              <a:avLst/>
            </a:prstGeom>
            <a:noFill/>
          </p:spPr>
          <p:txBody>
            <a:bodyPr wrap="square" rtlCol="0">
              <a:spAutoFit/>
            </a:bodyPr>
            <a:lstStyle/>
            <a:p>
              <a:r>
                <a:rPr lang="en-US" altLang="zh-CN" sz="2400" b="1" dirty="0" smtClean="0">
                  <a:solidFill>
                    <a:schemeClr val="bg1"/>
                  </a:solidFill>
                </a:rPr>
                <a:t>05</a:t>
              </a:r>
              <a:endParaRPr lang="zh-CN" altLang="en-US" sz="2400" b="1" dirty="0">
                <a:solidFill>
                  <a:schemeClr val="bg1"/>
                </a:solidFill>
              </a:endParaRPr>
            </a:p>
          </p:txBody>
        </p:sp>
      </p:grpSp>
      <p:grpSp>
        <p:nvGrpSpPr>
          <p:cNvPr id="36" name="组合 35"/>
          <p:cNvGrpSpPr/>
          <p:nvPr/>
        </p:nvGrpSpPr>
        <p:grpSpPr>
          <a:xfrm>
            <a:off x="1078229" y="4564110"/>
            <a:ext cx="10018627" cy="461665"/>
            <a:chOff x="1078229" y="2787851"/>
            <a:chExt cx="10018627" cy="461665"/>
          </a:xfrm>
        </p:grpSpPr>
        <p:sp>
          <p:nvSpPr>
            <p:cNvPr id="37" name="矩形 36"/>
            <p:cNvSpPr/>
            <p:nvPr/>
          </p:nvSpPr>
          <p:spPr>
            <a:xfrm>
              <a:off x="1642629" y="2834850"/>
              <a:ext cx="9415608" cy="369332"/>
            </a:xfrm>
            <a:prstGeom prst="rect">
              <a:avLst/>
            </a:prstGeom>
          </p:spPr>
          <p:txBody>
            <a:bodyPr wrap="square">
              <a:spAutoFit/>
            </a:bodyPr>
            <a:lstStyle/>
            <a:p>
              <a:r>
                <a:rPr lang="zh-CN" altLang="en-US" dirty="0"/>
                <a:t>坚持实施区域协调发展和新型城镇化战略，着力推动平衡发展，新的增长极增长带加快成长</a:t>
              </a:r>
            </a:p>
          </p:txBody>
        </p:sp>
        <p:sp>
          <p:nvSpPr>
            <p:cNvPr id="38" name="矩形 37"/>
            <p:cNvSpPr/>
            <p:nvPr/>
          </p:nvSpPr>
          <p:spPr>
            <a:xfrm>
              <a:off x="1095145" y="2837011"/>
              <a:ext cx="10001711" cy="389357"/>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1095145" y="2837011"/>
              <a:ext cx="466955" cy="389357"/>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p:cNvSpPr txBox="1"/>
            <p:nvPr/>
          </p:nvSpPr>
          <p:spPr>
            <a:xfrm>
              <a:off x="1078229" y="2787851"/>
              <a:ext cx="648971" cy="461665"/>
            </a:xfrm>
            <a:prstGeom prst="rect">
              <a:avLst/>
            </a:prstGeom>
            <a:noFill/>
          </p:spPr>
          <p:txBody>
            <a:bodyPr wrap="square" rtlCol="0">
              <a:spAutoFit/>
            </a:bodyPr>
            <a:lstStyle/>
            <a:p>
              <a:r>
                <a:rPr lang="en-US" altLang="zh-CN" sz="2400" b="1" dirty="0" smtClean="0">
                  <a:solidFill>
                    <a:schemeClr val="bg1"/>
                  </a:solidFill>
                </a:rPr>
                <a:t>06</a:t>
              </a:r>
              <a:endParaRPr lang="zh-CN" altLang="en-US" sz="2400" b="1" dirty="0">
                <a:solidFill>
                  <a:schemeClr val="bg1"/>
                </a:solidFill>
              </a:endParaRPr>
            </a:p>
          </p:txBody>
        </p:sp>
      </p:grpSp>
      <p:grpSp>
        <p:nvGrpSpPr>
          <p:cNvPr id="42" name="组合 41"/>
          <p:cNvGrpSpPr/>
          <p:nvPr/>
        </p:nvGrpSpPr>
        <p:grpSpPr>
          <a:xfrm>
            <a:off x="1078229" y="5104113"/>
            <a:ext cx="10018627" cy="461665"/>
            <a:chOff x="1078229" y="2787851"/>
            <a:chExt cx="10018627" cy="461665"/>
          </a:xfrm>
        </p:grpSpPr>
        <p:sp>
          <p:nvSpPr>
            <p:cNvPr id="43" name="矩形 42"/>
            <p:cNvSpPr/>
            <p:nvPr/>
          </p:nvSpPr>
          <p:spPr>
            <a:xfrm>
              <a:off x="1642629" y="2847550"/>
              <a:ext cx="9415608" cy="369332"/>
            </a:xfrm>
            <a:prstGeom prst="rect">
              <a:avLst/>
            </a:prstGeom>
          </p:spPr>
          <p:txBody>
            <a:bodyPr wrap="square">
              <a:spAutoFit/>
            </a:bodyPr>
            <a:lstStyle/>
            <a:p>
              <a:r>
                <a:rPr lang="zh-CN" altLang="en-US" dirty="0"/>
                <a:t>坚持以人民为中心的发展思想，着力保障和改善民生，人民群众获得感不断增强</a:t>
              </a:r>
            </a:p>
          </p:txBody>
        </p:sp>
        <p:sp>
          <p:nvSpPr>
            <p:cNvPr id="44" name="矩形 43"/>
            <p:cNvSpPr/>
            <p:nvPr/>
          </p:nvSpPr>
          <p:spPr>
            <a:xfrm>
              <a:off x="1095145" y="2837011"/>
              <a:ext cx="10001711" cy="389357"/>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1095145" y="2837011"/>
              <a:ext cx="466955" cy="389357"/>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p:cNvSpPr txBox="1"/>
            <p:nvPr/>
          </p:nvSpPr>
          <p:spPr>
            <a:xfrm>
              <a:off x="1078229" y="2787851"/>
              <a:ext cx="692514" cy="461665"/>
            </a:xfrm>
            <a:prstGeom prst="rect">
              <a:avLst/>
            </a:prstGeom>
            <a:noFill/>
          </p:spPr>
          <p:txBody>
            <a:bodyPr wrap="square" rtlCol="0">
              <a:spAutoFit/>
            </a:bodyPr>
            <a:lstStyle/>
            <a:p>
              <a:r>
                <a:rPr lang="en-US" altLang="zh-CN" sz="2400" b="1" dirty="0" smtClean="0">
                  <a:solidFill>
                    <a:schemeClr val="bg1"/>
                  </a:solidFill>
                </a:rPr>
                <a:t>07</a:t>
              </a:r>
              <a:endParaRPr lang="zh-CN" altLang="en-US" sz="2400" b="1" dirty="0">
                <a:solidFill>
                  <a:schemeClr val="bg1"/>
                </a:solidFill>
              </a:endParaRPr>
            </a:p>
          </p:txBody>
        </p:sp>
      </p:grpSp>
      <p:grpSp>
        <p:nvGrpSpPr>
          <p:cNvPr id="47" name="组合 46"/>
          <p:cNvGrpSpPr/>
          <p:nvPr/>
        </p:nvGrpSpPr>
        <p:grpSpPr>
          <a:xfrm>
            <a:off x="1078229" y="5644116"/>
            <a:ext cx="10018627" cy="461665"/>
            <a:chOff x="1078229" y="2787851"/>
            <a:chExt cx="10018627" cy="461665"/>
          </a:xfrm>
        </p:grpSpPr>
        <p:sp>
          <p:nvSpPr>
            <p:cNvPr id="48" name="矩形 47"/>
            <p:cNvSpPr/>
            <p:nvPr/>
          </p:nvSpPr>
          <p:spPr>
            <a:xfrm>
              <a:off x="1642629" y="2847550"/>
              <a:ext cx="9415608" cy="369332"/>
            </a:xfrm>
            <a:prstGeom prst="rect">
              <a:avLst/>
            </a:prstGeom>
          </p:spPr>
          <p:txBody>
            <a:bodyPr wrap="square">
              <a:spAutoFit/>
            </a:bodyPr>
            <a:lstStyle/>
            <a:p>
              <a:r>
                <a:rPr lang="zh-CN" altLang="en-US" dirty="0"/>
                <a:t>坚持人与自然和谐发展，着力治理环境污染，生态文明建设取得明显成效</a:t>
              </a:r>
            </a:p>
          </p:txBody>
        </p:sp>
        <p:sp>
          <p:nvSpPr>
            <p:cNvPr id="49" name="矩形 48"/>
            <p:cNvSpPr/>
            <p:nvPr/>
          </p:nvSpPr>
          <p:spPr>
            <a:xfrm>
              <a:off x="1095145" y="2837011"/>
              <a:ext cx="10001711" cy="389357"/>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95145" y="2837011"/>
              <a:ext cx="466955" cy="389357"/>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文本框 50"/>
            <p:cNvSpPr txBox="1"/>
            <p:nvPr/>
          </p:nvSpPr>
          <p:spPr>
            <a:xfrm>
              <a:off x="1078229" y="2787851"/>
              <a:ext cx="619942" cy="461665"/>
            </a:xfrm>
            <a:prstGeom prst="rect">
              <a:avLst/>
            </a:prstGeom>
            <a:noFill/>
          </p:spPr>
          <p:txBody>
            <a:bodyPr wrap="square" rtlCol="0">
              <a:spAutoFit/>
            </a:bodyPr>
            <a:lstStyle/>
            <a:p>
              <a:r>
                <a:rPr lang="en-US" altLang="zh-CN" sz="2400" b="1" dirty="0" smtClean="0">
                  <a:solidFill>
                    <a:schemeClr val="bg1"/>
                  </a:solidFill>
                </a:rPr>
                <a:t>08</a:t>
              </a:r>
              <a:endParaRPr lang="zh-CN" altLang="en-US" sz="2400" b="1" dirty="0">
                <a:solidFill>
                  <a:schemeClr val="bg1"/>
                </a:solidFill>
              </a:endParaRPr>
            </a:p>
          </p:txBody>
        </p:sp>
      </p:grpSp>
      <p:grpSp>
        <p:nvGrpSpPr>
          <p:cNvPr id="52" name="组合 51"/>
          <p:cNvGrpSpPr/>
          <p:nvPr/>
        </p:nvGrpSpPr>
        <p:grpSpPr>
          <a:xfrm>
            <a:off x="1078229" y="6184117"/>
            <a:ext cx="10018627" cy="461665"/>
            <a:chOff x="1078229" y="2787851"/>
            <a:chExt cx="10018627" cy="461665"/>
          </a:xfrm>
        </p:grpSpPr>
        <p:sp>
          <p:nvSpPr>
            <p:cNvPr id="53" name="矩形 52"/>
            <p:cNvSpPr/>
            <p:nvPr/>
          </p:nvSpPr>
          <p:spPr>
            <a:xfrm>
              <a:off x="1642629" y="2847550"/>
              <a:ext cx="9415608" cy="369332"/>
            </a:xfrm>
            <a:prstGeom prst="rect">
              <a:avLst/>
            </a:prstGeom>
          </p:spPr>
          <p:txBody>
            <a:bodyPr wrap="square">
              <a:spAutoFit/>
            </a:bodyPr>
            <a:lstStyle/>
            <a:p>
              <a:r>
                <a:rPr lang="zh-CN" altLang="en-US" dirty="0"/>
                <a:t>坚持依法全面履行政府职能，着力加强和创新社会治理，社会保持和谐稳定</a:t>
              </a:r>
            </a:p>
          </p:txBody>
        </p:sp>
        <p:sp>
          <p:nvSpPr>
            <p:cNvPr id="54" name="矩形 53"/>
            <p:cNvSpPr/>
            <p:nvPr/>
          </p:nvSpPr>
          <p:spPr>
            <a:xfrm>
              <a:off x="1095145" y="2837011"/>
              <a:ext cx="10001711" cy="389357"/>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1095145" y="2837011"/>
              <a:ext cx="466955" cy="389357"/>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文本框 55"/>
            <p:cNvSpPr txBox="1"/>
            <p:nvPr/>
          </p:nvSpPr>
          <p:spPr>
            <a:xfrm>
              <a:off x="1078229" y="2787851"/>
              <a:ext cx="590914" cy="461665"/>
            </a:xfrm>
            <a:prstGeom prst="rect">
              <a:avLst/>
            </a:prstGeom>
            <a:noFill/>
          </p:spPr>
          <p:txBody>
            <a:bodyPr wrap="square" rtlCol="0">
              <a:spAutoFit/>
            </a:bodyPr>
            <a:lstStyle/>
            <a:p>
              <a:r>
                <a:rPr lang="en-US" altLang="zh-CN" sz="2400" b="1" dirty="0" smtClean="0">
                  <a:solidFill>
                    <a:schemeClr val="bg1"/>
                  </a:solidFill>
                </a:rPr>
                <a:t>09</a:t>
              </a:r>
              <a:endParaRPr lang="zh-CN" altLang="en-US" sz="2400" b="1" dirty="0">
                <a:solidFill>
                  <a:schemeClr val="bg1"/>
                </a:solidFill>
              </a:endParaRPr>
            </a:p>
          </p:txBody>
        </p:sp>
      </p:grpSp>
    </p:spTree>
    <p:extLst>
      <p:ext uri="{BB962C8B-B14F-4D97-AF65-F5344CB8AC3E}">
        <p14:creationId xmlns="" xmlns:p14="http://schemas.microsoft.com/office/powerpoint/2010/main" val="3932281575"/>
      </p:ext>
    </p:extLst>
  </p:cSld>
  <p:clrMapOvr>
    <a:masterClrMapping/>
  </p:clrMapOvr>
  <p:transition spd="slow" advClick="0" advTm="2000">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13000" b="-13000"/>
          </a:stretch>
        </a:blipFill>
        <a:effectLst/>
      </p:bgPr>
    </p:bg>
    <p:spTree>
      <p:nvGrpSpPr>
        <p:cNvPr id="1" name=""/>
        <p:cNvGrpSpPr/>
        <p:nvPr/>
      </p:nvGrpSpPr>
      <p:grpSpPr>
        <a:xfrm>
          <a:off x="0" y="0"/>
          <a:ext cx="0" cy="0"/>
          <a:chOff x="0" y="0"/>
          <a:chExt cx="0" cy="0"/>
        </a:xfrm>
      </p:grpSpPr>
      <p:sp>
        <p:nvSpPr>
          <p:cNvPr id="14" name="任意多边形 13"/>
          <p:cNvSpPr/>
          <p:nvPr/>
        </p:nvSpPr>
        <p:spPr>
          <a:xfrm>
            <a:off x="3263899" y="2329281"/>
            <a:ext cx="6838043" cy="3984432"/>
          </a:xfrm>
          <a:custGeom>
            <a:avLst/>
            <a:gdLst>
              <a:gd name="connsiteX0" fmla="*/ 1611085 w 8040914"/>
              <a:gd name="connsiteY0" fmla="*/ 0 h 5747657"/>
              <a:gd name="connsiteX1" fmla="*/ 8040914 w 8040914"/>
              <a:gd name="connsiteY1" fmla="*/ 4209143 h 5747657"/>
              <a:gd name="connsiteX2" fmla="*/ 6444342 w 8040914"/>
              <a:gd name="connsiteY2" fmla="*/ 5747657 h 5747657"/>
              <a:gd name="connsiteX3" fmla="*/ 0 w 8040914"/>
              <a:gd name="connsiteY3" fmla="*/ 1582057 h 5747657"/>
              <a:gd name="connsiteX4" fmla="*/ 1611085 w 8040914"/>
              <a:gd name="connsiteY4" fmla="*/ 0 h 57476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40914" h="5747657">
                <a:moveTo>
                  <a:pt x="1611085" y="0"/>
                </a:moveTo>
                <a:lnTo>
                  <a:pt x="8040914" y="4209143"/>
                </a:lnTo>
                <a:lnTo>
                  <a:pt x="6444342" y="5747657"/>
                </a:lnTo>
                <a:lnTo>
                  <a:pt x="0" y="1582057"/>
                </a:lnTo>
                <a:lnTo>
                  <a:pt x="1611085"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直角三角形 4"/>
          <p:cNvSpPr/>
          <p:nvPr/>
        </p:nvSpPr>
        <p:spPr>
          <a:xfrm rot="5400000">
            <a:off x="2032000" y="546099"/>
            <a:ext cx="1676400" cy="1676400"/>
          </a:xfrm>
          <a:prstGeom prst="rtTriangle">
            <a:avLst/>
          </a:prstGeom>
          <a:solidFill>
            <a:srgbClr val="FF0000">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直角三角形 3"/>
          <p:cNvSpPr/>
          <p:nvPr/>
        </p:nvSpPr>
        <p:spPr>
          <a:xfrm rot="5400000">
            <a:off x="0" y="0"/>
            <a:ext cx="4064000" cy="4064000"/>
          </a:xfrm>
          <a:prstGeom prst="r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p:nvSpPr>
        <p:spPr>
          <a:xfrm flipH="1">
            <a:off x="8128000" y="2990849"/>
            <a:ext cx="4064000" cy="3867149"/>
          </a:xfrm>
          <a:prstGeom prst="r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4377298" y="2494340"/>
            <a:ext cx="5724644" cy="1569660"/>
          </a:xfrm>
          <a:prstGeom prst="rect">
            <a:avLst/>
          </a:prstGeom>
          <a:noFill/>
        </p:spPr>
        <p:txBody>
          <a:bodyPr wrap="none" rtlCol="0">
            <a:spAutoFit/>
          </a:bodyPr>
          <a:lstStyle/>
          <a:p>
            <a:r>
              <a:rPr lang="en-US" altLang="zh-CN" sz="4800" dirty="0" smtClean="0">
                <a:solidFill>
                  <a:srgbClr val="C00000"/>
                </a:solidFill>
                <a:latin typeface="思源黑体 CN Bold" panose="020B0800000000000000" pitchFamily="34" charset="-122"/>
                <a:ea typeface="思源黑体 CN Bold" panose="020B0800000000000000" pitchFamily="34" charset="-122"/>
              </a:rPr>
              <a:t>2018</a:t>
            </a:r>
            <a:r>
              <a:rPr lang="zh-CN" altLang="en-US" sz="4800" dirty="0" smtClean="0">
                <a:solidFill>
                  <a:srgbClr val="C00000"/>
                </a:solidFill>
                <a:latin typeface="思源黑体 CN Bold" panose="020B0800000000000000" pitchFamily="34" charset="-122"/>
                <a:ea typeface="思源黑体 CN Bold" panose="020B0800000000000000" pitchFamily="34" charset="-122"/>
              </a:rPr>
              <a:t>经济社会发展</a:t>
            </a:r>
            <a:endParaRPr lang="en-US" altLang="zh-CN" sz="4800" dirty="0" smtClean="0">
              <a:solidFill>
                <a:srgbClr val="C00000"/>
              </a:solidFill>
              <a:latin typeface="思源黑体 CN Bold" panose="020B0800000000000000" pitchFamily="34" charset="-122"/>
              <a:ea typeface="思源黑体 CN Bold" panose="020B0800000000000000" pitchFamily="34" charset="-122"/>
            </a:endParaRPr>
          </a:p>
          <a:p>
            <a:r>
              <a:rPr lang="zh-CN" altLang="en-US" sz="4800" dirty="0" smtClean="0">
                <a:solidFill>
                  <a:srgbClr val="C00000"/>
                </a:solidFill>
                <a:latin typeface="思源黑体 CN Bold" panose="020B0800000000000000" pitchFamily="34" charset="-122"/>
                <a:ea typeface="思源黑体 CN Bold" panose="020B0800000000000000" pitchFamily="34" charset="-122"/>
              </a:rPr>
              <a:t>总体要求和政策取向</a:t>
            </a:r>
            <a:endParaRPr lang="zh-CN" altLang="en-US" sz="4800" dirty="0">
              <a:solidFill>
                <a:srgbClr val="C00000"/>
              </a:solidFill>
              <a:latin typeface="思源黑体 CN Bold" panose="020B0800000000000000" pitchFamily="34" charset="-122"/>
              <a:ea typeface="思源黑体 CN Bold" panose="020B0800000000000000" pitchFamily="34" charset="-122"/>
            </a:endParaRPr>
          </a:p>
        </p:txBody>
      </p:sp>
      <p:cxnSp>
        <p:nvCxnSpPr>
          <p:cNvPr id="13" name="直接连接符 12"/>
          <p:cNvCxnSpPr/>
          <p:nvPr/>
        </p:nvCxnSpPr>
        <p:spPr>
          <a:xfrm>
            <a:off x="4275669" y="2712403"/>
            <a:ext cx="0" cy="1111295"/>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5" name="图片 14"/>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11049771" y="80320"/>
            <a:ext cx="1142229" cy="1056740"/>
          </a:xfrm>
          <a:prstGeom prst="rect">
            <a:avLst/>
          </a:prstGeom>
        </p:spPr>
      </p:pic>
      <p:pic>
        <p:nvPicPr>
          <p:cNvPr id="16" name="图片 15"/>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 xmlns:a14="http://schemas.microsoft.com/office/drawing/2010/main" val="0"/>
              </a:ext>
            </a:extLst>
          </a:blip>
          <a:stretch>
            <a:fillRect/>
          </a:stretch>
        </p:blipFill>
        <p:spPr>
          <a:xfrm>
            <a:off x="10471539" y="264916"/>
            <a:ext cx="578232" cy="620421"/>
          </a:xfrm>
          <a:prstGeom prst="rect">
            <a:avLst/>
          </a:prstGeom>
        </p:spPr>
      </p:pic>
      <p:pic>
        <p:nvPicPr>
          <p:cNvPr id="3" name="图片 2"/>
          <p:cNvPicPr>
            <a:picLocks noChangeAspect="1"/>
          </p:cNvPicPr>
          <p:nvPr/>
        </p:nvPicPr>
        <p:blipFill>
          <a:blip r:embed="rId5" cstate="print">
            <a:clrChange>
              <a:clrFrom>
                <a:srgbClr val="FFFFFF"/>
              </a:clrFrom>
              <a:clrTo>
                <a:srgbClr val="FFFFFF">
                  <a:alpha val="0"/>
                </a:srgbClr>
              </a:clrTo>
            </a:clrChange>
          </a:blip>
          <a:stretch>
            <a:fillRect/>
          </a:stretch>
        </p:blipFill>
        <p:spPr>
          <a:xfrm>
            <a:off x="2592423" y="2274522"/>
            <a:ext cx="1632432" cy="1896259"/>
          </a:xfrm>
          <a:prstGeom prst="rect">
            <a:avLst/>
          </a:prstGeom>
        </p:spPr>
      </p:pic>
    </p:spTree>
    <p:extLst>
      <p:ext uri="{BB962C8B-B14F-4D97-AF65-F5344CB8AC3E}">
        <p14:creationId xmlns="" xmlns:p14="http://schemas.microsoft.com/office/powerpoint/2010/main" val="2919556831"/>
      </p:ext>
    </p:extLst>
  </p:cSld>
  <p:clrMapOvr>
    <a:masterClrMapping/>
  </p:clrMapOvr>
  <mc:AlternateContent xmlns:mc="http://schemas.openxmlformats.org/markup-compatibility/2006">
    <mc:Choice xmlns="" xmlns:p14="http://schemas.microsoft.com/office/powerpoint/2010/main" Requires="p14">
      <p:transition spd="slow" p14:dur="1500" advClick="0" advTm="2000">
        <p:split orient="vert"/>
      </p:transition>
    </mc:Choice>
    <mc:Fallback>
      <p:transition spd="slow" advClick="0" advTm="2000">
        <p:split orient="ver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13000" b="-13000"/>
          </a:stretch>
        </a:blipFill>
        <a:effectLst/>
      </p:bgPr>
    </p:bg>
    <p:spTree>
      <p:nvGrpSpPr>
        <p:cNvPr id="1" name=""/>
        <p:cNvGrpSpPr/>
        <p:nvPr/>
      </p:nvGrpSpPr>
      <p:grpSpPr>
        <a:xfrm>
          <a:off x="0" y="0"/>
          <a:ext cx="0" cy="0"/>
          <a:chOff x="0" y="0"/>
          <a:chExt cx="0" cy="0"/>
        </a:xfrm>
      </p:grpSpPr>
      <p:sp>
        <p:nvSpPr>
          <p:cNvPr id="5" name="矩形 4"/>
          <p:cNvSpPr/>
          <p:nvPr/>
        </p:nvSpPr>
        <p:spPr>
          <a:xfrm>
            <a:off x="0" y="-1"/>
            <a:ext cx="12192000" cy="762001"/>
          </a:xfrm>
          <a:prstGeom prst="rect">
            <a:avLst/>
          </a:prstGeom>
          <a:gradFill flip="none" rotWithShape="1">
            <a:gsLst>
              <a:gs pos="0">
                <a:srgbClr val="850001"/>
              </a:gs>
              <a:gs pos="65000">
                <a:srgbClr val="C00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0" y="6676571"/>
            <a:ext cx="12192000" cy="181429"/>
          </a:xfrm>
          <a:prstGeom prst="rect">
            <a:avLst/>
          </a:prstGeom>
          <a:gradFill flip="none" rotWithShape="1">
            <a:gsLst>
              <a:gs pos="0">
                <a:srgbClr val="850001"/>
              </a:gs>
              <a:gs pos="65000">
                <a:srgbClr val="C00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994586" y="-118755"/>
            <a:ext cx="1142229" cy="1056740"/>
          </a:xfrm>
          <a:prstGeom prst="rect">
            <a:avLst/>
          </a:prstGeom>
        </p:spPr>
      </p:pic>
      <p:pic>
        <p:nvPicPr>
          <p:cNvPr id="8" name="图片 7"/>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 xmlns:a14="http://schemas.microsoft.com/office/drawing/2010/main" val="0"/>
              </a:ext>
            </a:extLst>
          </a:blip>
          <a:stretch>
            <a:fillRect/>
          </a:stretch>
        </p:blipFill>
        <p:spPr>
          <a:xfrm>
            <a:off x="416354" y="65841"/>
            <a:ext cx="578232" cy="620421"/>
          </a:xfrm>
          <a:prstGeom prst="rect">
            <a:avLst/>
          </a:prstGeom>
        </p:spPr>
      </p:pic>
      <p:pic>
        <p:nvPicPr>
          <p:cNvPr id="9" name="图片 8"/>
          <p:cNvPicPr>
            <a:picLocks noChangeAspect="1"/>
          </p:cNvPicPr>
          <p:nvPr/>
        </p:nvPicPr>
        <p:blipFill>
          <a:blip r:embed="rId5" cstate="print">
            <a:duotone>
              <a:schemeClr val="bg2">
                <a:shade val="45000"/>
                <a:satMod val="135000"/>
              </a:schemeClr>
              <a:prstClr val="white"/>
            </a:duotone>
            <a:extLst>
              <a:ext uri="{BEBA8EAE-BF5A-486C-A8C5-ECC9F3942E4B}">
                <a14:imgProps xmlns="" xmlns:a14="http://schemas.microsoft.com/office/drawing/2010/main">
                  <a14:imgLayer r:embed="rId6">
                    <a14:imgEffect>
                      <a14:artisticPencilSketch/>
                    </a14:imgEffect>
                    <a14:imgEffect>
                      <a14:colorTemperature colorTemp="5300"/>
                    </a14:imgEffect>
                    <a14:imgEffect>
                      <a14:saturation sat="300000"/>
                    </a14:imgEffect>
                  </a14:imgLayer>
                </a14:imgProps>
              </a:ext>
              <a:ext uri="{28A0092B-C50C-407E-A947-70E740481C1C}">
                <a14:useLocalDpi xmlns="" xmlns:a14="http://schemas.microsoft.com/office/drawing/2010/main" val="0"/>
              </a:ext>
            </a:extLst>
          </a:blip>
          <a:stretch>
            <a:fillRect/>
          </a:stretch>
        </p:blipFill>
        <p:spPr>
          <a:xfrm>
            <a:off x="3819127" y="3012868"/>
            <a:ext cx="8372873" cy="3663703"/>
          </a:xfrm>
          <a:prstGeom prst="rect">
            <a:avLst/>
          </a:prstGeom>
        </p:spPr>
      </p:pic>
      <p:sp>
        <p:nvSpPr>
          <p:cNvPr id="10" name="文本框 9"/>
          <p:cNvSpPr txBox="1"/>
          <p:nvPr/>
        </p:nvSpPr>
        <p:spPr>
          <a:xfrm>
            <a:off x="4717143" y="117227"/>
            <a:ext cx="7620000" cy="584775"/>
          </a:xfrm>
          <a:prstGeom prst="rect">
            <a:avLst/>
          </a:prstGeom>
          <a:noFill/>
        </p:spPr>
        <p:txBody>
          <a:bodyPr wrap="square" rtlCol="0">
            <a:spAutoFit/>
          </a:bodyPr>
          <a:lstStyle/>
          <a:p>
            <a:r>
              <a:rPr lang="en-US" altLang="zh-CN" sz="3200" dirty="0" smtClean="0">
                <a:solidFill>
                  <a:srgbClr val="FFFF00"/>
                </a:solidFill>
                <a:latin typeface="思源黑体 CN Bold" panose="020B0800000000000000" pitchFamily="34" charset="-122"/>
                <a:ea typeface="思源黑体 CN Bold" panose="020B0800000000000000" pitchFamily="34" charset="-122"/>
              </a:rPr>
              <a:t>2018</a:t>
            </a:r>
            <a:r>
              <a:rPr lang="zh-CN" altLang="en-US" sz="3200" dirty="0" smtClean="0">
                <a:solidFill>
                  <a:srgbClr val="FFFF00"/>
                </a:solidFill>
                <a:latin typeface="思源黑体 CN Bold" panose="020B0800000000000000" pitchFamily="34" charset="-122"/>
                <a:ea typeface="思源黑体 CN Bold" panose="020B0800000000000000" pitchFamily="34" charset="-122"/>
              </a:rPr>
              <a:t>经济社会发展总体要求和政策取向</a:t>
            </a:r>
            <a:endParaRPr lang="zh-CN" altLang="en-US" sz="3200" dirty="0">
              <a:solidFill>
                <a:srgbClr val="FFFF00"/>
              </a:solidFill>
              <a:latin typeface="思源黑体 CN Bold" panose="020B0800000000000000" pitchFamily="34" charset="-122"/>
              <a:ea typeface="思源黑体 CN Bold" panose="020B0800000000000000" pitchFamily="34" charset="-122"/>
            </a:endParaRPr>
          </a:p>
        </p:txBody>
      </p:sp>
      <p:sp>
        <p:nvSpPr>
          <p:cNvPr id="11" name="矩形 10">
            <a:extLst>
              <a:ext uri="{FF2B5EF4-FFF2-40B4-BE49-F238E27FC236}">
                <a16:creationId xmlns="" xmlns:a16="http://schemas.microsoft.com/office/drawing/2014/main" id="{77DDF9B5-A80A-4C65-8B99-45B500ACF741}"/>
              </a:ext>
            </a:extLst>
          </p:cNvPr>
          <p:cNvSpPr/>
          <p:nvPr/>
        </p:nvSpPr>
        <p:spPr>
          <a:xfrm>
            <a:off x="0" y="957343"/>
            <a:ext cx="279400" cy="8763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 xmlns:a16="http://schemas.microsoft.com/office/drawing/2014/main" id="{E9514A26-976A-47F6-BE97-84853727292D}"/>
              </a:ext>
            </a:extLst>
          </p:cNvPr>
          <p:cNvSpPr txBox="1"/>
          <p:nvPr/>
        </p:nvSpPr>
        <p:spPr>
          <a:xfrm>
            <a:off x="279400" y="1073357"/>
            <a:ext cx="4931956" cy="461665"/>
          </a:xfrm>
          <a:prstGeom prst="rect">
            <a:avLst/>
          </a:prstGeom>
          <a:noFill/>
        </p:spPr>
        <p:txBody>
          <a:bodyPr wrap="square" rtlCol="0">
            <a:spAutoFit/>
          </a:bodyPr>
          <a:lstStyle/>
          <a:p>
            <a:r>
              <a:rPr lang="zh-CN" altLang="en-US" sz="2400" dirty="0">
                <a:solidFill>
                  <a:srgbClr val="C00000"/>
                </a:solidFill>
                <a:latin typeface="思源黑体 CN Bold" panose="020B0800000000000000" pitchFamily="34" charset="-122"/>
                <a:ea typeface="思源黑体 CN Bold" panose="020B0800000000000000" pitchFamily="34" charset="-122"/>
              </a:rPr>
              <a:t>今年发展主要预期目标是</a:t>
            </a:r>
          </a:p>
        </p:txBody>
      </p:sp>
      <p:cxnSp>
        <p:nvCxnSpPr>
          <p:cNvPr id="13" name="直接连接符 12">
            <a:extLst>
              <a:ext uri="{FF2B5EF4-FFF2-40B4-BE49-F238E27FC236}">
                <a16:creationId xmlns="" xmlns:a16="http://schemas.microsoft.com/office/drawing/2014/main" id="{4E51954D-D44E-4E55-AB89-65FF8A4B4F15}"/>
              </a:ext>
            </a:extLst>
          </p:cNvPr>
          <p:cNvCxnSpPr/>
          <p:nvPr/>
        </p:nvCxnSpPr>
        <p:spPr>
          <a:xfrm>
            <a:off x="451240" y="1635825"/>
            <a:ext cx="423512"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228587" y="2239846"/>
            <a:ext cx="1734891" cy="1795013"/>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228587" y="4034859"/>
            <a:ext cx="1734891" cy="832244"/>
          </a:xfrm>
          <a:prstGeom prst="rect">
            <a:avLst/>
          </a:prstGeom>
          <a:solidFill>
            <a:srgbClr val="C00000"/>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a:off x="325096" y="3906375"/>
            <a:ext cx="160438" cy="138308"/>
          </a:xfrm>
          <a:custGeom>
            <a:avLst/>
            <a:gdLst>
              <a:gd name="connsiteX0" fmla="*/ 0 w 199214"/>
              <a:gd name="connsiteY0" fmla="*/ 171736 h 171736"/>
              <a:gd name="connsiteX1" fmla="*/ 99607 w 199214"/>
              <a:gd name="connsiteY1" fmla="*/ 0 h 171736"/>
              <a:gd name="connsiteX2" fmla="*/ 199214 w 199214"/>
              <a:gd name="connsiteY2" fmla="*/ 171736 h 171736"/>
              <a:gd name="connsiteX3" fmla="*/ 0 w 199214"/>
              <a:gd name="connsiteY3" fmla="*/ 171736 h 171736"/>
              <a:gd name="connsiteX0" fmla="*/ 0 w 199214"/>
              <a:gd name="connsiteY0" fmla="*/ 171736 h 171736"/>
              <a:gd name="connsiteX1" fmla="*/ 175807 w 199214"/>
              <a:gd name="connsiteY1" fmla="*/ 0 h 171736"/>
              <a:gd name="connsiteX2" fmla="*/ 199214 w 199214"/>
              <a:gd name="connsiteY2" fmla="*/ 171736 h 171736"/>
              <a:gd name="connsiteX3" fmla="*/ 0 w 199214"/>
              <a:gd name="connsiteY3" fmla="*/ 171736 h 171736"/>
            </a:gdLst>
            <a:ahLst/>
            <a:cxnLst>
              <a:cxn ang="0">
                <a:pos x="connsiteX0" y="connsiteY0"/>
              </a:cxn>
              <a:cxn ang="0">
                <a:pos x="connsiteX1" y="connsiteY1"/>
              </a:cxn>
              <a:cxn ang="0">
                <a:pos x="connsiteX2" y="connsiteY2"/>
              </a:cxn>
              <a:cxn ang="0">
                <a:pos x="connsiteX3" y="connsiteY3"/>
              </a:cxn>
            </a:cxnLst>
            <a:rect l="l" t="t" r="r" b="b"/>
            <a:pathLst>
              <a:path w="199214" h="171736">
                <a:moveTo>
                  <a:pt x="0" y="171736"/>
                </a:moveTo>
                <a:lnTo>
                  <a:pt x="175807" y="0"/>
                </a:lnTo>
                <a:lnTo>
                  <a:pt x="199214" y="171736"/>
                </a:lnTo>
                <a:lnTo>
                  <a:pt x="0" y="171736"/>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p:cNvSpPr txBox="1"/>
          <p:nvPr/>
        </p:nvSpPr>
        <p:spPr>
          <a:xfrm>
            <a:off x="234258" y="4155696"/>
            <a:ext cx="1723549" cy="1015663"/>
          </a:xfrm>
          <a:prstGeom prst="rect">
            <a:avLst/>
          </a:prstGeom>
          <a:noFill/>
        </p:spPr>
        <p:txBody>
          <a:bodyPr wrap="none" rtlCol="0">
            <a:spAutoFit/>
          </a:bodyPr>
          <a:lstStyle/>
          <a:p>
            <a:pPr algn="ctr"/>
            <a:r>
              <a:rPr lang="zh-CN" altLang="en-US" sz="2000" dirty="0" smtClean="0">
                <a:solidFill>
                  <a:schemeClr val="bg1">
                    <a:lumMod val="95000"/>
                  </a:schemeClr>
                </a:solidFill>
                <a:latin typeface="思源黑体 CN Normal" panose="020B0400000000000000" pitchFamily="34" charset="-122"/>
                <a:ea typeface="思源黑体 CN Normal" panose="020B0400000000000000" pitchFamily="34" charset="-122"/>
              </a:rPr>
              <a:t>国内生产总值</a:t>
            </a:r>
            <a:endParaRPr lang="en-US" altLang="zh-CN" sz="2000" dirty="0" smtClean="0">
              <a:solidFill>
                <a:schemeClr val="bg1">
                  <a:lumMod val="95000"/>
                </a:schemeClr>
              </a:solidFill>
              <a:latin typeface="思源黑体 CN Normal" panose="020B0400000000000000" pitchFamily="34" charset="-122"/>
              <a:ea typeface="思源黑体 CN Normal" panose="020B0400000000000000" pitchFamily="34" charset="-122"/>
            </a:endParaRPr>
          </a:p>
          <a:p>
            <a:pPr algn="ctr"/>
            <a:r>
              <a:rPr lang="zh-CN" altLang="en-US" sz="2000" dirty="0">
                <a:solidFill>
                  <a:schemeClr val="bg1">
                    <a:lumMod val="95000"/>
                  </a:schemeClr>
                </a:solidFill>
                <a:latin typeface="思源黑体 CN Normal" panose="020B0400000000000000" pitchFamily="34" charset="-122"/>
                <a:ea typeface="思源黑体 CN Normal" panose="020B0400000000000000" pitchFamily="34" charset="-122"/>
              </a:rPr>
              <a:t>增长</a:t>
            </a:r>
          </a:p>
          <a:p>
            <a:pPr algn="ctr"/>
            <a:endParaRPr lang="zh-CN" altLang="en-US" sz="2000" dirty="0">
              <a:solidFill>
                <a:schemeClr val="bg1">
                  <a:lumMod val="95000"/>
                </a:schemeClr>
              </a:solidFill>
              <a:latin typeface="思源黑体 CN Normal" panose="020B0400000000000000" pitchFamily="34" charset="-122"/>
              <a:ea typeface="思源黑体 CN Normal" panose="020B0400000000000000" pitchFamily="34" charset="-122"/>
            </a:endParaRPr>
          </a:p>
        </p:txBody>
      </p:sp>
      <p:sp>
        <p:nvSpPr>
          <p:cNvPr id="33" name="矩形 32"/>
          <p:cNvSpPr/>
          <p:nvPr/>
        </p:nvSpPr>
        <p:spPr>
          <a:xfrm>
            <a:off x="425998" y="2553593"/>
            <a:ext cx="1324402" cy="1200329"/>
          </a:xfrm>
          <a:prstGeom prst="rect">
            <a:avLst/>
          </a:prstGeom>
        </p:spPr>
        <p:txBody>
          <a:bodyPr wrap="none">
            <a:spAutoFit/>
          </a:bodyPr>
          <a:lstStyle/>
          <a:p>
            <a:pPr algn="ctr"/>
            <a:r>
              <a:rPr lang="en-US" altLang="zh-CN" sz="3600" dirty="0" smtClean="0">
                <a:solidFill>
                  <a:srgbClr val="C00000"/>
                </a:solidFill>
                <a:latin typeface="思源黑体 CN Bold" panose="020B0800000000000000" pitchFamily="34" charset="-122"/>
                <a:ea typeface="思源黑体 CN Bold" panose="020B0800000000000000" pitchFamily="34" charset="-122"/>
              </a:rPr>
              <a:t>6.5%</a:t>
            </a:r>
          </a:p>
          <a:p>
            <a:pPr algn="ctr"/>
            <a:r>
              <a:rPr lang="zh-CN" altLang="en-US" sz="3600" dirty="0" smtClean="0">
                <a:solidFill>
                  <a:srgbClr val="C00000"/>
                </a:solidFill>
                <a:latin typeface="思源黑体 CN Bold" panose="020B0800000000000000" pitchFamily="34" charset="-122"/>
                <a:ea typeface="思源黑体 CN Bold" panose="020B0800000000000000" pitchFamily="34" charset="-122"/>
              </a:rPr>
              <a:t>左右</a:t>
            </a:r>
            <a:endParaRPr lang="zh-CN" altLang="en-US" sz="3600" dirty="0">
              <a:solidFill>
                <a:srgbClr val="C00000"/>
              </a:solidFill>
              <a:latin typeface="思源黑体 CN Bold" panose="020B0800000000000000" pitchFamily="34" charset="-122"/>
              <a:ea typeface="思源黑体 CN Bold" panose="020B0800000000000000" pitchFamily="34" charset="-122"/>
            </a:endParaRPr>
          </a:p>
        </p:txBody>
      </p:sp>
      <p:sp>
        <p:nvSpPr>
          <p:cNvPr id="36" name="矩形 35"/>
          <p:cNvSpPr/>
          <p:nvPr/>
        </p:nvSpPr>
        <p:spPr>
          <a:xfrm>
            <a:off x="2248049" y="2239846"/>
            <a:ext cx="1734891" cy="1795013"/>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2248049" y="4034859"/>
            <a:ext cx="1734891" cy="832244"/>
          </a:xfrm>
          <a:prstGeom prst="rect">
            <a:avLst/>
          </a:prstGeom>
          <a:solidFill>
            <a:srgbClr val="C00000"/>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等腰三角形 3"/>
          <p:cNvSpPr/>
          <p:nvPr/>
        </p:nvSpPr>
        <p:spPr>
          <a:xfrm>
            <a:off x="2344558" y="3906375"/>
            <a:ext cx="160438" cy="138308"/>
          </a:xfrm>
          <a:custGeom>
            <a:avLst/>
            <a:gdLst>
              <a:gd name="connsiteX0" fmla="*/ 0 w 199214"/>
              <a:gd name="connsiteY0" fmla="*/ 171736 h 171736"/>
              <a:gd name="connsiteX1" fmla="*/ 99607 w 199214"/>
              <a:gd name="connsiteY1" fmla="*/ 0 h 171736"/>
              <a:gd name="connsiteX2" fmla="*/ 199214 w 199214"/>
              <a:gd name="connsiteY2" fmla="*/ 171736 h 171736"/>
              <a:gd name="connsiteX3" fmla="*/ 0 w 199214"/>
              <a:gd name="connsiteY3" fmla="*/ 171736 h 171736"/>
              <a:gd name="connsiteX0" fmla="*/ 0 w 199214"/>
              <a:gd name="connsiteY0" fmla="*/ 171736 h 171736"/>
              <a:gd name="connsiteX1" fmla="*/ 175807 w 199214"/>
              <a:gd name="connsiteY1" fmla="*/ 0 h 171736"/>
              <a:gd name="connsiteX2" fmla="*/ 199214 w 199214"/>
              <a:gd name="connsiteY2" fmla="*/ 171736 h 171736"/>
              <a:gd name="connsiteX3" fmla="*/ 0 w 199214"/>
              <a:gd name="connsiteY3" fmla="*/ 171736 h 171736"/>
            </a:gdLst>
            <a:ahLst/>
            <a:cxnLst>
              <a:cxn ang="0">
                <a:pos x="connsiteX0" y="connsiteY0"/>
              </a:cxn>
              <a:cxn ang="0">
                <a:pos x="connsiteX1" y="connsiteY1"/>
              </a:cxn>
              <a:cxn ang="0">
                <a:pos x="connsiteX2" y="connsiteY2"/>
              </a:cxn>
              <a:cxn ang="0">
                <a:pos x="connsiteX3" y="connsiteY3"/>
              </a:cxn>
            </a:cxnLst>
            <a:rect l="l" t="t" r="r" b="b"/>
            <a:pathLst>
              <a:path w="199214" h="171736">
                <a:moveTo>
                  <a:pt x="0" y="171736"/>
                </a:moveTo>
                <a:lnTo>
                  <a:pt x="175807" y="0"/>
                </a:lnTo>
                <a:lnTo>
                  <a:pt x="199214" y="171736"/>
                </a:lnTo>
                <a:lnTo>
                  <a:pt x="0" y="171736"/>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p:cNvSpPr txBox="1"/>
          <p:nvPr/>
        </p:nvSpPr>
        <p:spPr>
          <a:xfrm>
            <a:off x="2458215" y="4155696"/>
            <a:ext cx="1276397" cy="707886"/>
          </a:xfrm>
          <a:prstGeom prst="rect">
            <a:avLst/>
          </a:prstGeom>
          <a:noFill/>
        </p:spPr>
        <p:txBody>
          <a:bodyPr wrap="square" rtlCol="0">
            <a:spAutoFit/>
          </a:bodyPr>
          <a:lstStyle>
            <a:defPPr>
              <a:defRPr lang="zh-CN"/>
            </a:defPPr>
            <a:lvl1pPr algn="ctr">
              <a:defRPr sz="2000">
                <a:solidFill>
                  <a:schemeClr val="bg1">
                    <a:lumMod val="95000"/>
                  </a:schemeClr>
                </a:solidFill>
                <a:latin typeface="思源黑体 CN Normal" panose="020B0400000000000000" pitchFamily="34" charset="-122"/>
                <a:ea typeface="思源黑体 CN Normal" panose="020B0400000000000000" pitchFamily="34" charset="-122"/>
              </a:defRPr>
            </a:lvl1pPr>
          </a:lstStyle>
          <a:p>
            <a:r>
              <a:rPr lang="zh-CN" altLang="en-US" dirty="0"/>
              <a:t>居民消费价格涨幅</a:t>
            </a:r>
          </a:p>
        </p:txBody>
      </p:sp>
      <p:sp>
        <p:nvSpPr>
          <p:cNvPr id="40" name="矩形 39"/>
          <p:cNvSpPr/>
          <p:nvPr/>
        </p:nvSpPr>
        <p:spPr>
          <a:xfrm>
            <a:off x="2553663" y="2530880"/>
            <a:ext cx="1107996" cy="1200329"/>
          </a:xfrm>
          <a:prstGeom prst="rect">
            <a:avLst/>
          </a:prstGeom>
        </p:spPr>
        <p:txBody>
          <a:bodyPr wrap="none">
            <a:spAutoFit/>
          </a:bodyPr>
          <a:lstStyle/>
          <a:p>
            <a:pPr algn="ctr"/>
            <a:r>
              <a:rPr lang="en-US" altLang="zh-CN" sz="3600" dirty="0" smtClean="0">
                <a:solidFill>
                  <a:srgbClr val="C00000"/>
                </a:solidFill>
                <a:latin typeface="思源黑体 CN Bold" panose="020B0800000000000000" pitchFamily="34" charset="-122"/>
                <a:ea typeface="思源黑体 CN Bold" panose="020B0800000000000000" pitchFamily="34" charset="-122"/>
              </a:rPr>
              <a:t>3%</a:t>
            </a:r>
          </a:p>
          <a:p>
            <a:pPr algn="ctr"/>
            <a:r>
              <a:rPr lang="zh-CN" altLang="en-US" sz="3600" dirty="0" smtClean="0">
                <a:solidFill>
                  <a:srgbClr val="C00000"/>
                </a:solidFill>
                <a:latin typeface="思源黑体 CN Bold" panose="020B0800000000000000" pitchFamily="34" charset="-122"/>
                <a:ea typeface="思源黑体 CN Bold" panose="020B0800000000000000" pitchFamily="34" charset="-122"/>
              </a:rPr>
              <a:t>左右</a:t>
            </a:r>
            <a:endParaRPr lang="zh-CN" altLang="en-US" sz="3600" dirty="0">
              <a:solidFill>
                <a:srgbClr val="C00000"/>
              </a:solidFill>
              <a:latin typeface="思源黑体 CN Bold" panose="020B0800000000000000" pitchFamily="34" charset="-122"/>
              <a:ea typeface="思源黑体 CN Bold" panose="020B0800000000000000" pitchFamily="34" charset="-122"/>
            </a:endParaRPr>
          </a:p>
        </p:txBody>
      </p:sp>
      <p:sp>
        <p:nvSpPr>
          <p:cNvPr id="42" name="矩形 41"/>
          <p:cNvSpPr/>
          <p:nvPr/>
        </p:nvSpPr>
        <p:spPr>
          <a:xfrm>
            <a:off x="4267511" y="2239846"/>
            <a:ext cx="1734891" cy="1795013"/>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4267511" y="4034859"/>
            <a:ext cx="1734891" cy="832244"/>
          </a:xfrm>
          <a:prstGeom prst="rect">
            <a:avLst/>
          </a:prstGeom>
          <a:solidFill>
            <a:srgbClr val="C00000"/>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等腰三角形 3"/>
          <p:cNvSpPr/>
          <p:nvPr/>
        </p:nvSpPr>
        <p:spPr>
          <a:xfrm>
            <a:off x="4364020" y="3906375"/>
            <a:ext cx="160438" cy="138308"/>
          </a:xfrm>
          <a:custGeom>
            <a:avLst/>
            <a:gdLst>
              <a:gd name="connsiteX0" fmla="*/ 0 w 199214"/>
              <a:gd name="connsiteY0" fmla="*/ 171736 h 171736"/>
              <a:gd name="connsiteX1" fmla="*/ 99607 w 199214"/>
              <a:gd name="connsiteY1" fmla="*/ 0 h 171736"/>
              <a:gd name="connsiteX2" fmla="*/ 199214 w 199214"/>
              <a:gd name="connsiteY2" fmla="*/ 171736 h 171736"/>
              <a:gd name="connsiteX3" fmla="*/ 0 w 199214"/>
              <a:gd name="connsiteY3" fmla="*/ 171736 h 171736"/>
              <a:gd name="connsiteX0" fmla="*/ 0 w 199214"/>
              <a:gd name="connsiteY0" fmla="*/ 171736 h 171736"/>
              <a:gd name="connsiteX1" fmla="*/ 175807 w 199214"/>
              <a:gd name="connsiteY1" fmla="*/ 0 h 171736"/>
              <a:gd name="connsiteX2" fmla="*/ 199214 w 199214"/>
              <a:gd name="connsiteY2" fmla="*/ 171736 h 171736"/>
              <a:gd name="connsiteX3" fmla="*/ 0 w 199214"/>
              <a:gd name="connsiteY3" fmla="*/ 171736 h 171736"/>
            </a:gdLst>
            <a:ahLst/>
            <a:cxnLst>
              <a:cxn ang="0">
                <a:pos x="connsiteX0" y="connsiteY0"/>
              </a:cxn>
              <a:cxn ang="0">
                <a:pos x="connsiteX1" y="connsiteY1"/>
              </a:cxn>
              <a:cxn ang="0">
                <a:pos x="connsiteX2" y="connsiteY2"/>
              </a:cxn>
              <a:cxn ang="0">
                <a:pos x="connsiteX3" y="connsiteY3"/>
              </a:cxn>
            </a:cxnLst>
            <a:rect l="l" t="t" r="r" b="b"/>
            <a:pathLst>
              <a:path w="199214" h="171736">
                <a:moveTo>
                  <a:pt x="0" y="171736"/>
                </a:moveTo>
                <a:lnTo>
                  <a:pt x="175807" y="0"/>
                </a:lnTo>
                <a:lnTo>
                  <a:pt x="199214" y="171736"/>
                </a:lnTo>
                <a:lnTo>
                  <a:pt x="0" y="171736"/>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4240044" y="4300227"/>
            <a:ext cx="1723550" cy="400110"/>
          </a:xfrm>
          <a:prstGeom prst="rect">
            <a:avLst/>
          </a:prstGeom>
          <a:noFill/>
        </p:spPr>
        <p:txBody>
          <a:bodyPr wrap="none" rtlCol="0">
            <a:spAutoFit/>
          </a:bodyPr>
          <a:lstStyle>
            <a:defPPr>
              <a:defRPr lang="zh-CN"/>
            </a:defPPr>
            <a:lvl1pPr algn="ctr">
              <a:defRPr sz="2000">
                <a:solidFill>
                  <a:schemeClr val="bg1">
                    <a:lumMod val="95000"/>
                  </a:schemeClr>
                </a:solidFill>
                <a:latin typeface="思源黑体 CN Normal" panose="020B0400000000000000" pitchFamily="34" charset="-122"/>
                <a:ea typeface="思源黑体 CN Normal" panose="020B0400000000000000" pitchFamily="34" charset="-122"/>
              </a:defRPr>
            </a:lvl1pPr>
          </a:lstStyle>
          <a:p>
            <a:r>
              <a:rPr lang="zh-CN" altLang="en-US" dirty="0"/>
              <a:t>城镇新增就业</a:t>
            </a:r>
          </a:p>
        </p:txBody>
      </p:sp>
      <p:sp>
        <p:nvSpPr>
          <p:cNvPr id="46" name="矩形 45"/>
          <p:cNvSpPr/>
          <p:nvPr/>
        </p:nvSpPr>
        <p:spPr>
          <a:xfrm>
            <a:off x="4098699" y="2685048"/>
            <a:ext cx="2071440" cy="954107"/>
          </a:xfrm>
          <a:prstGeom prst="rect">
            <a:avLst/>
          </a:prstGeom>
        </p:spPr>
        <p:txBody>
          <a:bodyPr wrap="square">
            <a:spAutoFit/>
          </a:bodyPr>
          <a:lstStyle/>
          <a:p>
            <a:pPr algn="ctr"/>
            <a:r>
              <a:rPr lang="en-US" altLang="zh-CN" sz="2800" dirty="0" smtClean="0">
                <a:solidFill>
                  <a:srgbClr val="C00000"/>
                </a:solidFill>
                <a:latin typeface="思源黑体 CN Bold" panose="020B0800000000000000" pitchFamily="34" charset="-122"/>
                <a:ea typeface="思源黑体 CN Bold" panose="020B0800000000000000" pitchFamily="34" charset="-122"/>
              </a:rPr>
              <a:t>1100</a:t>
            </a:r>
            <a:r>
              <a:rPr lang="zh-CN" altLang="en-US" sz="2800" dirty="0" smtClean="0">
                <a:solidFill>
                  <a:srgbClr val="C00000"/>
                </a:solidFill>
                <a:latin typeface="思源黑体 CN Bold" panose="020B0800000000000000" pitchFamily="34" charset="-122"/>
                <a:ea typeface="思源黑体 CN Bold" panose="020B0800000000000000" pitchFamily="34" charset="-122"/>
              </a:rPr>
              <a:t>万人</a:t>
            </a:r>
            <a:endParaRPr lang="en-US" altLang="zh-CN" sz="2800" dirty="0" smtClean="0">
              <a:solidFill>
                <a:srgbClr val="C00000"/>
              </a:solidFill>
              <a:latin typeface="思源黑体 CN Bold" panose="020B0800000000000000" pitchFamily="34" charset="-122"/>
              <a:ea typeface="思源黑体 CN Bold" panose="020B0800000000000000" pitchFamily="34" charset="-122"/>
            </a:endParaRPr>
          </a:p>
          <a:p>
            <a:pPr algn="ctr"/>
            <a:r>
              <a:rPr lang="zh-CN" altLang="en-US" sz="2800" dirty="0" smtClean="0">
                <a:solidFill>
                  <a:srgbClr val="C00000"/>
                </a:solidFill>
                <a:latin typeface="思源黑体 CN Bold" panose="020B0800000000000000" pitchFamily="34" charset="-122"/>
                <a:ea typeface="思源黑体 CN Bold" panose="020B0800000000000000" pitchFamily="34" charset="-122"/>
              </a:rPr>
              <a:t>以上</a:t>
            </a:r>
            <a:endParaRPr lang="zh-CN" altLang="en-US" sz="2800" dirty="0">
              <a:solidFill>
                <a:srgbClr val="C00000"/>
              </a:solidFill>
              <a:latin typeface="思源黑体 CN Bold" panose="020B0800000000000000" pitchFamily="34" charset="-122"/>
              <a:ea typeface="思源黑体 CN Bold" panose="020B0800000000000000" pitchFamily="34" charset="-122"/>
            </a:endParaRPr>
          </a:p>
        </p:txBody>
      </p:sp>
      <p:sp>
        <p:nvSpPr>
          <p:cNvPr id="48" name="矩形 47"/>
          <p:cNvSpPr/>
          <p:nvPr/>
        </p:nvSpPr>
        <p:spPr>
          <a:xfrm>
            <a:off x="6286973" y="2239846"/>
            <a:ext cx="1734891" cy="1795013"/>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6286973" y="4034859"/>
            <a:ext cx="1734891" cy="832244"/>
          </a:xfrm>
          <a:prstGeom prst="rect">
            <a:avLst/>
          </a:prstGeom>
          <a:solidFill>
            <a:srgbClr val="C00000"/>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等腰三角形 3"/>
          <p:cNvSpPr/>
          <p:nvPr/>
        </p:nvSpPr>
        <p:spPr>
          <a:xfrm>
            <a:off x="6383482" y="3906375"/>
            <a:ext cx="160438" cy="138308"/>
          </a:xfrm>
          <a:custGeom>
            <a:avLst/>
            <a:gdLst>
              <a:gd name="connsiteX0" fmla="*/ 0 w 199214"/>
              <a:gd name="connsiteY0" fmla="*/ 171736 h 171736"/>
              <a:gd name="connsiteX1" fmla="*/ 99607 w 199214"/>
              <a:gd name="connsiteY1" fmla="*/ 0 h 171736"/>
              <a:gd name="connsiteX2" fmla="*/ 199214 w 199214"/>
              <a:gd name="connsiteY2" fmla="*/ 171736 h 171736"/>
              <a:gd name="connsiteX3" fmla="*/ 0 w 199214"/>
              <a:gd name="connsiteY3" fmla="*/ 171736 h 171736"/>
              <a:gd name="connsiteX0" fmla="*/ 0 w 199214"/>
              <a:gd name="connsiteY0" fmla="*/ 171736 h 171736"/>
              <a:gd name="connsiteX1" fmla="*/ 175807 w 199214"/>
              <a:gd name="connsiteY1" fmla="*/ 0 h 171736"/>
              <a:gd name="connsiteX2" fmla="*/ 199214 w 199214"/>
              <a:gd name="connsiteY2" fmla="*/ 171736 h 171736"/>
              <a:gd name="connsiteX3" fmla="*/ 0 w 199214"/>
              <a:gd name="connsiteY3" fmla="*/ 171736 h 171736"/>
            </a:gdLst>
            <a:ahLst/>
            <a:cxnLst>
              <a:cxn ang="0">
                <a:pos x="connsiteX0" y="connsiteY0"/>
              </a:cxn>
              <a:cxn ang="0">
                <a:pos x="connsiteX1" y="connsiteY1"/>
              </a:cxn>
              <a:cxn ang="0">
                <a:pos x="connsiteX2" y="connsiteY2"/>
              </a:cxn>
              <a:cxn ang="0">
                <a:pos x="connsiteX3" y="connsiteY3"/>
              </a:cxn>
            </a:cxnLst>
            <a:rect l="l" t="t" r="r" b="b"/>
            <a:pathLst>
              <a:path w="199214" h="171736">
                <a:moveTo>
                  <a:pt x="0" y="171736"/>
                </a:moveTo>
                <a:lnTo>
                  <a:pt x="175807" y="0"/>
                </a:lnTo>
                <a:lnTo>
                  <a:pt x="199214" y="171736"/>
                </a:lnTo>
                <a:lnTo>
                  <a:pt x="0" y="171736"/>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文本框 50"/>
          <p:cNvSpPr txBox="1"/>
          <p:nvPr/>
        </p:nvSpPr>
        <p:spPr>
          <a:xfrm>
            <a:off x="6368893" y="4155696"/>
            <a:ext cx="1555384" cy="707886"/>
          </a:xfrm>
          <a:prstGeom prst="rect">
            <a:avLst/>
          </a:prstGeom>
          <a:noFill/>
        </p:spPr>
        <p:txBody>
          <a:bodyPr wrap="square" rtlCol="0">
            <a:spAutoFit/>
          </a:bodyPr>
          <a:lstStyle>
            <a:defPPr>
              <a:defRPr lang="zh-CN"/>
            </a:defPPr>
            <a:lvl1pPr algn="ctr">
              <a:defRPr sz="2000">
                <a:solidFill>
                  <a:schemeClr val="bg1">
                    <a:lumMod val="95000"/>
                  </a:schemeClr>
                </a:solidFill>
                <a:latin typeface="思源黑体 CN Normal" panose="020B0400000000000000" pitchFamily="34" charset="-122"/>
                <a:ea typeface="思源黑体 CN Normal" panose="020B0400000000000000" pitchFamily="34" charset="-122"/>
              </a:defRPr>
            </a:lvl1pPr>
          </a:lstStyle>
          <a:p>
            <a:r>
              <a:rPr lang="zh-CN" altLang="en-US" dirty="0"/>
              <a:t>城镇调查失业率</a:t>
            </a:r>
          </a:p>
        </p:txBody>
      </p:sp>
      <p:sp>
        <p:nvSpPr>
          <p:cNvPr id="52" name="矩形 51"/>
          <p:cNvSpPr/>
          <p:nvPr/>
        </p:nvSpPr>
        <p:spPr>
          <a:xfrm>
            <a:off x="6484384" y="2546065"/>
            <a:ext cx="1324402" cy="1200329"/>
          </a:xfrm>
          <a:prstGeom prst="rect">
            <a:avLst/>
          </a:prstGeom>
        </p:spPr>
        <p:txBody>
          <a:bodyPr wrap="none">
            <a:spAutoFit/>
          </a:bodyPr>
          <a:lstStyle/>
          <a:p>
            <a:pPr algn="ctr"/>
            <a:r>
              <a:rPr lang="en-US" altLang="zh-CN" sz="3600" dirty="0" smtClean="0">
                <a:solidFill>
                  <a:srgbClr val="C00000"/>
                </a:solidFill>
                <a:latin typeface="思源黑体 CN Bold" panose="020B0800000000000000" pitchFamily="34" charset="-122"/>
                <a:ea typeface="思源黑体 CN Bold" panose="020B0800000000000000" pitchFamily="34" charset="-122"/>
              </a:rPr>
              <a:t>5.5%</a:t>
            </a:r>
          </a:p>
          <a:p>
            <a:pPr algn="ctr"/>
            <a:r>
              <a:rPr lang="zh-CN" altLang="en-US" sz="3600" dirty="0" smtClean="0">
                <a:solidFill>
                  <a:srgbClr val="C00000"/>
                </a:solidFill>
                <a:latin typeface="思源黑体 CN Bold" panose="020B0800000000000000" pitchFamily="34" charset="-122"/>
                <a:ea typeface="思源黑体 CN Bold" panose="020B0800000000000000" pitchFamily="34" charset="-122"/>
              </a:rPr>
              <a:t>以内</a:t>
            </a:r>
            <a:endParaRPr lang="zh-CN" altLang="en-US" sz="3600" dirty="0">
              <a:solidFill>
                <a:srgbClr val="C00000"/>
              </a:solidFill>
              <a:latin typeface="思源黑体 CN Bold" panose="020B0800000000000000" pitchFamily="34" charset="-122"/>
              <a:ea typeface="思源黑体 CN Bold" panose="020B0800000000000000" pitchFamily="34" charset="-122"/>
            </a:endParaRPr>
          </a:p>
        </p:txBody>
      </p:sp>
      <p:sp>
        <p:nvSpPr>
          <p:cNvPr id="54" name="矩形 53"/>
          <p:cNvSpPr/>
          <p:nvPr/>
        </p:nvSpPr>
        <p:spPr>
          <a:xfrm>
            <a:off x="8306435" y="2239846"/>
            <a:ext cx="1734891" cy="1795013"/>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8306435" y="4034859"/>
            <a:ext cx="1734891" cy="832244"/>
          </a:xfrm>
          <a:prstGeom prst="rect">
            <a:avLst/>
          </a:prstGeom>
          <a:solidFill>
            <a:srgbClr val="C00000"/>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等腰三角形 3"/>
          <p:cNvSpPr/>
          <p:nvPr/>
        </p:nvSpPr>
        <p:spPr>
          <a:xfrm>
            <a:off x="8402944" y="3906375"/>
            <a:ext cx="160438" cy="138308"/>
          </a:xfrm>
          <a:custGeom>
            <a:avLst/>
            <a:gdLst>
              <a:gd name="connsiteX0" fmla="*/ 0 w 199214"/>
              <a:gd name="connsiteY0" fmla="*/ 171736 h 171736"/>
              <a:gd name="connsiteX1" fmla="*/ 99607 w 199214"/>
              <a:gd name="connsiteY1" fmla="*/ 0 h 171736"/>
              <a:gd name="connsiteX2" fmla="*/ 199214 w 199214"/>
              <a:gd name="connsiteY2" fmla="*/ 171736 h 171736"/>
              <a:gd name="connsiteX3" fmla="*/ 0 w 199214"/>
              <a:gd name="connsiteY3" fmla="*/ 171736 h 171736"/>
              <a:gd name="connsiteX0" fmla="*/ 0 w 199214"/>
              <a:gd name="connsiteY0" fmla="*/ 171736 h 171736"/>
              <a:gd name="connsiteX1" fmla="*/ 175807 w 199214"/>
              <a:gd name="connsiteY1" fmla="*/ 0 h 171736"/>
              <a:gd name="connsiteX2" fmla="*/ 199214 w 199214"/>
              <a:gd name="connsiteY2" fmla="*/ 171736 h 171736"/>
              <a:gd name="connsiteX3" fmla="*/ 0 w 199214"/>
              <a:gd name="connsiteY3" fmla="*/ 171736 h 171736"/>
            </a:gdLst>
            <a:ahLst/>
            <a:cxnLst>
              <a:cxn ang="0">
                <a:pos x="connsiteX0" y="connsiteY0"/>
              </a:cxn>
              <a:cxn ang="0">
                <a:pos x="connsiteX1" y="connsiteY1"/>
              </a:cxn>
              <a:cxn ang="0">
                <a:pos x="connsiteX2" y="connsiteY2"/>
              </a:cxn>
              <a:cxn ang="0">
                <a:pos x="connsiteX3" y="connsiteY3"/>
              </a:cxn>
            </a:cxnLst>
            <a:rect l="l" t="t" r="r" b="b"/>
            <a:pathLst>
              <a:path w="199214" h="171736">
                <a:moveTo>
                  <a:pt x="0" y="171736"/>
                </a:moveTo>
                <a:lnTo>
                  <a:pt x="175807" y="0"/>
                </a:lnTo>
                <a:lnTo>
                  <a:pt x="199214" y="171736"/>
                </a:lnTo>
                <a:lnTo>
                  <a:pt x="0" y="171736"/>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p:cNvSpPr txBox="1"/>
          <p:nvPr/>
        </p:nvSpPr>
        <p:spPr>
          <a:xfrm>
            <a:off x="8241027" y="4119373"/>
            <a:ext cx="1826476" cy="707886"/>
          </a:xfrm>
          <a:prstGeom prst="rect">
            <a:avLst/>
          </a:prstGeom>
          <a:noFill/>
        </p:spPr>
        <p:txBody>
          <a:bodyPr wrap="square" rtlCol="0">
            <a:spAutoFit/>
          </a:bodyPr>
          <a:lstStyle>
            <a:defPPr>
              <a:defRPr lang="zh-CN"/>
            </a:defPPr>
            <a:lvl1pPr algn="ctr">
              <a:defRPr sz="2000">
                <a:solidFill>
                  <a:schemeClr val="bg1">
                    <a:lumMod val="95000"/>
                  </a:schemeClr>
                </a:solidFill>
                <a:latin typeface="思源黑体 CN Normal" panose="020B0400000000000000" pitchFamily="34" charset="-122"/>
                <a:ea typeface="思源黑体 CN Normal" panose="020B0400000000000000" pitchFamily="34" charset="-122"/>
              </a:defRPr>
            </a:lvl1pPr>
          </a:lstStyle>
          <a:p>
            <a:r>
              <a:rPr lang="zh-CN" altLang="en-US" dirty="0"/>
              <a:t>居民收入增长和经济增长</a:t>
            </a:r>
          </a:p>
        </p:txBody>
      </p:sp>
      <p:sp>
        <p:nvSpPr>
          <p:cNvPr id="58" name="矩形 57"/>
          <p:cNvSpPr/>
          <p:nvPr/>
        </p:nvSpPr>
        <p:spPr>
          <a:xfrm>
            <a:off x="8612049" y="2562326"/>
            <a:ext cx="1107996" cy="1200329"/>
          </a:xfrm>
          <a:prstGeom prst="rect">
            <a:avLst/>
          </a:prstGeom>
        </p:spPr>
        <p:txBody>
          <a:bodyPr wrap="none">
            <a:spAutoFit/>
          </a:bodyPr>
          <a:lstStyle/>
          <a:p>
            <a:pPr algn="ctr"/>
            <a:r>
              <a:rPr lang="zh-CN" altLang="en-US" sz="3600" dirty="0" smtClean="0">
                <a:solidFill>
                  <a:srgbClr val="C00000"/>
                </a:solidFill>
                <a:latin typeface="思源黑体 CN Bold" panose="020B0800000000000000" pitchFamily="34" charset="-122"/>
                <a:ea typeface="思源黑体 CN Bold" panose="020B0800000000000000" pitchFamily="34" charset="-122"/>
              </a:rPr>
              <a:t>基本</a:t>
            </a:r>
            <a:endParaRPr lang="en-US" altLang="zh-CN" sz="3600" dirty="0" smtClean="0">
              <a:solidFill>
                <a:srgbClr val="C00000"/>
              </a:solidFill>
              <a:latin typeface="思源黑体 CN Bold" panose="020B0800000000000000" pitchFamily="34" charset="-122"/>
              <a:ea typeface="思源黑体 CN Bold" panose="020B0800000000000000" pitchFamily="34" charset="-122"/>
            </a:endParaRPr>
          </a:p>
          <a:p>
            <a:pPr algn="ctr"/>
            <a:r>
              <a:rPr lang="zh-CN" altLang="en-US" sz="3600" dirty="0" smtClean="0">
                <a:solidFill>
                  <a:srgbClr val="C00000"/>
                </a:solidFill>
                <a:latin typeface="思源黑体 CN Bold" panose="020B0800000000000000" pitchFamily="34" charset="-122"/>
                <a:ea typeface="思源黑体 CN Bold" panose="020B0800000000000000" pitchFamily="34" charset="-122"/>
              </a:rPr>
              <a:t>同步</a:t>
            </a:r>
            <a:endParaRPr lang="zh-CN" altLang="en-US" sz="3600" dirty="0">
              <a:solidFill>
                <a:srgbClr val="C00000"/>
              </a:solidFill>
              <a:latin typeface="思源黑体 CN Bold" panose="020B0800000000000000" pitchFamily="34" charset="-122"/>
              <a:ea typeface="思源黑体 CN Bold" panose="020B0800000000000000" pitchFamily="34" charset="-122"/>
            </a:endParaRPr>
          </a:p>
        </p:txBody>
      </p:sp>
      <p:sp>
        <p:nvSpPr>
          <p:cNvPr id="60" name="矩形 59"/>
          <p:cNvSpPr/>
          <p:nvPr/>
        </p:nvSpPr>
        <p:spPr>
          <a:xfrm>
            <a:off x="10325895" y="2239846"/>
            <a:ext cx="1734891" cy="1795013"/>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p:nvPr/>
        </p:nvSpPr>
        <p:spPr>
          <a:xfrm>
            <a:off x="10325895" y="4034859"/>
            <a:ext cx="1734891" cy="832244"/>
          </a:xfrm>
          <a:prstGeom prst="rect">
            <a:avLst/>
          </a:prstGeom>
          <a:solidFill>
            <a:srgbClr val="C00000"/>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3"/>
          <p:cNvSpPr/>
          <p:nvPr/>
        </p:nvSpPr>
        <p:spPr>
          <a:xfrm>
            <a:off x="10422404" y="3906375"/>
            <a:ext cx="160438" cy="138308"/>
          </a:xfrm>
          <a:custGeom>
            <a:avLst/>
            <a:gdLst>
              <a:gd name="connsiteX0" fmla="*/ 0 w 199214"/>
              <a:gd name="connsiteY0" fmla="*/ 171736 h 171736"/>
              <a:gd name="connsiteX1" fmla="*/ 99607 w 199214"/>
              <a:gd name="connsiteY1" fmla="*/ 0 h 171736"/>
              <a:gd name="connsiteX2" fmla="*/ 199214 w 199214"/>
              <a:gd name="connsiteY2" fmla="*/ 171736 h 171736"/>
              <a:gd name="connsiteX3" fmla="*/ 0 w 199214"/>
              <a:gd name="connsiteY3" fmla="*/ 171736 h 171736"/>
              <a:gd name="connsiteX0" fmla="*/ 0 w 199214"/>
              <a:gd name="connsiteY0" fmla="*/ 171736 h 171736"/>
              <a:gd name="connsiteX1" fmla="*/ 175807 w 199214"/>
              <a:gd name="connsiteY1" fmla="*/ 0 h 171736"/>
              <a:gd name="connsiteX2" fmla="*/ 199214 w 199214"/>
              <a:gd name="connsiteY2" fmla="*/ 171736 h 171736"/>
              <a:gd name="connsiteX3" fmla="*/ 0 w 199214"/>
              <a:gd name="connsiteY3" fmla="*/ 171736 h 171736"/>
            </a:gdLst>
            <a:ahLst/>
            <a:cxnLst>
              <a:cxn ang="0">
                <a:pos x="connsiteX0" y="connsiteY0"/>
              </a:cxn>
              <a:cxn ang="0">
                <a:pos x="connsiteX1" y="connsiteY1"/>
              </a:cxn>
              <a:cxn ang="0">
                <a:pos x="connsiteX2" y="connsiteY2"/>
              </a:cxn>
              <a:cxn ang="0">
                <a:pos x="connsiteX3" y="connsiteY3"/>
              </a:cxn>
            </a:cxnLst>
            <a:rect l="l" t="t" r="r" b="b"/>
            <a:pathLst>
              <a:path w="199214" h="171736">
                <a:moveTo>
                  <a:pt x="0" y="171736"/>
                </a:moveTo>
                <a:lnTo>
                  <a:pt x="175807" y="0"/>
                </a:lnTo>
                <a:lnTo>
                  <a:pt x="199214" y="171736"/>
                </a:lnTo>
                <a:lnTo>
                  <a:pt x="0" y="171736"/>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文本框 62"/>
          <p:cNvSpPr txBox="1"/>
          <p:nvPr/>
        </p:nvSpPr>
        <p:spPr>
          <a:xfrm>
            <a:off x="10224971" y="4130701"/>
            <a:ext cx="1866105" cy="707886"/>
          </a:xfrm>
          <a:prstGeom prst="rect">
            <a:avLst/>
          </a:prstGeom>
          <a:noFill/>
        </p:spPr>
        <p:txBody>
          <a:bodyPr wrap="square" rtlCol="0">
            <a:spAutoFit/>
          </a:bodyPr>
          <a:lstStyle>
            <a:defPPr>
              <a:defRPr lang="zh-CN"/>
            </a:defPPr>
            <a:lvl1pPr algn="ctr">
              <a:defRPr sz="2000">
                <a:solidFill>
                  <a:schemeClr val="bg1">
                    <a:lumMod val="95000"/>
                  </a:schemeClr>
                </a:solidFill>
                <a:latin typeface="思源黑体 CN Normal" panose="020B0400000000000000" pitchFamily="34" charset="-122"/>
                <a:ea typeface="思源黑体 CN Normal" panose="020B0400000000000000" pitchFamily="34" charset="-122"/>
              </a:defRPr>
            </a:lvl1pPr>
          </a:lstStyle>
          <a:p>
            <a:r>
              <a:rPr lang="zh-CN" altLang="en-US" dirty="0"/>
              <a:t>单位国内生产总值能耗下降</a:t>
            </a:r>
          </a:p>
        </p:txBody>
      </p:sp>
      <p:sp>
        <p:nvSpPr>
          <p:cNvPr id="64" name="矩形 63"/>
          <p:cNvSpPr/>
          <p:nvPr/>
        </p:nvSpPr>
        <p:spPr>
          <a:xfrm>
            <a:off x="10631509" y="2498662"/>
            <a:ext cx="1107996" cy="1200329"/>
          </a:xfrm>
          <a:prstGeom prst="rect">
            <a:avLst/>
          </a:prstGeom>
        </p:spPr>
        <p:txBody>
          <a:bodyPr wrap="none">
            <a:spAutoFit/>
          </a:bodyPr>
          <a:lstStyle/>
          <a:p>
            <a:pPr algn="ctr"/>
            <a:r>
              <a:rPr lang="en-US" altLang="zh-CN" sz="3600" dirty="0" smtClean="0">
                <a:solidFill>
                  <a:srgbClr val="C00000"/>
                </a:solidFill>
                <a:latin typeface="思源黑体 CN Bold" panose="020B0800000000000000" pitchFamily="34" charset="-122"/>
                <a:ea typeface="思源黑体 CN Bold" panose="020B0800000000000000" pitchFamily="34" charset="-122"/>
              </a:rPr>
              <a:t>3%</a:t>
            </a:r>
          </a:p>
          <a:p>
            <a:pPr algn="ctr"/>
            <a:r>
              <a:rPr lang="zh-CN" altLang="en-US" sz="3600" dirty="0" smtClean="0">
                <a:solidFill>
                  <a:srgbClr val="C00000"/>
                </a:solidFill>
                <a:latin typeface="思源黑体 CN Bold" panose="020B0800000000000000" pitchFamily="34" charset="-122"/>
                <a:ea typeface="思源黑体 CN Bold" panose="020B0800000000000000" pitchFamily="34" charset="-122"/>
              </a:rPr>
              <a:t>以上</a:t>
            </a:r>
            <a:endParaRPr lang="zh-CN" altLang="en-US" sz="3600" dirty="0">
              <a:solidFill>
                <a:srgbClr val="C00000"/>
              </a:solidFill>
              <a:latin typeface="思源黑体 CN Bold" panose="020B0800000000000000" pitchFamily="34" charset="-122"/>
              <a:ea typeface="思源黑体 CN Bold" panose="020B0800000000000000" pitchFamily="34" charset="-122"/>
            </a:endParaRPr>
          </a:p>
        </p:txBody>
      </p:sp>
      <p:sp>
        <p:nvSpPr>
          <p:cNvPr id="65" name="文本框 64"/>
          <p:cNvSpPr txBox="1"/>
          <p:nvPr/>
        </p:nvSpPr>
        <p:spPr>
          <a:xfrm>
            <a:off x="886610" y="5146964"/>
            <a:ext cx="10418780" cy="1142942"/>
          </a:xfrm>
          <a:prstGeom prst="rect">
            <a:avLst/>
          </a:prstGeom>
          <a:noFill/>
        </p:spPr>
        <p:txBody>
          <a:bodyPr wrap="square" rtlCol="0">
            <a:spAutoFit/>
          </a:bodyPr>
          <a:lstStyle/>
          <a:p>
            <a:pPr algn="ctr">
              <a:lnSpc>
                <a:spcPct val="150000"/>
              </a:lnSpc>
            </a:pPr>
            <a:r>
              <a:rPr lang="zh-CN" altLang="en-US" sz="2400" dirty="0">
                <a:latin typeface="思源黑体 CN Normal" panose="020B0400000000000000" pitchFamily="34" charset="-122"/>
                <a:ea typeface="思源黑体 CN Normal" panose="020B0400000000000000" pitchFamily="34" charset="-122"/>
              </a:rPr>
              <a:t>今年赤字率拟按</a:t>
            </a:r>
            <a:r>
              <a:rPr lang="en-US" altLang="zh-CN" sz="2400" dirty="0">
                <a:latin typeface="思源黑体 CN Normal" panose="020B0400000000000000" pitchFamily="34" charset="-122"/>
                <a:ea typeface="思源黑体 CN Normal" panose="020B0400000000000000" pitchFamily="34" charset="-122"/>
              </a:rPr>
              <a:t>2.6%</a:t>
            </a:r>
            <a:r>
              <a:rPr lang="zh-CN" altLang="en-US" sz="2400" dirty="0">
                <a:latin typeface="思源黑体 CN Normal" panose="020B0400000000000000" pitchFamily="34" charset="-122"/>
                <a:ea typeface="思源黑体 CN Normal" panose="020B0400000000000000" pitchFamily="34" charset="-122"/>
              </a:rPr>
              <a:t>安排，比去年预算低</a:t>
            </a:r>
            <a:r>
              <a:rPr lang="en-US" altLang="zh-CN" sz="2400" b="1" dirty="0">
                <a:solidFill>
                  <a:srgbClr val="C00000"/>
                </a:solidFill>
                <a:latin typeface="思源黑体 CN Normal" panose="020B0400000000000000" pitchFamily="34" charset="-122"/>
                <a:ea typeface="思源黑体 CN Normal" panose="020B0400000000000000" pitchFamily="34" charset="-122"/>
              </a:rPr>
              <a:t>0.4</a:t>
            </a:r>
            <a:r>
              <a:rPr lang="zh-CN" altLang="en-US" sz="2400" b="1" dirty="0">
                <a:solidFill>
                  <a:srgbClr val="C00000"/>
                </a:solidFill>
                <a:latin typeface="思源黑体 CN Normal" panose="020B0400000000000000" pitchFamily="34" charset="-122"/>
                <a:ea typeface="思源黑体 CN Normal" panose="020B0400000000000000" pitchFamily="34" charset="-122"/>
              </a:rPr>
              <a:t>个</a:t>
            </a:r>
            <a:r>
              <a:rPr lang="zh-CN" altLang="en-US" sz="2400" dirty="0">
                <a:latin typeface="思源黑体 CN Normal" panose="020B0400000000000000" pitchFamily="34" charset="-122"/>
                <a:ea typeface="思源黑体 CN Normal" panose="020B0400000000000000" pitchFamily="34" charset="-122"/>
              </a:rPr>
              <a:t>百分点；财政赤字</a:t>
            </a:r>
            <a:r>
              <a:rPr lang="en-US" altLang="zh-CN" sz="2400" dirty="0">
                <a:latin typeface="思源黑体 CN Normal" panose="020B0400000000000000" pitchFamily="34" charset="-122"/>
                <a:ea typeface="思源黑体 CN Normal" panose="020B0400000000000000" pitchFamily="34" charset="-122"/>
              </a:rPr>
              <a:t>2.38</a:t>
            </a:r>
            <a:r>
              <a:rPr lang="zh-CN" altLang="en-US" sz="2400" dirty="0">
                <a:latin typeface="思源黑体 CN Normal" panose="020B0400000000000000" pitchFamily="34" charset="-122"/>
                <a:ea typeface="思源黑体 CN Normal" panose="020B0400000000000000" pitchFamily="34" charset="-122"/>
              </a:rPr>
              <a:t>万亿元，其中中央财政赤字</a:t>
            </a:r>
            <a:r>
              <a:rPr lang="en-US" altLang="zh-CN" sz="2400" b="1" dirty="0">
                <a:solidFill>
                  <a:srgbClr val="C00000"/>
                </a:solidFill>
                <a:latin typeface="思源黑体 CN Normal" panose="020B0400000000000000" pitchFamily="34" charset="-122"/>
                <a:ea typeface="思源黑体 CN Normal" panose="020B0400000000000000" pitchFamily="34" charset="-122"/>
              </a:rPr>
              <a:t>1.55</a:t>
            </a:r>
            <a:r>
              <a:rPr lang="zh-CN" altLang="en-US" sz="2400" b="1" dirty="0">
                <a:solidFill>
                  <a:srgbClr val="C00000"/>
                </a:solidFill>
                <a:latin typeface="思源黑体 CN Normal" panose="020B0400000000000000" pitchFamily="34" charset="-122"/>
                <a:ea typeface="思源黑体 CN Normal" panose="020B0400000000000000" pitchFamily="34" charset="-122"/>
              </a:rPr>
              <a:t>万亿元</a:t>
            </a:r>
            <a:r>
              <a:rPr lang="zh-CN" altLang="en-US" sz="2400" dirty="0">
                <a:latin typeface="思源黑体 CN Normal" panose="020B0400000000000000" pitchFamily="34" charset="-122"/>
                <a:ea typeface="思源黑体 CN Normal" panose="020B0400000000000000" pitchFamily="34" charset="-122"/>
              </a:rPr>
              <a:t>，地方</a:t>
            </a:r>
            <a:r>
              <a:rPr lang="zh-CN" altLang="en-US" sz="2400" dirty="0" smtClean="0">
                <a:latin typeface="思源黑体 CN Normal" panose="020B0400000000000000" pitchFamily="34" charset="-122"/>
                <a:ea typeface="思源黑体 CN Normal" panose="020B0400000000000000" pitchFamily="34" charset="-122"/>
              </a:rPr>
              <a:t>财政赤字</a:t>
            </a:r>
            <a:r>
              <a:rPr lang="en-US" altLang="zh-CN" sz="2400" b="1" dirty="0" smtClean="0">
                <a:solidFill>
                  <a:srgbClr val="C00000"/>
                </a:solidFill>
                <a:latin typeface="思源黑体 CN Normal" panose="020B0400000000000000" pitchFamily="34" charset="-122"/>
                <a:ea typeface="思源黑体 CN Normal" panose="020B0400000000000000" pitchFamily="34" charset="-122"/>
              </a:rPr>
              <a:t>8300</a:t>
            </a:r>
            <a:r>
              <a:rPr lang="zh-CN" altLang="en-US" sz="2400" b="1" dirty="0" smtClean="0">
                <a:solidFill>
                  <a:srgbClr val="C00000"/>
                </a:solidFill>
                <a:latin typeface="思源黑体 CN Normal" panose="020B0400000000000000" pitchFamily="34" charset="-122"/>
                <a:ea typeface="思源黑体 CN Normal" panose="020B0400000000000000" pitchFamily="34" charset="-122"/>
              </a:rPr>
              <a:t>亿元</a:t>
            </a:r>
            <a:r>
              <a:rPr lang="zh-CN" altLang="en-US" sz="2400" dirty="0" smtClean="0">
                <a:latin typeface="思源黑体 CN Normal" panose="020B0400000000000000" pitchFamily="34" charset="-122"/>
                <a:ea typeface="思源黑体 CN Normal" panose="020B0400000000000000" pitchFamily="34" charset="-122"/>
              </a:rPr>
              <a:t>。</a:t>
            </a:r>
            <a:endParaRPr lang="zh-CN" altLang="en-US" sz="2400" dirty="0">
              <a:latin typeface="思源黑体 CN Normal" panose="020B0400000000000000" pitchFamily="34" charset="-122"/>
              <a:ea typeface="思源黑体 CN Normal" panose="020B0400000000000000" pitchFamily="34" charset="-122"/>
            </a:endParaRPr>
          </a:p>
        </p:txBody>
      </p:sp>
    </p:spTree>
    <p:extLst>
      <p:ext uri="{BB962C8B-B14F-4D97-AF65-F5344CB8AC3E}">
        <p14:creationId xmlns="" xmlns:p14="http://schemas.microsoft.com/office/powerpoint/2010/main" val="653578529"/>
      </p:ext>
    </p:extLst>
  </p:cSld>
  <p:clrMapOvr>
    <a:masterClrMapping/>
  </p:clrMapOvr>
  <p:transition spd="slow" advClick="0" advTm="2000">
    <p:push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13000" b="-13000"/>
          </a:stretch>
        </a:blipFill>
        <a:effectLst/>
      </p:bgPr>
    </p:bg>
    <p:spTree>
      <p:nvGrpSpPr>
        <p:cNvPr id="1" name=""/>
        <p:cNvGrpSpPr/>
        <p:nvPr/>
      </p:nvGrpSpPr>
      <p:grpSpPr>
        <a:xfrm>
          <a:off x="0" y="0"/>
          <a:ext cx="0" cy="0"/>
          <a:chOff x="0" y="0"/>
          <a:chExt cx="0" cy="0"/>
        </a:xfrm>
      </p:grpSpPr>
      <p:sp>
        <p:nvSpPr>
          <p:cNvPr id="5" name="矩形 4"/>
          <p:cNvSpPr/>
          <p:nvPr/>
        </p:nvSpPr>
        <p:spPr>
          <a:xfrm>
            <a:off x="0" y="-1"/>
            <a:ext cx="12192000" cy="762001"/>
          </a:xfrm>
          <a:prstGeom prst="rect">
            <a:avLst/>
          </a:prstGeom>
          <a:gradFill flip="none" rotWithShape="1">
            <a:gsLst>
              <a:gs pos="0">
                <a:srgbClr val="850001"/>
              </a:gs>
              <a:gs pos="65000">
                <a:srgbClr val="C00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0" y="6676571"/>
            <a:ext cx="12192000" cy="181429"/>
          </a:xfrm>
          <a:prstGeom prst="rect">
            <a:avLst/>
          </a:prstGeom>
          <a:gradFill flip="none" rotWithShape="1">
            <a:gsLst>
              <a:gs pos="0">
                <a:srgbClr val="850001"/>
              </a:gs>
              <a:gs pos="65000">
                <a:srgbClr val="C00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994586" y="-118755"/>
            <a:ext cx="1142229" cy="1056740"/>
          </a:xfrm>
          <a:prstGeom prst="rect">
            <a:avLst/>
          </a:prstGeom>
        </p:spPr>
      </p:pic>
      <p:pic>
        <p:nvPicPr>
          <p:cNvPr id="8" name="图片 7"/>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 xmlns:a14="http://schemas.microsoft.com/office/drawing/2010/main" val="0"/>
              </a:ext>
            </a:extLst>
          </a:blip>
          <a:stretch>
            <a:fillRect/>
          </a:stretch>
        </p:blipFill>
        <p:spPr>
          <a:xfrm>
            <a:off x="416354" y="65841"/>
            <a:ext cx="578232" cy="620421"/>
          </a:xfrm>
          <a:prstGeom prst="rect">
            <a:avLst/>
          </a:prstGeom>
        </p:spPr>
      </p:pic>
      <p:pic>
        <p:nvPicPr>
          <p:cNvPr id="9" name="图片 8"/>
          <p:cNvPicPr>
            <a:picLocks noChangeAspect="1"/>
          </p:cNvPicPr>
          <p:nvPr/>
        </p:nvPicPr>
        <p:blipFill>
          <a:blip r:embed="rId5" cstate="print">
            <a:duotone>
              <a:schemeClr val="bg2">
                <a:shade val="45000"/>
                <a:satMod val="135000"/>
              </a:schemeClr>
              <a:prstClr val="white"/>
            </a:duotone>
            <a:extLst>
              <a:ext uri="{BEBA8EAE-BF5A-486C-A8C5-ECC9F3942E4B}">
                <a14:imgProps xmlns="" xmlns:a14="http://schemas.microsoft.com/office/drawing/2010/main">
                  <a14:imgLayer r:embed="rId6">
                    <a14:imgEffect>
                      <a14:artisticPencilSketch/>
                    </a14:imgEffect>
                    <a14:imgEffect>
                      <a14:colorTemperature colorTemp="5300"/>
                    </a14:imgEffect>
                    <a14:imgEffect>
                      <a14:saturation sat="300000"/>
                    </a14:imgEffect>
                  </a14:imgLayer>
                </a14:imgProps>
              </a:ext>
              <a:ext uri="{28A0092B-C50C-407E-A947-70E740481C1C}">
                <a14:useLocalDpi xmlns="" xmlns:a14="http://schemas.microsoft.com/office/drawing/2010/main" val="0"/>
              </a:ext>
            </a:extLst>
          </a:blip>
          <a:stretch>
            <a:fillRect/>
          </a:stretch>
        </p:blipFill>
        <p:spPr>
          <a:xfrm>
            <a:off x="3819127" y="3012868"/>
            <a:ext cx="8372873" cy="3663703"/>
          </a:xfrm>
          <a:prstGeom prst="rect">
            <a:avLst/>
          </a:prstGeom>
        </p:spPr>
      </p:pic>
      <p:sp>
        <p:nvSpPr>
          <p:cNvPr id="10" name="文本框 9"/>
          <p:cNvSpPr txBox="1"/>
          <p:nvPr/>
        </p:nvSpPr>
        <p:spPr>
          <a:xfrm>
            <a:off x="4717143" y="117227"/>
            <a:ext cx="7620000" cy="584775"/>
          </a:xfrm>
          <a:prstGeom prst="rect">
            <a:avLst/>
          </a:prstGeom>
          <a:noFill/>
        </p:spPr>
        <p:txBody>
          <a:bodyPr wrap="square" rtlCol="0">
            <a:spAutoFit/>
          </a:bodyPr>
          <a:lstStyle/>
          <a:p>
            <a:r>
              <a:rPr lang="en-US" altLang="zh-CN" sz="3200" b="1" dirty="0" smtClean="0">
                <a:solidFill>
                  <a:srgbClr val="FFFF00"/>
                </a:solidFill>
                <a:latin typeface="思源黑体 CN Bold" panose="020B0800000000000000" pitchFamily="34" charset="-122"/>
                <a:ea typeface="思源黑体 CN Bold" panose="020B0800000000000000" pitchFamily="34" charset="-122"/>
              </a:rPr>
              <a:t>2018</a:t>
            </a:r>
            <a:r>
              <a:rPr lang="zh-CN" altLang="en-US" sz="3200" b="1" dirty="0" smtClean="0">
                <a:solidFill>
                  <a:srgbClr val="FFFF00"/>
                </a:solidFill>
                <a:latin typeface="思源黑体 CN Bold" panose="020B0800000000000000" pitchFamily="34" charset="-122"/>
                <a:ea typeface="思源黑体 CN Bold" panose="020B0800000000000000" pitchFamily="34" charset="-122"/>
              </a:rPr>
              <a:t>经济社会发展总体要求和政策取向</a:t>
            </a:r>
            <a:endParaRPr lang="zh-CN" altLang="en-US" sz="3200" b="1" dirty="0">
              <a:solidFill>
                <a:srgbClr val="FFFF00"/>
              </a:solidFill>
              <a:latin typeface="思源黑体 CN Bold" panose="020B0800000000000000" pitchFamily="34" charset="-122"/>
              <a:ea typeface="思源黑体 CN Bold" panose="020B0800000000000000" pitchFamily="34" charset="-122"/>
            </a:endParaRPr>
          </a:p>
        </p:txBody>
      </p:sp>
      <p:sp>
        <p:nvSpPr>
          <p:cNvPr id="11" name="矩形 10">
            <a:extLst>
              <a:ext uri="{FF2B5EF4-FFF2-40B4-BE49-F238E27FC236}">
                <a16:creationId xmlns="" xmlns:a16="http://schemas.microsoft.com/office/drawing/2014/main" id="{77DDF9B5-A80A-4C65-8B99-45B500ACF741}"/>
              </a:ext>
            </a:extLst>
          </p:cNvPr>
          <p:cNvSpPr/>
          <p:nvPr/>
        </p:nvSpPr>
        <p:spPr>
          <a:xfrm>
            <a:off x="0" y="957343"/>
            <a:ext cx="279400" cy="8763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 xmlns:a16="http://schemas.microsoft.com/office/drawing/2014/main" id="{E9514A26-976A-47F6-BE97-84853727292D}"/>
              </a:ext>
            </a:extLst>
          </p:cNvPr>
          <p:cNvSpPr txBox="1"/>
          <p:nvPr/>
        </p:nvSpPr>
        <p:spPr>
          <a:xfrm>
            <a:off x="279400" y="1031589"/>
            <a:ext cx="10403114" cy="707886"/>
          </a:xfrm>
          <a:prstGeom prst="rect">
            <a:avLst/>
          </a:prstGeom>
          <a:noFill/>
        </p:spPr>
        <p:txBody>
          <a:bodyPr wrap="square" rtlCol="0">
            <a:spAutoFit/>
          </a:bodyPr>
          <a:lstStyle/>
          <a:p>
            <a:r>
              <a:rPr lang="zh-CN" altLang="en-US" sz="2000" dirty="0">
                <a:solidFill>
                  <a:srgbClr val="C00000"/>
                </a:solidFill>
                <a:latin typeface="思源黑体 CN Normal" panose="020B0400000000000000" pitchFamily="34" charset="-122"/>
                <a:ea typeface="思源黑体 CN Normal" panose="020B0400000000000000" pitchFamily="34" charset="-122"/>
              </a:rPr>
              <a:t>做好今年工作，要认真贯彻习近平新时代中国特色社会主义经济思想，坚持稳中求进工作总基调，把稳和进作为一个整体来把握，注重以下几点。</a:t>
            </a:r>
          </a:p>
        </p:txBody>
      </p:sp>
      <p:cxnSp>
        <p:nvCxnSpPr>
          <p:cNvPr id="13" name="直接连接符 12">
            <a:extLst>
              <a:ext uri="{FF2B5EF4-FFF2-40B4-BE49-F238E27FC236}">
                <a16:creationId xmlns="" xmlns:a16="http://schemas.microsoft.com/office/drawing/2014/main" id="{4E51954D-D44E-4E55-AB89-65FF8A4B4F15}"/>
              </a:ext>
            </a:extLst>
          </p:cNvPr>
          <p:cNvCxnSpPr/>
          <p:nvPr/>
        </p:nvCxnSpPr>
        <p:spPr>
          <a:xfrm>
            <a:off x="430996" y="1738504"/>
            <a:ext cx="423512"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2" name="图文框 1"/>
          <p:cNvSpPr/>
          <p:nvPr/>
        </p:nvSpPr>
        <p:spPr>
          <a:xfrm>
            <a:off x="994586" y="2187556"/>
            <a:ext cx="9847585" cy="909193"/>
          </a:xfrm>
          <a:prstGeom prst="frame">
            <a:avLst>
              <a:gd name="adj1" fmla="val 5541"/>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五边形 2"/>
          <p:cNvSpPr/>
          <p:nvPr/>
        </p:nvSpPr>
        <p:spPr>
          <a:xfrm>
            <a:off x="994586" y="2211377"/>
            <a:ext cx="1676043" cy="885371"/>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2946400" y="2368095"/>
            <a:ext cx="7620000" cy="584775"/>
          </a:xfrm>
          <a:prstGeom prst="rect">
            <a:avLst/>
          </a:prstGeom>
          <a:noFill/>
        </p:spPr>
        <p:txBody>
          <a:bodyPr wrap="square" rtlCol="0">
            <a:spAutoFit/>
          </a:bodyPr>
          <a:lstStyle>
            <a:defPPr>
              <a:defRPr lang="zh-CN"/>
            </a:defPPr>
            <a:lvl1pPr>
              <a:defRPr sz="3200" b="1">
                <a:solidFill>
                  <a:srgbClr val="FFFF00"/>
                </a:solidFill>
                <a:latin typeface="思源黑体 CN Bold" panose="020B0800000000000000" pitchFamily="34" charset="-122"/>
                <a:ea typeface="思源黑体 CN Bold" panose="020B0800000000000000" pitchFamily="34" charset="-122"/>
              </a:defRPr>
            </a:lvl1pPr>
          </a:lstStyle>
          <a:p>
            <a:r>
              <a:rPr lang="zh-CN" altLang="en-US" dirty="0">
                <a:solidFill>
                  <a:srgbClr val="C00000"/>
                </a:solidFill>
              </a:rPr>
              <a:t>大力推动高质量发展</a:t>
            </a:r>
          </a:p>
        </p:txBody>
      </p:sp>
      <p:sp>
        <p:nvSpPr>
          <p:cNvPr id="15" name="文本框 14"/>
          <p:cNvSpPr txBox="1"/>
          <p:nvPr/>
        </p:nvSpPr>
        <p:spPr>
          <a:xfrm>
            <a:off x="1386471" y="2275761"/>
            <a:ext cx="892271" cy="769441"/>
          </a:xfrm>
          <a:prstGeom prst="rect">
            <a:avLst/>
          </a:prstGeom>
          <a:noFill/>
        </p:spPr>
        <p:txBody>
          <a:bodyPr wrap="square" rtlCol="0">
            <a:spAutoFit/>
          </a:bodyPr>
          <a:lstStyle>
            <a:defPPr>
              <a:defRPr lang="zh-CN"/>
            </a:defPPr>
            <a:lvl1pPr>
              <a:defRPr sz="3200" b="1">
                <a:solidFill>
                  <a:srgbClr val="FFFF00"/>
                </a:solidFill>
                <a:latin typeface="思源黑体 CN Bold" panose="020B0800000000000000" pitchFamily="34" charset="-122"/>
                <a:ea typeface="思源黑体 CN Bold" panose="020B0800000000000000" pitchFamily="34" charset="-122"/>
              </a:defRPr>
            </a:lvl1pPr>
          </a:lstStyle>
          <a:p>
            <a:r>
              <a:rPr lang="zh-CN" altLang="en-US" sz="4400" dirty="0" smtClean="0"/>
              <a:t>一</a:t>
            </a:r>
            <a:endParaRPr lang="zh-CN" altLang="en-US" sz="4400" dirty="0"/>
          </a:p>
        </p:txBody>
      </p:sp>
      <p:sp>
        <p:nvSpPr>
          <p:cNvPr id="16" name="图文框 15"/>
          <p:cNvSpPr/>
          <p:nvPr/>
        </p:nvSpPr>
        <p:spPr>
          <a:xfrm>
            <a:off x="994586" y="3480930"/>
            <a:ext cx="9847585" cy="909193"/>
          </a:xfrm>
          <a:prstGeom prst="frame">
            <a:avLst>
              <a:gd name="adj1" fmla="val 5541"/>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五边形 16"/>
          <p:cNvSpPr/>
          <p:nvPr/>
        </p:nvSpPr>
        <p:spPr>
          <a:xfrm>
            <a:off x="994586" y="3504751"/>
            <a:ext cx="1676043" cy="885371"/>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2946400" y="3661469"/>
            <a:ext cx="7620000" cy="584775"/>
          </a:xfrm>
          <a:prstGeom prst="rect">
            <a:avLst/>
          </a:prstGeom>
          <a:noFill/>
        </p:spPr>
        <p:txBody>
          <a:bodyPr wrap="square" rtlCol="0">
            <a:spAutoFit/>
          </a:bodyPr>
          <a:lstStyle>
            <a:defPPr>
              <a:defRPr lang="zh-CN"/>
            </a:defPPr>
            <a:lvl1pPr>
              <a:defRPr sz="3200" b="1">
                <a:solidFill>
                  <a:srgbClr val="C00000"/>
                </a:solidFill>
                <a:latin typeface="思源黑体 CN Bold" panose="020B0800000000000000" pitchFamily="34" charset="-122"/>
                <a:ea typeface="思源黑体 CN Bold" panose="020B0800000000000000" pitchFamily="34" charset="-122"/>
              </a:defRPr>
            </a:lvl1pPr>
          </a:lstStyle>
          <a:p>
            <a:r>
              <a:rPr lang="zh-CN" altLang="en-US" dirty="0"/>
              <a:t>加大改革开放力度</a:t>
            </a:r>
          </a:p>
        </p:txBody>
      </p:sp>
      <p:sp>
        <p:nvSpPr>
          <p:cNvPr id="19" name="文本框 18"/>
          <p:cNvSpPr txBox="1"/>
          <p:nvPr/>
        </p:nvSpPr>
        <p:spPr>
          <a:xfrm>
            <a:off x="1386471" y="3569135"/>
            <a:ext cx="892271" cy="769441"/>
          </a:xfrm>
          <a:prstGeom prst="rect">
            <a:avLst/>
          </a:prstGeom>
          <a:noFill/>
        </p:spPr>
        <p:txBody>
          <a:bodyPr wrap="square" rtlCol="0">
            <a:spAutoFit/>
          </a:bodyPr>
          <a:lstStyle>
            <a:defPPr>
              <a:defRPr lang="zh-CN"/>
            </a:defPPr>
            <a:lvl1pPr>
              <a:defRPr sz="3200" b="1">
                <a:solidFill>
                  <a:srgbClr val="FFFF00"/>
                </a:solidFill>
                <a:latin typeface="思源黑体 CN Bold" panose="020B0800000000000000" pitchFamily="34" charset="-122"/>
                <a:ea typeface="思源黑体 CN Bold" panose="020B0800000000000000" pitchFamily="34" charset="-122"/>
              </a:defRPr>
            </a:lvl1pPr>
          </a:lstStyle>
          <a:p>
            <a:r>
              <a:rPr lang="zh-CN" altLang="en-US" sz="4400" dirty="0" smtClean="0"/>
              <a:t>二</a:t>
            </a:r>
            <a:endParaRPr lang="zh-CN" altLang="en-US" sz="4400" dirty="0"/>
          </a:p>
        </p:txBody>
      </p:sp>
      <p:sp>
        <p:nvSpPr>
          <p:cNvPr id="20" name="图文框 19"/>
          <p:cNvSpPr/>
          <p:nvPr/>
        </p:nvSpPr>
        <p:spPr>
          <a:xfrm>
            <a:off x="994586" y="4695735"/>
            <a:ext cx="9847585" cy="909193"/>
          </a:xfrm>
          <a:prstGeom prst="frame">
            <a:avLst>
              <a:gd name="adj1" fmla="val 5541"/>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五边形 20"/>
          <p:cNvSpPr/>
          <p:nvPr/>
        </p:nvSpPr>
        <p:spPr>
          <a:xfrm>
            <a:off x="994586" y="4719556"/>
            <a:ext cx="1676043" cy="885371"/>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2946400" y="4876274"/>
            <a:ext cx="7620000" cy="584775"/>
          </a:xfrm>
          <a:prstGeom prst="rect">
            <a:avLst/>
          </a:prstGeom>
          <a:noFill/>
        </p:spPr>
        <p:txBody>
          <a:bodyPr wrap="square" rtlCol="0">
            <a:spAutoFit/>
          </a:bodyPr>
          <a:lstStyle>
            <a:defPPr>
              <a:defRPr lang="zh-CN"/>
            </a:defPPr>
            <a:lvl1pPr>
              <a:defRPr sz="3200" b="1">
                <a:solidFill>
                  <a:srgbClr val="C00000"/>
                </a:solidFill>
                <a:latin typeface="思源黑体 CN Bold" panose="020B0800000000000000" pitchFamily="34" charset="-122"/>
                <a:ea typeface="思源黑体 CN Bold" panose="020B0800000000000000" pitchFamily="34" charset="-122"/>
              </a:defRPr>
            </a:lvl1pPr>
          </a:lstStyle>
          <a:p>
            <a:r>
              <a:rPr lang="zh-CN" altLang="en-US" dirty="0"/>
              <a:t>抓好决胜全面建成小康社会三大攻坚战</a:t>
            </a:r>
          </a:p>
        </p:txBody>
      </p:sp>
      <p:sp>
        <p:nvSpPr>
          <p:cNvPr id="23" name="文本框 22"/>
          <p:cNvSpPr txBox="1"/>
          <p:nvPr/>
        </p:nvSpPr>
        <p:spPr>
          <a:xfrm>
            <a:off x="1386471" y="4783940"/>
            <a:ext cx="892271" cy="769441"/>
          </a:xfrm>
          <a:prstGeom prst="rect">
            <a:avLst/>
          </a:prstGeom>
          <a:noFill/>
        </p:spPr>
        <p:txBody>
          <a:bodyPr wrap="square" rtlCol="0">
            <a:spAutoFit/>
          </a:bodyPr>
          <a:lstStyle>
            <a:defPPr>
              <a:defRPr lang="zh-CN"/>
            </a:defPPr>
            <a:lvl1pPr>
              <a:defRPr sz="3200" b="1">
                <a:solidFill>
                  <a:srgbClr val="FFFF00"/>
                </a:solidFill>
                <a:latin typeface="思源黑体 CN Bold" panose="020B0800000000000000" pitchFamily="34" charset="-122"/>
                <a:ea typeface="思源黑体 CN Bold" panose="020B0800000000000000" pitchFamily="34" charset="-122"/>
              </a:defRPr>
            </a:lvl1pPr>
          </a:lstStyle>
          <a:p>
            <a:r>
              <a:rPr lang="zh-CN" altLang="en-US" sz="4400" dirty="0" smtClean="0"/>
              <a:t>三</a:t>
            </a:r>
            <a:endParaRPr lang="zh-CN" altLang="en-US" sz="4400" dirty="0"/>
          </a:p>
        </p:txBody>
      </p:sp>
    </p:spTree>
    <p:extLst>
      <p:ext uri="{BB962C8B-B14F-4D97-AF65-F5344CB8AC3E}">
        <p14:creationId xmlns="" xmlns:p14="http://schemas.microsoft.com/office/powerpoint/2010/main" val="1220881791"/>
      </p:ext>
    </p:extLst>
  </p:cSld>
  <p:clrMapOvr>
    <a:masterClrMapping/>
  </p:clrMapOvr>
  <p:transition spd="slow" advClick="0" advTm="2000">
    <p:push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13000" b="-13000"/>
          </a:stretch>
        </a:blipFill>
        <a:effectLst/>
      </p:bgPr>
    </p:bg>
    <p:spTree>
      <p:nvGrpSpPr>
        <p:cNvPr id="1" name=""/>
        <p:cNvGrpSpPr/>
        <p:nvPr/>
      </p:nvGrpSpPr>
      <p:grpSpPr>
        <a:xfrm>
          <a:off x="0" y="0"/>
          <a:ext cx="0" cy="0"/>
          <a:chOff x="0" y="0"/>
          <a:chExt cx="0" cy="0"/>
        </a:xfrm>
      </p:grpSpPr>
      <p:sp>
        <p:nvSpPr>
          <p:cNvPr id="14" name="任意多边形 13"/>
          <p:cNvSpPr/>
          <p:nvPr/>
        </p:nvSpPr>
        <p:spPr>
          <a:xfrm>
            <a:off x="3263899" y="2329281"/>
            <a:ext cx="6838043" cy="3984432"/>
          </a:xfrm>
          <a:custGeom>
            <a:avLst/>
            <a:gdLst>
              <a:gd name="connsiteX0" fmla="*/ 1611085 w 8040914"/>
              <a:gd name="connsiteY0" fmla="*/ 0 h 5747657"/>
              <a:gd name="connsiteX1" fmla="*/ 8040914 w 8040914"/>
              <a:gd name="connsiteY1" fmla="*/ 4209143 h 5747657"/>
              <a:gd name="connsiteX2" fmla="*/ 6444342 w 8040914"/>
              <a:gd name="connsiteY2" fmla="*/ 5747657 h 5747657"/>
              <a:gd name="connsiteX3" fmla="*/ 0 w 8040914"/>
              <a:gd name="connsiteY3" fmla="*/ 1582057 h 5747657"/>
              <a:gd name="connsiteX4" fmla="*/ 1611085 w 8040914"/>
              <a:gd name="connsiteY4" fmla="*/ 0 h 57476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40914" h="5747657">
                <a:moveTo>
                  <a:pt x="1611085" y="0"/>
                </a:moveTo>
                <a:lnTo>
                  <a:pt x="8040914" y="4209143"/>
                </a:lnTo>
                <a:lnTo>
                  <a:pt x="6444342" y="5747657"/>
                </a:lnTo>
                <a:lnTo>
                  <a:pt x="0" y="1582057"/>
                </a:lnTo>
                <a:lnTo>
                  <a:pt x="1611085"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直角三角形 4"/>
          <p:cNvSpPr/>
          <p:nvPr/>
        </p:nvSpPr>
        <p:spPr>
          <a:xfrm rot="5400000">
            <a:off x="2032000" y="546099"/>
            <a:ext cx="1676400" cy="1676400"/>
          </a:xfrm>
          <a:prstGeom prst="rtTriangle">
            <a:avLst/>
          </a:prstGeom>
          <a:solidFill>
            <a:srgbClr val="FF0000">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直角三角形 3"/>
          <p:cNvSpPr/>
          <p:nvPr/>
        </p:nvSpPr>
        <p:spPr>
          <a:xfrm rot="5400000">
            <a:off x="0" y="0"/>
            <a:ext cx="4064000" cy="4064000"/>
          </a:xfrm>
          <a:prstGeom prst="r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p:nvSpPr>
        <p:spPr>
          <a:xfrm flipH="1">
            <a:off x="8128000" y="2990849"/>
            <a:ext cx="4064000" cy="3867149"/>
          </a:xfrm>
          <a:prstGeom prst="r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4064001" y="2668861"/>
            <a:ext cx="7173759" cy="830997"/>
          </a:xfrm>
          <a:prstGeom prst="rect">
            <a:avLst/>
          </a:prstGeom>
          <a:noFill/>
        </p:spPr>
        <p:txBody>
          <a:bodyPr wrap="none" rtlCol="0">
            <a:spAutoFit/>
          </a:bodyPr>
          <a:lstStyle>
            <a:defPPr>
              <a:defRPr lang="zh-CN"/>
            </a:defPPr>
            <a:lvl1pPr>
              <a:defRPr sz="4800">
                <a:solidFill>
                  <a:srgbClr val="C00000"/>
                </a:solidFill>
                <a:latin typeface="思源黑体 CN Bold" panose="020B0800000000000000" pitchFamily="34" charset="-122"/>
                <a:ea typeface="思源黑体 CN Bold" panose="020B0800000000000000" pitchFamily="34" charset="-122"/>
              </a:defRPr>
            </a:lvl1pPr>
          </a:lstStyle>
          <a:p>
            <a:r>
              <a:rPr lang="zh-CN" altLang="en-US" dirty="0"/>
              <a:t>对</a:t>
            </a:r>
            <a:r>
              <a:rPr lang="en-US" altLang="zh-CN" dirty="0"/>
              <a:t>2018</a:t>
            </a:r>
            <a:r>
              <a:rPr lang="zh-CN" altLang="en-US" dirty="0"/>
              <a:t>年政府工作的建议</a:t>
            </a:r>
          </a:p>
        </p:txBody>
      </p:sp>
      <p:sp>
        <p:nvSpPr>
          <p:cNvPr id="10" name="文本框 9"/>
          <p:cNvSpPr txBox="1"/>
          <p:nvPr/>
        </p:nvSpPr>
        <p:spPr>
          <a:xfrm>
            <a:off x="4064001" y="3318016"/>
            <a:ext cx="3624710" cy="584775"/>
          </a:xfrm>
          <a:prstGeom prst="rect">
            <a:avLst/>
          </a:prstGeom>
          <a:noFill/>
        </p:spPr>
        <p:txBody>
          <a:bodyPr wrap="none" rtlCol="0">
            <a:spAutoFit/>
          </a:bodyPr>
          <a:lstStyle>
            <a:defPPr>
              <a:defRPr lang="zh-CN"/>
            </a:defPPr>
            <a:lvl1pPr latinLnBrk="1">
              <a:defRPr sz="3200" b="1"/>
            </a:lvl1pPr>
          </a:lstStyle>
          <a:p>
            <a:r>
              <a:rPr lang="en-US" altLang="zh-CN" dirty="0"/>
              <a:t>working proposals</a:t>
            </a:r>
          </a:p>
        </p:txBody>
      </p:sp>
      <p:cxnSp>
        <p:nvCxnSpPr>
          <p:cNvPr id="13" name="直接连接符 12"/>
          <p:cNvCxnSpPr/>
          <p:nvPr/>
        </p:nvCxnSpPr>
        <p:spPr>
          <a:xfrm>
            <a:off x="3962372" y="2712403"/>
            <a:ext cx="0" cy="1111295"/>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5" name="图片 14"/>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11049771" y="80320"/>
            <a:ext cx="1142229" cy="1056740"/>
          </a:xfrm>
          <a:prstGeom prst="rect">
            <a:avLst/>
          </a:prstGeom>
        </p:spPr>
      </p:pic>
      <p:pic>
        <p:nvPicPr>
          <p:cNvPr id="16" name="图片 15"/>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 xmlns:a14="http://schemas.microsoft.com/office/drawing/2010/main" val="0"/>
              </a:ext>
            </a:extLst>
          </a:blip>
          <a:stretch>
            <a:fillRect/>
          </a:stretch>
        </p:blipFill>
        <p:spPr>
          <a:xfrm>
            <a:off x="10471539" y="264916"/>
            <a:ext cx="578232" cy="620421"/>
          </a:xfrm>
          <a:prstGeom prst="rect">
            <a:avLst/>
          </a:prstGeom>
        </p:spPr>
      </p:pic>
      <p:pic>
        <p:nvPicPr>
          <p:cNvPr id="3" name="图片 2"/>
          <p:cNvPicPr>
            <a:picLocks noChangeAspect="1"/>
          </p:cNvPicPr>
          <p:nvPr/>
        </p:nvPicPr>
        <p:blipFill>
          <a:blip r:embed="rId5" cstate="print">
            <a:clrChange>
              <a:clrFrom>
                <a:srgbClr val="FFFFFF"/>
              </a:clrFrom>
              <a:clrTo>
                <a:srgbClr val="FFFFFF">
                  <a:alpha val="0"/>
                </a:srgbClr>
              </a:clrTo>
            </a:clrChange>
          </a:blip>
          <a:stretch>
            <a:fillRect/>
          </a:stretch>
        </p:blipFill>
        <p:spPr>
          <a:xfrm>
            <a:off x="2181804" y="2413175"/>
            <a:ext cx="1688509" cy="1704216"/>
          </a:xfrm>
          <a:prstGeom prst="rect">
            <a:avLst/>
          </a:prstGeom>
        </p:spPr>
      </p:pic>
    </p:spTree>
    <p:extLst>
      <p:ext uri="{BB962C8B-B14F-4D97-AF65-F5344CB8AC3E}">
        <p14:creationId xmlns="" xmlns:p14="http://schemas.microsoft.com/office/powerpoint/2010/main" val="2050590243"/>
      </p:ext>
    </p:extLst>
  </p:cSld>
  <p:clrMapOvr>
    <a:masterClrMapping/>
  </p:clrMapOvr>
  <mc:AlternateContent xmlns:mc="http://schemas.openxmlformats.org/markup-compatibility/2006">
    <mc:Choice xmlns="" xmlns:p14="http://schemas.microsoft.com/office/powerpoint/2010/main" Requires="p14">
      <p:transition spd="slow" p14:dur="1500" advClick="0" advTm="2000">
        <p:split orient="vert"/>
      </p:transition>
    </mc:Choice>
    <mc:Fallback>
      <p:transition spd="slow" advClick="0" advTm="2000">
        <p:split orient="vert"/>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13000" b="-13000"/>
          </a:stretch>
        </a:blipFill>
        <a:effectLst/>
      </p:bgPr>
    </p:bg>
    <p:spTree>
      <p:nvGrpSpPr>
        <p:cNvPr id="1" name=""/>
        <p:cNvGrpSpPr/>
        <p:nvPr/>
      </p:nvGrpSpPr>
      <p:grpSpPr>
        <a:xfrm>
          <a:off x="0" y="0"/>
          <a:ext cx="0" cy="0"/>
          <a:chOff x="0" y="0"/>
          <a:chExt cx="0" cy="0"/>
        </a:xfrm>
      </p:grpSpPr>
      <p:sp>
        <p:nvSpPr>
          <p:cNvPr id="5" name="矩形 4"/>
          <p:cNvSpPr/>
          <p:nvPr/>
        </p:nvSpPr>
        <p:spPr>
          <a:xfrm>
            <a:off x="0" y="-1"/>
            <a:ext cx="12192000" cy="762001"/>
          </a:xfrm>
          <a:prstGeom prst="rect">
            <a:avLst/>
          </a:prstGeom>
          <a:gradFill flip="none" rotWithShape="1">
            <a:gsLst>
              <a:gs pos="0">
                <a:srgbClr val="850001"/>
              </a:gs>
              <a:gs pos="65000">
                <a:srgbClr val="C00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0" y="6676571"/>
            <a:ext cx="12192000" cy="181429"/>
          </a:xfrm>
          <a:prstGeom prst="rect">
            <a:avLst/>
          </a:prstGeom>
          <a:gradFill flip="none" rotWithShape="1">
            <a:gsLst>
              <a:gs pos="0">
                <a:srgbClr val="850001"/>
              </a:gs>
              <a:gs pos="65000">
                <a:srgbClr val="C00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994586" y="-118755"/>
            <a:ext cx="1142229" cy="1056740"/>
          </a:xfrm>
          <a:prstGeom prst="rect">
            <a:avLst/>
          </a:prstGeom>
        </p:spPr>
      </p:pic>
      <p:pic>
        <p:nvPicPr>
          <p:cNvPr id="8" name="图片 7"/>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 xmlns:a14="http://schemas.microsoft.com/office/drawing/2010/main" val="0"/>
              </a:ext>
            </a:extLst>
          </a:blip>
          <a:stretch>
            <a:fillRect/>
          </a:stretch>
        </p:blipFill>
        <p:spPr>
          <a:xfrm>
            <a:off x="416354" y="65841"/>
            <a:ext cx="578232" cy="620421"/>
          </a:xfrm>
          <a:prstGeom prst="rect">
            <a:avLst/>
          </a:prstGeom>
        </p:spPr>
      </p:pic>
      <p:pic>
        <p:nvPicPr>
          <p:cNvPr id="9" name="图片 8"/>
          <p:cNvPicPr>
            <a:picLocks noChangeAspect="1"/>
          </p:cNvPicPr>
          <p:nvPr/>
        </p:nvPicPr>
        <p:blipFill>
          <a:blip r:embed="rId5" cstate="print">
            <a:duotone>
              <a:schemeClr val="bg2">
                <a:shade val="45000"/>
                <a:satMod val="135000"/>
              </a:schemeClr>
              <a:prstClr val="white"/>
            </a:duotone>
            <a:extLst>
              <a:ext uri="{BEBA8EAE-BF5A-486C-A8C5-ECC9F3942E4B}">
                <a14:imgProps xmlns="" xmlns:a14="http://schemas.microsoft.com/office/drawing/2010/main">
                  <a14:imgLayer r:embed="rId6">
                    <a14:imgEffect>
                      <a14:artisticPencilSketch/>
                    </a14:imgEffect>
                    <a14:imgEffect>
                      <a14:colorTemperature colorTemp="5300"/>
                    </a14:imgEffect>
                    <a14:imgEffect>
                      <a14:saturation sat="300000"/>
                    </a14:imgEffect>
                  </a14:imgLayer>
                </a14:imgProps>
              </a:ext>
              <a:ext uri="{28A0092B-C50C-407E-A947-70E740481C1C}">
                <a14:useLocalDpi xmlns="" xmlns:a14="http://schemas.microsoft.com/office/drawing/2010/main" val="0"/>
              </a:ext>
            </a:extLst>
          </a:blip>
          <a:stretch>
            <a:fillRect/>
          </a:stretch>
        </p:blipFill>
        <p:spPr>
          <a:xfrm>
            <a:off x="3819127" y="3012868"/>
            <a:ext cx="8372873" cy="3663703"/>
          </a:xfrm>
          <a:prstGeom prst="rect">
            <a:avLst/>
          </a:prstGeom>
        </p:spPr>
      </p:pic>
      <p:sp>
        <p:nvSpPr>
          <p:cNvPr id="10" name="文本框 9"/>
          <p:cNvSpPr txBox="1"/>
          <p:nvPr/>
        </p:nvSpPr>
        <p:spPr>
          <a:xfrm>
            <a:off x="5302251" y="7805"/>
            <a:ext cx="6590266" cy="769441"/>
          </a:xfrm>
          <a:prstGeom prst="rect">
            <a:avLst/>
          </a:prstGeom>
          <a:noFill/>
        </p:spPr>
        <p:txBody>
          <a:bodyPr wrap="none" rtlCol="0">
            <a:spAutoFit/>
          </a:bodyPr>
          <a:lstStyle>
            <a:defPPr>
              <a:defRPr lang="zh-CN"/>
            </a:defPPr>
            <a:lvl1pPr>
              <a:defRPr sz="4800">
                <a:solidFill>
                  <a:srgbClr val="C00000"/>
                </a:solidFill>
                <a:latin typeface="思源黑体 CN Bold" panose="020B0800000000000000" pitchFamily="34" charset="-122"/>
                <a:ea typeface="思源黑体 CN Bold" panose="020B0800000000000000" pitchFamily="34" charset="-122"/>
              </a:defRPr>
            </a:lvl1pPr>
          </a:lstStyle>
          <a:p>
            <a:r>
              <a:rPr lang="zh-CN" altLang="en-US" sz="4400" dirty="0">
                <a:solidFill>
                  <a:srgbClr val="FFFF00"/>
                </a:solidFill>
              </a:rPr>
              <a:t>对</a:t>
            </a:r>
            <a:r>
              <a:rPr lang="en-US" altLang="zh-CN" sz="4400" dirty="0">
                <a:solidFill>
                  <a:srgbClr val="FFFF00"/>
                </a:solidFill>
              </a:rPr>
              <a:t>2018</a:t>
            </a:r>
            <a:r>
              <a:rPr lang="zh-CN" altLang="en-US" sz="4400" dirty="0">
                <a:solidFill>
                  <a:srgbClr val="FFFF00"/>
                </a:solidFill>
              </a:rPr>
              <a:t>年政府工作的建议</a:t>
            </a:r>
          </a:p>
        </p:txBody>
      </p:sp>
      <p:grpSp>
        <p:nvGrpSpPr>
          <p:cNvPr id="12" name="组合 11">
            <a:extLst>
              <a:ext uri="{FF2B5EF4-FFF2-40B4-BE49-F238E27FC236}">
                <a16:creationId xmlns="" xmlns:a16="http://schemas.microsoft.com/office/drawing/2014/main" id="{2A2038F7-284C-4FAB-B8EE-19131D86E97F}"/>
              </a:ext>
            </a:extLst>
          </p:cNvPr>
          <p:cNvGrpSpPr/>
          <p:nvPr/>
        </p:nvGrpSpPr>
        <p:grpSpPr>
          <a:xfrm>
            <a:off x="-577524" y="1349877"/>
            <a:ext cx="5428677" cy="5552057"/>
            <a:chOff x="712269" y="1569420"/>
            <a:chExt cx="4355031" cy="4454009"/>
          </a:xfrm>
        </p:grpSpPr>
        <p:pic>
          <p:nvPicPr>
            <p:cNvPr id="13" name="图片 12">
              <a:extLst>
                <a:ext uri="{FF2B5EF4-FFF2-40B4-BE49-F238E27FC236}">
                  <a16:creationId xmlns="" xmlns:a16="http://schemas.microsoft.com/office/drawing/2014/main" id="{B33A9A0C-F47F-4BAE-9453-089F76F6658C}"/>
                </a:ext>
              </a:extLst>
            </p:cNvPr>
            <p:cNvPicPr>
              <a:picLocks noChangeAspect="1"/>
            </p:cNvPicPr>
            <p:nvPr/>
          </p:nvPicPr>
          <p:blipFill>
            <a:blip r:embed="rId7" cstate="print">
              <a:extLst>
                <a:ext uri="{28A0092B-C50C-407E-A947-70E740481C1C}">
                  <a14:useLocalDpi xmlns="" xmlns:a14="http://schemas.microsoft.com/office/drawing/2010/main" val="0"/>
                </a:ext>
              </a:extLst>
            </a:blip>
            <a:stretch>
              <a:fillRect/>
            </a:stretch>
          </p:blipFill>
          <p:spPr>
            <a:xfrm>
              <a:off x="712269" y="1569420"/>
              <a:ext cx="4355031" cy="4454009"/>
            </a:xfrm>
            <a:prstGeom prst="rect">
              <a:avLst/>
            </a:prstGeom>
          </p:spPr>
        </p:pic>
        <p:pic>
          <p:nvPicPr>
            <p:cNvPr id="14" name="图片 13">
              <a:extLst>
                <a:ext uri="{FF2B5EF4-FFF2-40B4-BE49-F238E27FC236}">
                  <a16:creationId xmlns="" xmlns:a16="http://schemas.microsoft.com/office/drawing/2014/main" id="{2B27E4D6-E225-43F9-A955-D4880F3D21F8}"/>
                </a:ext>
              </a:extLst>
            </p:cNvPr>
            <p:cNvPicPr>
              <a:picLocks noChangeAspect="1"/>
            </p:cNvPicPr>
            <p:nvPr/>
          </p:nvPicPr>
          <p:blipFill rotWithShape="1">
            <a:blip r:embed="rId8" cstate="print">
              <a:extLst>
                <a:ext uri="{28A0092B-C50C-407E-A947-70E740481C1C}">
                  <a14:useLocalDpi xmlns="" xmlns:a14="http://schemas.microsoft.com/office/drawing/2010/main" val="0"/>
                </a:ext>
              </a:extLst>
            </a:blip>
            <a:srcRect r="1629" b="14657"/>
            <a:stretch/>
          </p:blipFill>
          <p:spPr>
            <a:xfrm>
              <a:off x="1097278" y="2149041"/>
              <a:ext cx="3649982" cy="2064819"/>
            </a:xfrm>
            <a:prstGeom prst="rect">
              <a:avLst/>
            </a:prstGeom>
          </p:spPr>
        </p:pic>
      </p:grpSp>
      <p:sp>
        <p:nvSpPr>
          <p:cNvPr id="2" name="矩形 1"/>
          <p:cNvSpPr/>
          <p:nvPr/>
        </p:nvSpPr>
        <p:spPr>
          <a:xfrm>
            <a:off x="190224" y="3888300"/>
            <a:ext cx="3974165" cy="461665"/>
          </a:xfrm>
          <a:prstGeom prst="rect">
            <a:avLst/>
          </a:prstGeom>
        </p:spPr>
        <p:txBody>
          <a:bodyPr wrap="none">
            <a:spAutoFit/>
          </a:bodyPr>
          <a:lstStyle/>
          <a:p>
            <a:pPr algn="just"/>
            <a:r>
              <a:rPr lang="zh-CN" altLang="en-US" sz="2400" b="1" kern="100" dirty="0">
                <a:solidFill>
                  <a:srgbClr val="FFFF00"/>
                </a:solidFill>
                <a:latin typeface="思源黑体 CN Normal" panose="020B0400000000000000" pitchFamily="34" charset="-122"/>
                <a:ea typeface="思源黑体 CN Normal" panose="020B0400000000000000" pitchFamily="34" charset="-122"/>
                <a:cs typeface="Times New Roman" panose="02020603050405020304" pitchFamily="18" charset="0"/>
              </a:rPr>
              <a:t>深入推进供给侧结构性改革</a:t>
            </a:r>
            <a:endParaRPr lang="zh-CN" altLang="en-US" sz="1400" kern="100" dirty="0">
              <a:solidFill>
                <a:srgbClr val="FFFF00"/>
              </a:solidFill>
              <a:effectLst/>
              <a:latin typeface="思源黑体 CN Normal" panose="020B0400000000000000" pitchFamily="34" charset="-122"/>
              <a:ea typeface="思源黑体 CN Normal" panose="020B0400000000000000" pitchFamily="34" charset="-122"/>
              <a:cs typeface="Times New Roman" panose="02020603050405020304" pitchFamily="18" charset="0"/>
            </a:endParaRPr>
          </a:p>
        </p:txBody>
      </p:sp>
      <p:sp>
        <p:nvSpPr>
          <p:cNvPr id="16" name="文本框 15"/>
          <p:cNvSpPr txBox="1"/>
          <p:nvPr/>
        </p:nvSpPr>
        <p:spPr>
          <a:xfrm>
            <a:off x="5090527" y="1440866"/>
            <a:ext cx="6288901" cy="523220"/>
          </a:xfrm>
          <a:prstGeom prst="rect">
            <a:avLst/>
          </a:prstGeom>
          <a:noFill/>
        </p:spPr>
        <p:txBody>
          <a:bodyPr wrap="none" rtlCol="0">
            <a:spAutoFit/>
          </a:bodyPr>
          <a:lstStyle>
            <a:defPPr>
              <a:defRPr lang="zh-CN"/>
            </a:defPPr>
            <a:lvl1pPr>
              <a:defRPr sz="4800">
                <a:solidFill>
                  <a:srgbClr val="C00000"/>
                </a:solidFill>
                <a:latin typeface="思源黑体 CN Bold" panose="020B0800000000000000" pitchFamily="34" charset="-122"/>
                <a:ea typeface="思源黑体 CN Bold" panose="020B0800000000000000" pitchFamily="34" charset="-122"/>
              </a:defRPr>
            </a:lvl1pPr>
          </a:lstStyle>
          <a:p>
            <a:r>
              <a:rPr lang="zh-CN" altLang="en-US" sz="2800" dirty="0"/>
              <a:t>坚持把发展经济着力点放在实体经济上</a:t>
            </a:r>
          </a:p>
        </p:txBody>
      </p:sp>
      <p:sp>
        <p:nvSpPr>
          <p:cNvPr id="17" name="文本框 16"/>
          <p:cNvSpPr txBox="1"/>
          <p:nvPr/>
        </p:nvSpPr>
        <p:spPr>
          <a:xfrm>
            <a:off x="5090527" y="2027137"/>
            <a:ext cx="6686446" cy="5262979"/>
          </a:xfrm>
          <a:prstGeom prst="rect">
            <a:avLst/>
          </a:prstGeom>
          <a:noFill/>
        </p:spPr>
        <p:txBody>
          <a:bodyPr wrap="square" rtlCol="0">
            <a:spAutoFit/>
          </a:bodyPr>
          <a:lstStyle>
            <a:defPPr>
              <a:defRPr lang="zh-CN"/>
            </a:defPPr>
            <a:lvl1pPr>
              <a:defRPr sz="4800">
                <a:solidFill>
                  <a:srgbClr val="C00000"/>
                </a:solidFill>
                <a:latin typeface="思源黑体 CN Bold" panose="020B0800000000000000" pitchFamily="34" charset="-122"/>
                <a:ea typeface="思源黑体 CN Bold" panose="020B0800000000000000" pitchFamily="34" charset="-122"/>
              </a:defRPr>
            </a:lvl1pPr>
          </a:lstStyle>
          <a:p>
            <a:pPr marL="342900" indent="-342900">
              <a:lnSpc>
                <a:spcPct val="120000"/>
              </a:lnSpc>
              <a:buClr>
                <a:srgbClr val="C00000"/>
              </a:buClr>
              <a:buFont typeface="Wingdings" panose="05000000000000000000" pitchFamily="2" charset="2"/>
              <a:buChar char="l"/>
            </a:pPr>
            <a:r>
              <a:rPr lang="zh-CN" altLang="en-US" sz="2000" dirty="0">
                <a:solidFill>
                  <a:schemeClr val="tx1">
                    <a:lumMod val="65000"/>
                    <a:lumOff val="35000"/>
                  </a:schemeClr>
                </a:solidFill>
                <a:latin typeface="思源黑体 CN Normal" panose="020B0400000000000000" pitchFamily="34" charset="-122"/>
                <a:ea typeface="思源黑体 CN Normal" panose="020B0400000000000000" pitchFamily="34" charset="-122"/>
              </a:rPr>
              <a:t>发展壮大新</a:t>
            </a:r>
            <a:r>
              <a:rPr lang="zh-CN" altLang="en-US" sz="2000" dirty="0" smtClean="0">
                <a:solidFill>
                  <a:schemeClr val="tx1">
                    <a:lumMod val="65000"/>
                    <a:lumOff val="35000"/>
                  </a:schemeClr>
                </a:solidFill>
                <a:latin typeface="思源黑体 CN Normal" panose="020B0400000000000000" pitchFamily="34" charset="-122"/>
                <a:ea typeface="思源黑体 CN Normal" panose="020B0400000000000000" pitchFamily="34" charset="-122"/>
              </a:rPr>
              <a:t>动能</a:t>
            </a:r>
            <a:endParaRPr lang="en-US" altLang="zh-CN" sz="2000" dirty="0" smtClean="0">
              <a:solidFill>
                <a:schemeClr val="tx1">
                  <a:lumMod val="65000"/>
                  <a:lumOff val="35000"/>
                </a:schemeClr>
              </a:solidFill>
              <a:latin typeface="思源黑体 CN Normal" panose="020B0400000000000000" pitchFamily="34" charset="-122"/>
              <a:ea typeface="思源黑体 CN Normal" panose="020B0400000000000000" pitchFamily="34" charset="-122"/>
            </a:endParaRPr>
          </a:p>
          <a:p>
            <a:pPr marL="342900" indent="-342900">
              <a:lnSpc>
                <a:spcPct val="120000"/>
              </a:lnSpc>
              <a:buClr>
                <a:srgbClr val="C00000"/>
              </a:buClr>
              <a:buFont typeface="Wingdings" panose="05000000000000000000" pitchFamily="2" charset="2"/>
              <a:buChar char="l"/>
            </a:pPr>
            <a:r>
              <a:rPr lang="zh-CN" altLang="en-US" sz="2000" dirty="0">
                <a:solidFill>
                  <a:schemeClr val="tx1">
                    <a:lumMod val="65000"/>
                    <a:lumOff val="35000"/>
                  </a:schemeClr>
                </a:solidFill>
                <a:latin typeface="思源黑体 CN Normal" panose="020B0400000000000000" pitchFamily="34" charset="-122"/>
                <a:ea typeface="思源黑体 CN Normal" panose="020B0400000000000000" pitchFamily="34" charset="-122"/>
              </a:rPr>
              <a:t>发展智能产业，拓展智能生活</a:t>
            </a:r>
          </a:p>
          <a:p>
            <a:pPr marL="342900" indent="-342900">
              <a:lnSpc>
                <a:spcPct val="120000"/>
              </a:lnSpc>
              <a:buClr>
                <a:srgbClr val="C00000"/>
              </a:buClr>
              <a:buFont typeface="Wingdings" panose="05000000000000000000" pitchFamily="2" charset="2"/>
              <a:buChar char="l"/>
            </a:pPr>
            <a:r>
              <a:rPr lang="zh-CN" altLang="en-US" sz="2000" dirty="0">
                <a:solidFill>
                  <a:schemeClr val="tx1">
                    <a:lumMod val="65000"/>
                    <a:lumOff val="35000"/>
                  </a:schemeClr>
                </a:solidFill>
                <a:latin typeface="思源黑体 CN Normal" panose="020B0400000000000000" pitchFamily="34" charset="-122"/>
                <a:ea typeface="思源黑体 CN Normal" panose="020B0400000000000000" pitchFamily="34" charset="-122"/>
              </a:rPr>
              <a:t>运用新技术、新业态、新模式，大力改造提升传统产业</a:t>
            </a:r>
          </a:p>
          <a:p>
            <a:pPr marL="342900" indent="-342900">
              <a:lnSpc>
                <a:spcPct val="120000"/>
              </a:lnSpc>
              <a:buClr>
                <a:srgbClr val="C00000"/>
              </a:buClr>
              <a:buFont typeface="Wingdings" panose="05000000000000000000" pitchFamily="2" charset="2"/>
              <a:buChar char="l"/>
            </a:pPr>
            <a:r>
              <a:rPr lang="zh-CN" altLang="en-US" sz="2000" dirty="0">
                <a:solidFill>
                  <a:schemeClr val="tx1">
                    <a:lumMod val="65000"/>
                    <a:lumOff val="35000"/>
                  </a:schemeClr>
                </a:solidFill>
                <a:latin typeface="思源黑体 CN Normal" panose="020B0400000000000000" pitchFamily="34" charset="-122"/>
                <a:ea typeface="思源黑体 CN Normal" panose="020B0400000000000000" pitchFamily="34" charset="-122"/>
              </a:rPr>
              <a:t>加强新兴产业统计</a:t>
            </a:r>
          </a:p>
          <a:p>
            <a:pPr marL="342900" indent="-342900">
              <a:lnSpc>
                <a:spcPct val="120000"/>
              </a:lnSpc>
              <a:buClr>
                <a:srgbClr val="C00000"/>
              </a:buClr>
              <a:buFont typeface="Wingdings" panose="05000000000000000000" pitchFamily="2" charset="2"/>
              <a:buChar char="l"/>
            </a:pPr>
            <a:r>
              <a:rPr lang="zh-CN" altLang="en-US" sz="2000" dirty="0">
                <a:solidFill>
                  <a:schemeClr val="tx1">
                    <a:lumMod val="65000"/>
                    <a:lumOff val="35000"/>
                  </a:schemeClr>
                </a:solidFill>
                <a:latin typeface="思源黑体 CN Normal" panose="020B0400000000000000" pitchFamily="34" charset="-122"/>
                <a:ea typeface="思源黑体 CN Normal" panose="020B0400000000000000" pitchFamily="34" charset="-122"/>
              </a:rPr>
              <a:t>加大网络提速降费力</a:t>
            </a:r>
            <a:r>
              <a:rPr lang="zh-CN" altLang="en-US" sz="2000" dirty="0" smtClean="0">
                <a:solidFill>
                  <a:schemeClr val="tx1">
                    <a:lumMod val="65000"/>
                    <a:lumOff val="35000"/>
                  </a:schemeClr>
                </a:solidFill>
                <a:latin typeface="思源黑体 CN Normal" panose="020B0400000000000000" pitchFamily="34" charset="-122"/>
                <a:ea typeface="思源黑体 CN Normal" panose="020B0400000000000000" pitchFamily="34" charset="-122"/>
              </a:rPr>
              <a:t>度、</a:t>
            </a:r>
            <a:r>
              <a:rPr lang="zh-CN" altLang="en-US" sz="2000" dirty="0">
                <a:solidFill>
                  <a:schemeClr val="tx1">
                    <a:lumMod val="65000"/>
                    <a:lumOff val="35000"/>
                  </a:schemeClr>
                </a:solidFill>
                <a:latin typeface="思源黑体 CN Normal" panose="020B0400000000000000" pitchFamily="34" charset="-122"/>
                <a:ea typeface="思源黑体 CN Normal" panose="020B0400000000000000" pitchFamily="34" charset="-122"/>
              </a:rPr>
              <a:t>取消流量“漫游”费</a:t>
            </a:r>
          </a:p>
          <a:p>
            <a:pPr marL="342900" indent="-342900">
              <a:lnSpc>
                <a:spcPct val="120000"/>
              </a:lnSpc>
              <a:buClr>
                <a:srgbClr val="C00000"/>
              </a:buClr>
              <a:buFont typeface="Wingdings" panose="05000000000000000000" pitchFamily="2" charset="2"/>
              <a:buChar char="l"/>
            </a:pPr>
            <a:r>
              <a:rPr lang="zh-CN" altLang="en-US" sz="2000" dirty="0">
                <a:solidFill>
                  <a:schemeClr val="tx1">
                    <a:lumMod val="65000"/>
                    <a:lumOff val="35000"/>
                  </a:schemeClr>
                </a:solidFill>
                <a:latin typeface="思源黑体 CN Normal" panose="020B0400000000000000" pitchFamily="34" charset="-122"/>
                <a:ea typeface="思源黑体 CN Normal" panose="020B0400000000000000" pitchFamily="34" charset="-122"/>
              </a:rPr>
              <a:t>加快制造强国</a:t>
            </a:r>
            <a:r>
              <a:rPr lang="zh-CN" altLang="en-US" sz="2000" dirty="0" smtClean="0">
                <a:solidFill>
                  <a:schemeClr val="tx1">
                    <a:lumMod val="65000"/>
                    <a:lumOff val="35000"/>
                  </a:schemeClr>
                </a:solidFill>
                <a:latin typeface="思源黑体 CN Normal" panose="020B0400000000000000" pitchFamily="34" charset="-122"/>
                <a:ea typeface="思源黑体 CN Normal" panose="020B0400000000000000" pitchFamily="34" charset="-122"/>
              </a:rPr>
              <a:t>建设</a:t>
            </a:r>
            <a:endParaRPr lang="en-US" altLang="zh-CN" sz="2000" dirty="0" smtClean="0">
              <a:solidFill>
                <a:schemeClr val="tx1">
                  <a:lumMod val="65000"/>
                  <a:lumOff val="35000"/>
                </a:schemeClr>
              </a:solidFill>
              <a:latin typeface="思源黑体 CN Normal" panose="020B0400000000000000" pitchFamily="34" charset="-122"/>
              <a:ea typeface="思源黑体 CN Normal" panose="020B0400000000000000" pitchFamily="34" charset="-122"/>
            </a:endParaRPr>
          </a:p>
          <a:p>
            <a:pPr marL="342900" indent="-342900">
              <a:lnSpc>
                <a:spcPct val="120000"/>
              </a:lnSpc>
              <a:buClr>
                <a:srgbClr val="C00000"/>
              </a:buClr>
              <a:buFont typeface="Wingdings" panose="05000000000000000000" pitchFamily="2" charset="2"/>
              <a:buChar char="l"/>
            </a:pPr>
            <a:r>
              <a:rPr lang="zh-CN" altLang="en-US" sz="2000" dirty="0">
                <a:solidFill>
                  <a:schemeClr val="tx1">
                    <a:lumMod val="65000"/>
                    <a:lumOff val="35000"/>
                  </a:schemeClr>
                </a:solidFill>
                <a:latin typeface="思源黑体 CN Normal" panose="020B0400000000000000" pitchFamily="34" charset="-122"/>
                <a:ea typeface="思源黑体 CN Normal" panose="020B0400000000000000" pitchFamily="34" charset="-122"/>
              </a:rPr>
              <a:t>强化产品质量监管</a:t>
            </a:r>
          </a:p>
          <a:p>
            <a:pPr marL="342900" indent="-342900">
              <a:lnSpc>
                <a:spcPct val="120000"/>
              </a:lnSpc>
              <a:buClr>
                <a:srgbClr val="C00000"/>
              </a:buClr>
              <a:buFont typeface="Wingdings" panose="05000000000000000000" pitchFamily="2" charset="2"/>
              <a:buChar char="l"/>
            </a:pPr>
            <a:r>
              <a:rPr lang="zh-CN" altLang="en-US" sz="2000" dirty="0">
                <a:solidFill>
                  <a:schemeClr val="tx1">
                    <a:lumMod val="65000"/>
                    <a:lumOff val="35000"/>
                  </a:schemeClr>
                </a:solidFill>
                <a:latin typeface="思源黑体 CN Normal" panose="020B0400000000000000" pitchFamily="34" charset="-122"/>
                <a:ea typeface="思源黑体 CN Normal" panose="020B0400000000000000" pitchFamily="34" charset="-122"/>
              </a:rPr>
              <a:t>加快消化粮食库存</a:t>
            </a:r>
          </a:p>
          <a:p>
            <a:pPr marL="342900" indent="-342900">
              <a:lnSpc>
                <a:spcPct val="120000"/>
              </a:lnSpc>
              <a:buClr>
                <a:srgbClr val="C00000"/>
              </a:buClr>
              <a:buFont typeface="Wingdings" panose="05000000000000000000" pitchFamily="2" charset="2"/>
              <a:buChar char="l"/>
            </a:pPr>
            <a:r>
              <a:rPr lang="zh-CN" altLang="en-US" sz="2000" dirty="0">
                <a:solidFill>
                  <a:schemeClr val="tx1">
                    <a:lumMod val="65000"/>
                    <a:lumOff val="35000"/>
                  </a:schemeClr>
                </a:solidFill>
                <a:latin typeface="思源黑体 CN Normal" panose="020B0400000000000000" pitchFamily="34" charset="-122"/>
                <a:ea typeface="思源黑体 CN Normal" panose="020B0400000000000000" pitchFamily="34" charset="-122"/>
              </a:rPr>
              <a:t>深化“放管服”改革</a:t>
            </a:r>
          </a:p>
          <a:p>
            <a:pPr marL="342900" indent="-342900">
              <a:lnSpc>
                <a:spcPct val="120000"/>
              </a:lnSpc>
              <a:buClr>
                <a:srgbClr val="C00000"/>
              </a:buClr>
              <a:buFont typeface="Wingdings" panose="05000000000000000000" pitchFamily="2" charset="2"/>
              <a:buChar char="l"/>
            </a:pPr>
            <a:r>
              <a:rPr lang="zh-CN" altLang="en-US" sz="2000" dirty="0">
                <a:solidFill>
                  <a:schemeClr val="tx1">
                    <a:lumMod val="65000"/>
                    <a:lumOff val="35000"/>
                  </a:schemeClr>
                </a:solidFill>
                <a:latin typeface="思源黑体 CN Normal" panose="020B0400000000000000" pitchFamily="34" charset="-122"/>
                <a:ea typeface="思源黑体 CN Normal" panose="020B0400000000000000" pitchFamily="34" charset="-122"/>
              </a:rPr>
              <a:t>加快政府信息系统互联互通，打通信息孤岛</a:t>
            </a:r>
          </a:p>
          <a:p>
            <a:pPr marL="342900" indent="-342900">
              <a:lnSpc>
                <a:spcPct val="120000"/>
              </a:lnSpc>
              <a:buClr>
                <a:srgbClr val="C00000"/>
              </a:buClr>
              <a:buFont typeface="Wingdings" panose="05000000000000000000" pitchFamily="2" charset="2"/>
              <a:buChar char="l"/>
            </a:pPr>
            <a:r>
              <a:rPr lang="zh-CN" altLang="en-US" sz="2000" dirty="0">
                <a:solidFill>
                  <a:schemeClr val="tx1">
                    <a:lumMod val="65000"/>
                    <a:lumOff val="35000"/>
                  </a:schemeClr>
                </a:solidFill>
                <a:latin typeface="思源黑体 CN Normal" panose="020B0400000000000000" pitchFamily="34" charset="-122"/>
                <a:ea typeface="思源黑体 CN Normal" panose="020B0400000000000000" pitchFamily="34" charset="-122"/>
              </a:rPr>
              <a:t>进一步减轻企业税负</a:t>
            </a:r>
          </a:p>
          <a:p>
            <a:pPr marL="342900" indent="-342900">
              <a:lnSpc>
                <a:spcPct val="120000"/>
              </a:lnSpc>
              <a:buClr>
                <a:srgbClr val="C00000"/>
              </a:buClr>
              <a:buFont typeface="Wingdings" panose="05000000000000000000" pitchFamily="2" charset="2"/>
              <a:buChar char="l"/>
            </a:pPr>
            <a:endParaRPr lang="zh-CN" altLang="en-US" sz="2000" dirty="0">
              <a:solidFill>
                <a:schemeClr val="tx1">
                  <a:lumMod val="65000"/>
                  <a:lumOff val="35000"/>
                </a:schemeClr>
              </a:solidFill>
              <a:latin typeface="思源黑体 CN Normal" panose="020B0400000000000000" pitchFamily="34" charset="-122"/>
              <a:ea typeface="思源黑体 CN Normal" panose="020B0400000000000000" pitchFamily="34" charset="-122"/>
            </a:endParaRPr>
          </a:p>
          <a:p>
            <a:pPr marL="342900" indent="-342900">
              <a:lnSpc>
                <a:spcPct val="120000"/>
              </a:lnSpc>
              <a:buClr>
                <a:srgbClr val="C00000"/>
              </a:buClr>
              <a:buFont typeface="Wingdings" panose="05000000000000000000" pitchFamily="2" charset="2"/>
              <a:buChar char="l"/>
            </a:pPr>
            <a:endParaRPr lang="zh-CN" altLang="en-US" sz="2000" dirty="0">
              <a:solidFill>
                <a:schemeClr val="tx1">
                  <a:lumMod val="65000"/>
                  <a:lumOff val="35000"/>
                </a:schemeClr>
              </a:solidFill>
              <a:latin typeface="思源黑体 CN Normal" panose="020B0400000000000000" pitchFamily="34" charset="-122"/>
              <a:ea typeface="思源黑体 CN Normal" panose="020B0400000000000000" pitchFamily="34" charset="-122"/>
            </a:endParaRPr>
          </a:p>
          <a:p>
            <a:pPr marL="342900" indent="-342900">
              <a:lnSpc>
                <a:spcPct val="120000"/>
              </a:lnSpc>
              <a:buClr>
                <a:srgbClr val="C00000"/>
              </a:buClr>
              <a:buFont typeface="Wingdings" panose="05000000000000000000" pitchFamily="2" charset="2"/>
              <a:buChar char="l"/>
            </a:pPr>
            <a:endParaRPr lang="zh-CN" altLang="en-US" sz="2000" dirty="0">
              <a:solidFill>
                <a:schemeClr val="tx1">
                  <a:lumMod val="65000"/>
                  <a:lumOff val="35000"/>
                </a:schemeClr>
              </a:solidFill>
              <a:latin typeface="思源黑体 CN Normal" panose="020B0400000000000000" pitchFamily="34" charset="-122"/>
              <a:ea typeface="思源黑体 CN Normal" panose="020B0400000000000000" pitchFamily="34" charset="-122"/>
            </a:endParaRPr>
          </a:p>
        </p:txBody>
      </p:sp>
    </p:spTree>
    <p:extLst>
      <p:ext uri="{BB962C8B-B14F-4D97-AF65-F5344CB8AC3E}">
        <p14:creationId xmlns="" xmlns:p14="http://schemas.microsoft.com/office/powerpoint/2010/main" val="583453624"/>
      </p:ext>
    </p:extLst>
  </p:cSld>
  <p:clrMapOvr>
    <a:masterClrMapping/>
  </p:clrMapOvr>
  <p:transition spd="slow" advClick="0" advTm="2000">
    <p:push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13000" b="-13000"/>
          </a:stretch>
        </a:blipFill>
        <a:effectLst/>
      </p:bgPr>
    </p:bg>
    <p:spTree>
      <p:nvGrpSpPr>
        <p:cNvPr id="1" name=""/>
        <p:cNvGrpSpPr/>
        <p:nvPr/>
      </p:nvGrpSpPr>
      <p:grpSpPr>
        <a:xfrm>
          <a:off x="0" y="0"/>
          <a:ext cx="0" cy="0"/>
          <a:chOff x="0" y="0"/>
          <a:chExt cx="0" cy="0"/>
        </a:xfrm>
      </p:grpSpPr>
      <p:pic>
        <p:nvPicPr>
          <p:cNvPr id="22" name="图片 21"/>
          <p:cNvPicPr>
            <a:picLocks noChangeAspect="1"/>
          </p:cNvPicPr>
          <p:nvPr/>
        </p:nvPicPr>
        <p:blipFill>
          <a:blip r:embed="rId3" cstate="print">
            <a:clrChange>
              <a:clrFrom>
                <a:srgbClr val="FFFFFF">
                  <a:alpha val="0"/>
                </a:srgbClr>
              </a:clrFrom>
              <a:clrTo>
                <a:srgbClr val="FFFFFF">
                  <a:alpha val="0"/>
                </a:srgbClr>
              </a:clrTo>
            </a:clrChange>
            <a:extLst>
              <a:ext uri="{28A0092B-C50C-407E-A947-70E740481C1C}">
                <a14:useLocalDpi xmlns="" xmlns:a14="http://schemas.microsoft.com/office/drawing/2010/main" val="0"/>
              </a:ext>
            </a:extLst>
          </a:blip>
          <a:stretch>
            <a:fillRect/>
          </a:stretch>
        </p:blipFill>
        <p:spPr>
          <a:xfrm>
            <a:off x="406456" y="617421"/>
            <a:ext cx="2495737" cy="1972092"/>
          </a:xfrm>
          <a:prstGeom prst="rect">
            <a:avLst/>
          </a:prstGeom>
        </p:spPr>
      </p:pic>
      <p:sp>
        <p:nvSpPr>
          <p:cNvPr id="5" name="矩形 4"/>
          <p:cNvSpPr/>
          <p:nvPr/>
        </p:nvSpPr>
        <p:spPr>
          <a:xfrm>
            <a:off x="0" y="-1"/>
            <a:ext cx="12192000" cy="762001"/>
          </a:xfrm>
          <a:prstGeom prst="rect">
            <a:avLst/>
          </a:prstGeom>
          <a:gradFill flip="none" rotWithShape="1">
            <a:gsLst>
              <a:gs pos="0">
                <a:srgbClr val="850001"/>
              </a:gs>
              <a:gs pos="65000">
                <a:srgbClr val="C00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0" y="6676571"/>
            <a:ext cx="12192000" cy="181429"/>
          </a:xfrm>
          <a:prstGeom prst="rect">
            <a:avLst/>
          </a:prstGeom>
          <a:gradFill flip="none" rotWithShape="1">
            <a:gsLst>
              <a:gs pos="0">
                <a:srgbClr val="850001"/>
              </a:gs>
              <a:gs pos="65000">
                <a:srgbClr val="C00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994586" y="-118755"/>
            <a:ext cx="1142229" cy="1056740"/>
          </a:xfrm>
          <a:prstGeom prst="rect">
            <a:avLst/>
          </a:prstGeom>
        </p:spPr>
      </p:pic>
      <p:pic>
        <p:nvPicPr>
          <p:cNvPr id="8" name="图片 7"/>
          <p:cNvPicPr>
            <a:picLocks noChangeAspect="1"/>
          </p:cNvPicPr>
          <p:nvPr/>
        </p:nvPicPr>
        <p:blipFill>
          <a:blip r:embed="rId5" cstate="print">
            <a:clrChange>
              <a:clrFrom>
                <a:srgbClr val="FFFFFF"/>
              </a:clrFrom>
              <a:clrTo>
                <a:srgbClr val="FFFFFF">
                  <a:alpha val="0"/>
                </a:srgbClr>
              </a:clrTo>
            </a:clrChange>
            <a:extLst>
              <a:ext uri="{28A0092B-C50C-407E-A947-70E740481C1C}">
                <a14:useLocalDpi xmlns="" xmlns:a14="http://schemas.microsoft.com/office/drawing/2010/main" val="0"/>
              </a:ext>
            </a:extLst>
          </a:blip>
          <a:stretch>
            <a:fillRect/>
          </a:stretch>
        </p:blipFill>
        <p:spPr>
          <a:xfrm>
            <a:off x="416354" y="65841"/>
            <a:ext cx="578232" cy="620421"/>
          </a:xfrm>
          <a:prstGeom prst="rect">
            <a:avLst/>
          </a:prstGeom>
        </p:spPr>
      </p:pic>
      <p:pic>
        <p:nvPicPr>
          <p:cNvPr id="9" name="图片 8"/>
          <p:cNvPicPr>
            <a:picLocks noChangeAspect="1"/>
          </p:cNvPicPr>
          <p:nvPr/>
        </p:nvPicPr>
        <p:blipFill>
          <a:blip r:embed="rId6" cstate="print">
            <a:duotone>
              <a:schemeClr val="bg2">
                <a:shade val="45000"/>
                <a:satMod val="135000"/>
              </a:schemeClr>
              <a:prstClr val="white"/>
            </a:duotone>
            <a:extLst>
              <a:ext uri="{BEBA8EAE-BF5A-486C-A8C5-ECC9F3942E4B}">
                <a14:imgProps xmlns="" xmlns:a14="http://schemas.microsoft.com/office/drawing/2010/main">
                  <a14:imgLayer r:embed="rId7">
                    <a14:imgEffect>
                      <a14:artisticPencilSketch/>
                    </a14:imgEffect>
                    <a14:imgEffect>
                      <a14:colorTemperature colorTemp="5300"/>
                    </a14:imgEffect>
                    <a14:imgEffect>
                      <a14:saturation sat="300000"/>
                    </a14:imgEffect>
                  </a14:imgLayer>
                </a14:imgProps>
              </a:ext>
              <a:ext uri="{28A0092B-C50C-407E-A947-70E740481C1C}">
                <a14:useLocalDpi xmlns="" xmlns:a14="http://schemas.microsoft.com/office/drawing/2010/main" val="0"/>
              </a:ext>
            </a:extLst>
          </a:blip>
          <a:stretch>
            <a:fillRect/>
          </a:stretch>
        </p:blipFill>
        <p:spPr>
          <a:xfrm>
            <a:off x="3819127" y="3012868"/>
            <a:ext cx="8372873" cy="3663703"/>
          </a:xfrm>
          <a:prstGeom prst="rect">
            <a:avLst/>
          </a:prstGeom>
        </p:spPr>
      </p:pic>
      <p:sp>
        <p:nvSpPr>
          <p:cNvPr id="10" name="文本框 9"/>
          <p:cNvSpPr txBox="1"/>
          <p:nvPr/>
        </p:nvSpPr>
        <p:spPr>
          <a:xfrm>
            <a:off x="5302251" y="7805"/>
            <a:ext cx="6590266" cy="769441"/>
          </a:xfrm>
          <a:prstGeom prst="rect">
            <a:avLst/>
          </a:prstGeom>
          <a:noFill/>
        </p:spPr>
        <p:txBody>
          <a:bodyPr wrap="none" rtlCol="0">
            <a:spAutoFit/>
          </a:bodyPr>
          <a:lstStyle>
            <a:defPPr>
              <a:defRPr lang="zh-CN"/>
            </a:defPPr>
            <a:lvl1pPr>
              <a:defRPr sz="4800">
                <a:solidFill>
                  <a:srgbClr val="C00000"/>
                </a:solidFill>
                <a:latin typeface="思源黑体 CN Bold" panose="020B0800000000000000" pitchFamily="34" charset="-122"/>
                <a:ea typeface="思源黑体 CN Bold" panose="020B0800000000000000" pitchFamily="34" charset="-122"/>
              </a:defRPr>
            </a:lvl1pPr>
          </a:lstStyle>
          <a:p>
            <a:r>
              <a:rPr lang="zh-CN" altLang="en-US" sz="4400" dirty="0">
                <a:solidFill>
                  <a:srgbClr val="FFFF00"/>
                </a:solidFill>
              </a:rPr>
              <a:t>对</a:t>
            </a:r>
            <a:r>
              <a:rPr lang="en-US" altLang="zh-CN" sz="4400" dirty="0">
                <a:solidFill>
                  <a:srgbClr val="FFFF00"/>
                </a:solidFill>
              </a:rPr>
              <a:t>2018</a:t>
            </a:r>
            <a:r>
              <a:rPr lang="zh-CN" altLang="en-US" sz="4400" dirty="0">
                <a:solidFill>
                  <a:srgbClr val="FFFF00"/>
                </a:solidFill>
              </a:rPr>
              <a:t>年政府工作的建议</a:t>
            </a:r>
          </a:p>
        </p:txBody>
      </p:sp>
      <p:sp>
        <p:nvSpPr>
          <p:cNvPr id="2" name="矩形 1"/>
          <p:cNvSpPr/>
          <p:nvPr/>
        </p:nvSpPr>
        <p:spPr>
          <a:xfrm>
            <a:off x="2253192" y="1476493"/>
            <a:ext cx="3978974" cy="584775"/>
          </a:xfrm>
          <a:prstGeom prst="rect">
            <a:avLst/>
          </a:prstGeom>
        </p:spPr>
        <p:txBody>
          <a:bodyPr wrap="none">
            <a:spAutoFit/>
          </a:bodyPr>
          <a:lstStyle/>
          <a:p>
            <a:pPr algn="just"/>
            <a:r>
              <a:rPr lang="zh-CN" altLang="en-US" sz="3200" b="1" kern="100" dirty="0">
                <a:solidFill>
                  <a:srgbClr val="C00000"/>
                </a:solidFill>
                <a:latin typeface="思源黑体 CN Normal" panose="020B0400000000000000" pitchFamily="34" charset="-122"/>
                <a:ea typeface="思源黑体 CN Normal" panose="020B0400000000000000" pitchFamily="34" charset="-122"/>
                <a:cs typeface="Times New Roman" panose="02020603050405020304" pitchFamily="18" charset="0"/>
              </a:rPr>
              <a:t>坚决打好三大攻坚战</a:t>
            </a:r>
            <a:endParaRPr lang="zh-CN" altLang="en-US" kern="100" dirty="0">
              <a:effectLst/>
              <a:latin typeface="思源黑体 CN Normal" panose="020B0400000000000000" pitchFamily="34" charset="-122"/>
              <a:ea typeface="思源黑体 CN Normal" panose="020B0400000000000000" pitchFamily="34" charset="-122"/>
              <a:cs typeface="Times New Roman" panose="02020603050405020304" pitchFamily="18" charset="0"/>
            </a:endParaRPr>
          </a:p>
        </p:txBody>
      </p:sp>
      <p:sp>
        <p:nvSpPr>
          <p:cNvPr id="11" name="矩形 10"/>
          <p:cNvSpPr/>
          <p:nvPr/>
        </p:nvSpPr>
        <p:spPr>
          <a:xfrm>
            <a:off x="1180274" y="2997622"/>
            <a:ext cx="4436755" cy="3249425"/>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1419759" y="2775761"/>
            <a:ext cx="3957784" cy="397846"/>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413170" y="2804275"/>
            <a:ext cx="3993401" cy="369332"/>
          </a:xfrm>
          <a:prstGeom prst="rect">
            <a:avLst/>
          </a:prstGeom>
        </p:spPr>
        <p:txBody>
          <a:bodyPr wrap="none">
            <a:spAutoFit/>
          </a:bodyPr>
          <a:lstStyle/>
          <a:p>
            <a:pPr algn="just"/>
            <a:r>
              <a:rPr lang="zh-CN" altLang="en-US" kern="100" dirty="0">
                <a:solidFill>
                  <a:srgbClr val="FFFF00"/>
                </a:solidFill>
                <a:latin typeface="思源黑体 CN Normal" panose="020B0400000000000000" pitchFamily="34" charset="-122"/>
                <a:ea typeface="思源黑体 CN Normal" panose="020B0400000000000000" pitchFamily="34" charset="-122"/>
                <a:cs typeface="Times New Roman" panose="02020603050405020304" pitchFamily="18" charset="0"/>
              </a:rPr>
              <a:t> 推动重大风险防范化解取得明显进展</a:t>
            </a:r>
            <a:endParaRPr lang="zh-CN" altLang="en-US" sz="1100" kern="100" dirty="0">
              <a:solidFill>
                <a:srgbClr val="FFFF00"/>
              </a:solidFill>
              <a:effectLst/>
              <a:latin typeface="思源黑体 CN Normal" panose="020B0400000000000000" pitchFamily="34" charset="-122"/>
              <a:ea typeface="思源黑体 CN Normal" panose="020B0400000000000000" pitchFamily="34" charset="-122"/>
              <a:cs typeface="Times New Roman" panose="02020603050405020304" pitchFamily="18" charset="0"/>
            </a:endParaRPr>
          </a:p>
        </p:txBody>
      </p:sp>
      <p:sp>
        <p:nvSpPr>
          <p:cNvPr id="13" name="文本框 12"/>
          <p:cNvSpPr txBox="1"/>
          <p:nvPr/>
        </p:nvSpPr>
        <p:spPr>
          <a:xfrm>
            <a:off x="1456045" y="3341628"/>
            <a:ext cx="4024872" cy="3276153"/>
          </a:xfrm>
          <a:prstGeom prst="rect">
            <a:avLst/>
          </a:prstGeom>
          <a:noFill/>
        </p:spPr>
        <p:txBody>
          <a:bodyPr wrap="square" rtlCol="0">
            <a:spAutoFit/>
          </a:bodyPr>
          <a:lstStyle>
            <a:defPPr>
              <a:defRPr lang="zh-CN"/>
            </a:defPPr>
            <a:lvl1pPr marL="342900" indent="-342900">
              <a:lnSpc>
                <a:spcPct val="120000"/>
              </a:lnSpc>
              <a:buClr>
                <a:srgbClr val="C00000"/>
              </a:buClr>
              <a:buFont typeface="Wingdings" panose="05000000000000000000" pitchFamily="2" charset="2"/>
              <a:buChar char="l"/>
              <a:defRPr sz="2000">
                <a:solidFill>
                  <a:schemeClr val="tx1">
                    <a:lumMod val="65000"/>
                    <a:lumOff val="35000"/>
                  </a:schemeClr>
                </a:solidFill>
                <a:latin typeface="思源黑体 CN Normal" panose="020B0400000000000000" pitchFamily="34" charset="-122"/>
                <a:ea typeface="思源黑体 CN Normal" panose="020B0400000000000000" pitchFamily="34" charset="-122"/>
              </a:defRPr>
            </a:lvl1pPr>
          </a:lstStyle>
          <a:p>
            <a:pPr>
              <a:lnSpc>
                <a:spcPct val="150000"/>
              </a:lnSpc>
            </a:pPr>
            <a:r>
              <a:rPr lang="zh-CN" altLang="en-US" dirty="0"/>
              <a:t>严厉打击非法集资、金融诈骗等违法活动</a:t>
            </a:r>
            <a:endParaRPr lang="en-US" altLang="zh-CN" dirty="0"/>
          </a:p>
          <a:p>
            <a:pPr>
              <a:lnSpc>
                <a:spcPct val="150000"/>
              </a:lnSpc>
            </a:pPr>
            <a:r>
              <a:rPr lang="zh-CN" altLang="en-US" dirty="0"/>
              <a:t>加强金融机构风险内控</a:t>
            </a:r>
          </a:p>
          <a:p>
            <a:pPr>
              <a:lnSpc>
                <a:spcPct val="150000"/>
              </a:lnSpc>
            </a:pPr>
            <a:r>
              <a:rPr lang="zh-CN" altLang="en-US" dirty="0"/>
              <a:t>加强金融机构风险内控</a:t>
            </a:r>
          </a:p>
          <a:p>
            <a:pPr>
              <a:lnSpc>
                <a:spcPct val="150000"/>
              </a:lnSpc>
            </a:pPr>
            <a:r>
              <a:rPr lang="zh-CN" altLang="en-US" dirty="0"/>
              <a:t>健全规范的地方政府举债融资机制</a:t>
            </a:r>
          </a:p>
          <a:p>
            <a:pPr>
              <a:lnSpc>
                <a:spcPct val="150000"/>
              </a:lnSpc>
            </a:pPr>
            <a:endParaRPr lang="zh-CN" altLang="en-US" dirty="0"/>
          </a:p>
        </p:txBody>
      </p:sp>
      <p:sp>
        <p:nvSpPr>
          <p:cNvPr id="18" name="矩形 17"/>
          <p:cNvSpPr/>
          <p:nvPr/>
        </p:nvSpPr>
        <p:spPr>
          <a:xfrm>
            <a:off x="6543735" y="2997622"/>
            <a:ext cx="4436755" cy="3249425"/>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矩形 18"/>
          <p:cNvSpPr/>
          <p:nvPr/>
        </p:nvSpPr>
        <p:spPr>
          <a:xfrm>
            <a:off x="6783220" y="2775761"/>
            <a:ext cx="3957784" cy="397846"/>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7883585" y="2804275"/>
            <a:ext cx="2031325" cy="369332"/>
          </a:xfrm>
          <a:prstGeom prst="rect">
            <a:avLst/>
          </a:prstGeom>
        </p:spPr>
        <p:txBody>
          <a:bodyPr wrap="none">
            <a:spAutoFit/>
          </a:bodyPr>
          <a:lstStyle/>
          <a:p>
            <a:r>
              <a:rPr lang="zh-CN" altLang="en-US" dirty="0">
                <a:solidFill>
                  <a:srgbClr val="FFFF00"/>
                </a:solidFill>
              </a:rPr>
              <a:t>加大精准脱贫力度</a:t>
            </a:r>
          </a:p>
        </p:txBody>
      </p:sp>
      <p:sp>
        <p:nvSpPr>
          <p:cNvPr id="21" name="文本框 20"/>
          <p:cNvSpPr txBox="1"/>
          <p:nvPr/>
        </p:nvSpPr>
        <p:spPr>
          <a:xfrm>
            <a:off x="6612143" y="3252628"/>
            <a:ext cx="4574208" cy="3416320"/>
          </a:xfrm>
          <a:prstGeom prst="rect">
            <a:avLst/>
          </a:prstGeom>
          <a:noFill/>
        </p:spPr>
        <p:txBody>
          <a:bodyPr wrap="square" rtlCol="0">
            <a:spAutoFit/>
          </a:bodyPr>
          <a:lstStyle>
            <a:defPPr>
              <a:defRPr lang="zh-CN"/>
            </a:defPPr>
            <a:lvl1pPr marL="342900" indent="-342900">
              <a:lnSpc>
                <a:spcPct val="120000"/>
              </a:lnSpc>
              <a:buClr>
                <a:srgbClr val="C00000"/>
              </a:buClr>
              <a:buFont typeface="Wingdings" panose="05000000000000000000" pitchFamily="2" charset="2"/>
              <a:buChar char="l"/>
              <a:defRPr sz="2000">
                <a:solidFill>
                  <a:schemeClr val="tx1">
                    <a:lumMod val="65000"/>
                    <a:lumOff val="35000"/>
                  </a:schemeClr>
                </a:solidFill>
                <a:latin typeface="思源黑体 CN Normal" panose="020B0400000000000000" pitchFamily="34" charset="-122"/>
                <a:ea typeface="思源黑体 CN Normal" panose="020B0400000000000000" pitchFamily="34" charset="-122"/>
              </a:defRPr>
            </a:lvl1pPr>
          </a:lstStyle>
          <a:p>
            <a:r>
              <a:rPr lang="zh-CN" altLang="en-US" dirty="0"/>
              <a:t>今年再减少农村贫困人口</a:t>
            </a:r>
            <a:r>
              <a:rPr lang="en-US" altLang="zh-CN" dirty="0"/>
              <a:t>1000</a:t>
            </a:r>
            <a:r>
              <a:rPr lang="zh-CN" altLang="en-US" dirty="0"/>
              <a:t>万以上，完成易地扶贫搬迁</a:t>
            </a:r>
            <a:r>
              <a:rPr lang="en-US" altLang="zh-CN" dirty="0"/>
              <a:t>280</a:t>
            </a:r>
            <a:r>
              <a:rPr lang="zh-CN" altLang="en-US" dirty="0"/>
              <a:t>万</a:t>
            </a:r>
            <a:r>
              <a:rPr lang="zh-CN" altLang="en-US" dirty="0" smtClean="0"/>
              <a:t>人</a:t>
            </a:r>
            <a:endParaRPr lang="en-US" altLang="zh-CN" dirty="0" smtClean="0"/>
          </a:p>
          <a:p>
            <a:r>
              <a:rPr lang="zh-CN" altLang="en-US" dirty="0"/>
              <a:t>深入推进产业、教育、健康、生态扶贫</a:t>
            </a:r>
          </a:p>
          <a:p>
            <a:r>
              <a:rPr lang="zh-CN" altLang="en-US" dirty="0"/>
              <a:t>对老年人、残疾人、重病患者等特定贫困人口，因户因人落实保障措施</a:t>
            </a:r>
          </a:p>
          <a:p>
            <a:r>
              <a:rPr lang="zh-CN" altLang="en-US" dirty="0"/>
              <a:t>加强扶贫资金整合和绩效管理</a:t>
            </a:r>
          </a:p>
          <a:p>
            <a:endParaRPr lang="zh-CN" altLang="en-US" dirty="0"/>
          </a:p>
        </p:txBody>
      </p:sp>
    </p:spTree>
    <p:extLst>
      <p:ext uri="{BB962C8B-B14F-4D97-AF65-F5344CB8AC3E}">
        <p14:creationId xmlns="" xmlns:p14="http://schemas.microsoft.com/office/powerpoint/2010/main" val="2736034413"/>
      </p:ext>
    </p:extLst>
  </p:cSld>
  <p:clrMapOvr>
    <a:masterClrMapping/>
  </p:clrMapOvr>
  <p:transition spd="slow" advClick="0" advTm="2000">
    <p:push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13000" b="-13000"/>
          </a:stretch>
        </a:blipFill>
        <a:effectLst/>
      </p:bgPr>
    </p:bg>
    <p:spTree>
      <p:nvGrpSpPr>
        <p:cNvPr id="1" name=""/>
        <p:cNvGrpSpPr/>
        <p:nvPr/>
      </p:nvGrpSpPr>
      <p:grpSpPr>
        <a:xfrm>
          <a:off x="0" y="0"/>
          <a:ext cx="0" cy="0"/>
          <a:chOff x="0" y="0"/>
          <a:chExt cx="0" cy="0"/>
        </a:xfrm>
      </p:grpSpPr>
      <p:pic>
        <p:nvPicPr>
          <p:cNvPr id="21" name="图片 20"/>
          <p:cNvPicPr>
            <a:picLocks noChangeAspect="1"/>
          </p:cNvPicPr>
          <p:nvPr/>
        </p:nvPicPr>
        <p:blipFill>
          <a:blip r:embed="rId3" cstate="print">
            <a:clrChange>
              <a:clrFrom>
                <a:srgbClr val="FFFFFF">
                  <a:alpha val="0"/>
                </a:srgbClr>
              </a:clrFrom>
              <a:clrTo>
                <a:srgbClr val="FFFFFF">
                  <a:alpha val="0"/>
                </a:srgbClr>
              </a:clrTo>
            </a:clrChange>
            <a:extLst>
              <a:ext uri="{28A0092B-C50C-407E-A947-70E740481C1C}">
                <a14:useLocalDpi xmlns="" xmlns:a14="http://schemas.microsoft.com/office/drawing/2010/main" val="0"/>
              </a:ext>
            </a:extLst>
          </a:blip>
          <a:stretch>
            <a:fillRect/>
          </a:stretch>
        </p:blipFill>
        <p:spPr>
          <a:xfrm>
            <a:off x="525271" y="609796"/>
            <a:ext cx="2495737" cy="1972092"/>
          </a:xfrm>
          <a:prstGeom prst="rect">
            <a:avLst/>
          </a:prstGeom>
        </p:spPr>
      </p:pic>
      <p:sp>
        <p:nvSpPr>
          <p:cNvPr id="5" name="矩形 4"/>
          <p:cNvSpPr/>
          <p:nvPr/>
        </p:nvSpPr>
        <p:spPr>
          <a:xfrm>
            <a:off x="0" y="-1"/>
            <a:ext cx="12192000" cy="762001"/>
          </a:xfrm>
          <a:prstGeom prst="rect">
            <a:avLst/>
          </a:prstGeom>
          <a:gradFill flip="none" rotWithShape="1">
            <a:gsLst>
              <a:gs pos="0">
                <a:srgbClr val="850001"/>
              </a:gs>
              <a:gs pos="65000">
                <a:srgbClr val="C00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0" y="6676571"/>
            <a:ext cx="12192000" cy="181429"/>
          </a:xfrm>
          <a:prstGeom prst="rect">
            <a:avLst/>
          </a:prstGeom>
          <a:gradFill flip="none" rotWithShape="1">
            <a:gsLst>
              <a:gs pos="0">
                <a:srgbClr val="850001"/>
              </a:gs>
              <a:gs pos="65000">
                <a:srgbClr val="C00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994586" y="-118755"/>
            <a:ext cx="1142229" cy="1056740"/>
          </a:xfrm>
          <a:prstGeom prst="rect">
            <a:avLst/>
          </a:prstGeom>
        </p:spPr>
      </p:pic>
      <p:pic>
        <p:nvPicPr>
          <p:cNvPr id="8" name="图片 7"/>
          <p:cNvPicPr>
            <a:picLocks noChangeAspect="1"/>
          </p:cNvPicPr>
          <p:nvPr/>
        </p:nvPicPr>
        <p:blipFill>
          <a:blip r:embed="rId5" cstate="print">
            <a:clrChange>
              <a:clrFrom>
                <a:srgbClr val="FFFFFF"/>
              </a:clrFrom>
              <a:clrTo>
                <a:srgbClr val="FFFFFF">
                  <a:alpha val="0"/>
                </a:srgbClr>
              </a:clrTo>
            </a:clrChange>
            <a:extLst>
              <a:ext uri="{28A0092B-C50C-407E-A947-70E740481C1C}">
                <a14:useLocalDpi xmlns="" xmlns:a14="http://schemas.microsoft.com/office/drawing/2010/main" val="0"/>
              </a:ext>
            </a:extLst>
          </a:blip>
          <a:stretch>
            <a:fillRect/>
          </a:stretch>
        </p:blipFill>
        <p:spPr>
          <a:xfrm>
            <a:off x="416354" y="65841"/>
            <a:ext cx="578232" cy="620421"/>
          </a:xfrm>
          <a:prstGeom prst="rect">
            <a:avLst/>
          </a:prstGeom>
        </p:spPr>
      </p:pic>
      <p:pic>
        <p:nvPicPr>
          <p:cNvPr id="9" name="图片 8"/>
          <p:cNvPicPr>
            <a:picLocks noChangeAspect="1"/>
          </p:cNvPicPr>
          <p:nvPr/>
        </p:nvPicPr>
        <p:blipFill>
          <a:blip r:embed="rId6" cstate="print">
            <a:duotone>
              <a:schemeClr val="bg2">
                <a:shade val="45000"/>
                <a:satMod val="135000"/>
              </a:schemeClr>
              <a:prstClr val="white"/>
            </a:duotone>
            <a:extLst>
              <a:ext uri="{BEBA8EAE-BF5A-486C-A8C5-ECC9F3942E4B}">
                <a14:imgProps xmlns="" xmlns:a14="http://schemas.microsoft.com/office/drawing/2010/main">
                  <a14:imgLayer r:embed="rId7">
                    <a14:imgEffect>
                      <a14:artisticPencilSketch/>
                    </a14:imgEffect>
                    <a14:imgEffect>
                      <a14:colorTemperature colorTemp="5300"/>
                    </a14:imgEffect>
                    <a14:imgEffect>
                      <a14:saturation sat="300000"/>
                    </a14:imgEffect>
                  </a14:imgLayer>
                </a14:imgProps>
              </a:ext>
              <a:ext uri="{28A0092B-C50C-407E-A947-70E740481C1C}">
                <a14:useLocalDpi xmlns="" xmlns:a14="http://schemas.microsoft.com/office/drawing/2010/main" val="0"/>
              </a:ext>
            </a:extLst>
          </a:blip>
          <a:stretch>
            <a:fillRect/>
          </a:stretch>
        </p:blipFill>
        <p:spPr>
          <a:xfrm>
            <a:off x="3819127" y="3012868"/>
            <a:ext cx="8372873" cy="3663703"/>
          </a:xfrm>
          <a:prstGeom prst="rect">
            <a:avLst/>
          </a:prstGeom>
        </p:spPr>
      </p:pic>
      <p:sp>
        <p:nvSpPr>
          <p:cNvPr id="10" name="矩形 9"/>
          <p:cNvSpPr/>
          <p:nvPr/>
        </p:nvSpPr>
        <p:spPr>
          <a:xfrm>
            <a:off x="2253192" y="1476493"/>
            <a:ext cx="3978974" cy="584775"/>
          </a:xfrm>
          <a:prstGeom prst="rect">
            <a:avLst/>
          </a:prstGeom>
        </p:spPr>
        <p:txBody>
          <a:bodyPr wrap="none">
            <a:spAutoFit/>
          </a:bodyPr>
          <a:lstStyle/>
          <a:p>
            <a:pPr algn="just"/>
            <a:r>
              <a:rPr lang="zh-CN" altLang="en-US" sz="3200" b="1" kern="100" dirty="0">
                <a:solidFill>
                  <a:srgbClr val="C00000"/>
                </a:solidFill>
                <a:latin typeface="思源黑体 CN Normal" panose="020B0400000000000000" pitchFamily="34" charset="-122"/>
                <a:ea typeface="思源黑体 CN Normal" panose="020B0400000000000000" pitchFamily="34" charset="-122"/>
                <a:cs typeface="Times New Roman" panose="02020603050405020304" pitchFamily="18" charset="0"/>
              </a:rPr>
              <a:t>坚决打好三大攻坚战</a:t>
            </a:r>
            <a:endParaRPr lang="zh-CN" altLang="en-US" kern="100" dirty="0">
              <a:effectLst/>
              <a:latin typeface="思源黑体 CN Normal" panose="020B0400000000000000" pitchFamily="34" charset="-122"/>
              <a:ea typeface="思源黑体 CN Normal" panose="020B0400000000000000" pitchFamily="34" charset="-122"/>
              <a:cs typeface="Times New Roman" panose="02020603050405020304" pitchFamily="18" charset="0"/>
            </a:endParaRPr>
          </a:p>
        </p:txBody>
      </p:sp>
      <p:sp>
        <p:nvSpPr>
          <p:cNvPr id="15" name="文本框 14"/>
          <p:cNvSpPr txBox="1"/>
          <p:nvPr/>
        </p:nvSpPr>
        <p:spPr>
          <a:xfrm>
            <a:off x="4582759" y="2142943"/>
            <a:ext cx="8626765" cy="4737194"/>
          </a:xfrm>
          <a:prstGeom prst="rect">
            <a:avLst/>
          </a:prstGeom>
          <a:noFill/>
        </p:spPr>
        <p:txBody>
          <a:bodyPr wrap="square" rtlCol="0">
            <a:spAutoFit/>
          </a:bodyPr>
          <a:lstStyle>
            <a:defPPr>
              <a:defRPr lang="zh-CN"/>
            </a:defPPr>
            <a:lvl1pPr marL="342900" indent="-342900">
              <a:lnSpc>
                <a:spcPct val="120000"/>
              </a:lnSpc>
              <a:buClr>
                <a:srgbClr val="C00000"/>
              </a:buClr>
              <a:buFont typeface="Wingdings" panose="05000000000000000000" pitchFamily="2" charset="2"/>
              <a:buChar char="l"/>
              <a:defRPr sz="2000">
                <a:solidFill>
                  <a:schemeClr val="tx1">
                    <a:lumMod val="65000"/>
                    <a:lumOff val="35000"/>
                  </a:schemeClr>
                </a:solidFill>
                <a:latin typeface="思源黑体 CN Normal" panose="020B0400000000000000" pitchFamily="34" charset="-122"/>
                <a:ea typeface="思源黑体 CN Normal" panose="020B0400000000000000" pitchFamily="34" charset="-122"/>
              </a:defRPr>
            </a:lvl1pPr>
          </a:lstStyle>
          <a:p>
            <a:pPr>
              <a:lnSpc>
                <a:spcPct val="200000"/>
              </a:lnSpc>
            </a:pPr>
            <a:r>
              <a:rPr lang="zh-CN" altLang="en-US" sz="2200" dirty="0"/>
              <a:t>重点地区细颗粒物（</a:t>
            </a:r>
            <a:r>
              <a:rPr lang="en-US" altLang="zh-CN" sz="2200" dirty="0"/>
              <a:t>PM2.5</a:t>
            </a:r>
            <a:r>
              <a:rPr lang="zh-CN" altLang="en-US" sz="2200" dirty="0"/>
              <a:t>）浓度继续</a:t>
            </a:r>
            <a:r>
              <a:rPr lang="zh-CN" altLang="en-US" sz="2200" dirty="0" smtClean="0"/>
              <a:t>下降</a:t>
            </a:r>
            <a:endParaRPr lang="en-US" altLang="zh-CN" sz="2200" dirty="0" smtClean="0"/>
          </a:p>
          <a:p>
            <a:pPr>
              <a:lnSpc>
                <a:spcPct val="200000"/>
              </a:lnSpc>
            </a:pPr>
            <a:r>
              <a:rPr lang="zh-CN" altLang="en-US" sz="2200" dirty="0"/>
              <a:t>推动钢铁等行业超低排放改造</a:t>
            </a:r>
          </a:p>
          <a:p>
            <a:pPr>
              <a:lnSpc>
                <a:spcPct val="200000"/>
              </a:lnSpc>
            </a:pPr>
            <a:r>
              <a:rPr lang="zh-CN" altLang="en-US" sz="2200" dirty="0"/>
              <a:t>开展柴油货车超标排放专项治理</a:t>
            </a:r>
          </a:p>
          <a:p>
            <a:pPr>
              <a:lnSpc>
                <a:spcPct val="200000"/>
              </a:lnSpc>
            </a:pPr>
            <a:r>
              <a:rPr lang="zh-CN" altLang="en-US" sz="2200" dirty="0"/>
              <a:t>加强生态系统保护和修复</a:t>
            </a:r>
          </a:p>
          <a:p>
            <a:pPr>
              <a:lnSpc>
                <a:spcPct val="200000"/>
              </a:lnSpc>
            </a:pPr>
            <a:r>
              <a:rPr lang="zh-CN" altLang="en-US" sz="2200" dirty="0"/>
              <a:t>扩大湿地保护和恢复范围</a:t>
            </a:r>
          </a:p>
          <a:p>
            <a:pPr>
              <a:lnSpc>
                <a:spcPct val="200000"/>
              </a:lnSpc>
            </a:pPr>
            <a:r>
              <a:rPr lang="zh-CN" altLang="en-US" sz="2200" dirty="0"/>
              <a:t>严控填海造</a:t>
            </a:r>
            <a:r>
              <a:rPr lang="zh-CN" altLang="en-US" sz="2200" dirty="0" smtClean="0"/>
              <a:t>地</a:t>
            </a:r>
            <a:r>
              <a:rPr lang="en-US" altLang="zh-CN" sz="2200" dirty="0" smtClean="0"/>
              <a:t>,</a:t>
            </a:r>
            <a:r>
              <a:rPr lang="zh-CN" altLang="en-US" sz="2200" dirty="0" smtClean="0"/>
              <a:t>严格</a:t>
            </a:r>
            <a:r>
              <a:rPr lang="zh-CN" altLang="en-US" sz="2200" dirty="0"/>
              <a:t>环境执法</a:t>
            </a:r>
          </a:p>
          <a:p>
            <a:pPr>
              <a:lnSpc>
                <a:spcPct val="200000"/>
              </a:lnSpc>
            </a:pPr>
            <a:endParaRPr lang="zh-CN" altLang="en-US" sz="2200" dirty="0"/>
          </a:p>
        </p:txBody>
      </p:sp>
      <p:sp>
        <p:nvSpPr>
          <p:cNvPr id="2" name="圆角矩形 1"/>
          <p:cNvSpPr/>
          <p:nvPr/>
        </p:nvSpPr>
        <p:spPr>
          <a:xfrm>
            <a:off x="2154955" y="2534641"/>
            <a:ext cx="1825395" cy="3546952"/>
          </a:xfrm>
          <a:prstGeom prst="roundRect">
            <a:avLst>
              <a:gd name="adj" fmla="val 17677"/>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455506" y="2853565"/>
            <a:ext cx="606256" cy="3046988"/>
          </a:xfrm>
          <a:prstGeom prst="rect">
            <a:avLst/>
          </a:prstGeom>
        </p:spPr>
        <p:txBody>
          <a:bodyPr wrap="none">
            <a:spAutoFit/>
          </a:bodyPr>
          <a:lstStyle/>
          <a:p>
            <a:r>
              <a:rPr lang="zh-CN" altLang="en-US" sz="3200" b="1" dirty="0" smtClean="0">
                <a:solidFill>
                  <a:srgbClr val="FFFF00"/>
                </a:solidFill>
                <a:latin typeface="思源黑体 CN Normal" panose="020B0400000000000000" pitchFamily="34" charset="-122"/>
                <a:ea typeface="思源黑体 CN Normal" panose="020B0400000000000000" pitchFamily="34" charset="-122"/>
              </a:rPr>
              <a:t>推</a:t>
            </a:r>
            <a:endParaRPr lang="en-US" altLang="zh-CN" sz="3200" b="1" dirty="0" smtClean="0">
              <a:solidFill>
                <a:srgbClr val="FFFF00"/>
              </a:solidFill>
              <a:latin typeface="思源黑体 CN Normal" panose="020B0400000000000000" pitchFamily="34" charset="-122"/>
              <a:ea typeface="思源黑体 CN Normal" panose="020B0400000000000000" pitchFamily="34" charset="-122"/>
            </a:endParaRPr>
          </a:p>
          <a:p>
            <a:r>
              <a:rPr lang="zh-CN" altLang="en-US" sz="3200" b="1" dirty="0" smtClean="0">
                <a:solidFill>
                  <a:srgbClr val="FFFF00"/>
                </a:solidFill>
                <a:latin typeface="思源黑体 CN Normal" panose="020B0400000000000000" pitchFamily="34" charset="-122"/>
                <a:ea typeface="思源黑体 CN Normal" panose="020B0400000000000000" pitchFamily="34" charset="-122"/>
              </a:rPr>
              <a:t>进</a:t>
            </a:r>
            <a:endParaRPr lang="en-US" altLang="zh-CN" sz="3200" b="1" dirty="0" smtClean="0">
              <a:solidFill>
                <a:srgbClr val="FFFF00"/>
              </a:solidFill>
              <a:latin typeface="思源黑体 CN Normal" panose="020B0400000000000000" pitchFamily="34" charset="-122"/>
              <a:ea typeface="思源黑体 CN Normal" panose="020B0400000000000000" pitchFamily="34" charset="-122"/>
            </a:endParaRPr>
          </a:p>
          <a:p>
            <a:r>
              <a:rPr lang="zh-CN" altLang="en-US" sz="3200" b="1" dirty="0" smtClean="0">
                <a:solidFill>
                  <a:srgbClr val="FFFF00"/>
                </a:solidFill>
                <a:latin typeface="思源黑体 CN Normal" panose="020B0400000000000000" pitchFamily="34" charset="-122"/>
                <a:ea typeface="思源黑体 CN Normal" panose="020B0400000000000000" pitchFamily="34" charset="-122"/>
              </a:rPr>
              <a:t>污</a:t>
            </a:r>
            <a:endParaRPr lang="en-US" altLang="zh-CN" sz="3200" b="1" dirty="0" smtClean="0">
              <a:solidFill>
                <a:srgbClr val="FFFF00"/>
              </a:solidFill>
              <a:latin typeface="思源黑体 CN Normal" panose="020B0400000000000000" pitchFamily="34" charset="-122"/>
              <a:ea typeface="思源黑体 CN Normal" panose="020B0400000000000000" pitchFamily="34" charset="-122"/>
            </a:endParaRPr>
          </a:p>
          <a:p>
            <a:r>
              <a:rPr lang="zh-CN" altLang="en-US" sz="3200" b="1" dirty="0" smtClean="0">
                <a:solidFill>
                  <a:srgbClr val="FFFF00"/>
                </a:solidFill>
                <a:latin typeface="思源黑体 CN Normal" panose="020B0400000000000000" pitchFamily="34" charset="-122"/>
                <a:ea typeface="思源黑体 CN Normal" panose="020B0400000000000000" pitchFamily="34" charset="-122"/>
              </a:rPr>
              <a:t>染</a:t>
            </a:r>
            <a:endParaRPr lang="en-US" altLang="zh-CN" sz="3200" b="1" dirty="0" smtClean="0">
              <a:solidFill>
                <a:srgbClr val="FFFF00"/>
              </a:solidFill>
              <a:latin typeface="思源黑体 CN Normal" panose="020B0400000000000000" pitchFamily="34" charset="-122"/>
              <a:ea typeface="思源黑体 CN Normal" panose="020B0400000000000000" pitchFamily="34" charset="-122"/>
            </a:endParaRPr>
          </a:p>
          <a:p>
            <a:r>
              <a:rPr lang="zh-CN" altLang="en-US" sz="3200" b="1" dirty="0" smtClean="0">
                <a:solidFill>
                  <a:srgbClr val="FFFF00"/>
                </a:solidFill>
                <a:latin typeface="思源黑体 CN Normal" panose="020B0400000000000000" pitchFamily="34" charset="-122"/>
                <a:ea typeface="思源黑体 CN Normal" panose="020B0400000000000000" pitchFamily="34" charset="-122"/>
              </a:rPr>
              <a:t>防</a:t>
            </a:r>
            <a:endParaRPr lang="en-US" altLang="zh-CN" sz="3200" b="1" dirty="0" smtClean="0">
              <a:solidFill>
                <a:srgbClr val="FFFF00"/>
              </a:solidFill>
              <a:latin typeface="思源黑体 CN Normal" panose="020B0400000000000000" pitchFamily="34" charset="-122"/>
              <a:ea typeface="思源黑体 CN Normal" panose="020B0400000000000000" pitchFamily="34" charset="-122"/>
            </a:endParaRPr>
          </a:p>
          <a:p>
            <a:r>
              <a:rPr lang="zh-CN" altLang="en-US" sz="3200" b="1" dirty="0" smtClean="0">
                <a:solidFill>
                  <a:srgbClr val="FFFF00"/>
                </a:solidFill>
                <a:latin typeface="思源黑体 CN Normal" panose="020B0400000000000000" pitchFamily="34" charset="-122"/>
                <a:ea typeface="思源黑体 CN Normal" panose="020B0400000000000000" pitchFamily="34" charset="-122"/>
              </a:rPr>
              <a:t>治</a:t>
            </a:r>
            <a:endParaRPr lang="zh-CN" altLang="en-US" sz="3200" b="1" dirty="0">
              <a:solidFill>
                <a:srgbClr val="FFFF00"/>
              </a:solidFill>
              <a:latin typeface="思源黑体 CN Normal" panose="020B0400000000000000" pitchFamily="34" charset="-122"/>
              <a:ea typeface="思源黑体 CN Normal" panose="020B0400000000000000" pitchFamily="34" charset="-122"/>
            </a:endParaRPr>
          </a:p>
        </p:txBody>
      </p:sp>
      <p:sp>
        <p:nvSpPr>
          <p:cNvPr id="20" name="矩形 19"/>
          <p:cNvSpPr/>
          <p:nvPr/>
        </p:nvSpPr>
        <p:spPr>
          <a:xfrm>
            <a:off x="3057915" y="2853565"/>
            <a:ext cx="606256" cy="3046988"/>
          </a:xfrm>
          <a:prstGeom prst="rect">
            <a:avLst/>
          </a:prstGeom>
        </p:spPr>
        <p:txBody>
          <a:bodyPr wrap="none">
            <a:spAutoFit/>
          </a:bodyPr>
          <a:lstStyle/>
          <a:p>
            <a:r>
              <a:rPr lang="zh-CN" altLang="en-US" sz="3200" b="1" dirty="0" smtClean="0">
                <a:solidFill>
                  <a:srgbClr val="FFFF00"/>
                </a:solidFill>
                <a:latin typeface="思源黑体 CN Normal" panose="020B0400000000000000" pitchFamily="34" charset="-122"/>
                <a:ea typeface="思源黑体 CN Normal" panose="020B0400000000000000" pitchFamily="34" charset="-122"/>
              </a:rPr>
              <a:t>取</a:t>
            </a:r>
            <a:endParaRPr lang="en-US" altLang="zh-CN" sz="3200" b="1" dirty="0" smtClean="0">
              <a:solidFill>
                <a:srgbClr val="FFFF00"/>
              </a:solidFill>
              <a:latin typeface="思源黑体 CN Normal" panose="020B0400000000000000" pitchFamily="34" charset="-122"/>
              <a:ea typeface="思源黑体 CN Normal" panose="020B0400000000000000" pitchFamily="34" charset="-122"/>
            </a:endParaRPr>
          </a:p>
          <a:p>
            <a:r>
              <a:rPr lang="zh-CN" altLang="en-US" sz="3200" b="1" dirty="0" smtClean="0">
                <a:solidFill>
                  <a:srgbClr val="FFFF00"/>
                </a:solidFill>
                <a:latin typeface="思源黑体 CN Normal" panose="020B0400000000000000" pitchFamily="34" charset="-122"/>
                <a:ea typeface="思源黑体 CN Normal" panose="020B0400000000000000" pitchFamily="34" charset="-122"/>
              </a:rPr>
              <a:t>得</a:t>
            </a:r>
            <a:endParaRPr lang="en-US" altLang="zh-CN" sz="3200" b="1" dirty="0" smtClean="0">
              <a:solidFill>
                <a:srgbClr val="FFFF00"/>
              </a:solidFill>
              <a:latin typeface="思源黑体 CN Normal" panose="020B0400000000000000" pitchFamily="34" charset="-122"/>
              <a:ea typeface="思源黑体 CN Normal" panose="020B0400000000000000" pitchFamily="34" charset="-122"/>
            </a:endParaRPr>
          </a:p>
          <a:p>
            <a:r>
              <a:rPr lang="zh-CN" altLang="en-US" sz="3200" b="1" dirty="0" smtClean="0">
                <a:solidFill>
                  <a:srgbClr val="FFFF00"/>
                </a:solidFill>
                <a:latin typeface="思源黑体 CN Normal" panose="020B0400000000000000" pitchFamily="34" charset="-122"/>
                <a:ea typeface="思源黑体 CN Normal" panose="020B0400000000000000" pitchFamily="34" charset="-122"/>
              </a:rPr>
              <a:t>更</a:t>
            </a:r>
            <a:endParaRPr lang="en-US" altLang="zh-CN" sz="3200" b="1" dirty="0" smtClean="0">
              <a:solidFill>
                <a:srgbClr val="FFFF00"/>
              </a:solidFill>
              <a:latin typeface="思源黑体 CN Normal" panose="020B0400000000000000" pitchFamily="34" charset="-122"/>
              <a:ea typeface="思源黑体 CN Normal" panose="020B0400000000000000" pitchFamily="34" charset="-122"/>
            </a:endParaRPr>
          </a:p>
          <a:p>
            <a:r>
              <a:rPr lang="zh-CN" altLang="en-US" sz="3200" b="1" dirty="0" smtClean="0">
                <a:solidFill>
                  <a:srgbClr val="FFFF00"/>
                </a:solidFill>
                <a:latin typeface="思源黑体 CN Normal" panose="020B0400000000000000" pitchFamily="34" charset="-122"/>
                <a:ea typeface="思源黑体 CN Normal" panose="020B0400000000000000" pitchFamily="34" charset="-122"/>
              </a:rPr>
              <a:t>大</a:t>
            </a:r>
            <a:endParaRPr lang="en-US" altLang="zh-CN" sz="3200" b="1" dirty="0" smtClean="0">
              <a:solidFill>
                <a:srgbClr val="FFFF00"/>
              </a:solidFill>
              <a:latin typeface="思源黑体 CN Normal" panose="020B0400000000000000" pitchFamily="34" charset="-122"/>
              <a:ea typeface="思源黑体 CN Normal" panose="020B0400000000000000" pitchFamily="34" charset="-122"/>
            </a:endParaRPr>
          </a:p>
          <a:p>
            <a:r>
              <a:rPr lang="zh-CN" altLang="en-US" sz="3200" b="1" dirty="0" smtClean="0">
                <a:solidFill>
                  <a:srgbClr val="FFFF00"/>
                </a:solidFill>
                <a:latin typeface="思源黑体 CN Normal" panose="020B0400000000000000" pitchFamily="34" charset="-122"/>
                <a:ea typeface="思源黑体 CN Normal" panose="020B0400000000000000" pitchFamily="34" charset="-122"/>
              </a:rPr>
              <a:t>成</a:t>
            </a:r>
            <a:endParaRPr lang="en-US" altLang="zh-CN" sz="3200" b="1" dirty="0" smtClean="0">
              <a:solidFill>
                <a:srgbClr val="FFFF00"/>
              </a:solidFill>
              <a:latin typeface="思源黑体 CN Normal" panose="020B0400000000000000" pitchFamily="34" charset="-122"/>
              <a:ea typeface="思源黑体 CN Normal" panose="020B0400000000000000" pitchFamily="34" charset="-122"/>
            </a:endParaRPr>
          </a:p>
          <a:p>
            <a:r>
              <a:rPr lang="zh-CN" altLang="en-US" sz="3200" b="1" dirty="0" smtClean="0">
                <a:solidFill>
                  <a:srgbClr val="FFFF00"/>
                </a:solidFill>
                <a:latin typeface="思源黑体 CN Normal" panose="020B0400000000000000" pitchFamily="34" charset="-122"/>
                <a:ea typeface="思源黑体 CN Normal" panose="020B0400000000000000" pitchFamily="34" charset="-122"/>
              </a:rPr>
              <a:t>效</a:t>
            </a:r>
            <a:endParaRPr lang="zh-CN" altLang="en-US" sz="3200" b="1" dirty="0">
              <a:solidFill>
                <a:srgbClr val="FFFF00"/>
              </a:solidFill>
              <a:latin typeface="思源黑体 CN Normal" panose="020B0400000000000000" pitchFamily="34" charset="-122"/>
              <a:ea typeface="思源黑体 CN Normal" panose="020B0400000000000000" pitchFamily="34" charset="-122"/>
            </a:endParaRPr>
          </a:p>
        </p:txBody>
      </p:sp>
      <p:sp>
        <p:nvSpPr>
          <p:cNvPr id="22" name="文本框 21"/>
          <p:cNvSpPr txBox="1"/>
          <p:nvPr/>
        </p:nvSpPr>
        <p:spPr>
          <a:xfrm>
            <a:off x="5302251" y="7805"/>
            <a:ext cx="6590266" cy="769441"/>
          </a:xfrm>
          <a:prstGeom prst="rect">
            <a:avLst/>
          </a:prstGeom>
          <a:noFill/>
        </p:spPr>
        <p:txBody>
          <a:bodyPr wrap="none" rtlCol="0">
            <a:spAutoFit/>
          </a:bodyPr>
          <a:lstStyle>
            <a:defPPr>
              <a:defRPr lang="zh-CN"/>
            </a:defPPr>
            <a:lvl1pPr>
              <a:defRPr sz="4800">
                <a:solidFill>
                  <a:srgbClr val="C00000"/>
                </a:solidFill>
                <a:latin typeface="思源黑体 CN Bold" panose="020B0800000000000000" pitchFamily="34" charset="-122"/>
                <a:ea typeface="思源黑体 CN Bold" panose="020B0800000000000000" pitchFamily="34" charset="-122"/>
              </a:defRPr>
            </a:lvl1pPr>
          </a:lstStyle>
          <a:p>
            <a:r>
              <a:rPr lang="zh-CN" altLang="en-US" sz="4400" dirty="0">
                <a:solidFill>
                  <a:srgbClr val="FFFF00"/>
                </a:solidFill>
              </a:rPr>
              <a:t>对</a:t>
            </a:r>
            <a:r>
              <a:rPr lang="en-US" altLang="zh-CN" sz="4400" dirty="0">
                <a:solidFill>
                  <a:srgbClr val="FFFF00"/>
                </a:solidFill>
              </a:rPr>
              <a:t>2018</a:t>
            </a:r>
            <a:r>
              <a:rPr lang="zh-CN" altLang="en-US" sz="4400" dirty="0">
                <a:solidFill>
                  <a:srgbClr val="FFFF00"/>
                </a:solidFill>
              </a:rPr>
              <a:t>年政府工作的建议</a:t>
            </a:r>
          </a:p>
        </p:txBody>
      </p:sp>
    </p:spTree>
    <p:extLst>
      <p:ext uri="{BB962C8B-B14F-4D97-AF65-F5344CB8AC3E}">
        <p14:creationId xmlns="" xmlns:p14="http://schemas.microsoft.com/office/powerpoint/2010/main" val="1538051342"/>
      </p:ext>
    </p:extLst>
  </p:cSld>
  <p:clrMapOvr>
    <a:masterClrMapping/>
  </p:clrMapOvr>
  <p:transition spd="slow" advClick="0" advTm="2000">
    <p:push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13000" b="-13000"/>
          </a:stretch>
        </a:blipFill>
        <a:effectLst/>
      </p:bgPr>
    </p:bg>
    <p:spTree>
      <p:nvGrpSpPr>
        <p:cNvPr id="1" name=""/>
        <p:cNvGrpSpPr/>
        <p:nvPr/>
      </p:nvGrpSpPr>
      <p:grpSpPr>
        <a:xfrm>
          <a:off x="0" y="0"/>
          <a:ext cx="0" cy="0"/>
          <a:chOff x="0" y="0"/>
          <a:chExt cx="0" cy="0"/>
        </a:xfrm>
      </p:grpSpPr>
      <p:sp>
        <p:nvSpPr>
          <p:cNvPr id="5" name="矩形 4"/>
          <p:cNvSpPr/>
          <p:nvPr/>
        </p:nvSpPr>
        <p:spPr>
          <a:xfrm>
            <a:off x="0" y="-1"/>
            <a:ext cx="12192000" cy="762001"/>
          </a:xfrm>
          <a:prstGeom prst="rect">
            <a:avLst/>
          </a:prstGeom>
          <a:gradFill flip="none" rotWithShape="1">
            <a:gsLst>
              <a:gs pos="0">
                <a:srgbClr val="850001"/>
              </a:gs>
              <a:gs pos="65000">
                <a:srgbClr val="C00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0" y="6676571"/>
            <a:ext cx="12192000" cy="181429"/>
          </a:xfrm>
          <a:prstGeom prst="rect">
            <a:avLst/>
          </a:prstGeom>
          <a:gradFill flip="none" rotWithShape="1">
            <a:gsLst>
              <a:gs pos="0">
                <a:srgbClr val="850001"/>
              </a:gs>
              <a:gs pos="65000">
                <a:srgbClr val="C00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994586" y="-118755"/>
            <a:ext cx="1142229" cy="1056740"/>
          </a:xfrm>
          <a:prstGeom prst="rect">
            <a:avLst/>
          </a:prstGeom>
        </p:spPr>
      </p:pic>
      <p:pic>
        <p:nvPicPr>
          <p:cNvPr id="8" name="图片 7"/>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 xmlns:a14="http://schemas.microsoft.com/office/drawing/2010/main" val="0"/>
              </a:ext>
            </a:extLst>
          </a:blip>
          <a:stretch>
            <a:fillRect/>
          </a:stretch>
        </p:blipFill>
        <p:spPr>
          <a:xfrm>
            <a:off x="416354" y="65841"/>
            <a:ext cx="578232" cy="620421"/>
          </a:xfrm>
          <a:prstGeom prst="rect">
            <a:avLst/>
          </a:prstGeom>
        </p:spPr>
      </p:pic>
      <p:pic>
        <p:nvPicPr>
          <p:cNvPr id="9" name="图片 8"/>
          <p:cNvPicPr>
            <a:picLocks noChangeAspect="1"/>
          </p:cNvPicPr>
          <p:nvPr/>
        </p:nvPicPr>
        <p:blipFill>
          <a:blip r:embed="rId5" cstate="print">
            <a:duotone>
              <a:schemeClr val="bg2">
                <a:shade val="45000"/>
                <a:satMod val="135000"/>
              </a:schemeClr>
              <a:prstClr val="white"/>
            </a:duotone>
            <a:extLst>
              <a:ext uri="{BEBA8EAE-BF5A-486C-A8C5-ECC9F3942E4B}">
                <a14:imgProps xmlns="" xmlns:a14="http://schemas.microsoft.com/office/drawing/2010/main">
                  <a14:imgLayer r:embed="rId6">
                    <a14:imgEffect>
                      <a14:artisticPencilSketch/>
                    </a14:imgEffect>
                    <a14:imgEffect>
                      <a14:colorTemperature colorTemp="5300"/>
                    </a14:imgEffect>
                    <a14:imgEffect>
                      <a14:saturation sat="300000"/>
                    </a14:imgEffect>
                  </a14:imgLayer>
                </a14:imgProps>
              </a:ext>
              <a:ext uri="{28A0092B-C50C-407E-A947-70E740481C1C}">
                <a14:useLocalDpi xmlns="" xmlns:a14="http://schemas.microsoft.com/office/drawing/2010/main" val="0"/>
              </a:ext>
            </a:extLst>
          </a:blip>
          <a:stretch>
            <a:fillRect/>
          </a:stretch>
        </p:blipFill>
        <p:spPr>
          <a:xfrm>
            <a:off x="3797619" y="3028114"/>
            <a:ext cx="8372873" cy="3663703"/>
          </a:xfrm>
          <a:prstGeom prst="rect">
            <a:avLst/>
          </a:prstGeom>
        </p:spPr>
      </p:pic>
      <p:sp>
        <p:nvSpPr>
          <p:cNvPr id="11" name="文本框 10"/>
          <p:cNvSpPr txBox="1"/>
          <p:nvPr/>
        </p:nvSpPr>
        <p:spPr>
          <a:xfrm>
            <a:off x="5302251" y="7805"/>
            <a:ext cx="6590266" cy="769441"/>
          </a:xfrm>
          <a:prstGeom prst="rect">
            <a:avLst/>
          </a:prstGeom>
          <a:noFill/>
        </p:spPr>
        <p:txBody>
          <a:bodyPr wrap="none" rtlCol="0">
            <a:spAutoFit/>
          </a:bodyPr>
          <a:lstStyle>
            <a:defPPr>
              <a:defRPr lang="zh-CN"/>
            </a:defPPr>
            <a:lvl1pPr>
              <a:defRPr sz="4800">
                <a:solidFill>
                  <a:srgbClr val="C00000"/>
                </a:solidFill>
                <a:latin typeface="思源黑体 CN Bold" panose="020B0800000000000000" pitchFamily="34" charset="-122"/>
                <a:ea typeface="思源黑体 CN Bold" panose="020B0800000000000000" pitchFamily="34" charset="-122"/>
              </a:defRPr>
            </a:lvl1pPr>
          </a:lstStyle>
          <a:p>
            <a:r>
              <a:rPr lang="zh-CN" altLang="en-US" sz="4400" dirty="0">
                <a:solidFill>
                  <a:srgbClr val="FFFF00"/>
                </a:solidFill>
              </a:rPr>
              <a:t>对</a:t>
            </a:r>
            <a:r>
              <a:rPr lang="en-US" altLang="zh-CN" sz="4400" dirty="0">
                <a:solidFill>
                  <a:srgbClr val="FFFF00"/>
                </a:solidFill>
              </a:rPr>
              <a:t>2018</a:t>
            </a:r>
            <a:r>
              <a:rPr lang="zh-CN" altLang="en-US" sz="4400" dirty="0">
                <a:solidFill>
                  <a:srgbClr val="FFFF00"/>
                </a:solidFill>
              </a:rPr>
              <a:t>年政府工作的建议</a:t>
            </a:r>
          </a:p>
        </p:txBody>
      </p:sp>
      <p:sp>
        <p:nvSpPr>
          <p:cNvPr id="12" name="文本框 11"/>
          <p:cNvSpPr txBox="1"/>
          <p:nvPr/>
        </p:nvSpPr>
        <p:spPr>
          <a:xfrm>
            <a:off x="2733541" y="1064059"/>
            <a:ext cx="6724918" cy="830997"/>
          </a:xfrm>
          <a:prstGeom prst="rect">
            <a:avLst/>
          </a:prstGeom>
          <a:noFill/>
        </p:spPr>
        <p:txBody>
          <a:bodyPr wrap="none" rtlCol="0">
            <a:spAutoFit/>
          </a:bodyPr>
          <a:lstStyle>
            <a:defPPr>
              <a:defRPr lang="zh-CN"/>
            </a:defPPr>
            <a:lvl1pPr>
              <a:defRPr sz="4800">
                <a:solidFill>
                  <a:srgbClr val="C00000"/>
                </a:solidFill>
                <a:latin typeface="思源黑体 CN Bold" panose="020B0800000000000000" pitchFamily="34" charset="-122"/>
                <a:ea typeface="思源黑体 CN Bold" panose="020B0800000000000000" pitchFamily="34" charset="-122"/>
              </a:defRPr>
            </a:lvl1pPr>
          </a:lstStyle>
          <a:p>
            <a:r>
              <a:rPr lang="zh-CN" altLang="en-US" b="1" spc="300" dirty="0"/>
              <a:t>大力实施乡村振兴战略</a:t>
            </a:r>
            <a:endParaRPr lang="zh-CN" altLang="en-US" spc="300" dirty="0"/>
          </a:p>
        </p:txBody>
      </p:sp>
      <p:sp>
        <p:nvSpPr>
          <p:cNvPr id="3" name="矩形 2"/>
          <p:cNvSpPr/>
          <p:nvPr/>
        </p:nvSpPr>
        <p:spPr>
          <a:xfrm>
            <a:off x="1618831" y="2171223"/>
            <a:ext cx="3877985" cy="461665"/>
          </a:xfrm>
          <a:prstGeom prst="rect">
            <a:avLst/>
          </a:prstGeom>
        </p:spPr>
        <p:txBody>
          <a:bodyPr wrap="none">
            <a:spAutoFit/>
          </a:bodyPr>
          <a:lstStyle/>
          <a:p>
            <a:pPr algn="just"/>
            <a:r>
              <a:rPr lang="zh-CN" altLang="en-US" sz="2400" kern="100" dirty="0">
                <a:solidFill>
                  <a:srgbClr val="FF0000"/>
                </a:solidFill>
                <a:latin typeface="思源黑体 CN Normal" panose="020B0400000000000000" pitchFamily="34" charset="-122"/>
                <a:ea typeface="思源黑体 CN Normal" panose="020B0400000000000000" pitchFamily="34" charset="-122"/>
                <a:cs typeface="Times New Roman" panose="02020603050405020304" pitchFamily="18" charset="0"/>
              </a:rPr>
              <a:t>健全城乡融合发展体制机制</a:t>
            </a:r>
            <a:endParaRPr lang="zh-CN" altLang="en-US" sz="1400" kern="100" dirty="0">
              <a:effectLst/>
              <a:latin typeface="思源黑体 CN Normal" panose="020B0400000000000000" pitchFamily="34" charset="-122"/>
              <a:ea typeface="思源黑体 CN Normal" panose="020B0400000000000000" pitchFamily="34" charset="-122"/>
              <a:cs typeface="Times New Roman" panose="02020603050405020304" pitchFamily="18" charset="0"/>
            </a:endParaRPr>
          </a:p>
        </p:txBody>
      </p:sp>
      <p:grpSp>
        <p:nvGrpSpPr>
          <p:cNvPr id="4" name="组合 3"/>
          <p:cNvGrpSpPr/>
          <p:nvPr/>
        </p:nvGrpSpPr>
        <p:grpSpPr>
          <a:xfrm>
            <a:off x="819637" y="2116956"/>
            <a:ext cx="5072385" cy="555644"/>
            <a:chOff x="994586" y="2187556"/>
            <a:chExt cx="5072385" cy="909193"/>
          </a:xfrm>
        </p:grpSpPr>
        <p:sp>
          <p:nvSpPr>
            <p:cNvPr id="13" name="图文框 12"/>
            <p:cNvSpPr/>
            <p:nvPr/>
          </p:nvSpPr>
          <p:spPr>
            <a:xfrm>
              <a:off x="994586" y="2187556"/>
              <a:ext cx="5072385" cy="909193"/>
            </a:xfrm>
            <a:prstGeom prst="frame">
              <a:avLst>
                <a:gd name="adj1" fmla="val 4284"/>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五边形 13"/>
            <p:cNvSpPr/>
            <p:nvPr/>
          </p:nvSpPr>
          <p:spPr>
            <a:xfrm>
              <a:off x="994587" y="2211377"/>
              <a:ext cx="851441" cy="885371"/>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矩形 19"/>
          <p:cNvSpPr/>
          <p:nvPr/>
        </p:nvSpPr>
        <p:spPr>
          <a:xfrm>
            <a:off x="1671079" y="2866821"/>
            <a:ext cx="3877985" cy="461665"/>
          </a:xfrm>
          <a:prstGeom prst="rect">
            <a:avLst/>
          </a:prstGeom>
        </p:spPr>
        <p:txBody>
          <a:bodyPr wrap="none">
            <a:spAutoFit/>
          </a:bodyPr>
          <a:lstStyle/>
          <a:p>
            <a:pPr algn="just"/>
            <a:r>
              <a:rPr lang="zh-CN" altLang="en-US" sz="2400" kern="100" dirty="0">
                <a:solidFill>
                  <a:srgbClr val="FF0000"/>
                </a:solidFill>
                <a:latin typeface="思源黑体 CN Normal" panose="020B0400000000000000" pitchFamily="34" charset="-122"/>
                <a:ea typeface="思源黑体 CN Normal" panose="020B0400000000000000" pitchFamily="34" charset="-122"/>
                <a:cs typeface="Times New Roman" panose="02020603050405020304" pitchFamily="18" charset="0"/>
              </a:rPr>
              <a:t>推进农业供给侧结构性改革</a:t>
            </a:r>
          </a:p>
        </p:txBody>
      </p:sp>
      <p:grpSp>
        <p:nvGrpSpPr>
          <p:cNvPr id="21" name="组合 20"/>
          <p:cNvGrpSpPr/>
          <p:nvPr/>
        </p:nvGrpSpPr>
        <p:grpSpPr>
          <a:xfrm>
            <a:off x="819637" y="2812554"/>
            <a:ext cx="5072385" cy="555644"/>
            <a:chOff x="994586" y="2187556"/>
            <a:chExt cx="5072385" cy="909193"/>
          </a:xfrm>
        </p:grpSpPr>
        <p:sp>
          <p:nvSpPr>
            <p:cNvPr id="22" name="图文框 21"/>
            <p:cNvSpPr/>
            <p:nvPr/>
          </p:nvSpPr>
          <p:spPr>
            <a:xfrm>
              <a:off x="994586" y="2187556"/>
              <a:ext cx="5072385" cy="909193"/>
            </a:xfrm>
            <a:prstGeom prst="frame">
              <a:avLst>
                <a:gd name="adj1" fmla="val 4284"/>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五边形 22"/>
            <p:cNvSpPr/>
            <p:nvPr/>
          </p:nvSpPr>
          <p:spPr>
            <a:xfrm>
              <a:off x="994587" y="2211377"/>
              <a:ext cx="851441" cy="885371"/>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矩形 23"/>
          <p:cNvSpPr/>
          <p:nvPr/>
        </p:nvSpPr>
        <p:spPr>
          <a:xfrm>
            <a:off x="1618832" y="3579657"/>
            <a:ext cx="4176434" cy="830997"/>
          </a:xfrm>
          <a:prstGeom prst="rect">
            <a:avLst/>
          </a:prstGeom>
        </p:spPr>
        <p:txBody>
          <a:bodyPr wrap="square">
            <a:spAutoFit/>
          </a:bodyPr>
          <a:lstStyle/>
          <a:p>
            <a:pPr algn="just"/>
            <a:r>
              <a:rPr lang="zh-CN" altLang="en-US" sz="2400" kern="100" dirty="0">
                <a:solidFill>
                  <a:srgbClr val="FF0000"/>
                </a:solidFill>
                <a:latin typeface="思源黑体 CN Normal" panose="020B0400000000000000" pitchFamily="34" charset="-122"/>
                <a:ea typeface="思源黑体 CN Normal" panose="020B0400000000000000" pitchFamily="34" charset="-122"/>
                <a:cs typeface="Times New Roman" panose="02020603050405020304" pitchFamily="18" charset="0"/>
              </a:rPr>
              <a:t>培育新型经营主体，加强面向小农户的社会化服务</a:t>
            </a:r>
          </a:p>
        </p:txBody>
      </p:sp>
      <p:grpSp>
        <p:nvGrpSpPr>
          <p:cNvPr id="25" name="组合 24"/>
          <p:cNvGrpSpPr/>
          <p:nvPr/>
        </p:nvGrpSpPr>
        <p:grpSpPr>
          <a:xfrm>
            <a:off x="819637" y="3525390"/>
            <a:ext cx="5072385" cy="902710"/>
            <a:chOff x="994586" y="2187556"/>
            <a:chExt cx="5072385" cy="909193"/>
          </a:xfrm>
        </p:grpSpPr>
        <p:sp>
          <p:nvSpPr>
            <p:cNvPr id="26" name="图文框 25"/>
            <p:cNvSpPr/>
            <p:nvPr/>
          </p:nvSpPr>
          <p:spPr>
            <a:xfrm>
              <a:off x="994586" y="2187556"/>
              <a:ext cx="5072385" cy="909193"/>
            </a:xfrm>
            <a:prstGeom prst="frame">
              <a:avLst>
                <a:gd name="adj1" fmla="val 4284"/>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五边形 26"/>
            <p:cNvSpPr/>
            <p:nvPr/>
          </p:nvSpPr>
          <p:spPr>
            <a:xfrm>
              <a:off x="994587" y="2211377"/>
              <a:ext cx="851441" cy="885371"/>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矩形 28"/>
          <p:cNvSpPr/>
          <p:nvPr/>
        </p:nvSpPr>
        <p:spPr>
          <a:xfrm>
            <a:off x="1618831" y="4651676"/>
            <a:ext cx="2715808" cy="461665"/>
          </a:xfrm>
          <a:prstGeom prst="rect">
            <a:avLst/>
          </a:prstGeom>
        </p:spPr>
        <p:txBody>
          <a:bodyPr wrap="none">
            <a:spAutoFit/>
          </a:bodyPr>
          <a:lstStyle/>
          <a:p>
            <a:pPr algn="just"/>
            <a:r>
              <a:rPr lang="zh-CN" altLang="en-US" sz="2400" kern="100" dirty="0">
                <a:solidFill>
                  <a:srgbClr val="FF0000"/>
                </a:solidFill>
                <a:latin typeface="思源黑体 CN Normal" panose="020B0400000000000000" pitchFamily="34" charset="-122"/>
                <a:ea typeface="思源黑体 CN Normal" panose="020B0400000000000000" pitchFamily="34" charset="-122"/>
                <a:cs typeface="Times New Roman" panose="02020603050405020304" pitchFamily="18" charset="0"/>
              </a:rPr>
              <a:t> 全面深化农村改革</a:t>
            </a:r>
          </a:p>
        </p:txBody>
      </p:sp>
      <p:grpSp>
        <p:nvGrpSpPr>
          <p:cNvPr id="30" name="组合 29"/>
          <p:cNvGrpSpPr/>
          <p:nvPr/>
        </p:nvGrpSpPr>
        <p:grpSpPr>
          <a:xfrm>
            <a:off x="819637" y="4597409"/>
            <a:ext cx="5072385" cy="555644"/>
            <a:chOff x="994586" y="2187556"/>
            <a:chExt cx="5072385" cy="909193"/>
          </a:xfrm>
        </p:grpSpPr>
        <p:sp>
          <p:nvSpPr>
            <p:cNvPr id="31" name="图文框 30"/>
            <p:cNvSpPr/>
            <p:nvPr/>
          </p:nvSpPr>
          <p:spPr>
            <a:xfrm>
              <a:off x="994586" y="2187556"/>
              <a:ext cx="5072385" cy="909193"/>
            </a:xfrm>
            <a:prstGeom prst="frame">
              <a:avLst>
                <a:gd name="adj1" fmla="val 4284"/>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五边形 31"/>
            <p:cNvSpPr/>
            <p:nvPr/>
          </p:nvSpPr>
          <p:spPr>
            <a:xfrm>
              <a:off x="994587" y="2211377"/>
              <a:ext cx="851441" cy="885371"/>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矩形 33"/>
          <p:cNvSpPr/>
          <p:nvPr/>
        </p:nvSpPr>
        <p:spPr>
          <a:xfrm>
            <a:off x="1671080" y="5362380"/>
            <a:ext cx="3971786" cy="830997"/>
          </a:xfrm>
          <a:prstGeom prst="rect">
            <a:avLst/>
          </a:prstGeom>
        </p:spPr>
        <p:txBody>
          <a:bodyPr wrap="square">
            <a:spAutoFit/>
          </a:bodyPr>
          <a:lstStyle/>
          <a:p>
            <a:pPr algn="just"/>
            <a:r>
              <a:rPr lang="zh-CN" altLang="en-US" sz="2400" kern="100" dirty="0">
                <a:solidFill>
                  <a:srgbClr val="FF0000"/>
                </a:solidFill>
                <a:latin typeface="思源黑体 CN Normal" panose="020B0400000000000000" pitchFamily="34" charset="-122"/>
                <a:ea typeface="思源黑体 CN Normal" panose="020B0400000000000000" pitchFamily="34" charset="-122"/>
                <a:cs typeface="Times New Roman" panose="02020603050405020304" pitchFamily="18" charset="0"/>
              </a:rPr>
              <a:t>探索宅基地所有权、资格权、使用权分置改革</a:t>
            </a:r>
          </a:p>
        </p:txBody>
      </p:sp>
      <p:grpSp>
        <p:nvGrpSpPr>
          <p:cNvPr id="35" name="组合 34"/>
          <p:cNvGrpSpPr/>
          <p:nvPr/>
        </p:nvGrpSpPr>
        <p:grpSpPr>
          <a:xfrm>
            <a:off x="819637" y="5308112"/>
            <a:ext cx="5072385" cy="962751"/>
            <a:chOff x="994586" y="2187556"/>
            <a:chExt cx="5072385" cy="909193"/>
          </a:xfrm>
        </p:grpSpPr>
        <p:sp>
          <p:nvSpPr>
            <p:cNvPr id="36" name="图文框 35"/>
            <p:cNvSpPr/>
            <p:nvPr/>
          </p:nvSpPr>
          <p:spPr>
            <a:xfrm>
              <a:off x="994586" y="2187556"/>
              <a:ext cx="5072385" cy="909193"/>
            </a:xfrm>
            <a:prstGeom prst="frame">
              <a:avLst>
                <a:gd name="adj1" fmla="val 4284"/>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7" name="五边形 36"/>
            <p:cNvSpPr/>
            <p:nvPr/>
          </p:nvSpPr>
          <p:spPr>
            <a:xfrm>
              <a:off x="994587" y="2211377"/>
              <a:ext cx="851441" cy="885371"/>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图文框 39"/>
          <p:cNvSpPr/>
          <p:nvPr/>
        </p:nvSpPr>
        <p:spPr>
          <a:xfrm>
            <a:off x="6355320" y="2116956"/>
            <a:ext cx="5072385" cy="555644"/>
          </a:xfrm>
          <a:prstGeom prst="frame">
            <a:avLst>
              <a:gd name="adj1"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8" name="矩形 37"/>
          <p:cNvSpPr/>
          <p:nvPr/>
        </p:nvSpPr>
        <p:spPr>
          <a:xfrm>
            <a:off x="6673597" y="2171223"/>
            <a:ext cx="4435830" cy="461665"/>
          </a:xfrm>
          <a:prstGeom prst="rect">
            <a:avLst/>
          </a:prstGeom>
        </p:spPr>
        <p:txBody>
          <a:bodyPr wrap="none">
            <a:spAutoFit/>
          </a:bodyPr>
          <a:lstStyle/>
          <a:p>
            <a:r>
              <a:rPr lang="zh-CN" altLang="en-US" sz="2400" b="1" spc="300" dirty="0">
                <a:solidFill>
                  <a:srgbClr val="FFFF00"/>
                </a:solidFill>
                <a:latin typeface="思源黑体 CN Normal" panose="020B0400000000000000" pitchFamily="34" charset="-122"/>
                <a:ea typeface="思源黑体 CN Normal" panose="020B0400000000000000" pitchFamily="34" charset="-122"/>
              </a:rPr>
              <a:t>推动农村各项事业全面发展</a:t>
            </a:r>
          </a:p>
        </p:txBody>
      </p:sp>
      <p:sp>
        <p:nvSpPr>
          <p:cNvPr id="42" name="矩形 41"/>
          <p:cNvSpPr/>
          <p:nvPr/>
        </p:nvSpPr>
        <p:spPr>
          <a:xfrm>
            <a:off x="7103319" y="2895561"/>
            <a:ext cx="4416594" cy="430887"/>
          </a:xfrm>
          <a:prstGeom prst="rect">
            <a:avLst/>
          </a:prstGeom>
        </p:spPr>
        <p:txBody>
          <a:bodyPr wrap="none">
            <a:spAutoFit/>
          </a:bodyPr>
          <a:lstStyle/>
          <a:p>
            <a:pPr algn="just"/>
            <a:r>
              <a:rPr lang="zh-CN" altLang="en-US" sz="2200" kern="100" dirty="0">
                <a:solidFill>
                  <a:srgbClr val="FF0000"/>
                </a:solidFill>
                <a:latin typeface="思源黑体 CN Normal" panose="020B0400000000000000" pitchFamily="34" charset="-122"/>
                <a:ea typeface="思源黑体 CN Normal" panose="020B0400000000000000" pitchFamily="34" charset="-122"/>
                <a:cs typeface="Times New Roman" panose="02020603050405020304" pitchFamily="18" charset="0"/>
              </a:rPr>
              <a:t>改善供水、供电、信息等基础设施</a:t>
            </a:r>
          </a:p>
        </p:txBody>
      </p:sp>
      <p:grpSp>
        <p:nvGrpSpPr>
          <p:cNvPr id="43" name="组合 42"/>
          <p:cNvGrpSpPr/>
          <p:nvPr/>
        </p:nvGrpSpPr>
        <p:grpSpPr>
          <a:xfrm>
            <a:off x="6355320" y="2839189"/>
            <a:ext cx="5072385" cy="555644"/>
            <a:chOff x="994586" y="2187556"/>
            <a:chExt cx="5072385" cy="909193"/>
          </a:xfrm>
        </p:grpSpPr>
        <p:sp>
          <p:nvSpPr>
            <p:cNvPr id="44" name="图文框 43"/>
            <p:cNvSpPr/>
            <p:nvPr/>
          </p:nvSpPr>
          <p:spPr>
            <a:xfrm>
              <a:off x="994586" y="2187556"/>
              <a:ext cx="5072385" cy="909193"/>
            </a:xfrm>
            <a:prstGeom prst="frame">
              <a:avLst>
                <a:gd name="adj1" fmla="val 4284"/>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5" name="五边形 44"/>
            <p:cNvSpPr/>
            <p:nvPr/>
          </p:nvSpPr>
          <p:spPr>
            <a:xfrm>
              <a:off x="994587" y="2211377"/>
              <a:ext cx="851441" cy="885371"/>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6" name="矩形 45"/>
          <p:cNvSpPr/>
          <p:nvPr/>
        </p:nvSpPr>
        <p:spPr>
          <a:xfrm>
            <a:off x="7213159" y="3605548"/>
            <a:ext cx="3599062" cy="430887"/>
          </a:xfrm>
          <a:prstGeom prst="rect">
            <a:avLst/>
          </a:prstGeom>
        </p:spPr>
        <p:txBody>
          <a:bodyPr wrap="none">
            <a:spAutoFit/>
          </a:bodyPr>
          <a:lstStyle/>
          <a:p>
            <a:pPr algn="just"/>
            <a:r>
              <a:rPr lang="zh-CN" altLang="en-US" sz="2200" kern="100" dirty="0">
                <a:solidFill>
                  <a:srgbClr val="FF0000"/>
                </a:solidFill>
                <a:latin typeface="思源黑体 CN Normal" panose="020B0400000000000000" pitchFamily="34" charset="-122"/>
                <a:ea typeface="思源黑体 CN Normal" panose="020B0400000000000000" pitchFamily="34" charset="-122"/>
                <a:cs typeface="Times New Roman" panose="02020603050405020304" pitchFamily="18" charset="0"/>
              </a:rPr>
              <a:t>新建改建农村公路</a:t>
            </a:r>
            <a:r>
              <a:rPr lang="en-US" altLang="zh-CN" sz="2200" kern="100" dirty="0">
                <a:solidFill>
                  <a:srgbClr val="FF0000"/>
                </a:solidFill>
                <a:latin typeface="思源黑体 CN Normal" panose="020B0400000000000000" pitchFamily="34" charset="-122"/>
                <a:ea typeface="思源黑体 CN Normal" panose="020B0400000000000000" pitchFamily="34" charset="-122"/>
                <a:cs typeface="Times New Roman" panose="02020603050405020304" pitchFamily="18" charset="0"/>
              </a:rPr>
              <a:t>20</a:t>
            </a:r>
            <a:r>
              <a:rPr lang="zh-CN" altLang="en-US" sz="2200" kern="100" dirty="0">
                <a:solidFill>
                  <a:srgbClr val="FF0000"/>
                </a:solidFill>
                <a:latin typeface="思源黑体 CN Normal" panose="020B0400000000000000" pitchFamily="34" charset="-122"/>
                <a:ea typeface="思源黑体 CN Normal" panose="020B0400000000000000" pitchFamily="34" charset="-122"/>
                <a:cs typeface="Times New Roman" panose="02020603050405020304" pitchFamily="18" charset="0"/>
              </a:rPr>
              <a:t>万公里</a:t>
            </a:r>
          </a:p>
        </p:txBody>
      </p:sp>
      <p:grpSp>
        <p:nvGrpSpPr>
          <p:cNvPr id="47" name="组合 46"/>
          <p:cNvGrpSpPr/>
          <p:nvPr/>
        </p:nvGrpSpPr>
        <p:grpSpPr>
          <a:xfrm>
            <a:off x="6355320" y="3513237"/>
            <a:ext cx="5072385" cy="555644"/>
            <a:chOff x="994586" y="2187556"/>
            <a:chExt cx="5072385" cy="909193"/>
          </a:xfrm>
        </p:grpSpPr>
        <p:sp>
          <p:nvSpPr>
            <p:cNvPr id="48" name="图文框 47"/>
            <p:cNvSpPr/>
            <p:nvPr/>
          </p:nvSpPr>
          <p:spPr>
            <a:xfrm>
              <a:off x="994586" y="2187556"/>
              <a:ext cx="5072385" cy="909193"/>
            </a:xfrm>
            <a:prstGeom prst="frame">
              <a:avLst>
                <a:gd name="adj1" fmla="val 4284"/>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9" name="五边形 48"/>
            <p:cNvSpPr/>
            <p:nvPr/>
          </p:nvSpPr>
          <p:spPr>
            <a:xfrm>
              <a:off x="994587" y="2211377"/>
              <a:ext cx="851441" cy="885371"/>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矩形 49"/>
          <p:cNvSpPr/>
          <p:nvPr/>
        </p:nvSpPr>
        <p:spPr>
          <a:xfrm>
            <a:off x="7206762" y="4227872"/>
            <a:ext cx="4158998" cy="769441"/>
          </a:xfrm>
          <a:prstGeom prst="rect">
            <a:avLst/>
          </a:prstGeom>
        </p:spPr>
        <p:txBody>
          <a:bodyPr wrap="square">
            <a:spAutoFit/>
          </a:bodyPr>
          <a:lstStyle/>
          <a:p>
            <a:pPr algn="just"/>
            <a:r>
              <a:rPr lang="zh-CN" altLang="en-US" sz="2200" kern="100" dirty="0">
                <a:solidFill>
                  <a:srgbClr val="FF0000"/>
                </a:solidFill>
                <a:latin typeface="思源黑体 CN Normal" panose="020B0400000000000000" pitchFamily="34" charset="-122"/>
                <a:ea typeface="思源黑体 CN Normal" panose="020B0400000000000000" pitchFamily="34" charset="-122"/>
                <a:cs typeface="Times New Roman" panose="02020603050405020304" pitchFamily="18" charset="0"/>
              </a:rPr>
              <a:t>稳步开展农村人居环境整治三年行动，推进“厕所革命”</a:t>
            </a:r>
          </a:p>
        </p:txBody>
      </p:sp>
      <p:grpSp>
        <p:nvGrpSpPr>
          <p:cNvPr id="51" name="组合 50"/>
          <p:cNvGrpSpPr/>
          <p:nvPr/>
        </p:nvGrpSpPr>
        <p:grpSpPr>
          <a:xfrm>
            <a:off x="6355320" y="4185565"/>
            <a:ext cx="5072385" cy="864276"/>
            <a:chOff x="994586" y="2187556"/>
            <a:chExt cx="5072385" cy="909193"/>
          </a:xfrm>
        </p:grpSpPr>
        <p:sp>
          <p:nvSpPr>
            <p:cNvPr id="52" name="图文框 51"/>
            <p:cNvSpPr/>
            <p:nvPr/>
          </p:nvSpPr>
          <p:spPr>
            <a:xfrm>
              <a:off x="994586" y="2187556"/>
              <a:ext cx="5072385" cy="909193"/>
            </a:xfrm>
            <a:prstGeom prst="frame">
              <a:avLst>
                <a:gd name="adj1" fmla="val 4284"/>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3" name="五边形 52"/>
            <p:cNvSpPr/>
            <p:nvPr/>
          </p:nvSpPr>
          <p:spPr>
            <a:xfrm>
              <a:off x="994587" y="2211377"/>
              <a:ext cx="851441" cy="885371"/>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4" name="矩形 53"/>
          <p:cNvSpPr/>
          <p:nvPr/>
        </p:nvSpPr>
        <p:spPr>
          <a:xfrm>
            <a:off x="7206762" y="5185311"/>
            <a:ext cx="2441694" cy="430887"/>
          </a:xfrm>
          <a:prstGeom prst="rect">
            <a:avLst/>
          </a:prstGeom>
        </p:spPr>
        <p:txBody>
          <a:bodyPr wrap="none">
            <a:spAutoFit/>
          </a:bodyPr>
          <a:lstStyle/>
          <a:p>
            <a:pPr algn="just"/>
            <a:r>
              <a:rPr lang="zh-CN" altLang="en-US" sz="2200" kern="100" dirty="0">
                <a:solidFill>
                  <a:srgbClr val="FF0000"/>
                </a:solidFill>
                <a:latin typeface="思源黑体 CN Normal" panose="020B0400000000000000" pitchFamily="34" charset="-122"/>
                <a:ea typeface="思源黑体 CN Normal" panose="020B0400000000000000" pitchFamily="34" charset="-122"/>
                <a:cs typeface="Times New Roman" panose="02020603050405020304" pitchFamily="18" charset="0"/>
              </a:rPr>
              <a:t>促进农村移风易俗</a:t>
            </a:r>
          </a:p>
        </p:txBody>
      </p:sp>
      <p:grpSp>
        <p:nvGrpSpPr>
          <p:cNvPr id="55" name="组合 54"/>
          <p:cNvGrpSpPr/>
          <p:nvPr/>
        </p:nvGrpSpPr>
        <p:grpSpPr>
          <a:xfrm>
            <a:off x="6355320" y="5131044"/>
            <a:ext cx="5072385" cy="555644"/>
            <a:chOff x="994586" y="2187556"/>
            <a:chExt cx="5072385" cy="909193"/>
          </a:xfrm>
        </p:grpSpPr>
        <p:sp>
          <p:nvSpPr>
            <p:cNvPr id="56" name="图文框 55"/>
            <p:cNvSpPr/>
            <p:nvPr/>
          </p:nvSpPr>
          <p:spPr>
            <a:xfrm>
              <a:off x="994586" y="2187556"/>
              <a:ext cx="5072385" cy="909193"/>
            </a:xfrm>
            <a:prstGeom prst="frame">
              <a:avLst>
                <a:gd name="adj1" fmla="val 4284"/>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7" name="五边形 56"/>
            <p:cNvSpPr/>
            <p:nvPr/>
          </p:nvSpPr>
          <p:spPr>
            <a:xfrm>
              <a:off x="994587" y="2211377"/>
              <a:ext cx="851441" cy="885371"/>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8" name="矩形 57"/>
          <p:cNvSpPr/>
          <p:nvPr/>
        </p:nvSpPr>
        <p:spPr>
          <a:xfrm>
            <a:off x="7213159" y="5809198"/>
            <a:ext cx="3288080" cy="430887"/>
          </a:xfrm>
          <a:prstGeom prst="rect">
            <a:avLst/>
          </a:prstGeom>
        </p:spPr>
        <p:txBody>
          <a:bodyPr wrap="none">
            <a:spAutoFit/>
          </a:bodyPr>
          <a:lstStyle/>
          <a:p>
            <a:pPr algn="just"/>
            <a:r>
              <a:rPr lang="zh-CN" altLang="en-US" sz="2200" kern="100" dirty="0">
                <a:solidFill>
                  <a:srgbClr val="FF0000"/>
                </a:solidFill>
                <a:latin typeface="思源黑体 CN Normal" panose="020B0400000000000000" pitchFamily="34" charset="-122"/>
                <a:ea typeface="思源黑体 CN Normal" panose="020B0400000000000000" pitchFamily="34" charset="-122"/>
                <a:cs typeface="Times New Roman" panose="02020603050405020304" pitchFamily="18" charset="0"/>
              </a:rPr>
              <a:t>加快实现农业农村现代化</a:t>
            </a:r>
          </a:p>
        </p:txBody>
      </p:sp>
      <p:grpSp>
        <p:nvGrpSpPr>
          <p:cNvPr id="59" name="组合 58"/>
          <p:cNvGrpSpPr/>
          <p:nvPr/>
        </p:nvGrpSpPr>
        <p:grpSpPr>
          <a:xfrm>
            <a:off x="6355320" y="5754931"/>
            <a:ext cx="5072385" cy="555644"/>
            <a:chOff x="994586" y="2187556"/>
            <a:chExt cx="5072385" cy="909193"/>
          </a:xfrm>
        </p:grpSpPr>
        <p:sp>
          <p:nvSpPr>
            <p:cNvPr id="60" name="图文框 59"/>
            <p:cNvSpPr/>
            <p:nvPr/>
          </p:nvSpPr>
          <p:spPr>
            <a:xfrm>
              <a:off x="994586" y="2187556"/>
              <a:ext cx="5072385" cy="909193"/>
            </a:xfrm>
            <a:prstGeom prst="frame">
              <a:avLst>
                <a:gd name="adj1" fmla="val 4284"/>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1" name="五边形 60"/>
            <p:cNvSpPr/>
            <p:nvPr/>
          </p:nvSpPr>
          <p:spPr>
            <a:xfrm>
              <a:off x="994587" y="2211377"/>
              <a:ext cx="851441" cy="885371"/>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 xmlns:p14="http://schemas.microsoft.com/office/powerpoint/2010/main" val="188307245"/>
      </p:ext>
    </p:extLst>
  </p:cSld>
  <p:clrMapOvr>
    <a:masterClrMapping/>
  </p:clrMapOvr>
  <p:transition spd="slow" advClick="0" advTm="2000">
    <p:push dir="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13000" b="-13000"/>
          </a:stretch>
        </a:blipFill>
        <a:effectLst/>
      </p:bgPr>
    </p:bg>
    <p:spTree>
      <p:nvGrpSpPr>
        <p:cNvPr id="1" name=""/>
        <p:cNvGrpSpPr/>
        <p:nvPr/>
      </p:nvGrpSpPr>
      <p:grpSpPr>
        <a:xfrm>
          <a:off x="0" y="0"/>
          <a:ext cx="0" cy="0"/>
          <a:chOff x="0" y="0"/>
          <a:chExt cx="0" cy="0"/>
        </a:xfrm>
      </p:grpSpPr>
      <p:sp>
        <p:nvSpPr>
          <p:cNvPr id="5" name="矩形 4"/>
          <p:cNvSpPr/>
          <p:nvPr/>
        </p:nvSpPr>
        <p:spPr>
          <a:xfrm>
            <a:off x="0" y="-1"/>
            <a:ext cx="12192000" cy="762001"/>
          </a:xfrm>
          <a:prstGeom prst="rect">
            <a:avLst/>
          </a:prstGeom>
          <a:gradFill flip="none" rotWithShape="1">
            <a:gsLst>
              <a:gs pos="0">
                <a:srgbClr val="850001"/>
              </a:gs>
              <a:gs pos="65000">
                <a:srgbClr val="C00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0" y="6676571"/>
            <a:ext cx="12192000" cy="181429"/>
          </a:xfrm>
          <a:prstGeom prst="rect">
            <a:avLst/>
          </a:prstGeom>
          <a:gradFill flip="none" rotWithShape="1">
            <a:gsLst>
              <a:gs pos="0">
                <a:srgbClr val="850001"/>
              </a:gs>
              <a:gs pos="65000">
                <a:srgbClr val="C00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994586" y="-118755"/>
            <a:ext cx="1142229" cy="1056740"/>
          </a:xfrm>
          <a:prstGeom prst="rect">
            <a:avLst/>
          </a:prstGeom>
        </p:spPr>
      </p:pic>
      <p:pic>
        <p:nvPicPr>
          <p:cNvPr id="8" name="图片 7"/>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 xmlns:a14="http://schemas.microsoft.com/office/drawing/2010/main" val="0"/>
              </a:ext>
            </a:extLst>
          </a:blip>
          <a:stretch>
            <a:fillRect/>
          </a:stretch>
        </p:blipFill>
        <p:spPr>
          <a:xfrm>
            <a:off x="416354" y="65841"/>
            <a:ext cx="578232" cy="620421"/>
          </a:xfrm>
          <a:prstGeom prst="rect">
            <a:avLst/>
          </a:prstGeom>
        </p:spPr>
      </p:pic>
      <p:pic>
        <p:nvPicPr>
          <p:cNvPr id="9" name="图片 8"/>
          <p:cNvPicPr>
            <a:picLocks noChangeAspect="1"/>
          </p:cNvPicPr>
          <p:nvPr/>
        </p:nvPicPr>
        <p:blipFill>
          <a:blip r:embed="rId5" cstate="print">
            <a:duotone>
              <a:schemeClr val="bg2">
                <a:shade val="45000"/>
                <a:satMod val="135000"/>
              </a:schemeClr>
              <a:prstClr val="white"/>
            </a:duotone>
            <a:extLst>
              <a:ext uri="{BEBA8EAE-BF5A-486C-A8C5-ECC9F3942E4B}">
                <a14:imgProps xmlns="" xmlns:a14="http://schemas.microsoft.com/office/drawing/2010/main">
                  <a14:imgLayer r:embed="rId6">
                    <a14:imgEffect>
                      <a14:artisticPencilSketch/>
                    </a14:imgEffect>
                    <a14:imgEffect>
                      <a14:colorTemperature colorTemp="5300"/>
                    </a14:imgEffect>
                    <a14:imgEffect>
                      <a14:saturation sat="300000"/>
                    </a14:imgEffect>
                  </a14:imgLayer>
                </a14:imgProps>
              </a:ext>
              <a:ext uri="{28A0092B-C50C-407E-A947-70E740481C1C}">
                <a14:useLocalDpi xmlns="" xmlns:a14="http://schemas.microsoft.com/office/drawing/2010/main" val="0"/>
              </a:ext>
            </a:extLst>
          </a:blip>
          <a:stretch>
            <a:fillRect/>
          </a:stretch>
        </p:blipFill>
        <p:spPr>
          <a:xfrm>
            <a:off x="3819127" y="3012868"/>
            <a:ext cx="8372873" cy="3663703"/>
          </a:xfrm>
          <a:prstGeom prst="rect">
            <a:avLst/>
          </a:prstGeom>
        </p:spPr>
      </p:pic>
      <p:pic>
        <p:nvPicPr>
          <p:cNvPr id="10" name="图片 9"/>
          <p:cNvPicPr>
            <a:picLocks noChangeAspect="1"/>
          </p:cNvPicPr>
          <p:nvPr/>
        </p:nvPicPr>
        <p:blipFill>
          <a:blip r:embed="rId7" cstate="print">
            <a:extLst>
              <a:ext uri="{28A0092B-C50C-407E-A947-70E740481C1C}">
                <a14:useLocalDpi xmlns="" xmlns:a14="http://schemas.microsoft.com/office/drawing/2010/main" val="0"/>
              </a:ext>
            </a:extLst>
          </a:blip>
          <a:stretch>
            <a:fillRect/>
          </a:stretch>
        </p:blipFill>
        <p:spPr>
          <a:xfrm>
            <a:off x="904402" y="1128958"/>
            <a:ext cx="4049493" cy="3798312"/>
          </a:xfrm>
          <a:prstGeom prst="rect">
            <a:avLst/>
          </a:prstGeom>
        </p:spPr>
      </p:pic>
      <p:sp>
        <p:nvSpPr>
          <p:cNvPr id="11" name="文本框 10"/>
          <p:cNvSpPr txBox="1"/>
          <p:nvPr/>
        </p:nvSpPr>
        <p:spPr>
          <a:xfrm>
            <a:off x="5302251" y="7805"/>
            <a:ext cx="6590266" cy="769441"/>
          </a:xfrm>
          <a:prstGeom prst="rect">
            <a:avLst/>
          </a:prstGeom>
          <a:noFill/>
        </p:spPr>
        <p:txBody>
          <a:bodyPr wrap="none" rtlCol="0">
            <a:spAutoFit/>
          </a:bodyPr>
          <a:lstStyle>
            <a:defPPr>
              <a:defRPr lang="zh-CN"/>
            </a:defPPr>
            <a:lvl1pPr>
              <a:defRPr sz="4800">
                <a:solidFill>
                  <a:srgbClr val="C00000"/>
                </a:solidFill>
                <a:latin typeface="思源黑体 CN Bold" panose="020B0800000000000000" pitchFamily="34" charset="-122"/>
                <a:ea typeface="思源黑体 CN Bold" panose="020B0800000000000000" pitchFamily="34" charset="-122"/>
              </a:defRPr>
            </a:lvl1pPr>
          </a:lstStyle>
          <a:p>
            <a:r>
              <a:rPr lang="zh-CN" altLang="en-US" sz="4400" dirty="0">
                <a:solidFill>
                  <a:srgbClr val="FFFF00"/>
                </a:solidFill>
              </a:rPr>
              <a:t>对</a:t>
            </a:r>
            <a:r>
              <a:rPr lang="en-US" altLang="zh-CN" sz="4400" dirty="0">
                <a:solidFill>
                  <a:srgbClr val="FFFF00"/>
                </a:solidFill>
              </a:rPr>
              <a:t>2018</a:t>
            </a:r>
            <a:r>
              <a:rPr lang="zh-CN" altLang="en-US" sz="4400" dirty="0">
                <a:solidFill>
                  <a:srgbClr val="FFFF00"/>
                </a:solidFill>
              </a:rPr>
              <a:t>年政府工作的建议</a:t>
            </a:r>
          </a:p>
        </p:txBody>
      </p:sp>
      <p:sp>
        <p:nvSpPr>
          <p:cNvPr id="2" name="矩形 1"/>
          <p:cNvSpPr/>
          <p:nvPr/>
        </p:nvSpPr>
        <p:spPr>
          <a:xfrm>
            <a:off x="904402" y="4802684"/>
            <a:ext cx="3339376" cy="400110"/>
          </a:xfrm>
          <a:prstGeom prst="rect">
            <a:avLst/>
          </a:prstGeom>
        </p:spPr>
        <p:txBody>
          <a:bodyPr wrap="none">
            <a:spAutoFit/>
          </a:bodyPr>
          <a:lstStyle/>
          <a:p>
            <a:pPr algn="just"/>
            <a:r>
              <a:rPr lang="zh-CN" altLang="en-US" sz="2000" b="1" kern="100" dirty="0">
                <a:solidFill>
                  <a:srgbClr val="C00000"/>
                </a:solidFill>
                <a:latin typeface="思源黑体 CN Normal" panose="020B0400000000000000" pitchFamily="34" charset="-122"/>
                <a:ea typeface="思源黑体 CN Normal" panose="020B0400000000000000" pitchFamily="34" charset="-122"/>
                <a:cs typeface="Times New Roman" panose="02020603050405020304" pitchFamily="18" charset="0"/>
              </a:rPr>
              <a:t>扎实推进区域协调发展战略</a:t>
            </a:r>
            <a:endParaRPr lang="zh-CN" altLang="en-US" sz="1200" kern="100" dirty="0">
              <a:effectLst/>
              <a:latin typeface="思源黑体 CN Normal" panose="020B0400000000000000" pitchFamily="34" charset="-122"/>
              <a:ea typeface="思源黑体 CN Normal" panose="020B0400000000000000" pitchFamily="34" charset="-122"/>
              <a:cs typeface="Times New Roman" panose="02020603050405020304" pitchFamily="18" charset="0"/>
            </a:endParaRPr>
          </a:p>
        </p:txBody>
      </p:sp>
      <p:grpSp>
        <p:nvGrpSpPr>
          <p:cNvPr id="40" name="组合 39"/>
          <p:cNvGrpSpPr/>
          <p:nvPr/>
        </p:nvGrpSpPr>
        <p:grpSpPr>
          <a:xfrm>
            <a:off x="5224353" y="1616063"/>
            <a:ext cx="6967647" cy="474221"/>
            <a:chOff x="5084535" y="1696696"/>
            <a:chExt cx="6967647" cy="474221"/>
          </a:xfrm>
        </p:grpSpPr>
        <p:sp>
          <p:nvSpPr>
            <p:cNvPr id="3" name="矩形 2"/>
            <p:cNvSpPr/>
            <p:nvPr/>
          </p:nvSpPr>
          <p:spPr>
            <a:xfrm>
              <a:off x="5084535" y="1696696"/>
              <a:ext cx="6135007" cy="47422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956182" y="1749140"/>
              <a:ext cx="6096000" cy="369332"/>
            </a:xfrm>
            <a:prstGeom prst="rect">
              <a:avLst/>
            </a:prstGeom>
          </p:spPr>
          <p:txBody>
            <a:bodyPr>
              <a:spAutoFit/>
            </a:bodyPr>
            <a:lstStyle/>
            <a:p>
              <a:pPr algn="just"/>
              <a:r>
                <a:rPr lang="zh-CN" altLang="en-US" kern="100" dirty="0">
                  <a:solidFill>
                    <a:schemeClr val="bg1"/>
                  </a:solidFill>
                  <a:latin typeface="思源黑体 CN Normal" panose="020B0400000000000000" pitchFamily="34" charset="-122"/>
                  <a:ea typeface="思源黑体 CN Normal" panose="020B0400000000000000" pitchFamily="34" charset="-122"/>
                  <a:cs typeface="Times New Roman" panose="02020603050405020304" pitchFamily="18" charset="0"/>
                </a:rPr>
                <a:t>完善区域发展</a:t>
              </a:r>
              <a:r>
                <a:rPr lang="zh-CN" altLang="en-US" kern="100" dirty="0" smtClean="0">
                  <a:solidFill>
                    <a:schemeClr val="bg1"/>
                  </a:solidFill>
                  <a:latin typeface="思源黑体 CN Normal" panose="020B0400000000000000" pitchFamily="34" charset="-122"/>
                  <a:ea typeface="思源黑体 CN Normal" panose="020B0400000000000000" pitchFamily="34" charset="-122"/>
                  <a:cs typeface="Times New Roman" panose="02020603050405020304" pitchFamily="18" charset="0"/>
                </a:rPr>
                <a:t>政策，逐步</a:t>
              </a:r>
              <a:r>
                <a:rPr lang="zh-CN" altLang="en-US" kern="100" dirty="0">
                  <a:solidFill>
                    <a:schemeClr val="bg1"/>
                  </a:solidFill>
                  <a:latin typeface="思源黑体 CN Normal" panose="020B0400000000000000" pitchFamily="34" charset="-122"/>
                  <a:ea typeface="思源黑体 CN Normal" panose="020B0400000000000000" pitchFamily="34" charset="-122"/>
                  <a:cs typeface="Times New Roman" panose="02020603050405020304" pitchFamily="18" charset="0"/>
                </a:rPr>
                <a:t>缩小城乡区域发展差距</a:t>
              </a:r>
              <a:endParaRPr lang="zh-CN" altLang="en-US" sz="1100" kern="100" dirty="0">
                <a:solidFill>
                  <a:schemeClr val="bg1"/>
                </a:solidFill>
                <a:effectLst/>
                <a:latin typeface="思源黑体 CN Normal" panose="020B0400000000000000" pitchFamily="34" charset="-122"/>
                <a:ea typeface="思源黑体 CN Normal" panose="020B0400000000000000" pitchFamily="34" charset="-122"/>
                <a:cs typeface="Times New Roman" panose="02020603050405020304" pitchFamily="18" charset="0"/>
              </a:endParaRPr>
            </a:p>
          </p:txBody>
        </p:sp>
        <p:sp>
          <p:nvSpPr>
            <p:cNvPr id="4" name="矩形 3"/>
            <p:cNvSpPr/>
            <p:nvPr/>
          </p:nvSpPr>
          <p:spPr>
            <a:xfrm>
              <a:off x="5084535" y="1696696"/>
              <a:ext cx="782865" cy="474221"/>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a:blip r:embed="rId8" cstate="print">
              <a:clrChange>
                <a:clrFrom>
                  <a:srgbClr val="FFFFFF">
                    <a:alpha val="0"/>
                  </a:srgbClr>
                </a:clrFrom>
                <a:clrTo>
                  <a:srgbClr val="FFFFFF">
                    <a:alpha val="0"/>
                  </a:srgbClr>
                </a:clrTo>
              </a:clrChange>
              <a:extLst>
                <a:ext uri="{28A0092B-C50C-407E-A947-70E740481C1C}">
                  <a14:useLocalDpi xmlns="" xmlns:a14="http://schemas.microsoft.com/office/drawing/2010/main" val="0"/>
                </a:ext>
              </a:extLst>
            </a:blip>
            <a:stretch>
              <a:fillRect/>
            </a:stretch>
          </p:blipFill>
          <p:spPr>
            <a:xfrm>
              <a:off x="5090095" y="1702914"/>
              <a:ext cx="751233" cy="461784"/>
            </a:xfrm>
            <a:prstGeom prst="rect">
              <a:avLst/>
            </a:prstGeom>
          </p:spPr>
        </p:pic>
      </p:grpSp>
      <p:grpSp>
        <p:nvGrpSpPr>
          <p:cNvPr id="39" name="组合 38"/>
          <p:cNvGrpSpPr/>
          <p:nvPr/>
        </p:nvGrpSpPr>
        <p:grpSpPr>
          <a:xfrm>
            <a:off x="5224353" y="2285720"/>
            <a:ext cx="6967647" cy="474221"/>
            <a:chOff x="5084535" y="2344926"/>
            <a:chExt cx="6967647" cy="474221"/>
          </a:xfrm>
        </p:grpSpPr>
        <p:sp>
          <p:nvSpPr>
            <p:cNvPr id="15" name="矩形 14"/>
            <p:cNvSpPr/>
            <p:nvPr/>
          </p:nvSpPr>
          <p:spPr>
            <a:xfrm>
              <a:off x="5084535" y="2344926"/>
              <a:ext cx="6135007" cy="47422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5956182" y="2397370"/>
              <a:ext cx="6096000" cy="369332"/>
            </a:xfrm>
            <a:prstGeom prst="rect">
              <a:avLst/>
            </a:prstGeom>
          </p:spPr>
          <p:txBody>
            <a:bodyPr>
              <a:spAutoFit/>
            </a:bodyPr>
            <a:lstStyle/>
            <a:p>
              <a:pPr algn="just"/>
              <a:r>
                <a:rPr lang="zh-CN" altLang="en-US" kern="100" dirty="0">
                  <a:solidFill>
                    <a:schemeClr val="bg1"/>
                  </a:solidFill>
                  <a:latin typeface="思源黑体 CN Normal" panose="020B0400000000000000" pitchFamily="34" charset="-122"/>
                  <a:ea typeface="思源黑体 CN Normal" panose="020B0400000000000000" pitchFamily="34" charset="-122"/>
                  <a:cs typeface="Times New Roman" panose="02020603050405020304" pitchFamily="18" charset="0"/>
                </a:rPr>
                <a:t>塑造区域发展新格局</a:t>
              </a:r>
            </a:p>
          </p:txBody>
        </p:sp>
        <p:sp>
          <p:nvSpPr>
            <p:cNvPr id="17" name="矩形 16"/>
            <p:cNvSpPr/>
            <p:nvPr/>
          </p:nvSpPr>
          <p:spPr>
            <a:xfrm>
              <a:off x="5084535" y="2344926"/>
              <a:ext cx="782865" cy="474221"/>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p:nvPicPr>
          <p:blipFill>
            <a:blip r:embed="rId8" cstate="print">
              <a:clrChange>
                <a:clrFrom>
                  <a:srgbClr val="FFFFFF">
                    <a:alpha val="0"/>
                  </a:srgbClr>
                </a:clrFrom>
                <a:clrTo>
                  <a:srgbClr val="FFFFFF">
                    <a:alpha val="0"/>
                  </a:srgbClr>
                </a:clrTo>
              </a:clrChange>
              <a:extLst>
                <a:ext uri="{28A0092B-C50C-407E-A947-70E740481C1C}">
                  <a14:useLocalDpi xmlns="" xmlns:a14="http://schemas.microsoft.com/office/drawing/2010/main" val="0"/>
                </a:ext>
              </a:extLst>
            </a:blip>
            <a:stretch>
              <a:fillRect/>
            </a:stretch>
          </p:blipFill>
          <p:spPr>
            <a:xfrm>
              <a:off x="5090095" y="2351144"/>
              <a:ext cx="751233" cy="461784"/>
            </a:xfrm>
            <a:prstGeom prst="rect">
              <a:avLst/>
            </a:prstGeom>
          </p:spPr>
        </p:pic>
      </p:grpSp>
      <p:grpSp>
        <p:nvGrpSpPr>
          <p:cNvPr id="38" name="组合 37"/>
          <p:cNvGrpSpPr/>
          <p:nvPr/>
        </p:nvGrpSpPr>
        <p:grpSpPr>
          <a:xfrm>
            <a:off x="5224353" y="2955377"/>
            <a:ext cx="6967647" cy="474221"/>
            <a:chOff x="5084535" y="2985326"/>
            <a:chExt cx="6967647" cy="474221"/>
          </a:xfrm>
        </p:grpSpPr>
        <p:sp>
          <p:nvSpPr>
            <p:cNvPr id="19" name="矩形 18"/>
            <p:cNvSpPr/>
            <p:nvPr/>
          </p:nvSpPr>
          <p:spPr>
            <a:xfrm>
              <a:off x="5084535" y="2985326"/>
              <a:ext cx="6135007" cy="47422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5956182" y="3037770"/>
              <a:ext cx="6096000" cy="369332"/>
            </a:xfrm>
            <a:prstGeom prst="rect">
              <a:avLst/>
            </a:prstGeom>
          </p:spPr>
          <p:txBody>
            <a:bodyPr>
              <a:spAutoFit/>
            </a:bodyPr>
            <a:lstStyle/>
            <a:p>
              <a:pPr algn="just"/>
              <a:r>
                <a:rPr lang="zh-CN" altLang="en-US" kern="100" dirty="0">
                  <a:solidFill>
                    <a:schemeClr val="bg1"/>
                  </a:solidFill>
                  <a:latin typeface="思源黑体 CN Normal" panose="020B0400000000000000" pitchFamily="34" charset="-122"/>
                  <a:ea typeface="思源黑体 CN Normal" panose="020B0400000000000000" pitchFamily="34" charset="-122"/>
                  <a:cs typeface="Times New Roman" panose="02020603050405020304" pitchFamily="18" charset="0"/>
                </a:rPr>
                <a:t>以生态优先、绿色发展为引领推进长江经济带发展</a:t>
              </a:r>
            </a:p>
          </p:txBody>
        </p:sp>
        <p:sp>
          <p:nvSpPr>
            <p:cNvPr id="21" name="矩形 20"/>
            <p:cNvSpPr/>
            <p:nvPr/>
          </p:nvSpPr>
          <p:spPr>
            <a:xfrm>
              <a:off x="5084535" y="2985326"/>
              <a:ext cx="782865" cy="474221"/>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p:cNvPicPr>
              <a:picLocks noChangeAspect="1"/>
            </p:cNvPicPr>
            <p:nvPr/>
          </p:nvPicPr>
          <p:blipFill>
            <a:blip r:embed="rId8" cstate="print">
              <a:clrChange>
                <a:clrFrom>
                  <a:srgbClr val="FFFFFF">
                    <a:alpha val="0"/>
                  </a:srgbClr>
                </a:clrFrom>
                <a:clrTo>
                  <a:srgbClr val="FFFFFF">
                    <a:alpha val="0"/>
                  </a:srgbClr>
                </a:clrTo>
              </a:clrChange>
              <a:extLst>
                <a:ext uri="{28A0092B-C50C-407E-A947-70E740481C1C}">
                  <a14:useLocalDpi xmlns="" xmlns:a14="http://schemas.microsoft.com/office/drawing/2010/main" val="0"/>
                </a:ext>
              </a:extLst>
            </a:blip>
            <a:stretch>
              <a:fillRect/>
            </a:stretch>
          </p:blipFill>
          <p:spPr>
            <a:xfrm>
              <a:off x="5090095" y="2991544"/>
              <a:ext cx="751233" cy="461784"/>
            </a:xfrm>
            <a:prstGeom prst="rect">
              <a:avLst/>
            </a:prstGeom>
          </p:spPr>
        </p:pic>
      </p:grpSp>
      <p:grpSp>
        <p:nvGrpSpPr>
          <p:cNvPr id="37" name="组合 36"/>
          <p:cNvGrpSpPr/>
          <p:nvPr/>
        </p:nvGrpSpPr>
        <p:grpSpPr>
          <a:xfrm>
            <a:off x="5224353" y="3625034"/>
            <a:ext cx="6967647" cy="474221"/>
            <a:chOff x="5084535" y="3621681"/>
            <a:chExt cx="6967647" cy="474221"/>
          </a:xfrm>
        </p:grpSpPr>
        <p:sp>
          <p:nvSpPr>
            <p:cNvPr id="23" name="矩形 22"/>
            <p:cNvSpPr/>
            <p:nvPr/>
          </p:nvSpPr>
          <p:spPr>
            <a:xfrm>
              <a:off x="5084535" y="3621681"/>
              <a:ext cx="6135007" cy="47422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5956182" y="3674125"/>
              <a:ext cx="6096000" cy="369332"/>
            </a:xfrm>
            <a:prstGeom prst="rect">
              <a:avLst/>
            </a:prstGeom>
          </p:spPr>
          <p:txBody>
            <a:bodyPr>
              <a:spAutoFit/>
            </a:bodyPr>
            <a:lstStyle/>
            <a:p>
              <a:pPr algn="just"/>
              <a:r>
                <a:rPr lang="zh-CN" altLang="en-US" kern="100" dirty="0">
                  <a:solidFill>
                    <a:schemeClr val="bg1"/>
                  </a:solidFill>
                  <a:latin typeface="思源黑体 CN Normal" panose="020B0400000000000000" pitchFamily="34" charset="-122"/>
                  <a:ea typeface="思源黑体 CN Normal" panose="020B0400000000000000" pitchFamily="34" charset="-122"/>
                  <a:cs typeface="Times New Roman" panose="02020603050405020304" pitchFamily="18" charset="0"/>
                </a:rPr>
                <a:t>制定西部大开发新的指导意见</a:t>
              </a:r>
            </a:p>
          </p:txBody>
        </p:sp>
        <p:sp>
          <p:nvSpPr>
            <p:cNvPr id="25" name="矩形 24"/>
            <p:cNvSpPr/>
            <p:nvPr/>
          </p:nvSpPr>
          <p:spPr>
            <a:xfrm>
              <a:off x="5084535" y="3621681"/>
              <a:ext cx="782865" cy="474221"/>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图片 25"/>
            <p:cNvPicPr>
              <a:picLocks noChangeAspect="1"/>
            </p:cNvPicPr>
            <p:nvPr/>
          </p:nvPicPr>
          <p:blipFill>
            <a:blip r:embed="rId8" cstate="print">
              <a:clrChange>
                <a:clrFrom>
                  <a:srgbClr val="FFFFFF">
                    <a:alpha val="0"/>
                  </a:srgbClr>
                </a:clrFrom>
                <a:clrTo>
                  <a:srgbClr val="FFFFFF">
                    <a:alpha val="0"/>
                  </a:srgbClr>
                </a:clrTo>
              </a:clrChange>
              <a:extLst>
                <a:ext uri="{28A0092B-C50C-407E-A947-70E740481C1C}">
                  <a14:useLocalDpi xmlns="" xmlns:a14="http://schemas.microsoft.com/office/drawing/2010/main" val="0"/>
                </a:ext>
              </a:extLst>
            </a:blip>
            <a:stretch>
              <a:fillRect/>
            </a:stretch>
          </p:blipFill>
          <p:spPr>
            <a:xfrm>
              <a:off x="5090095" y="3627899"/>
              <a:ext cx="751233" cy="461784"/>
            </a:xfrm>
            <a:prstGeom prst="rect">
              <a:avLst/>
            </a:prstGeom>
          </p:spPr>
        </p:pic>
      </p:grpSp>
      <p:grpSp>
        <p:nvGrpSpPr>
          <p:cNvPr id="36" name="组合 35"/>
          <p:cNvGrpSpPr/>
          <p:nvPr/>
        </p:nvGrpSpPr>
        <p:grpSpPr>
          <a:xfrm>
            <a:off x="5224353" y="4294691"/>
            <a:ext cx="6967647" cy="474221"/>
            <a:chOff x="5084535" y="4309385"/>
            <a:chExt cx="6967647" cy="474221"/>
          </a:xfrm>
        </p:grpSpPr>
        <p:sp>
          <p:nvSpPr>
            <p:cNvPr id="27" name="矩形 26"/>
            <p:cNvSpPr/>
            <p:nvPr/>
          </p:nvSpPr>
          <p:spPr>
            <a:xfrm>
              <a:off x="5084535" y="4309385"/>
              <a:ext cx="6135007" cy="47422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5956182" y="4361829"/>
              <a:ext cx="6096000" cy="369332"/>
            </a:xfrm>
            <a:prstGeom prst="rect">
              <a:avLst/>
            </a:prstGeom>
          </p:spPr>
          <p:txBody>
            <a:bodyPr>
              <a:spAutoFit/>
            </a:bodyPr>
            <a:lstStyle/>
            <a:p>
              <a:pPr algn="just"/>
              <a:r>
                <a:rPr lang="zh-CN" altLang="en-US" kern="100" dirty="0">
                  <a:solidFill>
                    <a:schemeClr val="bg1"/>
                  </a:solidFill>
                  <a:latin typeface="思源黑体 CN Normal" panose="020B0400000000000000" pitchFamily="34" charset="-122"/>
                  <a:ea typeface="思源黑体 CN Normal" panose="020B0400000000000000" pitchFamily="34" charset="-122"/>
                  <a:cs typeface="Times New Roman" panose="02020603050405020304" pitchFamily="18" charset="0"/>
                </a:rPr>
                <a:t>促进资源型地区经济转型</a:t>
              </a:r>
            </a:p>
          </p:txBody>
        </p:sp>
        <p:sp>
          <p:nvSpPr>
            <p:cNvPr id="29" name="矩形 28"/>
            <p:cNvSpPr/>
            <p:nvPr/>
          </p:nvSpPr>
          <p:spPr>
            <a:xfrm>
              <a:off x="5084535" y="4309385"/>
              <a:ext cx="782865" cy="474221"/>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 name="图片 29"/>
            <p:cNvPicPr>
              <a:picLocks noChangeAspect="1"/>
            </p:cNvPicPr>
            <p:nvPr/>
          </p:nvPicPr>
          <p:blipFill>
            <a:blip r:embed="rId8" cstate="print">
              <a:clrChange>
                <a:clrFrom>
                  <a:srgbClr val="FFFFFF">
                    <a:alpha val="0"/>
                  </a:srgbClr>
                </a:clrFrom>
                <a:clrTo>
                  <a:srgbClr val="FFFFFF">
                    <a:alpha val="0"/>
                  </a:srgbClr>
                </a:clrTo>
              </a:clrChange>
              <a:extLst>
                <a:ext uri="{28A0092B-C50C-407E-A947-70E740481C1C}">
                  <a14:useLocalDpi xmlns="" xmlns:a14="http://schemas.microsoft.com/office/drawing/2010/main" val="0"/>
                </a:ext>
              </a:extLst>
            </a:blip>
            <a:stretch>
              <a:fillRect/>
            </a:stretch>
          </p:blipFill>
          <p:spPr>
            <a:xfrm>
              <a:off x="5090095" y="4315603"/>
              <a:ext cx="751233" cy="461784"/>
            </a:xfrm>
            <a:prstGeom prst="rect">
              <a:avLst/>
            </a:prstGeom>
          </p:spPr>
        </p:pic>
      </p:grpSp>
      <p:grpSp>
        <p:nvGrpSpPr>
          <p:cNvPr id="35" name="组合 34"/>
          <p:cNvGrpSpPr/>
          <p:nvPr/>
        </p:nvGrpSpPr>
        <p:grpSpPr>
          <a:xfrm>
            <a:off x="5224353" y="4964346"/>
            <a:ext cx="6807982" cy="474221"/>
            <a:chOff x="5084535" y="5044979"/>
            <a:chExt cx="6807982" cy="474221"/>
          </a:xfrm>
        </p:grpSpPr>
        <p:sp>
          <p:nvSpPr>
            <p:cNvPr id="31" name="矩形 30"/>
            <p:cNvSpPr/>
            <p:nvPr/>
          </p:nvSpPr>
          <p:spPr>
            <a:xfrm>
              <a:off x="5084535" y="5044979"/>
              <a:ext cx="6135007" cy="47422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5796517" y="5097423"/>
              <a:ext cx="6096000" cy="369332"/>
            </a:xfrm>
            <a:prstGeom prst="rect">
              <a:avLst/>
            </a:prstGeom>
          </p:spPr>
          <p:txBody>
            <a:bodyPr>
              <a:spAutoFit/>
            </a:bodyPr>
            <a:lstStyle/>
            <a:p>
              <a:pPr algn="just"/>
              <a:r>
                <a:rPr lang="zh-CN" altLang="en-US" kern="100" dirty="0">
                  <a:solidFill>
                    <a:schemeClr val="bg1"/>
                  </a:solidFill>
                  <a:latin typeface="思源黑体 CN Normal" panose="020B0400000000000000" pitchFamily="34" charset="-122"/>
                  <a:ea typeface="思源黑体 CN Normal" panose="020B0400000000000000" pitchFamily="34" charset="-122"/>
                  <a:cs typeface="Times New Roman" panose="02020603050405020304" pitchFamily="18" charset="0"/>
                </a:rPr>
                <a:t>今年再进城落户</a:t>
              </a:r>
              <a:r>
                <a:rPr lang="en-US" altLang="zh-CN" kern="100" dirty="0">
                  <a:solidFill>
                    <a:schemeClr val="bg1"/>
                  </a:solidFill>
                  <a:latin typeface="思源黑体 CN Normal" panose="020B0400000000000000" pitchFamily="34" charset="-122"/>
                  <a:ea typeface="思源黑体 CN Normal" panose="020B0400000000000000" pitchFamily="34" charset="-122"/>
                  <a:cs typeface="Times New Roman" panose="02020603050405020304" pitchFamily="18" charset="0"/>
                </a:rPr>
                <a:t>1300</a:t>
              </a:r>
              <a:r>
                <a:rPr lang="zh-CN" altLang="en-US" kern="100" dirty="0">
                  <a:solidFill>
                    <a:schemeClr val="bg1"/>
                  </a:solidFill>
                  <a:latin typeface="思源黑体 CN Normal" panose="020B0400000000000000" pitchFamily="34" charset="-122"/>
                  <a:ea typeface="思源黑体 CN Normal" panose="020B0400000000000000" pitchFamily="34" charset="-122"/>
                  <a:cs typeface="Times New Roman" panose="02020603050405020304" pitchFamily="18" charset="0"/>
                </a:rPr>
                <a:t>万人，加快农业转移人口市民化</a:t>
              </a:r>
            </a:p>
          </p:txBody>
        </p:sp>
        <p:sp>
          <p:nvSpPr>
            <p:cNvPr id="33" name="矩形 32"/>
            <p:cNvSpPr/>
            <p:nvPr/>
          </p:nvSpPr>
          <p:spPr>
            <a:xfrm>
              <a:off x="5084535" y="5044979"/>
              <a:ext cx="782865" cy="474221"/>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4" name="图片 33"/>
            <p:cNvPicPr>
              <a:picLocks noChangeAspect="1"/>
            </p:cNvPicPr>
            <p:nvPr/>
          </p:nvPicPr>
          <p:blipFill>
            <a:blip r:embed="rId8" cstate="print">
              <a:clrChange>
                <a:clrFrom>
                  <a:srgbClr val="FFFFFF">
                    <a:alpha val="0"/>
                  </a:srgbClr>
                </a:clrFrom>
                <a:clrTo>
                  <a:srgbClr val="FFFFFF">
                    <a:alpha val="0"/>
                  </a:srgbClr>
                </a:clrTo>
              </a:clrChange>
              <a:extLst>
                <a:ext uri="{28A0092B-C50C-407E-A947-70E740481C1C}">
                  <a14:useLocalDpi xmlns="" xmlns:a14="http://schemas.microsoft.com/office/drawing/2010/main" val="0"/>
                </a:ext>
              </a:extLst>
            </a:blip>
            <a:stretch>
              <a:fillRect/>
            </a:stretch>
          </p:blipFill>
          <p:spPr>
            <a:xfrm>
              <a:off x="5090095" y="5051197"/>
              <a:ext cx="751233" cy="461784"/>
            </a:xfrm>
            <a:prstGeom prst="rect">
              <a:avLst/>
            </a:prstGeom>
          </p:spPr>
        </p:pic>
      </p:grpSp>
    </p:spTree>
    <p:extLst>
      <p:ext uri="{BB962C8B-B14F-4D97-AF65-F5344CB8AC3E}">
        <p14:creationId xmlns="" xmlns:p14="http://schemas.microsoft.com/office/powerpoint/2010/main" val="2883038767"/>
      </p:ext>
    </p:extLst>
  </p:cSld>
  <p:clrMapOvr>
    <a:masterClrMapping/>
  </p:clrMapOvr>
  <p:transition spd="slow" advClick="0" advTm="2000">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13000" b="-13000"/>
          </a:stretch>
        </a:blipFill>
        <a:effectLst/>
      </p:bgPr>
    </p:bg>
    <p:spTree>
      <p:nvGrpSpPr>
        <p:cNvPr id="1" name=""/>
        <p:cNvGrpSpPr/>
        <p:nvPr/>
      </p:nvGrpSpPr>
      <p:grpSpPr>
        <a:xfrm>
          <a:off x="0" y="0"/>
          <a:ext cx="0" cy="0"/>
          <a:chOff x="0" y="0"/>
          <a:chExt cx="0" cy="0"/>
        </a:xfrm>
      </p:grpSpPr>
      <p:sp>
        <p:nvSpPr>
          <p:cNvPr id="2" name="矩形 1"/>
          <p:cNvSpPr/>
          <p:nvPr/>
        </p:nvSpPr>
        <p:spPr>
          <a:xfrm>
            <a:off x="0" y="1630293"/>
            <a:ext cx="12192000" cy="239020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直角三角形 4"/>
          <p:cNvSpPr/>
          <p:nvPr/>
        </p:nvSpPr>
        <p:spPr>
          <a:xfrm rot="16200000">
            <a:off x="11204300" y="3312562"/>
            <a:ext cx="886100" cy="886100"/>
          </a:xfrm>
          <a:prstGeom prst="rtTriangle">
            <a:avLst/>
          </a:prstGeom>
          <a:solidFill>
            <a:srgbClr val="FF0000">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489611" y="2271490"/>
            <a:ext cx="9212778" cy="1446550"/>
          </a:xfrm>
          <a:prstGeom prst="rect">
            <a:avLst/>
          </a:prstGeom>
          <a:noFill/>
        </p:spPr>
        <p:txBody>
          <a:bodyPr wrap="none" rtlCol="0">
            <a:spAutoFit/>
          </a:bodyPr>
          <a:lstStyle/>
          <a:p>
            <a:r>
              <a:rPr lang="zh-CN" altLang="en-US" sz="8800" dirty="0" smtClean="0">
                <a:solidFill>
                  <a:schemeClr val="bg1"/>
                </a:solidFill>
                <a:latin typeface="思源黑体 CN Bold" panose="020B0800000000000000" pitchFamily="34" charset="-122"/>
                <a:ea typeface="思源黑体 CN Bold" panose="020B0800000000000000" pitchFamily="34" charset="-122"/>
              </a:rPr>
              <a:t>政府工作报告解读</a:t>
            </a:r>
            <a:endParaRPr lang="zh-CN" altLang="en-US" sz="8800" dirty="0">
              <a:solidFill>
                <a:schemeClr val="bg1"/>
              </a:solidFill>
              <a:latin typeface="思源黑体 CN Bold" panose="020B0800000000000000" pitchFamily="34" charset="-122"/>
              <a:ea typeface="思源黑体 CN Bold" panose="020B0800000000000000" pitchFamily="34" charset="-122"/>
            </a:endParaRPr>
          </a:p>
        </p:txBody>
      </p:sp>
      <p:grpSp>
        <p:nvGrpSpPr>
          <p:cNvPr id="3" name="组合 2"/>
          <p:cNvGrpSpPr/>
          <p:nvPr/>
        </p:nvGrpSpPr>
        <p:grpSpPr>
          <a:xfrm>
            <a:off x="5243088" y="5581650"/>
            <a:ext cx="1705825" cy="1047750"/>
            <a:chOff x="645651" y="217206"/>
            <a:chExt cx="1720461" cy="1056740"/>
          </a:xfrm>
        </p:grpSpPr>
        <p:pic>
          <p:nvPicPr>
            <p:cNvPr id="15" name="图片 14"/>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1223883" y="217206"/>
              <a:ext cx="1142229" cy="1056740"/>
            </a:xfrm>
            <a:prstGeom prst="rect">
              <a:avLst/>
            </a:prstGeom>
          </p:spPr>
        </p:pic>
        <p:pic>
          <p:nvPicPr>
            <p:cNvPr id="16" name="图片 15"/>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 xmlns:a14="http://schemas.microsoft.com/office/drawing/2010/main" val="0"/>
                </a:ext>
              </a:extLst>
            </a:blip>
            <a:stretch>
              <a:fillRect/>
            </a:stretch>
          </p:blipFill>
          <p:spPr>
            <a:xfrm>
              <a:off x="645651" y="401802"/>
              <a:ext cx="578232" cy="620421"/>
            </a:xfrm>
            <a:prstGeom prst="rect">
              <a:avLst/>
            </a:prstGeom>
          </p:spPr>
        </p:pic>
      </p:grpSp>
      <p:grpSp>
        <p:nvGrpSpPr>
          <p:cNvPr id="12" name="组合 11"/>
          <p:cNvGrpSpPr/>
          <p:nvPr/>
        </p:nvGrpSpPr>
        <p:grpSpPr>
          <a:xfrm>
            <a:off x="1618994" y="4346079"/>
            <a:ext cx="8954013" cy="400050"/>
            <a:chOff x="1161817" y="4838700"/>
            <a:chExt cx="8954013" cy="400050"/>
          </a:xfrm>
        </p:grpSpPr>
        <p:sp>
          <p:nvSpPr>
            <p:cNvPr id="6" name="圆角矩形 5"/>
            <p:cNvSpPr/>
            <p:nvPr/>
          </p:nvSpPr>
          <p:spPr>
            <a:xfrm>
              <a:off x="1161817" y="4838700"/>
              <a:ext cx="1899057" cy="400050"/>
            </a:xfrm>
            <a:prstGeom prst="roundRect">
              <a:avLst>
                <a:gd name="adj" fmla="val 48095"/>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199917" y="4869448"/>
              <a:ext cx="1826141" cy="338554"/>
            </a:xfrm>
            <a:prstGeom prst="rect">
              <a:avLst/>
            </a:prstGeom>
            <a:noFill/>
          </p:spPr>
          <p:txBody>
            <a:bodyPr wrap="none" rtlCol="0">
              <a:spAutoFit/>
            </a:bodyPr>
            <a:lstStyle/>
            <a:p>
              <a:r>
                <a:rPr lang="zh-CN" altLang="en-US" sz="1600" dirty="0" smtClean="0">
                  <a:solidFill>
                    <a:schemeClr val="tx1">
                      <a:lumMod val="50000"/>
                      <a:lumOff val="50000"/>
                    </a:schemeClr>
                  </a:solidFill>
                </a:rPr>
                <a:t>过去五年工作回顾</a:t>
              </a:r>
              <a:endParaRPr lang="zh-CN" altLang="en-US" sz="1600" dirty="0">
                <a:solidFill>
                  <a:schemeClr val="tx1">
                    <a:lumMod val="50000"/>
                    <a:lumOff val="50000"/>
                  </a:schemeClr>
                </a:solidFill>
              </a:endParaRPr>
            </a:p>
          </p:txBody>
        </p:sp>
        <p:sp>
          <p:nvSpPr>
            <p:cNvPr id="17" name="圆角矩形 16"/>
            <p:cNvSpPr/>
            <p:nvPr/>
          </p:nvSpPr>
          <p:spPr>
            <a:xfrm>
              <a:off x="3366039" y="4838700"/>
              <a:ext cx="2163904" cy="400050"/>
            </a:xfrm>
            <a:prstGeom prst="roundRect">
              <a:avLst>
                <a:gd name="adj" fmla="val 48095"/>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3432328" y="4869448"/>
              <a:ext cx="2031325" cy="338554"/>
            </a:xfrm>
            <a:prstGeom prst="rect">
              <a:avLst/>
            </a:prstGeom>
            <a:noFill/>
          </p:spPr>
          <p:txBody>
            <a:bodyPr wrap="none" rtlCol="0">
              <a:spAutoFit/>
            </a:bodyPr>
            <a:lstStyle/>
            <a:p>
              <a:r>
                <a:rPr lang="zh-CN" altLang="en-US" sz="1600" dirty="0" smtClean="0">
                  <a:solidFill>
                    <a:schemeClr val="tx1">
                      <a:lumMod val="50000"/>
                      <a:lumOff val="50000"/>
                    </a:schemeClr>
                  </a:solidFill>
                </a:rPr>
                <a:t>总体要求和政策取向</a:t>
              </a:r>
              <a:endParaRPr lang="zh-CN" altLang="en-US" sz="1600" dirty="0">
                <a:solidFill>
                  <a:schemeClr val="tx1">
                    <a:lumMod val="50000"/>
                    <a:lumOff val="50000"/>
                  </a:schemeClr>
                </a:solidFill>
              </a:endParaRPr>
            </a:p>
          </p:txBody>
        </p:sp>
        <p:sp>
          <p:nvSpPr>
            <p:cNvPr id="19" name="圆角矩形 18"/>
            <p:cNvSpPr/>
            <p:nvPr/>
          </p:nvSpPr>
          <p:spPr>
            <a:xfrm>
              <a:off x="5901397" y="4838700"/>
              <a:ext cx="2163904" cy="400050"/>
            </a:xfrm>
            <a:prstGeom prst="roundRect">
              <a:avLst>
                <a:gd name="adj" fmla="val 48095"/>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6055764" y="4869448"/>
              <a:ext cx="1826141" cy="338554"/>
            </a:xfrm>
            <a:prstGeom prst="rect">
              <a:avLst/>
            </a:prstGeom>
            <a:noFill/>
          </p:spPr>
          <p:txBody>
            <a:bodyPr wrap="none" rtlCol="0">
              <a:spAutoFit/>
            </a:bodyPr>
            <a:lstStyle/>
            <a:p>
              <a:r>
                <a:rPr lang="zh-CN" altLang="en-US" sz="1600" dirty="0" smtClean="0">
                  <a:solidFill>
                    <a:schemeClr val="tx1">
                      <a:lumMod val="50000"/>
                      <a:lumOff val="50000"/>
                    </a:schemeClr>
                  </a:solidFill>
                </a:rPr>
                <a:t>对政府的工作建议</a:t>
              </a:r>
              <a:endParaRPr lang="zh-CN" altLang="en-US" sz="1600" dirty="0">
                <a:solidFill>
                  <a:schemeClr val="tx1">
                    <a:lumMod val="50000"/>
                    <a:lumOff val="50000"/>
                  </a:schemeClr>
                </a:solidFill>
              </a:endParaRPr>
            </a:p>
          </p:txBody>
        </p:sp>
        <p:sp>
          <p:nvSpPr>
            <p:cNvPr id="21" name="圆角矩形 20"/>
            <p:cNvSpPr/>
            <p:nvPr/>
          </p:nvSpPr>
          <p:spPr>
            <a:xfrm>
              <a:off x="8436755" y="4838700"/>
              <a:ext cx="1679075" cy="400050"/>
            </a:xfrm>
            <a:prstGeom prst="roundRect">
              <a:avLst>
                <a:gd name="adj" fmla="val 48095"/>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8591122" y="4869448"/>
              <a:ext cx="1415772" cy="338554"/>
            </a:xfrm>
            <a:prstGeom prst="rect">
              <a:avLst/>
            </a:prstGeom>
            <a:noFill/>
          </p:spPr>
          <p:txBody>
            <a:bodyPr wrap="none" rtlCol="0">
              <a:spAutoFit/>
            </a:bodyPr>
            <a:lstStyle/>
            <a:p>
              <a:r>
                <a:rPr lang="zh-CN" altLang="en-US" sz="1600" dirty="0" smtClean="0">
                  <a:solidFill>
                    <a:schemeClr val="tx1">
                      <a:lumMod val="50000"/>
                      <a:lumOff val="50000"/>
                    </a:schemeClr>
                  </a:solidFill>
                </a:rPr>
                <a:t>新气象新作为</a:t>
              </a:r>
              <a:endParaRPr lang="zh-CN" altLang="en-US" sz="1600" dirty="0">
                <a:solidFill>
                  <a:schemeClr val="tx1">
                    <a:lumMod val="50000"/>
                    <a:lumOff val="50000"/>
                  </a:schemeClr>
                </a:solidFill>
              </a:endParaRPr>
            </a:p>
          </p:txBody>
        </p:sp>
      </p:grpSp>
    </p:spTree>
    <p:extLst>
      <p:ext uri="{BB962C8B-B14F-4D97-AF65-F5344CB8AC3E}">
        <p14:creationId xmlns="" xmlns:p14="http://schemas.microsoft.com/office/powerpoint/2010/main" val="3521637602"/>
      </p:ext>
    </p:extLst>
  </p:cSld>
  <p:clrMapOvr>
    <a:masterClrMapping/>
  </p:clrMapOvr>
  <mc:AlternateContent xmlns:mc="http://schemas.openxmlformats.org/markup-compatibility/2006">
    <mc:Choice xmlns="" xmlns:p14="http://schemas.microsoft.com/office/powerpoint/2010/main" Requires="p14">
      <p:transition spd="slow" p14:dur="1500" advClick="0" advTm="2000">
        <p:split orient="vert"/>
      </p:transition>
    </mc:Choice>
    <mc:Fallback>
      <p:transition spd="slow" advClick="0" advTm="2000">
        <p:split orient="vert"/>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13000" b="-13000"/>
          </a:stretch>
        </a:blipFill>
        <a:effectLst/>
      </p:bgPr>
    </p:bg>
    <p:spTree>
      <p:nvGrpSpPr>
        <p:cNvPr id="1" name=""/>
        <p:cNvGrpSpPr/>
        <p:nvPr/>
      </p:nvGrpSpPr>
      <p:grpSpPr>
        <a:xfrm>
          <a:off x="0" y="0"/>
          <a:ext cx="0" cy="0"/>
          <a:chOff x="0" y="0"/>
          <a:chExt cx="0" cy="0"/>
        </a:xfrm>
      </p:grpSpPr>
      <p:sp>
        <p:nvSpPr>
          <p:cNvPr id="5" name="矩形 4"/>
          <p:cNvSpPr/>
          <p:nvPr/>
        </p:nvSpPr>
        <p:spPr>
          <a:xfrm>
            <a:off x="0" y="-1"/>
            <a:ext cx="12192000" cy="762001"/>
          </a:xfrm>
          <a:prstGeom prst="rect">
            <a:avLst/>
          </a:prstGeom>
          <a:gradFill flip="none" rotWithShape="1">
            <a:gsLst>
              <a:gs pos="0">
                <a:srgbClr val="850001"/>
              </a:gs>
              <a:gs pos="65000">
                <a:srgbClr val="C00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0" y="6676571"/>
            <a:ext cx="12192000" cy="181429"/>
          </a:xfrm>
          <a:prstGeom prst="rect">
            <a:avLst/>
          </a:prstGeom>
          <a:gradFill flip="none" rotWithShape="1">
            <a:gsLst>
              <a:gs pos="0">
                <a:srgbClr val="850001"/>
              </a:gs>
              <a:gs pos="65000">
                <a:srgbClr val="C00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994586" y="-118755"/>
            <a:ext cx="1142229" cy="1056740"/>
          </a:xfrm>
          <a:prstGeom prst="rect">
            <a:avLst/>
          </a:prstGeom>
        </p:spPr>
      </p:pic>
      <p:pic>
        <p:nvPicPr>
          <p:cNvPr id="8" name="图片 7"/>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 xmlns:a14="http://schemas.microsoft.com/office/drawing/2010/main" val="0"/>
              </a:ext>
            </a:extLst>
          </a:blip>
          <a:stretch>
            <a:fillRect/>
          </a:stretch>
        </p:blipFill>
        <p:spPr>
          <a:xfrm>
            <a:off x="416354" y="65841"/>
            <a:ext cx="578232" cy="620421"/>
          </a:xfrm>
          <a:prstGeom prst="rect">
            <a:avLst/>
          </a:prstGeom>
        </p:spPr>
      </p:pic>
      <p:pic>
        <p:nvPicPr>
          <p:cNvPr id="9" name="图片 8"/>
          <p:cNvPicPr>
            <a:picLocks noChangeAspect="1"/>
          </p:cNvPicPr>
          <p:nvPr/>
        </p:nvPicPr>
        <p:blipFill>
          <a:blip r:embed="rId5" cstate="print">
            <a:duotone>
              <a:schemeClr val="bg2">
                <a:shade val="45000"/>
                <a:satMod val="135000"/>
              </a:schemeClr>
              <a:prstClr val="white"/>
            </a:duotone>
            <a:extLst>
              <a:ext uri="{BEBA8EAE-BF5A-486C-A8C5-ECC9F3942E4B}">
                <a14:imgProps xmlns="" xmlns:a14="http://schemas.microsoft.com/office/drawing/2010/main">
                  <a14:imgLayer r:embed="rId6">
                    <a14:imgEffect>
                      <a14:artisticPencilSketch/>
                    </a14:imgEffect>
                    <a14:imgEffect>
                      <a14:colorTemperature colorTemp="5300"/>
                    </a14:imgEffect>
                    <a14:imgEffect>
                      <a14:saturation sat="300000"/>
                    </a14:imgEffect>
                  </a14:imgLayer>
                </a14:imgProps>
              </a:ext>
              <a:ext uri="{28A0092B-C50C-407E-A947-70E740481C1C}">
                <a14:useLocalDpi xmlns="" xmlns:a14="http://schemas.microsoft.com/office/drawing/2010/main" val="0"/>
              </a:ext>
            </a:extLst>
          </a:blip>
          <a:stretch>
            <a:fillRect/>
          </a:stretch>
        </p:blipFill>
        <p:spPr>
          <a:xfrm>
            <a:off x="3819127" y="3012868"/>
            <a:ext cx="8372873" cy="3663703"/>
          </a:xfrm>
          <a:prstGeom prst="rect">
            <a:avLst/>
          </a:prstGeom>
        </p:spPr>
      </p:pic>
      <p:sp>
        <p:nvSpPr>
          <p:cNvPr id="10" name="文本框 9"/>
          <p:cNvSpPr txBox="1"/>
          <p:nvPr/>
        </p:nvSpPr>
        <p:spPr>
          <a:xfrm>
            <a:off x="5302251" y="7805"/>
            <a:ext cx="6590266" cy="769441"/>
          </a:xfrm>
          <a:prstGeom prst="rect">
            <a:avLst/>
          </a:prstGeom>
          <a:noFill/>
        </p:spPr>
        <p:txBody>
          <a:bodyPr wrap="none" rtlCol="0">
            <a:spAutoFit/>
          </a:bodyPr>
          <a:lstStyle>
            <a:defPPr>
              <a:defRPr lang="zh-CN"/>
            </a:defPPr>
            <a:lvl1pPr>
              <a:defRPr sz="4800">
                <a:solidFill>
                  <a:srgbClr val="C00000"/>
                </a:solidFill>
                <a:latin typeface="思源黑体 CN Bold" panose="020B0800000000000000" pitchFamily="34" charset="-122"/>
                <a:ea typeface="思源黑体 CN Bold" panose="020B0800000000000000" pitchFamily="34" charset="-122"/>
              </a:defRPr>
            </a:lvl1pPr>
          </a:lstStyle>
          <a:p>
            <a:r>
              <a:rPr lang="zh-CN" altLang="en-US" sz="4400" dirty="0">
                <a:solidFill>
                  <a:srgbClr val="FFFF00"/>
                </a:solidFill>
              </a:rPr>
              <a:t>对</a:t>
            </a:r>
            <a:r>
              <a:rPr lang="en-US" altLang="zh-CN" sz="4400" dirty="0">
                <a:solidFill>
                  <a:srgbClr val="FFFF00"/>
                </a:solidFill>
              </a:rPr>
              <a:t>2018</a:t>
            </a:r>
            <a:r>
              <a:rPr lang="zh-CN" altLang="en-US" sz="4400" dirty="0">
                <a:solidFill>
                  <a:srgbClr val="FFFF00"/>
                </a:solidFill>
              </a:rPr>
              <a:t>年政府工作的建议</a:t>
            </a:r>
          </a:p>
        </p:txBody>
      </p:sp>
      <p:sp>
        <p:nvSpPr>
          <p:cNvPr id="2" name="矩形 1"/>
          <p:cNvSpPr/>
          <p:nvPr/>
        </p:nvSpPr>
        <p:spPr>
          <a:xfrm>
            <a:off x="9259813" y="3023227"/>
            <a:ext cx="2339102" cy="1384995"/>
          </a:xfrm>
          <a:prstGeom prst="rect">
            <a:avLst/>
          </a:prstGeom>
        </p:spPr>
        <p:txBody>
          <a:bodyPr wrap="none">
            <a:spAutoFit/>
          </a:bodyPr>
          <a:lstStyle/>
          <a:p>
            <a:pPr algn="ctr">
              <a:lnSpc>
                <a:spcPct val="150000"/>
              </a:lnSpc>
            </a:pPr>
            <a:r>
              <a:rPr lang="zh-CN" altLang="en-US" sz="2800" b="1" kern="100" dirty="0">
                <a:solidFill>
                  <a:srgbClr val="C00000"/>
                </a:solidFill>
                <a:latin typeface="思源黑体 CN Bold" panose="020B0800000000000000" pitchFamily="34" charset="-122"/>
                <a:ea typeface="思源黑体 CN Bold" panose="020B0800000000000000" pitchFamily="34" charset="-122"/>
                <a:cs typeface="Times New Roman" panose="02020603050405020304" pitchFamily="18" charset="0"/>
              </a:rPr>
              <a:t>提高保障</a:t>
            </a:r>
            <a:r>
              <a:rPr lang="zh-CN" altLang="en-US" sz="2800" b="1" kern="100" dirty="0" smtClean="0">
                <a:solidFill>
                  <a:srgbClr val="C00000"/>
                </a:solidFill>
                <a:latin typeface="思源黑体 CN Bold" panose="020B0800000000000000" pitchFamily="34" charset="-122"/>
                <a:ea typeface="思源黑体 CN Bold" panose="020B0800000000000000" pitchFamily="34" charset="-122"/>
                <a:cs typeface="Times New Roman" panose="02020603050405020304" pitchFamily="18" charset="0"/>
              </a:rPr>
              <a:t>和</a:t>
            </a:r>
            <a:endParaRPr lang="en-US" altLang="zh-CN" sz="2800" b="1" kern="100" dirty="0" smtClean="0">
              <a:solidFill>
                <a:srgbClr val="C00000"/>
              </a:solidFill>
              <a:latin typeface="思源黑体 CN Bold" panose="020B0800000000000000" pitchFamily="34" charset="-122"/>
              <a:ea typeface="思源黑体 CN Bold" panose="020B0800000000000000" pitchFamily="34" charset="-122"/>
              <a:cs typeface="Times New Roman" panose="02020603050405020304" pitchFamily="18" charset="0"/>
            </a:endParaRPr>
          </a:p>
          <a:p>
            <a:pPr algn="ctr">
              <a:lnSpc>
                <a:spcPct val="150000"/>
              </a:lnSpc>
            </a:pPr>
            <a:r>
              <a:rPr lang="zh-CN" altLang="en-US" sz="2800" b="1" kern="100" dirty="0" smtClean="0">
                <a:solidFill>
                  <a:srgbClr val="C00000"/>
                </a:solidFill>
                <a:latin typeface="思源黑体 CN Bold" panose="020B0800000000000000" pitchFamily="34" charset="-122"/>
                <a:ea typeface="思源黑体 CN Bold" panose="020B0800000000000000" pitchFamily="34" charset="-122"/>
                <a:cs typeface="Times New Roman" panose="02020603050405020304" pitchFamily="18" charset="0"/>
              </a:rPr>
              <a:t>改善</a:t>
            </a:r>
            <a:r>
              <a:rPr lang="zh-CN" altLang="en-US" sz="2800" b="1" kern="100" dirty="0">
                <a:solidFill>
                  <a:srgbClr val="C00000"/>
                </a:solidFill>
                <a:latin typeface="思源黑体 CN Bold" panose="020B0800000000000000" pitchFamily="34" charset="-122"/>
                <a:ea typeface="思源黑体 CN Bold" panose="020B0800000000000000" pitchFamily="34" charset="-122"/>
                <a:cs typeface="Times New Roman" panose="02020603050405020304" pitchFamily="18" charset="0"/>
              </a:rPr>
              <a:t>民生水平</a:t>
            </a:r>
            <a:endParaRPr lang="zh-CN" altLang="en-US" sz="1600" b="1" kern="100" dirty="0">
              <a:effectLst/>
              <a:latin typeface="思源黑体 CN Bold" panose="020B0800000000000000" pitchFamily="34" charset="-122"/>
              <a:ea typeface="思源黑体 CN Bold" panose="020B0800000000000000" pitchFamily="34" charset="-122"/>
              <a:cs typeface="Times New Roman" panose="02020603050405020304" pitchFamily="18" charset="0"/>
            </a:endParaRPr>
          </a:p>
        </p:txBody>
      </p:sp>
      <p:grpSp>
        <p:nvGrpSpPr>
          <p:cNvPr id="13" name="组合 12"/>
          <p:cNvGrpSpPr/>
          <p:nvPr/>
        </p:nvGrpSpPr>
        <p:grpSpPr>
          <a:xfrm>
            <a:off x="994586" y="1587886"/>
            <a:ext cx="6967647" cy="698775"/>
            <a:chOff x="5084535" y="1696696"/>
            <a:chExt cx="6967647" cy="698775"/>
          </a:xfrm>
        </p:grpSpPr>
        <p:sp>
          <p:nvSpPr>
            <p:cNvPr id="14" name="矩形 13"/>
            <p:cNvSpPr/>
            <p:nvPr/>
          </p:nvSpPr>
          <p:spPr>
            <a:xfrm>
              <a:off x="5084535" y="1696696"/>
              <a:ext cx="6135007" cy="47422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956182" y="1749140"/>
              <a:ext cx="6096000" cy="646331"/>
            </a:xfrm>
            <a:prstGeom prst="rect">
              <a:avLst/>
            </a:prstGeom>
          </p:spPr>
          <p:txBody>
            <a:bodyPr>
              <a:spAutoFit/>
            </a:bodyPr>
            <a:lstStyle/>
            <a:p>
              <a:pPr algn="just"/>
              <a:r>
                <a:rPr lang="zh-CN" altLang="en-US" kern="100" dirty="0">
                  <a:solidFill>
                    <a:schemeClr val="bg1"/>
                  </a:solidFill>
                  <a:latin typeface="思源黑体 CN Normal" panose="020B0400000000000000" pitchFamily="34" charset="-122"/>
                  <a:ea typeface="思源黑体 CN Normal" panose="020B0400000000000000" pitchFamily="34" charset="-122"/>
                  <a:cs typeface="Times New Roman" panose="02020603050405020304" pitchFamily="18" charset="0"/>
                </a:rPr>
                <a:t>着力促进就业创业，支持以创业带动就业</a:t>
              </a:r>
            </a:p>
            <a:p>
              <a:pPr algn="just"/>
              <a:endParaRPr lang="zh-CN" altLang="en-US" kern="100" dirty="0">
                <a:solidFill>
                  <a:schemeClr val="bg1"/>
                </a:solidFill>
                <a:latin typeface="思源黑体 CN Normal" panose="020B0400000000000000" pitchFamily="34" charset="-122"/>
                <a:ea typeface="思源黑体 CN Normal" panose="020B0400000000000000" pitchFamily="34" charset="-122"/>
                <a:cs typeface="Times New Roman" panose="02020603050405020304" pitchFamily="18" charset="0"/>
              </a:endParaRPr>
            </a:p>
          </p:txBody>
        </p:sp>
        <p:sp>
          <p:nvSpPr>
            <p:cNvPr id="16" name="矩形 15"/>
            <p:cNvSpPr/>
            <p:nvPr/>
          </p:nvSpPr>
          <p:spPr>
            <a:xfrm>
              <a:off x="5084535" y="1696696"/>
              <a:ext cx="782865" cy="474221"/>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a:picLocks noChangeAspect="1"/>
            </p:cNvPicPr>
            <p:nvPr/>
          </p:nvPicPr>
          <p:blipFill>
            <a:blip r:embed="rId7" cstate="print">
              <a:clrChange>
                <a:clrFrom>
                  <a:srgbClr val="FFFFFF">
                    <a:alpha val="0"/>
                  </a:srgbClr>
                </a:clrFrom>
                <a:clrTo>
                  <a:srgbClr val="FFFFFF">
                    <a:alpha val="0"/>
                  </a:srgbClr>
                </a:clrTo>
              </a:clrChange>
              <a:extLst>
                <a:ext uri="{28A0092B-C50C-407E-A947-70E740481C1C}">
                  <a14:useLocalDpi xmlns="" xmlns:a14="http://schemas.microsoft.com/office/drawing/2010/main" val="0"/>
                </a:ext>
              </a:extLst>
            </a:blip>
            <a:stretch>
              <a:fillRect/>
            </a:stretch>
          </p:blipFill>
          <p:spPr>
            <a:xfrm>
              <a:off x="5090095" y="1702914"/>
              <a:ext cx="751233" cy="461784"/>
            </a:xfrm>
            <a:prstGeom prst="rect">
              <a:avLst/>
            </a:prstGeom>
          </p:spPr>
        </p:pic>
      </p:grpSp>
      <p:grpSp>
        <p:nvGrpSpPr>
          <p:cNvPr id="18" name="组合 17"/>
          <p:cNvGrpSpPr/>
          <p:nvPr/>
        </p:nvGrpSpPr>
        <p:grpSpPr>
          <a:xfrm>
            <a:off x="994586" y="2257543"/>
            <a:ext cx="6967647" cy="474221"/>
            <a:chOff x="5084535" y="2344926"/>
            <a:chExt cx="6967647" cy="474221"/>
          </a:xfrm>
        </p:grpSpPr>
        <p:sp>
          <p:nvSpPr>
            <p:cNvPr id="19" name="矩形 18"/>
            <p:cNvSpPr/>
            <p:nvPr/>
          </p:nvSpPr>
          <p:spPr>
            <a:xfrm>
              <a:off x="5084535" y="2344926"/>
              <a:ext cx="6135007" cy="47422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5956182" y="2397370"/>
              <a:ext cx="6096000" cy="369332"/>
            </a:xfrm>
            <a:prstGeom prst="rect">
              <a:avLst/>
            </a:prstGeom>
          </p:spPr>
          <p:txBody>
            <a:bodyPr>
              <a:spAutoFit/>
            </a:bodyPr>
            <a:lstStyle/>
            <a:p>
              <a:pPr algn="just"/>
              <a:r>
                <a:rPr lang="zh-CN" altLang="en-US" kern="100" dirty="0">
                  <a:solidFill>
                    <a:schemeClr val="bg1"/>
                  </a:solidFill>
                  <a:latin typeface="思源黑体 CN Normal" panose="020B0400000000000000" pitchFamily="34" charset="-122"/>
                  <a:ea typeface="思源黑体 CN Normal" panose="020B0400000000000000" pitchFamily="34" charset="-122"/>
                  <a:cs typeface="Times New Roman" panose="02020603050405020304" pitchFamily="18" charset="0"/>
                </a:rPr>
                <a:t>扎实做好退役军人安置</a:t>
              </a:r>
            </a:p>
          </p:txBody>
        </p:sp>
        <p:sp>
          <p:nvSpPr>
            <p:cNvPr id="21" name="矩形 20"/>
            <p:cNvSpPr/>
            <p:nvPr/>
          </p:nvSpPr>
          <p:spPr>
            <a:xfrm>
              <a:off x="5084535" y="2344926"/>
              <a:ext cx="782865" cy="474221"/>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p:cNvPicPr>
              <a:picLocks noChangeAspect="1"/>
            </p:cNvPicPr>
            <p:nvPr/>
          </p:nvPicPr>
          <p:blipFill>
            <a:blip r:embed="rId7" cstate="print">
              <a:clrChange>
                <a:clrFrom>
                  <a:srgbClr val="FFFFFF">
                    <a:alpha val="0"/>
                  </a:srgbClr>
                </a:clrFrom>
                <a:clrTo>
                  <a:srgbClr val="FFFFFF">
                    <a:alpha val="0"/>
                  </a:srgbClr>
                </a:clrTo>
              </a:clrChange>
              <a:extLst>
                <a:ext uri="{28A0092B-C50C-407E-A947-70E740481C1C}">
                  <a14:useLocalDpi xmlns="" xmlns:a14="http://schemas.microsoft.com/office/drawing/2010/main" val="0"/>
                </a:ext>
              </a:extLst>
            </a:blip>
            <a:stretch>
              <a:fillRect/>
            </a:stretch>
          </p:blipFill>
          <p:spPr>
            <a:xfrm>
              <a:off x="5090095" y="2351144"/>
              <a:ext cx="751233" cy="461784"/>
            </a:xfrm>
            <a:prstGeom prst="rect">
              <a:avLst/>
            </a:prstGeom>
          </p:spPr>
        </p:pic>
      </p:grpSp>
      <p:grpSp>
        <p:nvGrpSpPr>
          <p:cNvPr id="23" name="组合 22"/>
          <p:cNvGrpSpPr/>
          <p:nvPr/>
        </p:nvGrpSpPr>
        <p:grpSpPr>
          <a:xfrm>
            <a:off x="994586" y="2927200"/>
            <a:ext cx="6967647" cy="474221"/>
            <a:chOff x="5084535" y="2985326"/>
            <a:chExt cx="6967647" cy="474221"/>
          </a:xfrm>
        </p:grpSpPr>
        <p:sp>
          <p:nvSpPr>
            <p:cNvPr id="24" name="矩形 23"/>
            <p:cNvSpPr/>
            <p:nvPr/>
          </p:nvSpPr>
          <p:spPr>
            <a:xfrm>
              <a:off x="5084535" y="2985326"/>
              <a:ext cx="6135007" cy="47422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5956182" y="3037770"/>
              <a:ext cx="6096000" cy="369332"/>
            </a:xfrm>
            <a:prstGeom prst="rect">
              <a:avLst/>
            </a:prstGeom>
          </p:spPr>
          <p:txBody>
            <a:bodyPr>
              <a:spAutoFit/>
            </a:bodyPr>
            <a:lstStyle/>
            <a:p>
              <a:pPr algn="just"/>
              <a:r>
                <a:rPr lang="zh-CN" altLang="en-US" kern="100" dirty="0">
                  <a:solidFill>
                    <a:schemeClr val="bg1"/>
                  </a:solidFill>
                  <a:latin typeface="思源黑体 CN Normal" panose="020B0400000000000000" pitchFamily="34" charset="-122"/>
                  <a:ea typeface="思源黑体 CN Normal" panose="020B0400000000000000" pitchFamily="34" charset="-122"/>
                  <a:cs typeface="Times New Roman" panose="02020603050405020304" pitchFamily="18" charset="0"/>
                </a:rPr>
                <a:t>加大对残疾人等就业困难人员援助力度</a:t>
              </a:r>
            </a:p>
          </p:txBody>
        </p:sp>
        <p:sp>
          <p:nvSpPr>
            <p:cNvPr id="26" name="矩形 25"/>
            <p:cNvSpPr/>
            <p:nvPr/>
          </p:nvSpPr>
          <p:spPr>
            <a:xfrm>
              <a:off x="5084535" y="2985326"/>
              <a:ext cx="782865" cy="474221"/>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7" name="图片 26"/>
            <p:cNvPicPr>
              <a:picLocks noChangeAspect="1"/>
            </p:cNvPicPr>
            <p:nvPr/>
          </p:nvPicPr>
          <p:blipFill>
            <a:blip r:embed="rId7" cstate="print">
              <a:clrChange>
                <a:clrFrom>
                  <a:srgbClr val="FFFFFF">
                    <a:alpha val="0"/>
                  </a:srgbClr>
                </a:clrFrom>
                <a:clrTo>
                  <a:srgbClr val="FFFFFF">
                    <a:alpha val="0"/>
                  </a:srgbClr>
                </a:clrTo>
              </a:clrChange>
              <a:extLst>
                <a:ext uri="{28A0092B-C50C-407E-A947-70E740481C1C}">
                  <a14:useLocalDpi xmlns="" xmlns:a14="http://schemas.microsoft.com/office/drawing/2010/main" val="0"/>
                </a:ext>
              </a:extLst>
            </a:blip>
            <a:stretch>
              <a:fillRect/>
            </a:stretch>
          </p:blipFill>
          <p:spPr>
            <a:xfrm>
              <a:off x="5090095" y="2991544"/>
              <a:ext cx="751233" cy="461784"/>
            </a:xfrm>
            <a:prstGeom prst="rect">
              <a:avLst/>
            </a:prstGeom>
          </p:spPr>
        </p:pic>
      </p:grpSp>
      <p:grpSp>
        <p:nvGrpSpPr>
          <p:cNvPr id="28" name="组合 27"/>
          <p:cNvGrpSpPr/>
          <p:nvPr/>
        </p:nvGrpSpPr>
        <p:grpSpPr>
          <a:xfrm>
            <a:off x="994586" y="3596857"/>
            <a:ext cx="6967647" cy="474221"/>
            <a:chOff x="5084535" y="3621681"/>
            <a:chExt cx="6967647" cy="474221"/>
          </a:xfrm>
        </p:grpSpPr>
        <p:sp>
          <p:nvSpPr>
            <p:cNvPr id="29" name="矩形 28"/>
            <p:cNvSpPr/>
            <p:nvPr/>
          </p:nvSpPr>
          <p:spPr>
            <a:xfrm>
              <a:off x="5084535" y="3621681"/>
              <a:ext cx="6135007" cy="47422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5956182" y="3674125"/>
              <a:ext cx="6096000" cy="369332"/>
            </a:xfrm>
            <a:prstGeom prst="rect">
              <a:avLst/>
            </a:prstGeom>
          </p:spPr>
          <p:txBody>
            <a:bodyPr>
              <a:spAutoFit/>
            </a:bodyPr>
            <a:lstStyle/>
            <a:p>
              <a:pPr algn="just"/>
              <a:r>
                <a:rPr lang="zh-CN" altLang="en-US" kern="100" dirty="0">
                  <a:solidFill>
                    <a:schemeClr val="bg1"/>
                  </a:solidFill>
                  <a:latin typeface="思源黑体 CN Normal" panose="020B0400000000000000" pitchFamily="34" charset="-122"/>
                  <a:ea typeface="思源黑体 CN Normal" panose="020B0400000000000000" pitchFamily="34" charset="-122"/>
                  <a:cs typeface="Times New Roman" panose="02020603050405020304" pitchFamily="18" charset="0"/>
                </a:rPr>
                <a:t>扩大农民工就业，全面治理拖欠工资问题</a:t>
              </a:r>
            </a:p>
          </p:txBody>
        </p:sp>
        <p:sp>
          <p:nvSpPr>
            <p:cNvPr id="31" name="矩形 30"/>
            <p:cNvSpPr/>
            <p:nvPr/>
          </p:nvSpPr>
          <p:spPr>
            <a:xfrm>
              <a:off x="5084535" y="3621681"/>
              <a:ext cx="782865" cy="474221"/>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2" name="图片 31"/>
            <p:cNvPicPr>
              <a:picLocks noChangeAspect="1"/>
            </p:cNvPicPr>
            <p:nvPr/>
          </p:nvPicPr>
          <p:blipFill>
            <a:blip r:embed="rId7" cstate="print">
              <a:clrChange>
                <a:clrFrom>
                  <a:srgbClr val="FFFFFF">
                    <a:alpha val="0"/>
                  </a:srgbClr>
                </a:clrFrom>
                <a:clrTo>
                  <a:srgbClr val="FFFFFF">
                    <a:alpha val="0"/>
                  </a:srgbClr>
                </a:clrTo>
              </a:clrChange>
              <a:extLst>
                <a:ext uri="{28A0092B-C50C-407E-A947-70E740481C1C}">
                  <a14:useLocalDpi xmlns="" xmlns:a14="http://schemas.microsoft.com/office/drawing/2010/main" val="0"/>
                </a:ext>
              </a:extLst>
            </a:blip>
            <a:stretch>
              <a:fillRect/>
            </a:stretch>
          </p:blipFill>
          <p:spPr>
            <a:xfrm>
              <a:off x="5090095" y="3627899"/>
              <a:ext cx="751233" cy="461784"/>
            </a:xfrm>
            <a:prstGeom prst="rect">
              <a:avLst/>
            </a:prstGeom>
          </p:spPr>
        </p:pic>
      </p:grpSp>
      <p:grpSp>
        <p:nvGrpSpPr>
          <p:cNvPr id="33" name="组合 32"/>
          <p:cNvGrpSpPr/>
          <p:nvPr/>
        </p:nvGrpSpPr>
        <p:grpSpPr>
          <a:xfrm>
            <a:off x="994586" y="4266514"/>
            <a:ext cx="6967647" cy="474221"/>
            <a:chOff x="5084535" y="4309385"/>
            <a:chExt cx="6967647" cy="474221"/>
          </a:xfrm>
        </p:grpSpPr>
        <p:sp>
          <p:nvSpPr>
            <p:cNvPr id="34" name="矩形 33"/>
            <p:cNvSpPr/>
            <p:nvPr/>
          </p:nvSpPr>
          <p:spPr>
            <a:xfrm>
              <a:off x="5084535" y="4309385"/>
              <a:ext cx="6135007" cy="47422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5956182" y="4361829"/>
              <a:ext cx="6096000" cy="369332"/>
            </a:xfrm>
            <a:prstGeom prst="rect">
              <a:avLst/>
            </a:prstGeom>
          </p:spPr>
          <p:txBody>
            <a:bodyPr>
              <a:spAutoFit/>
            </a:bodyPr>
            <a:lstStyle/>
            <a:p>
              <a:pPr algn="just"/>
              <a:r>
                <a:rPr lang="zh-CN" altLang="en-US" kern="100" dirty="0">
                  <a:solidFill>
                    <a:schemeClr val="bg1"/>
                  </a:solidFill>
                  <a:latin typeface="思源黑体 CN Normal" panose="020B0400000000000000" pitchFamily="34" charset="-122"/>
                  <a:ea typeface="思源黑体 CN Normal" panose="020B0400000000000000" pitchFamily="34" charset="-122"/>
                  <a:cs typeface="Times New Roman" panose="02020603050405020304" pitchFamily="18" charset="0"/>
                </a:rPr>
                <a:t>稳步提高居民收入水平</a:t>
              </a:r>
            </a:p>
          </p:txBody>
        </p:sp>
        <p:sp>
          <p:nvSpPr>
            <p:cNvPr id="36" name="矩形 35"/>
            <p:cNvSpPr/>
            <p:nvPr/>
          </p:nvSpPr>
          <p:spPr>
            <a:xfrm>
              <a:off x="5084535" y="4309385"/>
              <a:ext cx="782865" cy="474221"/>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7" name="图片 36"/>
            <p:cNvPicPr>
              <a:picLocks noChangeAspect="1"/>
            </p:cNvPicPr>
            <p:nvPr/>
          </p:nvPicPr>
          <p:blipFill>
            <a:blip r:embed="rId7" cstate="print">
              <a:clrChange>
                <a:clrFrom>
                  <a:srgbClr val="FFFFFF">
                    <a:alpha val="0"/>
                  </a:srgbClr>
                </a:clrFrom>
                <a:clrTo>
                  <a:srgbClr val="FFFFFF">
                    <a:alpha val="0"/>
                  </a:srgbClr>
                </a:clrTo>
              </a:clrChange>
              <a:extLst>
                <a:ext uri="{28A0092B-C50C-407E-A947-70E740481C1C}">
                  <a14:useLocalDpi xmlns="" xmlns:a14="http://schemas.microsoft.com/office/drawing/2010/main" val="0"/>
                </a:ext>
              </a:extLst>
            </a:blip>
            <a:stretch>
              <a:fillRect/>
            </a:stretch>
          </p:blipFill>
          <p:spPr>
            <a:xfrm>
              <a:off x="5090095" y="4315603"/>
              <a:ext cx="751233" cy="461784"/>
            </a:xfrm>
            <a:prstGeom prst="rect">
              <a:avLst/>
            </a:prstGeom>
          </p:spPr>
        </p:pic>
      </p:grpSp>
      <p:grpSp>
        <p:nvGrpSpPr>
          <p:cNvPr id="38" name="组合 37"/>
          <p:cNvGrpSpPr/>
          <p:nvPr/>
        </p:nvGrpSpPr>
        <p:grpSpPr>
          <a:xfrm>
            <a:off x="994586" y="4936169"/>
            <a:ext cx="6807982" cy="474221"/>
            <a:chOff x="5084535" y="5044979"/>
            <a:chExt cx="6807982" cy="474221"/>
          </a:xfrm>
        </p:grpSpPr>
        <p:sp>
          <p:nvSpPr>
            <p:cNvPr id="39" name="矩形 38"/>
            <p:cNvSpPr/>
            <p:nvPr/>
          </p:nvSpPr>
          <p:spPr>
            <a:xfrm>
              <a:off x="5084535" y="5044979"/>
              <a:ext cx="6135007" cy="47422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5796517" y="5097423"/>
              <a:ext cx="6096000" cy="369332"/>
            </a:xfrm>
            <a:prstGeom prst="rect">
              <a:avLst/>
            </a:prstGeom>
          </p:spPr>
          <p:txBody>
            <a:bodyPr>
              <a:spAutoFit/>
            </a:bodyPr>
            <a:lstStyle/>
            <a:p>
              <a:pPr algn="just"/>
              <a:r>
                <a:rPr lang="zh-CN" altLang="en-US" kern="100" dirty="0">
                  <a:solidFill>
                    <a:schemeClr val="bg1"/>
                  </a:solidFill>
                  <a:latin typeface="思源黑体 CN Normal" panose="020B0400000000000000" pitchFamily="34" charset="-122"/>
                  <a:ea typeface="思源黑体 CN Normal" panose="020B0400000000000000" pitchFamily="34" charset="-122"/>
                  <a:cs typeface="Times New Roman" panose="02020603050405020304" pitchFamily="18" charset="0"/>
                </a:rPr>
                <a:t>继续提高退休人员基本养老金和城乡居民基础养老金</a:t>
              </a:r>
            </a:p>
          </p:txBody>
        </p:sp>
        <p:sp>
          <p:nvSpPr>
            <p:cNvPr id="41" name="矩形 40"/>
            <p:cNvSpPr/>
            <p:nvPr/>
          </p:nvSpPr>
          <p:spPr>
            <a:xfrm>
              <a:off x="5084535" y="5044979"/>
              <a:ext cx="782865" cy="474221"/>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2" name="图片 41"/>
            <p:cNvPicPr>
              <a:picLocks noChangeAspect="1"/>
            </p:cNvPicPr>
            <p:nvPr/>
          </p:nvPicPr>
          <p:blipFill>
            <a:blip r:embed="rId7" cstate="print">
              <a:clrChange>
                <a:clrFrom>
                  <a:srgbClr val="FFFFFF">
                    <a:alpha val="0"/>
                  </a:srgbClr>
                </a:clrFrom>
                <a:clrTo>
                  <a:srgbClr val="FFFFFF">
                    <a:alpha val="0"/>
                  </a:srgbClr>
                </a:clrTo>
              </a:clrChange>
              <a:extLst>
                <a:ext uri="{28A0092B-C50C-407E-A947-70E740481C1C}">
                  <a14:useLocalDpi xmlns="" xmlns:a14="http://schemas.microsoft.com/office/drawing/2010/main" val="0"/>
                </a:ext>
              </a:extLst>
            </a:blip>
            <a:stretch>
              <a:fillRect/>
            </a:stretch>
          </p:blipFill>
          <p:spPr>
            <a:xfrm>
              <a:off x="5090095" y="5051197"/>
              <a:ext cx="751233" cy="461784"/>
            </a:xfrm>
            <a:prstGeom prst="rect">
              <a:avLst/>
            </a:prstGeom>
          </p:spPr>
        </p:pic>
      </p:grpSp>
      <p:grpSp>
        <p:nvGrpSpPr>
          <p:cNvPr id="43" name="组合 42"/>
          <p:cNvGrpSpPr/>
          <p:nvPr/>
        </p:nvGrpSpPr>
        <p:grpSpPr>
          <a:xfrm>
            <a:off x="994586" y="5552448"/>
            <a:ext cx="6807982" cy="474221"/>
            <a:chOff x="5084535" y="5044979"/>
            <a:chExt cx="6807982" cy="474221"/>
          </a:xfrm>
        </p:grpSpPr>
        <p:sp>
          <p:nvSpPr>
            <p:cNvPr id="44" name="矩形 43"/>
            <p:cNvSpPr/>
            <p:nvPr/>
          </p:nvSpPr>
          <p:spPr>
            <a:xfrm>
              <a:off x="5084535" y="5044979"/>
              <a:ext cx="6135007" cy="47422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5796517" y="5097423"/>
              <a:ext cx="6096000" cy="369332"/>
            </a:xfrm>
            <a:prstGeom prst="rect">
              <a:avLst/>
            </a:prstGeom>
          </p:spPr>
          <p:txBody>
            <a:bodyPr>
              <a:spAutoFit/>
            </a:bodyPr>
            <a:lstStyle/>
            <a:p>
              <a:pPr algn="just"/>
              <a:r>
                <a:rPr lang="zh-CN" altLang="en-US" kern="100" dirty="0">
                  <a:solidFill>
                    <a:schemeClr val="bg1"/>
                  </a:solidFill>
                  <a:latin typeface="思源黑体 CN Normal" panose="020B0400000000000000" pitchFamily="34" charset="-122"/>
                  <a:ea typeface="思源黑体 CN Normal" panose="020B0400000000000000" pitchFamily="34" charset="-122"/>
                  <a:cs typeface="Times New Roman" panose="02020603050405020304" pitchFamily="18" charset="0"/>
                </a:rPr>
                <a:t>合理调整社会最低工资标准</a:t>
              </a:r>
            </a:p>
          </p:txBody>
        </p:sp>
        <p:sp>
          <p:nvSpPr>
            <p:cNvPr id="46" name="矩形 45"/>
            <p:cNvSpPr/>
            <p:nvPr/>
          </p:nvSpPr>
          <p:spPr>
            <a:xfrm>
              <a:off x="5084535" y="5044979"/>
              <a:ext cx="782865" cy="474221"/>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7" name="图片 46"/>
            <p:cNvPicPr>
              <a:picLocks noChangeAspect="1"/>
            </p:cNvPicPr>
            <p:nvPr/>
          </p:nvPicPr>
          <p:blipFill>
            <a:blip r:embed="rId7" cstate="print">
              <a:clrChange>
                <a:clrFrom>
                  <a:srgbClr val="FFFFFF">
                    <a:alpha val="0"/>
                  </a:srgbClr>
                </a:clrFrom>
                <a:clrTo>
                  <a:srgbClr val="FFFFFF">
                    <a:alpha val="0"/>
                  </a:srgbClr>
                </a:clrTo>
              </a:clrChange>
              <a:extLst>
                <a:ext uri="{28A0092B-C50C-407E-A947-70E740481C1C}">
                  <a14:useLocalDpi xmlns="" xmlns:a14="http://schemas.microsoft.com/office/drawing/2010/main" val="0"/>
                </a:ext>
              </a:extLst>
            </a:blip>
            <a:stretch>
              <a:fillRect/>
            </a:stretch>
          </p:blipFill>
          <p:spPr>
            <a:xfrm>
              <a:off x="5090095" y="5051197"/>
              <a:ext cx="751233" cy="461784"/>
            </a:xfrm>
            <a:prstGeom prst="rect">
              <a:avLst/>
            </a:prstGeom>
          </p:spPr>
        </p:pic>
      </p:grpSp>
      <p:sp>
        <p:nvSpPr>
          <p:cNvPr id="3" name="右大括号 2"/>
          <p:cNvSpPr/>
          <p:nvPr/>
        </p:nvSpPr>
        <p:spPr>
          <a:xfrm>
            <a:off x="7329895" y="1698427"/>
            <a:ext cx="1442240" cy="4149228"/>
          </a:xfrm>
          <a:prstGeom prst="rightBrace">
            <a:avLst>
              <a:gd name="adj1" fmla="val 59846"/>
              <a:gd name="adj2" fmla="val 48164"/>
            </a:avLst>
          </a:prstGeom>
          <a:ln w="5715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 xmlns:p14="http://schemas.microsoft.com/office/powerpoint/2010/main" val="3202754667"/>
      </p:ext>
    </p:extLst>
  </p:cSld>
  <p:clrMapOvr>
    <a:masterClrMapping/>
  </p:clrMapOvr>
  <p:transition spd="slow" advClick="0" advTm="2000">
    <p:push di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13000" b="-13000"/>
          </a:stretch>
        </a:blipFill>
        <a:effectLst/>
      </p:bgPr>
    </p:bg>
    <p:spTree>
      <p:nvGrpSpPr>
        <p:cNvPr id="1" name=""/>
        <p:cNvGrpSpPr/>
        <p:nvPr/>
      </p:nvGrpSpPr>
      <p:grpSpPr>
        <a:xfrm>
          <a:off x="0" y="0"/>
          <a:ext cx="0" cy="0"/>
          <a:chOff x="0" y="0"/>
          <a:chExt cx="0" cy="0"/>
        </a:xfrm>
      </p:grpSpPr>
      <p:sp>
        <p:nvSpPr>
          <p:cNvPr id="5" name="矩形 4"/>
          <p:cNvSpPr/>
          <p:nvPr/>
        </p:nvSpPr>
        <p:spPr>
          <a:xfrm>
            <a:off x="0" y="-1"/>
            <a:ext cx="12192000" cy="762001"/>
          </a:xfrm>
          <a:prstGeom prst="rect">
            <a:avLst/>
          </a:prstGeom>
          <a:gradFill flip="none" rotWithShape="1">
            <a:gsLst>
              <a:gs pos="0">
                <a:srgbClr val="850001"/>
              </a:gs>
              <a:gs pos="65000">
                <a:srgbClr val="C00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0" y="6676571"/>
            <a:ext cx="12192000" cy="181429"/>
          </a:xfrm>
          <a:prstGeom prst="rect">
            <a:avLst/>
          </a:prstGeom>
          <a:gradFill flip="none" rotWithShape="1">
            <a:gsLst>
              <a:gs pos="0">
                <a:srgbClr val="850001"/>
              </a:gs>
              <a:gs pos="65000">
                <a:srgbClr val="C00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994586" y="-118755"/>
            <a:ext cx="1142229" cy="1056740"/>
          </a:xfrm>
          <a:prstGeom prst="rect">
            <a:avLst/>
          </a:prstGeom>
        </p:spPr>
      </p:pic>
      <p:pic>
        <p:nvPicPr>
          <p:cNvPr id="8" name="图片 7"/>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 xmlns:a14="http://schemas.microsoft.com/office/drawing/2010/main" val="0"/>
              </a:ext>
            </a:extLst>
          </a:blip>
          <a:stretch>
            <a:fillRect/>
          </a:stretch>
        </p:blipFill>
        <p:spPr>
          <a:xfrm>
            <a:off x="416354" y="65841"/>
            <a:ext cx="578232" cy="620421"/>
          </a:xfrm>
          <a:prstGeom prst="rect">
            <a:avLst/>
          </a:prstGeom>
        </p:spPr>
      </p:pic>
      <p:pic>
        <p:nvPicPr>
          <p:cNvPr id="9" name="图片 8"/>
          <p:cNvPicPr>
            <a:picLocks noChangeAspect="1"/>
          </p:cNvPicPr>
          <p:nvPr/>
        </p:nvPicPr>
        <p:blipFill>
          <a:blip r:embed="rId5" cstate="print">
            <a:duotone>
              <a:schemeClr val="bg2">
                <a:shade val="45000"/>
                <a:satMod val="135000"/>
              </a:schemeClr>
              <a:prstClr val="white"/>
            </a:duotone>
            <a:extLst>
              <a:ext uri="{BEBA8EAE-BF5A-486C-A8C5-ECC9F3942E4B}">
                <a14:imgProps xmlns="" xmlns:a14="http://schemas.microsoft.com/office/drawing/2010/main">
                  <a14:imgLayer r:embed="rId6">
                    <a14:imgEffect>
                      <a14:artisticPencilSketch/>
                    </a14:imgEffect>
                    <a14:imgEffect>
                      <a14:colorTemperature colorTemp="5300"/>
                    </a14:imgEffect>
                    <a14:imgEffect>
                      <a14:saturation sat="300000"/>
                    </a14:imgEffect>
                  </a14:imgLayer>
                </a14:imgProps>
              </a:ext>
              <a:ext uri="{28A0092B-C50C-407E-A947-70E740481C1C}">
                <a14:useLocalDpi xmlns="" xmlns:a14="http://schemas.microsoft.com/office/drawing/2010/main" val="0"/>
              </a:ext>
            </a:extLst>
          </a:blip>
          <a:stretch>
            <a:fillRect/>
          </a:stretch>
        </p:blipFill>
        <p:spPr>
          <a:xfrm>
            <a:off x="3819127" y="3012868"/>
            <a:ext cx="8372873" cy="3663703"/>
          </a:xfrm>
          <a:prstGeom prst="rect">
            <a:avLst/>
          </a:prstGeom>
        </p:spPr>
      </p:pic>
      <p:sp>
        <p:nvSpPr>
          <p:cNvPr id="10" name="文本框 9"/>
          <p:cNvSpPr txBox="1"/>
          <p:nvPr/>
        </p:nvSpPr>
        <p:spPr>
          <a:xfrm>
            <a:off x="5302251" y="7805"/>
            <a:ext cx="6590266" cy="769441"/>
          </a:xfrm>
          <a:prstGeom prst="rect">
            <a:avLst/>
          </a:prstGeom>
          <a:noFill/>
        </p:spPr>
        <p:txBody>
          <a:bodyPr wrap="none" rtlCol="0">
            <a:spAutoFit/>
          </a:bodyPr>
          <a:lstStyle>
            <a:defPPr>
              <a:defRPr lang="zh-CN"/>
            </a:defPPr>
            <a:lvl1pPr>
              <a:defRPr sz="4800">
                <a:solidFill>
                  <a:srgbClr val="C00000"/>
                </a:solidFill>
                <a:latin typeface="思源黑体 CN Bold" panose="020B0800000000000000" pitchFamily="34" charset="-122"/>
                <a:ea typeface="思源黑体 CN Bold" panose="020B0800000000000000" pitchFamily="34" charset="-122"/>
              </a:defRPr>
            </a:lvl1pPr>
          </a:lstStyle>
          <a:p>
            <a:r>
              <a:rPr lang="zh-CN" altLang="en-US" sz="4400" dirty="0">
                <a:solidFill>
                  <a:srgbClr val="FFFF00"/>
                </a:solidFill>
              </a:rPr>
              <a:t>对</a:t>
            </a:r>
            <a:r>
              <a:rPr lang="en-US" altLang="zh-CN" sz="4400" dirty="0">
                <a:solidFill>
                  <a:srgbClr val="FFFF00"/>
                </a:solidFill>
              </a:rPr>
              <a:t>2018</a:t>
            </a:r>
            <a:r>
              <a:rPr lang="zh-CN" altLang="en-US" sz="4400" dirty="0">
                <a:solidFill>
                  <a:srgbClr val="FFFF00"/>
                </a:solidFill>
              </a:rPr>
              <a:t>年政府工作的建议</a:t>
            </a:r>
          </a:p>
        </p:txBody>
      </p:sp>
      <p:sp>
        <p:nvSpPr>
          <p:cNvPr id="11" name="矩形 10"/>
          <p:cNvSpPr/>
          <p:nvPr/>
        </p:nvSpPr>
        <p:spPr>
          <a:xfrm>
            <a:off x="740013" y="3372361"/>
            <a:ext cx="2339102" cy="1384995"/>
          </a:xfrm>
          <a:prstGeom prst="rect">
            <a:avLst/>
          </a:prstGeom>
        </p:spPr>
        <p:txBody>
          <a:bodyPr wrap="none">
            <a:spAutoFit/>
          </a:bodyPr>
          <a:lstStyle/>
          <a:p>
            <a:pPr algn="ctr">
              <a:lnSpc>
                <a:spcPct val="150000"/>
              </a:lnSpc>
            </a:pPr>
            <a:r>
              <a:rPr lang="zh-CN" altLang="en-US" sz="2800" b="1" kern="100" dirty="0">
                <a:solidFill>
                  <a:srgbClr val="C00000"/>
                </a:solidFill>
                <a:latin typeface="思源黑体 CN Bold" panose="020B0800000000000000" pitchFamily="34" charset="-122"/>
                <a:ea typeface="思源黑体 CN Bold" panose="020B0800000000000000" pitchFamily="34" charset="-122"/>
                <a:cs typeface="Times New Roman" panose="02020603050405020304" pitchFamily="18" charset="0"/>
              </a:rPr>
              <a:t>提高保障</a:t>
            </a:r>
            <a:r>
              <a:rPr lang="zh-CN" altLang="en-US" sz="2800" b="1" kern="100" dirty="0" smtClean="0">
                <a:solidFill>
                  <a:srgbClr val="C00000"/>
                </a:solidFill>
                <a:latin typeface="思源黑体 CN Bold" panose="020B0800000000000000" pitchFamily="34" charset="-122"/>
                <a:ea typeface="思源黑体 CN Bold" panose="020B0800000000000000" pitchFamily="34" charset="-122"/>
                <a:cs typeface="Times New Roman" panose="02020603050405020304" pitchFamily="18" charset="0"/>
              </a:rPr>
              <a:t>和</a:t>
            </a:r>
            <a:endParaRPr lang="en-US" altLang="zh-CN" sz="2800" b="1" kern="100" dirty="0" smtClean="0">
              <a:solidFill>
                <a:srgbClr val="C00000"/>
              </a:solidFill>
              <a:latin typeface="思源黑体 CN Bold" panose="020B0800000000000000" pitchFamily="34" charset="-122"/>
              <a:ea typeface="思源黑体 CN Bold" panose="020B0800000000000000" pitchFamily="34" charset="-122"/>
              <a:cs typeface="Times New Roman" panose="02020603050405020304" pitchFamily="18" charset="0"/>
            </a:endParaRPr>
          </a:p>
          <a:p>
            <a:pPr algn="ctr">
              <a:lnSpc>
                <a:spcPct val="150000"/>
              </a:lnSpc>
            </a:pPr>
            <a:r>
              <a:rPr lang="zh-CN" altLang="en-US" sz="2800" b="1" kern="100" dirty="0" smtClean="0">
                <a:solidFill>
                  <a:srgbClr val="C00000"/>
                </a:solidFill>
                <a:latin typeface="思源黑体 CN Bold" panose="020B0800000000000000" pitchFamily="34" charset="-122"/>
                <a:ea typeface="思源黑体 CN Bold" panose="020B0800000000000000" pitchFamily="34" charset="-122"/>
                <a:cs typeface="Times New Roman" panose="02020603050405020304" pitchFamily="18" charset="0"/>
              </a:rPr>
              <a:t>改善</a:t>
            </a:r>
            <a:r>
              <a:rPr lang="zh-CN" altLang="en-US" sz="2800" b="1" kern="100" dirty="0">
                <a:solidFill>
                  <a:srgbClr val="C00000"/>
                </a:solidFill>
                <a:latin typeface="思源黑体 CN Bold" panose="020B0800000000000000" pitchFamily="34" charset="-122"/>
                <a:ea typeface="思源黑体 CN Bold" panose="020B0800000000000000" pitchFamily="34" charset="-122"/>
                <a:cs typeface="Times New Roman" panose="02020603050405020304" pitchFamily="18" charset="0"/>
              </a:rPr>
              <a:t>民生水平</a:t>
            </a:r>
            <a:endParaRPr lang="zh-CN" altLang="en-US" sz="1600" b="1" kern="100" dirty="0">
              <a:effectLst/>
              <a:latin typeface="思源黑体 CN Bold" panose="020B0800000000000000" pitchFamily="34" charset="-122"/>
              <a:ea typeface="思源黑体 CN Bold" panose="020B0800000000000000" pitchFamily="34" charset="-122"/>
              <a:cs typeface="Times New Roman" panose="02020603050405020304" pitchFamily="18" charset="0"/>
            </a:endParaRPr>
          </a:p>
        </p:txBody>
      </p:sp>
      <p:grpSp>
        <p:nvGrpSpPr>
          <p:cNvPr id="12" name="组合 11"/>
          <p:cNvGrpSpPr/>
          <p:nvPr/>
        </p:nvGrpSpPr>
        <p:grpSpPr>
          <a:xfrm>
            <a:off x="5052237" y="1587886"/>
            <a:ext cx="6967647" cy="698775"/>
            <a:chOff x="5084535" y="1696696"/>
            <a:chExt cx="6967647" cy="698775"/>
          </a:xfrm>
        </p:grpSpPr>
        <p:sp>
          <p:nvSpPr>
            <p:cNvPr id="13" name="矩形 12"/>
            <p:cNvSpPr/>
            <p:nvPr/>
          </p:nvSpPr>
          <p:spPr>
            <a:xfrm>
              <a:off x="5084535" y="1696696"/>
              <a:ext cx="6135007" cy="47422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956182" y="1749140"/>
              <a:ext cx="6096000" cy="646331"/>
            </a:xfrm>
            <a:prstGeom prst="rect">
              <a:avLst/>
            </a:prstGeom>
          </p:spPr>
          <p:txBody>
            <a:bodyPr>
              <a:spAutoFit/>
            </a:bodyPr>
            <a:lstStyle/>
            <a:p>
              <a:pPr algn="just"/>
              <a:r>
                <a:rPr lang="zh-CN" altLang="en-US" kern="100" dirty="0">
                  <a:solidFill>
                    <a:schemeClr val="bg1"/>
                  </a:solidFill>
                  <a:latin typeface="思源黑体 CN Normal" panose="020B0400000000000000" pitchFamily="34" charset="-122"/>
                  <a:ea typeface="思源黑体 CN Normal" panose="020B0400000000000000" pitchFamily="34" charset="-122"/>
                  <a:cs typeface="Times New Roman" panose="02020603050405020304" pitchFamily="18" charset="0"/>
                </a:rPr>
                <a:t>完善机关事业单位工资和津补贴制度</a:t>
              </a:r>
            </a:p>
            <a:p>
              <a:pPr algn="just"/>
              <a:endParaRPr lang="zh-CN" altLang="en-US" kern="100" dirty="0">
                <a:solidFill>
                  <a:schemeClr val="bg1"/>
                </a:solidFill>
                <a:latin typeface="思源黑体 CN Normal" panose="020B0400000000000000" pitchFamily="34" charset="-122"/>
                <a:ea typeface="思源黑体 CN Normal" panose="020B0400000000000000" pitchFamily="34" charset="-122"/>
                <a:cs typeface="Times New Roman" panose="02020603050405020304" pitchFamily="18" charset="0"/>
              </a:endParaRPr>
            </a:p>
          </p:txBody>
        </p:sp>
        <p:sp>
          <p:nvSpPr>
            <p:cNvPr id="15" name="矩形 14"/>
            <p:cNvSpPr/>
            <p:nvPr/>
          </p:nvSpPr>
          <p:spPr>
            <a:xfrm>
              <a:off x="5084535" y="1696696"/>
              <a:ext cx="782865" cy="474221"/>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p:cNvPicPr>
              <a:picLocks noChangeAspect="1"/>
            </p:cNvPicPr>
            <p:nvPr/>
          </p:nvPicPr>
          <p:blipFill>
            <a:blip r:embed="rId7" cstate="print">
              <a:extLst>
                <a:ext uri="{28A0092B-C50C-407E-A947-70E740481C1C}">
                  <a14:useLocalDpi xmlns="" xmlns:a14="http://schemas.microsoft.com/office/drawing/2010/main" val="0"/>
                </a:ext>
              </a:extLst>
            </a:blip>
            <a:stretch>
              <a:fillRect/>
            </a:stretch>
          </p:blipFill>
          <p:spPr>
            <a:xfrm>
              <a:off x="5090095" y="1702914"/>
              <a:ext cx="751233" cy="461784"/>
            </a:xfrm>
            <a:prstGeom prst="rect">
              <a:avLst/>
            </a:prstGeom>
          </p:spPr>
        </p:pic>
      </p:grpSp>
      <p:grpSp>
        <p:nvGrpSpPr>
          <p:cNvPr id="17" name="组合 16"/>
          <p:cNvGrpSpPr/>
          <p:nvPr/>
        </p:nvGrpSpPr>
        <p:grpSpPr>
          <a:xfrm>
            <a:off x="5052237" y="2257543"/>
            <a:ext cx="6967647" cy="474221"/>
            <a:chOff x="5084535" y="2344926"/>
            <a:chExt cx="6967647" cy="474221"/>
          </a:xfrm>
        </p:grpSpPr>
        <p:sp>
          <p:nvSpPr>
            <p:cNvPr id="18" name="矩形 17"/>
            <p:cNvSpPr/>
            <p:nvPr/>
          </p:nvSpPr>
          <p:spPr>
            <a:xfrm>
              <a:off x="5084535" y="2344926"/>
              <a:ext cx="6135007" cy="47422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5956182" y="2397370"/>
              <a:ext cx="6096000" cy="369332"/>
            </a:xfrm>
            <a:prstGeom prst="rect">
              <a:avLst/>
            </a:prstGeom>
          </p:spPr>
          <p:txBody>
            <a:bodyPr>
              <a:spAutoFit/>
            </a:bodyPr>
            <a:lstStyle/>
            <a:p>
              <a:pPr algn="just"/>
              <a:r>
                <a:rPr lang="zh-CN" altLang="en-US" kern="100" dirty="0">
                  <a:solidFill>
                    <a:schemeClr val="bg1"/>
                  </a:solidFill>
                  <a:latin typeface="思源黑体 CN Normal" panose="020B0400000000000000" pitchFamily="34" charset="-122"/>
                  <a:ea typeface="思源黑体 CN Normal" panose="020B0400000000000000" pitchFamily="34" charset="-122"/>
                  <a:cs typeface="Times New Roman" panose="02020603050405020304" pitchFamily="18" charset="0"/>
                </a:rPr>
                <a:t>提高个人所得税起征点</a:t>
              </a:r>
            </a:p>
          </p:txBody>
        </p:sp>
        <p:sp>
          <p:nvSpPr>
            <p:cNvPr id="20" name="矩形 19"/>
            <p:cNvSpPr/>
            <p:nvPr/>
          </p:nvSpPr>
          <p:spPr>
            <a:xfrm>
              <a:off x="5084535" y="2344926"/>
              <a:ext cx="782865" cy="474221"/>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p:cNvPicPr>
              <a:picLocks noChangeAspect="1"/>
            </p:cNvPicPr>
            <p:nvPr/>
          </p:nvPicPr>
          <p:blipFill>
            <a:blip r:embed="rId7" cstate="print">
              <a:clrChange>
                <a:clrFrom>
                  <a:srgbClr val="FFFFFF">
                    <a:alpha val="0"/>
                  </a:srgbClr>
                </a:clrFrom>
                <a:clrTo>
                  <a:srgbClr val="FFFFFF">
                    <a:alpha val="0"/>
                  </a:srgbClr>
                </a:clrTo>
              </a:clrChange>
              <a:extLst>
                <a:ext uri="{28A0092B-C50C-407E-A947-70E740481C1C}">
                  <a14:useLocalDpi xmlns="" xmlns:a14="http://schemas.microsoft.com/office/drawing/2010/main" val="0"/>
                </a:ext>
              </a:extLst>
            </a:blip>
            <a:stretch>
              <a:fillRect/>
            </a:stretch>
          </p:blipFill>
          <p:spPr>
            <a:xfrm>
              <a:off x="5090095" y="2351144"/>
              <a:ext cx="751233" cy="461784"/>
            </a:xfrm>
            <a:prstGeom prst="rect">
              <a:avLst/>
            </a:prstGeom>
          </p:spPr>
        </p:pic>
      </p:grpSp>
      <p:grpSp>
        <p:nvGrpSpPr>
          <p:cNvPr id="22" name="组合 21"/>
          <p:cNvGrpSpPr/>
          <p:nvPr/>
        </p:nvGrpSpPr>
        <p:grpSpPr>
          <a:xfrm>
            <a:off x="5052237" y="2927200"/>
            <a:ext cx="6967647" cy="474221"/>
            <a:chOff x="5084535" y="2985326"/>
            <a:chExt cx="6967647" cy="474221"/>
          </a:xfrm>
        </p:grpSpPr>
        <p:sp>
          <p:nvSpPr>
            <p:cNvPr id="23" name="矩形 22"/>
            <p:cNvSpPr/>
            <p:nvPr/>
          </p:nvSpPr>
          <p:spPr>
            <a:xfrm>
              <a:off x="5084535" y="2985326"/>
              <a:ext cx="6135007" cy="47422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5956182" y="3037770"/>
              <a:ext cx="6096000" cy="369332"/>
            </a:xfrm>
            <a:prstGeom prst="rect">
              <a:avLst/>
            </a:prstGeom>
          </p:spPr>
          <p:txBody>
            <a:bodyPr>
              <a:spAutoFit/>
            </a:bodyPr>
            <a:lstStyle/>
            <a:p>
              <a:pPr algn="just"/>
              <a:r>
                <a:rPr lang="zh-CN" altLang="en-US" kern="100" dirty="0">
                  <a:solidFill>
                    <a:schemeClr val="bg1"/>
                  </a:solidFill>
                  <a:latin typeface="思源黑体 CN Normal" panose="020B0400000000000000" pitchFamily="34" charset="-122"/>
                  <a:ea typeface="思源黑体 CN Normal" panose="020B0400000000000000" pitchFamily="34" charset="-122"/>
                  <a:cs typeface="Times New Roman" panose="02020603050405020304" pitchFamily="18" charset="0"/>
                </a:rPr>
                <a:t>发展公平而有质量的教育</a:t>
              </a:r>
            </a:p>
          </p:txBody>
        </p:sp>
        <p:sp>
          <p:nvSpPr>
            <p:cNvPr id="25" name="矩形 24"/>
            <p:cNvSpPr/>
            <p:nvPr/>
          </p:nvSpPr>
          <p:spPr>
            <a:xfrm>
              <a:off x="5084535" y="2985326"/>
              <a:ext cx="782865" cy="474221"/>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图片 25"/>
            <p:cNvPicPr>
              <a:picLocks noChangeAspect="1"/>
            </p:cNvPicPr>
            <p:nvPr/>
          </p:nvPicPr>
          <p:blipFill>
            <a:blip r:embed="rId7" cstate="print">
              <a:clrChange>
                <a:clrFrom>
                  <a:srgbClr val="FFFFFF">
                    <a:alpha val="0"/>
                  </a:srgbClr>
                </a:clrFrom>
                <a:clrTo>
                  <a:srgbClr val="FFFFFF">
                    <a:alpha val="0"/>
                  </a:srgbClr>
                </a:clrTo>
              </a:clrChange>
              <a:extLst>
                <a:ext uri="{28A0092B-C50C-407E-A947-70E740481C1C}">
                  <a14:useLocalDpi xmlns="" xmlns:a14="http://schemas.microsoft.com/office/drawing/2010/main" val="0"/>
                </a:ext>
              </a:extLst>
            </a:blip>
            <a:stretch>
              <a:fillRect/>
            </a:stretch>
          </p:blipFill>
          <p:spPr>
            <a:xfrm>
              <a:off x="5090095" y="2991544"/>
              <a:ext cx="751233" cy="461784"/>
            </a:xfrm>
            <a:prstGeom prst="rect">
              <a:avLst/>
            </a:prstGeom>
          </p:spPr>
        </p:pic>
      </p:grpSp>
      <p:grpSp>
        <p:nvGrpSpPr>
          <p:cNvPr id="27" name="组合 26"/>
          <p:cNvGrpSpPr/>
          <p:nvPr/>
        </p:nvGrpSpPr>
        <p:grpSpPr>
          <a:xfrm>
            <a:off x="5052237" y="3596857"/>
            <a:ext cx="6889749" cy="474221"/>
            <a:chOff x="5084535" y="3621681"/>
            <a:chExt cx="6889749" cy="474221"/>
          </a:xfrm>
        </p:grpSpPr>
        <p:sp>
          <p:nvSpPr>
            <p:cNvPr id="28" name="矩形 27"/>
            <p:cNvSpPr/>
            <p:nvPr/>
          </p:nvSpPr>
          <p:spPr>
            <a:xfrm>
              <a:off x="5084535" y="3621681"/>
              <a:ext cx="6135007" cy="47422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5878284" y="3674125"/>
              <a:ext cx="6096000" cy="369332"/>
            </a:xfrm>
            <a:prstGeom prst="rect">
              <a:avLst/>
            </a:prstGeom>
          </p:spPr>
          <p:txBody>
            <a:bodyPr>
              <a:spAutoFit/>
            </a:bodyPr>
            <a:lstStyle/>
            <a:p>
              <a:pPr algn="just"/>
              <a:r>
                <a:rPr lang="zh-CN" altLang="en-US" kern="100" dirty="0">
                  <a:solidFill>
                    <a:schemeClr val="bg1"/>
                  </a:solidFill>
                  <a:latin typeface="思源黑体 CN Normal" panose="020B0400000000000000" pitchFamily="34" charset="-122"/>
                  <a:ea typeface="思源黑体 CN Normal" panose="020B0400000000000000" pitchFamily="34" charset="-122"/>
                  <a:cs typeface="Times New Roman" panose="02020603050405020304" pitchFamily="18" charset="0"/>
                </a:rPr>
                <a:t>加强对儿童托育全过程监管，一定要让家长放心安心</a:t>
              </a:r>
            </a:p>
          </p:txBody>
        </p:sp>
        <p:sp>
          <p:nvSpPr>
            <p:cNvPr id="30" name="矩形 29"/>
            <p:cNvSpPr/>
            <p:nvPr/>
          </p:nvSpPr>
          <p:spPr>
            <a:xfrm>
              <a:off x="5084535" y="3621681"/>
              <a:ext cx="782865" cy="474221"/>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1" name="图片 30"/>
            <p:cNvPicPr>
              <a:picLocks noChangeAspect="1"/>
            </p:cNvPicPr>
            <p:nvPr/>
          </p:nvPicPr>
          <p:blipFill>
            <a:blip r:embed="rId7" cstate="print">
              <a:clrChange>
                <a:clrFrom>
                  <a:srgbClr val="FFFFFF">
                    <a:alpha val="0"/>
                  </a:srgbClr>
                </a:clrFrom>
                <a:clrTo>
                  <a:srgbClr val="FFFFFF">
                    <a:alpha val="0"/>
                  </a:srgbClr>
                </a:clrTo>
              </a:clrChange>
              <a:extLst>
                <a:ext uri="{28A0092B-C50C-407E-A947-70E740481C1C}">
                  <a14:useLocalDpi xmlns="" xmlns:a14="http://schemas.microsoft.com/office/drawing/2010/main" val="0"/>
                </a:ext>
              </a:extLst>
            </a:blip>
            <a:stretch>
              <a:fillRect/>
            </a:stretch>
          </p:blipFill>
          <p:spPr>
            <a:xfrm>
              <a:off x="5090095" y="3627899"/>
              <a:ext cx="751233" cy="461784"/>
            </a:xfrm>
            <a:prstGeom prst="rect">
              <a:avLst/>
            </a:prstGeom>
          </p:spPr>
        </p:pic>
      </p:grpSp>
      <p:grpSp>
        <p:nvGrpSpPr>
          <p:cNvPr id="32" name="组合 31"/>
          <p:cNvGrpSpPr/>
          <p:nvPr/>
        </p:nvGrpSpPr>
        <p:grpSpPr>
          <a:xfrm>
            <a:off x="5052237" y="4266514"/>
            <a:ext cx="6967647" cy="474221"/>
            <a:chOff x="5084535" y="4309385"/>
            <a:chExt cx="6967647" cy="474221"/>
          </a:xfrm>
        </p:grpSpPr>
        <p:sp>
          <p:nvSpPr>
            <p:cNvPr id="33" name="矩形 32"/>
            <p:cNvSpPr/>
            <p:nvPr/>
          </p:nvSpPr>
          <p:spPr>
            <a:xfrm>
              <a:off x="5084535" y="4309385"/>
              <a:ext cx="6135007" cy="47422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5956182" y="4361829"/>
              <a:ext cx="6096000" cy="369332"/>
            </a:xfrm>
            <a:prstGeom prst="rect">
              <a:avLst/>
            </a:prstGeom>
          </p:spPr>
          <p:txBody>
            <a:bodyPr>
              <a:spAutoFit/>
            </a:bodyPr>
            <a:lstStyle/>
            <a:p>
              <a:pPr algn="just"/>
              <a:r>
                <a:rPr lang="zh-CN" altLang="en-US" kern="100" dirty="0">
                  <a:solidFill>
                    <a:schemeClr val="bg1"/>
                  </a:solidFill>
                  <a:latin typeface="思源黑体 CN Normal" panose="020B0400000000000000" pitchFamily="34" charset="-122"/>
                  <a:ea typeface="思源黑体 CN Normal" panose="020B0400000000000000" pitchFamily="34" charset="-122"/>
                  <a:cs typeface="Times New Roman" panose="02020603050405020304" pitchFamily="18" charset="0"/>
                </a:rPr>
                <a:t>支持社会力量举办职业教育</a:t>
              </a:r>
            </a:p>
          </p:txBody>
        </p:sp>
        <p:sp>
          <p:nvSpPr>
            <p:cNvPr id="35" name="矩形 34"/>
            <p:cNvSpPr/>
            <p:nvPr/>
          </p:nvSpPr>
          <p:spPr>
            <a:xfrm>
              <a:off x="5084535" y="4309385"/>
              <a:ext cx="782865" cy="474221"/>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6" name="图片 35"/>
            <p:cNvPicPr>
              <a:picLocks noChangeAspect="1"/>
            </p:cNvPicPr>
            <p:nvPr/>
          </p:nvPicPr>
          <p:blipFill>
            <a:blip r:embed="rId7" cstate="print">
              <a:clrChange>
                <a:clrFrom>
                  <a:srgbClr val="FFFFFF">
                    <a:alpha val="0"/>
                  </a:srgbClr>
                </a:clrFrom>
                <a:clrTo>
                  <a:srgbClr val="FFFFFF">
                    <a:alpha val="0"/>
                  </a:srgbClr>
                </a:clrTo>
              </a:clrChange>
              <a:extLst>
                <a:ext uri="{28A0092B-C50C-407E-A947-70E740481C1C}">
                  <a14:useLocalDpi xmlns="" xmlns:a14="http://schemas.microsoft.com/office/drawing/2010/main" val="0"/>
                </a:ext>
              </a:extLst>
            </a:blip>
            <a:stretch>
              <a:fillRect/>
            </a:stretch>
          </p:blipFill>
          <p:spPr>
            <a:xfrm>
              <a:off x="5090095" y="4315603"/>
              <a:ext cx="751233" cy="461784"/>
            </a:xfrm>
            <a:prstGeom prst="rect">
              <a:avLst/>
            </a:prstGeom>
          </p:spPr>
        </p:pic>
      </p:grpSp>
      <p:grpSp>
        <p:nvGrpSpPr>
          <p:cNvPr id="37" name="组合 36"/>
          <p:cNvGrpSpPr/>
          <p:nvPr/>
        </p:nvGrpSpPr>
        <p:grpSpPr>
          <a:xfrm>
            <a:off x="5052237" y="4936169"/>
            <a:ext cx="6807982" cy="474221"/>
            <a:chOff x="5084535" y="5044979"/>
            <a:chExt cx="6807982" cy="474221"/>
          </a:xfrm>
        </p:grpSpPr>
        <p:sp>
          <p:nvSpPr>
            <p:cNvPr id="38" name="矩形 37"/>
            <p:cNvSpPr/>
            <p:nvPr/>
          </p:nvSpPr>
          <p:spPr>
            <a:xfrm>
              <a:off x="5084535" y="5044979"/>
              <a:ext cx="6135007" cy="47422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5796517" y="5097423"/>
              <a:ext cx="6096000" cy="369332"/>
            </a:xfrm>
            <a:prstGeom prst="rect">
              <a:avLst/>
            </a:prstGeom>
          </p:spPr>
          <p:txBody>
            <a:bodyPr>
              <a:spAutoFit/>
            </a:bodyPr>
            <a:lstStyle/>
            <a:p>
              <a:pPr algn="just"/>
              <a:r>
                <a:rPr lang="zh-CN" altLang="en-US" kern="100" dirty="0">
                  <a:solidFill>
                    <a:schemeClr val="bg1"/>
                  </a:solidFill>
                  <a:latin typeface="思源黑体 CN Normal" panose="020B0400000000000000" pitchFamily="34" charset="-122"/>
                  <a:ea typeface="思源黑体 CN Normal" panose="020B0400000000000000" pitchFamily="34" charset="-122"/>
                  <a:cs typeface="Times New Roman" panose="02020603050405020304" pitchFamily="18" charset="0"/>
                </a:rPr>
                <a:t>加强师资队伍和师德师风建设</a:t>
              </a:r>
            </a:p>
          </p:txBody>
        </p:sp>
        <p:sp>
          <p:nvSpPr>
            <p:cNvPr id="40" name="矩形 39"/>
            <p:cNvSpPr/>
            <p:nvPr/>
          </p:nvSpPr>
          <p:spPr>
            <a:xfrm>
              <a:off x="5084535" y="5044979"/>
              <a:ext cx="782865" cy="474221"/>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1" name="图片 40"/>
            <p:cNvPicPr>
              <a:picLocks noChangeAspect="1"/>
            </p:cNvPicPr>
            <p:nvPr/>
          </p:nvPicPr>
          <p:blipFill>
            <a:blip r:embed="rId7" cstate="print">
              <a:clrChange>
                <a:clrFrom>
                  <a:srgbClr val="FFFFFF">
                    <a:alpha val="0"/>
                  </a:srgbClr>
                </a:clrFrom>
                <a:clrTo>
                  <a:srgbClr val="FFFFFF">
                    <a:alpha val="0"/>
                  </a:srgbClr>
                </a:clrTo>
              </a:clrChange>
              <a:extLst>
                <a:ext uri="{28A0092B-C50C-407E-A947-70E740481C1C}">
                  <a14:useLocalDpi xmlns="" xmlns:a14="http://schemas.microsoft.com/office/drawing/2010/main" val="0"/>
                </a:ext>
              </a:extLst>
            </a:blip>
            <a:stretch>
              <a:fillRect/>
            </a:stretch>
          </p:blipFill>
          <p:spPr>
            <a:xfrm>
              <a:off x="5090095" y="5051197"/>
              <a:ext cx="751233" cy="461784"/>
            </a:xfrm>
            <a:prstGeom prst="rect">
              <a:avLst/>
            </a:prstGeom>
          </p:spPr>
        </p:pic>
      </p:grpSp>
      <p:grpSp>
        <p:nvGrpSpPr>
          <p:cNvPr id="42" name="组合 41"/>
          <p:cNvGrpSpPr/>
          <p:nvPr/>
        </p:nvGrpSpPr>
        <p:grpSpPr>
          <a:xfrm>
            <a:off x="5052237" y="5552448"/>
            <a:ext cx="6807982" cy="474221"/>
            <a:chOff x="5084535" y="5044979"/>
            <a:chExt cx="6807982" cy="474221"/>
          </a:xfrm>
        </p:grpSpPr>
        <p:sp>
          <p:nvSpPr>
            <p:cNvPr id="43" name="矩形 42"/>
            <p:cNvSpPr/>
            <p:nvPr/>
          </p:nvSpPr>
          <p:spPr>
            <a:xfrm>
              <a:off x="5084535" y="5044979"/>
              <a:ext cx="6135007" cy="47422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5796517" y="5097423"/>
              <a:ext cx="6096000" cy="369332"/>
            </a:xfrm>
            <a:prstGeom prst="rect">
              <a:avLst/>
            </a:prstGeom>
          </p:spPr>
          <p:txBody>
            <a:bodyPr>
              <a:spAutoFit/>
            </a:bodyPr>
            <a:lstStyle/>
            <a:p>
              <a:pPr algn="just"/>
              <a:r>
                <a:rPr lang="zh-CN" altLang="en-US" kern="100" dirty="0">
                  <a:solidFill>
                    <a:schemeClr val="bg1"/>
                  </a:solidFill>
                  <a:latin typeface="思源黑体 CN Normal" panose="020B0400000000000000" pitchFamily="34" charset="-122"/>
                  <a:ea typeface="思源黑体 CN Normal" panose="020B0400000000000000" pitchFamily="34" charset="-122"/>
                  <a:cs typeface="Times New Roman" panose="02020603050405020304" pitchFamily="18" charset="0"/>
                </a:rPr>
                <a:t>创新食品药品监管方式</a:t>
              </a:r>
            </a:p>
          </p:txBody>
        </p:sp>
        <p:sp>
          <p:nvSpPr>
            <p:cNvPr id="45" name="矩形 44"/>
            <p:cNvSpPr/>
            <p:nvPr/>
          </p:nvSpPr>
          <p:spPr>
            <a:xfrm>
              <a:off x="5084535" y="5044979"/>
              <a:ext cx="782865" cy="474221"/>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6" name="图片 45"/>
            <p:cNvPicPr>
              <a:picLocks noChangeAspect="1"/>
            </p:cNvPicPr>
            <p:nvPr/>
          </p:nvPicPr>
          <p:blipFill>
            <a:blip r:embed="rId7" cstate="print">
              <a:clrChange>
                <a:clrFrom>
                  <a:srgbClr val="FFFFFF">
                    <a:alpha val="0"/>
                  </a:srgbClr>
                </a:clrFrom>
                <a:clrTo>
                  <a:srgbClr val="FFFFFF">
                    <a:alpha val="0"/>
                  </a:srgbClr>
                </a:clrTo>
              </a:clrChange>
              <a:extLst>
                <a:ext uri="{28A0092B-C50C-407E-A947-70E740481C1C}">
                  <a14:useLocalDpi xmlns="" xmlns:a14="http://schemas.microsoft.com/office/drawing/2010/main" val="0"/>
                </a:ext>
              </a:extLst>
            </a:blip>
            <a:stretch>
              <a:fillRect/>
            </a:stretch>
          </p:blipFill>
          <p:spPr>
            <a:xfrm>
              <a:off x="5090095" y="5051197"/>
              <a:ext cx="751233" cy="461784"/>
            </a:xfrm>
            <a:prstGeom prst="rect">
              <a:avLst/>
            </a:prstGeom>
          </p:spPr>
        </p:pic>
      </p:grpSp>
      <p:sp>
        <p:nvSpPr>
          <p:cNvPr id="47" name="右大括号 46"/>
          <p:cNvSpPr/>
          <p:nvPr/>
        </p:nvSpPr>
        <p:spPr>
          <a:xfrm flipH="1">
            <a:off x="3274694" y="1712761"/>
            <a:ext cx="1442240" cy="4149228"/>
          </a:xfrm>
          <a:prstGeom prst="rightBrace">
            <a:avLst>
              <a:gd name="adj1" fmla="val 50600"/>
              <a:gd name="adj2" fmla="val 48164"/>
            </a:avLst>
          </a:prstGeom>
          <a:ln w="5715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48" name="图片 47"/>
          <p:cNvPicPr>
            <a:picLocks noChangeAspect="1"/>
          </p:cNvPicPr>
          <p:nvPr/>
        </p:nvPicPr>
        <p:blipFill>
          <a:blip r:embed="rId8" cstate="print">
            <a:extLst>
              <a:ext uri="{28A0092B-C50C-407E-A947-70E740481C1C}">
                <a14:useLocalDpi xmlns="" xmlns:a14="http://schemas.microsoft.com/office/drawing/2010/main" val="0"/>
              </a:ext>
            </a:extLst>
          </a:blip>
          <a:stretch>
            <a:fillRect/>
          </a:stretch>
        </p:blipFill>
        <p:spPr>
          <a:xfrm>
            <a:off x="1186059" y="1943999"/>
            <a:ext cx="1740123" cy="1632187"/>
          </a:xfrm>
          <a:prstGeom prst="rect">
            <a:avLst/>
          </a:prstGeom>
        </p:spPr>
      </p:pic>
    </p:spTree>
    <p:extLst>
      <p:ext uri="{BB962C8B-B14F-4D97-AF65-F5344CB8AC3E}">
        <p14:creationId xmlns="" xmlns:p14="http://schemas.microsoft.com/office/powerpoint/2010/main" val="3267712105"/>
      </p:ext>
    </p:extLst>
  </p:cSld>
  <p:clrMapOvr>
    <a:masterClrMapping/>
  </p:clrMapOvr>
  <p:transition spd="slow" advClick="0" advTm="2000">
    <p:push di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13000" b="-13000"/>
          </a:stretch>
        </a:blipFill>
        <a:effectLst/>
      </p:bgPr>
    </p:bg>
    <p:spTree>
      <p:nvGrpSpPr>
        <p:cNvPr id="1" name=""/>
        <p:cNvGrpSpPr/>
        <p:nvPr/>
      </p:nvGrpSpPr>
      <p:grpSpPr>
        <a:xfrm>
          <a:off x="0" y="0"/>
          <a:ext cx="0" cy="0"/>
          <a:chOff x="0" y="0"/>
          <a:chExt cx="0" cy="0"/>
        </a:xfrm>
      </p:grpSpPr>
      <p:sp>
        <p:nvSpPr>
          <p:cNvPr id="14" name="任意多边形 13"/>
          <p:cNvSpPr/>
          <p:nvPr/>
        </p:nvSpPr>
        <p:spPr>
          <a:xfrm>
            <a:off x="3263899" y="2329281"/>
            <a:ext cx="6838043" cy="3984432"/>
          </a:xfrm>
          <a:custGeom>
            <a:avLst/>
            <a:gdLst>
              <a:gd name="connsiteX0" fmla="*/ 1611085 w 8040914"/>
              <a:gd name="connsiteY0" fmla="*/ 0 h 5747657"/>
              <a:gd name="connsiteX1" fmla="*/ 8040914 w 8040914"/>
              <a:gd name="connsiteY1" fmla="*/ 4209143 h 5747657"/>
              <a:gd name="connsiteX2" fmla="*/ 6444342 w 8040914"/>
              <a:gd name="connsiteY2" fmla="*/ 5747657 h 5747657"/>
              <a:gd name="connsiteX3" fmla="*/ 0 w 8040914"/>
              <a:gd name="connsiteY3" fmla="*/ 1582057 h 5747657"/>
              <a:gd name="connsiteX4" fmla="*/ 1611085 w 8040914"/>
              <a:gd name="connsiteY4" fmla="*/ 0 h 57476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40914" h="5747657">
                <a:moveTo>
                  <a:pt x="1611085" y="0"/>
                </a:moveTo>
                <a:lnTo>
                  <a:pt x="8040914" y="4209143"/>
                </a:lnTo>
                <a:lnTo>
                  <a:pt x="6444342" y="5747657"/>
                </a:lnTo>
                <a:lnTo>
                  <a:pt x="0" y="1582057"/>
                </a:lnTo>
                <a:lnTo>
                  <a:pt x="1611085"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直角三角形 4"/>
          <p:cNvSpPr/>
          <p:nvPr/>
        </p:nvSpPr>
        <p:spPr>
          <a:xfrm rot="5400000">
            <a:off x="2032000" y="546099"/>
            <a:ext cx="1676400" cy="1676400"/>
          </a:xfrm>
          <a:prstGeom prst="rtTriangle">
            <a:avLst/>
          </a:prstGeom>
          <a:solidFill>
            <a:srgbClr val="FF0000">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直角三角形 3"/>
          <p:cNvSpPr/>
          <p:nvPr/>
        </p:nvSpPr>
        <p:spPr>
          <a:xfrm rot="5400000">
            <a:off x="0" y="0"/>
            <a:ext cx="4064000" cy="4064000"/>
          </a:xfrm>
          <a:prstGeom prst="r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p:nvSpPr>
        <p:spPr>
          <a:xfrm flipH="1">
            <a:off x="8128000" y="2990849"/>
            <a:ext cx="4064000" cy="3867149"/>
          </a:xfrm>
          <a:prstGeom prst="r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4064001" y="2668861"/>
            <a:ext cx="6340197" cy="830997"/>
          </a:xfrm>
          <a:prstGeom prst="rect">
            <a:avLst/>
          </a:prstGeom>
          <a:noFill/>
        </p:spPr>
        <p:txBody>
          <a:bodyPr wrap="none" rtlCol="0">
            <a:spAutoFit/>
          </a:bodyPr>
          <a:lstStyle>
            <a:defPPr>
              <a:defRPr lang="zh-CN"/>
            </a:defPPr>
            <a:lvl1pPr>
              <a:defRPr sz="4800">
                <a:solidFill>
                  <a:srgbClr val="C00000"/>
                </a:solidFill>
                <a:latin typeface="思源黑体 CN Bold" panose="020B0800000000000000" pitchFamily="34" charset="-122"/>
                <a:ea typeface="思源黑体 CN Bold" panose="020B0800000000000000" pitchFamily="34" charset="-122"/>
              </a:defRPr>
            </a:lvl1pPr>
          </a:lstStyle>
          <a:p>
            <a:r>
              <a:rPr lang="zh-CN" altLang="en-US" dirty="0" smtClean="0"/>
              <a:t>新的一年新气象新作为</a:t>
            </a:r>
            <a:endParaRPr lang="zh-CN" altLang="en-US" dirty="0"/>
          </a:p>
        </p:txBody>
      </p:sp>
      <p:sp>
        <p:nvSpPr>
          <p:cNvPr id="10" name="文本框 9"/>
          <p:cNvSpPr txBox="1"/>
          <p:nvPr/>
        </p:nvSpPr>
        <p:spPr>
          <a:xfrm>
            <a:off x="4064001" y="3318016"/>
            <a:ext cx="3539752" cy="584775"/>
          </a:xfrm>
          <a:prstGeom prst="rect">
            <a:avLst/>
          </a:prstGeom>
          <a:noFill/>
        </p:spPr>
        <p:txBody>
          <a:bodyPr wrap="none" rtlCol="0">
            <a:spAutoFit/>
          </a:bodyPr>
          <a:lstStyle>
            <a:defPPr>
              <a:defRPr lang="zh-CN"/>
            </a:defPPr>
            <a:lvl1pPr latinLnBrk="1">
              <a:defRPr sz="3200" b="1"/>
            </a:lvl1pPr>
          </a:lstStyle>
          <a:p>
            <a:r>
              <a:rPr lang="en-US" altLang="zh-CN" dirty="0"/>
              <a:t>New meteorology</a:t>
            </a:r>
          </a:p>
        </p:txBody>
      </p:sp>
      <p:cxnSp>
        <p:nvCxnSpPr>
          <p:cNvPr id="13" name="直接连接符 12"/>
          <p:cNvCxnSpPr/>
          <p:nvPr/>
        </p:nvCxnSpPr>
        <p:spPr>
          <a:xfrm>
            <a:off x="3962372" y="2712403"/>
            <a:ext cx="0" cy="1111295"/>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5" name="图片 14"/>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11049771" y="80320"/>
            <a:ext cx="1142229" cy="1056740"/>
          </a:xfrm>
          <a:prstGeom prst="rect">
            <a:avLst/>
          </a:prstGeom>
        </p:spPr>
      </p:pic>
      <p:pic>
        <p:nvPicPr>
          <p:cNvPr id="16" name="图片 15"/>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 xmlns:a14="http://schemas.microsoft.com/office/drawing/2010/main" val="0"/>
              </a:ext>
            </a:extLst>
          </a:blip>
          <a:stretch>
            <a:fillRect/>
          </a:stretch>
        </p:blipFill>
        <p:spPr>
          <a:xfrm>
            <a:off x="10471539" y="264916"/>
            <a:ext cx="578232" cy="620421"/>
          </a:xfrm>
          <a:prstGeom prst="rect">
            <a:avLst/>
          </a:prstGeom>
        </p:spPr>
      </p:pic>
      <p:pic>
        <p:nvPicPr>
          <p:cNvPr id="6" name="图片 5"/>
          <p:cNvPicPr>
            <a:picLocks noChangeAspect="1"/>
          </p:cNvPicPr>
          <p:nvPr/>
        </p:nvPicPr>
        <p:blipFill>
          <a:blip r:embed="rId5" cstate="print">
            <a:clrChange>
              <a:clrFrom>
                <a:srgbClr val="FFFFFF"/>
              </a:clrFrom>
              <a:clrTo>
                <a:srgbClr val="FFFFFF">
                  <a:alpha val="0"/>
                </a:srgbClr>
              </a:clrTo>
            </a:clrChange>
          </a:blip>
          <a:stretch>
            <a:fillRect/>
          </a:stretch>
        </p:blipFill>
        <p:spPr>
          <a:xfrm>
            <a:off x="2468148" y="2489801"/>
            <a:ext cx="1293597" cy="1434852"/>
          </a:xfrm>
          <a:prstGeom prst="rect">
            <a:avLst/>
          </a:prstGeom>
        </p:spPr>
      </p:pic>
    </p:spTree>
    <p:extLst>
      <p:ext uri="{BB962C8B-B14F-4D97-AF65-F5344CB8AC3E}">
        <p14:creationId xmlns="" xmlns:p14="http://schemas.microsoft.com/office/powerpoint/2010/main" val="4045516397"/>
      </p:ext>
    </p:extLst>
  </p:cSld>
  <p:clrMapOvr>
    <a:masterClrMapping/>
  </p:clrMapOvr>
  <mc:AlternateContent xmlns:mc="http://schemas.openxmlformats.org/markup-compatibility/2006">
    <mc:Choice xmlns="" xmlns:p14="http://schemas.microsoft.com/office/powerpoint/2010/main" Requires="p14">
      <p:transition spd="slow" p14:dur="1500" advClick="0" advTm="2000">
        <p:split orient="vert"/>
      </p:transition>
    </mc:Choice>
    <mc:Fallback>
      <p:transition spd="slow" advClick="0" advTm="2000">
        <p:split orient="vert"/>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13000" b="-13000"/>
          </a:stretch>
        </a:blipFill>
        <a:effectLst/>
      </p:bgPr>
    </p:bg>
    <p:spTree>
      <p:nvGrpSpPr>
        <p:cNvPr id="1" name=""/>
        <p:cNvGrpSpPr/>
        <p:nvPr/>
      </p:nvGrpSpPr>
      <p:grpSpPr>
        <a:xfrm>
          <a:off x="0" y="0"/>
          <a:ext cx="0" cy="0"/>
          <a:chOff x="0" y="0"/>
          <a:chExt cx="0" cy="0"/>
        </a:xfrm>
      </p:grpSpPr>
      <p:sp>
        <p:nvSpPr>
          <p:cNvPr id="4" name="椭圆 3"/>
          <p:cNvSpPr/>
          <p:nvPr/>
        </p:nvSpPr>
        <p:spPr>
          <a:xfrm>
            <a:off x="803962" y="1156649"/>
            <a:ext cx="1980843" cy="198084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0" y="-1"/>
            <a:ext cx="12192000" cy="762001"/>
          </a:xfrm>
          <a:prstGeom prst="rect">
            <a:avLst/>
          </a:prstGeom>
          <a:gradFill flip="none" rotWithShape="1">
            <a:gsLst>
              <a:gs pos="0">
                <a:srgbClr val="850001"/>
              </a:gs>
              <a:gs pos="65000">
                <a:srgbClr val="C00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0" y="6676571"/>
            <a:ext cx="12192000" cy="181429"/>
          </a:xfrm>
          <a:prstGeom prst="rect">
            <a:avLst/>
          </a:prstGeom>
          <a:gradFill flip="none" rotWithShape="1">
            <a:gsLst>
              <a:gs pos="0">
                <a:srgbClr val="850001"/>
              </a:gs>
              <a:gs pos="65000">
                <a:srgbClr val="C00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994586" y="-118755"/>
            <a:ext cx="1142229" cy="1056740"/>
          </a:xfrm>
          <a:prstGeom prst="rect">
            <a:avLst/>
          </a:prstGeom>
        </p:spPr>
      </p:pic>
      <p:pic>
        <p:nvPicPr>
          <p:cNvPr id="8" name="图片 7"/>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 xmlns:a14="http://schemas.microsoft.com/office/drawing/2010/main" val="0"/>
              </a:ext>
            </a:extLst>
          </a:blip>
          <a:stretch>
            <a:fillRect/>
          </a:stretch>
        </p:blipFill>
        <p:spPr>
          <a:xfrm>
            <a:off x="416354" y="65841"/>
            <a:ext cx="578232" cy="620421"/>
          </a:xfrm>
          <a:prstGeom prst="rect">
            <a:avLst/>
          </a:prstGeom>
        </p:spPr>
      </p:pic>
      <p:pic>
        <p:nvPicPr>
          <p:cNvPr id="9" name="图片 8"/>
          <p:cNvPicPr>
            <a:picLocks noChangeAspect="1"/>
          </p:cNvPicPr>
          <p:nvPr/>
        </p:nvPicPr>
        <p:blipFill>
          <a:blip r:embed="rId5" cstate="print">
            <a:duotone>
              <a:schemeClr val="bg2">
                <a:shade val="45000"/>
                <a:satMod val="135000"/>
              </a:schemeClr>
              <a:prstClr val="white"/>
            </a:duotone>
            <a:extLst>
              <a:ext uri="{BEBA8EAE-BF5A-486C-A8C5-ECC9F3942E4B}">
                <a14:imgProps xmlns="" xmlns:a14="http://schemas.microsoft.com/office/drawing/2010/main">
                  <a14:imgLayer r:embed="rId6">
                    <a14:imgEffect>
                      <a14:artisticPencilSketch/>
                    </a14:imgEffect>
                    <a14:imgEffect>
                      <a14:colorTemperature colorTemp="5300"/>
                    </a14:imgEffect>
                    <a14:imgEffect>
                      <a14:saturation sat="300000"/>
                    </a14:imgEffect>
                  </a14:imgLayer>
                </a14:imgProps>
              </a:ext>
              <a:ext uri="{28A0092B-C50C-407E-A947-70E740481C1C}">
                <a14:useLocalDpi xmlns="" xmlns:a14="http://schemas.microsoft.com/office/drawing/2010/main" val="0"/>
              </a:ext>
            </a:extLst>
          </a:blip>
          <a:stretch>
            <a:fillRect/>
          </a:stretch>
        </p:blipFill>
        <p:spPr>
          <a:xfrm>
            <a:off x="3819127" y="3012868"/>
            <a:ext cx="8372873" cy="3663703"/>
          </a:xfrm>
          <a:prstGeom prst="rect">
            <a:avLst/>
          </a:prstGeom>
        </p:spPr>
      </p:pic>
      <p:sp>
        <p:nvSpPr>
          <p:cNvPr id="11" name="文本框 10"/>
          <p:cNvSpPr txBox="1"/>
          <p:nvPr/>
        </p:nvSpPr>
        <p:spPr>
          <a:xfrm>
            <a:off x="6229350" y="5844"/>
            <a:ext cx="5827236" cy="769441"/>
          </a:xfrm>
          <a:prstGeom prst="rect">
            <a:avLst/>
          </a:prstGeom>
          <a:noFill/>
        </p:spPr>
        <p:txBody>
          <a:bodyPr wrap="none" rtlCol="0">
            <a:spAutoFit/>
          </a:bodyPr>
          <a:lstStyle>
            <a:defPPr>
              <a:defRPr lang="zh-CN"/>
            </a:defPPr>
            <a:lvl1pPr>
              <a:defRPr sz="4800">
                <a:solidFill>
                  <a:srgbClr val="C00000"/>
                </a:solidFill>
                <a:latin typeface="思源黑体 CN Bold" panose="020B0800000000000000" pitchFamily="34" charset="-122"/>
                <a:ea typeface="思源黑体 CN Bold" panose="020B0800000000000000" pitchFamily="34" charset="-122"/>
              </a:defRPr>
            </a:lvl1pPr>
          </a:lstStyle>
          <a:p>
            <a:r>
              <a:rPr lang="zh-CN" altLang="en-US" sz="4400" dirty="0" smtClean="0">
                <a:solidFill>
                  <a:srgbClr val="FFFF00"/>
                </a:solidFill>
              </a:rPr>
              <a:t>新的一年新气象新作为</a:t>
            </a:r>
            <a:endParaRPr lang="zh-CN" altLang="en-US" sz="4400" dirty="0">
              <a:solidFill>
                <a:srgbClr val="FFFF00"/>
              </a:solidFill>
            </a:endParaRPr>
          </a:p>
        </p:txBody>
      </p:sp>
      <p:sp>
        <p:nvSpPr>
          <p:cNvPr id="3" name="文本框 2"/>
          <p:cNvSpPr txBox="1"/>
          <p:nvPr/>
        </p:nvSpPr>
        <p:spPr>
          <a:xfrm>
            <a:off x="960658" y="1689429"/>
            <a:ext cx="1667450" cy="1323439"/>
          </a:xfrm>
          <a:prstGeom prst="rect">
            <a:avLst/>
          </a:prstGeom>
          <a:noFill/>
        </p:spPr>
        <p:txBody>
          <a:bodyPr wrap="square" rtlCol="0">
            <a:spAutoFit/>
          </a:bodyPr>
          <a:lstStyle/>
          <a:p>
            <a:pPr algn="ctr"/>
            <a:r>
              <a:rPr lang="zh-CN" altLang="en-US" sz="2000" b="1" dirty="0" smtClean="0">
                <a:solidFill>
                  <a:srgbClr val="FFFF00"/>
                </a:solidFill>
                <a:latin typeface="思源黑体 CN Normal" panose="020B0400000000000000" pitchFamily="34" charset="-122"/>
                <a:ea typeface="思源黑体 CN Normal" panose="020B0400000000000000" pitchFamily="34" charset="-122"/>
              </a:rPr>
              <a:t>政府工作在新的一年要有新气象新作为</a:t>
            </a:r>
            <a:endParaRPr lang="zh-CN" altLang="en-US" sz="2000" b="1" dirty="0">
              <a:solidFill>
                <a:srgbClr val="FFFF00"/>
              </a:solidFill>
              <a:latin typeface="思源黑体 CN Normal" panose="020B0400000000000000" pitchFamily="34" charset="-122"/>
              <a:ea typeface="思源黑体 CN Normal" panose="020B0400000000000000" pitchFamily="34" charset="-122"/>
            </a:endParaRPr>
          </a:p>
        </p:txBody>
      </p:sp>
      <p:sp>
        <p:nvSpPr>
          <p:cNvPr id="12" name="文本框 11"/>
          <p:cNvSpPr txBox="1"/>
          <p:nvPr/>
        </p:nvSpPr>
        <p:spPr>
          <a:xfrm>
            <a:off x="3418846" y="2240092"/>
            <a:ext cx="4778713" cy="369332"/>
          </a:xfrm>
          <a:prstGeom prst="rect">
            <a:avLst/>
          </a:prstGeom>
          <a:noFill/>
        </p:spPr>
        <p:txBody>
          <a:bodyPr wrap="square" rtlCol="0">
            <a:spAutoFit/>
          </a:bodyPr>
          <a:lstStyle/>
          <a:p>
            <a:r>
              <a:rPr lang="zh-CN" altLang="en-US" dirty="0" smtClean="0">
                <a:solidFill>
                  <a:schemeClr val="bg2">
                    <a:lumMod val="25000"/>
                  </a:schemeClr>
                </a:solidFill>
                <a:latin typeface="思源黑体 CN Normal" panose="020B0400000000000000" pitchFamily="34" charset="-122"/>
                <a:ea typeface="思源黑体 CN Normal" panose="020B0400000000000000" pitchFamily="34" charset="-122"/>
              </a:rPr>
              <a:t>全面推进依宪施政、依法行政</a:t>
            </a:r>
            <a:endParaRPr lang="zh-CN" altLang="en-US" dirty="0">
              <a:solidFill>
                <a:schemeClr val="bg2">
                  <a:lumMod val="25000"/>
                </a:schemeClr>
              </a:solidFill>
              <a:latin typeface="思源黑体 CN Normal" panose="020B0400000000000000" pitchFamily="34" charset="-122"/>
              <a:ea typeface="思源黑体 CN Normal" panose="020B0400000000000000" pitchFamily="34" charset="-122"/>
            </a:endParaRPr>
          </a:p>
        </p:txBody>
      </p:sp>
      <p:sp>
        <p:nvSpPr>
          <p:cNvPr id="13" name="文本框 12"/>
          <p:cNvSpPr txBox="1"/>
          <p:nvPr/>
        </p:nvSpPr>
        <p:spPr>
          <a:xfrm>
            <a:off x="3418846" y="2876296"/>
            <a:ext cx="3739863" cy="369332"/>
          </a:xfrm>
          <a:prstGeom prst="rect">
            <a:avLst/>
          </a:prstGeom>
          <a:noFill/>
        </p:spPr>
        <p:txBody>
          <a:bodyPr wrap="square" rtlCol="0">
            <a:spAutoFit/>
          </a:bodyPr>
          <a:lstStyle/>
          <a:p>
            <a:r>
              <a:rPr lang="zh-CN" altLang="en-US" dirty="0" smtClean="0">
                <a:solidFill>
                  <a:schemeClr val="bg2">
                    <a:lumMod val="25000"/>
                  </a:schemeClr>
                </a:solidFill>
                <a:latin typeface="思源黑体 CN Normal" panose="020B0400000000000000" pitchFamily="34" charset="-122"/>
                <a:ea typeface="思源黑体 CN Normal" panose="020B0400000000000000" pitchFamily="34" charset="-122"/>
              </a:rPr>
              <a:t>全面加强党风廉政建设</a:t>
            </a:r>
            <a:endParaRPr lang="zh-CN" altLang="en-US" dirty="0">
              <a:solidFill>
                <a:schemeClr val="bg2">
                  <a:lumMod val="25000"/>
                </a:schemeClr>
              </a:solidFill>
              <a:latin typeface="思源黑体 CN Normal" panose="020B0400000000000000" pitchFamily="34" charset="-122"/>
              <a:ea typeface="思源黑体 CN Normal" panose="020B0400000000000000" pitchFamily="34" charset="-122"/>
            </a:endParaRPr>
          </a:p>
        </p:txBody>
      </p:sp>
      <p:sp>
        <p:nvSpPr>
          <p:cNvPr id="14" name="文本框 13"/>
          <p:cNvSpPr txBox="1"/>
          <p:nvPr/>
        </p:nvSpPr>
        <p:spPr>
          <a:xfrm>
            <a:off x="3418846" y="3512500"/>
            <a:ext cx="7851462" cy="646331"/>
          </a:xfrm>
          <a:prstGeom prst="rect">
            <a:avLst/>
          </a:prstGeom>
          <a:noFill/>
        </p:spPr>
        <p:txBody>
          <a:bodyPr wrap="square" rtlCol="0">
            <a:spAutoFit/>
          </a:bodyPr>
          <a:lstStyle/>
          <a:p>
            <a:r>
              <a:rPr lang="zh-CN" altLang="en-US" dirty="0" smtClean="0">
                <a:solidFill>
                  <a:schemeClr val="bg2">
                    <a:lumMod val="25000"/>
                  </a:schemeClr>
                </a:solidFill>
                <a:latin typeface="思源黑体 CN Normal" panose="020B0400000000000000" pitchFamily="34" charset="-122"/>
                <a:ea typeface="思源黑体 CN Normal" panose="020B0400000000000000" pitchFamily="34" charset="-122"/>
              </a:rPr>
              <a:t>全面提高政府效能，优化政府机构设置和职能配置，深化机构改革，形成职责明确、依法行政的政府治理体系</a:t>
            </a:r>
            <a:endParaRPr lang="zh-CN" altLang="en-US" dirty="0">
              <a:solidFill>
                <a:schemeClr val="bg2">
                  <a:lumMod val="25000"/>
                </a:schemeClr>
              </a:solidFill>
              <a:latin typeface="思源黑体 CN Normal" panose="020B0400000000000000" pitchFamily="34" charset="-122"/>
              <a:ea typeface="思源黑体 CN Normal" panose="020B0400000000000000" pitchFamily="34" charset="-122"/>
            </a:endParaRPr>
          </a:p>
        </p:txBody>
      </p:sp>
      <p:sp>
        <p:nvSpPr>
          <p:cNvPr id="15" name="文本框 14"/>
          <p:cNvSpPr txBox="1"/>
          <p:nvPr/>
        </p:nvSpPr>
        <p:spPr>
          <a:xfrm>
            <a:off x="3418846" y="4425703"/>
            <a:ext cx="6429965" cy="369332"/>
          </a:xfrm>
          <a:prstGeom prst="rect">
            <a:avLst/>
          </a:prstGeom>
          <a:noFill/>
        </p:spPr>
        <p:txBody>
          <a:bodyPr wrap="none" rtlCol="0">
            <a:spAutoFit/>
          </a:bodyPr>
          <a:lstStyle/>
          <a:p>
            <a:r>
              <a:rPr lang="zh-CN" altLang="en-US" dirty="0" smtClean="0">
                <a:solidFill>
                  <a:schemeClr val="bg2">
                    <a:lumMod val="25000"/>
                  </a:schemeClr>
                </a:solidFill>
                <a:latin typeface="思源黑体 CN Normal" panose="020B0400000000000000" pitchFamily="34" charset="-122"/>
                <a:ea typeface="思源黑体 CN Normal" panose="020B0400000000000000" pitchFamily="34" charset="-122"/>
              </a:rPr>
              <a:t>组织好广西壮族自治区、宁夏回族自治区成立</a:t>
            </a:r>
            <a:r>
              <a:rPr lang="en-US" altLang="zh-CN" dirty="0" smtClean="0">
                <a:solidFill>
                  <a:schemeClr val="bg2">
                    <a:lumMod val="25000"/>
                  </a:schemeClr>
                </a:solidFill>
                <a:latin typeface="思源黑体 CN Normal" panose="020B0400000000000000" pitchFamily="34" charset="-122"/>
                <a:ea typeface="思源黑体 CN Normal" panose="020B0400000000000000" pitchFamily="34" charset="-122"/>
              </a:rPr>
              <a:t>60</a:t>
            </a:r>
            <a:r>
              <a:rPr lang="zh-CN" altLang="en-US" dirty="0" smtClean="0">
                <a:solidFill>
                  <a:schemeClr val="bg2">
                    <a:lumMod val="25000"/>
                  </a:schemeClr>
                </a:solidFill>
                <a:latin typeface="思源黑体 CN Normal" panose="020B0400000000000000" pitchFamily="34" charset="-122"/>
                <a:ea typeface="思源黑体 CN Normal" panose="020B0400000000000000" pitchFamily="34" charset="-122"/>
              </a:rPr>
              <a:t>周年庆祝活动</a:t>
            </a:r>
            <a:endParaRPr lang="zh-CN" altLang="en-US" dirty="0">
              <a:solidFill>
                <a:schemeClr val="bg2">
                  <a:lumMod val="25000"/>
                </a:schemeClr>
              </a:solidFill>
              <a:latin typeface="思源黑体 CN Normal" panose="020B0400000000000000" pitchFamily="34" charset="-122"/>
              <a:ea typeface="思源黑体 CN Normal" panose="020B0400000000000000" pitchFamily="34" charset="-122"/>
            </a:endParaRPr>
          </a:p>
        </p:txBody>
      </p:sp>
      <p:sp>
        <p:nvSpPr>
          <p:cNvPr id="16" name="文本框 15"/>
          <p:cNvSpPr txBox="1"/>
          <p:nvPr/>
        </p:nvSpPr>
        <p:spPr>
          <a:xfrm>
            <a:off x="3418846" y="5061907"/>
            <a:ext cx="8006713" cy="923330"/>
          </a:xfrm>
          <a:prstGeom prst="rect">
            <a:avLst/>
          </a:prstGeom>
          <a:noFill/>
        </p:spPr>
        <p:txBody>
          <a:bodyPr wrap="square" rtlCol="0">
            <a:spAutoFit/>
          </a:bodyPr>
          <a:lstStyle/>
          <a:p>
            <a:r>
              <a:rPr lang="zh-CN" altLang="en-US" dirty="0" smtClean="0">
                <a:solidFill>
                  <a:schemeClr val="bg2">
                    <a:lumMod val="25000"/>
                  </a:schemeClr>
                </a:solidFill>
                <a:latin typeface="思源黑体 CN Normal" panose="020B0400000000000000" pitchFamily="34" charset="-122"/>
                <a:ea typeface="思源黑体 CN Normal" panose="020B0400000000000000" pitchFamily="34" charset="-122"/>
              </a:rPr>
              <a:t>中国与世界各国发展紧密相连。命运休戚与共。我们将始终不渝走和平发展道路，推动构建新型国际关系。办好博鳌亚洲论坛年会、上海合作组织峰会、中非论坛峰值等主场外交。</a:t>
            </a:r>
            <a:endParaRPr lang="zh-CN" altLang="en-US" dirty="0">
              <a:solidFill>
                <a:schemeClr val="bg2">
                  <a:lumMod val="25000"/>
                </a:schemeClr>
              </a:solidFill>
              <a:latin typeface="思源黑体 CN Normal" panose="020B0400000000000000" pitchFamily="34" charset="-122"/>
              <a:ea typeface="思源黑体 CN Normal" panose="020B0400000000000000" pitchFamily="34" charset="-122"/>
            </a:endParaRPr>
          </a:p>
        </p:txBody>
      </p:sp>
      <p:cxnSp>
        <p:nvCxnSpPr>
          <p:cNvPr id="18" name="肘形连接符 17"/>
          <p:cNvCxnSpPr/>
          <p:nvPr/>
        </p:nvCxnSpPr>
        <p:spPr>
          <a:xfrm>
            <a:off x="2784805" y="2172663"/>
            <a:ext cx="3819127" cy="503662"/>
          </a:xfrm>
          <a:prstGeom prst="bentConnector3">
            <a:avLst>
              <a:gd name="adj1" fmla="val 13136"/>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24" name="任意多边形 23"/>
          <p:cNvSpPr/>
          <p:nvPr/>
        </p:nvSpPr>
        <p:spPr>
          <a:xfrm>
            <a:off x="3285218" y="2685143"/>
            <a:ext cx="3309257" cy="595086"/>
          </a:xfrm>
          <a:custGeom>
            <a:avLst/>
            <a:gdLst>
              <a:gd name="connsiteX0" fmla="*/ 0 w 3309257"/>
              <a:gd name="connsiteY0" fmla="*/ 0 h 595086"/>
              <a:gd name="connsiteX1" fmla="*/ 0 w 3309257"/>
              <a:gd name="connsiteY1" fmla="*/ 595086 h 595086"/>
              <a:gd name="connsiteX2" fmla="*/ 3309257 w 3309257"/>
              <a:gd name="connsiteY2" fmla="*/ 595086 h 595086"/>
            </a:gdLst>
            <a:ahLst/>
            <a:cxnLst>
              <a:cxn ang="0">
                <a:pos x="connsiteX0" y="connsiteY0"/>
              </a:cxn>
              <a:cxn ang="0">
                <a:pos x="connsiteX1" y="connsiteY1"/>
              </a:cxn>
              <a:cxn ang="0">
                <a:pos x="connsiteX2" y="connsiteY2"/>
              </a:cxn>
            </a:cxnLst>
            <a:rect l="l" t="t" r="r" b="b"/>
            <a:pathLst>
              <a:path w="3309257" h="595086">
                <a:moveTo>
                  <a:pt x="0" y="0"/>
                </a:moveTo>
                <a:lnTo>
                  <a:pt x="0" y="595086"/>
                </a:lnTo>
                <a:lnTo>
                  <a:pt x="3309257" y="595086"/>
                </a:lnTo>
              </a:path>
            </a:pathLst>
          </a:custGeom>
          <a:ln w="1905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5" name="任意多边形 24"/>
          <p:cNvSpPr/>
          <p:nvPr/>
        </p:nvSpPr>
        <p:spPr>
          <a:xfrm>
            <a:off x="3285218" y="3289047"/>
            <a:ext cx="7975565" cy="859657"/>
          </a:xfrm>
          <a:custGeom>
            <a:avLst/>
            <a:gdLst>
              <a:gd name="connsiteX0" fmla="*/ 0 w 3309257"/>
              <a:gd name="connsiteY0" fmla="*/ 0 h 595086"/>
              <a:gd name="connsiteX1" fmla="*/ 0 w 3309257"/>
              <a:gd name="connsiteY1" fmla="*/ 595086 h 595086"/>
              <a:gd name="connsiteX2" fmla="*/ 3309257 w 3309257"/>
              <a:gd name="connsiteY2" fmla="*/ 595086 h 595086"/>
            </a:gdLst>
            <a:ahLst/>
            <a:cxnLst>
              <a:cxn ang="0">
                <a:pos x="connsiteX0" y="connsiteY0"/>
              </a:cxn>
              <a:cxn ang="0">
                <a:pos x="connsiteX1" y="connsiteY1"/>
              </a:cxn>
              <a:cxn ang="0">
                <a:pos x="connsiteX2" y="connsiteY2"/>
              </a:cxn>
            </a:cxnLst>
            <a:rect l="l" t="t" r="r" b="b"/>
            <a:pathLst>
              <a:path w="3309257" h="595086">
                <a:moveTo>
                  <a:pt x="0" y="0"/>
                </a:moveTo>
                <a:lnTo>
                  <a:pt x="0" y="595086"/>
                </a:lnTo>
                <a:lnTo>
                  <a:pt x="3309257" y="595086"/>
                </a:lnTo>
              </a:path>
            </a:pathLst>
          </a:custGeom>
          <a:ln w="1905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6" name="任意多边形 25"/>
          <p:cNvSpPr/>
          <p:nvPr/>
        </p:nvSpPr>
        <p:spPr>
          <a:xfrm>
            <a:off x="3285218" y="4020821"/>
            <a:ext cx="7975565" cy="859657"/>
          </a:xfrm>
          <a:custGeom>
            <a:avLst/>
            <a:gdLst>
              <a:gd name="connsiteX0" fmla="*/ 0 w 3309257"/>
              <a:gd name="connsiteY0" fmla="*/ 0 h 595086"/>
              <a:gd name="connsiteX1" fmla="*/ 0 w 3309257"/>
              <a:gd name="connsiteY1" fmla="*/ 595086 h 595086"/>
              <a:gd name="connsiteX2" fmla="*/ 3309257 w 3309257"/>
              <a:gd name="connsiteY2" fmla="*/ 595086 h 595086"/>
            </a:gdLst>
            <a:ahLst/>
            <a:cxnLst>
              <a:cxn ang="0">
                <a:pos x="connsiteX0" y="connsiteY0"/>
              </a:cxn>
              <a:cxn ang="0">
                <a:pos x="connsiteX1" y="connsiteY1"/>
              </a:cxn>
              <a:cxn ang="0">
                <a:pos x="connsiteX2" y="connsiteY2"/>
              </a:cxn>
            </a:cxnLst>
            <a:rect l="l" t="t" r="r" b="b"/>
            <a:pathLst>
              <a:path w="3309257" h="595086">
                <a:moveTo>
                  <a:pt x="0" y="0"/>
                </a:moveTo>
                <a:lnTo>
                  <a:pt x="0" y="595086"/>
                </a:lnTo>
                <a:lnTo>
                  <a:pt x="3309257" y="595086"/>
                </a:lnTo>
              </a:path>
            </a:pathLst>
          </a:custGeom>
          <a:ln w="1905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7" name="任意多边形 26"/>
          <p:cNvSpPr/>
          <p:nvPr/>
        </p:nvSpPr>
        <p:spPr>
          <a:xfrm>
            <a:off x="3285218" y="4762247"/>
            <a:ext cx="7975565" cy="1234702"/>
          </a:xfrm>
          <a:custGeom>
            <a:avLst/>
            <a:gdLst>
              <a:gd name="connsiteX0" fmla="*/ 0 w 3309257"/>
              <a:gd name="connsiteY0" fmla="*/ 0 h 595086"/>
              <a:gd name="connsiteX1" fmla="*/ 0 w 3309257"/>
              <a:gd name="connsiteY1" fmla="*/ 595086 h 595086"/>
              <a:gd name="connsiteX2" fmla="*/ 3309257 w 3309257"/>
              <a:gd name="connsiteY2" fmla="*/ 595086 h 595086"/>
            </a:gdLst>
            <a:ahLst/>
            <a:cxnLst>
              <a:cxn ang="0">
                <a:pos x="connsiteX0" y="connsiteY0"/>
              </a:cxn>
              <a:cxn ang="0">
                <a:pos x="connsiteX1" y="connsiteY1"/>
              </a:cxn>
              <a:cxn ang="0">
                <a:pos x="connsiteX2" y="connsiteY2"/>
              </a:cxn>
            </a:cxnLst>
            <a:rect l="l" t="t" r="r" b="b"/>
            <a:pathLst>
              <a:path w="3309257" h="595086">
                <a:moveTo>
                  <a:pt x="0" y="0"/>
                </a:moveTo>
                <a:lnTo>
                  <a:pt x="0" y="595086"/>
                </a:lnTo>
                <a:lnTo>
                  <a:pt x="3309257" y="595086"/>
                </a:lnTo>
              </a:path>
            </a:pathLst>
          </a:custGeom>
          <a:ln w="1905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 xmlns:p14="http://schemas.microsoft.com/office/powerpoint/2010/main" val="2424822311"/>
      </p:ext>
    </p:extLst>
  </p:cSld>
  <p:clrMapOvr>
    <a:masterClrMapping/>
  </p:clrMapOvr>
  <p:transition spd="slow" advClick="0" advTm="2000">
    <p:push di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grpSp>
        <p:nvGrpSpPr>
          <p:cNvPr id="36" name="组合 35"/>
          <p:cNvGrpSpPr/>
          <p:nvPr/>
        </p:nvGrpSpPr>
        <p:grpSpPr>
          <a:xfrm>
            <a:off x="3713249" y="4782749"/>
            <a:ext cx="4765503" cy="1056740"/>
            <a:chOff x="4272900" y="4646571"/>
            <a:chExt cx="4765503" cy="1056740"/>
          </a:xfrm>
        </p:grpSpPr>
        <p:pic>
          <p:nvPicPr>
            <p:cNvPr id="26" name="图片 25"/>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4953771" y="4646571"/>
              <a:ext cx="1142229" cy="1056740"/>
            </a:xfrm>
            <a:prstGeom prst="rect">
              <a:avLst/>
            </a:prstGeom>
          </p:spPr>
        </p:pic>
        <p:pic>
          <p:nvPicPr>
            <p:cNvPr id="27" name="图片 26"/>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 xmlns:a14="http://schemas.microsoft.com/office/drawing/2010/main" val="0"/>
                </a:ext>
              </a:extLst>
            </a:blip>
            <a:stretch>
              <a:fillRect/>
            </a:stretch>
          </p:blipFill>
          <p:spPr>
            <a:xfrm>
              <a:off x="4272900" y="4845681"/>
              <a:ext cx="578232" cy="620421"/>
            </a:xfrm>
            <a:prstGeom prst="rect">
              <a:avLst/>
            </a:prstGeom>
          </p:spPr>
        </p:pic>
        <p:sp>
          <p:nvSpPr>
            <p:cNvPr id="34" name="文本框 33"/>
            <p:cNvSpPr txBox="1"/>
            <p:nvPr/>
          </p:nvSpPr>
          <p:spPr>
            <a:xfrm>
              <a:off x="5891387" y="4820754"/>
              <a:ext cx="3147016" cy="369332"/>
            </a:xfrm>
            <a:prstGeom prst="rect">
              <a:avLst/>
            </a:prstGeom>
            <a:noFill/>
          </p:spPr>
          <p:txBody>
            <a:bodyPr wrap="none" rtlCol="0">
              <a:spAutoFit/>
            </a:bodyPr>
            <a:lstStyle/>
            <a:p>
              <a:pPr algn="ctr"/>
              <a:r>
                <a:rPr lang="zh-CN" altLang="en-US" spc="300" dirty="0" smtClean="0">
                  <a:solidFill>
                    <a:schemeClr val="tx1">
                      <a:lumMod val="75000"/>
                      <a:lumOff val="25000"/>
                    </a:schemeClr>
                  </a:solidFill>
                  <a:latin typeface="思源黑体 CN Bold" panose="020B0800000000000000" pitchFamily="34" charset="-122"/>
                  <a:ea typeface="思源黑体 CN Bold" panose="020B0800000000000000" pitchFamily="34" charset="-122"/>
                </a:rPr>
                <a:t>十三届全国人大一次会议</a:t>
              </a:r>
              <a:endParaRPr lang="zh-CN" altLang="en-US" spc="3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35" name="文本框 34"/>
            <p:cNvSpPr txBox="1"/>
            <p:nvPr/>
          </p:nvSpPr>
          <p:spPr>
            <a:xfrm>
              <a:off x="5891387" y="5120331"/>
              <a:ext cx="3147015" cy="369332"/>
            </a:xfrm>
            <a:prstGeom prst="rect">
              <a:avLst/>
            </a:prstGeom>
            <a:noFill/>
          </p:spPr>
          <p:txBody>
            <a:bodyPr wrap="none" rtlCol="0">
              <a:spAutoFit/>
            </a:bodyPr>
            <a:lstStyle/>
            <a:p>
              <a:pPr algn="ctr"/>
              <a:r>
                <a:rPr lang="zh-CN" altLang="en-US" spc="300" dirty="0" smtClean="0">
                  <a:solidFill>
                    <a:schemeClr val="tx1">
                      <a:lumMod val="75000"/>
                      <a:lumOff val="25000"/>
                    </a:schemeClr>
                  </a:solidFill>
                  <a:latin typeface="思源黑体 CN Bold" panose="020B0800000000000000" pitchFamily="34" charset="-122"/>
                  <a:ea typeface="思源黑体 CN Bold" panose="020B0800000000000000" pitchFamily="34" charset="-122"/>
                </a:rPr>
                <a:t>全国政协十三届一次会议</a:t>
              </a:r>
              <a:endParaRPr lang="zh-CN" altLang="en-US" spc="3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grpSp>
      <p:sp>
        <p:nvSpPr>
          <p:cNvPr id="2" name="文本框 1"/>
          <p:cNvSpPr txBox="1"/>
          <p:nvPr/>
        </p:nvSpPr>
        <p:spPr>
          <a:xfrm>
            <a:off x="1613650" y="1764173"/>
            <a:ext cx="2313454" cy="2646878"/>
          </a:xfrm>
          <a:prstGeom prst="rect">
            <a:avLst/>
          </a:prstGeom>
          <a:noFill/>
        </p:spPr>
        <p:txBody>
          <a:bodyPr wrap="none" rtlCol="0">
            <a:spAutoFit/>
          </a:bodyPr>
          <a:lstStyle/>
          <a:p>
            <a:r>
              <a:rPr lang="zh-CN" altLang="en-US" sz="16600" dirty="0" smtClean="0">
                <a:solidFill>
                  <a:srgbClr val="C00000"/>
                </a:solidFill>
                <a:latin typeface="汉仪尚巍手书W" panose="00020600040101010101" pitchFamily="18" charset="-122"/>
                <a:ea typeface="汉仪尚巍手书W" panose="00020600040101010101" pitchFamily="18" charset="-122"/>
              </a:rPr>
              <a:t>感</a:t>
            </a:r>
            <a:endParaRPr lang="zh-CN" altLang="en-US" sz="16600" dirty="0">
              <a:solidFill>
                <a:srgbClr val="C00000"/>
              </a:solidFill>
              <a:latin typeface="汉仪尚巍手书W" panose="00020600040101010101" pitchFamily="18" charset="-122"/>
              <a:ea typeface="汉仪尚巍手书W" panose="00020600040101010101" pitchFamily="18" charset="-122"/>
            </a:endParaRPr>
          </a:p>
        </p:txBody>
      </p:sp>
      <p:sp>
        <p:nvSpPr>
          <p:cNvPr id="17" name="文本框 16"/>
          <p:cNvSpPr txBox="1"/>
          <p:nvPr/>
        </p:nvSpPr>
        <p:spPr>
          <a:xfrm>
            <a:off x="3813430" y="1783922"/>
            <a:ext cx="2313454" cy="2646878"/>
          </a:xfrm>
          <a:prstGeom prst="rect">
            <a:avLst/>
          </a:prstGeom>
          <a:noFill/>
        </p:spPr>
        <p:txBody>
          <a:bodyPr wrap="none" rtlCol="0">
            <a:spAutoFit/>
          </a:bodyPr>
          <a:lstStyle/>
          <a:p>
            <a:r>
              <a:rPr lang="zh-CN" altLang="en-US" sz="16600" dirty="0" smtClean="0">
                <a:solidFill>
                  <a:srgbClr val="C00000"/>
                </a:solidFill>
                <a:latin typeface="汉仪尚巍手书W" panose="00020600040101010101" pitchFamily="18" charset="-122"/>
                <a:ea typeface="汉仪尚巍手书W" panose="00020600040101010101" pitchFamily="18" charset="-122"/>
              </a:rPr>
              <a:t>谢</a:t>
            </a:r>
            <a:endParaRPr lang="zh-CN" altLang="en-US" sz="16600" dirty="0">
              <a:solidFill>
                <a:srgbClr val="C00000"/>
              </a:solidFill>
              <a:latin typeface="汉仪尚巍手书W" panose="00020600040101010101" pitchFamily="18" charset="-122"/>
              <a:ea typeface="汉仪尚巍手书W" panose="00020600040101010101" pitchFamily="18" charset="-122"/>
            </a:endParaRPr>
          </a:p>
        </p:txBody>
      </p:sp>
      <p:sp>
        <p:nvSpPr>
          <p:cNvPr id="18" name="文本框 17"/>
          <p:cNvSpPr txBox="1"/>
          <p:nvPr/>
        </p:nvSpPr>
        <p:spPr>
          <a:xfrm>
            <a:off x="6013210" y="1764173"/>
            <a:ext cx="2313454" cy="2646878"/>
          </a:xfrm>
          <a:prstGeom prst="rect">
            <a:avLst/>
          </a:prstGeom>
          <a:noFill/>
        </p:spPr>
        <p:txBody>
          <a:bodyPr wrap="none" rtlCol="0">
            <a:spAutoFit/>
          </a:bodyPr>
          <a:lstStyle/>
          <a:p>
            <a:r>
              <a:rPr lang="zh-CN" altLang="en-US" sz="16600" dirty="0" smtClean="0">
                <a:solidFill>
                  <a:srgbClr val="C00000"/>
                </a:solidFill>
                <a:latin typeface="汉仪尚巍手书W" panose="00020600040101010101" pitchFamily="18" charset="-122"/>
                <a:ea typeface="汉仪尚巍手书W" panose="00020600040101010101" pitchFamily="18" charset="-122"/>
              </a:rPr>
              <a:t>聆</a:t>
            </a:r>
            <a:endParaRPr lang="zh-CN" altLang="en-US" sz="16600" dirty="0">
              <a:solidFill>
                <a:srgbClr val="C00000"/>
              </a:solidFill>
              <a:latin typeface="汉仪尚巍手书W" panose="00020600040101010101" pitchFamily="18" charset="-122"/>
              <a:ea typeface="汉仪尚巍手书W" panose="00020600040101010101" pitchFamily="18" charset="-122"/>
            </a:endParaRPr>
          </a:p>
        </p:txBody>
      </p:sp>
      <p:sp>
        <p:nvSpPr>
          <p:cNvPr id="21" name="文本框 20"/>
          <p:cNvSpPr txBox="1"/>
          <p:nvPr/>
        </p:nvSpPr>
        <p:spPr>
          <a:xfrm>
            <a:off x="8212990" y="1836294"/>
            <a:ext cx="2313454" cy="2646878"/>
          </a:xfrm>
          <a:prstGeom prst="rect">
            <a:avLst/>
          </a:prstGeom>
          <a:noFill/>
        </p:spPr>
        <p:txBody>
          <a:bodyPr wrap="none" rtlCol="0">
            <a:spAutoFit/>
          </a:bodyPr>
          <a:lstStyle/>
          <a:p>
            <a:r>
              <a:rPr lang="zh-CN" altLang="en-US" sz="16600" dirty="0" smtClean="0">
                <a:solidFill>
                  <a:srgbClr val="C00000"/>
                </a:solidFill>
                <a:latin typeface="汉仪尚巍手书W" panose="00020600040101010101" pitchFamily="18" charset="-122"/>
                <a:ea typeface="汉仪尚巍手书W" panose="00020600040101010101" pitchFamily="18" charset="-122"/>
              </a:rPr>
              <a:t>听</a:t>
            </a:r>
            <a:endParaRPr lang="zh-CN" altLang="en-US" sz="16600" dirty="0">
              <a:solidFill>
                <a:srgbClr val="C00000"/>
              </a:solidFill>
              <a:latin typeface="汉仪尚巍手书W" panose="00020600040101010101" pitchFamily="18" charset="-122"/>
              <a:ea typeface="汉仪尚巍手书W" panose="00020600040101010101" pitchFamily="18" charset="-122"/>
            </a:endParaRPr>
          </a:p>
        </p:txBody>
      </p:sp>
    </p:spTree>
    <p:extLst>
      <p:ext uri="{BB962C8B-B14F-4D97-AF65-F5344CB8AC3E}">
        <p14:creationId xmlns="" xmlns:p14="http://schemas.microsoft.com/office/powerpoint/2010/main" val="606989917"/>
      </p:ext>
    </p:extLst>
  </p:cSld>
  <p:clrMapOvr>
    <a:masterClrMapping/>
  </p:clrMapOvr>
  <p:transition spd="slow" advClick="0" advTm="2000">
    <p:randomBar dir="ver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13000" b="-13000"/>
          </a:stretch>
        </a:blipFill>
        <a:effectLst/>
      </p:bgPr>
    </p:bg>
    <p:spTree>
      <p:nvGrpSpPr>
        <p:cNvPr id="1" name=""/>
        <p:cNvGrpSpPr/>
        <p:nvPr/>
      </p:nvGrpSpPr>
      <p:grpSpPr>
        <a:xfrm>
          <a:off x="0" y="0"/>
          <a:ext cx="0" cy="0"/>
          <a:chOff x="0" y="0"/>
          <a:chExt cx="0" cy="0"/>
        </a:xfrm>
      </p:grpSpPr>
      <p:sp>
        <p:nvSpPr>
          <p:cNvPr id="5" name="矩形 4"/>
          <p:cNvSpPr/>
          <p:nvPr/>
        </p:nvSpPr>
        <p:spPr>
          <a:xfrm>
            <a:off x="0" y="-1"/>
            <a:ext cx="12192000" cy="762001"/>
          </a:xfrm>
          <a:prstGeom prst="rect">
            <a:avLst/>
          </a:prstGeom>
          <a:gradFill flip="none" rotWithShape="1">
            <a:gsLst>
              <a:gs pos="0">
                <a:srgbClr val="850001"/>
              </a:gs>
              <a:gs pos="65000">
                <a:srgbClr val="C00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0" y="6676571"/>
            <a:ext cx="12192000" cy="181429"/>
          </a:xfrm>
          <a:prstGeom prst="rect">
            <a:avLst/>
          </a:prstGeom>
          <a:gradFill flip="none" rotWithShape="1">
            <a:gsLst>
              <a:gs pos="0">
                <a:srgbClr val="850001"/>
              </a:gs>
              <a:gs pos="65000">
                <a:srgbClr val="C00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994586" y="-118755"/>
            <a:ext cx="1142229" cy="1056740"/>
          </a:xfrm>
          <a:prstGeom prst="rect">
            <a:avLst/>
          </a:prstGeom>
        </p:spPr>
      </p:pic>
      <p:pic>
        <p:nvPicPr>
          <p:cNvPr id="8" name="图片 7"/>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 xmlns:a14="http://schemas.microsoft.com/office/drawing/2010/main" val="0"/>
              </a:ext>
            </a:extLst>
          </a:blip>
          <a:stretch>
            <a:fillRect/>
          </a:stretch>
        </p:blipFill>
        <p:spPr>
          <a:xfrm>
            <a:off x="416354" y="65841"/>
            <a:ext cx="578232" cy="620421"/>
          </a:xfrm>
          <a:prstGeom prst="rect">
            <a:avLst/>
          </a:prstGeom>
        </p:spPr>
      </p:pic>
      <p:sp>
        <p:nvSpPr>
          <p:cNvPr id="10" name="剪去对角的矩形 9"/>
          <p:cNvSpPr/>
          <p:nvPr/>
        </p:nvSpPr>
        <p:spPr>
          <a:xfrm>
            <a:off x="1705429" y="1338942"/>
            <a:ext cx="8781143" cy="4760686"/>
          </a:xfrm>
          <a:prstGeom prst="snip2Diag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2166957" y="2513419"/>
            <a:ext cx="7858085" cy="2804935"/>
          </a:xfrm>
          <a:prstGeom prst="rect">
            <a:avLst/>
          </a:prstGeom>
          <a:noFill/>
        </p:spPr>
        <p:txBody>
          <a:bodyPr wrap="square" rtlCol="0">
            <a:spAutoFit/>
          </a:bodyPr>
          <a:lstStyle/>
          <a:p>
            <a:pPr algn="just">
              <a:lnSpc>
                <a:spcPct val="150000"/>
              </a:lnSpc>
            </a:pPr>
            <a:r>
              <a:rPr lang="en-US" altLang="zh-CN" sz="2400" dirty="0">
                <a:solidFill>
                  <a:schemeClr val="bg1">
                    <a:lumMod val="95000"/>
                  </a:schemeClr>
                </a:solidFill>
                <a:latin typeface="思源黑体 CN Normal" panose="020B0400000000000000" pitchFamily="34" charset="-122"/>
                <a:ea typeface="思源黑体 CN Normal" panose="020B0400000000000000" pitchFamily="34" charset="-122"/>
              </a:rPr>
              <a:t>2018</a:t>
            </a:r>
            <a:r>
              <a:rPr lang="zh-CN" altLang="en-US" sz="2400" dirty="0">
                <a:solidFill>
                  <a:schemeClr val="bg1">
                    <a:lumMod val="95000"/>
                  </a:schemeClr>
                </a:solidFill>
                <a:latin typeface="思源黑体 CN Normal" panose="020B0400000000000000" pitchFamily="34" charset="-122"/>
                <a:ea typeface="思源黑体 CN Normal" panose="020B0400000000000000" pitchFamily="34" charset="-122"/>
              </a:rPr>
              <a:t>年全国两会</a:t>
            </a:r>
            <a:r>
              <a:rPr lang="zh-CN" altLang="en-US" sz="2400" dirty="0" smtClean="0">
                <a:solidFill>
                  <a:schemeClr val="bg1">
                    <a:lumMod val="95000"/>
                  </a:schemeClr>
                </a:solidFill>
                <a:latin typeface="思源黑体 CN Normal" panose="020B0400000000000000" pitchFamily="34" charset="-122"/>
                <a:ea typeface="思源黑体 CN Normal" panose="020B0400000000000000" pitchFamily="34" charset="-122"/>
              </a:rPr>
              <a:t>即中华人民共和国第十三届全国人民代表大会第一次会议和中国人民政治协商会议第十三届全国委员会第一次会议。 </a:t>
            </a:r>
            <a:r>
              <a:rPr lang="en-US" altLang="zh-CN" sz="2400" dirty="0">
                <a:solidFill>
                  <a:schemeClr val="bg1">
                    <a:lumMod val="95000"/>
                  </a:schemeClr>
                </a:solidFill>
                <a:latin typeface="思源黑体 CN Normal" panose="020B0400000000000000" pitchFamily="34" charset="-122"/>
                <a:ea typeface="思源黑体 CN Normal" panose="020B0400000000000000" pitchFamily="34" charset="-122"/>
              </a:rPr>
              <a:t>2018</a:t>
            </a:r>
            <a:r>
              <a:rPr lang="zh-CN" altLang="en-US" sz="2400" dirty="0">
                <a:solidFill>
                  <a:schemeClr val="bg1">
                    <a:lumMod val="95000"/>
                  </a:schemeClr>
                </a:solidFill>
                <a:latin typeface="思源黑体 CN Normal" panose="020B0400000000000000" pitchFamily="34" charset="-122"/>
                <a:ea typeface="思源黑体 CN Normal" panose="020B0400000000000000" pitchFamily="34" charset="-122"/>
              </a:rPr>
              <a:t>年</a:t>
            </a:r>
            <a:r>
              <a:rPr lang="en-US" altLang="zh-CN" sz="2400" dirty="0">
                <a:solidFill>
                  <a:schemeClr val="bg1">
                    <a:lumMod val="95000"/>
                  </a:schemeClr>
                </a:solidFill>
                <a:latin typeface="思源黑体 CN Normal" panose="020B0400000000000000" pitchFamily="34" charset="-122"/>
                <a:ea typeface="思源黑体 CN Normal" panose="020B0400000000000000" pitchFamily="34" charset="-122"/>
              </a:rPr>
              <a:t>2</a:t>
            </a:r>
            <a:r>
              <a:rPr lang="zh-CN" altLang="en-US" sz="2400" dirty="0">
                <a:solidFill>
                  <a:schemeClr val="bg1">
                    <a:lumMod val="95000"/>
                  </a:schemeClr>
                </a:solidFill>
                <a:latin typeface="思源黑体 CN Normal" panose="020B0400000000000000" pitchFamily="34" charset="-122"/>
                <a:ea typeface="思源黑体 CN Normal" panose="020B0400000000000000" pitchFamily="34" charset="-122"/>
              </a:rPr>
              <a:t>月</a:t>
            </a:r>
            <a:r>
              <a:rPr lang="en-US" altLang="zh-CN" sz="2400" dirty="0">
                <a:solidFill>
                  <a:schemeClr val="bg1">
                    <a:lumMod val="95000"/>
                  </a:schemeClr>
                </a:solidFill>
                <a:latin typeface="思源黑体 CN Normal" panose="020B0400000000000000" pitchFamily="34" charset="-122"/>
                <a:ea typeface="思源黑体 CN Normal" panose="020B0400000000000000" pitchFamily="34" charset="-122"/>
              </a:rPr>
              <a:t>27</a:t>
            </a:r>
            <a:r>
              <a:rPr lang="zh-CN" altLang="en-US" sz="2400" dirty="0">
                <a:solidFill>
                  <a:schemeClr val="bg1">
                    <a:lumMod val="95000"/>
                  </a:schemeClr>
                </a:solidFill>
                <a:latin typeface="思源黑体 CN Normal" panose="020B0400000000000000" pitchFamily="34" charset="-122"/>
                <a:ea typeface="思源黑体 CN Normal" panose="020B0400000000000000" pitchFamily="34" charset="-122"/>
              </a:rPr>
              <a:t>日，十三届全国人大一次会议、全国政协十三届一次会议分别于</a:t>
            </a:r>
            <a:r>
              <a:rPr lang="en-US" altLang="zh-CN" sz="2400" dirty="0">
                <a:solidFill>
                  <a:schemeClr val="bg1">
                    <a:lumMod val="95000"/>
                  </a:schemeClr>
                </a:solidFill>
                <a:latin typeface="思源黑体 CN Normal" panose="020B0400000000000000" pitchFamily="34" charset="-122"/>
                <a:ea typeface="思源黑体 CN Normal" panose="020B0400000000000000" pitchFamily="34" charset="-122"/>
              </a:rPr>
              <a:t>2018</a:t>
            </a:r>
            <a:r>
              <a:rPr lang="zh-CN" altLang="en-US" sz="2400" dirty="0">
                <a:solidFill>
                  <a:schemeClr val="bg1">
                    <a:lumMod val="95000"/>
                  </a:schemeClr>
                </a:solidFill>
                <a:latin typeface="思源黑体 CN Normal" panose="020B0400000000000000" pitchFamily="34" charset="-122"/>
                <a:ea typeface="思源黑体 CN Normal" panose="020B0400000000000000" pitchFamily="34" charset="-122"/>
              </a:rPr>
              <a:t>年</a:t>
            </a:r>
            <a:r>
              <a:rPr lang="en-US" altLang="zh-CN" sz="2400" dirty="0">
                <a:solidFill>
                  <a:schemeClr val="bg1">
                    <a:lumMod val="95000"/>
                  </a:schemeClr>
                </a:solidFill>
                <a:latin typeface="思源黑体 CN Normal" panose="020B0400000000000000" pitchFamily="34" charset="-122"/>
                <a:ea typeface="思源黑体 CN Normal" panose="020B0400000000000000" pitchFamily="34" charset="-122"/>
              </a:rPr>
              <a:t>3</a:t>
            </a:r>
            <a:r>
              <a:rPr lang="zh-CN" altLang="en-US" sz="2400" dirty="0">
                <a:solidFill>
                  <a:schemeClr val="bg1">
                    <a:lumMod val="95000"/>
                  </a:schemeClr>
                </a:solidFill>
                <a:latin typeface="思源黑体 CN Normal" panose="020B0400000000000000" pitchFamily="34" charset="-122"/>
                <a:ea typeface="思源黑体 CN Normal" panose="020B0400000000000000" pitchFamily="34" charset="-122"/>
              </a:rPr>
              <a:t>月</a:t>
            </a:r>
            <a:r>
              <a:rPr lang="en-US" altLang="zh-CN" sz="2400" dirty="0">
                <a:solidFill>
                  <a:schemeClr val="bg1">
                    <a:lumMod val="95000"/>
                  </a:schemeClr>
                </a:solidFill>
                <a:latin typeface="思源黑体 CN Normal" panose="020B0400000000000000" pitchFamily="34" charset="-122"/>
                <a:ea typeface="思源黑体 CN Normal" panose="020B0400000000000000" pitchFamily="34" charset="-122"/>
              </a:rPr>
              <a:t>5</a:t>
            </a:r>
            <a:r>
              <a:rPr lang="zh-CN" altLang="en-US" sz="2400" dirty="0">
                <a:solidFill>
                  <a:schemeClr val="bg1">
                    <a:lumMod val="95000"/>
                  </a:schemeClr>
                </a:solidFill>
                <a:latin typeface="思源黑体 CN Normal" panose="020B0400000000000000" pitchFamily="34" charset="-122"/>
                <a:ea typeface="思源黑体 CN Normal" panose="020B0400000000000000" pitchFamily="34" charset="-122"/>
              </a:rPr>
              <a:t>日和</a:t>
            </a:r>
            <a:r>
              <a:rPr lang="en-US" altLang="zh-CN" sz="2400" dirty="0">
                <a:solidFill>
                  <a:schemeClr val="bg1">
                    <a:lumMod val="95000"/>
                  </a:schemeClr>
                </a:solidFill>
                <a:latin typeface="思源黑体 CN Normal" panose="020B0400000000000000" pitchFamily="34" charset="-122"/>
                <a:ea typeface="思源黑体 CN Normal" panose="020B0400000000000000" pitchFamily="34" charset="-122"/>
              </a:rPr>
              <a:t>3</a:t>
            </a:r>
            <a:r>
              <a:rPr lang="zh-CN" altLang="en-US" sz="2400" dirty="0">
                <a:solidFill>
                  <a:schemeClr val="bg1">
                    <a:lumMod val="95000"/>
                  </a:schemeClr>
                </a:solidFill>
                <a:latin typeface="思源黑体 CN Normal" panose="020B0400000000000000" pitchFamily="34" charset="-122"/>
                <a:ea typeface="思源黑体 CN Normal" panose="020B0400000000000000" pitchFamily="34" charset="-122"/>
              </a:rPr>
              <a:t>月</a:t>
            </a:r>
            <a:r>
              <a:rPr lang="en-US" altLang="zh-CN" sz="2400" dirty="0">
                <a:solidFill>
                  <a:schemeClr val="bg1">
                    <a:lumMod val="95000"/>
                  </a:schemeClr>
                </a:solidFill>
                <a:latin typeface="思源黑体 CN Normal" panose="020B0400000000000000" pitchFamily="34" charset="-122"/>
                <a:ea typeface="思源黑体 CN Normal" panose="020B0400000000000000" pitchFamily="34" charset="-122"/>
              </a:rPr>
              <a:t>3</a:t>
            </a:r>
            <a:r>
              <a:rPr lang="zh-CN" altLang="en-US" sz="2400" dirty="0">
                <a:solidFill>
                  <a:schemeClr val="bg1">
                    <a:lumMod val="95000"/>
                  </a:schemeClr>
                </a:solidFill>
                <a:latin typeface="思源黑体 CN Normal" panose="020B0400000000000000" pitchFamily="34" charset="-122"/>
                <a:ea typeface="思源黑体 CN Normal" panose="020B0400000000000000" pitchFamily="34" charset="-122"/>
              </a:rPr>
              <a:t>日在京开幕。</a:t>
            </a:r>
          </a:p>
        </p:txBody>
      </p:sp>
      <p:sp>
        <p:nvSpPr>
          <p:cNvPr id="12" name="文本框 11"/>
          <p:cNvSpPr txBox="1"/>
          <p:nvPr/>
        </p:nvSpPr>
        <p:spPr>
          <a:xfrm>
            <a:off x="5489905" y="1603015"/>
            <a:ext cx="1316386" cy="646331"/>
          </a:xfrm>
          <a:prstGeom prst="rect">
            <a:avLst/>
          </a:prstGeom>
          <a:noFill/>
        </p:spPr>
        <p:txBody>
          <a:bodyPr wrap="none" rtlCol="0">
            <a:spAutoFit/>
          </a:bodyPr>
          <a:lstStyle/>
          <a:p>
            <a:r>
              <a:rPr lang="zh-CN" altLang="en-US" sz="3600" dirty="0" smtClean="0">
                <a:solidFill>
                  <a:srgbClr val="FFFF00"/>
                </a:solidFill>
                <a:latin typeface="思源黑体 CN Bold" panose="020B0800000000000000" pitchFamily="34" charset="-122"/>
                <a:ea typeface="思源黑体 CN Bold" panose="020B0800000000000000" pitchFamily="34" charset="-122"/>
              </a:rPr>
              <a:t>前  言</a:t>
            </a:r>
            <a:endParaRPr lang="zh-CN" altLang="en-US" sz="3600" dirty="0">
              <a:solidFill>
                <a:srgbClr val="FFFF00"/>
              </a:solidFill>
              <a:latin typeface="思源黑体 CN Bold" panose="020B0800000000000000" pitchFamily="34" charset="-122"/>
              <a:ea typeface="思源黑体 CN Bold" panose="020B0800000000000000" pitchFamily="34" charset="-122"/>
            </a:endParaRPr>
          </a:p>
        </p:txBody>
      </p:sp>
      <p:cxnSp>
        <p:nvCxnSpPr>
          <p:cNvPr id="14" name="直接连接符 13"/>
          <p:cNvCxnSpPr/>
          <p:nvPr/>
        </p:nvCxnSpPr>
        <p:spPr>
          <a:xfrm>
            <a:off x="5704114" y="2332471"/>
            <a:ext cx="783772" cy="0"/>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pic>
        <p:nvPicPr>
          <p:cNvPr id="9" name="图片 8"/>
          <p:cNvPicPr>
            <a:picLocks noChangeAspect="1"/>
          </p:cNvPicPr>
          <p:nvPr/>
        </p:nvPicPr>
        <p:blipFill>
          <a:blip r:embed="rId5" cstate="print">
            <a:duotone>
              <a:schemeClr val="bg2">
                <a:shade val="45000"/>
                <a:satMod val="135000"/>
              </a:schemeClr>
              <a:prstClr val="white"/>
            </a:duotone>
            <a:extLst>
              <a:ext uri="{BEBA8EAE-BF5A-486C-A8C5-ECC9F3942E4B}">
                <a14:imgProps xmlns="" xmlns:a14="http://schemas.microsoft.com/office/drawing/2010/main">
                  <a14:imgLayer r:embed="rId6">
                    <a14:imgEffect>
                      <a14:artisticPencilSketch/>
                    </a14:imgEffect>
                    <a14:imgEffect>
                      <a14:colorTemperature colorTemp="5300"/>
                    </a14:imgEffect>
                    <a14:imgEffect>
                      <a14:saturation sat="300000"/>
                    </a14:imgEffect>
                  </a14:imgLayer>
                </a14:imgProps>
              </a:ext>
              <a:ext uri="{28A0092B-C50C-407E-A947-70E740481C1C}">
                <a14:useLocalDpi xmlns="" xmlns:a14="http://schemas.microsoft.com/office/drawing/2010/main" val="0"/>
              </a:ext>
            </a:extLst>
          </a:blip>
          <a:stretch>
            <a:fillRect/>
          </a:stretch>
        </p:blipFill>
        <p:spPr>
          <a:xfrm>
            <a:off x="3819127" y="3012868"/>
            <a:ext cx="8372873" cy="3663703"/>
          </a:xfrm>
          <a:prstGeom prst="rect">
            <a:avLst/>
          </a:prstGeom>
        </p:spPr>
      </p:pic>
    </p:spTree>
    <p:extLst>
      <p:ext uri="{BB962C8B-B14F-4D97-AF65-F5344CB8AC3E}">
        <p14:creationId xmlns="" xmlns:p14="http://schemas.microsoft.com/office/powerpoint/2010/main" val="3706098582"/>
      </p:ext>
    </p:extLst>
  </p:cSld>
  <p:clrMapOvr>
    <a:masterClrMapping/>
  </p:clrMapOvr>
  <p:transition spd="slow" advClick="0" advTm="2000">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13000" b="-13000"/>
          </a:stretch>
        </a:blipFill>
        <a:effectLst/>
      </p:bgPr>
    </p:bg>
    <p:spTree>
      <p:nvGrpSpPr>
        <p:cNvPr id="1" name=""/>
        <p:cNvGrpSpPr/>
        <p:nvPr/>
      </p:nvGrpSpPr>
      <p:grpSpPr>
        <a:xfrm>
          <a:off x="0" y="0"/>
          <a:ext cx="0" cy="0"/>
          <a:chOff x="0" y="0"/>
          <a:chExt cx="0" cy="0"/>
        </a:xfrm>
      </p:grpSpPr>
      <p:sp>
        <p:nvSpPr>
          <p:cNvPr id="14" name="任意多边形 13"/>
          <p:cNvSpPr/>
          <p:nvPr/>
        </p:nvSpPr>
        <p:spPr>
          <a:xfrm>
            <a:off x="3263899" y="2329281"/>
            <a:ext cx="6838043" cy="3984432"/>
          </a:xfrm>
          <a:custGeom>
            <a:avLst/>
            <a:gdLst>
              <a:gd name="connsiteX0" fmla="*/ 1611085 w 8040914"/>
              <a:gd name="connsiteY0" fmla="*/ 0 h 5747657"/>
              <a:gd name="connsiteX1" fmla="*/ 8040914 w 8040914"/>
              <a:gd name="connsiteY1" fmla="*/ 4209143 h 5747657"/>
              <a:gd name="connsiteX2" fmla="*/ 6444342 w 8040914"/>
              <a:gd name="connsiteY2" fmla="*/ 5747657 h 5747657"/>
              <a:gd name="connsiteX3" fmla="*/ 0 w 8040914"/>
              <a:gd name="connsiteY3" fmla="*/ 1582057 h 5747657"/>
              <a:gd name="connsiteX4" fmla="*/ 1611085 w 8040914"/>
              <a:gd name="connsiteY4" fmla="*/ 0 h 57476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40914" h="5747657">
                <a:moveTo>
                  <a:pt x="1611085" y="0"/>
                </a:moveTo>
                <a:lnTo>
                  <a:pt x="8040914" y="4209143"/>
                </a:lnTo>
                <a:lnTo>
                  <a:pt x="6444342" y="5747657"/>
                </a:lnTo>
                <a:lnTo>
                  <a:pt x="0" y="1582057"/>
                </a:lnTo>
                <a:lnTo>
                  <a:pt x="1611085" y="0"/>
                </a:lnTo>
                <a:close/>
              </a:path>
            </a:pathLst>
          </a:custGeom>
          <a:solidFill>
            <a:srgbClr val="FF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直角三角形 4"/>
          <p:cNvSpPr/>
          <p:nvPr/>
        </p:nvSpPr>
        <p:spPr>
          <a:xfrm rot="5400000">
            <a:off x="2032000" y="546099"/>
            <a:ext cx="1676400" cy="1676400"/>
          </a:xfrm>
          <a:prstGeom prst="rtTriangle">
            <a:avLst/>
          </a:prstGeom>
          <a:solidFill>
            <a:srgbClr val="FF0000">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直角三角形 3"/>
          <p:cNvSpPr/>
          <p:nvPr/>
        </p:nvSpPr>
        <p:spPr>
          <a:xfrm rot="5400000">
            <a:off x="0" y="0"/>
            <a:ext cx="4064000" cy="4064000"/>
          </a:xfrm>
          <a:prstGeom prst="r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p:nvSpPr>
        <p:spPr>
          <a:xfrm flipH="1">
            <a:off x="8128000" y="2990849"/>
            <a:ext cx="4064000" cy="3867149"/>
          </a:xfrm>
          <a:prstGeom prst="r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4511206" y="2668861"/>
            <a:ext cx="5109091" cy="830997"/>
          </a:xfrm>
          <a:prstGeom prst="rect">
            <a:avLst/>
          </a:prstGeom>
          <a:noFill/>
        </p:spPr>
        <p:txBody>
          <a:bodyPr wrap="none" rtlCol="0">
            <a:spAutoFit/>
          </a:bodyPr>
          <a:lstStyle/>
          <a:p>
            <a:r>
              <a:rPr lang="zh-CN" altLang="en-US" sz="4800" dirty="0" smtClean="0">
                <a:solidFill>
                  <a:srgbClr val="C00000"/>
                </a:solidFill>
                <a:latin typeface="思源黑体 CN Bold" panose="020B0800000000000000" pitchFamily="34" charset="-122"/>
                <a:ea typeface="思源黑体 CN Bold" panose="020B0800000000000000" pitchFamily="34" charset="-122"/>
              </a:rPr>
              <a:t>过去五年工作回顾</a:t>
            </a:r>
            <a:endParaRPr lang="zh-CN" altLang="en-US" sz="4800" dirty="0">
              <a:solidFill>
                <a:srgbClr val="C00000"/>
              </a:solidFill>
              <a:latin typeface="思源黑体 CN Bold" panose="020B0800000000000000" pitchFamily="34" charset="-122"/>
              <a:ea typeface="思源黑体 CN Bold" panose="020B0800000000000000" pitchFamily="34" charset="-122"/>
            </a:endParaRPr>
          </a:p>
        </p:txBody>
      </p:sp>
      <p:pic>
        <p:nvPicPr>
          <p:cNvPr id="9" name="图片 8"/>
          <p:cNvPicPr>
            <a:picLocks noChangeAspect="1"/>
          </p:cNvPicPr>
          <p:nvPr/>
        </p:nvPicPr>
        <p:blipFill>
          <a:blip r:embed="rId3" cstate="print">
            <a:clrChange>
              <a:clrFrom>
                <a:srgbClr val="FFFFFF"/>
              </a:clrFrom>
              <a:clrTo>
                <a:srgbClr val="FFFFFF">
                  <a:alpha val="0"/>
                </a:srgbClr>
              </a:clrTo>
            </a:clrChange>
          </a:blip>
          <a:stretch>
            <a:fillRect/>
          </a:stretch>
        </p:blipFill>
        <p:spPr>
          <a:xfrm>
            <a:off x="3001751" y="2329281"/>
            <a:ext cx="1375200" cy="1655333"/>
          </a:xfrm>
          <a:prstGeom prst="rect">
            <a:avLst/>
          </a:prstGeom>
        </p:spPr>
      </p:pic>
      <p:sp>
        <p:nvSpPr>
          <p:cNvPr id="10" name="文本框 9"/>
          <p:cNvSpPr txBox="1"/>
          <p:nvPr/>
        </p:nvSpPr>
        <p:spPr>
          <a:xfrm>
            <a:off x="4511206" y="3318016"/>
            <a:ext cx="2435282" cy="584775"/>
          </a:xfrm>
          <a:prstGeom prst="rect">
            <a:avLst/>
          </a:prstGeom>
          <a:noFill/>
        </p:spPr>
        <p:txBody>
          <a:bodyPr wrap="none" rtlCol="0">
            <a:spAutoFit/>
          </a:bodyPr>
          <a:lstStyle/>
          <a:p>
            <a:pPr latinLnBrk="1"/>
            <a:r>
              <a:rPr lang="en-US" altLang="zh-CN" sz="3200" b="1" dirty="0"/>
              <a:t>work review</a:t>
            </a:r>
          </a:p>
        </p:txBody>
      </p:sp>
      <p:cxnSp>
        <p:nvCxnSpPr>
          <p:cNvPr id="13" name="直接连接符 12"/>
          <p:cNvCxnSpPr/>
          <p:nvPr/>
        </p:nvCxnSpPr>
        <p:spPr>
          <a:xfrm>
            <a:off x="4409577" y="2712403"/>
            <a:ext cx="0" cy="1111295"/>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5" name="图片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11049771" y="80320"/>
            <a:ext cx="1142229" cy="1056740"/>
          </a:xfrm>
          <a:prstGeom prst="rect">
            <a:avLst/>
          </a:prstGeom>
        </p:spPr>
      </p:pic>
      <p:pic>
        <p:nvPicPr>
          <p:cNvPr id="16" name="图片 15"/>
          <p:cNvPicPr>
            <a:picLocks noChangeAspect="1"/>
          </p:cNvPicPr>
          <p:nvPr/>
        </p:nvPicPr>
        <p:blipFill>
          <a:blip r:embed="rId5" cstate="print">
            <a:clrChange>
              <a:clrFrom>
                <a:srgbClr val="FFFFFF"/>
              </a:clrFrom>
              <a:clrTo>
                <a:srgbClr val="FFFFFF">
                  <a:alpha val="0"/>
                </a:srgbClr>
              </a:clrTo>
            </a:clrChange>
            <a:extLst>
              <a:ext uri="{28A0092B-C50C-407E-A947-70E740481C1C}">
                <a14:useLocalDpi xmlns="" xmlns:a14="http://schemas.microsoft.com/office/drawing/2010/main" val="0"/>
              </a:ext>
            </a:extLst>
          </a:blip>
          <a:stretch>
            <a:fillRect/>
          </a:stretch>
        </p:blipFill>
        <p:spPr>
          <a:xfrm>
            <a:off x="10471539" y="264916"/>
            <a:ext cx="578232" cy="620421"/>
          </a:xfrm>
          <a:prstGeom prst="rect">
            <a:avLst/>
          </a:prstGeom>
        </p:spPr>
      </p:pic>
    </p:spTree>
    <p:extLst>
      <p:ext uri="{BB962C8B-B14F-4D97-AF65-F5344CB8AC3E}">
        <p14:creationId xmlns="" xmlns:p14="http://schemas.microsoft.com/office/powerpoint/2010/main" val="3630646109"/>
      </p:ext>
    </p:extLst>
  </p:cSld>
  <p:clrMapOvr>
    <a:masterClrMapping/>
  </p:clrMapOvr>
  <mc:AlternateContent xmlns:mc="http://schemas.openxmlformats.org/markup-compatibility/2006">
    <mc:Choice xmlns="" xmlns:p14="http://schemas.microsoft.com/office/powerpoint/2010/main" Requires="p14">
      <p:transition spd="slow" p14:dur="1500" advClick="0" advTm="2000">
        <p:split orient="vert"/>
      </p:transition>
    </mc:Choice>
    <mc:Fallback>
      <p:transition spd="slow" advClick="0" advTm="2000">
        <p:split orient="ver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13000" b="-13000"/>
          </a:stretch>
        </a:blipFill>
        <a:effectLst/>
      </p:bgPr>
    </p:bg>
    <p:spTree>
      <p:nvGrpSpPr>
        <p:cNvPr id="1" name=""/>
        <p:cNvGrpSpPr/>
        <p:nvPr/>
      </p:nvGrpSpPr>
      <p:grpSpPr>
        <a:xfrm>
          <a:off x="0" y="0"/>
          <a:ext cx="0" cy="0"/>
          <a:chOff x="0" y="0"/>
          <a:chExt cx="0" cy="0"/>
        </a:xfrm>
      </p:grpSpPr>
      <p:sp>
        <p:nvSpPr>
          <p:cNvPr id="3" name="矩形 2"/>
          <p:cNvSpPr/>
          <p:nvPr/>
        </p:nvSpPr>
        <p:spPr>
          <a:xfrm>
            <a:off x="0" y="2447591"/>
            <a:ext cx="7068457" cy="349794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0" y="-1"/>
            <a:ext cx="12192000" cy="762001"/>
          </a:xfrm>
          <a:prstGeom prst="rect">
            <a:avLst/>
          </a:prstGeom>
          <a:gradFill flip="none" rotWithShape="1">
            <a:gsLst>
              <a:gs pos="0">
                <a:srgbClr val="850001"/>
              </a:gs>
              <a:gs pos="65000">
                <a:srgbClr val="C00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0" y="6676571"/>
            <a:ext cx="12192000" cy="181429"/>
          </a:xfrm>
          <a:prstGeom prst="rect">
            <a:avLst/>
          </a:prstGeom>
          <a:gradFill flip="none" rotWithShape="1">
            <a:gsLst>
              <a:gs pos="0">
                <a:srgbClr val="850001"/>
              </a:gs>
              <a:gs pos="65000">
                <a:srgbClr val="C00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994586" y="-118755"/>
            <a:ext cx="1142229" cy="1056740"/>
          </a:xfrm>
          <a:prstGeom prst="rect">
            <a:avLst/>
          </a:prstGeom>
        </p:spPr>
      </p:pic>
      <p:pic>
        <p:nvPicPr>
          <p:cNvPr id="8" name="图片 7"/>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 xmlns:a14="http://schemas.microsoft.com/office/drawing/2010/main" val="0"/>
              </a:ext>
            </a:extLst>
          </a:blip>
          <a:stretch>
            <a:fillRect/>
          </a:stretch>
        </p:blipFill>
        <p:spPr>
          <a:xfrm>
            <a:off x="416354" y="65841"/>
            <a:ext cx="578232" cy="620421"/>
          </a:xfrm>
          <a:prstGeom prst="rect">
            <a:avLst/>
          </a:prstGeom>
        </p:spPr>
      </p:pic>
      <p:pic>
        <p:nvPicPr>
          <p:cNvPr id="9" name="图片 8"/>
          <p:cNvPicPr>
            <a:picLocks noChangeAspect="1"/>
          </p:cNvPicPr>
          <p:nvPr/>
        </p:nvPicPr>
        <p:blipFill>
          <a:blip r:embed="rId5" cstate="print">
            <a:duotone>
              <a:schemeClr val="bg2">
                <a:shade val="45000"/>
                <a:satMod val="135000"/>
              </a:schemeClr>
              <a:prstClr val="white"/>
            </a:duotone>
            <a:extLst>
              <a:ext uri="{BEBA8EAE-BF5A-486C-A8C5-ECC9F3942E4B}">
                <a14:imgProps xmlns="" xmlns:a14="http://schemas.microsoft.com/office/drawing/2010/main">
                  <a14:imgLayer r:embed="rId6">
                    <a14:imgEffect>
                      <a14:artisticPencilSketch/>
                    </a14:imgEffect>
                    <a14:imgEffect>
                      <a14:colorTemperature colorTemp="5300"/>
                    </a14:imgEffect>
                    <a14:imgEffect>
                      <a14:saturation sat="300000"/>
                    </a14:imgEffect>
                  </a14:imgLayer>
                </a14:imgProps>
              </a:ext>
              <a:ext uri="{28A0092B-C50C-407E-A947-70E740481C1C}">
                <a14:useLocalDpi xmlns="" xmlns:a14="http://schemas.microsoft.com/office/drawing/2010/main" val="0"/>
              </a:ext>
            </a:extLst>
          </a:blip>
          <a:stretch>
            <a:fillRect/>
          </a:stretch>
        </p:blipFill>
        <p:spPr>
          <a:xfrm>
            <a:off x="3819127" y="3012868"/>
            <a:ext cx="8372873" cy="3663703"/>
          </a:xfrm>
          <a:prstGeom prst="rect">
            <a:avLst/>
          </a:prstGeom>
        </p:spPr>
      </p:pic>
      <p:sp>
        <p:nvSpPr>
          <p:cNvPr id="10" name="文本框 9"/>
          <p:cNvSpPr txBox="1"/>
          <p:nvPr/>
        </p:nvSpPr>
        <p:spPr>
          <a:xfrm>
            <a:off x="8354516" y="130515"/>
            <a:ext cx="3467616" cy="584775"/>
          </a:xfrm>
          <a:prstGeom prst="rect">
            <a:avLst/>
          </a:prstGeom>
          <a:noFill/>
        </p:spPr>
        <p:txBody>
          <a:bodyPr wrap="none" rtlCol="0">
            <a:spAutoFit/>
          </a:bodyPr>
          <a:lstStyle/>
          <a:p>
            <a:r>
              <a:rPr lang="zh-CN" altLang="en-US" sz="3200" dirty="0" smtClean="0">
                <a:solidFill>
                  <a:srgbClr val="FFFF00"/>
                </a:solidFill>
                <a:latin typeface="思源黑体 CN Bold" panose="020B0800000000000000" pitchFamily="34" charset="-122"/>
                <a:ea typeface="思源黑体 CN Bold" panose="020B0800000000000000" pitchFamily="34" charset="-122"/>
              </a:rPr>
              <a:t>过去五年工作回顾</a:t>
            </a:r>
            <a:endParaRPr lang="zh-CN" altLang="en-US" sz="3200" dirty="0">
              <a:solidFill>
                <a:srgbClr val="FFFF00"/>
              </a:solidFill>
              <a:latin typeface="思源黑体 CN Bold" panose="020B0800000000000000" pitchFamily="34" charset="-122"/>
              <a:ea typeface="思源黑体 CN Bold" panose="020B0800000000000000" pitchFamily="34" charset="-122"/>
            </a:endParaRPr>
          </a:p>
        </p:txBody>
      </p:sp>
      <p:sp>
        <p:nvSpPr>
          <p:cNvPr id="2" name="矩形 1"/>
          <p:cNvSpPr/>
          <p:nvPr/>
        </p:nvSpPr>
        <p:spPr>
          <a:xfrm>
            <a:off x="295640" y="2765401"/>
            <a:ext cx="5970373" cy="2862322"/>
          </a:xfrm>
          <a:prstGeom prst="rect">
            <a:avLst/>
          </a:prstGeom>
        </p:spPr>
        <p:txBody>
          <a:bodyPr wrap="square">
            <a:spAutoFit/>
          </a:bodyPr>
          <a:lstStyle/>
          <a:p>
            <a:pPr algn="just">
              <a:lnSpc>
                <a:spcPct val="150000"/>
              </a:lnSpc>
            </a:pPr>
            <a:r>
              <a:rPr lang="zh-CN" altLang="en-US" sz="2000" kern="100" dirty="0">
                <a:solidFill>
                  <a:schemeClr val="bg1"/>
                </a:solidFill>
                <a:latin typeface="思源黑体 CN Normal" panose="020B0400000000000000" pitchFamily="34" charset="-122"/>
                <a:ea typeface="思源黑体 CN Normal" panose="020B0400000000000000" pitchFamily="34" charset="-122"/>
                <a:cs typeface="Times New Roman" panose="02020603050405020304" pitchFamily="18" charset="0"/>
              </a:rPr>
              <a:t>第十二届全国人民代表大会第一次会议以来的五年，是我国发展进程中极不平凡的五年。面对极其错综复杂的国内外形势，以习近平同志为核心的党中央团结带领全国各族人民砥砺前行，统筹推进</a:t>
            </a:r>
            <a:r>
              <a:rPr lang="zh-CN" altLang="en-US" sz="2000" b="1" kern="100" dirty="0">
                <a:solidFill>
                  <a:srgbClr val="FFFF00"/>
                </a:solidFill>
                <a:latin typeface="思源黑体 CN Normal" panose="020B0400000000000000" pitchFamily="34" charset="-122"/>
                <a:ea typeface="思源黑体 CN Normal" panose="020B0400000000000000" pitchFamily="34" charset="-122"/>
                <a:cs typeface="Times New Roman" panose="02020603050405020304" pitchFamily="18" charset="0"/>
              </a:rPr>
              <a:t>“五位一体”</a:t>
            </a:r>
            <a:r>
              <a:rPr lang="zh-CN" altLang="en-US" sz="2000" kern="100" dirty="0">
                <a:solidFill>
                  <a:schemeClr val="bg1"/>
                </a:solidFill>
                <a:latin typeface="思源黑体 CN Normal" panose="020B0400000000000000" pitchFamily="34" charset="-122"/>
                <a:ea typeface="思源黑体 CN Normal" panose="020B0400000000000000" pitchFamily="34" charset="-122"/>
                <a:cs typeface="Times New Roman" panose="02020603050405020304" pitchFamily="18" charset="0"/>
              </a:rPr>
              <a:t>总体布局，协调推进</a:t>
            </a:r>
            <a:r>
              <a:rPr lang="zh-CN" altLang="en-US" sz="2000" b="1" kern="100" dirty="0">
                <a:solidFill>
                  <a:srgbClr val="FFFF00"/>
                </a:solidFill>
                <a:latin typeface="思源黑体 CN Normal" panose="020B0400000000000000" pitchFamily="34" charset="-122"/>
                <a:ea typeface="思源黑体 CN Normal" panose="020B0400000000000000" pitchFamily="34" charset="-122"/>
                <a:cs typeface="Times New Roman" panose="02020603050405020304" pitchFamily="18" charset="0"/>
              </a:rPr>
              <a:t>“四个全面”</a:t>
            </a:r>
            <a:r>
              <a:rPr lang="zh-CN" altLang="en-US" sz="2000" kern="100" dirty="0">
                <a:solidFill>
                  <a:schemeClr val="bg1"/>
                </a:solidFill>
                <a:latin typeface="思源黑体 CN Normal" panose="020B0400000000000000" pitchFamily="34" charset="-122"/>
                <a:ea typeface="思源黑体 CN Normal" panose="020B0400000000000000" pitchFamily="34" charset="-122"/>
                <a:cs typeface="Times New Roman" panose="02020603050405020304" pitchFamily="18" charset="0"/>
              </a:rPr>
              <a:t>战略布局，改革开放和社会主义现代化建设全面开创新局面。</a:t>
            </a:r>
            <a:endParaRPr lang="zh-CN" altLang="en-US" sz="1200" kern="100" dirty="0">
              <a:solidFill>
                <a:schemeClr val="bg1"/>
              </a:solidFill>
              <a:effectLst/>
              <a:latin typeface="思源黑体 CN Normal" panose="020B0400000000000000" pitchFamily="34" charset="-122"/>
              <a:ea typeface="思源黑体 CN Normal" panose="020B0400000000000000" pitchFamily="34" charset="-122"/>
              <a:cs typeface="Times New Roman" panose="02020603050405020304" pitchFamily="18" charset="0"/>
            </a:endParaRPr>
          </a:p>
        </p:txBody>
      </p:sp>
      <p:sp>
        <p:nvSpPr>
          <p:cNvPr id="11" name="五角星 10"/>
          <p:cNvSpPr/>
          <p:nvPr/>
        </p:nvSpPr>
        <p:spPr>
          <a:xfrm>
            <a:off x="749013" y="1189692"/>
            <a:ext cx="876587" cy="876587"/>
          </a:xfrm>
          <a:prstGeom prst="star5">
            <a:avLst>
              <a:gd name="adj" fmla="val 19004"/>
              <a:gd name="hf" fmla="val 105146"/>
              <a:gd name="vf" fmla="val 110557"/>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625600" y="1368644"/>
            <a:ext cx="3467616" cy="584775"/>
          </a:xfrm>
          <a:prstGeom prst="rect">
            <a:avLst/>
          </a:prstGeom>
          <a:noFill/>
        </p:spPr>
        <p:txBody>
          <a:bodyPr wrap="none" rtlCol="0">
            <a:spAutoFit/>
          </a:bodyPr>
          <a:lstStyle/>
          <a:p>
            <a:r>
              <a:rPr lang="zh-CN" altLang="en-US" sz="3200" dirty="0" smtClean="0">
                <a:solidFill>
                  <a:schemeClr val="tx1">
                    <a:lumMod val="65000"/>
                    <a:lumOff val="35000"/>
                  </a:schemeClr>
                </a:solidFill>
                <a:latin typeface="思源黑体 CN Bold" panose="020B0800000000000000" pitchFamily="34" charset="-122"/>
                <a:ea typeface="思源黑体 CN Bold" panose="020B0800000000000000" pitchFamily="34" charset="-122"/>
              </a:rPr>
              <a:t>过去五年工作回顾</a:t>
            </a:r>
            <a:endParaRPr lang="zh-CN" altLang="en-US" sz="3200" dirty="0">
              <a:solidFill>
                <a:schemeClr val="tx1">
                  <a:lumMod val="65000"/>
                  <a:lumOff val="35000"/>
                </a:schemeClr>
              </a:solidFill>
              <a:latin typeface="思源黑体 CN Bold" panose="020B0800000000000000" pitchFamily="34" charset="-122"/>
              <a:ea typeface="思源黑体 CN Bold" panose="020B0800000000000000" pitchFamily="34" charset="-122"/>
            </a:endParaRPr>
          </a:p>
        </p:txBody>
      </p:sp>
      <p:sp>
        <p:nvSpPr>
          <p:cNvPr id="14" name="矩形 13"/>
          <p:cNvSpPr/>
          <p:nvPr/>
        </p:nvSpPr>
        <p:spPr>
          <a:xfrm>
            <a:off x="1756229" y="1918769"/>
            <a:ext cx="1640114" cy="457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p:nvPicPr>
        <p:blipFill>
          <a:blip r:embed="rId7" cstate="print">
            <a:extLst>
              <a:ext uri="{28A0092B-C50C-407E-A947-70E740481C1C}">
                <a14:useLocalDpi xmlns="" xmlns:a14="http://schemas.microsoft.com/office/drawing/2010/main" val="0"/>
              </a:ext>
            </a:extLst>
          </a:blip>
          <a:stretch>
            <a:fillRect/>
          </a:stretch>
        </p:blipFill>
        <p:spPr>
          <a:xfrm>
            <a:off x="6714052" y="2765401"/>
            <a:ext cx="5477948" cy="296749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 xmlns:p14="http://schemas.microsoft.com/office/powerpoint/2010/main" val="893267719"/>
      </p:ext>
    </p:extLst>
  </p:cSld>
  <p:clrMapOvr>
    <a:masterClrMapping/>
  </p:clrMapOvr>
  <p:transition spd="slow" advClick="0" advTm="2000">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13000" b="-13000"/>
          </a:stretch>
        </a:blipFill>
        <a:effectLst/>
      </p:bgPr>
    </p:bg>
    <p:spTree>
      <p:nvGrpSpPr>
        <p:cNvPr id="1" name=""/>
        <p:cNvGrpSpPr/>
        <p:nvPr/>
      </p:nvGrpSpPr>
      <p:grpSpPr>
        <a:xfrm>
          <a:off x="0" y="0"/>
          <a:ext cx="0" cy="0"/>
          <a:chOff x="0" y="0"/>
          <a:chExt cx="0" cy="0"/>
        </a:xfrm>
      </p:grpSpPr>
      <p:sp>
        <p:nvSpPr>
          <p:cNvPr id="5" name="矩形 4"/>
          <p:cNvSpPr/>
          <p:nvPr/>
        </p:nvSpPr>
        <p:spPr>
          <a:xfrm>
            <a:off x="0" y="-1"/>
            <a:ext cx="12192000" cy="762001"/>
          </a:xfrm>
          <a:prstGeom prst="rect">
            <a:avLst/>
          </a:prstGeom>
          <a:gradFill flip="none" rotWithShape="1">
            <a:gsLst>
              <a:gs pos="0">
                <a:srgbClr val="850001"/>
              </a:gs>
              <a:gs pos="65000">
                <a:srgbClr val="C00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0" y="6676571"/>
            <a:ext cx="12192000" cy="181429"/>
          </a:xfrm>
          <a:prstGeom prst="rect">
            <a:avLst/>
          </a:prstGeom>
          <a:gradFill flip="none" rotWithShape="1">
            <a:gsLst>
              <a:gs pos="0">
                <a:srgbClr val="850001"/>
              </a:gs>
              <a:gs pos="65000">
                <a:srgbClr val="C00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994586" y="-118755"/>
            <a:ext cx="1142229" cy="1056740"/>
          </a:xfrm>
          <a:prstGeom prst="rect">
            <a:avLst/>
          </a:prstGeom>
        </p:spPr>
      </p:pic>
      <p:pic>
        <p:nvPicPr>
          <p:cNvPr id="8" name="图片 7"/>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 xmlns:a14="http://schemas.microsoft.com/office/drawing/2010/main" val="0"/>
              </a:ext>
            </a:extLst>
          </a:blip>
          <a:stretch>
            <a:fillRect/>
          </a:stretch>
        </p:blipFill>
        <p:spPr>
          <a:xfrm>
            <a:off x="416354" y="65841"/>
            <a:ext cx="578232" cy="620421"/>
          </a:xfrm>
          <a:prstGeom prst="rect">
            <a:avLst/>
          </a:prstGeom>
        </p:spPr>
      </p:pic>
      <p:pic>
        <p:nvPicPr>
          <p:cNvPr id="9" name="图片 8"/>
          <p:cNvPicPr>
            <a:picLocks noChangeAspect="1"/>
          </p:cNvPicPr>
          <p:nvPr/>
        </p:nvPicPr>
        <p:blipFill>
          <a:blip r:embed="rId5" cstate="print">
            <a:duotone>
              <a:schemeClr val="bg2">
                <a:shade val="45000"/>
                <a:satMod val="135000"/>
              </a:schemeClr>
              <a:prstClr val="white"/>
            </a:duotone>
            <a:extLst>
              <a:ext uri="{BEBA8EAE-BF5A-486C-A8C5-ECC9F3942E4B}">
                <a14:imgProps xmlns="" xmlns:a14="http://schemas.microsoft.com/office/drawing/2010/main">
                  <a14:imgLayer r:embed="rId6">
                    <a14:imgEffect>
                      <a14:artisticPencilSketch/>
                    </a14:imgEffect>
                    <a14:imgEffect>
                      <a14:colorTemperature colorTemp="5300"/>
                    </a14:imgEffect>
                    <a14:imgEffect>
                      <a14:saturation sat="300000"/>
                    </a14:imgEffect>
                  </a14:imgLayer>
                </a14:imgProps>
              </a:ext>
              <a:ext uri="{28A0092B-C50C-407E-A947-70E740481C1C}">
                <a14:useLocalDpi xmlns="" xmlns:a14="http://schemas.microsoft.com/office/drawing/2010/main" val="0"/>
              </a:ext>
            </a:extLst>
          </a:blip>
          <a:stretch>
            <a:fillRect/>
          </a:stretch>
        </p:blipFill>
        <p:spPr>
          <a:xfrm>
            <a:off x="3819127" y="3012868"/>
            <a:ext cx="8372873" cy="3663703"/>
          </a:xfrm>
          <a:prstGeom prst="rect">
            <a:avLst/>
          </a:prstGeom>
        </p:spPr>
      </p:pic>
      <p:pic>
        <p:nvPicPr>
          <p:cNvPr id="10" name="图片 9">
            <a:extLst>
              <a:ext uri="{FF2B5EF4-FFF2-40B4-BE49-F238E27FC236}">
                <a16:creationId xmlns="" xmlns:a16="http://schemas.microsoft.com/office/drawing/2014/main" id="{4085C3C3-57F0-44E0-9225-20927E2780F6}"/>
              </a:ext>
            </a:extLst>
          </p:cNvPr>
          <p:cNvPicPr>
            <a:picLocks noChangeAspect="1"/>
          </p:cNvPicPr>
          <p:nvPr/>
        </p:nvPicPr>
        <p:blipFill>
          <a:blip r:embed="rId7" cstate="print">
            <a:extLst>
              <a:ext uri="{28A0092B-C50C-407E-A947-70E740481C1C}">
                <a14:useLocalDpi xmlns="" xmlns:a14="http://schemas.microsoft.com/office/drawing/2010/main" val="0"/>
              </a:ext>
            </a:extLst>
          </a:blip>
          <a:stretch>
            <a:fillRect/>
          </a:stretch>
        </p:blipFill>
        <p:spPr>
          <a:xfrm>
            <a:off x="247622" y="825748"/>
            <a:ext cx="6194692" cy="1431031"/>
          </a:xfrm>
          <a:prstGeom prst="rect">
            <a:avLst/>
          </a:prstGeom>
        </p:spPr>
      </p:pic>
      <p:sp>
        <p:nvSpPr>
          <p:cNvPr id="2" name="矩形 1"/>
          <p:cNvSpPr/>
          <p:nvPr/>
        </p:nvSpPr>
        <p:spPr>
          <a:xfrm>
            <a:off x="1069028" y="1390234"/>
            <a:ext cx="3978974" cy="584775"/>
          </a:xfrm>
          <a:prstGeom prst="rect">
            <a:avLst/>
          </a:prstGeom>
        </p:spPr>
        <p:txBody>
          <a:bodyPr wrap="none">
            <a:spAutoFit/>
          </a:bodyPr>
          <a:lstStyle/>
          <a:p>
            <a:pPr algn="just"/>
            <a:r>
              <a:rPr lang="zh-CN" altLang="en-US" sz="3200" b="1" kern="100" dirty="0">
                <a:solidFill>
                  <a:srgbClr val="FFFF00"/>
                </a:solidFill>
                <a:latin typeface="思源黑体 CN Normal" panose="020B0400000000000000" pitchFamily="34" charset="-122"/>
                <a:ea typeface="思源黑体 CN Normal" panose="020B0400000000000000" pitchFamily="34" charset="-122"/>
                <a:cs typeface="Times New Roman" panose="02020603050405020304" pitchFamily="18" charset="0"/>
              </a:rPr>
              <a:t>经济实力跃上新台阶</a:t>
            </a:r>
            <a:endParaRPr lang="zh-CN" altLang="en-US" kern="100" dirty="0">
              <a:solidFill>
                <a:srgbClr val="FFFF00"/>
              </a:solidFill>
              <a:effectLst/>
              <a:latin typeface="思源黑体 CN Normal" panose="020B0400000000000000" pitchFamily="34" charset="-122"/>
              <a:ea typeface="思源黑体 CN Normal" panose="020B0400000000000000" pitchFamily="34" charset="-122"/>
              <a:cs typeface="Times New Roman" panose="02020603050405020304" pitchFamily="18" charset="0"/>
            </a:endParaRPr>
          </a:p>
        </p:txBody>
      </p:sp>
      <p:sp>
        <p:nvSpPr>
          <p:cNvPr id="11" name="文本框 10"/>
          <p:cNvSpPr txBox="1"/>
          <p:nvPr/>
        </p:nvSpPr>
        <p:spPr>
          <a:xfrm>
            <a:off x="8354516" y="130515"/>
            <a:ext cx="3467616" cy="584775"/>
          </a:xfrm>
          <a:prstGeom prst="rect">
            <a:avLst/>
          </a:prstGeom>
          <a:noFill/>
        </p:spPr>
        <p:txBody>
          <a:bodyPr wrap="none" rtlCol="0">
            <a:spAutoFit/>
          </a:bodyPr>
          <a:lstStyle/>
          <a:p>
            <a:r>
              <a:rPr lang="zh-CN" altLang="en-US" sz="3200" dirty="0" smtClean="0">
                <a:solidFill>
                  <a:srgbClr val="FFFF00"/>
                </a:solidFill>
                <a:latin typeface="思源黑体 CN Bold" panose="020B0800000000000000" pitchFamily="34" charset="-122"/>
                <a:ea typeface="思源黑体 CN Bold" panose="020B0800000000000000" pitchFamily="34" charset="-122"/>
              </a:rPr>
              <a:t>过去五年工作回顾</a:t>
            </a:r>
            <a:endParaRPr lang="zh-CN" altLang="en-US" sz="3200" dirty="0">
              <a:solidFill>
                <a:srgbClr val="FFFF00"/>
              </a:solidFill>
              <a:latin typeface="思源黑体 CN Bold" panose="020B0800000000000000" pitchFamily="34" charset="-122"/>
              <a:ea typeface="思源黑体 CN Bold" panose="020B0800000000000000" pitchFamily="34" charset="-122"/>
            </a:endParaRPr>
          </a:p>
        </p:txBody>
      </p:sp>
      <p:pic>
        <p:nvPicPr>
          <p:cNvPr id="3" name="图片 2"/>
          <p:cNvPicPr>
            <a:picLocks noChangeAspect="1"/>
          </p:cNvPicPr>
          <p:nvPr/>
        </p:nvPicPr>
        <p:blipFill>
          <a:blip r:embed="rId8" cstate="print">
            <a:clrChange>
              <a:clrFrom>
                <a:srgbClr val="FFFFFF"/>
              </a:clrFrom>
              <a:clrTo>
                <a:srgbClr val="FFFFFF">
                  <a:alpha val="0"/>
                </a:srgbClr>
              </a:clrTo>
            </a:clrChange>
          </a:blip>
          <a:stretch>
            <a:fillRect/>
          </a:stretch>
        </p:blipFill>
        <p:spPr>
          <a:xfrm>
            <a:off x="546982" y="2601438"/>
            <a:ext cx="1438275" cy="1895475"/>
          </a:xfrm>
          <a:prstGeom prst="rect">
            <a:avLst/>
          </a:prstGeom>
        </p:spPr>
      </p:pic>
      <p:pic>
        <p:nvPicPr>
          <p:cNvPr id="4" name="图片 3"/>
          <p:cNvPicPr>
            <a:picLocks noChangeAspect="1"/>
          </p:cNvPicPr>
          <p:nvPr/>
        </p:nvPicPr>
        <p:blipFill>
          <a:blip r:embed="rId9" cstate="print">
            <a:clrChange>
              <a:clrFrom>
                <a:srgbClr val="FFFFFF"/>
              </a:clrFrom>
              <a:clrTo>
                <a:srgbClr val="FFFFFF">
                  <a:alpha val="0"/>
                </a:srgbClr>
              </a:clrTo>
            </a:clrChange>
          </a:blip>
          <a:stretch>
            <a:fillRect/>
          </a:stretch>
        </p:blipFill>
        <p:spPr>
          <a:xfrm>
            <a:off x="2996058" y="2644300"/>
            <a:ext cx="2076450" cy="1809750"/>
          </a:xfrm>
          <a:prstGeom prst="rect">
            <a:avLst/>
          </a:prstGeom>
        </p:spPr>
      </p:pic>
      <p:pic>
        <p:nvPicPr>
          <p:cNvPr id="12" name="图片 11"/>
          <p:cNvPicPr>
            <a:picLocks noChangeAspect="1"/>
          </p:cNvPicPr>
          <p:nvPr/>
        </p:nvPicPr>
        <p:blipFill>
          <a:blip r:embed="rId10" cstate="print">
            <a:clrChange>
              <a:clrFrom>
                <a:srgbClr val="FFFFFF"/>
              </a:clrFrom>
              <a:clrTo>
                <a:srgbClr val="FFFFFF">
                  <a:alpha val="0"/>
                </a:srgbClr>
              </a:clrTo>
            </a:clrChange>
          </a:blip>
          <a:stretch>
            <a:fillRect/>
          </a:stretch>
        </p:blipFill>
        <p:spPr>
          <a:xfrm>
            <a:off x="6083309" y="2496663"/>
            <a:ext cx="2152650" cy="2105025"/>
          </a:xfrm>
          <a:prstGeom prst="rect">
            <a:avLst/>
          </a:prstGeom>
        </p:spPr>
      </p:pic>
      <p:pic>
        <p:nvPicPr>
          <p:cNvPr id="13" name="图片 12"/>
          <p:cNvPicPr>
            <a:picLocks noChangeAspect="1"/>
          </p:cNvPicPr>
          <p:nvPr/>
        </p:nvPicPr>
        <p:blipFill>
          <a:blip r:embed="rId11" cstate="print">
            <a:clrChange>
              <a:clrFrom>
                <a:srgbClr val="FFFFFF"/>
              </a:clrFrom>
              <a:clrTo>
                <a:srgbClr val="FFFFFF">
                  <a:alpha val="0"/>
                </a:srgbClr>
              </a:clrTo>
            </a:clrChange>
          </a:blip>
          <a:stretch>
            <a:fillRect/>
          </a:stretch>
        </p:blipFill>
        <p:spPr>
          <a:xfrm>
            <a:off x="9246759" y="2601438"/>
            <a:ext cx="2219325" cy="1895475"/>
          </a:xfrm>
          <a:prstGeom prst="rect">
            <a:avLst/>
          </a:prstGeom>
        </p:spPr>
      </p:pic>
      <p:sp>
        <p:nvSpPr>
          <p:cNvPr id="14" name="矩形 13"/>
          <p:cNvSpPr/>
          <p:nvPr/>
        </p:nvSpPr>
        <p:spPr>
          <a:xfrm>
            <a:off x="517954" y="4613025"/>
            <a:ext cx="1608133" cy="369332"/>
          </a:xfrm>
          <a:prstGeom prst="rect">
            <a:avLst/>
          </a:prstGeom>
        </p:spPr>
        <p:txBody>
          <a:bodyPr wrap="none">
            <a:spAutoFit/>
          </a:bodyPr>
          <a:lstStyle/>
          <a:p>
            <a:r>
              <a:rPr lang="zh-CN" altLang="en-US" b="1" dirty="0">
                <a:solidFill>
                  <a:schemeClr val="tx1">
                    <a:lumMod val="65000"/>
                    <a:lumOff val="35000"/>
                  </a:schemeClr>
                </a:solidFill>
                <a:latin typeface="思源黑体 CN Normal" panose="020B0400000000000000" pitchFamily="34" charset="-122"/>
                <a:ea typeface="思源黑体 CN Normal" panose="020B0400000000000000" pitchFamily="34" charset="-122"/>
              </a:rPr>
              <a:t>国内生产总值</a:t>
            </a:r>
            <a:endParaRPr lang="zh-CN" altLang="en-US" dirty="0">
              <a:solidFill>
                <a:schemeClr val="tx1">
                  <a:lumMod val="65000"/>
                  <a:lumOff val="35000"/>
                </a:schemeClr>
              </a:solidFill>
              <a:latin typeface="思源黑体 CN Normal" panose="020B0400000000000000" pitchFamily="34" charset="-122"/>
              <a:ea typeface="思源黑体 CN Normal" panose="020B0400000000000000" pitchFamily="34" charset="-122"/>
            </a:endParaRPr>
          </a:p>
        </p:txBody>
      </p:sp>
      <p:sp>
        <p:nvSpPr>
          <p:cNvPr id="15" name="矩形 14"/>
          <p:cNvSpPr/>
          <p:nvPr/>
        </p:nvSpPr>
        <p:spPr>
          <a:xfrm>
            <a:off x="3570058" y="4613025"/>
            <a:ext cx="1133644" cy="369332"/>
          </a:xfrm>
          <a:prstGeom prst="rect">
            <a:avLst/>
          </a:prstGeom>
        </p:spPr>
        <p:txBody>
          <a:bodyPr wrap="none">
            <a:spAutoFit/>
          </a:bodyPr>
          <a:lstStyle/>
          <a:p>
            <a:r>
              <a:rPr lang="zh-CN" altLang="en-US" b="1" dirty="0">
                <a:solidFill>
                  <a:schemeClr val="tx1">
                    <a:lumMod val="65000"/>
                    <a:lumOff val="35000"/>
                  </a:schemeClr>
                </a:solidFill>
                <a:latin typeface="思源黑体 CN Normal" panose="020B0400000000000000" pitchFamily="34" charset="-122"/>
                <a:ea typeface="思源黑体 CN Normal" panose="020B0400000000000000" pitchFamily="34" charset="-122"/>
              </a:rPr>
              <a:t>财政收入</a:t>
            </a:r>
          </a:p>
        </p:txBody>
      </p:sp>
      <p:sp>
        <p:nvSpPr>
          <p:cNvPr id="16" name="矩形 15"/>
          <p:cNvSpPr/>
          <p:nvPr/>
        </p:nvSpPr>
        <p:spPr>
          <a:xfrm>
            <a:off x="6397430" y="4613025"/>
            <a:ext cx="1608133" cy="369332"/>
          </a:xfrm>
          <a:prstGeom prst="rect">
            <a:avLst/>
          </a:prstGeom>
        </p:spPr>
        <p:txBody>
          <a:bodyPr wrap="none">
            <a:spAutoFit/>
          </a:bodyPr>
          <a:lstStyle/>
          <a:p>
            <a:r>
              <a:rPr lang="zh-CN" altLang="en-US" b="1" dirty="0">
                <a:solidFill>
                  <a:schemeClr val="tx1">
                    <a:lumMod val="65000"/>
                    <a:lumOff val="35000"/>
                  </a:schemeClr>
                </a:solidFill>
                <a:latin typeface="思源黑体 CN Normal" panose="020B0400000000000000" pitchFamily="34" charset="-122"/>
                <a:ea typeface="思源黑体 CN Normal" panose="020B0400000000000000" pitchFamily="34" charset="-122"/>
              </a:rPr>
              <a:t>居民消费价格</a:t>
            </a:r>
          </a:p>
        </p:txBody>
      </p:sp>
      <p:sp>
        <p:nvSpPr>
          <p:cNvPr id="17" name="矩形 16"/>
          <p:cNvSpPr/>
          <p:nvPr/>
        </p:nvSpPr>
        <p:spPr>
          <a:xfrm>
            <a:off x="9610410" y="4613025"/>
            <a:ext cx="1608133" cy="369332"/>
          </a:xfrm>
          <a:prstGeom prst="rect">
            <a:avLst/>
          </a:prstGeom>
        </p:spPr>
        <p:txBody>
          <a:bodyPr wrap="none">
            <a:spAutoFit/>
          </a:bodyPr>
          <a:lstStyle/>
          <a:p>
            <a:r>
              <a:rPr lang="zh-CN" altLang="en-US" b="1" dirty="0">
                <a:solidFill>
                  <a:schemeClr val="tx1">
                    <a:lumMod val="65000"/>
                    <a:lumOff val="35000"/>
                  </a:schemeClr>
                </a:solidFill>
                <a:latin typeface="思源黑体 CN Normal" panose="020B0400000000000000" pitchFamily="34" charset="-122"/>
                <a:ea typeface="思源黑体 CN Normal" panose="020B0400000000000000" pitchFamily="34" charset="-122"/>
              </a:rPr>
              <a:t>城镇新增就业</a:t>
            </a:r>
          </a:p>
        </p:txBody>
      </p:sp>
      <p:sp>
        <p:nvSpPr>
          <p:cNvPr id="18" name="矩形 17"/>
          <p:cNvSpPr/>
          <p:nvPr/>
        </p:nvSpPr>
        <p:spPr>
          <a:xfrm>
            <a:off x="699970" y="5148034"/>
            <a:ext cx="1162498" cy="369332"/>
          </a:xfrm>
          <a:prstGeom prst="rect">
            <a:avLst/>
          </a:prstGeom>
        </p:spPr>
        <p:txBody>
          <a:bodyPr wrap="none">
            <a:spAutoFit/>
          </a:bodyPr>
          <a:lstStyle/>
          <a:p>
            <a:r>
              <a:rPr lang="en-US" altLang="zh-CN" b="1" dirty="0">
                <a:solidFill>
                  <a:srgbClr val="850001"/>
                </a:solidFill>
                <a:latin typeface="思源黑体 CN Normal" panose="020B0400000000000000" pitchFamily="34" charset="-122"/>
                <a:ea typeface="思源黑体 CN Normal" panose="020B0400000000000000" pitchFamily="34" charset="-122"/>
              </a:rPr>
              <a:t>54</a:t>
            </a:r>
            <a:r>
              <a:rPr lang="zh-CN" altLang="en-US" b="1" dirty="0">
                <a:solidFill>
                  <a:srgbClr val="850001"/>
                </a:solidFill>
                <a:latin typeface="思源黑体 CN Normal" panose="020B0400000000000000" pitchFamily="34" charset="-122"/>
                <a:ea typeface="思源黑体 CN Normal" panose="020B0400000000000000" pitchFamily="34" charset="-122"/>
              </a:rPr>
              <a:t>万亿元</a:t>
            </a:r>
          </a:p>
        </p:txBody>
      </p:sp>
      <p:sp>
        <p:nvSpPr>
          <p:cNvPr id="19" name="矩形 18"/>
          <p:cNvSpPr/>
          <p:nvPr/>
        </p:nvSpPr>
        <p:spPr>
          <a:xfrm>
            <a:off x="598981" y="5986864"/>
            <a:ext cx="1364476" cy="369332"/>
          </a:xfrm>
          <a:prstGeom prst="rect">
            <a:avLst/>
          </a:prstGeom>
        </p:spPr>
        <p:txBody>
          <a:bodyPr wrap="none">
            <a:spAutoFit/>
          </a:bodyPr>
          <a:lstStyle/>
          <a:p>
            <a:r>
              <a:rPr lang="en-US" altLang="zh-CN" b="1" dirty="0">
                <a:solidFill>
                  <a:srgbClr val="850001"/>
                </a:solidFill>
                <a:latin typeface="思源黑体 CN Normal" panose="020B0400000000000000" pitchFamily="34" charset="-122"/>
                <a:ea typeface="思源黑体 CN Normal" panose="020B0400000000000000" pitchFamily="34" charset="-122"/>
              </a:rPr>
              <a:t>82.7</a:t>
            </a:r>
            <a:r>
              <a:rPr lang="zh-CN" altLang="en-US" b="1" dirty="0">
                <a:solidFill>
                  <a:srgbClr val="850001"/>
                </a:solidFill>
                <a:latin typeface="思源黑体 CN Normal" panose="020B0400000000000000" pitchFamily="34" charset="-122"/>
                <a:ea typeface="思源黑体 CN Normal" panose="020B0400000000000000" pitchFamily="34" charset="-122"/>
              </a:rPr>
              <a:t>万亿元</a:t>
            </a:r>
          </a:p>
        </p:txBody>
      </p:sp>
      <p:sp>
        <p:nvSpPr>
          <p:cNvPr id="20" name="下箭头 19"/>
          <p:cNvSpPr/>
          <p:nvPr/>
        </p:nvSpPr>
        <p:spPr>
          <a:xfrm>
            <a:off x="1149841" y="5536364"/>
            <a:ext cx="232555" cy="469498"/>
          </a:xfrm>
          <a:prstGeom prst="down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3465309" y="5148034"/>
            <a:ext cx="1364476" cy="369332"/>
          </a:xfrm>
          <a:prstGeom prst="rect">
            <a:avLst/>
          </a:prstGeom>
        </p:spPr>
        <p:txBody>
          <a:bodyPr wrap="none">
            <a:spAutoFit/>
          </a:bodyPr>
          <a:lstStyle/>
          <a:p>
            <a:r>
              <a:rPr lang="en-US" altLang="zh-CN" b="1" dirty="0" smtClean="0">
                <a:solidFill>
                  <a:srgbClr val="850001"/>
                </a:solidFill>
                <a:latin typeface="思源黑体 CN Normal" panose="020B0400000000000000" pitchFamily="34" charset="-122"/>
                <a:ea typeface="思源黑体 CN Normal" panose="020B0400000000000000" pitchFamily="34" charset="-122"/>
              </a:rPr>
              <a:t>11.7</a:t>
            </a:r>
            <a:r>
              <a:rPr lang="zh-CN" altLang="en-US" b="1" dirty="0" smtClean="0">
                <a:solidFill>
                  <a:srgbClr val="850001"/>
                </a:solidFill>
                <a:latin typeface="思源黑体 CN Normal" panose="020B0400000000000000" pitchFamily="34" charset="-122"/>
                <a:ea typeface="思源黑体 CN Normal" panose="020B0400000000000000" pitchFamily="34" charset="-122"/>
              </a:rPr>
              <a:t>万亿</a:t>
            </a:r>
            <a:r>
              <a:rPr lang="zh-CN" altLang="en-US" b="1" dirty="0">
                <a:solidFill>
                  <a:srgbClr val="850001"/>
                </a:solidFill>
                <a:latin typeface="思源黑体 CN Normal" panose="020B0400000000000000" pitchFamily="34" charset="-122"/>
                <a:ea typeface="思源黑体 CN Normal" panose="020B0400000000000000" pitchFamily="34" charset="-122"/>
              </a:rPr>
              <a:t>元</a:t>
            </a:r>
          </a:p>
        </p:txBody>
      </p:sp>
      <p:sp>
        <p:nvSpPr>
          <p:cNvPr id="22" name="矩形 21"/>
          <p:cNvSpPr/>
          <p:nvPr/>
        </p:nvSpPr>
        <p:spPr>
          <a:xfrm>
            <a:off x="3465309" y="5986864"/>
            <a:ext cx="1364476" cy="369332"/>
          </a:xfrm>
          <a:prstGeom prst="rect">
            <a:avLst/>
          </a:prstGeom>
        </p:spPr>
        <p:txBody>
          <a:bodyPr wrap="none">
            <a:spAutoFit/>
          </a:bodyPr>
          <a:lstStyle/>
          <a:p>
            <a:r>
              <a:rPr lang="en-US" altLang="zh-CN" b="1" dirty="0" smtClean="0">
                <a:solidFill>
                  <a:srgbClr val="850001"/>
                </a:solidFill>
                <a:latin typeface="思源黑体 CN Normal" panose="020B0400000000000000" pitchFamily="34" charset="-122"/>
                <a:ea typeface="思源黑体 CN Normal" panose="020B0400000000000000" pitchFamily="34" charset="-122"/>
              </a:rPr>
              <a:t>17.3</a:t>
            </a:r>
            <a:r>
              <a:rPr lang="zh-CN" altLang="en-US" b="1" dirty="0" smtClean="0">
                <a:solidFill>
                  <a:srgbClr val="850001"/>
                </a:solidFill>
                <a:latin typeface="思源黑体 CN Normal" panose="020B0400000000000000" pitchFamily="34" charset="-122"/>
                <a:ea typeface="思源黑体 CN Normal" panose="020B0400000000000000" pitchFamily="34" charset="-122"/>
              </a:rPr>
              <a:t>万亿</a:t>
            </a:r>
            <a:r>
              <a:rPr lang="zh-CN" altLang="en-US" b="1" dirty="0">
                <a:solidFill>
                  <a:srgbClr val="850001"/>
                </a:solidFill>
                <a:latin typeface="思源黑体 CN Normal" panose="020B0400000000000000" pitchFamily="34" charset="-122"/>
                <a:ea typeface="思源黑体 CN Normal" panose="020B0400000000000000" pitchFamily="34" charset="-122"/>
              </a:rPr>
              <a:t>元</a:t>
            </a:r>
          </a:p>
        </p:txBody>
      </p:sp>
      <p:sp>
        <p:nvSpPr>
          <p:cNvPr id="23" name="矩形 22"/>
          <p:cNvSpPr/>
          <p:nvPr/>
        </p:nvSpPr>
        <p:spPr>
          <a:xfrm>
            <a:off x="1309316" y="5594138"/>
            <a:ext cx="607859" cy="261610"/>
          </a:xfrm>
          <a:prstGeom prst="rect">
            <a:avLst/>
          </a:prstGeom>
        </p:spPr>
        <p:txBody>
          <a:bodyPr wrap="none">
            <a:spAutoFit/>
          </a:bodyPr>
          <a:lstStyle/>
          <a:p>
            <a:r>
              <a:rPr lang="zh-CN" altLang="en-US" sz="1100" dirty="0" smtClean="0">
                <a:solidFill>
                  <a:srgbClr val="850001"/>
                </a:solidFill>
                <a:latin typeface="思源黑体 CN Normal" panose="020B0400000000000000" pitchFamily="34" charset="-122"/>
                <a:ea typeface="思源黑体 CN Normal" panose="020B0400000000000000" pitchFamily="34" charset="-122"/>
              </a:rPr>
              <a:t>增加到</a:t>
            </a:r>
            <a:endParaRPr lang="zh-CN" altLang="en-US" sz="1100" dirty="0">
              <a:solidFill>
                <a:srgbClr val="850001"/>
              </a:solidFill>
              <a:latin typeface="思源黑体 CN Normal" panose="020B0400000000000000" pitchFamily="34" charset="-122"/>
              <a:ea typeface="思源黑体 CN Normal" panose="020B0400000000000000" pitchFamily="34" charset="-122"/>
            </a:endParaRPr>
          </a:p>
        </p:txBody>
      </p:sp>
      <p:sp>
        <p:nvSpPr>
          <p:cNvPr id="24" name="下箭头 23"/>
          <p:cNvSpPr/>
          <p:nvPr/>
        </p:nvSpPr>
        <p:spPr>
          <a:xfrm>
            <a:off x="3960851" y="5536364"/>
            <a:ext cx="232555" cy="469498"/>
          </a:xfrm>
          <a:prstGeom prst="down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4120326" y="5594138"/>
            <a:ext cx="607859" cy="261610"/>
          </a:xfrm>
          <a:prstGeom prst="rect">
            <a:avLst/>
          </a:prstGeom>
        </p:spPr>
        <p:txBody>
          <a:bodyPr wrap="none">
            <a:spAutoFit/>
          </a:bodyPr>
          <a:lstStyle/>
          <a:p>
            <a:r>
              <a:rPr lang="zh-CN" altLang="en-US" sz="1100" dirty="0" smtClean="0">
                <a:solidFill>
                  <a:srgbClr val="850001"/>
                </a:solidFill>
                <a:latin typeface="思源黑体 CN Normal" panose="020B0400000000000000" pitchFamily="34" charset="-122"/>
                <a:ea typeface="思源黑体 CN Normal" panose="020B0400000000000000" pitchFamily="34" charset="-122"/>
              </a:rPr>
              <a:t>增加到</a:t>
            </a:r>
            <a:endParaRPr lang="zh-CN" altLang="en-US" sz="1100" dirty="0">
              <a:solidFill>
                <a:srgbClr val="850001"/>
              </a:solidFill>
              <a:latin typeface="思源黑体 CN Normal" panose="020B0400000000000000" pitchFamily="34" charset="-122"/>
              <a:ea typeface="思源黑体 CN Normal" panose="020B0400000000000000" pitchFamily="34" charset="-122"/>
            </a:endParaRPr>
          </a:p>
        </p:txBody>
      </p:sp>
      <p:sp>
        <p:nvSpPr>
          <p:cNvPr id="26" name="矩形 25"/>
          <p:cNvSpPr/>
          <p:nvPr/>
        </p:nvSpPr>
        <p:spPr>
          <a:xfrm>
            <a:off x="6442314" y="5148034"/>
            <a:ext cx="1686680" cy="369332"/>
          </a:xfrm>
          <a:prstGeom prst="rect">
            <a:avLst/>
          </a:prstGeom>
        </p:spPr>
        <p:txBody>
          <a:bodyPr wrap="none">
            <a:spAutoFit/>
          </a:bodyPr>
          <a:lstStyle/>
          <a:p>
            <a:r>
              <a:rPr lang="zh-CN" altLang="en-US" b="1" dirty="0">
                <a:solidFill>
                  <a:srgbClr val="850001"/>
                </a:solidFill>
                <a:latin typeface="思源黑体 CN Normal" panose="020B0400000000000000" pitchFamily="34" charset="-122"/>
                <a:ea typeface="思源黑体 CN Normal" panose="020B0400000000000000" pitchFamily="34" charset="-122"/>
              </a:rPr>
              <a:t>年均上涨</a:t>
            </a:r>
            <a:r>
              <a:rPr lang="en-US" altLang="zh-CN" b="1" dirty="0">
                <a:solidFill>
                  <a:srgbClr val="850001"/>
                </a:solidFill>
                <a:latin typeface="思源黑体 CN Normal" panose="020B0400000000000000" pitchFamily="34" charset="-122"/>
                <a:ea typeface="思源黑体 CN Normal" panose="020B0400000000000000" pitchFamily="34" charset="-122"/>
              </a:rPr>
              <a:t>1.9%</a:t>
            </a:r>
            <a:endParaRPr lang="zh-CN" altLang="en-US" b="1" dirty="0">
              <a:solidFill>
                <a:srgbClr val="850001"/>
              </a:solidFill>
              <a:latin typeface="思源黑体 CN Normal" panose="020B0400000000000000" pitchFamily="34" charset="-122"/>
              <a:ea typeface="思源黑体 CN Normal" panose="020B0400000000000000" pitchFamily="34" charset="-122"/>
            </a:endParaRPr>
          </a:p>
        </p:txBody>
      </p:sp>
      <p:sp>
        <p:nvSpPr>
          <p:cNvPr id="27" name="矩形 26"/>
          <p:cNvSpPr/>
          <p:nvPr/>
        </p:nvSpPr>
        <p:spPr>
          <a:xfrm>
            <a:off x="9653718" y="5148034"/>
            <a:ext cx="1665841" cy="369332"/>
          </a:xfrm>
          <a:prstGeom prst="rect">
            <a:avLst/>
          </a:prstGeom>
        </p:spPr>
        <p:txBody>
          <a:bodyPr wrap="none">
            <a:spAutoFit/>
          </a:bodyPr>
          <a:lstStyle/>
          <a:p>
            <a:r>
              <a:rPr lang="en-US" altLang="zh-CN" b="1" dirty="0">
                <a:solidFill>
                  <a:srgbClr val="850001"/>
                </a:solidFill>
                <a:latin typeface="思源黑体 CN Normal" panose="020B0400000000000000" pitchFamily="34" charset="-122"/>
                <a:ea typeface="思源黑体 CN Normal" panose="020B0400000000000000" pitchFamily="34" charset="-122"/>
              </a:rPr>
              <a:t>6600</a:t>
            </a:r>
            <a:r>
              <a:rPr lang="zh-CN" altLang="en-US" b="1" dirty="0">
                <a:solidFill>
                  <a:srgbClr val="850001"/>
                </a:solidFill>
                <a:latin typeface="思源黑体 CN Normal" panose="020B0400000000000000" pitchFamily="34" charset="-122"/>
                <a:ea typeface="思源黑体 CN Normal" panose="020B0400000000000000" pitchFamily="34" charset="-122"/>
              </a:rPr>
              <a:t>万人以上</a:t>
            </a:r>
          </a:p>
        </p:txBody>
      </p:sp>
    </p:spTree>
    <p:extLst>
      <p:ext uri="{BB962C8B-B14F-4D97-AF65-F5344CB8AC3E}">
        <p14:creationId xmlns="" xmlns:p14="http://schemas.microsoft.com/office/powerpoint/2010/main" val="1825680496"/>
      </p:ext>
    </p:extLst>
  </p:cSld>
  <p:clrMapOvr>
    <a:masterClrMapping/>
  </p:clrMapOvr>
  <p:transition spd="slow" advClick="0" advTm="2000">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13000" b="-13000"/>
          </a:stretch>
        </a:blipFill>
        <a:effectLst/>
      </p:bgPr>
    </p:bg>
    <p:spTree>
      <p:nvGrpSpPr>
        <p:cNvPr id="1" name=""/>
        <p:cNvGrpSpPr/>
        <p:nvPr/>
      </p:nvGrpSpPr>
      <p:grpSpPr>
        <a:xfrm>
          <a:off x="0" y="0"/>
          <a:ext cx="0" cy="0"/>
          <a:chOff x="0" y="0"/>
          <a:chExt cx="0" cy="0"/>
        </a:xfrm>
      </p:grpSpPr>
      <p:sp>
        <p:nvSpPr>
          <p:cNvPr id="5" name="矩形 4"/>
          <p:cNvSpPr/>
          <p:nvPr/>
        </p:nvSpPr>
        <p:spPr>
          <a:xfrm>
            <a:off x="0" y="-1"/>
            <a:ext cx="12192000" cy="762001"/>
          </a:xfrm>
          <a:prstGeom prst="rect">
            <a:avLst/>
          </a:prstGeom>
          <a:gradFill flip="none" rotWithShape="1">
            <a:gsLst>
              <a:gs pos="0">
                <a:srgbClr val="850001"/>
              </a:gs>
              <a:gs pos="65000">
                <a:srgbClr val="C00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0" y="6676571"/>
            <a:ext cx="12192000" cy="181429"/>
          </a:xfrm>
          <a:prstGeom prst="rect">
            <a:avLst/>
          </a:prstGeom>
          <a:gradFill flip="none" rotWithShape="1">
            <a:gsLst>
              <a:gs pos="0">
                <a:srgbClr val="850001"/>
              </a:gs>
              <a:gs pos="65000">
                <a:srgbClr val="C00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994586" y="-118755"/>
            <a:ext cx="1142229" cy="1056740"/>
          </a:xfrm>
          <a:prstGeom prst="rect">
            <a:avLst/>
          </a:prstGeom>
        </p:spPr>
      </p:pic>
      <p:pic>
        <p:nvPicPr>
          <p:cNvPr id="8" name="图片 7"/>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 xmlns:a14="http://schemas.microsoft.com/office/drawing/2010/main" val="0"/>
              </a:ext>
            </a:extLst>
          </a:blip>
          <a:stretch>
            <a:fillRect/>
          </a:stretch>
        </p:blipFill>
        <p:spPr>
          <a:xfrm>
            <a:off x="416354" y="65841"/>
            <a:ext cx="578232" cy="620421"/>
          </a:xfrm>
          <a:prstGeom prst="rect">
            <a:avLst/>
          </a:prstGeom>
        </p:spPr>
      </p:pic>
      <p:pic>
        <p:nvPicPr>
          <p:cNvPr id="9" name="图片 8"/>
          <p:cNvPicPr>
            <a:picLocks noChangeAspect="1"/>
          </p:cNvPicPr>
          <p:nvPr/>
        </p:nvPicPr>
        <p:blipFill>
          <a:blip r:embed="rId5" cstate="print">
            <a:duotone>
              <a:schemeClr val="bg2">
                <a:shade val="45000"/>
                <a:satMod val="135000"/>
              </a:schemeClr>
              <a:prstClr val="white"/>
            </a:duotone>
            <a:extLst>
              <a:ext uri="{BEBA8EAE-BF5A-486C-A8C5-ECC9F3942E4B}">
                <a14:imgProps xmlns="" xmlns:a14="http://schemas.microsoft.com/office/drawing/2010/main">
                  <a14:imgLayer r:embed="rId6">
                    <a14:imgEffect>
                      <a14:artisticPencilSketch/>
                    </a14:imgEffect>
                    <a14:imgEffect>
                      <a14:colorTemperature colorTemp="5300"/>
                    </a14:imgEffect>
                    <a14:imgEffect>
                      <a14:saturation sat="300000"/>
                    </a14:imgEffect>
                  </a14:imgLayer>
                </a14:imgProps>
              </a:ext>
              <a:ext uri="{28A0092B-C50C-407E-A947-70E740481C1C}">
                <a14:useLocalDpi xmlns="" xmlns:a14="http://schemas.microsoft.com/office/drawing/2010/main" val="0"/>
              </a:ext>
            </a:extLst>
          </a:blip>
          <a:stretch>
            <a:fillRect/>
          </a:stretch>
        </p:blipFill>
        <p:spPr>
          <a:xfrm>
            <a:off x="3819127" y="3012868"/>
            <a:ext cx="8372873" cy="3663703"/>
          </a:xfrm>
          <a:prstGeom prst="rect">
            <a:avLst/>
          </a:prstGeom>
        </p:spPr>
      </p:pic>
      <p:pic>
        <p:nvPicPr>
          <p:cNvPr id="10" name="图片 9">
            <a:extLst>
              <a:ext uri="{FF2B5EF4-FFF2-40B4-BE49-F238E27FC236}">
                <a16:creationId xmlns="" xmlns:a16="http://schemas.microsoft.com/office/drawing/2014/main" id="{4085C3C3-57F0-44E0-9225-20927E2780F6}"/>
              </a:ext>
            </a:extLst>
          </p:cNvPr>
          <p:cNvPicPr>
            <a:picLocks noChangeAspect="1"/>
          </p:cNvPicPr>
          <p:nvPr/>
        </p:nvPicPr>
        <p:blipFill>
          <a:blip r:embed="rId7" cstate="print">
            <a:extLst>
              <a:ext uri="{28A0092B-C50C-407E-A947-70E740481C1C}">
                <a14:useLocalDpi xmlns="" xmlns:a14="http://schemas.microsoft.com/office/drawing/2010/main" val="0"/>
              </a:ext>
            </a:extLst>
          </a:blip>
          <a:stretch>
            <a:fillRect/>
          </a:stretch>
        </p:blipFill>
        <p:spPr>
          <a:xfrm>
            <a:off x="247622" y="825748"/>
            <a:ext cx="6194692" cy="1431031"/>
          </a:xfrm>
          <a:prstGeom prst="rect">
            <a:avLst/>
          </a:prstGeom>
        </p:spPr>
      </p:pic>
      <p:sp>
        <p:nvSpPr>
          <p:cNvPr id="11" name="矩形 10"/>
          <p:cNvSpPr/>
          <p:nvPr/>
        </p:nvSpPr>
        <p:spPr>
          <a:xfrm>
            <a:off x="937436" y="1360714"/>
            <a:ext cx="4400564" cy="584775"/>
          </a:xfrm>
          <a:prstGeom prst="rect">
            <a:avLst/>
          </a:prstGeom>
        </p:spPr>
        <p:txBody>
          <a:bodyPr wrap="none">
            <a:spAutoFit/>
          </a:bodyPr>
          <a:lstStyle/>
          <a:p>
            <a:pPr algn="just"/>
            <a:r>
              <a:rPr lang="zh-CN" altLang="en-US" sz="3200" b="1" kern="100" dirty="0">
                <a:solidFill>
                  <a:srgbClr val="FFFF00"/>
                </a:solidFill>
                <a:latin typeface="思源黑体 CN Normal" panose="020B0400000000000000" pitchFamily="34" charset="-122"/>
                <a:ea typeface="思源黑体 CN Normal" panose="020B0400000000000000" pitchFamily="34" charset="-122"/>
                <a:cs typeface="Times New Roman" panose="02020603050405020304" pitchFamily="18" charset="0"/>
              </a:rPr>
              <a:t>经济结构出现重大变革</a:t>
            </a:r>
          </a:p>
        </p:txBody>
      </p:sp>
      <p:sp>
        <p:nvSpPr>
          <p:cNvPr id="12" name="文本框 11"/>
          <p:cNvSpPr txBox="1"/>
          <p:nvPr/>
        </p:nvSpPr>
        <p:spPr>
          <a:xfrm>
            <a:off x="8354516" y="130515"/>
            <a:ext cx="3467616" cy="584775"/>
          </a:xfrm>
          <a:prstGeom prst="rect">
            <a:avLst/>
          </a:prstGeom>
          <a:noFill/>
        </p:spPr>
        <p:txBody>
          <a:bodyPr wrap="none" rtlCol="0">
            <a:spAutoFit/>
          </a:bodyPr>
          <a:lstStyle/>
          <a:p>
            <a:r>
              <a:rPr lang="zh-CN" altLang="en-US" sz="3200" dirty="0" smtClean="0">
                <a:solidFill>
                  <a:srgbClr val="FFFF00"/>
                </a:solidFill>
                <a:latin typeface="思源黑体 CN Bold" panose="020B0800000000000000" pitchFamily="34" charset="-122"/>
                <a:ea typeface="思源黑体 CN Bold" panose="020B0800000000000000" pitchFamily="34" charset="-122"/>
              </a:rPr>
              <a:t>过去五年工作回顾</a:t>
            </a:r>
            <a:endParaRPr lang="zh-CN" altLang="en-US" sz="3200" dirty="0">
              <a:solidFill>
                <a:srgbClr val="FFFF00"/>
              </a:solidFill>
              <a:latin typeface="思源黑体 CN Bold" panose="020B0800000000000000" pitchFamily="34" charset="-122"/>
              <a:ea typeface="思源黑体 CN Bold" panose="020B0800000000000000" pitchFamily="34" charset="-122"/>
            </a:endParaRPr>
          </a:p>
        </p:txBody>
      </p:sp>
      <p:sp>
        <p:nvSpPr>
          <p:cNvPr id="3" name="椭圆 2"/>
          <p:cNvSpPr/>
          <p:nvPr/>
        </p:nvSpPr>
        <p:spPr>
          <a:xfrm>
            <a:off x="792556" y="3782590"/>
            <a:ext cx="1898030" cy="189803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4" name="椭圆 13"/>
          <p:cNvSpPr/>
          <p:nvPr/>
        </p:nvSpPr>
        <p:spPr>
          <a:xfrm>
            <a:off x="3000677" y="3782590"/>
            <a:ext cx="1898030" cy="189803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5" name="椭圆 14"/>
          <p:cNvSpPr/>
          <p:nvPr/>
        </p:nvSpPr>
        <p:spPr>
          <a:xfrm>
            <a:off x="5208798" y="3782590"/>
            <a:ext cx="1898030" cy="189803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6" name="椭圆 15"/>
          <p:cNvSpPr/>
          <p:nvPr/>
        </p:nvSpPr>
        <p:spPr>
          <a:xfrm>
            <a:off x="7416919" y="3782590"/>
            <a:ext cx="1898030" cy="189803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7" name="椭圆 16"/>
          <p:cNvSpPr/>
          <p:nvPr/>
        </p:nvSpPr>
        <p:spPr>
          <a:xfrm>
            <a:off x="9625040" y="3782590"/>
            <a:ext cx="1898030" cy="189803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8" name="矩形 17"/>
          <p:cNvSpPr/>
          <p:nvPr/>
        </p:nvSpPr>
        <p:spPr>
          <a:xfrm>
            <a:off x="959701" y="4408439"/>
            <a:ext cx="1438214" cy="584775"/>
          </a:xfrm>
          <a:prstGeom prst="rect">
            <a:avLst/>
          </a:prstGeom>
        </p:spPr>
        <p:txBody>
          <a:bodyPr wrap="none">
            <a:spAutoFit/>
          </a:bodyPr>
          <a:lstStyle/>
          <a:p>
            <a:r>
              <a:rPr lang="en-US" altLang="zh-CN" sz="3200" dirty="0">
                <a:solidFill>
                  <a:srgbClr val="FFFF00"/>
                </a:solidFill>
                <a:latin typeface="思源黑体 CN Bold" panose="020B0800000000000000" pitchFamily="34" charset="-122"/>
                <a:ea typeface="思源黑体 CN Bold" panose="020B0800000000000000" pitchFamily="34" charset="-122"/>
              </a:rPr>
              <a:t>58.8%</a:t>
            </a:r>
            <a:endParaRPr lang="zh-CN" altLang="en-US" sz="3200" dirty="0">
              <a:solidFill>
                <a:srgbClr val="FFFF00"/>
              </a:solidFill>
              <a:latin typeface="思源黑体 CN Bold" panose="020B0800000000000000" pitchFamily="34" charset="-122"/>
              <a:ea typeface="思源黑体 CN Bold" panose="020B0800000000000000" pitchFamily="34" charset="-122"/>
            </a:endParaRPr>
          </a:p>
        </p:txBody>
      </p:sp>
      <p:sp>
        <p:nvSpPr>
          <p:cNvPr id="4" name="矩形 3"/>
          <p:cNvSpPr/>
          <p:nvPr/>
        </p:nvSpPr>
        <p:spPr>
          <a:xfrm>
            <a:off x="825728" y="2682085"/>
            <a:ext cx="1864858" cy="850968"/>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9" name="矩形 18"/>
          <p:cNvSpPr/>
          <p:nvPr/>
        </p:nvSpPr>
        <p:spPr>
          <a:xfrm>
            <a:off x="743578" y="2769938"/>
            <a:ext cx="2029157" cy="584775"/>
          </a:xfrm>
          <a:prstGeom prst="rect">
            <a:avLst/>
          </a:prstGeom>
        </p:spPr>
        <p:txBody>
          <a:bodyPr wrap="square">
            <a:spAutoFit/>
          </a:bodyPr>
          <a:lstStyle/>
          <a:p>
            <a:pPr algn="ctr"/>
            <a:r>
              <a:rPr lang="zh-CN" altLang="en-US" sz="1600" dirty="0">
                <a:latin typeface="思源黑体 CN Normal" panose="020B0400000000000000" pitchFamily="34" charset="-122"/>
                <a:ea typeface="思源黑体 CN Normal" panose="020B0400000000000000" pitchFamily="34" charset="-122"/>
              </a:rPr>
              <a:t>消费贡献率由</a:t>
            </a:r>
            <a:r>
              <a:rPr lang="en-US" altLang="zh-CN" sz="1600" dirty="0">
                <a:latin typeface="思源黑体 CN Normal" panose="020B0400000000000000" pitchFamily="34" charset="-122"/>
                <a:ea typeface="思源黑体 CN Normal" panose="020B0400000000000000" pitchFamily="34" charset="-122"/>
              </a:rPr>
              <a:t>54.9%</a:t>
            </a:r>
            <a:r>
              <a:rPr lang="zh-CN" altLang="en-US" sz="1600" dirty="0">
                <a:latin typeface="思源黑体 CN Normal" panose="020B0400000000000000" pitchFamily="34" charset="-122"/>
                <a:ea typeface="思源黑体 CN Normal" panose="020B0400000000000000" pitchFamily="34" charset="-122"/>
              </a:rPr>
              <a:t>提高到</a:t>
            </a:r>
          </a:p>
        </p:txBody>
      </p:sp>
      <p:sp>
        <p:nvSpPr>
          <p:cNvPr id="20" name="矩形 19"/>
          <p:cNvSpPr/>
          <p:nvPr/>
        </p:nvSpPr>
        <p:spPr>
          <a:xfrm>
            <a:off x="3106280" y="4408439"/>
            <a:ext cx="1438214" cy="584775"/>
          </a:xfrm>
          <a:prstGeom prst="rect">
            <a:avLst/>
          </a:prstGeom>
        </p:spPr>
        <p:txBody>
          <a:bodyPr wrap="none">
            <a:spAutoFit/>
          </a:bodyPr>
          <a:lstStyle/>
          <a:p>
            <a:r>
              <a:rPr lang="en-US" altLang="zh-CN" sz="3200" dirty="0" smtClean="0">
                <a:solidFill>
                  <a:srgbClr val="FFFF00"/>
                </a:solidFill>
                <a:latin typeface="思源黑体 CN Bold" panose="020B0800000000000000" pitchFamily="34" charset="-122"/>
                <a:ea typeface="思源黑体 CN Bold" panose="020B0800000000000000" pitchFamily="34" charset="-122"/>
              </a:rPr>
              <a:t>51.6%</a:t>
            </a:r>
            <a:endParaRPr lang="zh-CN" altLang="en-US" sz="3200" dirty="0">
              <a:solidFill>
                <a:srgbClr val="FFFF00"/>
              </a:solidFill>
              <a:latin typeface="思源黑体 CN Bold" panose="020B0800000000000000" pitchFamily="34" charset="-122"/>
              <a:ea typeface="思源黑体 CN Bold" panose="020B0800000000000000" pitchFamily="34" charset="-122"/>
            </a:endParaRPr>
          </a:p>
        </p:txBody>
      </p:sp>
      <p:sp>
        <p:nvSpPr>
          <p:cNvPr id="21" name="矩形 20"/>
          <p:cNvSpPr/>
          <p:nvPr/>
        </p:nvSpPr>
        <p:spPr>
          <a:xfrm>
            <a:off x="3012389" y="2682085"/>
            <a:ext cx="1864858" cy="850968"/>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22" name="矩形 21"/>
          <p:cNvSpPr/>
          <p:nvPr/>
        </p:nvSpPr>
        <p:spPr>
          <a:xfrm>
            <a:off x="2937319" y="2769938"/>
            <a:ext cx="2029157" cy="584775"/>
          </a:xfrm>
          <a:prstGeom prst="rect">
            <a:avLst/>
          </a:prstGeom>
        </p:spPr>
        <p:txBody>
          <a:bodyPr wrap="square">
            <a:spAutoFit/>
          </a:bodyPr>
          <a:lstStyle/>
          <a:p>
            <a:pPr algn="ctr"/>
            <a:r>
              <a:rPr lang="zh-CN" altLang="en-US" sz="1600" dirty="0">
                <a:latin typeface="思源黑体 CN Normal" panose="020B0400000000000000" pitchFamily="34" charset="-122"/>
                <a:ea typeface="思源黑体 CN Normal" panose="020B0400000000000000" pitchFamily="34" charset="-122"/>
              </a:rPr>
              <a:t>服务业比重从</a:t>
            </a:r>
            <a:r>
              <a:rPr lang="en-US" altLang="zh-CN" sz="1600" dirty="0">
                <a:latin typeface="思源黑体 CN Normal" panose="020B0400000000000000" pitchFamily="34" charset="-122"/>
                <a:ea typeface="思源黑体 CN Normal" panose="020B0400000000000000" pitchFamily="34" charset="-122"/>
              </a:rPr>
              <a:t>45.3%</a:t>
            </a:r>
            <a:r>
              <a:rPr lang="zh-CN" altLang="en-US" sz="1600" dirty="0">
                <a:latin typeface="思源黑体 CN Normal" panose="020B0400000000000000" pitchFamily="34" charset="-122"/>
                <a:ea typeface="思源黑体 CN Normal" panose="020B0400000000000000" pitchFamily="34" charset="-122"/>
              </a:rPr>
              <a:t>上升到</a:t>
            </a:r>
          </a:p>
        </p:txBody>
      </p:sp>
      <p:sp>
        <p:nvSpPr>
          <p:cNvPr id="23" name="矩形 22"/>
          <p:cNvSpPr/>
          <p:nvPr/>
        </p:nvSpPr>
        <p:spPr>
          <a:xfrm>
            <a:off x="5355126" y="4408439"/>
            <a:ext cx="1438214" cy="584775"/>
          </a:xfrm>
          <a:prstGeom prst="rect">
            <a:avLst/>
          </a:prstGeom>
        </p:spPr>
        <p:txBody>
          <a:bodyPr wrap="none">
            <a:spAutoFit/>
          </a:bodyPr>
          <a:lstStyle/>
          <a:p>
            <a:r>
              <a:rPr lang="en-US" altLang="zh-CN" sz="3200" dirty="0" smtClean="0">
                <a:solidFill>
                  <a:srgbClr val="FFFF00"/>
                </a:solidFill>
                <a:latin typeface="思源黑体 CN Bold" panose="020B0800000000000000" pitchFamily="34" charset="-122"/>
                <a:ea typeface="思源黑体 CN Bold" panose="020B0800000000000000" pitchFamily="34" charset="-122"/>
              </a:rPr>
              <a:t>11.7%</a:t>
            </a:r>
            <a:endParaRPr lang="zh-CN" altLang="en-US" sz="3200" dirty="0">
              <a:solidFill>
                <a:srgbClr val="FFFF00"/>
              </a:solidFill>
              <a:latin typeface="思源黑体 CN Bold" panose="020B0800000000000000" pitchFamily="34" charset="-122"/>
              <a:ea typeface="思源黑体 CN Bold" panose="020B0800000000000000" pitchFamily="34" charset="-122"/>
            </a:endParaRPr>
          </a:p>
        </p:txBody>
      </p:sp>
      <p:sp>
        <p:nvSpPr>
          <p:cNvPr id="24" name="矩形 23"/>
          <p:cNvSpPr/>
          <p:nvPr/>
        </p:nvSpPr>
        <p:spPr>
          <a:xfrm>
            <a:off x="5279358" y="2682085"/>
            <a:ext cx="1864858" cy="850968"/>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25" name="矩形 24"/>
          <p:cNvSpPr/>
          <p:nvPr/>
        </p:nvSpPr>
        <p:spPr>
          <a:xfrm>
            <a:off x="5386911" y="2769938"/>
            <a:ext cx="1613723" cy="584775"/>
          </a:xfrm>
          <a:prstGeom prst="rect">
            <a:avLst/>
          </a:prstGeom>
        </p:spPr>
        <p:txBody>
          <a:bodyPr wrap="square">
            <a:spAutoFit/>
          </a:bodyPr>
          <a:lstStyle/>
          <a:p>
            <a:pPr algn="ctr"/>
            <a:r>
              <a:rPr lang="zh-CN" altLang="en-US" sz="1600" dirty="0">
                <a:latin typeface="思源黑体 CN Normal" panose="020B0400000000000000" pitchFamily="34" charset="-122"/>
                <a:ea typeface="思源黑体 CN Normal" panose="020B0400000000000000" pitchFamily="34" charset="-122"/>
              </a:rPr>
              <a:t>高技术制造业年均增长</a:t>
            </a:r>
          </a:p>
        </p:txBody>
      </p:sp>
      <p:sp>
        <p:nvSpPr>
          <p:cNvPr id="26" name="矩形 25"/>
          <p:cNvSpPr/>
          <p:nvPr/>
        </p:nvSpPr>
        <p:spPr>
          <a:xfrm>
            <a:off x="7416919" y="2682085"/>
            <a:ext cx="1864858" cy="850968"/>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27" name="矩形 26"/>
          <p:cNvSpPr/>
          <p:nvPr/>
        </p:nvSpPr>
        <p:spPr>
          <a:xfrm>
            <a:off x="7524472" y="2769938"/>
            <a:ext cx="1613723" cy="584775"/>
          </a:xfrm>
          <a:prstGeom prst="rect">
            <a:avLst/>
          </a:prstGeom>
        </p:spPr>
        <p:txBody>
          <a:bodyPr wrap="square">
            <a:spAutoFit/>
          </a:bodyPr>
          <a:lstStyle/>
          <a:p>
            <a:pPr algn="ctr"/>
            <a:r>
              <a:rPr lang="zh-CN" altLang="en-US" sz="1600" dirty="0">
                <a:latin typeface="思源黑体 CN Normal" panose="020B0400000000000000" pitchFamily="34" charset="-122"/>
                <a:ea typeface="思源黑体 CN Normal" panose="020B0400000000000000" pitchFamily="34" charset="-122"/>
              </a:rPr>
              <a:t>粮食生产能力达到</a:t>
            </a:r>
          </a:p>
        </p:txBody>
      </p:sp>
      <p:sp>
        <p:nvSpPr>
          <p:cNvPr id="28" name="矩形 27"/>
          <p:cNvSpPr/>
          <p:nvPr/>
        </p:nvSpPr>
        <p:spPr>
          <a:xfrm>
            <a:off x="7789357" y="4222203"/>
            <a:ext cx="1083950" cy="954107"/>
          </a:xfrm>
          <a:prstGeom prst="rect">
            <a:avLst/>
          </a:prstGeom>
        </p:spPr>
        <p:txBody>
          <a:bodyPr wrap="none">
            <a:spAutoFit/>
          </a:bodyPr>
          <a:lstStyle/>
          <a:p>
            <a:pPr algn="ctr"/>
            <a:r>
              <a:rPr lang="en-US" altLang="zh-CN" sz="2800" dirty="0">
                <a:solidFill>
                  <a:srgbClr val="FFFF00"/>
                </a:solidFill>
                <a:latin typeface="思源黑体 CN Bold" panose="020B0800000000000000" pitchFamily="34" charset="-122"/>
                <a:ea typeface="思源黑体 CN Bold" panose="020B0800000000000000" pitchFamily="34" charset="-122"/>
              </a:rPr>
              <a:t>1.</a:t>
            </a:r>
            <a:r>
              <a:rPr lang="en-US" altLang="zh-CN" sz="2800" dirty="0" smtClean="0">
                <a:solidFill>
                  <a:srgbClr val="FFFF00"/>
                </a:solidFill>
                <a:latin typeface="思源黑体 CN Bold" panose="020B0800000000000000" pitchFamily="34" charset="-122"/>
                <a:ea typeface="思源黑体 CN Bold" panose="020B0800000000000000" pitchFamily="34" charset="-122"/>
              </a:rPr>
              <a:t>2</a:t>
            </a:r>
            <a:r>
              <a:rPr lang="zh-CN" altLang="en-US" sz="2800" dirty="0" smtClean="0">
                <a:solidFill>
                  <a:srgbClr val="FFFF00"/>
                </a:solidFill>
                <a:latin typeface="思源黑体 CN Bold" panose="020B0800000000000000" pitchFamily="34" charset="-122"/>
                <a:ea typeface="思源黑体 CN Bold" panose="020B0800000000000000" pitchFamily="34" charset="-122"/>
              </a:rPr>
              <a:t>万</a:t>
            </a:r>
            <a:endParaRPr lang="en-US" altLang="zh-CN" sz="2800" dirty="0" smtClean="0">
              <a:solidFill>
                <a:srgbClr val="FFFF00"/>
              </a:solidFill>
              <a:latin typeface="思源黑体 CN Bold" panose="020B0800000000000000" pitchFamily="34" charset="-122"/>
              <a:ea typeface="思源黑体 CN Bold" panose="020B0800000000000000" pitchFamily="34" charset="-122"/>
            </a:endParaRPr>
          </a:p>
          <a:p>
            <a:pPr algn="ctr"/>
            <a:r>
              <a:rPr lang="zh-CN" altLang="en-US" sz="2800" dirty="0" smtClean="0">
                <a:solidFill>
                  <a:srgbClr val="FFFF00"/>
                </a:solidFill>
                <a:latin typeface="思源黑体 CN Bold" panose="020B0800000000000000" pitchFamily="34" charset="-122"/>
                <a:ea typeface="思源黑体 CN Bold" panose="020B0800000000000000" pitchFamily="34" charset="-122"/>
              </a:rPr>
              <a:t>亿</a:t>
            </a:r>
            <a:r>
              <a:rPr lang="zh-CN" altLang="en-US" sz="2800" dirty="0">
                <a:solidFill>
                  <a:srgbClr val="FFFF00"/>
                </a:solidFill>
                <a:latin typeface="思源黑体 CN Bold" panose="020B0800000000000000" pitchFamily="34" charset="-122"/>
                <a:ea typeface="思源黑体 CN Bold" panose="020B0800000000000000" pitchFamily="34" charset="-122"/>
              </a:rPr>
              <a:t>斤</a:t>
            </a:r>
          </a:p>
        </p:txBody>
      </p:sp>
      <p:sp>
        <p:nvSpPr>
          <p:cNvPr id="30" name="矩形 29"/>
          <p:cNvSpPr/>
          <p:nvPr/>
        </p:nvSpPr>
        <p:spPr>
          <a:xfrm>
            <a:off x="9668726" y="2682085"/>
            <a:ext cx="1864858" cy="850968"/>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31" name="矩形 30"/>
          <p:cNvSpPr/>
          <p:nvPr/>
        </p:nvSpPr>
        <p:spPr>
          <a:xfrm>
            <a:off x="9532070" y="2769938"/>
            <a:ext cx="2029157" cy="584775"/>
          </a:xfrm>
          <a:prstGeom prst="rect">
            <a:avLst/>
          </a:prstGeom>
        </p:spPr>
        <p:txBody>
          <a:bodyPr wrap="square">
            <a:spAutoFit/>
          </a:bodyPr>
          <a:lstStyle/>
          <a:p>
            <a:pPr algn="ctr"/>
            <a:r>
              <a:rPr lang="zh-CN" altLang="en-US" sz="1600" dirty="0">
                <a:latin typeface="思源黑体 CN Normal" panose="020B0400000000000000" pitchFamily="34" charset="-122"/>
                <a:ea typeface="思源黑体 CN Normal" panose="020B0400000000000000" pitchFamily="34" charset="-122"/>
              </a:rPr>
              <a:t>城镇化率从</a:t>
            </a:r>
            <a:r>
              <a:rPr lang="en-US" altLang="zh-CN" sz="1600" dirty="0">
                <a:latin typeface="思源黑体 CN Normal" panose="020B0400000000000000" pitchFamily="34" charset="-122"/>
                <a:ea typeface="思源黑体 CN Normal" panose="020B0400000000000000" pitchFamily="34" charset="-122"/>
              </a:rPr>
              <a:t>52.6</a:t>
            </a:r>
            <a:r>
              <a:rPr lang="en-US" altLang="zh-CN" sz="1600" dirty="0" smtClean="0">
                <a:latin typeface="思源黑体 CN Normal" panose="020B0400000000000000" pitchFamily="34" charset="-122"/>
                <a:ea typeface="思源黑体 CN Normal" panose="020B0400000000000000" pitchFamily="34" charset="-122"/>
              </a:rPr>
              <a:t>%</a:t>
            </a:r>
          </a:p>
          <a:p>
            <a:pPr algn="ctr"/>
            <a:r>
              <a:rPr lang="zh-CN" altLang="en-US" sz="1600" dirty="0" smtClean="0">
                <a:latin typeface="思源黑体 CN Normal" panose="020B0400000000000000" pitchFamily="34" charset="-122"/>
                <a:ea typeface="思源黑体 CN Normal" panose="020B0400000000000000" pitchFamily="34" charset="-122"/>
              </a:rPr>
              <a:t>提高</a:t>
            </a:r>
            <a:r>
              <a:rPr lang="zh-CN" altLang="en-US" sz="1600" dirty="0">
                <a:latin typeface="思源黑体 CN Normal" panose="020B0400000000000000" pitchFamily="34" charset="-122"/>
                <a:ea typeface="思源黑体 CN Normal" panose="020B0400000000000000" pitchFamily="34" charset="-122"/>
              </a:rPr>
              <a:t>到</a:t>
            </a:r>
          </a:p>
        </p:txBody>
      </p:sp>
      <p:sp>
        <p:nvSpPr>
          <p:cNvPr id="32" name="矩形 31"/>
          <p:cNvSpPr/>
          <p:nvPr/>
        </p:nvSpPr>
        <p:spPr>
          <a:xfrm>
            <a:off x="9705244" y="4408439"/>
            <a:ext cx="1438214" cy="584775"/>
          </a:xfrm>
          <a:prstGeom prst="rect">
            <a:avLst/>
          </a:prstGeom>
        </p:spPr>
        <p:txBody>
          <a:bodyPr wrap="none">
            <a:spAutoFit/>
          </a:bodyPr>
          <a:lstStyle/>
          <a:p>
            <a:r>
              <a:rPr lang="en-US" altLang="zh-CN" sz="3200" dirty="0" smtClean="0">
                <a:solidFill>
                  <a:srgbClr val="FFFF00"/>
                </a:solidFill>
                <a:latin typeface="思源黑体 CN Bold" panose="020B0800000000000000" pitchFamily="34" charset="-122"/>
                <a:ea typeface="思源黑体 CN Bold" panose="020B0800000000000000" pitchFamily="34" charset="-122"/>
              </a:rPr>
              <a:t>58.5%</a:t>
            </a:r>
            <a:endParaRPr lang="zh-CN" altLang="en-US" sz="3200" dirty="0">
              <a:solidFill>
                <a:srgbClr val="FFFF00"/>
              </a:solidFill>
              <a:latin typeface="思源黑体 CN Bold" panose="020B0800000000000000" pitchFamily="34" charset="-122"/>
              <a:ea typeface="思源黑体 CN Bold" panose="020B0800000000000000" pitchFamily="34" charset="-122"/>
            </a:endParaRPr>
          </a:p>
        </p:txBody>
      </p:sp>
    </p:spTree>
    <p:extLst>
      <p:ext uri="{BB962C8B-B14F-4D97-AF65-F5344CB8AC3E}">
        <p14:creationId xmlns="" xmlns:p14="http://schemas.microsoft.com/office/powerpoint/2010/main" val="2089824934"/>
      </p:ext>
    </p:extLst>
  </p:cSld>
  <p:clrMapOvr>
    <a:masterClrMapping/>
  </p:clrMapOvr>
  <p:transition spd="slow" advClick="0" advTm="2000">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13000" b="-13000"/>
          </a:stretch>
        </a:blipFill>
        <a:effectLst/>
      </p:bgPr>
    </p:bg>
    <p:spTree>
      <p:nvGrpSpPr>
        <p:cNvPr id="1" name=""/>
        <p:cNvGrpSpPr/>
        <p:nvPr/>
      </p:nvGrpSpPr>
      <p:grpSpPr>
        <a:xfrm>
          <a:off x="0" y="0"/>
          <a:ext cx="0" cy="0"/>
          <a:chOff x="0" y="0"/>
          <a:chExt cx="0" cy="0"/>
        </a:xfrm>
      </p:grpSpPr>
      <p:sp>
        <p:nvSpPr>
          <p:cNvPr id="5" name="矩形 4"/>
          <p:cNvSpPr/>
          <p:nvPr/>
        </p:nvSpPr>
        <p:spPr>
          <a:xfrm>
            <a:off x="0" y="-1"/>
            <a:ext cx="12192000" cy="762001"/>
          </a:xfrm>
          <a:prstGeom prst="rect">
            <a:avLst/>
          </a:prstGeom>
          <a:gradFill flip="none" rotWithShape="1">
            <a:gsLst>
              <a:gs pos="0">
                <a:srgbClr val="850001"/>
              </a:gs>
              <a:gs pos="65000">
                <a:srgbClr val="C00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0" y="6676571"/>
            <a:ext cx="12192000" cy="181429"/>
          </a:xfrm>
          <a:prstGeom prst="rect">
            <a:avLst/>
          </a:prstGeom>
          <a:gradFill flip="none" rotWithShape="1">
            <a:gsLst>
              <a:gs pos="0">
                <a:srgbClr val="850001"/>
              </a:gs>
              <a:gs pos="65000">
                <a:srgbClr val="C00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994586" y="-118755"/>
            <a:ext cx="1142229" cy="1056740"/>
          </a:xfrm>
          <a:prstGeom prst="rect">
            <a:avLst/>
          </a:prstGeom>
        </p:spPr>
      </p:pic>
      <p:pic>
        <p:nvPicPr>
          <p:cNvPr id="8" name="图片 7"/>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 xmlns:a14="http://schemas.microsoft.com/office/drawing/2010/main" val="0"/>
              </a:ext>
            </a:extLst>
          </a:blip>
          <a:stretch>
            <a:fillRect/>
          </a:stretch>
        </p:blipFill>
        <p:spPr>
          <a:xfrm>
            <a:off x="416354" y="65841"/>
            <a:ext cx="578232" cy="620421"/>
          </a:xfrm>
          <a:prstGeom prst="rect">
            <a:avLst/>
          </a:prstGeom>
        </p:spPr>
      </p:pic>
      <p:pic>
        <p:nvPicPr>
          <p:cNvPr id="9" name="图片 8"/>
          <p:cNvPicPr>
            <a:picLocks noChangeAspect="1"/>
          </p:cNvPicPr>
          <p:nvPr/>
        </p:nvPicPr>
        <p:blipFill>
          <a:blip r:embed="rId5" cstate="print">
            <a:duotone>
              <a:schemeClr val="bg2">
                <a:shade val="45000"/>
                <a:satMod val="135000"/>
              </a:schemeClr>
              <a:prstClr val="white"/>
            </a:duotone>
            <a:extLst>
              <a:ext uri="{BEBA8EAE-BF5A-486C-A8C5-ECC9F3942E4B}">
                <a14:imgProps xmlns="" xmlns:a14="http://schemas.microsoft.com/office/drawing/2010/main">
                  <a14:imgLayer r:embed="rId6">
                    <a14:imgEffect>
                      <a14:artisticPencilSketch/>
                    </a14:imgEffect>
                    <a14:imgEffect>
                      <a14:colorTemperature colorTemp="5300"/>
                    </a14:imgEffect>
                    <a14:imgEffect>
                      <a14:saturation sat="300000"/>
                    </a14:imgEffect>
                  </a14:imgLayer>
                </a14:imgProps>
              </a:ext>
              <a:ext uri="{28A0092B-C50C-407E-A947-70E740481C1C}">
                <a14:useLocalDpi xmlns="" xmlns:a14="http://schemas.microsoft.com/office/drawing/2010/main" val="0"/>
              </a:ext>
            </a:extLst>
          </a:blip>
          <a:stretch>
            <a:fillRect/>
          </a:stretch>
        </p:blipFill>
        <p:spPr>
          <a:xfrm>
            <a:off x="3819127" y="3012868"/>
            <a:ext cx="8372873" cy="3663703"/>
          </a:xfrm>
          <a:prstGeom prst="rect">
            <a:avLst/>
          </a:prstGeom>
        </p:spPr>
      </p:pic>
      <p:pic>
        <p:nvPicPr>
          <p:cNvPr id="10" name="图片 9">
            <a:extLst>
              <a:ext uri="{FF2B5EF4-FFF2-40B4-BE49-F238E27FC236}">
                <a16:creationId xmlns="" xmlns:a16="http://schemas.microsoft.com/office/drawing/2014/main" id="{4085C3C3-57F0-44E0-9225-20927E2780F6}"/>
              </a:ext>
            </a:extLst>
          </p:cNvPr>
          <p:cNvPicPr>
            <a:picLocks noChangeAspect="1"/>
          </p:cNvPicPr>
          <p:nvPr/>
        </p:nvPicPr>
        <p:blipFill>
          <a:blip r:embed="rId7" cstate="print">
            <a:extLst>
              <a:ext uri="{28A0092B-C50C-407E-A947-70E740481C1C}">
                <a14:useLocalDpi xmlns="" xmlns:a14="http://schemas.microsoft.com/office/drawing/2010/main" val="0"/>
              </a:ext>
            </a:extLst>
          </a:blip>
          <a:stretch>
            <a:fillRect/>
          </a:stretch>
        </p:blipFill>
        <p:spPr>
          <a:xfrm>
            <a:off x="247622" y="825748"/>
            <a:ext cx="6194692" cy="1431031"/>
          </a:xfrm>
          <a:prstGeom prst="rect">
            <a:avLst/>
          </a:prstGeom>
        </p:spPr>
      </p:pic>
      <p:sp>
        <p:nvSpPr>
          <p:cNvPr id="11" name="矩形 10"/>
          <p:cNvSpPr/>
          <p:nvPr/>
        </p:nvSpPr>
        <p:spPr>
          <a:xfrm>
            <a:off x="883535" y="1360714"/>
            <a:ext cx="4400564" cy="584775"/>
          </a:xfrm>
          <a:prstGeom prst="rect">
            <a:avLst/>
          </a:prstGeom>
        </p:spPr>
        <p:txBody>
          <a:bodyPr wrap="none">
            <a:spAutoFit/>
          </a:bodyPr>
          <a:lstStyle/>
          <a:p>
            <a:pPr algn="just"/>
            <a:r>
              <a:rPr lang="zh-CN" altLang="en-US" sz="3200" b="1" kern="100" dirty="0">
                <a:solidFill>
                  <a:srgbClr val="FFFF00"/>
                </a:solidFill>
                <a:latin typeface="思源黑体 CN Normal" panose="020B0400000000000000" pitchFamily="34" charset="-122"/>
                <a:ea typeface="思源黑体 CN Normal" panose="020B0400000000000000" pitchFamily="34" charset="-122"/>
                <a:cs typeface="Times New Roman" panose="02020603050405020304" pitchFamily="18" charset="0"/>
              </a:rPr>
              <a:t>创新驱动发展成果丰硕</a:t>
            </a:r>
          </a:p>
        </p:txBody>
      </p:sp>
      <p:sp>
        <p:nvSpPr>
          <p:cNvPr id="12" name="文本框 11"/>
          <p:cNvSpPr txBox="1"/>
          <p:nvPr/>
        </p:nvSpPr>
        <p:spPr>
          <a:xfrm>
            <a:off x="8354516" y="130515"/>
            <a:ext cx="3467616" cy="584775"/>
          </a:xfrm>
          <a:prstGeom prst="rect">
            <a:avLst/>
          </a:prstGeom>
          <a:noFill/>
        </p:spPr>
        <p:txBody>
          <a:bodyPr wrap="none" rtlCol="0">
            <a:spAutoFit/>
          </a:bodyPr>
          <a:lstStyle/>
          <a:p>
            <a:r>
              <a:rPr lang="zh-CN" altLang="en-US" sz="3200" dirty="0" smtClean="0">
                <a:solidFill>
                  <a:srgbClr val="FFFF00"/>
                </a:solidFill>
                <a:latin typeface="思源黑体 CN Bold" panose="020B0800000000000000" pitchFamily="34" charset="-122"/>
                <a:ea typeface="思源黑体 CN Bold" panose="020B0800000000000000" pitchFamily="34" charset="-122"/>
              </a:rPr>
              <a:t>过去五年工作回顾</a:t>
            </a:r>
            <a:endParaRPr lang="zh-CN" altLang="en-US" sz="3200" dirty="0">
              <a:solidFill>
                <a:srgbClr val="FFFF00"/>
              </a:solidFill>
              <a:latin typeface="思源黑体 CN Bold" panose="020B0800000000000000" pitchFamily="34" charset="-122"/>
              <a:ea typeface="思源黑体 CN Bold" panose="020B0800000000000000" pitchFamily="34" charset="-122"/>
            </a:endParaRPr>
          </a:p>
        </p:txBody>
      </p:sp>
      <p:sp>
        <p:nvSpPr>
          <p:cNvPr id="2" name="矩形 1"/>
          <p:cNvSpPr/>
          <p:nvPr/>
        </p:nvSpPr>
        <p:spPr>
          <a:xfrm>
            <a:off x="1063350" y="2256778"/>
            <a:ext cx="10065300" cy="391542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348907" y="2555417"/>
            <a:ext cx="9494185" cy="3647152"/>
          </a:xfrm>
          <a:prstGeom prst="rect">
            <a:avLst/>
          </a:prstGeom>
          <a:noFill/>
        </p:spPr>
        <p:txBody>
          <a:bodyPr wrap="square" rtlCol="0">
            <a:spAutoFit/>
          </a:bodyPr>
          <a:lstStyle/>
          <a:p>
            <a:pPr algn="just">
              <a:lnSpc>
                <a:spcPct val="150000"/>
              </a:lnSpc>
            </a:pPr>
            <a:r>
              <a:rPr lang="zh-CN" altLang="en-US" sz="2200" dirty="0">
                <a:solidFill>
                  <a:schemeClr val="bg1"/>
                </a:solidFill>
                <a:latin typeface="思源黑体 CN Normal" panose="020B0400000000000000" pitchFamily="34" charset="-122"/>
                <a:ea typeface="思源黑体 CN Normal" panose="020B0400000000000000" pitchFamily="34" charset="-122"/>
              </a:rPr>
              <a:t>全社会研发投入年均</a:t>
            </a:r>
            <a:r>
              <a:rPr lang="zh-CN" altLang="en-US" sz="2200" b="1" dirty="0">
                <a:solidFill>
                  <a:srgbClr val="FFFF00"/>
                </a:solidFill>
                <a:latin typeface="思源黑体 CN Normal" panose="020B0400000000000000" pitchFamily="34" charset="-122"/>
                <a:ea typeface="思源黑体 CN Normal" panose="020B0400000000000000" pitchFamily="34" charset="-122"/>
              </a:rPr>
              <a:t>增长</a:t>
            </a:r>
            <a:r>
              <a:rPr lang="en-US" altLang="zh-CN" sz="2200" b="1" dirty="0">
                <a:solidFill>
                  <a:srgbClr val="FFFF00"/>
                </a:solidFill>
                <a:latin typeface="思源黑体 CN Normal" panose="020B0400000000000000" pitchFamily="34" charset="-122"/>
                <a:ea typeface="思源黑体 CN Normal" panose="020B0400000000000000" pitchFamily="34" charset="-122"/>
              </a:rPr>
              <a:t>11%</a:t>
            </a:r>
            <a:r>
              <a:rPr lang="zh-CN" altLang="en-US" sz="2200" dirty="0">
                <a:solidFill>
                  <a:schemeClr val="bg1"/>
                </a:solidFill>
                <a:latin typeface="思源黑体 CN Normal" panose="020B0400000000000000" pitchFamily="34" charset="-122"/>
                <a:ea typeface="思源黑体 CN Normal" panose="020B0400000000000000" pitchFamily="34" charset="-122"/>
              </a:rPr>
              <a:t>，规模跃居世界第二位。科技进步贡献率由</a:t>
            </a:r>
            <a:r>
              <a:rPr lang="en-US" altLang="zh-CN" sz="2200" dirty="0">
                <a:solidFill>
                  <a:schemeClr val="bg1"/>
                </a:solidFill>
                <a:latin typeface="思源黑体 CN Normal" panose="020B0400000000000000" pitchFamily="34" charset="-122"/>
                <a:ea typeface="思源黑体 CN Normal" panose="020B0400000000000000" pitchFamily="34" charset="-122"/>
              </a:rPr>
              <a:t>52.2%</a:t>
            </a:r>
            <a:r>
              <a:rPr lang="zh-CN" altLang="en-US" sz="2200" b="1" dirty="0">
                <a:solidFill>
                  <a:srgbClr val="FFFF00"/>
                </a:solidFill>
                <a:latin typeface="思源黑体 CN Normal" panose="020B0400000000000000" pitchFamily="34" charset="-122"/>
                <a:ea typeface="思源黑体 CN Normal" panose="020B0400000000000000" pitchFamily="34" charset="-122"/>
              </a:rPr>
              <a:t>提高到</a:t>
            </a:r>
            <a:r>
              <a:rPr lang="en-US" altLang="zh-CN" sz="2200" b="1" dirty="0">
                <a:solidFill>
                  <a:srgbClr val="FFFF00"/>
                </a:solidFill>
                <a:latin typeface="思源黑体 CN Normal" panose="020B0400000000000000" pitchFamily="34" charset="-122"/>
                <a:ea typeface="思源黑体 CN Normal" panose="020B0400000000000000" pitchFamily="34" charset="-122"/>
              </a:rPr>
              <a:t>57.5%</a:t>
            </a:r>
            <a:r>
              <a:rPr lang="zh-CN" altLang="en-US" sz="2200" dirty="0">
                <a:solidFill>
                  <a:schemeClr val="bg1"/>
                </a:solidFill>
                <a:latin typeface="思源黑体 CN Normal" panose="020B0400000000000000" pitchFamily="34" charset="-122"/>
                <a:ea typeface="思源黑体 CN Normal" panose="020B0400000000000000" pitchFamily="34" charset="-122"/>
              </a:rPr>
              <a:t>。载人航天、深海探测、量子通信、大飞机等重大创新成果不断涌现。高铁网络、电子商务、移动支付、共享经济等引领世界潮流。“互联网</a:t>
            </a:r>
            <a:r>
              <a:rPr lang="en-US" altLang="zh-CN" sz="2200" dirty="0">
                <a:solidFill>
                  <a:schemeClr val="bg1"/>
                </a:solidFill>
                <a:latin typeface="思源黑体 CN Normal" panose="020B0400000000000000" pitchFamily="34" charset="-122"/>
                <a:ea typeface="思源黑体 CN Normal" panose="020B0400000000000000" pitchFamily="34" charset="-122"/>
              </a:rPr>
              <a:t>+</a:t>
            </a:r>
            <a:r>
              <a:rPr lang="zh-CN" altLang="en-US" sz="2200" dirty="0">
                <a:solidFill>
                  <a:schemeClr val="bg1"/>
                </a:solidFill>
                <a:latin typeface="思源黑体 CN Normal" panose="020B0400000000000000" pitchFamily="34" charset="-122"/>
                <a:ea typeface="思源黑体 CN Normal" panose="020B0400000000000000" pitchFamily="34" charset="-122"/>
              </a:rPr>
              <a:t>”广泛融入各行各业。大众创业、万众创新蓬勃发展，日均新设企业由</a:t>
            </a:r>
            <a:r>
              <a:rPr lang="en-US" altLang="zh-CN" sz="2200" dirty="0">
                <a:solidFill>
                  <a:schemeClr val="bg1"/>
                </a:solidFill>
                <a:latin typeface="思源黑体 CN Normal" panose="020B0400000000000000" pitchFamily="34" charset="-122"/>
                <a:ea typeface="思源黑体 CN Normal" panose="020B0400000000000000" pitchFamily="34" charset="-122"/>
              </a:rPr>
              <a:t>5</a:t>
            </a:r>
            <a:r>
              <a:rPr lang="zh-CN" altLang="en-US" sz="2200" dirty="0">
                <a:solidFill>
                  <a:schemeClr val="bg1"/>
                </a:solidFill>
                <a:latin typeface="思源黑体 CN Normal" panose="020B0400000000000000" pitchFamily="34" charset="-122"/>
                <a:ea typeface="思源黑体 CN Normal" panose="020B0400000000000000" pitchFamily="34" charset="-122"/>
              </a:rPr>
              <a:t>千多户增加到</a:t>
            </a:r>
            <a:r>
              <a:rPr lang="en-US" altLang="zh-CN" sz="2200" dirty="0">
                <a:solidFill>
                  <a:schemeClr val="bg1"/>
                </a:solidFill>
                <a:latin typeface="思源黑体 CN Normal" panose="020B0400000000000000" pitchFamily="34" charset="-122"/>
                <a:ea typeface="思源黑体 CN Normal" panose="020B0400000000000000" pitchFamily="34" charset="-122"/>
              </a:rPr>
              <a:t>1</a:t>
            </a:r>
            <a:r>
              <a:rPr lang="zh-CN" altLang="en-US" sz="2200" dirty="0">
                <a:solidFill>
                  <a:schemeClr val="bg1"/>
                </a:solidFill>
                <a:latin typeface="思源黑体 CN Normal" panose="020B0400000000000000" pitchFamily="34" charset="-122"/>
                <a:ea typeface="思源黑体 CN Normal" panose="020B0400000000000000" pitchFamily="34" charset="-122"/>
              </a:rPr>
              <a:t>万</a:t>
            </a:r>
            <a:r>
              <a:rPr lang="en-US" altLang="zh-CN" sz="2200" dirty="0">
                <a:solidFill>
                  <a:schemeClr val="bg1"/>
                </a:solidFill>
                <a:latin typeface="思源黑体 CN Normal" panose="020B0400000000000000" pitchFamily="34" charset="-122"/>
                <a:ea typeface="思源黑体 CN Normal" panose="020B0400000000000000" pitchFamily="34" charset="-122"/>
              </a:rPr>
              <a:t>6</a:t>
            </a:r>
            <a:r>
              <a:rPr lang="zh-CN" altLang="en-US" sz="2200" dirty="0">
                <a:solidFill>
                  <a:schemeClr val="bg1"/>
                </a:solidFill>
                <a:latin typeface="思源黑体 CN Normal" panose="020B0400000000000000" pitchFamily="34" charset="-122"/>
                <a:ea typeface="思源黑体 CN Normal" panose="020B0400000000000000" pitchFamily="34" charset="-122"/>
              </a:rPr>
              <a:t>千多户。快速崛起的新动能，正在重塑经济增长格局、深刻改变生产生活方式，</a:t>
            </a:r>
            <a:r>
              <a:rPr lang="zh-CN" altLang="en-US" sz="2200" b="1" dirty="0">
                <a:solidFill>
                  <a:srgbClr val="FFFF00"/>
                </a:solidFill>
                <a:latin typeface="思源黑体 CN Normal" panose="020B0400000000000000" pitchFamily="34" charset="-122"/>
                <a:ea typeface="思源黑体 CN Normal" panose="020B0400000000000000" pitchFamily="34" charset="-122"/>
              </a:rPr>
              <a:t>成为中国创新发展的新标志</a:t>
            </a:r>
            <a:r>
              <a:rPr lang="zh-CN" altLang="en-US" sz="2200" dirty="0">
                <a:solidFill>
                  <a:schemeClr val="bg1"/>
                </a:solidFill>
                <a:latin typeface="思源黑体 CN Normal" panose="020B0400000000000000" pitchFamily="34" charset="-122"/>
                <a:ea typeface="思源黑体 CN Normal" panose="020B0400000000000000" pitchFamily="34" charset="-122"/>
              </a:rPr>
              <a:t>。</a:t>
            </a:r>
          </a:p>
          <a:p>
            <a:pPr algn="just">
              <a:lnSpc>
                <a:spcPct val="150000"/>
              </a:lnSpc>
            </a:pPr>
            <a:endParaRPr lang="zh-CN" altLang="en-US" sz="2200" dirty="0">
              <a:solidFill>
                <a:schemeClr val="bg1"/>
              </a:solidFill>
              <a:latin typeface="思源黑体 CN Normal" panose="020B0400000000000000" pitchFamily="34" charset="-122"/>
              <a:ea typeface="思源黑体 CN Normal" panose="020B0400000000000000" pitchFamily="34" charset="-122"/>
            </a:endParaRPr>
          </a:p>
        </p:txBody>
      </p:sp>
    </p:spTree>
    <p:extLst>
      <p:ext uri="{BB962C8B-B14F-4D97-AF65-F5344CB8AC3E}">
        <p14:creationId xmlns="" xmlns:p14="http://schemas.microsoft.com/office/powerpoint/2010/main" val="326811246"/>
      </p:ext>
    </p:extLst>
  </p:cSld>
  <p:clrMapOvr>
    <a:masterClrMapping/>
  </p:clrMapOvr>
  <p:transition spd="slow" advClick="0" advTm="2000">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13000" b="-13000"/>
          </a:stretch>
        </a:blipFill>
        <a:effectLst/>
      </p:bgPr>
    </p:bg>
    <p:spTree>
      <p:nvGrpSpPr>
        <p:cNvPr id="1" name=""/>
        <p:cNvGrpSpPr/>
        <p:nvPr/>
      </p:nvGrpSpPr>
      <p:grpSpPr>
        <a:xfrm>
          <a:off x="0" y="0"/>
          <a:ext cx="0" cy="0"/>
          <a:chOff x="0" y="0"/>
          <a:chExt cx="0" cy="0"/>
        </a:xfrm>
      </p:grpSpPr>
      <p:sp>
        <p:nvSpPr>
          <p:cNvPr id="5" name="矩形 4"/>
          <p:cNvSpPr/>
          <p:nvPr/>
        </p:nvSpPr>
        <p:spPr>
          <a:xfrm>
            <a:off x="0" y="-1"/>
            <a:ext cx="12192000" cy="762001"/>
          </a:xfrm>
          <a:prstGeom prst="rect">
            <a:avLst/>
          </a:prstGeom>
          <a:gradFill flip="none" rotWithShape="1">
            <a:gsLst>
              <a:gs pos="0">
                <a:srgbClr val="850001"/>
              </a:gs>
              <a:gs pos="65000">
                <a:srgbClr val="C00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0" y="6676571"/>
            <a:ext cx="12192000" cy="181429"/>
          </a:xfrm>
          <a:prstGeom prst="rect">
            <a:avLst/>
          </a:prstGeom>
          <a:gradFill flip="none" rotWithShape="1">
            <a:gsLst>
              <a:gs pos="0">
                <a:srgbClr val="850001"/>
              </a:gs>
              <a:gs pos="65000">
                <a:srgbClr val="C00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994586" y="-118755"/>
            <a:ext cx="1142229" cy="1056740"/>
          </a:xfrm>
          <a:prstGeom prst="rect">
            <a:avLst/>
          </a:prstGeom>
        </p:spPr>
      </p:pic>
      <p:pic>
        <p:nvPicPr>
          <p:cNvPr id="8" name="图片 7"/>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 xmlns:a14="http://schemas.microsoft.com/office/drawing/2010/main" val="0"/>
              </a:ext>
            </a:extLst>
          </a:blip>
          <a:stretch>
            <a:fillRect/>
          </a:stretch>
        </p:blipFill>
        <p:spPr>
          <a:xfrm>
            <a:off x="416354" y="65841"/>
            <a:ext cx="578232" cy="620421"/>
          </a:xfrm>
          <a:prstGeom prst="rect">
            <a:avLst/>
          </a:prstGeom>
        </p:spPr>
      </p:pic>
      <p:pic>
        <p:nvPicPr>
          <p:cNvPr id="9" name="图片 8"/>
          <p:cNvPicPr>
            <a:picLocks noChangeAspect="1"/>
          </p:cNvPicPr>
          <p:nvPr/>
        </p:nvPicPr>
        <p:blipFill>
          <a:blip r:embed="rId5" cstate="print">
            <a:duotone>
              <a:schemeClr val="bg2">
                <a:shade val="45000"/>
                <a:satMod val="135000"/>
              </a:schemeClr>
              <a:prstClr val="white"/>
            </a:duotone>
            <a:extLst>
              <a:ext uri="{BEBA8EAE-BF5A-486C-A8C5-ECC9F3942E4B}">
                <a14:imgProps xmlns="" xmlns:a14="http://schemas.microsoft.com/office/drawing/2010/main">
                  <a14:imgLayer r:embed="rId6">
                    <a14:imgEffect>
                      <a14:artisticPencilSketch/>
                    </a14:imgEffect>
                    <a14:imgEffect>
                      <a14:colorTemperature colorTemp="5300"/>
                    </a14:imgEffect>
                    <a14:imgEffect>
                      <a14:saturation sat="300000"/>
                    </a14:imgEffect>
                  </a14:imgLayer>
                </a14:imgProps>
              </a:ext>
              <a:ext uri="{28A0092B-C50C-407E-A947-70E740481C1C}">
                <a14:useLocalDpi xmlns="" xmlns:a14="http://schemas.microsoft.com/office/drawing/2010/main" val="0"/>
              </a:ext>
            </a:extLst>
          </a:blip>
          <a:stretch>
            <a:fillRect/>
          </a:stretch>
        </p:blipFill>
        <p:spPr>
          <a:xfrm>
            <a:off x="3819127" y="3012868"/>
            <a:ext cx="8372873" cy="3663703"/>
          </a:xfrm>
          <a:prstGeom prst="rect">
            <a:avLst/>
          </a:prstGeom>
        </p:spPr>
      </p:pic>
      <p:sp>
        <p:nvSpPr>
          <p:cNvPr id="10" name="文本框 9"/>
          <p:cNvSpPr txBox="1"/>
          <p:nvPr/>
        </p:nvSpPr>
        <p:spPr>
          <a:xfrm>
            <a:off x="8354516" y="130515"/>
            <a:ext cx="3467616" cy="584775"/>
          </a:xfrm>
          <a:prstGeom prst="rect">
            <a:avLst/>
          </a:prstGeom>
          <a:noFill/>
        </p:spPr>
        <p:txBody>
          <a:bodyPr wrap="none" rtlCol="0">
            <a:spAutoFit/>
          </a:bodyPr>
          <a:lstStyle/>
          <a:p>
            <a:r>
              <a:rPr lang="zh-CN" altLang="en-US" sz="3200" dirty="0" smtClean="0">
                <a:solidFill>
                  <a:srgbClr val="FFFF00"/>
                </a:solidFill>
                <a:latin typeface="思源黑体 CN Bold" panose="020B0800000000000000" pitchFamily="34" charset="-122"/>
                <a:ea typeface="思源黑体 CN Bold" panose="020B0800000000000000" pitchFamily="34" charset="-122"/>
              </a:rPr>
              <a:t>过去五年工作回顾</a:t>
            </a:r>
            <a:endParaRPr lang="zh-CN" altLang="en-US" sz="3200" dirty="0">
              <a:solidFill>
                <a:srgbClr val="FFFF00"/>
              </a:solidFill>
              <a:latin typeface="思源黑体 CN Bold" panose="020B0800000000000000" pitchFamily="34" charset="-122"/>
              <a:ea typeface="思源黑体 CN Bold" panose="020B0800000000000000" pitchFamily="34" charset="-122"/>
            </a:endParaRPr>
          </a:p>
        </p:txBody>
      </p:sp>
      <p:pic>
        <p:nvPicPr>
          <p:cNvPr id="11" name="图片 10">
            <a:extLst>
              <a:ext uri="{FF2B5EF4-FFF2-40B4-BE49-F238E27FC236}">
                <a16:creationId xmlns="" xmlns:a16="http://schemas.microsoft.com/office/drawing/2014/main" id="{4085C3C3-57F0-44E0-9225-20927E2780F6}"/>
              </a:ext>
            </a:extLst>
          </p:cNvPr>
          <p:cNvPicPr>
            <a:picLocks noChangeAspect="1"/>
          </p:cNvPicPr>
          <p:nvPr/>
        </p:nvPicPr>
        <p:blipFill>
          <a:blip r:embed="rId7" cstate="print">
            <a:extLst>
              <a:ext uri="{28A0092B-C50C-407E-A947-70E740481C1C}">
                <a14:useLocalDpi xmlns="" xmlns:a14="http://schemas.microsoft.com/office/drawing/2010/main" val="0"/>
              </a:ext>
            </a:extLst>
          </a:blip>
          <a:stretch>
            <a:fillRect/>
          </a:stretch>
        </p:blipFill>
        <p:spPr>
          <a:xfrm>
            <a:off x="187754" y="1151285"/>
            <a:ext cx="3839955" cy="887065"/>
          </a:xfrm>
          <a:prstGeom prst="rect">
            <a:avLst/>
          </a:prstGeom>
        </p:spPr>
      </p:pic>
      <p:sp>
        <p:nvSpPr>
          <p:cNvPr id="12" name="矩形 11"/>
          <p:cNvSpPr/>
          <p:nvPr/>
        </p:nvSpPr>
        <p:spPr>
          <a:xfrm>
            <a:off x="587717" y="1482202"/>
            <a:ext cx="3156252" cy="400110"/>
          </a:xfrm>
          <a:prstGeom prst="rect">
            <a:avLst/>
          </a:prstGeom>
        </p:spPr>
        <p:txBody>
          <a:bodyPr wrap="square">
            <a:spAutoFit/>
          </a:bodyPr>
          <a:lstStyle/>
          <a:p>
            <a:r>
              <a:rPr lang="zh-CN" altLang="en-US" sz="2000" b="1" dirty="0">
                <a:solidFill>
                  <a:srgbClr val="FFFF00"/>
                </a:solidFill>
              </a:rPr>
              <a:t>改革开放迈出重大步伐</a:t>
            </a:r>
            <a:endParaRPr lang="zh-CN" altLang="en-US" sz="2000" dirty="0">
              <a:solidFill>
                <a:srgbClr val="FFFF00"/>
              </a:solidFill>
            </a:endParaRPr>
          </a:p>
        </p:txBody>
      </p:sp>
      <p:pic>
        <p:nvPicPr>
          <p:cNvPr id="15" name="图片 14">
            <a:extLst>
              <a:ext uri="{FF2B5EF4-FFF2-40B4-BE49-F238E27FC236}">
                <a16:creationId xmlns="" xmlns:a16="http://schemas.microsoft.com/office/drawing/2014/main" id="{4085C3C3-57F0-44E0-9225-20927E2780F6}"/>
              </a:ext>
            </a:extLst>
          </p:cNvPr>
          <p:cNvPicPr>
            <a:picLocks noChangeAspect="1"/>
          </p:cNvPicPr>
          <p:nvPr/>
        </p:nvPicPr>
        <p:blipFill>
          <a:blip r:embed="rId7" cstate="print">
            <a:extLst>
              <a:ext uri="{28A0092B-C50C-407E-A947-70E740481C1C}">
                <a14:useLocalDpi xmlns="" xmlns:a14="http://schemas.microsoft.com/office/drawing/2010/main" val="0"/>
              </a:ext>
            </a:extLst>
          </a:blip>
          <a:stretch>
            <a:fillRect/>
          </a:stretch>
        </p:blipFill>
        <p:spPr>
          <a:xfrm>
            <a:off x="4150076" y="1151285"/>
            <a:ext cx="3839955" cy="887065"/>
          </a:xfrm>
          <a:prstGeom prst="rect">
            <a:avLst/>
          </a:prstGeom>
        </p:spPr>
      </p:pic>
      <p:sp>
        <p:nvSpPr>
          <p:cNvPr id="16" name="矩形 15"/>
          <p:cNvSpPr/>
          <p:nvPr/>
        </p:nvSpPr>
        <p:spPr>
          <a:xfrm>
            <a:off x="4405612" y="1498578"/>
            <a:ext cx="2236510" cy="400110"/>
          </a:xfrm>
          <a:prstGeom prst="rect">
            <a:avLst/>
          </a:prstGeom>
        </p:spPr>
        <p:txBody>
          <a:bodyPr wrap="square">
            <a:spAutoFit/>
          </a:bodyPr>
          <a:lstStyle/>
          <a:p>
            <a:r>
              <a:rPr lang="zh-CN" altLang="en-US" sz="2000" b="1" dirty="0">
                <a:solidFill>
                  <a:srgbClr val="FFFF00"/>
                </a:solidFill>
              </a:rPr>
              <a:t>人民生活持续改善</a:t>
            </a:r>
          </a:p>
        </p:txBody>
      </p:sp>
      <p:pic>
        <p:nvPicPr>
          <p:cNvPr id="17" name="图片 16">
            <a:extLst>
              <a:ext uri="{FF2B5EF4-FFF2-40B4-BE49-F238E27FC236}">
                <a16:creationId xmlns="" xmlns:a16="http://schemas.microsoft.com/office/drawing/2014/main" id="{4085C3C3-57F0-44E0-9225-20927E2780F6}"/>
              </a:ext>
            </a:extLst>
          </p:cNvPr>
          <p:cNvPicPr>
            <a:picLocks noChangeAspect="1"/>
          </p:cNvPicPr>
          <p:nvPr/>
        </p:nvPicPr>
        <p:blipFill>
          <a:blip r:embed="rId7" cstate="print">
            <a:extLst>
              <a:ext uri="{28A0092B-C50C-407E-A947-70E740481C1C}">
                <a14:useLocalDpi xmlns="" xmlns:a14="http://schemas.microsoft.com/office/drawing/2010/main" val="0"/>
              </a:ext>
            </a:extLst>
          </a:blip>
          <a:stretch>
            <a:fillRect/>
          </a:stretch>
        </p:blipFill>
        <p:spPr>
          <a:xfrm>
            <a:off x="8112398" y="1151285"/>
            <a:ext cx="3839955" cy="887065"/>
          </a:xfrm>
          <a:prstGeom prst="rect">
            <a:avLst/>
          </a:prstGeom>
        </p:spPr>
      </p:pic>
      <p:sp>
        <p:nvSpPr>
          <p:cNvPr id="18" name="矩形 17"/>
          <p:cNvSpPr/>
          <p:nvPr/>
        </p:nvSpPr>
        <p:spPr>
          <a:xfrm>
            <a:off x="8367935" y="1498578"/>
            <a:ext cx="2749471" cy="400110"/>
          </a:xfrm>
          <a:prstGeom prst="rect">
            <a:avLst/>
          </a:prstGeom>
        </p:spPr>
        <p:txBody>
          <a:bodyPr wrap="square">
            <a:spAutoFit/>
          </a:bodyPr>
          <a:lstStyle/>
          <a:p>
            <a:r>
              <a:rPr lang="zh-CN" altLang="en-US" sz="2000" dirty="0">
                <a:solidFill>
                  <a:srgbClr val="FFFF00"/>
                </a:solidFill>
              </a:rPr>
              <a:t>生态环境</a:t>
            </a:r>
            <a:r>
              <a:rPr lang="zh-CN" altLang="en-US" sz="2000" b="1" dirty="0">
                <a:solidFill>
                  <a:srgbClr val="FFFF00"/>
                </a:solidFill>
              </a:rPr>
              <a:t>状况逐步好转</a:t>
            </a:r>
          </a:p>
        </p:txBody>
      </p:sp>
      <p:sp>
        <p:nvSpPr>
          <p:cNvPr id="3" name="剪去单角的矩形 2"/>
          <p:cNvSpPr/>
          <p:nvPr/>
        </p:nvSpPr>
        <p:spPr>
          <a:xfrm rot="5400000">
            <a:off x="103840" y="2587837"/>
            <a:ext cx="4007780" cy="3182725"/>
          </a:xfrm>
          <a:prstGeom prst="snip1Rect">
            <a:avLst>
              <a:gd name="adj" fmla="val 1484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688852" y="2356729"/>
            <a:ext cx="2837756" cy="3726469"/>
          </a:xfrm>
          <a:prstGeom prst="rect">
            <a:avLst/>
          </a:prstGeom>
        </p:spPr>
        <p:txBody>
          <a:bodyPr wrap="square">
            <a:spAutoFit/>
          </a:bodyPr>
          <a:lstStyle/>
          <a:p>
            <a:pPr algn="just">
              <a:lnSpc>
                <a:spcPct val="120000"/>
              </a:lnSpc>
            </a:pPr>
            <a:r>
              <a:rPr lang="zh-CN" altLang="en-US" dirty="0">
                <a:solidFill>
                  <a:schemeClr val="bg1">
                    <a:lumMod val="95000"/>
                  </a:schemeClr>
                </a:solidFill>
                <a:latin typeface="思源黑体 CN Normal" panose="020B0400000000000000" pitchFamily="34" charset="-122"/>
                <a:ea typeface="思源黑体 CN Normal" panose="020B0400000000000000" pitchFamily="34" charset="-122"/>
              </a:rPr>
              <a:t>改革全面发力、多点突破、纵深推进，重要领域和关键环节改革取得突破性进展。简政放权、放管结合、优化服务等改革推动政府职能发生深刻转变，市场活力和社会创造力明显增强。“一带一路”建设成效显着，对外贸易和利用外资结构优化、规模稳居世界前列。</a:t>
            </a:r>
          </a:p>
        </p:txBody>
      </p:sp>
      <p:sp>
        <p:nvSpPr>
          <p:cNvPr id="20" name="剪去单角的矩形 19"/>
          <p:cNvSpPr/>
          <p:nvPr/>
        </p:nvSpPr>
        <p:spPr>
          <a:xfrm rot="5400000">
            <a:off x="3993084" y="2587837"/>
            <a:ext cx="4007780" cy="3182725"/>
          </a:xfrm>
          <a:prstGeom prst="snip1Rect">
            <a:avLst>
              <a:gd name="adj" fmla="val 1484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4578096" y="2356729"/>
            <a:ext cx="2837756" cy="3394904"/>
          </a:xfrm>
          <a:prstGeom prst="rect">
            <a:avLst/>
          </a:prstGeom>
        </p:spPr>
        <p:txBody>
          <a:bodyPr wrap="square">
            <a:spAutoFit/>
          </a:bodyPr>
          <a:lstStyle/>
          <a:p>
            <a:pPr algn="just">
              <a:lnSpc>
                <a:spcPct val="120000"/>
              </a:lnSpc>
            </a:pPr>
            <a:r>
              <a:rPr lang="zh-CN" altLang="en-US" dirty="0">
                <a:solidFill>
                  <a:schemeClr val="bg1">
                    <a:lumMod val="95000"/>
                  </a:schemeClr>
                </a:solidFill>
                <a:latin typeface="思源黑体 CN Normal" panose="020B0400000000000000" pitchFamily="34" charset="-122"/>
                <a:ea typeface="思源黑体 CN Normal" panose="020B0400000000000000" pitchFamily="34" charset="-122"/>
              </a:rPr>
              <a:t>脱贫攻坚取得决定性进展，贫困人口减少</a:t>
            </a:r>
            <a:r>
              <a:rPr lang="en-US" altLang="zh-CN" dirty="0">
                <a:solidFill>
                  <a:schemeClr val="bg1">
                    <a:lumMod val="95000"/>
                  </a:schemeClr>
                </a:solidFill>
                <a:latin typeface="思源黑体 CN Normal" panose="020B0400000000000000" pitchFamily="34" charset="-122"/>
                <a:ea typeface="思源黑体 CN Normal" panose="020B0400000000000000" pitchFamily="34" charset="-122"/>
              </a:rPr>
              <a:t>6800</a:t>
            </a:r>
            <a:r>
              <a:rPr lang="zh-CN" altLang="en-US" dirty="0">
                <a:solidFill>
                  <a:schemeClr val="bg1">
                    <a:lumMod val="95000"/>
                  </a:schemeClr>
                </a:solidFill>
                <a:latin typeface="思源黑体 CN Normal" panose="020B0400000000000000" pitchFamily="34" charset="-122"/>
                <a:ea typeface="思源黑体 CN Normal" panose="020B0400000000000000" pitchFamily="34" charset="-122"/>
              </a:rPr>
              <a:t>多万，易地扶贫搬迁</a:t>
            </a:r>
            <a:r>
              <a:rPr lang="en-US" altLang="zh-CN" dirty="0">
                <a:solidFill>
                  <a:schemeClr val="bg1">
                    <a:lumMod val="95000"/>
                  </a:schemeClr>
                </a:solidFill>
                <a:latin typeface="思源黑体 CN Normal" panose="020B0400000000000000" pitchFamily="34" charset="-122"/>
                <a:ea typeface="思源黑体 CN Normal" panose="020B0400000000000000" pitchFamily="34" charset="-122"/>
              </a:rPr>
              <a:t>830</a:t>
            </a:r>
            <a:r>
              <a:rPr lang="zh-CN" altLang="en-US" dirty="0">
                <a:solidFill>
                  <a:schemeClr val="bg1">
                    <a:lumMod val="95000"/>
                  </a:schemeClr>
                </a:solidFill>
                <a:latin typeface="思源黑体 CN Normal" panose="020B0400000000000000" pitchFamily="34" charset="-122"/>
                <a:ea typeface="思源黑体 CN Normal" panose="020B0400000000000000" pitchFamily="34" charset="-122"/>
              </a:rPr>
              <a:t>万人，贫困发生率由</a:t>
            </a:r>
            <a:r>
              <a:rPr lang="en-US" altLang="zh-CN" dirty="0">
                <a:solidFill>
                  <a:schemeClr val="bg1">
                    <a:lumMod val="95000"/>
                  </a:schemeClr>
                </a:solidFill>
                <a:latin typeface="思源黑体 CN Normal" panose="020B0400000000000000" pitchFamily="34" charset="-122"/>
                <a:ea typeface="思源黑体 CN Normal" panose="020B0400000000000000" pitchFamily="34" charset="-122"/>
              </a:rPr>
              <a:t>10.2%</a:t>
            </a:r>
            <a:r>
              <a:rPr lang="zh-CN" altLang="en-US" dirty="0">
                <a:solidFill>
                  <a:schemeClr val="bg1">
                    <a:lumMod val="95000"/>
                  </a:schemeClr>
                </a:solidFill>
                <a:latin typeface="思源黑体 CN Normal" panose="020B0400000000000000" pitchFamily="34" charset="-122"/>
                <a:ea typeface="思源黑体 CN Normal" panose="020B0400000000000000" pitchFamily="34" charset="-122"/>
              </a:rPr>
              <a:t>下降到</a:t>
            </a:r>
            <a:r>
              <a:rPr lang="en-US" altLang="zh-CN" dirty="0">
                <a:solidFill>
                  <a:schemeClr val="bg1">
                    <a:lumMod val="95000"/>
                  </a:schemeClr>
                </a:solidFill>
                <a:latin typeface="思源黑体 CN Normal" panose="020B0400000000000000" pitchFamily="34" charset="-122"/>
                <a:ea typeface="思源黑体 CN Normal" panose="020B0400000000000000" pitchFamily="34" charset="-122"/>
              </a:rPr>
              <a:t>3.1%</a:t>
            </a:r>
            <a:r>
              <a:rPr lang="zh-CN" altLang="en-US" dirty="0">
                <a:solidFill>
                  <a:schemeClr val="bg1">
                    <a:lumMod val="95000"/>
                  </a:schemeClr>
                </a:solidFill>
                <a:latin typeface="思源黑体 CN Normal" panose="020B0400000000000000" pitchFamily="34" charset="-122"/>
                <a:ea typeface="思源黑体 CN Normal" panose="020B0400000000000000" pitchFamily="34" charset="-122"/>
              </a:rPr>
              <a:t>。居民收入年均增长</a:t>
            </a:r>
            <a:r>
              <a:rPr lang="en-US" altLang="zh-CN" dirty="0">
                <a:solidFill>
                  <a:schemeClr val="bg1">
                    <a:lumMod val="95000"/>
                  </a:schemeClr>
                </a:solidFill>
                <a:latin typeface="思源黑体 CN Normal" panose="020B0400000000000000" pitchFamily="34" charset="-122"/>
                <a:ea typeface="思源黑体 CN Normal" panose="020B0400000000000000" pitchFamily="34" charset="-122"/>
              </a:rPr>
              <a:t>7.4%</a:t>
            </a:r>
            <a:r>
              <a:rPr lang="zh-CN" altLang="en-US" dirty="0">
                <a:solidFill>
                  <a:schemeClr val="bg1">
                    <a:lumMod val="95000"/>
                  </a:schemeClr>
                </a:solidFill>
                <a:latin typeface="思源黑体 CN Normal" panose="020B0400000000000000" pitchFamily="34" charset="-122"/>
                <a:ea typeface="思源黑体 CN Normal" panose="020B0400000000000000" pitchFamily="34" charset="-122"/>
              </a:rPr>
              <a:t>、超过经济增速，形成世界上人口最多的中等收入群体。出境旅游人次由</a:t>
            </a:r>
            <a:r>
              <a:rPr lang="en-US" altLang="zh-CN" dirty="0">
                <a:solidFill>
                  <a:schemeClr val="bg1">
                    <a:lumMod val="95000"/>
                  </a:schemeClr>
                </a:solidFill>
                <a:latin typeface="思源黑体 CN Normal" panose="020B0400000000000000" pitchFamily="34" charset="-122"/>
                <a:ea typeface="思源黑体 CN Normal" panose="020B0400000000000000" pitchFamily="34" charset="-122"/>
              </a:rPr>
              <a:t>8300</a:t>
            </a:r>
            <a:r>
              <a:rPr lang="zh-CN" altLang="en-US" dirty="0">
                <a:solidFill>
                  <a:schemeClr val="bg1">
                    <a:lumMod val="95000"/>
                  </a:schemeClr>
                </a:solidFill>
                <a:latin typeface="思源黑体 CN Normal" panose="020B0400000000000000" pitchFamily="34" charset="-122"/>
                <a:ea typeface="思源黑体 CN Normal" panose="020B0400000000000000" pitchFamily="34" charset="-122"/>
              </a:rPr>
              <a:t>万增加到</a:t>
            </a:r>
            <a:r>
              <a:rPr lang="en-US" altLang="zh-CN" dirty="0">
                <a:solidFill>
                  <a:schemeClr val="bg1">
                    <a:lumMod val="95000"/>
                  </a:schemeClr>
                </a:solidFill>
                <a:latin typeface="思源黑体 CN Normal" panose="020B0400000000000000" pitchFamily="34" charset="-122"/>
                <a:ea typeface="思源黑体 CN Normal" panose="020B0400000000000000" pitchFamily="34" charset="-122"/>
              </a:rPr>
              <a:t>1</a:t>
            </a:r>
            <a:r>
              <a:rPr lang="zh-CN" altLang="en-US" dirty="0">
                <a:solidFill>
                  <a:schemeClr val="bg1">
                    <a:lumMod val="95000"/>
                  </a:schemeClr>
                </a:solidFill>
                <a:latin typeface="思源黑体 CN Normal" panose="020B0400000000000000" pitchFamily="34" charset="-122"/>
                <a:ea typeface="思源黑体 CN Normal" panose="020B0400000000000000" pitchFamily="34" charset="-122"/>
              </a:rPr>
              <a:t>亿</a:t>
            </a:r>
            <a:r>
              <a:rPr lang="en-US" altLang="zh-CN" dirty="0">
                <a:solidFill>
                  <a:schemeClr val="bg1">
                    <a:lumMod val="95000"/>
                  </a:schemeClr>
                </a:solidFill>
                <a:latin typeface="思源黑体 CN Normal" panose="020B0400000000000000" pitchFamily="34" charset="-122"/>
                <a:ea typeface="思源黑体 CN Normal" panose="020B0400000000000000" pitchFamily="34" charset="-122"/>
              </a:rPr>
              <a:t>3</a:t>
            </a:r>
            <a:r>
              <a:rPr lang="zh-CN" altLang="en-US" dirty="0">
                <a:solidFill>
                  <a:schemeClr val="bg1">
                    <a:lumMod val="95000"/>
                  </a:schemeClr>
                </a:solidFill>
                <a:latin typeface="思源黑体 CN Normal" panose="020B0400000000000000" pitchFamily="34" charset="-122"/>
                <a:ea typeface="思源黑体 CN Normal" panose="020B0400000000000000" pitchFamily="34" charset="-122"/>
              </a:rPr>
              <a:t>千多万。</a:t>
            </a:r>
          </a:p>
        </p:txBody>
      </p:sp>
      <p:sp>
        <p:nvSpPr>
          <p:cNvPr id="22" name="剪去单角的矩形 21"/>
          <p:cNvSpPr/>
          <p:nvPr/>
        </p:nvSpPr>
        <p:spPr>
          <a:xfrm rot="5400000">
            <a:off x="7955407" y="2587837"/>
            <a:ext cx="4007780" cy="3182725"/>
          </a:xfrm>
          <a:prstGeom prst="snip1Rect">
            <a:avLst>
              <a:gd name="adj" fmla="val 1484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8540419" y="2356729"/>
            <a:ext cx="2837756" cy="3524555"/>
          </a:xfrm>
          <a:prstGeom prst="rect">
            <a:avLst/>
          </a:prstGeom>
        </p:spPr>
        <p:txBody>
          <a:bodyPr wrap="square">
            <a:spAutoFit/>
          </a:bodyPr>
          <a:lstStyle/>
          <a:p>
            <a:pPr algn="just">
              <a:lnSpc>
                <a:spcPct val="120000"/>
              </a:lnSpc>
            </a:pPr>
            <a:r>
              <a:rPr lang="zh-CN" altLang="en-US" sz="1700" dirty="0">
                <a:solidFill>
                  <a:schemeClr val="bg1">
                    <a:lumMod val="95000"/>
                  </a:schemeClr>
                </a:solidFill>
                <a:latin typeface="思源黑体 CN Normal" panose="020B0400000000000000" pitchFamily="34" charset="-122"/>
                <a:ea typeface="思源黑体 CN Normal" panose="020B0400000000000000" pitchFamily="34" charset="-122"/>
              </a:rPr>
              <a:t>生态环境状况逐步好转。制定实施大气、水、土壤污染防治三个“十条”并取得扎实成效。单位国内生产总值能耗、水耗均下降</a:t>
            </a:r>
            <a:r>
              <a:rPr lang="en-US" altLang="zh-CN" sz="1700" dirty="0">
                <a:solidFill>
                  <a:schemeClr val="bg1">
                    <a:lumMod val="95000"/>
                  </a:schemeClr>
                </a:solidFill>
                <a:latin typeface="思源黑体 CN Normal" panose="020B0400000000000000" pitchFamily="34" charset="-122"/>
                <a:ea typeface="思源黑体 CN Normal" panose="020B0400000000000000" pitchFamily="34" charset="-122"/>
              </a:rPr>
              <a:t>20%</a:t>
            </a:r>
            <a:r>
              <a:rPr lang="zh-CN" altLang="en-US" sz="1700" dirty="0">
                <a:solidFill>
                  <a:schemeClr val="bg1">
                    <a:lumMod val="95000"/>
                  </a:schemeClr>
                </a:solidFill>
                <a:latin typeface="思源黑体 CN Normal" panose="020B0400000000000000" pitchFamily="34" charset="-122"/>
                <a:ea typeface="思源黑体 CN Normal" panose="020B0400000000000000" pitchFamily="34" charset="-122"/>
              </a:rPr>
              <a:t>以上，主要污染物排放量持续下降，重点城市重污染天数减少一半，森林面积增加</a:t>
            </a:r>
            <a:r>
              <a:rPr lang="en-US" altLang="zh-CN" sz="1700" dirty="0">
                <a:solidFill>
                  <a:schemeClr val="bg1">
                    <a:lumMod val="95000"/>
                  </a:schemeClr>
                </a:solidFill>
                <a:latin typeface="思源黑体 CN Normal" panose="020B0400000000000000" pitchFamily="34" charset="-122"/>
                <a:ea typeface="思源黑体 CN Normal" panose="020B0400000000000000" pitchFamily="34" charset="-122"/>
              </a:rPr>
              <a:t>1.63</a:t>
            </a:r>
            <a:r>
              <a:rPr lang="zh-CN" altLang="en-US" sz="1700" dirty="0">
                <a:solidFill>
                  <a:schemeClr val="bg1">
                    <a:lumMod val="95000"/>
                  </a:schemeClr>
                </a:solidFill>
                <a:latin typeface="思源黑体 CN Normal" panose="020B0400000000000000" pitchFamily="34" charset="-122"/>
                <a:ea typeface="思源黑体 CN Normal" panose="020B0400000000000000" pitchFamily="34" charset="-122"/>
              </a:rPr>
              <a:t>亿亩，沙化土地面积年均缩减近</a:t>
            </a:r>
            <a:r>
              <a:rPr lang="en-US" altLang="zh-CN" sz="1700" dirty="0">
                <a:solidFill>
                  <a:schemeClr val="bg1">
                    <a:lumMod val="95000"/>
                  </a:schemeClr>
                </a:solidFill>
                <a:latin typeface="思源黑体 CN Normal" panose="020B0400000000000000" pitchFamily="34" charset="-122"/>
                <a:ea typeface="思源黑体 CN Normal" panose="020B0400000000000000" pitchFamily="34" charset="-122"/>
              </a:rPr>
              <a:t>2000</a:t>
            </a:r>
            <a:r>
              <a:rPr lang="zh-CN" altLang="en-US" sz="1700" dirty="0">
                <a:solidFill>
                  <a:schemeClr val="bg1">
                    <a:lumMod val="95000"/>
                  </a:schemeClr>
                </a:solidFill>
                <a:latin typeface="思源黑体 CN Normal" panose="020B0400000000000000" pitchFamily="34" charset="-122"/>
                <a:ea typeface="思源黑体 CN Normal" panose="020B0400000000000000" pitchFamily="34" charset="-122"/>
              </a:rPr>
              <a:t>平方公里，绿色发展呈现可喜局面。 </a:t>
            </a:r>
          </a:p>
        </p:txBody>
      </p:sp>
    </p:spTree>
    <p:extLst>
      <p:ext uri="{BB962C8B-B14F-4D97-AF65-F5344CB8AC3E}">
        <p14:creationId xmlns="" xmlns:p14="http://schemas.microsoft.com/office/powerpoint/2010/main" val="2386639799"/>
      </p:ext>
    </p:extLst>
  </p:cSld>
  <p:clrMapOvr>
    <a:masterClrMapping/>
  </p:clrMapOvr>
  <p:transition spd="slow" advClick="0" advTm="2000">
    <p:push dir="u"/>
  </p:transition>
  <p:timing>
    <p:tnLst>
      <p:par>
        <p:cTn id="1" dur="indefinite" restart="never" nodeType="tmRoot"/>
      </p:par>
    </p:tnLst>
  </p:timing>
</p:sld>
</file>

<file path=ppt/theme/theme1.xml><?xml version="1.0" encoding="utf-8"?>
<a:theme xmlns:a="http://schemas.openxmlformats.org/drawingml/2006/main" name="千图网拥有20W+精美PPT模板 更多PPT模板下载至：www.58pic.com/office/ppt​​​​">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1039</TotalTime>
  <Words>1696</Words>
  <Application>Microsoft Office PowerPoint</Application>
  <PresentationFormat>自定义</PresentationFormat>
  <Paragraphs>213</Paragraphs>
  <Slides>24</Slides>
  <Notes>0</Notes>
  <HiddenSlides>0</HiddenSlides>
  <MMClips>0</MMClips>
  <ScaleCrop>false</ScaleCrop>
  <HeadingPairs>
    <vt:vector size="4" baseType="variant">
      <vt:variant>
        <vt:lpstr>主题</vt:lpstr>
      </vt:variant>
      <vt:variant>
        <vt:i4>1</vt:i4>
      </vt:variant>
      <vt:variant>
        <vt:lpstr>幻灯片标题</vt:lpstr>
      </vt:variant>
      <vt:variant>
        <vt:i4>24</vt:i4>
      </vt:variant>
    </vt:vector>
  </HeadingPairs>
  <TitlesOfParts>
    <vt:vector size="25" baseType="lpstr">
      <vt:lpstr>千图网拥有20W+精美PPT模板 更多PPT模板下载至：www.58pic.com/office/ppt​​​​</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hlf</cp:lastModifiedBy>
  <cp:revision>208</cp:revision>
  <dcterms:created xsi:type="dcterms:W3CDTF">2018-03-08T03:41:23Z</dcterms:created>
  <dcterms:modified xsi:type="dcterms:W3CDTF">2018-03-13T01:44:36Z</dcterms:modified>
</cp:coreProperties>
</file>