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4" r:id="rId5"/>
    <p:sldId id="256" r:id="rId6"/>
    <p:sldId id="261" r:id="rId7"/>
    <p:sldId id="260"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0000"/>
    <a:srgbClr val="E60012"/>
    <a:srgbClr val="F18C93"/>
    <a:srgbClr val="F9BDC7"/>
    <a:srgbClr val="F165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1" d="100"/>
          <a:sy n="71" d="100"/>
        </p:scale>
        <p:origin x="58" y="21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1807983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8675916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20709983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172925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7467085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20268315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9894698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9017299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26113939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42766095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D24914A-AEF1-4654-9624-93A2235ED55A}" type="datetimeFigureOut">
              <a:rPr lang="zh-CN" altLang="en-US" smtClean="0"/>
              <a:t>2017/8/16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081A1F-100A-4E15-A484-3F24ACF97160}" type="slidenum">
              <a:rPr lang="zh-CN" altLang="en-US" smtClean="0"/>
              <a:t>‹#›</a:t>
            </a:fld>
            <a:endParaRPr lang="zh-CN" altLang="en-US"/>
          </a:p>
        </p:txBody>
      </p:sp>
    </p:spTree>
    <p:extLst>
      <p:ext uri="{BB962C8B-B14F-4D97-AF65-F5344CB8AC3E}">
        <p14:creationId xmlns:p14="http://schemas.microsoft.com/office/powerpoint/2010/main" val="17400951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78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4914A-AEF1-4654-9624-93A2235ED55A}" type="datetimeFigureOut">
              <a:rPr lang="zh-CN" altLang="en-US" smtClean="0"/>
              <a:t>2017/8/16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081A1F-100A-4E15-A484-3F24ACF97160}" type="slidenum">
              <a:rPr lang="zh-CN" altLang="en-US" smtClean="0"/>
              <a:t>‹#›</a:t>
            </a:fld>
            <a:endParaRPr lang="zh-CN" altLang="en-US"/>
          </a:p>
        </p:txBody>
      </p:sp>
      <p:pic>
        <p:nvPicPr>
          <p:cNvPr id="8" name="Picture 9" descr="C:\Users\Administrator\Desktop\素材\Nipic_3554136_20140208100906557381111.jp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215887"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754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0" y="1401474"/>
            <a:ext cx="12192000" cy="5543758"/>
          </a:xfrm>
          <a:prstGeom prst="rect">
            <a:avLst/>
          </a:prstGeom>
        </p:spPr>
      </p:pic>
      <p:sp>
        <p:nvSpPr>
          <p:cNvPr id="6" name="文本框 5"/>
          <p:cNvSpPr txBox="1"/>
          <p:nvPr/>
        </p:nvSpPr>
        <p:spPr>
          <a:xfrm>
            <a:off x="4920595" y="1642925"/>
            <a:ext cx="6803571" cy="1754326"/>
          </a:xfrm>
          <a:prstGeom prst="rect">
            <a:avLst/>
          </a:prstGeom>
          <a:noFill/>
        </p:spPr>
        <p:txBody>
          <a:bodyPr wrap="square" rtlCol="0">
            <a:spAutoFit/>
          </a:bodyPr>
          <a:lstStyle/>
          <a:p>
            <a:r>
              <a:rPr lang="zh-CN" altLang="en-US" sz="5400" b="1" dirty="0" smtClean="0">
                <a:solidFill>
                  <a:srgbClr val="C00000"/>
                </a:solidFill>
                <a:latin typeface="华文中宋" panose="02010600040101010101" pitchFamily="2" charset="-122"/>
                <a:ea typeface="华文中宋" panose="02010600040101010101" pitchFamily="2" charset="-122"/>
              </a:rPr>
              <a:t>中国共产党</a:t>
            </a:r>
            <a:br>
              <a:rPr lang="zh-CN" altLang="en-US" sz="5400" b="1" dirty="0" smtClean="0">
                <a:solidFill>
                  <a:srgbClr val="C00000"/>
                </a:solidFill>
                <a:latin typeface="华文中宋" panose="02010600040101010101" pitchFamily="2" charset="-122"/>
                <a:ea typeface="华文中宋" panose="02010600040101010101" pitchFamily="2" charset="-122"/>
              </a:rPr>
            </a:br>
            <a:r>
              <a:rPr lang="zh-CN" altLang="en-US" sz="5400" b="1" dirty="0" smtClean="0">
                <a:solidFill>
                  <a:srgbClr val="C00000"/>
                </a:solidFill>
                <a:latin typeface="华文中宋" panose="02010600040101010101" pitchFamily="2" charset="-122"/>
                <a:ea typeface="华文中宋" panose="02010600040101010101" pitchFamily="2" charset="-122"/>
              </a:rPr>
              <a:t>入党誓词的历史沿革</a:t>
            </a:r>
            <a:endParaRPr lang="zh-CN" altLang="en-US" sz="5400" b="1" dirty="0">
              <a:solidFill>
                <a:srgbClr val="C00000"/>
              </a:solidFill>
              <a:latin typeface="华文中宋" panose="02010600040101010101" pitchFamily="2" charset="-122"/>
              <a:ea typeface="华文中宋" panose="02010600040101010101" pitchFamily="2" charset="-122"/>
            </a:endParaRPr>
          </a:p>
        </p:txBody>
      </p:sp>
      <p:pic>
        <p:nvPicPr>
          <p:cNvPr id="7"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8770" y="1524001"/>
            <a:ext cx="2432848" cy="1992174"/>
          </a:xfrm>
          <a:prstGeom prst="rect">
            <a:avLst/>
          </a:prstGeom>
          <a:noFill/>
          <a:extLst>
            <a:ext uri="{909E8E84-426E-40DD-AFC4-6F175D3DCCD1}">
              <a14:hiddenFill xmlns:a14="http://schemas.microsoft.com/office/drawing/2010/main">
                <a:solidFill>
                  <a:srgbClr val="FFFFFF"/>
                </a:solidFill>
              </a14:hiddenFill>
            </a:ext>
          </a:extLst>
        </p:spPr>
      </p:pic>
      <p:pic>
        <p:nvPicPr>
          <p:cNvPr id="2" name="金波 - 入党宣誓 (原版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0730" y="6975339"/>
            <a:ext cx="487363" cy="487363"/>
          </a:xfrm>
          <a:prstGeom prst="rect">
            <a:avLst/>
          </a:prstGeom>
        </p:spPr>
      </p:pic>
    </p:spTree>
    <p:extLst>
      <p:ext uri="{BB962C8B-B14F-4D97-AF65-F5344CB8AC3E}">
        <p14:creationId xmlns:p14="http://schemas.microsoft.com/office/powerpoint/2010/main" val="16869491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
                                      <p:cBhvr>
                                        <p:cTn id="6" dur="1" fill="hold"/>
                                        <p:tgtEl>
                                          <p:spTgt spid="2"/>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500" fill="hold"/>
                                        <p:tgtEl>
                                          <p:spTgt spid="4"/>
                                        </p:tgtEl>
                                        <p:attrNameLst>
                                          <p:attrName>ppt_x</p:attrName>
                                        </p:attrNameLst>
                                      </p:cBhvr>
                                      <p:tavLst>
                                        <p:tav tm="0">
                                          <p:val>
                                            <p:strVal val="#ppt_x"/>
                                          </p:val>
                                        </p:tav>
                                        <p:tav tm="100000">
                                          <p:val>
                                            <p:strVal val="#ppt_x"/>
                                          </p:val>
                                        </p:tav>
                                      </p:tavLst>
                                    </p:anim>
                                    <p:anim calcmode="lin" valueType="num">
                                      <p:cBhvr additive="base">
                                        <p:cTn id="11" dur="1500" fill="hold"/>
                                        <p:tgtEl>
                                          <p:spTgt spid="4"/>
                                        </p:tgtEl>
                                        <p:attrNameLst>
                                          <p:attrName>ppt_y</p:attrName>
                                        </p:attrNameLst>
                                      </p:cBhvr>
                                      <p:tavLst>
                                        <p:tav tm="0">
                                          <p:val>
                                            <p:strVal val="1+#ppt_h/2"/>
                                          </p:val>
                                        </p:tav>
                                        <p:tav tm="100000">
                                          <p:val>
                                            <p:strVal val="#ppt_y"/>
                                          </p:val>
                                        </p:tav>
                                      </p:tavLst>
                                    </p:anim>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Effect transition="in" filter="fade">
                                      <p:cBhvr>
                                        <p:cTn id="17" dur="750"/>
                                        <p:tgtEl>
                                          <p:spTgt spid="7"/>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2"/>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1" y="1870312"/>
            <a:ext cx="4562014" cy="707886"/>
          </a:xfrm>
          <a:prstGeom prst="rect">
            <a:avLst/>
          </a:prstGeom>
          <a:noFill/>
        </p:spPr>
        <p:txBody>
          <a:bodyPr wrap="square" rtlCol="0">
            <a:spAutoFit/>
          </a:bodyPr>
          <a:lstStyle/>
          <a:p>
            <a:r>
              <a:rPr lang="zh-CN" altLang="en-US" sz="4000" b="1" dirty="0" smtClean="0">
                <a:solidFill>
                  <a:srgbClr val="C50000"/>
                </a:solidFill>
                <a:latin typeface="华文中宋" panose="02010600040101010101" pitchFamily="2" charset="-122"/>
                <a:ea typeface="华文中宋" panose="02010600040101010101" pitchFamily="2" charset="-122"/>
              </a:rPr>
              <a:t>第</a:t>
            </a:r>
            <a:r>
              <a:rPr lang="zh-CN" altLang="en-US" sz="4000" b="1" dirty="0">
                <a:solidFill>
                  <a:srgbClr val="C50000"/>
                </a:solidFill>
                <a:latin typeface="华文中宋" panose="02010600040101010101" pitchFamily="2" charset="-122"/>
                <a:ea typeface="华文中宋" panose="02010600040101010101" pitchFamily="2" charset="-122"/>
              </a:rPr>
              <a:t>二</a:t>
            </a:r>
            <a:r>
              <a:rPr lang="zh-CN" altLang="en-US" sz="4000" b="1" dirty="0" smtClean="0">
                <a:solidFill>
                  <a:srgbClr val="C50000"/>
                </a:solidFill>
                <a:latin typeface="华文中宋" panose="02010600040101010101" pitchFamily="2" charset="-122"/>
                <a:ea typeface="华文中宋" panose="02010600040101010101" pitchFamily="2" charset="-122"/>
              </a:rPr>
              <a:t>章 </a:t>
            </a:r>
            <a:r>
              <a:rPr lang="en-US" altLang="zh-CN" sz="4000" b="1" dirty="0" smtClean="0">
                <a:solidFill>
                  <a:srgbClr val="C50000"/>
                </a:solidFill>
                <a:latin typeface="华文中宋" panose="02010600040101010101" pitchFamily="2" charset="-122"/>
                <a:ea typeface="华文中宋" panose="02010600040101010101" pitchFamily="2" charset="-122"/>
              </a:rPr>
              <a:t>: </a:t>
            </a:r>
            <a:r>
              <a:rPr lang="zh-CN" altLang="en-US" sz="4000" b="1" dirty="0" smtClean="0">
                <a:solidFill>
                  <a:srgbClr val="C50000"/>
                </a:solidFill>
                <a:latin typeface="华文中宋" panose="02010600040101010101" pitchFamily="2" charset="-122"/>
                <a:ea typeface="华文中宋" panose="02010600040101010101" pitchFamily="2" charset="-122"/>
              </a:rPr>
              <a:t>抗战</a:t>
            </a:r>
            <a:r>
              <a:rPr lang="zh-CN" altLang="en-US" sz="4000" b="1" dirty="0">
                <a:solidFill>
                  <a:srgbClr val="C50000"/>
                </a:solidFill>
                <a:latin typeface="华文中宋" panose="02010600040101010101" pitchFamily="2" charset="-122"/>
                <a:ea typeface="华文中宋" panose="02010600040101010101" pitchFamily="2" charset="-122"/>
              </a:rPr>
              <a:t>时期</a:t>
            </a: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27807260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抗战时期</a:t>
            </a:r>
          </a:p>
        </p:txBody>
      </p:sp>
      <p:sp>
        <p:nvSpPr>
          <p:cNvPr id="11" name="矩形 10"/>
          <p:cNvSpPr/>
          <p:nvPr/>
        </p:nvSpPr>
        <p:spPr>
          <a:xfrm>
            <a:off x="791075" y="4700422"/>
            <a:ext cx="4049486" cy="923329"/>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15" descr="陈云"/>
          <p:cNvPicPr>
            <a:picLocks noChangeAspect="1"/>
          </p:cNvPicPr>
          <p:nvPr/>
        </p:nvPicPr>
        <p:blipFill>
          <a:blip r:embed="rId4"/>
          <a:stretch>
            <a:fillRect/>
          </a:stretch>
        </p:blipFill>
        <p:spPr>
          <a:xfrm>
            <a:off x="791075" y="1894757"/>
            <a:ext cx="4049486" cy="2805664"/>
          </a:xfrm>
          <a:prstGeom prst="rect">
            <a:avLst/>
          </a:prstGeom>
        </p:spPr>
      </p:pic>
      <p:sp>
        <p:nvSpPr>
          <p:cNvPr id="17" name="文本框 16"/>
          <p:cNvSpPr txBox="1"/>
          <p:nvPr/>
        </p:nvSpPr>
        <p:spPr>
          <a:xfrm>
            <a:off x="933360" y="4700421"/>
            <a:ext cx="3764915" cy="923330"/>
          </a:xfrm>
          <a:prstGeom prst="rect">
            <a:avLst/>
          </a:prstGeom>
          <a:noFill/>
        </p:spPr>
        <p:txBody>
          <a:bodyPr wrap="square" rtlCol="0">
            <a:spAutoFit/>
          </a:bodyPr>
          <a:lstStyle/>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陈云（1905.06.13－1995.04.10）</a:t>
            </a:r>
          </a:p>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伟大的无产阶级革命家、政治家</a:t>
            </a:r>
          </a:p>
        </p:txBody>
      </p:sp>
      <p:sp>
        <p:nvSpPr>
          <p:cNvPr id="19" name="文本框 18"/>
          <p:cNvSpPr txBox="1"/>
          <p:nvPr/>
        </p:nvSpPr>
        <p:spPr>
          <a:xfrm>
            <a:off x="5609077" y="1913089"/>
            <a:ext cx="5724644" cy="4867275"/>
          </a:xfrm>
          <a:prstGeom prst="rect">
            <a:avLst/>
          </a:prstGeom>
          <a:noFill/>
        </p:spPr>
        <p:txBody>
          <a:bodyPr vert="eaVert" wrap="square" rtlCol="0">
            <a:spAutoFit/>
          </a:bodyPr>
          <a:lstStyle/>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我宣誓：</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一、终身为共产主义事业奋斗；</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二、党的利益高于一切；</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三、遵守党的纪律；</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四、不怕困难，永远为党工作；</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五、要作群众的模范；</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六、保守党的秘密；</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七、对党有信心；</a:t>
            </a:r>
          </a:p>
          <a:p>
            <a:pPr fontAlgn="auto">
              <a:lnSpc>
                <a:spcPct val="200000"/>
              </a:lnSpc>
            </a:pPr>
            <a:r>
              <a:rPr lang="zh-CN" altLang="en-US" sz="2000" dirty="0" smtClean="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八、百折不挠</a:t>
            </a: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，永不叛党。</a:t>
            </a:r>
          </a:p>
        </p:txBody>
      </p:sp>
    </p:spTree>
    <p:extLst>
      <p:ext uri="{BB962C8B-B14F-4D97-AF65-F5344CB8AC3E}">
        <p14:creationId xmlns:p14="http://schemas.microsoft.com/office/powerpoint/2010/main" val="12173108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par>
                                <p:cTn id="22" presetID="22" presetClass="entr" presetSubtype="2" fill="hold" grpId="0" nodeType="with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Effect transition="in" filter="wipe(right)">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抗战时期的入党誓词</a:t>
            </a:r>
          </a:p>
        </p:txBody>
      </p:sp>
      <p:sp>
        <p:nvSpPr>
          <p:cNvPr id="11" name="矩形 10"/>
          <p:cNvSpPr/>
          <p:nvPr/>
        </p:nvSpPr>
        <p:spPr>
          <a:xfrm>
            <a:off x="1324475" y="4347997"/>
            <a:ext cx="4049486" cy="923329"/>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descr="抗战时期农村"/>
          <p:cNvPicPr>
            <a:picLocks noChangeAspect="1"/>
          </p:cNvPicPr>
          <p:nvPr/>
        </p:nvPicPr>
        <p:blipFill>
          <a:blip r:embed="rId4"/>
          <a:stretch>
            <a:fillRect/>
          </a:stretch>
        </p:blipFill>
        <p:spPr>
          <a:xfrm>
            <a:off x="1466760" y="2176608"/>
            <a:ext cx="3839716" cy="2171387"/>
          </a:xfrm>
          <a:prstGeom prst="rect">
            <a:avLst/>
          </a:prstGeom>
        </p:spPr>
      </p:pic>
      <p:sp>
        <p:nvSpPr>
          <p:cNvPr id="12" name="文本框 11"/>
          <p:cNvSpPr txBox="1"/>
          <p:nvPr/>
        </p:nvSpPr>
        <p:spPr>
          <a:xfrm>
            <a:off x="1914484" y="4609606"/>
            <a:ext cx="2944267" cy="400110"/>
          </a:xfrm>
          <a:prstGeom prst="rect">
            <a:avLst/>
          </a:prstGeom>
          <a:noFill/>
        </p:spPr>
        <p:txBody>
          <a:bodyPr wrap="square" rtlCol="0">
            <a:spAutoFit/>
          </a:bodyPr>
          <a:lstStyle/>
          <a:p>
            <a:pPr algn="dist"/>
            <a:r>
              <a:rPr lang="zh-CN" altLang="en-US" sz="2000" b="1" dirty="0">
                <a:solidFill>
                  <a:schemeClr val="bg1"/>
                </a:solidFill>
                <a:latin typeface="华文中宋" panose="02010600040101010101" pitchFamily="2" charset="-122"/>
                <a:ea typeface="华文中宋" panose="02010600040101010101" pitchFamily="2" charset="-122"/>
              </a:rPr>
              <a:t>抗战时期的中国农村</a:t>
            </a:r>
          </a:p>
        </p:txBody>
      </p:sp>
      <p:sp>
        <p:nvSpPr>
          <p:cNvPr id="13" name="文本框 12"/>
          <p:cNvSpPr txBox="1"/>
          <p:nvPr/>
        </p:nvSpPr>
        <p:spPr>
          <a:xfrm>
            <a:off x="6717846" y="2176608"/>
            <a:ext cx="3877985" cy="4843317"/>
          </a:xfrm>
          <a:prstGeom prst="rect">
            <a:avLst/>
          </a:prstGeom>
          <a:noFill/>
        </p:spPr>
        <p:txBody>
          <a:bodyPr vert="eaVert" wrap="square" rtlCol="0">
            <a:spAutoFit/>
          </a:bodyPr>
          <a:lstStyle/>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从今天起，誓为党的工作奋斗，          要做到：</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第一，热心工作；</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第二，积极生产；</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第三，主持公道；</a:t>
            </a:r>
          </a:p>
          <a:p>
            <a:pPr fontAlgn="auto">
              <a:lnSpc>
                <a:spcPct val="200000"/>
              </a:lnSpc>
            </a:pP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第四，努力学习。</a:t>
            </a:r>
          </a:p>
        </p:txBody>
      </p:sp>
    </p:spTree>
    <p:extLst>
      <p:ext uri="{BB962C8B-B14F-4D97-AF65-F5344CB8AC3E}">
        <p14:creationId xmlns:p14="http://schemas.microsoft.com/office/powerpoint/2010/main" val="18782645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22" presetClass="entr" presetSubtype="2" fill="hold" grpId="0" nodeType="with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桌面\党政机关\素材\长城\矢量长城\线稿长城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05053" y="136477"/>
            <a:ext cx="4121140" cy="91088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8" y="337542"/>
            <a:ext cx="9115427"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核心：“要作群众的模范”和“对党有信心”</a:t>
            </a:r>
            <a:endParaRPr lang="zh-CN" altLang="en-US" sz="3600" b="1" dirty="0" smtClean="0">
              <a:solidFill>
                <a:srgbClr val="C00000"/>
              </a:solidFill>
              <a:latin typeface="华文中宋" panose="02010600040101010101" pitchFamily="2" charset="-122"/>
              <a:ea typeface="华文中宋" panose="02010600040101010101" pitchFamily="2" charset="-122"/>
            </a:endParaRPr>
          </a:p>
        </p:txBody>
      </p:sp>
      <p:pic>
        <p:nvPicPr>
          <p:cNvPr id="8" name="Picture 3" descr="C:\Users\Administrator\Desktop\线稿长城001.png">
            <a:extLst>
              <a:ext uri="{FF2B5EF4-FFF2-40B4-BE49-F238E27FC236}">
                <a16:creationId xmlns:a16="http://schemas.microsoft.com/office/drawing/2014/main" id="{AD86996C-BE28-4ED1-BF7F-F6F57AA27D9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0" y="3505200"/>
            <a:ext cx="5314717" cy="33528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965652" y="1547633"/>
            <a:ext cx="7898630" cy="3269485"/>
          </a:xfrm>
          <a:prstGeom prst="rect">
            <a:avLst/>
          </a:prstGeom>
          <a:noFill/>
        </p:spPr>
        <p:txBody>
          <a:bodyPr wrap="square" rtlCol="0">
            <a:spAutoFit/>
          </a:bodyPr>
          <a:lstStyle/>
          <a:p>
            <a:pPr>
              <a:lnSpc>
                <a:spcPct val="150000"/>
              </a:lnSpc>
            </a:pPr>
            <a:r>
              <a:rPr lang="zh-CN" altLang="en-US" sz="2000" dirty="0" smtClean="0">
                <a:solidFill>
                  <a:srgbClr val="C50000"/>
                </a:solidFill>
                <a:latin typeface="华文中宋" panose="02010600040101010101" pitchFamily="2" charset="-122"/>
                <a:ea typeface="华文中宋" panose="02010600040101010101" pitchFamily="2" charset="-122"/>
                <a:cs typeface="+mj-cs"/>
                <a:sym typeface="+mn-ea"/>
              </a:rPr>
              <a:t>抗战</a:t>
            </a: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时期随着党的政治影响的扩大和威信的提高，工人阶级和人民大众对于党员的期望越来越高，所以强调“要作群众的模范”。</a:t>
            </a:r>
            <a:br>
              <a:rPr lang="zh-CN" altLang="en-US" sz="2000" dirty="0">
                <a:solidFill>
                  <a:srgbClr val="C50000"/>
                </a:solidFill>
                <a:latin typeface="华文中宋" panose="02010600040101010101" pitchFamily="2" charset="-122"/>
                <a:ea typeface="华文中宋" panose="02010600040101010101" pitchFamily="2" charset="-122"/>
                <a:cs typeface="+mj-cs"/>
                <a:sym typeface="+mn-ea"/>
              </a:rPr>
            </a:b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    </a:t>
            </a:r>
            <a:endParaRPr lang="en-US" altLang="zh-CN" sz="2000" dirty="0" smtClean="0">
              <a:solidFill>
                <a:srgbClr val="C50000"/>
              </a:solidFill>
              <a:latin typeface="华文中宋" panose="02010600040101010101" pitchFamily="2" charset="-122"/>
              <a:ea typeface="华文中宋" panose="02010600040101010101" pitchFamily="2" charset="-122"/>
              <a:cs typeface="+mj-cs"/>
              <a:sym typeface="+mn-ea"/>
            </a:endParaRPr>
          </a:p>
          <a:p>
            <a:pPr>
              <a:lnSpc>
                <a:spcPct val="150000"/>
              </a:lnSpc>
            </a:pPr>
            <a:r>
              <a:rPr lang="zh-CN" altLang="en-US" sz="2000" dirty="0" smtClean="0">
                <a:solidFill>
                  <a:srgbClr val="C50000"/>
                </a:solidFill>
                <a:latin typeface="华文中宋" panose="02010600040101010101" pitchFamily="2" charset="-122"/>
                <a:ea typeface="华文中宋" panose="02010600040101010101" pitchFamily="2" charset="-122"/>
                <a:cs typeface="+mj-cs"/>
                <a:sym typeface="+mn-ea"/>
              </a:rPr>
              <a:t>抗日战争</a:t>
            </a: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是一场艰苦的持久战，党在领导抗战的过程中势必会遇到各种各样的困难，因此要求党员坚定革命信念，对抗战取得最终胜利充满信心，对党的前途充满信心。</a:t>
            </a:r>
            <a:br>
              <a:rPr lang="zh-CN" altLang="en-US" sz="2000" dirty="0">
                <a:solidFill>
                  <a:srgbClr val="C50000"/>
                </a:solidFill>
                <a:latin typeface="华文中宋" panose="02010600040101010101" pitchFamily="2" charset="-122"/>
                <a:ea typeface="华文中宋" panose="02010600040101010101" pitchFamily="2" charset="-122"/>
                <a:cs typeface="+mj-cs"/>
                <a:sym typeface="+mn-ea"/>
              </a:rPr>
            </a:br>
            <a:endParaRPr lang="en-US" altLang="zh-CN" sz="2000" dirty="0">
              <a:solidFill>
                <a:srgbClr val="C50000"/>
              </a:solidFill>
              <a:latin typeface="华文中宋" panose="02010600040101010101" pitchFamily="2" charset="-122"/>
              <a:ea typeface="华文中宋" panose="02010600040101010101" pitchFamily="2" charset="-122"/>
              <a:cs typeface="+mj-cs"/>
              <a:sym typeface="+mn-ea"/>
            </a:endParaRPr>
          </a:p>
        </p:txBody>
      </p:sp>
      <p:pic>
        <p:nvPicPr>
          <p:cNvPr id="11" name="Picture 4" descr="E:\我图PPT\00001PNG素材\01党委政府\立体五角星.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120" y="1943760"/>
            <a:ext cx="1638023" cy="162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五角星 1"/>
          <p:cNvSpPr/>
          <p:nvPr/>
        </p:nvSpPr>
        <p:spPr>
          <a:xfrm>
            <a:off x="3620991" y="1672842"/>
            <a:ext cx="367578" cy="367578"/>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a:off x="3620991" y="3004929"/>
            <a:ext cx="367578" cy="367578"/>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31010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ppt_x"/>
                                          </p:val>
                                        </p:tav>
                                        <p:tav tm="100000">
                                          <p:val>
                                            <p:strVal val="#ppt_x"/>
                                          </p:val>
                                        </p:tav>
                                      </p:tavLst>
                                    </p:anim>
                                    <p:anim calcmode="lin" valueType="num">
                                      <p:cBhvr additive="base">
                                        <p:cTn id="11" dur="1000" fill="hold"/>
                                        <p:tgtEl>
                                          <p:spTgt spid="8"/>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3" presetClass="entr" presetSubtype="10" fill="hold" nodeType="after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linds(horizontal)">
                                      <p:cBhvr>
                                        <p:cTn id="25" dur="1000"/>
                                        <p:tgtEl>
                                          <p:spTgt spid="9">
                                            <p:txEl>
                                              <p:pRg st="0" end="0"/>
                                            </p:txEl>
                                          </p:spTgt>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Effect transition="in" filter="blinds(horizontal)">
                                      <p:cBhvr>
                                        <p:cTn id="34"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0" y="1870312"/>
            <a:ext cx="5524039" cy="1323439"/>
          </a:xfrm>
          <a:prstGeom prst="rect">
            <a:avLst/>
          </a:prstGeom>
          <a:noFill/>
        </p:spPr>
        <p:txBody>
          <a:bodyPr wrap="square" rtlCol="0">
            <a:spAutoFit/>
          </a:bodyPr>
          <a:lstStyle/>
          <a:p>
            <a:r>
              <a:rPr lang="zh-CN" altLang="en-US" sz="4000" b="1" dirty="0" smtClean="0">
                <a:solidFill>
                  <a:srgbClr val="C50000"/>
                </a:solidFill>
                <a:latin typeface="华文中宋" panose="02010600040101010101" pitchFamily="2" charset="-122"/>
                <a:ea typeface="华文中宋" panose="02010600040101010101" pitchFamily="2" charset="-122"/>
              </a:rPr>
              <a:t>第三章 </a:t>
            </a:r>
            <a:r>
              <a:rPr lang="en-US" altLang="zh-CN" sz="4000" b="1" dirty="0" smtClean="0">
                <a:solidFill>
                  <a:srgbClr val="C50000"/>
                </a:solidFill>
                <a:latin typeface="华文中宋" panose="02010600040101010101" pitchFamily="2" charset="-122"/>
                <a:ea typeface="华文中宋" panose="02010600040101010101" pitchFamily="2" charset="-122"/>
              </a:rPr>
              <a:t>:</a:t>
            </a:r>
            <a:r>
              <a:rPr lang="zh-CN" altLang="en-US" sz="4000" b="1" dirty="0">
                <a:solidFill>
                  <a:srgbClr val="C50000"/>
                </a:solidFill>
                <a:latin typeface="华文中宋" panose="02010600040101010101" pitchFamily="2" charset="-122"/>
                <a:ea typeface="华文中宋" panose="02010600040101010101" pitchFamily="2" charset="-122"/>
              </a:rPr>
              <a:t>解放战争时期</a:t>
            </a:r>
          </a:p>
          <a:p>
            <a:endParaRPr lang="zh-CN" altLang="en-US" sz="4000" b="1" dirty="0">
              <a:solidFill>
                <a:srgbClr val="C50000"/>
              </a:solidFill>
              <a:latin typeface="华文中宋" panose="02010600040101010101" pitchFamily="2" charset="-122"/>
              <a:ea typeface="华文中宋" panose="02010600040101010101" pitchFamily="2" charset="-122"/>
            </a:endParaRP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28881195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750" fill="hold"/>
                                        <p:tgtEl>
                                          <p:spTgt spid="10"/>
                                        </p:tgtEl>
                                        <p:attrNameLst>
                                          <p:attrName>ppt_w</p:attrName>
                                        </p:attrNameLst>
                                      </p:cBhvr>
                                      <p:tavLst>
                                        <p:tav tm="0">
                                          <p:val>
                                            <p:fltVal val="0"/>
                                          </p:val>
                                        </p:tav>
                                        <p:tav tm="100000">
                                          <p:val>
                                            <p:strVal val="#ppt_w"/>
                                          </p:val>
                                        </p:tav>
                                      </p:tavLst>
                                    </p:anim>
                                    <p:anim calcmode="lin" valueType="num">
                                      <p:cBhvr>
                                        <p:cTn id="13" dur="750" fill="hold"/>
                                        <p:tgtEl>
                                          <p:spTgt spid="10"/>
                                        </p:tgtEl>
                                        <p:attrNameLst>
                                          <p:attrName>ppt_h</p:attrName>
                                        </p:attrNameLst>
                                      </p:cBhvr>
                                      <p:tavLst>
                                        <p:tav tm="0">
                                          <p:val>
                                            <p:fltVal val="0"/>
                                          </p:val>
                                        </p:tav>
                                        <p:tav tm="100000">
                                          <p:val>
                                            <p:strVal val="#ppt_h"/>
                                          </p:val>
                                        </p:tav>
                                      </p:tavLst>
                                    </p:anim>
                                    <p:animEffect transition="in" filter="fade">
                                      <p:cBhvr>
                                        <p:cTn id="14" dur="750"/>
                                        <p:tgtEl>
                                          <p:spTgt spid="10"/>
                                        </p:tgtEl>
                                      </p:cBhvr>
                                    </p:animEffect>
                                  </p:childTnLst>
                                </p:cTn>
                              </p:par>
                            </p:childTnLst>
                          </p:cTn>
                        </p:par>
                        <p:par>
                          <p:cTn id="15" fill="hold">
                            <p:stCondLst>
                              <p:cond delay="225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3563816"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解放战争时期</a:t>
            </a:r>
          </a:p>
        </p:txBody>
      </p:sp>
      <p:sp>
        <p:nvSpPr>
          <p:cNvPr id="22" name="文本框 21"/>
          <p:cNvSpPr txBox="1"/>
          <p:nvPr/>
        </p:nvSpPr>
        <p:spPr>
          <a:xfrm>
            <a:off x="6130485" y="2541349"/>
            <a:ext cx="4971415" cy="2807820"/>
          </a:xfrm>
          <a:prstGeom prst="rect">
            <a:avLst/>
          </a:prstGeom>
          <a:noFill/>
        </p:spPr>
        <p:txBody>
          <a:bodyPr wrap="square" rtlCol="0">
            <a:spAutoFit/>
          </a:bodyPr>
          <a:lstStyle/>
          <a:p>
            <a:pPr indent="457200" fontAlgn="auto">
              <a:lnSpc>
                <a:spcPct val="150000"/>
              </a:lnSpc>
            </a:pPr>
            <a:r>
              <a:rPr lang="zh-CN" altLang="en-US" sz="2000" dirty="0">
                <a:solidFill>
                  <a:srgbClr val="C50000"/>
                </a:solidFill>
                <a:latin typeface="华文中宋" panose="02010600040101010101" pitchFamily="2" charset="-122"/>
                <a:ea typeface="华文中宋" panose="02010600040101010101" pitchFamily="2" charset="-122"/>
              </a:rPr>
              <a:t>我决心加入中国共产党，诚心诚意为工农劳苦群众服务，为新民主主义和共产主义事业干到底，自入党以后，努力工作，实事求是，服从组织，牺牲个人，执行命令，遵守纪律，保守秘密，永不叛党，如有违背，愿受党纪严厉制裁，谨此宣誓。</a:t>
            </a:r>
          </a:p>
        </p:txBody>
      </p:sp>
      <p:pic>
        <p:nvPicPr>
          <p:cNvPr id="24"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descr="1948共产党员课本"/>
          <p:cNvPicPr>
            <a:picLocks noChangeAspect="1"/>
          </p:cNvPicPr>
          <p:nvPr/>
        </p:nvPicPr>
        <p:blipFill>
          <a:blip r:embed="rId4"/>
          <a:stretch>
            <a:fillRect/>
          </a:stretch>
        </p:blipFill>
        <p:spPr>
          <a:xfrm>
            <a:off x="2288802" y="1958246"/>
            <a:ext cx="2371201" cy="3473752"/>
          </a:xfrm>
          <a:prstGeom prst="rect">
            <a:avLst/>
          </a:prstGeom>
        </p:spPr>
      </p:pic>
      <p:sp>
        <p:nvSpPr>
          <p:cNvPr id="21" name="矩形 20"/>
          <p:cNvSpPr/>
          <p:nvPr/>
        </p:nvSpPr>
        <p:spPr>
          <a:xfrm>
            <a:off x="1430063" y="5177590"/>
            <a:ext cx="4049486" cy="836348"/>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46306" y="5395709"/>
            <a:ext cx="3256192" cy="400110"/>
          </a:xfrm>
          <a:prstGeom prst="rect">
            <a:avLst/>
          </a:prstGeom>
          <a:noFill/>
        </p:spPr>
        <p:txBody>
          <a:bodyPr wrap="square" rtlCol="0">
            <a:spAutoFit/>
          </a:bodyPr>
          <a:lstStyle/>
          <a:p>
            <a:r>
              <a:rPr lang="en-US" altLang="zh-CN" sz="2000" b="1" dirty="0">
                <a:solidFill>
                  <a:schemeClr val="bg1"/>
                </a:solidFill>
                <a:latin typeface="华文中宋" panose="02010600040101010101" pitchFamily="2" charset="-122"/>
                <a:ea typeface="华文中宋" panose="02010600040101010101" pitchFamily="2" charset="-122"/>
              </a:rPr>
              <a:t>1948</a:t>
            </a:r>
            <a:r>
              <a:rPr lang="zh-CN" altLang="zh-CN" sz="2000" b="1" dirty="0">
                <a:solidFill>
                  <a:schemeClr val="bg1"/>
                </a:solidFill>
                <a:latin typeface="华文中宋" panose="02010600040101010101" pitchFamily="2" charset="-122"/>
                <a:ea typeface="华文中宋" panose="02010600040101010101" pitchFamily="2" charset="-122"/>
              </a:rPr>
              <a:t>年共产党员课本封面</a:t>
            </a:r>
          </a:p>
        </p:txBody>
      </p:sp>
    </p:spTree>
    <p:extLst>
      <p:ext uri="{BB962C8B-B14F-4D97-AF65-F5344CB8AC3E}">
        <p14:creationId xmlns:p14="http://schemas.microsoft.com/office/powerpoint/2010/main" val="14385801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childTnLst>
                          </p:cTn>
                        </p:par>
                        <p:par>
                          <p:cTn id="22" fill="hold">
                            <p:stCondLst>
                              <p:cond delay="2500"/>
                            </p:stCondLst>
                            <p:childTnLst>
                              <p:par>
                                <p:cTn id="23" presetID="21" presetClass="entr" presetSubtype="1" fill="hold" grpId="0" nodeType="afterEffect">
                                  <p:stCondLst>
                                    <p:cond delay="0"/>
                                  </p:stCondLst>
                                  <p:iterate type="lt">
                                    <p:tmPct val="10000"/>
                                  </p:iterate>
                                  <p:childTnLst>
                                    <p:set>
                                      <p:cBhvr>
                                        <p:cTn id="24" dur="1" fill="hold">
                                          <p:stCondLst>
                                            <p:cond delay="0"/>
                                          </p:stCondLst>
                                        </p:cTn>
                                        <p:tgtEl>
                                          <p:spTgt spid="22"/>
                                        </p:tgtEl>
                                        <p:attrNameLst>
                                          <p:attrName>style.visibility</p:attrName>
                                        </p:attrNameLst>
                                      </p:cBhvr>
                                      <p:to>
                                        <p:strVal val="visible"/>
                                      </p:to>
                                    </p:set>
                                    <p:animEffect transition="in" filter="wheel(1)">
                                      <p:cBhvr>
                                        <p:cTn id="25"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1"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8" y="337542"/>
            <a:ext cx="6043247"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解放战争时期的入党誓词</a:t>
            </a:r>
          </a:p>
        </p:txBody>
      </p:sp>
      <p:sp>
        <p:nvSpPr>
          <p:cNvPr id="22" name="文本框 21"/>
          <p:cNvSpPr txBox="1"/>
          <p:nvPr/>
        </p:nvSpPr>
        <p:spPr>
          <a:xfrm>
            <a:off x="6376670" y="2798844"/>
            <a:ext cx="4971415" cy="2796920"/>
          </a:xfrm>
          <a:prstGeom prst="rect">
            <a:avLst/>
          </a:prstGeom>
          <a:noFill/>
        </p:spPr>
        <p:txBody>
          <a:bodyPr wrap="square" rtlCol="0">
            <a:spAutoFit/>
          </a:bodyPr>
          <a:lstStyle/>
          <a:p>
            <a:pPr indent="457200" fontAlgn="auto">
              <a:lnSpc>
                <a:spcPct val="150000"/>
              </a:lnSpc>
            </a:pPr>
            <a:r>
              <a:rPr lang="zh-CN" altLang="en-US" sz="2400" dirty="0">
                <a:solidFill>
                  <a:srgbClr val="C50000"/>
                </a:solidFill>
                <a:latin typeface="华文中宋" panose="02010600040101010101" pitchFamily="2" charset="-122"/>
                <a:ea typeface="华文中宋" panose="02010600040101010101" pitchFamily="2" charset="-122"/>
              </a:rPr>
              <a:t>誓为共产主义，坚决奋斗到底。</a:t>
            </a:r>
          </a:p>
          <a:p>
            <a:pPr indent="457200" fontAlgn="auto">
              <a:lnSpc>
                <a:spcPct val="150000"/>
              </a:lnSpc>
            </a:pPr>
            <a:r>
              <a:rPr lang="zh-CN" altLang="en-US" sz="2400" dirty="0">
                <a:solidFill>
                  <a:srgbClr val="C50000"/>
                </a:solidFill>
                <a:latin typeface="华文中宋" panose="02010600040101010101" pitchFamily="2" charset="-122"/>
                <a:ea typeface="华文中宋" panose="02010600040101010101" pitchFamily="2" charset="-122"/>
              </a:rPr>
              <a:t>密切联系群众，不断努力学习。</a:t>
            </a:r>
          </a:p>
          <a:p>
            <a:pPr indent="457200" fontAlgn="auto">
              <a:lnSpc>
                <a:spcPct val="150000"/>
              </a:lnSpc>
            </a:pPr>
            <a:r>
              <a:rPr lang="zh-CN" altLang="en-US" sz="2400" dirty="0">
                <a:solidFill>
                  <a:srgbClr val="C50000"/>
                </a:solidFill>
                <a:latin typeface="华文中宋" panose="02010600040101010101" pitchFamily="2" charset="-122"/>
                <a:ea typeface="华文中宋" panose="02010600040101010101" pitchFamily="2" charset="-122"/>
              </a:rPr>
              <a:t>实行党的政策，服从党的决议。</a:t>
            </a:r>
          </a:p>
          <a:p>
            <a:pPr indent="457200" fontAlgn="auto">
              <a:lnSpc>
                <a:spcPct val="150000"/>
              </a:lnSpc>
            </a:pPr>
            <a:r>
              <a:rPr lang="zh-CN" altLang="en-US" sz="2400" dirty="0">
                <a:solidFill>
                  <a:srgbClr val="C50000"/>
                </a:solidFill>
                <a:latin typeface="华文中宋" panose="02010600040101010101" pitchFamily="2" charset="-122"/>
                <a:ea typeface="华文中宋" panose="02010600040101010101" pitchFamily="2" charset="-122"/>
              </a:rPr>
              <a:t>遵守党的纪律，保守党的秘密。</a:t>
            </a:r>
          </a:p>
          <a:p>
            <a:pPr indent="457200" fontAlgn="auto">
              <a:lnSpc>
                <a:spcPct val="150000"/>
              </a:lnSpc>
            </a:pPr>
            <a:r>
              <a:rPr lang="zh-CN" altLang="en-US" sz="2400" dirty="0">
                <a:solidFill>
                  <a:srgbClr val="C50000"/>
                </a:solidFill>
                <a:latin typeface="华文中宋" panose="02010600040101010101" pitchFamily="2" charset="-122"/>
                <a:ea typeface="华文中宋" panose="02010600040101010101" pitchFamily="2" charset="-122"/>
              </a:rPr>
              <a:t>倘有违反行为，愿受党的处分。</a:t>
            </a:r>
          </a:p>
        </p:txBody>
      </p:sp>
      <p:pic>
        <p:nvPicPr>
          <p:cNvPr id="24"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1215614" y="5177590"/>
            <a:ext cx="4442908" cy="836348"/>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解放战争时期"/>
          <p:cNvPicPr>
            <a:picLocks noChangeAspect="1"/>
          </p:cNvPicPr>
          <p:nvPr/>
        </p:nvPicPr>
        <p:blipFill>
          <a:blip r:embed="rId4"/>
          <a:stretch>
            <a:fillRect/>
          </a:stretch>
        </p:blipFill>
        <p:spPr>
          <a:xfrm>
            <a:off x="1430063" y="2652732"/>
            <a:ext cx="4049486" cy="2524858"/>
          </a:xfrm>
          <a:prstGeom prst="rect">
            <a:avLst/>
          </a:prstGeom>
        </p:spPr>
      </p:pic>
      <p:sp>
        <p:nvSpPr>
          <p:cNvPr id="13" name="文本框 12"/>
          <p:cNvSpPr txBox="1"/>
          <p:nvPr/>
        </p:nvSpPr>
        <p:spPr>
          <a:xfrm>
            <a:off x="1826063" y="5395709"/>
            <a:ext cx="3257486" cy="400110"/>
          </a:xfrm>
          <a:prstGeom prst="rect">
            <a:avLst/>
          </a:prstGeom>
          <a:noFill/>
        </p:spPr>
        <p:txBody>
          <a:bodyPr wrap="square" rtlCol="0">
            <a:spAutoFit/>
          </a:bodyPr>
          <a:lstStyle/>
          <a:p>
            <a:r>
              <a:rPr lang="zh-CN" altLang="en-US" sz="2000" b="1" dirty="0">
                <a:solidFill>
                  <a:schemeClr val="bg1"/>
                </a:solidFill>
                <a:latin typeface="华文中宋" panose="02010600040101010101" pitchFamily="2" charset="-122"/>
                <a:ea typeface="华文中宋" panose="02010600040101010101" pitchFamily="2" charset="-122"/>
              </a:rPr>
              <a:t>解放战争时期我军军服沿革</a:t>
            </a:r>
          </a:p>
        </p:txBody>
      </p:sp>
    </p:spTree>
    <p:extLst>
      <p:ext uri="{BB962C8B-B14F-4D97-AF65-F5344CB8AC3E}">
        <p14:creationId xmlns:p14="http://schemas.microsoft.com/office/powerpoint/2010/main" val="28858261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21" presetClass="entr" presetSubtype="3" fill="hold" grpId="0" nodeType="withEffect">
                                  <p:stCondLst>
                                    <p:cond delay="0"/>
                                  </p:stCondLst>
                                  <p:iterate type="lt">
                                    <p:tmPct val="10000"/>
                                  </p:iterate>
                                  <p:childTnLst>
                                    <p:set>
                                      <p:cBhvr>
                                        <p:cTn id="23" dur="1" fill="hold">
                                          <p:stCondLst>
                                            <p:cond delay="0"/>
                                          </p:stCondLst>
                                        </p:cTn>
                                        <p:tgtEl>
                                          <p:spTgt spid="22"/>
                                        </p:tgtEl>
                                        <p:attrNameLst>
                                          <p:attrName>style.visibility</p:attrName>
                                        </p:attrNameLst>
                                      </p:cBhvr>
                                      <p:to>
                                        <p:strVal val="visible"/>
                                      </p:to>
                                    </p:set>
                                    <p:animEffect transition="in" filter="wheel(3)">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1"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桌面\党政机关\素材\长城\矢量长城\线稿长城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00028" y="136477"/>
            <a:ext cx="4121140" cy="91088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8" y="337542"/>
            <a:ext cx="6248401"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核心：“坚决执行党的决议”</a:t>
            </a:r>
          </a:p>
        </p:txBody>
      </p:sp>
      <p:pic>
        <p:nvPicPr>
          <p:cNvPr id="8" name="Picture 3" descr="C:\Users\Administrator\Desktop\线稿长城001.png">
            <a:extLst>
              <a:ext uri="{FF2B5EF4-FFF2-40B4-BE49-F238E27FC236}">
                <a16:creationId xmlns:a16="http://schemas.microsoft.com/office/drawing/2014/main" id="{AD86996C-BE28-4ED1-BF7F-F6F57AA27D9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0" y="3505200"/>
            <a:ext cx="5314717" cy="33528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975484" y="2291670"/>
            <a:ext cx="7898630" cy="1884490"/>
          </a:xfrm>
          <a:prstGeom prst="rect">
            <a:avLst/>
          </a:prstGeom>
          <a:noFill/>
        </p:spPr>
        <p:txBody>
          <a:bodyPr wrap="square" rtlCol="0">
            <a:spAutoFit/>
          </a:bodyPr>
          <a:lstStyle/>
          <a:p>
            <a:pPr>
              <a:lnSpc>
                <a:spcPct val="150000"/>
              </a:lnSpc>
            </a:pPr>
            <a:r>
              <a:rPr lang="zh-CN" altLang="en-US" sz="2000" dirty="0" smtClean="0">
                <a:solidFill>
                  <a:srgbClr val="C50000"/>
                </a:solidFill>
                <a:latin typeface="华文中宋" panose="02010600040101010101" pitchFamily="2" charset="-122"/>
                <a:ea typeface="华文中宋" panose="02010600040101010101" pitchFamily="2" charset="-122"/>
                <a:cs typeface="+mj-cs"/>
                <a:sym typeface="+mn-ea"/>
              </a:rPr>
              <a:t>解放战争</a:t>
            </a: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时期，党处于大发展时期，革命形势已经发生了极大变化，要求党员迅速克服由于长期处于被敌人分割的游击战争环境下产生的某些无纪律、无政府状态，个人服从党的组织，下级服从上级，少数服从多数，全党各个部分组织统一服从中央。</a:t>
            </a:r>
          </a:p>
        </p:txBody>
      </p:sp>
      <p:pic>
        <p:nvPicPr>
          <p:cNvPr id="11" name="Picture 4" descr="E:\我图PPT\00001PNG素材\01党委政府\立体五角星.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120" y="1943760"/>
            <a:ext cx="1638023" cy="162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五角星 9"/>
          <p:cNvSpPr/>
          <p:nvPr/>
        </p:nvSpPr>
        <p:spPr>
          <a:xfrm>
            <a:off x="3607906" y="2387286"/>
            <a:ext cx="367578" cy="367578"/>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01290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0" y="1870312"/>
            <a:ext cx="6294832" cy="1323439"/>
          </a:xfrm>
          <a:prstGeom prst="rect">
            <a:avLst/>
          </a:prstGeom>
          <a:noFill/>
        </p:spPr>
        <p:txBody>
          <a:bodyPr wrap="square" rtlCol="0">
            <a:spAutoFit/>
          </a:bodyPr>
          <a:lstStyle/>
          <a:p>
            <a:r>
              <a:rPr lang="zh-CN" altLang="en-US" sz="4000" b="1" dirty="0" smtClean="0">
                <a:solidFill>
                  <a:srgbClr val="C50000"/>
                </a:solidFill>
                <a:latin typeface="华文中宋" panose="02010600040101010101" pitchFamily="2" charset="-122"/>
                <a:ea typeface="华文中宋" panose="02010600040101010101" pitchFamily="2" charset="-122"/>
              </a:rPr>
              <a:t>第</a:t>
            </a:r>
            <a:r>
              <a:rPr lang="zh-CN" altLang="en-US" sz="4000" b="1" dirty="0">
                <a:solidFill>
                  <a:srgbClr val="C50000"/>
                </a:solidFill>
                <a:latin typeface="华文中宋" panose="02010600040101010101" pitchFamily="2" charset="-122"/>
                <a:ea typeface="华文中宋" panose="02010600040101010101" pitchFamily="2" charset="-122"/>
              </a:rPr>
              <a:t>四</a:t>
            </a:r>
            <a:r>
              <a:rPr lang="zh-CN" altLang="en-US" sz="4000" b="1" dirty="0" smtClean="0">
                <a:solidFill>
                  <a:srgbClr val="C50000"/>
                </a:solidFill>
                <a:latin typeface="华文中宋" panose="02010600040101010101" pitchFamily="2" charset="-122"/>
                <a:ea typeface="华文中宋" panose="02010600040101010101" pitchFamily="2" charset="-122"/>
              </a:rPr>
              <a:t>章 </a:t>
            </a:r>
            <a:r>
              <a:rPr lang="en-US" altLang="zh-CN" sz="4000" b="1" dirty="0" smtClean="0">
                <a:solidFill>
                  <a:srgbClr val="C50000"/>
                </a:solidFill>
                <a:latin typeface="华文中宋" panose="02010600040101010101" pitchFamily="2" charset="-122"/>
                <a:ea typeface="华文中宋" panose="02010600040101010101" pitchFamily="2" charset="-122"/>
              </a:rPr>
              <a:t>: </a:t>
            </a:r>
            <a:r>
              <a:rPr lang="zh-CN" altLang="en-US" sz="4000" b="1" dirty="0" smtClean="0">
                <a:solidFill>
                  <a:srgbClr val="C50000"/>
                </a:solidFill>
                <a:latin typeface="华文中宋" panose="02010600040101010101" pitchFamily="2" charset="-122"/>
                <a:ea typeface="华文中宋" panose="02010600040101010101" pitchFamily="2" charset="-122"/>
              </a:rPr>
              <a:t>新中国</a:t>
            </a:r>
            <a:r>
              <a:rPr lang="zh-CN" altLang="en-US" sz="4000" b="1" dirty="0">
                <a:solidFill>
                  <a:srgbClr val="C50000"/>
                </a:solidFill>
                <a:latin typeface="华文中宋" panose="02010600040101010101" pitchFamily="2" charset="-122"/>
                <a:ea typeface="华文中宋" panose="02010600040101010101" pitchFamily="2" charset="-122"/>
              </a:rPr>
              <a:t>成立时期</a:t>
            </a:r>
          </a:p>
          <a:p>
            <a:endParaRPr lang="zh-CN" altLang="en-US" sz="4000" b="1" dirty="0">
              <a:solidFill>
                <a:srgbClr val="C50000"/>
              </a:solidFill>
              <a:latin typeface="华文中宋" panose="02010600040101010101" pitchFamily="2" charset="-122"/>
              <a:ea typeface="华文中宋" panose="02010600040101010101" pitchFamily="2" charset="-122"/>
            </a:endParaRP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35530484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Effect transition="in" filter="fade">
                                      <p:cBhvr>
                                        <p:cTn id="14" dur="1000"/>
                                        <p:tgtEl>
                                          <p:spTgt spid="10"/>
                                        </p:tgtEl>
                                      </p:cBhvr>
                                    </p:animEffect>
                                  </p:childTnLst>
                                </p:cTn>
                              </p:par>
                            </p:childTnLst>
                          </p:cTn>
                        </p:par>
                        <p:par>
                          <p:cTn id="15" fill="hold">
                            <p:stCondLst>
                              <p:cond delay="2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新中国成立时期</a:t>
            </a:r>
          </a:p>
        </p:txBody>
      </p:sp>
      <p:sp>
        <p:nvSpPr>
          <p:cNvPr id="11" name="矩形 10"/>
          <p:cNvSpPr/>
          <p:nvPr/>
        </p:nvSpPr>
        <p:spPr>
          <a:xfrm>
            <a:off x="818719" y="5107800"/>
            <a:ext cx="5330738" cy="915920"/>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15" descr="新中国成立"/>
          <p:cNvPicPr>
            <a:picLocks noChangeAspect="1"/>
          </p:cNvPicPr>
          <p:nvPr/>
        </p:nvPicPr>
        <p:blipFill>
          <a:blip r:embed="rId4"/>
          <a:stretch>
            <a:fillRect/>
          </a:stretch>
        </p:blipFill>
        <p:spPr>
          <a:xfrm>
            <a:off x="1457324" y="2266895"/>
            <a:ext cx="4053528" cy="2840905"/>
          </a:xfrm>
          <a:prstGeom prst="rect">
            <a:avLst/>
          </a:prstGeom>
        </p:spPr>
      </p:pic>
      <p:sp>
        <p:nvSpPr>
          <p:cNvPr id="17" name="文本框 16"/>
          <p:cNvSpPr txBox="1"/>
          <p:nvPr/>
        </p:nvSpPr>
        <p:spPr>
          <a:xfrm>
            <a:off x="1457324" y="5334927"/>
            <a:ext cx="4309305" cy="461665"/>
          </a:xfrm>
          <a:prstGeom prst="rect">
            <a:avLst/>
          </a:prstGeom>
          <a:noFill/>
        </p:spPr>
        <p:txBody>
          <a:bodyPr wrap="square" rtlCol="0">
            <a:spAutoFit/>
          </a:bodyPr>
          <a:lstStyle/>
          <a:p>
            <a:r>
              <a:rPr lang="zh-CN" altLang="en-US" sz="2400" b="1" dirty="0">
                <a:solidFill>
                  <a:schemeClr val="bg1"/>
                </a:solidFill>
                <a:latin typeface="华文中宋" panose="02010600040101010101" pitchFamily="2" charset="-122"/>
                <a:ea typeface="华文中宋" panose="02010600040101010101" pitchFamily="2" charset="-122"/>
              </a:rPr>
              <a:t>1949年10月1日新中国成立</a:t>
            </a:r>
          </a:p>
        </p:txBody>
      </p:sp>
      <p:sp>
        <p:nvSpPr>
          <p:cNvPr id="19" name="文本框 18"/>
          <p:cNvSpPr txBox="1"/>
          <p:nvPr/>
        </p:nvSpPr>
        <p:spPr>
          <a:xfrm>
            <a:off x="6788062" y="2158280"/>
            <a:ext cx="4613363" cy="3785652"/>
          </a:xfrm>
          <a:prstGeom prst="rect">
            <a:avLst/>
          </a:prstGeom>
          <a:noFill/>
        </p:spPr>
        <p:txBody>
          <a:bodyPr wrap="square" rtlCol="0">
            <a:spAutoFit/>
          </a:bodyPr>
          <a:lstStyle/>
          <a:p>
            <a:pPr fontAlgn="auto">
              <a:lnSpc>
                <a:spcPct val="200000"/>
              </a:lnSpc>
            </a:pPr>
            <a:r>
              <a:rPr lang="en-US" altLang="zh-CN" sz="2000" dirty="0">
                <a:solidFill>
                  <a:srgbClr val="C50000"/>
                </a:solidFill>
                <a:latin typeface="华文中宋" panose="02010600040101010101" pitchFamily="2" charset="-122"/>
                <a:ea typeface="华文中宋" panose="02010600040101010101" pitchFamily="2" charset="-122"/>
              </a:rPr>
              <a:t>        </a:t>
            </a:r>
            <a:r>
              <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rPr>
              <a:t>我志愿加入中国共产党，承认党纲、党章，遵守党的纪律，服从党的决议，学习马列主义、毛泽东思想，努力提高自己的觉悟，积极工作，精通业务，全心全意为人民服务，不屈不挠，为共产主义事业奋斗到底。</a:t>
            </a:r>
          </a:p>
        </p:txBody>
      </p:sp>
    </p:spTree>
    <p:extLst>
      <p:ext uri="{BB962C8B-B14F-4D97-AF65-F5344CB8AC3E}">
        <p14:creationId xmlns:p14="http://schemas.microsoft.com/office/powerpoint/2010/main" val="24658592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par>
                                <p:cTn id="22" presetID="21" presetClass="entr" presetSubtype="8" fill="hold" grpId="0" nodeType="with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Effect transition="in" filter="wheel(8)">
                                      <p:cBhvr>
                                        <p:cTn id="2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7"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1B0B1C3-E83B-4D6A-94D8-ADDEC906522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06829"/>
            <a:ext cx="3516086" cy="6651171"/>
          </a:xfrm>
          <a:prstGeom prst="rect">
            <a:avLst/>
          </a:prstGeom>
        </p:spPr>
      </p:pic>
      <p:grpSp>
        <p:nvGrpSpPr>
          <p:cNvPr id="5" name="组合 4">
            <a:extLst>
              <a:ext uri="{FF2B5EF4-FFF2-40B4-BE49-F238E27FC236}">
                <a16:creationId xmlns:a16="http://schemas.microsoft.com/office/drawing/2014/main" id="{10EDF14D-9FD8-4928-9DBC-5BE62B03A8B1}"/>
              </a:ext>
            </a:extLst>
          </p:cNvPr>
          <p:cNvGrpSpPr/>
          <p:nvPr/>
        </p:nvGrpSpPr>
        <p:grpSpPr>
          <a:xfrm>
            <a:off x="4829152" y="836428"/>
            <a:ext cx="5055077" cy="1445120"/>
            <a:chOff x="3716387" y="35645"/>
            <a:chExt cx="4390476" cy="1600000"/>
          </a:xfrm>
        </p:grpSpPr>
        <p:pic>
          <p:nvPicPr>
            <p:cNvPr id="6" name="图片 5">
              <a:extLst>
                <a:ext uri="{FF2B5EF4-FFF2-40B4-BE49-F238E27FC236}">
                  <a16:creationId xmlns:a16="http://schemas.microsoft.com/office/drawing/2014/main" id="{9FDC0715-BA35-442D-8C62-14BCF947EA4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3716387" y="35645"/>
              <a:ext cx="4390476" cy="1600000"/>
            </a:xfrm>
            <a:prstGeom prst="rect">
              <a:avLst/>
            </a:prstGeom>
          </p:spPr>
        </p:pic>
        <p:sp>
          <p:nvSpPr>
            <p:cNvPr id="7" name="文本框 6">
              <a:extLst>
                <a:ext uri="{FF2B5EF4-FFF2-40B4-BE49-F238E27FC236}">
                  <a16:creationId xmlns:a16="http://schemas.microsoft.com/office/drawing/2014/main" id="{C22F2C16-EACE-4555-9D03-C8D0D611F676}"/>
                </a:ext>
              </a:extLst>
            </p:cNvPr>
            <p:cNvSpPr txBox="1"/>
            <p:nvPr/>
          </p:nvSpPr>
          <p:spPr>
            <a:xfrm>
              <a:off x="5267857" y="580073"/>
              <a:ext cx="1487004" cy="511144"/>
            </a:xfrm>
            <a:prstGeom prst="rect">
              <a:avLst/>
            </a:prstGeom>
            <a:noFill/>
          </p:spPr>
          <p:txBody>
            <a:bodyPr wrap="square" rtlCol="0">
              <a:spAutoFit/>
            </a:bodyPr>
            <a:lstStyle/>
            <a:p>
              <a:r>
                <a:rPr lang="zh-CN" altLang="en-US" sz="2400" b="1" dirty="0" smtClean="0">
                  <a:solidFill>
                    <a:srgbClr val="AA1325"/>
                  </a:solidFill>
                  <a:latin typeface="华文中宋" panose="02010600040101010101" pitchFamily="2" charset="-122"/>
                  <a:ea typeface="华文中宋" panose="02010600040101010101" pitchFamily="2" charset="-122"/>
                </a:rPr>
                <a:t>入党誓词</a:t>
              </a:r>
              <a:endParaRPr lang="zh-CN" altLang="en-US" sz="2400" b="1" dirty="0">
                <a:solidFill>
                  <a:srgbClr val="AA1325"/>
                </a:solidFill>
                <a:latin typeface="华文中宋" panose="02010600040101010101" pitchFamily="2" charset="-122"/>
                <a:ea typeface="华文中宋" panose="02010600040101010101" pitchFamily="2" charset="-122"/>
              </a:endParaRPr>
            </a:p>
          </p:txBody>
        </p:sp>
      </p:grpSp>
      <p:sp>
        <p:nvSpPr>
          <p:cNvPr id="9" name="圆角矩形 8"/>
          <p:cNvSpPr/>
          <p:nvPr/>
        </p:nvSpPr>
        <p:spPr>
          <a:xfrm>
            <a:off x="3429000" y="2492829"/>
            <a:ext cx="8011885" cy="3810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endParaRPr>
          </a:p>
        </p:txBody>
      </p:sp>
      <p:sp>
        <p:nvSpPr>
          <p:cNvPr id="10" name="文本框 9"/>
          <p:cNvSpPr txBox="1"/>
          <p:nvPr/>
        </p:nvSpPr>
        <p:spPr>
          <a:xfrm>
            <a:off x="3967842" y="2690065"/>
            <a:ext cx="6934199" cy="3323987"/>
          </a:xfrm>
          <a:prstGeom prst="rect">
            <a:avLst/>
          </a:prstGeom>
          <a:noFill/>
        </p:spPr>
        <p:txBody>
          <a:bodyPr wrap="square" rtlCol="0">
            <a:spAutoFit/>
          </a:bodyPr>
          <a:lstStyle/>
          <a:p>
            <a:pPr indent="457200">
              <a:lnSpc>
                <a:spcPct val="150000"/>
              </a:lnSpc>
            </a:pPr>
            <a:r>
              <a:rPr lang="zh-CN" altLang="en-US" sz="2800" b="1" dirty="0" smtClean="0">
                <a:solidFill>
                  <a:srgbClr val="C00000"/>
                </a:solidFill>
                <a:latin typeface="华文中宋" panose="02010600040101010101" pitchFamily="2" charset="-122"/>
                <a:ea typeface="华文中宋" panose="02010600040101010101" pitchFamily="2" charset="-122"/>
              </a:rPr>
              <a:t> 我志愿加入中国共产党，拥护党的纲领，遵守党的章程，履行党员义务，执行党的决定，严守党的纪律，保守党的秘密，对党忠诚，积极工作，为共产主义奋斗终身，随时准备为党和人民牺牲一切，永不叛党。</a:t>
            </a:r>
            <a:endParaRPr lang="zh-CN" altLang="en-US" sz="2800" b="1" dirty="0">
              <a:solidFill>
                <a:srgbClr val="C000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2764724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par>
                                <p:cTn id="19" presetID="16" presetClass="entr" presetSubtype="21" fill="hold" grpId="0" nodeType="with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5849816"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新中国成立后的入党誓词</a:t>
            </a:r>
          </a:p>
        </p:txBody>
      </p:sp>
      <p:sp>
        <p:nvSpPr>
          <p:cNvPr id="11" name="矩形 10"/>
          <p:cNvSpPr/>
          <p:nvPr/>
        </p:nvSpPr>
        <p:spPr>
          <a:xfrm>
            <a:off x="818719" y="5107800"/>
            <a:ext cx="5330738" cy="915920"/>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6946324" y="2293323"/>
            <a:ext cx="4613363" cy="2461571"/>
          </a:xfrm>
          <a:prstGeom prst="rect">
            <a:avLst/>
          </a:prstGeom>
          <a:noFill/>
        </p:spPr>
        <p:txBody>
          <a:bodyPr wrap="square" rtlCol="0">
            <a:spAutoFit/>
          </a:bodyPr>
          <a:lstStyle/>
          <a:p>
            <a:pPr fontAlgn="auto">
              <a:lnSpc>
                <a:spcPct val="200000"/>
              </a:lnSpc>
            </a:pPr>
            <a:r>
              <a:rPr lang="zh-CN" altLang="en-US" sz="2000" dirty="0">
                <a:solidFill>
                  <a:srgbClr val="C50000"/>
                </a:solidFill>
                <a:latin typeface="华文中宋" panose="02010600040101010101" pitchFamily="2" charset="-122"/>
                <a:ea typeface="华文中宋" panose="02010600040101010101" pitchFamily="2" charset="-122"/>
              </a:rPr>
              <a:t> 我志愿加入中国共产党，拥护党纲党章，执行党的决议，遵守党的纪律，保守党的秘密，随时准备牺牲个人的一切，为全人类彻底解放奋斗终身。</a:t>
            </a:r>
            <a:endParaRPr lang="zh-CN" altLang="en-US" sz="2000" dirty="0">
              <a:solidFill>
                <a:srgbClr val="C5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endParaRPr>
          </a:p>
        </p:txBody>
      </p:sp>
      <p:pic>
        <p:nvPicPr>
          <p:cNvPr id="10" name="图片 9" descr="志愿军入党宣誓"/>
          <p:cNvPicPr>
            <a:picLocks noChangeAspect="1"/>
          </p:cNvPicPr>
          <p:nvPr/>
        </p:nvPicPr>
        <p:blipFill>
          <a:blip r:embed="rId4"/>
          <a:stretch>
            <a:fillRect/>
          </a:stretch>
        </p:blipFill>
        <p:spPr>
          <a:xfrm>
            <a:off x="1130778" y="1940419"/>
            <a:ext cx="4706620" cy="3167380"/>
          </a:xfrm>
          <a:prstGeom prst="rect">
            <a:avLst/>
          </a:prstGeom>
        </p:spPr>
      </p:pic>
      <p:sp>
        <p:nvSpPr>
          <p:cNvPr id="12" name="文本框 11"/>
          <p:cNvSpPr txBox="1"/>
          <p:nvPr/>
        </p:nvSpPr>
        <p:spPr>
          <a:xfrm>
            <a:off x="2020195" y="5304150"/>
            <a:ext cx="3151749" cy="523220"/>
          </a:xfrm>
          <a:prstGeom prst="rect">
            <a:avLst/>
          </a:prstGeom>
          <a:noFill/>
        </p:spPr>
        <p:txBody>
          <a:bodyPr wrap="square" rtlCol="0">
            <a:spAutoFit/>
          </a:bodyPr>
          <a:lstStyle/>
          <a:p>
            <a:r>
              <a:rPr lang="zh-CN" altLang="en-US" sz="2800" b="1" dirty="0">
                <a:solidFill>
                  <a:schemeClr val="bg1"/>
                </a:solidFill>
                <a:latin typeface="华文中宋" panose="02010600040101010101" pitchFamily="2" charset="-122"/>
                <a:ea typeface="华文中宋" panose="02010600040101010101" pitchFamily="2" charset="-122"/>
              </a:rPr>
              <a:t>志愿军入党宣誓</a:t>
            </a:r>
          </a:p>
        </p:txBody>
      </p:sp>
    </p:spTree>
    <p:extLst>
      <p:ext uri="{BB962C8B-B14F-4D97-AF65-F5344CB8AC3E}">
        <p14:creationId xmlns:p14="http://schemas.microsoft.com/office/powerpoint/2010/main" val="38592428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21" presetClass="entr" presetSubtype="2" fill="hold" grpId="0" nodeType="with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Effect transition="in" filter="wheel(2)">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9"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0" y="1870312"/>
            <a:ext cx="6294832" cy="1323439"/>
          </a:xfrm>
          <a:prstGeom prst="rect">
            <a:avLst/>
          </a:prstGeom>
          <a:noFill/>
        </p:spPr>
        <p:txBody>
          <a:bodyPr wrap="square" rtlCol="0">
            <a:spAutoFit/>
          </a:bodyPr>
          <a:lstStyle/>
          <a:p>
            <a:r>
              <a:rPr lang="zh-CN" altLang="en-US" sz="4000" b="1" dirty="0" smtClean="0">
                <a:solidFill>
                  <a:srgbClr val="C50000"/>
                </a:solidFill>
                <a:latin typeface="华文中宋" panose="02010600040101010101" pitchFamily="2" charset="-122"/>
                <a:ea typeface="华文中宋" panose="02010600040101010101" pitchFamily="2" charset="-122"/>
              </a:rPr>
              <a:t>第五章 </a:t>
            </a:r>
            <a:r>
              <a:rPr lang="en-US" altLang="zh-CN" sz="4000" b="1" dirty="0" smtClean="0">
                <a:solidFill>
                  <a:srgbClr val="C50000"/>
                </a:solidFill>
                <a:latin typeface="华文中宋" panose="02010600040101010101" pitchFamily="2" charset="-122"/>
                <a:ea typeface="华文中宋" panose="02010600040101010101" pitchFamily="2" charset="-122"/>
              </a:rPr>
              <a:t>: </a:t>
            </a:r>
            <a:r>
              <a:rPr lang="zh-CN" altLang="en-US" sz="4000" b="1" dirty="0" smtClean="0">
                <a:solidFill>
                  <a:srgbClr val="C50000"/>
                </a:solidFill>
                <a:latin typeface="华文中宋" panose="02010600040101010101" pitchFamily="2" charset="-122"/>
                <a:ea typeface="华文中宋" panose="02010600040101010101" pitchFamily="2" charset="-122"/>
              </a:rPr>
              <a:t>改革开放</a:t>
            </a:r>
            <a:r>
              <a:rPr lang="zh-CN" altLang="en-US" sz="4000" b="1" dirty="0">
                <a:solidFill>
                  <a:srgbClr val="C50000"/>
                </a:solidFill>
                <a:latin typeface="华文中宋" panose="02010600040101010101" pitchFamily="2" charset="-122"/>
                <a:ea typeface="华文中宋" panose="02010600040101010101" pitchFamily="2" charset="-122"/>
              </a:rPr>
              <a:t>新时期</a:t>
            </a:r>
          </a:p>
          <a:p>
            <a:endParaRPr lang="zh-CN" altLang="en-US" sz="4000" b="1" dirty="0">
              <a:solidFill>
                <a:srgbClr val="C50000"/>
              </a:solidFill>
              <a:latin typeface="华文中宋" panose="02010600040101010101" pitchFamily="2" charset="-122"/>
              <a:ea typeface="华文中宋" panose="02010600040101010101" pitchFamily="2" charset="-122"/>
            </a:endParaRP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8248207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750" fill="hold"/>
                                        <p:tgtEl>
                                          <p:spTgt spid="10"/>
                                        </p:tgtEl>
                                        <p:attrNameLst>
                                          <p:attrName>ppt_w</p:attrName>
                                        </p:attrNameLst>
                                      </p:cBhvr>
                                      <p:tavLst>
                                        <p:tav tm="0">
                                          <p:val>
                                            <p:fltVal val="0"/>
                                          </p:val>
                                        </p:tav>
                                        <p:tav tm="100000">
                                          <p:val>
                                            <p:strVal val="#ppt_w"/>
                                          </p:val>
                                        </p:tav>
                                      </p:tavLst>
                                    </p:anim>
                                    <p:anim calcmode="lin" valueType="num">
                                      <p:cBhvr>
                                        <p:cTn id="13" dur="750" fill="hold"/>
                                        <p:tgtEl>
                                          <p:spTgt spid="10"/>
                                        </p:tgtEl>
                                        <p:attrNameLst>
                                          <p:attrName>ppt_h</p:attrName>
                                        </p:attrNameLst>
                                      </p:cBhvr>
                                      <p:tavLst>
                                        <p:tav tm="0">
                                          <p:val>
                                            <p:fltVal val="0"/>
                                          </p:val>
                                        </p:tav>
                                        <p:tav tm="100000">
                                          <p:val>
                                            <p:strVal val="#ppt_h"/>
                                          </p:val>
                                        </p:tav>
                                      </p:tavLst>
                                    </p:anim>
                                    <p:animEffect transition="in" filter="fade">
                                      <p:cBhvr>
                                        <p:cTn id="14" dur="750"/>
                                        <p:tgtEl>
                                          <p:spTgt spid="10"/>
                                        </p:tgtEl>
                                      </p:cBhvr>
                                    </p:animEffect>
                                  </p:childTnLst>
                                </p:cTn>
                              </p:par>
                            </p:childTnLst>
                          </p:cTn>
                        </p:par>
                        <p:par>
                          <p:cTn id="15" fill="hold">
                            <p:stCondLst>
                              <p:cond delay="275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改革开放新时期</a:t>
            </a:r>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5824694" y="2328849"/>
            <a:ext cx="5046384" cy="3170099"/>
          </a:xfrm>
          <a:prstGeom prst="rect">
            <a:avLst/>
          </a:prstGeom>
          <a:noFill/>
        </p:spPr>
        <p:txBody>
          <a:bodyPr wrap="square" rtlCol="0">
            <a:spAutoFit/>
          </a:bodyPr>
          <a:lstStyle/>
          <a:p>
            <a:pPr fontAlgn="auto">
              <a:lnSpc>
                <a:spcPct val="200000"/>
              </a:lnSpc>
            </a:pPr>
            <a:r>
              <a:rPr lang="zh-CN" altLang="en-US" sz="2000" dirty="0">
                <a:solidFill>
                  <a:srgbClr val="C50000"/>
                </a:solidFill>
                <a:latin typeface="华文中宋" panose="02010600040101010101" pitchFamily="2" charset="-122"/>
                <a:ea typeface="华文中宋" panose="02010600040101010101" pitchFamily="2"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pic>
        <p:nvPicPr>
          <p:cNvPr id="10" name="图片 9" descr="中国共产党章程"/>
          <p:cNvPicPr>
            <a:picLocks noChangeAspect="1"/>
          </p:cNvPicPr>
          <p:nvPr/>
        </p:nvPicPr>
        <p:blipFill>
          <a:blip r:embed="rId4"/>
          <a:stretch>
            <a:fillRect/>
          </a:stretch>
        </p:blipFill>
        <p:spPr>
          <a:xfrm>
            <a:off x="1676399" y="2078444"/>
            <a:ext cx="2843958" cy="3981645"/>
          </a:xfrm>
          <a:prstGeom prst="rect">
            <a:avLst/>
          </a:prstGeom>
        </p:spPr>
      </p:pic>
    </p:spTree>
    <p:extLst>
      <p:ext uri="{BB962C8B-B14F-4D97-AF65-F5344CB8AC3E}">
        <p14:creationId xmlns:p14="http://schemas.microsoft.com/office/powerpoint/2010/main" val="10328196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21" presetClass="entr" presetSubtype="3" fill="hold" grpId="0" nodeType="with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Effect transition="in" filter="wheel(3)">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0" y="1870312"/>
            <a:ext cx="6294832" cy="1323439"/>
          </a:xfrm>
          <a:prstGeom prst="rect">
            <a:avLst/>
          </a:prstGeom>
          <a:noFill/>
        </p:spPr>
        <p:txBody>
          <a:bodyPr wrap="square" rtlCol="0">
            <a:spAutoFit/>
          </a:bodyPr>
          <a:lstStyle/>
          <a:p>
            <a:r>
              <a:rPr lang="zh-CN" altLang="en-US" sz="4000" b="1" dirty="0" smtClean="0">
                <a:solidFill>
                  <a:srgbClr val="C50000"/>
                </a:solidFill>
                <a:latin typeface="华文中宋" panose="02010600040101010101" pitchFamily="2" charset="-122"/>
                <a:ea typeface="华文中宋" panose="02010600040101010101" pitchFamily="2" charset="-122"/>
              </a:rPr>
              <a:t>第六章 </a:t>
            </a:r>
            <a:r>
              <a:rPr lang="en-US" altLang="zh-CN" sz="4000" b="1" dirty="0" smtClean="0">
                <a:solidFill>
                  <a:srgbClr val="C50000"/>
                </a:solidFill>
                <a:latin typeface="华文中宋" panose="02010600040101010101" pitchFamily="2" charset="-122"/>
                <a:ea typeface="华文中宋" panose="02010600040101010101" pitchFamily="2" charset="-122"/>
              </a:rPr>
              <a:t>: </a:t>
            </a:r>
            <a:r>
              <a:rPr lang="zh-CN" altLang="en-US" sz="4000" b="1" dirty="0" smtClean="0">
                <a:solidFill>
                  <a:srgbClr val="C50000"/>
                </a:solidFill>
                <a:latin typeface="华文中宋" panose="02010600040101010101" pitchFamily="2" charset="-122"/>
                <a:ea typeface="华文中宋" panose="02010600040101010101" pitchFamily="2" charset="-122"/>
              </a:rPr>
              <a:t>入党誓词的概括</a:t>
            </a:r>
            <a:endParaRPr lang="zh-CN" altLang="en-US" sz="4000" b="1" dirty="0">
              <a:solidFill>
                <a:srgbClr val="C50000"/>
              </a:solidFill>
              <a:latin typeface="华文中宋" panose="02010600040101010101" pitchFamily="2" charset="-122"/>
              <a:ea typeface="华文中宋" panose="02010600040101010101" pitchFamily="2" charset="-122"/>
            </a:endParaRPr>
          </a:p>
          <a:p>
            <a:endParaRPr lang="zh-CN" altLang="en-US" sz="4000" b="1" dirty="0">
              <a:solidFill>
                <a:srgbClr val="C50000"/>
              </a:solidFill>
              <a:latin typeface="华文中宋" panose="02010600040101010101" pitchFamily="2" charset="-122"/>
              <a:ea typeface="华文中宋" panose="02010600040101010101" pitchFamily="2" charset="-122"/>
            </a:endParaRP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15976367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Effect transition="in" filter="fade">
                                      <p:cBhvr>
                                        <p:cTn id="14" dur="1000"/>
                                        <p:tgtEl>
                                          <p:spTgt spid="10"/>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桌面\党政机关\素材\长城\矢量长城\线稿长城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0860" y="65746"/>
            <a:ext cx="4121140" cy="91088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8" y="330299"/>
            <a:ext cx="9115427"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入党誓词的概括</a:t>
            </a:r>
            <a:endParaRPr lang="zh-CN" altLang="en-US" sz="3600" b="1" dirty="0" smtClean="0">
              <a:solidFill>
                <a:srgbClr val="C00000"/>
              </a:solidFill>
              <a:latin typeface="华文中宋" panose="02010600040101010101" pitchFamily="2" charset="-122"/>
              <a:ea typeface="华文中宋" panose="02010600040101010101" pitchFamily="2" charset="-122"/>
            </a:endParaRPr>
          </a:p>
        </p:txBody>
      </p:sp>
      <p:pic>
        <p:nvPicPr>
          <p:cNvPr id="8" name="Picture 3" descr="C:\Users\Administrator\Desktop\线稿长城001.png">
            <a:extLst>
              <a:ext uri="{FF2B5EF4-FFF2-40B4-BE49-F238E27FC236}">
                <a16:creationId xmlns:a16="http://schemas.microsoft.com/office/drawing/2014/main" id="{AD86996C-BE28-4ED1-BF7F-F6F57AA27D9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0" y="3505200"/>
            <a:ext cx="5314717" cy="33528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965652" y="1547633"/>
            <a:ext cx="7898630" cy="3269485"/>
          </a:xfrm>
          <a:prstGeom prst="rect">
            <a:avLst/>
          </a:prstGeom>
          <a:noFill/>
        </p:spPr>
        <p:txBody>
          <a:bodyPr wrap="square" rtlCol="0">
            <a:spAutoFit/>
          </a:bodyPr>
          <a:lstStyle/>
          <a:p>
            <a:pPr>
              <a:lnSpc>
                <a:spcPct val="150000"/>
              </a:lnSpc>
            </a:pP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更全面、系统、科学地概括了党对党员的要求和党员应承担的政治责任，具有党规党纪的性质，是每一位共产党员在入党时必须面对党旗作出的庄严承诺，对每一位共产党员都有约束力。</a:t>
            </a:r>
          </a:p>
          <a:p>
            <a:pPr>
              <a:lnSpc>
                <a:spcPct val="150000"/>
              </a:lnSpc>
            </a:pPr>
            <a:endParaRPr lang="zh-CN" altLang="en-US" sz="2000" dirty="0">
              <a:solidFill>
                <a:srgbClr val="C50000"/>
              </a:solidFill>
              <a:latin typeface="华文中宋" panose="02010600040101010101" pitchFamily="2" charset="-122"/>
              <a:ea typeface="华文中宋" panose="02010600040101010101" pitchFamily="2" charset="-122"/>
              <a:cs typeface="+mj-cs"/>
              <a:sym typeface="+mn-ea"/>
            </a:endParaRPr>
          </a:p>
          <a:p>
            <a:pPr>
              <a:lnSpc>
                <a:spcPct val="150000"/>
              </a:lnSpc>
            </a:pPr>
            <a:r>
              <a:rPr lang="zh-CN" altLang="en-US" sz="2000" dirty="0" smtClean="0">
                <a:solidFill>
                  <a:srgbClr val="C50000"/>
                </a:solidFill>
                <a:latin typeface="华文中宋" panose="02010600040101010101" pitchFamily="2" charset="-122"/>
                <a:ea typeface="华文中宋" panose="02010600040101010101" pitchFamily="2" charset="-122"/>
                <a:cs typeface="+mj-cs"/>
                <a:sym typeface="+mn-ea"/>
              </a:rPr>
              <a:t>把</a:t>
            </a: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共产党员从组织上入党到思想上入党的条件进行了高度概括，体现了中国共产党的性质、目标、宗旨、任务、纪律等，表达了共产党员对共产主义理想必须秉持的坚定信念。</a:t>
            </a:r>
          </a:p>
        </p:txBody>
      </p:sp>
      <p:pic>
        <p:nvPicPr>
          <p:cNvPr id="11" name="Picture 4" descr="E:\我图PPT\00001PNG素材\01党委政府\立体五角星.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120" y="1943760"/>
            <a:ext cx="1638023" cy="162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五角星 1"/>
          <p:cNvSpPr/>
          <p:nvPr/>
        </p:nvSpPr>
        <p:spPr>
          <a:xfrm>
            <a:off x="3620991" y="1661425"/>
            <a:ext cx="367578" cy="367578"/>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a:off x="3620991" y="3505200"/>
            <a:ext cx="367578" cy="367578"/>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9664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2750"/>
                            </p:stCondLst>
                            <p:childTnLst>
                              <p:par>
                                <p:cTn id="20" presetID="2" presetClass="entr" presetSubtype="4"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3250"/>
                            </p:stCondLst>
                            <p:childTnLst>
                              <p:par>
                                <p:cTn id="25" presetID="3" presetClass="entr" presetSubtype="10" fill="hold" nodeType="after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1000"/>
                                        <p:tgtEl>
                                          <p:spTgt spid="9">
                                            <p:txEl>
                                              <p:pRg st="0" end="0"/>
                                            </p:txEl>
                                          </p:spTgt>
                                        </p:tgtEl>
                                      </p:cBhvr>
                                    </p:animEffect>
                                  </p:childTnLst>
                                </p:cTn>
                              </p:par>
                            </p:childTnLst>
                          </p:cTn>
                        </p:par>
                        <p:par>
                          <p:cTn id="28" fill="hold">
                            <p:stCondLst>
                              <p:cond delay="425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4750"/>
                            </p:stCondLst>
                            <p:childTnLst>
                              <p:par>
                                <p:cTn id="34" presetID="3" presetClass="entr" presetSubtype="10" fill="hold" nodeType="after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Effect transition="in" filter="blinds(horizontal)">
                                      <p:cBhvr>
                                        <p:cTn id="36"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5849816"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入党誓词的沿革</a:t>
            </a:r>
            <a:endParaRPr lang="zh-CN" altLang="en-US" sz="3600" b="1" dirty="0">
              <a:solidFill>
                <a:srgbClr val="C00000"/>
              </a:solidFill>
              <a:latin typeface="华文中宋" panose="02010600040101010101" pitchFamily="2" charset="-122"/>
              <a:ea typeface="华文中宋" panose="02010600040101010101" pitchFamily="2" charset="-122"/>
            </a:endParaRPr>
          </a:p>
        </p:txBody>
      </p:sp>
      <p:sp>
        <p:nvSpPr>
          <p:cNvPr id="11" name="矩形 10"/>
          <p:cNvSpPr/>
          <p:nvPr/>
        </p:nvSpPr>
        <p:spPr>
          <a:xfrm>
            <a:off x="1201511" y="2726587"/>
            <a:ext cx="10228616" cy="915920"/>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1201511" y="1830793"/>
            <a:ext cx="7573340" cy="523220"/>
          </a:xfrm>
          <a:prstGeom prst="rect">
            <a:avLst/>
          </a:prstGeom>
          <a:noFill/>
        </p:spPr>
        <p:txBody>
          <a:bodyPr wrap="square" rtlCol="0">
            <a:spAutoFit/>
          </a:bodyPr>
          <a:lstStyle/>
          <a:p>
            <a:r>
              <a:rPr lang="zh-CN" altLang="en-US" sz="2800" b="1" dirty="0">
                <a:solidFill>
                  <a:srgbClr val="C50000"/>
                </a:solidFill>
                <a:latin typeface="华文中宋" panose="02010600040101010101" pitchFamily="2" charset="-122"/>
                <a:ea typeface="华文中宋" panose="02010600040101010101" pitchFamily="2" charset="-122"/>
              </a:rPr>
              <a:t>反映了我们党从不放松党的建设</a:t>
            </a:r>
            <a:endParaRPr lang="zh-CN" altLang="en-US" sz="2800" b="1" dirty="0">
              <a:solidFill>
                <a:srgbClr val="C50000"/>
              </a:solidFill>
              <a:latin typeface="华文中宋" panose="02010600040101010101" pitchFamily="2" charset="-122"/>
              <a:ea typeface="华文中宋" panose="02010600040101010101" pitchFamily="2" charset="-122"/>
            </a:endParaRPr>
          </a:p>
        </p:txBody>
      </p:sp>
      <p:sp>
        <p:nvSpPr>
          <p:cNvPr id="13" name="文本框 12"/>
          <p:cNvSpPr txBox="1"/>
          <p:nvPr/>
        </p:nvSpPr>
        <p:spPr>
          <a:xfrm>
            <a:off x="1201510" y="2922937"/>
            <a:ext cx="10228617" cy="523220"/>
          </a:xfrm>
          <a:prstGeom prst="rect">
            <a:avLst/>
          </a:prstGeom>
          <a:noFill/>
        </p:spPr>
        <p:txBody>
          <a:bodyPr wrap="square" rtlCol="0">
            <a:spAutoFit/>
          </a:bodyPr>
          <a:lstStyle/>
          <a:p>
            <a:r>
              <a:rPr lang="zh-CN" altLang="en-US" sz="2800" b="1" dirty="0">
                <a:solidFill>
                  <a:schemeClr val="bg1"/>
                </a:solidFill>
                <a:latin typeface="华文中宋" panose="02010600040101010101" pitchFamily="2" charset="-122"/>
                <a:ea typeface="华文中宋" panose="02010600040101010101" pitchFamily="2" charset="-122"/>
              </a:rPr>
              <a:t>反映了我们党善于把握不同历史时期的主题和要求来发展党员</a:t>
            </a:r>
          </a:p>
        </p:txBody>
      </p:sp>
      <p:sp>
        <p:nvSpPr>
          <p:cNvPr id="16" name="文本框 15"/>
          <p:cNvSpPr txBox="1"/>
          <p:nvPr/>
        </p:nvSpPr>
        <p:spPr>
          <a:xfrm>
            <a:off x="1201511" y="4019278"/>
            <a:ext cx="10228616" cy="523220"/>
          </a:xfrm>
          <a:prstGeom prst="rect">
            <a:avLst/>
          </a:prstGeom>
          <a:noFill/>
        </p:spPr>
        <p:txBody>
          <a:bodyPr wrap="square" rtlCol="0">
            <a:spAutoFit/>
          </a:bodyPr>
          <a:lstStyle/>
          <a:p>
            <a:r>
              <a:rPr lang="zh-CN" altLang="en-US" sz="2800" b="1" dirty="0">
                <a:solidFill>
                  <a:srgbClr val="C50000"/>
                </a:solidFill>
                <a:latin typeface="华文中宋" panose="02010600040101010101" pitchFamily="2" charset="-122"/>
                <a:ea typeface="华文中宋" panose="02010600040101010101" pitchFamily="2" charset="-122"/>
              </a:rPr>
              <a:t>反映了我们党高度重视对党员进行党性教育和理想信念教育</a:t>
            </a:r>
          </a:p>
        </p:txBody>
      </p:sp>
      <p:sp>
        <p:nvSpPr>
          <p:cNvPr id="17" name="矩形 16"/>
          <p:cNvSpPr/>
          <p:nvPr/>
        </p:nvSpPr>
        <p:spPr>
          <a:xfrm>
            <a:off x="1201511" y="4919269"/>
            <a:ext cx="10228616" cy="915920"/>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201511" y="5053416"/>
            <a:ext cx="10228616" cy="523220"/>
          </a:xfrm>
          <a:prstGeom prst="rect">
            <a:avLst/>
          </a:prstGeom>
          <a:noFill/>
        </p:spPr>
        <p:txBody>
          <a:bodyPr wrap="square" rtlCol="0">
            <a:spAutoFit/>
          </a:bodyPr>
          <a:lstStyle/>
          <a:p>
            <a:r>
              <a:rPr lang="zh-CN" altLang="en-US" sz="2800" b="1" dirty="0">
                <a:solidFill>
                  <a:schemeClr val="bg1"/>
                </a:solidFill>
                <a:latin typeface="华文中宋" panose="02010600040101010101" pitchFamily="2" charset="-122"/>
                <a:ea typeface="华文中宋" panose="02010600040101010101" pitchFamily="2" charset="-122"/>
              </a:rPr>
              <a:t>反映了我们党具有与时俱进的先进性</a:t>
            </a:r>
          </a:p>
        </p:txBody>
      </p:sp>
      <p:sp>
        <p:nvSpPr>
          <p:cNvPr id="21" name="五角星 20"/>
          <p:cNvSpPr/>
          <p:nvPr/>
        </p:nvSpPr>
        <p:spPr>
          <a:xfrm>
            <a:off x="682275" y="1879758"/>
            <a:ext cx="425290" cy="425290"/>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角星 21"/>
          <p:cNvSpPr/>
          <p:nvPr/>
        </p:nvSpPr>
        <p:spPr>
          <a:xfrm>
            <a:off x="682275" y="2974700"/>
            <a:ext cx="425290" cy="425290"/>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a:off x="682275" y="4069642"/>
            <a:ext cx="425290" cy="425290"/>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a:off x="682275" y="5164584"/>
            <a:ext cx="425290" cy="425290"/>
          </a:xfrm>
          <a:prstGeom prst="star5">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55838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ppt_y</p:attrName>
                                        </p:attrNameLst>
                                      </p:cBhvr>
                                      <p:tavLst>
                                        <p:tav tm="0">
                                          <p:val>
                                            <p:strVal val="#ppt_y+#ppt_h*1.125000"/>
                                          </p:val>
                                        </p:tav>
                                        <p:tav tm="100000">
                                          <p:val>
                                            <p:strVal val="#ppt_y"/>
                                          </p:val>
                                        </p:tav>
                                      </p:tavLst>
                                    </p:anim>
                                    <p:animEffect transition="in" filter="wipe(up)">
                                      <p:cBhvr>
                                        <p:cTn id="17" dur="500"/>
                                        <p:tgtEl>
                                          <p:spTgt spid="12"/>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up)">
                                      <p:cBhvr>
                                        <p:cTn id="27" dur="500"/>
                                        <p:tgtEl>
                                          <p:spTgt spid="1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par>
                          <p:cTn id="32" fill="hold">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ppt_y</p:attrName>
                                        </p:attrNameLst>
                                      </p:cBhvr>
                                      <p:tavLst>
                                        <p:tav tm="0">
                                          <p:val>
                                            <p:strVal val="#ppt_y+#ppt_h*1.125000"/>
                                          </p:val>
                                        </p:tav>
                                        <p:tav tm="100000">
                                          <p:val>
                                            <p:strVal val="#ppt_y"/>
                                          </p:val>
                                        </p:tav>
                                      </p:tavLst>
                                    </p:anim>
                                    <p:animEffect transition="in" filter="wipe(up)">
                                      <p:cBhvr>
                                        <p:cTn id="36" dur="500"/>
                                        <p:tgtEl>
                                          <p:spTgt spid="23"/>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up)">
                                      <p:cBhvr>
                                        <p:cTn id="41" dur="500"/>
                                        <p:tgtEl>
                                          <p:spTgt spid="16"/>
                                        </p:tgtEl>
                                      </p:cBhvr>
                                    </p:animEffect>
                                  </p:childTnLst>
                                </p:cTn>
                              </p:par>
                            </p:childTnLst>
                          </p:cTn>
                        </p:par>
                        <p:par>
                          <p:cTn id="42" fill="hold">
                            <p:stCondLst>
                              <p:cond delay="3500"/>
                            </p:stCondLst>
                            <p:childTnLst>
                              <p:par>
                                <p:cTn id="43" presetID="1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up)">
                                      <p:cBhvr>
                                        <p:cTn id="46" dur="500"/>
                                        <p:tgtEl>
                                          <p:spTgt spid="24"/>
                                        </p:tgtEl>
                                      </p:cBhvr>
                                    </p:animEffect>
                                  </p:childTnLst>
                                </p:cTn>
                              </p:par>
                            </p:childTnLst>
                          </p:cTn>
                        </p:par>
                        <p:par>
                          <p:cTn id="47" fill="hold">
                            <p:stCondLst>
                              <p:cond delay="4000"/>
                            </p:stCondLst>
                            <p:childTnLst>
                              <p:par>
                                <p:cTn id="48" presetID="12" presetClass="entr" presetSubtype="4"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p:tgtEl>
                                          <p:spTgt spid="20"/>
                                        </p:tgtEl>
                                        <p:attrNameLst>
                                          <p:attrName>ppt_y</p:attrName>
                                        </p:attrNameLst>
                                      </p:cBhvr>
                                      <p:tavLst>
                                        <p:tav tm="0">
                                          <p:val>
                                            <p:strVal val="#ppt_y+#ppt_h*1.125000"/>
                                          </p:val>
                                        </p:tav>
                                        <p:tav tm="100000">
                                          <p:val>
                                            <p:strVal val="#ppt_y"/>
                                          </p:val>
                                        </p:tav>
                                      </p:tavLst>
                                    </p:anim>
                                    <p:animEffect transition="in" filter="wipe(up)">
                                      <p:cBhvr>
                                        <p:cTn id="51" dur="500"/>
                                        <p:tgtEl>
                                          <p:spTgt spid="20"/>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2" grpId="0"/>
      <p:bldP spid="13" grpId="0"/>
      <p:bldP spid="16" grpId="0"/>
      <p:bldP spid="17" grpId="0" animBg="1"/>
      <p:bldP spid="20" grpId="0"/>
      <p:bldP spid="21" grpId="0" animBg="1"/>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a:solidFill>
                  <a:srgbClr val="C00000"/>
                </a:solidFill>
                <a:latin typeface="华文中宋" panose="02010600040101010101" pitchFamily="2" charset="-122"/>
                <a:ea typeface="华文中宋" panose="02010600040101010101" pitchFamily="2" charset="-122"/>
              </a:rPr>
              <a:t>入党誓词的概括</a:t>
            </a:r>
            <a:endParaRPr lang="zh-CN" altLang="en-US" sz="3600" b="1" dirty="0">
              <a:solidFill>
                <a:srgbClr val="C00000"/>
              </a:solidFill>
              <a:latin typeface="华文中宋" panose="02010600040101010101" pitchFamily="2" charset="-122"/>
              <a:ea typeface="华文中宋" panose="02010600040101010101" pitchFamily="2" charset="-122"/>
            </a:endParaRPr>
          </a:p>
        </p:txBody>
      </p:sp>
      <p:sp>
        <p:nvSpPr>
          <p:cNvPr id="11" name="矩形 10"/>
          <p:cNvSpPr/>
          <p:nvPr/>
        </p:nvSpPr>
        <p:spPr>
          <a:xfrm>
            <a:off x="4932582" y="2014955"/>
            <a:ext cx="5330738" cy="227127"/>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F:\桌面\党政机关\素材\长城\矢量长城\线稿长城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5100525" y="2242082"/>
            <a:ext cx="5162795" cy="3785652"/>
          </a:xfrm>
          <a:prstGeom prst="rect">
            <a:avLst/>
          </a:prstGeom>
          <a:noFill/>
        </p:spPr>
        <p:txBody>
          <a:bodyPr wrap="square" rtlCol="0">
            <a:spAutoFit/>
          </a:bodyPr>
          <a:lstStyle/>
          <a:p>
            <a:pPr indent="457200" fontAlgn="auto"/>
            <a:r>
              <a:rPr lang="zh-CN" altLang="en-US" sz="2000" dirty="0">
                <a:solidFill>
                  <a:srgbClr val="C50000"/>
                </a:solidFill>
                <a:latin typeface="华文中宋" panose="02010600040101010101" pitchFamily="2" charset="-122"/>
                <a:ea typeface="华文中宋" panose="02010600040101010101" pitchFamily="2" charset="-122"/>
              </a:rPr>
              <a:t>党的十八大以来，以习近平同志为总书记的党中央坚持党要管党、从严治党。每一个共产党员特别是领导干部都要牢固树立党章意识，自觉用党章规范自己的一言一行，在任何情况下都要做到政治信仰不变、政治立场不移、政治方向不偏。不论担任何种职务、从事何种工作，首先要明白自己是一名在党旗下宣过誓的共产党员，要用入党誓词约束自己。这就要求我们每一位共产党员应时刻牢记入党誓词，把入党誓词各项内容落实到行动上、落实到各项事业中，切实做到为党分忧、为国尽责、为民奉献。</a:t>
            </a:r>
            <a:endParaRPr lang="zh-CN" altLang="en-US" sz="2000" dirty="0">
              <a:solidFill>
                <a:srgbClr val="C50000"/>
              </a:solidFill>
              <a:latin typeface="华文中宋" panose="02010600040101010101" pitchFamily="2" charset="-122"/>
              <a:ea typeface="华文中宋" panose="02010600040101010101" pitchFamily="2" charset="-122"/>
            </a:endParaRPr>
          </a:p>
        </p:txBody>
      </p:sp>
      <p:pic>
        <p:nvPicPr>
          <p:cNvPr id="10" name="图片 9" descr="习近平"/>
          <p:cNvPicPr>
            <a:picLocks noChangeAspect="1"/>
          </p:cNvPicPr>
          <p:nvPr/>
        </p:nvPicPr>
        <p:blipFill>
          <a:blip r:embed="rId4"/>
          <a:stretch>
            <a:fillRect/>
          </a:stretch>
        </p:blipFill>
        <p:spPr>
          <a:xfrm>
            <a:off x="1676399" y="2014956"/>
            <a:ext cx="3256183" cy="4012778"/>
          </a:xfrm>
          <a:prstGeom prst="rect">
            <a:avLst/>
          </a:prstGeom>
        </p:spPr>
      </p:pic>
    </p:spTree>
    <p:extLst>
      <p:ext uri="{BB962C8B-B14F-4D97-AF65-F5344CB8AC3E}">
        <p14:creationId xmlns:p14="http://schemas.microsoft.com/office/powerpoint/2010/main" val="25109638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iterate type="lt">
                                    <p:tmPct val="10000"/>
                                  </p:iterate>
                                  <p:childTnLst>
                                    <p:set>
                                      <p:cBhvr>
                                        <p:cTn id="23" dur="1" fill="hold">
                                          <p:stCondLst>
                                            <p:cond delay="0"/>
                                          </p:stCondLst>
                                        </p:cTn>
                                        <p:tgtEl>
                                          <p:spTgt spid="19"/>
                                        </p:tgtEl>
                                        <p:attrNameLst>
                                          <p:attrName>style.visibility</p:attrName>
                                        </p:attrNameLst>
                                      </p:cBhvr>
                                      <p:to>
                                        <p:strVal val="visible"/>
                                      </p:to>
                                    </p:set>
                                    <p:animEffect transition="in" filter="wheel(4)">
                                      <p:cBhvr>
                                        <p:cTn id="2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1401474"/>
            <a:ext cx="12192000" cy="5543758"/>
          </a:xfrm>
          <a:prstGeom prst="rect">
            <a:avLst/>
          </a:prstGeom>
        </p:spPr>
      </p:pic>
      <p:sp>
        <p:nvSpPr>
          <p:cNvPr id="6" name="文本框 5"/>
          <p:cNvSpPr txBox="1"/>
          <p:nvPr/>
        </p:nvSpPr>
        <p:spPr>
          <a:xfrm>
            <a:off x="5121618" y="1884376"/>
            <a:ext cx="3090396" cy="1754326"/>
          </a:xfrm>
          <a:prstGeom prst="rect">
            <a:avLst/>
          </a:prstGeom>
          <a:noFill/>
        </p:spPr>
        <p:txBody>
          <a:bodyPr wrap="square" rtlCol="0">
            <a:spAutoFit/>
          </a:bodyPr>
          <a:lstStyle/>
          <a:p>
            <a:pPr algn="dist">
              <a:lnSpc>
                <a:spcPct val="150000"/>
              </a:lnSpc>
            </a:pPr>
            <a:r>
              <a:rPr lang="en-US" altLang="zh-CN" sz="7200" b="1" dirty="0" smtClean="0">
                <a:solidFill>
                  <a:srgbClr val="C00000"/>
                </a:solidFill>
                <a:latin typeface="Franklin Gothic Demi" panose="020B0703020102020204" pitchFamily="34" charset="0"/>
                <a:ea typeface="华文中宋" panose="02010600040101010101" pitchFamily="2" charset="-122"/>
              </a:rPr>
              <a:t>thanks</a:t>
            </a:r>
            <a:endParaRPr lang="zh-CN" altLang="en-US" sz="7200" b="1" dirty="0">
              <a:solidFill>
                <a:srgbClr val="C00000"/>
              </a:solidFill>
              <a:latin typeface="Franklin Gothic Demi" panose="020B0703020102020204" pitchFamily="34" charset="0"/>
              <a:ea typeface="华文中宋" panose="02010600040101010101" pitchFamily="2" charset="-122"/>
            </a:endParaRPr>
          </a:p>
        </p:txBody>
      </p:sp>
      <p:pic>
        <p:nvPicPr>
          <p:cNvPr id="7"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8770" y="1524001"/>
            <a:ext cx="2432848" cy="1992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35912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C013495-50E0-43B4-8F74-B73DD12CAAF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9743" y="4027714"/>
            <a:ext cx="12192000" cy="3536290"/>
          </a:xfrm>
          <a:prstGeom prst="rect">
            <a:avLst/>
          </a:prstGeom>
        </p:spPr>
      </p:pic>
      <p:pic>
        <p:nvPicPr>
          <p:cNvPr id="7" name="图片 6">
            <a:extLst>
              <a:ext uri="{FF2B5EF4-FFF2-40B4-BE49-F238E27FC236}">
                <a16:creationId xmlns:a16="http://schemas.microsoft.com/office/drawing/2014/main" id="{9FDC0715-BA35-442D-8C62-14BCF947EA4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3568462" y="322469"/>
            <a:ext cx="5055077" cy="1445120"/>
          </a:xfrm>
          <a:prstGeom prst="rect">
            <a:avLst/>
          </a:prstGeom>
        </p:spPr>
      </p:pic>
      <p:sp>
        <p:nvSpPr>
          <p:cNvPr id="8" name="文本框 7">
            <a:extLst>
              <a:ext uri="{FF2B5EF4-FFF2-40B4-BE49-F238E27FC236}">
                <a16:creationId xmlns:a16="http://schemas.microsoft.com/office/drawing/2014/main" id="{C22F2C16-EACE-4555-9D03-C8D0D611F676}"/>
              </a:ext>
            </a:extLst>
          </p:cNvPr>
          <p:cNvSpPr txBox="1"/>
          <p:nvPr/>
        </p:nvSpPr>
        <p:spPr>
          <a:xfrm>
            <a:off x="5722844" y="814196"/>
            <a:ext cx="960985" cy="461665"/>
          </a:xfrm>
          <a:prstGeom prst="rect">
            <a:avLst/>
          </a:prstGeom>
          <a:noFill/>
        </p:spPr>
        <p:txBody>
          <a:bodyPr wrap="square" rtlCol="0">
            <a:spAutoFit/>
          </a:bodyPr>
          <a:lstStyle/>
          <a:p>
            <a:r>
              <a:rPr lang="zh-CN" altLang="en-US" sz="2400" b="1" dirty="0">
                <a:solidFill>
                  <a:srgbClr val="AA1325"/>
                </a:solidFill>
                <a:latin typeface="华文中宋" panose="02010600040101010101" pitchFamily="2" charset="-122"/>
                <a:ea typeface="华文中宋" panose="02010600040101010101" pitchFamily="2" charset="-122"/>
              </a:rPr>
              <a:t>目录</a:t>
            </a:r>
          </a:p>
        </p:txBody>
      </p:sp>
      <p:grpSp>
        <p:nvGrpSpPr>
          <p:cNvPr id="34" name="组合 33"/>
          <p:cNvGrpSpPr/>
          <p:nvPr/>
        </p:nvGrpSpPr>
        <p:grpSpPr>
          <a:xfrm>
            <a:off x="1750709" y="2099548"/>
            <a:ext cx="4028471" cy="591750"/>
            <a:chOff x="3883932" y="1696794"/>
            <a:chExt cx="4701891" cy="591750"/>
          </a:xfrm>
        </p:grpSpPr>
        <p:grpSp>
          <p:nvGrpSpPr>
            <p:cNvPr id="14"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1696794"/>
              <a:ext cx="4424136" cy="591750"/>
              <a:chOff x="0" y="0"/>
              <a:chExt cx="4896544" cy="403076"/>
            </a:xfrm>
          </p:grpSpPr>
          <p:sp>
            <p:nvSpPr>
              <p:cNvPr id="15"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16" name="矩形 31">
                <a:extLst>
                  <a:ext uri="{FF2B5EF4-FFF2-40B4-BE49-F238E27FC236}">
                    <a16:creationId xmlns:a16="http://schemas.microsoft.com/office/drawing/2014/main" id="{FBA0EF60-F794-47C7-A9E0-CAC9EEBDCF86}"/>
                  </a:ext>
                </a:extLst>
              </p:cNvPr>
              <p:cNvSpPr>
                <a:spLocks noChangeArrowheads="1"/>
              </p:cNvSpPr>
              <p:nvPr/>
            </p:nvSpPr>
            <p:spPr bwMode="auto">
              <a:xfrm>
                <a:off x="271854" y="36932"/>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3200" b="1" dirty="0">
                    <a:solidFill>
                      <a:srgbClr val="FFFFFF"/>
                    </a:solidFill>
                    <a:latin typeface="华文中宋" panose="02010600040101010101" pitchFamily="2" charset="-122"/>
                    <a:ea typeface="华文中宋" panose="02010600040101010101" pitchFamily="2" charset="-122"/>
                  </a:rPr>
                  <a:t>一</a:t>
                </a:r>
              </a:p>
            </p:txBody>
          </p:sp>
        </p:grpSp>
        <p:sp>
          <p:nvSpPr>
            <p:cNvPr id="29" name="文本框 28"/>
            <p:cNvSpPr txBox="1"/>
            <p:nvPr/>
          </p:nvSpPr>
          <p:spPr>
            <a:xfrm>
              <a:off x="5287450" y="1775015"/>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建党时期</a:t>
              </a:r>
              <a:endParaRPr lang="zh-CN" altLang="en-US" sz="2400" dirty="0">
                <a:solidFill>
                  <a:schemeClr val="bg1"/>
                </a:solidFill>
                <a:latin typeface="华文中宋" panose="02010600040101010101" pitchFamily="2" charset="-122"/>
                <a:ea typeface="华文中宋" panose="02010600040101010101" pitchFamily="2" charset="-122"/>
              </a:endParaRPr>
            </a:p>
          </p:txBody>
        </p:sp>
      </p:grpSp>
      <p:grpSp>
        <p:nvGrpSpPr>
          <p:cNvPr id="35" name="组合 34"/>
          <p:cNvGrpSpPr/>
          <p:nvPr/>
        </p:nvGrpSpPr>
        <p:grpSpPr>
          <a:xfrm>
            <a:off x="6250273" y="2119313"/>
            <a:ext cx="4013180" cy="591750"/>
            <a:chOff x="3883932" y="2399458"/>
            <a:chExt cx="4684044" cy="591750"/>
          </a:xfrm>
        </p:grpSpPr>
        <p:grpSp>
          <p:nvGrpSpPr>
            <p:cNvPr id="17"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2399458"/>
              <a:ext cx="4424136" cy="591750"/>
              <a:chOff x="0" y="0"/>
              <a:chExt cx="4896544" cy="403076"/>
            </a:xfrm>
          </p:grpSpPr>
          <p:sp>
            <p:nvSpPr>
              <p:cNvPr id="18"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19" name="矩形 31">
                <a:extLst>
                  <a:ext uri="{FF2B5EF4-FFF2-40B4-BE49-F238E27FC236}">
                    <a16:creationId xmlns:a16="http://schemas.microsoft.com/office/drawing/2014/main" id="{FBA0EF60-F794-47C7-A9E0-CAC9EEBDCF86}"/>
                  </a:ext>
                </a:extLst>
              </p:cNvPr>
              <p:cNvSpPr>
                <a:spLocks noChangeArrowheads="1"/>
              </p:cNvSpPr>
              <p:nvPr/>
            </p:nvSpPr>
            <p:spPr bwMode="auto">
              <a:xfrm>
                <a:off x="287661" y="21289"/>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2800" b="1" dirty="0" smtClean="0">
                    <a:solidFill>
                      <a:srgbClr val="FFFFFF"/>
                    </a:solidFill>
                    <a:latin typeface="华文中宋" panose="02010600040101010101" pitchFamily="2" charset="-122"/>
                    <a:ea typeface="华文中宋" panose="02010600040101010101" pitchFamily="2" charset="-122"/>
                  </a:rPr>
                  <a:t>二</a:t>
                </a:r>
                <a:endParaRPr lang="zh-CN" altLang="en-US" sz="2800" b="1" dirty="0">
                  <a:solidFill>
                    <a:srgbClr val="FFFFFF"/>
                  </a:solidFill>
                  <a:latin typeface="华文中宋" panose="02010600040101010101" pitchFamily="2" charset="-122"/>
                  <a:ea typeface="华文中宋" panose="02010600040101010101" pitchFamily="2" charset="-122"/>
                </a:endParaRPr>
              </a:p>
            </p:txBody>
          </p:sp>
        </p:grpSp>
        <p:sp>
          <p:nvSpPr>
            <p:cNvPr id="30" name="文本框 29"/>
            <p:cNvSpPr txBox="1"/>
            <p:nvPr/>
          </p:nvSpPr>
          <p:spPr>
            <a:xfrm>
              <a:off x="5269603" y="2442712"/>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抗战时期</a:t>
              </a:r>
            </a:p>
          </p:txBody>
        </p:sp>
      </p:grpSp>
      <p:grpSp>
        <p:nvGrpSpPr>
          <p:cNvPr id="36" name="组合 35"/>
          <p:cNvGrpSpPr/>
          <p:nvPr/>
        </p:nvGrpSpPr>
        <p:grpSpPr>
          <a:xfrm>
            <a:off x="1750709" y="3304220"/>
            <a:ext cx="4012083" cy="591750"/>
            <a:chOff x="3883932" y="3110409"/>
            <a:chExt cx="4682763" cy="591750"/>
          </a:xfrm>
        </p:grpSpPr>
        <p:grpSp>
          <p:nvGrpSpPr>
            <p:cNvPr id="20"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3110409"/>
              <a:ext cx="4424136" cy="591750"/>
              <a:chOff x="0" y="0"/>
              <a:chExt cx="4896544" cy="403076"/>
            </a:xfrm>
          </p:grpSpPr>
          <p:sp>
            <p:nvSpPr>
              <p:cNvPr id="21"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22" name="矩形 31">
                <a:extLst>
                  <a:ext uri="{FF2B5EF4-FFF2-40B4-BE49-F238E27FC236}">
                    <a16:creationId xmlns:a16="http://schemas.microsoft.com/office/drawing/2014/main" id="{FBA0EF60-F794-47C7-A9E0-CAC9EEBDCF86}"/>
                  </a:ext>
                </a:extLst>
              </p:cNvPr>
              <p:cNvSpPr>
                <a:spLocks noChangeArrowheads="1"/>
              </p:cNvSpPr>
              <p:nvPr/>
            </p:nvSpPr>
            <p:spPr bwMode="auto">
              <a:xfrm>
                <a:off x="286242" y="6436"/>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2800" b="1" dirty="0" smtClean="0">
                    <a:solidFill>
                      <a:srgbClr val="FFFFFF"/>
                    </a:solidFill>
                    <a:latin typeface="华文中宋" panose="02010600040101010101" pitchFamily="2" charset="-122"/>
                    <a:ea typeface="华文中宋" panose="02010600040101010101" pitchFamily="2" charset="-122"/>
                  </a:rPr>
                  <a:t>三</a:t>
                </a:r>
                <a:endParaRPr lang="zh-CN" altLang="en-US" sz="2800" b="1" dirty="0">
                  <a:solidFill>
                    <a:srgbClr val="FFFFFF"/>
                  </a:solidFill>
                  <a:latin typeface="华文中宋" panose="02010600040101010101" pitchFamily="2" charset="-122"/>
                  <a:ea typeface="华文中宋" panose="02010600040101010101" pitchFamily="2" charset="-122"/>
                </a:endParaRPr>
              </a:p>
            </p:txBody>
          </p:sp>
        </p:grpSp>
        <p:sp>
          <p:nvSpPr>
            <p:cNvPr id="31" name="文本框 30"/>
            <p:cNvSpPr txBox="1"/>
            <p:nvPr/>
          </p:nvSpPr>
          <p:spPr>
            <a:xfrm>
              <a:off x="5268322" y="3187435"/>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解放战争时期</a:t>
              </a:r>
            </a:p>
          </p:txBody>
        </p:sp>
      </p:grpSp>
      <p:grpSp>
        <p:nvGrpSpPr>
          <p:cNvPr id="37" name="组合 36"/>
          <p:cNvGrpSpPr/>
          <p:nvPr/>
        </p:nvGrpSpPr>
        <p:grpSpPr>
          <a:xfrm>
            <a:off x="6250273" y="3282415"/>
            <a:ext cx="4012083" cy="591750"/>
            <a:chOff x="3883932" y="3821360"/>
            <a:chExt cx="4682763" cy="591750"/>
          </a:xfrm>
        </p:grpSpPr>
        <p:grpSp>
          <p:nvGrpSpPr>
            <p:cNvPr id="23"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3821360"/>
              <a:ext cx="4424136" cy="591750"/>
              <a:chOff x="0" y="0"/>
              <a:chExt cx="4896544" cy="403076"/>
            </a:xfrm>
          </p:grpSpPr>
          <p:sp>
            <p:nvSpPr>
              <p:cNvPr id="24"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25" name="矩形 31">
                <a:extLst>
                  <a:ext uri="{FF2B5EF4-FFF2-40B4-BE49-F238E27FC236}">
                    <a16:creationId xmlns:a16="http://schemas.microsoft.com/office/drawing/2014/main" id="{FBA0EF60-F794-47C7-A9E0-CAC9EEBDCF86}"/>
                  </a:ext>
                </a:extLst>
              </p:cNvPr>
              <p:cNvSpPr>
                <a:spLocks noChangeArrowheads="1"/>
              </p:cNvSpPr>
              <p:nvPr/>
            </p:nvSpPr>
            <p:spPr bwMode="auto">
              <a:xfrm>
                <a:off x="286242" y="12896"/>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2800" b="1" dirty="0">
                    <a:solidFill>
                      <a:srgbClr val="FFFFFF"/>
                    </a:solidFill>
                    <a:latin typeface="华文中宋" panose="02010600040101010101" pitchFamily="2" charset="-122"/>
                    <a:ea typeface="华文中宋" panose="02010600040101010101" pitchFamily="2" charset="-122"/>
                  </a:rPr>
                  <a:t>四</a:t>
                </a:r>
              </a:p>
            </p:txBody>
          </p:sp>
        </p:grpSp>
        <p:sp>
          <p:nvSpPr>
            <p:cNvPr id="32" name="文本框 31"/>
            <p:cNvSpPr txBox="1"/>
            <p:nvPr/>
          </p:nvSpPr>
          <p:spPr>
            <a:xfrm>
              <a:off x="5268322" y="3874080"/>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新中国成立时期</a:t>
              </a:r>
            </a:p>
          </p:txBody>
        </p:sp>
      </p:grpSp>
      <p:grpSp>
        <p:nvGrpSpPr>
          <p:cNvPr id="38" name="组合 37"/>
          <p:cNvGrpSpPr/>
          <p:nvPr/>
        </p:nvGrpSpPr>
        <p:grpSpPr>
          <a:xfrm>
            <a:off x="1750709" y="4359673"/>
            <a:ext cx="4028471" cy="591750"/>
            <a:chOff x="3883932" y="4532312"/>
            <a:chExt cx="4701891" cy="591750"/>
          </a:xfrm>
        </p:grpSpPr>
        <p:grpSp>
          <p:nvGrpSpPr>
            <p:cNvPr id="26"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4532312"/>
              <a:ext cx="4424136" cy="591750"/>
              <a:chOff x="0" y="0"/>
              <a:chExt cx="4896544" cy="403076"/>
            </a:xfrm>
          </p:grpSpPr>
          <p:sp>
            <p:nvSpPr>
              <p:cNvPr id="27"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28" name="矩形 31">
                <a:extLst>
                  <a:ext uri="{FF2B5EF4-FFF2-40B4-BE49-F238E27FC236}">
                    <a16:creationId xmlns:a16="http://schemas.microsoft.com/office/drawing/2014/main" id="{FBA0EF60-F794-47C7-A9E0-CAC9EEBDCF86}"/>
                  </a:ext>
                </a:extLst>
              </p:cNvPr>
              <p:cNvSpPr>
                <a:spLocks noChangeArrowheads="1"/>
              </p:cNvSpPr>
              <p:nvPr/>
            </p:nvSpPr>
            <p:spPr bwMode="auto">
              <a:xfrm>
                <a:off x="286242" y="5496"/>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2800" b="1" dirty="0">
                    <a:solidFill>
                      <a:srgbClr val="FFFFFF"/>
                    </a:solidFill>
                    <a:latin typeface="华文中宋" panose="02010600040101010101" pitchFamily="2" charset="-122"/>
                    <a:ea typeface="华文中宋" panose="02010600040101010101" pitchFamily="2" charset="-122"/>
                  </a:rPr>
                  <a:t>五</a:t>
                </a:r>
              </a:p>
            </p:txBody>
          </p:sp>
        </p:grpSp>
        <p:sp>
          <p:nvSpPr>
            <p:cNvPr id="33" name="文本框 32"/>
            <p:cNvSpPr txBox="1"/>
            <p:nvPr/>
          </p:nvSpPr>
          <p:spPr>
            <a:xfrm>
              <a:off x="5287450" y="4594663"/>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改革开放新时期</a:t>
              </a:r>
            </a:p>
          </p:txBody>
        </p:sp>
      </p:grpSp>
      <p:grpSp>
        <p:nvGrpSpPr>
          <p:cNvPr id="39" name="组合 38"/>
          <p:cNvGrpSpPr/>
          <p:nvPr/>
        </p:nvGrpSpPr>
        <p:grpSpPr>
          <a:xfrm>
            <a:off x="6250273" y="4359673"/>
            <a:ext cx="4028471" cy="591750"/>
            <a:chOff x="3883932" y="4532312"/>
            <a:chExt cx="4701891" cy="591750"/>
          </a:xfrm>
        </p:grpSpPr>
        <p:grpSp>
          <p:nvGrpSpPr>
            <p:cNvPr id="40" name="组合 29">
              <a:extLst>
                <a:ext uri="{FF2B5EF4-FFF2-40B4-BE49-F238E27FC236}">
                  <a16:creationId xmlns:a16="http://schemas.microsoft.com/office/drawing/2014/main" id="{EF35801E-6A18-40F0-8458-D1AB05DF1DC7}"/>
                </a:ext>
              </a:extLst>
            </p:cNvPr>
            <p:cNvGrpSpPr>
              <a:grpSpLocks/>
            </p:cNvGrpSpPr>
            <p:nvPr/>
          </p:nvGrpSpPr>
          <p:grpSpPr bwMode="auto">
            <a:xfrm>
              <a:off x="3883932" y="4532312"/>
              <a:ext cx="4424136" cy="591750"/>
              <a:chOff x="0" y="0"/>
              <a:chExt cx="4896544" cy="403076"/>
            </a:xfrm>
          </p:grpSpPr>
          <p:sp>
            <p:nvSpPr>
              <p:cNvPr id="42" name="圆角矩形 30">
                <a:extLst>
                  <a:ext uri="{FF2B5EF4-FFF2-40B4-BE49-F238E27FC236}">
                    <a16:creationId xmlns:a16="http://schemas.microsoft.com/office/drawing/2014/main" id="{E31BAE87-5828-4475-BECD-F36CE2902555}"/>
                  </a:ext>
                </a:extLst>
              </p:cNvPr>
              <p:cNvSpPr>
                <a:spLocks noChangeArrowheads="1"/>
              </p:cNvSpPr>
              <p:nvPr/>
            </p:nvSpPr>
            <p:spPr bwMode="auto">
              <a:xfrm>
                <a:off x="0" y="0"/>
                <a:ext cx="4896544" cy="403076"/>
              </a:xfrm>
              <a:prstGeom prst="roundRect">
                <a:avLst>
                  <a:gd name="adj" fmla="val 0"/>
                </a:avLst>
              </a:prstGeom>
              <a:solidFill>
                <a:srgbClr val="C00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华文中宋" panose="02010600040101010101" pitchFamily="2" charset="-122"/>
                  <a:ea typeface="华文中宋" panose="02010600040101010101" pitchFamily="2" charset="-122"/>
                </a:endParaRPr>
              </a:p>
            </p:txBody>
          </p:sp>
          <p:sp>
            <p:nvSpPr>
              <p:cNvPr id="43" name="矩形 31">
                <a:extLst>
                  <a:ext uri="{FF2B5EF4-FFF2-40B4-BE49-F238E27FC236}">
                    <a16:creationId xmlns:a16="http://schemas.microsoft.com/office/drawing/2014/main" id="{FBA0EF60-F794-47C7-A9E0-CAC9EEBDCF86}"/>
                  </a:ext>
                </a:extLst>
              </p:cNvPr>
              <p:cNvSpPr>
                <a:spLocks noChangeArrowheads="1"/>
              </p:cNvSpPr>
              <p:nvPr/>
            </p:nvSpPr>
            <p:spPr bwMode="auto">
              <a:xfrm>
                <a:off x="286242" y="5496"/>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zh-CN" altLang="en-US" sz="2800" b="1" dirty="0">
                    <a:solidFill>
                      <a:srgbClr val="FFFFFF"/>
                    </a:solidFill>
                    <a:latin typeface="华文中宋" panose="02010600040101010101" pitchFamily="2" charset="-122"/>
                    <a:ea typeface="华文中宋" panose="02010600040101010101" pitchFamily="2" charset="-122"/>
                  </a:rPr>
                  <a:t>六</a:t>
                </a:r>
              </a:p>
            </p:txBody>
          </p:sp>
        </p:grpSp>
        <p:sp>
          <p:nvSpPr>
            <p:cNvPr id="41" name="文本框 40"/>
            <p:cNvSpPr txBox="1"/>
            <p:nvPr/>
          </p:nvSpPr>
          <p:spPr>
            <a:xfrm>
              <a:off x="5287450" y="4594663"/>
              <a:ext cx="3298373" cy="461665"/>
            </a:xfrm>
            <a:prstGeom prst="rect">
              <a:avLst/>
            </a:prstGeom>
            <a:noFill/>
          </p:spPr>
          <p:txBody>
            <a:bodyPr wrap="square" rtlCol="0">
              <a:spAutoFit/>
            </a:bodyPr>
            <a:lstStyle/>
            <a:p>
              <a:r>
                <a:rPr lang="zh-CN" altLang="en-US" sz="2400" dirty="0" smtClean="0">
                  <a:solidFill>
                    <a:schemeClr val="bg1"/>
                  </a:solidFill>
                  <a:latin typeface="华文中宋" panose="02010600040101010101" pitchFamily="2" charset="-122"/>
                  <a:ea typeface="华文中宋" panose="02010600040101010101" pitchFamily="2" charset="-122"/>
                </a:rPr>
                <a:t>入党誓词的概括</a:t>
              </a:r>
              <a:endParaRPr lang="zh-CN" altLang="en-US" sz="2400" dirty="0" smtClean="0">
                <a:solidFill>
                  <a:schemeClr val="bg1"/>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666757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ppt_x"/>
                                          </p:val>
                                        </p:tav>
                                        <p:tav tm="100000">
                                          <p:val>
                                            <p:strVal val="#ppt_x"/>
                                          </p:val>
                                        </p:tav>
                                      </p:tavLst>
                                    </p:anim>
                                    <p:anim calcmode="lin" valueType="num">
                                      <p:cBhvr additive="base">
                                        <p:cTn id="33" dur="500" fill="hold"/>
                                        <p:tgtEl>
                                          <p:spTgt spid="3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28DE50E-F675-44E3-8653-77747F70603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a:off x="0" y="594510"/>
            <a:ext cx="12192000" cy="6263490"/>
          </a:xfrm>
          <a:prstGeom prst="rect">
            <a:avLst/>
          </a:prstGeom>
        </p:spPr>
      </p:pic>
      <p:sp>
        <p:nvSpPr>
          <p:cNvPr id="7" name="文本框 6"/>
          <p:cNvSpPr txBox="1"/>
          <p:nvPr/>
        </p:nvSpPr>
        <p:spPr>
          <a:xfrm>
            <a:off x="4343861" y="1870312"/>
            <a:ext cx="4562014" cy="707886"/>
          </a:xfrm>
          <a:prstGeom prst="rect">
            <a:avLst/>
          </a:prstGeom>
          <a:noFill/>
        </p:spPr>
        <p:txBody>
          <a:bodyPr wrap="square" rtlCol="0">
            <a:spAutoFit/>
          </a:bodyPr>
          <a:lstStyle/>
          <a:p>
            <a:r>
              <a:rPr lang="zh-CN" altLang="en-US" sz="4000" b="1" dirty="0">
                <a:solidFill>
                  <a:srgbClr val="C50000"/>
                </a:solidFill>
                <a:latin typeface="华文中宋" panose="02010600040101010101" pitchFamily="2" charset="-122"/>
                <a:ea typeface="华文中宋" panose="02010600040101010101" pitchFamily="2" charset="-122"/>
              </a:rPr>
              <a:t>第一</a:t>
            </a:r>
            <a:r>
              <a:rPr lang="zh-CN" altLang="en-US" sz="4000" b="1" dirty="0" smtClean="0">
                <a:solidFill>
                  <a:srgbClr val="C50000"/>
                </a:solidFill>
                <a:latin typeface="华文中宋" panose="02010600040101010101" pitchFamily="2" charset="-122"/>
                <a:ea typeface="华文中宋" panose="02010600040101010101" pitchFamily="2" charset="-122"/>
              </a:rPr>
              <a:t>章 </a:t>
            </a:r>
            <a:r>
              <a:rPr lang="en-US" altLang="zh-CN" sz="4000" b="1" dirty="0" smtClean="0">
                <a:solidFill>
                  <a:srgbClr val="C50000"/>
                </a:solidFill>
                <a:latin typeface="华文中宋" panose="02010600040101010101" pitchFamily="2" charset="-122"/>
                <a:ea typeface="华文中宋" panose="02010600040101010101" pitchFamily="2" charset="-122"/>
              </a:rPr>
              <a:t>: </a:t>
            </a:r>
            <a:r>
              <a:rPr lang="zh-CN" altLang="en-US" sz="4000" b="1" dirty="0" smtClean="0">
                <a:solidFill>
                  <a:srgbClr val="C50000"/>
                </a:solidFill>
                <a:latin typeface="华文中宋" panose="02010600040101010101" pitchFamily="2" charset="-122"/>
                <a:ea typeface="华文中宋" panose="02010600040101010101" pitchFamily="2" charset="-122"/>
              </a:rPr>
              <a:t>建党时期</a:t>
            </a:r>
            <a:endParaRPr lang="zh-CN" altLang="en-US" sz="4000" b="1" dirty="0">
              <a:solidFill>
                <a:srgbClr val="C50000"/>
              </a:solidFill>
              <a:latin typeface="华文中宋" panose="02010600040101010101" pitchFamily="2" charset="-122"/>
              <a:ea typeface="华文中宋" panose="02010600040101010101" pitchFamily="2" charset="-122"/>
            </a:endParaRPr>
          </a:p>
        </p:txBody>
      </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4728" y="1226025"/>
            <a:ext cx="1292410" cy="1288575"/>
          </a:xfrm>
          <a:prstGeom prst="rect">
            <a:avLst/>
          </a:prstGeom>
        </p:spPr>
      </p:pic>
    </p:spTree>
    <p:extLst>
      <p:ext uri="{BB962C8B-B14F-4D97-AF65-F5344CB8AC3E}">
        <p14:creationId xmlns:p14="http://schemas.microsoft.com/office/powerpoint/2010/main" val="22801606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750" fill="hold"/>
                                        <p:tgtEl>
                                          <p:spTgt spid="10"/>
                                        </p:tgtEl>
                                        <p:attrNameLst>
                                          <p:attrName>ppt_w</p:attrName>
                                        </p:attrNameLst>
                                      </p:cBhvr>
                                      <p:tavLst>
                                        <p:tav tm="0">
                                          <p:val>
                                            <p:fltVal val="0"/>
                                          </p:val>
                                        </p:tav>
                                        <p:tav tm="100000">
                                          <p:val>
                                            <p:strVal val="#ppt_w"/>
                                          </p:val>
                                        </p:tav>
                                      </p:tavLst>
                                    </p:anim>
                                    <p:anim calcmode="lin" valueType="num">
                                      <p:cBhvr>
                                        <p:cTn id="13" dur="750" fill="hold"/>
                                        <p:tgtEl>
                                          <p:spTgt spid="10"/>
                                        </p:tgtEl>
                                        <p:attrNameLst>
                                          <p:attrName>ppt_h</p:attrName>
                                        </p:attrNameLst>
                                      </p:cBhvr>
                                      <p:tavLst>
                                        <p:tav tm="0">
                                          <p:val>
                                            <p:fltVal val="0"/>
                                          </p:val>
                                        </p:tav>
                                        <p:tav tm="100000">
                                          <p:val>
                                            <p:strVal val="#ppt_h"/>
                                          </p:val>
                                        </p:tav>
                                      </p:tavLst>
                                    </p:anim>
                                    <p:animEffect transition="in" filter="fade">
                                      <p:cBhvr>
                                        <p:cTn id="14" dur="750"/>
                                        <p:tgtEl>
                                          <p:spTgt spid="10"/>
                                        </p:tgtEl>
                                      </p:cBhvr>
                                    </p:animEffect>
                                  </p:childTnLst>
                                </p:cTn>
                              </p:par>
                            </p:childTnLst>
                          </p:cTn>
                        </p:par>
                        <p:par>
                          <p:cTn id="15" fill="hold">
                            <p:stCondLst>
                              <p:cond delay="225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2198915" cy="646331"/>
          </a:xfrm>
          <a:prstGeom prst="rect">
            <a:avLst/>
          </a:prstGeom>
          <a:noFill/>
        </p:spPr>
        <p:txBody>
          <a:bodyPr wrap="square" rtlCol="0">
            <a:spAutoFit/>
          </a:bodyPr>
          <a:lstStyle/>
          <a:p>
            <a:r>
              <a:rPr lang="zh-CN" altLang="en-US" sz="3600" b="1" dirty="0" smtClean="0">
                <a:solidFill>
                  <a:srgbClr val="C00000"/>
                </a:solidFill>
                <a:latin typeface="华文中宋" panose="02010600040101010101" pitchFamily="2" charset="-122"/>
                <a:ea typeface="华文中宋" panose="02010600040101010101" pitchFamily="2" charset="-122"/>
              </a:rPr>
              <a:t>建党时期</a:t>
            </a:r>
            <a:endParaRPr lang="zh-CN" altLang="en-US" sz="3600" b="1" dirty="0">
              <a:solidFill>
                <a:srgbClr val="C00000"/>
              </a:solidFill>
              <a:latin typeface="华文中宋" panose="02010600040101010101" pitchFamily="2" charset="-122"/>
              <a:ea typeface="华文中宋" panose="02010600040101010101" pitchFamily="2" charset="-122"/>
            </a:endParaRPr>
          </a:p>
        </p:txBody>
      </p:sp>
      <p:pic>
        <p:nvPicPr>
          <p:cNvPr id="19" name="图片 18" descr="夏征农"/>
          <p:cNvPicPr>
            <a:picLocks noChangeAspect="1"/>
          </p:cNvPicPr>
          <p:nvPr/>
        </p:nvPicPr>
        <p:blipFill>
          <a:blip r:embed="rId3"/>
          <a:stretch>
            <a:fillRect/>
          </a:stretch>
        </p:blipFill>
        <p:spPr>
          <a:xfrm>
            <a:off x="2080999" y="1799625"/>
            <a:ext cx="2536438" cy="3540373"/>
          </a:xfrm>
          <a:prstGeom prst="rect">
            <a:avLst/>
          </a:prstGeom>
        </p:spPr>
      </p:pic>
      <p:sp>
        <p:nvSpPr>
          <p:cNvPr id="21" name="矩形 20"/>
          <p:cNvSpPr/>
          <p:nvPr/>
        </p:nvSpPr>
        <p:spPr>
          <a:xfrm>
            <a:off x="1324475" y="4887504"/>
            <a:ext cx="4049486" cy="1468574"/>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44218" y="5160126"/>
            <a:ext cx="4060371" cy="923330"/>
          </a:xfrm>
          <a:prstGeom prst="rect">
            <a:avLst/>
          </a:prstGeom>
          <a:noFill/>
        </p:spPr>
        <p:txBody>
          <a:bodyPr wrap="square" rtlCol="0">
            <a:spAutoFit/>
          </a:bodyPr>
          <a:lstStyle/>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夏征农（1904.01.31</a:t>
            </a:r>
            <a:r>
              <a:rPr lang="en-US" altLang="zh-CN" b="1" dirty="0">
                <a:solidFill>
                  <a:schemeClr val="bg1"/>
                </a:solidFill>
                <a:latin typeface="华文中宋" panose="02010600040101010101" pitchFamily="2" charset="-122"/>
                <a:ea typeface="华文中宋" panose="02010600040101010101" pitchFamily="2" charset="-122"/>
              </a:rPr>
              <a:t>-</a:t>
            </a:r>
            <a:r>
              <a:rPr lang="zh-CN" altLang="en-US" b="1" dirty="0">
                <a:solidFill>
                  <a:schemeClr val="bg1"/>
                </a:solidFill>
                <a:latin typeface="华文中宋" panose="02010600040101010101" pitchFamily="2" charset="-122"/>
                <a:ea typeface="华文中宋" panose="02010600040101010101" pitchFamily="2" charset="-122"/>
              </a:rPr>
              <a:t>2008.10.04）</a:t>
            </a:r>
          </a:p>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中共济南市委宣传部部长</a:t>
            </a:r>
            <a:endParaRPr lang="en-US" altLang="zh-CN" b="1" dirty="0">
              <a:solidFill>
                <a:schemeClr val="bg1"/>
              </a:solidFill>
              <a:latin typeface="华文中宋" panose="02010600040101010101" pitchFamily="2" charset="-122"/>
              <a:ea typeface="华文中宋" panose="02010600040101010101" pitchFamily="2" charset="-122"/>
            </a:endParaRPr>
          </a:p>
        </p:txBody>
      </p:sp>
      <p:sp>
        <p:nvSpPr>
          <p:cNvPr id="22" name="文本框 21"/>
          <p:cNvSpPr txBox="1"/>
          <p:nvPr/>
        </p:nvSpPr>
        <p:spPr>
          <a:xfrm>
            <a:off x="6130485" y="2541349"/>
            <a:ext cx="4971415" cy="2346155"/>
          </a:xfrm>
          <a:prstGeom prst="rect">
            <a:avLst/>
          </a:prstGeom>
          <a:noFill/>
        </p:spPr>
        <p:txBody>
          <a:bodyPr wrap="square" rtlCol="0">
            <a:spAutoFit/>
          </a:bodyPr>
          <a:lstStyle/>
          <a:p>
            <a:pPr indent="457200" fontAlgn="auto">
              <a:lnSpc>
                <a:spcPct val="150000"/>
              </a:lnSpc>
            </a:pPr>
            <a:r>
              <a:rPr lang="zh-CN" altLang="zh-CN" sz="2000" dirty="0">
                <a:solidFill>
                  <a:srgbClr val="C50000"/>
                </a:solidFill>
                <a:latin typeface="华文中宋" panose="02010600040101010101" pitchFamily="2" charset="-122"/>
                <a:ea typeface="华文中宋" panose="02010600040101010101" pitchFamily="2" charset="-122"/>
              </a:rPr>
              <a:t>曾有记者采访</a:t>
            </a:r>
            <a:r>
              <a:rPr lang="en-US" altLang="zh-CN" sz="2000" dirty="0">
                <a:solidFill>
                  <a:srgbClr val="C50000"/>
                </a:solidFill>
                <a:latin typeface="华文中宋" panose="02010600040101010101" pitchFamily="2" charset="-122"/>
                <a:ea typeface="华文中宋" panose="02010600040101010101" pitchFamily="2" charset="-122"/>
              </a:rPr>
              <a:t>1925</a:t>
            </a:r>
            <a:r>
              <a:rPr lang="zh-CN" altLang="en-US" sz="2000" dirty="0">
                <a:solidFill>
                  <a:srgbClr val="C50000"/>
                </a:solidFill>
                <a:latin typeface="华文中宋" panose="02010600040101010101" pitchFamily="2" charset="-122"/>
                <a:ea typeface="华文中宋" panose="02010600040101010101" pitchFamily="2" charset="-122"/>
              </a:rPr>
              <a:t>年即入党的夏征农，问他在人生经历中记忆最深刻的是什么？他毫不犹豫地说：</a:t>
            </a:r>
            <a:r>
              <a:rPr lang="en-US" altLang="zh-CN" sz="2000" dirty="0">
                <a:solidFill>
                  <a:srgbClr val="C50000"/>
                </a:solidFill>
                <a:latin typeface="华文中宋" panose="02010600040101010101" pitchFamily="2" charset="-122"/>
                <a:ea typeface="华文中宋" panose="02010600040101010101" pitchFamily="2" charset="-122"/>
              </a:rPr>
              <a:t>“</a:t>
            </a:r>
            <a:r>
              <a:rPr lang="zh-CN" altLang="en-US" sz="2000" dirty="0">
                <a:solidFill>
                  <a:srgbClr val="C50000"/>
                </a:solidFill>
                <a:latin typeface="华文中宋" panose="02010600040101010101" pitchFamily="2" charset="-122"/>
                <a:ea typeface="华文中宋" panose="02010600040101010101" pitchFamily="2" charset="-122"/>
              </a:rPr>
              <a:t>是当年的入党誓词！</a:t>
            </a:r>
            <a:r>
              <a:rPr lang="en-US" altLang="zh-CN" sz="2000" dirty="0">
                <a:solidFill>
                  <a:srgbClr val="C50000"/>
                </a:solidFill>
                <a:latin typeface="华文中宋" panose="02010600040101010101" pitchFamily="2" charset="-122"/>
                <a:ea typeface="华文中宋" panose="02010600040101010101" pitchFamily="2" charset="-122"/>
              </a:rPr>
              <a:t>——‘</a:t>
            </a:r>
            <a:r>
              <a:rPr lang="zh-CN" altLang="en-US" sz="2000" b="1" dirty="0">
                <a:solidFill>
                  <a:srgbClr val="C50000"/>
                </a:solidFill>
                <a:latin typeface="华文中宋" panose="02010600040101010101" pitchFamily="2" charset="-122"/>
                <a:ea typeface="华文中宋" panose="02010600040101010101" pitchFamily="2" charset="-122"/>
              </a:rPr>
              <a:t>永远跟党，永不叛党，为共产主义奋斗终身</a:t>
            </a:r>
            <a:r>
              <a:rPr lang="en-US" altLang="zh-CN" sz="2000" dirty="0">
                <a:solidFill>
                  <a:srgbClr val="C50000"/>
                </a:solidFill>
                <a:latin typeface="华文中宋" panose="02010600040101010101" pitchFamily="2" charset="-122"/>
                <a:ea typeface="华文中宋" panose="02010600040101010101" pitchFamily="2" charset="-122"/>
              </a:rPr>
              <a:t>’</a:t>
            </a:r>
            <a:r>
              <a:rPr lang="zh-CN" altLang="en-US" sz="2000" dirty="0">
                <a:solidFill>
                  <a:srgbClr val="C50000"/>
                </a:solidFill>
                <a:latin typeface="华文中宋" panose="02010600040101010101" pitchFamily="2" charset="-122"/>
                <a:ea typeface="华文中宋" panose="02010600040101010101" pitchFamily="2" charset="-122"/>
                <a:sym typeface="+mn-ea"/>
              </a:rPr>
              <a:t>！</a:t>
            </a:r>
            <a:r>
              <a:rPr lang="en-US" altLang="zh-CN" sz="2000" dirty="0">
                <a:solidFill>
                  <a:srgbClr val="C50000"/>
                </a:solidFill>
                <a:latin typeface="华文中宋" panose="02010600040101010101" pitchFamily="2" charset="-122"/>
                <a:ea typeface="华文中宋" panose="02010600040101010101" pitchFamily="2" charset="-122"/>
              </a:rPr>
              <a:t>”</a:t>
            </a:r>
            <a:r>
              <a:rPr lang="zh-CN" altLang="en-US" sz="2000" dirty="0">
                <a:solidFill>
                  <a:srgbClr val="C50000"/>
                </a:solidFill>
                <a:latin typeface="华文中宋" panose="02010600040101010101" pitchFamily="2" charset="-122"/>
                <a:ea typeface="华文中宋" panose="02010600040101010101" pitchFamily="2" charset="-122"/>
              </a:rPr>
              <a:t>。</a:t>
            </a:r>
          </a:p>
        </p:txBody>
      </p:sp>
      <p:pic>
        <p:nvPicPr>
          <p:cNvPr id="24" name="Picture 2" descr="F:\桌面\党政机关\素材\长城\矢量长城\线稿长城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0924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randombar(horizontal)">
                                      <p:cBhvr>
                                        <p:cTn id="21" dur="500"/>
                                        <p:tgtEl>
                                          <p:spTgt spid="20"/>
                                        </p:tgtEl>
                                      </p:cBhvr>
                                    </p:animEffect>
                                  </p:childTnLst>
                                </p:cTn>
                              </p:par>
                              <p:par>
                                <p:cTn id="22" presetID="16" presetClass="entr" presetSubtype="21" fill="hold" grpId="0" nodeType="withEffect">
                                  <p:stCondLst>
                                    <p:cond delay="0"/>
                                  </p:stCondLst>
                                  <p:iterate type="lt">
                                    <p:tmPct val="10000"/>
                                  </p:iterate>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animBg="1"/>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974772" cy="646331"/>
          </a:xfrm>
          <a:prstGeom prst="rect">
            <a:avLst/>
          </a:prstGeom>
          <a:noFill/>
        </p:spPr>
        <p:txBody>
          <a:bodyPr wrap="square" rtlCol="0">
            <a:spAutoFit/>
          </a:bodyPr>
          <a:lstStyle/>
          <a:p>
            <a:r>
              <a:rPr lang="zh-CN" altLang="en-US" sz="3600" b="1" dirty="0" smtClean="0">
                <a:solidFill>
                  <a:srgbClr val="C00000"/>
                </a:solidFill>
                <a:latin typeface="华文中宋" panose="02010600040101010101" pitchFamily="2" charset="-122"/>
                <a:ea typeface="华文中宋" panose="02010600040101010101" pitchFamily="2" charset="-122"/>
              </a:rPr>
              <a:t>建党时期的入党誓词</a:t>
            </a:r>
          </a:p>
        </p:txBody>
      </p:sp>
      <p:pic>
        <p:nvPicPr>
          <p:cNvPr id="10" name="图片 9" descr="王树声"/>
          <p:cNvPicPr>
            <a:picLocks noChangeAspect="1"/>
          </p:cNvPicPr>
          <p:nvPr/>
        </p:nvPicPr>
        <p:blipFill>
          <a:blip r:embed="rId3"/>
          <a:stretch>
            <a:fillRect/>
          </a:stretch>
        </p:blipFill>
        <p:spPr>
          <a:xfrm>
            <a:off x="1967911" y="1898149"/>
            <a:ext cx="2762614" cy="3701871"/>
          </a:xfrm>
          <a:prstGeom prst="rect">
            <a:avLst/>
          </a:prstGeom>
        </p:spPr>
      </p:pic>
      <p:sp>
        <p:nvSpPr>
          <p:cNvPr id="11" name="矩形 10"/>
          <p:cNvSpPr/>
          <p:nvPr/>
        </p:nvSpPr>
        <p:spPr>
          <a:xfrm>
            <a:off x="1324475" y="4982233"/>
            <a:ext cx="4049486" cy="1468574"/>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60830" y="5254855"/>
            <a:ext cx="3813131" cy="923330"/>
          </a:xfrm>
          <a:prstGeom prst="rect">
            <a:avLst/>
          </a:prstGeom>
          <a:noFill/>
        </p:spPr>
        <p:txBody>
          <a:bodyPr wrap="square" rtlCol="0">
            <a:spAutoFit/>
          </a:bodyPr>
          <a:lstStyle/>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sym typeface="+mn-ea"/>
              </a:rPr>
              <a:t>王树声</a:t>
            </a:r>
            <a:r>
              <a:rPr lang="en-US" altLang="zh-CN" b="1" dirty="0">
                <a:solidFill>
                  <a:schemeClr val="bg1"/>
                </a:solidFill>
                <a:latin typeface="华文中宋" panose="02010600040101010101" pitchFamily="2" charset="-122"/>
                <a:ea typeface="华文中宋" panose="02010600040101010101" pitchFamily="2" charset="-122"/>
                <a:sym typeface="+mn-ea"/>
              </a:rPr>
              <a:t>(</a:t>
            </a:r>
            <a:r>
              <a:rPr lang="zh-CN" altLang="en-US" b="1" dirty="0">
                <a:solidFill>
                  <a:schemeClr val="bg1"/>
                </a:solidFill>
                <a:latin typeface="华文中宋" panose="02010600040101010101" pitchFamily="2" charset="-122"/>
                <a:ea typeface="华文中宋" panose="02010600040101010101" pitchFamily="2" charset="-122"/>
              </a:rPr>
              <a:t>1905</a:t>
            </a:r>
            <a:r>
              <a:rPr lang="en-US" altLang="zh-CN" b="1" dirty="0">
                <a:solidFill>
                  <a:schemeClr val="bg1"/>
                </a:solidFill>
                <a:latin typeface="华文中宋" panose="02010600040101010101" pitchFamily="2" charset="-122"/>
                <a:ea typeface="华文中宋" panose="02010600040101010101" pitchFamily="2" charset="-122"/>
              </a:rPr>
              <a:t>.0</a:t>
            </a:r>
            <a:r>
              <a:rPr lang="zh-CN" altLang="en-US" b="1" dirty="0">
                <a:solidFill>
                  <a:schemeClr val="bg1"/>
                </a:solidFill>
                <a:latin typeface="华文中宋" panose="02010600040101010101" pitchFamily="2" charset="-122"/>
                <a:ea typeface="华文中宋" panose="02010600040101010101" pitchFamily="2" charset="-122"/>
              </a:rPr>
              <a:t>5</a:t>
            </a:r>
            <a:r>
              <a:rPr lang="en-US" altLang="zh-CN" b="1" dirty="0">
                <a:solidFill>
                  <a:schemeClr val="bg1"/>
                </a:solidFill>
                <a:latin typeface="华文中宋" panose="02010600040101010101" pitchFamily="2" charset="-122"/>
                <a:ea typeface="华文中宋" panose="02010600040101010101" pitchFamily="2" charset="-122"/>
              </a:rPr>
              <a:t>.</a:t>
            </a:r>
            <a:r>
              <a:rPr lang="zh-CN" altLang="en-US" b="1" dirty="0">
                <a:solidFill>
                  <a:schemeClr val="bg1"/>
                </a:solidFill>
                <a:latin typeface="华文中宋" panose="02010600040101010101" pitchFamily="2" charset="-122"/>
                <a:ea typeface="华文中宋" panose="02010600040101010101" pitchFamily="2" charset="-122"/>
              </a:rPr>
              <a:t>26</a:t>
            </a:r>
            <a:r>
              <a:rPr lang="en-US" altLang="zh-CN" b="1" dirty="0">
                <a:solidFill>
                  <a:schemeClr val="bg1"/>
                </a:solidFill>
                <a:latin typeface="华文中宋" panose="02010600040101010101" pitchFamily="2" charset="-122"/>
                <a:ea typeface="华文中宋" panose="02010600040101010101" pitchFamily="2" charset="-122"/>
              </a:rPr>
              <a:t>-</a:t>
            </a:r>
            <a:r>
              <a:rPr lang="zh-CN" altLang="en-US" b="1" dirty="0">
                <a:solidFill>
                  <a:schemeClr val="bg1"/>
                </a:solidFill>
                <a:latin typeface="华文中宋" panose="02010600040101010101" pitchFamily="2" charset="-122"/>
                <a:ea typeface="华文中宋" panose="02010600040101010101" pitchFamily="2" charset="-122"/>
              </a:rPr>
              <a:t>1974</a:t>
            </a:r>
            <a:r>
              <a:rPr lang="en-US" altLang="zh-CN" b="1" dirty="0">
                <a:solidFill>
                  <a:schemeClr val="bg1"/>
                </a:solidFill>
                <a:latin typeface="华文中宋" panose="02010600040101010101" pitchFamily="2" charset="-122"/>
                <a:ea typeface="华文中宋" panose="02010600040101010101" pitchFamily="2" charset="-122"/>
              </a:rPr>
              <a:t>.0</a:t>
            </a:r>
            <a:r>
              <a:rPr lang="zh-CN" altLang="en-US" b="1" dirty="0">
                <a:solidFill>
                  <a:schemeClr val="bg1"/>
                </a:solidFill>
                <a:latin typeface="华文中宋" panose="02010600040101010101" pitchFamily="2" charset="-122"/>
                <a:ea typeface="华文中宋" panose="02010600040101010101" pitchFamily="2" charset="-122"/>
              </a:rPr>
              <a:t>1</a:t>
            </a:r>
            <a:r>
              <a:rPr lang="en-US" altLang="zh-CN" b="1" dirty="0">
                <a:solidFill>
                  <a:schemeClr val="bg1"/>
                </a:solidFill>
                <a:latin typeface="华文中宋" panose="02010600040101010101" pitchFamily="2" charset="-122"/>
                <a:ea typeface="华文中宋" panose="02010600040101010101" pitchFamily="2" charset="-122"/>
              </a:rPr>
              <a:t>.0</a:t>
            </a:r>
            <a:r>
              <a:rPr lang="zh-CN" altLang="en-US" b="1" dirty="0">
                <a:solidFill>
                  <a:schemeClr val="bg1"/>
                </a:solidFill>
                <a:latin typeface="华文中宋" panose="02010600040101010101" pitchFamily="2" charset="-122"/>
                <a:ea typeface="华文中宋" panose="02010600040101010101" pitchFamily="2" charset="-122"/>
              </a:rPr>
              <a:t>7</a:t>
            </a:r>
            <a:r>
              <a:rPr lang="en-US" altLang="zh-CN" b="1" dirty="0">
                <a:solidFill>
                  <a:schemeClr val="bg1"/>
                </a:solidFill>
                <a:latin typeface="华文中宋" panose="02010600040101010101" pitchFamily="2" charset="-122"/>
                <a:ea typeface="华文中宋" panose="02010600040101010101" pitchFamily="2" charset="-122"/>
                <a:sym typeface="+mn-ea"/>
              </a:rPr>
              <a:t>)</a:t>
            </a:r>
            <a:endParaRPr lang="en-US" altLang="zh-CN" b="1" dirty="0">
              <a:solidFill>
                <a:schemeClr val="bg1"/>
              </a:solidFill>
              <a:latin typeface="华文中宋" panose="02010600040101010101" pitchFamily="2" charset="-122"/>
              <a:ea typeface="华文中宋" panose="02010600040101010101" pitchFamily="2" charset="-122"/>
            </a:endParaRPr>
          </a:p>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中华人民共和国十大大将之一</a:t>
            </a:r>
            <a:endParaRPr lang="en-US" altLang="zh-CN" b="1" dirty="0">
              <a:solidFill>
                <a:schemeClr val="bg1"/>
              </a:solidFill>
              <a:latin typeface="华文中宋" panose="02010600040101010101" pitchFamily="2" charset="-122"/>
              <a:ea typeface="华文中宋" panose="02010600040101010101" pitchFamily="2" charset="-122"/>
            </a:endParaRPr>
          </a:p>
        </p:txBody>
      </p:sp>
      <p:sp>
        <p:nvSpPr>
          <p:cNvPr id="13" name="标题 1"/>
          <p:cNvSpPr txBox="1">
            <a:spLocks/>
          </p:cNvSpPr>
          <p:nvPr/>
        </p:nvSpPr>
        <p:spPr>
          <a:xfrm>
            <a:off x="6251302" y="2377461"/>
            <a:ext cx="4654550" cy="274324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457200" algn="l">
              <a:lnSpc>
                <a:spcPct val="150000"/>
              </a:lnSpc>
            </a:pPr>
            <a:r>
              <a:rPr lang="zh-CN" altLang="en-US" sz="2400" dirty="0" smtClean="0">
                <a:solidFill>
                  <a:srgbClr val="C50000"/>
                </a:solidFill>
                <a:latin typeface="华文中宋" panose="02010600040101010101" pitchFamily="2" charset="-122"/>
                <a:ea typeface="华文中宋" panose="02010600040101010101" pitchFamily="2" charset="-122"/>
              </a:rPr>
              <a:t>王树声是在</a:t>
            </a:r>
            <a:r>
              <a:rPr lang="en-US" altLang="zh-CN" sz="2400" dirty="0" smtClean="0">
                <a:solidFill>
                  <a:srgbClr val="C50000"/>
                </a:solidFill>
                <a:latin typeface="华文中宋" panose="02010600040101010101" pitchFamily="2" charset="-122"/>
                <a:ea typeface="华文中宋" panose="02010600040101010101" pitchFamily="2" charset="-122"/>
              </a:rPr>
              <a:t>1926</a:t>
            </a:r>
            <a:r>
              <a:rPr lang="zh-CN" altLang="en-US" sz="2400" dirty="0" smtClean="0">
                <a:solidFill>
                  <a:srgbClr val="C50000"/>
                </a:solidFill>
                <a:latin typeface="华文中宋" panose="02010600040101010101" pitchFamily="2" charset="-122"/>
                <a:ea typeface="华文中宋" panose="02010600040101010101" pitchFamily="2" charset="-122"/>
              </a:rPr>
              <a:t>年</a:t>
            </a:r>
            <a:r>
              <a:rPr lang="en-US" altLang="zh-CN" sz="2400" dirty="0" smtClean="0">
                <a:solidFill>
                  <a:srgbClr val="C50000"/>
                </a:solidFill>
                <a:latin typeface="华文中宋" panose="02010600040101010101" pitchFamily="2" charset="-122"/>
                <a:ea typeface="华文中宋" panose="02010600040101010101" pitchFamily="2" charset="-122"/>
              </a:rPr>
              <a:t>2</a:t>
            </a:r>
            <a:r>
              <a:rPr lang="zh-CN" altLang="en-US" sz="2400" dirty="0" smtClean="0">
                <a:solidFill>
                  <a:srgbClr val="C50000"/>
                </a:solidFill>
                <a:latin typeface="华文中宋" panose="02010600040101010101" pitchFamily="2" charset="-122"/>
                <a:ea typeface="华文中宋" panose="02010600040101010101" pitchFamily="2" charset="-122"/>
              </a:rPr>
              <a:t>月入党的老党员，他入党时的誓词是：                                                </a:t>
            </a:r>
            <a:r>
              <a:rPr lang="en-US" altLang="zh-CN" sz="2400" dirty="0" smtClean="0">
                <a:solidFill>
                  <a:srgbClr val="C50000"/>
                </a:solidFill>
                <a:latin typeface="华文中宋" panose="02010600040101010101" pitchFamily="2" charset="-122"/>
                <a:ea typeface="华文中宋" panose="02010600040101010101" pitchFamily="2" charset="-122"/>
              </a:rPr>
              <a:t>“</a:t>
            </a:r>
            <a:r>
              <a:rPr lang="zh-CN" altLang="en-US" sz="2400" dirty="0" smtClean="0">
                <a:solidFill>
                  <a:srgbClr val="C50000"/>
                </a:solidFill>
                <a:latin typeface="华文中宋" panose="02010600040101010101" pitchFamily="2" charset="-122"/>
                <a:ea typeface="华文中宋" panose="02010600040101010101" pitchFamily="2" charset="-122"/>
              </a:rPr>
              <a:t>我自愿加入中国共产党，服从党的纪律，为共产主义奋斗终身，严守秘密，誓不叛党。</a:t>
            </a:r>
            <a:r>
              <a:rPr lang="en-US" altLang="zh-CN" sz="2400" dirty="0" smtClean="0">
                <a:solidFill>
                  <a:srgbClr val="C50000"/>
                </a:solidFill>
                <a:latin typeface="华文中宋" panose="02010600040101010101" pitchFamily="2" charset="-122"/>
                <a:ea typeface="华文中宋" panose="02010600040101010101" pitchFamily="2" charset="-122"/>
              </a:rPr>
              <a:t>”</a:t>
            </a:r>
            <a:endParaRPr lang="en-US" altLang="zh-CN" sz="2400" dirty="0">
              <a:solidFill>
                <a:srgbClr val="C50000"/>
              </a:solidFill>
              <a:latin typeface="华文中宋" panose="02010600040101010101" pitchFamily="2" charset="-122"/>
              <a:ea typeface="华文中宋" panose="02010600040101010101" pitchFamily="2" charset="-122"/>
            </a:endParaRPr>
          </a:p>
        </p:txBody>
      </p:sp>
      <p:pic>
        <p:nvPicPr>
          <p:cNvPr id="15" name="Picture 2" descr="F:\桌面\党政机关\素材\长城\矢量长城\线稿长城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0040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6" presetClass="entr" presetSubtype="21" fill="hold" grpId="0" nodeType="with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898572" cy="646331"/>
          </a:xfrm>
          <a:prstGeom prst="rect">
            <a:avLst/>
          </a:prstGeom>
          <a:noFill/>
        </p:spPr>
        <p:txBody>
          <a:bodyPr wrap="square" rtlCol="0">
            <a:spAutoFit/>
          </a:bodyPr>
          <a:lstStyle/>
          <a:p>
            <a:r>
              <a:rPr lang="zh-CN" altLang="en-US" sz="3600" b="1" dirty="0" smtClean="0">
                <a:solidFill>
                  <a:srgbClr val="C00000"/>
                </a:solidFill>
                <a:latin typeface="华文中宋" panose="02010600040101010101" pitchFamily="2" charset="-122"/>
                <a:ea typeface="华文中宋" panose="02010600040101010101" pitchFamily="2" charset="-122"/>
              </a:rPr>
              <a:t>建党时期的入党誓词</a:t>
            </a:r>
          </a:p>
        </p:txBody>
      </p:sp>
      <p:sp>
        <p:nvSpPr>
          <p:cNvPr id="11" name="矩形 10"/>
          <p:cNvSpPr/>
          <p:nvPr/>
        </p:nvSpPr>
        <p:spPr>
          <a:xfrm>
            <a:off x="794658" y="5037930"/>
            <a:ext cx="4258536" cy="959542"/>
          </a:xfrm>
          <a:prstGeom prst="rect">
            <a:avLst/>
          </a:prstGeom>
          <a:solidFill>
            <a:srgbClr val="C5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2"/>
          <p:cNvPicPr>
            <a:picLocks noChangeAspect="1"/>
          </p:cNvPicPr>
          <p:nvPr/>
        </p:nvPicPr>
        <p:blipFill>
          <a:blip r:embed="rId3"/>
          <a:stretch>
            <a:fillRect/>
          </a:stretch>
        </p:blipFill>
        <p:spPr>
          <a:xfrm>
            <a:off x="794658" y="1986696"/>
            <a:ext cx="4258536" cy="3051234"/>
          </a:xfrm>
          <a:prstGeom prst="rect">
            <a:avLst/>
          </a:prstGeom>
        </p:spPr>
      </p:pic>
      <p:sp>
        <p:nvSpPr>
          <p:cNvPr id="16" name="文本框 15"/>
          <p:cNvSpPr txBox="1"/>
          <p:nvPr/>
        </p:nvSpPr>
        <p:spPr>
          <a:xfrm>
            <a:off x="913040" y="5037930"/>
            <a:ext cx="3326130" cy="874278"/>
          </a:xfrm>
          <a:prstGeom prst="rect">
            <a:avLst/>
          </a:prstGeom>
          <a:noFill/>
        </p:spPr>
        <p:txBody>
          <a:bodyPr wrap="square" rtlCol="0">
            <a:spAutoFit/>
          </a:bodyPr>
          <a:lstStyle/>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1926年毛泽东主办</a:t>
            </a:r>
          </a:p>
          <a:p>
            <a:pPr>
              <a:lnSpc>
                <a:spcPct val="150000"/>
              </a:lnSpc>
            </a:pPr>
            <a:r>
              <a:rPr lang="zh-CN" altLang="en-US" b="1" dirty="0">
                <a:solidFill>
                  <a:schemeClr val="bg1"/>
                </a:solidFill>
                <a:latin typeface="华文中宋" panose="02010600040101010101" pitchFamily="2" charset="-122"/>
                <a:ea typeface="华文中宋" panose="02010600040101010101" pitchFamily="2" charset="-122"/>
              </a:rPr>
              <a:t>第六届广州农民运动讲习所</a:t>
            </a:r>
          </a:p>
        </p:txBody>
      </p:sp>
      <p:sp>
        <p:nvSpPr>
          <p:cNvPr id="17" name="文本框 16"/>
          <p:cNvSpPr txBox="1"/>
          <p:nvPr/>
        </p:nvSpPr>
        <p:spPr>
          <a:xfrm>
            <a:off x="5741650" y="2230844"/>
            <a:ext cx="6112193" cy="4334056"/>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4000" dirty="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服从</a:t>
            </a: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纪律</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牺牲个人</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努力革命</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阶级斗争</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严守机密</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永不叛党</a:t>
            </a:r>
            <a:endParaRPr lang="zh-CN" altLang="en-US" sz="4000" dirty="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p:txBody>
      </p:sp>
      <p:pic>
        <p:nvPicPr>
          <p:cNvPr id="23" name="Picture 2" descr="F:\桌面\党政机关\素材\长城\矢量长城\线稿长城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9591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horizontal)">
                                      <p:cBhvr>
                                        <p:cTn id="21" dur="500"/>
                                        <p:tgtEl>
                                          <p:spTgt spid="16"/>
                                        </p:tgtEl>
                                      </p:cBhvr>
                                    </p:animEffect>
                                  </p:childTnLst>
                                </p:cTn>
                              </p:par>
                              <p:par>
                                <p:cTn id="22" presetID="22" presetClass="entr" presetSubtype="2" fill="hold" grpId="0" nodeType="withEffect">
                                  <p:stCondLst>
                                    <p:cond delay="0"/>
                                  </p:stCondLst>
                                  <p:iterate type="lt">
                                    <p:tmPct val="10000"/>
                                  </p:iterate>
                                  <p:childTnLst>
                                    <p:set>
                                      <p:cBhvr>
                                        <p:cTn id="23" dur="1" fill="hold">
                                          <p:stCondLst>
                                            <p:cond delay="0"/>
                                          </p:stCondLst>
                                        </p:cTn>
                                        <p:tgtEl>
                                          <p:spTgt spid="17"/>
                                        </p:tgtEl>
                                        <p:attrNameLst>
                                          <p:attrName>style.visibility</p:attrName>
                                        </p:attrNameLst>
                                      </p:cBhvr>
                                      <p:to>
                                        <p:strVal val="visible"/>
                                      </p:to>
                                    </p:set>
                                    <p:animEffect transition="in" filter="wipe(right)">
                                      <p:cBhvr>
                                        <p:cTn id="24"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桌面\党政机关\素材\长城\矢量长城\线稿长城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67371" y="136477"/>
            <a:ext cx="4121140" cy="91088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9" y="337542"/>
            <a:ext cx="4898572" cy="646331"/>
          </a:xfrm>
          <a:prstGeom prst="rect">
            <a:avLst/>
          </a:prstGeom>
          <a:noFill/>
        </p:spPr>
        <p:txBody>
          <a:bodyPr wrap="square" rtlCol="0">
            <a:spAutoFit/>
          </a:bodyPr>
          <a:lstStyle/>
          <a:p>
            <a:r>
              <a:rPr lang="zh-CN" altLang="en-US" sz="3600" b="1" dirty="0" smtClean="0">
                <a:solidFill>
                  <a:srgbClr val="C00000"/>
                </a:solidFill>
                <a:latin typeface="华文中宋" panose="02010600040101010101" pitchFamily="2" charset="-122"/>
                <a:ea typeface="华文中宋" panose="02010600040101010101" pitchFamily="2" charset="-122"/>
              </a:rPr>
              <a:t>建党时期的入党誓词</a:t>
            </a:r>
          </a:p>
        </p:txBody>
      </p:sp>
      <p:sp>
        <p:nvSpPr>
          <p:cNvPr id="17" name="文本框 16"/>
          <p:cNvSpPr txBox="1"/>
          <p:nvPr/>
        </p:nvSpPr>
        <p:spPr>
          <a:xfrm>
            <a:off x="5937592" y="2209073"/>
            <a:ext cx="6112193" cy="4334056"/>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4000" dirty="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服从</a:t>
            </a: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纪律</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牺牲个人</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努力革命</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阶级斗争</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严守机密</a:t>
            </a:r>
            <a:endParaRPr lang="en-US" altLang="zh-CN"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a:p>
            <a:pPr fontAlgn="auto">
              <a:lnSpc>
                <a:spcPct val="150000"/>
              </a:lnSpc>
            </a:pPr>
            <a:r>
              <a:rPr lang="zh-CN" altLang="en-US" sz="4000" dirty="0" smtClean="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rPr>
              <a:t>永不叛党</a:t>
            </a:r>
            <a:endParaRPr lang="zh-CN" altLang="en-US" sz="4000" dirty="0">
              <a:solidFill>
                <a:srgbClr val="C00000"/>
              </a:solidFill>
              <a:effectLst>
                <a:outerShdw blurRad="38100" dist="19050" dir="2700000" algn="tl" rotWithShape="0">
                  <a:schemeClr val="dk1">
                    <a:alpha val="40000"/>
                    <a:lumMod val="50000"/>
                  </a:schemeClr>
                </a:outerShdw>
              </a:effectLst>
              <a:latin typeface="华文中宋" panose="02010600040101010101" pitchFamily="2" charset="-122"/>
              <a:ea typeface="华文中宋" panose="02010600040101010101" pitchFamily="2" charset="-122"/>
              <a:sym typeface="+mn-ea"/>
            </a:endParaRPr>
          </a:p>
        </p:txBody>
      </p:sp>
      <p:pic>
        <p:nvPicPr>
          <p:cNvPr id="10" name="图片 9" descr="H:\新建文件夹\贺页朵的入党誓词.jpg贺页朵的入党誓词"/>
          <p:cNvPicPr>
            <a:picLocks noChangeAspect="1"/>
          </p:cNvPicPr>
          <p:nvPr/>
        </p:nvPicPr>
        <p:blipFill>
          <a:blip r:embed="rId4">
            <a:clrChange>
              <a:clrFrom>
                <a:srgbClr val="FFFFFF"/>
              </a:clrFrom>
              <a:clrTo>
                <a:srgbClr val="FFFFFF">
                  <a:alpha val="0"/>
                </a:srgbClr>
              </a:clrTo>
            </a:clrChange>
          </a:blip>
          <a:srcRect/>
          <a:stretch>
            <a:fillRect/>
          </a:stretch>
        </p:blipFill>
        <p:spPr>
          <a:xfrm>
            <a:off x="694895" y="2385069"/>
            <a:ext cx="4802765" cy="3602074"/>
          </a:xfrm>
          <a:prstGeom prst="rect">
            <a:avLst/>
          </a:prstGeom>
        </p:spPr>
      </p:pic>
    </p:spTree>
    <p:extLst>
      <p:ext uri="{BB962C8B-B14F-4D97-AF65-F5344CB8AC3E}">
        <p14:creationId xmlns:p14="http://schemas.microsoft.com/office/powerpoint/2010/main" val="715235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22" presetClass="entr" presetSubtype="2" fill="hold" grpId="0" nodeType="with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Effect transition="in" filter="wipe(right)">
                                      <p:cBhvr>
                                        <p:cTn id="16"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桌面\党政机关\素材\长城\矢量长城\线稿长城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00028" y="136477"/>
            <a:ext cx="4121140" cy="91088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a:off x="1001486" y="1047361"/>
            <a:ext cx="11190514" cy="0"/>
          </a:xfrm>
          <a:prstGeom prst="line">
            <a:avLst/>
          </a:prstGeom>
          <a:ln w="9525">
            <a:solidFill>
              <a:srgbClr val="C50000"/>
            </a:solidFill>
          </a:ln>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5" y="16279"/>
            <a:ext cx="1259160" cy="1031082"/>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676398" y="337542"/>
            <a:ext cx="6248401" cy="646331"/>
          </a:xfrm>
          <a:prstGeom prst="rect">
            <a:avLst/>
          </a:prstGeom>
          <a:noFill/>
        </p:spPr>
        <p:txBody>
          <a:bodyPr wrap="square" rtlCol="0">
            <a:spAutoFit/>
          </a:bodyPr>
          <a:lstStyle/>
          <a:p>
            <a:r>
              <a:rPr lang="zh-CN" altLang="en-US" sz="3600" b="1" dirty="0" smtClean="0">
                <a:solidFill>
                  <a:srgbClr val="C00000"/>
                </a:solidFill>
                <a:latin typeface="华文中宋" panose="02010600040101010101" pitchFamily="2" charset="-122"/>
                <a:ea typeface="华文中宋" panose="02010600040101010101" pitchFamily="2" charset="-122"/>
              </a:rPr>
              <a:t>核心：阶级斗争和永不叛党</a:t>
            </a:r>
          </a:p>
        </p:txBody>
      </p:sp>
      <p:pic>
        <p:nvPicPr>
          <p:cNvPr id="8" name="Picture 3" descr="C:\Users\Administrator\Desktop\线稿长城001.png">
            <a:extLst>
              <a:ext uri="{FF2B5EF4-FFF2-40B4-BE49-F238E27FC236}">
                <a16:creationId xmlns:a16="http://schemas.microsoft.com/office/drawing/2014/main" id="{AD86996C-BE28-4ED1-BF7F-F6F57AA27D9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0" y="3505200"/>
            <a:ext cx="5314717" cy="335280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975484" y="1183839"/>
            <a:ext cx="7898630" cy="3731150"/>
          </a:xfrm>
          <a:prstGeom prst="rect">
            <a:avLst/>
          </a:prstGeom>
          <a:noFill/>
        </p:spPr>
        <p:txBody>
          <a:bodyPr wrap="square" rtlCol="0">
            <a:spAutoFit/>
          </a:bodyPr>
          <a:lstStyle/>
          <a:p>
            <a:pPr>
              <a:lnSpc>
                <a:spcPct val="150000"/>
              </a:lnSpc>
            </a:pP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
            </a:r>
            <a:br>
              <a:rPr lang="zh-CN" altLang="en-US" sz="2000" dirty="0">
                <a:solidFill>
                  <a:srgbClr val="C50000"/>
                </a:solidFill>
                <a:latin typeface="华文中宋" panose="02010600040101010101" pitchFamily="2" charset="-122"/>
                <a:ea typeface="华文中宋" panose="02010600040101010101" pitchFamily="2" charset="-122"/>
                <a:cs typeface="+mj-cs"/>
                <a:sym typeface="+mn-ea"/>
              </a:rPr>
            </a:b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    一、中共从一开始就旗帜鲜明地以马克思主义阶级斗争理论来观察和分析中国的问题，此理论被这一时期的入党誓词普遍吸收。</a:t>
            </a:r>
            <a:br>
              <a:rPr lang="zh-CN" altLang="en-US" sz="2000" dirty="0">
                <a:solidFill>
                  <a:srgbClr val="C50000"/>
                </a:solidFill>
                <a:latin typeface="华文中宋" panose="02010600040101010101" pitchFamily="2" charset="-122"/>
                <a:ea typeface="华文中宋" panose="02010600040101010101" pitchFamily="2" charset="-122"/>
                <a:cs typeface="+mj-cs"/>
                <a:sym typeface="+mn-ea"/>
              </a:rPr>
            </a:b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
            </a:r>
            <a:br>
              <a:rPr lang="zh-CN" altLang="en-US" sz="2000" dirty="0">
                <a:solidFill>
                  <a:srgbClr val="C50000"/>
                </a:solidFill>
                <a:latin typeface="华文中宋" panose="02010600040101010101" pitchFamily="2" charset="-122"/>
                <a:ea typeface="华文中宋" panose="02010600040101010101" pitchFamily="2" charset="-122"/>
                <a:cs typeface="+mj-cs"/>
                <a:sym typeface="+mn-ea"/>
              </a:rPr>
            </a:br>
            <a:r>
              <a:rPr lang="zh-CN" altLang="en-US" sz="2000" dirty="0">
                <a:solidFill>
                  <a:srgbClr val="C50000"/>
                </a:solidFill>
                <a:latin typeface="华文中宋" panose="02010600040101010101" pitchFamily="2" charset="-122"/>
                <a:ea typeface="华文中宋" panose="02010600040101010101" pitchFamily="2" charset="-122"/>
                <a:cs typeface="+mj-cs"/>
                <a:sym typeface="+mn-ea"/>
              </a:rPr>
              <a:t>    二、大革命失败后，党员数量从六万人锐减到一万多人，党组织被打散，活动被迫转入地下，党内一些意志不坚定分子在白色恐怖下背叛革命，给我们党造成巨大损失。所以，“永不叛党”成为党员入党之初的基本承诺。</a:t>
            </a:r>
            <a:endParaRPr lang="en-US" altLang="zh-CN" sz="2000" dirty="0">
              <a:solidFill>
                <a:srgbClr val="C50000"/>
              </a:solidFill>
              <a:latin typeface="华文中宋" panose="02010600040101010101" pitchFamily="2" charset="-122"/>
              <a:ea typeface="华文中宋" panose="02010600040101010101" pitchFamily="2" charset="-122"/>
              <a:cs typeface="+mj-cs"/>
              <a:sym typeface="+mn-ea"/>
            </a:endParaRPr>
          </a:p>
        </p:txBody>
      </p:sp>
      <p:pic>
        <p:nvPicPr>
          <p:cNvPr id="11" name="Picture 4" descr="E:\我图PPT\00001PNG素材\01党委政府\立体五角星.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120" y="1943760"/>
            <a:ext cx="1638023" cy="162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4332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prestig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Effect transition="in" filter="fade">
                                      <p:cBhvr>
                                        <p:cTn id="18" dur="1000"/>
                                        <p:tgtEl>
                                          <p:spTgt spid="11"/>
                                        </p:tgtEl>
                                      </p:cBhvr>
                                    </p:animEffect>
                                  </p:childTnLst>
                                </p:cTn>
                              </p:par>
                            </p:childTnLst>
                          </p:cTn>
                        </p:par>
                        <p:par>
                          <p:cTn id="19" fill="hold">
                            <p:stCondLst>
                              <p:cond delay="2500"/>
                            </p:stCondLst>
                            <p:childTnLst>
                              <p:par>
                                <p:cTn id="20" presetID="3" presetClass="entr" presetSubtype="5" fill="hold" nodeType="afterEffect">
                                  <p:stCondLst>
                                    <p:cond delay="0"/>
                                  </p:stCondLst>
                                  <p:iterate type="lt">
                                    <p:tmPct val="10000"/>
                                  </p:iterate>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vertical)">
                                      <p:cBhvr>
                                        <p:cTn id="22" dur="25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1134</Words>
  <Application>Microsoft Office PowerPoint</Application>
  <PresentationFormat>宽屏</PresentationFormat>
  <Paragraphs>102</Paragraphs>
  <Slides>27</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等线</vt:lpstr>
      <vt:lpstr>等线 Light</vt:lpstr>
      <vt:lpstr>华文中宋</vt:lpstr>
      <vt:lpstr>Arial</vt:lpstr>
      <vt:lpstr>Franklin Gothic Demi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PC</cp:lastModifiedBy>
  <cp:revision>24</cp:revision>
  <dcterms:created xsi:type="dcterms:W3CDTF">2017-08-15T15:01:03Z</dcterms:created>
  <dcterms:modified xsi:type="dcterms:W3CDTF">2017-08-16T03:01:52Z</dcterms:modified>
</cp:coreProperties>
</file>