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24"/>
  </p:notesMasterIdLst>
  <p:sldIdLst>
    <p:sldId id="256" r:id="rId2"/>
    <p:sldId id="257" r:id="rId3"/>
    <p:sldId id="293" r:id="rId4"/>
    <p:sldId id="262" r:id="rId5"/>
    <p:sldId id="321" r:id="rId6"/>
    <p:sldId id="322" r:id="rId7"/>
    <p:sldId id="323" r:id="rId8"/>
    <p:sldId id="324" r:id="rId9"/>
    <p:sldId id="325" r:id="rId10"/>
    <p:sldId id="326" r:id="rId11"/>
    <p:sldId id="327" r:id="rId12"/>
    <p:sldId id="328" r:id="rId13"/>
    <p:sldId id="329" r:id="rId14"/>
    <p:sldId id="330" r:id="rId15"/>
    <p:sldId id="331" r:id="rId16"/>
    <p:sldId id="332" r:id="rId17"/>
    <p:sldId id="333" r:id="rId18"/>
    <p:sldId id="334" r:id="rId19"/>
    <p:sldId id="335" r:id="rId20"/>
    <p:sldId id="336" r:id="rId21"/>
    <p:sldId id="337" r:id="rId22"/>
    <p:sldId id="338" r:id="rId23"/>
  </p:sldIdLst>
  <p:sldSz cx="12192000" cy="6858000"/>
  <p:notesSz cx="6858000" cy="9144000"/>
  <p:custDataLst>
    <p:tags r:id="rId2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8171A"/>
    <a:srgbClr val="C00000"/>
    <a:srgbClr val="FFFFFF"/>
    <a:srgbClr val="DC0A16"/>
    <a:srgbClr val="D61B2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12" autoAdjust="0"/>
    <p:restoredTop sz="94660"/>
  </p:normalViewPr>
  <p:slideViewPr>
    <p:cSldViewPr snapToGrid="0" showGuides="1">
      <p:cViewPr varScale="1">
        <p:scale>
          <a:sx n="76" d="100"/>
          <a:sy n="76" d="100"/>
        </p:scale>
        <p:origin x="955" y="86"/>
      </p:cViewPr>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42098-28BB-44D5-9528-CEFA3908B9F2}" type="datetimeFigureOut">
              <a:rPr lang="zh-CN" altLang="en-US" smtClean="0"/>
              <a:t>2018/5/6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8D829EF-BE14-4A85-81EC-A78D58707CF4}" type="slidenum">
              <a:rPr lang="zh-CN" altLang="en-US" smtClean="0"/>
              <a:t>‹#›</a:t>
            </a:fld>
            <a:endParaRPr lang="zh-CN" altLang="en-US"/>
          </a:p>
        </p:txBody>
      </p:sp>
    </p:spTree>
    <p:extLst>
      <p:ext uri="{BB962C8B-B14F-4D97-AF65-F5344CB8AC3E}">
        <p14:creationId xmlns:p14="http://schemas.microsoft.com/office/powerpoint/2010/main" val="34888403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C8D829EF-BE14-4A85-81EC-A78D58707CF4}" type="slidenum">
              <a:rPr lang="zh-CN" altLang="en-US" smtClean="0"/>
              <a:t>1</a:t>
            </a:fld>
            <a:endParaRPr lang="zh-CN" altLang="en-US"/>
          </a:p>
        </p:txBody>
      </p:sp>
    </p:spTree>
    <p:extLst>
      <p:ext uri="{BB962C8B-B14F-4D97-AF65-F5344CB8AC3E}">
        <p14:creationId xmlns:p14="http://schemas.microsoft.com/office/powerpoint/2010/main" val="31995736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10</a:t>
            </a:fld>
            <a:endParaRPr lang="zh-CN" altLang="en-US"/>
          </a:p>
        </p:txBody>
      </p:sp>
    </p:spTree>
    <p:extLst>
      <p:ext uri="{BB962C8B-B14F-4D97-AF65-F5344CB8AC3E}">
        <p14:creationId xmlns:p14="http://schemas.microsoft.com/office/powerpoint/2010/main" val="15870106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11</a:t>
            </a:fld>
            <a:endParaRPr lang="zh-CN" altLang="en-US"/>
          </a:p>
        </p:txBody>
      </p:sp>
    </p:spTree>
    <p:extLst>
      <p:ext uri="{BB962C8B-B14F-4D97-AF65-F5344CB8AC3E}">
        <p14:creationId xmlns:p14="http://schemas.microsoft.com/office/powerpoint/2010/main" val="158944365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12</a:t>
            </a:fld>
            <a:endParaRPr lang="zh-CN" altLang="en-US"/>
          </a:p>
        </p:txBody>
      </p:sp>
    </p:spTree>
    <p:extLst>
      <p:ext uri="{BB962C8B-B14F-4D97-AF65-F5344CB8AC3E}">
        <p14:creationId xmlns:p14="http://schemas.microsoft.com/office/powerpoint/2010/main" val="35577135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13</a:t>
            </a:fld>
            <a:endParaRPr lang="zh-CN" altLang="en-US"/>
          </a:p>
        </p:txBody>
      </p:sp>
    </p:spTree>
    <p:extLst>
      <p:ext uri="{BB962C8B-B14F-4D97-AF65-F5344CB8AC3E}">
        <p14:creationId xmlns:p14="http://schemas.microsoft.com/office/powerpoint/2010/main" val="3995844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14</a:t>
            </a:fld>
            <a:endParaRPr lang="zh-CN" altLang="en-US"/>
          </a:p>
        </p:txBody>
      </p:sp>
    </p:spTree>
    <p:extLst>
      <p:ext uri="{BB962C8B-B14F-4D97-AF65-F5344CB8AC3E}">
        <p14:creationId xmlns:p14="http://schemas.microsoft.com/office/powerpoint/2010/main" val="4570725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15</a:t>
            </a:fld>
            <a:endParaRPr lang="zh-CN" altLang="en-US"/>
          </a:p>
        </p:txBody>
      </p:sp>
    </p:spTree>
    <p:extLst>
      <p:ext uri="{BB962C8B-B14F-4D97-AF65-F5344CB8AC3E}">
        <p14:creationId xmlns:p14="http://schemas.microsoft.com/office/powerpoint/2010/main" val="68014589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16</a:t>
            </a:fld>
            <a:endParaRPr lang="zh-CN" altLang="en-US"/>
          </a:p>
        </p:txBody>
      </p:sp>
    </p:spTree>
    <p:extLst>
      <p:ext uri="{BB962C8B-B14F-4D97-AF65-F5344CB8AC3E}">
        <p14:creationId xmlns:p14="http://schemas.microsoft.com/office/powerpoint/2010/main" val="16978963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17</a:t>
            </a:fld>
            <a:endParaRPr lang="zh-CN" altLang="en-US"/>
          </a:p>
        </p:txBody>
      </p:sp>
    </p:spTree>
    <p:extLst>
      <p:ext uri="{BB962C8B-B14F-4D97-AF65-F5344CB8AC3E}">
        <p14:creationId xmlns:p14="http://schemas.microsoft.com/office/powerpoint/2010/main" val="104598635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18</a:t>
            </a:fld>
            <a:endParaRPr lang="zh-CN" altLang="en-US"/>
          </a:p>
        </p:txBody>
      </p:sp>
    </p:spTree>
    <p:extLst>
      <p:ext uri="{BB962C8B-B14F-4D97-AF65-F5344CB8AC3E}">
        <p14:creationId xmlns:p14="http://schemas.microsoft.com/office/powerpoint/2010/main" val="35468911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19</a:t>
            </a:fld>
            <a:endParaRPr lang="zh-CN" altLang="en-US"/>
          </a:p>
        </p:txBody>
      </p:sp>
    </p:spTree>
    <p:extLst>
      <p:ext uri="{BB962C8B-B14F-4D97-AF65-F5344CB8AC3E}">
        <p14:creationId xmlns:p14="http://schemas.microsoft.com/office/powerpoint/2010/main" val="546766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a:t>
            </a:fld>
            <a:endParaRPr lang="zh-CN" altLang="en-US"/>
          </a:p>
        </p:txBody>
      </p:sp>
    </p:spTree>
    <p:extLst>
      <p:ext uri="{BB962C8B-B14F-4D97-AF65-F5344CB8AC3E}">
        <p14:creationId xmlns:p14="http://schemas.microsoft.com/office/powerpoint/2010/main" val="265845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20</a:t>
            </a:fld>
            <a:endParaRPr lang="zh-CN" altLang="en-US"/>
          </a:p>
        </p:txBody>
      </p:sp>
    </p:spTree>
    <p:extLst>
      <p:ext uri="{BB962C8B-B14F-4D97-AF65-F5344CB8AC3E}">
        <p14:creationId xmlns:p14="http://schemas.microsoft.com/office/powerpoint/2010/main" val="21554590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21</a:t>
            </a:fld>
            <a:endParaRPr lang="zh-CN" altLang="en-US"/>
          </a:p>
        </p:txBody>
      </p:sp>
    </p:spTree>
    <p:extLst>
      <p:ext uri="{BB962C8B-B14F-4D97-AF65-F5344CB8AC3E}">
        <p14:creationId xmlns:p14="http://schemas.microsoft.com/office/powerpoint/2010/main" val="346702060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C8D829EF-BE14-4A85-81EC-A78D58707CF4}" type="slidenum">
              <a:rPr lang="zh-CN" altLang="en-US" smtClean="0"/>
              <a:t>22</a:t>
            </a:fld>
            <a:endParaRPr lang="zh-CN" altLang="en-US"/>
          </a:p>
        </p:txBody>
      </p:sp>
    </p:spTree>
    <p:extLst>
      <p:ext uri="{BB962C8B-B14F-4D97-AF65-F5344CB8AC3E}">
        <p14:creationId xmlns:p14="http://schemas.microsoft.com/office/powerpoint/2010/main" val="13846715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3</a:t>
            </a:fld>
            <a:endParaRPr lang="zh-CN" altLang="en-US"/>
          </a:p>
        </p:txBody>
      </p:sp>
    </p:spTree>
    <p:extLst>
      <p:ext uri="{BB962C8B-B14F-4D97-AF65-F5344CB8AC3E}">
        <p14:creationId xmlns:p14="http://schemas.microsoft.com/office/powerpoint/2010/main" val="32602729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4</a:t>
            </a:fld>
            <a:endParaRPr lang="zh-CN" altLang="en-US"/>
          </a:p>
        </p:txBody>
      </p:sp>
    </p:spTree>
    <p:extLst>
      <p:ext uri="{BB962C8B-B14F-4D97-AF65-F5344CB8AC3E}">
        <p14:creationId xmlns:p14="http://schemas.microsoft.com/office/powerpoint/2010/main" val="22952940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5</a:t>
            </a:fld>
            <a:endParaRPr lang="zh-CN" altLang="en-US"/>
          </a:p>
        </p:txBody>
      </p:sp>
    </p:spTree>
    <p:extLst>
      <p:ext uri="{BB962C8B-B14F-4D97-AF65-F5344CB8AC3E}">
        <p14:creationId xmlns:p14="http://schemas.microsoft.com/office/powerpoint/2010/main" val="4020929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6</a:t>
            </a:fld>
            <a:endParaRPr lang="zh-CN" altLang="en-US"/>
          </a:p>
        </p:txBody>
      </p:sp>
    </p:spTree>
    <p:extLst>
      <p:ext uri="{BB962C8B-B14F-4D97-AF65-F5344CB8AC3E}">
        <p14:creationId xmlns:p14="http://schemas.microsoft.com/office/powerpoint/2010/main" val="11356574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7</a:t>
            </a:fld>
            <a:endParaRPr lang="zh-CN" altLang="en-US"/>
          </a:p>
        </p:txBody>
      </p:sp>
    </p:spTree>
    <p:extLst>
      <p:ext uri="{BB962C8B-B14F-4D97-AF65-F5344CB8AC3E}">
        <p14:creationId xmlns:p14="http://schemas.microsoft.com/office/powerpoint/2010/main" val="14227290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8</a:t>
            </a:fld>
            <a:endParaRPr lang="zh-CN" altLang="en-US"/>
          </a:p>
        </p:txBody>
      </p:sp>
    </p:spTree>
    <p:extLst>
      <p:ext uri="{BB962C8B-B14F-4D97-AF65-F5344CB8AC3E}">
        <p14:creationId xmlns:p14="http://schemas.microsoft.com/office/powerpoint/2010/main" val="2870040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8D829EF-BE14-4A85-81EC-A78D58707CF4}" type="slidenum">
              <a:rPr lang="zh-CN" altLang="en-US" smtClean="0"/>
              <a:t>9</a:t>
            </a:fld>
            <a:endParaRPr lang="zh-CN" altLang="en-US"/>
          </a:p>
        </p:txBody>
      </p:sp>
    </p:spTree>
    <p:extLst>
      <p:ext uri="{BB962C8B-B14F-4D97-AF65-F5344CB8AC3E}">
        <p14:creationId xmlns:p14="http://schemas.microsoft.com/office/powerpoint/2010/main" val="369679446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png"/><Relationship Id="rId5" Type="http://schemas.openxmlformats.org/officeDocument/2006/relationships/image" Target="../media/image6.png"/><Relationship Id="rId4" Type="http://schemas.openxmlformats.org/officeDocument/2006/relationships/image" Target="../media/image1.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115D424D-87FC-46CD-8481-3B33FAFD30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5" name="图片 4">
            <a:extLst>
              <a:ext uri="{FF2B5EF4-FFF2-40B4-BE49-F238E27FC236}">
                <a16:creationId xmlns:a16="http://schemas.microsoft.com/office/drawing/2014/main" id="{8ADE8B75-7E3E-494E-B7D8-01E6ED8833E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flipH="1">
            <a:off x="7349755" y="0"/>
            <a:ext cx="4842245" cy="2294145"/>
          </a:xfrm>
          <a:prstGeom prst="rect">
            <a:avLst/>
          </a:prstGeom>
        </p:spPr>
      </p:pic>
      <p:pic>
        <p:nvPicPr>
          <p:cNvPr id="7" name="图片 6">
            <a:extLst>
              <a:ext uri="{FF2B5EF4-FFF2-40B4-BE49-F238E27FC236}">
                <a16:creationId xmlns:a16="http://schemas.microsoft.com/office/drawing/2014/main" id="{7C140861-C8E5-4839-811D-CFE1A29E8BF4}"/>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flipH="1">
            <a:off x="0" y="5861927"/>
            <a:ext cx="12192000" cy="996073"/>
          </a:xfrm>
          <a:prstGeom prst="rect">
            <a:avLst/>
          </a:prstGeom>
        </p:spPr>
      </p:pic>
    </p:spTree>
    <p:extLst>
      <p:ext uri="{BB962C8B-B14F-4D97-AF65-F5344CB8AC3E}">
        <p14:creationId xmlns:p14="http://schemas.microsoft.com/office/powerpoint/2010/main" val="417961334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21" name="图片 20"/>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0584" y="0"/>
            <a:ext cx="12248709" cy="2879179"/>
          </a:xfrm>
          <a:prstGeom prst="rect">
            <a:avLst/>
          </a:prstGeom>
        </p:spPr>
      </p:pic>
      <p:pic>
        <p:nvPicPr>
          <p:cNvPr id="17" name="图片 16">
            <a:extLst>
              <a:ext uri="{FF2B5EF4-FFF2-40B4-BE49-F238E27FC236}">
                <a16:creationId xmlns:a16="http://schemas.microsoft.com/office/drawing/2014/main" id="{8AB55542-BB72-4107-9085-41603F7F1A38}"/>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flipH="1">
            <a:off x="9786903" y="86473"/>
            <a:ext cx="2245629" cy="1239523"/>
          </a:xfrm>
          <a:prstGeom prst="rect">
            <a:avLst/>
          </a:prstGeom>
        </p:spPr>
      </p:pic>
      <p:pic>
        <p:nvPicPr>
          <p:cNvPr id="3" name="图片 2">
            <a:extLst>
              <a:ext uri="{FF2B5EF4-FFF2-40B4-BE49-F238E27FC236}">
                <a16:creationId xmlns:a16="http://schemas.microsoft.com/office/drawing/2014/main" id="{5146B800-558A-48CA-90FD-CD899ED1854F}"/>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230" y="0"/>
            <a:ext cx="12192000" cy="6858000"/>
          </a:xfrm>
          <a:prstGeom prst="rect">
            <a:avLst/>
          </a:prstGeom>
        </p:spPr>
      </p:pic>
      <p:sp>
        <p:nvSpPr>
          <p:cNvPr id="14" name="矩形 13">
            <a:extLst>
              <a:ext uri="{FF2B5EF4-FFF2-40B4-BE49-F238E27FC236}">
                <a16:creationId xmlns:a16="http://schemas.microsoft.com/office/drawing/2014/main" id="{01B8FBD3-8C7F-4278-A94B-FB828139D0FA}"/>
              </a:ext>
            </a:extLst>
          </p:cNvPr>
          <p:cNvSpPr/>
          <p:nvPr userDrawn="1"/>
        </p:nvSpPr>
        <p:spPr>
          <a:xfrm>
            <a:off x="1296628" y="410584"/>
            <a:ext cx="11072669" cy="504825"/>
          </a:xfrm>
          <a:prstGeom prst="rect">
            <a:avLst/>
          </a:prstGeom>
          <a:gradFill flip="none" rotWithShape="1">
            <a:gsLst>
              <a:gs pos="0">
                <a:srgbClr val="C00000"/>
              </a:gs>
              <a:gs pos="30000">
                <a:srgbClr val="FF0000"/>
              </a:gs>
              <a:gs pos="68000">
                <a:srgbClr val="FADDD6"/>
              </a:gs>
              <a:gs pos="96000">
                <a:srgbClr val="FADEDA"/>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a:extLst>
              <a:ext uri="{FF2B5EF4-FFF2-40B4-BE49-F238E27FC236}">
                <a16:creationId xmlns:a16="http://schemas.microsoft.com/office/drawing/2014/main" id="{62CDD64E-8E05-45F8-A97F-F4C88AF11DDE}"/>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61945" y="78335"/>
            <a:ext cx="1085855" cy="1085855"/>
          </a:xfrm>
          <a:prstGeom prst="rect">
            <a:avLst/>
          </a:prstGeom>
        </p:spPr>
      </p:pic>
      <p:pic>
        <p:nvPicPr>
          <p:cNvPr id="9" name="图片 8">
            <a:extLst>
              <a:ext uri="{FF2B5EF4-FFF2-40B4-BE49-F238E27FC236}">
                <a16:creationId xmlns:a16="http://schemas.microsoft.com/office/drawing/2014/main" id="{93024E91-33DC-4EE8-B1BD-CA1440C5411C}"/>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flipH="1">
            <a:off x="7349755" y="0"/>
            <a:ext cx="4842245" cy="2294145"/>
          </a:xfrm>
          <a:prstGeom prst="rect">
            <a:avLst/>
          </a:prstGeom>
        </p:spPr>
      </p:pic>
      <p:pic>
        <p:nvPicPr>
          <p:cNvPr id="10" name="图片 9">
            <a:extLst>
              <a:ext uri="{FF2B5EF4-FFF2-40B4-BE49-F238E27FC236}">
                <a16:creationId xmlns:a16="http://schemas.microsoft.com/office/drawing/2014/main" id="{39D1FB5A-6D7A-4C52-B6E5-10CA8AEC5314}"/>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flipH="1">
            <a:off x="0" y="5861927"/>
            <a:ext cx="12192000" cy="996073"/>
          </a:xfrm>
          <a:prstGeom prst="rect">
            <a:avLst/>
          </a:prstGeom>
        </p:spPr>
      </p:pic>
    </p:spTree>
    <p:extLst>
      <p:ext uri="{BB962C8B-B14F-4D97-AF65-F5344CB8AC3E}">
        <p14:creationId xmlns:p14="http://schemas.microsoft.com/office/powerpoint/2010/main" val="115593624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left)">
                                      <p:cBhvr>
                                        <p:cTn id="1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330310690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371B696B-D0E0-4A2F-AF69-3205364E22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C031DEB-6D3B-48CF-9E9D-BB155452DE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0F3D5D4-0C3B-46DC-A56C-DF5B1AA00A3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883F152-686E-4719-A53C-F247E8A68AF5}"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C1726ED8-CD82-474F-BFEF-00E8F9C72D5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97146F7-C436-4FAF-BD65-3994B0521E9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BF2A7F5-573C-4D20-AEC4-1B0B96E35967}" type="slidenum">
              <a:rPr lang="zh-CN" altLang="en-US" smtClean="0"/>
              <a:t>‹#›</a:t>
            </a:fld>
            <a:endParaRPr lang="zh-CN" altLang="en-US"/>
          </a:p>
        </p:txBody>
      </p:sp>
    </p:spTree>
    <p:extLst>
      <p:ext uri="{BB962C8B-B14F-4D97-AF65-F5344CB8AC3E}">
        <p14:creationId xmlns:p14="http://schemas.microsoft.com/office/powerpoint/2010/main" val="2470855318"/>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57" r:id="rId3"/>
  </p:sldLayoutIdLst>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1.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8.png"/><Relationship Id="rId11" Type="http://schemas.openxmlformats.org/officeDocument/2006/relationships/image" Target="../media/image11.png"/><Relationship Id="rId5" Type="http://schemas.openxmlformats.org/officeDocument/2006/relationships/image" Target="../media/image7.png"/><Relationship Id="rId10" Type="http://schemas.openxmlformats.org/officeDocument/2006/relationships/image" Target="../media/image10.png"/><Relationship Id="rId4" Type="http://schemas.openxmlformats.org/officeDocument/2006/relationships/notesSlide" Target="../notesSlides/notesSlide1.xml"/><Relationship Id="rId9"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11.pn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4D00D6A5-1925-46AD-845F-DBD6AB9F62C5}"/>
              </a:ext>
            </a:extLst>
          </p:cNvPr>
          <p:cNvSpPr/>
          <p:nvPr/>
        </p:nvSpPr>
        <p:spPr>
          <a:xfrm>
            <a:off x="5307954" y="5072540"/>
            <a:ext cx="3187428" cy="369332"/>
          </a:xfrm>
          <a:prstGeom prst="rect">
            <a:avLst/>
          </a:prstGeom>
        </p:spPr>
        <p:txBody>
          <a:bodyPr wrap="square">
            <a:spAutoFit/>
          </a:bodyPr>
          <a:lstStyle/>
          <a:p>
            <a:r>
              <a:rPr lang="zh-CN" altLang="en-US" b="1" i="0" dirty="0">
                <a:solidFill>
                  <a:srgbClr val="D61B23"/>
                </a:solidFill>
                <a:effectLst/>
                <a:cs typeface="+mn-ea"/>
                <a:sym typeface="+mn-lt"/>
              </a:rPr>
              <a:t>学习马克思主义伟大精神</a:t>
            </a:r>
            <a:endParaRPr lang="zh-CN" altLang="en-US" dirty="0">
              <a:solidFill>
                <a:srgbClr val="D61B23"/>
              </a:solidFill>
              <a:cs typeface="+mn-ea"/>
              <a:sym typeface="+mn-lt"/>
            </a:endParaRPr>
          </a:p>
        </p:txBody>
      </p:sp>
      <p:pic>
        <p:nvPicPr>
          <p:cNvPr id="4" name="图片 3"/>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rot="233948">
            <a:off x="4850399" y="4879523"/>
            <a:ext cx="436422" cy="636427"/>
          </a:xfrm>
          <a:prstGeom prst="rect">
            <a:avLst/>
          </a:prstGeom>
        </p:spPr>
      </p:pic>
      <p:pic>
        <p:nvPicPr>
          <p:cNvPr id="13" name="图片 12"/>
          <p:cNvPicPr>
            <a:picLocks noChangeAspect="1"/>
          </p:cNvPicPr>
          <p:nvPr/>
        </p:nvPicPr>
        <p:blipFill rotWithShape="1">
          <a:blip r:embed="rId5">
            <a:extLst>
              <a:ext uri="{28A0092B-C50C-407E-A947-70E740481C1C}">
                <a14:useLocalDpi xmlns:a14="http://schemas.microsoft.com/office/drawing/2010/main" val="0"/>
              </a:ext>
            </a:extLst>
          </a:blip>
          <a:srcRect/>
          <a:stretch/>
        </p:blipFill>
        <p:spPr>
          <a:xfrm rot="233948">
            <a:off x="8037825" y="4879523"/>
            <a:ext cx="436422" cy="636427"/>
          </a:xfrm>
          <a:prstGeom prst="rect">
            <a:avLst/>
          </a:prstGeom>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364484" y="2089229"/>
            <a:ext cx="8243153" cy="2879751"/>
          </a:xfrm>
          <a:prstGeom prst="rect">
            <a:avLst/>
          </a:prstGeom>
        </p:spPr>
      </p:pic>
      <p:pic>
        <p:nvPicPr>
          <p:cNvPr id="2" name="音乐">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1508125" y="-931012"/>
            <a:ext cx="487363" cy="487363"/>
          </a:xfrm>
          <a:prstGeom prst="rect">
            <a:avLst/>
          </a:prstGeom>
        </p:spPr>
      </p:pic>
      <p:pic>
        <p:nvPicPr>
          <p:cNvPr id="5" name="图片 4">
            <a:extLst>
              <a:ext uri="{FF2B5EF4-FFF2-40B4-BE49-F238E27FC236}">
                <a16:creationId xmlns:a16="http://schemas.microsoft.com/office/drawing/2014/main" id="{620413E4-79CA-4549-9ED1-08A6A5C7B1F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flipH="1">
            <a:off x="0" y="5861927"/>
            <a:ext cx="12192000" cy="996073"/>
          </a:xfrm>
          <a:prstGeom prst="rect">
            <a:avLst/>
          </a:prstGeom>
        </p:spPr>
      </p:pic>
      <p:pic>
        <p:nvPicPr>
          <p:cNvPr id="11" name="图片 10">
            <a:extLst>
              <a:ext uri="{FF2B5EF4-FFF2-40B4-BE49-F238E27FC236}">
                <a16:creationId xmlns:a16="http://schemas.microsoft.com/office/drawing/2014/main" id="{4A1E3CDA-DD84-4E08-99E3-78DEF2530B9F}"/>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flipH="1">
            <a:off x="7349755" y="0"/>
            <a:ext cx="4842245" cy="2294145"/>
          </a:xfrm>
          <a:prstGeom prst="rect">
            <a:avLst/>
          </a:prstGeom>
        </p:spPr>
      </p:pic>
      <p:pic>
        <p:nvPicPr>
          <p:cNvPr id="14" name="图片 13">
            <a:extLst>
              <a:ext uri="{FF2B5EF4-FFF2-40B4-BE49-F238E27FC236}">
                <a16:creationId xmlns:a16="http://schemas.microsoft.com/office/drawing/2014/main" id="{5423BCA8-4514-4696-8036-182D6C06836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580357" y="-641215"/>
            <a:ext cx="9597048" cy="3730027"/>
          </a:xfrm>
          <a:prstGeom prst="rect">
            <a:avLst/>
          </a:prstGeom>
        </p:spPr>
      </p:pic>
      <p:pic>
        <p:nvPicPr>
          <p:cNvPr id="16" name="图片 15">
            <a:extLst>
              <a:ext uri="{FF2B5EF4-FFF2-40B4-BE49-F238E27FC236}">
                <a16:creationId xmlns:a16="http://schemas.microsoft.com/office/drawing/2014/main" id="{A5D9AC74-C954-4847-BE10-D38483CB996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flipH="1">
            <a:off x="-147901" y="2891246"/>
            <a:ext cx="3799414" cy="3966754"/>
          </a:xfrm>
          <a:prstGeom prst="rect">
            <a:avLst/>
          </a:prstGeom>
        </p:spPr>
      </p:pic>
    </p:spTree>
    <p:extLst>
      <p:ext uri="{BB962C8B-B14F-4D97-AF65-F5344CB8AC3E}">
        <p14:creationId xmlns:p14="http://schemas.microsoft.com/office/powerpoint/2010/main" val="119862444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22" presetClass="entr" presetSubtype="8" fill="hold" nodeType="after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par>
                          <p:cTn id="11" fill="hold">
                            <p:stCondLst>
                              <p:cond delay="500"/>
                            </p:stCondLst>
                            <p:childTnLst>
                              <p:par>
                                <p:cTn id="12" presetID="16" presetClass="entr" presetSubtype="21" fill="hold"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barn(inVertical)">
                                      <p:cBhvr>
                                        <p:cTn id="14" dur="500"/>
                                        <p:tgtEl>
                                          <p:spTgt spid="13"/>
                                        </p:tgtEl>
                                      </p:cBhvr>
                                    </p:animEffect>
                                  </p:childTnLst>
                                </p:cTn>
                              </p:par>
                            </p:childTnLst>
                          </p:cTn>
                        </p:par>
                        <p:par>
                          <p:cTn id="15" fill="hold">
                            <p:stCondLst>
                              <p:cond delay="1000"/>
                            </p:stCondLst>
                            <p:childTnLst>
                              <p:par>
                                <p:cTn id="16" presetID="16" presetClass="entr" presetSubtype="21"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barn(inVertical)">
                                      <p:cBhvr>
                                        <p:cTn id="18" dur="500"/>
                                        <p:tgtEl>
                                          <p:spTgt spid="4"/>
                                        </p:tgtEl>
                                      </p:cBhvr>
                                    </p:animEffect>
                                  </p:childTnLst>
                                </p:cTn>
                              </p:par>
                            </p:childTnLst>
                          </p:cTn>
                        </p:par>
                        <p:par>
                          <p:cTn id="19" fill="hold">
                            <p:stCondLst>
                              <p:cond delay="1500"/>
                            </p:stCondLst>
                            <p:childTnLst>
                              <p:par>
                                <p:cTn id="20" presetID="52" presetClass="entr" presetSubtype="0" fill="hold" grpId="0" nodeType="afterEffect">
                                  <p:stCondLst>
                                    <p:cond delay="0"/>
                                  </p:stCondLst>
                                  <p:iterate type="lt">
                                    <p:tmPct val="10000"/>
                                  </p:iterate>
                                  <p:childTnLst>
                                    <p:set>
                                      <p:cBhvr>
                                        <p:cTn id="21" dur="1" fill="hold">
                                          <p:stCondLst>
                                            <p:cond delay="0"/>
                                          </p:stCondLst>
                                        </p:cTn>
                                        <p:tgtEl>
                                          <p:spTgt spid="8"/>
                                        </p:tgtEl>
                                        <p:attrNameLst>
                                          <p:attrName>style.visibility</p:attrName>
                                        </p:attrNameLst>
                                      </p:cBhvr>
                                      <p:to>
                                        <p:strVal val="visible"/>
                                      </p:to>
                                    </p:set>
                                    <p:animScale>
                                      <p:cBhvr>
                                        <p:cTn id="22"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8"/>
                                        </p:tgtEl>
                                        <p:attrNameLst>
                                          <p:attrName>ppt_x</p:attrName>
                                          <p:attrName>ppt_y</p:attrName>
                                        </p:attrNameLst>
                                      </p:cBhvr>
                                    </p:animMotion>
                                    <p:animEffect transition="in" filter="fade">
                                      <p:cBhvr>
                                        <p:cTn id="24"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5" repeatCount="indefinite" fill="hold" display="0">
                  <p:stCondLst>
                    <p:cond delay="indefinite"/>
                  </p:stCondLst>
                  <p:endCondLst>
                    <p:cond evt="onStopAudio" delay="0">
                      <p:tgtEl>
                        <p:sldTgt/>
                      </p:tgtEl>
                    </p:cond>
                  </p:endCondLst>
                </p:cTn>
                <p:tgtEl>
                  <p:spTgt spid="2"/>
                </p:tgtEl>
              </p:cMediaNode>
            </p:audio>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3057247" cy="523220"/>
          </a:xfrm>
          <a:prstGeom prst="rect">
            <a:avLst/>
          </a:prstGeom>
        </p:spPr>
        <p:txBody>
          <a:bodyPr wrap="none">
            <a:spAutoFit/>
          </a:bodyPr>
          <a:lstStyle/>
          <a:p>
            <a:r>
              <a:rPr lang="zh-CN" altLang="en-US" sz="2800" b="1" dirty="0">
                <a:solidFill>
                  <a:schemeClr val="bg1"/>
                </a:solidFill>
                <a:cs typeface="+mn-ea"/>
                <a:sym typeface="+mn-lt"/>
              </a:rPr>
              <a:t>什么是马克思主义</a:t>
            </a:r>
          </a:p>
        </p:txBody>
      </p:sp>
      <p:sp>
        <p:nvSpPr>
          <p:cNvPr id="7" name="矩形 6">
            <a:extLst>
              <a:ext uri="{FF2B5EF4-FFF2-40B4-BE49-F238E27FC236}">
                <a16:creationId xmlns:a16="http://schemas.microsoft.com/office/drawing/2014/main" id="{24F2FC28-BC0B-4CC5-9297-D58CD1B4756A}"/>
              </a:ext>
            </a:extLst>
          </p:cNvPr>
          <p:cNvSpPr/>
          <p:nvPr/>
        </p:nvSpPr>
        <p:spPr>
          <a:xfrm>
            <a:off x="1442243" y="2041347"/>
            <a:ext cx="9804877" cy="3046988"/>
          </a:xfrm>
          <a:prstGeom prst="rect">
            <a:avLst/>
          </a:prstGeom>
        </p:spPr>
        <p:txBody>
          <a:bodyPr wrap="square">
            <a:spAutoFit/>
          </a:bodyPr>
          <a:lstStyle/>
          <a:p>
            <a:pPr algn="just">
              <a:lnSpc>
                <a:spcPct val="150000"/>
              </a:lnSpc>
            </a:pPr>
            <a:r>
              <a:rPr lang="zh-CN" altLang="en-US" sz="1600" dirty="0">
                <a:solidFill>
                  <a:srgbClr val="565656"/>
                </a:solidFill>
                <a:latin typeface="+mj-ea"/>
                <a:ea typeface="+mj-ea"/>
                <a:cs typeface="+mn-ea"/>
                <a:sym typeface="+mn-lt"/>
              </a:rPr>
              <a:t>一般认为，马克思的哲学在他所处的时代并没有绝对的影响力；但就在他过世几年后的</a:t>
            </a:r>
            <a:r>
              <a:rPr lang="en-US" altLang="zh-CN" sz="1600" dirty="0">
                <a:solidFill>
                  <a:srgbClr val="565656"/>
                </a:solidFill>
                <a:latin typeface="+mj-ea"/>
                <a:ea typeface="+mj-ea"/>
                <a:cs typeface="+mn-ea"/>
                <a:sym typeface="+mn-lt"/>
              </a:rPr>
              <a:t>19</a:t>
            </a:r>
            <a:r>
              <a:rPr lang="zh-CN" altLang="en-US" sz="1600" dirty="0">
                <a:solidFill>
                  <a:srgbClr val="565656"/>
                </a:solidFill>
                <a:latin typeface="+mj-ea"/>
                <a:ea typeface="+mj-ea"/>
                <a:cs typeface="+mn-ea"/>
                <a:sym typeface="+mn-lt"/>
              </a:rPr>
              <a:t>世纪末，随着资产阶级世界的普遍危机的加剧，马克思哲学迅速的传遍各地。建立资本主义式的福利国家成为欧洲先进国家政经改革的趋势。之后，马克思主义派分成为非革命派（</a:t>
            </a:r>
            <a:r>
              <a:rPr lang="en-US" altLang="zh-CN" sz="1600" dirty="0">
                <a:solidFill>
                  <a:srgbClr val="565656"/>
                </a:solidFill>
                <a:latin typeface="+mj-ea"/>
                <a:ea typeface="+mj-ea"/>
                <a:cs typeface="+mn-ea"/>
                <a:sym typeface="+mn-lt"/>
              </a:rPr>
              <a:t>Evolutionary Marxism</a:t>
            </a:r>
            <a:r>
              <a:rPr lang="zh-CN" altLang="en-US" sz="1600" dirty="0">
                <a:solidFill>
                  <a:srgbClr val="565656"/>
                </a:solidFill>
                <a:latin typeface="+mj-ea"/>
                <a:ea typeface="+mj-ea"/>
                <a:cs typeface="+mn-ea"/>
                <a:sym typeface="+mn-lt"/>
              </a:rPr>
              <a:t>）与革命派（</a:t>
            </a:r>
            <a:r>
              <a:rPr lang="en-US" altLang="zh-CN" sz="1600" dirty="0">
                <a:solidFill>
                  <a:srgbClr val="565656"/>
                </a:solidFill>
                <a:latin typeface="+mj-ea"/>
                <a:ea typeface="+mj-ea"/>
                <a:cs typeface="+mn-ea"/>
                <a:sym typeface="+mn-lt"/>
              </a:rPr>
              <a:t>Revolutionary Marxism</a:t>
            </a:r>
            <a:r>
              <a:rPr lang="zh-CN" altLang="en-US" sz="1600" dirty="0">
                <a:solidFill>
                  <a:srgbClr val="565656"/>
                </a:solidFill>
                <a:latin typeface="+mj-ea"/>
                <a:ea typeface="+mj-ea"/>
                <a:cs typeface="+mn-ea"/>
                <a:sym typeface="+mn-lt"/>
              </a:rPr>
              <a:t>）。非革命派学说，又称修正主义派，以爱德华</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伯恩斯坦（</a:t>
            </a:r>
            <a:r>
              <a:rPr lang="en-US" altLang="zh-CN" sz="1600" dirty="0">
                <a:solidFill>
                  <a:srgbClr val="565656"/>
                </a:solidFill>
                <a:latin typeface="+mj-ea"/>
                <a:ea typeface="+mj-ea"/>
                <a:cs typeface="+mn-ea"/>
                <a:sym typeface="+mn-lt"/>
              </a:rPr>
              <a:t>Edward Bernstein</a:t>
            </a:r>
            <a:r>
              <a:rPr lang="zh-CN" altLang="en-US" sz="1600" dirty="0">
                <a:solidFill>
                  <a:srgbClr val="565656"/>
                </a:solidFill>
                <a:latin typeface="+mj-ea"/>
                <a:ea typeface="+mj-ea"/>
                <a:cs typeface="+mn-ea"/>
                <a:sym typeface="+mn-lt"/>
              </a:rPr>
              <a:t>）为中心，主张渐进式的社会主义发展，视马克思主义为一种道德标准。而革命派学说则以激进的列宁最为著名，强调暴力革命对于建立无产阶级专政的不可回避的必要性。革命派视马克思主义为一种历史科学理论与无产阶级的世界观，方法论，认为这种理论是历史客观进程的理论反映，是广大劳动人民在实践中的产物，是所有人类优秀文化遗产的结晶。 </a:t>
            </a:r>
          </a:p>
        </p:txBody>
      </p:sp>
      <p:sp>
        <p:nvSpPr>
          <p:cNvPr id="5" name="矩形 4">
            <a:extLst>
              <a:ext uri="{FF2B5EF4-FFF2-40B4-BE49-F238E27FC236}">
                <a16:creationId xmlns:a16="http://schemas.microsoft.com/office/drawing/2014/main" id="{C71ED7D3-7D66-4ECA-85B4-32337E5B31B8}"/>
              </a:ext>
            </a:extLst>
          </p:cNvPr>
          <p:cNvSpPr/>
          <p:nvPr/>
        </p:nvSpPr>
        <p:spPr>
          <a:xfrm>
            <a:off x="1442243" y="1440553"/>
            <a:ext cx="5197634" cy="468207"/>
          </a:xfrm>
          <a:prstGeom prst="rect">
            <a:avLst/>
          </a:prstGeom>
          <a:noFill/>
          <a:ln w="12700" cap="flat" cmpd="sng" algn="ctr">
            <a:noFill/>
            <a:prstDash val="solid"/>
          </a:ln>
          <a:effectLst>
            <a:innerShdw blurRad="63500" dist="25400" dir="15600000">
              <a:prstClr val="black">
                <a:alpha val="50000"/>
              </a:prstClr>
            </a:innerShdw>
          </a:effectLst>
        </p:spPr>
        <p:txBody>
          <a:bodyPr anchor="ctr"/>
          <a:lstStyle/>
          <a:p>
            <a:pPr>
              <a:defRPr/>
            </a:pPr>
            <a:r>
              <a:rPr lang="zh-CN" altLang="en-US" sz="2800" b="1" kern="0" dirty="0">
                <a:solidFill>
                  <a:srgbClr val="D60000"/>
                </a:solidFill>
                <a:latin typeface="Arial" panose="020B0604020202020204" pitchFamily="34" charset="0"/>
                <a:ea typeface="微软雅黑" panose="020B0503020204020204" pitchFamily="34" charset="-122"/>
                <a:cs typeface="+mn-ea"/>
                <a:sym typeface="Arial" panose="020B0604020202020204" pitchFamily="34" charset="0"/>
              </a:rPr>
              <a:t>马克思哲学</a:t>
            </a:r>
          </a:p>
        </p:txBody>
      </p:sp>
    </p:spTree>
    <p:extLst>
      <p:ext uri="{BB962C8B-B14F-4D97-AF65-F5344CB8AC3E}">
        <p14:creationId xmlns:p14="http://schemas.microsoft.com/office/powerpoint/2010/main" val="2863352379"/>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3057247" cy="523220"/>
          </a:xfrm>
          <a:prstGeom prst="rect">
            <a:avLst/>
          </a:prstGeom>
        </p:spPr>
        <p:txBody>
          <a:bodyPr wrap="none">
            <a:spAutoFit/>
          </a:bodyPr>
          <a:lstStyle/>
          <a:p>
            <a:r>
              <a:rPr lang="zh-CN" altLang="en-US" sz="2800" b="1" dirty="0">
                <a:solidFill>
                  <a:schemeClr val="bg1"/>
                </a:solidFill>
                <a:cs typeface="+mn-ea"/>
                <a:sym typeface="+mn-lt"/>
              </a:rPr>
              <a:t>什么是马克思主义</a:t>
            </a:r>
          </a:p>
        </p:txBody>
      </p:sp>
      <p:sp>
        <p:nvSpPr>
          <p:cNvPr id="7" name="矩形 6">
            <a:extLst>
              <a:ext uri="{FF2B5EF4-FFF2-40B4-BE49-F238E27FC236}">
                <a16:creationId xmlns:a16="http://schemas.microsoft.com/office/drawing/2014/main" id="{24F2FC28-BC0B-4CC5-9297-D58CD1B4756A}"/>
              </a:ext>
            </a:extLst>
          </p:cNvPr>
          <p:cNvSpPr/>
          <p:nvPr/>
        </p:nvSpPr>
        <p:spPr>
          <a:xfrm>
            <a:off x="1442243" y="2193747"/>
            <a:ext cx="9804877" cy="2264851"/>
          </a:xfrm>
          <a:prstGeom prst="rect">
            <a:avLst/>
          </a:prstGeom>
        </p:spPr>
        <p:txBody>
          <a:bodyPr wrap="square">
            <a:spAutoFit/>
          </a:bodyPr>
          <a:lstStyle/>
          <a:p>
            <a:pPr algn="just">
              <a:lnSpc>
                <a:spcPct val="150000"/>
              </a:lnSpc>
            </a:pPr>
            <a:r>
              <a:rPr lang="zh-CN" altLang="en-US" sz="1600" dirty="0">
                <a:solidFill>
                  <a:srgbClr val="565656"/>
                </a:solidFill>
                <a:latin typeface="+mj-ea"/>
                <a:ea typeface="+mj-ea"/>
                <a:cs typeface="+mn-ea"/>
                <a:sym typeface="+mn-lt"/>
              </a:rPr>
              <a:t>马克思主义在</a:t>
            </a:r>
            <a:r>
              <a:rPr lang="en-US" altLang="zh-CN" sz="1600" dirty="0">
                <a:solidFill>
                  <a:srgbClr val="565656"/>
                </a:solidFill>
                <a:latin typeface="+mj-ea"/>
                <a:ea typeface="+mj-ea"/>
                <a:cs typeface="+mn-ea"/>
                <a:sym typeface="+mn-lt"/>
              </a:rPr>
              <a:t>20</a:t>
            </a:r>
            <a:r>
              <a:rPr lang="zh-CN" altLang="en-US" sz="1600" dirty="0">
                <a:solidFill>
                  <a:srgbClr val="565656"/>
                </a:solidFill>
                <a:latin typeface="+mj-ea"/>
                <a:ea typeface="+mj-ea"/>
                <a:cs typeface="+mn-ea"/>
                <a:sym typeface="+mn-lt"/>
              </a:rPr>
              <a:t>世纪初到</a:t>
            </a:r>
            <a:r>
              <a:rPr lang="en-US" altLang="zh-CN" sz="1600" dirty="0">
                <a:solidFill>
                  <a:srgbClr val="565656"/>
                </a:solidFill>
                <a:latin typeface="+mj-ea"/>
                <a:ea typeface="+mj-ea"/>
                <a:cs typeface="+mn-ea"/>
                <a:sym typeface="+mn-lt"/>
              </a:rPr>
              <a:t>20</a:t>
            </a:r>
            <a:r>
              <a:rPr lang="zh-CN" altLang="en-US" sz="1600" dirty="0">
                <a:solidFill>
                  <a:srgbClr val="565656"/>
                </a:solidFill>
                <a:latin typeface="+mj-ea"/>
                <a:ea typeface="+mj-ea"/>
                <a:cs typeface="+mn-ea"/>
                <a:sym typeface="+mn-lt"/>
              </a:rPr>
              <a:t>世纪中叶，借由列宁和布尔什维克党创立的苏联的大力传播达到了巅峰。在这段期间马克思主义在当代的解释似乎受到许多学者的疑问与争议。随着苏联的势微与解体，马克思主义在政治上的影响力也有所减弱。而马克思主义作为近代最著名也是影响最深远的哲学理论之一，其学说仍然活跃在学术界的各领域，学说的精神也不时的被运用在各政府的施政方向。而在</a:t>
            </a:r>
            <a:r>
              <a:rPr lang="en-US" altLang="zh-CN" sz="1600" dirty="0">
                <a:solidFill>
                  <a:srgbClr val="565656"/>
                </a:solidFill>
                <a:latin typeface="+mj-ea"/>
                <a:ea typeface="+mj-ea"/>
                <a:cs typeface="+mn-ea"/>
                <a:sym typeface="+mn-lt"/>
              </a:rPr>
              <a:t>21</a:t>
            </a:r>
            <a:r>
              <a:rPr lang="zh-CN" altLang="en-US" sz="1600" dirty="0">
                <a:solidFill>
                  <a:srgbClr val="565656"/>
                </a:solidFill>
                <a:latin typeface="+mj-ea"/>
                <a:ea typeface="+mj-ea"/>
                <a:cs typeface="+mn-ea"/>
                <a:sym typeface="+mn-lt"/>
              </a:rPr>
              <a:t>世纪的今天，世界上仍有许多国家和政党以马克思主义为其国家或政党的意识形态，如古巴、尼泊尔共产党、塞浦路斯劳动人民进步党、法国共产党、西班牙共产党、葡萄牙共产党、希腊共产党等等。</a:t>
            </a:r>
          </a:p>
        </p:txBody>
      </p:sp>
      <p:sp>
        <p:nvSpPr>
          <p:cNvPr id="5" name="矩形 4">
            <a:extLst>
              <a:ext uri="{FF2B5EF4-FFF2-40B4-BE49-F238E27FC236}">
                <a16:creationId xmlns:a16="http://schemas.microsoft.com/office/drawing/2014/main" id="{C71ED7D3-7D66-4ECA-85B4-32337E5B31B8}"/>
              </a:ext>
            </a:extLst>
          </p:cNvPr>
          <p:cNvSpPr/>
          <p:nvPr/>
        </p:nvSpPr>
        <p:spPr>
          <a:xfrm>
            <a:off x="1442243" y="1440553"/>
            <a:ext cx="5197634" cy="468207"/>
          </a:xfrm>
          <a:prstGeom prst="rect">
            <a:avLst/>
          </a:prstGeom>
          <a:noFill/>
          <a:ln w="12700" cap="flat" cmpd="sng" algn="ctr">
            <a:noFill/>
            <a:prstDash val="solid"/>
          </a:ln>
          <a:effectLst>
            <a:innerShdw blurRad="63500" dist="25400" dir="15600000">
              <a:prstClr val="black">
                <a:alpha val="50000"/>
              </a:prstClr>
            </a:innerShdw>
          </a:effectLst>
        </p:spPr>
        <p:txBody>
          <a:bodyPr anchor="ctr"/>
          <a:lstStyle/>
          <a:p>
            <a:pPr>
              <a:defRPr/>
            </a:pPr>
            <a:r>
              <a:rPr lang="zh-CN" altLang="en-US" sz="2800" b="1" kern="0" dirty="0">
                <a:solidFill>
                  <a:srgbClr val="D60000"/>
                </a:solidFill>
                <a:latin typeface="Arial" panose="020B0604020202020204" pitchFamily="34" charset="0"/>
                <a:ea typeface="微软雅黑" panose="020B0503020204020204" pitchFamily="34" charset="-122"/>
                <a:cs typeface="+mn-ea"/>
                <a:sym typeface="Arial" panose="020B0604020202020204" pitchFamily="34" charset="0"/>
              </a:rPr>
              <a:t>马克思主义</a:t>
            </a:r>
          </a:p>
        </p:txBody>
      </p:sp>
    </p:spTree>
    <p:extLst>
      <p:ext uri="{BB962C8B-B14F-4D97-AF65-F5344CB8AC3E}">
        <p14:creationId xmlns:p14="http://schemas.microsoft.com/office/powerpoint/2010/main" val="24298022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1CAE464-4C32-41B2-A58A-57F95B13DC9A}"/>
              </a:ext>
            </a:extLst>
          </p:cNvPr>
          <p:cNvSpPr/>
          <p:nvPr/>
        </p:nvSpPr>
        <p:spPr>
          <a:xfrm>
            <a:off x="3271248" y="3358672"/>
            <a:ext cx="6205971" cy="1200693"/>
          </a:xfrm>
          <a:prstGeom prst="rect">
            <a:avLst/>
          </a:prstGeom>
          <a:noFill/>
          <a:ln w="12700" cap="flat" cmpd="sng" algn="ctr">
            <a:noFill/>
            <a:prstDash val="solid"/>
          </a:ln>
          <a:effectLst/>
        </p:spPr>
        <p:txBody>
          <a:bodyPr lIns="91440" tIns="45720" rIns="91440" bIns="45720" rtlCol="0" anchor="ctr"/>
          <a:lstStyle/>
          <a:p>
            <a:pPr algn="ctr" defTabSz="1218323"/>
            <a:r>
              <a:rPr lang="zh-CN" altLang="en-US" sz="5400" b="1" kern="0" dirty="0">
                <a:solidFill>
                  <a:srgbClr val="D60000"/>
                </a:solidFill>
                <a:latin typeface="微软雅黑" panose="020B0503020204020204" pitchFamily="34" charset="-122"/>
                <a:ea typeface="微软雅黑" panose="020B0503020204020204" pitchFamily="34" charset="-122"/>
              </a:rPr>
              <a:t>怎么评价马克思</a:t>
            </a:r>
          </a:p>
        </p:txBody>
      </p:sp>
      <p:sp>
        <p:nvSpPr>
          <p:cNvPr id="9" name="圆角矩形 10">
            <a:extLst>
              <a:ext uri="{FF2B5EF4-FFF2-40B4-BE49-F238E27FC236}">
                <a16:creationId xmlns:a16="http://schemas.microsoft.com/office/drawing/2014/main" id="{2579DF92-EA1E-4332-A2E9-245D86BB6E79}"/>
              </a:ext>
            </a:extLst>
          </p:cNvPr>
          <p:cNvSpPr/>
          <p:nvPr/>
        </p:nvSpPr>
        <p:spPr>
          <a:xfrm>
            <a:off x="3163576" y="2924712"/>
            <a:ext cx="6477000" cy="1881469"/>
          </a:xfrm>
          <a:prstGeom prst="roundRect">
            <a:avLst>
              <a:gd name="adj" fmla="val 6579"/>
            </a:avLst>
          </a:prstGeom>
          <a:noFill/>
          <a:ln w="12700">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pic>
        <p:nvPicPr>
          <p:cNvPr id="10" name="Picture 7" descr="C:\Users\Administrator\Desktop\j08.png">
            <a:extLst>
              <a:ext uri="{FF2B5EF4-FFF2-40B4-BE49-F238E27FC236}">
                <a16:creationId xmlns:a16="http://schemas.microsoft.com/office/drawing/2014/main" id="{21BA86F9-AAEF-4BA1-95FA-D5755627ED5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5828" y="1093449"/>
            <a:ext cx="1652497" cy="1237588"/>
          </a:xfrm>
          <a:prstGeom prst="rect">
            <a:avLst/>
          </a:prstGeom>
          <a:noFill/>
          <a:extLst>
            <a:ext uri="{909E8E84-426E-40DD-AFC4-6F175D3DCCD1}">
              <a14:hiddenFill xmlns:a14="http://schemas.microsoft.com/office/drawing/2010/main">
                <a:solidFill>
                  <a:srgbClr val="FFFFFF"/>
                </a:solidFill>
              </a14:hiddenFill>
            </a:ext>
          </a:extLst>
        </p:spPr>
      </p:pic>
      <p:sp>
        <p:nvSpPr>
          <p:cNvPr id="11" name="剪去单角的矩形 3">
            <a:extLst>
              <a:ext uri="{FF2B5EF4-FFF2-40B4-BE49-F238E27FC236}">
                <a16:creationId xmlns:a16="http://schemas.microsoft.com/office/drawing/2014/main" id="{ED2748FB-53A0-4F76-BD40-917260261E9A}"/>
              </a:ext>
            </a:extLst>
          </p:cNvPr>
          <p:cNvSpPr/>
          <p:nvPr/>
        </p:nvSpPr>
        <p:spPr>
          <a:xfrm>
            <a:off x="4395474" y="2480213"/>
            <a:ext cx="4013203" cy="444500"/>
          </a:xfrm>
          <a:prstGeom prst="trapezoid">
            <a:avLst>
              <a:gd name="adj" fmla="val 46134"/>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A80000"/>
              </a:solidFill>
              <a:latin typeface="微软雅黑" panose="020B0503020204020204" pitchFamily="34" charset="-122"/>
              <a:ea typeface="微软雅黑" panose="020B0503020204020204" pitchFamily="34" charset="-122"/>
            </a:endParaRPr>
          </a:p>
        </p:txBody>
      </p:sp>
      <p:sp>
        <p:nvSpPr>
          <p:cNvPr id="12" name="剪去单角的矩形 3">
            <a:extLst>
              <a:ext uri="{FF2B5EF4-FFF2-40B4-BE49-F238E27FC236}">
                <a16:creationId xmlns:a16="http://schemas.microsoft.com/office/drawing/2014/main" id="{47C0D380-6B01-41D9-9A1C-587C832155F5}"/>
              </a:ext>
            </a:extLst>
          </p:cNvPr>
          <p:cNvSpPr/>
          <p:nvPr/>
        </p:nvSpPr>
        <p:spPr>
          <a:xfrm>
            <a:off x="4395474" y="2480212"/>
            <a:ext cx="4013203" cy="825499"/>
          </a:xfrm>
          <a:prstGeom prst="trapezoid">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F2F3FA88-2626-46D6-BBB9-329C32102965}"/>
              </a:ext>
            </a:extLst>
          </p:cNvPr>
          <p:cNvSpPr/>
          <p:nvPr/>
        </p:nvSpPr>
        <p:spPr>
          <a:xfrm>
            <a:off x="5057926" y="2431661"/>
            <a:ext cx="2688299" cy="905519"/>
          </a:xfrm>
          <a:prstGeom prst="rect">
            <a:avLst/>
          </a:prstGeom>
          <a:noFill/>
          <a:ln w="12700" cap="flat" cmpd="sng" algn="ctr">
            <a:noFill/>
            <a:prstDash val="solid"/>
          </a:ln>
          <a:effectLst/>
        </p:spPr>
        <p:txBody>
          <a:bodyPr lIns="91440" tIns="45720" rIns="91440" bIns="45720" rtlCol="0" anchor="ctr"/>
          <a:lstStyle/>
          <a:p>
            <a:pPr algn="ctr" defTabSz="1218323"/>
            <a:r>
              <a:rPr lang="zh-CN" altLang="en-US" sz="4267" b="1" kern="0" dirty="0">
                <a:solidFill>
                  <a:schemeClr val="bg1"/>
                </a:solidFill>
                <a:latin typeface="微软雅黑" panose="020B0503020204020204" pitchFamily="34" charset="-122"/>
                <a:ea typeface="微软雅黑" panose="020B0503020204020204" pitchFamily="34" charset="-122"/>
              </a:rPr>
              <a:t>第三部分</a:t>
            </a:r>
          </a:p>
        </p:txBody>
      </p:sp>
      <p:pic>
        <p:nvPicPr>
          <p:cNvPr id="17" name="图片 16">
            <a:extLst>
              <a:ext uri="{FF2B5EF4-FFF2-40B4-BE49-F238E27FC236}">
                <a16:creationId xmlns:a16="http://schemas.microsoft.com/office/drawing/2014/main" id="{624C5FBB-7F5B-4667-8B61-B6548B8906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47901" y="2891246"/>
            <a:ext cx="3799414" cy="3966754"/>
          </a:xfrm>
          <a:prstGeom prst="rect">
            <a:avLst/>
          </a:prstGeom>
        </p:spPr>
      </p:pic>
      <p:pic>
        <p:nvPicPr>
          <p:cNvPr id="18" name="图片 17">
            <a:extLst>
              <a:ext uri="{FF2B5EF4-FFF2-40B4-BE49-F238E27FC236}">
                <a16:creationId xmlns:a16="http://schemas.microsoft.com/office/drawing/2014/main" id="{B87F2936-406B-4504-A9F2-240E7DF3302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0357" y="-641215"/>
            <a:ext cx="9597048" cy="3730027"/>
          </a:xfrm>
          <a:prstGeom prst="rect">
            <a:avLst/>
          </a:prstGeom>
        </p:spPr>
      </p:pic>
    </p:spTree>
    <p:extLst>
      <p:ext uri="{BB962C8B-B14F-4D97-AF65-F5344CB8AC3E}">
        <p14:creationId xmlns:p14="http://schemas.microsoft.com/office/powerpoint/2010/main" val="104429152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10"/>
                                        </p:tgtEl>
                                      </p:cBhvr>
                                    </p:animEffect>
                                    <p:animScale>
                                      <p:cBhvr>
                                        <p:cTn id="13" dur="250" autoRev="1" fill="hold"/>
                                        <p:tgtEl>
                                          <p:spTgt spid="10"/>
                                        </p:tgtEl>
                                      </p:cBhvr>
                                      <p:by x="105000" y="105000"/>
                                    </p:animScale>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500"/>
                            </p:stCondLst>
                            <p:childTnLst>
                              <p:par>
                                <p:cTn id="33" presetID="16" presetClass="entr" presetSubtype="37"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arn(outVertical)">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animBg="1"/>
      <p:bldP spid="11" grpId="0" animBg="1"/>
      <p:bldP spid="12" grpId="0" animBg="1"/>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2698175" cy="523220"/>
          </a:xfrm>
          <a:prstGeom prst="rect">
            <a:avLst/>
          </a:prstGeom>
        </p:spPr>
        <p:txBody>
          <a:bodyPr wrap="none">
            <a:spAutoFit/>
          </a:bodyPr>
          <a:lstStyle/>
          <a:p>
            <a:r>
              <a:rPr lang="zh-CN" altLang="en-US" sz="2800" b="1" dirty="0">
                <a:solidFill>
                  <a:schemeClr val="bg1"/>
                </a:solidFill>
                <a:cs typeface="+mn-ea"/>
                <a:sym typeface="+mn-lt"/>
              </a:rPr>
              <a:t>怎么评价马克思</a:t>
            </a:r>
          </a:p>
        </p:txBody>
      </p:sp>
      <p:sp>
        <p:nvSpPr>
          <p:cNvPr id="7" name="矩形 6">
            <a:extLst>
              <a:ext uri="{FF2B5EF4-FFF2-40B4-BE49-F238E27FC236}">
                <a16:creationId xmlns:a16="http://schemas.microsoft.com/office/drawing/2014/main" id="{24F2FC28-BC0B-4CC5-9297-D58CD1B4756A}"/>
              </a:ext>
            </a:extLst>
          </p:cNvPr>
          <p:cNvSpPr/>
          <p:nvPr/>
        </p:nvSpPr>
        <p:spPr>
          <a:xfrm>
            <a:off x="1442243" y="2041347"/>
            <a:ext cx="2698175" cy="2308324"/>
          </a:xfrm>
          <a:prstGeom prst="rect">
            <a:avLst/>
          </a:prstGeom>
        </p:spPr>
        <p:txBody>
          <a:bodyPr wrap="square">
            <a:spAutoFit/>
          </a:bodyPr>
          <a:lstStyle/>
          <a:p>
            <a:pPr algn="just">
              <a:lnSpc>
                <a:spcPct val="150000"/>
              </a:lnSpc>
            </a:pPr>
            <a:r>
              <a:rPr lang="zh-CN" altLang="en-US" sz="1600" dirty="0">
                <a:solidFill>
                  <a:srgbClr val="565656"/>
                </a:solidFill>
                <a:latin typeface="+mj-ea"/>
                <a:ea typeface="+mj-ea"/>
                <a:cs typeface="+mn-ea"/>
                <a:sym typeface="+mn-lt"/>
              </a:rPr>
              <a:t>马克思作为马克思主义的创始人，他不仅以自己的毕生心血为人类留下了一座巨大的思想理论宝库，同时也在治学方面为人们树立了光辉榜样。</a:t>
            </a:r>
          </a:p>
        </p:txBody>
      </p:sp>
      <p:sp>
        <p:nvSpPr>
          <p:cNvPr id="5" name="矩形 4">
            <a:extLst>
              <a:ext uri="{FF2B5EF4-FFF2-40B4-BE49-F238E27FC236}">
                <a16:creationId xmlns:a16="http://schemas.microsoft.com/office/drawing/2014/main" id="{C71ED7D3-7D66-4ECA-85B4-32337E5B31B8}"/>
              </a:ext>
            </a:extLst>
          </p:cNvPr>
          <p:cNvSpPr/>
          <p:nvPr/>
        </p:nvSpPr>
        <p:spPr>
          <a:xfrm>
            <a:off x="1442243" y="1440553"/>
            <a:ext cx="5197634" cy="468207"/>
          </a:xfrm>
          <a:prstGeom prst="rect">
            <a:avLst/>
          </a:prstGeom>
          <a:noFill/>
          <a:ln w="12700" cap="flat" cmpd="sng" algn="ctr">
            <a:noFill/>
            <a:prstDash val="solid"/>
          </a:ln>
          <a:effectLst>
            <a:innerShdw blurRad="63500" dist="25400" dir="15600000">
              <a:prstClr val="black">
                <a:alpha val="50000"/>
              </a:prstClr>
            </a:innerShdw>
          </a:effectLst>
        </p:spPr>
        <p:txBody>
          <a:bodyPr anchor="ctr"/>
          <a:lstStyle/>
          <a:p>
            <a:pPr>
              <a:defRPr/>
            </a:pPr>
            <a:r>
              <a:rPr lang="zh-CN" altLang="en-US" sz="2800" b="1" kern="0" dirty="0">
                <a:solidFill>
                  <a:srgbClr val="D60000"/>
                </a:solidFill>
                <a:latin typeface="Arial" panose="020B0604020202020204" pitchFamily="34" charset="0"/>
                <a:ea typeface="微软雅黑" panose="020B0503020204020204" pitchFamily="34" charset="-122"/>
                <a:cs typeface="+mn-ea"/>
                <a:sym typeface="Arial" panose="020B0604020202020204" pitchFamily="34" charset="0"/>
              </a:rPr>
              <a:t>治学精神</a:t>
            </a:r>
          </a:p>
        </p:txBody>
      </p:sp>
      <p:pic>
        <p:nvPicPr>
          <p:cNvPr id="4" name="图片 3">
            <a:extLst>
              <a:ext uri="{FF2B5EF4-FFF2-40B4-BE49-F238E27FC236}">
                <a16:creationId xmlns:a16="http://schemas.microsoft.com/office/drawing/2014/main" id="{A7ABA6D6-2B04-43E9-B849-1EAAC6796965}"/>
              </a:ext>
            </a:extLst>
          </p:cNvPr>
          <p:cNvPicPr>
            <a:picLocks noChangeAspect="1"/>
          </p:cNvPicPr>
          <p:nvPr/>
        </p:nvPicPr>
        <p:blipFill>
          <a:blip r:embed="rId3"/>
          <a:stretch>
            <a:fillRect/>
          </a:stretch>
        </p:blipFill>
        <p:spPr>
          <a:xfrm>
            <a:off x="5241552" y="2138537"/>
            <a:ext cx="4887185" cy="3595311"/>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381503645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2698175" cy="523220"/>
          </a:xfrm>
          <a:prstGeom prst="rect">
            <a:avLst/>
          </a:prstGeom>
        </p:spPr>
        <p:txBody>
          <a:bodyPr wrap="none">
            <a:spAutoFit/>
          </a:bodyPr>
          <a:lstStyle/>
          <a:p>
            <a:r>
              <a:rPr lang="zh-CN" altLang="en-US" sz="2800" b="1" dirty="0">
                <a:solidFill>
                  <a:schemeClr val="bg1"/>
                </a:solidFill>
                <a:cs typeface="+mn-ea"/>
                <a:sym typeface="+mn-lt"/>
              </a:rPr>
              <a:t>怎么评价马克思</a:t>
            </a:r>
          </a:p>
        </p:txBody>
      </p:sp>
      <p:sp>
        <p:nvSpPr>
          <p:cNvPr id="7" name="矩形 6">
            <a:extLst>
              <a:ext uri="{FF2B5EF4-FFF2-40B4-BE49-F238E27FC236}">
                <a16:creationId xmlns:a16="http://schemas.microsoft.com/office/drawing/2014/main" id="{24F2FC28-BC0B-4CC5-9297-D58CD1B4756A}"/>
              </a:ext>
            </a:extLst>
          </p:cNvPr>
          <p:cNvSpPr/>
          <p:nvPr/>
        </p:nvSpPr>
        <p:spPr>
          <a:xfrm>
            <a:off x="1442243" y="2041347"/>
            <a:ext cx="9698197" cy="2677656"/>
          </a:xfrm>
          <a:prstGeom prst="rect">
            <a:avLst/>
          </a:prstGeom>
        </p:spPr>
        <p:txBody>
          <a:bodyPr wrap="square">
            <a:spAutoFit/>
          </a:bodyPr>
          <a:lstStyle/>
          <a:p>
            <a:pPr algn="just">
              <a:lnSpc>
                <a:spcPct val="150000"/>
              </a:lnSpc>
            </a:pPr>
            <a:r>
              <a:rPr lang="zh-CN" altLang="en-US" sz="1600" dirty="0">
                <a:solidFill>
                  <a:srgbClr val="565656"/>
                </a:solidFill>
                <a:latin typeface="+mj-ea"/>
                <a:ea typeface="+mj-ea"/>
                <a:cs typeface="+mn-ea"/>
                <a:sym typeface="+mn-lt"/>
              </a:rPr>
              <a:t>马克思一生四次被各国政府驱逐，最后在英国伦敦定居。他在伦敦最初十年间，度过了一生中生活最艰难的时期。然而马克思没有被苦难所压倒，几乎每天大英博物馆刚开门，马克思就准时到达这里，如饥似渴地进行学习和研究，直至晚上博物馆闭馆。</a:t>
            </a:r>
            <a:endParaRPr lang="en-US" altLang="zh-CN" sz="1600" dirty="0">
              <a:solidFill>
                <a:srgbClr val="565656"/>
              </a:solidFill>
              <a:latin typeface="+mj-ea"/>
              <a:ea typeface="+mj-ea"/>
              <a:cs typeface="+mn-ea"/>
              <a:sym typeface="+mn-lt"/>
            </a:endParaRPr>
          </a:p>
          <a:p>
            <a:pPr algn="just">
              <a:lnSpc>
                <a:spcPct val="150000"/>
              </a:lnSpc>
            </a:pPr>
            <a:endParaRPr lang="zh-CN" altLang="en-US" sz="1600" dirty="0">
              <a:solidFill>
                <a:srgbClr val="565656"/>
              </a:solidFill>
              <a:latin typeface="+mj-ea"/>
              <a:ea typeface="+mj-ea"/>
              <a:cs typeface="+mn-ea"/>
              <a:sym typeface="+mn-lt"/>
            </a:endParaRPr>
          </a:p>
          <a:p>
            <a:pPr algn="just">
              <a:lnSpc>
                <a:spcPct val="150000"/>
              </a:lnSpc>
            </a:pPr>
            <a:r>
              <a:rPr lang="zh-CN" altLang="en-US" sz="1600" dirty="0">
                <a:solidFill>
                  <a:srgbClr val="565656"/>
                </a:solidFill>
                <a:latin typeface="+mj-ea"/>
                <a:ea typeface="+mj-ea"/>
                <a:cs typeface="+mn-ea"/>
                <a:sym typeface="+mn-lt"/>
              </a:rPr>
              <a:t>马克思积累了非常渊博的知识，他的知识领域包括哲学、经济学、法学、宗教学、逻辑学、美学、政治学、文学，史学，语言学，翻译，工商业实践，甚至还触及数学、自然科学等。他能阅读欧洲许多国家（据说是十几二十种）的文字，能用德、法、英三种文字写作。</a:t>
            </a:r>
          </a:p>
        </p:txBody>
      </p:sp>
      <p:sp>
        <p:nvSpPr>
          <p:cNvPr id="5" name="矩形 4">
            <a:extLst>
              <a:ext uri="{FF2B5EF4-FFF2-40B4-BE49-F238E27FC236}">
                <a16:creationId xmlns:a16="http://schemas.microsoft.com/office/drawing/2014/main" id="{C71ED7D3-7D66-4ECA-85B4-32337E5B31B8}"/>
              </a:ext>
            </a:extLst>
          </p:cNvPr>
          <p:cNvSpPr/>
          <p:nvPr/>
        </p:nvSpPr>
        <p:spPr>
          <a:xfrm>
            <a:off x="1442243" y="1440553"/>
            <a:ext cx="5197634" cy="468207"/>
          </a:xfrm>
          <a:prstGeom prst="rect">
            <a:avLst/>
          </a:prstGeom>
          <a:noFill/>
          <a:ln w="12700" cap="flat" cmpd="sng" algn="ctr">
            <a:noFill/>
            <a:prstDash val="solid"/>
          </a:ln>
          <a:effectLst>
            <a:innerShdw blurRad="63500" dist="25400" dir="15600000">
              <a:prstClr val="black">
                <a:alpha val="50000"/>
              </a:prstClr>
            </a:innerShdw>
          </a:effectLst>
        </p:spPr>
        <p:txBody>
          <a:bodyPr anchor="ctr"/>
          <a:lstStyle/>
          <a:p>
            <a:pPr>
              <a:defRPr/>
            </a:pPr>
            <a:r>
              <a:rPr lang="zh-CN" altLang="en-US" sz="2800" b="1" kern="0" dirty="0">
                <a:solidFill>
                  <a:srgbClr val="D60000"/>
                </a:solidFill>
                <a:latin typeface="Arial" panose="020B0604020202020204" pitchFamily="34" charset="0"/>
                <a:ea typeface="微软雅黑" panose="020B0503020204020204" pitchFamily="34" charset="-122"/>
                <a:cs typeface="+mn-ea"/>
                <a:sym typeface="Arial" panose="020B0604020202020204" pitchFamily="34" charset="0"/>
              </a:rPr>
              <a:t>治学基础</a:t>
            </a:r>
          </a:p>
        </p:txBody>
      </p:sp>
    </p:spTree>
    <p:extLst>
      <p:ext uri="{BB962C8B-B14F-4D97-AF65-F5344CB8AC3E}">
        <p14:creationId xmlns:p14="http://schemas.microsoft.com/office/powerpoint/2010/main" val="296024689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2698175" cy="523220"/>
          </a:xfrm>
          <a:prstGeom prst="rect">
            <a:avLst/>
          </a:prstGeom>
        </p:spPr>
        <p:txBody>
          <a:bodyPr wrap="none">
            <a:spAutoFit/>
          </a:bodyPr>
          <a:lstStyle/>
          <a:p>
            <a:r>
              <a:rPr lang="zh-CN" altLang="en-US" sz="2800" b="1" dirty="0">
                <a:solidFill>
                  <a:schemeClr val="bg1"/>
                </a:solidFill>
                <a:cs typeface="+mn-ea"/>
                <a:sym typeface="+mn-lt"/>
              </a:rPr>
              <a:t>怎么评价马克思</a:t>
            </a:r>
          </a:p>
        </p:txBody>
      </p:sp>
      <p:sp>
        <p:nvSpPr>
          <p:cNvPr id="7" name="矩形 6">
            <a:extLst>
              <a:ext uri="{FF2B5EF4-FFF2-40B4-BE49-F238E27FC236}">
                <a16:creationId xmlns:a16="http://schemas.microsoft.com/office/drawing/2014/main" id="{24F2FC28-BC0B-4CC5-9297-D58CD1B4756A}"/>
              </a:ext>
            </a:extLst>
          </p:cNvPr>
          <p:cNvSpPr/>
          <p:nvPr/>
        </p:nvSpPr>
        <p:spPr>
          <a:xfrm>
            <a:off x="1442243" y="1671509"/>
            <a:ext cx="4745197" cy="2677656"/>
          </a:xfrm>
          <a:prstGeom prst="rect">
            <a:avLst/>
          </a:prstGeom>
        </p:spPr>
        <p:txBody>
          <a:bodyPr wrap="square">
            <a:spAutoFit/>
          </a:bodyPr>
          <a:lstStyle/>
          <a:p>
            <a:pPr algn="just">
              <a:lnSpc>
                <a:spcPct val="150000"/>
              </a:lnSpc>
            </a:pPr>
            <a:r>
              <a:rPr lang="zh-CN" altLang="en-US" sz="1600" dirty="0">
                <a:solidFill>
                  <a:srgbClr val="565656"/>
                </a:solidFill>
                <a:latin typeface="+mj-ea"/>
                <a:ea typeface="+mj-ea"/>
                <a:cs typeface="+mn-ea"/>
                <a:sym typeface="+mn-lt"/>
              </a:rPr>
              <a:t>马克思著作之丰，充分表现了他的勤奋精神和渊博学识。他同恩格斯合著的</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马克思恩格斯全集</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中文第一版共</a:t>
            </a:r>
            <a:r>
              <a:rPr lang="en-US" altLang="zh-CN" sz="1600" dirty="0">
                <a:solidFill>
                  <a:srgbClr val="565656"/>
                </a:solidFill>
                <a:latin typeface="+mj-ea"/>
                <a:ea typeface="+mj-ea"/>
                <a:cs typeface="+mn-ea"/>
                <a:sym typeface="+mn-lt"/>
              </a:rPr>
              <a:t>50</a:t>
            </a:r>
            <a:r>
              <a:rPr lang="zh-CN" altLang="en-US" sz="1600" dirty="0">
                <a:solidFill>
                  <a:srgbClr val="565656"/>
                </a:solidFill>
                <a:latin typeface="+mj-ea"/>
                <a:ea typeface="+mj-ea"/>
                <a:cs typeface="+mn-ea"/>
                <a:sym typeface="+mn-lt"/>
              </a:rPr>
              <a:t>卷，中文第二版</a:t>
            </a:r>
            <a:r>
              <a:rPr lang="en-US" altLang="zh-CN" sz="1600" dirty="0">
                <a:solidFill>
                  <a:srgbClr val="565656"/>
                </a:solidFill>
                <a:latin typeface="+mj-ea"/>
                <a:ea typeface="+mj-ea"/>
                <a:cs typeface="+mn-ea"/>
                <a:sym typeface="+mn-lt"/>
              </a:rPr>
              <a:t>60</a:t>
            </a:r>
            <a:r>
              <a:rPr lang="zh-CN" altLang="en-US" sz="1600" dirty="0">
                <a:solidFill>
                  <a:srgbClr val="565656"/>
                </a:solidFill>
                <a:latin typeface="+mj-ea"/>
                <a:ea typeface="+mj-ea"/>
                <a:cs typeface="+mn-ea"/>
                <a:sym typeface="+mn-lt"/>
              </a:rPr>
              <a:t>多卷（约在</a:t>
            </a:r>
            <a:r>
              <a:rPr lang="en-US" altLang="zh-CN" sz="1600" dirty="0">
                <a:solidFill>
                  <a:srgbClr val="565656"/>
                </a:solidFill>
                <a:latin typeface="+mj-ea"/>
                <a:ea typeface="+mj-ea"/>
                <a:cs typeface="+mn-ea"/>
                <a:sym typeface="+mn-lt"/>
              </a:rPr>
              <a:t>2008</a:t>
            </a:r>
            <a:r>
              <a:rPr lang="zh-CN" altLang="en-US" sz="1600" dirty="0">
                <a:solidFill>
                  <a:srgbClr val="565656"/>
                </a:solidFill>
                <a:latin typeface="+mj-ea"/>
                <a:ea typeface="+mj-ea"/>
                <a:cs typeface="+mn-ea"/>
                <a:sym typeface="+mn-lt"/>
              </a:rPr>
              <a:t>年前后出齐），而该全集国际版约</a:t>
            </a:r>
            <a:r>
              <a:rPr lang="en-US" altLang="zh-CN" sz="1600" dirty="0">
                <a:solidFill>
                  <a:srgbClr val="565656"/>
                </a:solidFill>
                <a:latin typeface="+mj-ea"/>
                <a:ea typeface="+mj-ea"/>
                <a:cs typeface="+mn-ea"/>
                <a:sym typeface="+mn-lt"/>
              </a:rPr>
              <a:t>160</a:t>
            </a:r>
            <a:r>
              <a:rPr lang="zh-CN" altLang="en-US" sz="1600" dirty="0">
                <a:solidFill>
                  <a:srgbClr val="565656"/>
                </a:solidFill>
                <a:latin typeface="+mj-ea"/>
                <a:ea typeface="+mj-ea"/>
                <a:cs typeface="+mn-ea"/>
                <a:sym typeface="+mn-lt"/>
              </a:rPr>
              <a:t>多卷。面对如此巨大的思想理论财富，怎能不令人肃然起敬！勤奋使马克思获取渊博的知识，而渊博的知识又是马克思治学的基础。</a:t>
            </a:r>
          </a:p>
        </p:txBody>
      </p:sp>
      <p:pic>
        <p:nvPicPr>
          <p:cNvPr id="3" name="图片 2">
            <a:extLst>
              <a:ext uri="{FF2B5EF4-FFF2-40B4-BE49-F238E27FC236}">
                <a16:creationId xmlns:a16="http://schemas.microsoft.com/office/drawing/2014/main" id="{164E4823-94BB-44A4-9F26-327E85B3D92C}"/>
              </a:ext>
            </a:extLst>
          </p:cNvPr>
          <p:cNvPicPr>
            <a:picLocks noChangeAspect="1"/>
          </p:cNvPicPr>
          <p:nvPr/>
        </p:nvPicPr>
        <p:blipFill>
          <a:blip r:embed="rId3"/>
          <a:stretch>
            <a:fillRect/>
          </a:stretch>
        </p:blipFill>
        <p:spPr>
          <a:xfrm flipH="1">
            <a:off x="6734907" y="2592525"/>
            <a:ext cx="4739054" cy="307258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4054160753"/>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46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46000">
                                          <p:cBhvr additive="base">
                                            <p:cTn id="1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2698175" cy="523220"/>
          </a:xfrm>
          <a:prstGeom prst="rect">
            <a:avLst/>
          </a:prstGeom>
        </p:spPr>
        <p:txBody>
          <a:bodyPr wrap="none">
            <a:spAutoFit/>
          </a:bodyPr>
          <a:lstStyle/>
          <a:p>
            <a:r>
              <a:rPr lang="zh-CN" altLang="en-US" sz="2800" b="1" dirty="0">
                <a:solidFill>
                  <a:schemeClr val="bg1"/>
                </a:solidFill>
                <a:cs typeface="+mn-ea"/>
                <a:sym typeface="+mn-lt"/>
              </a:rPr>
              <a:t>怎么评价马克思</a:t>
            </a:r>
          </a:p>
        </p:txBody>
      </p:sp>
      <p:sp>
        <p:nvSpPr>
          <p:cNvPr id="7" name="矩形 6">
            <a:extLst>
              <a:ext uri="{FF2B5EF4-FFF2-40B4-BE49-F238E27FC236}">
                <a16:creationId xmlns:a16="http://schemas.microsoft.com/office/drawing/2014/main" id="{24F2FC28-BC0B-4CC5-9297-D58CD1B4756A}"/>
              </a:ext>
            </a:extLst>
          </p:cNvPr>
          <p:cNvSpPr/>
          <p:nvPr/>
        </p:nvSpPr>
        <p:spPr>
          <a:xfrm>
            <a:off x="1442243" y="2037269"/>
            <a:ext cx="9378157" cy="3046988"/>
          </a:xfrm>
          <a:prstGeom prst="rect">
            <a:avLst/>
          </a:prstGeom>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马克思具有伟大的创新精神，而这种创新精神同他对人类文化遗产的批判继承紧密结合在一起。马克思主义的三个组成部分，都是批判继承与理论创新相结合的典范。马克思在青年时期曾经是狂热的黑格尔的信徒，在他发现黑格尔哲学体系中的矛盾之后，勇敢地提出质疑，并深入研究，最终马克思批判了黑格尔哲学中的唯心主义体系，吸取了他的辩证法的“合理内核”，以及批判了费尔巴哈唯物主义的唯心史观，吸收了他的唯物主义“基本内核”，创立了马克思主义哲学。马克思主义的另外两个主要组成部分（政治经济学和科学社会主义）也都是在批判地继承前人优秀成果的基础上创立。黑格尔、费尔巴哈、亚当·斯密、大卫·李嘉图、圣西门、傅立叶、欧文等人都是思想理论界的权威，如果马克思迷信理论权威，没有敢于“站在巨人的肩膀上”的勇气，没有敢于创新的意识，他就不可能创立马克思主义。</a:t>
            </a:r>
          </a:p>
        </p:txBody>
      </p:sp>
      <p:sp>
        <p:nvSpPr>
          <p:cNvPr id="5" name="矩形 4">
            <a:extLst>
              <a:ext uri="{FF2B5EF4-FFF2-40B4-BE49-F238E27FC236}">
                <a16:creationId xmlns:a16="http://schemas.microsoft.com/office/drawing/2014/main" id="{C71ED7D3-7D66-4ECA-85B4-32337E5B31B8}"/>
              </a:ext>
            </a:extLst>
          </p:cNvPr>
          <p:cNvSpPr/>
          <p:nvPr/>
        </p:nvSpPr>
        <p:spPr>
          <a:xfrm>
            <a:off x="1442243" y="1440553"/>
            <a:ext cx="5197634" cy="468207"/>
          </a:xfrm>
          <a:prstGeom prst="rect">
            <a:avLst/>
          </a:prstGeom>
          <a:noFill/>
          <a:ln w="12700" cap="flat" cmpd="sng" algn="ctr">
            <a:noFill/>
            <a:prstDash val="solid"/>
          </a:ln>
          <a:effectLst>
            <a:innerShdw blurRad="63500" dist="25400" dir="15600000">
              <a:prstClr val="black">
                <a:alpha val="50000"/>
              </a:prstClr>
            </a:innerShdw>
          </a:effectLst>
        </p:spPr>
        <p:txBody>
          <a:bodyPr anchor="ctr"/>
          <a:lstStyle/>
          <a:p>
            <a:pPr>
              <a:defRPr/>
            </a:pPr>
            <a:r>
              <a:rPr lang="zh-CN" altLang="en-US" sz="2800" b="1" kern="0" dirty="0">
                <a:solidFill>
                  <a:srgbClr val="D60000"/>
                </a:solidFill>
                <a:latin typeface="Arial" panose="020B0604020202020204" pitchFamily="34" charset="0"/>
                <a:ea typeface="微软雅黑" panose="020B0503020204020204" pitchFamily="34" charset="-122"/>
                <a:cs typeface="+mn-ea"/>
                <a:sym typeface="Arial" panose="020B0604020202020204" pitchFamily="34" charset="0"/>
              </a:rPr>
              <a:t>勇于创新</a:t>
            </a:r>
          </a:p>
        </p:txBody>
      </p:sp>
    </p:spTree>
    <p:extLst>
      <p:ext uri="{BB962C8B-B14F-4D97-AF65-F5344CB8AC3E}">
        <p14:creationId xmlns:p14="http://schemas.microsoft.com/office/powerpoint/2010/main" val="24359133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2698175" cy="523220"/>
          </a:xfrm>
          <a:prstGeom prst="rect">
            <a:avLst/>
          </a:prstGeom>
        </p:spPr>
        <p:txBody>
          <a:bodyPr wrap="none">
            <a:spAutoFit/>
          </a:bodyPr>
          <a:lstStyle/>
          <a:p>
            <a:r>
              <a:rPr lang="zh-CN" altLang="en-US" sz="2800" b="1" dirty="0">
                <a:solidFill>
                  <a:schemeClr val="bg1"/>
                </a:solidFill>
                <a:cs typeface="+mn-ea"/>
                <a:sym typeface="+mn-lt"/>
              </a:rPr>
              <a:t>怎么评价马克思</a:t>
            </a:r>
          </a:p>
        </p:txBody>
      </p:sp>
      <p:sp>
        <p:nvSpPr>
          <p:cNvPr id="7" name="矩形 6">
            <a:extLst>
              <a:ext uri="{FF2B5EF4-FFF2-40B4-BE49-F238E27FC236}">
                <a16:creationId xmlns:a16="http://schemas.microsoft.com/office/drawing/2014/main" id="{24F2FC28-BC0B-4CC5-9297-D58CD1B4756A}"/>
              </a:ext>
            </a:extLst>
          </p:cNvPr>
          <p:cNvSpPr/>
          <p:nvPr/>
        </p:nvSpPr>
        <p:spPr>
          <a:xfrm>
            <a:off x="1442243" y="2037269"/>
            <a:ext cx="9378157" cy="3003515"/>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马克思为了把最好的研究成果献给工人阶级，他总是以极其严谨的态度，反复推敲、修改自己的作品。他曾说：“我还有这样一个特点：要是隔一个月重看自己所写的一些东西，就会感到不满意，于是又得全部改写”。 </a:t>
            </a:r>
            <a:endParaRPr lang="en-US" altLang="zh-CN" sz="1600" dirty="0">
              <a:latin typeface="微软雅黑" panose="020B0503020204020204" pitchFamily="34" charset="-122"/>
              <a:ea typeface="微软雅黑" panose="020B0503020204020204" pitchFamily="34" charset="-122"/>
            </a:endParaRPr>
          </a:p>
          <a:p>
            <a:pPr>
              <a:lnSpc>
                <a:spcPct val="150000"/>
              </a:lnSpc>
            </a:pPr>
            <a:endParaRPr lang="zh-CN" altLang="en-US" sz="1600" dirty="0">
              <a:latin typeface="微软雅黑" panose="020B0503020204020204" pitchFamily="34" charset="-122"/>
              <a:ea typeface="微软雅黑" panose="020B0503020204020204" pitchFamily="34" charset="-122"/>
            </a:endParaRPr>
          </a:p>
          <a:p>
            <a:pPr>
              <a:lnSpc>
                <a:spcPct val="150000"/>
              </a:lnSpc>
            </a:pPr>
            <a:r>
              <a:rPr lang="zh-CN" altLang="en-US" sz="1600" dirty="0">
                <a:latin typeface="微软雅黑" panose="020B0503020204020204" pitchFamily="34" charset="-122"/>
                <a:ea typeface="微软雅黑" panose="020B0503020204020204" pitchFamily="34" charset="-122"/>
              </a:rPr>
              <a:t>马克思为写作</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资本论</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付出了极其艰苦的劳动，曾多次修改手稿。拉法格曾回忆说：“马克思对待著作的责任心，并不下于他对待科学那样严格。他不仅从不引证一件他还未十分确定的事实，而且在他尚未彻底研究好一个问题时，他决不谈论这个问题。他决不出版一本没有经过他仔细加工和认真琢磨过的作品。他不能忍受把未完成的东西公之大众的做法。”</a:t>
            </a:r>
          </a:p>
        </p:txBody>
      </p:sp>
      <p:sp>
        <p:nvSpPr>
          <p:cNvPr id="5" name="矩形 4">
            <a:extLst>
              <a:ext uri="{FF2B5EF4-FFF2-40B4-BE49-F238E27FC236}">
                <a16:creationId xmlns:a16="http://schemas.microsoft.com/office/drawing/2014/main" id="{C71ED7D3-7D66-4ECA-85B4-32337E5B31B8}"/>
              </a:ext>
            </a:extLst>
          </p:cNvPr>
          <p:cNvSpPr/>
          <p:nvPr/>
        </p:nvSpPr>
        <p:spPr>
          <a:xfrm>
            <a:off x="1442243" y="1440553"/>
            <a:ext cx="5197634" cy="468207"/>
          </a:xfrm>
          <a:prstGeom prst="rect">
            <a:avLst/>
          </a:prstGeom>
          <a:noFill/>
          <a:ln w="12700" cap="flat" cmpd="sng" algn="ctr">
            <a:noFill/>
            <a:prstDash val="solid"/>
          </a:ln>
          <a:effectLst>
            <a:innerShdw blurRad="63500" dist="25400" dir="15600000">
              <a:prstClr val="black">
                <a:alpha val="50000"/>
              </a:prstClr>
            </a:innerShdw>
          </a:effectLst>
        </p:spPr>
        <p:txBody>
          <a:bodyPr anchor="ctr"/>
          <a:lstStyle/>
          <a:p>
            <a:pPr>
              <a:defRPr/>
            </a:pPr>
            <a:r>
              <a:rPr lang="zh-CN" altLang="en-US" sz="2800" b="1" kern="0" dirty="0">
                <a:solidFill>
                  <a:srgbClr val="D60000"/>
                </a:solidFill>
                <a:latin typeface="Arial" panose="020B0604020202020204" pitchFamily="34" charset="0"/>
                <a:ea typeface="微软雅黑" panose="020B0503020204020204" pitchFamily="34" charset="-122"/>
                <a:cs typeface="+mn-ea"/>
                <a:sym typeface="Arial" panose="020B0604020202020204" pitchFamily="34" charset="0"/>
              </a:rPr>
              <a:t>精益求精</a:t>
            </a:r>
          </a:p>
        </p:txBody>
      </p:sp>
    </p:spTree>
    <p:extLst>
      <p:ext uri="{BB962C8B-B14F-4D97-AF65-F5344CB8AC3E}">
        <p14:creationId xmlns:p14="http://schemas.microsoft.com/office/powerpoint/2010/main" val="86633566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2698175" cy="523220"/>
          </a:xfrm>
          <a:prstGeom prst="rect">
            <a:avLst/>
          </a:prstGeom>
        </p:spPr>
        <p:txBody>
          <a:bodyPr wrap="none">
            <a:spAutoFit/>
          </a:bodyPr>
          <a:lstStyle/>
          <a:p>
            <a:r>
              <a:rPr lang="zh-CN" altLang="en-US" sz="2800" b="1" dirty="0">
                <a:solidFill>
                  <a:schemeClr val="bg1"/>
                </a:solidFill>
                <a:cs typeface="+mn-ea"/>
                <a:sym typeface="+mn-lt"/>
              </a:rPr>
              <a:t>怎么评价马克思</a:t>
            </a:r>
          </a:p>
        </p:txBody>
      </p:sp>
      <p:sp>
        <p:nvSpPr>
          <p:cNvPr id="7" name="矩形 6">
            <a:extLst>
              <a:ext uri="{FF2B5EF4-FFF2-40B4-BE49-F238E27FC236}">
                <a16:creationId xmlns:a16="http://schemas.microsoft.com/office/drawing/2014/main" id="{24F2FC28-BC0B-4CC5-9297-D58CD1B4756A}"/>
              </a:ext>
            </a:extLst>
          </p:cNvPr>
          <p:cNvSpPr/>
          <p:nvPr/>
        </p:nvSpPr>
        <p:spPr>
          <a:xfrm>
            <a:off x="1442243" y="2037269"/>
            <a:ext cx="6665437" cy="3785652"/>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人们对马克思政治经济学批判工作的误解是由来已久，也是深刻性的。一谈起这件事，人们立即把它和资产阶级古典政治经济学的价值联系在一起，这无疑是正确的，但人们往往就此止步，并不打算将经济学本身还原到历史层面去解读。而不如此，也就不能根本理解政治经济学本质上是历史批判意义上的科学，不能理解人类史前时期的一个自我扬弃的发展内容是经济形态的历史批判过程。其经历物质形态的漫长文明</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类存在，进而发展成为“社会”文明，即物质生产的能动发展驱动人类本身的演化，物质文明进程演变为文明规划的社会过程。一句话，这种批判规定</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统一经济形态的自我批判规定，是人类获取文明发展方式的根基和工作“入口”。</a:t>
            </a:r>
          </a:p>
        </p:txBody>
      </p:sp>
      <p:sp>
        <p:nvSpPr>
          <p:cNvPr id="5" name="矩形 4">
            <a:extLst>
              <a:ext uri="{FF2B5EF4-FFF2-40B4-BE49-F238E27FC236}">
                <a16:creationId xmlns:a16="http://schemas.microsoft.com/office/drawing/2014/main" id="{C71ED7D3-7D66-4ECA-85B4-32337E5B31B8}"/>
              </a:ext>
            </a:extLst>
          </p:cNvPr>
          <p:cNvSpPr/>
          <p:nvPr/>
        </p:nvSpPr>
        <p:spPr>
          <a:xfrm>
            <a:off x="1442243" y="1440553"/>
            <a:ext cx="5197634" cy="468207"/>
          </a:xfrm>
          <a:prstGeom prst="rect">
            <a:avLst/>
          </a:prstGeom>
          <a:noFill/>
          <a:ln w="12700" cap="flat" cmpd="sng" algn="ctr">
            <a:noFill/>
            <a:prstDash val="solid"/>
          </a:ln>
          <a:effectLst>
            <a:innerShdw blurRad="63500" dist="25400" dir="15600000">
              <a:prstClr val="black">
                <a:alpha val="50000"/>
              </a:prstClr>
            </a:innerShdw>
          </a:effectLst>
        </p:spPr>
        <p:txBody>
          <a:bodyPr anchor="ctr"/>
          <a:lstStyle/>
          <a:p>
            <a:pPr>
              <a:defRPr/>
            </a:pPr>
            <a:r>
              <a:rPr lang="zh-CN" altLang="en-US" sz="2800" b="1" kern="0" dirty="0">
                <a:solidFill>
                  <a:srgbClr val="D60000"/>
                </a:solidFill>
                <a:latin typeface="Arial" panose="020B0604020202020204" pitchFamily="34" charset="0"/>
                <a:ea typeface="微软雅黑" panose="020B0503020204020204" pitchFamily="34" charset="-122"/>
                <a:cs typeface="+mn-ea"/>
                <a:sym typeface="Arial" panose="020B0604020202020204" pitchFamily="34" charset="0"/>
              </a:rPr>
              <a:t>历史经济</a:t>
            </a:r>
          </a:p>
        </p:txBody>
      </p:sp>
      <p:pic>
        <p:nvPicPr>
          <p:cNvPr id="3" name="图片 2">
            <a:extLst>
              <a:ext uri="{FF2B5EF4-FFF2-40B4-BE49-F238E27FC236}">
                <a16:creationId xmlns:a16="http://schemas.microsoft.com/office/drawing/2014/main" id="{7A15A694-52BB-4C07-828D-2C6768B201D4}"/>
              </a:ext>
            </a:extLst>
          </p:cNvPr>
          <p:cNvPicPr>
            <a:picLocks noChangeAspect="1"/>
          </p:cNvPicPr>
          <p:nvPr/>
        </p:nvPicPr>
        <p:blipFill>
          <a:blip r:embed="rId3"/>
          <a:stretch>
            <a:fillRect/>
          </a:stretch>
        </p:blipFill>
        <p:spPr>
          <a:xfrm>
            <a:off x="8791549" y="2355680"/>
            <a:ext cx="2930352" cy="3631882"/>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6073052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2698175" cy="523220"/>
          </a:xfrm>
          <a:prstGeom prst="rect">
            <a:avLst/>
          </a:prstGeom>
        </p:spPr>
        <p:txBody>
          <a:bodyPr wrap="none">
            <a:spAutoFit/>
          </a:bodyPr>
          <a:lstStyle/>
          <a:p>
            <a:r>
              <a:rPr lang="zh-CN" altLang="en-US" sz="2800" b="1" dirty="0">
                <a:solidFill>
                  <a:schemeClr val="bg1"/>
                </a:solidFill>
                <a:cs typeface="+mn-ea"/>
                <a:sym typeface="+mn-lt"/>
              </a:rPr>
              <a:t>怎么评价马克思</a:t>
            </a:r>
          </a:p>
        </p:txBody>
      </p:sp>
      <p:sp>
        <p:nvSpPr>
          <p:cNvPr id="7" name="矩形 6">
            <a:extLst>
              <a:ext uri="{FF2B5EF4-FFF2-40B4-BE49-F238E27FC236}">
                <a16:creationId xmlns:a16="http://schemas.microsoft.com/office/drawing/2014/main" id="{24F2FC28-BC0B-4CC5-9297-D58CD1B4756A}"/>
              </a:ext>
            </a:extLst>
          </p:cNvPr>
          <p:cNvSpPr/>
          <p:nvPr/>
        </p:nvSpPr>
        <p:spPr>
          <a:xfrm>
            <a:off x="1442243" y="2037269"/>
            <a:ext cx="5507197" cy="1938992"/>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“马克思总以阴郁的眼光看待人类大部分的历史，是因为历史不过是一种压迫和剥削替代另一种压迫和剥削</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（马克思这样悲观的思想家）向我们展示现实的残酷，并以此激励我们着手改变。他们敦促我们抛弃一切幻想。”</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马克思为什么是对的</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一书的作者（特里</a:t>
            </a:r>
            <a:r>
              <a:rPr lang="en-US" altLang="zh-CN" sz="1600" dirty="0">
                <a:latin typeface="微软雅黑" panose="020B0503020204020204" pitchFamily="34" charset="-122"/>
                <a:ea typeface="微软雅黑" panose="020B0503020204020204" pitchFamily="34" charset="-122"/>
              </a:rPr>
              <a:t>·</a:t>
            </a:r>
            <a:r>
              <a:rPr lang="zh-CN" altLang="en-US" sz="1600" dirty="0">
                <a:latin typeface="微软雅黑" panose="020B0503020204020204" pitchFamily="34" charset="-122"/>
                <a:ea typeface="微软雅黑" panose="020B0503020204020204" pitchFamily="34" charset="-122"/>
              </a:rPr>
              <a:t>伊格尔顿）如此评价说。</a:t>
            </a:r>
          </a:p>
        </p:txBody>
      </p:sp>
      <p:pic>
        <p:nvPicPr>
          <p:cNvPr id="2" name="图片 1">
            <a:extLst>
              <a:ext uri="{FF2B5EF4-FFF2-40B4-BE49-F238E27FC236}">
                <a16:creationId xmlns:a16="http://schemas.microsoft.com/office/drawing/2014/main" id="{79A5E7C5-4830-4945-AF8D-C8AF450DF50E}"/>
              </a:ext>
            </a:extLst>
          </p:cNvPr>
          <p:cNvPicPr>
            <a:picLocks noChangeAspect="1"/>
          </p:cNvPicPr>
          <p:nvPr/>
        </p:nvPicPr>
        <p:blipFill>
          <a:blip r:embed="rId3"/>
          <a:stretch>
            <a:fillRect/>
          </a:stretch>
        </p:blipFill>
        <p:spPr>
          <a:xfrm>
            <a:off x="7462392" y="2037269"/>
            <a:ext cx="3369731" cy="4269721"/>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304738002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46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46000">
                                          <p:cBhvr additive="base">
                                            <p:cTn id="1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80025" cy="2879179"/>
          </a:xfrm>
          <a:prstGeom prst="rect">
            <a:avLst/>
          </a:prstGeom>
        </p:spPr>
      </p:pic>
      <p:pic>
        <p:nvPicPr>
          <p:cNvPr id="19" name="图片 18">
            <a:extLst>
              <a:ext uri="{FF2B5EF4-FFF2-40B4-BE49-F238E27FC236}">
                <a16:creationId xmlns:a16="http://schemas.microsoft.com/office/drawing/2014/main" id="{9E34AE19-0030-42CF-9323-7F2A4521A2E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9634503" y="503656"/>
            <a:ext cx="2245629" cy="1239523"/>
          </a:xfrm>
          <a:prstGeom prst="rect">
            <a:avLst/>
          </a:prstGeom>
        </p:spPr>
      </p:pic>
      <p:sp>
        <p:nvSpPr>
          <p:cNvPr id="20" name="剪去单角的矩形 3">
            <a:extLst>
              <a:ext uri="{FF2B5EF4-FFF2-40B4-BE49-F238E27FC236}">
                <a16:creationId xmlns:a16="http://schemas.microsoft.com/office/drawing/2014/main" id="{E5CB80C6-8B00-4C9F-9E94-5C51BA5A038C}"/>
              </a:ext>
            </a:extLst>
          </p:cNvPr>
          <p:cNvSpPr/>
          <p:nvPr/>
        </p:nvSpPr>
        <p:spPr>
          <a:xfrm>
            <a:off x="3020858" y="3897995"/>
            <a:ext cx="580993" cy="719711"/>
          </a:xfrm>
          <a:prstGeom prst="chevron">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21" name="TextBox 33">
            <a:extLst>
              <a:ext uri="{FF2B5EF4-FFF2-40B4-BE49-F238E27FC236}">
                <a16:creationId xmlns:a16="http://schemas.microsoft.com/office/drawing/2014/main" id="{011F4F0C-4202-4C38-9D2C-3AE059E54F30}"/>
              </a:ext>
            </a:extLst>
          </p:cNvPr>
          <p:cNvSpPr txBox="1"/>
          <p:nvPr/>
        </p:nvSpPr>
        <p:spPr>
          <a:xfrm>
            <a:off x="2642173" y="2107742"/>
            <a:ext cx="1169551" cy="1701748"/>
          </a:xfrm>
          <a:prstGeom prst="rect">
            <a:avLst/>
          </a:prstGeom>
          <a:noFill/>
          <a:effectLst/>
        </p:spPr>
        <p:txBody>
          <a:bodyPr vert="eaVert" wrap="none" lIns="91440" tIns="45720" rIns="91440" bIns="45720" rtlCol="0">
            <a:spAutoFit/>
          </a:bodyPr>
          <a:lstStyle/>
          <a:p>
            <a:pPr defTabSz="1218323">
              <a:defRPr/>
            </a:pPr>
            <a:r>
              <a:rPr lang="zh-CN" altLang="en-US" sz="6400" b="1" kern="0" dirty="0">
                <a:solidFill>
                  <a:srgbClr val="D60000"/>
                </a:solidFill>
                <a:latin typeface="+mj-ea"/>
                <a:ea typeface="+mj-ea"/>
              </a:rPr>
              <a:t>目录</a:t>
            </a:r>
          </a:p>
        </p:txBody>
      </p:sp>
      <p:sp>
        <p:nvSpPr>
          <p:cNvPr id="22" name="矩形 21">
            <a:extLst>
              <a:ext uri="{FF2B5EF4-FFF2-40B4-BE49-F238E27FC236}">
                <a16:creationId xmlns:a16="http://schemas.microsoft.com/office/drawing/2014/main" id="{B5D68DF4-D0A4-47A9-90F6-E37116D7935E}"/>
              </a:ext>
            </a:extLst>
          </p:cNvPr>
          <p:cNvSpPr/>
          <p:nvPr/>
        </p:nvSpPr>
        <p:spPr>
          <a:xfrm>
            <a:off x="2089028" y="1943607"/>
            <a:ext cx="677108" cy="2072042"/>
          </a:xfrm>
          <a:prstGeom prst="rect">
            <a:avLst/>
          </a:prstGeom>
          <a:effectLst/>
        </p:spPr>
        <p:txBody>
          <a:bodyPr vert="eaVert" wrap="none" lIns="91440" tIns="45720" rIns="91440" bIns="45720">
            <a:spAutoFit/>
          </a:bodyPr>
          <a:lstStyle/>
          <a:p>
            <a:pPr defTabSz="1218323"/>
            <a:r>
              <a:rPr lang="en-US" altLang="zh-CN" sz="3200" b="1" kern="0" dirty="0">
                <a:solidFill>
                  <a:srgbClr val="D60000"/>
                </a:solidFill>
                <a:latin typeface="+mj-ea"/>
                <a:ea typeface="+mj-ea"/>
              </a:rPr>
              <a:t>CONTENTS</a:t>
            </a:r>
          </a:p>
        </p:txBody>
      </p:sp>
      <p:grpSp>
        <p:nvGrpSpPr>
          <p:cNvPr id="23" name="组合 22">
            <a:extLst>
              <a:ext uri="{FF2B5EF4-FFF2-40B4-BE49-F238E27FC236}">
                <a16:creationId xmlns:a16="http://schemas.microsoft.com/office/drawing/2014/main" id="{42F3BE29-FFE6-4B2D-A987-D9795715C8CE}"/>
              </a:ext>
            </a:extLst>
          </p:cNvPr>
          <p:cNvGrpSpPr/>
          <p:nvPr/>
        </p:nvGrpSpPr>
        <p:grpSpPr>
          <a:xfrm>
            <a:off x="4348448" y="3089753"/>
            <a:ext cx="862375" cy="682846"/>
            <a:chOff x="5656078" y="2390370"/>
            <a:chExt cx="836520" cy="836520"/>
          </a:xfrm>
          <a:solidFill>
            <a:schemeClr val="tx1"/>
          </a:solidFill>
        </p:grpSpPr>
        <p:sp>
          <p:nvSpPr>
            <p:cNvPr id="24" name="五边形 96">
              <a:extLst>
                <a:ext uri="{FF2B5EF4-FFF2-40B4-BE49-F238E27FC236}">
                  <a16:creationId xmlns:a16="http://schemas.microsoft.com/office/drawing/2014/main" id="{288D4A67-0116-4732-BCA0-1F506886754F}"/>
                </a:ext>
              </a:extLst>
            </p:cNvPr>
            <p:cNvSpPr/>
            <p:nvPr/>
          </p:nvSpPr>
          <p:spPr>
            <a:xfrm rot="10800000" flipH="1">
              <a:off x="5656078" y="2390370"/>
              <a:ext cx="836520" cy="836520"/>
            </a:xfrm>
            <a:prstGeom prst="homePlate">
              <a:avLst/>
            </a:prstGeom>
            <a:solidFill>
              <a:srgbClr val="D60000"/>
            </a:solidFill>
            <a:ln w="25400" cap="flat" cmpd="sng" algn="ctr">
              <a:noFill/>
              <a:prstDash val="solid"/>
            </a:ln>
            <a:effectLst/>
          </p:spPr>
          <p:txBody>
            <a:bodyPr rtlCol="0" anchor="ctr"/>
            <a:lstStyle/>
            <a:p>
              <a:pPr algn="ctr" defTabSz="1218323">
                <a:defRPr/>
              </a:pPr>
              <a:endParaRPr lang="zh-CN" altLang="en-US" sz="2667" b="1" kern="0">
                <a:solidFill>
                  <a:srgbClr val="FFFFFF"/>
                </a:solidFill>
                <a:latin typeface="+mj-ea"/>
                <a:ea typeface="+mj-ea"/>
              </a:endParaRPr>
            </a:p>
          </p:txBody>
        </p:sp>
        <p:sp>
          <p:nvSpPr>
            <p:cNvPr id="25" name="TextBox 20">
              <a:extLst>
                <a:ext uri="{FF2B5EF4-FFF2-40B4-BE49-F238E27FC236}">
                  <a16:creationId xmlns:a16="http://schemas.microsoft.com/office/drawing/2014/main" id="{574FDDFF-D150-43BD-AC8E-1F56EB9AF8B1}"/>
                </a:ext>
              </a:extLst>
            </p:cNvPr>
            <p:cNvSpPr txBox="1"/>
            <p:nvPr/>
          </p:nvSpPr>
          <p:spPr>
            <a:xfrm>
              <a:off x="5751606" y="2555641"/>
              <a:ext cx="410505" cy="502801"/>
            </a:xfrm>
            <a:prstGeom prst="rect">
              <a:avLst/>
            </a:prstGeom>
            <a:noFill/>
          </p:spPr>
          <p:txBody>
            <a:bodyPr wrap="none" lIns="0" tIns="0" rIns="0" bIns="0" rtlCol="0">
              <a:spAutoFit/>
            </a:bodyPr>
            <a:lstStyle/>
            <a:p>
              <a:pPr algn="ctr" defTabSz="1218323">
                <a:defRPr/>
              </a:pPr>
              <a:r>
                <a:rPr lang="en-US" altLang="zh-CN" sz="2667" b="1" kern="0" dirty="0">
                  <a:solidFill>
                    <a:srgbClr val="FFFFFF"/>
                  </a:solidFill>
                  <a:latin typeface="+mj-ea"/>
                  <a:ea typeface="+mj-ea"/>
                </a:rPr>
                <a:t>02</a:t>
              </a:r>
              <a:endParaRPr lang="zh-CN" altLang="en-US" sz="2667" b="1" kern="0" dirty="0">
                <a:solidFill>
                  <a:srgbClr val="FFFFFF"/>
                </a:solidFill>
                <a:latin typeface="+mj-ea"/>
                <a:ea typeface="+mj-ea"/>
              </a:endParaRPr>
            </a:p>
          </p:txBody>
        </p:sp>
      </p:grpSp>
      <p:sp>
        <p:nvSpPr>
          <p:cNvPr id="26" name="矩形 25">
            <a:extLst>
              <a:ext uri="{FF2B5EF4-FFF2-40B4-BE49-F238E27FC236}">
                <a16:creationId xmlns:a16="http://schemas.microsoft.com/office/drawing/2014/main" id="{BB6406A2-2676-43D8-84EA-8DCDE97F8CEC}"/>
              </a:ext>
            </a:extLst>
          </p:cNvPr>
          <p:cNvSpPr/>
          <p:nvPr/>
        </p:nvSpPr>
        <p:spPr>
          <a:xfrm>
            <a:off x="5317504" y="3080076"/>
            <a:ext cx="4317000" cy="555020"/>
          </a:xfrm>
          <a:prstGeom prst="rect">
            <a:avLst/>
          </a:prstGeom>
          <a:noFill/>
          <a:ln w="12700" cap="flat" cmpd="sng" algn="ctr">
            <a:solidFill>
              <a:srgbClr val="D60000"/>
            </a:solidFill>
            <a:prstDash val="solid"/>
          </a:ln>
          <a:effectLst/>
        </p:spPr>
        <p:txBody>
          <a:bodyPr lIns="91440" tIns="45720" rIns="91440" bIns="45720" rtlCol="0" anchor="ctr"/>
          <a:lstStyle/>
          <a:p>
            <a:pPr defTabSz="1218323"/>
            <a:r>
              <a:rPr lang="zh-CN" altLang="en-US" sz="2400" b="1" kern="0" dirty="0">
                <a:solidFill>
                  <a:srgbClr val="4B4B4B"/>
                </a:solidFill>
                <a:ea typeface="微软雅黑" panose="020B0503020204020204" pitchFamily="34" charset="-122"/>
              </a:rPr>
              <a:t>     什么是马克思主义</a:t>
            </a:r>
          </a:p>
        </p:txBody>
      </p:sp>
      <p:grpSp>
        <p:nvGrpSpPr>
          <p:cNvPr id="27" name="组合 26">
            <a:extLst>
              <a:ext uri="{FF2B5EF4-FFF2-40B4-BE49-F238E27FC236}">
                <a16:creationId xmlns:a16="http://schemas.microsoft.com/office/drawing/2014/main" id="{CDC5EC17-141C-4A1E-B547-C8489039C730}"/>
              </a:ext>
            </a:extLst>
          </p:cNvPr>
          <p:cNvGrpSpPr/>
          <p:nvPr/>
        </p:nvGrpSpPr>
        <p:grpSpPr>
          <a:xfrm>
            <a:off x="4331231" y="4041540"/>
            <a:ext cx="862375" cy="682846"/>
            <a:chOff x="5656078" y="2390367"/>
            <a:chExt cx="836520" cy="836519"/>
          </a:xfrm>
          <a:solidFill>
            <a:schemeClr val="tx1"/>
          </a:solidFill>
        </p:grpSpPr>
        <p:sp>
          <p:nvSpPr>
            <p:cNvPr id="28" name="五边形 75">
              <a:extLst>
                <a:ext uri="{FF2B5EF4-FFF2-40B4-BE49-F238E27FC236}">
                  <a16:creationId xmlns:a16="http://schemas.microsoft.com/office/drawing/2014/main" id="{94B9D7CE-F90E-401F-A438-3A9640A845E8}"/>
                </a:ext>
              </a:extLst>
            </p:cNvPr>
            <p:cNvSpPr/>
            <p:nvPr/>
          </p:nvSpPr>
          <p:spPr>
            <a:xfrm rot="10800000" flipH="1">
              <a:off x="5656078" y="2390367"/>
              <a:ext cx="836520" cy="836519"/>
            </a:xfrm>
            <a:prstGeom prst="homePlate">
              <a:avLst/>
            </a:prstGeom>
            <a:solidFill>
              <a:srgbClr val="D60000"/>
            </a:solidFill>
            <a:ln w="25400" cap="flat" cmpd="sng" algn="ctr">
              <a:noFill/>
              <a:prstDash val="solid"/>
            </a:ln>
            <a:effectLst/>
          </p:spPr>
          <p:txBody>
            <a:bodyPr rtlCol="0" anchor="ctr"/>
            <a:lstStyle/>
            <a:p>
              <a:pPr algn="ctr" defTabSz="1218323">
                <a:defRPr/>
              </a:pPr>
              <a:endParaRPr lang="zh-CN" altLang="en-US" sz="2667" b="1" kern="0">
                <a:solidFill>
                  <a:srgbClr val="FFFFFF"/>
                </a:solidFill>
                <a:latin typeface="+mj-ea"/>
                <a:ea typeface="+mj-ea"/>
              </a:endParaRPr>
            </a:p>
          </p:txBody>
        </p:sp>
        <p:sp>
          <p:nvSpPr>
            <p:cNvPr id="29" name="TextBox 20">
              <a:extLst>
                <a:ext uri="{FF2B5EF4-FFF2-40B4-BE49-F238E27FC236}">
                  <a16:creationId xmlns:a16="http://schemas.microsoft.com/office/drawing/2014/main" id="{65389D64-51FE-4B35-B059-18FF37408C4D}"/>
                </a:ext>
              </a:extLst>
            </p:cNvPr>
            <p:cNvSpPr txBox="1"/>
            <p:nvPr/>
          </p:nvSpPr>
          <p:spPr>
            <a:xfrm>
              <a:off x="5783012" y="2557226"/>
              <a:ext cx="410505" cy="502800"/>
            </a:xfrm>
            <a:prstGeom prst="rect">
              <a:avLst/>
            </a:prstGeom>
            <a:noFill/>
          </p:spPr>
          <p:txBody>
            <a:bodyPr wrap="none" lIns="0" tIns="0" rIns="0" bIns="0" rtlCol="0">
              <a:spAutoFit/>
            </a:bodyPr>
            <a:lstStyle/>
            <a:p>
              <a:pPr algn="ctr" defTabSz="1218323">
                <a:defRPr/>
              </a:pPr>
              <a:r>
                <a:rPr lang="en-US" altLang="zh-CN" sz="2667" b="1" kern="0" dirty="0">
                  <a:solidFill>
                    <a:srgbClr val="FFFFFF"/>
                  </a:solidFill>
                  <a:latin typeface="+mj-ea"/>
                  <a:ea typeface="+mj-ea"/>
                </a:rPr>
                <a:t>03</a:t>
              </a:r>
              <a:endParaRPr lang="zh-CN" altLang="en-US" sz="2667" b="1" kern="0" dirty="0">
                <a:solidFill>
                  <a:srgbClr val="FFFFFF"/>
                </a:solidFill>
                <a:latin typeface="+mj-ea"/>
                <a:ea typeface="+mj-ea"/>
              </a:endParaRPr>
            </a:p>
          </p:txBody>
        </p:sp>
      </p:grpSp>
      <p:sp>
        <p:nvSpPr>
          <p:cNvPr id="30" name="矩形 29">
            <a:extLst>
              <a:ext uri="{FF2B5EF4-FFF2-40B4-BE49-F238E27FC236}">
                <a16:creationId xmlns:a16="http://schemas.microsoft.com/office/drawing/2014/main" id="{28D3B0B1-CB98-4592-BF63-FF440B8480FA}"/>
              </a:ext>
            </a:extLst>
          </p:cNvPr>
          <p:cNvSpPr/>
          <p:nvPr/>
        </p:nvSpPr>
        <p:spPr>
          <a:xfrm>
            <a:off x="5317504" y="4046984"/>
            <a:ext cx="4317000" cy="555020"/>
          </a:xfrm>
          <a:prstGeom prst="rect">
            <a:avLst/>
          </a:prstGeom>
          <a:noFill/>
          <a:ln w="12700" cap="flat" cmpd="sng" algn="ctr">
            <a:solidFill>
              <a:srgbClr val="D60000"/>
            </a:solidFill>
            <a:prstDash val="solid"/>
          </a:ln>
          <a:effectLst/>
        </p:spPr>
        <p:txBody>
          <a:bodyPr lIns="91440" tIns="45720" rIns="91440" bIns="45720" rtlCol="0" anchor="ctr"/>
          <a:lstStyle/>
          <a:p>
            <a:pPr defTabSz="1218323"/>
            <a:r>
              <a:rPr lang="zh-CN" altLang="en-US" sz="2400" b="1" kern="0" dirty="0">
                <a:solidFill>
                  <a:srgbClr val="4B4B4B"/>
                </a:solidFill>
                <a:ea typeface="微软雅黑" panose="020B0503020204020204" pitchFamily="34" charset="-122"/>
              </a:rPr>
              <a:t>     怎么评价马克思</a:t>
            </a:r>
          </a:p>
        </p:txBody>
      </p:sp>
      <p:grpSp>
        <p:nvGrpSpPr>
          <p:cNvPr id="39" name="组合 38">
            <a:extLst>
              <a:ext uri="{FF2B5EF4-FFF2-40B4-BE49-F238E27FC236}">
                <a16:creationId xmlns:a16="http://schemas.microsoft.com/office/drawing/2014/main" id="{AEACBEB9-A79F-4470-96A4-FA53CDCFA7B8}"/>
              </a:ext>
            </a:extLst>
          </p:cNvPr>
          <p:cNvGrpSpPr/>
          <p:nvPr/>
        </p:nvGrpSpPr>
        <p:grpSpPr>
          <a:xfrm>
            <a:off x="4348448" y="2107742"/>
            <a:ext cx="862375" cy="682846"/>
            <a:chOff x="5656078" y="2390370"/>
            <a:chExt cx="836520" cy="836520"/>
          </a:xfrm>
          <a:solidFill>
            <a:schemeClr val="tx1"/>
          </a:solidFill>
        </p:grpSpPr>
        <p:sp>
          <p:nvSpPr>
            <p:cNvPr id="40" name="五边形 30">
              <a:extLst>
                <a:ext uri="{FF2B5EF4-FFF2-40B4-BE49-F238E27FC236}">
                  <a16:creationId xmlns:a16="http://schemas.microsoft.com/office/drawing/2014/main" id="{17F62669-860A-4809-B26E-C388588B76E1}"/>
                </a:ext>
              </a:extLst>
            </p:cNvPr>
            <p:cNvSpPr/>
            <p:nvPr/>
          </p:nvSpPr>
          <p:spPr>
            <a:xfrm rot="10800000" flipH="1">
              <a:off x="5656078" y="2390370"/>
              <a:ext cx="836520" cy="836520"/>
            </a:xfrm>
            <a:prstGeom prst="homePlate">
              <a:avLst/>
            </a:prstGeom>
            <a:solidFill>
              <a:srgbClr val="D60000"/>
            </a:solidFill>
            <a:ln w="25400" cap="flat" cmpd="sng" algn="ctr">
              <a:noFill/>
              <a:prstDash val="solid"/>
            </a:ln>
            <a:effectLst/>
          </p:spPr>
          <p:txBody>
            <a:bodyPr rtlCol="0" anchor="ctr"/>
            <a:lstStyle/>
            <a:p>
              <a:pPr algn="ctr" defTabSz="1218323">
                <a:defRPr/>
              </a:pPr>
              <a:endParaRPr lang="zh-CN" altLang="en-US" sz="2667" b="1" kern="0">
                <a:solidFill>
                  <a:srgbClr val="FFFFFF"/>
                </a:solidFill>
                <a:latin typeface="+mj-ea"/>
                <a:ea typeface="+mj-ea"/>
              </a:endParaRPr>
            </a:p>
          </p:txBody>
        </p:sp>
        <p:sp>
          <p:nvSpPr>
            <p:cNvPr id="41" name="TextBox 20">
              <a:extLst>
                <a:ext uri="{FF2B5EF4-FFF2-40B4-BE49-F238E27FC236}">
                  <a16:creationId xmlns:a16="http://schemas.microsoft.com/office/drawing/2014/main" id="{9E709E3C-77AD-4A24-B317-76AE8B58C11A}"/>
                </a:ext>
              </a:extLst>
            </p:cNvPr>
            <p:cNvSpPr txBox="1"/>
            <p:nvPr/>
          </p:nvSpPr>
          <p:spPr>
            <a:xfrm>
              <a:off x="5766311" y="2557229"/>
              <a:ext cx="410505" cy="502801"/>
            </a:xfrm>
            <a:prstGeom prst="rect">
              <a:avLst/>
            </a:prstGeom>
            <a:noFill/>
          </p:spPr>
          <p:txBody>
            <a:bodyPr wrap="none" lIns="0" tIns="0" rIns="0" bIns="0" rtlCol="0">
              <a:spAutoFit/>
            </a:bodyPr>
            <a:lstStyle/>
            <a:p>
              <a:pPr algn="ctr" defTabSz="1218323">
                <a:defRPr/>
              </a:pPr>
              <a:r>
                <a:rPr lang="en-US" altLang="zh-CN" sz="2667" b="1" kern="0" dirty="0">
                  <a:solidFill>
                    <a:srgbClr val="FFFFFF"/>
                  </a:solidFill>
                  <a:latin typeface="+mj-ea"/>
                  <a:ea typeface="+mj-ea"/>
                </a:rPr>
                <a:t>01</a:t>
              </a:r>
              <a:endParaRPr lang="zh-CN" altLang="en-US" sz="2667" b="1" kern="0" dirty="0">
                <a:solidFill>
                  <a:srgbClr val="FFFFFF"/>
                </a:solidFill>
                <a:latin typeface="+mj-ea"/>
                <a:ea typeface="+mj-ea"/>
              </a:endParaRPr>
            </a:p>
          </p:txBody>
        </p:sp>
      </p:grpSp>
      <p:sp>
        <p:nvSpPr>
          <p:cNvPr id="42" name="矩形 41">
            <a:extLst>
              <a:ext uri="{FF2B5EF4-FFF2-40B4-BE49-F238E27FC236}">
                <a16:creationId xmlns:a16="http://schemas.microsoft.com/office/drawing/2014/main" id="{3BE46F4F-B92F-4CC8-B8E8-42F9FA2406CD}"/>
              </a:ext>
            </a:extLst>
          </p:cNvPr>
          <p:cNvSpPr/>
          <p:nvPr/>
        </p:nvSpPr>
        <p:spPr>
          <a:xfrm>
            <a:off x="5317504" y="2113169"/>
            <a:ext cx="4317000" cy="555020"/>
          </a:xfrm>
          <a:prstGeom prst="rect">
            <a:avLst/>
          </a:prstGeom>
          <a:noFill/>
          <a:ln w="12700" cap="flat" cmpd="sng" algn="ctr">
            <a:solidFill>
              <a:srgbClr val="D60000"/>
            </a:solidFill>
            <a:prstDash val="solid"/>
          </a:ln>
          <a:effectLst/>
        </p:spPr>
        <p:txBody>
          <a:bodyPr lIns="91440" tIns="45720" rIns="91440" bIns="45720" rtlCol="0" anchor="ctr"/>
          <a:lstStyle/>
          <a:p>
            <a:pPr defTabSz="1218323"/>
            <a:r>
              <a:rPr lang="zh-CN" altLang="en-US" sz="2400" b="1" kern="0" dirty="0">
                <a:solidFill>
                  <a:srgbClr val="4B4B4B"/>
                </a:solidFill>
                <a:ea typeface="微软雅黑" panose="020B0503020204020204" pitchFamily="34" charset="-122"/>
              </a:rPr>
              <a:t>     马克思是谁</a:t>
            </a:r>
          </a:p>
        </p:txBody>
      </p:sp>
      <p:pic>
        <p:nvPicPr>
          <p:cNvPr id="31" name="图片 30">
            <a:extLst>
              <a:ext uri="{FF2B5EF4-FFF2-40B4-BE49-F238E27FC236}">
                <a16:creationId xmlns:a16="http://schemas.microsoft.com/office/drawing/2014/main" id="{58866972-74DC-4100-AA02-914B0F8C02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47901" y="2891246"/>
            <a:ext cx="3799414" cy="3966754"/>
          </a:xfrm>
          <a:prstGeom prst="rect">
            <a:avLst/>
          </a:prstGeom>
        </p:spPr>
      </p:pic>
      <p:pic>
        <p:nvPicPr>
          <p:cNvPr id="32" name="图片 31">
            <a:extLst>
              <a:ext uri="{FF2B5EF4-FFF2-40B4-BE49-F238E27FC236}">
                <a16:creationId xmlns:a16="http://schemas.microsoft.com/office/drawing/2014/main" id="{E3DA8703-C1F5-4D67-A82C-049FA6213C5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0357" y="-641215"/>
            <a:ext cx="9597048" cy="3730027"/>
          </a:xfrm>
          <a:prstGeom prst="rect">
            <a:avLst/>
          </a:prstGeom>
        </p:spPr>
      </p:pic>
    </p:spTree>
    <p:extLst>
      <p:ext uri="{BB962C8B-B14F-4D97-AF65-F5344CB8AC3E}">
        <p14:creationId xmlns:p14="http://schemas.microsoft.com/office/powerpoint/2010/main" val="414070205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1+#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1" fill="hold" grpId="0" nodeType="afterEffect" p14:presetBounceEnd="46000">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14:bounceEnd="46000">
                                          <p:cBhvr additive="base">
                                            <p:cTn id="12" dur="500" fill="hold"/>
                                            <p:tgtEl>
                                              <p:spTgt spid="21"/>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21"/>
                                            </p:tgtEl>
                                            <p:attrNameLst>
                                              <p:attrName>ppt_y</p:attrName>
                                            </p:attrNameLst>
                                          </p:cBhvr>
                                          <p:tavLst>
                                            <p:tav tm="0">
                                              <p:val>
                                                <p:strVal val="0-#ppt_h/2"/>
                                              </p:val>
                                            </p:tav>
                                            <p:tav tm="100000">
                                              <p:val>
                                                <p:strVal val="#ppt_y"/>
                                              </p:val>
                                            </p:tav>
                                          </p:tavLst>
                                        </p:anim>
                                      </p:childTnLst>
                                    </p:cTn>
                                  </p:par>
                                  <p:par>
                                    <p:cTn id="14" presetID="2" presetClass="entr" presetSubtype="1" fill="hold" grpId="0" nodeType="withEffect" p14:presetBounceEnd="46000">
                                      <p:stCondLst>
                                        <p:cond delay="500"/>
                                      </p:stCondLst>
                                      <p:childTnLst>
                                        <p:set>
                                          <p:cBhvr>
                                            <p:cTn id="15" dur="1" fill="hold">
                                              <p:stCondLst>
                                                <p:cond delay="0"/>
                                              </p:stCondLst>
                                            </p:cTn>
                                            <p:tgtEl>
                                              <p:spTgt spid="22"/>
                                            </p:tgtEl>
                                            <p:attrNameLst>
                                              <p:attrName>style.visibility</p:attrName>
                                            </p:attrNameLst>
                                          </p:cBhvr>
                                          <p:to>
                                            <p:strVal val="visible"/>
                                          </p:to>
                                        </p:set>
                                        <p:anim calcmode="lin" valueType="num" p14:bounceEnd="46000">
                                          <p:cBhvr additive="base">
                                            <p:cTn id="16" dur="500" fill="hold"/>
                                            <p:tgtEl>
                                              <p:spTgt spid="22"/>
                                            </p:tgtEl>
                                            <p:attrNameLst>
                                              <p:attrName>ppt_x</p:attrName>
                                            </p:attrNameLst>
                                          </p:cBhvr>
                                          <p:tavLst>
                                            <p:tav tm="0">
                                              <p:val>
                                                <p:strVal val="#ppt_x"/>
                                              </p:val>
                                            </p:tav>
                                            <p:tav tm="100000">
                                              <p:val>
                                                <p:strVal val="#ppt_x"/>
                                              </p:val>
                                            </p:tav>
                                          </p:tavLst>
                                        </p:anim>
                                        <p:anim calcmode="lin" valueType="num" p14:bounceEnd="46000">
                                          <p:cBhvr additive="base">
                                            <p:cTn id="17" dur="500" fill="hold"/>
                                            <p:tgtEl>
                                              <p:spTgt spid="22"/>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Effect transition="in" filter="wipe(left)">
                                          <p:cBhvr>
                                            <p:cTn id="21" dur="500"/>
                                            <p:tgtEl>
                                              <p:spTgt spid="20"/>
                                            </p:tgtEl>
                                          </p:cBhvr>
                                        </p:animEffect>
                                      </p:childTnLst>
                                    </p:cTn>
                                  </p:par>
                                </p:childTnLst>
                              </p:cTn>
                            </p:par>
                            <p:par>
                              <p:cTn id="22" fill="hold">
                                <p:stCondLst>
                                  <p:cond delay="2000"/>
                                </p:stCondLst>
                                <p:childTnLst>
                                  <p:par>
                                    <p:cTn id="23" presetID="53" presetClass="entr" presetSubtype="16" fill="hold" nodeType="afterEffect">
                                      <p:stCondLst>
                                        <p:cond delay="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childTnLst>
                              </p:cTn>
                            </p:par>
                            <p:par>
                              <p:cTn id="28" fill="hold">
                                <p:stCondLst>
                                  <p:cond delay="2500"/>
                                </p:stCondLst>
                                <p:childTnLst>
                                  <p:par>
                                    <p:cTn id="29" presetID="53" presetClass="entr" presetSubtype="16" fill="hold"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p:cTn id="31" dur="500" fill="hold"/>
                                            <p:tgtEl>
                                              <p:spTgt spid="23"/>
                                            </p:tgtEl>
                                            <p:attrNameLst>
                                              <p:attrName>ppt_w</p:attrName>
                                            </p:attrNameLst>
                                          </p:cBhvr>
                                          <p:tavLst>
                                            <p:tav tm="0">
                                              <p:val>
                                                <p:fltVal val="0"/>
                                              </p:val>
                                            </p:tav>
                                            <p:tav tm="100000">
                                              <p:val>
                                                <p:strVal val="#ppt_w"/>
                                              </p:val>
                                            </p:tav>
                                          </p:tavLst>
                                        </p:anim>
                                        <p:anim calcmode="lin" valueType="num">
                                          <p:cBhvr>
                                            <p:cTn id="32" dur="500" fill="hold"/>
                                            <p:tgtEl>
                                              <p:spTgt spid="23"/>
                                            </p:tgtEl>
                                            <p:attrNameLst>
                                              <p:attrName>ppt_h</p:attrName>
                                            </p:attrNameLst>
                                          </p:cBhvr>
                                          <p:tavLst>
                                            <p:tav tm="0">
                                              <p:val>
                                                <p:fltVal val="0"/>
                                              </p:val>
                                            </p:tav>
                                            <p:tav tm="100000">
                                              <p:val>
                                                <p:strVal val="#ppt_h"/>
                                              </p:val>
                                            </p:tav>
                                          </p:tavLst>
                                        </p:anim>
                                        <p:animEffect transition="in" filter="fade">
                                          <p:cBhvr>
                                            <p:cTn id="33" dur="500"/>
                                            <p:tgtEl>
                                              <p:spTgt spid="23"/>
                                            </p:tgtEl>
                                          </p:cBhvr>
                                        </p:animEffect>
                                      </p:childTnLst>
                                    </p:cTn>
                                  </p:par>
                                </p:childTnLst>
                              </p:cTn>
                            </p:par>
                            <p:par>
                              <p:cTn id="34" fill="hold">
                                <p:stCondLst>
                                  <p:cond delay="3000"/>
                                </p:stCondLst>
                                <p:childTnLst>
                                  <p:par>
                                    <p:cTn id="35" presetID="53" presetClass="entr" presetSubtype="16" fill="hold" nodeType="afterEffect">
                                      <p:stCondLst>
                                        <p:cond delay="0"/>
                                      </p:stCondLst>
                                      <p:childTnLst>
                                        <p:set>
                                          <p:cBhvr>
                                            <p:cTn id="36" dur="1" fill="hold">
                                              <p:stCondLst>
                                                <p:cond delay="0"/>
                                              </p:stCondLst>
                                            </p:cTn>
                                            <p:tgtEl>
                                              <p:spTgt spid="27"/>
                                            </p:tgtEl>
                                            <p:attrNameLst>
                                              <p:attrName>style.visibility</p:attrName>
                                            </p:attrNameLst>
                                          </p:cBhvr>
                                          <p:to>
                                            <p:strVal val="visible"/>
                                          </p:to>
                                        </p:set>
                                        <p:anim calcmode="lin" valueType="num">
                                          <p:cBhvr>
                                            <p:cTn id="37" dur="500" fill="hold"/>
                                            <p:tgtEl>
                                              <p:spTgt spid="27"/>
                                            </p:tgtEl>
                                            <p:attrNameLst>
                                              <p:attrName>ppt_w</p:attrName>
                                            </p:attrNameLst>
                                          </p:cBhvr>
                                          <p:tavLst>
                                            <p:tav tm="0">
                                              <p:val>
                                                <p:fltVal val="0"/>
                                              </p:val>
                                            </p:tav>
                                            <p:tav tm="100000">
                                              <p:val>
                                                <p:strVal val="#ppt_w"/>
                                              </p:val>
                                            </p:tav>
                                          </p:tavLst>
                                        </p:anim>
                                        <p:anim calcmode="lin" valueType="num">
                                          <p:cBhvr>
                                            <p:cTn id="38" dur="500" fill="hold"/>
                                            <p:tgtEl>
                                              <p:spTgt spid="27"/>
                                            </p:tgtEl>
                                            <p:attrNameLst>
                                              <p:attrName>ppt_h</p:attrName>
                                            </p:attrNameLst>
                                          </p:cBhvr>
                                          <p:tavLst>
                                            <p:tav tm="0">
                                              <p:val>
                                                <p:fltVal val="0"/>
                                              </p:val>
                                            </p:tav>
                                            <p:tav tm="100000">
                                              <p:val>
                                                <p:strVal val="#ppt_h"/>
                                              </p:val>
                                            </p:tav>
                                          </p:tavLst>
                                        </p:anim>
                                        <p:animEffect transition="in" filter="fade">
                                          <p:cBhvr>
                                            <p:cTn id="39" dur="500"/>
                                            <p:tgtEl>
                                              <p:spTgt spid="27"/>
                                            </p:tgtEl>
                                          </p:cBhvr>
                                        </p:animEffect>
                                      </p:childTnLst>
                                    </p:cTn>
                                  </p:par>
                                </p:childTnLst>
                              </p:cTn>
                            </p:par>
                            <p:par>
                              <p:cTn id="40" fill="hold">
                                <p:stCondLst>
                                  <p:cond delay="3500"/>
                                </p:stCondLst>
                                <p:childTnLst>
                                  <p:par>
                                    <p:cTn id="41" presetID="2" presetClass="entr" presetSubtype="8" fill="hold" grpId="0" nodeType="afterEffect">
                                      <p:stCondLst>
                                        <p:cond delay="0"/>
                                      </p:stCondLst>
                                      <p:childTnLst>
                                        <p:set>
                                          <p:cBhvr>
                                            <p:cTn id="42" dur="1" fill="hold">
                                              <p:stCondLst>
                                                <p:cond delay="0"/>
                                              </p:stCondLst>
                                            </p:cTn>
                                            <p:tgtEl>
                                              <p:spTgt spid="42"/>
                                            </p:tgtEl>
                                            <p:attrNameLst>
                                              <p:attrName>style.visibility</p:attrName>
                                            </p:attrNameLst>
                                          </p:cBhvr>
                                          <p:to>
                                            <p:strVal val="visible"/>
                                          </p:to>
                                        </p:set>
                                        <p:anim calcmode="lin" valueType="num">
                                          <p:cBhvr additive="base">
                                            <p:cTn id="43" dur="500" fill="hold"/>
                                            <p:tgtEl>
                                              <p:spTgt spid="42"/>
                                            </p:tgtEl>
                                            <p:attrNameLst>
                                              <p:attrName>ppt_x</p:attrName>
                                            </p:attrNameLst>
                                          </p:cBhvr>
                                          <p:tavLst>
                                            <p:tav tm="0">
                                              <p:val>
                                                <p:strVal val="0-#ppt_w/2"/>
                                              </p:val>
                                            </p:tav>
                                            <p:tav tm="100000">
                                              <p:val>
                                                <p:strVal val="#ppt_x"/>
                                              </p:val>
                                            </p:tav>
                                          </p:tavLst>
                                        </p:anim>
                                        <p:anim calcmode="lin" valueType="num">
                                          <p:cBhvr additive="base">
                                            <p:cTn id="44" dur="500" fill="hold"/>
                                            <p:tgtEl>
                                              <p:spTgt spid="42"/>
                                            </p:tgtEl>
                                            <p:attrNameLst>
                                              <p:attrName>ppt_y</p:attrName>
                                            </p:attrNameLst>
                                          </p:cBhvr>
                                          <p:tavLst>
                                            <p:tav tm="0">
                                              <p:val>
                                                <p:strVal val="#ppt_y"/>
                                              </p:val>
                                            </p:tav>
                                            <p:tav tm="100000">
                                              <p:val>
                                                <p:strVal val="#ppt_y"/>
                                              </p:val>
                                            </p:tav>
                                          </p:tavLst>
                                        </p:anim>
                                      </p:childTnLst>
                                    </p:cTn>
                                  </p:par>
                                </p:childTnLst>
                              </p:cTn>
                            </p:par>
                            <p:par>
                              <p:cTn id="45" fill="hold">
                                <p:stCondLst>
                                  <p:cond delay="4000"/>
                                </p:stCondLst>
                                <p:childTnLst>
                                  <p:par>
                                    <p:cTn id="46" presetID="2" presetClass="entr" presetSubtype="8" fill="hold" grpId="0" nodeType="afterEffect">
                                      <p:stCondLst>
                                        <p:cond delay="0"/>
                                      </p:stCondLst>
                                      <p:childTnLst>
                                        <p:set>
                                          <p:cBhvr>
                                            <p:cTn id="47" dur="1" fill="hold">
                                              <p:stCondLst>
                                                <p:cond delay="0"/>
                                              </p:stCondLst>
                                            </p:cTn>
                                            <p:tgtEl>
                                              <p:spTgt spid="26"/>
                                            </p:tgtEl>
                                            <p:attrNameLst>
                                              <p:attrName>style.visibility</p:attrName>
                                            </p:attrNameLst>
                                          </p:cBhvr>
                                          <p:to>
                                            <p:strVal val="visible"/>
                                          </p:to>
                                        </p:set>
                                        <p:anim calcmode="lin" valueType="num">
                                          <p:cBhvr additive="base">
                                            <p:cTn id="48" dur="500" fill="hold"/>
                                            <p:tgtEl>
                                              <p:spTgt spid="26"/>
                                            </p:tgtEl>
                                            <p:attrNameLst>
                                              <p:attrName>ppt_x</p:attrName>
                                            </p:attrNameLst>
                                          </p:cBhvr>
                                          <p:tavLst>
                                            <p:tav tm="0">
                                              <p:val>
                                                <p:strVal val="0-#ppt_w/2"/>
                                              </p:val>
                                            </p:tav>
                                            <p:tav tm="100000">
                                              <p:val>
                                                <p:strVal val="#ppt_x"/>
                                              </p:val>
                                            </p:tav>
                                          </p:tavLst>
                                        </p:anim>
                                        <p:anim calcmode="lin" valueType="num">
                                          <p:cBhvr additive="base">
                                            <p:cTn id="49" dur="500" fill="hold"/>
                                            <p:tgtEl>
                                              <p:spTgt spid="26"/>
                                            </p:tgtEl>
                                            <p:attrNameLst>
                                              <p:attrName>ppt_y</p:attrName>
                                            </p:attrNameLst>
                                          </p:cBhvr>
                                          <p:tavLst>
                                            <p:tav tm="0">
                                              <p:val>
                                                <p:strVal val="#ppt_y"/>
                                              </p:val>
                                            </p:tav>
                                            <p:tav tm="100000">
                                              <p:val>
                                                <p:strVal val="#ppt_y"/>
                                              </p:val>
                                            </p:tav>
                                          </p:tavLst>
                                        </p:anim>
                                      </p:childTnLst>
                                    </p:cTn>
                                  </p:par>
                                </p:childTnLst>
                              </p:cTn>
                            </p:par>
                            <p:par>
                              <p:cTn id="50" fill="hold">
                                <p:stCondLst>
                                  <p:cond delay="4500"/>
                                </p:stCondLst>
                                <p:childTnLst>
                                  <p:par>
                                    <p:cTn id="51" presetID="2" presetClass="entr" presetSubtype="8" fill="hold" grpId="0" nodeType="after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0-#ppt_w/2"/>
                                              </p:val>
                                            </p:tav>
                                            <p:tav tm="100000">
                                              <p:val>
                                                <p:strVal val="#ppt_x"/>
                                              </p:val>
                                            </p:tav>
                                          </p:tavLst>
                                        </p:anim>
                                        <p:anim calcmode="lin" valueType="num">
                                          <p:cBhvr additive="base">
                                            <p:cTn id="54"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6" grpId="0" animBg="1"/>
          <p:bldP spid="30" grpId="0" animBg="1"/>
          <p:bldP spid="42"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left)">
                                          <p:cBhvr>
                                            <p:cTn id="7" dur="500"/>
                                            <p:tgtEl>
                                              <p:spTgt spid="51"/>
                                            </p:tgtEl>
                                          </p:cBhvr>
                                        </p:animEffect>
                                      </p:childTnLst>
                                    </p:cTn>
                                  </p:par>
                                </p:childTnLst>
                              </p:cTn>
                            </p:par>
                            <p:par>
                              <p:cTn id="8" fill="hold">
                                <p:stCondLst>
                                  <p:cond delay="500"/>
                                </p:stCondLst>
                                <p:childTnLst>
                                  <p:par>
                                    <p:cTn id="9" presetID="2" presetClass="entr" presetSubtype="2" fill="hold" nodeType="afterEffect">
                                      <p:stCondLst>
                                        <p:cond delay="0"/>
                                      </p:stCondLst>
                                      <p:childTnLst>
                                        <p:set>
                                          <p:cBhvr>
                                            <p:cTn id="10" dur="1" fill="hold">
                                              <p:stCondLst>
                                                <p:cond delay="0"/>
                                              </p:stCondLst>
                                            </p:cTn>
                                            <p:tgtEl>
                                              <p:spTgt spid="19"/>
                                            </p:tgtEl>
                                            <p:attrNameLst>
                                              <p:attrName>style.visibility</p:attrName>
                                            </p:attrNameLst>
                                          </p:cBhvr>
                                          <p:to>
                                            <p:strVal val="visible"/>
                                          </p:to>
                                        </p:set>
                                        <p:anim calcmode="lin" valueType="num">
                                          <p:cBhvr additive="base">
                                            <p:cTn id="11" dur="500" fill="hold"/>
                                            <p:tgtEl>
                                              <p:spTgt spid="19"/>
                                            </p:tgtEl>
                                            <p:attrNameLst>
                                              <p:attrName>ppt_x</p:attrName>
                                            </p:attrNameLst>
                                          </p:cBhvr>
                                          <p:tavLst>
                                            <p:tav tm="0">
                                              <p:val>
                                                <p:strVal val="1+#ppt_w/2"/>
                                              </p:val>
                                            </p:tav>
                                            <p:tav tm="100000">
                                              <p:val>
                                                <p:strVal val="#ppt_x"/>
                                              </p:val>
                                            </p:tav>
                                          </p:tavLst>
                                        </p:anim>
                                        <p:anim calcmode="lin" valueType="num">
                                          <p:cBhvr additive="base">
                                            <p:cTn id="12" dur="500" fill="hold"/>
                                            <p:tgtEl>
                                              <p:spTgt spid="19"/>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ppt_x"/>
                                              </p:val>
                                            </p:tav>
                                            <p:tav tm="100000">
                                              <p:val>
                                                <p:strVal val="#ppt_x"/>
                                              </p:val>
                                            </p:tav>
                                          </p:tavLst>
                                        </p:anim>
                                        <p:anim calcmode="lin" valueType="num">
                                          <p:cBhvr additive="base">
                                            <p:cTn id="17" dur="500" fill="hold"/>
                                            <p:tgtEl>
                                              <p:spTgt spid="21"/>
                                            </p:tgtEl>
                                            <p:attrNameLst>
                                              <p:attrName>ppt_y</p:attrName>
                                            </p:attrNameLst>
                                          </p:cBhvr>
                                          <p:tavLst>
                                            <p:tav tm="0">
                                              <p:val>
                                                <p:strVal val="0-#ppt_h/2"/>
                                              </p:val>
                                            </p:tav>
                                            <p:tav tm="100000">
                                              <p:val>
                                                <p:strVal val="#ppt_y"/>
                                              </p:val>
                                            </p:tav>
                                          </p:tavLst>
                                        </p:anim>
                                      </p:childTnLst>
                                    </p:cTn>
                                  </p:par>
                                  <p:par>
                                    <p:cTn id="18" presetID="2" presetClass="entr" presetSubtype="1" fill="hold" grpId="0" nodeType="withEffect">
                                      <p:stCondLst>
                                        <p:cond delay="500"/>
                                      </p:stCondLst>
                                      <p:childTnLst>
                                        <p:set>
                                          <p:cBhvr>
                                            <p:cTn id="19" dur="1" fill="hold">
                                              <p:stCondLst>
                                                <p:cond delay="0"/>
                                              </p:stCondLst>
                                            </p:cTn>
                                            <p:tgtEl>
                                              <p:spTgt spid="22"/>
                                            </p:tgtEl>
                                            <p:attrNameLst>
                                              <p:attrName>style.visibility</p:attrName>
                                            </p:attrNameLst>
                                          </p:cBhvr>
                                          <p:to>
                                            <p:strVal val="visible"/>
                                          </p:to>
                                        </p:set>
                                        <p:anim calcmode="lin" valueType="num">
                                          <p:cBhvr additive="base">
                                            <p:cTn id="20" dur="500" fill="hold"/>
                                            <p:tgtEl>
                                              <p:spTgt spid="22"/>
                                            </p:tgtEl>
                                            <p:attrNameLst>
                                              <p:attrName>ppt_x</p:attrName>
                                            </p:attrNameLst>
                                          </p:cBhvr>
                                          <p:tavLst>
                                            <p:tav tm="0">
                                              <p:val>
                                                <p:strVal val="#ppt_x"/>
                                              </p:val>
                                            </p:tav>
                                            <p:tav tm="100000">
                                              <p:val>
                                                <p:strVal val="#ppt_x"/>
                                              </p:val>
                                            </p:tav>
                                          </p:tavLst>
                                        </p:anim>
                                        <p:anim calcmode="lin" valueType="num">
                                          <p:cBhvr additive="base">
                                            <p:cTn id="21" dur="500" fill="hold"/>
                                            <p:tgtEl>
                                              <p:spTgt spid="22"/>
                                            </p:tgtEl>
                                            <p:attrNameLst>
                                              <p:attrName>ppt_y</p:attrName>
                                            </p:attrNameLst>
                                          </p:cBhvr>
                                          <p:tavLst>
                                            <p:tav tm="0">
                                              <p:val>
                                                <p:strVal val="0-#ppt_h/2"/>
                                              </p:val>
                                            </p:tav>
                                            <p:tav tm="100000">
                                              <p:val>
                                                <p:strVal val="#ppt_y"/>
                                              </p:val>
                                            </p:tav>
                                          </p:tavLst>
                                        </p:anim>
                                      </p:childTnLst>
                                    </p:cTn>
                                  </p:par>
                                </p:childTnLst>
                              </p:cTn>
                            </p:par>
                            <p:par>
                              <p:cTn id="22" fill="hold">
                                <p:stCondLst>
                                  <p:cond delay="2000"/>
                                </p:stCondLst>
                                <p:childTnLst>
                                  <p:par>
                                    <p:cTn id="23" presetID="22" presetClass="entr" presetSubtype="8" fill="hold" grpId="0" nodeType="afterEffect">
                                      <p:stCondLst>
                                        <p:cond delay="0"/>
                                      </p:stCondLst>
                                      <p:childTnLst>
                                        <p:set>
                                          <p:cBhvr>
                                            <p:cTn id="24" dur="1" fill="hold">
                                              <p:stCondLst>
                                                <p:cond delay="0"/>
                                              </p:stCondLst>
                                            </p:cTn>
                                            <p:tgtEl>
                                              <p:spTgt spid="20"/>
                                            </p:tgtEl>
                                            <p:attrNameLst>
                                              <p:attrName>style.visibility</p:attrName>
                                            </p:attrNameLst>
                                          </p:cBhvr>
                                          <p:to>
                                            <p:strVal val="visible"/>
                                          </p:to>
                                        </p:set>
                                        <p:animEffect transition="in" filter="wipe(left)">
                                          <p:cBhvr>
                                            <p:cTn id="25" dur="500"/>
                                            <p:tgtEl>
                                              <p:spTgt spid="20"/>
                                            </p:tgtEl>
                                          </p:cBhvr>
                                        </p:animEffect>
                                      </p:childTnLst>
                                    </p:cTn>
                                  </p:par>
                                </p:childTnLst>
                              </p:cTn>
                            </p:par>
                            <p:par>
                              <p:cTn id="26" fill="hold">
                                <p:stCondLst>
                                  <p:cond delay="2500"/>
                                </p:stCondLst>
                                <p:childTnLst>
                                  <p:par>
                                    <p:cTn id="27" presetID="53" presetClass="entr" presetSubtype="16" fill="hold" nodeType="afterEffect">
                                      <p:stCondLst>
                                        <p:cond delay="0"/>
                                      </p:stCondLst>
                                      <p:childTnLst>
                                        <p:set>
                                          <p:cBhvr>
                                            <p:cTn id="28" dur="1" fill="hold">
                                              <p:stCondLst>
                                                <p:cond delay="0"/>
                                              </p:stCondLst>
                                            </p:cTn>
                                            <p:tgtEl>
                                              <p:spTgt spid="39"/>
                                            </p:tgtEl>
                                            <p:attrNameLst>
                                              <p:attrName>style.visibility</p:attrName>
                                            </p:attrNameLst>
                                          </p:cBhvr>
                                          <p:to>
                                            <p:strVal val="visible"/>
                                          </p:to>
                                        </p:set>
                                        <p:anim calcmode="lin" valueType="num">
                                          <p:cBhvr>
                                            <p:cTn id="29" dur="500" fill="hold"/>
                                            <p:tgtEl>
                                              <p:spTgt spid="39"/>
                                            </p:tgtEl>
                                            <p:attrNameLst>
                                              <p:attrName>ppt_w</p:attrName>
                                            </p:attrNameLst>
                                          </p:cBhvr>
                                          <p:tavLst>
                                            <p:tav tm="0">
                                              <p:val>
                                                <p:fltVal val="0"/>
                                              </p:val>
                                            </p:tav>
                                            <p:tav tm="100000">
                                              <p:val>
                                                <p:strVal val="#ppt_w"/>
                                              </p:val>
                                            </p:tav>
                                          </p:tavLst>
                                        </p:anim>
                                        <p:anim calcmode="lin" valueType="num">
                                          <p:cBhvr>
                                            <p:cTn id="30" dur="500" fill="hold"/>
                                            <p:tgtEl>
                                              <p:spTgt spid="39"/>
                                            </p:tgtEl>
                                            <p:attrNameLst>
                                              <p:attrName>ppt_h</p:attrName>
                                            </p:attrNameLst>
                                          </p:cBhvr>
                                          <p:tavLst>
                                            <p:tav tm="0">
                                              <p:val>
                                                <p:fltVal val="0"/>
                                              </p:val>
                                            </p:tav>
                                            <p:tav tm="100000">
                                              <p:val>
                                                <p:strVal val="#ppt_h"/>
                                              </p:val>
                                            </p:tav>
                                          </p:tavLst>
                                        </p:anim>
                                        <p:animEffect transition="in" filter="fade">
                                          <p:cBhvr>
                                            <p:cTn id="31" dur="500"/>
                                            <p:tgtEl>
                                              <p:spTgt spid="39"/>
                                            </p:tgtEl>
                                          </p:cBhvr>
                                        </p:animEffect>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childTnLst>
                              </p:cTn>
                            </p:par>
                            <p:par>
                              <p:cTn id="38" fill="hold">
                                <p:stCondLst>
                                  <p:cond delay="3500"/>
                                </p:stCondLst>
                                <p:childTnLst>
                                  <p:par>
                                    <p:cTn id="39" presetID="53" presetClass="entr" presetSubtype="16" fill="hold" nodeType="afterEffect">
                                      <p:stCondLst>
                                        <p:cond delay="0"/>
                                      </p:stCondLst>
                                      <p:childTnLst>
                                        <p:set>
                                          <p:cBhvr>
                                            <p:cTn id="40" dur="1" fill="hold">
                                              <p:stCondLst>
                                                <p:cond delay="0"/>
                                              </p:stCondLst>
                                            </p:cTn>
                                            <p:tgtEl>
                                              <p:spTgt spid="27"/>
                                            </p:tgtEl>
                                            <p:attrNameLst>
                                              <p:attrName>style.visibility</p:attrName>
                                            </p:attrNameLst>
                                          </p:cBhvr>
                                          <p:to>
                                            <p:strVal val="visible"/>
                                          </p:to>
                                        </p:set>
                                        <p:anim calcmode="lin" valueType="num">
                                          <p:cBhvr>
                                            <p:cTn id="41" dur="500" fill="hold"/>
                                            <p:tgtEl>
                                              <p:spTgt spid="27"/>
                                            </p:tgtEl>
                                            <p:attrNameLst>
                                              <p:attrName>ppt_w</p:attrName>
                                            </p:attrNameLst>
                                          </p:cBhvr>
                                          <p:tavLst>
                                            <p:tav tm="0">
                                              <p:val>
                                                <p:fltVal val="0"/>
                                              </p:val>
                                            </p:tav>
                                            <p:tav tm="100000">
                                              <p:val>
                                                <p:strVal val="#ppt_w"/>
                                              </p:val>
                                            </p:tav>
                                          </p:tavLst>
                                        </p:anim>
                                        <p:anim calcmode="lin" valueType="num">
                                          <p:cBhvr>
                                            <p:cTn id="42" dur="500" fill="hold"/>
                                            <p:tgtEl>
                                              <p:spTgt spid="27"/>
                                            </p:tgtEl>
                                            <p:attrNameLst>
                                              <p:attrName>ppt_h</p:attrName>
                                            </p:attrNameLst>
                                          </p:cBhvr>
                                          <p:tavLst>
                                            <p:tav tm="0">
                                              <p:val>
                                                <p:fltVal val="0"/>
                                              </p:val>
                                            </p:tav>
                                            <p:tav tm="100000">
                                              <p:val>
                                                <p:strVal val="#ppt_h"/>
                                              </p:val>
                                            </p:tav>
                                          </p:tavLst>
                                        </p:anim>
                                        <p:animEffect transition="in" filter="fade">
                                          <p:cBhvr>
                                            <p:cTn id="43" dur="500"/>
                                            <p:tgtEl>
                                              <p:spTgt spid="27"/>
                                            </p:tgtEl>
                                          </p:cBhvr>
                                        </p:animEffect>
                                      </p:childTnLst>
                                    </p:cTn>
                                  </p:par>
                                </p:childTnLst>
                              </p:cTn>
                            </p:par>
                            <p:par>
                              <p:cTn id="44" fill="hold">
                                <p:stCondLst>
                                  <p:cond delay="4000"/>
                                </p:stCondLst>
                                <p:childTnLst>
                                  <p:par>
                                    <p:cTn id="45" presetID="2" presetClass="entr" presetSubtype="8" fill="hold" grpId="0" nodeType="after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500" fill="hold"/>
                                            <p:tgtEl>
                                              <p:spTgt spid="42"/>
                                            </p:tgtEl>
                                            <p:attrNameLst>
                                              <p:attrName>ppt_x</p:attrName>
                                            </p:attrNameLst>
                                          </p:cBhvr>
                                          <p:tavLst>
                                            <p:tav tm="0">
                                              <p:val>
                                                <p:strVal val="0-#ppt_w/2"/>
                                              </p:val>
                                            </p:tav>
                                            <p:tav tm="100000">
                                              <p:val>
                                                <p:strVal val="#ppt_x"/>
                                              </p:val>
                                            </p:tav>
                                          </p:tavLst>
                                        </p:anim>
                                        <p:anim calcmode="lin" valueType="num">
                                          <p:cBhvr additive="base">
                                            <p:cTn id="48" dur="500" fill="hold"/>
                                            <p:tgtEl>
                                              <p:spTgt spid="42"/>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 presetClass="entr" presetSubtype="8" fill="hold" grpId="0" nodeType="afterEffect">
                                      <p:stCondLst>
                                        <p:cond delay="0"/>
                                      </p:stCondLst>
                                      <p:childTnLst>
                                        <p:set>
                                          <p:cBhvr>
                                            <p:cTn id="51" dur="1" fill="hold">
                                              <p:stCondLst>
                                                <p:cond delay="0"/>
                                              </p:stCondLst>
                                            </p:cTn>
                                            <p:tgtEl>
                                              <p:spTgt spid="26"/>
                                            </p:tgtEl>
                                            <p:attrNameLst>
                                              <p:attrName>style.visibility</p:attrName>
                                            </p:attrNameLst>
                                          </p:cBhvr>
                                          <p:to>
                                            <p:strVal val="visible"/>
                                          </p:to>
                                        </p:set>
                                        <p:anim calcmode="lin" valueType="num">
                                          <p:cBhvr additive="base">
                                            <p:cTn id="52" dur="500" fill="hold"/>
                                            <p:tgtEl>
                                              <p:spTgt spid="26"/>
                                            </p:tgtEl>
                                            <p:attrNameLst>
                                              <p:attrName>ppt_x</p:attrName>
                                            </p:attrNameLst>
                                          </p:cBhvr>
                                          <p:tavLst>
                                            <p:tav tm="0">
                                              <p:val>
                                                <p:strVal val="0-#ppt_w/2"/>
                                              </p:val>
                                            </p:tav>
                                            <p:tav tm="100000">
                                              <p:val>
                                                <p:strVal val="#ppt_x"/>
                                              </p:val>
                                            </p:tav>
                                          </p:tavLst>
                                        </p:anim>
                                        <p:anim calcmode="lin" valueType="num">
                                          <p:cBhvr additive="base">
                                            <p:cTn id="53" dur="500" fill="hold"/>
                                            <p:tgtEl>
                                              <p:spTgt spid="26"/>
                                            </p:tgtEl>
                                            <p:attrNameLst>
                                              <p:attrName>ppt_y</p:attrName>
                                            </p:attrNameLst>
                                          </p:cBhvr>
                                          <p:tavLst>
                                            <p:tav tm="0">
                                              <p:val>
                                                <p:strVal val="#ppt_y"/>
                                              </p:val>
                                            </p:tav>
                                            <p:tav tm="100000">
                                              <p:val>
                                                <p:strVal val="#ppt_y"/>
                                              </p:val>
                                            </p:tav>
                                          </p:tavLst>
                                        </p:anim>
                                      </p:childTnLst>
                                    </p:cTn>
                                  </p:par>
                                </p:childTnLst>
                              </p:cTn>
                            </p:par>
                            <p:par>
                              <p:cTn id="54" fill="hold">
                                <p:stCondLst>
                                  <p:cond delay="5000"/>
                                </p:stCondLst>
                                <p:childTnLst>
                                  <p:par>
                                    <p:cTn id="55" presetID="2" presetClass="entr" presetSubtype="8"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 calcmode="lin" valueType="num">
                                          <p:cBhvr additive="base">
                                            <p:cTn id="57" dur="500" fill="hold"/>
                                            <p:tgtEl>
                                              <p:spTgt spid="30"/>
                                            </p:tgtEl>
                                            <p:attrNameLst>
                                              <p:attrName>ppt_x</p:attrName>
                                            </p:attrNameLst>
                                          </p:cBhvr>
                                          <p:tavLst>
                                            <p:tav tm="0">
                                              <p:val>
                                                <p:strVal val="0-#ppt_w/2"/>
                                              </p:val>
                                            </p:tav>
                                            <p:tav tm="100000">
                                              <p:val>
                                                <p:strVal val="#ppt_x"/>
                                              </p:val>
                                            </p:tav>
                                          </p:tavLst>
                                        </p:anim>
                                        <p:anim calcmode="lin" valueType="num">
                                          <p:cBhvr additive="base">
                                            <p:cTn id="58" dur="500" fill="hold"/>
                                            <p:tgtEl>
                                              <p:spTgt spid="3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1" grpId="0"/>
          <p:bldP spid="22" grpId="0"/>
          <p:bldP spid="26" grpId="0" animBg="1"/>
          <p:bldP spid="30" grpId="0" animBg="1"/>
          <p:bldP spid="42"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2698175" cy="523220"/>
          </a:xfrm>
          <a:prstGeom prst="rect">
            <a:avLst/>
          </a:prstGeom>
        </p:spPr>
        <p:txBody>
          <a:bodyPr wrap="none">
            <a:spAutoFit/>
          </a:bodyPr>
          <a:lstStyle/>
          <a:p>
            <a:r>
              <a:rPr lang="zh-CN" altLang="en-US" sz="2800" b="1" dirty="0">
                <a:solidFill>
                  <a:schemeClr val="bg1"/>
                </a:solidFill>
                <a:cs typeface="+mn-ea"/>
                <a:sym typeface="+mn-lt"/>
              </a:rPr>
              <a:t>怎么评价马克思</a:t>
            </a:r>
          </a:p>
        </p:txBody>
      </p:sp>
      <p:sp>
        <p:nvSpPr>
          <p:cNvPr id="7" name="矩形 6">
            <a:extLst>
              <a:ext uri="{FF2B5EF4-FFF2-40B4-BE49-F238E27FC236}">
                <a16:creationId xmlns:a16="http://schemas.microsoft.com/office/drawing/2014/main" id="{24F2FC28-BC0B-4CC5-9297-D58CD1B4756A}"/>
              </a:ext>
            </a:extLst>
          </p:cNvPr>
          <p:cNvSpPr/>
          <p:nvPr/>
        </p:nvSpPr>
        <p:spPr>
          <a:xfrm>
            <a:off x="6004560" y="1854389"/>
            <a:ext cx="5242560" cy="3785652"/>
          </a:xfrm>
          <a:prstGeom prst="rect">
            <a:avLst/>
          </a:prstGeom>
        </p:spPr>
        <p:txBody>
          <a:bodyPr wrap="square">
            <a:spAutoFit/>
          </a:bodyPr>
          <a:lstStyle/>
          <a:p>
            <a:pPr>
              <a:lnSpc>
                <a:spcPct val="150000"/>
              </a:lnSpc>
            </a:pPr>
            <a:r>
              <a:rPr lang="zh-CN" altLang="en-US" sz="1600" dirty="0">
                <a:latin typeface="微软雅黑" panose="020B0503020204020204" pitchFamily="34" charset="-122"/>
                <a:ea typeface="微软雅黑" panose="020B0503020204020204" pitchFamily="34" charset="-122"/>
              </a:rPr>
              <a:t>“拉法格在回忆马克思时说：“思考是他无上的乐事，他的整个身体都为头脑牺牲了。” </a:t>
            </a:r>
          </a:p>
          <a:p>
            <a:pPr>
              <a:lnSpc>
                <a:spcPct val="150000"/>
              </a:lnSpc>
            </a:pPr>
            <a:r>
              <a:rPr lang="en-US" altLang="zh-CN" sz="1600" dirty="0">
                <a:latin typeface="微软雅黑" panose="020B0503020204020204" pitchFamily="34" charset="-122"/>
                <a:ea typeface="微软雅黑" panose="020B0503020204020204" pitchFamily="34" charset="-122"/>
              </a:rPr>
              <a:t>1999</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9</a:t>
            </a:r>
            <a:r>
              <a:rPr lang="zh-CN" altLang="en-US" sz="1600" dirty="0">
                <a:latin typeface="微软雅黑" panose="020B0503020204020204" pitchFamily="34" charset="-122"/>
                <a:ea typeface="微软雅黑" panose="020B0503020204020204" pitchFamily="34" charset="-122"/>
              </a:rPr>
              <a:t>月，英国广播公司（</a:t>
            </a:r>
            <a:r>
              <a:rPr lang="en-US" altLang="zh-CN" sz="1600" dirty="0">
                <a:latin typeface="微软雅黑" panose="020B0503020204020204" pitchFamily="34" charset="-122"/>
                <a:ea typeface="微软雅黑" panose="020B0503020204020204" pitchFamily="34" charset="-122"/>
              </a:rPr>
              <a:t>BBC</a:t>
            </a:r>
            <a:r>
              <a:rPr lang="zh-CN" altLang="en-US" sz="1600" dirty="0">
                <a:latin typeface="微软雅黑" panose="020B0503020204020204" pitchFamily="34" charset="-122"/>
                <a:ea typeface="微软雅黑" panose="020B0503020204020204" pitchFamily="34" charset="-122"/>
              </a:rPr>
              <a:t>），评选“千年第一思想家”，在全球互联网上公开征询投票一个月。汇集全球投票的结果，马克思位居第一，爱因斯坦第二。 </a:t>
            </a:r>
          </a:p>
          <a:p>
            <a:pPr>
              <a:lnSpc>
                <a:spcPct val="150000"/>
              </a:lnSpc>
            </a:pPr>
            <a:r>
              <a:rPr lang="en-US" altLang="zh-CN" sz="1600" dirty="0">
                <a:latin typeface="微软雅黑" panose="020B0503020204020204" pitchFamily="34" charset="-122"/>
                <a:ea typeface="微软雅黑" panose="020B0503020204020204" pitchFamily="34" charset="-122"/>
              </a:rPr>
              <a:t>2005</a:t>
            </a:r>
            <a:r>
              <a:rPr lang="zh-CN" altLang="en-US" sz="1600" dirty="0">
                <a:latin typeface="微软雅黑" panose="020B0503020204020204" pitchFamily="34" charset="-122"/>
                <a:ea typeface="微软雅黑" panose="020B0503020204020204" pitchFamily="34" charset="-122"/>
              </a:rPr>
              <a:t>年</a:t>
            </a:r>
            <a:r>
              <a:rPr lang="en-US" altLang="zh-CN" sz="1600" dirty="0">
                <a:latin typeface="微软雅黑" panose="020B0503020204020204" pitchFamily="34" charset="-122"/>
                <a:ea typeface="微软雅黑" panose="020B0503020204020204" pitchFamily="34" charset="-122"/>
              </a:rPr>
              <a:t>7</a:t>
            </a:r>
            <a:r>
              <a:rPr lang="zh-CN" altLang="en-US" sz="1600" dirty="0">
                <a:latin typeface="微软雅黑" panose="020B0503020204020204" pitchFamily="34" charset="-122"/>
                <a:ea typeface="微软雅黑" panose="020B0503020204020204" pitchFamily="34" charset="-122"/>
              </a:rPr>
              <a:t>月，英国广播公司以古今最伟大的哲学家为题，调查了</a:t>
            </a:r>
            <a:r>
              <a:rPr lang="en-US" altLang="zh-CN" sz="1600" dirty="0">
                <a:latin typeface="微软雅黑" panose="020B0503020204020204" pitchFamily="34" charset="-122"/>
                <a:ea typeface="微软雅黑" panose="020B0503020204020204" pitchFamily="34" charset="-122"/>
              </a:rPr>
              <a:t>3</a:t>
            </a:r>
            <a:r>
              <a:rPr lang="zh-CN" altLang="en-US" sz="1600" dirty="0">
                <a:latin typeface="微软雅黑" panose="020B0503020204020204" pitchFamily="34" charset="-122"/>
                <a:ea typeface="微软雅黑" panose="020B0503020204020204" pitchFamily="34" charset="-122"/>
              </a:rPr>
              <a:t>万名听众，结果是马克思得票率第一、休谟第二（马克思以</a:t>
            </a:r>
            <a:r>
              <a:rPr lang="en-US" altLang="zh-CN" sz="1600" dirty="0">
                <a:latin typeface="微软雅黑" panose="020B0503020204020204" pitchFamily="34" charset="-122"/>
                <a:ea typeface="微软雅黑" panose="020B0503020204020204" pitchFamily="34" charset="-122"/>
              </a:rPr>
              <a:t>27.93%</a:t>
            </a:r>
            <a:r>
              <a:rPr lang="zh-CN" altLang="en-US" sz="1600" dirty="0">
                <a:latin typeface="微软雅黑" panose="020B0503020204020204" pitchFamily="34" charset="-122"/>
                <a:ea typeface="微软雅黑" panose="020B0503020204020204" pitchFamily="34" charset="-122"/>
              </a:rPr>
              <a:t>的得票率荣登榜首，第二位的苏格兰哲学家休谟得票率为</a:t>
            </a:r>
            <a:r>
              <a:rPr lang="en-US" altLang="zh-CN" sz="1600" dirty="0">
                <a:latin typeface="微软雅黑" panose="020B0503020204020204" pitchFamily="34" charset="-122"/>
                <a:ea typeface="微软雅黑" panose="020B0503020204020204" pitchFamily="34" charset="-122"/>
              </a:rPr>
              <a:t>12.6%</a:t>
            </a:r>
            <a:r>
              <a:rPr lang="zh-CN" altLang="en-US" sz="1600" dirty="0">
                <a:latin typeface="微软雅黑" panose="020B0503020204020204" pitchFamily="34" charset="-122"/>
                <a:ea typeface="微软雅黑" panose="020B0503020204020204" pitchFamily="34" charset="-122"/>
              </a:rPr>
              <a:t>）</a:t>
            </a:r>
          </a:p>
          <a:p>
            <a:pPr>
              <a:lnSpc>
                <a:spcPct val="150000"/>
              </a:lnSpc>
            </a:pPr>
            <a:r>
              <a:rPr lang="zh-CN" altLang="en-US" sz="1600" dirty="0">
                <a:latin typeface="微软雅黑" panose="020B0503020204020204" pitchFamily="34" charset="-122"/>
                <a:ea typeface="微软雅黑" panose="020B0503020204020204" pitchFamily="34" charset="-122"/>
              </a:rPr>
              <a:t>。</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6003" y="1854389"/>
            <a:ext cx="4609539" cy="2933343"/>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1795150762"/>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 presetClass="entr" presetSubtype="4" fill="hold" grpId="0" nodeType="with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2698175" cy="523220"/>
          </a:xfrm>
          <a:prstGeom prst="rect">
            <a:avLst/>
          </a:prstGeom>
        </p:spPr>
        <p:txBody>
          <a:bodyPr wrap="none">
            <a:spAutoFit/>
          </a:bodyPr>
          <a:lstStyle/>
          <a:p>
            <a:r>
              <a:rPr lang="zh-CN" altLang="en-US" sz="2800" b="1" dirty="0">
                <a:solidFill>
                  <a:schemeClr val="bg1"/>
                </a:solidFill>
                <a:cs typeface="+mn-ea"/>
                <a:sym typeface="+mn-lt"/>
              </a:rPr>
              <a:t>怎么评价马克思</a:t>
            </a:r>
          </a:p>
        </p:txBody>
      </p:sp>
      <p:sp>
        <p:nvSpPr>
          <p:cNvPr id="7" name="矩形 6">
            <a:extLst>
              <a:ext uri="{FF2B5EF4-FFF2-40B4-BE49-F238E27FC236}">
                <a16:creationId xmlns:a16="http://schemas.microsoft.com/office/drawing/2014/main" id="{24F2FC28-BC0B-4CC5-9297-D58CD1B4756A}"/>
              </a:ext>
            </a:extLst>
          </p:cNvPr>
          <p:cNvSpPr/>
          <p:nvPr/>
        </p:nvSpPr>
        <p:spPr>
          <a:xfrm>
            <a:off x="1386819" y="1519109"/>
            <a:ext cx="5507197" cy="3742178"/>
          </a:xfrm>
          <a:prstGeom prst="rect">
            <a:avLst/>
          </a:prstGeom>
        </p:spPr>
        <p:txBody>
          <a:bodyPr wrap="square">
            <a:spAutoFit/>
          </a:bodyPr>
          <a:lstStyle/>
          <a:p>
            <a:pPr>
              <a:lnSpc>
                <a:spcPct val="150000"/>
              </a:lnSpc>
            </a:pPr>
            <a:r>
              <a:rPr lang="zh-CN" altLang="zh-CN" sz="1600" dirty="0">
                <a:latin typeface="微软雅黑" panose="020B0503020204020204" pitchFamily="34" charset="-122"/>
                <a:ea typeface="微软雅黑" panose="020B0503020204020204" pitchFamily="34" charset="-122"/>
              </a:rPr>
              <a:t>2005年11月28日，德国电视二台投票评选最伟大的德国人，卡尔·海因里希·马克思名列第3位，仅次于康拉德·阿登纳和马丁·路德。 </a:t>
            </a:r>
            <a:endParaRPr lang="en-US" altLang="zh-CN" sz="1600" dirty="0">
              <a:latin typeface="微软雅黑" panose="020B0503020204020204" pitchFamily="34" charset="-122"/>
              <a:ea typeface="微软雅黑" panose="020B0503020204020204" pitchFamily="34" charset="-122"/>
            </a:endParaRPr>
          </a:p>
          <a:p>
            <a:pPr>
              <a:lnSpc>
                <a:spcPct val="150000"/>
              </a:lnSpc>
            </a:pPr>
            <a:endParaRPr lang="zh-CN" altLang="zh-CN" sz="1600" dirty="0">
              <a:latin typeface="微软雅黑" panose="020B0503020204020204" pitchFamily="34" charset="-122"/>
              <a:ea typeface="微软雅黑" panose="020B0503020204020204" pitchFamily="34" charset="-122"/>
            </a:endParaRPr>
          </a:p>
          <a:p>
            <a:pPr>
              <a:lnSpc>
                <a:spcPct val="150000"/>
              </a:lnSpc>
            </a:pPr>
            <a:r>
              <a:rPr lang="zh-CN" altLang="zh-CN" sz="1600" dirty="0">
                <a:latin typeface="微软雅黑" panose="020B0503020204020204" pitchFamily="34" charset="-122"/>
                <a:ea typeface="微软雅黑" panose="020B0503020204020204" pitchFamily="34" charset="-122"/>
              </a:rPr>
              <a:t>以色列总统佩雷斯谈到马克思主义的诞生时曾经说过：在共产党的领导人中，有许多的犹太人，包括卡尔·马克思本人，托洛茨基、基诺维耶夫、加密涅夫、还有苏维埃俄国的第一任主席斯维尔德洛夫。他们认为，犹太人之所以受苦受难，那是因为世界被分裂了，世界在危机中分裂，也因为不同的国家，不同的宗教分裂。所以我们要创造一个新的世界。</a:t>
            </a:r>
          </a:p>
        </p:txBody>
      </p:sp>
      <p:pic>
        <p:nvPicPr>
          <p:cNvPr id="3" name="图片 2">
            <a:extLst>
              <a:ext uri="{FF2B5EF4-FFF2-40B4-BE49-F238E27FC236}">
                <a16:creationId xmlns:a16="http://schemas.microsoft.com/office/drawing/2014/main" id="{E3825D58-9544-4A03-B30B-49E65BCC2062}"/>
              </a:ext>
            </a:extLst>
          </p:cNvPr>
          <p:cNvPicPr>
            <a:picLocks noChangeAspect="1"/>
          </p:cNvPicPr>
          <p:nvPr/>
        </p:nvPicPr>
        <p:blipFill>
          <a:blip r:embed="rId3"/>
          <a:stretch>
            <a:fillRect/>
          </a:stretch>
        </p:blipFill>
        <p:spPr>
          <a:xfrm flipH="1">
            <a:off x="7749316" y="1936457"/>
            <a:ext cx="2880583" cy="416540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1730847137"/>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46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46000">
                                          <p:cBhvr additive="base">
                                            <p:cTn id="1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3705"/>
            <a:ext cx="12248709" cy="2879179"/>
          </a:xfrm>
          <a:prstGeom prst="rect">
            <a:avLst/>
          </a:prstGeom>
        </p:spPr>
      </p:pic>
      <p:sp>
        <p:nvSpPr>
          <p:cNvPr id="8" name="矩形 7">
            <a:extLst>
              <a:ext uri="{FF2B5EF4-FFF2-40B4-BE49-F238E27FC236}">
                <a16:creationId xmlns:a16="http://schemas.microsoft.com/office/drawing/2014/main" id="{4D00D6A5-1925-46AD-845F-DBD6AB9F62C5}"/>
              </a:ext>
            </a:extLst>
          </p:cNvPr>
          <p:cNvSpPr/>
          <p:nvPr/>
        </p:nvSpPr>
        <p:spPr>
          <a:xfrm>
            <a:off x="4180194" y="5000414"/>
            <a:ext cx="3187428" cy="369332"/>
          </a:xfrm>
          <a:prstGeom prst="rect">
            <a:avLst/>
          </a:prstGeom>
        </p:spPr>
        <p:txBody>
          <a:bodyPr wrap="square">
            <a:spAutoFit/>
          </a:bodyPr>
          <a:lstStyle/>
          <a:p>
            <a:r>
              <a:rPr lang="zh-CN" altLang="en-US" b="1" i="0" dirty="0">
                <a:solidFill>
                  <a:srgbClr val="D61B23"/>
                </a:solidFill>
                <a:effectLst/>
                <a:cs typeface="+mn-ea"/>
                <a:sym typeface="+mn-lt"/>
              </a:rPr>
              <a:t>学习马克思主义伟大精神</a:t>
            </a:r>
            <a:endParaRPr lang="zh-CN" altLang="en-US" dirty="0">
              <a:solidFill>
                <a:srgbClr val="D61B23"/>
              </a:solidFill>
              <a:cs typeface="+mn-ea"/>
              <a:sym typeface="+mn-lt"/>
            </a:endParaRPr>
          </a:p>
        </p:txBody>
      </p:sp>
      <p:pic>
        <p:nvPicPr>
          <p:cNvPr id="4" name="图片 3"/>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233948">
            <a:off x="3722639" y="4807397"/>
            <a:ext cx="436422" cy="636427"/>
          </a:xfrm>
          <a:prstGeom prst="rect">
            <a:avLst/>
          </a:prstGeom>
        </p:spPr>
      </p:pic>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a:stretch/>
        </p:blipFill>
        <p:spPr>
          <a:xfrm rot="233948">
            <a:off x="6910065" y="4807397"/>
            <a:ext cx="436422" cy="636427"/>
          </a:xfrm>
          <a:prstGeom prst="rect">
            <a:avLst/>
          </a:prstGeom>
        </p:spPr>
      </p:pic>
      <p:sp>
        <p:nvSpPr>
          <p:cNvPr id="14" name="矩形 13">
            <a:extLst>
              <a:ext uri="{FF2B5EF4-FFF2-40B4-BE49-F238E27FC236}">
                <a16:creationId xmlns:a16="http://schemas.microsoft.com/office/drawing/2014/main" id="{4D00D6A5-1925-46AD-845F-DBD6AB9F62C5}"/>
              </a:ext>
            </a:extLst>
          </p:cNvPr>
          <p:cNvSpPr/>
          <p:nvPr/>
        </p:nvSpPr>
        <p:spPr>
          <a:xfrm>
            <a:off x="4273899" y="2138092"/>
            <a:ext cx="5843266" cy="3046988"/>
          </a:xfrm>
          <a:prstGeom prst="rect">
            <a:avLst/>
          </a:prstGeom>
        </p:spPr>
        <p:txBody>
          <a:bodyPr wrap="none">
            <a:spAutoFit/>
          </a:bodyPr>
          <a:lstStyle/>
          <a:p>
            <a:r>
              <a:rPr lang="zh-CN" altLang="en-US" sz="9600" b="1" dirty="0">
                <a:solidFill>
                  <a:srgbClr val="D8171A"/>
                </a:solidFill>
                <a:latin typeface="+mj-ea"/>
                <a:ea typeface="+mj-ea"/>
                <a:cs typeface="+mn-ea"/>
                <a:sym typeface="+mn-lt"/>
              </a:rPr>
              <a:t>演讲完毕  </a:t>
            </a:r>
            <a:endParaRPr lang="en-US" altLang="zh-CN" sz="9600" b="1" dirty="0">
              <a:solidFill>
                <a:srgbClr val="D8171A"/>
              </a:solidFill>
              <a:latin typeface="+mj-ea"/>
              <a:ea typeface="+mj-ea"/>
              <a:cs typeface="+mn-ea"/>
              <a:sym typeface="+mn-lt"/>
            </a:endParaRPr>
          </a:p>
          <a:p>
            <a:r>
              <a:rPr lang="zh-CN" altLang="en-US" sz="9600" b="1" dirty="0">
                <a:solidFill>
                  <a:srgbClr val="D8171A"/>
                </a:solidFill>
                <a:latin typeface="+mj-ea"/>
                <a:ea typeface="+mj-ea"/>
                <a:cs typeface="+mn-ea"/>
                <a:sym typeface="+mn-lt"/>
              </a:rPr>
              <a:t>感谢聆听</a:t>
            </a:r>
          </a:p>
        </p:txBody>
      </p:sp>
      <p:pic>
        <p:nvPicPr>
          <p:cNvPr id="12" name="图片 11">
            <a:extLst>
              <a:ext uri="{FF2B5EF4-FFF2-40B4-BE49-F238E27FC236}">
                <a16:creationId xmlns:a16="http://schemas.microsoft.com/office/drawing/2014/main" id="{D839A337-E8A1-459A-B877-6726BFCE8E7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flipH="1">
            <a:off x="-147901" y="2891246"/>
            <a:ext cx="3799414" cy="3966754"/>
          </a:xfrm>
          <a:prstGeom prst="rect">
            <a:avLst/>
          </a:prstGeom>
        </p:spPr>
      </p:pic>
      <p:pic>
        <p:nvPicPr>
          <p:cNvPr id="15" name="图片 14">
            <a:extLst>
              <a:ext uri="{FF2B5EF4-FFF2-40B4-BE49-F238E27FC236}">
                <a16:creationId xmlns:a16="http://schemas.microsoft.com/office/drawing/2014/main" id="{29F49051-F4E9-439A-961F-F573DE503E4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580357" y="-641215"/>
            <a:ext cx="9597048" cy="3730027"/>
          </a:xfrm>
          <a:prstGeom prst="rect">
            <a:avLst/>
          </a:prstGeom>
        </p:spPr>
      </p:pic>
    </p:spTree>
    <p:extLst>
      <p:ext uri="{BB962C8B-B14F-4D97-AF65-F5344CB8AC3E}">
        <p14:creationId xmlns:p14="http://schemas.microsoft.com/office/powerpoint/2010/main" val="104806220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iterate type="lt">
                                    <p:tmPct val="10000"/>
                                  </p:iterate>
                                  <p:childTnLst>
                                    <p:set>
                                      <p:cBhvr>
                                        <p:cTn id="6" dur="1" fill="hold">
                                          <p:stCondLst>
                                            <p:cond delay="0"/>
                                          </p:stCondLst>
                                        </p:cTn>
                                        <p:tgtEl>
                                          <p:spTgt spid="14"/>
                                        </p:tgtEl>
                                        <p:attrNameLst>
                                          <p:attrName>style.visibility</p:attrName>
                                        </p:attrNameLst>
                                      </p:cBhvr>
                                      <p:to>
                                        <p:strVal val="visible"/>
                                      </p:to>
                                    </p:set>
                                    <p:animScale>
                                      <p:cBhvr>
                                        <p:cTn id="7"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4"/>
                                        </p:tgtEl>
                                        <p:attrNameLst>
                                          <p:attrName>ppt_x</p:attrName>
                                          <p:attrName>ppt_y</p:attrName>
                                        </p:attrNameLst>
                                      </p:cBhvr>
                                    </p:animMotion>
                                    <p:animEffect transition="in" filter="fade">
                                      <p:cBhvr>
                                        <p:cTn id="9" dur="1000"/>
                                        <p:tgtEl>
                                          <p:spTgt spid="14"/>
                                        </p:tgtEl>
                                      </p:cBhvr>
                                    </p:animEffect>
                                  </p:childTnLst>
                                </p:cTn>
                              </p:par>
                            </p:childTnLst>
                          </p:cTn>
                        </p:par>
                        <p:par>
                          <p:cTn id="10" fill="hold">
                            <p:stCondLst>
                              <p:cond delay="1700"/>
                            </p:stCondLst>
                            <p:childTnLst>
                              <p:par>
                                <p:cTn id="11" presetID="16" presetClass="entr" presetSubtype="21"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Effect transition="in" filter="barn(inVertical)">
                                      <p:cBhvr>
                                        <p:cTn id="13" dur="500"/>
                                        <p:tgtEl>
                                          <p:spTgt spid="13"/>
                                        </p:tgtEl>
                                      </p:cBhvr>
                                    </p:animEffect>
                                  </p:childTnLst>
                                </p:cTn>
                              </p:par>
                            </p:childTnLst>
                          </p:cTn>
                        </p:par>
                        <p:par>
                          <p:cTn id="14" fill="hold">
                            <p:stCondLst>
                              <p:cond delay="2200"/>
                            </p:stCondLst>
                            <p:childTnLst>
                              <p:par>
                                <p:cTn id="15" presetID="16" presetClass="entr" presetSubtype="21"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arn(inVertical)">
                                      <p:cBhvr>
                                        <p:cTn id="17" dur="500"/>
                                        <p:tgtEl>
                                          <p:spTgt spid="4"/>
                                        </p:tgtEl>
                                      </p:cBhvr>
                                    </p:animEffect>
                                  </p:childTnLst>
                                </p:cTn>
                              </p:par>
                            </p:childTnLst>
                          </p:cTn>
                        </p:par>
                        <p:par>
                          <p:cTn id="18" fill="hold">
                            <p:stCondLst>
                              <p:cond delay="2700"/>
                            </p:stCondLst>
                            <p:childTnLst>
                              <p:par>
                                <p:cTn id="19" presetID="52" presetClass="entr" presetSubtype="0" fill="hold" grpId="0" nodeType="afterEffect">
                                  <p:stCondLst>
                                    <p:cond delay="0"/>
                                  </p:stCondLst>
                                  <p:iterate type="lt">
                                    <p:tmPct val="10000"/>
                                  </p:iterate>
                                  <p:childTnLst>
                                    <p:set>
                                      <p:cBhvr>
                                        <p:cTn id="20" dur="1" fill="hold">
                                          <p:stCondLst>
                                            <p:cond delay="0"/>
                                          </p:stCondLst>
                                        </p:cTn>
                                        <p:tgtEl>
                                          <p:spTgt spid="8"/>
                                        </p:tgtEl>
                                        <p:attrNameLst>
                                          <p:attrName>style.visibility</p:attrName>
                                        </p:attrNameLst>
                                      </p:cBhvr>
                                      <p:to>
                                        <p:strVal val="visible"/>
                                      </p:to>
                                    </p:set>
                                    <p:animScale>
                                      <p:cBhvr>
                                        <p:cTn id="21" dur="1000" decel="50000" fill="hold">
                                          <p:stCondLst>
                                            <p:cond delay="0"/>
                                          </p:stCondLst>
                                        </p:cTn>
                                        <p:tgtEl>
                                          <p:spTgt spid="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1000" decel="50000" fill="hold">
                                          <p:stCondLst>
                                            <p:cond delay="0"/>
                                          </p:stCondLst>
                                        </p:cTn>
                                        <p:tgtEl>
                                          <p:spTgt spid="8"/>
                                        </p:tgtEl>
                                        <p:attrNameLst>
                                          <p:attrName>ppt_x</p:attrName>
                                          <p:attrName>ppt_y</p:attrName>
                                        </p:attrNameLst>
                                      </p:cBhvr>
                                    </p:animMotion>
                                    <p:animEffect transition="in" filter="fade">
                                      <p:cBhvr>
                                        <p:cTn id="23"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1CAE464-4C32-41B2-A58A-57F95B13DC9A}"/>
              </a:ext>
            </a:extLst>
          </p:cNvPr>
          <p:cNvSpPr/>
          <p:nvPr/>
        </p:nvSpPr>
        <p:spPr>
          <a:xfrm>
            <a:off x="3271248" y="3358672"/>
            <a:ext cx="6205971" cy="1200693"/>
          </a:xfrm>
          <a:prstGeom prst="rect">
            <a:avLst/>
          </a:prstGeom>
          <a:noFill/>
          <a:ln w="12700" cap="flat" cmpd="sng" algn="ctr">
            <a:noFill/>
            <a:prstDash val="solid"/>
          </a:ln>
          <a:effectLst/>
        </p:spPr>
        <p:txBody>
          <a:bodyPr lIns="91440" tIns="45720" rIns="91440" bIns="45720" rtlCol="0" anchor="ctr"/>
          <a:lstStyle/>
          <a:p>
            <a:pPr algn="ctr" defTabSz="1218323"/>
            <a:r>
              <a:rPr lang="zh-CN" altLang="en-US" sz="5400" b="1" kern="0" dirty="0">
                <a:solidFill>
                  <a:srgbClr val="D60000"/>
                </a:solidFill>
                <a:latin typeface="微软雅黑" panose="020B0503020204020204" pitchFamily="34" charset="-122"/>
                <a:ea typeface="微软雅黑" panose="020B0503020204020204" pitchFamily="34" charset="-122"/>
              </a:rPr>
              <a:t>马克思是谁</a:t>
            </a:r>
          </a:p>
        </p:txBody>
      </p:sp>
      <p:sp>
        <p:nvSpPr>
          <p:cNvPr id="9" name="圆角矩形 10">
            <a:extLst>
              <a:ext uri="{FF2B5EF4-FFF2-40B4-BE49-F238E27FC236}">
                <a16:creationId xmlns:a16="http://schemas.microsoft.com/office/drawing/2014/main" id="{2579DF92-EA1E-4332-A2E9-245D86BB6E79}"/>
              </a:ext>
            </a:extLst>
          </p:cNvPr>
          <p:cNvSpPr/>
          <p:nvPr/>
        </p:nvSpPr>
        <p:spPr>
          <a:xfrm>
            <a:off x="3163576" y="2924712"/>
            <a:ext cx="6477000" cy="1881469"/>
          </a:xfrm>
          <a:prstGeom prst="roundRect">
            <a:avLst>
              <a:gd name="adj" fmla="val 6579"/>
            </a:avLst>
          </a:prstGeom>
          <a:noFill/>
          <a:ln w="12700">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pic>
        <p:nvPicPr>
          <p:cNvPr id="10" name="Picture 7" descr="C:\Users\Administrator\Desktop\j08.png">
            <a:extLst>
              <a:ext uri="{FF2B5EF4-FFF2-40B4-BE49-F238E27FC236}">
                <a16:creationId xmlns:a16="http://schemas.microsoft.com/office/drawing/2014/main" id="{21BA86F9-AAEF-4BA1-95FA-D5755627ED5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5828" y="1093449"/>
            <a:ext cx="1652497" cy="1237588"/>
          </a:xfrm>
          <a:prstGeom prst="rect">
            <a:avLst/>
          </a:prstGeom>
          <a:noFill/>
          <a:extLst>
            <a:ext uri="{909E8E84-426E-40DD-AFC4-6F175D3DCCD1}">
              <a14:hiddenFill xmlns:a14="http://schemas.microsoft.com/office/drawing/2010/main">
                <a:solidFill>
                  <a:srgbClr val="FFFFFF"/>
                </a:solidFill>
              </a14:hiddenFill>
            </a:ext>
          </a:extLst>
        </p:spPr>
      </p:pic>
      <p:sp>
        <p:nvSpPr>
          <p:cNvPr id="11" name="剪去单角的矩形 3">
            <a:extLst>
              <a:ext uri="{FF2B5EF4-FFF2-40B4-BE49-F238E27FC236}">
                <a16:creationId xmlns:a16="http://schemas.microsoft.com/office/drawing/2014/main" id="{ED2748FB-53A0-4F76-BD40-917260261E9A}"/>
              </a:ext>
            </a:extLst>
          </p:cNvPr>
          <p:cNvSpPr/>
          <p:nvPr/>
        </p:nvSpPr>
        <p:spPr>
          <a:xfrm>
            <a:off x="4395474" y="2480213"/>
            <a:ext cx="4013203" cy="444500"/>
          </a:xfrm>
          <a:prstGeom prst="trapezoid">
            <a:avLst>
              <a:gd name="adj" fmla="val 46134"/>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A80000"/>
              </a:solidFill>
              <a:latin typeface="微软雅黑" panose="020B0503020204020204" pitchFamily="34" charset="-122"/>
              <a:ea typeface="微软雅黑" panose="020B0503020204020204" pitchFamily="34" charset="-122"/>
            </a:endParaRPr>
          </a:p>
        </p:txBody>
      </p:sp>
      <p:sp>
        <p:nvSpPr>
          <p:cNvPr id="12" name="剪去单角的矩形 3">
            <a:extLst>
              <a:ext uri="{FF2B5EF4-FFF2-40B4-BE49-F238E27FC236}">
                <a16:creationId xmlns:a16="http://schemas.microsoft.com/office/drawing/2014/main" id="{47C0D380-6B01-41D9-9A1C-587C832155F5}"/>
              </a:ext>
            </a:extLst>
          </p:cNvPr>
          <p:cNvSpPr/>
          <p:nvPr/>
        </p:nvSpPr>
        <p:spPr>
          <a:xfrm>
            <a:off x="4395474" y="2480212"/>
            <a:ext cx="4013203" cy="825499"/>
          </a:xfrm>
          <a:prstGeom prst="trapezoid">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F2F3FA88-2626-46D6-BBB9-329C32102965}"/>
              </a:ext>
            </a:extLst>
          </p:cNvPr>
          <p:cNvSpPr/>
          <p:nvPr/>
        </p:nvSpPr>
        <p:spPr>
          <a:xfrm>
            <a:off x="5057926" y="2431661"/>
            <a:ext cx="2688299" cy="905519"/>
          </a:xfrm>
          <a:prstGeom prst="rect">
            <a:avLst/>
          </a:prstGeom>
          <a:noFill/>
          <a:ln w="12700" cap="flat" cmpd="sng" algn="ctr">
            <a:noFill/>
            <a:prstDash val="solid"/>
          </a:ln>
          <a:effectLst/>
        </p:spPr>
        <p:txBody>
          <a:bodyPr lIns="91440" tIns="45720" rIns="91440" bIns="45720" rtlCol="0" anchor="ctr"/>
          <a:lstStyle/>
          <a:p>
            <a:pPr algn="ctr" defTabSz="1218323"/>
            <a:r>
              <a:rPr lang="zh-CN" altLang="en-US" sz="4267" b="1" kern="0" dirty="0">
                <a:solidFill>
                  <a:schemeClr val="bg1"/>
                </a:solidFill>
                <a:latin typeface="微软雅黑" panose="020B0503020204020204" pitchFamily="34" charset="-122"/>
                <a:ea typeface="微软雅黑" panose="020B0503020204020204" pitchFamily="34" charset="-122"/>
              </a:rPr>
              <a:t>第一部分</a:t>
            </a:r>
          </a:p>
        </p:txBody>
      </p:sp>
      <p:pic>
        <p:nvPicPr>
          <p:cNvPr id="17" name="图片 16">
            <a:extLst>
              <a:ext uri="{FF2B5EF4-FFF2-40B4-BE49-F238E27FC236}">
                <a16:creationId xmlns:a16="http://schemas.microsoft.com/office/drawing/2014/main" id="{BD68D0E0-F065-42D7-B287-F986F5B5419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47901" y="2891246"/>
            <a:ext cx="3799414" cy="3966754"/>
          </a:xfrm>
          <a:prstGeom prst="rect">
            <a:avLst/>
          </a:prstGeom>
        </p:spPr>
      </p:pic>
      <p:pic>
        <p:nvPicPr>
          <p:cNvPr id="18" name="图片 17">
            <a:extLst>
              <a:ext uri="{FF2B5EF4-FFF2-40B4-BE49-F238E27FC236}">
                <a16:creationId xmlns:a16="http://schemas.microsoft.com/office/drawing/2014/main" id="{1E543CA4-F364-4AB7-91D7-EE22D8302DB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0357" y="-641215"/>
            <a:ext cx="9597048" cy="3730027"/>
          </a:xfrm>
          <a:prstGeom prst="rect">
            <a:avLst/>
          </a:prstGeom>
        </p:spPr>
      </p:pic>
    </p:spTree>
    <p:extLst>
      <p:ext uri="{BB962C8B-B14F-4D97-AF65-F5344CB8AC3E}">
        <p14:creationId xmlns:p14="http://schemas.microsoft.com/office/powerpoint/2010/main" val="282967462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10"/>
                                        </p:tgtEl>
                                      </p:cBhvr>
                                    </p:animEffect>
                                    <p:animScale>
                                      <p:cBhvr>
                                        <p:cTn id="13" dur="250" autoRev="1" fill="hold"/>
                                        <p:tgtEl>
                                          <p:spTgt spid="10"/>
                                        </p:tgtEl>
                                      </p:cBhvr>
                                      <p:by x="105000" y="105000"/>
                                    </p:animScale>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500"/>
                            </p:stCondLst>
                            <p:childTnLst>
                              <p:par>
                                <p:cTn id="33" presetID="16" presetClass="entr" presetSubtype="37"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arn(outVertical)">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animBg="1"/>
      <p:bldP spid="11" grpId="0" animBg="1"/>
      <p:bldP spid="12" grpId="0" animBg="1"/>
      <p:bldP spid="1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1980029" cy="523220"/>
          </a:xfrm>
          <a:prstGeom prst="rect">
            <a:avLst/>
          </a:prstGeom>
        </p:spPr>
        <p:txBody>
          <a:bodyPr wrap="none">
            <a:spAutoFit/>
          </a:bodyPr>
          <a:lstStyle/>
          <a:p>
            <a:r>
              <a:rPr lang="zh-CN" altLang="en-US" sz="2800" b="1" dirty="0">
                <a:solidFill>
                  <a:schemeClr val="bg1"/>
                </a:solidFill>
                <a:cs typeface="+mn-ea"/>
                <a:sym typeface="+mn-lt"/>
              </a:rPr>
              <a:t>马克思是谁</a:t>
            </a:r>
          </a:p>
        </p:txBody>
      </p:sp>
      <p:sp>
        <p:nvSpPr>
          <p:cNvPr id="7" name="矩形 6">
            <a:extLst>
              <a:ext uri="{FF2B5EF4-FFF2-40B4-BE49-F238E27FC236}">
                <a16:creationId xmlns:a16="http://schemas.microsoft.com/office/drawing/2014/main" id="{24F2FC28-BC0B-4CC5-9297-D58CD1B4756A}"/>
              </a:ext>
            </a:extLst>
          </p:cNvPr>
          <p:cNvSpPr/>
          <p:nvPr/>
        </p:nvSpPr>
        <p:spPr>
          <a:xfrm>
            <a:off x="5007245" y="2100822"/>
            <a:ext cx="5144966" cy="1895519"/>
          </a:xfrm>
          <a:prstGeom prst="rect">
            <a:avLst/>
          </a:prstGeom>
        </p:spPr>
        <p:txBody>
          <a:bodyPr wrap="square">
            <a:spAutoFit/>
          </a:bodyPr>
          <a:lstStyle/>
          <a:p>
            <a:pPr algn="just">
              <a:lnSpc>
                <a:spcPct val="150000"/>
              </a:lnSpc>
            </a:pPr>
            <a:r>
              <a:rPr lang="zh-CN" altLang="en-US" sz="1600" dirty="0">
                <a:solidFill>
                  <a:srgbClr val="565656"/>
                </a:solidFill>
                <a:latin typeface="+mj-ea"/>
                <a:ea typeface="+mj-ea"/>
                <a:cs typeface="+mn-ea"/>
                <a:sym typeface="+mn-lt"/>
              </a:rPr>
              <a:t>卡尔</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马克思，全名卡尔</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海因里希</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马克思（德语：</a:t>
            </a:r>
            <a:r>
              <a:rPr lang="en-US" altLang="zh-CN" sz="1600" dirty="0">
                <a:solidFill>
                  <a:srgbClr val="565656"/>
                </a:solidFill>
                <a:latin typeface="+mj-ea"/>
                <a:ea typeface="+mj-ea"/>
                <a:cs typeface="+mn-ea"/>
                <a:sym typeface="+mn-lt"/>
              </a:rPr>
              <a:t>Karl Heinrich Marx</a:t>
            </a:r>
            <a:r>
              <a:rPr lang="zh-CN" altLang="en-US" sz="1600" dirty="0">
                <a:solidFill>
                  <a:srgbClr val="565656"/>
                </a:solidFill>
                <a:latin typeface="+mj-ea"/>
                <a:ea typeface="+mj-ea"/>
                <a:cs typeface="+mn-ea"/>
                <a:sym typeface="+mn-lt"/>
              </a:rPr>
              <a:t>，</a:t>
            </a:r>
            <a:r>
              <a:rPr lang="en-US" altLang="zh-CN" sz="1600" dirty="0">
                <a:solidFill>
                  <a:srgbClr val="565656"/>
                </a:solidFill>
                <a:latin typeface="+mj-ea"/>
                <a:ea typeface="+mj-ea"/>
                <a:cs typeface="+mn-ea"/>
                <a:sym typeface="+mn-lt"/>
              </a:rPr>
              <a:t>1818</a:t>
            </a:r>
            <a:r>
              <a:rPr lang="zh-CN" altLang="en-US" sz="1600" dirty="0">
                <a:solidFill>
                  <a:srgbClr val="565656"/>
                </a:solidFill>
                <a:latin typeface="+mj-ea"/>
                <a:ea typeface="+mj-ea"/>
                <a:cs typeface="+mn-ea"/>
                <a:sym typeface="+mn-lt"/>
              </a:rPr>
              <a:t>年</a:t>
            </a:r>
            <a:r>
              <a:rPr lang="en-US" altLang="zh-CN" sz="1600" dirty="0">
                <a:solidFill>
                  <a:srgbClr val="565656"/>
                </a:solidFill>
                <a:latin typeface="+mj-ea"/>
                <a:ea typeface="+mj-ea"/>
                <a:cs typeface="+mn-ea"/>
                <a:sym typeface="+mn-lt"/>
              </a:rPr>
              <a:t>5</a:t>
            </a:r>
            <a:r>
              <a:rPr lang="zh-CN" altLang="en-US" sz="1600" dirty="0">
                <a:solidFill>
                  <a:srgbClr val="565656"/>
                </a:solidFill>
                <a:latin typeface="+mj-ea"/>
                <a:ea typeface="+mj-ea"/>
                <a:cs typeface="+mn-ea"/>
                <a:sym typeface="+mn-lt"/>
              </a:rPr>
              <a:t>月</a:t>
            </a:r>
            <a:r>
              <a:rPr lang="en-US" altLang="zh-CN" sz="1600" dirty="0">
                <a:solidFill>
                  <a:srgbClr val="565656"/>
                </a:solidFill>
                <a:latin typeface="+mj-ea"/>
                <a:ea typeface="+mj-ea"/>
                <a:cs typeface="+mn-ea"/>
                <a:sym typeface="+mn-lt"/>
              </a:rPr>
              <a:t>5</a:t>
            </a:r>
            <a:r>
              <a:rPr lang="zh-CN" altLang="en-US" sz="1600" dirty="0">
                <a:solidFill>
                  <a:srgbClr val="565656"/>
                </a:solidFill>
                <a:latin typeface="+mj-ea"/>
                <a:ea typeface="+mj-ea"/>
                <a:cs typeface="+mn-ea"/>
                <a:sym typeface="+mn-lt"/>
              </a:rPr>
              <a:t>日－</a:t>
            </a:r>
            <a:r>
              <a:rPr lang="en-US" altLang="zh-CN" sz="1600" dirty="0">
                <a:solidFill>
                  <a:srgbClr val="565656"/>
                </a:solidFill>
                <a:latin typeface="+mj-ea"/>
                <a:ea typeface="+mj-ea"/>
                <a:cs typeface="+mn-ea"/>
                <a:sym typeface="+mn-lt"/>
              </a:rPr>
              <a:t>1883</a:t>
            </a:r>
            <a:r>
              <a:rPr lang="zh-CN" altLang="en-US" sz="1600" dirty="0">
                <a:solidFill>
                  <a:srgbClr val="565656"/>
                </a:solidFill>
                <a:latin typeface="+mj-ea"/>
                <a:ea typeface="+mj-ea"/>
                <a:cs typeface="+mn-ea"/>
                <a:sym typeface="+mn-lt"/>
              </a:rPr>
              <a:t>年</a:t>
            </a:r>
            <a:r>
              <a:rPr lang="en-US" altLang="zh-CN" sz="1600" dirty="0">
                <a:solidFill>
                  <a:srgbClr val="565656"/>
                </a:solidFill>
                <a:latin typeface="+mj-ea"/>
                <a:ea typeface="+mj-ea"/>
                <a:cs typeface="+mn-ea"/>
                <a:sym typeface="+mn-lt"/>
              </a:rPr>
              <a:t>3</a:t>
            </a:r>
            <a:r>
              <a:rPr lang="zh-CN" altLang="en-US" sz="1600" dirty="0">
                <a:solidFill>
                  <a:srgbClr val="565656"/>
                </a:solidFill>
                <a:latin typeface="+mj-ea"/>
                <a:ea typeface="+mj-ea"/>
                <a:cs typeface="+mn-ea"/>
                <a:sym typeface="+mn-lt"/>
              </a:rPr>
              <a:t>月</a:t>
            </a:r>
            <a:r>
              <a:rPr lang="en-US" altLang="zh-CN" sz="1600" dirty="0">
                <a:solidFill>
                  <a:srgbClr val="565656"/>
                </a:solidFill>
                <a:latin typeface="+mj-ea"/>
                <a:ea typeface="+mj-ea"/>
                <a:cs typeface="+mn-ea"/>
                <a:sym typeface="+mn-lt"/>
              </a:rPr>
              <a:t>14</a:t>
            </a:r>
            <a:r>
              <a:rPr lang="zh-CN" altLang="en-US" sz="1600" dirty="0">
                <a:solidFill>
                  <a:srgbClr val="565656"/>
                </a:solidFill>
                <a:latin typeface="+mj-ea"/>
                <a:ea typeface="+mj-ea"/>
                <a:cs typeface="+mn-ea"/>
                <a:sym typeface="+mn-lt"/>
              </a:rPr>
              <a:t>日），马克思主义的创始人之一，第一国际的组织者和领导者，被称为全世界无产阶级和劳动人民的伟大导师 ，无产阶级的精神领袖，国际共产主义运动的先驱。</a:t>
            </a:r>
          </a:p>
        </p:txBody>
      </p:sp>
      <p:pic>
        <p:nvPicPr>
          <p:cNvPr id="3" name="图片 2">
            <a:extLst>
              <a:ext uri="{FF2B5EF4-FFF2-40B4-BE49-F238E27FC236}">
                <a16:creationId xmlns:a16="http://schemas.microsoft.com/office/drawing/2014/main" id="{5696186A-04EB-4603-B569-EB582CCD7CF3}"/>
              </a:ext>
            </a:extLst>
          </p:cNvPr>
          <p:cNvPicPr>
            <a:picLocks noChangeAspect="1"/>
          </p:cNvPicPr>
          <p:nvPr/>
        </p:nvPicPr>
        <p:blipFill>
          <a:blip r:embed="rId3"/>
          <a:stretch>
            <a:fillRect/>
          </a:stretch>
        </p:blipFill>
        <p:spPr>
          <a:xfrm flipH="1">
            <a:off x="1256537" y="1480646"/>
            <a:ext cx="3019371" cy="352865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65485579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46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46000">
                                          <p:cBhvr additive="base">
                                            <p:cTn id="1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1980029" cy="523220"/>
          </a:xfrm>
          <a:prstGeom prst="rect">
            <a:avLst/>
          </a:prstGeom>
        </p:spPr>
        <p:txBody>
          <a:bodyPr wrap="none">
            <a:spAutoFit/>
          </a:bodyPr>
          <a:lstStyle/>
          <a:p>
            <a:r>
              <a:rPr lang="zh-CN" altLang="en-US" sz="2800" b="1" dirty="0">
                <a:solidFill>
                  <a:schemeClr val="bg1"/>
                </a:solidFill>
                <a:cs typeface="+mn-ea"/>
                <a:sym typeface="+mn-lt"/>
              </a:rPr>
              <a:t>马克思是谁</a:t>
            </a:r>
          </a:p>
        </p:txBody>
      </p:sp>
      <p:sp>
        <p:nvSpPr>
          <p:cNvPr id="7" name="矩形 6">
            <a:extLst>
              <a:ext uri="{FF2B5EF4-FFF2-40B4-BE49-F238E27FC236}">
                <a16:creationId xmlns:a16="http://schemas.microsoft.com/office/drawing/2014/main" id="{24F2FC28-BC0B-4CC5-9297-D58CD1B4756A}"/>
              </a:ext>
            </a:extLst>
          </p:cNvPr>
          <p:cNvSpPr/>
          <p:nvPr/>
        </p:nvSpPr>
        <p:spPr>
          <a:xfrm>
            <a:off x="1442243" y="1803000"/>
            <a:ext cx="5144966" cy="2634183"/>
          </a:xfrm>
          <a:prstGeom prst="rect">
            <a:avLst/>
          </a:prstGeom>
        </p:spPr>
        <p:txBody>
          <a:bodyPr wrap="square">
            <a:spAutoFit/>
          </a:bodyPr>
          <a:lstStyle/>
          <a:p>
            <a:pPr algn="just">
              <a:lnSpc>
                <a:spcPct val="150000"/>
              </a:lnSpc>
            </a:pPr>
            <a:r>
              <a:rPr lang="zh-CN" altLang="en-US" sz="1600" dirty="0">
                <a:solidFill>
                  <a:srgbClr val="565656"/>
                </a:solidFill>
                <a:latin typeface="+mj-ea"/>
                <a:ea typeface="+mj-ea"/>
                <a:cs typeface="+mn-ea"/>
                <a:sym typeface="+mn-lt"/>
              </a:rPr>
              <a:t>马克思是德国伟大的思想家、政治家、哲学家、经济学家、革命家和社会学家。主要著作有</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资本论</a:t>
            </a:r>
            <a:r>
              <a:rPr lang="en-US" altLang="zh-CN" sz="1600" dirty="0">
                <a:solidFill>
                  <a:srgbClr val="565656"/>
                </a:solidFill>
                <a:latin typeface="+mj-ea"/>
                <a:ea typeface="+mj-ea"/>
                <a:cs typeface="+mn-ea"/>
                <a:sym typeface="+mn-lt"/>
              </a:rPr>
              <a:t>》  </a:t>
            </a:r>
            <a:r>
              <a:rPr lang="zh-CN" altLang="en-US" sz="1600" dirty="0">
                <a:solidFill>
                  <a:srgbClr val="565656"/>
                </a:solidFill>
                <a:latin typeface="+mj-ea"/>
                <a:ea typeface="+mj-ea"/>
                <a:cs typeface="+mn-ea"/>
                <a:sym typeface="+mn-lt"/>
              </a:rPr>
              <a:t>、</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共产党宣言</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等。马克思创立的广为人知的哲学思想为历史唯物主义，其最大的愿望是对于个人的全面而自由的发展。  马克思创立了伟大的经济理论。就他个人而言，他的极其伟大的著作是</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资本论</a:t>
            </a:r>
            <a:r>
              <a:rPr lang="en-US" altLang="zh-CN" sz="1600" dirty="0">
                <a:solidFill>
                  <a:srgbClr val="565656"/>
                </a:solidFill>
                <a:latin typeface="+mj-ea"/>
                <a:ea typeface="+mj-ea"/>
                <a:cs typeface="+mn-ea"/>
                <a:sym typeface="+mn-lt"/>
              </a:rPr>
              <a:t>》</a:t>
            </a:r>
            <a:r>
              <a:rPr lang="zh-CN" altLang="en-US" sz="1600" dirty="0">
                <a:solidFill>
                  <a:srgbClr val="565656"/>
                </a:solidFill>
                <a:latin typeface="+mj-ea"/>
                <a:ea typeface="+mj-ea"/>
                <a:cs typeface="+mn-ea"/>
                <a:sym typeface="+mn-lt"/>
              </a:rPr>
              <a:t>，马克思确立他的阐述原则是“政治经济学批判”。</a:t>
            </a:r>
          </a:p>
        </p:txBody>
      </p:sp>
      <p:pic>
        <p:nvPicPr>
          <p:cNvPr id="2" name="图片 1">
            <a:extLst>
              <a:ext uri="{FF2B5EF4-FFF2-40B4-BE49-F238E27FC236}">
                <a16:creationId xmlns:a16="http://schemas.microsoft.com/office/drawing/2014/main" id="{00EF7143-4A66-4C24-BB34-EB28FE0FA2F1}"/>
              </a:ext>
            </a:extLst>
          </p:cNvPr>
          <p:cNvPicPr>
            <a:picLocks noChangeAspect="1"/>
          </p:cNvPicPr>
          <p:nvPr/>
        </p:nvPicPr>
        <p:blipFill>
          <a:blip r:embed="rId3"/>
          <a:stretch>
            <a:fillRect/>
          </a:stretch>
        </p:blipFill>
        <p:spPr>
          <a:xfrm>
            <a:off x="7475300" y="2200917"/>
            <a:ext cx="3488792" cy="3666188"/>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2270322038"/>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46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46000">
                                          <p:cBhvr additive="base">
                                            <p:cTn id="1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1980029" cy="523220"/>
          </a:xfrm>
          <a:prstGeom prst="rect">
            <a:avLst/>
          </a:prstGeom>
        </p:spPr>
        <p:txBody>
          <a:bodyPr wrap="none">
            <a:spAutoFit/>
          </a:bodyPr>
          <a:lstStyle/>
          <a:p>
            <a:r>
              <a:rPr lang="zh-CN" altLang="en-US" sz="2800" b="1" dirty="0">
                <a:solidFill>
                  <a:schemeClr val="bg1"/>
                </a:solidFill>
                <a:cs typeface="+mn-ea"/>
                <a:sym typeface="+mn-lt"/>
              </a:rPr>
              <a:t>马克思是谁</a:t>
            </a:r>
          </a:p>
        </p:txBody>
      </p:sp>
      <p:sp>
        <p:nvSpPr>
          <p:cNvPr id="7" name="矩形 6">
            <a:extLst>
              <a:ext uri="{FF2B5EF4-FFF2-40B4-BE49-F238E27FC236}">
                <a16:creationId xmlns:a16="http://schemas.microsoft.com/office/drawing/2014/main" id="{24F2FC28-BC0B-4CC5-9297-D58CD1B4756A}"/>
              </a:ext>
            </a:extLst>
          </p:cNvPr>
          <p:cNvSpPr/>
          <p:nvPr/>
        </p:nvSpPr>
        <p:spPr>
          <a:xfrm>
            <a:off x="6234160" y="1892477"/>
            <a:ext cx="4715489" cy="2677656"/>
          </a:xfrm>
          <a:prstGeom prst="rect">
            <a:avLst/>
          </a:prstGeom>
        </p:spPr>
        <p:txBody>
          <a:bodyPr wrap="square">
            <a:spAutoFit/>
          </a:bodyPr>
          <a:lstStyle/>
          <a:p>
            <a:pPr algn="just">
              <a:lnSpc>
                <a:spcPct val="150000"/>
              </a:lnSpc>
            </a:pPr>
            <a:r>
              <a:rPr lang="zh-CN" altLang="en-US" sz="1600" dirty="0">
                <a:solidFill>
                  <a:srgbClr val="565656"/>
                </a:solidFill>
                <a:latin typeface="+mj-ea"/>
                <a:ea typeface="+mj-ea"/>
                <a:cs typeface="+mn-ea"/>
                <a:sym typeface="+mn-lt"/>
              </a:rPr>
              <a:t>马克思认为，这是“政治经济学原理”的东西，这是“精髓”，后来人可以在这个基础上继续去研究。马克思认为资产阶级的灭亡和无产阶级的胜利是同样不可避免的。他和恩格斯共同创立的马克思主义学说，被认为是指引全世界劳动人民为实现社会主义和共产主义伟大理想而进行斗争的理论武器和行动指南。</a:t>
            </a:r>
          </a:p>
        </p:txBody>
      </p:sp>
      <p:pic>
        <p:nvPicPr>
          <p:cNvPr id="2" name="图片 1">
            <a:extLst>
              <a:ext uri="{FF2B5EF4-FFF2-40B4-BE49-F238E27FC236}">
                <a16:creationId xmlns:a16="http://schemas.microsoft.com/office/drawing/2014/main" id="{871AF954-2651-4B39-8AC9-21526C3FE15E}"/>
              </a:ext>
            </a:extLst>
          </p:cNvPr>
          <p:cNvPicPr>
            <a:picLocks noChangeAspect="1"/>
          </p:cNvPicPr>
          <p:nvPr/>
        </p:nvPicPr>
        <p:blipFill>
          <a:blip r:embed="rId3"/>
          <a:stretch>
            <a:fillRect/>
          </a:stretch>
        </p:blipFill>
        <p:spPr>
          <a:xfrm>
            <a:off x="1076998" y="1256482"/>
            <a:ext cx="3792714" cy="4355132"/>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41223290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46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46000">
                                          <p:cBhvr additive="base">
                                            <p:cTn id="1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extLst>
              <a:ext uri="{FF2B5EF4-FFF2-40B4-BE49-F238E27FC236}">
                <a16:creationId xmlns:a16="http://schemas.microsoft.com/office/drawing/2014/main" id="{21CAE464-4C32-41B2-A58A-57F95B13DC9A}"/>
              </a:ext>
            </a:extLst>
          </p:cNvPr>
          <p:cNvSpPr/>
          <p:nvPr/>
        </p:nvSpPr>
        <p:spPr>
          <a:xfrm>
            <a:off x="3271248" y="3358672"/>
            <a:ext cx="6205971" cy="1200693"/>
          </a:xfrm>
          <a:prstGeom prst="rect">
            <a:avLst/>
          </a:prstGeom>
          <a:noFill/>
          <a:ln w="12700" cap="flat" cmpd="sng" algn="ctr">
            <a:noFill/>
            <a:prstDash val="solid"/>
          </a:ln>
          <a:effectLst/>
        </p:spPr>
        <p:txBody>
          <a:bodyPr lIns="91440" tIns="45720" rIns="91440" bIns="45720" rtlCol="0" anchor="ctr"/>
          <a:lstStyle/>
          <a:p>
            <a:pPr algn="ctr" defTabSz="1218323"/>
            <a:r>
              <a:rPr lang="zh-CN" altLang="en-US" sz="5400" b="1" kern="0" dirty="0">
                <a:solidFill>
                  <a:srgbClr val="D60000"/>
                </a:solidFill>
                <a:latin typeface="微软雅黑" panose="020B0503020204020204" pitchFamily="34" charset="-122"/>
                <a:ea typeface="微软雅黑" panose="020B0503020204020204" pitchFamily="34" charset="-122"/>
              </a:rPr>
              <a:t>什么是马克思主义</a:t>
            </a:r>
          </a:p>
        </p:txBody>
      </p:sp>
      <p:sp>
        <p:nvSpPr>
          <p:cNvPr id="9" name="圆角矩形 10">
            <a:extLst>
              <a:ext uri="{FF2B5EF4-FFF2-40B4-BE49-F238E27FC236}">
                <a16:creationId xmlns:a16="http://schemas.microsoft.com/office/drawing/2014/main" id="{2579DF92-EA1E-4332-A2E9-245D86BB6E79}"/>
              </a:ext>
            </a:extLst>
          </p:cNvPr>
          <p:cNvSpPr/>
          <p:nvPr/>
        </p:nvSpPr>
        <p:spPr>
          <a:xfrm>
            <a:off x="3163576" y="2924712"/>
            <a:ext cx="6477000" cy="1881469"/>
          </a:xfrm>
          <a:prstGeom prst="roundRect">
            <a:avLst>
              <a:gd name="adj" fmla="val 6579"/>
            </a:avLst>
          </a:prstGeom>
          <a:noFill/>
          <a:ln w="12700">
            <a:solidFill>
              <a:srgbClr val="D6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pic>
        <p:nvPicPr>
          <p:cNvPr id="10" name="Picture 7" descr="C:\Users\Administrator\Desktop\j08.png">
            <a:extLst>
              <a:ext uri="{FF2B5EF4-FFF2-40B4-BE49-F238E27FC236}">
                <a16:creationId xmlns:a16="http://schemas.microsoft.com/office/drawing/2014/main" id="{21BA86F9-AAEF-4BA1-95FA-D5755627ED5F}"/>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75828" y="1093449"/>
            <a:ext cx="1652497" cy="1237588"/>
          </a:xfrm>
          <a:prstGeom prst="rect">
            <a:avLst/>
          </a:prstGeom>
          <a:noFill/>
          <a:extLst>
            <a:ext uri="{909E8E84-426E-40DD-AFC4-6F175D3DCCD1}">
              <a14:hiddenFill xmlns:a14="http://schemas.microsoft.com/office/drawing/2010/main">
                <a:solidFill>
                  <a:srgbClr val="FFFFFF"/>
                </a:solidFill>
              </a14:hiddenFill>
            </a:ext>
          </a:extLst>
        </p:spPr>
      </p:pic>
      <p:sp>
        <p:nvSpPr>
          <p:cNvPr id="11" name="剪去单角的矩形 3">
            <a:extLst>
              <a:ext uri="{FF2B5EF4-FFF2-40B4-BE49-F238E27FC236}">
                <a16:creationId xmlns:a16="http://schemas.microsoft.com/office/drawing/2014/main" id="{ED2748FB-53A0-4F76-BD40-917260261E9A}"/>
              </a:ext>
            </a:extLst>
          </p:cNvPr>
          <p:cNvSpPr/>
          <p:nvPr/>
        </p:nvSpPr>
        <p:spPr>
          <a:xfrm>
            <a:off x="4395474" y="2480213"/>
            <a:ext cx="4013203" cy="444500"/>
          </a:xfrm>
          <a:prstGeom prst="trapezoid">
            <a:avLst>
              <a:gd name="adj" fmla="val 46134"/>
            </a:avLst>
          </a:prstGeom>
          <a:solidFill>
            <a:srgbClr val="A8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rgbClr val="A80000"/>
              </a:solidFill>
              <a:latin typeface="微软雅黑" panose="020B0503020204020204" pitchFamily="34" charset="-122"/>
              <a:ea typeface="微软雅黑" panose="020B0503020204020204" pitchFamily="34" charset="-122"/>
            </a:endParaRPr>
          </a:p>
        </p:txBody>
      </p:sp>
      <p:sp>
        <p:nvSpPr>
          <p:cNvPr id="12" name="剪去单角的矩形 3">
            <a:extLst>
              <a:ext uri="{FF2B5EF4-FFF2-40B4-BE49-F238E27FC236}">
                <a16:creationId xmlns:a16="http://schemas.microsoft.com/office/drawing/2014/main" id="{47C0D380-6B01-41D9-9A1C-587C832155F5}"/>
              </a:ext>
            </a:extLst>
          </p:cNvPr>
          <p:cNvSpPr/>
          <p:nvPr/>
        </p:nvSpPr>
        <p:spPr>
          <a:xfrm>
            <a:off x="4395474" y="2480212"/>
            <a:ext cx="4013203" cy="825499"/>
          </a:xfrm>
          <a:prstGeom prst="trapezoid">
            <a:avLst/>
          </a:prstGeom>
          <a:solidFill>
            <a:srgbClr val="D6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F2F3FA88-2626-46D6-BBB9-329C32102965}"/>
              </a:ext>
            </a:extLst>
          </p:cNvPr>
          <p:cNvSpPr/>
          <p:nvPr/>
        </p:nvSpPr>
        <p:spPr>
          <a:xfrm>
            <a:off x="5057926" y="2431661"/>
            <a:ext cx="2688299" cy="905519"/>
          </a:xfrm>
          <a:prstGeom prst="rect">
            <a:avLst/>
          </a:prstGeom>
          <a:noFill/>
          <a:ln w="12700" cap="flat" cmpd="sng" algn="ctr">
            <a:noFill/>
            <a:prstDash val="solid"/>
          </a:ln>
          <a:effectLst/>
        </p:spPr>
        <p:txBody>
          <a:bodyPr lIns="91440" tIns="45720" rIns="91440" bIns="45720" rtlCol="0" anchor="ctr"/>
          <a:lstStyle/>
          <a:p>
            <a:pPr algn="ctr" defTabSz="1218323"/>
            <a:r>
              <a:rPr lang="zh-CN" altLang="en-US" sz="4267" b="1" kern="0" dirty="0">
                <a:solidFill>
                  <a:schemeClr val="bg1"/>
                </a:solidFill>
                <a:latin typeface="微软雅黑" panose="020B0503020204020204" pitchFamily="34" charset="-122"/>
                <a:ea typeface="微软雅黑" panose="020B0503020204020204" pitchFamily="34" charset="-122"/>
              </a:rPr>
              <a:t>第二部分</a:t>
            </a:r>
          </a:p>
        </p:txBody>
      </p:sp>
      <p:pic>
        <p:nvPicPr>
          <p:cNvPr id="18" name="图片 17">
            <a:extLst>
              <a:ext uri="{FF2B5EF4-FFF2-40B4-BE49-F238E27FC236}">
                <a16:creationId xmlns:a16="http://schemas.microsoft.com/office/drawing/2014/main" id="{1A6F0072-A4CF-41E6-8F7E-8C7BC44D171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147901" y="2891246"/>
            <a:ext cx="3799414" cy="3966754"/>
          </a:xfrm>
          <a:prstGeom prst="rect">
            <a:avLst/>
          </a:prstGeom>
        </p:spPr>
      </p:pic>
      <p:pic>
        <p:nvPicPr>
          <p:cNvPr id="19" name="图片 18">
            <a:extLst>
              <a:ext uri="{FF2B5EF4-FFF2-40B4-BE49-F238E27FC236}">
                <a16:creationId xmlns:a16="http://schemas.microsoft.com/office/drawing/2014/main" id="{B86C975A-2CA3-448F-BA99-C6E786248B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80357" y="-641215"/>
            <a:ext cx="9597048" cy="3730027"/>
          </a:xfrm>
          <a:prstGeom prst="rect">
            <a:avLst/>
          </a:prstGeom>
        </p:spPr>
      </p:pic>
    </p:spTree>
    <p:extLst>
      <p:ext uri="{BB962C8B-B14F-4D97-AF65-F5344CB8AC3E}">
        <p14:creationId xmlns:p14="http://schemas.microsoft.com/office/powerpoint/2010/main" val="3847880474"/>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6" presetClass="emph" presetSubtype="0" fill="hold" nodeType="afterEffect">
                                  <p:stCondLst>
                                    <p:cond delay="0"/>
                                  </p:stCondLst>
                                  <p:childTnLst>
                                    <p:animEffect transition="out" filter="fade">
                                      <p:cBhvr>
                                        <p:cTn id="12" dur="500" tmFilter="0, 0; .2, .5; .8, .5; 1, 0"/>
                                        <p:tgtEl>
                                          <p:spTgt spid="10"/>
                                        </p:tgtEl>
                                      </p:cBhvr>
                                    </p:animEffect>
                                    <p:animScale>
                                      <p:cBhvr>
                                        <p:cTn id="13" dur="250" autoRev="1" fill="hold"/>
                                        <p:tgtEl>
                                          <p:spTgt spid="10"/>
                                        </p:tgtEl>
                                      </p:cBhvr>
                                      <p:by x="105000" y="105000"/>
                                    </p:animScale>
                                  </p:childTnLst>
                                </p:cTn>
                              </p:par>
                            </p:childTnLst>
                          </p:cTn>
                        </p:par>
                        <p:par>
                          <p:cTn id="14" fill="hold">
                            <p:stCondLst>
                              <p:cond delay="1500"/>
                            </p:stCondLst>
                            <p:childTnLst>
                              <p:par>
                                <p:cTn id="15" presetID="16" presetClass="entr" presetSubtype="21" fill="hold" grpId="0" nodeType="after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par>
                          <p:cTn id="18" fill="hold">
                            <p:stCondLst>
                              <p:cond delay="2000"/>
                            </p:stCondLst>
                            <p:childTnLst>
                              <p:par>
                                <p:cTn id="19" presetID="22" presetClass="entr" presetSubtype="4" fill="hold" grpId="0" nodeType="after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par>
                          <p:cTn id="22" fill="hold">
                            <p:stCondLst>
                              <p:cond delay="2500"/>
                            </p:stCondLst>
                            <p:childTnLst>
                              <p:par>
                                <p:cTn id="23" presetID="22" presetClass="entr" presetSubtype="1"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500" fill="hold"/>
                                        <p:tgtEl>
                                          <p:spTgt spid="13"/>
                                        </p:tgtEl>
                                        <p:attrNameLst>
                                          <p:attrName>ppt_w</p:attrName>
                                        </p:attrNameLst>
                                      </p:cBhvr>
                                      <p:tavLst>
                                        <p:tav tm="0">
                                          <p:val>
                                            <p:fltVal val="0"/>
                                          </p:val>
                                        </p:tav>
                                        <p:tav tm="100000">
                                          <p:val>
                                            <p:strVal val="#ppt_w"/>
                                          </p:val>
                                        </p:tav>
                                      </p:tavLst>
                                    </p:anim>
                                    <p:anim calcmode="lin" valueType="num">
                                      <p:cBhvr>
                                        <p:cTn id="30" dur="500" fill="hold"/>
                                        <p:tgtEl>
                                          <p:spTgt spid="13"/>
                                        </p:tgtEl>
                                        <p:attrNameLst>
                                          <p:attrName>ppt_h</p:attrName>
                                        </p:attrNameLst>
                                      </p:cBhvr>
                                      <p:tavLst>
                                        <p:tav tm="0">
                                          <p:val>
                                            <p:fltVal val="0"/>
                                          </p:val>
                                        </p:tav>
                                        <p:tav tm="100000">
                                          <p:val>
                                            <p:strVal val="#ppt_h"/>
                                          </p:val>
                                        </p:tav>
                                      </p:tavLst>
                                    </p:anim>
                                    <p:animEffect transition="in" filter="fade">
                                      <p:cBhvr>
                                        <p:cTn id="31" dur="500"/>
                                        <p:tgtEl>
                                          <p:spTgt spid="13"/>
                                        </p:tgtEl>
                                      </p:cBhvr>
                                    </p:animEffect>
                                  </p:childTnLst>
                                </p:cTn>
                              </p:par>
                            </p:childTnLst>
                          </p:cTn>
                        </p:par>
                        <p:par>
                          <p:cTn id="32" fill="hold">
                            <p:stCondLst>
                              <p:cond delay="3500"/>
                            </p:stCondLst>
                            <p:childTnLst>
                              <p:par>
                                <p:cTn id="33" presetID="16" presetClass="entr" presetSubtype="37"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barn(outVertical)">
                                      <p:cBhvr>
                                        <p:cTn id="3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9" grpId="0" animBg="1"/>
      <p:bldP spid="11" grpId="0" animBg="1"/>
      <p:bldP spid="12" grpId="0" animBg="1"/>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3057247" cy="523220"/>
          </a:xfrm>
          <a:prstGeom prst="rect">
            <a:avLst/>
          </a:prstGeom>
        </p:spPr>
        <p:txBody>
          <a:bodyPr wrap="none">
            <a:spAutoFit/>
          </a:bodyPr>
          <a:lstStyle/>
          <a:p>
            <a:r>
              <a:rPr lang="zh-CN" altLang="en-US" sz="2800" b="1" dirty="0">
                <a:solidFill>
                  <a:schemeClr val="bg1"/>
                </a:solidFill>
                <a:cs typeface="+mn-ea"/>
                <a:sym typeface="+mn-lt"/>
              </a:rPr>
              <a:t>什么是马克思主义</a:t>
            </a:r>
          </a:p>
        </p:txBody>
      </p:sp>
      <p:sp>
        <p:nvSpPr>
          <p:cNvPr id="7" name="矩形 6">
            <a:extLst>
              <a:ext uri="{FF2B5EF4-FFF2-40B4-BE49-F238E27FC236}">
                <a16:creationId xmlns:a16="http://schemas.microsoft.com/office/drawing/2014/main" id="{24F2FC28-BC0B-4CC5-9297-D58CD1B4756A}"/>
              </a:ext>
            </a:extLst>
          </p:cNvPr>
          <p:cNvSpPr/>
          <p:nvPr/>
        </p:nvSpPr>
        <p:spPr>
          <a:xfrm>
            <a:off x="1442243" y="2041347"/>
            <a:ext cx="3937477" cy="3416320"/>
          </a:xfrm>
          <a:prstGeom prst="rect">
            <a:avLst/>
          </a:prstGeom>
        </p:spPr>
        <p:txBody>
          <a:bodyPr wrap="square">
            <a:spAutoFit/>
          </a:bodyPr>
          <a:lstStyle/>
          <a:p>
            <a:pPr algn="just">
              <a:lnSpc>
                <a:spcPct val="150000"/>
              </a:lnSpc>
            </a:pPr>
            <a:r>
              <a:rPr lang="zh-CN" altLang="en-US" sz="1600" dirty="0">
                <a:solidFill>
                  <a:srgbClr val="565656"/>
                </a:solidFill>
                <a:latin typeface="+mj-ea"/>
                <a:ea typeface="+mj-ea"/>
                <a:cs typeface="+mn-ea"/>
                <a:sym typeface="+mn-lt"/>
              </a:rPr>
              <a:t>马克思主义是近代最复杂和精深的学说之一。学说的范围包括了政治、哲学、经济、社会等广泛的领域。而马克思主义的发展也是任何其他主义所不能及的，也因为如此，这世界上存在着许多不一样版本的解释和陈述。就如美国近代马克思主义学家达拉普（</a:t>
            </a:r>
            <a:r>
              <a:rPr lang="en-US" altLang="zh-CN" sz="1600" dirty="0">
                <a:solidFill>
                  <a:srgbClr val="565656"/>
                </a:solidFill>
                <a:latin typeface="+mj-ea"/>
                <a:ea typeface="+mj-ea"/>
                <a:cs typeface="+mn-ea"/>
                <a:sym typeface="+mn-lt"/>
              </a:rPr>
              <a:t>Hal Draper</a:t>
            </a:r>
            <a:r>
              <a:rPr lang="zh-CN" altLang="en-US" sz="1600" dirty="0">
                <a:solidFill>
                  <a:srgbClr val="565656"/>
                </a:solidFill>
                <a:latin typeface="+mj-ea"/>
                <a:ea typeface="+mj-ea"/>
                <a:cs typeface="+mn-ea"/>
                <a:sym typeface="+mn-lt"/>
              </a:rPr>
              <a:t>）所讲“在人类历史上，少有学说像马克思思想一样，被不一般的人为严重扭曲”。</a:t>
            </a:r>
          </a:p>
        </p:txBody>
      </p:sp>
      <p:sp>
        <p:nvSpPr>
          <p:cNvPr id="5" name="矩形 4">
            <a:extLst>
              <a:ext uri="{FF2B5EF4-FFF2-40B4-BE49-F238E27FC236}">
                <a16:creationId xmlns:a16="http://schemas.microsoft.com/office/drawing/2014/main" id="{C71ED7D3-7D66-4ECA-85B4-32337E5B31B8}"/>
              </a:ext>
            </a:extLst>
          </p:cNvPr>
          <p:cNvSpPr/>
          <p:nvPr/>
        </p:nvSpPr>
        <p:spPr>
          <a:xfrm>
            <a:off x="1442243" y="1440553"/>
            <a:ext cx="5197634" cy="468207"/>
          </a:xfrm>
          <a:prstGeom prst="rect">
            <a:avLst/>
          </a:prstGeom>
          <a:noFill/>
          <a:ln w="12700" cap="flat" cmpd="sng" algn="ctr">
            <a:noFill/>
            <a:prstDash val="solid"/>
          </a:ln>
          <a:effectLst>
            <a:innerShdw blurRad="63500" dist="25400" dir="15600000">
              <a:prstClr val="black">
                <a:alpha val="50000"/>
              </a:prstClr>
            </a:innerShdw>
          </a:effectLst>
        </p:spPr>
        <p:txBody>
          <a:bodyPr anchor="ctr"/>
          <a:lstStyle/>
          <a:p>
            <a:pPr>
              <a:defRPr/>
            </a:pPr>
            <a:r>
              <a:rPr lang="zh-CN" altLang="en-US" sz="2800" b="1" kern="0" dirty="0">
                <a:solidFill>
                  <a:srgbClr val="D60000"/>
                </a:solidFill>
                <a:latin typeface="Arial" panose="020B0604020202020204" pitchFamily="34" charset="0"/>
                <a:ea typeface="微软雅黑" panose="020B0503020204020204" pitchFamily="34" charset="-122"/>
                <a:cs typeface="+mn-ea"/>
                <a:sym typeface="Arial" panose="020B0604020202020204" pitchFamily="34" charset="0"/>
              </a:rPr>
              <a:t>概述</a:t>
            </a:r>
          </a:p>
        </p:txBody>
      </p:sp>
      <p:pic>
        <p:nvPicPr>
          <p:cNvPr id="2" name="图片 1">
            <a:extLst>
              <a:ext uri="{FF2B5EF4-FFF2-40B4-BE49-F238E27FC236}">
                <a16:creationId xmlns:a16="http://schemas.microsoft.com/office/drawing/2014/main" id="{32970B12-89FE-4CF1-8B12-799D58871AB8}"/>
              </a:ext>
            </a:extLst>
          </p:cNvPr>
          <p:cNvPicPr>
            <a:picLocks noChangeAspect="1"/>
          </p:cNvPicPr>
          <p:nvPr/>
        </p:nvPicPr>
        <p:blipFill>
          <a:blip r:embed="rId3"/>
          <a:stretch>
            <a:fillRect/>
          </a:stretch>
        </p:blipFill>
        <p:spPr>
          <a:xfrm>
            <a:off x="6269406" y="2373962"/>
            <a:ext cx="4378192" cy="3049857"/>
          </a:xfrm>
          <a:prstGeom prst="rect">
            <a:avLst/>
          </a:prstGeom>
          <a:ln w="88900" cap="sq" cmpd="thickThin">
            <a:solidFill>
              <a:srgbClr val="000000"/>
            </a:solidFill>
            <a:prstDash val="solid"/>
            <a:miter lim="800000"/>
          </a:ln>
          <a:effectLst>
            <a:innerShdw blurRad="76200">
              <a:srgbClr val="000000"/>
            </a:innerShdw>
          </a:effectLst>
        </p:spPr>
      </p:pic>
    </p:spTree>
    <p:extLst>
      <p:ext uri="{BB962C8B-B14F-4D97-AF65-F5344CB8AC3E}">
        <p14:creationId xmlns:p14="http://schemas.microsoft.com/office/powerpoint/2010/main" val="2441299346"/>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par>
                                    <p:cTn id="16" presetID="2" presetClass="entr" presetSubtype="4" fill="hold" grpId="0" nodeType="withEffect" p14:presetBounceEnd="46000">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14:bounceEnd="46000">
                                          <p:cBhvr additive="base">
                                            <p:cTn id="18"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ppt_w</p:attrName>
                                            </p:attrNameLst>
                                          </p:cBhvr>
                                          <p:tavLst>
                                            <p:tav tm="0">
                                              <p:val>
                                                <p:fltVal val="0"/>
                                              </p:val>
                                            </p:tav>
                                            <p:tav tm="100000">
                                              <p:val>
                                                <p:strVal val="#ppt_w"/>
                                              </p:val>
                                            </p:tav>
                                          </p:tavLst>
                                        </p:anim>
                                        <p:anim calcmode="lin" valueType="num">
                                          <p:cBhvr>
                                            <p:cTn id="14" dur="500" fill="hold"/>
                                            <p:tgtEl>
                                              <p:spTgt spid="4"/>
                                            </p:tgtEl>
                                            <p:attrNameLst>
                                              <p:attrName>ppt_h</p:attrName>
                                            </p:attrNameLst>
                                          </p:cBhvr>
                                          <p:tavLst>
                                            <p:tav tm="0">
                                              <p:val>
                                                <p:fltVal val="0"/>
                                              </p:val>
                                            </p:tav>
                                            <p:tav tm="100000">
                                              <p:val>
                                                <p:strVal val="#ppt_h"/>
                                              </p:val>
                                            </p:tav>
                                          </p:tavLst>
                                        </p:anim>
                                        <p:animEffect transition="in" filter="fade">
                                          <p:cBhvr>
                                            <p:cTn id="15" dur="500"/>
                                            <p:tgtEl>
                                              <p:spTgt spid="4"/>
                                            </p:tgtEl>
                                          </p:cBhvr>
                                        </p:animEffect>
                                      </p:childTnLst>
                                    </p:cTn>
                                  </p:par>
                                </p:childTnLst>
                              </p:cTn>
                            </p:par>
                            <p:par>
                              <p:cTn id="16" fill="hold">
                                <p:stCondLst>
                                  <p:cond delay="15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anim calcmode="lin" valueType="num">
                                          <p:cBhvr>
                                            <p:cTn id="20" dur="500" fill="hold"/>
                                            <p:tgtEl>
                                              <p:spTgt spid="5"/>
                                            </p:tgtEl>
                                            <p:attrNameLst>
                                              <p:attrName>ppt_x</p:attrName>
                                            </p:attrNameLst>
                                          </p:cBhvr>
                                          <p:tavLst>
                                            <p:tav tm="0">
                                              <p:val>
                                                <p:strVal val="#ppt_x"/>
                                              </p:val>
                                            </p:tav>
                                            <p:tav tm="100000">
                                              <p:val>
                                                <p:strVal val="#ppt_x"/>
                                              </p:val>
                                            </p:tav>
                                          </p:tavLst>
                                        </p:anim>
                                        <p:anim calcmode="lin" valueType="num">
                                          <p:cBhvr>
                                            <p:cTn id="21" dur="500" fill="hold"/>
                                            <p:tgtEl>
                                              <p:spTgt spid="5"/>
                                            </p:tgtEl>
                                            <p:attrNameLst>
                                              <p:attrName>ppt_y</p:attrName>
                                            </p:attrNameLst>
                                          </p:cBhvr>
                                          <p:tavLst>
                                            <p:tav tm="0">
                                              <p:val>
                                                <p:strVal val="#ppt_y+.1"/>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additive="base">
                                            <p:cTn id="24" dur="500" fill="hold"/>
                                            <p:tgtEl>
                                              <p:spTgt spid="7"/>
                                            </p:tgtEl>
                                            <p:attrNameLst>
                                              <p:attrName>ppt_x</p:attrName>
                                            </p:attrNameLst>
                                          </p:cBhvr>
                                          <p:tavLst>
                                            <p:tav tm="0">
                                              <p:val>
                                                <p:strVal val="#ppt_x"/>
                                              </p:val>
                                            </p:tav>
                                            <p:tav tm="100000">
                                              <p:val>
                                                <p:strVal val="#ppt_x"/>
                                              </p:val>
                                            </p:tav>
                                          </p:tavLst>
                                        </p:anim>
                                        <p:anim calcmode="lin" valueType="num">
                                          <p:cBhvr additive="base">
                                            <p:cTn id="2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a:extLst>
              <a:ext uri="{FF2B5EF4-FFF2-40B4-BE49-F238E27FC236}">
                <a16:creationId xmlns:a16="http://schemas.microsoft.com/office/drawing/2014/main" id="{24E63973-0997-46B1-8B5E-05556D7E2591}"/>
              </a:ext>
            </a:extLst>
          </p:cNvPr>
          <p:cNvSpPr/>
          <p:nvPr/>
        </p:nvSpPr>
        <p:spPr>
          <a:xfrm>
            <a:off x="1442243" y="452131"/>
            <a:ext cx="3057247" cy="523220"/>
          </a:xfrm>
          <a:prstGeom prst="rect">
            <a:avLst/>
          </a:prstGeom>
        </p:spPr>
        <p:txBody>
          <a:bodyPr wrap="none">
            <a:spAutoFit/>
          </a:bodyPr>
          <a:lstStyle/>
          <a:p>
            <a:r>
              <a:rPr lang="zh-CN" altLang="en-US" sz="2800" b="1" dirty="0">
                <a:solidFill>
                  <a:schemeClr val="bg1"/>
                </a:solidFill>
                <a:cs typeface="+mn-ea"/>
                <a:sym typeface="+mn-lt"/>
              </a:rPr>
              <a:t>什么是马克思主义</a:t>
            </a:r>
          </a:p>
        </p:txBody>
      </p:sp>
      <p:sp>
        <p:nvSpPr>
          <p:cNvPr id="7" name="矩形 6">
            <a:extLst>
              <a:ext uri="{FF2B5EF4-FFF2-40B4-BE49-F238E27FC236}">
                <a16:creationId xmlns:a16="http://schemas.microsoft.com/office/drawing/2014/main" id="{24F2FC28-BC0B-4CC5-9297-D58CD1B4756A}"/>
              </a:ext>
            </a:extLst>
          </p:cNvPr>
          <p:cNvSpPr/>
          <p:nvPr/>
        </p:nvSpPr>
        <p:spPr>
          <a:xfrm>
            <a:off x="5120641" y="2117547"/>
            <a:ext cx="5791200" cy="2677656"/>
          </a:xfrm>
          <a:prstGeom prst="rect">
            <a:avLst/>
          </a:prstGeom>
        </p:spPr>
        <p:txBody>
          <a:bodyPr wrap="square">
            <a:spAutoFit/>
          </a:bodyPr>
          <a:lstStyle/>
          <a:p>
            <a:pPr algn="just">
              <a:lnSpc>
                <a:spcPct val="150000"/>
              </a:lnSpc>
            </a:pPr>
            <a:r>
              <a:rPr lang="zh-CN" altLang="en-US" sz="1600" dirty="0">
                <a:solidFill>
                  <a:srgbClr val="565656"/>
                </a:solidFill>
                <a:latin typeface="+mj-ea"/>
                <a:ea typeface="+mj-ea"/>
                <a:cs typeface="+mn-ea"/>
                <a:sym typeface="+mn-lt"/>
              </a:rPr>
              <a:t>马克思对哲学的最大贡献是将实践概念引入哲学，使哲学同现代无产阶级（工人阶级）的解放联系起来了，将这个哲学彻底运用于社会历史领域导致了唯物史观的产生，在唯物史观的指导下，马克思分析和研究了资本主义社会的经济基础从而发现了剩余价值，指出无产阶级同资产阶级的阶级斗争必然导致无产阶级专政，而这个专政又是从资本主义到共产主义的过渡、演变而来。</a:t>
            </a:r>
          </a:p>
        </p:txBody>
      </p:sp>
      <p:pic>
        <p:nvPicPr>
          <p:cNvPr id="3" name="图片 2">
            <a:extLst>
              <a:ext uri="{FF2B5EF4-FFF2-40B4-BE49-F238E27FC236}">
                <a16:creationId xmlns:a16="http://schemas.microsoft.com/office/drawing/2014/main" id="{25373436-FC39-42F2-875C-2FC21E8527C4}"/>
              </a:ext>
            </a:extLst>
          </p:cNvPr>
          <p:cNvPicPr>
            <a:picLocks noChangeAspect="1"/>
          </p:cNvPicPr>
          <p:nvPr/>
        </p:nvPicPr>
        <p:blipFill>
          <a:blip r:embed="rId3"/>
          <a:stretch>
            <a:fillRect/>
          </a:stretch>
        </p:blipFill>
        <p:spPr>
          <a:xfrm>
            <a:off x="869222" y="1287401"/>
            <a:ext cx="3032689" cy="4137454"/>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extLst>
      <p:ext uri="{BB962C8B-B14F-4D97-AF65-F5344CB8AC3E}">
        <p14:creationId xmlns:p14="http://schemas.microsoft.com/office/powerpoint/2010/main" val="4112245935"/>
      </p:ext>
    </p:extLst>
  </p:cSld>
  <p:clrMapOvr>
    <a:masterClrMapping/>
  </p:clrMapOvr>
  <mc:AlternateContent xmlns:mc="http://schemas.openxmlformats.org/markup-compatibility/2006" xmlns:p14="http://schemas.microsoft.com/office/powerpoint/2010/main">
    <mc:Choice Requires="p14">
      <p:transition spd="slow" p14:dur="800" advTm="3000">
        <p:circle/>
      </p:transition>
    </mc:Choice>
    <mc:Fallback xmlns="">
      <p:transition spd="slow" advTm="3000">
        <p:circl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par>
                                    <p:cTn id="10" presetID="2" presetClass="entr" presetSubtype="4" fill="hold" grpId="0" nodeType="withEffect" p14:presetBounceEnd="46000">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14:bounceEnd="46000">
                                          <p:cBhvr additive="base">
                                            <p:cTn id="12" dur="500" fill="hold"/>
                                            <p:tgtEl>
                                              <p:spTgt spid="7"/>
                                            </p:tgtEl>
                                            <p:attrNameLst>
                                              <p:attrName>ppt_x</p:attrName>
                                            </p:attrNameLst>
                                          </p:cBhvr>
                                          <p:tavLst>
                                            <p:tav tm="0">
                                              <p:val>
                                                <p:strVal val="#ppt_x"/>
                                              </p:val>
                                            </p:tav>
                                            <p:tav tm="100000">
                                              <p:val>
                                                <p:strVal val="#ppt_x"/>
                                              </p:val>
                                            </p:tav>
                                          </p:tavLst>
                                        </p:anim>
                                        <p:anim calcmode="lin" valueType="num" p14:bounceEnd="46000">
                                          <p:cBhvr additive="base">
                                            <p:cTn id="1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1000"/>
                                            <p:tgtEl>
                                              <p:spTgt spid="10"/>
                                            </p:tgtEl>
                                          </p:cBhvr>
                                        </p:animEffect>
                                        <p:anim calcmode="lin" valueType="num">
                                          <p:cBhvr>
                                            <p:cTn id="8" dur="1000" fill="hold"/>
                                            <p:tgtEl>
                                              <p:spTgt spid="10"/>
                                            </p:tgtEl>
                                            <p:attrNameLst>
                                              <p:attrName>ppt_x</p:attrName>
                                            </p:attrNameLst>
                                          </p:cBhvr>
                                          <p:tavLst>
                                            <p:tav tm="0">
                                              <p:val>
                                                <p:strVal val="#ppt_x"/>
                                              </p:val>
                                            </p:tav>
                                            <p:tav tm="100000">
                                              <p:val>
                                                <p:strVal val="#ppt_x"/>
                                              </p:val>
                                            </p:tav>
                                          </p:tavLst>
                                        </p:anim>
                                        <p:anim calcmode="lin" valueType="num">
                                          <p:cBhvr>
                                            <p:cTn id="9" dur="1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par>
                                    <p:cTn id="16" presetID="2" presetClass="entr" presetSubtype="4"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7" grpId="0"/>
        </p:bldLst>
      </p:timing>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红色党政纪念马克思主义诞辰主题教育PPT模板"/>
</p:tagLst>
</file>

<file path=ppt/theme/theme1.xml><?xml version="1.0" encoding="utf-8"?>
<a:theme xmlns:a="http://schemas.openxmlformats.org/drawingml/2006/main" name="Office 主题​​">
  <a:themeElements>
    <a:clrScheme name="自定义 42">
      <a:dk1>
        <a:sysClr val="windowText" lastClr="000000"/>
      </a:dk1>
      <a:lt1>
        <a:sysClr val="window" lastClr="FFFFFF"/>
      </a:lt1>
      <a:dk2>
        <a:srgbClr val="44546A"/>
      </a:dk2>
      <a:lt2>
        <a:srgbClr val="E7E6E6"/>
      </a:lt2>
      <a:accent1>
        <a:srgbClr val="C4001D"/>
      </a:accent1>
      <a:accent2>
        <a:srgbClr val="FFC000"/>
      </a:accent2>
      <a:accent3>
        <a:srgbClr val="AC0019"/>
      </a:accent3>
      <a:accent4>
        <a:srgbClr val="98C000"/>
      </a:accent4>
      <a:accent5>
        <a:srgbClr val="21A498"/>
      </a:accent5>
      <a:accent6>
        <a:srgbClr val="E94F0A"/>
      </a:accent6>
      <a:hlink>
        <a:srgbClr val="0563C1"/>
      </a:hlink>
      <a:folHlink>
        <a:srgbClr val="954F72"/>
      </a:folHlink>
    </a:clrScheme>
    <a:fontScheme name="3fzzpe0w">
      <a:majorFont>
        <a:latin typeface="Arial" panose="020F0302020204030204"/>
        <a:ea typeface="微软雅黑"/>
        <a:cs typeface=""/>
      </a:majorFont>
      <a:minorFont>
        <a:latin typeface="Arial"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1973</Words>
  <Application>Microsoft Office PowerPoint</Application>
  <PresentationFormat>宽屏</PresentationFormat>
  <Paragraphs>91</Paragraphs>
  <Slides>22</Slides>
  <Notes>22</Notes>
  <HiddenSlides>0</HiddenSlides>
  <MMClips>1</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22</vt:i4>
      </vt:variant>
    </vt:vector>
  </HeadingPairs>
  <TitlesOfParts>
    <vt:vector size="26" baseType="lpstr">
      <vt:lpstr>等线</vt:lpstr>
      <vt:lpstr>微软雅黑</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红色党政纪念马克思主义诞辰主题教育PPT模板</dc:title>
  <dc:creator/>
  <cp:lastModifiedBy/>
  <cp:revision>1</cp:revision>
  <dcterms:created xsi:type="dcterms:W3CDTF">2018-04-21T10:44:43Z</dcterms:created>
  <dcterms:modified xsi:type="dcterms:W3CDTF">2018-05-06T01:18:20Z</dcterms:modified>
</cp:coreProperties>
</file>