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ags/tag29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notesSlides/notesSlide21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86" r:id="rId3"/>
    <p:sldId id="257" r:id="rId4"/>
    <p:sldId id="262" r:id="rId5"/>
    <p:sldId id="269" r:id="rId6"/>
    <p:sldId id="270" r:id="rId7"/>
    <p:sldId id="272" r:id="rId8"/>
    <p:sldId id="273" r:id="rId9"/>
    <p:sldId id="271" r:id="rId10"/>
    <p:sldId id="275" r:id="rId11"/>
    <p:sldId id="263" r:id="rId12"/>
    <p:sldId id="274" r:id="rId13"/>
    <p:sldId id="277" r:id="rId14"/>
    <p:sldId id="279" r:id="rId15"/>
    <p:sldId id="278" r:id="rId16"/>
    <p:sldId id="264" r:id="rId17"/>
    <p:sldId id="276" r:id="rId18"/>
    <p:sldId id="281" r:id="rId19"/>
    <p:sldId id="280" r:id="rId20"/>
    <p:sldId id="282" r:id="rId21"/>
    <p:sldId id="283" r:id="rId22"/>
    <p:sldId id="284" r:id="rId23"/>
    <p:sldId id="285" r:id="rId24"/>
    <p:sldId id="266" r:id="rId25"/>
  </p:sldIdLst>
  <p:sldSz cx="12192000" cy="6858000"/>
  <p:notesSz cx="6858000" cy="9144000"/>
  <p:embeddedFontLst>
    <p:embeddedFont>
      <p:font typeface="华文隶书" pitchFamily="2" charset="-122"/>
      <p:regular r:id="rId27"/>
    </p:embeddedFont>
    <p:embeddedFont>
      <p:font typeface="等线 Light" charset="-122"/>
      <p:regular r:id="rId28"/>
    </p:embeddedFont>
    <p:embeddedFont>
      <p:font typeface="等线" charset="-122"/>
      <p:regular r:id="rId29"/>
      <p:bold r:id="rId30"/>
    </p:embeddedFont>
    <p:embeddedFont>
      <p:font typeface="方正正大黑简体" pitchFamily="2" charset="-122"/>
      <p:regular r:id="rId31"/>
    </p:embeddedFont>
    <p:embeddedFont>
      <p:font typeface="方正字迹-邢体草书简体" charset="-122"/>
      <p:regular r:id="rId32"/>
    </p:embeddedFont>
    <p:embeddedFont>
      <p:font typeface="幼圆" pitchFamily="49" charset="-122"/>
      <p:regular r:id="rId33"/>
    </p:embeddedFont>
    <p:embeddedFont>
      <p:font typeface="华文细黑" pitchFamily="2" charset="-122"/>
      <p:regular r:id="rId34"/>
    </p:embeddedFont>
    <p:embeddedFont>
      <p:font typeface="微软雅黑" pitchFamily="34" charset="-122"/>
      <p:regular r:id="rId35"/>
      <p:bold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1"/>
    </p:ext>
    <p:ext uri="{D31A062A-798A-4329-ABDD-BBA856620510}">
      <p14:defaultImageDpi xmlns:p14="http://schemas.microsoft.com/office/powerpoint/2010/main" xmlns="" val="15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-1146" y="-102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F2E50-F07C-4BA1-936D-48F0BB768B27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23AB9-9F5E-42A4-A88C-C99D67A747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0619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3200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4833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5979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0098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0538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2554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6718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04839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70146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9687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4558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64441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0874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90692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6288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75570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7913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2258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2950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94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3695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8607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743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3AB9-9F5E-42A4-A88C-C99D67A7479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308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BE95E8-D129-48AF-A5FA-3D49CDC921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EC83E7E-B19A-474D-B418-DCF2AB656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665E845-6307-46B9-99E6-9A8B2AFB27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3887C79-DBB5-4B75-9A89-C5DFE4A99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DE9705-2BC4-405F-8625-CA5719D63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7416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D25058-27AA-4EF4-8833-E312DD8B4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E0DA580-0D24-42D4-BB0A-16282D3C81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555976D-5FE7-45AE-823F-D4E5484126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91B7BE-E326-4D73-A678-D3ED04750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17B36EF-8F1E-4DF9-8E1C-F603FEB12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3331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A2D9ED6-94B8-46B5-B65C-0EDB76FDAE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01B4F95-6C6F-4607-BD22-9C45B1177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90E006-1D64-4D3A-95F3-F3E4FB381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B2C3EB-23F8-438E-A831-7E97394C5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5CCAF5-44F4-443B-A36C-C21161A5A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7002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E7CC39-B87B-407E-970E-084796DFF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16D6FB-C68B-4691-B705-51896BF08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FFF1264-046D-492C-BDBC-3214CBF3DF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BC4E96-EEE8-41C1-81EC-FBC64BB6C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BFDB64-8146-42EE-BAD1-83B3F7C1F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129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D8428-1701-4435-8361-CBEF82A23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C8C7BD9-816C-4407-9B9F-0E8E0F019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AF6D8B-01FA-4EDA-BBDF-64935F7CCA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82160A8-8435-4485-9902-4AF33438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8B751E8-C22E-4B75-B360-7D9E2C2EB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7073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ADAA9D-E04D-4E45-AA35-AB700C0C8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0BBBE19-8D53-4257-9B08-661358D4AB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D154E7C-95EB-49B2-83E2-84388C5E2D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FA4886-AB66-4452-8D66-9F1F163573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EBA2A7C-D827-435D-9A5E-9EB1FBEFE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C0A32FC-4EFC-4B0A-A537-305253F8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4500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EF203B-FF4D-40A7-8497-FE72134FD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93E2D2D-6BED-44BC-B902-CABF698C22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9DBC985-2996-4C81-85A2-06FB0CB10C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86E26CF-B1EC-4AEF-AB2C-F2E2887C7B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EABD4EF-ED0D-4F1D-9EDE-DAF040EA89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903C48D-60AF-49FF-BE65-537889CE1D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71C5819-7CB6-4222-9CD9-EA2554095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B2230FB-FB98-4A7F-9415-792CB965C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364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362F46-5804-4991-A592-F276F8359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1EA8CEF-84D7-42B3-B42E-1E8E26983D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8D4E9BB-534B-4820-ADD8-7B3F0CDCE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95E673A-DC50-49AB-9C0E-C8CC7C9C1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6421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A5D4A0A-A775-4693-97D9-9CE6471460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3E8A608-A0A8-4DE4-BFDC-0BCCEB4A1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2B52C12-B26A-4F33-8225-B5C0E01EC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2562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5C2D14-1011-4C40-A6B1-740E76143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D5FC65D-5C05-40E6-8B92-3EE417F74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61F2A9C-D608-41E8-938D-694F4D017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EDF20C-2AE5-4760-AC4B-A692DB53B5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6B4ECA8-C860-4303-A874-17EBB0FEC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EBA6F5A-6484-4D01-B25C-F9CF12C75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513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0D8FDE-F0D2-415A-83C6-784F8D1BE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4A01777-056F-4243-9A35-0F9D1041B0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10A5A81-22BA-4B72-9C85-BF2026030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C7A91D3-5E5F-45B5-AFBA-046FDDEBE6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8B8C0-E24F-4652-BE2E-3FE7B2E75911}" type="datetimeFigureOut">
              <a:rPr lang="zh-CN" altLang="en-US" smtClean="0"/>
              <a:pPr/>
              <a:t>2018/2/22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31130D8-59F1-406D-AF5A-DE8DB4999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F7BA430-4417-46B0-A1B9-60E73468B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64D60-9933-49E1-97E2-6A0C33A13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1853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D229919-BB37-4FED-8063-6E260BD5797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0CC562B-3816-45F3-9851-9138932D6C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470789" y="5413829"/>
            <a:ext cx="1293812" cy="108556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7467C07-FA27-4D8A-A400-EE8F0CBF4E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flipV="1">
            <a:off x="10470789" y="358606"/>
            <a:ext cx="1293812" cy="108556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FE90101-BA6B-4B7F-8169-85761015E0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flipH="1" flipV="1">
            <a:off x="427399" y="358605"/>
            <a:ext cx="1293812" cy="108556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6F0061F9-4B92-4FA4-8E69-614BCD8EBA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flipH="1">
            <a:off x="427399" y="5413829"/>
            <a:ext cx="1293810" cy="1085564"/>
          </a:xfrm>
          <a:prstGeom prst="rect">
            <a:avLst/>
          </a:prstGeom>
        </p:spPr>
      </p:pic>
      <p:pic>
        <p:nvPicPr>
          <p:cNvPr id="32" name="图片 31" descr="图片包含 时钟, 设备, 室内, 物体&#10;&#10;已生成极高可信度的说明">
            <a:extLst>
              <a:ext uri="{FF2B5EF4-FFF2-40B4-BE49-F238E27FC236}">
                <a16:creationId xmlns:a16="http://schemas.microsoft.com/office/drawing/2014/main" xmlns="" id="{927EBE78-90F1-4172-B8A9-114AB45375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4628" y="387633"/>
            <a:ext cx="6342743" cy="91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973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slide" Target="slide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12.png"/><Relationship Id="rId5" Type="http://schemas.openxmlformats.org/officeDocument/2006/relationships/tags" Target="../tags/tag23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22.xml"/><Relationship Id="rId9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slide" Target="slide2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12.png"/><Relationship Id="rId5" Type="http://schemas.openxmlformats.org/officeDocument/2006/relationships/tags" Target="../tags/tag31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slide" Target="slide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2.png"/><Relationship Id="rId5" Type="http://schemas.openxmlformats.org/officeDocument/2006/relationships/tags" Target="../tags/tag15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3F39AB6-F516-4C4A-AC30-E6270DF54D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74855" y="0"/>
            <a:ext cx="4117145" cy="264587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050F79A-F67F-4E34-8D5A-12381AACBADD}"/>
              </a:ext>
            </a:extLst>
          </p:cNvPr>
          <p:cNvSpPr txBox="1"/>
          <p:nvPr/>
        </p:nvSpPr>
        <p:spPr>
          <a:xfrm>
            <a:off x="2325418" y="3103290"/>
            <a:ext cx="83920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ln w="25400">
                  <a:solidFill>
                    <a:schemeClr val="bg1"/>
                  </a:solidFill>
                </a:ln>
                <a:solidFill>
                  <a:srgbClr val="D81E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确保形成廉政之风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06A968-74FB-4483-93E2-88A24BF6F25D}"/>
              </a:ext>
            </a:extLst>
          </p:cNvPr>
          <p:cNvSpPr txBox="1"/>
          <p:nvPr/>
        </p:nvSpPr>
        <p:spPr>
          <a:xfrm>
            <a:off x="2284542" y="1779851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ln w="25400">
                  <a:solidFill>
                    <a:schemeClr val="bg1"/>
                  </a:solidFill>
                </a:ln>
                <a:solidFill>
                  <a:srgbClr val="D81E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树立良好党员形象</a:t>
            </a:r>
          </a:p>
        </p:txBody>
      </p:sp>
      <p:pic>
        <p:nvPicPr>
          <p:cNvPr id="18" name="阎维文 - 党建是魂">
            <a:hlinkClick r:id="" action="ppaction://media"/>
            <a:extLst>
              <a:ext uri="{FF2B5EF4-FFF2-40B4-BE49-F238E27FC236}">
                <a16:creationId xmlns:a16="http://schemas.microsoft.com/office/drawing/2014/main" xmlns="" id="{4AAE2516-9F27-47B6-8523-0979ABAEB1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8365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171371" y="590096"/>
            <a:ext cx="584925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抓组织建设，凝聚党员领导干部战斗力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5">
            <a:extLst>
              <a:ext uri="{FF2B5EF4-FFF2-40B4-BE49-F238E27FC236}">
                <a16:creationId xmlns:a16="http://schemas.microsoft.com/office/drawing/2014/main" xmlns="" id="{530370F7-BD9E-4DEC-9A87-6CB0DE3405F7}"/>
              </a:ext>
            </a:extLst>
          </p:cNvPr>
          <p:cNvSpPr/>
          <p:nvPr/>
        </p:nvSpPr>
        <p:spPr>
          <a:xfrm>
            <a:off x="1789339" y="4614186"/>
            <a:ext cx="9436100" cy="1931758"/>
          </a:xfrm>
          <a:prstGeom prst="rect">
            <a:avLst/>
          </a:prstGeom>
          <a:solidFill>
            <a:schemeClr val="bg1">
              <a:alpha val="25000"/>
            </a:schemeClr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xmlns="" id="{69AC9179-82A6-4CE0-89C6-B0CD08154CA0}"/>
              </a:ext>
            </a:extLst>
          </p:cNvPr>
          <p:cNvSpPr/>
          <p:nvPr/>
        </p:nvSpPr>
        <p:spPr>
          <a:xfrm>
            <a:off x="1789339" y="1514249"/>
            <a:ext cx="9436100" cy="2912608"/>
          </a:xfrm>
          <a:prstGeom prst="rect">
            <a:avLst/>
          </a:prstGeom>
          <a:solidFill>
            <a:schemeClr val="bg1">
              <a:alpha val="25000"/>
            </a:schemeClr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32AB7393-7357-4460-87EF-11A7C82CA2AD}"/>
              </a:ext>
            </a:extLst>
          </p:cNvPr>
          <p:cNvSpPr/>
          <p:nvPr/>
        </p:nvSpPr>
        <p:spPr>
          <a:xfrm>
            <a:off x="1024164" y="1773011"/>
            <a:ext cx="458788" cy="458788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E6C13835-1F19-4F94-B181-07101FC54213}"/>
              </a:ext>
            </a:extLst>
          </p:cNvPr>
          <p:cNvSpPr txBox="1"/>
          <p:nvPr/>
        </p:nvSpPr>
        <p:spPr>
          <a:xfrm>
            <a:off x="1087664" y="1806349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3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1FEE7F17-486B-485B-A82C-812E3AE2380D}"/>
              </a:ext>
            </a:extLst>
          </p:cNvPr>
          <p:cNvSpPr/>
          <p:nvPr/>
        </p:nvSpPr>
        <p:spPr>
          <a:xfrm rot="5400000">
            <a:off x="1552802" y="1961924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015BC77-3FEB-493B-A91A-EE4540583436}"/>
              </a:ext>
            </a:extLst>
          </p:cNvPr>
          <p:cNvSpPr/>
          <p:nvPr/>
        </p:nvSpPr>
        <p:spPr>
          <a:xfrm>
            <a:off x="1936977" y="1666649"/>
            <a:ext cx="56880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公司在日常工作中注重对党员的培养，对党员干部高标准、严要求，率先垂范，在公司聘任重要岗位人员时，优先考虑党员，同时要求他们在各自的工作岗位上尽职尽责，体现党员的政治本色和先进性，对所有内勤岗位均实现末位淘汰制度，对外勤岗位设定劳动合同签订的业绩标准，因此，某某某某全体党员都能恪尽职守，积极进取，某某某某共有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名党员荣获省分公司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2013-2015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年优秀共产党员、优秀党务工作者称号，在公司树立了良好的党员模范形象。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15561B8-A506-4BCC-9896-4F1E65171397}"/>
              </a:ext>
            </a:extLst>
          </p:cNvPr>
          <p:cNvSpPr/>
          <p:nvPr/>
        </p:nvSpPr>
        <p:spPr>
          <a:xfrm>
            <a:off x="1024164" y="4752298"/>
            <a:ext cx="458788" cy="458787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16">
            <a:extLst>
              <a:ext uri="{FF2B5EF4-FFF2-40B4-BE49-F238E27FC236}">
                <a16:creationId xmlns:a16="http://schemas.microsoft.com/office/drawing/2014/main" xmlns="" id="{01795845-89E9-4E52-AB7A-9061E4A13C1E}"/>
              </a:ext>
            </a:extLst>
          </p:cNvPr>
          <p:cNvSpPr txBox="1"/>
          <p:nvPr/>
        </p:nvSpPr>
        <p:spPr>
          <a:xfrm>
            <a:off x="1087664" y="4785635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4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77773794-C66B-4E5E-AC67-1F787ACF7BDE}"/>
              </a:ext>
            </a:extLst>
          </p:cNvPr>
          <p:cNvSpPr/>
          <p:nvPr/>
        </p:nvSpPr>
        <p:spPr>
          <a:xfrm rot="5400000">
            <a:off x="1552802" y="4941210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85DC85C-0486-4228-B43C-672E6588FF65}"/>
              </a:ext>
            </a:extLst>
          </p:cNvPr>
          <p:cNvSpPr/>
          <p:nvPr/>
        </p:nvSpPr>
        <p:spPr>
          <a:xfrm>
            <a:off x="1936977" y="4891998"/>
            <a:ext cx="56880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某某县支公司率先在几家四级机构中成立了独立党支部，积极开展各项党建工作，公司的各项经营成绩均比较突出，战斗堡垒作用突显，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2015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7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月某某县支公司党支部被总公司党委授予“先进基层党组织”荣誉称号。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2C2150DF-5524-4C07-89BB-E9F88FA836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8514" y="4757817"/>
            <a:ext cx="3151188" cy="166649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535F4E30-39CB-4E24-AC61-EE0BC9FAD9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77763" y="1806349"/>
            <a:ext cx="2972690" cy="21209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13488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4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4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4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4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4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4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MH_Entry_1">
            <a:hlinkClick r:id="rId12" action="ppaction://hlinksldjump"/>
            <a:extLst>
              <a:ext uri="{FF2B5EF4-FFF2-40B4-BE49-F238E27FC236}">
                <a16:creationId xmlns:a16="http://schemas.microsoft.com/office/drawing/2014/main" xmlns="" id="{CE08A724-CE23-4751-9A32-E892B385BB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38906" y="2846144"/>
            <a:ext cx="5794743" cy="940486"/>
          </a:xfrm>
          <a:prstGeom prst="rect">
            <a:avLst/>
          </a:prstGeom>
          <a:noFill/>
        </p:spPr>
        <p:txBody>
          <a:bodyPr wrap="square" lIns="180000" anchor="ctr" anchorCtr="0">
            <a:noAutofit/>
          </a:bodyPr>
          <a:lstStyle>
            <a:defPPr>
              <a:defRPr lang="zh-CN"/>
            </a:defPPr>
            <a:lvl1pPr>
              <a:defRPr sz="2500" kern="0" spc="100">
                <a:solidFill>
                  <a:srgbClr val="969696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defRPr>
            </a:lvl1pPr>
          </a:lstStyle>
          <a:p>
            <a:r>
              <a:rPr lang="zh-CN" altLang="en-US" dirty="0"/>
              <a:t>履职工作特色和亮点</a:t>
            </a:r>
          </a:p>
        </p:txBody>
      </p:sp>
      <p:sp>
        <p:nvSpPr>
          <p:cNvPr id="33" name="MH_Number_1">
            <a:hlinkClick r:id="rId12" action="ppaction://hlinksldjump"/>
            <a:extLst>
              <a:ext uri="{FF2B5EF4-FFF2-40B4-BE49-F238E27FC236}">
                <a16:creationId xmlns:a16="http://schemas.microsoft.com/office/drawing/2014/main" xmlns="" id="{0AFDA0D3-4CE9-4061-AAD6-16B60E55935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389738" y="3093773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en-US" altLang="zh-CN" sz="2400" kern="0" dirty="0">
                <a:solidFill>
                  <a:srgbClr val="FFFFFF"/>
                </a:solidFill>
                <a:ea typeface="幼圆"/>
              </a:rPr>
              <a:t>1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4" name="MH_Entry_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07AAB5C8-8C3C-4852-AB83-A917416E280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938906" y="3699158"/>
            <a:ext cx="6104233" cy="940486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>
            <a:defPPr>
              <a:defRPr lang="zh-CN"/>
            </a:defPPr>
            <a:lvl1pPr>
              <a:defRPr sz="4000" kern="0" spc="10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defRPr>
            </a:lvl1pPr>
          </a:lstStyle>
          <a:p>
            <a:r>
              <a:rPr lang="zh-CN" altLang="en-US" dirty="0"/>
              <a:t>存在的主要问题及原因</a:t>
            </a:r>
          </a:p>
        </p:txBody>
      </p:sp>
      <p:sp>
        <p:nvSpPr>
          <p:cNvPr id="35" name="MH_Number_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4D2B4909-153F-478F-861A-A85926BDAFD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89738" y="3946787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en-US" altLang="zh-CN" sz="2400" kern="0">
                <a:solidFill>
                  <a:srgbClr val="FFFFFF"/>
                </a:solidFill>
                <a:ea typeface="幼圆"/>
              </a:rPr>
              <a:t>2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6" name="MH_Entry_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8A499498-0479-4DEF-A8C0-3752C85E31B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38906" y="4552172"/>
            <a:ext cx="6634104" cy="940486"/>
          </a:xfrm>
          <a:prstGeom prst="rect">
            <a:avLst/>
          </a:prstGeom>
          <a:noFill/>
        </p:spPr>
        <p:txBody>
          <a:bodyPr wrap="square" lIns="180000" anchor="ctr" anchorCtr="0">
            <a:noAutofit/>
          </a:bodyPr>
          <a:lstStyle/>
          <a:p>
            <a:pPr>
              <a:defRPr/>
            </a:pPr>
            <a:r>
              <a:rPr lang="zh-CN" altLang="en-US" sz="2500" kern="0" spc="100" dirty="0">
                <a:solidFill>
                  <a:srgbClr val="969696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下一步工作思路和主要措施</a:t>
            </a:r>
          </a:p>
        </p:txBody>
      </p:sp>
      <p:sp>
        <p:nvSpPr>
          <p:cNvPr id="37" name="MH_Number_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16C29282-3317-44A1-89DC-97BB8F14B40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389738" y="4799801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en-US" altLang="zh-CN" sz="2400" kern="0">
                <a:solidFill>
                  <a:srgbClr val="FFFFFF"/>
                </a:solidFill>
                <a:ea typeface="幼圆"/>
              </a:rPr>
              <a:t>3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8" name="MH_Others_2">
            <a:extLst>
              <a:ext uri="{FF2B5EF4-FFF2-40B4-BE49-F238E27FC236}">
                <a16:creationId xmlns:a16="http://schemas.microsoft.com/office/drawing/2014/main" xmlns="" id="{060842CD-E9DC-4FD5-AE80-0DF62DF2E61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4304" y="3312509"/>
            <a:ext cx="2626835" cy="1180751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solidFill>
                  <a:schemeClr val="accent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目录</a:t>
            </a:r>
          </a:p>
        </p:txBody>
      </p:sp>
      <p:sp>
        <p:nvSpPr>
          <p:cNvPr id="39" name="MH_Others_3">
            <a:extLst>
              <a:ext uri="{FF2B5EF4-FFF2-40B4-BE49-F238E27FC236}">
                <a16:creationId xmlns:a16="http://schemas.microsoft.com/office/drawing/2014/main" xmlns="" id="{B4223BED-1822-405B-B97F-3B1F426BB8F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20797" y="4631337"/>
            <a:ext cx="3353850" cy="785812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en-US" altLang="zh-CN" sz="4800" b="1" kern="0" spc="300" dirty="0">
                <a:solidFill>
                  <a:srgbClr val="DDDD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4800" b="1" kern="0" spc="300" dirty="0">
              <a:solidFill>
                <a:srgbClr val="DDDD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35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748428" y="575581"/>
            <a:ext cx="4768169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对党建工作重视程度不够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315BE76-B0F4-4503-8292-613058752C74}"/>
              </a:ext>
            </a:extLst>
          </p:cNvPr>
          <p:cNvSpPr/>
          <p:nvPr/>
        </p:nvSpPr>
        <p:spPr>
          <a:xfrm>
            <a:off x="864053" y="1909990"/>
            <a:ext cx="4479925" cy="3478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委班子存在重发展、轻党建的倾向，认为业务发展才是公司的第一要务，只要确保实现规模效益双优发展，不断赶超进位就可以了，对党建工作缺乏系统深入的研究，党务工作见子打子，大部分时候主要按照上级党组织的要求被动开展工作，没有形成自己的工作机制，特别是在业务压力较大的时候，比如每年年底收官和一季度“开门红”阶段，甚至连月度学习都会被暂时搁置。</a:t>
            </a: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xmlns="" id="{A26FAF26-FD19-465B-B97A-56299E85548B}"/>
              </a:ext>
            </a:extLst>
          </p:cNvPr>
          <p:cNvSpPr>
            <a:spLocks noEditPoints="1"/>
          </p:cNvSpPr>
          <p:nvPr/>
        </p:nvSpPr>
        <p:spPr>
          <a:xfrm>
            <a:off x="5688466" y="1686153"/>
            <a:ext cx="5656262" cy="4410075"/>
          </a:xfrm>
          <a:custGeom>
            <a:avLst/>
            <a:gdLst/>
            <a:ahLst/>
            <a:cxnLst>
              <a:cxn ang="0">
                <a:pos x="2440099" y="3741755"/>
              </a:cxn>
              <a:cxn ang="0">
                <a:pos x="2047477" y="4058165"/>
              </a:cxn>
              <a:cxn ang="0">
                <a:pos x="1656477" y="4410273"/>
              </a:cxn>
              <a:cxn ang="0">
                <a:pos x="4080352" y="4256936"/>
              </a:cxn>
              <a:cxn ang="0">
                <a:pos x="3625267" y="3741755"/>
              </a:cxn>
              <a:cxn ang="0">
                <a:pos x="3033900" y="1218585"/>
              </a:cxn>
              <a:cxn ang="0">
                <a:pos x="3819956" y="2013668"/>
              </a:cxn>
              <a:cxn ang="0">
                <a:pos x="3725856" y="2167816"/>
              </a:cxn>
              <a:cxn ang="0">
                <a:pos x="5655709" y="2013668"/>
              </a:cxn>
              <a:cxn ang="0">
                <a:pos x="5554309" y="2013668"/>
              </a:cxn>
              <a:cxn ang="0">
                <a:pos x="5020537" y="429182"/>
              </a:cxn>
              <a:cxn ang="0">
                <a:pos x="4740672" y="248260"/>
              </a:cxn>
              <a:cxn ang="0">
                <a:pos x="4550850" y="293694"/>
              </a:cxn>
              <a:cxn ang="0">
                <a:pos x="2988473" y="620651"/>
              </a:cxn>
              <a:cxn ang="0">
                <a:pos x="3052558" y="516804"/>
              </a:cxn>
              <a:cxn ang="0">
                <a:pos x="2959269" y="333448"/>
              </a:cxn>
              <a:cxn ang="0">
                <a:pos x="3123944" y="259619"/>
              </a:cxn>
              <a:cxn ang="0">
                <a:pos x="2826232" y="0"/>
              </a:cxn>
              <a:cxn ang="0">
                <a:pos x="2528521" y="259619"/>
              </a:cxn>
              <a:cxn ang="0">
                <a:pos x="2699684" y="333448"/>
              </a:cxn>
              <a:cxn ang="0">
                <a:pos x="2600718" y="516804"/>
              </a:cxn>
              <a:cxn ang="0">
                <a:pos x="2687516" y="516804"/>
              </a:cxn>
              <a:cxn ang="0">
                <a:pos x="2671292" y="735046"/>
              </a:cxn>
              <a:cxn ang="0">
                <a:pos x="1008326" y="1130964"/>
              </a:cxn>
              <a:cxn ang="0">
                <a:pos x="818504" y="1175586"/>
              </a:cxn>
              <a:cxn ang="0">
                <a:pos x="648963" y="1462789"/>
              </a:cxn>
              <a:cxn ang="0">
                <a:pos x="94100" y="2891503"/>
              </a:cxn>
              <a:cxn ang="0">
                <a:pos x="0" y="3045652"/>
              </a:cxn>
              <a:cxn ang="0">
                <a:pos x="1929853" y="2891503"/>
              </a:cxn>
              <a:cxn ang="0">
                <a:pos x="1828452" y="2891503"/>
              </a:cxn>
              <a:cxn ang="0">
                <a:pos x="2628299" y="1290792"/>
              </a:cxn>
              <a:cxn ang="0">
                <a:pos x="4598711" y="600368"/>
              </a:cxn>
              <a:cxn ang="0">
                <a:pos x="5478867" y="2013668"/>
              </a:cxn>
              <a:cxn ang="0">
                <a:pos x="3951371" y="2013668"/>
              </a:cxn>
              <a:cxn ang="0">
                <a:pos x="4598711" y="600368"/>
              </a:cxn>
              <a:cxn ang="0">
                <a:pos x="889890" y="1444129"/>
              </a:cxn>
              <a:cxn ang="0">
                <a:pos x="1753010" y="2891503"/>
              </a:cxn>
              <a:cxn ang="0">
                <a:pos x="225515" y="2891503"/>
              </a:cxn>
              <a:cxn ang="0">
                <a:pos x="889890" y="1444129"/>
              </a:cxn>
              <a:cxn ang="0">
                <a:pos x="2830288" y="791026"/>
              </a:cxn>
              <a:cxn ang="0">
                <a:pos x="2830288" y="937873"/>
              </a:cxn>
              <a:cxn ang="0">
                <a:pos x="2830288" y="791026"/>
              </a:cxn>
            </a:cxnLst>
            <a:rect l="0" t="0" r="0" b="0"/>
            <a:pathLst>
              <a:path w="6972" h="5436">
                <a:moveTo>
                  <a:pt x="3240" y="1591"/>
                </a:moveTo>
                <a:cubicBezTo>
                  <a:pt x="3163" y="2598"/>
                  <a:pt x="3094" y="3606"/>
                  <a:pt x="3008" y="4612"/>
                </a:cubicBezTo>
                <a:lnTo>
                  <a:pt x="2524" y="4612"/>
                </a:lnTo>
                <a:lnTo>
                  <a:pt x="2524" y="5002"/>
                </a:lnTo>
                <a:cubicBezTo>
                  <a:pt x="2347" y="5065"/>
                  <a:pt x="2184" y="5146"/>
                  <a:pt x="2042" y="5247"/>
                </a:cubicBezTo>
                <a:cubicBezTo>
                  <a:pt x="2042" y="5310"/>
                  <a:pt x="2042" y="5373"/>
                  <a:pt x="2042" y="5436"/>
                </a:cubicBezTo>
                <a:cubicBezTo>
                  <a:pt x="3038" y="5436"/>
                  <a:pt x="4034" y="5436"/>
                  <a:pt x="5030" y="5436"/>
                </a:cubicBezTo>
                <a:cubicBezTo>
                  <a:pt x="5030" y="5373"/>
                  <a:pt x="5030" y="5310"/>
                  <a:pt x="5030" y="5247"/>
                </a:cubicBezTo>
                <a:cubicBezTo>
                  <a:pt x="4880" y="5129"/>
                  <a:pt x="4687" y="5036"/>
                  <a:pt x="4469" y="4968"/>
                </a:cubicBezTo>
                <a:lnTo>
                  <a:pt x="4469" y="4612"/>
                </a:lnTo>
                <a:lnTo>
                  <a:pt x="3979" y="4612"/>
                </a:lnTo>
                <a:lnTo>
                  <a:pt x="3740" y="1502"/>
                </a:lnTo>
                <a:cubicBezTo>
                  <a:pt x="4316" y="1275"/>
                  <a:pt x="4951" y="1027"/>
                  <a:pt x="5553" y="786"/>
                </a:cubicBezTo>
                <a:lnTo>
                  <a:pt x="4709" y="2482"/>
                </a:lnTo>
                <a:lnTo>
                  <a:pt x="4593" y="2482"/>
                </a:lnTo>
                <a:cubicBezTo>
                  <a:pt x="4593" y="2545"/>
                  <a:pt x="4593" y="2609"/>
                  <a:pt x="4593" y="2672"/>
                </a:cubicBezTo>
                <a:cubicBezTo>
                  <a:pt x="5235" y="3244"/>
                  <a:pt x="6441" y="3195"/>
                  <a:pt x="6972" y="2672"/>
                </a:cubicBezTo>
                <a:cubicBezTo>
                  <a:pt x="6972" y="2609"/>
                  <a:pt x="6972" y="2545"/>
                  <a:pt x="6972" y="2482"/>
                </a:cubicBezTo>
                <a:lnTo>
                  <a:pt x="6877" y="2482"/>
                </a:lnTo>
                <a:lnTo>
                  <a:pt x="6847" y="2482"/>
                </a:lnTo>
                <a:lnTo>
                  <a:pt x="5906" y="644"/>
                </a:lnTo>
                <a:cubicBezTo>
                  <a:pt x="6002" y="606"/>
                  <a:pt x="6097" y="567"/>
                  <a:pt x="6189" y="529"/>
                </a:cubicBezTo>
                <a:lnTo>
                  <a:pt x="6121" y="241"/>
                </a:lnTo>
                <a:lnTo>
                  <a:pt x="5844" y="306"/>
                </a:lnTo>
                <a:lnTo>
                  <a:pt x="5766" y="471"/>
                </a:lnTo>
                <a:lnTo>
                  <a:pt x="5610" y="362"/>
                </a:lnTo>
                <a:lnTo>
                  <a:pt x="3687" y="813"/>
                </a:lnTo>
                <a:lnTo>
                  <a:pt x="3684" y="765"/>
                </a:lnTo>
                <a:lnTo>
                  <a:pt x="3674" y="637"/>
                </a:lnTo>
                <a:lnTo>
                  <a:pt x="3763" y="637"/>
                </a:lnTo>
                <a:lnTo>
                  <a:pt x="3763" y="411"/>
                </a:lnTo>
                <a:lnTo>
                  <a:pt x="3648" y="411"/>
                </a:lnTo>
                <a:lnTo>
                  <a:pt x="3648" y="320"/>
                </a:lnTo>
                <a:lnTo>
                  <a:pt x="3851" y="320"/>
                </a:lnTo>
                <a:lnTo>
                  <a:pt x="3667" y="160"/>
                </a:lnTo>
                <a:lnTo>
                  <a:pt x="3484" y="0"/>
                </a:lnTo>
                <a:lnTo>
                  <a:pt x="3300" y="160"/>
                </a:lnTo>
                <a:lnTo>
                  <a:pt x="3117" y="320"/>
                </a:lnTo>
                <a:lnTo>
                  <a:pt x="3328" y="320"/>
                </a:lnTo>
                <a:lnTo>
                  <a:pt x="3328" y="411"/>
                </a:lnTo>
                <a:lnTo>
                  <a:pt x="3206" y="411"/>
                </a:lnTo>
                <a:lnTo>
                  <a:pt x="3206" y="637"/>
                </a:lnTo>
                <a:lnTo>
                  <a:pt x="3260" y="637"/>
                </a:lnTo>
                <a:lnTo>
                  <a:pt x="3313" y="637"/>
                </a:lnTo>
                <a:lnTo>
                  <a:pt x="3304" y="754"/>
                </a:lnTo>
                <a:lnTo>
                  <a:pt x="3293" y="906"/>
                </a:lnTo>
                <a:lnTo>
                  <a:pt x="3288" y="907"/>
                </a:lnTo>
                <a:lnTo>
                  <a:pt x="1243" y="1394"/>
                </a:lnTo>
                <a:lnTo>
                  <a:pt x="1153" y="1562"/>
                </a:lnTo>
                <a:lnTo>
                  <a:pt x="1009" y="1449"/>
                </a:lnTo>
                <a:lnTo>
                  <a:pt x="732" y="1515"/>
                </a:lnTo>
                <a:lnTo>
                  <a:pt x="800" y="1803"/>
                </a:lnTo>
                <a:cubicBezTo>
                  <a:pt x="867" y="1798"/>
                  <a:pt x="934" y="1793"/>
                  <a:pt x="1000" y="1788"/>
                </a:cubicBezTo>
                <a:lnTo>
                  <a:pt x="116" y="3564"/>
                </a:lnTo>
                <a:lnTo>
                  <a:pt x="0" y="3564"/>
                </a:lnTo>
                <a:cubicBezTo>
                  <a:pt x="0" y="3627"/>
                  <a:pt x="0" y="3691"/>
                  <a:pt x="0" y="3754"/>
                </a:cubicBezTo>
                <a:cubicBezTo>
                  <a:pt x="642" y="4326"/>
                  <a:pt x="1848" y="4277"/>
                  <a:pt x="2379" y="3754"/>
                </a:cubicBezTo>
                <a:cubicBezTo>
                  <a:pt x="2379" y="3691"/>
                  <a:pt x="2379" y="3627"/>
                  <a:pt x="2379" y="3564"/>
                </a:cubicBezTo>
                <a:lnTo>
                  <a:pt x="2284" y="3564"/>
                </a:lnTo>
                <a:lnTo>
                  <a:pt x="2254" y="3564"/>
                </a:lnTo>
                <a:lnTo>
                  <a:pt x="1331" y="1761"/>
                </a:lnTo>
                <a:cubicBezTo>
                  <a:pt x="1967" y="1707"/>
                  <a:pt x="2604" y="1648"/>
                  <a:pt x="3240" y="1591"/>
                </a:cubicBezTo>
                <a:close/>
                <a:moveTo>
                  <a:pt x="5669" y="740"/>
                </a:moveTo>
                <a:lnTo>
                  <a:pt x="5669" y="740"/>
                </a:lnTo>
                <a:cubicBezTo>
                  <a:pt x="5723" y="718"/>
                  <a:pt x="5776" y="697"/>
                  <a:pt x="5829" y="675"/>
                </a:cubicBezTo>
                <a:lnTo>
                  <a:pt x="6754" y="2482"/>
                </a:lnTo>
                <a:lnTo>
                  <a:pt x="6684" y="2482"/>
                </a:lnTo>
                <a:lnTo>
                  <a:pt x="4871" y="2482"/>
                </a:lnTo>
                <a:lnTo>
                  <a:pt x="4801" y="2482"/>
                </a:lnTo>
                <a:lnTo>
                  <a:pt x="5669" y="740"/>
                </a:lnTo>
                <a:close/>
                <a:moveTo>
                  <a:pt x="1097" y="1780"/>
                </a:moveTo>
                <a:lnTo>
                  <a:pt x="1097" y="1780"/>
                </a:lnTo>
                <a:cubicBezTo>
                  <a:pt x="1145" y="1776"/>
                  <a:pt x="1193" y="1772"/>
                  <a:pt x="1242" y="1768"/>
                </a:cubicBezTo>
                <a:lnTo>
                  <a:pt x="2161" y="3564"/>
                </a:lnTo>
                <a:lnTo>
                  <a:pt x="2091" y="3564"/>
                </a:lnTo>
                <a:lnTo>
                  <a:pt x="278" y="3564"/>
                </a:lnTo>
                <a:lnTo>
                  <a:pt x="208" y="3564"/>
                </a:lnTo>
                <a:lnTo>
                  <a:pt x="1097" y="1780"/>
                </a:lnTo>
                <a:close/>
                <a:moveTo>
                  <a:pt x="3489" y="975"/>
                </a:moveTo>
                <a:lnTo>
                  <a:pt x="3489" y="975"/>
                </a:lnTo>
                <a:cubicBezTo>
                  <a:pt x="3539" y="975"/>
                  <a:pt x="3579" y="1015"/>
                  <a:pt x="3579" y="1066"/>
                </a:cubicBezTo>
                <a:cubicBezTo>
                  <a:pt x="3579" y="1116"/>
                  <a:pt x="3539" y="1156"/>
                  <a:pt x="3489" y="1156"/>
                </a:cubicBezTo>
                <a:cubicBezTo>
                  <a:pt x="3438" y="1156"/>
                  <a:pt x="3398" y="1116"/>
                  <a:pt x="3398" y="1066"/>
                </a:cubicBezTo>
                <a:cubicBezTo>
                  <a:pt x="3398" y="1015"/>
                  <a:pt x="3438" y="975"/>
                  <a:pt x="3489" y="97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2D43CCC-58A1-4F8A-B647-90054A4DB08A}"/>
              </a:ext>
            </a:extLst>
          </p:cNvPr>
          <p:cNvSpPr/>
          <p:nvPr/>
        </p:nvSpPr>
        <p:spPr>
          <a:xfrm>
            <a:off x="6048828" y="4062640"/>
            <a:ext cx="12620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重发展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D1EA7FB-880F-4346-BB13-EAEAEC39B7A0}"/>
              </a:ext>
            </a:extLst>
          </p:cNvPr>
          <p:cNvSpPr/>
          <p:nvPr/>
        </p:nvSpPr>
        <p:spPr>
          <a:xfrm>
            <a:off x="9793741" y="3126015"/>
            <a:ext cx="12620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轻党建</a:t>
            </a:r>
          </a:p>
        </p:txBody>
      </p:sp>
    </p:spTree>
    <p:extLst>
      <p:ext uri="{BB962C8B-B14F-4D97-AF65-F5344CB8AC3E}">
        <p14:creationId xmlns:p14="http://schemas.microsoft.com/office/powerpoint/2010/main" xmlns="" val="2649568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799BD9BF-0126-451E-B95E-9D01ADD1BC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225" y="1968317"/>
            <a:ext cx="4857750" cy="33949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748428" y="575581"/>
            <a:ext cx="4768169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基层党组织还比较薄弱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C1CB436-457D-45C5-9446-D5F673D8F027}"/>
              </a:ext>
            </a:extLst>
          </p:cNvPr>
          <p:cNvSpPr/>
          <p:nvPr/>
        </p:nvSpPr>
        <p:spPr>
          <a:xfrm>
            <a:off x="6127750" y="1819956"/>
            <a:ext cx="4857750" cy="101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党委下设部门不健全，“三定”之后，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党支部仅分设了党委办公室，没有设立党委组织部、党委宣传部；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784E70B-4A93-4752-807C-C4F133452E49}"/>
              </a:ext>
            </a:extLst>
          </p:cNvPr>
          <p:cNvSpPr/>
          <p:nvPr/>
        </p:nvSpPr>
        <p:spPr>
          <a:xfrm>
            <a:off x="6127750" y="3116943"/>
            <a:ext cx="4857750" cy="2246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公司党员力量基本集中在某某本部，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机关本部劳动合同制员工数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人，某某公司机关本部党员总数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人；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家县支公司劳动合同制员工总数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人，县支公司党员总数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人；县区级公司领导班子成员总数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人，县区级公司领导班子成员中党员总数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人，党员队伍建设滞后。</a:t>
            </a:r>
          </a:p>
        </p:txBody>
      </p:sp>
      <p:sp>
        <p:nvSpPr>
          <p:cNvPr id="5" name="椭圆 3">
            <a:extLst>
              <a:ext uri="{FF2B5EF4-FFF2-40B4-BE49-F238E27FC236}">
                <a16:creationId xmlns:a16="http://schemas.microsoft.com/office/drawing/2014/main" xmlns="" id="{77EDE188-D3C7-485A-82D2-A4A0A5EFA6FB}"/>
              </a:ext>
            </a:extLst>
          </p:cNvPr>
          <p:cNvSpPr/>
          <p:nvPr/>
        </p:nvSpPr>
        <p:spPr>
          <a:xfrm>
            <a:off x="5816600" y="2042206"/>
            <a:ext cx="263525" cy="263525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9">
            <a:extLst>
              <a:ext uri="{FF2B5EF4-FFF2-40B4-BE49-F238E27FC236}">
                <a16:creationId xmlns:a16="http://schemas.microsoft.com/office/drawing/2014/main" xmlns="" id="{B4D5F8D6-A099-496D-B355-63B00A2C97F0}"/>
              </a:ext>
            </a:extLst>
          </p:cNvPr>
          <p:cNvSpPr/>
          <p:nvPr/>
        </p:nvSpPr>
        <p:spPr>
          <a:xfrm>
            <a:off x="5816600" y="3232831"/>
            <a:ext cx="263525" cy="263525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844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748428" y="575581"/>
            <a:ext cx="4768169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党务工作者能力不强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B4D9A3A-CA3D-4C01-A97F-00C79F61E04E}"/>
              </a:ext>
            </a:extLst>
          </p:cNvPr>
          <p:cNvSpPr/>
          <p:nvPr/>
        </p:nvSpPr>
        <p:spPr>
          <a:xfrm>
            <a:off x="1489075" y="4195763"/>
            <a:ext cx="8858250" cy="101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公司没有专岗的党务工作者，现有的支委会成员均为兼岗，人员配置不足；兼岗党务工作者专业技术能力较弱，对党建工作如何开展缺乏系统、专业的认识，基层党建工作水平不高，工作活力不强、工作办法不多，实战能力差。</a:t>
            </a:r>
          </a:p>
        </p:txBody>
      </p:sp>
      <p:sp>
        <p:nvSpPr>
          <p:cNvPr id="4" name="椭圆 6">
            <a:extLst>
              <a:ext uri="{FF2B5EF4-FFF2-40B4-BE49-F238E27FC236}">
                <a16:creationId xmlns:a16="http://schemas.microsoft.com/office/drawing/2014/main" xmlns="" id="{B32FC1CA-83AF-4FFA-B1A2-272CF407BECA}"/>
              </a:ext>
            </a:extLst>
          </p:cNvPr>
          <p:cNvSpPr/>
          <p:nvPr/>
        </p:nvSpPr>
        <p:spPr>
          <a:xfrm>
            <a:off x="1641475" y="2009775"/>
            <a:ext cx="1616075" cy="1617663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C7BDEBB-A386-40BE-9F76-F55F296A32A6}"/>
              </a:ext>
            </a:extLst>
          </p:cNvPr>
          <p:cNvSpPr/>
          <p:nvPr/>
        </p:nvSpPr>
        <p:spPr>
          <a:xfrm>
            <a:off x="1774599" y="2341563"/>
            <a:ext cx="1322388" cy="95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人员配置不足</a:t>
            </a:r>
          </a:p>
        </p:txBody>
      </p:sp>
      <p:sp>
        <p:nvSpPr>
          <p:cNvPr id="6" name="椭圆 8">
            <a:extLst>
              <a:ext uri="{FF2B5EF4-FFF2-40B4-BE49-F238E27FC236}">
                <a16:creationId xmlns:a16="http://schemas.microsoft.com/office/drawing/2014/main" xmlns="" id="{25830D34-FC6B-435E-936B-368AAED7BFF5}"/>
              </a:ext>
            </a:extLst>
          </p:cNvPr>
          <p:cNvSpPr/>
          <p:nvPr/>
        </p:nvSpPr>
        <p:spPr>
          <a:xfrm>
            <a:off x="3921125" y="2009775"/>
            <a:ext cx="1616075" cy="1617663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DB114B1-F29A-4A54-B8CD-33E2BF56CC87}"/>
              </a:ext>
            </a:extLst>
          </p:cNvPr>
          <p:cNvSpPr/>
          <p:nvPr/>
        </p:nvSpPr>
        <p:spPr>
          <a:xfrm>
            <a:off x="4052661" y="2341563"/>
            <a:ext cx="1323975" cy="95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技术能力弱</a:t>
            </a:r>
          </a:p>
        </p:txBody>
      </p:sp>
      <p:sp>
        <p:nvSpPr>
          <p:cNvPr id="8" name="椭圆 10">
            <a:extLst>
              <a:ext uri="{FF2B5EF4-FFF2-40B4-BE49-F238E27FC236}">
                <a16:creationId xmlns:a16="http://schemas.microsoft.com/office/drawing/2014/main" xmlns="" id="{BF16F673-3213-4BCE-8247-A05915D39327}"/>
              </a:ext>
            </a:extLst>
          </p:cNvPr>
          <p:cNvSpPr/>
          <p:nvPr/>
        </p:nvSpPr>
        <p:spPr>
          <a:xfrm>
            <a:off x="6337300" y="2009775"/>
            <a:ext cx="1616075" cy="1617663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90CE688-836D-49DD-8453-950F22CDD237}"/>
              </a:ext>
            </a:extLst>
          </p:cNvPr>
          <p:cNvSpPr/>
          <p:nvPr/>
        </p:nvSpPr>
        <p:spPr>
          <a:xfrm>
            <a:off x="6468836" y="2341563"/>
            <a:ext cx="1323975" cy="95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工作水平不高</a:t>
            </a:r>
          </a:p>
        </p:txBody>
      </p:sp>
      <p:sp>
        <p:nvSpPr>
          <p:cNvPr id="10" name="椭圆 12">
            <a:extLst>
              <a:ext uri="{FF2B5EF4-FFF2-40B4-BE49-F238E27FC236}">
                <a16:creationId xmlns:a16="http://schemas.microsoft.com/office/drawing/2014/main" xmlns="" id="{5C6D7BF2-6676-4863-9EEE-8994F2C54160}"/>
              </a:ext>
            </a:extLst>
          </p:cNvPr>
          <p:cNvSpPr/>
          <p:nvPr/>
        </p:nvSpPr>
        <p:spPr>
          <a:xfrm>
            <a:off x="8639175" y="2009775"/>
            <a:ext cx="1616075" cy="1617663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BF010BA-F179-45FB-9880-6208C45DE074}"/>
              </a:ext>
            </a:extLst>
          </p:cNvPr>
          <p:cNvSpPr/>
          <p:nvPr/>
        </p:nvSpPr>
        <p:spPr>
          <a:xfrm>
            <a:off x="8772299" y="2341563"/>
            <a:ext cx="1322388" cy="95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工作办法不多</a:t>
            </a:r>
          </a:p>
        </p:txBody>
      </p:sp>
    </p:spTree>
    <p:extLst>
      <p:ext uri="{BB962C8B-B14F-4D97-AF65-F5344CB8AC3E}">
        <p14:creationId xmlns:p14="http://schemas.microsoft.com/office/powerpoint/2010/main" xmlns="" val="2621604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891927" y="590096"/>
            <a:ext cx="4481172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党建工作质量不高</a:t>
            </a:r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xmlns="" id="{EAC79A87-405A-4FF6-ABF8-432460527C18}"/>
              </a:ext>
            </a:extLst>
          </p:cNvPr>
          <p:cNvSpPr/>
          <p:nvPr/>
        </p:nvSpPr>
        <p:spPr>
          <a:xfrm>
            <a:off x="1121227" y="2459718"/>
            <a:ext cx="2206625" cy="2206625"/>
          </a:xfrm>
          <a:prstGeom prst="ellipse">
            <a:avLst/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xmlns="" id="{065C0A91-798D-4E6F-8201-25CBDCB7A3C9}"/>
              </a:ext>
            </a:extLst>
          </p:cNvPr>
          <p:cNvSpPr/>
          <p:nvPr/>
        </p:nvSpPr>
        <p:spPr>
          <a:xfrm>
            <a:off x="546552" y="3648756"/>
            <a:ext cx="3149600" cy="717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149600" y="0"/>
              </a:cxn>
              <a:cxn ang="0">
                <a:pos x="2973102" y="717550"/>
              </a:cxn>
              <a:cxn ang="0">
                <a:pos x="259556" y="717550"/>
              </a:cxn>
              <a:cxn ang="0">
                <a:pos x="0" y="0"/>
              </a:cxn>
            </a:cxnLst>
            <a:rect l="0" t="0" r="0" b="0"/>
            <a:pathLst>
              <a:path w="3337" h="760">
                <a:moveTo>
                  <a:pt x="0" y="0"/>
                </a:moveTo>
                <a:lnTo>
                  <a:pt x="3337" y="0"/>
                </a:lnTo>
                <a:lnTo>
                  <a:pt x="3150" y="760"/>
                </a:lnTo>
                <a:lnTo>
                  <a:pt x="275" y="76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xmlns="" id="{EC98C979-19EB-418D-8CF4-F466F16F6771}"/>
              </a:ext>
            </a:extLst>
          </p:cNvPr>
          <p:cNvSpPr/>
          <p:nvPr/>
        </p:nvSpPr>
        <p:spPr>
          <a:xfrm>
            <a:off x="4403271" y="1662565"/>
            <a:ext cx="2647950" cy="487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47950" y="0"/>
              </a:cxn>
              <a:cxn ang="0">
                <a:pos x="2647950" y="487363"/>
              </a:cxn>
              <a:cxn ang="0">
                <a:pos x="192578" y="487363"/>
              </a:cxn>
              <a:cxn ang="0">
                <a:pos x="0" y="0"/>
              </a:cxn>
            </a:cxnLst>
            <a:rect l="0" t="0" r="0" b="0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xmlns="" id="{2D6B6CD3-37AA-43AF-A1FC-4BC21981F5E1}"/>
              </a:ext>
            </a:extLst>
          </p:cNvPr>
          <p:cNvSpPr/>
          <p:nvPr/>
        </p:nvSpPr>
        <p:spPr>
          <a:xfrm>
            <a:off x="4403271" y="3305856"/>
            <a:ext cx="2647950" cy="487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47950" y="0"/>
              </a:cxn>
              <a:cxn ang="0">
                <a:pos x="2647950" y="487363"/>
              </a:cxn>
              <a:cxn ang="0">
                <a:pos x="192578" y="487363"/>
              </a:cxn>
              <a:cxn ang="0">
                <a:pos x="0" y="0"/>
              </a:cxn>
            </a:cxnLst>
            <a:rect l="0" t="0" r="0" b="0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9ADAE72B-8D03-46C3-9D70-873E7AF05CE7}"/>
              </a:ext>
            </a:extLst>
          </p:cNvPr>
          <p:cNvSpPr/>
          <p:nvPr/>
        </p:nvSpPr>
        <p:spPr>
          <a:xfrm>
            <a:off x="4403271" y="4810354"/>
            <a:ext cx="2647950" cy="487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47950" y="0"/>
              </a:cxn>
              <a:cxn ang="0">
                <a:pos x="2647950" y="487363"/>
              </a:cxn>
              <a:cxn ang="0">
                <a:pos x="192578" y="487363"/>
              </a:cxn>
              <a:cxn ang="0">
                <a:pos x="0" y="0"/>
              </a:cxn>
            </a:cxnLst>
            <a:rect l="0" t="0" r="0" b="0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xmlns="" id="{54ED3CDC-E353-46FE-AF79-D47D37B82950}"/>
              </a:ext>
            </a:extLst>
          </p:cNvPr>
          <p:cNvSpPr txBox="1"/>
          <p:nvPr/>
        </p:nvSpPr>
        <p:spPr>
          <a:xfrm>
            <a:off x="1478415" y="2510518"/>
            <a:ext cx="7136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3</a:t>
            </a:r>
            <a:endParaRPr kumimoji="0" lang="zh-CN" altLang="en-US" sz="80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xmlns="" id="{9A141B2D-0D14-46BB-A87C-1BBE760A729E}"/>
              </a:ext>
            </a:extLst>
          </p:cNvPr>
          <p:cNvSpPr txBox="1"/>
          <p:nvPr/>
        </p:nvSpPr>
        <p:spPr>
          <a:xfrm>
            <a:off x="2084840" y="3124881"/>
            <a:ext cx="13922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个表现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xmlns="" id="{6535CC78-51F6-4606-9C60-E3BA301B6509}"/>
              </a:ext>
            </a:extLst>
          </p:cNvPr>
          <p:cNvSpPr txBox="1"/>
          <p:nvPr/>
        </p:nvSpPr>
        <p:spPr>
          <a:xfrm>
            <a:off x="813252" y="3729718"/>
            <a:ext cx="2441575" cy="431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党建工作质量不高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xmlns="" id="{9B535797-3566-4B0C-BDD9-96A109108AD5}"/>
              </a:ext>
            </a:extLst>
          </p:cNvPr>
          <p:cNvSpPr txBox="1"/>
          <p:nvPr/>
        </p:nvSpPr>
        <p:spPr>
          <a:xfrm>
            <a:off x="4763634" y="1713365"/>
            <a:ext cx="1031875" cy="430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表现一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xmlns="" id="{B9D563AD-5AF7-4FEA-99E0-DA1B9E9D3B16}"/>
              </a:ext>
            </a:extLst>
          </p:cNvPr>
          <p:cNvSpPr txBox="1"/>
          <p:nvPr/>
        </p:nvSpPr>
        <p:spPr>
          <a:xfrm>
            <a:off x="4763634" y="3304268"/>
            <a:ext cx="1031875" cy="430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表现二</a:t>
            </a: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xmlns="" id="{425D4714-DC19-427A-BD2F-419451CABC1B}"/>
              </a:ext>
            </a:extLst>
          </p:cNvPr>
          <p:cNvSpPr txBox="1"/>
          <p:nvPr/>
        </p:nvSpPr>
        <p:spPr>
          <a:xfrm>
            <a:off x="4763634" y="4843691"/>
            <a:ext cx="1031875" cy="431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表现三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xmlns="" id="{19FDC4E2-40DC-4B71-8579-3E9065C6BB3B}"/>
              </a:ext>
            </a:extLst>
          </p:cNvPr>
          <p:cNvSpPr txBox="1"/>
          <p:nvPr/>
        </p:nvSpPr>
        <p:spPr>
          <a:xfrm>
            <a:off x="4384221" y="2254702"/>
            <a:ext cx="6696075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公司党建工作基本为完成省分公司下达的规定动作，自选动作不多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3">
            <a:extLst>
              <a:ext uri="{FF2B5EF4-FFF2-40B4-BE49-F238E27FC236}">
                <a16:creationId xmlns:a16="http://schemas.microsoft.com/office/drawing/2014/main" xmlns="" id="{AFA262ED-35D9-4389-84F3-67A770370584}"/>
              </a:ext>
            </a:extLst>
          </p:cNvPr>
          <p:cNvSpPr txBox="1"/>
          <p:nvPr/>
        </p:nvSpPr>
        <p:spPr>
          <a:xfrm>
            <a:off x="4384221" y="3996418"/>
            <a:ext cx="6696075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学习方式仅限于文件传达，管理制度仅限于照搬照套；</a:t>
            </a:r>
          </a:p>
        </p:txBody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xmlns="" id="{049FB51F-9D3E-4D35-9F86-970AF87E3275}"/>
              </a:ext>
            </a:extLst>
          </p:cNvPr>
          <p:cNvSpPr txBox="1"/>
          <p:nvPr/>
        </p:nvSpPr>
        <p:spPr>
          <a:xfrm>
            <a:off x="4384221" y="5467579"/>
            <a:ext cx="669607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组织生活会与行政会、业务会一起开，党组织活动与工会活动一起开展，党建工作形式单一，缺乏创新。</a:t>
            </a:r>
          </a:p>
        </p:txBody>
      </p:sp>
    </p:spTree>
    <p:extLst>
      <p:ext uri="{BB962C8B-B14F-4D97-AF65-F5344CB8AC3E}">
        <p14:creationId xmlns:p14="http://schemas.microsoft.com/office/powerpoint/2010/main" xmlns="" val="4131419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8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8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8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8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8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8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8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8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8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8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8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8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8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 animBg="1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MH_Entry_1">
            <a:hlinkClick r:id="rId12" action="ppaction://hlinksldjump"/>
            <a:extLst>
              <a:ext uri="{FF2B5EF4-FFF2-40B4-BE49-F238E27FC236}">
                <a16:creationId xmlns:a16="http://schemas.microsoft.com/office/drawing/2014/main" xmlns="" id="{CE08A724-CE23-4751-9A32-E892B385BB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38906" y="2846144"/>
            <a:ext cx="5794743" cy="940486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>
            <a:defPPr>
              <a:defRPr lang="zh-CN"/>
            </a:defPPr>
            <a:lvl1pPr>
              <a:defRPr sz="2500" kern="0" spc="100">
                <a:solidFill>
                  <a:srgbClr val="969696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defRPr>
            </a:lvl1pPr>
          </a:lstStyle>
          <a:p>
            <a:r>
              <a:rPr lang="zh-CN" altLang="en-US" dirty="0"/>
              <a:t>履职工作特色和亮点</a:t>
            </a:r>
          </a:p>
        </p:txBody>
      </p:sp>
      <p:sp>
        <p:nvSpPr>
          <p:cNvPr id="33" name="MH_Number_1">
            <a:hlinkClick r:id="rId12" action="ppaction://hlinksldjump"/>
            <a:extLst>
              <a:ext uri="{FF2B5EF4-FFF2-40B4-BE49-F238E27FC236}">
                <a16:creationId xmlns:a16="http://schemas.microsoft.com/office/drawing/2014/main" xmlns="" id="{0AFDA0D3-4CE9-4061-AAD6-16B60E55935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389738" y="3093773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en-US" altLang="zh-CN" sz="2400" kern="0" dirty="0">
                <a:solidFill>
                  <a:srgbClr val="FFFFFF"/>
                </a:solidFill>
                <a:ea typeface="幼圆"/>
              </a:rPr>
              <a:t>1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4" name="MH_Entry_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07AAB5C8-8C3C-4852-AB83-A917416E280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938906" y="3699158"/>
            <a:ext cx="6104233" cy="940486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/>
          <a:p>
            <a:pPr>
              <a:defRPr/>
            </a:pPr>
            <a:r>
              <a:rPr lang="zh-CN" altLang="en-US" sz="2500" kern="0" spc="100" dirty="0">
                <a:solidFill>
                  <a:srgbClr val="969696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存在的主要问题及原因</a:t>
            </a:r>
          </a:p>
        </p:txBody>
      </p:sp>
      <p:sp>
        <p:nvSpPr>
          <p:cNvPr id="35" name="MH_Number_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4D2B4909-153F-478F-861A-A85926BDAFD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89738" y="3946787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en-US" altLang="zh-CN" sz="2400" kern="0">
                <a:solidFill>
                  <a:srgbClr val="FFFFFF"/>
                </a:solidFill>
                <a:ea typeface="幼圆"/>
              </a:rPr>
              <a:t>2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6" name="MH_Entry_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8A499498-0479-4DEF-A8C0-3752C85E31B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38906" y="4552172"/>
            <a:ext cx="6634104" cy="940486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>
            <a:defPPr>
              <a:defRPr lang="zh-CN"/>
            </a:defPPr>
            <a:lvl1pPr>
              <a:defRPr sz="4000" kern="0" spc="10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defRPr>
            </a:lvl1pPr>
          </a:lstStyle>
          <a:p>
            <a:r>
              <a:rPr lang="zh-CN" altLang="en-US" dirty="0"/>
              <a:t>下一步工作思路和主要措施</a:t>
            </a:r>
          </a:p>
        </p:txBody>
      </p:sp>
      <p:sp>
        <p:nvSpPr>
          <p:cNvPr id="37" name="MH_Number_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16C29282-3317-44A1-89DC-97BB8F14B40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389738" y="4799801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en-US" altLang="zh-CN" sz="2400" kern="0">
                <a:solidFill>
                  <a:srgbClr val="FFFFFF"/>
                </a:solidFill>
                <a:ea typeface="幼圆"/>
              </a:rPr>
              <a:t>3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8" name="MH_Others_2">
            <a:extLst>
              <a:ext uri="{FF2B5EF4-FFF2-40B4-BE49-F238E27FC236}">
                <a16:creationId xmlns:a16="http://schemas.microsoft.com/office/drawing/2014/main" xmlns="" id="{060842CD-E9DC-4FD5-AE80-0DF62DF2E61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4304" y="3312509"/>
            <a:ext cx="2626835" cy="1180751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solidFill>
                  <a:schemeClr val="accent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目录</a:t>
            </a:r>
          </a:p>
        </p:txBody>
      </p:sp>
      <p:sp>
        <p:nvSpPr>
          <p:cNvPr id="39" name="MH_Others_3">
            <a:extLst>
              <a:ext uri="{FF2B5EF4-FFF2-40B4-BE49-F238E27FC236}">
                <a16:creationId xmlns:a16="http://schemas.microsoft.com/office/drawing/2014/main" xmlns="" id="{B4223BED-1822-405B-B97F-3B1F426BB8F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20797" y="4631337"/>
            <a:ext cx="3353850" cy="785812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en-US" altLang="zh-CN" sz="4800" b="1" kern="0" spc="300" dirty="0">
                <a:solidFill>
                  <a:srgbClr val="DDDD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4800" b="1" kern="0" spc="300" dirty="0">
              <a:solidFill>
                <a:srgbClr val="DDDD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78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966256" y="561068"/>
            <a:ext cx="4332514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加大党建工作力度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301BDCC-BB70-4A89-AB65-2D402C78BB0B}"/>
              </a:ext>
            </a:extLst>
          </p:cNvPr>
          <p:cNvSpPr/>
          <p:nvPr/>
        </p:nvSpPr>
        <p:spPr>
          <a:xfrm>
            <a:off x="1215119" y="1536457"/>
            <a:ext cx="965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建工作是我们抓好各项工作的根本，我们的工作不仅仅是经营管理，作为央企，应该充分认识到加强公司党建工作的重要性、必要性，增强责任感和紧迫感，党建工作抓好了，基层党组织的核心作用就能更好的发挥，队伍的凝聚力和向心力就更加明显，什么工作都好开展。</a:t>
            </a:r>
          </a:p>
        </p:txBody>
      </p:sp>
      <p:sp>
        <p:nvSpPr>
          <p:cNvPr id="4" name="Line 7">
            <a:extLst>
              <a:ext uri="{FF2B5EF4-FFF2-40B4-BE49-F238E27FC236}">
                <a16:creationId xmlns:a16="http://schemas.microsoft.com/office/drawing/2014/main" xmlns="" id="{DB944B0C-E303-4E84-B98A-B3E4ED6673B8}"/>
              </a:ext>
            </a:extLst>
          </p:cNvPr>
          <p:cNvSpPr/>
          <p:nvPr/>
        </p:nvSpPr>
        <p:spPr>
          <a:xfrm>
            <a:off x="3210607" y="3152319"/>
            <a:ext cx="1536700" cy="0"/>
          </a:xfrm>
          <a:prstGeom prst="line">
            <a:avLst/>
          </a:prstGeom>
          <a:ln w="11" cap="flat" cmpd="sng">
            <a:solidFill>
              <a:schemeClr val="tx2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xmlns="" id="{3AAF3E42-CC38-406A-B9D7-BD69DE06383B}"/>
              </a:ext>
            </a:extLst>
          </p:cNvPr>
          <p:cNvSpPr/>
          <p:nvPr/>
        </p:nvSpPr>
        <p:spPr>
          <a:xfrm>
            <a:off x="3040744" y="4036557"/>
            <a:ext cx="982663" cy="341312"/>
          </a:xfrm>
          <a:prstGeom prst="line">
            <a:avLst/>
          </a:prstGeom>
          <a:ln w="11" cap="flat" cmpd="sng">
            <a:solidFill>
              <a:schemeClr val="tx2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Line 9">
            <a:extLst>
              <a:ext uri="{FF2B5EF4-FFF2-40B4-BE49-F238E27FC236}">
                <a16:creationId xmlns:a16="http://schemas.microsoft.com/office/drawing/2014/main" xmlns="" id="{8BB4FE41-DE9B-469F-95D4-4EA7D5E4CC3C}"/>
              </a:ext>
            </a:extLst>
          </p:cNvPr>
          <p:cNvSpPr/>
          <p:nvPr/>
        </p:nvSpPr>
        <p:spPr>
          <a:xfrm>
            <a:off x="2213657" y="4452482"/>
            <a:ext cx="0" cy="1238250"/>
          </a:xfrm>
          <a:prstGeom prst="line">
            <a:avLst/>
          </a:prstGeom>
          <a:ln w="11" cap="flat" cmpd="sng">
            <a:solidFill>
              <a:schemeClr val="tx2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Oval 11">
            <a:extLst>
              <a:ext uri="{FF2B5EF4-FFF2-40B4-BE49-F238E27FC236}">
                <a16:creationId xmlns:a16="http://schemas.microsoft.com/office/drawing/2014/main" xmlns="" id="{08B1124C-F156-46C5-B74E-92C24FFEFDE0}"/>
              </a:ext>
            </a:extLst>
          </p:cNvPr>
          <p:cNvSpPr/>
          <p:nvPr/>
        </p:nvSpPr>
        <p:spPr>
          <a:xfrm>
            <a:off x="4748894" y="2660194"/>
            <a:ext cx="1011238" cy="1011238"/>
          </a:xfrm>
          <a:prstGeom prst="ellipse">
            <a:avLst/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Oval 13">
            <a:extLst>
              <a:ext uri="{FF2B5EF4-FFF2-40B4-BE49-F238E27FC236}">
                <a16:creationId xmlns:a16="http://schemas.microsoft.com/office/drawing/2014/main" xmlns="" id="{923576B9-D285-4CCA-B9BC-BAB6D613E4FB}"/>
              </a:ext>
            </a:extLst>
          </p:cNvPr>
          <p:cNvSpPr/>
          <p:nvPr/>
        </p:nvSpPr>
        <p:spPr>
          <a:xfrm>
            <a:off x="4007532" y="4025444"/>
            <a:ext cx="1011237" cy="1011238"/>
          </a:xfrm>
          <a:prstGeom prst="ellipse">
            <a:avLst/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xmlns="" id="{5584E996-2D8A-4261-917D-696A505CFFAE}"/>
              </a:ext>
            </a:extLst>
          </p:cNvPr>
          <p:cNvSpPr/>
          <p:nvPr/>
        </p:nvSpPr>
        <p:spPr>
          <a:xfrm>
            <a:off x="1707244" y="5368469"/>
            <a:ext cx="1011238" cy="1011238"/>
          </a:xfrm>
          <a:prstGeom prst="ellipse">
            <a:avLst/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Oval 16">
            <a:extLst>
              <a:ext uri="{FF2B5EF4-FFF2-40B4-BE49-F238E27FC236}">
                <a16:creationId xmlns:a16="http://schemas.microsoft.com/office/drawing/2014/main" xmlns="" id="{6766C417-16A2-464F-A421-05C78C03BA4B}"/>
              </a:ext>
            </a:extLst>
          </p:cNvPr>
          <p:cNvSpPr/>
          <p:nvPr/>
        </p:nvSpPr>
        <p:spPr>
          <a:xfrm>
            <a:off x="1215119" y="2455407"/>
            <a:ext cx="1995488" cy="1997075"/>
          </a:xfrm>
          <a:prstGeom prst="ellipse">
            <a:avLst/>
          </a:prstGeom>
          <a:solidFill>
            <a:schemeClr val="tx1"/>
          </a:solidFill>
          <a:ln w="11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xmlns="" id="{061BE6B0-7DCB-4AD0-929D-C8991035BC78}"/>
              </a:ext>
            </a:extLst>
          </p:cNvPr>
          <p:cNvSpPr txBox="1"/>
          <p:nvPr/>
        </p:nvSpPr>
        <p:spPr>
          <a:xfrm>
            <a:off x="1470707" y="3134857"/>
            <a:ext cx="1484313" cy="83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营销渠道建设情况</a:t>
            </a: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9513E09C-58AA-46E8-9F46-67C1B81FFE19}"/>
              </a:ext>
            </a:extLst>
          </p:cNvPr>
          <p:cNvSpPr txBox="1"/>
          <p:nvPr/>
        </p:nvSpPr>
        <p:spPr>
          <a:xfrm>
            <a:off x="1731057" y="5551032"/>
            <a:ext cx="955675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融入到工作中</a:t>
            </a: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xmlns="" id="{72BC164A-E640-42A6-93EB-3C5735FEA9A6}"/>
              </a:ext>
            </a:extLst>
          </p:cNvPr>
          <p:cNvSpPr txBox="1"/>
          <p:nvPr/>
        </p:nvSpPr>
        <p:spPr>
          <a:xfrm>
            <a:off x="4142469" y="4230232"/>
            <a:ext cx="741363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一岗双责</a:t>
            </a: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xmlns="" id="{4348FC1C-80FA-44EE-A8DF-E17DA2329CCC}"/>
              </a:ext>
            </a:extLst>
          </p:cNvPr>
          <p:cNvSpPr txBox="1"/>
          <p:nvPr/>
        </p:nvSpPr>
        <p:spPr>
          <a:xfrm>
            <a:off x="4801282" y="2850694"/>
            <a:ext cx="868363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思想认识</a:t>
            </a: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1984D147-AEAD-4AA4-837D-7B66D5F4C7F1}"/>
              </a:ext>
            </a:extLst>
          </p:cNvPr>
          <p:cNvSpPr txBox="1"/>
          <p:nvPr/>
        </p:nvSpPr>
        <p:spPr>
          <a:xfrm>
            <a:off x="5836332" y="2745919"/>
            <a:ext cx="511333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克服和纠正重业务、轻党建的错误思想，树立党建工作必须服务于公司经营管理的理念</a:t>
            </a: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xmlns="" id="{8084B01A-95AF-470C-9014-2292707A1232}"/>
              </a:ext>
            </a:extLst>
          </p:cNvPr>
          <p:cNvSpPr txBox="1"/>
          <p:nvPr/>
        </p:nvSpPr>
        <p:spPr>
          <a:xfrm>
            <a:off x="5117194" y="4055607"/>
            <a:ext cx="5832475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必须从我做起，带领党员领导干部认真学习党中央、各级党委相关文件精神，主动承担党建工作党委主体责任，落实“一岗双责”</a:t>
            </a:r>
          </a:p>
        </p:txBody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xmlns="" id="{E7B1A260-0673-4BE2-BA9A-99BE4C044FCB}"/>
              </a:ext>
            </a:extLst>
          </p:cNvPr>
          <p:cNvSpPr txBox="1"/>
          <p:nvPr/>
        </p:nvSpPr>
        <p:spPr>
          <a:xfrm>
            <a:off x="2718482" y="5520869"/>
            <a:ext cx="823118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以围绕发展抓党建，抓好党建促发展为目标，切实把党建工作摆上重要议程日程，把党的建设放在经营管理中去思考，放到日常工作中去安排。</a:t>
            </a:r>
          </a:p>
        </p:txBody>
      </p:sp>
    </p:spTree>
    <p:extLst>
      <p:ext uri="{BB962C8B-B14F-4D97-AF65-F5344CB8AC3E}">
        <p14:creationId xmlns:p14="http://schemas.microsoft.com/office/powerpoint/2010/main" xmlns="" val="372009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8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8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8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8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8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8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18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68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8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8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966256" y="561068"/>
            <a:ext cx="4332514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加大党建工作力度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0B9F124-63BA-4922-B4C3-9599AD29E9C6}"/>
              </a:ext>
            </a:extLst>
          </p:cNvPr>
          <p:cNvSpPr/>
          <p:nvPr/>
        </p:nvSpPr>
        <p:spPr>
          <a:xfrm>
            <a:off x="972460" y="5528129"/>
            <a:ext cx="10288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广泛调动公司党员干部参与党建工作的积极性，促进党建工作走上规范化轨道，做到党建工作与经营管理同布置、同落实、同检查，形成党建与经营管理工作相互渗透、相互促进、齐抓共管的工作机制。</a:t>
            </a: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xmlns="" id="{DE1E3D5B-2B9D-429D-824A-4F82AB1C7640}"/>
              </a:ext>
            </a:extLst>
          </p:cNvPr>
          <p:cNvSpPr/>
          <p:nvPr/>
        </p:nvSpPr>
        <p:spPr>
          <a:xfrm>
            <a:off x="6748689" y="2847068"/>
            <a:ext cx="1200150" cy="1384300"/>
          </a:xfrm>
          <a:custGeom>
            <a:avLst/>
            <a:gdLst/>
            <a:ahLst/>
            <a:cxnLst>
              <a:cxn ang="0">
                <a:pos x="600220" y="0"/>
              </a:cxn>
              <a:cxn ang="0">
                <a:pos x="900329" y="172941"/>
              </a:cxn>
              <a:cxn ang="0">
                <a:pos x="1200439" y="345882"/>
              </a:cxn>
              <a:cxn ang="0">
                <a:pos x="1200439" y="692294"/>
              </a:cxn>
              <a:cxn ang="0">
                <a:pos x="1200439" y="1038177"/>
              </a:cxn>
              <a:cxn ang="0">
                <a:pos x="900329" y="1211118"/>
              </a:cxn>
              <a:cxn ang="0">
                <a:pos x="600220" y="1384589"/>
              </a:cxn>
              <a:cxn ang="0">
                <a:pos x="300110" y="1211118"/>
              </a:cxn>
              <a:cxn ang="0">
                <a:pos x="0" y="1038177"/>
              </a:cxn>
              <a:cxn ang="0">
                <a:pos x="0" y="692294"/>
              </a:cxn>
              <a:cxn ang="0">
                <a:pos x="0" y="345882"/>
              </a:cxn>
              <a:cxn ang="0">
                <a:pos x="300110" y="172941"/>
              </a:cxn>
              <a:cxn ang="0">
                <a:pos x="600220" y="0"/>
              </a:cxn>
            </a:cxnLst>
            <a:rect l="0" t="0" r="0" b="0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xmlns="" id="{749C6199-20E1-416C-BA76-11587C138E9B}"/>
              </a:ext>
            </a:extLst>
          </p:cNvPr>
          <p:cNvSpPr/>
          <p:nvPr/>
        </p:nvSpPr>
        <p:spPr>
          <a:xfrm>
            <a:off x="4259489" y="2847068"/>
            <a:ext cx="1198563" cy="1384300"/>
          </a:xfrm>
          <a:custGeom>
            <a:avLst/>
            <a:gdLst/>
            <a:ahLst/>
            <a:cxnLst>
              <a:cxn ang="0">
                <a:pos x="599528" y="0"/>
              </a:cxn>
              <a:cxn ang="0">
                <a:pos x="899291" y="172941"/>
              </a:cxn>
              <a:cxn ang="0">
                <a:pos x="1199055" y="345882"/>
              </a:cxn>
              <a:cxn ang="0">
                <a:pos x="1199055" y="692294"/>
              </a:cxn>
              <a:cxn ang="0">
                <a:pos x="1199055" y="1038177"/>
              </a:cxn>
              <a:cxn ang="0">
                <a:pos x="899291" y="1211118"/>
              </a:cxn>
              <a:cxn ang="0">
                <a:pos x="599528" y="1384589"/>
              </a:cxn>
              <a:cxn ang="0">
                <a:pos x="299764" y="1211118"/>
              </a:cxn>
              <a:cxn ang="0">
                <a:pos x="0" y="1038177"/>
              </a:cxn>
              <a:cxn ang="0">
                <a:pos x="0" y="692294"/>
              </a:cxn>
              <a:cxn ang="0">
                <a:pos x="0" y="345882"/>
              </a:cxn>
              <a:cxn ang="0">
                <a:pos x="299764" y="172941"/>
              </a:cxn>
              <a:cxn ang="0">
                <a:pos x="599528" y="0"/>
              </a:cxn>
            </a:cxnLst>
            <a:rect l="0" t="0" r="0" b="0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xmlns="" id="{66C6BB49-818D-4F22-B69C-066DBBF7AEE3}"/>
              </a:ext>
            </a:extLst>
          </p:cNvPr>
          <p:cNvSpPr/>
          <p:nvPr/>
        </p:nvSpPr>
        <p:spPr>
          <a:xfrm>
            <a:off x="4880202" y="1765981"/>
            <a:ext cx="1200150" cy="1385887"/>
          </a:xfrm>
          <a:custGeom>
            <a:avLst/>
            <a:gdLst/>
            <a:ahLst/>
            <a:cxnLst>
              <a:cxn ang="0">
                <a:pos x="599528" y="0"/>
              </a:cxn>
              <a:cxn ang="0">
                <a:pos x="899291" y="173114"/>
              </a:cxn>
              <a:cxn ang="0">
                <a:pos x="1199055" y="346228"/>
              </a:cxn>
              <a:cxn ang="0">
                <a:pos x="1199055" y="692987"/>
              </a:cxn>
              <a:cxn ang="0">
                <a:pos x="1199055" y="1039215"/>
              </a:cxn>
              <a:cxn ang="0">
                <a:pos x="899291" y="1212329"/>
              </a:cxn>
              <a:cxn ang="0">
                <a:pos x="599528" y="1385974"/>
              </a:cxn>
              <a:cxn ang="0">
                <a:pos x="299764" y="1212329"/>
              </a:cxn>
              <a:cxn ang="0">
                <a:pos x="0" y="1039215"/>
              </a:cxn>
              <a:cxn ang="0">
                <a:pos x="0" y="692987"/>
              </a:cxn>
              <a:cxn ang="0">
                <a:pos x="0" y="346228"/>
              </a:cxn>
              <a:cxn ang="0">
                <a:pos x="299764" y="173114"/>
              </a:cxn>
              <a:cxn ang="0">
                <a:pos x="599528" y="0"/>
              </a:cxn>
            </a:cxnLst>
            <a:rect l="0" t="0" r="0" b="0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xmlns="" id="{FEF57024-2F3B-4F28-B87D-90E238397201}"/>
              </a:ext>
            </a:extLst>
          </p:cNvPr>
          <p:cNvSpPr/>
          <p:nvPr/>
        </p:nvSpPr>
        <p:spPr>
          <a:xfrm>
            <a:off x="6127977" y="1765981"/>
            <a:ext cx="1198562" cy="1385887"/>
          </a:xfrm>
          <a:custGeom>
            <a:avLst/>
            <a:gdLst/>
            <a:ahLst/>
            <a:cxnLst>
              <a:cxn ang="0">
                <a:pos x="599528" y="0"/>
              </a:cxn>
              <a:cxn ang="0">
                <a:pos x="899291" y="173114"/>
              </a:cxn>
              <a:cxn ang="0">
                <a:pos x="1199055" y="346228"/>
              </a:cxn>
              <a:cxn ang="0">
                <a:pos x="1199055" y="692987"/>
              </a:cxn>
              <a:cxn ang="0">
                <a:pos x="1199055" y="1039215"/>
              </a:cxn>
              <a:cxn ang="0">
                <a:pos x="899291" y="1212329"/>
              </a:cxn>
              <a:cxn ang="0">
                <a:pos x="599528" y="1385974"/>
              </a:cxn>
              <a:cxn ang="0">
                <a:pos x="299764" y="1212329"/>
              </a:cxn>
              <a:cxn ang="0">
                <a:pos x="0" y="1039215"/>
              </a:cxn>
              <a:cxn ang="0">
                <a:pos x="0" y="692987"/>
              </a:cxn>
              <a:cxn ang="0">
                <a:pos x="0" y="346228"/>
              </a:cxn>
              <a:cxn ang="0">
                <a:pos x="299764" y="173114"/>
              </a:cxn>
              <a:cxn ang="0">
                <a:pos x="599528" y="0"/>
              </a:cxn>
            </a:cxnLst>
            <a:rect l="0" t="0" r="0" b="0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xmlns="" id="{2B8A9094-742C-42D5-844D-E7458B1629CB}"/>
              </a:ext>
            </a:extLst>
          </p:cNvPr>
          <p:cNvSpPr/>
          <p:nvPr/>
        </p:nvSpPr>
        <p:spPr>
          <a:xfrm>
            <a:off x="4880202" y="3921806"/>
            <a:ext cx="1200150" cy="1385887"/>
          </a:xfrm>
          <a:custGeom>
            <a:avLst/>
            <a:gdLst/>
            <a:ahLst/>
            <a:cxnLst>
              <a:cxn ang="0">
                <a:pos x="599528" y="0"/>
              </a:cxn>
              <a:cxn ang="0">
                <a:pos x="899291" y="173180"/>
              </a:cxn>
              <a:cxn ang="0">
                <a:pos x="1199055" y="346361"/>
              </a:cxn>
              <a:cxn ang="0">
                <a:pos x="1199055" y="693253"/>
              </a:cxn>
              <a:cxn ang="0">
                <a:pos x="1199055" y="1039613"/>
              </a:cxn>
              <a:cxn ang="0">
                <a:pos x="899291" y="1212794"/>
              </a:cxn>
              <a:cxn ang="0">
                <a:pos x="599528" y="1385974"/>
              </a:cxn>
              <a:cxn ang="0">
                <a:pos x="299764" y="1212794"/>
              </a:cxn>
              <a:cxn ang="0">
                <a:pos x="0" y="1039613"/>
              </a:cxn>
              <a:cxn ang="0">
                <a:pos x="0" y="693253"/>
              </a:cxn>
              <a:cxn ang="0">
                <a:pos x="0" y="346361"/>
              </a:cxn>
              <a:cxn ang="0">
                <a:pos x="299764" y="173180"/>
              </a:cxn>
              <a:cxn ang="0">
                <a:pos x="599528" y="0"/>
              </a:cxn>
            </a:cxnLst>
            <a:rect l="0" t="0" r="0" b="0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xmlns="" id="{04D2DAAB-2352-4A27-9731-D070129C4373}"/>
              </a:ext>
            </a:extLst>
          </p:cNvPr>
          <p:cNvSpPr/>
          <p:nvPr/>
        </p:nvSpPr>
        <p:spPr>
          <a:xfrm>
            <a:off x="6127977" y="3921806"/>
            <a:ext cx="1198562" cy="1385887"/>
          </a:xfrm>
          <a:custGeom>
            <a:avLst/>
            <a:gdLst/>
            <a:ahLst/>
            <a:cxnLst>
              <a:cxn ang="0">
                <a:pos x="599528" y="0"/>
              </a:cxn>
              <a:cxn ang="0">
                <a:pos x="899291" y="173180"/>
              </a:cxn>
              <a:cxn ang="0">
                <a:pos x="1199055" y="346361"/>
              </a:cxn>
              <a:cxn ang="0">
                <a:pos x="1199055" y="693253"/>
              </a:cxn>
              <a:cxn ang="0">
                <a:pos x="1199055" y="1039613"/>
              </a:cxn>
              <a:cxn ang="0">
                <a:pos x="899291" y="1212794"/>
              </a:cxn>
              <a:cxn ang="0">
                <a:pos x="599528" y="1385974"/>
              </a:cxn>
              <a:cxn ang="0">
                <a:pos x="299764" y="1212794"/>
              </a:cxn>
              <a:cxn ang="0">
                <a:pos x="0" y="1039613"/>
              </a:cxn>
              <a:cxn ang="0">
                <a:pos x="0" y="693253"/>
              </a:cxn>
              <a:cxn ang="0">
                <a:pos x="0" y="346361"/>
              </a:cxn>
              <a:cxn ang="0">
                <a:pos x="299764" y="173180"/>
              </a:cxn>
              <a:cxn ang="0">
                <a:pos x="599528" y="0"/>
              </a:cxn>
            </a:cxnLst>
            <a:rect l="0" t="0" r="0" b="0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xmlns="" id="{2C456D32-E7AE-49EB-80D7-D79253FFF875}"/>
              </a:ext>
            </a:extLst>
          </p:cNvPr>
          <p:cNvSpPr txBox="1"/>
          <p:nvPr/>
        </p:nvSpPr>
        <p:spPr>
          <a:xfrm>
            <a:off x="2087789" y="2167618"/>
            <a:ext cx="2528888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solidFill>
                  <a:schemeClr val="tx2"/>
                </a:solidFill>
                <a:latin typeface="+mj-ea"/>
                <a:ea typeface="+mj-ea"/>
                <a:cs typeface="+mn-cs"/>
              </a:rPr>
              <a:t>“三会一课”制度</a:t>
            </a:r>
          </a:p>
        </p:txBody>
      </p:sp>
      <p:sp>
        <p:nvSpPr>
          <p:cNvPr id="11" name="TextBox 22">
            <a:extLst>
              <a:ext uri="{FF2B5EF4-FFF2-40B4-BE49-F238E27FC236}">
                <a16:creationId xmlns:a16="http://schemas.microsoft.com/office/drawing/2014/main" xmlns="" id="{9CBFA0FA-0D1A-4B9D-B9BE-1576672902D8}"/>
              </a:ext>
            </a:extLst>
          </p:cNvPr>
          <p:cNvSpPr txBox="1"/>
          <p:nvPr/>
        </p:nvSpPr>
        <p:spPr>
          <a:xfrm>
            <a:off x="7459889" y="2167618"/>
            <a:ext cx="267335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solidFill>
                  <a:schemeClr val="tx2"/>
                </a:solidFill>
                <a:latin typeface="+mj-ea"/>
                <a:ea typeface="+mj-ea"/>
                <a:cs typeface="+mn-cs"/>
              </a:rPr>
              <a:t>月度集中学习制度</a:t>
            </a:r>
          </a:p>
        </p:txBody>
      </p:sp>
      <p:sp>
        <p:nvSpPr>
          <p:cNvPr id="12" name="TextBox 25">
            <a:extLst>
              <a:ext uri="{FF2B5EF4-FFF2-40B4-BE49-F238E27FC236}">
                <a16:creationId xmlns:a16="http://schemas.microsoft.com/office/drawing/2014/main" xmlns="" id="{1FA82A4B-6099-4ABC-8F46-8C53C0950BC2}"/>
              </a:ext>
            </a:extLst>
          </p:cNvPr>
          <p:cNvSpPr txBox="1"/>
          <p:nvPr/>
        </p:nvSpPr>
        <p:spPr>
          <a:xfrm>
            <a:off x="8064727" y="3391581"/>
            <a:ext cx="2932113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solidFill>
                  <a:schemeClr val="tx2"/>
                </a:solidFill>
                <a:latin typeface="+mj-ea"/>
                <a:ea typeface="+mj-ea"/>
                <a:cs typeface="+mn-cs"/>
              </a:rPr>
              <a:t>党建工作责任制制度</a:t>
            </a:r>
          </a:p>
        </p:txBody>
      </p:sp>
      <p:sp>
        <p:nvSpPr>
          <p:cNvPr id="13" name="TextBox 27">
            <a:extLst>
              <a:ext uri="{FF2B5EF4-FFF2-40B4-BE49-F238E27FC236}">
                <a16:creationId xmlns:a16="http://schemas.microsoft.com/office/drawing/2014/main" xmlns="" id="{FAC4D746-6205-4F00-9F81-A675B8A2813E}"/>
              </a:ext>
            </a:extLst>
          </p:cNvPr>
          <p:cNvSpPr txBox="1"/>
          <p:nvPr/>
        </p:nvSpPr>
        <p:spPr>
          <a:xfrm>
            <a:off x="7432902" y="4559981"/>
            <a:ext cx="2411412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</a:t>
            </a:r>
          </a:p>
        </p:txBody>
      </p:sp>
      <p:sp>
        <p:nvSpPr>
          <p:cNvPr id="14" name="TextBox 29">
            <a:extLst>
              <a:ext uri="{FF2B5EF4-FFF2-40B4-BE49-F238E27FC236}">
                <a16:creationId xmlns:a16="http://schemas.microsoft.com/office/drawing/2014/main" xmlns="" id="{DDEB2343-ED6E-46D8-B683-E536E003A55D}"/>
              </a:ext>
            </a:extLst>
          </p:cNvPr>
          <p:cNvSpPr txBox="1"/>
          <p:nvPr/>
        </p:nvSpPr>
        <p:spPr>
          <a:xfrm>
            <a:off x="2087789" y="4574268"/>
            <a:ext cx="263842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solidFill>
                  <a:schemeClr val="tx2"/>
                </a:solidFill>
                <a:latin typeface="+mj-ea"/>
                <a:ea typeface="+mj-ea"/>
                <a:cs typeface="+mn-cs"/>
              </a:rPr>
              <a:t>制定年度工作计划</a:t>
            </a:r>
          </a:p>
        </p:txBody>
      </p:sp>
      <p:sp>
        <p:nvSpPr>
          <p:cNvPr id="15" name="TextBox 31">
            <a:extLst>
              <a:ext uri="{FF2B5EF4-FFF2-40B4-BE49-F238E27FC236}">
                <a16:creationId xmlns:a16="http://schemas.microsoft.com/office/drawing/2014/main" xmlns="" id="{4B2193E6-66AC-401B-A9A4-069F169F4486}"/>
              </a:ext>
            </a:extLst>
          </p:cNvPr>
          <p:cNvSpPr txBox="1"/>
          <p:nvPr/>
        </p:nvSpPr>
        <p:spPr>
          <a:xfrm>
            <a:off x="973364" y="3391581"/>
            <a:ext cx="3189288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solidFill>
                  <a:schemeClr val="tx2"/>
                </a:solidFill>
                <a:latin typeface="+mj-ea"/>
                <a:ea typeface="+mj-ea"/>
                <a:cs typeface="+mn-cs"/>
              </a:rPr>
              <a:t>党支部书记年度述职规定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549CADBE-B270-49FA-AFCC-8CDEE43469F5}"/>
              </a:ext>
            </a:extLst>
          </p:cNvPr>
          <p:cNvSpPr txBox="1"/>
          <p:nvPr/>
        </p:nvSpPr>
        <p:spPr>
          <a:xfrm>
            <a:off x="5226277" y="2097768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accent2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1</a:t>
            </a:r>
            <a:endParaRPr kumimoji="0" lang="zh-CN" altLang="en-US" sz="3600" b="1" kern="1200" cap="none" spc="0" normalizeH="0" baseline="0" noProof="0" dirty="0">
              <a:solidFill>
                <a:schemeClr val="accent2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17" name="TextBox 32">
            <a:extLst>
              <a:ext uri="{FF2B5EF4-FFF2-40B4-BE49-F238E27FC236}">
                <a16:creationId xmlns:a16="http://schemas.microsoft.com/office/drawing/2014/main" xmlns="" id="{989A4403-FCF9-4561-A32A-7E402C3CA459}"/>
              </a:ext>
            </a:extLst>
          </p:cNvPr>
          <p:cNvSpPr txBox="1"/>
          <p:nvPr/>
        </p:nvSpPr>
        <p:spPr>
          <a:xfrm>
            <a:off x="6459764" y="2097768"/>
            <a:ext cx="5116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2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19" name="TextBox 33">
            <a:extLst>
              <a:ext uri="{FF2B5EF4-FFF2-40B4-BE49-F238E27FC236}">
                <a16:creationId xmlns:a16="http://schemas.microsoft.com/office/drawing/2014/main" xmlns="" id="{FD745C9D-18CD-4197-B202-9F599B7C4FD9}"/>
              </a:ext>
            </a:extLst>
          </p:cNvPr>
          <p:cNvSpPr txBox="1"/>
          <p:nvPr/>
        </p:nvSpPr>
        <p:spPr>
          <a:xfrm>
            <a:off x="7085239" y="3164568"/>
            <a:ext cx="52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accent2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3</a:t>
            </a:r>
            <a:endParaRPr kumimoji="0" lang="zh-CN" altLang="en-US" sz="3600" b="1" kern="1200" cap="none" spc="0" normalizeH="0" baseline="0" noProof="0" dirty="0">
              <a:solidFill>
                <a:schemeClr val="accent2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20" name="TextBox 34">
            <a:extLst>
              <a:ext uri="{FF2B5EF4-FFF2-40B4-BE49-F238E27FC236}">
                <a16:creationId xmlns:a16="http://schemas.microsoft.com/office/drawing/2014/main" xmlns="" id="{A65B331A-BF40-41AF-924B-867F5D8E5F69}"/>
              </a:ext>
            </a:extLst>
          </p:cNvPr>
          <p:cNvSpPr txBox="1"/>
          <p:nvPr/>
        </p:nvSpPr>
        <p:spPr>
          <a:xfrm>
            <a:off x="6459764" y="4263118"/>
            <a:ext cx="5277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4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21" name="TextBox 35">
            <a:extLst>
              <a:ext uri="{FF2B5EF4-FFF2-40B4-BE49-F238E27FC236}">
                <a16:creationId xmlns:a16="http://schemas.microsoft.com/office/drawing/2014/main" xmlns="" id="{A9515C61-3AC7-466E-A621-E17ED3CFD556}"/>
              </a:ext>
            </a:extLst>
          </p:cNvPr>
          <p:cNvSpPr txBox="1"/>
          <p:nvPr/>
        </p:nvSpPr>
        <p:spPr>
          <a:xfrm>
            <a:off x="5210402" y="4263118"/>
            <a:ext cx="5212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accent2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5</a:t>
            </a:r>
            <a:endParaRPr kumimoji="0" lang="zh-CN" altLang="en-US" sz="3600" b="1" kern="1200" cap="none" spc="0" normalizeH="0" baseline="0" noProof="0" dirty="0">
              <a:solidFill>
                <a:schemeClr val="accent2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22" name="TextBox 36">
            <a:extLst>
              <a:ext uri="{FF2B5EF4-FFF2-40B4-BE49-F238E27FC236}">
                <a16:creationId xmlns:a16="http://schemas.microsoft.com/office/drawing/2014/main" xmlns="" id="{08C07101-19BE-4254-ADB9-FBD232988028}"/>
              </a:ext>
            </a:extLst>
          </p:cNvPr>
          <p:cNvSpPr txBox="1"/>
          <p:nvPr/>
        </p:nvSpPr>
        <p:spPr>
          <a:xfrm>
            <a:off x="4600802" y="3164568"/>
            <a:ext cx="52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6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23" name="TextBox 38">
            <a:extLst>
              <a:ext uri="{FF2B5EF4-FFF2-40B4-BE49-F238E27FC236}">
                <a16:creationId xmlns:a16="http://schemas.microsoft.com/office/drawing/2014/main" xmlns="" id="{F3500086-0D47-4FC1-8B61-7DAAAF9F4E66}"/>
              </a:ext>
            </a:extLst>
          </p:cNvPr>
          <p:cNvSpPr txBox="1"/>
          <p:nvPr/>
        </p:nvSpPr>
        <p:spPr>
          <a:xfrm>
            <a:off x="5530395" y="3202668"/>
            <a:ext cx="1212850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完善</a:t>
            </a:r>
          </a:p>
        </p:txBody>
      </p:sp>
    </p:spTree>
    <p:extLst>
      <p:ext uri="{BB962C8B-B14F-4D97-AF65-F5344CB8AC3E}">
        <p14:creationId xmlns:p14="http://schemas.microsoft.com/office/powerpoint/2010/main" xmlns="" val="3980480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958998" y="590097"/>
            <a:ext cx="4347030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注重党组织基础建设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9E2E2DB-4365-468A-8E0A-93756EB34B73}"/>
              </a:ext>
            </a:extLst>
          </p:cNvPr>
          <p:cNvSpPr/>
          <p:nvPr/>
        </p:nvSpPr>
        <p:spPr>
          <a:xfrm>
            <a:off x="1808389" y="1873024"/>
            <a:ext cx="9221788" cy="922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加强基层党组织建设，继续吸收新鲜血液，认真对现有的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名入党积极分子、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名入党申请人进行考察，尽快把现有非党员四级机构班子、业务骨干吸收培养为党员，保证党员队伍纯洁性、先进性。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750CB7A-5E9A-4ACE-989A-4AF94B031E58}"/>
              </a:ext>
            </a:extLst>
          </p:cNvPr>
          <p:cNvSpPr/>
          <p:nvPr/>
        </p:nvSpPr>
        <p:spPr>
          <a:xfrm>
            <a:off x="1808389" y="3406549"/>
            <a:ext cx="9221788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进一步完善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党员年度考核管理办法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把对党员的管理与经营管理有机结合起来，通过量化考评实现党员标准具体化、党员日常行为规范化，并在基层开展“先进共产党员”、“党员示范岗”评先评优活动，树立典型，以强带弱，形成积极向上、示范带动的新格局，努力提高党员的综合素质和能力水平，发挥先锋模范带头作用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9A91CA7-0CBB-41C6-A066-1CE8ACA44521}"/>
              </a:ext>
            </a:extLst>
          </p:cNvPr>
          <p:cNvSpPr/>
          <p:nvPr/>
        </p:nvSpPr>
        <p:spPr>
          <a:xfrm>
            <a:off x="1808389" y="5241699"/>
            <a:ext cx="9221788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将党建工作纳入领导干部评价体系，与经营管理指标同步考核，权重不低于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30%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考核指标包括但不限于集中学习出勤率、心得体会或读书笔记的数量及质量、党风廉政责任制考核结果、民主评议结果、主动组织党建活动、为党建工作出谋划策等。连续两次考核不合格的，将不再续聘，并作出相应的处罚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D7FF1C8-05E3-4248-8D01-11BE61AE306A}"/>
              </a:ext>
            </a:extLst>
          </p:cNvPr>
          <p:cNvSpPr/>
          <p:nvPr/>
        </p:nvSpPr>
        <p:spPr>
          <a:xfrm>
            <a:off x="1024164" y="1461861"/>
            <a:ext cx="458788" cy="458788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xmlns="" id="{055A48FF-DA92-4F59-B796-9EF94F302697}"/>
              </a:ext>
            </a:extLst>
          </p:cNvPr>
          <p:cNvSpPr txBox="1"/>
          <p:nvPr/>
        </p:nvSpPr>
        <p:spPr>
          <a:xfrm>
            <a:off x="1087664" y="1495199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A4AB6A75-DFB7-4B4D-99D3-63F02AAD7D7D}"/>
              </a:ext>
            </a:extLst>
          </p:cNvPr>
          <p:cNvSpPr/>
          <p:nvPr/>
        </p:nvSpPr>
        <p:spPr>
          <a:xfrm>
            <a:off x="1024164" y="2957286"/>
            <a:ext cx="458788" cy="458788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xmlns="" id="{EE800870-3937-4717-AF4D-16AD3BF08390}"/>
              </a:ext>
            </a:extLst>
          </p:cNvPr>
          <p:cNvSpPr txBox="1"/>
          <p:nvPr/>
        </p:nvSpPr>
        <p:spPr>
          <a:xfrm>
            <a:off x="1100256" y="3008086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2D0554A3-DF98-46D6-B683-FE85D818CA0C}"/>
              </a:ext>
            </a:extLst>
          </p:cNvPr>
          <p:cNvSpPr/>
          <p:nvPr/>
        </p:nvSpPr>
        <p:spPr>
          <a:xfrm rot="5400000">
            <a:off x="1552802" y="1650774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57F5C0FE-C327-4C89-85E1-9B83FE523AD8}"/>
              </a:ext>
            </a:extLst>
          </p:cNvPr>
          <p:cNvSpPr/>
          <p:nvPr/>
        </p:nvSpPr>
        <p:spPr>
          <a:xfrm rot="5400000">
            <a:off x="1552802" y="3141436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EDEC9915-DC59-4064-A662-1AEF0E6230DB}"/>
              </a:ext>
            </a:extLst>
          </p:cNvPr>
          <p:cNvSpPr/>
          <p:nvPr/>
        </p:nvSpPr>
        <p:spPr>
          <a:xfrm>
            <a:off x="1024164" y="4814661"/>
            <a:ext cx="458788" cy="458788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xmlns="" id="{57599945-BEED-42EF-96D8-F2BDDE101A7A}"/>
              </a:ext>
            </a:extLst>
          </p:cNvPr>
          <p:cNvSpPr txBox="1"/>
          <p:nvPr/>
        </p:nvSpPr>
        <p:spPr>
          <a:xfrm>
            <a:off x="1100256" y="4865461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3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86362922-72DF-43B9-AD21-82EA3D876757}"/>
              </a:ext>
            </a:extLst>
          </p:cNvPr>
          <p:cNvSpPr/>
          <p:nvPr/>
        </p:nvSpPr>
        <p:spPr>
          <a:xfrm rot="5400000">
            <a:off x="1552802" y="4998811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37FABDA-FA64-4B81-87E8-3E07C1E2CD61}"/>
              </a:ext>
            </a:extLst>
          </p:cNvPr>
          <p:cNvSpPr/>
          <p:nvPr/>
        </p:nvSpPr>
        <p:spPr>
          <a:xfrm>
            <a:off x="1808389" y="1495199"/>
            <a:ext cx="9221788" cy="36988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加强基层党组织建设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CC936A8-9D38-411C-8F95-56790DEEC605}"/>
              </a:ext>
            </a:extLst>
          </p:cNvPr>
          <p:cNvSpPr/>
          <p:nvPr/>
        </p:nvSpPr>
        <p:spPr>
          <a:xfrm>
            <a:off x="1808389" y="3023961"/>
            <a:ext cx="9221788" cy="36830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强化考核作用、树立典型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66A8A71-A3A6-4081-89D7-1E821687FABB}"/>
              </a:ext>
            </a:extLst>
          </p:cNvPr>
          <p:cNvSpPr/>
          <p:nvPr/>
        </p:nvSpPr>
        <p:spPr>
          <a:xfrm>
            <a:off x="1808389" y="4865461"/>
            <a:ext cx="9221788" cy="36988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将党建工作纳入领导评价体系</a:t>
            </a:r>
          </a:p>
        </p:txBody>
      </p:sp>
    </p:spTree>
    <p:extLst>
      <p:ext uri="{BB962C8B-B14F-4D97-AF65-F5344CB8AC3E}">
        <p14:creationId xmlns:p14="http://schemas.microsoft.com/office/powerpoint/2010/main" xmlns="" val="3997781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2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2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2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2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2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2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 animBg="1"/>
      <p:bldP spid="8" grpId="0"/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1EADDF6-6EC8-428E-94AD-7C5620440403}"/>
              </a:ext>
            </a:extLst>
          </p:cNvPr>
          <p:cNvSpPr/>
          <p:nvPr/>
        </p:nvSpPr>
        <p:spPr>
          <a:xfrm>
            <a:off x="4600530" y="1717221"/>
            <a:ext cx="66706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chemeClr val="tx2"/>
                </a:solidFill>
                <a:latin typeface="+mj-ea"/>
                <a:ea typeface="+mj-ea"/>
              </a:rPr>
              <a:t>201X</a:t>
            </a:r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</a:rPr>
              <a:t>年是深入学习党的十八大精神和十八届三中全会的关键之年，是贯彻好党的群众路线实践教育活动的重要一年，党支部紧紧围绕上级党委的总体工作思路，深化思想工作，转变机关作风，加强党建工作，从反“四风”，转作风入手，确保廉政之风的形成，树立良好党员干部形象，主要工作状况总结如下：</a:t>
            </a:r>
          </a:p>
        </p:txBody>
      </p:sp>
      <p:grpSp>
        <p:nvGrpSpPr>
          <p:cNvPr id="3" name="组合 4">
            <a:extLst>
              <a:ext uri="{FF2B5EF4-FFF2-40B4-BE49-F238E27FC236}">
                <a16:creationId xmlns:a16="http://schemas.microsoft.com/office/drawing/2014/main" xmlns="" id="{FAB37EAA-EA7A-4515-B370-E689DF938BFA}"/>
              </a:ext>
            </a:extLst>
          </p:cNvPr>
          <p:cNvGrpSpPr/>
          <p:nvPr/>
        </p:nvGrpSpPr>
        <p:grpSpPr>
          <a:xfrm>
            <a:off x="973138" y="1919288"/>
            <a:ext cx="3306762" cy="3298825"/>
            <a:chOff x="567625" y="1876138"/>
            <a:chExt cx="3317875" cy="3309938"/>
          </a:xfrm>
        </p:grpSpPr>
        <p:sp>
          <p:nvSpPr>
            <p:cNvPr id="4" name="Oval 19">
              <a:extLst>
                <a:ext uri="{FF2B5EF4-FFF2-40B4-BE49-F238E27FC236}">
                  <a16:creationId xmlns:a16="http://schemas.microsoft.com/office/drawing/2014/main" xmlns="" id="{4BAF9AD4-0E01-475D-925F-FAF83F4D5C8C}"/>
                </a:ext>
              </a:extLst>
            </p:cNvPr>
            <p:cNvSpPr/>
            <p:nvPr/>
          </p:nvSpPr>
          <p:spPr>
            <a:xfrm>
              <a:off x="828378" y="2121010"/>
              <a:ext cx="2790825" cy="2782888"/>
            </a:xfrm>
            <a:prstGeom prst="ellipse">
              <a:avLst/>
            </a:prstGeom>
            <a:blipFill rotWithShape="1">
              <a:blip r:embed="rId4" cstate="print"/>
              <a:stretch>
                <a:fillRect/>
              </a:stretch>
            </a:blipFill>
            <a:ln w="9525">
              <a:noFill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" name="组合 6">
              <a:extLst>
                <a:ext uri="{FF2B5EF4-FFF2-40B4-BE49-F238E27FC236}">
                  <a16:creationId xmlns:a16="http://schemas.microsoft.com/office/drawing/2014/main" xmlns="" id="{C4113F74-BF4F-4C74-9A87-54031BC1DF2B}"/>
                </a:ext>
              </a:extLst>
            </p:cNvPr>
            <p:cNvGrpSpPr/>
            <p:nvPr/>
          </p:nvGrpSpPr>
          <p:grpSpPr>
            <a:xfrm rot="-773035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6" name="Freeform 21">
                <a:extLst>
                  <a:ext uri="{FF2B5EF4-FFF2-40B4-BE49-F238E27FC236}">
                    <a16:creationId xmlns:a16="http://schemas.microsoft.com/office/drawing/2014/main" xmlns="" id="{813EE216-5D06-4288-BE04-9B36FE038FC6}"/>
                  </a:ext>
                </a:extLst>
              </p:cNvPr>
              <p:cNvSpPr/>
              <p:nvPr/>
            </p:nvSpPr>
            <p:spPr>
              <a:xfrm>
                <a:off x="865519" y="2032000"/>
                <a:ext cx="1376363" cy="885825"/>
              </a:xfrm>
              <a:custGeom>
                <a:avLst/>
                <a:gdLst/>
                <a:ahLst/>
                <a:cxnLst>
                  <a:cxn ang="0">
                    <a:pos x="151741" y="885825"/>
                  </a:cxn>
                  <a:cxn ang="0">
                    <a:pos x="1376363" y="174764"/>
                  </a:cxn>
                  <a:cxn ang="0">
                    <a:pos x="1376363" y="0"/>
                  </a:cxn>
                  <a:cxn ang="0">
                    <a:pos x="0" y="798443"/>
                  </a:cxn>
                  <a:cxn ang="0">
                    <a:pos x="151741" y="885825"/>
                  </a:cxn>
                </a:cxnLst>
                <a:rect l="0" t="0" r="0" b="0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Freeform 22">
                <a:extLst>
                  <a:ext uri="{FF2B5EF4-FFF2-40B4-BE49-F238E27FC236}">
                    <a16:creationId xmlns:a16="http://schemas.microsoft.com/office/drawing/2014/main" xmlns="" id="{2659C8A4-1B57-4565-A3B2-C231B06FF91A}"/>
                  </a:ext>
                </a:extLst>
              </p:cNvPr>
              <p:cNvSpPr/>
              <p:nvPr/>
            </p:nvSpPr>
            <p:spPr>
              <a:xfrm>
                <a:off x="625806" y="2032000"/>
                <a:ext cx="3317875" cy="3309938"/>
              </a:xfrm>
              <a:custGeom>
                <a:avLst/>
                <a:gdLst/>
                <a:ahLst/>
                <a:cxnLst>
                  <a:cxn ang="0">
                    <a:pos x="1689355" y="174734"/>
                  </a:cxn>
                  <a:cxn ang="0">
                    <a:pos x="3143391" y="1654636"/>
                  </a:cxn>
                  <a:cxn ang="0">
                    <a:pos x="1659272" y="3135204"/>
                  </a:cxn>
                  <a:cxn ang="0">
                    <a:pos x="175153" y="1654636"/>
                  </a:cxn>
                  <a:cxn ang="0">
                    <a:pos x="354317" y="949698"/>
                  </a:cxn>
                  <a:cxn ang="0">
                    <a:pos x="202562" y="862331"/>
                  </a:cxn>
                  <a:cxn ang="0">
                    <a:pos x="0" y="1654636"/>
                  </a:cxn>
                  <a:cxn ang="0">
                    <a:pos x="1659272" y="3309938"/>
                  </a:cxn>
                  <a:cxn ang="0">
                    <a:pos x="3317875" y="1654636"/>
                  </a:cxn>
                  <a:cxn ang="0">
                    <a:pos x="1689355" y="0"/>
                  </a:cxn>
                  <a:cxn ang="0">
                    <a:pos x="1689355" y="174734"/>
                  </a:cxn>
                </a:cxnLst>
                <a:rect l="0" t="0" r="0" b="0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" name="椭圆 9">
            <a:extLst>
              <a:ext uri="{FF2B5EF4-FFF2-40B4-BE49-F238E27FC236}">
                <a16:creationId xmlns:a16="http://schemas.microsoft.com/office/drawing/2014/main" xmlns="" id="{079CBB4B-660A-4091-BA8B-1CC4C9FA1D25}"/>
              </a:ext>
            </a:extLst>
          </p:cNvPr>
          <p:cNvSpPr/>
          <p:nvPr/>
        </p:nvSpPr>
        <p:spPr>
          <a:xfrm>
            <a:off x="2873375" y="4357688"/>
            <a:ext cx="1060450" cy="106045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E33A9497-DBB5-441C-97C9-7BF707BE81E6}"/>
              </a:ext>
            </a:extLst>
          </p:cNvPr>
          <p:cNvSpPr txBox="1"/>
          <p:nvPr/>
        </p:nvSpPr>
        <p:spPr>
          <a:xfrm>
            <a:off x="2952987" y="4625975"/>
            <a:ext cx="902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dist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前言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85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958998" y="590097"/>
            <a:ext cx="4347030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注重党组织基础建设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38FA0ED-1614-46A0-8852-3DB39A72A8E4}"/>
              </a:ext>
            </a:extLst>
          </p:cNvPr>
          <p:cNvSpPr/>
          <p:nvPr/>
        </p:nvSpPr>
        <p:spPr>
          <a:xfrm>
            <a:off x="1703388" y="2486247"/>
            <a:ext cx="9221788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加强基层党组织日常工作，基层党组织书记每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年至少讲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次党课；党支部每月至少组织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次集中学习；基层党组织定期向上级党委做工作汇报；每年年底组织基层党组织书记抓党建述职评议及工作总结；每年开展基层党建调研不低于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次；每年七一组织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次专题党建活动。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570EC11-55BE-4B1D-B97F-ACF479E7ECF6}"/>
              </a:ext>
            </a:extLst>
          </p:cNvPr>
          <p:cNvSpPr/>
          <p:nvPr/>
        </p:nvSpPr>
        <p:spPr>
          <a:xfrm>
            <a:off x="1703388" y="4502375"/>
            <a:ext cx="9221788" cy="1201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重点关注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县支、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B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县支基层党组织建设工作，指导帮助他们尽快成立县支党支部，力争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年内使全市四级机构独立党支部覆盖率提高到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80%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，实行党员发展指标向基层、业务一线倾斜，确保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年内实现四级机构主要负责人党员覆盖率达到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80%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，完善基层党组织建设，使党支部的战斗堡垒作用得到充分发挥。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37293483-6D46-45E2-A99A-8F853FD4F962}"/>
              </a:ext>
            </a:extLst>
          </p:cNvPr>
          <p:cNvSpPr/>
          <p:nvPr/>
        </p:nvSpPr>
        <p:spPr>
          <a:xfrm>
            <a:off x="1009650" y="2002059"/>
            <a:ext cx="458788" cy="460375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xmlns="" id="{8F2664F5-BC77-4451-A296-161636460414}"/>
              </a:ext>
            </a:extLst>
          </p:cNvPr>
          <p:cNvSpPr txBox="1"/>
          <p:nvPr/>
        </p:nvSpPr>
        <p:spPr>
          <a:xfrm>
            <a:off x="1073150" y="2035397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4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981518A-CB07-431D-B860-827CB3BCA88A}"/>
              </a:ext>
            </a:extLst>
          </p:cNvPr>
          <p:cNvSpPr/>
          <p:nvPr/>
        </p:nvSpPr>
        <p:spPr>
          <a:xfrm>
            <a:off x="1009650" y="4095975"/>
            <a:ext cx="458788" cy="458787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xmlns="" id="{79667486-6FB7-4890-A766-8668D9BB58AA}"/>
              </a:ext>
            </a:extLst>
          </p:cNvPr>
          <p:cNvSpPr txBox="1"/>
          <p:nvPr/>
        </p:nvSpPr>
        <p:spPr>
          <a:xfrm>
            <a:off x="1085742" y="4146775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5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6E85A5C0-CB98-43C2-BBC4-406715FD890C}"/>
              </a:ext>
            </a:extLst>
          </p:cNvPr>
          <p:cNvSpPr/>
          <p:nvPr/>
        </p:nvSpPr>
        <p:spPr>
          <a:xfrm rot="5400000">
            <a:off x="1538288" y="2192559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87A22E2D-C57C-4FF2-80BC-764AB319DB6C}"/>
              </a:ext>
            </a:extLst>
          </p:cNvPr>
          <p:cNvSpPr/>
          <p:nvPr/>
        </p:nvSpPr>
        <p:spPr>
          <a:xfrm rot="5400000">
            <a:off x="1538288" y="4280125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18059BF-1393-4612-9645-3C91DDB32A7D}"/>
              </a:ext>
            </a:extLst>
          </p:cNvPr>
          <p:cNvSpPr/>
          <p:nvPr/>
        </p:nvSpPr>
        <p:spPr>
          <a:xfrm>
            <a:off x="1793875" y="2008409"/>
            <a:ext cx="9221788" cy="36988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加强基层党组织活动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7DA5022-E4D1-40DC-92E5-0F258C6F356E}"/>
              </a:ext>
            </a:extLst>
          </p:cNvPr>
          <p:cNvSpPr/>
          <p:nvPr/>
        </p:nvSpPr>
        <p:spPr>
          <a:xfrm>
            <a:off x="1793875" y="4140425"/>
            <a:ext cx="9221788" cy="36988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关注重点</a:t>
            </a:r>
          </a:p>
        </p:txBody>
      </p:sp>
    </p:spTree>
    <p:extLst>
      <p:ext uri="{BB962C8B-B14F-4D97-AF65-F5344CB8AC3E}">
        <p14:creationId xmlns:p14="http://schemas.microsoft.com/office/powerpoint/2010/main" xmlns="" val="1582822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2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2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2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2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 animBg="1"/>
      <p:bldP spid="6" grpId="0"/>
      <p:bldP spid="7" grpId="0" animBg="1"/>
      <p:bldP spid="8" grpId="0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958998" y="590097"/>
            <a:ext cx="4347030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加强党建能力建设</a:t>
            </a:r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xmlns="" id="{18A10B4C-2872-422C-B144-625764054309}"/>
              </a:ext>
            </a:extLst>
          </p:cNvPr>
          <p:cNvSpPr/>
          <p:nvPr/>
        </p:nvSpPr>
        <p:spPr>
          <a:xfrm>
            <a:off x="1057275" y="2077999"/>
            <a:ext cx="1158875" cy="1157288"/>
          </a:xfrm>
          <a:custGeom>
            <a:avLst/>
            <a:gdLst/>
            <a:ahLst/>
            <a:cxnLst>
              <a:cxn ang="0">
                <a:pos x="1157988" y="585967"/>
              </a:cxn>
              <a:cxn ang="0">
                <a:pos x="579173" y="1157232"/>
              </a:cxn>
              <a:cxn ang="0">
                <a:pos x="0" y="578437"/>
              </a:cxn>
              <a:cxn ang="0">
                <a:pos x="571638" y="0"/>
              </a:cxn>
              <a:cxn ang="0">
                <a:pos x="571638" y="0"/>
              </a:cxn>
              <a:cxn ang="0">
                <a:pos x="579173" y="0"/>
              </a:cxn>
              <a:cxn ang="0">
                <a:pos x="1157988" y="0"/>
              </a:cxn>
              <a:cxn ang="0">
                <a:pos x="1157988" y="578437"/>
              </a:cxn>
              <a:cxn ang="0">
                <a:pos x="1157988" y="585967"/>
              </a:cxn>
            </a:cxnLst>
            <a:rect l="0" t="0" r="0" b="0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xmlns="" id="{F906C6F2-6C41-4E22-8C10-C8B0D97BFB12}"/>
              </a:ext>
            </a:extLst>
          </p:cNvPr>
          <p:cNvSpPr txBox="1"/>
          <p:nvPr/>
        </p:nvSpPr>
        <p:spPr>
          <a:xfrm>
            <a:off x="1354138" y="2206587"/>
            <a:ext cx="5020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endParaRPr kumimoji="0" lang="zh-CN" altLang="en-US" sz="48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xmlns="" id="{76CCEE56-1F54-467D-AC3B-B8E88455E01E}"/>
              </a:ext>
            </a:extLst>
          </p:cNvPr>
          <p:cNvSpPr txBox="1"/>
          <p:nvPr/>
        </p:nvSpPr>
        <p:spPr>
          <a:xfrm>
            <a:off x="2265363" y="1801774"/>
            <a:ext cx="3536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tx2"/>
                </a:solidFill>
                <a:latin typeface="+mn-ea"/>
                <a:ea typeface="+mn-ea"/>
                <a:cs typeface="+mn-cs"/>
              </a:rPr>
              <a:t>加党务工作者编制配置</a:t>
            </a:r>
            <a:endParaRPr kumimoji="0" lang="en-US" altLang="zh-CN" sz="2400" b="1" kern="1200" cap="none" spc="0" normalizeH="0" baseline="0" noProof="0" dirty="0">
              <a:solidFill>
                <a:schemeClr val="tx2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xmlns="" id="{A6BA7337-2114-4D77-A306-2CB454D5C938}"/>
              </a:ext>
            </a:extLst>
          </p:cNvPr>
          <p:cNvSpPr txBox="1"/>
          <p:nvPr/>
        </p:nvSpPr>
        <p:spPr>
          <a:xfrm>
            <a:off x="2265363" y="2208174"/>
            <a:ext cx="5632450" cy="203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每个支部争取配置一名专职人员，四级机构党支部至少配置一名兼职人员，保障基层党建工作能够顺利开展，日常学习、宣传、组织生活把全体党员都纳入其中，例如月度学习、组织生活会由党支部支委会商定主题后，由全体党员轮流主持安排，以此调动全体党员对党建工作的主观能动，打破以往被动、应付开展工作的局面。</a:t>
            </a:r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xmlns="" id="{F6A9C693-6035-41A9-90F0-AF9FBB80E712}"/>
              </a:ext>
            </a:extLst>
          </p:cNvPr>
          <p:cNvSpPr/>
          <p:nvPr/>
        </p:nvSpPr>
        <p:spPr>
          <a:xfrm>
            <a:off x="1057275" y="4546146"/>
            <a:ext cx="1158875" cy="1157288"/>
          </a:xfrm>
          <a:custGeom>
            <a:avLst/>
            <a:gdLst/>
            <a:ahLst/>
            <a:cxnLst>
              <a:cxn ang="0">
                <a:pos x="1157988" y="585967"/>
              </a:cxn>
              <a:cxn ang="0">
                <a:pos x="579173" y="1157232"/>
              </a:cxn>
              <a:cxn ang="0">
                <a:pos x="0" y="578437"/>
              </a:cxn>
              <a:cxn ang="0">
                <a:pos x="571638" y="0"/>
              </a:cxn>
              <a:cxn ang="0">
                <a:pos x="571638" y="0"/>
              </a:cxn>
              <a:cxn ang="0">
                <a:pos x="579173" y="0"/>
              </a:cxn>
              <a:cxn ang="0">
                <a:pos x="1157988" y="0"/>
              </a:cxn>
              <a:cxn ang="0">
                <a:pos x="1157988" y="578437"/>
              </a:cxn>
              <a:cxn ang="0">
                <a:pos x="1157988" y="585967"/>
              </a:cxn>
            </a:cxnLst>
            <a:rect l="0" t="0" r="0" b="0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xmlns="" id="{BC084CEA-2084-401E-AACE-13C24DC74783}"/>
              </a:ext>
            </a:extLst>
          </p:cNvPr>
          <p:cNvSpPr txBox="1"/>
          <p:nvPr/>
        </p:nvSpPr>
        <p:spPr>
          <a:xfrm>
            <a:off x="1354138" y="4674734"/>
            <a:ext cx="5020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endParaRPr kumimoji="0" lang="zh-CN" altLang="en-US" sz="48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xmlns="" id="{6D2DEEBF-FA9B-4296-A639-8DFC02CECFF2}"/>
              </a:ext>
            </a:extLst>
          </p:cNvPr>
          <p:cNvSpPr txBox="1"/>
          <p:nvPr/>
        </p:nvSpPr>
        <p:spPr>
          <a:xfrm>
            <a:off x="2265363" y="4268334"/>
            <a:ext cx="5992813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tx2"/>
                </a:solidFill>
                <a:latin typeface="+mn-ea"/>
                <a:ea typeface="+mn-ea"/>
                <a:cs typeface="+mn-cs"/>
              </a:rPr>
              <a:t>加强党务工作者专业知识和工作能力</a:t>
            </a:r>
            <a:endParaRPr kumimoji="0" lang="en-US" altLang="zh-CN" sz="2400" b="1" kern="1200" cap="none" spc="0" normalizeH="0" baseline="0" noProof="0" dirty="0">
              <a:solidFill>
                <a:schemeClr val="tx2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xmlns="" id="{E5D48FFD-1B1F-4B44-B5B4-62F4F707CF84}"/>
              </a:ext>
            </a:extLst>
          </p:cNvPr>
          <p:cNvSpPr txBox="1"/>
          <p:nvPr/>
        </p:nvSpPr>
        <p:spPr>
          <a:xfrm>
            <a:off x="2265363" y="4676321"/>
            <a:ext cx="5632450" cy="1754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主动参加某某市委党校组织的各类培训，每年不少于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次；邀请党校老师到公司上党课，每年至少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次；与业务合作单位、政府部门等相关党组织加强沟通联系，共同组织联谊、公益等活动，促进党务工作者交流学习，增强党务工作能力；寻找党员中专业人才充实到支委会中，改善公司党建工作质量。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41A624CC-07BF-4AB8-B206-434E355B1A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53187" y="1805812"/>
            <a:ext cx="2893784" cy="437418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165115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8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8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8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8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80"/>
                            </p:stCondLst>
                            <p:childTnLst>
                              <p:par>
                                <p:cTn id="3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8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8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8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8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958998" y="590097"/>
            <a:ext cx="4347030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创新基层党建工作模式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3B3441-4E55-4E0B-B459-8FE495B98BF6}"/>
              </a:ext>
            </a:extLst>
          </p:cNvPr>
          <p:cNvSpPr/>
          <p:nvPr/>
        </p:nvSpPr>
        <p:spPr>
          <a:xfrm>
            <a:off x="7989661" y="1841083"/>
            <a:ext cx="35321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每年建党节组织重温入党誓词、新党员入党宣誓、上党课、开展警示教育、开展社会公益活动、走访慰问老党员等形式多样的党建活动，加强党、团、工会的组织建设，发挥好党组织的核心领导作用、共青团的后备军作用、工会的桥梁纽带作用。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xmlns="" id="{DC1349C4-6964-4272-B21E-4DBC8A4EF415}"/>
              </a:ext>
            </a:extLst>
          </p:cNvPr>
          <p:cNvSpPr/>
          <p:nvPr/>
        </p:nvSpPr>
        <p:spPr>
          <a:xfrm>
            <a:off x="4516211" y="1639889"/>
            <a:ext cx="1516063" cy="2322512"/>
          </a:xfrm>
          <a:custGeom>
            <a:avLst/>
            <a:gdLst/>
            <a:ahLst/>
            <a:cxnLst>
              <a:cxn ang="0">
                <a:pos x="174638" y="2322513"/>
              </a:cxn>
              <a:cxn ang="0">
                <a:pos x="0" y="1595568"/>
              </a:cxn>
              <a:cxn ang="0">
                <a:pos x="1516063" y="0"/>
              </a:cxn>
              <a:cxn ang="0">
                <a:pos x="1516063" y="499248"/>
              </a:cxn>
              <a:cxn ang="0">
                <a:pos x="498605" y="1595568"/>
              </a:cxn>
              <a:cxn ang="0">
                <a:pos x="607438" y="2072889"/>
              </a:cxn>
              <a:cxn ang="0">
                <a:pos x="174638" y="2322513"/>
              </a:cxn>
            </a:cxnLst>
            <a:rect l="0" t="0" r="0" b="0"/>
            <a:pathLst>
              <a:path w="1797" h="2754">
                <a:moveTo>
                  <a:pt x="207" y="2754"/>
                </a:moveTo>
                <a:cubicBezTo>
                  <a:pt x="75" y="2495"/>
                  <a:pt x="0" y="2202"/>
                  <a:pt x="0" y="1892"/>
                </a:cubicBezTo>
                <a:cubicBezTo>
                  <a:pt x="0" y="878"/>
                  <a:pt x="796" y="50"/>
                  <a:pt x="1797" y="0"/>
                </a:cubicBezTo>
                <a:lnTo>
                  <a:pt x="1797" y="592"/>
                </a:lnTo>
                <a:cubicBezTo>
                  <a:pt x="1123" y="642"/>
                  <a:pt x="591" y="1205"/>
                  <a:pt x="591" y="1892"/>
                </a:cubicBezTo>
                <a:cubicBezTo>
                  <a:pt x="591" y="2094"/>
                  <a:pt x="637" y="2286"/>
                  <a:pt x="720" y="2458"/>
                </a:cubicBezTo>
                <a:lnTo>
                  <a:pt x="207" y="2754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xmlns="" id="{2C8D8857-02FF-48AB-A8EF-6D84D278C77F}"/>
              </a:ext>
            </a:extLst>
          </p:cNvPr>
          <p:cNvSpPr/>
          <p:nvPr/>
        </p:nvSpPr>
        <p:spPr>
          <a:xfrm>
            <a:off x="4771799" y="3854451"/>
            <a:ext cx="2682875" cy="977900"/>
          </a:xfrm>
          <a:custGeom>
            <a:avLst/>
            <a:gdLst/>
            <a:ahLst/>
            <a:cxnLst>
              <a:cxn ang="0">
                <a:pos x="2682875" y="249533"/>
              </a:cxn>
              <a:cxn ang="0">
                <a:pos x="1341438" y="977900"/>
              </a:cxn>
              <a:cxn ang="0">
                <a:pos x="0" y="249533"/>
              </a:cxn>
              <a:cxn ang="0">
                <a:pos x="432803" y="0"/>
              </a:cxn>
              <a:cxn ang="0">
                <a:pos x="1341438" y="480520"/>
              </a:cxn>
              <a:cxn ang="0">
                <a:pos x="2250072" y="0"/>
              </a:cxn>
              <a:cxn ang="0">
                <a:pos x="2682875" y="249533"/>
              </a:cxn>
            </a:cxnLst>
            <a:rect l="0" t="0" r="0" b="0"/>
            <a:pathLst>
              <a:path w="3180" h="1160">
                <a:moveTo>
                  <a:pt x="3180" y="296"/>
                </a:moveTo>
                <a:cubicBezTo>
                  <a:pt x="2842" y="816"/>
                  <a:pt x="2256" y="1160"/>
                  <a:pt x="1590" y="1160"/>
                </a:cubicBezTo>
                <a:cubicBezTo>
                  <a:pt x="924" y="1160"/>
                  <a:pt x="338" y="816"/>
                  <a:pt x="0" y="296"/>
                </a:cubicBezTo>
                <a:lnTo>
                  <a:pt x="513" y="0"/>
                </a:lnTo>
                <a:cubicBezTo>
                  <a:pt x="748" y="344"/>
                  <a:pt x="1143" y="570"/>
                  <a:pt x="1590" y="570"/>
                </a:cubicBezTo>
                <a:cubicBezTo>
                  <a:pt x="2038" y="570"/>
                  <a:pt x="2432" y="344"/>
                  <a:pt x="2667" y="0"/>
                </a:cubicBezTo>
                <a:lnTo>
                  <a:pt x="3180" y="296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xmlns="" id="{349C5234-1B45-4D20-A893-1A857F99F80A}"/>
              </a:ext>
            </a:extLst>
          </p:cNvPr>
          <p:cNvSpPr/>
          <p:nvPr/>
        </p:nvSpPr>
        <p:spPr>
          <a:xfrm>
            <a:off x="6195786" y="1639889"/>
            <a:ext cx="1514475" cy="23225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14475" y="1595568"/>
              </a:cxn>
              <a:cxn ang="0">
                <a:pos x="1340020" y="2322513"/>
              </a:cxn>
              <a:cxn ang="0">
                <a:pos x="907674" y="2072889"/>
              </a:cxn>
              <a:cxn ang="0">
                <a:pos x="1016392" y="1595568"/>
              </a:cxn>
              <a:cxn ang="0">
                <a:pos x="0" y="499248"/>
              </a:cxn>
              <a:cxn ang="0">
                <a:pos x="0" y="0"/>
              </a:cxn>
            </a:cxnLst>
            <a:rect l="0" t="0" r="0" b="0"/>
            <a:pathLst>
              <a:path w="1797" h="2754">
                <a:moveTo>
                  <a:pt x="0" y="0"/>
                </a:moveTo>
                <a:cubicBezTo>
                  <a:pt x="1001" y="50"/>
                  <a:pt x="1797" y="878"/>
                  <a:pt x="1797" y="1892"/>
                </a:cubicBezTo>
                <a:cubicBezTo>
                  <a:pt x="1797" y="2202"/>
                  <a:pt x="1722" y="2495"/>
                  <a:pt x="1590" y="2754"/>
                </a:cubicBezTo>
                <a:lnTo>
                  <a:pt x="1077" y="2458"/>
                </a:lnTo>
                <a:cubicBezTo>
                  <a:pt x="1160" y="2286"/>
                  <a:pt x="1206" y="2094"/>
                  <a:pt x="1206" y="1892"/>
                </a:cubicBezTo>
                <a:cubicBezTo>
                  <a:pt x="1206" y="1205"/>
                  <a:pt x="674" y="642"/>
                  <a:pt x="0" y="59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xmlns="" id="{F965A060-37B2-4945-B845-179AAA0C2515}"/>
              </a:ext>
            </a:extLst>
          </p:cNvPr>
          <p:cNvSpPr/>
          <p:nvPr/>
        </p:nvSpPr>
        <p:spPr>
          <a:xfrm>
            <a:off x="5957661" y="4899026"/>
            <a:ext cx="311150" cy="268288"/>
          </a:xfrm>
          <a:custGeom>
            <a:avLst/>
            <a:gdLst/>
            <a:ahLst/>
            <a:cxnLst>
              <a:cxn ang="0">
                <a:pos x="182632" y="236228"/>
              </a:cxn>
              <a:cxn ang="0">
                <a:pos x="237590" y="141737"/>
              </a:cxn>
              <a:cxn ang="0">
                <a:pos x="293394" y="46402"/>
              </a:cxn>
              <a:cxn ang="0">
                <a:pos x="265492" y="0"/>
              </a:cxn>
              <a:cxn ang="0">
                <a:pos x="155575" y="0"/>
              </a:cxn>
              <a:cxn ang="0">
                <a:pos x="44812" y="0"/>
              </a:cxn>
              <a:cxn ang="0">
                <a:pos x="18601" y="46402"/>
              </a:cxn>
              <a:cxn ang="0">
                <a:pos x="73560" y="141737"/>
              </a:cxn>
              <a:cxn ang="0">
                <a:pos x="129364" y="237072"/>
              </a:cxn>
              <a:cxn ang="0">
                <a:pos x="182632" y="236228"/>
              </a:cxn>
            </a:cxnLst>
            <a:rect l="0" t="0" r="0" b="0"/>
            <a:pathLst>
              <a:path w="368" h="318">
                <a:moveTo>
                  <a:pt x="216" y="280"/>
                </a:moveTo>
                <a:lnTo>
                  <a:pt x="281" y="168"/>
                </a:lnTo>
                <a:cubicBezTo>
                  <a:pt x="303" y="130"/>
                  <a:pt x="325" y="92"/>
                  <a:pt x="347" y="55"/>
                </a:cubicBezTo>
                <a:cubicBezTo>
                  <a:pt x="368" y="18"/>
                  <a:pt x="357" y="0"/>
                  <a:pt x="314" y="0"/>
                </a:cubicBezTo>
                <a:lnTo>
                  <a:pt x="184" y="0"/>
                </a:lnTo>
                <a:cubicBezTo>
                  <a:pt x="140" y="0"/>
                  <a:pt x="97" y="0"/>
                  <a:pt x="53" y="0"/>
                </a:cubicBezTo>
                <a:cubicBezTo>
                  <a:pt x="11" y="0"/>
                  <a:pt x="0" y="18"/>
                  <a:pt x="22" y="55"/>
                </a:cubicBezTo>
                <a:lnTo>
                  <a:pt x="87" y="168"/>
                </a:lnTo>
                <a:cubicBezTo>
                  <a:pt x="109" y="206"/>
                  <a:pt x="131" y="244"/>
                  <a:pt x="153" y="281"/>
                </a:cubicBezTo>
                <a:cubicBezTo>
                  <a:pt x="174" y="318"/>
                  <a:pt x="195" y="318"/>
                  <a:pt x="216" y="28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xmlns="" id="{A65F1F89-908E-4BB8-82E8-EAEF98184130}"/>
              </a:ext>
            </a:extLst>
          </p:cNvPr>
          <p:cNvSpPr/>
          <p:nvPr/>
        </p:nvSpPr>
        <p:spPr>
          <a:xfrm>
            <a:off x="4243161" y="2576514"/>
            <a:ext cx="300038" cy="298450"/>
          </a:xfrm>
          <a:custGeom>
            <a:avLst/>
            <a:gdLst/>
            <a:ahLst/>
            <a:cxnLst>
              <a:cxn ang="0">
                <a:pos x="26201" y="117699"/>
              </a:cxn>
              <a:cxn ang="0">
                <a:pos x="103112" y="195043"/>
              </a:cxn>
              <a:cxn ang="0">
                <a:pos x="181713" y="273229"/>
              </a:cxn>
              <a:cxn ang="0">
                <a:pos x="233269" y="258096"/>
              </a:cxn>
              <a:cxn ang="0">
                <a:pos x="262005" y="153008"/>
              </a:cxn>
              <a:cxn ang="0">
                <a:pos x="290741" y="46239"/>
              </a:cxn>
              <a:cxn ang="0">
                <a:pos x="251863" y="9248"/>
              </a:cxn>
              <a:cxn ang="0">
                <a:pos x="146216" y="37832"/>
              </a:cxn>
              <a:cxn ang="0">
                <a:pos x="38878" y="66416"/>
              </a:cxn>
              <a:cxn ang="0">
                <a:pos x="26201" y="117699"/>
              </a:cxn>
            </a:cxnLst>
            <a:rect l="0" t="0" r="0" b="0"/>
            <a:pathLst>
              <a:path w="355" h="355">
                <a:moveTo>
                  <a:pt x="31" y="140"/>
                </a:moveTo>
                <a:lnTo>
                  <a:pt x="122" y="232"/>
                </a:lnTo>
                <a:cubicBezTo>
                  <a:pt x="153" y="263"/>
                  <a:pt x="184" y="294"/>
                  <a:pt x="215" y="325"/>
                </a:cubicBezTo>
                <a:cubicBezTo>
                  <a:pt x="245" y="355"/>
                  <a:pt x="265" y="349"/>
                  <a:pt x="276" y="307"/>
                </a:cubicBezTo>
                <a:lnTo>
                  <a:pt x="310" y="182"/>
                </a:lnTo>
                <a:cubicBezTo>
                  <a:pt x="321" y="140"/>
                  <a:pt x="332" y="97"/>
                  <a:pt x="344" y="55"/>
                </a:cubicBezTo>
                <a:cubicBezTo>
                  <a:pt x="355" y="14"/>
                  <a:pt x="340" y="0"/>
                  <a:pt x="298" y="11"/>
                </a:cubicBezTo>
                <a:lnTo>
                  <a:pt x="173" y="45"/>
                </a:lnTo>
                <a:cubicBezTo>
                  <a:pt x="130" y="56"/>
                  <a:pt x="88" y="67"/>
                  <a:pt x="46" y="79"/>
                </a:cubicBezTo>
                <a:cubicBezTo>
                  <a:pt x="5" y="89"/>
                  <a:pt x="0" y="110"/>
                  <a:pt x="31" y="14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xmlns="" id="{7D086BE0-2B7E-43BA-9900-22C55375A65B}"/>
              </a:ext>
            </a:extLst>
          </p:cNvPr>
          <p:cNvSpPr/>
          <p:nvPr/>
        </p:nvSpPr>
        <p:spPr>
          <a:xfrm>
            <a:off x="7672161" y="2576514"/>
            <a:ext cx="298450" cy="298450"/>
          </a:xfrm>
          <a:custGeom>
            <a:avLst/>
            <a:gdLst/>
            <a:ahLst/>
            <a:cxnLst>
              <a:cxn ang="0">
                <a:pos x="272388" y="117699"/>
              </a:cxn>
              <a:cxn ang="0">
                <a:pos x="195884" y="195043"/>
              </a:cxn>
              <a:cxn ang="0">
                <a:pos x="117699" y="273229"/>
              </a:cxn>
              <a:cxn ang="0">
                <a:pos x="66416" y="258096"/>
              </a:cxn>
              <a:cxn ang="0">
                <a:pos x="37832" y="153008"/>
              </a:cxn>
              <a:cxn ang="0">
                <a:pos x="9248" y="46239"/>
              </a:cxn>
              <a:cxn ang="0">
                <a:pos x="47920" y="9248"/>
              </a:cxn>
              <a:cxn ang="0">
                <a:pos x="153008" y="37832"/>
              </a:cxn>
              <a:cxn ang="0">
                <a:pos x="259778" y="66416"/>
              </a:cxn>
              <a:cxn ang="0">
                <a:pos x="272388" y="117699"/>
              </a:cxn>
            </a:cxnLst>
            <a:rect l="0" t="0" r="0" b="0"/>
            <a:pathLst>
              <a:path w="355" h="355">
                <a:moveTo>
                  <a:pt x="324" y="140"/>
                </a:moveTo>
                <a:lnTo>
                  <a:pt x="233" y="232"/>
                </a:lnTo>
                <a:cubicBezTo>
                  <a:pt x="202" y="263"/>
                  <a:pt x="171" y="294"/>
                  <a:pt x="140" y="325"/>
                </a:cubicBezTo>
                <a:cubicBezTo>
                  <a:pt x="110" y="355"/>
                  <a:pt x="90" y="349"/>
                  <a:pt x="79" y="307"/>
                </a:cubicBezTo>
                <a:lnTo>
                  <a:pt x="45" y="182"/>
                </a:lnTo>
                <a:cubicBezTo>
                  <a:pt x="34" y="140"/>
                  <a:pt x="23" y="97"/>
                  <a:pt x="11" y="55"/>
                </a:cubicBezTo>
                <a:cubicBezTo>
                  <a:pt x="0" y="14"/>
                  <a:pt x="15" y="0"/>
                  <a:pt x="57" y="11"/>
                </a:cubicBezTo>
                <a:lnTo>
                  <a:pt x="182" y="45"/>
                </a:lnTo>
                <a:cubicBezTo>
                  <a:pt x="224" y="56"/>
                  <a:pt x="267" y="67"/>
                  <a:pt x="309" y="79"/>
                </a:cubicBezTo>
                <a:cubicBezTo>
                  <a:pt x="350" y="89"/>
                  <a:pt x="355" y="110"/>
                  <a:pt x="324" y="140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C4D220F-E3DC-4091-9D59-955F25D7D4C7}"/>
              </a:ext>
            </a:extLst>
          </p:cNvPr>
          <p:cNvSpPr/>
          <p:nvPr/>
        </p:nvSpPr>
        <p:spPr>
          <a:xfrm>
            <a:off x="5306786" y="3273426"/>
            <a:ext cx="1612900" cy="95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创新党建工作模式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7B8CDE4-F63A-49C9-8FA8-80050F3DC007}"/>
              </a:ext>
            </a:extLst>
          </p:cNvPr>
          <p:cNvSpPr/>
          <p:nvPr/>
        </p:nvSpPr>
        <p:spPr>
          <a:xfrm>
            <a:off x="755424" y="1841083"/>
            <a:ext cx="32845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坚持原有的学习方式的基础上，增加观看视频、举办读书会，撰写读书笔记、心得体会，开展特色组织生活，等拓宽学习渠道，创新学习方式，严把思想关口，认真践行“三严三实”，把专题教育融入经常性学习教育之中，努力适应新的形势，新的变化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F3DACD4-DDDF-40C5-9613-3475E316CE1D}"/>
              </a:ext>
            </a:extLst>
          </p:cNvPr>
          <p:cNvSpPr/>
          <p:nvPr/>
        </p:nvSpPr>
        <p:spPr>
          <a:xfrm>
            <a:off x="755424" y="5319714"/>
            <a:ext cx="107521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结合党委班子“一对一”挂钩帮扶策略，将业务督导与党建指导相结合，党委班子每人至少确定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家四级机构挂钩联系点，每年至少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6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次到联系点调研指导，带领四级机构将党建工作落到实处，切实了解基层的难处，帮助四级机构研究解决实际困难。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0C800B49-A985-4683-B865-21D01444F0DC}"/>
              </a:ext>
            </a:extLst>
          </p:cNvPr>
          <p:cNvSpPr>
            <a:spLocks noEditPoints="1"/>
          </p:cNvSpPr>
          <p:nvPr/>
        </p:nvSpPr>
        <p:spPr>
          <a:xfrm>
            <a:off x="5578249" y="2314576"/>
            <a:ext cx="908050" cy="973138"/>
          </a:xfrm>
          <a:custGeom>
            <a:avLst/>
            <a:gdLst/>
            <a:ahLst/>
            <a:cxnLst>
              <a:cxn ang="0">
                <a:pos x="344514" y="605374"/>
              </a:cxn>
              <a:cxn ang="0">
                <a:pos x="327892" y="549377"/>
              </a:cxn>
              <a:cxn ang="0">
                <a:pos x="397400" y="265608"/>
              </a:cxn>
              <a:cxn ang="0">
                <a:pos x="471440" y="496406"/>
              </a:cxn>
              <a:cxn ang="0">
                <a:pos x="563612" y="228529"/>
              </a:cxn>
              <a:cxn ang="0">
                <a:pos x="359624" y="454030"/>
              </a:cxn>
              <a:cxn ang="0">
                <a:pos x="342247" y="484299"/>
              </a:cxn>
              <a:cxn ang="0">
                <a:pos x="467662" y="557700"/>
              </a:cxn>
              <a:cxn ang="0">
                <a:pos x="599877" y="194476"/>
              </a:cxn>
              <a:cxn ang="0">
                <a:pos x="605921" y="124102"/>
              </a:cxn>
              <a:cxn ang="0">
                <a:pos x="599877" y="194476"/>
              </a:cxn>
              <a:cxn ang="0">
                <a:pos x="710182" y="229285"/>
              </a:cxn>
              <a:cxn ang="0">
                <a:pos x="639919" y="235339"/>
              </a:cxn>
              <a:cxn ang="0">
                <a:pos x="519037" y="163451"/>
              </a:cxn>
              <a:cxn ang="0">
                <a:pos x="489572" y="99130"/>
              </a:cxn>
              <a:cxn ang="0">
                <a:pos x="519037" y="163451"/>
              </a:cxn>
              <a:cxn ang="0">
                <a:pos x="401177" y="121831"/>
              </a:cxn>
              <a:cxn ang="0">
                <a:pos x="407977" y="192206"/>
              </a:cxn>
              <a:cxn ang="0">
                <a:pos x="668629" y="347333"/>
              </a:cxn>
              <a:cxn ang="0">
                <a:pos x="732847" y="317064"/>
              </a:cxn>
              <a:cxn ang="0">
                <a:pos x="668629" y="347333"/>
              </a:cxn>
              <a:cxn ang="0">
                <a:pos x="334692" y="497920"/>
              </a:cxn>
              <a:cxn ang="0">
                <a:pos x="317315" y="528188"/>
              </a:cxn>
              <a:cxn ang="0">
                <a:pos x="441975" y="601590"/>
              </a:cxn>
              <a:cxn ang="0">
                <a:pos x="331670" y="973138"/>
              </a:cxn>
              <a:cxn ang="0">
                <a:pos x="355091" y="56754"/>
              </a:cxn>
              <a:cxn ang="0">
                <a:pos x="865817" y="276202"/>
              </a:cxn>
              <a:cxn ang="0">
                <a:pos x="874128" y="423005"/>
              </a:cxn>
              <a:cxn ang="0">
                <a:pos x="899060" y="608400"/>
              </a:cxn>
              <a:cxn ang="0">
                <a:pos x="868084" y="765041"/>
              </a:cxn>
              <a:cxn ang="0">
                <a:pos x="679206" y="807417"/>
              </a:cxn>
              <a:cxn ang="0">
                <a:pos x="331670" y="973138"/>
              </a:cxn>
            </a:cxnLst>
            <a:rect l="0" t="0" r="0" b="0"/>
            <a:pathLst>
              <a:path w="1204" h="1286">
                <a:moveTo>
                  <a:pt x="434" y="726"/>
                </a:moveTo>
                <a:cubicBezTo>
                  <a:pt x="421" y="753"/>
                  <a:pt x="430" y="785"/>
                  <a:pt x="456" y="800"/>
                </a:cubicBezTo>
                <a:cubicBezTo>
                  <a:pt x="478" y="812"/>
                  <a:pt x="504" y="809"/>
                  <a:pt x="522" y="793"/>
                </a:cubicBezTo>
                <a:lnTo>
                  <a:pt x="434" y="726"/>
                </a:lnTo>
                <a:close/>
                <a:moveTo>
                  <a:pt x="746" y="302"/>
                </a:moveTo>
                <a:cubicBezTo>
                  <a:pt x="667" y="256"/>
                  <a:pt x="568" y="278"/>
                  <a:pt x="526" y="351"/>
                </a:cubicBezTo>
                <a:cubicBezTo>
                  <a:pt x="483" y="425"/>
                  <a:pt x="539" y="507"/>
                  <a:pt x="500" y="584"/>
                </a:cubicBezTo>
                <a:lnTo>
                  <a:pt x="624" y="656"/>
                </a:lnTo>
                <a:cubicBezTo>
                  <a:pt x="672" y="584"/>
                  <a:pt x="771" y="591"/>
                  <a:pt x="814" y="517"/>
                </a:cubicBezTo>
                <a:cubicBezTo>
                  <a:pt x="856" y="444"/>
                  <a:pt x="826" y="348"/>
                  <a:pt x="746" y="302"/>
                </a:cubicBezTo>
                <a:close/>
                <a:moveTo>
                  <a:pt x="612" y="702"/>
                </a:moveTo>
                <a:lnTo>
                  <a:pt x="476" y="600"/>
                </a:lnTo>
                <a:cubicBezTo>
                  <a:pt x="466" y="592"/>
                  <a:pt x="452" y="595"/>
                  <a:pt x="446" y="606"/>
                </a:cubicBezTo>
                <a:cubicBezTo>
                  <a:pt x="440" y="617"/>
                  <a:pt x="443" y="632"/>
                  <a:pt x="453" y="640"/>
                </a:cubicBezTo>
                <a:lnTo>
                  <a:pt x="588" y="743"/>
                </a:lnTo>
                <a:cubicBezTo>
                  <a:pt x="599" y="750"/>
                  <a:pt x="612" y="748"/>
                  <a:pt x="619" y="737"/>
                </a:cubicBezTo>
                <a:cubicBezTo>
                  <a:pt x="625" y="726"/>
                  <a:pt x="622" y="710"/>
                  <a:pt x="612" y="702"/>
                </a:cubicBezTo>
                <a:close/>
                <a:moveTo>
                  <a:pt x="794" y="257"/>
                </a:moveTo>
                <a:lnTo>
                  <a:pt x="837" y="183"/>
                </a:lnTo>
                <a:lnTo>
                  <a:pt x="802" y="164"/>
                </a:lnTo>
                <a:lnTo>
                  <a:pt x="760" y="237"/>
                </a:lnTo>
                <a:lnTo>
                  <a:pt x="794" y="257"/>
                </a:lnTo>
                <a:close/>
                <a:moveTo>
                  <a:pt x="867" y="345"/>
                </a:moveTo>
                <a:lnTo>
                  <a:pt x="940" y="303"/>
                </a:lnTo>
                <a:lnTo>
                  <a:pt x="920" y="269"/>
                </a:lnTo>
                <a:lnTo>
                  <a:pt x="847" y="311"/>
                </a:lnTo>
                <a:lnTo>
                  <a:pt x="867" y="345"/>
                </a:lnTo>
                <a:close/>
                <a:moveTo>
                  <a:pt x="687" y="216"/>
                </a:moveTo>
                <a:lnTo>
                  <a:pt x="687" y="131"/>
                </a:lnTo>
                <a:lnTo>
                  <a:pt x="648" y="131"/>
                </a:lnTo>
                <a:lnTo>
                  <a:pt x="648" y="216"/>
                </a:lnTo>
                <a:lnTo>
                  <a:pt x="687" y="216"/>
                </a:lnTo>
                <a:close/>
                <a:moveTo>
                  <a:pt x="574" y="234"/>
                </a:moveTo>
                <a:lnTo>
                  <a:pt x="531" y="161"/>
                </a:lnTo>
                <a:lnTo>
                  <a:pt x="497" y="181"/>
                </a:lnTo>
                <a:lnTo>
                  <a:pt x="540" y="254"/>
                </a:lnTo>
                <a:lnTo>
                  <a:pt x="574" y="234"/>
                </a:lnTo>
                <a:close/>
                <a:moveTo>
                  <a:pt x="885" y="459"/>
                </a:moveTo>
                <a:lnTo>
                  <a:pt x="970" y="459"/>
                </a:lnTo>
                <a:lnTo>
                  <a:pt x="970" y="419"/>
                </a:lnTo>
                <a:lnTo>
                  <a:pt x="885" y="419"/>
                </a:lnTo>
                <a:lnTo>
                  <a:pt x="885" y="459"/>
                </a:lnTo>
                <a:close/>
                <a:moveTo>
                  <a:pt x="578" y="760"/>
                </a:moveTo>
                <a:lnTo>
                  <a:pt x="443" y="658"/>
                </a:lnTo>
                <a:cubicBezTo>
                  <a:pt x="433" y="650"/>
                  <a:pt x="419" y="653"/>
                  <a:pt x="412" y="664"/>
                </a:cubicBezTo>
                <a:cubicBezTo>
                  <a:pt x="406" y="675"/>
                  <a:pt x="409" y="690"/>
                  <a:pt x="420" y="698"/>
                </a:cubicBezTo>
                <a:lnTo>
                  <a:pt x="555" y="801"/>
                </a:lnTo>
                <a:cubicBezTo>
                  <a:pt x="565" y="808"/>
                  <a:pt x="579" y="806"/>
                  <a:pt x="585" y="795"/>
                </a:cubicBezTo>
                <a:cubicBezTo>
                  <a:pt x="591" y="784"/>
                  <a:pt x="588" y="768"/>
                  <a:pt x="578" y="760"/>
                </a:cubicBezTo>
                <a:close/>
                <a:moveTo>
                  <a:pt x="439" y="1286"/>
                </a:moveTo>
                <a:cubicBezTo>
                  <a:pt x="454" y="1184"/>
                  <a:pt x="453" y="1077"/>
                  <a:pt x="426" y="982"/>
                </a:cubicBezTo>
                <a:cubicBezTo>
                  <a:pt x="0" y="742"/>
                  <a:pt x="111" y="187"/>
                  <a:pt x="470" y="75"/>
                </a:cubicBezTo>
                <a:cubicBezTo>
                  <a:pt x="658" y="0"/>
                  <a:pt x="915" y="45"/>
                  <a:pt x="1083" y="212"/>
                </a:cubicBezTo>
                <a:cubicBezTo>
                  <a:pt x="1204" y="334"/>
                  <a:pt x="1146" y="365"/>
                  <a:pt x="1146" y="365"/>
                </a:cubicBezTo>
                <a:lnTo>
                  <a:pt x="1119" y="380"/>
                </a:lnTo>
                <a:cubicBezTo>
                  <a:pt x="1134" y="438"/>
                  <a:pt x="1160" y="545"/>
                  <a:pt x="1157" y="559"/>
                </a:cubicBezTo>
                <a:cubicBezTo>
                  <a:pt x="1152" y="579"/>
                  <a:pt x="1130" y="600"/>
                  <a:pt x="1130" y="600"/>
                </a:cubicBezTo>
                <a:lnTo>
                  <a:pt x="1190" y="804"/>
                </a:lnTo>
                <a:lnTo>
                  <a:pt x="1136" y="826"/>
                </a:lnTo>
                <a:cubicBezTo>
                  <a:pt x="1148" y="892"/>
                  <a:pt x="1155" y="946"/>
                  <a:pt x="1149" y="1011"/>
                </a:cubicBezTo>
                <a:cubicBezTo>
                  <a:pt x="1148" y="1022"/>
                  <a:pt x="1111" y="1054"/>
                  <a:pt x="1082" y="1056"/>
                </a:cubicBezTo>
                <a:lnTo>
                  <a:pt x="899" y="1067"/>
                </a:lnTo>
                <a:lnTo>
                  <a:pt x="911" y="1286"/>
                </a:lnTo>
                <a:lnTo>
                  <a:pt x="439" y="1286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228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6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1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7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7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7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7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7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7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CEA9059-40E4-4F73-920E-79FFB3323EFA}"/>
              </a:ext>
            </a:extLst>
          </p:cNvPr>
          <p:cNvSpPr/>
          <p:nvPr/>
        </p:nvSpPr>
        <p:spPr>
          <a:xfrm>
            <a:off x="4606925" y="2051050"/>
            <a:ext cx="6459538" cy="286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今后的党建工作中，我将严格按照上级党委的要求，一如既往地凝心聚力抓党建，抓好党建促发展，推动党建工作创新争优，提升党建工作水平，切实发挥党的基层组织战斗堡垒作用，为公司发展提供坚强的组织保障。</a:t>
            </a:r>
          </a:p>
        </p:txBody>
      </p:sp>
      <p:grpSp>
        <p:nvGrpSpPr>
          <p:cNvPr id="4" name="组合 4">
            <a:extLst>
              <a:ext uri="{FF2B5EF4-FFF2-40B4-BE49-F238E27FC236}">
                <a16:creationId xmlns:a16="http://schemas.microsoft.com/office/drawing/2014/main" xmlns="" id="{A7795996-1C2E-4275-9E7E-021B14C36579}"/>
              </a:ext>
            </a:extLst>
          </p:cNvPr>
          <p:cNvGrpSpPr/>
          <p:nvPr/>
        </p:nvGrpSpPr>
        <p:grpSpPr>
          <a:xfrm>
            <a:off x="973138" y="1919288"/>
            <a:ext cx="3306762" cy="3298825"/>
            <a:chOff x="567625" y="1876138"/>
            <a:chExt cx="3317875" cy="3309938"/>
          </a:xfrm>
        </p:grpSpPr>
        <p:sp>
          <p:nvSpPr>
            <p:cNvPr id="5" name="Oval 19">
              <a:extLst>
                <a:ext uri="{FF2B5EF4-FFF2-40B4-BE49-F238E27FC236}">
                  <a16:creationId xmlns:a16="http://schemas.microsoft.com/office/drawing/2014/main" xmlns="" id="{6228C136-F1F4-4AFA-942B-3DDD6D7F8989}"/>
                </a:ext>
              </a:extLst>
            </p:cNvPr>
            <p:cNvSpPr/>
            <p:nvPr/>
          </p:nvSpPr>
          <p:spPr>
            <a:xfrm>
              <a:off x="828378" y="2121010"/>
              <a:ext cx="2790825" cy="2782888"/>
            </a:xfrm>
            <a:prstGeom prst="ellipse">
              <a:avLst/>
            </a:prstGeom>
            <a:blipFill rotWithShape="1">
              <a:blip r:embed="rId4" cstate="print"/>
              <a:stretch>
                <a:fillRect/>
              </a:stretch>
            </a:blipFill>
            <a:ln w="9525">
              <a:noFill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" name="组合 6">
              <a:extLst>
                <a:ext uri="{FF2B5EF4-FFF2-40B4-BE49-F238E27FC236}">
                  <a16:creationId xmlns:a16="http://schemas.microsoft.com/office/drawing/2014/main" xmlns="" id="{234505BC-75A7-4879-9E39-3D6DA143C25D}"/>
                </a:ext>
              </a:extLst>
            </p:cNvPr>
            <p:cNvGrpSpPr/>
            <p:nvPr/>
          </p:nvGrpSpPr>
          <p:grpSpPr>
            <a:xfrm rot="-773035">
              <a:off x="567625" y="1876138"/>
              <a:ext cx="3317875" cy="3309938"/>
              <a:chOff x="625806" y="2032000"/>
              <a:chExt cx="3317875" cy="3309938"/>
            </a:xfrm>
          </p:grpSpPr>
          <p:sp>
            <p:nvSpPr>
              <p:cNvPr id="7" name="Freeform 21">
                <a:extLst>
                  <a:ext uri="{FF2B5EF4-FFF2-40B4-BE49-F238E27FC236}">
                    <a16:creationId xmlns:a16="http://schemas.microsoft.com/office/drawing/2014/main" xmlns="" id="{F101B940-1BBB-4424-B5D6-3CE904133AE3}"/>
                  </a:ext>
                </a:extLst>
              </p:cNvPr>
              <p:cNvSpPr/>
              <p:nvPr/>
            </p:nvSpPr>
            <p:spPr>
              <a:xfrm>
                <a:off x="865519" y="2032000"/>
                <a:ext cx="1376363" cy="885825"/>
              </a:xfrm>
              <a:custGeom>
                <a:avLst/>
                <a:gdLst/>
                <a:ahLst/>
                <a:cxnLst>
                  <a:cxn ang="0">
                    <a:pos x="151741" y="885825"/>
                  </a:cxn>
                  <a:cxn ang="0">
                    <a:pos x="1376363" y="174764"/>
                  </a:cxn>
                  <a:cxn ang="0">
                    <a:pos x="1376363" y="0"/>
                  </a:cxn>
                  <a:cxn ang="0">
                    <a:pos x="0" y="798443"/>
                  </a:cxn>
                  <a:cxn ang="0">
                    <a:pos x="151741" y="885825"/>
                  </a:cxn>
                </a:cxnLst>
                <a:rect l="0" t="0" r="0" b="0"/>
                <a:pathLst>
                  <a:path w="2059" h="1328">
                    <a:moveTo>
                      <a:pt x="227" y="1328"/>
                    </a:moveTo>
                    <a:cubicBezTo>
                      <a:pt x="606" y="706"/>
                      <a:pt x="1282" y="285"/>
                      <a:pt x="2059" y="262"/>
                    </a:cubicBezTo>
                    <a:lnTo>
                      <a:pt x="2059" y="0"/>
                    </a:lnTo>
                    <a:cubicBezTo>
                      <a:pt x="1186" y="23"/>
                      <a:pt x="424" y="497"/>
                      <a:pt x="0" y="1197"/>
                    </a:cubicBezTo>
                    <a:lnTo>
                      <a:pt x="227" y="1328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Freeform 22">
                <a:extLst>
                  <a:ext uri="{FF2B5EF4-FFF2-40B4-BE49-F238E27FC236}">
                    <a16:creationId xmlns:a16="http://schemas.microsoft.com/office/drawing/2014/main" xmlns="" id="{ED44014A-E1FA-4519-B656-AB49C4B59BF5}"/>
                  </a:ext>
                </a:extLst>
              </p:cNvPr>
              <p:cNvSpPr/>
              <p:nvPr/>
            </p:nvSpPr>
            <p:spPr>
              <a:xfrm>
                <a:off x="625806" y="2032000"/>
                <a:ext cx="3317875" cy="3309938"/>
              </a:xfrm>
              <a:custGeom>
                <a:avLst/>
                <a:gdLst/>
                <a:ahLst/>
                <a:cxnLst>
                  <a:cxn ang="0">
                    <a:pos x="1689355" y="174734"/>
                  </a:cxn>
                  <a:cxn ang="0">
                    <a:pos x="3143391" y="1654636"/>
                  </a:cxn>
                  <a:cxn ang="0">
                    <a:pos x="1659272" y="3135204"/>
                  </a:cxn>
                  <a:cxn ang="0">
                    <a:pos x="175153" y="1654636"/>
                  </a:cxn>
                  <a:cxn ang="0">
                    <a:pos x="354317" y="949698"/>
                  </a:cxn>
                  <a:cxn ang="0">
                    <a:pos x="202562" y="862331"/>
                  </a:cxn>
                  <a:cxn ang="0">
                    <a:pos x="0" y="1654636"/>
                  </a:cxn>
                  <a:cxn ang="0">
                    <a:pos x="1659272" y="3309938"/>
                  </a:cxn>
                  <a:cxn ang="0">
                    <a:pos x="3317875" y="1654636"/>
                  </a:cxn>
                  <a:cxn ang="0">
                    <a:pos x="1689355" y="0"/>
                  </a:cxn>
                  <a:cxn ang="0">
                    <a:pos x="1689355" y="174734"/>
                  </a:cxn>
                </a:cxnLst>
                <a:rect l="0" t="0" r="0" b="0"/>
                <a:pathLst>
                  <a:path w="4963" h="4963">
                    <a:moveTo>
                      <a:pt x="2527" y="262"/>
                    </a:moveTo>
                    <a:cubicBezTo>
                      <a:pt x="3732" y="286"/>
                      <a:pt x="4702" y="1271"/>
                      <a:pt x="4702" y="2481"/>
                    </a:cubicBezTo>
                    <a:cubicBezTo>
                      <a:pt x="4702" y="3707"/>
                      <a:pt x="3708" y="4701"/>
                      <a:pt x="2482" y="4701"/>
                    </a:cubicBezTo>
                    <a:cubicBezTo>
                      <a:pt x="1256" y="4701"/>
                      <a:pt x="262" y="3707"/>
                      <a:pt x="262" y="2481"/>
                    </a:cubicBezTo>
                    <a:cubicBezTo>
                      <a:pt x="262" y="2098"/>
                      <a:pt x="359" y="1738"/>
                      <a:pt x="530" y="1424"/>
                    </a:cubicBezTo>
                    <a:lnTo>
                      <a:pt x="303" y="1293"/>
                    </a:lnTo>
                    <a:cubicBezTo>
                      <a:pt x="110" y="1646"/>
                      <a:pt x="0" y="2051"/>
                      <a:pt x="0" y="2481"/>
                    </a:cubicBezTo>
                    <a:cubicBezTo>
                      <a:pt x="0" y="3852"/>
                      <a:pt x="1111" y="4963"/>
                      <a:pt x="2482" y="4963"/>
                    </a:cubicBezTo>
                    <a:cubicBezTo>
                      <a:pt x="3852" y="4963"/>
                      <a:pt x="4963" y="3852"/>
                      <a:pt x="4963" y="2481"/>
                    </a:cubicBezTo>
                    <a:cubicBezTo>
                      <a:pt x="4963" y="1126"/>
                      <a:pt x="3877" y="24"/>
                      <a:pt x="2527" y="0"/>
                    </a:cubicBezTo>
                    <a:lnTo>
                      <a:pt x="2527" y="26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" name="椭圆 9">
            <a:extLst>
              <a:ext uri="{FF2B5EF4-FFF2-40B4-BE49-F238E27FC236}">
                <a16:creationId xmlns:a16="http://schemas.microsoft.com/office/drawing/2014/main" xmlns="" id="{962E5295-C45E-4854-8719-783EA5C14C78}"/>
              </a:ext>
            </a:extLst>
          </p:cNvPr>
          <p:cNvSpPr/>
          <p:nvPr/>
        </p:nvSpPr>
        <p:spPr>
          <a:xfrm>
            <a:off x="2873375" y="4357688"/>
            <a:ext cx="1060450" cy="106045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xmlns="" id="{141A663B-2B2D-4804-81B9-38F92732D0F8}"/>
              </a:ext>
            </a:extLst>
          </p:cNvPr>
          <p:cNvSpPr txBox="1"/>
          <p:nvPr/>
        </p:nvSpPr>
        <p:spPr>
          <a:xfrm>
            <a:off x="2952987" y="4625975"/>
            <a:ext cx="902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ea"/>
              </a:rPr>
              <a:t>最后</a:t>
            </a:r>
            <a:endParaRPr kumimoji="0" lang="zh-CN" altLang="en-US" sz="2800" b="1" kern="1200" cap="none" spc="0" normalizeH="0" baseline="0" noProof="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43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3F39AB6-F516-4C4A-AC30-E6270DF54D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74855" y="0"/>
            <a:ext cx="4117145" cy="264587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8E10FA5-C391-44D7-AB4B-D220E81EE2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2017" y="4017371"/>
            <a:ext cx="3787964" cy="118253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4A7BB2-83BE-4E64-BD7F-9F4A273AA7F8}"/>
              </a:ext>
            </a:extLst>
          </p:cNvPr>
          <p:cNvSpPr txBox="1"/>
          <p:nvPr/>
        </p:nvSpPr>
        <p:spPr>
          <a:xfrm>
            <a:off x="1607515" y="1974072"/>
            <a:ext cx="903324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000">
                <a:ln w="25400">
                  <a:solidFill>
                    <a:schemeClr val="bg1"/>
                  </a:solidFill>
                </a:ln>
                <a:solidFill>
                  <a:srgbClr val="D81E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defRPr>
            </a:lvl1pPr>
          </a:lstStyle>
          <a:p>
            <a:r>
              <a:rPr lang="zh-CN" altLang="en-US" sz="11500" dirty="0">
                <a:latin typeface="华文隶书" pitchFamily="2" charset="-122"/>
                <a:ea typeface="华文隶书" pitchFamily="2" charset="-122"/>
              </a:rPr>
              <a:t>感谢您的聆听</a:t>
            </a:r>
          </a:p>
        </p:txBody>
      </p:sp>
    </p:spTree>
    <p:extLst>
      <p:ext uri="{BB962C8B-B14F-4D97-AF65-F5344CB8AC3E}">
        <p14:creationId xmlns:p14="http://schemas.microsoft.com/office/powerpoint/2010/main" xmlns="" val="1443790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FFADC2E-F7E2-4CF3-A0FE-AAD1A7C59FA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530991" cy="2255547"/>
          </a:xfrm>
          <a:prstGeom prst="rect">
            <a:avLst/>
          </a:prstGeom>
        </p:spPr>
      </p:pic>
      <p:pic>
        <p:nvPicPr>
          <p:cNvPr id="30" name="图片 29" descr="图片包含 就坐, 室内&#10;&#10;已生成高可信度的说明">
            <a:extLst>
              <a:ext uri="{FF2B5EF4-FFF2-40B4-BE49-F238E27FC236}">
                <a16:creationId xmlns:a16="http://schemas.microsoft.com/office/drawing/2014/main" xmlns="" id="{1D1BAB6D-1A5B-4FBD-AA49-1475328245E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009292"/>
            <a:ext cx="12192000" cy="2848708"/>
          </a:xfrm>
          <a:prstGeom prst="rect">
            <a:avLst/>
          </a:prstGeom>
        </p:spPr>
      </p:pic>
      <p:cxnSp>
        <p:nvCxnSpPr>
          <p:cNvPr id="31" name="MH_Others_1">
            <a:extLst>
              <a:ext uri="{FF2B5EF4-FFF2-40B4-BE49-F238E27FC236}">
                <a16:creationId xmlns:a16="http://schemas.microsoft.com/office/drawing/2014/main" xmlns="" id="{10E83D28-B00B-4D3A-8695-4C6B4CF2A210}"/>
              </a:ext>
            </a:extLst>
          </p:cNvPr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4586674" y="516454"/>
            <a:ext cx="0" cy="5154384"/>
          </a:xfrm>
          <a:prstGeom prst="line">
            <a:avLst/>
          </a:prstGeom>
          <a:noFill/>
          <a:ln w="25400" algn="ctr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2" name="MH_Entry_1">
            <a:hlinkClick r:id="rId14" action="ppaction://hlinksldjump"/>
            <a:extLst>
              <a:ext uri="{FF2B5EF4-FFF2-40B4-BE49-F238E27FC236}">
                <a16:creationId xmlns:a16="http://schemas.microsoft.com/office/drawing/2014/main" xmlns="" id="{CE08A724-CE23-4751-9A32-E892B385BB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38906" y="1779344"/>
            <a:ext cx="5794743" cy="940486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/>
          <a:p>
            <a:pPr>
              <a:defRPr/>
            </a:pPr>
            <a:r>
              <a:rPr lang="zh-CN" altLang="en-US" sz="4000" kern="0" spc="100" dirty="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履职工作特色和亮点</a:t>
            </a:r>
          </a:p>
        </p:txBody>
      </p:sp>
      <p:sp>
        <p:nvSpPr>
          <p:cNvPr id="33" name="MH_Number_1">
            <a:hlinkClick r:id="rId14" action="ppaction://hlinksldjump"/>
            <a:extLst>
              <a:ext uri="{FF2B5EF4-FFF2-40B4-BE49-F238E27FC236}">
                <a16:creationId xmlns:a16="http://schemas.microsoft.com/office/drawing/2014/main" xmlns="" id="{0AFDA0D3-4CE9-4061-AAD6-16B60E55935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389738" y="2026973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en-US" altLang="zh-CN" sz="2400" kern="0" dirty="0">
                <a:solidFill>
                  <a:srgbClr val="FFFFFF"/>
                </a:solidFill>
                <a:ea typeface="幼圆"/>
              </a:rPr>
              <a:t>1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4" name="MH_Entry_2">
            <a:hlinkClick r:id="rId14" action="ppaction://hlinksldjump"/>
            <a:extLst>
              <a:ext uri="{FF2B5EF4-FFF2-40B4-BE49-F238E27FC236}">
                <a16:creationId xmlns:a16="http://schemas.microsoft.com/office/drawing/2014/main" xmlns="" id="{07AAB5C8-8C3C-4852-AB83-A917416E280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938906" y="2632358"/>
            <a:ext cx="6104233" cy="940486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/>
          <a:p>
            <a:pPr>
              <a:defRPr/>
            </a:pPr>
            <a:r>
              <a:rPr lang="zh-CN" altLang="en-US" sz="4000" b="1" kern="0" spc="100" dirty="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存在的主要问题及原因</a:t>
            </a:r>
          </a:p>
        </p:txBody>
      </p:sp>
      <p:sp>
        <p:nvSpPr>
          <p:cNvPr id="35" name="MH_Number_2">
            <a:hlinkClick r:id="rId14" action="ppaction://hlinksldjump"/>
            <a:extLst>
              <a:ext uri="{FF2B5EF4-FFF2-40B4-BE49-F238E27FC236}">
                <a16:creationId xmlns:a16="http://schemas.microsoft.com/office/drawing/2014/main" xmlns="" id="{4D2B4909-153F-478F-861A-A85926BDAFD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389738" y="2879987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en-US" altLang="zh-CN" sz="2400" kern="0">
                <a:solidFill>
                  <a:srgbClr val="FFFFFF"/>
                </a:solidFill>
                <a:ea typeface="幼圆"/>
              </a:rPr>
              <a:t>2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6" name="MH_Entry_3">
            <a:hlinkClick r:id="rId14" action="ppaction://hlinksldjump"/>
            <a:extLst>
              <a:ext uri="{FF2B5EF4-FFF2-40B4-BE49-F238E27FC236}">
                <a16:creationId xmlns:a16="http://schemas.microsoft.com/office/drawing/2014/main" xmlns="" id="{8A499498-0479-4DEF-A8C0-3752C85E31B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938906" y="3485372"/>
            <a:ext cx="6634104" cy="940486"/>
          </a:xfrm>
          <a:prstGeom prst="rect">
            <a:avLst/>
          </a:prstGeom>
          <a:noFill/>
        </p:spPr>
        <p:txBody>
          <a:bodyPr wrap="square" lIns="180000" anchor="ctr" anchorCtr="0">
            <a:noAutofit/>
          </a:bodyPr>
          <a:lstStyle/>
          <a:p>
            <a:pPr>
              <a:defRPr/>
            </a:pPr>
            <a:r>
              <a:rPr lang="zh-CN" altLang="en-US" sz="4000" kern="0" spc="100" dirty="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下一步工作思路和主要措施</a:t>
            </a:r>
          </a:p>
        </p:txBody>
      </p:sp>
      <p:sp>
        <p:nvSpPr>
          <p:cNvPr id="37" name="MH_Number_3">
            <a:hlinkClick r:id="rId14" action="ppaction://hlinksldjump"/>
            <a:extLst>
              <a:ext uri="{FF2B5EF4-FFF2-40B4-BE49-F238E27FC236}">
                <a16:creationId xmlns:a16="http://schemas.microsoft.com/office/drawing/2014/main" xmlns="" id="{16C29282-3317-44A1-89DC-97BB8F14B40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389738" y="3733001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en-US" altLang="zh-CN" sz="2400" kern="0">
                <a:solidFill>
                  <a:srgbClr val="FFFFFF"/>
                </a:solidFill>
                <a:ea typeface="幼圆"/>
              </a:rPr>
              <a:t>3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8" name="MH_Others_2">
            <a:extLst>
              <a:ext uri="{FF2B5EF4-FFF2-40B4-BE49-F238E27FC236}">
                <a16:creationId xmlns:a16="http://schemas.microsoft.com/office/drawing/2014/main" xmlns="" id="{060842CD-E9DC-4FD5-AE80-0DF62DF2E61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84304" y="2512409"/>
            <a:ext cx="2626835" cy="1180751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solidFill>
                  <a:schemeClr val="accent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目录</a:t>
            </a:r>
          </a:p>
        </p:txBody>
      </p:sp>
      <p:sp>
        <p:nvSpPr>
          <p:cNvPr id="39" name="MH_Others_3">
            <a:extLst>
              <a:ext uri="{FF2B5EF4-FFF2-40B4-BE49-F238E27FC236}">
                <a16:creationId xmlns:a16="http://schemas.microsoft.com/office/drawing/2014/main" xmlns="" id="{B4223BED-1822-405B-B97F-3B1F426BB8F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20797" y="3831237"/>
            <a:ext cx="3353850" cy="785812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en-US" altLang="zh-CN" sz="4800" b="1" kern="0" spc="300" dirty="0">
                <a:solidFill>
                  <a:srgbClr val="DDDD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4800" b="1" kern="0" spc="300" dirty="0">
              <a:solidFill>
                <a:srgbClr val="DDDD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8250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MH_Entry_1">
            <a:hlinkClick r:id="rId12" action="ppaction://hlinksldjump"/>
            <a:extLst>
              <a:ext uri="{FF2B5EF4-FFF2-40B4-BE49-F238E27FC236}">
                <a16:creationId xmlns:a16="http://schemas.microsoft.com/office/drawing/2014/main" xmlns="" id="{CE08A724-CE23-4751-9A32-E892B385BB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38906" y="2846144"/>
            <a:ext cx="5794743" cy="940486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/>
          <a:p>
            <a:pPr>
              <a:defRPr/>
            </a:pPr>
            <a:r>
              <a:rPr lang="zh-CN" altLang="en-US" sz="4000" kern="0" spc="100" dirty="0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履职工作特色和亮点</a:t>
            </a:r>
          </a:p>
        </p:txBody>
      </p:sp>
      <p:sp>
        <p:nvSpPr>
          <p:cNvPr id="33" name="MH_Number_1">
            <a:hlinkClick r:id="rId12" action="ppaction://hlinksldjump"/>
            <a:extLst>
              <a:ext uri="{FF2B5EF4-FFF2-40B4-BE49-F238E27FC236}">
                <a16:creationId xmlns:a16="http://schemas.microsoft.com/office/drawing/2014/main" xmlns="" id="{0AFDA0D3-4CE9-4061-AAD6-16B60E55935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389738" y="3093773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en-US" altLang="zh-CN" sz="2400" kern="0" dirty="0">
                <a:solidFill>
                  <a:srgbClr val="FFFFFF"/>
                </a:solidFill>
                <a:ea typeface="幼圆"/>
              </a:rPr>
              <a:t>1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4" name="MH_Entry_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07AAB5C8-8C3C-4852-AB83-A917416E280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938906" y="3699158"/>
            <a:ext cx="6104233" cy="940486"/>
          </a:xfrm>
          <a:prstGeom prst="rect">
            <a:avLst/>
          </a:prstGeom>
          <a:noFill/>
        </p:spPr>
        <p:txBody>
          <a:bodyPr wrap="square" lIns="180000" anchor="ctr" anchorCtr="0">
            <a:normAutofit/>
          </a:bodyPr>
          <a:lstStyle/>
          <a:p>
            <a:pPr>
              <a:defRPr/>
            </a:pPr>
            <a:r>
              <a:rPr lang="zh-CN" altLang="en-US" sz="2500" kern="0" spc="100" dirty="0">
                <a:solidFill>
                  <a:srgbClr val="969696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存在的主要问题及原因</a:t>
            </a:r>
          </a:p>
        </p:txBody>
      </p:sp>
      <p:sp>
        <p:nvSpPr>
          <p:cNvPr id="35" name="MH_Number_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4D2B4909-153F-478F-861A-A85926BDAFD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89738" y="3946787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en-US" altLang="zh-CN" sz="2400" kern="0">
                <a:solidFill>
                  <a:srgbClr val="FFFFFF"/>
                </a:solidFill>
                <a:ea typeface="幼圆"/>
              </a:rPr>
              <a:t>2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6" name="MH_Entry_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8A499498-0479-4DEF-A8C0-3752C85E31B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38906" y="4552172"/>
            <a:ext cx="6634104" cy="940486"/>
          </a:xfrm>
          <a:prstGeom prst="rect">
            <a:avLst/>
          </a:prstGeom>
          <a:noFill/>
        </p:spPr>
        <p:txBody>
          <a:bodyPr wrap="square" lIns="180000" anchor="ctr" anchorCtr="0">
            <a:noAutofit/>
          </a:bodyPr>
          <a:lstStyle/>
          <a:p>
            <a:pPr>
              <a:defRPr/>
            </a:pPr>
            <a:r>
              <a:rPr lang="zh-CN" altLang="en-US" sz="2500" kern="0" spc="100" dirty="0">
                <a:solidFill>
                  <a:srgbClr val="969696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下一步工作思路和主要措施</a:t>
            </a:r>
          </a:p>
        </p:txBody>
      </p:sp>
      <p:sp>
        <p:nvSpPr>
          <p:cNvPr id="37" name="MH_Number_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16C29282-3317-44A1-89DC-97BB8F14B40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389738" y="4799801"/>
            <a:ext cx="397248" cy="460267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en-US" altLang="zh-CN" sz="2400" kern="0">
                <a:solidFill>
                  <a:srgbClr val="FFFFFF"/>
                </a:solidFill>
                <a:ea typeface="幼圆"/>
              </a:rPr>
              <a:t>3</a:t>
            </a:r>
            <a:endParaRPr lang="zh-CN" altLang="en-US" sz="2400" kern="0" dirty="0">
              <a:solidFill>
                <a:srgbClr val="FFFFFF"/>
              </a:solidFill>
              <a:ea typeface="幼圆"/>
            </a:endParaRPr>
          </a:p>
        </p:txBody>
      </p:sp>
      <p:sp>
        <p:nvSpPr>
          <p:cNvPr id="38" name="MH_Others_2">
            <a:extLst>
              <a:ext uri="{FF2B5EF4-FFF2-40B4-BE49-F238E27FC236}">
                <a16:creationId xmlns:a16="http://schemas.microsoft.com/office/drawing/2014/main" xmlns="" id="{060842CD-E9DC-4FD5-AE80-0DF62DF2E61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4304" y="3312509"/>
            <a:ext cx="2626835" cy="1180751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zh-CN" altLang="en-US" sz="8800" b="1" kern="0" dirty="0">
                <a:solidFill>
                  <a:schemeClr val="accent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目录</a:t>
            </a:r>
          </a:p>
        </p:txBody>
      </p:sp>
      <p:sp>
        <p:nvSpPr>
          <p:cNvPr id="39" name="MH_Others_3">
            <a:extLst>
              <a:ext uri="{FF2B5EF4-FFF2-40B4-BE49-F238E27FC236}">
                <a16:creationId xmlns:a16="http://schemas.microsoft.com/office/drawing/2014/main" xmlns="" id="{B4223BED-1822-405B-B97F-3B1F426BB8F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20797" y="4631337"/>
            <a:ext cx="3353850" cy="785812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en-US" altLang="zh-CN" sz="4800" b="1" kern="0" spc="300" dirty="0">
                <a:solidFill>
                  <a:srgbClr val="DDDD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4800" b="1" kern="0" spc="300" dirty="0">
              <a:solidFill>
                <a:srgbClr val="DDDD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7723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A701D2-F00C-44E8-8D87-7B6B3AA5AEC8}"/>
              </a:ext>
            </a:extLst>
          </p:cNvPr>
          <p:cNvSpPr/>
          <p:nvPr/>
        </p:nvSpPr>
        <p:spPr>
          <a:xfrm>
            <a:off x="1451768" y="1438956"/>
            <a:ext cx="9288463" cy="1323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2015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年，在省分公司党委总经理室的关心支持下，某某某某党委班子得以充实健全，为充分发挥班子整体功能，班子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人细化职责，明确分工，分别负责党委、纪委、工会工作，坚持党委统一领导，纪委协同监督，工会保障权益，打造党政齐抓共管的格局。</a:t>
            </a:r>
          </a:p>
        </p:txBody>
      </p:sp>
      <p:sp>
        <p:nvSpPr>
          <p:cNvPr id="3" name="椭圆 5">
            <a:extLst>
              <a:ext uri="{FF2B5EF4-FFF2-40B4-BE49-F238E27FC236}">
                <a16:creationId xmlns:a16="http://schemas.microsoft.com/office/drawing/2014/main" xmlns="" id="{BC807CD3-12A1-48F3-923B-29C41194753B}"/>
              </a:ext>
            </a:extLst>
          </p:cNvPr>
          <p:cNvSpPr/>
          <p:nvPr/>
        </p:nvSpPr>
        <p:spPr>
          <a:xfrm>
            <a:off x="1600993" y="3197906"/>
            <a:ext cx="792162" cy="792162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171ED25-AD53-47EB-A981-196C3DEA0D2D}"/>
              </a:ext>
            </a:extLst>
          </p:cNvPr>
          <p:cNvSpPr/>
          <p:nvPr/>
        </p:nvSpPr>
        <p:spPr>
          <a:xfrm>
            <a:off x="1648618" y="3394756"/>
            <a:ext cx="69691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党委</a:t>
            </a:r>
          </a:p>
        </p:txBody>
      </p:sp>
      <p:sp>
        <p:nvSpPr>
          <p:cNvPr id="5" name="右箭头 8">
            <a:extLst>
              <a:ext uri="{FF2B5EF4-FFF2-40B4-BE49-F238E27FC236}">
                <a16:creationId xmlns:a16="http://schemas.microsoft.com/office/drawing/2014/main" xmlns="" id="{B3CCB6C9-5216-454B-80AE-3EB0A353B3B5}"/>
              </a:ext>
            </a:extLst>
          </p:cNvPr>
          <p:cNvSpPr/>
          <p:nvPr/>
        </p:nvSpPr>
        <p:spPr>
          <a:xfrm>
            <a:off x="2537618" y="3469368"/>
            <a:ext cx="247650" cy="24923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49F6083-51F5-4ABB-8672-4F2540A13439}"/>
              </a:ext>
            </a:extLst>
          </p:cNvPr>
          <p:cNvSpPr/>
          <p:nvPr/>
        </p:nvSpPr>
        <p:spPr>
          <a:xfrm>
            <a:off x="2848768" y="3378881"/>
            <a:ext cx="1416050" cy="461963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统一领导</a:t>
            </a:r>
          </a:p>
        </p:txBody>
      </p:sp>
      <p:sp>
        <p:nvSpPr>
          <p:cNvPr id="7" name="椭圆 13">
            <a:extLst>
              <a:ext uri="{FF2B5EF4-FFF2-40B4-BE49-F238E27FC236}">
                <a16:creationId xmlns:a16="http://schemas.microsoft.com/office/drawing/2014/main" xmlns="" id="{4274E8DA-6E92-4F44-A696-59D5A861EFE8}"/>
              </a:ext>
            </a:extLst>
          </p:cNvPr>
          <p:cNvSpPr/>
          <p:nvPr/>
        </p:nvSpPr>
        <p:spPr>
          <a:xfrm>
            <a:off x="1600993" y="4302806"/>
            <a:ext cx="792162" cy="792162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CDF466F-680F-4AE8-A635-2832C4F117D0}"/>
              </a:ext>
            </a:extLst>
          </p:cNvPr>
          <p:cNvSpPr/>
          <p:nvPr/>
        </p:nvSpPr>
        <p:spPr>
          <a:xfrm>
            <a:off x="1648618" y="4498068"/>
            <a:ext cx="69691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纪委</a:t>
            </a:r>
          </a:p>
        </p:txBody>
      </p:sp>
      <p:sp>
        <p:nvSpPr>
          <p:cNvPr id="9" name="右箭头 15">
            <a:extLst>
              <a:ext uri="{FF2B5EF4-FFF2-40B4-BE49-F238E27FC236}">
                <a16:creationId xmlns:a16="http://schemas.microsoft.com/office/drawing/2014/main" xmlns="" id="{D14C25E6-F7C1-4774-B55B-D95A2A1AB8CC}"/>
              </a:ext>
            </a:extLst>
          </p:cNvPr>
          <p:cNvSpPr/>
          <p:nvPr/>
        </p:nvSpPr>
        <p:spPr>
          <a:xfrm>
            <a:off x="2537618" y="4574268"/>
            <a:ext cx="247650" cy="24923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FD010F8-FAF0-47D5-B9F1-9EC4754DAB32}"/>
              </a:ext>
            </a:extLst>
          </p:cNvPr>
          <p:cNvSpPr/>
          <p:nvPr/>
        </p:nvSpPr>
        <p:spPr>
          <a:xfrm>
            <a:off x="2848768" y="4483781"/>
            <a:ext cx="1416050" cy="46037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协同监督</a:t>
            </a:r>
          </a:p>
        </p:txBody>
      </p:sp>
      <p:sp>
        <p:nvSpPr>
          <p:cNvPr id="11" name="椭圆 17">
            <a:extLst>
              <a:ext uri="{FF2B5EF4-FFF2-40B4-BE49-F238E27FC236}">
                <a16:creationId xmlns:a16="http://schemas.microsoft.com/office/drawing/2014/main" xmlns="" id="{F6F2592B-D165-4E6E-A57E-4E7A383B3051}"/>
              </a:ext>
            </a:extLst>
          </p:cNvPr>
          <p:cNvSpPr/>
          <p:nvPr/>
        </p:nvSpPr>
        <p:spPr>
          <a:xfrm>
            <a:off x="1600993" y="5358493"/>
            <a:ext cx="792162" cy="792163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F1E6C9D-1114-4C38-A219-BACAA240637F}"/>
              </a:ext>
            </a:extLst>
          </p:cNvPr>
          <p:cNvSpPr/>
          <p:nvPr/>
        </p:nvSpPr>
        <p:spPr>
          <a:xfrm>
            <a:off x="1648618" y="5553756"/>
            <a:ext cx="696913" cy="401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工会</a:t>
            </a:r>
          </a:p>
        </p:txBody>
      </p:sp>
      <p:sp>
        <p:nvSpPr>
          <p:cNvPr id="13" name="右箭头 19">
            <a:extLst>
              <a:ext uri="{FF2B5EF4-FFF2-40B4-BE49-F238E27FC236}">
                <a16:creationId xmlns:a16="http://schemas.microsoft.com/office/drawing/2014/main" xmlns="" id="{7C7ED91F-1538-4EDC-A9DC-494A17DF34C7}"/>
              </a:ext>
            </a:extLst>
          </p:cNvPr>
          <p:cNvSpPr/>
          <p:nvPr/>
        </p:nvSpPr>
        <p:spPr>
          <a:xfrm>
            <a:off x="2537618" y="5629956"/>
            <a:ext cx="247650" cy="24923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596BDC5-6B17-4D00-AFCC-392A1D5D1FE8}"/>
              </a:ext>
            </a:extLst>
          </p:cNvPr>
          <p:cNvSpPr/>
          <p:nvPr/>
        </p:nvSpPr>
        <p:spPr>
          <a:xfrm>
            <a:off x="2848768" y="5539468"/>
            <a:ext cx="1416050" cy="461963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保障权益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3C0F019A-DD67-4C3E-85F5-0A1E35CAFB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3960" y="2848656"/>
            <a:ext cx="5875889" cy="3419475"/>
          </a:xfrm>
          <a:prstGeom prst="rect">
            <a:avLst/>
          </a:prstGeom>
          <a:noFill/>
          <a:ln w="9525" cap="flat" cmpd="sng">
            <a:solidFill>
              <a:srgbClr val="BEBCBC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" name="圆角矩形 9">
            <a:extLst>
              <a:ext uri="{FF2B5EF4-FFF2-40B4-BE49-F238E27FC236}">
                <a16:creationId xmlns:a16="http://schemas.microsoft.com/office/drawing/2014/main" xmlns="" id="{4B000790-421D-4CF6-8E56-17B95DF74A38}"/>
              </a:ext>
            </a:extLst>
          </p:cNvPr>
          <p:cNvSpPr/>
          <p:nvPr/>
        </p:nvSpPr>
        <p:spPr>
          <a:xfrm>
            <a:off x="746918" y="1558018"/>
            <a:ext cx="576262" cy="5762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xmlns="" id="{2D68C265-3F30-490D-A973-878098914255}"/>
              </a:ext>
            </a:extLst>
          </p:cNvPr>
          <p:cNvSpPr txBox="1"/>
          <p:nvPr/>
        </p:nvSpPr>
        <p:spPr>
          <a:xfrm>
            <a:off x="891380" y="1585006"/>
            <a:ext cx="288925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171370" y="561068"/>
            <a:ext cx="5849258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抓责任落实，建立党建工作联动机制</a:t>
            </a:r>
          </a:p>
        </p:txBody>
      </p:sp>
    </p:spTree>
    <p:extLst>
      <p:ext uri="{BB962C8B-B14F-4D97-AF65-F5344CB8AC3E}">
        <p14:creationId xmlns:p14="http://schemas.microsoft.com/office/powerpoint/2010/main" xmlns="" val="176026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 animBg="1"/>
      <p:bldP spid="12" grpId="0"/>
      <p:bldP spid="13" grpId="0" animBg="1"/>
      <p:bldP spid="14" grpId="0" animBg="1"/>
      <p:bldP spid="16" grpId="0" animBg="1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171370" y="561068"/>
            <a:ext cx="5849258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抓责任落实，建立党建工作联动机制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A317010-3418-4D3D-AC61-F903AFBBAB3B}"/>
              </a:ext>
            </a:extLst>
          </p:cNvPr>
          <p:cNvSpPr/>
          <p:nvPr/>
        </p:nvSpPr>
        <p:spPr>
          <a:xfrm>
            <a:off x="1574120" y="1783670"/>
            <a:ext cx="3240088" cy="317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完善公司党建工作机制，出台了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党委中心组学习制度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某某党支部学习制度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某某县支党支部学习制度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某某党支部年度工作计划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党员考核管理办法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等，制定学习规划、明确年度任务、严格党员考核，实现党建工作规范化、制度化。</a:t>
            </a:r>
          </a:p>
        </p:txBody>
      </p:sp>
      <p:sp>
        <p:nvSpPr>
          <p:cNvPr id="20" name="圆角矩形 5">
            <a:extLst>
              <a:ext uri="{FF2B5EF4-FFF2-40B4-BE49-F238E27FC236}">
                <a16:creationId xmlns:a16="http://schemas.microsoft.com/office/drawing/2014/main" xmlns="" id="{A7BFDC97-D585-4DD2-8B76-5011DEF7999D}"/>
              </a:ext>
            </a:extLst>
          </p:cNvPr>
          <p:cNvSpPr/>
          <p:nvPr/>
        </p:nvSpPr>
        <p:spPr>
          <a:xfrm>
            <a:off x="869270" y="1869395"/>
            <a:ext cx="576262" cy="57467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xmlns="" id="{036B5C7F-9A15-4A3E-B3BD-419AE56263E8}"/>
              </a:ext>
            </a:extLst>
          </p:cNvPr>
          <p:cNvSpPr txBox="1"/>
          <p:nvPr/>
        </p:nvSpPr>
        <p:spPr>
          <a:xfrm>
            <a:off x="1013732" y="1894795"/>
            <a:ext cx="28892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xmlns="" id="{E11A27C4-CA98-41F1-BB44-48E70114D0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5995" y="1776199"/>
            <a:ext cx="5675312" cy="405989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796724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171371" y="604611"/>
            <a:ext cx="584925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抓学习教育，营造树党风扬正气的氛围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60E2316-E0F2-45E9-A40A-B6DE4F155526}"/>
              </a:ext>
            </a:extLst>
          </p:cNvPr>
          <p:cNvSpPr/>
          <p:nvPr/>
        </p:nvSpPr>
        <p:spPr>
          <a:xfrm>
            <a:off x="1474788" y="1517423"/>
            <a:ext cx="9513888" cy="1630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由公司党委班子带头，通过每月组织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次集中学习、统一发放了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习近平总书记系列重要讲话读本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习近平关于党风廉政建设和反腐败斗争论述摘编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十八大报告学习辅导读本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等进行自主学习、订购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半月谈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求是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党支部工作指导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等党刊轮流传阅、在职场安置党务宣传栏、建立某某某某党员微信群讨论学习等多种方式，不断强化党员干部政治理论学习，提高政治素养。</a:t>
            </a:r>
          </a:p>
        </p:txBody>
      </p:sp>
      <p:sp>
        <p:nvSpPr>
          <p:cNvPr id="4" name="圆角矩形 5">
            <a:extLst>
              <a:ext uri="{FF2B5EF4-FFF2-40B4-BE49-F238E27FC236}">
                <a16:creationId xmlns:a16="http://schemas.microsoft.com/office/drawing/2014/main" xmlns="" id="{C1E516FA-9679-4FCB-B937-E4F8A656B5D1}"/>
              </a:ext>
            </a:extLst>
          </p:cNvPr>
          <p:cNvSpPr/>
          <p:nvPr/>
        </p:nvSpPr>
        <p:spPr>
          <a:xfrm>
            <a:off x="787400" y="1631723"/>
            <a:ext cx="576263" cy="57626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xmlns="" id="{F8DDA95A-F588-4A84-870D-16BD685871EB}"/>
              </a:ext>
            </a:extLst>
          </p:cNvPr>
          <p:cNvSpPr txBox="1"/>
          <p:nvPr/>
        </p:nvSpPr>
        <p:spPr>
          <a:xfrm>
            <a:off x="931863" y="1657123"/>
            <a:ext cx="28892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8AFEDCE6-4347-45EB-BF72-064149CA2E95}"/>
              </a:ext>
            </a:extLst>
          </p:cNvPr>
          <p:cNvSpPr>
            <a:spLocks noEditPoints="1"/>
          </p:cNvSpPr>
          <p:nvPr/>
        </p:nvSpPr>
        <p:spPr>
          <a:xfrm>
            <a:off x="1800225" y="4105048"/>
            <a:ext cx="307975" cy="376237"/>
          </a:xfrm>
          <a:custGeom>
            <a:avLst/>
            <a:gdLst/>
            <a:ahLst/>
            <a:cxnLst>
              <a:cxn ang="0">
                <a:pos x="46056" y="0"/>
              </a:cxn>
              <a:cxn ang="0">
                <a:pos x="293798" y="0"/>
              </a:cxn>
              <a:cxn ang="0">
                <a:pos x="308230" y="0"/>
              </a:cxn>
              <a:cxn ang="0">
                <a:pos x="308230" y="14509"/>
              </a:cxn>
              <a:cxn ang="0">
                <a:pos x="308230" y="332012"/>
              </a:cxn>
              <a:cxn ang="0">
                <a:pos x="308230" y="346521"/>
              </a:cxn>
              <a:cxn ang="0">
                <a:pos x="293798" y="346521"/>
              </a:cxn>
              <a:cxn ang="0">
                <a:pos x="283554" y="346521"/>
              </a:cxn>
              <a:cxn ang="0">
                <a:pos x="283554" y="22520"/>
              </a:cxn>
              <a:cxn ang="0">
                <a:pos x="31625" y="22520"/>
              </a:cxn>
              <a:cxn ang="0">
                <a:pos x="31625" y="14509"/>
              </a:cxn>
              <a:cxn ang="0">
                <a:pos x="31625" y="0"/>
              </a:cxn>
              <a:cxn ang="0">
                <a:pos x="46056" y="0"/>
              </a:cxn>
              <a:cxn ang="0">
                <a:pos x="14521" y="29463"/>
              </a:cxn>
              <a:cxn ang="0">
                <a:pos x="262174" y="29463"/>
              </a:cxn>
              <a:cxn ang="0">
                <a:pos x="276694" y="29463"/>
              </a:cxn>
              <a:cxn ang="0">
                <a:pos x="276694" y="43972"/>
              </a:cxn>
              <a:cxn ang="0">
                <a:pos x="276694" y="361475"/>
              </a:cxn>
              <a:cxn ang="0">
                <a:pos x="276694" y="375984"/>
              </a:cxn>
              <a:cxn ang="0">
                <a:pos x="262174" y="375984"/>
              </a:cxn>
              <a:cxn ang="0">
                <a:pos x="87391" y="375984"/>
              </a:cxn>
              <a:cxn ang="0">
                <a:pos x="82670" y="375984"/>
              </a:cxn>
              <a:cxn ang="0">
                <a:pos x="78750" y="373136"/>
              </a:cxn>
              <a:cxn ang="0">
                <a:pos x="5880" y="318928"/>
              </a:cxn>
              <a:cxn ang="0">
                <a:pos x="0" y="314566"/>
              </a:cxn>
              <a:cxn ang="0">
                <a:pos x="0" y="307267"/>
              </a:cxn>
              <a:cxn ang="0">
                <a:pos x="0" y="43972"/>
              </a:cxn>
              <a:cxn ang="0">
                <a:pos x="0" y="29463"/>
              </a:cxn>
              <a:cxn ang="0">
                <a:pos x="14521" y="29463"/>
              </a:cxn>
              <a:cxn ang="0">
                <a:pos x="28952" y="292580"/>
              </a:cxn>
              <a:cxn ang="0">
                <a:pos x="28952" y="292580"/>
              </a:cxn>
              <a:cxn ang="0">
                <a:pos x="73138" y="276380"/>
              </a:cxn>
              <a:cxn ang="0">
                <a:pos x="79374" y="274066"/>
              </a:cxn>
              <a:cxn ang="0">
                <a:pos x="81244" y="280475"/>
              </a:cxn>
              <a:cxn ang="0">
                <a:pos x="100308" y="347055"/>
              </a:cxn>
              <a:cxn ang="0">
                <a:pos x="247742" y="347055"/>
              </a:cxn>
              <a:cxn ang="0">
                <a:pos x="247742" y="58480"/>
              </a:cxn>
              <a:cxn ang="0">
                <a:pos x="28952" y="58480"/>
              </a:cxn>
              <a:cxn ang="0">
                <a:pos x="28952" y="292580"/>
              </a:cxn>
              <a:cxn ang="0">
                <a:pos x="86055" y="342605"/>
              </a:cxn>
              <a:cxn ang="0">
                <a:pos x="86055" y="342605"/>
              </a:cxn>
              <a:cxn ang="0">
                <a:pos x="71089" y="290266"/>
              </a:cxn>
              <a:cxn ang="0">
                <a:pos x="34119" y="303885"/>
              </a:cxn>
              <a:cxn ang="0">
                <a:pos x="86055" y="342605"/>
              </a:cxn>
            </a:cxnLst>
            <a:rect l="0" t="0" r="0" b="0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F3CD98A-B1E4-4615-AC45-6E5799C80DD2}"/>
              </a:ext>
            </a:extLst>
          </p:cNvPr>
          <p:cNvSpPr/>
          <p:nvPr/>
        </p:nvSpPr>
        <p:spPr>
          <a:xfrm>
            <a:off x="2076450" y="4108223"/>
            <a:ext cx="1108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党章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B016C48-BF9C-4E52-B2E1-9D6092355A90}"/>
              </a:ext>
            </a:extLst>
          </p:cNvPr>
          <p:cNvSpPr/>
          <p:nvPr/>
        </p:nvSpPr>
        <p:spPr>
          <a:xfrm>
            <a:off x="1976438" y="5179785"/>
            <a:ext cx="5494338" cy="36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习近平关于党风廉政建设和反腐败斗争论述摘编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5BA5521D-1FE9-4993-9D2A-D79736833750}"/>
              </a:ext>
            </a:extLst>
          </p:cNvPr>
          <p:cNvSpPr>
            <a:spLocks noEditPoints="1"/>
          </p:cNvSpPr>
          <p:nvPr/>
        </p:nvSpPr>
        <p:spPr>
          <a:xfrm>
            <a:off x="1800225" y="4609873"/>
            <a:ext cx="307975" cy="376237"/>
          </a:xfrm>
          <a:custGeom>
            <a:avLst/>
            <a:gdLst/>
            <a:ahLst/>
            <a:cxnLst>
              <a:cxn ang="0">
                <a:pos x="46056" y="0"/>
              </a:cxn>
              <a:cxn ang="0">
                <a:pos x="293798" y="0"/>
              </a:cxn>
              <a:cxn ang="0">
                <a:pos x="308230" y="0"/>
              </a:cxn>
              <a:cxn ang="0">
                <a:pos x="308230" y="14509"/>
              </a:cxn>
              <a:cxn ang="0">
                <a:pos x="308230" y="332012"/>
              </a:cxn>
              <a:cxn ang="0">
                <a:pos x="308230" y="346521"/>
              </a:cxn>
              <a:cxn ang="0">
                <a:pos x="293798" y="346521"/>
              </a:cxn>
              <a:cxn ang="0">
                <a:pos x="283554" y="346521"/>
              </a:cxn>
              <a:cxn ang="0">
                <a:pos x="283554" y="22520"/>
              </a:cxn>
              <a:cxn ang="0">
                <a:pos x="31625" y="22520"/>
              </a:cxn>
              <a:cxn ang="0">
                <a:pos x="31625" y="14509"/>
              </a:cxn>
              <a:cxn ang="0">
                <a:pos x="31625" y="0"/>
              </a:cxn>
              <a:cxn ang="0">
                <a:pos x="46056" y="0"/>
              </a:cxn>
              <a:cxn ang="0">
                <a:pos x="14521" y="29463"/>
              </a:cxn>
              <a:cxn ang="0">
                <a:pos x="262174" y="29463"/>
              </a:cxn>
              <a:cxn ang="0">
                <a:pos x="276694" y="29463"/>
              </a:cxn>
              <a:cxn ang="0">
                <a:pos x="276694" y="43972"/>
              </a:cxn>
              <a:cxn ang="0">
                <a:pos x="276694" y="361475"/>
              </a:cxn>
              <a:cxn ang="0">
                <a:pos x="276694" y="375984"/>
              </a:cxn>
              <a:cxn ang="0">
                <a:pos x="262174" y="375984"/>
              </a:cxn>
              <a:cxn ang="0">
                <a:pos x="87391" y="375984"/>
              </a:cxn>
              <a:cxn ang="0">
                <a:pos x="82670" y="375984"/>
              </a:cxn>
              <a:cxn ang="0">
                <a:pos x="78750" y="373136"/>
              </a:cxn>
              <a:cxn ang="0">
                <a:pos x="5880" y="318928"/>
              </a:cxn>
              <a:cxn ang="0">
                <a:pos x="0" y="314566"/>
              </a:cxn>
              <a:cxn ang="0">
                <a:pos x="0" y="307267"/>
              </a:cxn>
              <a:cxn ang="0">
                <a:pos x="0" y="43972"/>
              </a:cxn>
              <a:cxn ang="0">
                <a:pos x="0" y="29463"/>
              </a:cxn>
              <a:cxn ang="0">
                <a:pos x="14521" y="29463"/>
              </a:cxn>
              <a:cxn ang="0">
                <a:pos x="28952" y="292580"/>
              </a:cxn>
              <a:cxn ang="0">
                <a:pos x="28952" y="292580"/>
              </a:cxn>
              <a:cxn ang="0">
                <a:pos x="73138" y="276380"/>
              </a:cxn>
              <a:cxn ang="0">
                <a:pos x="79374" y="274066"/>
              </a:cxn>
              <a:cxn ang="0">
                <a:pos x="81244" y="280475"/>
              </a:cxn>
              <a:cxn ang="0">
                <a:pos x="100308" y="347055"/>
              </a:cxn>
              <a:cxn ang="0">
                <a:pos x="247742" y="347055"/>
              </a:cxn>
              <a:cxn ang="0">
                <a:pos x="247742" y="58480"/>
              </a:cxn>
              <a:cxn ang="0">
                <a:pos x="28952" y="58480"/>
              </a:cxn>
              <a:cxn ang="0">
                <a:pos x="28952" y="292580"/>
              </a:cxn>
              <a:cxn ang="0">
                <a:pos x="86055" y="342605"/>
              </a:cxn>
              <a:cxn ang="0">
                <a:pos x="86055" y="342605"/>
              </a:cxn>
              <a:cxn ang="0">
                <a:pos x="71089" y="290266"/>
              </a:cxn>
              <a:cxn ang="0">
                <a:pos x="34119" y="303885"/>
              </a:cxn>
              <a:cxn ang="0">
                <a:pos x="86055" y="342605"/>
              </a:cxn>
            </a:cxnLst>
            <a:rect l="0" t="0" r="0" b="0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FE23468-52CE-40AD-90E4-C80ABCBD5994}"/>
              </a:ext>
            </a:extLst>
          </p:cNvPr>
          <p:cNvSpPr/>
          <p:nvPr/>
        </p:nvSpPr>
        <p:spPr>
          <a:xfrm>
            <a:off x="2076450" y="4613048"/>
            <a:ext cx="3878263" cy="36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习近平总书记系列重要讲话读本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67A1205D-C009-4933-83A8-585F2A436FE7}"/>
              </a:ext>
            </a:extLst>
          </p:cNvPr>
          <p:cNvSpPr>
            <a:spLocks noEditPoints="1"/>
          </p:cNvSpPr>
          <p:nvPr/>
        </p:nvSpPr>
        <p:spPr>
          <a:xfrm>
            <a:off x="1800225" y="5168673"/>
            <a:ext cx="307975" cy="376237"/>
          </a:xfrm>
          <a:custGeom>
            <a:avLst/>
            <a:gdLst/>
            <a:ahLst/>
            <a:cxnLst>
              <a:cxn ang="0">
                <a:pos x="46056" y="0"/>
              </a:cxn>
              <a:cxn ang="0">
                <a:pos x="293798" y="0"/>
              </a:cxn>
              <a:cxn ang="0">
                <a:pos x="308230" y="0"/>
              </a:cxn>
              <a:cxn ang="0">
                <a:pos x="308230" y="14509"/>
              </a:cxn>
              <a:cxn ang="0">
                <a:pos x="308230" y="332012"/>
              </a:cxn>
              <a:cxn ang="0">
                <a:pos x="308230" y="346521"/>
              </a:cxn>
              <a:cxn ang="0">
                <a:pos x="293798" y="346521"/>
              </a:cxn>
              <a:cxn ang="0">
                <a:pos x="283554" y="346521"/>
              </a:cxn>
              <a:cxn ang="0">
                <a:pos x="283554" y="22520"/>
              </a:cxn>
              <a:cxn ang="0">
                <a:pos x="31625" y="22520"/>
              </a:cxn>
              <a:cxn ang="0">
                <a:pos x="31625" y="14509"/>
              </a:cxn>
              <a:cxn ang="0">
                <a:pos x="31625" y="0"/>
              </a:cxn>
              <a:cxn ang="0">
                <a:pos x="46056" y="0"/>
              </a:cxn>
              <a:cxn ang="0">
                <a:pos x="14521" y="29463"/>
              </a:cxn>
              <a:cxn ang="0">
                <a:pos x="262174" y="29463"/>
              </a:cxn>
              <a:cxn ang="0">
                <a:pos x="276694" y="29463"/>
              </a:cxn>
              <a:cxn ang="0">
                <a:pos x="276694" y="43972"/>
              </a:cxn>
              <a:cxn ang="0">
                <a:pos x="276694" y="361475"/>
              </a:cxn>
              <a:cxn ang="0">
                <a:pos x="276694" y="375984"/>
              </a:cxn>
              <a:cxn ang="0">
                <a:pos x="262174" y="375984"/>
              </a:cxn>
              <a:cxn ang="0">
                <a:pos x="87391" y="375984"/>
              </a:cxn>
              <a:cxn ang="0">
                <a:pos x="82670" y="375984"/>
              </a:cxn>
              <a:cxn ang="0">
                <a:pos x="78750" y="373136"/>
              </a:cxn>
              <a:cxn ang="0">
                <a:pos x="5880" y="318928"/>
              </a:cxn>
              <a:cxn ang="0">
                <a:pos x="0" y="314566"/>
              </a:cxn>
              <a:cxn ang="0">
                <a:pos x="0" y="307267"/>
              </a:cxn>
              <a:cxn ang="0">
                <a:pos x="0" y="43972"/>
              </a:cxn>
              <a:cxn ang="0">
                <a:pos x="0" y="29463"/>
              </a:cxn>
              <a:cxn ang="0">
                <a:pos x="14521" y="29463"/>
              </a:cxn>
              <a:cxn ang="0">
                <a:pos x="28952" y="292580"/>
              </a:cxn>
              <a:cxn ang="0">
                <a:pos x="28952" y="292580"/>
              </a:cxn>
              <a:cxn ang="0">
                <a:pos x="73138" y="276380"/>
              </a:cxn>
              <a:cxn ang="0">
                <a:pos x="79374" y="274066"/>
              </a:cxn>
              <a:cxn ang="0">
                <a:pos x="81244" y="280475"/>
              </a:cxn>
              <a:cxn ang="0">
                <a:pos x="100308" y="347055"/>
              </a:cxn>
              <a:cxn ang="0">
                <a:pos x="247742" y="347055"/>
              </a:cxn>
              <a:cxn ang="0">
                <a:pos x="247742" y="58480"/>
              </a:cxn>
              <a:cxn ang="0">
                <a:pos x="28952" y="58480"/>
              </a:cxn>
              <a:cxn ang="0">
                <a:pos x="28952" y="292580"/>
              </a:cxn>
              <a:cxn ang="0">
                <a:pos x="86055" y="342605"/>
              </a:cxn>
              <a:cxn ang="0">
                <a:pos x="86055" y="342605"/>
              </a:cxn>
              <a:cxn ang="0">
                <a:pos x="71089" y="290266"/>
              </a:cxn>
              <a:cxn ang="0">
                <a:pos x="34119" y="303885"/>
              </a:cxn>
              <a:cxn ang="0">
                <a:pos x="86055" y="342605"/>
              </a:cxn>
            </a:cxnLst>
            <a:rect l="0" t="0" r="0" b="0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06A7CD4-F38A-47ED-BFA9-498637AECCF8}"/>
              </a:ext>
            </a:extLst>
          </p:cNvPr>
          <p:cNvSpPr/>
          <p:nvPr/>
        </p:nvSpPr>
        <p:spPr>
          <a:xfrm>
            <a:off x="1976438" y="5725885"/>
            <a:ext cx="3702050" cy="36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十八大报告学习辅导读本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10249A12-2CC3-4DE4-87CA-D016C53F4078}"/>
              </a:ext>
            </a:extLst>
          </p:cNvPr>
          <p:cNvSpPr>
            <a:spLocks noEditPoints="1"/>
          </p:cNvSpPr>
          <p:nvPr/>
        </p:nvSpPr>
        <p:spPr>
          <a:xfrm>
            <a:off x="1800225" y="5714773"/>
            <a:ext cx="307975" cy="376237"/>
          </a:xfrm>
          <a:custGeom>
            <a:avLst/>
            <a:gdLst/>
            <a:ahLst/>
            <a:cxnLst>
              <a:cxn ang="0">
                <a:pos x="46056" y="0"/>
              </a:cxn>
              <a:cxn ang="0">
                <a:pos x="293798" y="0"/>
              </a:cxn>
              <a:cxn ang="0">
                <a:pos x="308230" y="0"/>
              </a:cxn>
              <a:cxn ang="0">
                <a:pos x="308230" y="14509"/>
              </a:cxn>
              <a:cxn ang="0">
                <a:pos x="308230" y="332012"/>
              </a:cxn>
              <a:cxn ang="0">
                <a:pos x="308230" y="346521"/>
              </a:cxn>
              <a:cxn ang="0">
                <a:pos x="293798" y="346521"/>
              </a:cxn>
              <a:cxn ang="0">
                <a:pos x="283554" y="346521"/>
              </a:cxn>
              <a:cxn ang="0">
                <a:pos x="283554" y="22520"/>
              </a:cxn>
              <a:cxn ang="0">
                <a:pos x="31625" y="22520"/>
              </a:cxn>
              <a:cxn ang="0">
                <a:pos x="31625" y="14509"/>
              </a:cxn>
              <a:cxn ang="0">
                <a:pos x="31625" y="0"/>
              </a:cxn>
              <a:cxn ang="0">
                <a:pos x="46056" y="0"/>
              </a:cxn>
              <a:cxn ang="0">
                <a:pos x="14521" y="29463"/>
              </a:cxn>
              <a:cxn ang="0">
                <a:pos x="262174" y="29463"/>
              </a:cxn>
              <a:cxn ang="0">
                <a:pos x="276694" y="29463"/>
              </a:cxn>
              <a:cxn ang="0">
                <a:pos x="276694" y="43972"/>
              </a:cxn>
              <a:cxn ang="0">
                <a:pos x="276694" y="361475"/>
              </a:cxn>
              <a:cxn ang="0">
                <a:pos x="276694" y="375984"/>
              </a:cxn>
              <a:cxn ang="0">
                <a:pos x="262174" y="375984"/>
              </a:cxn>
              <a:cxn ang="0">
                <a:pos x="87391" y="375984"/>
              </a:cxn>
              <a:cxn ang="0">
                <a:pos x="82670" y="375984"/>
              </a:cxn>
              <a:cxn ang="0">
                <a:pos x="78750" y="373136"/>
              </a:cxn>
              <a:cxn ang="0">
                <a:pos x="5880" y="318928"/>
              </a:cxn>
              <a:cxn ang="0">
                <a:pos x="0" y="314566"/>
              </a:cxn>
              <a:cxn ang="0">
                <a:pos x="0" y="307267"/>
              </a:cxn>
              <a:cxn ang="0">
                <a:pos x="0" y="43972"/>
              </a:cxn>
              <a:cxn ang="0">
                <a:pos x="0" y="29463"/>
              </a:cxn>
              <a:cxn ang="0">
                <a:pos x="14521" y="29463"/>
              </a:cxn>
              <a:cxn ang="0">
                <a:pos x="28952" y="292580"/>
              </a:cxn>
              <a:cxn ang="0">
                <a:pos x="28952" y="292580"/>
              </a:cxn>
              <a:cxn ang="0">
                <a:pos x="73138" y="276380"/>
              </a:cxn>
              <a:cxn ang="0">
                <a:pos x="79374" y="274066"/>
              </a:cxn>
              <a:cxn ang="0">
                <a:pos x="81244" y="280475"/>
              </a:cxn>
              <a:cxn ang="0">
                <a:pos x="100308" y="347055"/>
              </a:cxn>
              <a:cxn ang="0">
                <a:pos x="247742" y="347055"/>
              </a:cxn>
              <a:cxn ang="0">
                <a:pos x="247742" y="58480"/>
              </a:cxn>
              <a:cxn ang="0">
                <a:pos x="28952" y="58480"/>
              </a:cxn>
              <a:cxn ang="0">
                <a:pos x="28952" y="292580"/>
              </a:cxn>
              <a:cxn ang="0">
                <a:pos x="86055" y="342605"/>
              </a:cxn>
              <a:cxn ang="0">
                <a:pos x="86055" y="342605"/>
              </a:cxn>
              <a:cxn ang="0">
                <a:pos x="71089" y="290266"/>
              </a:cxn>
              <a:cxn ang="0">
                <a:pos x="34119" y="303885"/>
              </a:cxn>
              <a:cxn ang="0">
                <a:pos x="86055" y="342605"/>
              </a:cxn>
            </a:cxnLst>
            <a:rect l="0" t="0" r="0" b="0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450B4C55-2565-4199-9957-26E4EA7BFCB5}"/>
              </a:ext>
            </a:extLst>
          </p:cNvPr>
          <p:cNvSpPr>
            <a:spLocks noEditPoints="1"/>
          </p:cNvSpPr>
          <p:nvPr/>
        </p:nvSpPr>
        <p:spPr>
          <a:xfrm>
            <a:off x="8148638" y="4105048"/>
            <a:ext cx="307975" cy="376237"/>
          </a:xfrm>
          <a:custGeom>
            <a:avLst/>
            <a:gdLst/>
            <a:ahLst/>
            <a:cxnLst>
              <a:cxn ang="0">
                <a:pos x="46056" y="0"/>
              </a:cxn>
              <a:cxn ang="0">
                <a:pos x="293798" y="0"/>
              </a:cxn>
              <a:cxn ang="0">
                <a:pos x="308230" y="0"/>
              </a:cxn>
              <a:cxn ang="0">
                <a:pos x="308230" y="14509"/>
              </a:cxn>
              <a:cxn ang="0">
                <a:pos x="308230" y="332012"/>
              </a:cxn>
              <a:cxn ang="0">
                <a:pos x="308230" y="346521"/>
              </a:cxn>
              <a:cxn ang="0">
                <a:pos x="293798" y="346521"/>
              </a:cxn>
              <a:cxn ang="0">
                <a:pos x="283554" y="346521"/>
              </a:cxn>
              <a:cxn ang="0">
                <a:pos x="283554" y="22520"/>
              </a:cxn>
              <a:cxn ang="0">
                <a:pos x="31625" y="22520"/>
              </a:cxn>
              <a:cxn ang="0">
                <a:pos x="31625" y="14509"/>
              </a:cxn>
              <a:cxn ang="0">
                <a:pos x="31625" y="0"/>
              </a:cxn>
              <a:cxn ang="0">
                <a:pos x="46056" y="0"/>
              </a:cxn>
              <a:cxn ang="0">
                <a:pos x="14521" y="29463"/>
              </a:cxn>
              <a:cxn ang="0">
                <a:pos x="262174" y="29463"/>
              </a:cxn>
              <a:cxn ang="0">
                <a:pos x="276694" y="29463"/>
              </a:cxn>
              <a:cxn ang="0">
                <a:pos x="276694" y="43972"/>
              </a:cxn>
              <a:cxn ang="0">
                <a:pos x="276694" y="361475"/>
              </a:cxn>
              <a:cxn ang="0">
                <a:pos x="276694" y="375984"/>
              </a:cxn>
              <a:cxn ang="0">
                <a:pos x="262174" y="375984"/>
              </a:cxn>
              <a:cxn ang="0">
                <a:pos x="87391" y="375984"/>
              </a:cxn>
              <a:cxn ang="0">
                <a:pos x="82670" y="375984"/>
              </a:cxn>
              <a:cxn ang="0">
                <a:pos x="78750" y="373136"/>
              </a:cxn>
              <a:cxn ang="0">
                <a:pos x="5880" y="318928"/>
              </a:cxn>
              <a:cxn ang="0">
                <a:pos x="0" y="314566"/>
              </a:cxn>
              <a:cxn ang="0">
                <a:pos x="0" y="307267"/>
              </a:cxn>
              <a:cxn ang="0">
                <a:pos x="0" y="43972"/>
              </a:cxn>
              <a:cxn ang="0">
                <a:pos x="0" y="29463"/>
              </a:cxn>
              <a:cxn ang="0">
                <a:pos x="14521" y="29463"/>
              </a:cxn>
              <a:cxn ang="0">
                <a:pos x="28952" y="292580"/>
              </a:cxn>
              <a:cxn ang="0">
                <a:pos x="28952" y="292580"/>
              </a:cxn>
              <a:cxn ang="0">
                <a:pos x="73138" y="276380"/>
              </a:cxn>
              <a:cxn ang="0">
                <a:pos x="79374" y="274066"/>
              </a:cxn>
              <a:cxn ang="0">
                <a:pos x="81244" y="280475"/>
              </a:cxn>
              <a:cxn ang="0">
                <a:pos x="100308" y="347055"/>
              </a:cxn>
              <a:cxn ang="0">
                <a:pos x="247742" y="347055"/>
              </a:cxn>
              <a:cxn ang="0">
                <a:pos x="247742" y="58480"/>
              </a:cxn>
              <a:cxn ang="0">
                <a:pos x="28952" y="58480"/>
              </a:cxn>
              <a:cxn ang="0">
                <a:pos x="28952" y="292580"/>
              </a:cxn>
              <a:cxn ang="0">
                <a:pos x="86055" y="342605"/>
              </a:cxn>
              <a:cxn ang="0">
                <a:pos x="86055" y="342605"/>
              </a:cxn>
              <a:cxn ang="0">
                <a:pos x="71089" y="290266"/>
              </a:cxn>
              <a:cxn ang="0">
                <a:pos x="34119" y="303885"/>
              </a:cxn>
              <a:cxn ang="0">
                <a:pos x="86055" y="342605"/>
              </a:cxn>
            </a:cxnLst>
            <a:rect l="0" t="0" r="0" b="0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A04C146-7413-42A5-A8BC-AD92D422C96B}"/>
              </a:ext>
            </a:extLst>
          </p:cNvPr>
          <p:cNvSpPr/>
          <p:nvPr/>
        </p:nvSpPr>
        <p:spPr>
          <a:xfrm>
            <a:off x="8424863" y="4108223"/>
            <a:ext cx="1339850" cy="36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半月谈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CE4E27D-366F-45AF-9EBE-E4A681426158}"/>
              </a:ext>
            </a:extLst>
          </p:cNvPr>
          <p:cNvSpPr/>
          <p:nvPr/>
        </p:nvSpPr>
        <p:spPr>
          <a:xfrm>
            <a:off x="8324850" y="5179785"/>
            <a:ext cx="2560638" cy="36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党支部工作指导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0B58DEA4-89AD-45C3-BE49-26C3E3BEE81A}"/>
              </a:ext>
            </a:extLst>
          </p:cNvPr>
          <p:cNvSpPr>
            <a:spLocks noEditPoints="1"/>
          </p:cNvSpPr>
          <p:nvPr/>
        </p:nvSpPr>
        <p:spPr>
          <a:xfrm>
            <a:off x="8148638" y="4609873"/>
            <a:ext cx="307975" cy="376237"/>
          </a:xfrm>
          <a:custGeom>
            <a:avLst/>
            <a:gdLst/>
            <a:ahLst/>
            <a:cxnLst>
              <a:cxn ang="0">
                <a:pos x="46056" y="0"/>
              </a:cxn>
              <a:cxn ang="0">
                <a:pos x="293798" y="0"/>
              </a:cxn>
              <a:cxn ang="0">
                <a:pos x="308230" y="0"/>
              </a:cxn>
              <a:cxn ang="0">
                <a:pos x="308230" y="14509"/>
              </a:cxn>
              <a:cxn ang="0">
                <a:pos x="308230" y="332012"/>
              </a:cxn>
              <a:cxn ang="0">
                <a:pos x="308230" y="346521"/>
              </a:cxn>
              <a:cxn ang="0">
                <a:pos x="293798" y="346521"/>
              </a:cxn>
              <a:cxn ang="0">
                <a:pos x="283554" y="346521"/>
              </a:cxn>
              <a:cxn ang="0">
                <a:pos x="283554" y="22520"/>
              </a:cxn>
              <a:cxn ang="0">
                <a:pos x="31625" y="22520"/>
              </a:cxn>
              <a:cxn ang="0">
                <a:pos x="31625" y="14509"/>
              </a:cxn>
              <a:cxn ang="0">
                <a:pos x="31625" y="0"/>
              </a:cxn>
              <a:cxn ang="0">
                <a:pos x="46056" y="0"/>
              </a:cxn>
              <a:cxn ang="0">
                <a:pos x="14521" y="29463"/>
              </a:cxn>
              <a:cxn ang="0">
                <a:pos x="262174" y="29463"/>
              </a:cxn>
              <a:cxn ang="0">
                <a:pos x="276694" y="29463"/>
              </a:cxn>
              <a:cxn ang="0">
                <a:pos x="276694" y="43972"/>
              </a:cxn>
              <a:cxn ang="0">
                <a:pos x="276694" y="361475"/>
              </a:cxn>
              <a:cxn ang="0">
                <a:pos x="276694" y="375984"/>
              </a:cxn>
              <a:cxn ang="0">
                <a:pos x="262174" y="375984"/>
              </a:cxn>
              <a:cxn ang="0">
                <a:pos x="87391" y="375984"/>
              </a:cxn>
              <a:cxn ang="0">
                <a:pos x="82670" y="375984"/>
              </a:cxn>
              <a:cxn ang="0">
                <a:pos x="78750" y="373136"/>
              </a:cxn>
              <a:cxn ang="0">
                <a:pos x="5880" y="318928"/>
              </a:cxn>
              <a:cxn ang="0">
                <a:pos x="0" y="314566"/>
              </a:cxn>
              <a:cxn ang="0">
                <a:pos x="0" y="307267"/>
              </a:cxn>
              <a:cxn ang="0">
                <a:pos x="0" y="43972"/>
              </a:cxn>
              <a:cxn ang="0">
                <a:pos x="0" y="29463"/>
              </a:cxn>
              <a:cxn ang="0">
                <a:pos x="14521" y="29463"/>
              </a:cxn>
              <a:cxn ang="0">
                <a:pos x="28952" y="292580"/>
              </a:cxn>
              <a:cxn ang="0">
                <a:pos x="28952" y="292580"/>
              </a:cxn>
              <a:cxn ang="0">
                <a:pos x="73138" y="276380"/>
              </a:cxn>
              <a:cxn ang="0">
                <a:pos x="79374" y="274066"/>
              </a:cxn>
              <a:cxn ang="0">
                <a:pos x="81244" y="280475"/>
              </a:cxn>
              <a:cxn ang="0">
                <a:pos x="100308" y="347055"/>
              </a:cxn>
              <a:cxn ang="0">
                <a:pos x="247742" y="347055"/>
              </a:cxn>
              <a:cxn ang="0">
                <a:pos x="247742" y="58480"/>
              </a:cxn>
              <a:cxn ang="0">
                <a:pos x="28952" y="58480"/>
              </a:cxn>
              <a:cxn ang="0">
                <a:pos x="28952" y="292580"/>
              </a:cxn>
              <a:cxn ang="0">
                <a:pos x="86055" y="342605"/>
              </a:cxn>
              <a:cxn ang="0">
                <a:pos x="86055" y="342605"/>
              </a:cxn>
              <a:cxn ang="0">
                <a:pos x="71089" y="290266"/>
              </a:cxn>
              <a:cxn ang="0">
                <a:pos x="34119" y="303885"/>
              </a:cxn>
              <a:cxn ang="0">
                <a:pos x="86055" y="342605"/>
              </a:cxn>
            </a:cxnLst>
            <a:rect l="0" t="0" r="0" b="0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B6D60D8-6FEB-4B08-A6B5-CC155BAF8FFF}"/>
              </a:ext>
            </a:extLst>
          </p:cNvPr>
          <p:cNvSpPr/>
          <p:nvPr/>
        </p:nvSpPr>
        <p:spPr>
          <a:xfrm>
            <a:off x="8424863" y="4613048"/>
            <a:ext cx="2460625" cy="36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求是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xmlns="" id="{B400CB45-F79B-477F-A92A-ABF208098035}"/>
              </a:ext>
            </a:extLst>
          </p:cNvPr>
          <p:cNvSpPr>
            <a:spLocks noEditPoints="1"/>
          </p:cNvSpPr>
          <p:nvPr/>
        </p:nvSpPr>
        <p:spPr>
          <a:xfrm>
            <a:off x="8148638" y="5168673"/>
            <a:ext cx="307975" cy="376237"/>
          </a:xfrm>
          <a:custGeom>
            <a:avLst/>
            <a:gdLst/>
            <a:ahLst/>
            <a:cxnLst>
              <a:cxn ang="0">
                <a:pos x="46056" y="0"/>
              </a:cxn>
              <a:cxn ang="0">
                <a:pos x="293798" y="0"/>
              </a:cxn>
              <a:cxn ang="0">
                <a:pos x="308230" y="0"/>
              </a:cxn>
              <a:cxn ang="0">
                <a:pos x="308230" y="14509"/>
              </a:cxn>
              <a:cxn ang="0">
                <a:pos x="308230" y="332012"/>
              </a:cxn>
              <a:cxn ang="0">
                <a:pos x="308230" y="346521"/>
              </a:cxn>
              <a:cxn ang="0">
                <a:pos x="293798" y="346521"/>
              </a:cxn>
              <a:cxn ang="0">
                <a:pos x="283554" y="346521"/>
              </a:cxn>
              <a:cxn ang="0">
                <a:pos x="283554" y="22520"/>
              </a:cxn>
              <a:cxn ang="0">
                <a:pos x="31625" y="22520"/>
              </a:cxn>
              <a:cxn ang="0">
                <a:pos x="31625" y="14509"/>
              </a:cxn>
              <a:cxn ang="0">
                <a:pos x="31625" y="0"/>
              </a:cxn>
              <a:cxn ang="0">
                <a:pos x="46056" y="0"/>
              </a:cxn>
              <a:cxn ang="0">
                <a:pos x="14521" y="29463"/>
              </a:cxn>
              <a:cxn ang="0">
                <a:pos x="262174" y="29463"/>
              </a:cxn>
              <a:cxn ang="0">
                <a:pos x="276694" y="29463"/>
              </a:cxn>
              <a:cxn ang="0">
                <a:pos x="276694" y="43972"/>
              </a:cxn>
              <a:cxn ang="0">
                <a:pos x="276694" y="361475"/>
              </a:cxn>
              <a:cxn ang="0">
                <a:pos x="276694" y="375984"/>
              </a:cxn>
              <a:cxn ang="0">
                <a:pos x="262174" y="375984"/>
              </a:cxn>
              <a:cxn ang="0">
                <a:pos x="87391" y="375984"/>
              </a:cxn>
              <a:cxn ang="0">
                <a:pos x="82670" y="375984"/>
              </a:cxn>
              <a:cxn ang="0">
                <a:pos x="78750" y="373136"/>
              </a:cxn>
              <a:cxn ang="0">
                <a:pos x="5880" y="318928"/>
              </a:cxn>
              <a:cxn ang="0">
                <a:pos x="0" y="314566"/>
              </a:cxn>
              <a:cxn ang="0">
                <a:pos x="0" y="307267"/>
              </a:cxn>
              <a:cxn ang="0">
                <a:pos x="0" y="43972"/>
              </a:cxn>
              <a:cxn ang="0">
                <a:pos x="0" y="29463"/>
              </a:cxn>
              <a:cxn ang="0">
                <a:pos x="14521" y="29463"/>
              </a:cxn>
              <a:cxn ang="0">
                <a:pos x="28952" y="292580"/>
              </a:cxn>
              <a:cxn ang="0">
                <a:pos x="28952" y="292580"/>
              </a:cxn>
              <a:cxn ang="0">
                <a:pos x="73138" y="276380"/>
              </a:cxn>
              <a:cxn ang="0">
                <a:pos x="79374" y="274066"/>
              </a:cxn>
              <a:cxn ang="0">
                <a:pos x="81244" y="280475"/>
              </a:cxn>
              <a:cxn ang="0">
                <a:pos x="100308" y="347055"/>
              </a:cxn>
              <a:cxn ang="0">
                <a:pos x="247742" y="347055"/>
              </a:cxn>
              <a:cxn ang="0">
                <a:pos x="247742" y="58480"/>
              </a:cxn>
              <a:cxn ang="0">
                <a:pos x="28952" y="58480"/>
              </a:cxn>
              <a:cxn ang="0">
                <a:pos x="28952" y="292580"/>
              </a:cxn>
              <a:cxn ang="0">
                <a:pos x="86055" y="342605"/>
              </a:cxn>
              <a:cxn ang="0">
                <a:pos x="86055" y="342605"/>
              </a:cxn>
              <a:cxn ang="0">
                <a:pos x="71089" y="290266"/>
              </a:cxn>
              <a:cxn ang="0">
                <a:pos x="34119" y="303885"/>
              </a:cxn>
              <a:cxn ang="0">
                <a:pos x="86055" y="342605"/>
              </a:cxn>
            </a:cxnLst>
            <a:rect l="0" t="0" r="0" b="0"/>
            <a:pathLst>
              <a:path w="3460" h="4224">
                <a:moveTo>
                  <a:pt x="517" y="0"/>
                </a:moveTo>
                <a:lnTo>
                  <a:pt x="3298" y="0"/>
                </a:lnTo>
                <a:lnTo>
                  <a:pt x="3460" y="0"/>
                </a:lnTo>
                <a:lnTo>
                  <a:pt x="3460" y="163"/>
                </a:lnTo>
                <a:lnTo>
                  <a:pt x="3460" y="3730"/>
                </a:lnTo>
                <a:lnTo>
                  <a:pt x="3460" y="3893"/>
                </a:lnTo>
                <a:lnTo>
                  <a:pt x="3298" y="3893"/>
                </a:lnTo>
                <a:lnTo>
                  <a:pt x="3183" y="3893"/>
                </a:lnTo>
                <a:lnTo>
                  <a:pt x="3183" y="253"/>
                </a:lnTo>
                <a:lnTo>
                  <a:pt x="355" y="253"/>
                </a:lnTo>
                <a:lnTo>
                  <a:pt x="355" y="163"/>
                </a:lnTo>
                <a:lnTo>
                  <a:pt x="355" y="0"/>
                </a:lnTo>
                <a:lnTo>
                  <a:pt x="517" y="0"/>
                </a:lnTo>
                <a:close/>
                <a:moveTo>
                  <a:pt x="163" y="331"/>
                </a:moveTo>
                <a:lnTo>
                  <a:pt x="2943" y="331"/>
                </a:lnTo>
                <a:lnTo>
                  <a:pt x="3106" y="331"/>
                </a:lnTo>
                <a:lnTo>
                  <a:pt x="3106" y="494"/>
                </a:lnTo>
                <a:lnTo>
                  <a:pt x="3106" y="4061"/>
                </a:lnTo>
                <a:lnTo>
                  <a:pt x="3106" y="4224"/>
                </a:lnTo>
                <a:lnTo>
                  <a:pt x="2943" y="4224"/>
                </a:lnTo>
                <a:lnTo>
                  <a:pt x="981" y="4224"/>
                </a:lnTo>
                <a:lnTo>
                  <a:pt x="928" y="4224"/>
                </a:lnTo>
                <a:lnTo>
                  <a:pt x="884" y="4192"/>
                </a:lnTo>
                <a:lnTo>
                  <a:pt x="66" y="3583"/>
                </a:lnTo>
                <a:lnTo>
                  <a:pt x="0" y="3534"/>
                </a:lnTo>
                <a:lnTo>
                  <a:pt x="0" y="3452"/>
                </a:lnTo>
                <a:lnTo>
                  <a:pt x="0" y="494"/>
                </a:lnTo>
                <a:lnTo>
                  <a:pt x="0" y="331"/>
                </a:lnTo>
                <a:lnTo>
                  <a:pt x="163" y="331"/>
                </a:lnTo>
                <a:close/>
                <a:moveTo>
                  <a:pt x="325" y="3287"/>
                </a:moveTo>
                <a:lnTo>
                  <a:pt x="325" y="3287"/>
                </a:lnTo>
                <a:lnTo>
                  <a:pt x="821" y="3105"/>
                </a:lnTo>
                <a:lnTo>
                  <a:pt x="891" y="3079"/>
                </a:lnTo>
                <a:lnTo>
                  <a:pt x="912" y="3151"/>
                </a:lnTo>
                <a:lnTo>
                  <a:pt x="1126" y="3899"/>
                </a:lnTo>
                <a:lnTo>
                  <a:pt x="2781" y="3899"/>
                </a:lnTo>
                <a:lnTo>
                  <a:pt x="2781" y="657"/>
                </a:lnTo>
                <a:lnTo>
                  <a:pt x="325" y="657"/>
                </a:lnTo>
                <a:lnTo>
                  <a:pt x="325" y="3287"/>
                </a:lnTo>
                <a:close/>
                <a:moveTo>
                  <a:pt x="966" y="3849"/>
                </a:moveTo>
                <a:lnTo>
                  <a:pt x="966" y="3849"/>
                </a:lnTo>
                <a:lnTo>
                  <a:pt x="798" y="3261"/>
                </a:lnTo>
                <a:lnTo>
                  <a:pt x="383" y="3414"/>
                </a:lnTo>
                <a:lnTo>
                  <a:pt x="966" y="3849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圆角矩形 3">
            <a:extLst>
              <a:ext uri="{FF2B5EF4-FFF2-40B4-BE49-F238E27FC236}">
                <a16:creationId xmlns:a16="http://schemas.microsoft.com/office/drawing/2014/main" xmlns="" id="{DA0BAEBE-0685-48AE-9E58-7A08F8162B9D}"/>
              </a:ext>
            </a:extLst>
          </p:cNvPr>
          <p:cNvSpPr/>
          <p:nvPr/>
        </p:nvSpPr>
        <p:spPr>
          <a:xfrm>
            <a:off x="1592263" y="3749448"/>
            <a:ext cx="5832475" cy="2735262"/>
          </a:xfrm>
          <a:prstGeom prst="roundRect">
            <a:avLst>
              <a:gd name="adj" fmla="val 5694"/>
            </a:avLst>
          </a:prstGeom>
          <a:noFill/>
          <a:ln w="9525" cap="flat" cmpd="sng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圆角矩形 28">
            <a:extLst>
              <a:ext uri="{FF2B5EF4-FFF2-40B4-BE49-F238E27FC236}">
                <a16:creationId xmlns:a16="http://schemas.microsoft.com/office/drawing/2014/main" xmlns="" id="{0A64B88E-667C-4751-95AC-DC7B5A4E6022}"/>
              </a:ext>
            </a:extLst>
          </p:cNvPr>
          <p:cNvSpPr/>
          <p:nvPr/>
        </p:nvSpPr>
        <p:spPr>
          <a:xfrm>
            <a:off x="7747000" y="3749448"/>
            <a:ext cx="3138488" cy="2735262"/>
          </a:xfrm>
          <a:prstGeom prst="roundRect">
            <a:avLst>
              <a:gd name="adj" fmla="val 5694"/>
            </a:avLst>
          </a:prstGeom>
          <a:noFill/>
          <a:ln w="9525" cap="flat" cmpd="sng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BA34B30-D0CB-4B78-8982-4292FC2F491D}"/>
              </a:ext>
            </a:extLst>
          </p:cNvPr>
          <p:cNvSpPr/>
          <p:nvPr/>
        </p:nvSpPr>
        <p:spPr>
          <a:xfrm>
            <a:off x="8197850" y="3563710"/>
            <a:ext cx="2236788" cy="40005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订购轮流传阅刊物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8C4F262-C624-46AF-AD6F-FC40FEF2EFA4}"/>
              </a:ext>
            </a:extLst>
          </p:cNvPr>
          <p:cNvSpPr/>
          <p:nvPr/>
        </p:nvSpPr>
        <p:spPr>
          <a:xfrm>
            <a:off x="3390900" y="3563710"/>
            <a:ext cx="2236788" cy="40005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统一发放学习刊物</a:t>
            </a:r>
          </a:p>
        </p:txBody>
      </p:sp>
    </p:spTree>
    <p:extLst>
      <p:ext uri="{BB962C8B-B14F-4D97-AF65-F5344CB8AC3E}">
        <p14:creationId xmlns:p14="http://schemas.microsoft.com/office/powerpoint/2010/main" xmlns="" val="116330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4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4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4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4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4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4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4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4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4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4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4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54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54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54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54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54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 animBg="1"/>
      <p:bldP spid="5" grpId="0"/>
      <p:bldP spid="7" grpId="0"/>
      <p:bldP spid="8" grpId="0"/>
      <p:bldP spid="10" grpId="0"/>
      <p:bldP spid="12" grpId="0"/>
      <p:bldP spid="15" grpId="0"/>
      <p:bldP spid="1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171371" y="604611"/>
            <a:ext cx="584925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抓学习教育，营造树党风扬正气的氛围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B430503-AA32-433F-94AC-390AD9B43350}"/>
              </a:ext>
            </a:extLst>
          </p:cNvPr>
          <p:cNvSpPr/>
          <p:nvPr/>
        </p:nvSpPr>
        <p:spPr>
          <a:xfrm>
            <a:off x="1414462" y="1485218"/>
            <a:ext cx="9363075" cy="1938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公司积极开展“三严三实”专题教育，共召开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次党委班子扩大会议，由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位班子成员分别上了主题为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严以修身，加强党性修养，坚定理想信念，打牢思想和行动的“总开关”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第二专题“严以律己”研讨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牢牢把握严以用权，用谋事创业的实绩践行“三严三实”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次党课。通过向公司员工发放征求意见表、开展交心谈心活动等方式，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位班子虚心听取了广大群众的意见建议，认真查摆问题，撰写对照检查材料，严肃开展批评和自我批评，摆正心态，加强党性修养。 </a:t>
            </a:r>
          </a:p>
        </p:txBody>
      </p:sp>
      <p:sp>
        <p:nvSpPr>
          <p:cNvPr id="4" name="圆角矩形 6">
            <a:extLst>
              <a:ext uri="{FF2B5EF4-FFF2-40B4-BE49-F238E27FC236}">
                <a16:creationId xmlns:a16="http://schemas.microsoft.com/office/drawing/2014/main" xmlns="" id="{09886216-DD4D-4033-B85A-C08BB2FEAB7D}"/>
              </a:ext>
            </a:extLst>
          </p:cNvPr>
          <p:cNvSpPr/>
          <p:nvPr/>
        </p:nvSpPr>
        <p:spPr>
          <a:xfrm>
            <a:off x="838199" y="1485218"/>
            <a:ext cx="576263" cy="5762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xmlns="" id="{DC43A652-1FFE-429E-A619-372EECCE2156}"/>
              </a:ext>
            </a:extLst>
          </p:cNvPr>
          <p:cNvSpPr txBox="1"/>
          <p:nvPr/>
        </p:nvSpPr>
        <p:spPr>
          <a:xfrm>
            <a:off x="982662" y="1510618"/>
            <a:ext cx="28892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6" name="椭圆 3">
            <a:extLst>
              <a:ext uri="{FF2B5EF4-FFF2-40B4-BE49-F238E27FC236}">
                <a16:creationId xmlns:a16="http://schemas.microsoft.com/office/drawing/2014/main" xmlns="" id="{DD19920A-7886-496A-99E9-9F895747DF66}"/>
              </a:ext>
            </a:extLst>
          </p:cNvPr>
          <p:cNvSpPr/>
          <p:nvPr/>
        </p:nvSpPr>
        <p:spPr>
          <a:xfrm>
            <a:off x="1436687" y="4176945"/>
            <a:ext cx="1800225" cy="1800225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0DAF793E-B917-4803-9D9F-3B4D3519FD8E}"/>
              </a:ext>
            </a:extLst>
          </p:cNvPr>
          <p:cNvSpPr txBox="1"/>
          <p:nvPr/>
        </p:nvSpPr>
        <p:spPr>
          <a:xfrm>
            <a:off x="1585912" y="4476982"/>
            <a:ext cx="1501775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4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位班子成员分别讲党课</a:t>
            </a: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xmlns="" id="{2963A360-1EEC-4AE8-A80B-1D6C4DECB7CD}"/>
              </a:ext>
            </a:extLst>
          </p:cNvPr>
          <p:cNvSpPr/>
          <p:nvPr/>
        </p:nvSpPr>
        <p:spPr>
          <a:xfrm flipH="1">
            <a:off x="3449637" y="3514049"/>
            <a:ext cx="750887" cy="752475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xmlns="" id="{F67E9448-955D-4DB5-91B4-A46DE8C29160}"/>
              </a:ext>
            </a:extLst>
          </p:cNvPr>
          <p:cNvSpPr/>
          <p:nvPr/>
        </p:nvSpPr>
        <p:spPr>
          <a:xfrm flipH="1">
            <a:off x="3895724" y="4610332"/>
            <a:ext cx="752475" cy="750888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xmlns="" id="{2F3FB8B2-DAB8-431D-83A7-931AB9E07A29}"/>
              </a:ext>
            </a:extLst>
          </p:cNvPr>
          <p:cNvSpPr/>
          <p:nvPr/>
        </p:nvSpPr>
        <p:spPr>
          <a:xfrm flipH="1">
            <a:off x="3449637" y="5686206"/>
            <a:ext cx="754062" cy="750888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xmlns="" id="{3640F194-04FB-424C-BBFC-B74346126F81}"/>
              </a:ext>
            </a:extLst>
          </p:cNvPr>
          <p:cNvSpPr txBox="1"/>
          <p:nvPr/>
        </p:nvSpPr>
        <p:spPr>
          <a:xfrm flipH="1">
            <a:off x="3536949" y="3626762"/>
            <a:ext cx="576263" cy="58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1</a:t>
            </a:r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xmlns="" id="{8A4D7ABC-8B9D-4B90-BB2A-6CB4B686CA6A}"/>
              </a:ext>
            </a:extLst>
          </p:cNvPr>
          <p:cNvSpPr txBox="1"/>
          <p:nvPr/>
        </p:nvSpPr>
        <p:spPr>
          <a:xfrm flipH="1">
            <a:off x="4002087" y="4730982"/>
            <a:ext cx="576262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xmlns="" id="{FCB6CE9F-BCC1-4EC4-9B8A-325349A71923}"/>
              </a:ext>
            </a:extLst>
          </p:cNvPr>
          <p:cNvSpPr txBox="1"/>
          <p:nvPr/>
        </p:nvSpPr>
        <p:spPr>
          <a:xfrm flipH="1">
            <a:off x="3529012" y="5806856"/>
            <a:ext cx="576262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7C42CE3-016A-4574-983A-6B31A2115DDF}"/>
              </a:ext>
            </a:extLst>
          </p:cNvPr>
          <p:cNvSpPr/>
          <p:nvPr/>
        </p:nvSpPr>
        <p:spPr>
          <a:xfrm>
            <a:off x="4324349" y="3523346"/>
            <a:ext cx="6453188" cy="70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严以修身，加强党性修养，坚定理想信念，打牢思想和行动的“总开关”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34DF90-8089-4BBA-A231-A718A5BB7336}"/>
              </a:ext>
            </a:extLst>
          </p:cNvPr>
          <p:cNvSpPr/>
          <p:nvPr/>
        </p:nvSpPr>
        <p:spPr>
          <a:xfrm>
            <a:off x="4814886" y="4861608"/>
            <a:ext cx="5605463" cy="70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三严三实”专题教育第二专题“严以律己”研讨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1AD3A1E-57BC-4ADB-9A24-132E27EB43D0}"/>
              </a:ext>
            </a:extLst>
          </p:cNvPr>
          <p:cNvSpPr/>
          <p:nvPr/>
        </p:nvSpPr>
        <p:spPr>
          <a:xfrm>
            <a:off x="4416424" y="5861595"/>
            <a:ext cx="6611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牢牢把握严以用权，用谋事创业的实绩践行“三严三实”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532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 animBg="1"/>
      <p:bldP spid="5" grpId="0"/>
      <p:bldP spid="6" grpId="0" animBg="1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4">
            <a:extLst>
              <a:ext uri="{FF2B5EF4-FFF2-40B4-BE49-F238E27FC236}">
                <a16:creationId xmlns:a16="http://schemas.microsoft.com/office/drawing/2014/main" xmlns="" id="{F16BB870-99B3-467F-8A5D-22AD6D5BF7AC}"/>
              </a:ext>
            </a:extLst>
          </p:cNvPr>
          <p:cNvSpPr txBox="1"/>
          <p:nvPr/>
        </p:nvSpPr>
        <p:spPr>
          <a:xfrm>
            <a:off x="3171371" y="590096"/>
            <a:ext cx="584925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抓组织建设，凝聚党员领导干部战斗力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5">
            <a:extLst>
              <a:ext uri="{FF2B5EF4-FFF2-40B4-BE49-F238E27FC236}">
                <a16:creationId xmlns:a16="http://schemas.microsoft.com/office/drawing/2014/main" xmlns="" id="{08A2FAE4-AAD1-4158-889F-FC53B5400E96}"/>
              </a:ext>
            </a:extLst>
          </p:cNvPr>
          <p:cNvSpPr/>
          <p:nvPr/>
        </p:nvSpPr>
        <p:spPr>
          <a:xfrm>
            <a:off x="1679122" y="4125913"/>
            <a:ext cx="9502775" cy="2086201"/>
          </a:xfrm>
          <a:prstGeom prst="rect">
            <a:avLst/>
          </a:prstGeom>
          <a:solidFill>
            <a:schemeClr val="bg1">
              <a:alpha val="25000"/>
            </a:schemeClr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xmlns="" id="{B92BAF3F-40B4-4CEB-8FF6-AF51B24761CB}"/>
              </a:ext>
            </a:extLst>
          </p:cNvPr>
          <p:cNvSpPr/>
          <p:nvPr/>
        </p:nvSpPr>
        <p:spPr>
          <a:xfrm>
            <a:off x="1679122" y="1587500"/>
            <a:ext cx="9502775" cy="2305050"/>
          </a:xfrm>
          <a:prstGeom prst="rect">
            <a:avLst/>
          </a:prstGeom>
          <a:solidFill>
            <a:schemeClr val="bg1">
              <a:alpha val="25000"/>
            </a:schemeClr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D3182BC0-0551-4EB7-8AFE-3C8B2171D619}"/>
              </a:ext>
            </a:extLst>
          </p:cNvPr>
          <p:cNvSpPr/>
          <p:nvPr/>
        </p:nvSpPr>
        <p:spPr>
          <a:xfrm>
            <a:off x="980622" y="1952625"/>
            <a:ext cx="458788" cy="458788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xmlns="" id="{E7542172-5385-4A14-B2C0-1387A675BDD3}"/>
              </a:ext>
            </a:extLst>
          </p:cNvPr>
          <p:cNvSpPr txBox="1"/>
          <p:nvPr/>
        </p:nvSpPr>
        <p:spPr>
          <a:xfrm>
            <a:off x="1044122" y="1985963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762ABCD-3BB4-40D8-80D7-8338B2D759E5}"/>
              </a:ext>
            </a:extLst>
          </p:cNvPr>
          <p:cNvSpPr/>
          <p:nvPr/>
        </p:nvSpPr>
        <p:spPr>
          <a:xfrm>
            <a:off x="980622" y="4445000"/>
            <a:ext cx="458788" cy="458788"/>
          </a:xfrm>
          <a:prstGeom prst="ellipse">
            <a:avLst/>
          </a:prstGeom>
          <a:solidFill>
            <a:schemeClr val="tx1"/>
          </a:solidFill>
          <a:ln w="127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667D2D00-EBF0-47EB-A852-A65C4B917EDB}"/>
              </a:ext>
            </a:extLst>
          </p:cNvPr>
          <p:cNvSpPr txBox="1"/>
          <p:nvPr/>
        </p:nvSpPr>
        <p:spPr>
          <a:xfrm>
            <a:off x="1056714" y="4495800"/>
            <a:ext cx="31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E8FDC3C4-3D6E-4C09-878B-83E3186DDD35}"/>
              </a:ext>
            </a:extLst>
          </p:cNvPr>
          <p:cNvSpPr/>
          <p:nvPr/>
        </p:nvSpPr>
        <p:spPr>
          <a:xfrm rot="5400000">
            <a:off x="1509260" y="2228622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89A2831E-B7E1-41B8-AE5C-790C0F401128}"/>
              </a:ext>
            </a:extLst>
          </p:cNvPr>
          <p:cNvSpPr/>
          <p:nvPr/>
        </p:nvSpPr>
        <p:spPr>
          <a:xfrm rot="5400000">
            <a:off x="1509260" y="4629150"/>
            <a:ext cx="200025" cy="1301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3FFAF88-6B81-4404-A46A-2BA76CEA7585}"/>
              </a:ext>
            </a:extLst>
          </p:cNvPr>
          <p:cNvSpPr/>
          <p:nvPr/>
        </p:nvSpPr>
        <p:spPr>
          <a:xfrm>
            <a:off x="1896610" y="2039709"/>
            <a:ext cx="4029075" cy="1323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截止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2015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年底，公司在某某本部和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个县支公司基础上共建立了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个联合党支部、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个县支党支部，基层党组织建设比较完善。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12837F8-4B1B-4A8E-B822-61A111B3E7B0}"/>
              </a:ext>
            </a:extLst>
          </p:cNvPr>
          <p:cNvSpPr/>
          <p:nvPr/>
        </p:nvSpPr>
        <p:spPr>
          <a:xfrm>
            <a:off x="1896610" y="4395788"/>
            <a:ext cx="4029075" cy="1631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通过不断吸收优秀员工加入党组织，公司党员队伍得到了不断充实，现共有党员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名，入党积极分子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名，其中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,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党员领导干部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人，占比为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62.5%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</a:p>
        </p:txBody>
      </p:sp>
      <p:sp>
        <p:nvSpPr>
          <p:cNvPr id="14" name="椭圆 3">
            <a:extLst>
              <a:ext uri="{FF2B5EF4-FFF2-40B4-BE49-F238E27FC236}">
                <a16:creationId xmlns:a16="http://schemas.microsoft.com/office/drawing/2014/main" xmlns="" id="{8B4A5B7D-0B2D-4FC9-8A90-874E30D4DA55}"/>
              </a:ext>
            </a:extLst>
          </p:cNvPr>
          <p:cNvSpPr/>
          <p:nvPr/>
        </p:nvSpPr>
        <p:spPr>
          <a:xfrm>
            <a:off x="6160635" y="1831747"/>
            <a:ext cx="1616075" cy="1616075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椭圆 18">
            <a:extLst>
              <a:ext uri="{FF2B5EF4-FFF2-40B4-BE49-F238E27FC236}">
                <a16:creationId xmlns:a16="http://schemas.microsoft.com/office/drawing/2014/main" xmlns="" id="{1773323D-2357-4CE7-BC7F-0AFF9E042AA5}"/>
              </a:ext>
            </a:extLst>
          </p:cNvPr>
          <p:cNvSpPr/>
          <p:nvPr/>
        </p:nvSpPr>
        <p:spPr>
          <a:xfrm>
            <a:off x="9134022" y="1831747"/>
            <a:ext cx="1616075" cy="1616075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25CF4FA-E3A6-4CE8-B637-35FC4410781C}"/>
              </a:ext>
            </a:extLst>
          </p:cNvPr>
          <p:cNvSpPr/>
          <p:nvPr/>
        </p:nvSpPr>
        <p:spPr>
          <a:xfrm>
            <a:off x="6206672" y="2039709"/>
            <a:ext cx="1452563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新增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个联合党支部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F2FFF5D-0F54-44FE-BB0B-3944C7E2658A}"/>
              </a:ext>
            </a:extLst>
          </p:cNvPr>
          <p:cNvSpPr/>
          <p:nvPr/>
        </p:nvSpPr>
        <p:spPr>
          <a:xfrm>
            <a:off x="9214985" y="2058759"/>
            <a:ext cx="1452563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新增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个县支党支部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xmlns="" id="{A1E6C723-CA97-4550-A749-86EAD068CD00}"/>
              </a:ext>
            </a:extLst>
          </p:cNvPr>
          <p:cNvSpPr txBox="1"/>
          <p:nvPr/>
        </p:nvSpPr>
        <p:spPr>
          <a:xfrm>
            <a:off x="8002135" y="2039709"/>
            <a:ext cx="7841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+</a:t>
            </a:r>
            <a:endParaRPr kumimoji="0" lang="zh-CN" altLang="en-US" sz="7200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xmlns="" id="{BA349A20-BFCF-4BE0-AE50-219E4E8884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672" y="4272231"/>
            <a:ext cx="4852988" cy="175365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1351398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4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4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4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4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4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 animBg="1"/>
      <p:bldP spid="7" grpId="0"/>
      <p:bldP spid="8" grpId="0" animBg="1"/>
      <p:bldP spid="9" grpId="0"/>
      <p:bldP spid="10" grpId="0" animBg="1"/>
      <p:bldP spid="11" grpId="0" animBg="1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65"/>
  <p:tag name="MH_SECTIONID" val="266,267,268,"/>
  <p:tag name="ISPRING_ULTRA_SCORM_COURSE_ID" val="202792D1-473E-436A-A5A7-68FD1B4FFD2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确保廉政之风的形成，树立良好党员干部形象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ENTRY"/>
  <p:tag name="ID" val="547136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NUMBER"/>
  <p:tag name="ID" val="547136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0164224"/>
  <p:tag name="MH_LIBRARY" val="CONTENTS"/>
  <p:tag name="MH_TYPE" val="OTHERS"/>
  <p:tag name="ID" val="547136"/>
</p:tagLst>
</file>

<file path=ppt/theme/theme1.xml><?xml version="1.0" encoding="utf-8"?>
<a:theme xmlns:a="http://schemas.openxmlformats.org/drawingml/2006/main" name="Office 主题​​">
  <a:themeElements>
    <a:clrScheme name="党建">
      <a:dk1>
        <a:srgbClr val="C00000"/>
      </a:dk1>
      <a:lt1>
        <a:srgbClr val="FFFFFF"/>
      </a:lt1>
      <a:dk2>
        <a:srgbClr val="C00000"/>
      </a:dk2>
      <a:lt2>
        <a:srgbClr val="C0000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FF404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2449</Words>
  <Application>Microsoft Office PowerPoint</Application>
  <PresentationFormat>自定义</PresentationFormat>
  <Paragraphs>188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华文隶书</vt:lpstr>
      <vt:lpstr>等线 Light</vt:lpstr>
      <vt:lpstr>等线</vt:lpstr>
      <vt:lpstr>方正正大黑简体</vt:lpstr>
      <vt:lpstr>方正字迹-邢体草书简体</vt:lpstr>
      <vt:lpstr>幼圆</vt:lpstr>
      <vt:lpstr>华文细黑</vt:lpstr>
      <vt:lpstr>微软雅黑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确保廉政之风的形成，树立良好党员干部形象PPT模板</dc:title>
  <dc:creator>幻页科技</dc:creator>
  <cp:lastModifiedBy>hlf</cp:lastModifiedBy>
  <cp:revision>26</cp:revision>
  <dcterms:created xsi:type="dcterms:W3CDTF">2017-09-20T06:01:45Z</dcterms:created>
  <dcterms:modified xsi:type="dcterms:W3CDTF">2018-02-22T02:52:11Z</dcterms:modified>
</cp:coreProperties>
</file>