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Default Extension="emf" ContentType="image/x-emf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tags/tag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85" r:id="rId10"/>
    <p:sldId id="265" r:id="rId11"/>
    <p:sldId id="266" r:id="rId12"/>
    <p:sldId id="267" r:id="rId13"/>
    <p:sldId id="268" r:id="rId14"/>
    <p:sldId id="269" r:id="rId15"/>
    <p:sldId id="286" r:id="rId16"/>
    <p:sldId id="271" r:id="rId17"/>
    <p:sldId id="272" r:id="rId18"/>
    <p:sldId id="273" r:id="rId19"/>
    <p:sldId id="274" r:id="rId20"/>
    <p:sldId id="275" r:id="rId21"/>
    <p:sldId id="276" r:id="rId22"/>
    <p:sldId id="287" r:id="rId23"/>
    <p:sldId id="278" r:id="rId24"/>
    <p:sldId id="279" r:id="rId25"/>
    <p:sldId id="280" r:id="rId26"/>
    <p:sldId id="281" r:id="rId27"/>
    <p:sldId id="282" r:id="rId28"/>
    <p:sldId id="288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75" d="100"/>
          <a:sy n="75" d="100"/>
        </p:scale>
        <p:origin x="-51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C923E7-2891-4615-AD62-7AE52B7B19B4}" type="datetimeFigureOut">
              <a:rPr lang="zh-CN" altLang="en-US" smtClean="0"/>
              <a:pPr/>
              <a:t>2018/1/29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370BE8-9C6C-4917-BEEB-DA5DF4ADE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06493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>
            <a:extLst>
              <a:ext uri="{FF2B5EF4-FFF2-40B4-BE49-F238E27FC236}">
                <a16:creationId xmlns="" xmlns:a16="http://schemas.microsoft.com/office/drawing/2014/main" id="{E517F8DE-F3BC-4F15-AC12-7118E379992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备注占位符 2">
            <a:extLst>
              <a:ext uri="{FF2B5EF4-FFF2-40B4-BE49-F238E27FC236}">
                <a16:creationId xmlns="" xmlns:a16="http://schemas.microsoft.com/office/drawing/2014/main" id="{B088790B-B5D7-4BAD-9634-D4CF626D4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124" name="灯片编号占位符 3">
            <a:extLst>
              <a:ext uri="{FF2B5EF4-FFF2-40B4-BE49-F238E27FC236}">
                <a16:creationId xmlns="" xmlns:a16="http://schemas.microsoft.com/office/drawing/2014/main" id="{D4EEE6DD-1F4E-40E9-816C-1C2635E8A6CA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42C296-4B62-4D58-B90C-D7BE6F31675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59840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="" xmlns:a16="http://schemas.microsoft.com/office/drawing/2014/main" id="{531684A5-60AD-4289-8CA1-B2E44D4C4F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>
            <a:extLst>
              <a:ext uri="{FF2B5EF4-FFF2-40B4-BE49-F238E27FC236}">
                <a16:creationId xmlns="" xmlns:a16="http://schemas.microsoft.com/office/drawing/2014/main" id="{B3E11446-AA9D-4501-9688-3359B43CAC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635641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="" xmlns:a16="http://schemas.microsoft.com/office/drawing/2014/main" id="{E5DE75FB-0CC7-4FC3-8C15-09BBA33859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>
            <a:extLst>
              <a:ext uri="{FF2B5EF4-FFF2-40B4-BE49-F238E27FC236}">
                <a16:creationId xmlns="" xmlns:a16="http://schemas.microsoft.com/office/drawing/2014/main" id="{4A106512-C2CC-4A48-841E-49C100DB03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001839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="" xmlns:a16="http://schemas.microsoft.com/office/drawing/2014/main" id="{B51DE8C9-0712-4AA0-9E90-19DFAD9865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>
            <a:extLst>
              <a:ext uri="{FF2B5EF4-FFF2-40B4-BE49-F238E27FC236}">
                <a16:creationId xmlns="" xmlns:a16="http://schemas.microsoft.com/office/drawing/2014/main" id="{D260A201-B93F-466E-BE8B-267F39D827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12131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="" xmlns:a16="http://schemas.microsoft.com/office/drawing/2014/main" id="{A40DADD7-8515-40DB-9185-643D1E55E1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>
            <a:extLst>
              <a:ext uri="{FF2B5EF4-FFF2-40B4-BE49-F238E27FC236}">
                <a16:creationId xmlns="" xmlns:a16="http://schemas.microsoft.com/office/drawing/2014/main" id="{6290138E-08AE-49C0-8A07-449B9BFA72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801208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="" xmlns:a16="http://schemas.microsoft.com/office/drawing/2014/main" id="{D5A0ACD7-E71F-4C90-A7AB-B4E8FF0794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>
            <a:extLst>
              <a:ext uri="{FF2B5EF4-FFF2-40B4-BE49-F238E27FC236}">
                <a16:creationId xmlns="" xmlns:a16="http://schemas.microsoft.com/office/drawing/2014/main" id="{0E6E6BC7-1765-4D18-AC00-A1260045A2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808091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>
            <a:extLst>
              <a:ext uri="{FF2B5EF4-FFF2-40B4-BE49-F238E27FC236}">
                <a16:creationId xmlns="" xmlns:a16="http://schemas.microsoft.com/office/drawing/2014/main" id="{4944C096-781C-4523-9F2A-4F054BE22CD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备注占位符 2">
            <a:extLst>
              <a:ext uri="{FF2B5EF4-FFF2-40B4-BE49-F238E27FC236}">
                <a16:creationId xmlns="" xmlns:a16="http://schemas.microsoft.com/office/drawing/2014/main" id="{7A260AC2-6A63-4944-8984-CF18849E40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7172" name="灯片编号占位符 3">
            <a:extLst>
              <a:ext uri="{FF2B5EF4-FFF2-40B4-BE49-F238E27FC236}">
                <a16:creationId xmlns="" xmlns:a16="http://schemas.microsoft.com/office/drawing/2014/main" id="{033B0288-36BD-43E2-B1BC-31C2E96E9764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4FD700-83E4-40D3-8903-1863362B631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69798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="" xmlns:a16="http://schemas.microsoft.com/office/drawing/2014/main" id="{672E21DC-255C-4654-98D5-F6A0A998B5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>
            <a:extLst>
              <a:ext uri="{FF2B5EF4-FFF2-40B4-BE49-F238E27FC236}">
                <a16:creationId xmlns="" xmlns:a16="http://schemas.microsoft.com/office/drawing/2014/main" id="{2E3EAE1E-7FE2-4E94-B686-FD804485D5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99109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="" xmlns:a16="http://schemas.microsoft.com/office/drawing/2014/main" id="{78D03F18-44DF-4512-A75E-372EC8D7FB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>
            <a:extLst>
              <a:ext uri="{FF2B5EF4-FFF2-40B4-BE49-F238E27FC236}">
                <a16:creationId xmlns="" xmlns:a16="http://schemas.microsoft.com/office/drawing/2014/main" id="{8E2B232F-F86F-49C0-8828-9DCEC51023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242066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="" xmlns:a16="http://schemas.microsoft.com/office/drawing/2014/main" id="{A5704406-EFD2-41C5-80F6-27E4E1622A5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>
            <a:extLst>
              <a:ext uri="{FF2B5EF4-FFF2-40B4-BE49-F238E27FC236}">
                <a16:creationId xmlns="" xmlns:a16="http://schemas.microsoft.com/office/drawing/2014/main" id="{D13E51E4-6952-41A2-9F9C-7ACD522121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980286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="" xmlns:a16="http://schemas.microsoft.com/office/drawing/2014/main" id="{3AC19237-1456-431E-A302-9626639A6E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>
            <a:extLst>
              <a:ext uri="{FF2B5EF4-FFF2-40B4-BE49-F238E27FC236}">
                <a16:creationId xmlns="" xmlns:a16="http://schemas.microsoft.com/office/drawing/2014/main" id="{5A03F34D-4D20-47D5-89FE-ECBCFA0C4F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11008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>
            <a:extLst>
              <a:ext uri="{FF2B5EF4-FFF2-40B4-BE49-F238E27FC236}">
                <a16:creationId xmlns="" xmlns:a16="http://schemas.microsoft.com/office/drawing/2014/main" id="{4944C096-781C-4523-9F2A-4F054BE22CD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备注占位符 2">
            <a:extLst>
              <a:ext uri="{FF2B5EF4-FFF2-40B4-BE49-F238E27FC236}">
                <a16:creationId xmlns="" xmlns:a16="http://schemas.microsoft.com/office/drawing/2014/main" id="{7A260AC2-6A63-4944-8984-CF18849E40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7172" name="灯片编号占位符 3">
            <a:extLst>
              <a:ext uri="{FF2B5EF4-FFF2-40B4-BE49-F238E27FC236}">
                <a16:creationId xmlns="" xmlns:a16="http://schemas.microsoft.com/office/drawing/2014/main" id="{033B0288-36BD-43E2-B1BC-31C2E96E9764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4FD700-83E4-40D3-8903-1863362B631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26038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="" xmlns:a16="http://schemas.microsoft.com/office/drawing/2014/main" id="{31B27CCE-467F-459B-92AA-580376DD92A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>
            <a:extLst>
              <a:ext uri="{FF2B5EF4-FFF2-40B4-BE49-F238E27FC236}">
                <a16:creationId xmlns="" xmlns:a16="http://schemas.microsoft.com/office/drawing/2014/main" id="{8E667933-409D-4D62-ABF6-481CA6FBC8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05633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="" xmlns:a16="http://schemas.microsoft.com/office/drawing/2014/main" id="{176F6363-A5E4-4F13-86F7-D4FACE2E1A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>
            <a:extLst>
              <a:ext uri="{FF2B5EF4-FFF2-40B4-BE49-F238E27FC236}">
                <a16:creationId xmlns="" xmlns:a16="http://schemas.microsoft.com/office/drawing/2014/main" id="{5211C680-068B-4812-B843-5EA17EC749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409255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>
            <a:extLst>
              <a:ext uri="{FF2B5EF4-FFF2-40B4-BE49-F238E27FC236}">
                <a16:creationId xmlns="" xmlns:a16="http://schemas.microsoft.com/office/drawing/2014/main" id="{4944C096-781C-4523-9F2A-4F054BE22CD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备注占位符 2">
            <a:extLst>
              <a:ext uri="{FF2B5EF4-FFF2-40B4-BE49-F238E27FC236}">
                <a16:creationId xmlns="" xmlns:a16="http://schemas.microsoft.com/office/drawing/2014/main" id="{7A260AC2-6A63-4944-8984-CF18849E40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7172" name="灯片编号占位符 3">
            <a:extLst>
              <a:ext uri="{FF2B5EF4-FFF2-40B4-BE49-F238E27FC236}">
                <a16:creationId xmlns="" xmlns:a16="http://schemas.microsoft.com/office/drawing/2014/main" id="{033B0288-36BD-43E2-B1BC-31C2E96E9764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4FD700-83E4-40D3-8903-1863362B631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02513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="" xmlns:a16="http://schemas.microsoft.com/office/drawing/2014/main" id="{2982FDEC-C88D-4A0F-A318-C65B6701A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>
            <a:extLst>
              <a:ext uri="{FF2B5EF4-FFF2-40B4-BE49-F238E27FC236}">
                <a16:creationId xmlns="" xmlns:a16="http://schemas.microsoft.com/office/drawing/2014/main" id="{79CE1317-B9A5-4D4C-8582-DD23A7A3C2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199827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="" xmlns:a16="http://schemas.microsoft.com/office/drawing/2014/main" id="{4EE80927-78D9-4663-946F-09EC20D5E2A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>
            <a:extLst>
              <a:ext uri="{FF2B5EF4-FFF2-40B4-BE49-F238E27FC236}">
                <a16:creationId xmlns="" xmlns:a16="http://schemas.microsoft.com/office/drawing/2014/main" id="{B43D663C-F02A-4077-BBDF-BCF25B30F3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90350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="" xmlns:a16="http://schemas.microsoft.com/office/drawing/2014/main" id="{E2AF4EEE-4B12-4B45-8309-1269E33A90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>
            <a:extLst>
              <a:ext uri="{FF2B5EF4-FFF2-40B4-BE49-F238E27FC236}">
                <a16:creationId xmlns="" xmlns:a16="http://schemas.microsoft.com/office/drawing/2014/main" id="{B8F906C5-E785-4909-9DD4-CD923345A6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461046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="" xmlns:a16="http://schemas.microsoft.com/office/drawing/2014/main" id="{D7AF46D4-7D4F-4645-A7C0-7B17AE0F8D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>
            <a:extLst>
              <a:ext uri="{FF2B5EF4-FFF2-40B4-BE49-F238E27FC236}">
                <a16:creationId xmlns="" xmlns:a16="http://schemas.microsoft.com/office/drawing/2014/main" id="{8584A83B-311E-4355-BDBF-F76AF1A649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075847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="" xmlns:a16="http://schemas.microsoft.com/office/drawing/2014/main" id="{DE2F11BB-C799-4A82-B135-66EC129AB8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>
            <a:extLst>
              <a:ext uri="{FF2B5EF4-FFF2-40B4-BE49-F238E27FC236}">
                <a16:creationId xmlns="" xmlns:a16="http://schemas.microsoft.com/office/drawing/2014/main" id="{82426D5C-E6AE-434D-A2C1-1A813F2FBB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91297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>
            <a:extLst>
              <a:ext uri="{FF2B5EF4-FFF2-40B4-BE49-F238E27FC236}">
                <a16:creationId xmlns="" xmlns:a16="http://schemas.microsoft.com/office/drawing/2014/main" id="{E517F8DE-F3BC-4F15-AC12-7118E379992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备注占位符 2">
            <a:extLst>
              <a:ext uri="{FF2B5EF4-FFF2-40B4-BE49-F238E27FC236}">
                <a16:creationId xmlns="" xmlns:a16="http://schemas.microsoft.com/office/drawing/2014/main" id="{B088790B-B5D7-4BAD-9634-D4CF626D4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124" name="灯片编号占位符 3">
            <a:extLst>
              <a:ext uri="{FF2B5EF4-FFF2-40B4-BE49-F238E27FC236}">
                <a16:creationId xmlns="" xmlns:a16="http://schemas.microsoft.com/office/drawing/2014/main" id="{D4EEE6DD-1F4E-40E9-816C-1C2635E8A6CA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42C296-4B62-4D58-B90C-D7BE6F31675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5904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096B2669-0D61-483A-BD27-63BBD4DB3A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FE2F9839-3773-400C-A5F7-06043E49EF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80852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="" xmlns:a16="http://schemas.microsoft.com/office/drawing/2014/main" id="{CBDC08D8-E862-46CF-BD46-D5EDD24E00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>
            <a:extLst>
              <a:ext uri="{FF2B5EF4-FFF2-40B4-BE49-F238E27FC236}">
                <a16:creationId xmlns="" xmlns:a16="http://schemas.microsoft.com/office/drawing/2014/main" id="{73BFE184-E337-47ED-BA12-7539AFC072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63062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="" xmlns:a16="http://schemas.microsoft.com/office/drawing/2014/main" id="{49CFFCBE-E897-4827-88C2-C00869817FF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>
            <a:extLst>
              <a:ext uri="{FF2B5EF4-FFF2-40B4-BE49-F238E27FC236}">
                <a16:creationId xmlns="" xmlns:a16="http://schemas.microsoft.com/office/drawing/2014/main" id="{4E66EC4D-BB34-4588-8A84-4D77E2120B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645627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="" xmlns:a16="http://schemas.microsoft.com/office/drawing/2014/main" id="{EDA34FF5-FD3A-483F-B4DD-EDB1DE6429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>
            <a:extLst>
              <a:ext uri="{FF2B5EF4-FFF2-40B4-BE49-F238E27FC236}">
                <a16:creationId xmlns="" xmlns:a16="http://schemas.microsoft.com/office/drawing/2014/main" id="{B6714364-4577-4588-8F0F-B6126EDA7D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295675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="" xmlns:a16="http://schemas.microsoft.com/office/drawing/2014/main" id="{D9D1DBAC-8131-4B11-A970-ABAF0E5EF41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>
            <a:extLst>
              <a:ext uri="{FF2B5EF4-FFF2-40B4-BE49-F238E27FC236}">
                <a16:creationId xmlns="" xmlns:a16="http://schemas.microsoft.com/office/drawing/2014/main" id="{4E34FC6F-D93E-4241-8467-9CA82A3BDC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250275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="" xmlns:a16="http://schemas.microsoft.com/office/drawing/2014/main" id="{80E8A10E-AFE5-498D-ADB0-0E398D57F0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>
            <a:extLst>
              <a:ext uri="{FF2B5EF4-FFF2-40B4-BE49-F238E27FC236}">
                <a16:creationId xmlns="" xmlns:a16="http://schemas.microsoft.com/office/drawing/2014/main" id="{1C387526-A65C-4FFA-AA24-92FD48AFFE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8738260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>
            <a:extLst>
              <a:ext uri="{FF2B5EF4-FFF2-40B4-BE49-F238E27FC236}">
                <a16:creationId xmlns="" xmlns:a16="http://schemas.microsoft.com/office/drawing/2014/main" id="{4944C096-781C-4523-9F2A-4F054BE22CD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备注占位符 2">
            <a:extLst>
              <a:ext uri="{FF2B5EF4-FFF2-40B4-BE49-F238E27FC236}">
                <a16:creationId xmlns="" xmlns:a16="http://schemas.microsoft.com/office/drawing/2014/main" id="{7A260AC2-6A63-4944-8984-CF18849E40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7172" name="灯片编号占位符 3">
            <a:extLst>
              <a:ext uri="{FF2B5EF4-FFF2-40B4-BE49-F238E27FC236}">
                <a16:creationId xmlns="" xmlns:a16="http://schemas.microsoft.com/office/drawing/2014/main" id="{033B0288-36BD-43E2-B1BC-31C2E96E9764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4FD700-83E4-40D3-8903-1863362B631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7546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3445B11-184E-42AC-9DC1-1BD3FD5BC29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972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70968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="" xmlns:a16="http://schemas.microsoft.com/office/drawing/2014/main" id="{6898FAD2-D6BD-43A2-AD6B-47A6BBBFE4A0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5006017" y="1094369"/>
            <a:ext cx="2179966" cy="2130002"/>
          </a:xfrm>
          <a:prstGeom prst="ellipse">
            <a:avLst/>
          </a:prstGeom>
          <a:solidFill>
            <a:srgbClr val="C00000"/>
          </a:solidFill>
          <a:ln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659" tIns="45830" rIns="91659" bIns="45830" anchor="ctr"/>
          <a:lstStyle/>
          <a:p>
            <a:pPr algn="ctr" defTabSz="1221738">
              <a:defRPr/>
            </a:pPr>
            <a:endParaRPr lang="fr-FR" altLang="zh-CN" sz="2406" b="1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39742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530072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929ED5E-AB5D-4A0E-8D61-C445FEABD885}"/>
              </a:ext>
            </a:extLst>
          </p:cNvPr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BCB947C8-8C4C-4D3C-977F-A0C2B06B7D6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9657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C7AB302-4BA5-4678-BD4E-8052B94FB1C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92300"/>
            <a:ext cx="12192000" cy="49657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555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64" r:id="rId3"/>
  </p:sldLayoutIdLst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xStyles>
    <p:titleStyle>
      <a:lvl1pPr algn="l" defTabSz="1200087" rtl="0" eaLnBrk="0" fontAlgn="base" hangingPunct="0">
        <a:spcBef>
          <a:spcPct val="0"/>
        </a:spcBef>
        <a:spcAft>
          <a:spcPct val="0"/>
        </a:spcAft>
        <a:defRPr sz="3108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200087" rtl="0" eaLnBrk="0" fontAlgn="base" hangingPunct="0">
        <a:spcBef>
          <a:spcPct val="0"/>
        </a:spcBef>
        <a:spcAft>
          <a:spcPct val="0"/>
        </a:spcAft>
        <a:defRPr sz="3108" b="1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defTabSz="1200087" rtl="0" eaLnBrk="0" fontAlgn="base" hangingPunct="0">
        <a:spcBef>
          <a:spcPct val="0"/>
        </a:spcBef>
        <a:spcAft>
          <a:spcPct val="0"/>
        </a:spcAft>
        <a:defRPr sz="3108" b="1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defTabSz="1200087" rtl="0" eaLnBrk="0" fontAlgn="base" hangingPunct="0">
        <a:spcBef>
          <a:spcPct val="0"/>
        </a:spcBef>
        <a:spcAft>
          <a:spcPct val="0"/>
        </a:spcAft>
        <a:defRPr sz="3108" b="1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defTabSz="1200087" rtl="0" eaLnBrk="0" fontAlgn="base" hangingPunct="0">
        <a:spcBef>
          <a:spcPct val="0"/>
        </a:spcBef>
        <a:spcAft>
          <a:spcPct val="0"/>
        </a:spcAft>
        <a:defRPr sz="3108" b="1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8389" algn="l" rtl="0" fontAlgn="base">
        <a:spcBef>
          <a:spcPct val="0"/>
        </a:spcBef>
        <a:spcAft>
          <a:spcPct val="0"/>
        </a:spcAft>
        <a:defRPr sz="2406" b="1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6777" algn="l" rtl="0" fontAlgn="base">
        <a:spcBef>
          <a:spcPct val="0"/>
        </a:spcBef>
        <a:spcAft>
          <a:spcPct val="0"/>
        </a:spcAft>
        <a:defRPr sz="2406" b="1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5166" algn="l" rtl="0" fontAlgn="base">
        <a:spcBef>
          <a:spcPct val="0"/>
        </a:spcBef>
        <a:spcAft>
          <a:spcPct val="0"/>
        </a:spcAft>
        <a:defRPr sz="2406" b="1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33555" algn="l" rtl="0" fontAlgn="base">
        <a:spcBef>
          <a:spcPct val="0"/>
        </a:spcBef>
        <a:spcAft>
          <a:spcPct val="0"/>
        </a:spcAft>
        <a:defRPr sz="2406" b="1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450431" indent="-450431" algn="l" defTabSz="1200087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11" kern="1200">
          <a:solidFill>
            <a:schemeClr val="tx1"/>
          </a:solidFill>
          <a:latin typeface="+mn-lt"/>
          <a:ea typeface="+mn-ea"/>
          <a:cs typeface="+mn-cs"/>
        </a:defRPr>
      </a:lvl1pPr>
      <a:lvl2pPr marL="975668" indent="-375624" algn="l" defTabSz="1200087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10" kern="1200">
          <a:solidFill>
            <a:schemeClr val="tx1"/>
          </a:solidFill>
          <a:latin typeface="+mn-lt"/>
          <a:ea typeface="+mn-ea"/>
          <a:cs typeface="+mn-cs"/>
        </a:defRPr>
      </a:lvl2pPr>
      <a:lvl3pPr marL="1500905" indent="-300818" algn="l" defTabSz="1200087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08" kern="1200">
          <a:solidFill>
            <a:schemeClr val="tx1"/>
          </a:solidFill>
          <a:latin typeface="+mn-lt"/>
          <a:ea typeface="+mn-ea"/>
          <a:cs typeface="+mn-cs"/>
        </a:defRPr>
      </a:lvl3pPr>
      <a:lvl4pPr marL="2100948" indent="-299226" algn="l" defTabSz="1200087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7" kern="1200">
          <a:solidFill>
            <a:schemeClr val="tx1"/>
          </a:solidFill>
          <a:latin typeface="+mn-lt"/>
          <a:ea typeface="+mn-ea"/>
          <a:cs typeface="+mn-cs"/>
        </a:defRPr>
      </a:lvl4pPr>
      <a:lvl5pPr marL="2702583" indent="-300818" algn="l" defTabSz="1200087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7" kern="1200">
          <a:solidFill>
            <a:schemeClr val="tx1"/>
          </a:solidFill>
          <a:latin typeface="+mn-lt"/>
          <a:ea typeface="+mn-ea"/>
          <a:cs typeface="+mn-cs"/>
        </a:defRPr>
      </a:lvl5pPr>
      <a:lvl6pPr marL="2521138" indent="-229194" algn="l" defTabSz="916777" rtl="0" eaLnBrk="1" latinLnBrk="0" hangingPunct="1">
        <a:spcBef>
          <a:spcPct val="20000"/>
        </a:spcBef>
        <a:buFont typeface="Arial" pitchFamily="34" charset="0"/>
        <a:buChar char="•"/>
        <a:defRPr sz="2005" kern="1200">
          <a:solidFill>
            <a:schemeClr val="tx1"/>
          </a:solidFill>
          <a:latin typeface="+mn-lt"/>
          <a:ea typeface="+mn-ea"/>
          <a:cs typeface="+mn-cs"/>
        </a:defRPr>
      </a:lvl6pPr>
      <a:lvl7pPr marL="2979527" indent="-229194" algn="l" defTabSz="916777" rtl="0" eaLnBrk="1" latinLnBrk="0" hangingPunct="1">
        <a:spcBef>
          <a:spcPct val="20000"/>
        </a:spcBef>
        <a:buFont typeface="Arial" pitchFamily="34" charset="0"/>
        <a:buChar char="•"/>
        <a:defRPr sz="2005" kern="1200">
          <a:solidFill>
            <a:schemeClr val="tx1"/>
          </a:solidFill>
          <a:latin typeface="+mn-lt"/>
          <a:ea typeface="+mn-ea"/>
          <a:cs typeface="+mn-cs"/>
        </a:defRPr>
      </a:lvl7pPr>
      <a:lvl8pPr marL="3437915" indent="-229194" algn="l" defTabSz="916777" rtl="0" eaLnBrk="1" latinLnBrk="0" hangingPunct="1">
        <a:spcBef>
          <a:spcPct val="20000"/>
        </a:spcBef>
        <a:buFont typeface="Arial" pitchFamily="34" charset="0"/>
        <a:buChar char="•"/>
        <a:defRPr sz="2005" kern="1200">
          <a:solidFill>
            <a:schemeClr val="tx1"/>
          </a:solidFill>
          <a:latin typeface="+mn-lt"/>
          <a:ea typeface="+mn-ea"/>
          <a:cs typeface="+mn-cs"/>
        </a:defRPr>
      </a:lvl8pPr>
      <a:lvl9pPr marL="3896304" indent="-229194" algn="l" defTabSz="916777" rtl="0" eaLnBrk="1" latinLnBrk="0" hangingPunct="1">
        <a:spcBef>
          <a:spcPct val="20000"/>
        </a:spcBef>
        <a:buFont typeface="Arial" pitchFamily="34" charset="0"/>
        <a:buChar char="•"/>
        <a:defRPr sz="20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6777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1pPr>
      <a:lvl2pPr marL="458389" algn="l" defTabSz="916777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2pPr>
      <a:lvl3pPr marL="916777" algn="l" defTabSz="916777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3pPr>
      <a:lvl4pPr marL="1375166" algn="l" defTabSz="916777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4pPr>
      <a:lvl5pPr marL="1833555" algn="l" defTabSz="916777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5pPr>
      <a:lvl6pPr marL="2291944" algn="l" defTabSz="916777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6pPr>
      <a:lvl7pPr marL="2750332" algn="l" defTabSz="916777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7pPr>
      <a:lvl8pPr marL="3208721" algn="l" defTabSz="916777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8pPr>
      <a:lvl9pPr marL="3667110" algn="l" defTabSz="916777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3.xml"/><Relationship Id="rId1" Type="http://schemas.openxmlformats.org/officeDocument/2006/relationships/video" Target="NULL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5" Type="http://schemas.openxmlformats.org/officeDocument/2006/relationships/image" Target="../media/image18.jpeg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5" Type="http://schemas.openxmlformats.org/officeDocument/2006/relationships/image" Target="../media/image19.jpeg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8701" name="Picture 77">
            <a:extLst>
              <a:ext uri="{FF2B5EF4-FFF2-40B4-BE49-F238E27FC236}">
                <a16:creationId xmlns="" xmlns:a16="http://schemas.microsoft.com/office/drawing/2014/main" id="{CEA166EF-A53C-4CB0-9A53-B5F276393D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8924" y="2619137"/>
            <a:ext cx="432902" cy="431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35" descr="未标题-1414">
            <a:extLst>
              <a:ext uri="{FF2B5EF4-FFF2-40B4-BE49-F238E27FC236}">
                <a16:creationId xmlns="" xmlns:a16="http://schemas.microsoft.com/office/drawing/2014/main" id="{A01F8F61-58DD-45E9-B3B8-F94CE9B155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317" y="1840073"/>
            <a:ext cx="8950892" cy="2829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9512B3B6-8782-4A74-8A51-AF2BB47FE2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973" t="6417" r="25476" b="52694"/>
          <a:stretch/>
        </p:blipFill>
        <p:spPr>
          <a:xfrm>
            <a:off x="4499066" y="0"/>
            <a:ext cx="5675448" cy="2336800"/>
          </a:xfrm>
          <a:prstGeom prst="rect">
            <a:avLst/>
          </a:prstGeom>
        </p:spPr>
      </p:pic>
      <p:pic>
        <p:nvPicPr>
          <p:cNvPr id="43" name="建党伟业背景音乐 红旗颂.mp3">
            <a:hlinkClick r:id="" action="ppaction://media"/>
            <a:extLst>
              <a:ext uri="{FF2B5EF4-FFF2-40B4-BE49-F238E27FC236}">
                <a16:creationId xmlns="" xmlns:a16="http://schemas.microsoft.com/office/drawing/2014/main" id="{1990EED1-9B3B-4A41-8D33-43317C2C4F6D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-60960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080132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2000">
        <p14:ferris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387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38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8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2CF2096F-B65D-4A95-AC94-CABF41BBC543}"/>
              </a:ext>
            </a:extLst>
          </p:cNvPr>
          <p:cNvSpPr/>
          <p:nvPr/>
        </p:nvSpPr>
        <p:spPr>
          <a:xfrm>
            <a:off x="2958677" y="1345618"/>
            <a:ext cx="6117902" cy="739175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89000">
                <a:srgbClr val="C00000"/>
              </a:gs>
              <a:gs pos="35000">
                <a:srgbClr val="FF3300"/>
              </a:gs>
            </a:gsLst>
            <a:lin ang="5400000" scaled="1"/>
          </a:gradFill>
          <a:ln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6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4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516123" name="矩形 39">
            <a:extLst>
              <a:ext uri="{FF2B5EF4-FFF2-40B4-BE49-F238E27FC236}">
                <a16:creationId xmlns="" xmlns:a16="http://schemas.microsoft.com/office/drawing/2014/main" id="{ADED7D84-B303-4A14-B3FD-1AA8EF9DB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0529" y="2531253"/>
            <a:ext cx="8156706" cy="3958192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00087" fontAlgn="base">
              <a:spcBef>
                <a:spcPct val="0"/>
              </a:spcBef>
              <a:spcAft>
                <a:spcPct val="0"/>
              </a:spcAft>
            </a:pPr>
            <a:endParaRPr lang="zh-CN" altLang="en-US" sz="2105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Box 18">
            <a:extLst>
              <a:ext uri="{FF2B5EF4-FFF2-40B4-BE49-F238E27FC236}">
                <a16:creationId xmlns="" xmlns:a16="http://schemas.microsoft.com/office/drawing/2014/main" id="{B547E112-54C6-42A4-95FE-2C1104F2E9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6670" y="1393293"/>
            <a:ext cx="5525469" cy="641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60088" tIns="80044" rIns="160088" bIns="80044">
            <a:spAutoFit/>
          </a:bodyPr>
          <a:lstStyle>
            <a:lvl1pPr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198496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《</a:t>
            </a:r>
            <a:r>
              <a:rPr lang="zh-CN" altLang="en-US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中国共产党廉洁自律准则</a:t>
            </a:r>
            <a:r>
              <a:rPr lang="en-US" altLang="zh-CN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》</a:t>
            </a:r>
            <a:endParaRPr lang="zh-CN" altLang="en-US" sz="3108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大黑简体" pitchFamily="65" charset="-122"/>
            </a:endParaRPr>
          </a:p>
        </p:txBody>
      </p:sp>
      <p:pic>
        <p:nvPicPr>
          <p:cNvPr id="516122" name="Picture 26">
            <a:extLst>
              <a:ext uri="{FF2B5EF4-FFF2-40B4-BE49-F238E27FC236}">
                <a16:creationId xmlns="" xmlns:a16="http://schemas.microsoft.com/office/drawing/2014/main" id="{FFB77C20-E8C3-44C2-9368-D3DE9D60C7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948" y="2819324"/>
            <a:ext cx="2314117" cy="3397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6124" name="TextBox 6">
            <a:extLst>
              <a:ext uri="{FF2B5EF4-FFF2-40B4-BE49-F238E27FC236}">
                <a16:creationId xmlns="" xmlns:a16="http://schemas.microsoft.com/office/drawing/2014/main" id="{DDB7142D-98D4-4D45-956E-C346CFAEC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7952" y="2459633"/>
            <a:ext cx="6786380" cy="384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074" tIns="60037" rIns="120074" bIns="60037">
            <a:spAutoFit/>
          </a:bodyPr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120008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5" b="1">
                <a:solidFill>
                  <a:prstClr val="black"/>
                </a:solidFill>
              </a:rPr>
              <a:t>       2015年10月，中共中央印发《中国共产党廉洁自律准则》(以下简称"准则")，《准则》自2016年1月1日起实施，《中国共产党党员领导干部廉洁从政若干准则》同时废止。</a:t>
            </a:r>
          </a:p>
          <a:p>
            <a:pPr algn="just" defTabSz="120008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5" b="1">
                <a:solidFill>
                  <a:prstClr val="black"/>
                </a:solidFill>
              </a:rPr>
              <a:t>       《</a:t>
            </a:r>
            <a:r>
              <a:rPr lang="zh-CN" altLang="en-US" sz="1805" b="1">
                <a:solidFill>
                  <a:prstClr val="black"/>
                </a:solidFill>
              </a:rPr>
              <a:t>中国共产党党员领导干部廉洁从政若干准则</a:t>
            </a:r>
            <a:r>
              <a:rPr lang="en-US" altLang="zh-CN" sz="1805" b="1">
                <a:solidFill>
                  <a:prstClr val="black"/>
                </a:solidFill>
              </a:rPr>
              <a:t>》</a:t>
            </a:r>
            <a:r>
              <a:rPr lang="zh-CN" altLang="en-US" sz="1805" b="1">
                <a:solidFill>
                  <a:prstClr val="black"/>
                </a:solidFill>
              </a:rPr>
              <a:t>是党中央为加强党员领导干部廉洁自律工作采取的重要举措。</a:t>
            </a:r>
          </a:p>
          <a:p>
            <a:pPr algn="just" defTabSz="120008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5" b="1">
                <a:solidFill>
                  <a:prstClr val="black"/>
                </a:solidFill>
              </a:rPr>
              <a:t>      《</a:t>
            </a:r>
            <a:r>
              <a:rPr lang="zh-CN" altLang="en-US" sz="1805" b="1">
                <a:solidFill>
                  <a:prstClr val="black"/>
                </a:solidFill>
              </a:rPr>
              <a:t>廉政准则</a:t>
            </a:r>
            <a:r>
              <a:rPr lang="en-US" altLang="zh-CN" sz="1805" b="1">
                <a:solidFill>
                  <a:prstClr val="black"/>
                </a:solidFill>
              </a:rPr>
              <a:t>》</a:t>
            </a:r>
            <a:r>
              <a:rPr lang="zh-CN" altLang="en-US" sz="1805" b="1">
                <a:solidFill>
                  <a:prstClr val="black"/>
                </a:solidFill>
              </a:rPr>
              <a:t>在禁止</a:t>
            </a:r>
            <a:r>
              <a:rPr lang="en-US" altLang="zh-CN" sz="1805" b="1">
                <a:solidFill>
                  <a:prstClr val="black"/>
                </a:solidFill>
              </a:rPr>
              <a:t>"</a:t>
            </a:r>
            <a:r>
              <a:rPr lang="zh-CN" altLang="en-US" sz="1805" b="1">
                <a:solidFill>
                  <a:prstClr val="black"/>
                </a:solidFill>
              </a:rPr>
              <a:t>利用职权和职务上的影响谋取不正当利益</a:t>
            </a:r>
            <a:r>
              <a:rPr lang="en-US" altLang="zh-CN" sz="1805" b="1">
                <a:solidFill>
                  <a:prstClr val="black"/>
                </a:solidFill>
              </a:rPr>
              <a:t>"</a:t>
            </a:r>
            <a:r>
              <a:rPr lang="zh-CN" altLang="en-US" sz="1805" b="1">
                <a:solidFill>
                  <a:prstClr val="black"/>
                </a:solidFill>
              </a:rPr>
              <a:t>等</a:t>
            </a:r>
            <a:r>
              <a:rPr lang="en-US" altLang="zh-CN" sz="1805" b="1">
                <a:solidFill>
                  <a:prstClr val="black"/>
                </a:solidFill>
              </a:rPr>
              <a:t>8</a:t>
            </a:r>
            <a:r>
              <a:rPr lang="zh-CN" altLang="en-US" sz="1805" b="1">
                <a:solidFill>
                  <a:prstClr val="black"/>
                </a:solidFill>
              </a:rPr>
              <a:t>个方面对党员领导干部提出了</a:t>
            </a:r>
            <a:r>
              <a:rPr lang="en-US" altLang="zh-CN" sz="1805" b="1">
                <a:solidFill>
                  <a:prstClr val="black"/>
                </a:solidFill>
              </a:rPr>
              <a:t>52</a:t>
            </a:r>
            <a:r>
              <a:rPr lang="zh-CN" altLang="en-US" sz="1805" b="1">
                <a:solidFill>
                  <a:prstClr val="black"/>
                </a:solidFill>
              </a:rPr>
              <a:t>个</a:t>
            </a:r>
            <a:r>
              <a:rPr lang="en-US" altLang="zh-CN" sz="1805" b="1">
                <a:solidFill>
                  <a:prstClr val="black"/>
                </a:solidFill>
              </a:rPr>
              <a:t>"</a:t>
            </a:r>
            <a:r>
              <a:rPr lang="zh-CN" altLang="en-US" sz="1805" b="1">
                <a:solidFill>
                  <a:prstClr val="black"/>
                </a:solidFill>
              </a:rPr>
              <a:t>不准</a:t>
            </a:r>
            <a:r>
              <a:rPr lang="en-US" altLang="zh-CN" sz="1805" b="1">
                <a:solidFill>
                  <a:prstClr val="black"/>
                </a:solidFill>
              </a:rPr>
              <a:t>"</a:t>
            </a:r>
            <a:r>
              <a:rPr lang="zh-CN" altLang="en-US" sz="1805" b="1">
                <a:solidFill>
                  <a:prstClr val="black"/>
                </a:solidFill>
              </a:rPr>
              <a:t>，规范了党员领导干部的廉洁从政行为，并充实完善了相应的实施与监督制度，是一部规范党员领导干部廉洁从政行为的基础性法规。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5066244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6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16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6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6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6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6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516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123" grpId="0" animBg="1"/>
      <p:bldP spid="3" grpId="0"/>
      <p:bldP spid="5161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8B07B8E0-9659-4CBF-9568-3D4C049F4EBC}"/>
              </a:ext>
            </a:extLst>
          </p:cNvPr>
          <p:cNvGrpSpPr>
            <a:grpSpLocks/>
          </p:cNvGrpSpPr>
          <p:nvPr/>
        </p:nvGrpSpPr>
        <p:grpSpPr bwMode="auto">
          <a:xfrm>
            <a:off x="1265672" y="2730307"/>
            <a:ext cx="1661581" cy="720974"/>
            <a:chOff x="3635896" y="1427745"/>
            <a:chExt cx="540000" cy="540000"/>
          </a:xfrm>
        </p:grpSpPr>
        <p:sp>
          <p:nvSpPr>
            <p:cNvPr id="24594" name="矩形 70">
              <a:extLst>
                <a:ext uri="{FF2B5EF4-FFF2-40B4-BE49-F238E27FC236}">
                  <a16:creationId xmlns="" xmlns:a16="http://schemas.microsoft.com/office/drawing/2014/main" id="{1D6071E3-E28D-4C36-981F-9C332F1FC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5896" y="1427745"/>
              <a:ext cx="540000" cy="540000"/>
            </a:xfrm>
            <a:prstGeom prst="rect">
              <a:avLst/>
            </a:prstGeom>
            <a:solidFill>
              <a:srgbClr val="C00000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20074" tIns="60037" rIns="120074" bIns="60037" anchor="ctr"/>
            <a:lstStyle>
              <a:lvl1pPr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0008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5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595" name="TextBox 45">
              <a:extLst>
                <a:ext uri="{FF2B5EF4-FFF2-40B4-BE49-F238E27FC236}">
                  <a16:creationId xmlns="" xmlns:a16="http://schemas.microsoft.com/office/drawing/2014/main" id="{204A92D4-0610-406A-80EC-16501C8267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5896" y="1502844"/>
              <a:ext cx="540000" cy="388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0074" tIns="60037" rIns="120074" bIns="60037" anchor="ctr">
              <a:spAutoFit/>
            </a:bodyPr>
            <a:lstStyle>
              <a:lvl1pPr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0008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07">
                  <a:solidFill>
                    <a:srgbClr val="FFF2C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第一条</a:t>
              </a:r>
            </a:p>
          </p:txBody>
        </p:sp>
      </p:grpSp>
      <p:sp>
        <p:nvSpPr>
          <p:cNvPr id="518155" name="矩形 74">
            <a:extLst>
              <a:ext uri="{FF2B5EF4-FFF2-40B4-BE49-F238E27FC236}">
                <a16:creationId xmlns="" xmlns:a16="http://schemas.microsoft.com/office/drawing/2014/main" id="{36F13E6D-7657-4A06-B82E-06CD84DF27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0493" y="2801928"/>
            <a:ext cx="7691974" cy="627072"/>
          </a:xfrm>
          <a:prstGeom prst="rect">
            <a:avLst/>
          </a:prstGeom>
          <a:noFill/>
          <a:ln w="19050" algn="ctr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0008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6" b="1">
                <a:solidFill>
                  <a:prstClr val="black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坚持公私分明，先公后私，克己奉公。</a:t>
            </a:r>
          </a:p>
        </p:txBody>
      </p:sp>
      <p:grpSp>
        <p:nvGrpSpPr>
          <p:cNvPr id="518156" name="组合 9">
            <a:extLst>
              <a:ext uri="{FF2B5EF4-FFF2-40B4-BE49-F238E27FC236}">
                <a16:creationId xmlns="" xmlns:a16="http://schemas.microsoft.com/office/drawing/2014/main" id="{F575B42C-BC7C-40BF-8CB4-4B5EDAE8E263}"/>
              </a:ext>
            </a:extLst>
          </p:cNvPr>
          <p:cNvGrpSpPr>
            <a:grpSpLocks/>
          </p:cNvGrpSpPr>
          <p:nvPr/>
        </p:nvGrpSpPr>
        <p:grpSpPr bwMode="auto">
          <a:xfrm>
            <a:off x="1265672" y="3596112"/>
            <a:ext cx="1661581" cy="719382"/>
            <a:chOff x="3635896" y="2037782"/>
            <a:chExt cx="540000" cy="540000"/>
          </a:xfrm>
        </p:grpSpPr>
        <p:sp>
          <p:nvSpPr>
            <p:cNvPr id="24592" name="矩形 120">
              <a:extLst>
                <a:ext uri="{FF2B5EF4-FFF2-40B4-BE49-F238E27FC236}">
                  <a16:creationId xmlns="" xmlns:a16="http://schemas.microsoft.com/office/drawing/2014/main" id="{F8C19AD7-1E93-40EC-A122-6DED30059F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5896" y="2037782"/>
              <a:ext cx="540000" cy="540000"/>
            </a:xfrm>
            <a:prstGeom prst="rect">
              <a:avLst/>
            </a:prstGeom>
            <a:solidFill>
              <a:srgbClr val="C00000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20074" tIns="60037" rIns="120074" bIns="60037" anchor="ctr"/>
            <a:lstStyle>
              <a:lvl1pPr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0008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5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593" name="TextBox 45">
              <a:extLst>
                <a:ext uri="{FF2B5EF4-FFF2-40B4-BE49-F238E27FC236}">
                  <a16:creationId xmlns="" xmlns:a16="http://schemas.microsoft.com/office/drawing/2014/main" id="{328D0EAF-D44B-4B9F-8348-DC3418019A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5896" y="2113047"/>
              <a:ext cx="540000" cy="38947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0074" tIns="60037" rIns="120074" bIns="60037" anchor="ctr">
              <a:spAutoFit/>
            </a:bodyPr>
            <a:lstStyle>
              <a:lvl1pPr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0008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07">
                  <a:solidFill>
                    <a:srgbClr val="FFF2C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第二条</a:t>
              </a:r>
            </a:p>
          </p:txBody>
        </p:sp>
      </p:grpSp>
      <p:sp>
        <p:nvSpPr>
          <p:cNvPr id="518159" name="矩形 119">
            <a:extLst>
              <a:ext uri="{FF2B5EF4-FFF2-40B4-BE49-F238E27FC236}">
                <a16:creationId xmlns="" xmlns:a16="http://schemas.microsoft.com/office/drawing/2014/main" id="{43FD699B-F3CC-4715-A4F5-201B09B05F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0493" y="3667732"/>
            <a:ext cx="7676059" cy="623889"/>
          </a:xfrm>
          <a:prstGeom prst="rect">
            <a:avLst/>
          </a:prstGeom>
          <a:noFill/>
          <a:ln w="19050" algn="ctr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0008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6" b="1">
                <a:solidFill>
                  <a:prstClr val="black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坚持崇廉拒腐，清白做人，干净做事。</a:t>
            </a:r>
          </a:p>
        </p:txBody>
      </p:sp>
      <p:grpSp>
        <p:nvGrpSpPr>
          <p:cNvPr id="518160" name="组合 10">
            <a:extLst>
              <a:ext uri="{FF2B5EF4-FFF2-40B4-BE49-F238E27FC236}">
                <a16:creationId xmlns="" xmlns:a16="http://schemas.microsoft.com/office/drawing/2014/main" id="{B3971B3E-30EE-48A2-96C6-140072F8F9F9}"/>
              </a:ext>
            </a:extLst>
          </p:cNvPr>
          <p:cNvGrpSpPr>
            <a:grpSpLocks/>
          </p:cNvGrpSpPr>
          <p:nvPr/>
        </p:nvGrpSpPr>
        <p:grpSpPr bwMode="auto">
          <a:xfrm>
            <a:off x="1265672" y="4461917"/>
            <a:ext cx="1661581" cy="717791"/>
            <a:chOff x="3635896" y="2647819"/>
            <a:chExt cx="540000" cy="540000"/>
          </a:xfrm>
        </p:grpSpPr>
        <p:sp>
          <p:nvSpPr>
            <p:cNvPr id="24590" name="矩形 125">
              <a:extLst>
                <a:ext uri="{FF2B5EF4-FFF2-40B4-BE49-F238E27FC236}">
                  <a16:creationId xmlns="" xmlns:a16="http://schemas.microsoft.com/office/drawing/2014/main" id="{6B982AB2-996C-47D0-89E0-BC7F93B56C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5896" y="2647819"/>
              <a:ext cx="540000" cy="540000"/>
            </a:xfrm>
            <a:prstGeom prst="rect">
              <a:avLst/>
            </a:prstGeom>
            <a:solidFill>
              <a:srgbClr val="C00000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20074" tIns="60037" rIns="120074" bIns="60037" anchor="ctr"/>
            <a:lstStyle>
              <a:lvl1pPr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0008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5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591" name="TextBox 45">
              <a:extLst>
                <a:ext uri="{FF2B5EF4-FFF2-40B4-BE49-F238E27FC236}">
                  <a16:creationId xmlns="" xmlns:a16="http://schemas.microsoft.com/office/drawing/2014/main" id="{4064FEA3-2C1F-413E-84A7-B944FD955E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5896" y="2722054"/>
              <a:ext cx="540000" cy="39033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0074" tIns="60037" rIns="120074" bIns="60037" anchor="ctr">
              <a:spAutoFit/>
            </a:bodyPr>
            <a:lstStyle>
              <a:lvl1pPr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0008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07">
                  <a:solidFill>
                    <a:srgbClr val="FFF2C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第三条</a:t>
              </a:r>
            </a:p>
          </p:txBody>
        </p:sp>
      </p:grpSp>
      <p:sp>
        <p:nvSpPr>
          <p:cNvPr id="518163" name="矩形 124">
            <a:extLst>
              <a:ext uri="{FF2B5EF4-FFF2-40B4-BE49-F238E27FC236}">
                <a16:creationId xmlns="" xmlns:a16="http://schemas.microsoft.com/office/drawing/2014/main" id="{38E2F621-AE7F-4416-B422-0AF68D5081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0493" y="4535127"/>
            <a:ext cx="7691974" cy="623889"/>
          </a:xfrm>
          <a:prstGeom prst="rect">
            <a:avLst/>
          </a:prstGeom>
          <a:noFill/>
          <a:ln w="19050" algn="ctr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0008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6" b="1">
                <a:solidFill>
                  <a:prstClr val="black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坚持尚俭戒奢，艰苦朴素，勤俭节约。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ABBF1608-81FC-4A86-B4E3-F0A08E8E1A85}"/>
              </a:ext>
            </a:extLst>
          </p:cNvPr>
          <p:cNvGrpSpPr>
            <a:grpSpLocks/>
          </p:cNvGrpSpPr>
          <p:nvPr/>
        </p:nvGrpSpPr>
        <p:grpSpPr bwMode="auto">
          <a:xfrm>
            <a:off x="1265672" y="5329313"/>
            <a:ext cx="1661581" cy="717790"/>
            <a:chOff x="3635896" y="3257856"/>
            <a:chExt cx="540000" cy="540000"/>
          </a:xfrm>
        </p:grpSpPr>
        <p:sp>
          <p:nvSpPr>
            <p:cNvPr id="24588" name="矩形 130">
              <a:extLst>
                <a:ext uri="{FF2B5EF4-FFF2-40B4-BE49-F238E27FC236}">
                  <a16:creationId xmlns="" xmlns:a16="http://schemas.microsoft.com/office/drawing/2014/main" id="{290B1289-30D0-4F80-9BF7-95193C4D55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5896" y="3257856"/>
              <a:ext cx="540000" cy="540000"/>
            </a:xfrm>
            <a:prstGeom prst="rect">
              <a:avLst/>
            </a:prstGeom>
            <a:solidFill>
              <a:srgbClr val="C00000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20074" tIns="60037" rIns="120074" bIns="60037" anchor="ctr"/>
            <a:lstStyle>
              <a:lvl1pPr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0008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5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589" name="TextBox 45">
              <a:extLst>
                <a:ext uri="{FF2B5EF4-FFF2-40B4-BE49-F238E27FC236}">
                  <a16:creationId xmlns="" xmlns:a16="http://schemas.microsoft.com/office/drawing/2014/main" id="{A32CE71A-3631-497B-8495-4224A89236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5896" y="3332091"/>
              <a:ext cx="540000" cy="390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0074" tIns="60037" rIns="120074" bIns="60037" anchor="ctr">
              <a:spAutoFit/>
            </a:bodyPr>
            <a:lstStyle>
              <a:lvl1pPr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0008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07">
                  <a:solidFill>
                    <a:srgbClr val="FFF2C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第四条</a:t>
              </a:r>
            </a:p>
          </p:txBody>
        </p:sp>
      </p:grpSp>
      <p:sp>
        <p:nvSpPr>
          <p:cNvPr id="518167" name="矩形 129">
            <a:extLst>
              <a:ext uri="{FF2B5EF4-FFF2-40B4-BE49-F238E27FC236}">
                <a16:creationId xmlns="" xmlns:a16="http://schemas.microsoft.com/office/drawing/2014/main" id="{AFC774CD-C1F9-4183-8EBA-8F52ACF0B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0493" y="5400932"/>
            <a:ext cx="7691974" cy="623889"/>
          </a:xfrm>
          <a:prstGeom prst="rect">
            <a:avLst/>
          </a:prstGeom>
          <a:noFill/>
          <a:ln w="19050" algn="ctr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0008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6" b="1">
                <a:solidFill>
                  <a:prstClr val="black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第四条 坚持吃苦在前，享受在后，甘于奉献。</a:t>
            </a:r>
          </a:p>
        </p:txBody>
      </p:sp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545D3D00-84AA-47AD-A25D-EFB34A290CE9}"/>
              </a:ext>
            </a:extLst>
          </p:cNvPr>
          <p:cNvSpPr/>
          <p:nvPr/>
        </p:nvSpPr>
        <p:spPr>
          <a:xfrm>
            <a:off x="2985272" y="1410932"/>
            <a:ext cx="6117902" cy="739175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89000">
                <a:srgbClr val="C00000"/>
              </a:gs>
              <a:gs pos="35000">
                <a:srgbClr val="FF3300"/>
              </a:gs>
            </a:gsLst>
            <a:lin ang="5400000" scaled="1"/>
          </a:gradFill>
          <a:ln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6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4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" name="TextBox 18">
            <a:extLst>
              <a:ext uri="{FF2B5EF4-FFF2-40B4-BE49-F238E27FC236}">
                <a16:creationId xmlns="" xmlns:a16="http://schemas.microsoft.com/office/drawing/2014/main" id="{7B4F0F97-CCD1-45E6-A3FE-707CEA7459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265" y="1458607"/>
            <a:ext cx="5525469" cy="641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60088" tIns="80044" rIns="160088" bIns="80044">
            <a:spAutoFit/>
          </a:bodyPr>
          <a:lstStyle>
            <a:lvl1pPr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198496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108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《</a:t>
            </a:r>
            <a:r>
              <a:rPr lang="zh-CN" altLang="en-US" sz="3108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中国共产党廉洁自律准则</a:t>
            </a:r>
            <a:r>
              <a:rPr lang="en-US" altLang="zh-CN" sz="3108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》</a:t>
            </a:r>
            <a:endParaRPr lang="zh-CN" altLang="en-US" sz="3108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大黑简体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40661342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250"/>
                                        <p:tgtEl>
                                          <p:spTgt spid="518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05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518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518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518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518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5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518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518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518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518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518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5181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518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83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1250"/>
                                        <p:tgtEl>
                                          <p:spTgt spid="518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955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10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518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5" grpId="0" animBg="1"/>
      <p:bldP spid="518159" grpId="0" animBg="1"/>
      <p:bldP spid="518163" grpId="0" animBg="1"/>
      <p:bldP spid="518167" grpId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20359EA0-0952-4C4B-AD53-590F7907B830}"/>
              </a:ext>
            </a:extLst>
          </p:cNvPr>
          <p:cNvGrpSpPr>
            <a:grpSpLocks/>
          </p:cNvGrpSpPr>
          <p:nvPr/>
        </p:nvGrpSpPr>
        <p:grpSpPr bwMode="auto">
          <a:xfrm>
            <a:off x="1259272" y="2057878"/>
            <a:ext cx="1661581" cy="720973"/>
            <a:chOff x="3635896" y="1427745"/>
            <a:chExt cx="540000" cy="540000"/>
          </a:xfrm>
          <a:noFill/>
        </p:grpSpPr>
        <p:sp>
          <p:nvSpPr>
            <p:cNvPr id="26642" name="矩形 70">
              <a:extLst>
                <a:ext uri="{FF2B5EF4-FFF2-40B4-BE49-F238E27FC236}">
                  <a16:creationId xmlns="" xmlns:a16="http://schemas.microsoft.com/office/drawing/2014/main" id="{BA9F8DD7-9B1E-48DC-96FD-F7FAD4AAE4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5896" y="1427745"/>
              <a:ext cx="540000" cy="540000"/>
            </a:xfrm>
            <a:prstGeom prst="rect">
              <a:avLst/>
            </a:prstGeom>
            <a:solidFill>
              <a:srgbClr val="C00000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20074" tIns="60037" rIns="120074" bIns="60037" anchor="ctr"/>
            <a:lstStyle>
              <a:lvl1pPr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0008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5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643" name="TextBox 45">
              <a:extLst>
                <a:ext uri="{FF2B5EF4-FFF2-40B4-BE49-F238E27FC236}">
                  <a16:creationId xmlns="" xmlns:a16="http://schemas.microsoft.com/office/drawing/2014/main" id="{0056DFA2-E512-4A95-833D-8750C64C46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5896" y="1502844"/>
              <a:ext cx="540000" cy="388610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0074" tIns="60037" rIns="120074" bIns="60037" anchor="ctr">
              <a:spAutoFit/>
            </a:bodyPr>
            <a:lstStyle>
              <a:lvl1pPr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0008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07" dirty="0">
                  <a:solidFill>
                    <a:srgbClr val="FFF2C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第五条</a:t>
              </a:r>
            </a:p>
          </p:txBody>
        </p:sp>
      </p:grpSp>
      <p:sp>
        <p:nvSpPr>
          <p:cNvPr id="522248" name="矩形 74">
            <a:extLst>
              <a:ext uri="{FF2B5EF4-FFF2-40B4-BE49-F238E27FC236}">
                <a16:creationId xmlns="" xmlns:a16="http://schemas.microsoft.com/office/drawing/2014/main" id="{0FDBF0EB-EE9E-4F03-97C9-150BD9750B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4093" y="2129497"/>
            <a:ext cx="7691973" cy="627072"/>
          </a:xfrm>
          <a:prstGeom prst="rect">
            <a:avLst/>
          </a:prstGeom>
          <a:noFill/>
          <a:ln w="19050" algn="ctr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0008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6" b="1">
                <a:solidFill>
                  <a:prstClr val="black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廉洁从政，自觉保持人民公仆本色。</a:t>
            </a:r>
          </a:p>
        </p:txBody>
      </p:sp>
      <p:grpSp>
        <p:nvGrpSpPr>
          <p:cNvPr id="522249" name="组合 9">
            <a:extLst>
              <a:ext uri="{FF2B5EF4-FFF2-40B4-BE49-F238E27FC236}">
                <a16:creationId xmlns="" xmlns:a16="http://schemas.microsoft.com/office/drawing/2014/main" id="{1648877F-3798-4214-9770-BB0E715CB4CC}"/>
              </a:ext>
            </a:extLst>
          </p:cNvPr>
          <p:cNvGrpSpPr>
            <a:grpSpLocks/>
          </p:cNvGrpSpPr>
          <p:nvPr/>
        </p:nvGrpSpPr>
        <p:grpSpPr bwMode="auto">
          <a:xfrm>
            <a:off x="1259272" y="2923682"/>
            <a:ext cx="1661581" cy="719382"/>
            <a:chOff x="3635896" y="2037782"/>
            <a:chExt cx="540000" cy="540000"/>
          </a:xfrm>
          <a:solidFill>
            <a:srgbClr val="C00000"/>
          </a:solidFill>
        </p:grpSpPr>
        <p:sp>
          <p:nvSpPr>
            <p:cNvPr id="26640" name="矩形 120">
              <a:extLst>
                <a:ext uri="{FF2B5EF4-FFF2-40B4-BE49-F238E27FC236}">
                  <a16:creationId xmlns="" xmlns:a16="http://schemas.microsoft.com/office/drawing/2014/main" id="{2357D48E-EC3C-4E8F-8B70-59C104AD1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5896" y="2037782"/>
              <a:ext cx="540000" cy="540000"/>
            </a:xfrm>
            <a:prstGeom prst="rect">
              <a:avLst/>
            </a:prstGeom>
            <a:grpFill/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20074" tIns="60037" rIns="120074" bIns="60037" anchor="ctr"/>
            <a:lstStyle>
              <a:lvl1pPr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0008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5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641" name="TextBox 45">
              <a:extLst>
                <a:ext uri="{FF2B5EF4-FFF2-40B4-BE49-F238E27FC236}">
                  <a16:creationId xmlns="" xmlns:a16="http://schemas.microsoft.com/office/drawing/2014/main" id="{EB5A1496-E140-4DF8-AC8C-A9264C72BD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5896" y="2113047"/>
              <a:ext cx="540000" cy="38947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0074" tIns="60037" rIns="120074" bIns="60037" anchor="ctr">
              <a:spAutoFit/>
            </a:bodyPr>
            <a:lstStyle>
              <a:lvl1pPr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0008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07">
                  <a:solidFill>
                    <a:srgbClr val="FFF2C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第六条</a:t>
              </a:r>
            </a:p>
          </p:txBody>
        </p:sp>
      </p:grpSp>
      <p:sp>
        <p:nvSpPr>
          <p:cNvPr id="522252" name="矩形 119">
            <a:extLst>
              <a:ext uri="{FF2B5EF4-FFF2-40B4-BE49-F238E27FC236}">
                <a16:creationId xmlns="" xmlns:a16="http://schemas.microsoft.com/office/drawing/2014/main" id="{E3C9A743-828D-4901-A60C-072608A3ED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4093" y="2995301"/>
            <a:ext cx="7676058" cy="623889"/>
          </a:xfrm>
          <a:prstGeom prst="rect">
            <a:avLst/>
          </a:prstGeom>
          <a:noFill/>
          <a:ln w="19050" algn="ctr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0008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6" b="1">
                <a:solidFill>
                  <a:prstClr val="black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廉洁用权，自觉维护人民根本利益。</a:t>
            </a:r>
          </a:p>
        </p:txBody>
      </p:sp>
      <p:grpSp>
        <p:nvGrpSpPr>
          <p:cNvPr id="522253" name="组合 10">
            <a:extLst>
              <a:ext uri="{FF2B5EF4-FFF2-40B4-BE49-F238E27FC236}">
                <a16:creationId xmlns="" xmlns:a16="http://schemas.microsoft.com/office/drawing/2014/main" id="{3AB81B01-B481-4476-9E6F-89555BF1D470}"/>
              </a:ext>
            </a:extLst>
          </p:cNvPr>
          <p:cNvGrpSpPr>
            <a:grpSpLocks/>
          </p:cNvGrpSpPr>
          <p:nvPr/>
        </p:nvGrpSpPr>
        <p:grpSpPr bwMode="auto">
          <a:xfrm>
            <a:off x="1259272" y="3789487"/>
            <a:ext cx="1661581" cy="717790"/>
            <a:chOff x="3635896" y="2647819"/>
            <a:chExt cx="540000" cy="540000"/>
          </a:xfrm>
          <a:noFill/>
        </p:grpSpPr>
        <p:sp>
          <p:nvSpPr>
            <p:cNvPr id="26638" name="矩形 125">
              <a:extLst>
                <a:ext uri="{FF2B5EF4-FFF2-40B4-BE49-F238E27FC236}">
                  <a16:creationId xmlns="" xmlns:a16="http://schemas.microsoft.com/office/drawing/2014/main" id="{7422652C-5BC5-4AD3-AB12-A79BC3B4D8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5896" y="2647819"/>
              <a:ext cx="540000" cy="540000"/>
            </a:xfrm>
            <a:prstGeom prst="rect">
              <a:avLst/>
            </a:prstGeom>
            <a:solidFill>
              <a:srgbClr val="C00000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20074" tIns="60037" rIns="120074" bIns="60037" anchor="ctr"/>
            <a:lstStyle>
              <a:lvl1pPr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0008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5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639" name="TextBox 45">
              <a:extLst>
                <a:ext uri="{FF2B5EF4-FFF2-40B4-BE49-F238E27FC236}">
                  <a16:creationId xmlns="" xmlns:a16="http://schemas.microsoft.com/office/drawing/2014/main" id="{9C8792D9-1020-4C2A-87C9-37339DC9D7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5896" y="2722054"/>
              <a:ext cx="540000" cy="39033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0074" tIns="60037" rIns="120074" bIns="60037" anchor="ctr">
              <a:spAutoFit/>
            </a:bodyPr>
            <a:lstStyle>
              <a:lvl1pPr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0008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07">
                  <a:solidFill>
                    <a:srgbClr val="FFF2C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第七条</a:t>
              </a:r>
            </a:p>
          </p:txBody>
        </p:sp>
      </p:grpSp>
      <p:sp>
        <p:nvSpPr>
          <p:cNvPr id="522256" name="矩形 124">
            <a:extLst>
              <a:ext uri="{FF2B5EF4-FFF2-40B4-BE49-F238E27FC236}">
                <a16:creationId xmlns="" xmlns:a16="http://schemas.microsoft.com/office/drawing/2014/main" id="{C60D8166-DE7D-4FAE-9709-F4E1C68405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4093" y="3862698"/>
            <a:ext cx="7691973" cy="623889"/>
          </a:xfrm>
          <a:prstGeom prst="rect">
            <a:avLst/>
          </a:prstGeom>
          <a:noFill/>
          <a:ln w="19050" algn="ctr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0008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6" b="1">
                <a:solidFill>
                  <a:prstClr val="black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廉洁修身，自觉提升思想道德境界。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498C3307-0DB8-4A5A-8FAE-E42D2395700F}"/>
              </a:ext>
            </a:extLst>
          </p:cNvPr>
          <p:cNvGrpSpPr>
            <a:grpSpLocks/>
          </p:cNvGrpSpPr>
          <p:nvPr/>
        </p:nvGrpSpPr>
        <p:grpSpPr bwMode="auto">
          <a:xfrm>
            <a:off x="1259272" y="4656883"/>
            <a:ext cx="1661581" cy="717791"/>
            <a:chOff x="3635896" y="3257856"/>
            <a:chExt cx="540000" cy="540000"/>
          </a:xfrm>
          <a:solidFill>
            <a:srgbClr val="C00000"/>
          </a:solidFill>
        </p:grpSpPr>
        <p:sp>
          <p:nvSpPr>
            <p:cNvPr id="26636" name="矩形 130">
              <a:extLst>
                <a:ext uri="{FF2B5EF4-FFF2-40B4-BE49-F238E27FC236}">
                  <a16:creationId xmlns="" xmlns:a16="http://schemas.microsoft.com/office/drawing/2014/main" id="{7A3F6B3E-2725-4BA1-8F10-5E55B5221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5896" y="3257856"/>
              <a:ext cx="540000" cy="540000"/>
            </a:xfrm>
            <a:prstGeom prst="rect">
              <a:avLst/>
            </a:prstGeom>
            <a:grpFill/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20074" tIns="60037" rIns="120074" bIns="60037" anchor="ctr"/>
            <a:lstStyle>
              <a:lvl1pPr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0008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5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637" name="TextBox 45">
              <a:extLst>
                <a:ext uri="{FF2B5EF4-FFF2-40B4-BE49-F238E27FC236}">
                  <a16:creationId xmlns="" xmlns:a16="http://schemas.microsoft.com/office/drawing/2014/main" id="{B44B5985-68AE-4184-82D8-68523B5DFA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5896" y="3332091"/>
              <a:ext cx="540000" cy="390333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0074" tIns="60037" rIns="120074" bIns="60037" anchor="ctr">
              <a:spAutoFit/>
            </a:bodyPr>
            <a:lstStyle>
              <a:lvl1pPr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196975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969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0008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07">
                  <a:solidFill>
                    <a:srgbClr val="FFF2CC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第八条</a:t>
              </a:r>
            </a:p>
          </p:txBody>
        </p:sp>
      </p:grpSp>
      <p:sp>
        <p:nvSpPr>
          <p:cNvPr id="522260" name="矩形 129">
            <a:extLst>
              <a:ext uri="{FF2B5EF4-FFF2-40B4-BE49-F238E27FC236}">
                <a16:creationId xmlns="" xmlns:a16="http://schemas.microsoft.com/office/drawing/2014/main" id="{99ACE8FF-A896-4DF5-92D3-BCE31834D7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4093" y="4728503"/>
            <a:ext cx="7691973" cy="623889"/>
          </a:xfrm>
          <a:prstGeom prst="rect">
            <a:avLst/>
          </a:prstGeom>
          <a:noFill/>
          <a:ln w="19050" algn="ctr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0008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6" b="1">
                <a:solidFill>
                  <a:prstClr val="black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廉洁齐家，自觉带头树立良好家风。</a:t>
            </a:r>
          </a:p>
        </p:txBody>
      </p:sp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64BE9CFF-3C40-4968-B90B-5D0F7CF39956}"/>
              </a:ext>
            </a:extLst>
          </p:cNvPr>
          <p:cNvSpPr/>
          <p:nvPr/>
        </p:nvSpPr>
        <p:spPr>
          <a:xfrm>
            <a:off x="2932551" y="420242"/>
            <a:ext cx="6117902" cy="739174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89000">
                <a:srgbClr val="C00000"/>
              </a:gs>
              <a:gs pos="35000">
                <a:srgbClr val="FF3300"/>
              </a:gs>
            </a:gsLst>
            <a:lin ang="5400000" scaled="1"/>
          </a:gradFill>
          <a:ln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6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4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" name="TextBox 18">
            <a:extLst>
              <a:ext uri="{FF2B5EF4-FFF2-40B4-BE49-F238E27FC236}">
                <a16:creationId xmlns="" xmlns:a16="http://schemas.microsoft.com/office/drawing/2014/main" id="{4EF2F79D-98DC-419C-8E93-A0EBD64B78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0544" y="485424"/>
            <a:ext cx="5525469" cy="641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60088" tIns="80044" rIns="160088" bIns="80044">
            <a:spAutoFit/>
          </a:bodyPr>
          <a:lstStyle>
            <a:lvl1pPr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198496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《</a:t>
            </a:r>
            <a:r>
              <a:rPr lang="zh-CN" altLang="en-US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中国共产党廉洁自律准则</a:t>
            </a:r>
            <a:r>
              <a:rPr lang="en-US" altLang="zh-CN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》</a:t>
            </a:r>
            <a:endParaRPr lang="zh-CN" altLang="en-US" sz="3108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大黑简体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6478400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250"/>
                                        <p:tgtEl>
                                          <p:spTgt spid="522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05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522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522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5222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522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5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522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522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522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522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522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5222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522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83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1250"/>
                                        <p:tgtEl>
                                          <p:spTgt spid="522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955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10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522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48" grpId="0" animBg="1"/>
      <p:bldP spid="522252" grpId="0" animBg="1"/>
      <p:bldP spid="522256" grpId="0" animBg="1"/>
      <p:bldP spid="522260" grpId="0" animBg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354" name="矩形 39">
            <a:extLst>
              <a:ext uri="{FF2B5EF4-FFF2-40B4-BE49-F238E27FC236}">
                <a16:creationId xmlns="" xmlns:a16="http://schemas.microsoft.com/office/drawing/2014/main" id="{1F6FC032-2C12-4567-9426-9FE793CE8B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6034" y="2356496"/>
            <a:ext cx="8591201" cy="4187374"/>
          </a:xfrm>
          <a:prstGeom prst="rect">
            <a:avLst/>
          </a:prstGeom>
          <a:noFill/>
          <a:ln w="25400" algn="ctr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00087" fontAlgn="base">
              <a:spcBef>
                <a:spcPct val="0"/>
              </a:spcBef>
              <a:spcAft>
                <a:spcPct val="0"/>
              </a:spcAft>
            </a:pPr>
            <a:endParaRPr lang="zh-CN" altLang="en-US" sz="2105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39355" name="圆角矩形 3">
            <a:extLst>
              <a:ext uri="{FF2B5EF4-FFF2-40B4-BE49-F238E27FC236}">
                <a16:creationId xmlns="" xmlns:a16="http://schemas.microsoft.com/office/drawing/2014/main" id="{73F2DA68-874E-4E6E-B735-ACF33537C4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833" y="2861017"/>
            <a:ext cx="3003259" cy="2591048"/>
          </a:xfrm>
          <a:prstGeom prst="roundRect">
            <a:avLst>
              <a:gd name="adj" fmla="val 13185"/>
            </a:avLst>
          </a:prstGeom>
          <a:solidFill>
            <a:srgbClr val="FF3300"/>
          </a:solidFill>
          <a:ln w="28575" algn="ctr">
            <a:solidFill>
              <a:schemeClr val="bg1"/>
            </a:solidFill>
            <a:miter lim="800000"/>
            <a:headEnd/>
            <a:tailEnd/>
          </a:ln>
          <a:effectLst>
            <a:outerShdw dist="63500" dir="2700000" algn="tl" rotWithShape="0">
              <a:srgbClr val="000000">
                <a:alpha val="39998"/>
              </a:srgbClr>
            </a:outerShdw>
          </a:effec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00087" fontAlgn="base">
              <a:spcBef>
                <a:spcPct val="0"/>
              </a:spcBef>
              <a:spcAft>
                <a:spcPct val="0"/>
              </a:spcAft>
            </a:pPr>
            <a:endParaRPr lang="zh-CN" altLang="en-US" sz="2406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9" name="标题 4">
            <a:extLst>
              <a:ext uri="{FF2B5EF4-FFF2-40B4-BE49-F238E27FC236}">
                <a16:creationId xmlns="" xmlns:a16="http://schemas.microsoft.com/office/drawing/2014/main" id="{41D7E73C-41F3-4D0C-AAC3-3D6015B0656D}"/>
              </a:ext>
            </a:extLst>
          </p:cNvPr>
          <p:cNvSpPr txBox="1">
            <a:spLocks/>
          </p:cNvSpPr>
          <p:nvPr/>
        </p:nvSpPr>
        <p:spPr bwMode="auto">
          <a:xfrm>
            <a:off x="924115" y="3077469"/>
            <a:ext cx="2813865" cy="2237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00087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7921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地位作用</a:t>
            </a:r>
          </a:p>
        </p:txBody>
      </p:sp>
      <p:sp>
        <p:nvSpPr>
          <p:cNvPr id="439357" name="矩形 22">
            <a:extLst>
              <a:ext uri="{FF2B5EF4-FFF2-40B4-BE49-F238E27FC236}">
                <a16:creationId xmlns="" xmlns:a16="http://schemas.microsoft.com/office/drawing/2014/main" id="{24515F8E-410E-4D5B-8F7E-5641305360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3121" y="2428115"/>
            <a:ext cx="7222466" cy="387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0013" tIns="80006" rIns="160013" bIns="80006">
            <a:spAutoFit/>
          </a:bodyPr>
          <a:lstStyle>
            <a:lvl1pPr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1599586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4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1604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4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廉政准则</a:t>
            </a:r>
            <a:r>
              <a:rPr lang="en-US" altLang="zh-CN" sz="1604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4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在党内法规体系中居于重要的地位，主要表现在以下三点：一是效力等级高。按照法规的重要程度和效力等级，党内法规分为章程、准则、条例、规则、规定、办法、细则等七种，</a:t>
            </a:r>
            <a:r>
              <a:rPr lang="en-US" altLang="zh-CN" sz="1604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4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廉政准则</a:t>
            </a:r>
            <a:r>
              <a:rPr lang="en-US" altLang="zh-CN" sz="1604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4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具有仅次于党章的效力等级。二是适用对象重要。</a:t>
            </a:r>
            <a:r>
              <a:rPr lang="en-US" altLang="zh-CN" sz="1604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4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廉政准则</a:t>
            </a:r>
            <a:r>
              <a:rPr lang="en-US" altLang="zh-CN" sz="1604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4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适用对象是县（处）级以上党员领导干部。他们能否做到清正廉洁，直接关系到改革发展稳定大局、人民群众的利益以及党和政府的形象，关系反腐倡廉建设的成效。三是作为廉洁从政行为的基本规范，内容比较全面、系统。</a:t>
            </a:r>
            <a:r>
              <a:rPr lang="en-US" altLang="zh-CN" sz="1604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4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廉政准则</a:t>
            </a:r>
            <a:r>
              <a:rPr lang="en-US" altLang="zh-CN" sz="1604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4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基本涵盖了党员领导干部廉洁从政要求的各个方面，既有正面的原则性要求，又有严格的禁止性规定；既有行为规范，又有明确的教育、监督、预防、惩治制度，在廉洁从政行为规范体系中具有基础性地位。</a:t>
            </a:r>
          </a:p>
        </p:txBody>
      </p:sp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7D7C4073-F9AF-48A2-ADBE-997FDDBF86A7}"/>
              </a:ext>
            </a:extLst>
          </p:cNvPr>
          <p:cNvSpPr/>
          <p:nvPr/>
        </p:nvSpPr>
        <p:spPr>
          <a:xfrm>
            <a:off x="2978271" y="1301985"/>
            <a:ext cx="6117902" cy="739174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89000">
                <a:srgbClr val="C00000"/>
              </a:gs>
              <a:gs pos="35000">
                <a:srgbClr val="FF3300"/>
              </a:gs>
            </a:gsLst>
            <a:lin ang="5400000" scaled="1"/>
          </a:gradFill>
          <a:ln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6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4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" name="TextBox 18">
            <a:extLst>
              <a:ext uri="{FF2B5EF4-FFF2-40B4-BE49-F238E27FC236}">
                <a16:creationId xmlns="" xmlns:a16="http://schemas.microsoft.com/office/drawing/2014/main" id="{4093F73D-C879-49E8-B9EC-A2FF30BA24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8067" y="1351251"/>
            <a:ext cx="5125303" cy="641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60088" tIns="80044" rIns="160088" bIns="80044">
            <a:spAutoFit/>
          </a:bodyPr>
          <a:lstStyle>
            <a:lvl1pPr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198496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《廉政准则》的地位和作用</a:t>
            </a:r>
            <a:endParaRPr lang="zh-CN" altLang="en-US" sz="3108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大黑简体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1311496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275"/>
                            </p:stCondLst>
                            <p:childTnLst>
                              <p:par>
                                <p:cTn id="1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3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3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39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275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275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39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775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9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9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9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9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39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9354" grpId="0" animBg="1"/>
      <p:bldP spid="439355" grpId="0" animBg="1"/>
      <p:bldP spid="39" grpId="0"/>
      <p:bldP spid="439357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3" name="矩形 39">
            <a:extLst>
              <a:ext uri="{FF2B5EF4-FFF2-40B4-BE49-F238E27FC236}">
                <a16:creationId xmlns="" xmlns:a16="http://schemas.microsoft.com/office/drawing/2014/main" id="{F3780211-8554-4355-9DF1-6CB5FA7EEE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4567" y="2309409"/>
            <a:ext cx="9024103" cy="4258995"/>
          </a:xfrm>
          <a:prstGeom prst="rect">
            <a:avLst/>
          </a:prstGeom>
          <a:noFill/>
          <a:ln w="25400" algn="ctr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00087" fontAlgn="base">
              <a:spcBef>
                <a:spcPct val="0"/>
              </a:spcBef>
              <a:spcAft>
                <a:spcPct val="0"/>
              </a:spcAft>
            </a:pPr>
            <a:endParaRPr lang="zh-CN" altLang="en-US" sz="2105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24294" name="圆角矩形 3">
            <a:extLst>
              <a:ext uri="{FF2B5EF4-FFF2-40B4-BE49-F238E27FC236}">
                <a16:creationId xmlns="" xmlns:a16="http://schemas.microsoft.com/office/drawing/2014/main" id="{C2F55766-2C52-434F-99FB-720BCB415D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381" y="2958762"/>
            <a:ext cx="3001668" cy="2591048"/>
          </a:xfrm>
          <a:prstGeom prst="roundRect">
            <a:avLst>
              <a:gd name="adj" fmla="val 13185"/>
            </a:avLst>
          </a:prstGeom>
          <a:solidFill>
            <a:srgbClr val="FF3300"/>
          </a:solidFill>
          <a:ln w="28575" algn="ctr">
            <a:solidFill>
              <a:schemeClr val="bg1"/>
            </a:solidFill>
            <a:miter lim="800000"/>
            <a:headEnd/>
            <a:tailEnd/>
          </a:ln>
          <a:effectLst>
            <a:outerShdw dist="63500" dir="2700000" algn="tl" rotWithShape="0">
              <a:srgbClr val="000000">
                <a:alpha val="39998"/>
              </a:srgbClr>
            </a:outerShdw>
          </a:effec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00087" fontAlgn="base">
              <a:spcBef>
                <a:spcPct val="0"/>
              </a:spcBef>
              <a:spcAft>
                <a:spcPct val="0"/>
              </a:spcAft>
            </a:pPr>
            <a:endParaRPr lang="zh-CN" altLang="en-US" sz="2406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9" name="标题 4">
            <a:extLst>
              <a:ext uri="{FF2B5EF4-FFF2-40B4-BE49-F238E27FC236}">
                <a16:creationId xmlns="" xmlns:a16="http://schemas.microsoft.com/office/drawing/2014/main" id="{F5FBAE48-34D9-4D5B-A377-3341A37E0066}"/>
              </a:ext>
            </a:extLst>
          </p:cNvPr>
          <p:cNvSpPr txBox="1">
            <a:spLocks/>
          </p:cNvSpPr>
          <p:nvPr/>
        </p:nvSpPr>
        <p:spPr bwMode="auto">
          <a:xfrm>
            <a:off x="872311" y="3113143"/>
            <a:ext cx="2813865" cy="2237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00087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7921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地位作用</a:t>
            </a:r>
          </a:p>
        </p:txBody>
      </p:sp>
      <p:sp>
        <p:nvSpPr>
          <p:cNvPr id="524296" name="矩形 22">
            <a:extLst>
              <a:ext uri="{FF2B5EF4-FFF2-40B4-BE49-F238E27FC236}">
                <a16:creationId xmlns="" xmlns:a16="http://schemas.microsoft.com/office/drawing/2014/main" id="{CAC3B3D4-C125-4AE2-A6E9-901F38A869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2936" y="2309409"/>
            <a:ext cx="7426184" cy="4048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0013" tIns="80006" rIns="160013" bIns="80006">
            <a:spAutoFit/>
          </a:bodyPr>
          <a:lstStyle>
            <a:lvl1pPr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1599586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03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1303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规范党员领导干部廉洁从政行为的基础性法规，《廉政准则》的作用可以概括为以下几点：一是《廉政准则》为党员领导干部廉洁从政提供了明确的自律标准。《廉政准则》从8个方面对党员领导干部提出了52个“不准”的要求，使党员领导干部明确了哪些行为可以做，哪些行为不能做，并能对自己行为的性质和后果作出预先判断，有利于防患于未然，切实减少不廉洁行为的发生。二是《廉政准则》为促进党员领导干部廉洁从政提供了有效的监督途径和措施。《廉政准则》关于行为规范的规定，为党组织和广大党员、群众提供了监督的标尺和依据，特别是修订后的《廉政准则》明确了监督主体，充实了监督措施，提高了监督实效，为增强廉洁从政行为规范的执行力提供了有效保障。三是《廉政准则》为进一步完善惩治和预防腐败体系提供了有力的工作抓手。《廉政准则》作为规范党员领导干部从政行为的基础性法规，既是反腐倡廉制度建设的重要成果，又能有力推动教育、监督、预防、惩治等方面工作的开展，对建立健全惩治和预防腐败体系将产生积极的促进作用。四是《廉政准则》彰显了我们党坚决反对腐败的决心。《廉政准则》的标准高、要求严，旗帜鲜明地表达了我们党提倡什么、反对什么，彰显了我们党和国家从严治党、从严治政，绝不容忍腐败的决心和态度。</a:t>
            </a:r>
          </a:p>
        </p:txBody>
      </p:sp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E70B0392-FFB5-4269-8E4C-15F1A71B3D58}"/>
              </a:ext>
            </a:extLst>
          </p:cNvPr>
          <p:cNvSpPr/>
          <p:nvPr/>
        </p:nvSpPr>
        <p:spPr>
          <a:xfrm>
            <a:off x="3037049" y="1328110"/>
            <a:ext cx="6117902" cy="739174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89000">
                <a:srgbClr val="C00000"/>
              </a:gs>
              <a:gs pos="35000">
                <a:srgbClr val="FF3300"/>
              </a:gs>
            </a:gsLst>
            <a:lin ang="5400000" scaled="1"/>
          </a:gradFill>
          <a:ln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6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4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" name="TextBox 18">
            <a:extLst>
              <a:ext uri="{FF2B5EF4-FFF2-40B4-BE49-F238E27FC236}">
                <a16:creationId xmlns="" xmlns:a16="http://schemas.microsoft.com/office/drawing/2014/main" id="{C69C7252-D1DC-4A5B-8961-1CCED51DE4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6845" y="1377376"/>
            <a:ext cx="5125303" cy="641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60088" tIns="80044" rIns="160088" bIns="80044">
            <a:spAutoFit/>
          </a:bodyPr>
          <a:lstStyle>
            <a:lvl1pPr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198496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《廉政准则》的地位和作用</a:t>
            </a:r>
            <a:endParaRPr lang="zh-CN" altLang="en-US" sz="3108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大黑简体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6084206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275"/>
                            </p:stCondLst>
                            <p:childTnLst>
                              <p:par>
                                <p:cTn id="1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2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275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275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2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775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4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4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4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4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24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293" grpId="0" animBg="1"/>
      <p:bldP spid="524294" grpId="0" animBg="1"/>
      <p:bldP spid="39" grpId="0"/>
      <p:bldP spid="524296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644" name="文本框 33">
            <a:extLst>
              <a:ext uri="{FF2B5EF4-FFF2-40B4-BE49-F238E27FC236}">
                <a16:creationId xmlns="" xmlns:a16="http://schemas.microsoft.com/office/drawing/2014/main" id="{D20E8D20-6520-4E77-9A7B-B6768B7C10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4568" y="1350802"/>
            <a:ext cx="2022864" cy="1705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57337" tIns="78667" rIns="157337" bIns="78667" anchor="ctr">
            <a:spAutoFit/>
          </a:bodyPr>
          <a:lstStyle>
            <a:lvl1pPr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1274763" indent="-490538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960563" indent="-392113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2744788" indent="-390525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3532188" indent="-395288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3989388" indent="-395288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4446588" indent="-395288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4903788" indent="-395288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5360988" indent="-395288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1572528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26" dirty="0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  <a:ea typeface="微软雅黑" pitchFamily="34" charset="-122"/>
              </a:rPr>
              <a:t>03</a:t>
            </a:r>
            <a:endParaRPr lang="zh-CN" altLang="en-US" sz="10026" dirty="0">
              <a:solidFill>
                <a:prstClr val="whit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634A063A-F0CE-4C2C-944D-D79BCFD2A6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1302" y="3288298"/>
            <a:ext cx="3269392" cy="1018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711" tIns="45855" rIns="91711" bIns="45855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8988" indent="-230188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6188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3388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30588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7788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916777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016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微软雅黑" pitchFamily="34" charset="-122"/>
              </a:rPr>
              <a:t>第三部分</a:t>
            </a:r>
          </a:p>
        </p:txBody>
      </p:sp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50172F2F-FF08-460F-94FF-2171BEA0D10D}"/>
              </a:ext>
            </a:extLst>
          </p:cNvPr>
          <p:cNvSpPr/>
          <p:nvPr/>
        </p:nvSpPr>
        <p:spPr>
          <a:xfrm>
            <a:off x="1543051" y="4418146"/>
            <a:ext cx="9105903" cy="679263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89000">
                <a:srgbClr val="C00000"/>
              </a:gs>
              <a:gs pos="35000">
                <a:srgbClr val="FF3300"/>
              </a:gs>
            </a:gsLst>
            <a:lin ang="5400000" scaled="1"/>
          </a:gradFill>
          <a:ln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6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4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581647" name="TextBox 7">
            <a:extLst>
              <a:ext uri="{FF2B5EF4-FFF2-40B4-BE49-F238E27FC236}">
                <a16:creationId xmlns="" xmlns:a16="http://schemas.microsoft.com/office/drawing/2014/main" id="{993A49D8-97F4-443B-B858-62D1C223B3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2386" y="4370598"/>
            <a:ext cx="8507225" cy="774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57272" tIns="78636" rIns="157272" bIns="78636">
            <a:spAutoFit/>
          </a:bodyPr>
          <a:lstStyle>
            <a:lvl1pPr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1274763" indent="-490538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960563" indent="-392113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2744788" indent="-390525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3530600" indent="-393700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3987800" indent="-393700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4445000" indent="-393700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4902200" indent="-393700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5359400" indent="-393700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76442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粗黑_GBK"/>
              </a:rPr>
              <a:t>《</a:t>
            </a:r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粗黑_GBK"/>
              </a:rPr>
              <a:t>中国共产党廉洁自律准则</a:t>
            </a:r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粗黑_GBK"/>
              </a:rPr>
              <a:t>》</a:t>
            </a:r>
          </a:p>
        </p:txBody>
      </p:sp>
    </p:spTree>
    <p:extLst>
      <p:ext uri="{BB962C8B-B14F-4D97-AF65-F5344CB8AC3E}">
        <p14:creationId xmlns="" xmlns:p14="http://schemas.microsoft.com/office/powerpoint/2010/main" val="26621161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16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1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1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9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9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9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1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1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1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81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tmFilter="0,0; .5, 1; 1, 1"/>
                                        <p:tgtEl>
                                          <p:spTgt spid="581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1644" grpId="0"/>
      <p:bldP spid="34" grpId="0"/>
      <p:bldP spid="5816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451" name="矩形 39">
            <a:extLst>
              <a:ext uri="{FF2B5EF4-FFF2-40B4-BE49-F238E27FC236}">
                <a16:creationId xmlns="" xmlns:a16="http://schemas.microsoft.com/office/drawing/2014/main" id="{280B0C43-F220-469C-BC7E-5E14F6F938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9059" y="3396120"/>
            <a:ext cx="8724891" cy="3261092"/>
          </a:xfrm>
          <a:prstGeom prst="rect">
            <a:avLst/>
          </a:prstGeom>
          <a:noFill/>
          <a:ln w="25400" algn="ctr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00087" fontAlgn="base">
              <a:spcBef>
                <a:spcPct val="0"/>
              </a:spcBef>
              <a:spcAft>
                <a:spcPct val="0"/>
              </a:spcAft>
            </a:pPr>
            <a:endParaRPr lang="zh-CN" altLang="en-US" sz="2105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41449" name="Freeform 10">
            <a:extLst>
              <a:ext uri="{FF2B5EF4-FFF2-40B4-BE49-F238E27FC236}">
                <a16:creationId xmlns="" xmlns:a16="http://schemas.microsoft.com/office/drawing/2014/main" id="{694C26F3-4AED-45B1-9CC2-5F10AC8E0E9E}"/>
              </a:ext>
            </a:extLst>
          </p:cNvPr>
          <p:cNvSpPr>
            <a:spLocks noEditPoints="1"/>
          </p:cNvSpPr>
          <p:nvPr/>
        </p:nvSpPr>
        <p:spPr bwMode="auto">
          <a:xfrm>
            <a:off x="3765498" y="2398218"/>
            <a:ext cx="4597996" cy="2110399"/>
          </a:xfrm>
          <a:custGeom>
            <a:avLst/>
            <a:gdLst>
              <a:gd name="T0" fmla="*/ 2147483646 w 2333"/>
              <a:gd name="T1" fmla="*/ 0 h 1818"/>
              <a:gd name="T2" fmla="*/ 2147483646 w 2333"/>
              <a:gd name="T3" fmla="*/ 2147483646 h 1818"/>
              <a:gd name="T4" fmla="*/ 2147483646 w 2333"/>
              <a:gd name="T5" fmla="*/ 2147483646 h 1818"/>
              <a:gd name="T6" fmla="*/ 0 w 2333"/>
              <a:gd name="T7" fmla="*/ 2147483646 h 1818"/>
              <a:gd name="T8" fmla="*/ 0 w 2333"/>
              <a:gd name="T9" fmla="*/ 0 h 1818"/>
              <a:gd name="T10" fmla="*/ 2147483646 w 2333"/>
              <a:gd name="T11" fmla="*/ 0 h 1818"/>
              <a:gd name="T12" fmla="*/ 2147483646 w 2333"/>
              <a:gd name="T13" fmla="*/ 0 h 18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33"/>
              <a:gd name="T22" fmla="*/ 0 h 1818"/>
              <a:gd name="T23" fmla="*/ 2333 w 2333"/>
              <a:gd name="T24" fmla="*/ 1818 h 18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33" h="1818">
                <a:moveTo>
                  <a:pt x="2333" y="0"/>
                </a:moveTo>
                <a:lnTo>
                  <a:pt x="2333" y="1364"/>
                </a:lnTo>
                <a:lnTo>
                  <a:pt x="1166" y="1818"/>
                </a:lnTo>
                <a:lnTo>
                  <a:pt x="0" y="1364"/>
                </a:lnTo>
                <a:lnTo>
                  <a:pt x="0" y="0"/>
                </a:lnTo>
                <a:lnTo>
                  <a:pt x="2333" y="0"/>
                </a:lnTo>
                <a:close/>
                <a:moveTo>
                  <a:pt x="1166" y="0"/>
                </a:moveTo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746" tIns="34373" rIns="68746" bIns="34373"/>
          <a:lstStyle/>
          <a:p>
            <a:pPr defTabSz="916777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6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标题 4">
            <a:extLst>
              <a:ext uri="{FF2B5EF4-FFF2-40B4-BE49-F238E27FC236}">
                <a16:creationId xmlns="" xmlns:a16="http://schemas.microsoft.com/office/drawing/2014/main" id="{38E0FADE-28F4-4A83-AF4C-718452F9D342}"/>
              </a:ext>
            </a:extLst>
          </p:cNvPr>
          <p:cNvSpPr txBox="1">
            <a:spLocks/>
          </p:cNvSpPr>
          <p:nvPr/>
        </p:nvSpPr>
        <p:spPr bwMode="auto">
          <a:xfrm>
            <a:off x="3948527" y="2156302"/>
            <a:ext cx="4500911" cy="2237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00087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7921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政治纪律</a:t>
            </a:r>
          </a:p>
        </p:txBody>
      </p:sp>
      <p:sp>
        <p:nvSpPr>
          <p:cNvPr id="441452" name="矩形 22">
            <a:extLst>
              <a:ext uri="{FF2B5EF4-FFF2-40B4-BE49-F238E27FC236}">
                <a16:creationId xmlns="" xmlns:a16="http://schemas.microsoft.com/office/drawing/2014/main" id="{BB6F5B08-776C-4998-A83E-A45C938FF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8075" y="4419489"/>
            <a:ext cx="7222466" cy="2110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0013" tIns="80006" rIns="160013" bIns="80006">
            <a:spAutoFit/>
          </a:bodyPr>
          <a:lstStyle>
            <a:lvl1pPr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1599586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10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信息网络、广播、电视、报刊、书籍、讲座、论坛、报告会、座谈会等方式，公开发表坚持资产阶级自由化立场、反对四项基本原则，反对党的改革开放决策的文章、演说、宣言、声明等的，给予开除党籍处分。</a:t>
            </a:r>
          </a:p>
        </p:txBody>
      </p:sp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D4A6BB92-16E1-4060-88C5-E2035C1FA6DC}"/>
              </a:ext>
            </a:extLst>
          </p:cNvPr>
          <p:cNvSpPr/>
          <p:nvPr/>
        </p:nvSpPr>
        <p:spPr>
          <a:xfrm>
            <a:off x="2384018" y="1467483"/>
            <a:ext cx="7734975" cy="739174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89000">
                <a:srgbClr val="C00000"/>
              </a:gs>
              <a:gs pos="35000">
                <a:srgbClr val="FF3300"/>
              </a:gs>
            </a:gsLst>
            <a:lin ang="5400000" scaled="1"/>
          </a:gradFill>
          <a:ln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6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4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" name="TextBox 18">
            <a:extLst>
              <a:ext uri="{FF2B5EF4-FFF2-40B4-BE49-F238E27FC236}">
                <a16:creationId xmlns="" xmlns:a16="http://schemas.microsoft.com/office/drawing/2014/main" id="{82CD7868-AFAC-47AA-99D3-E8CE44CB94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7948" y="1515157"/>
            <a:ext cx="7126136" cy="641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60088" tIns="80044" rIns="160088" bIns="80044">
            <a:spAutoFit/>
          </a:bodyPr>
          <a:lstStyle>
            <a:lvl1pPr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198496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《</a:t>
            </a:r>
            <a:r>
              <a:rPr lang="zh-CN" altLang="en-US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中国共产党纪律处分条例</a:t>
            </a:r>
            <a:r>
              <a:rPr lang="en-US" altLang="zh-CN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》</a:t>
            </a:r>
            <a:r>
              <a:rPr lang="zh-CN" altLang="en-US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六大纪律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9642736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414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1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1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4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1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1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1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1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4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1451" grpId="0" animBg="1"/>
      <p:bldP spid="39" grpId="0"/>
      <p:bldP spid="44145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矩形 39">
            <a:extLst>
              <a:ext uri="{FF2B5EF4-FFF2-40B4-BE49-F238E27FC236}">
                <a16:creationId xmlns="" xmlns:a16="http://schemas.microsoft.com/office/drawing/2014/main" id="{658B320B-C410-487A-84CA-1A4676062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501" y="3262305"/>
            <a:ext cx="8724891" cy="3261091"/>
          </a:xfrm>
          <a:prstGeom prst="rect">
            <a:avLst/>
          </a:prstGeom>
          <a:noFill/>
          <a:ln w="25400" algn="ctr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00087" fontAlgn="base">
              <a:spcBef>
                <a:spcPct val="0"/>
              </a:spcBef>
              <a:spcAft>
                <a:spcPct val="0"/>
              </a:spcAft>
            </a:pPr>
            <a:endParaRPr lang="zh-CN" altLang="en-US" sz="2105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34534" name="Freeform 10">
            <a:extLst>
              <a:ext uri="{FF2B5EF4-FFF2-40B4-BE49-F238E27FC236}">
                <a16:creationId xmlns="" xmlns:a16="http://schemas.microsoft.com/office/drawing/2014/main" id="{85EDF5D7-4924-4822-A299-E3FB65F226D9}"/>
              </a:ext>
            </a:extLst>
          </p:cNvPr>
          <p:cNvSpPr>
            <a:spLocks noEditPoints="1"/>
          </p:cNvSpPr>
          <p:nvPr/>
        </p:nvSpPr>
        <p:spPr bwMode="auto">
          <a:xfrm>
            <a:off x="3711489" y="2396501"/>
            <a:ext cx="4597996" cy="2110399"/>
          </a:xfrm>
          <a:custGeom>
            <a:avLst/>
            <a:gdLst>
              <a:gd name="T0" fmla="*/ 2147483646 w 2333"/>
              <a:gd name="T1" fmla="*/ 0 h 1818"/>
              <a:gd name="T2" fmla="*/ 2147483646 w 2333"/>
              <a:gd name="T3" fmla="*/ 2147483646 h 1818"/>
              <a:gd name="T4" fmla="*/ 2147483646 w 2333"/>
              <a:gd name="T5" fmla="*/ 2147483646 h 1818"/>
              <a:gd name="T6" fmla="*/ 0 w 2333"/>
              <a:gd name="T7" fmla="*/ 2147483646 h 1818"/>
              <a:gd name="T8" fmla="*/ 0 w 2333"/>
              <a:gd name="T9" fmla="*/ 0 h 1818"/>
              <a:gd name="T10" fmla="*/ 2147483646 w 2333"/>
              <a:gd name="T11" fmla="*/ 0 h 1818"/>
              <a:gd name="T12" fmla="*/ 2147483646 w 2333"/>
              <a:gd name="T13" fmla="*/ 0 h 18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33"/>
              <a:gd name="T22" fmla="*/ 0 h 1818"/>
              <a:gd name="T23" fmla="*/ 2333 w 2333"/>
              <a:gd name="T24" fmla="*/ 1818 h 18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33" h="1818">
                <a:moveTo>
                  <a:pt x="2333" y="0"/>
                </a:moveTo>
                <a:lnTo>
                  <a:pt x="2333" y="1364"/>
                </a:lnTo>
                <a:lnTo>
                  <a:pt x="1166" y="1818"/>
                </a:lnTo>
                <a:lnTo>
                  <a:pt x="0" y="1364"/>
                </a:lnTo>
                <a:lnTo>
                  <a:pt x="0" y="0"/>
                </a:lnTo>
                <a:lnTo>
                  <a:pt x="2333" y="0"/>
                </a:lnTo>
                <a:close/>
                <a:moveTo>
                  <a:pt x="1166" y="0"/>
                </a:moveTo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746" tIns="34373" rIns="68746" bIns="34373"/>
          <a:lstStyle/>
          <a:p>
            <a:pPr defTabSz="916777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6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标题 4">
            <a:extLst>
              <a:ext uri="{FF2B5EF4-FFF2-40B4-BE49-F238E27FC236}">
                <a16:creationId xmlns="" xmlns:a16="http://schemas.microsoft.com/office/drawing/2014/main" id="{B3F607F1-9AFC-4E46-970F-A608FD5B41B6}"/>
              </a:ext>
            </a:extLst>
          </p:cNvPr>
          <p:cNvSpPr txBox="1">
            <a:spLocks/>
          </p:cNvSpPr>
          <p:nvPr/>
        </p:nvSpPr>
        <p:spPr bwMode="auto">
          <a:xfrm>
            <a:off x="3894518" y="2154585"/>
            <a:ext cx="4500911" cy="2237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00087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7921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组织纪律</a:t>
            </a:r>
          </a:p>
        </p:txBody>
      </p:sp>
      <p:sp>
        <p:nvSpPr>
          <p:cNvPr id="534536" name="矩形 22">
            <a:extLst>
              <a:ext uri="{FF2B5EF4-FFF2-40B4-BE49-F238E27FC236}">
                <a16:creationId xmlns="" xmlns:a16="http://schemas.microsoft.com/office/drawing/2014/main" id="{BE4BA721-0480-473A-8C7F-795ADD6CF4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4066" y="4417772"/>
            <a:ext cx="7222466" cy="2110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0013" tIns="80006" rIns="160013" bIns="80006">
            <a:spAutoFit/>
          </a:bodyPr>
          <a:lstStyle>
            <a:lvl1pPr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1599586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违反民主集中制原则，拒不执行或者擅自改变党组织作出的重大决定，或者违反议事规则，个人或者少数人决定重大问题的，给予警告或者严重警告处分；情节严重的，给予撤销党内职务或者留党察看处分。</a:t>
            </a:r>
          </a:p>
        </p:txBody>
      </p:sp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8B629F5C-457C-4103-B136-F6C1D42E5667}"/>
              </a:ext>
            </a:extLst>
          </p:cNvPr>
          <p:cNvSpPr/>
          <p:nvPr/>
        </p:nvSpPr>
        <p:spPr>
          <a:xfrm>
            <a:off x="2158853" y="1264978"/>
            <a:ext cx="7734975" cy="739174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89000">
                <a:srgbClr val="C00000"/>
              </a:gs>
              <a:gs pos="35000">
                <a:srgbClr val="FF3300"/>
              </a:gs>
            </a:gsLst>
            <a:lin ang="5400000" scaled="1"/>
          </a:gradFill>
          <a:ln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6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4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" name="TextBox 18">
            <a:extLst>
              <a:ext uri="{FF2B5EF4-FFF2-40B4-BE49-F238E27FC236}">
                <a16:creationId xmlns="" xmlns:a16="http://schemas.microsoft.com/office/drawing/2014/main" id="{F9E3A437-C74E-4277-B3AF-CDC6B44CB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2783" y="1312652"/>
            <a:ext cx="7126136" cy="641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60088" tIns="80044" rIns="160088" bIns="80044">
            <a:spAutoFit/>
          </a:bodyPr>
          <a:lstStyle>
            <a:lvl1pPr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198496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《</a:t>
            </a:r>
            <a:r>
              <a:rPr lang="zh-CN" altLang="en-US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中国共产党纪律处分条例</a:t>
            </a:r>
            <a:r>
              <a:rPr lang="en-US" altLang="zh-CN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》</a:t>
            </a:r>
            <a:r>
              <a:rPr lang="zh-CN" altLang="en-US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六大纪律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8321573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34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4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4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34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4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4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4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4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34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4530" grpId="0" animBg="1"/>
      <p:bldP spid="39" grpId="0"/>
      <p:bldP spid="534536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矩形 39">
            <a:extLst>
              <a:ext uri="{FF2B5EF4-FFF2-40B4-BE49-F238E27FC236}">
                <a16:creationId xmlns="" xmlns:a16="http://schemas.microsoft.com/office/drawing/2014/main" id="{AA81BEDD-926F-4E29-A25C-148F49D499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9878" y="3338505"/>
            <a:ext cx="8724891" cy="3261091"/>
          </a:xfrm>
          <a:prstGeom prst="rect">
            <a:avLst/>
          </a:prstGeom>
          <a:noFill/>
          <a:ln w="25400" algn="ctr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00087" fontAlgn="base">
              <a:spcBef>
                <a:spcPct val="0"/>
              </a:spcBef>
              <a:spcAft>
                <a:spcPct val="0"/>
              </a:spcAft>
            </a:pPr>
            <a:endParaRPr lang="zh-CN" altLang="en-US" sz="2105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26342" name="Freeform 10">
            <a:extLst>
              <a:ext uri="{FF2B5EF4-FFF2-40B4-BE49-F238E27FC236}">
                <a16:creationId xmlns="" xmlns:a16="http://schemas.microsoft.com/office/drawing/2014/main" id="{5C7FCF79-C944-4722-B7EE-96FB0D227CAE}"/>
              </a:ext>
            </a:extLst>
          </p:cNvPr>
          <p:cNvSpPr>
            <a:spLocks noEditPoints="1"/>
          </p:cNvSpPr>
          <p:nvPr/>
        </p:nvSpPr>
        <p:spPr bwMode="auto">
          <a:xfrm>
            <a:off x="3636317" y="2472701"/>
            <a:ext cx="4597996" cy="2110399"/>
          </a:xfrm>
          <a:custGeom>
            <a:avLst/>
            <a:gdLst>
              <a:gd name="T0" fmla="*/ 2147483646 w 2333"/>
              <a:gd name="T1" fmla="*/ 0 h 1818"/>
              <a:gd name="T2" fmla="*/ 2147483646 w 2333"/>
              <a:gd name="T3" fmla="*/ 2147483646 h 1818"/>
              <a:gd name="T4" fmla="*/ 2147483646 w 2333"/>
              <a:gd name="T5" fmla="*/ 2147483646 h 1818"/>
              <a:gd name="T6" fmla="*/ 0 w 2333"/>
              <a:gd name="T7" fmla="*/ 2147483646 h 1818"/>
              <a:gd name="T8" fmla="*/ 0 w 2333"/>
              <a:gd name="T9" fmla="*/ 0 h 1818"/>
              <a:gd name="T10" fmla="*/ 2147483646 w 2333"/>
              <a:gd name="T11" fmla="*/ 0 h 1818"/>
              <a:gd name="T12" fmla="*/ 2147483646 w 2333"/>
              <a:gd name="T13" fmla="*/ 0 h 18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33"/>
              <a:gd name="T22" fmla="*/ 0 h 1818"/>
              <a:gd name="T23" fmla="*/ 2333 w 2333"/>
              <a:gd name="T24" fmla="*/ 1818 h 18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33" h="1818">
                <a:moveTo>
                  <a:pt x="2333" y="0"/>
                </a:moveTo>
                <a:lnTo>
                  <a:pt x="2333" y="1364"/>
                </a:lnTo>
                <a:lnTo>
                  <a:pt x="1166" y="1818"/>
                </a:lnTo>
                <a:lnTo>
                  <a:pt x="0" y="1364"/>
                </a:lnTo>
                <a:lnTo>
                  <a:pt x="0" y="0"/>
                </a:lnTo>
                <a:lnTo>
                  <a:pt x="2333" y="0"/>
                </a:lnTo>
                <a:close/>
                <a:moveTo>
                  <a:pt x="1166" y="0"/>
                </a:moveTo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746" tIns="34373" rIns="68746" bIns="34373"/>
          <a:lstStyle/>
          <a:p>
            <a:pPr defTabSz="916777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6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标题 4">
            <a:extLst>
              <a:ext uri="{FF2B5EF4-FFF2-40B4-BE49-F238E27FC236}">
                <a16:creationId xmlns="" xmlns:a16="http://schemas.microsoft.com/office/drawing/2014/main" id="{CCE3C370-7D5F-4ADB-B9E7-2F04BF0CA285}"/>
              </a:ext>
            </a:extLst>
          </p:cNvPr>
          <p:cNvSpPr txBox="1">
            <a:spLocks/>
          </p:cNvSpPr>
          <p:nvPr/>
        </p:nvSpPr>
        <p:spPr bwMode="auto">
          <a:xfrm>
            <a:off x="3819346" y="2230785"/>
            <a:ext cx="4500911" cy="2237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00087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7921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工作纪律</a:t>
            </a:r>
          </a:p>
        </p:txBody>
      </p:sp>
      <p:sp>
        <p:nvSpPr>
          <p:cNvPr id="526344" name="矩形 22">
            <a:extLst>
              <a:ext uri="{FF2B5EF4-FFF2-40B4-BE49-F238E27FC236}">
                <a16:creationId xmlns="" xmlns:a16="http://schemas.microsoft.com/office/drawing/2014/main" id="{C58B6D09-9B8A-40D8-B1F6-36EB47BA9C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2781" y="4493972"/>
            <a:ext cx="7941847" cy="2110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0013" tIns="80006" rIns="160013" bIns="80006">
            <a:spAutoFit/>
          </a:bodyPr>
          <a:lstStyle>
            <a:lvl1pPr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1599586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党组织负责人在工作中不负责任或者疏于管理，给党、国家和人民利益以及公共财产造成较大损失的，对直接责任者和领导责任者，给予警告或者严重警告处分；造成重大损失的，给予撤销党内职务、留党察看或者开除党籍处分：</a:t>
            </a:r>
          </a:p>
        </p:txBody>
      </p:sp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F36903D6-ABE9-4E38-8978-D0A6320DC3D8}"/>
              </a:ext>
            </a:extLst>
          </p:cNvPr>
          <p:cNvSpPr/>
          <p:nvPr/>
        </p:nvSpPr>
        <p:spPr>
          <a:xfrm>
            <a:off x="2228512" y="1417378"/>
            <a:ext cx="7734976" cy="739174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89000">
                <a:srgbClr val="C00000"/>
              </a:gs>
              <a:gs pos="35000">
                <a:srgbClr val="FF3300"/>
              </a:gs>
            </a:gsLst>
            <a:lin ang="5400000" scaled="1"/>
          </a:gradFill>
          <a:ln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6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4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" name="TextBox 18">
            <a:extLst>
              <a:ext uri="{FF2B5EF4-FFF2-40B4-BE49-F238E27FC236}">
                <a16:creationId xmlns="" xmlns:a16="http://schemas.microsoft.com/office/drawing/2014/main" id="{AACC0E90-D1BD-4A30-8468-33BC1C1955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2443" y="1465052"/>
            <a:ext cx="7126136" cy="641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60088" tIns="80044" rIns="160088" bIns="80044">
            <a:spAutoFit/>
          </a:bodyPr>
          <a:lstStyle>
            <a:lvl1pPr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198496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《</a:t>
            </a:r>
            <a:r>
              <a:rPr lang="zh-CN" altLang="en-US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中国共产党纪律处分条例</a:t>
            </a:r>
            <a:r>
              <a:rPr lang="en-US" altLang="zh-CN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》</a:t>
            </a:r>
            <a:r>
              <a:rPr lang="zh-CN" altLang="en-US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六大纪律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8601210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26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26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6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26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6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6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6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6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26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6338" grpId="0" animBg="1"/>
      <p:bldP spid="39" grpId="0"/>
      <p:bldP spid="526344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矩形 39">
            <a:extLst>
              <a:ext uri="{FF2B5EF4-FFF2-40B4-BE49-F238E27FC236}">
                <a16:creationId xmlns="" xmlns:a16="http://schemas.microsoft.com/office/drawing/2014/main" id="{DF49E8A4-1510-471C-9CA8-FA30A094D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9101" y="3302142"/>
            <a:ext cx="8724891" cy="3261092"/>
          </a:xfrm>
          <a:prstGeom prst="rect">
            <a:avLst/>
          </a:prstGeom>
          <a:noFill/>
          <a:ln w="25400" algn="ctr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00087" fontAlgn="base">
              <a:spcBef>
                <a:spcPct val="0"/>
              </a:spcBef>
              <a:spcAft>
                <a:spcPct val="0"/>
              </a:spcAft>
            </a:pPr>
            <a:endParaRPr lang="zh-CN" altLang="en-US" sz="2105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32486" name="Freeform 10">
            <a:extLst>
              <a:ext uri="{FF2B5EF4-FFF2-40B4-BE49-F238E27FC236}">
                <a16:creationId xmlns="" xmlns:a16="http://schemas.microsoft.com/office/drawing/2014/main" id="{C2AC998C-3676-4A2A-986E-BA517C77BBFA}"/>
              </a:ext>
            </a:extLst>
          </p:cNvPr>
          <p:cNvSpPr>
            <a:spLocks noEditPoints="1"/>
          </p:cNvSpPr>
          <p:nvPr/>
        </p:nvSpPr>
        <p:spPr bwMode="auto">
          <a:xfrm>
            <a:off x="3559089" y="2377451"/>
            <a:ext cx="4597996" cy="2110399"/>
          </a:xfrm>
          <a:custGeom>
            <a:avLst/>
            <a:gdLst>
              <a:gd name="T0" fmla="*/ 2147483646 w 2333"/>
              <a:gd name="T1" fmla="*/ 0 h 1818"/>
              <a:gd name="T2" fmla="*/ 2147483646 w 2333"/>
              <a:gd name="T3" fmla="*/ 2147483646 h 1818"/>
              <a:gd name="T4" fmla="*/ 2147483646 w 2333"/>
              <a:gd name="T5" fmla="*/ 2147483646 h 1818"/>
              <a:gd name="T6" fmla="*/ 0 w 2333"/>
              <a:gd name="T7" fmla="*/ 2147483646 h 1818"/>
              <a:gd name="T8" fmla="*/ 0 w 2333"/>
              <a:gd name="T9" fmla="*/ 0 h 1818"/>
              <a:gd name="T10" fmla="*/ 2147483646 w 2333"/>
              <a:gd name="T11" fmla="*/ 0 h 1818"/>
              <a:gd name="T12" fmla="*/ 2147483646 w 2333"/>
              <a:gd name="T13" fmla="*/ 0 h 18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33"/>
              <a:gd name="T22" fmla="*/ 0 h 1818"/>
              <a:gd name="T23" fmla="*/ 2333 w 2333"/>
              <a:gd name="T24" fmla="*/ 1818 h 18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33" h="1818">
                <a:moveTo>
                  <a:pt x="2333" y="0"/>
                </a:moveTo>
                <a:lnTo>
                  <a:pt x="2333" y="1364"/>
                </a:lnTo>
                <a:lnTo>
                  <a:pt x="1166" y="1818"/>
                </a:lnTo>
                <a:lnTo>
                  <a:pt x="0" y="1364"/>
                </a:lnTo>
                <a:lnTo>
                  <a:pt x="0" y="0"/>
                </a:lnTo>
                <a:lnTo>
                  <a:pt x="2333" y="0"/>
                </a:lnTo>
                <a:close/>
                <a:moveTo>
                  <a:pt x="1166" y="0"/>
                </a:moveTo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746" tIns="34373" rIns="68746" bIns="34373"/>
          <a:lstStyle/>
          <a:p>
            <a:pPr defTabSz="916777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6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标题 4">
            <a:extLst>
              <a:ext uri="{FF2B5EF4-FFF2-40B4-BE49-F238E27FC236}">
                <a16:creationId xmlns="" xmlns:a16="http://schemas.microsoft.com/office/drawing/2014/main" id="{57A0B63C-A0BF-4427-88F7-CBDB55C04E62}"/>
              </a:ext>
            </a:extLst>
          </p:cNvPr>
          <p:cNvSpPr txBox="1">
            <a:spLocks/>
          </p:cNvSpPr>
          <p:nvPr/>
        </p:nvSpPr>
        <p:spPr bwMode="auto">
          <a:xfrm>
            <a:off x="3742118" y="2135535"/>
            <a:ext cx="4500911" cy="2237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00087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7921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廉洁纪律</a:t>
            </a:r>
          </a:p>
        </p:txBody>
      </p:sp>
      <p:sp>
        <p:nvSpPr>
          <p:cNvPr id="532488" name="矩形 22">
            <a:extLst>
              <a:ext uri="{FF2B5EF4-FFF2-40B4-BE49-F238E27FC236}">
                <a16:creationId xmlns="" xmlns:a16="http://schemas.microsoft.com/office/drawing/2014/main" id="{7EF7F2D5-C79C-4220-B5EC-BB5CD8C796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5215" y="4325511"/>
            <a:ext cx="7222466" cy="2110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0013" tIns="80006" rIns="160013" bIns="80006">
            <a:spAutoFit/>
          </a:bodyPr>
          <a:lstStyle>
            <a:lvl1pPr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1599586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利用职权或者职务上的影响为他人谋取利益，本人的配偶、子女及其配偶等亲属和其他特定关系人收受对方财物，情节较重的，给予警告或者严重警告处分；情节严重的，给予撤销党内职务、留党察看或者开除党籍处分。</a:t>
            </a:r>
          </a:p>
        </p:txBody>
      </p:sp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0B15E890-9F27-4BDB-B37F-06EA72AAB85B}"/>
              </a:ext>
            </a:extLst>
          </p:cNvPr>
          <p:cNvSpPr/>
          <p:nvPr/>
        </p:nvSpPr>
        <p:spPr>
          <a:xfrm>
            <a:off x="2296116" y="1331653"/>
            <a:ext cx="7734975" cy="739174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89000">
                <a:srgbClr val="C00000"/>
              </a:gs>
              <a:gs pos="35000">
                <a:srgbClr val="FF3300"/>
              </a:gs>
            </a:gsLst>
            <a:lin ang="5400000" scaled="1"/>
          </a:gradFill>
          <a:ln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6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4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" name="TextBox 18">
            <a:extLst>
              <a:ext uri="{FF2B5EF4-FFF2-40B4-BE49-F238E27FC236}">
                <a16:creationId xmlns="" xmlns:a16="http://schemas.microsoft.com/office/drawing/2014/main" id="{9DE35FD7-E88F-4048-B9B7-989A05DAE1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0046" y="1379327"/>
            <a:ext cx="7126136" cy="641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60088" tIns="80044" rIns="160088" bIns="80044">
            <a:spAutoFit/>
          </a:bodyPr>
          <a:lstStyle>
            <a:lvl1pPr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198496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《</a:t>
            </a:r>
            <a:r>
              <a:rPr lang="zh-CN" altLang="en-US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中国共产党纪律处分条例</a:t>
            </a:r>
            <a:r>
              <a:rPr lang="en-US" altLang="zh-CN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》</a:t>
            </a:r>
            <a:r>
              <a:rPr lang="zh-CN" altLang="en-US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六大纪律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9954566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32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2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2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32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2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2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2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2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32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82" grpId="0" animBg="1"/>
      <p:bldP spid="39" grpId="0"/>
      <p:bldP spid="532488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644" name="文本框 33">
            <a:extLst>
              <a:ext uri="{FF2B5EF4-FFF2-40B4-BE49-F238E27FC236}">
                <a16:creationId xmlns="" xmlns:a16="http://schemas.microsoft.com/office/drawing/2014/main" id="{D20E8D20-6520-4E77-9A7B-B6768B7C10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4568" y="1350802"/>
            <a:ext cx="2022864" cy="1705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57337" tIns="78667" rIns="157337" bIns="78667" anchor="ctr">
            <a:spAutoFit/>
          </a:bodyPr>
          <a:lstStyle>
            <a:lvl1pPr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1274763" indent="-490538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960563" indent="-392113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2744788" indent="-390525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3532188" indent="-395288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3989388" indent="-395288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4446588" indent="-395288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4903788" indent="-395288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5360988" indent="-395288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1572528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26" dirty="0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  <a:ea typeface="微软雅黑" pitchFamily="34" charset="-122"/>
              </a:rPr>
              <a:t>01</a:t>
            </a:r>
            <a:endParaRPr lang="zh-CN" altLang="en-US" sz="10026" dirty="0">
              <a:solidFill>
                <a:prstClr val="whit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634A063A-F0CE-4C2C-944D-D79BCFD2A6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7368" y="3287117"/>
            <a:ext cx="3277263" cy="102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711" tIns="45855" rIns="91711" bIns="45855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8988" indent="-230188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6188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3388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30588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7788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916777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016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微软雅黑" pitchFamily="34" charset="-122"/>
              </a:rPr>
              <a:t>第一部分</a:t>
            </a:r>
          </a:p>
        </p:txBody>
      </p:sp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50172F2F-FF08-460F-94FF-2171BEA0D10D}"/>
              </a:ext>
            </a:extLst>
          </p:cNvPr>
          <p:cNvSpPr/>
          <p:nvPr/>
        </p:nvSpPr>
        <p:spPr>
          <a:xfrm>
            <a:off x="1543051" y="4418146"/>
            <a:ext cx="9105903" cy="679263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89000">
                <a:srgbClr val="C00000"/>
              </a:gs>
              <a:gs pos="35000">
                <a:srgbClr val="FF3300"/>
              </a:gs>
            </a:gsLst>
            <a:lin ang="5400000" scaled="1"/>
          </a:gradFill>
          <a:ln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6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4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581647" name="TextBox 7">
            <a:extLst>
              <a:ext uri="{FF2B5EF4-FFF2-40B4-BE49-F238E27FC236}">
                <a16:creationId xmlns="" xmlns:a16="http://schemas.microsoft.com/office/drawing/2014/main" id="{993A49D8-97F4-443B-B858-62D1C223B3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2386" y="4370598"/>
            <a:ext cx="8507225" cy="774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57272" tIns="78636" rIns="157272" bIns="78636">
            <a:spAutoFit/>
          </a:bodyPr>
          <a:lstStyle>
            <a:lvl1pPr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1274763" indent="-490538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960563" indent="-392113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2744788" indent="-390525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3530600" indent="-393700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3987800" indent="-393700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4445000" indent="-393700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4902200" indent="-393700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5359400" indent="-393700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76442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粗黑_GBK"/>
              </a:rPr>
              <a:t>回顾我国反腐败和廉政建设之路</a:t>
            </a:r>
          </a:p>
        </p:txBody>
      </p:sp>
    </p:spTree>
    <p:extLst>
      <p:ext uri="{BB962C8B-B14F-4D97-AF65-F5344CB8AC3E}">
        <p14:creationId xmlns="" xmlns:p14="http://schemas.microsoft.com/office/powerpoint/2010/main" val="32317644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16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1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1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9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9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9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1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1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1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81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tmFilter="0,0; .5, 1; 1, 1"/>
                                        <p:tgtEl>
                                          <p:spTgt spid="581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1644" grpId="0"/>
      <p:bldP spid="34" grpId="0"/>
      <p:bldP spid="5816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矩形 39">
            <a:extLst>
              <a:ext uri="{FF2B5EF4-FFF2-40B4-BE49-F238E27FC236}">
                <a16:creationId xmlns="" xmlns:a16="http://schemas.microsoft.com/office/drawing/2014/main" id="{2D529DEB-8FF9-4667-B633-003310E2C1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1987" y="3290880"/>
            <a:ext cx="8724891" cy="3261091"/>
          </a:xfrm>
          <a:prstGeom prst="rect">
            <a:avLst/>
          </a:prstGeom>
          <a:noFill/>
          <a:ln w="25400" algn="ctr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00087" fontAlgn="base">
              <a:spcBef>
                <a:spcPct val="0"/>
              </a:spcBef>
              <a:spcAft>
                <a:spcPct val="0"/>
              </a:spcAft>
            </a:pPr>
            <a:endParaRPr lang="zh-CN" altLang="en-US" sz="2105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28390" name="Freeform 10">
            <a:extLst>
              <a:ext uri="{FF2B5EF4-FFF2-40B4-BE49-F238E27FC236}">
                <a16:creationId xmlns="" xmlns:a16="http://schemas.microsoft.com/office/drawing/2014/main" id="{4FCFB989-AFD1-45D1-BCD5-CA628AFB0E95}"/>
              </a:ext>
            </a:extLst>
          </p:cNvPr>
          <p:cNvSpPr>
            <a:spLocks noEditPoints="1"/>
          </p:cNvSpPr>
          <p:nvPr/>
        </p:nvSpPr>
        <p:spPr bwMode="auto">
          <a:xfrm>
            <a:off x="3637469" y="2425076"/>
            <a:ext cx="4597996" cy="2110399"/>
          </a:xfrm>
          <a:custGeom>
            <a:avLst/>
            <a:gdLst>
              <a:gd name="T0" fmla="*/ 2147483646 w 2333"/>
              <a:gd name="T1" fmla="*/ 0 h 1818"/>
              <a:gd name="T2" fmla="*/ 2147483646 w 2333"/>
              <a:gd name="T3" fmla="*/ 2147483646 h 1818"/>
              <a:gd name="T4" fmla="*/ 2147483646 w 2333"/>
              <a:gd name="T5" fmla="*/ 2147483646 h 1818"/>
              <a:gd name="T6" fmla="*/ 0 w 2333"/>
              <a:gd name="T7" fmla="*/ 2147483646 h 1818"/>
              <a:gd name="T8" fmla="*/ 0 w 2333"/>
              <a:gd name="T9" fmla="*/ 0 h 1818"/>
              <a:gd name="T10" fmla="*/ 2147483646 w 2333"/>
              <a:gd name="T11" fmla="*/ 0 h 1818"/>
              <a:gd name="T12" fmla="*/ 2147483646 w 2333"/>
              <a:gd name="T13" fmla="*/ 0 h 18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33"/>
              <a:gd name="T22" fmla="*/ 0 h 1818"/>
              <a:gd name="T23" fmla="*/ 2333 w 2333"/>
              <a:gd name="T24" fmla="*/ 1818 h 18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33" h="1818">
                <a:moveTo>
                  <a:pt x="2333" y="0"/>
                </a:moveTo>
                <a:lnTo>
                  <a:pt x="2333" y="1364"/>
                </a:lnTo>
                <a:lnTo>
                  <a:pt x="1166" y="1818"/>
                </a:lnTo>
                <a:lnTo>
                  <a:pt x="0" y="1364"/>
                </a:lnTo>
                <a:lnTo>
                  <a:pt x="0" y="0"/>
                </a:lnTo>
                <a:lnTo>
                  <a:pt x="2333" y="0"/>
                </a:lnTo>
                <a:close/>
                <a:moveTo>
                  <a:pt x="1166" y="0"/>
                </a:moveTo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746" tIns="34373" rIns="68746" bIns="34373"/>
          <a:lstStyle/>
          <a:p>
            <a:pPr defTabSz="916777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6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标题 4">
            <a:extLst>
              <a:ext uri="{FF2B5EF4-FFF2-40B4-BE49-F238E27FC236}">
                <a16:creationId xmlns="" xmlns:a16="http://schemas.microsoft.com/office/drawing/2014/main" id="{AB2F3464-6BE8-47F1-BE08-6FB87B555078}"/>
              </a:ext>
            </a:extLst>
          </p:cNvPr>
          <p:cNvSpPr txBox="1">
            <a:spLocks/>
          </p:cNvSpPr>
          <p:nvPr/>
        </p:nvSpPr>
        <p:spPr bwMode="auto">
          <a:xfrm>
            <a:off x="3806173" y="2183160"/>
            <a:ext cx="4500911" cy="2237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00087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7921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群众纪律</a:t>
            </a:r>
          </a:p>
        </p:txBody>
      </p:sp>
      <p:sp>
        <p:nvSpPr>
          <p:cNvPr id="528392" name="矩形 22">
            <a:extLst>
              <a:ext uri="{FF2B5EF4-FFF2-40B4-BE49-F238E27FC236}">
                <a16:creationId xmlns="" xmlns:a16="http://schemas.microsoft.com/office/drawing/2014/main" id="{D0DF4F54-1B79-4DB2-8BF9-3AFD7C8EC6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6565" y="4379502"/>
            <a:ext cx="7224058" cy="2110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0013" tIns="80006" rIns="160013" bIns="80006">
            <a:spAutoFit/>
          </a:bodyPr>
          <a:lstStyle>
            <a:lvl1pPr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1599586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不顾群众意愿，盲目铺摊子、上项目，致使国家、集体或者群众财产和利益遭受较大损失的，对直接责任者和领导责任者，给予警告或者严重警告处分；情节严重的，给予撤销党内职务或者留党察看处分。</a:t>
            </a:r>
          </a:p>
        </p:txBody>
      </p:sp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B816F9F1-DDC9-4DAE-A41E-E13C0E4AAC2D}"/>
              </a:ext>
            </a:extLst>
          </p:cNvPr>
          <p:cNvSpPr/>
          <p:nvPr/>
        </p:nvSpPr>
        <p:spPr>
          <a:xfrm>
            <a:off x="2279002" y="1388803"/>
            <a:ext cx="7734975" cy="739174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89000">
                <a:srgbClr val="C00000"/>
              </a:gs>
              <a:gs pos="35000">
                <a:srgbClr val="FF3300"/>
              </a:gs>
            </a:gsLst>
            <a:lin ang="5400000" scaled="1"/>
          </a:gradFill>
          <a:ln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6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4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" name="TextBox 18">
            <a:extLst>
              <a:ext uri="{FF2B5EF4-FFF2-40B4-BE49-F238E27FC236}">
                <a16:creationId xmlns="" xmlns:a16="http://schemas.microsoft.com/office/drawing/2014/main" id="{79E6D9C8-0AA0-4713-BBBD-60AA383590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932" y="1436477"/>
            <a:ext cx="7126136" cy="641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60088" tIns="80044" rIns="160088" bIns="80044">
            <a:spAutoFit/>
          </a:bodyPr>
          <a:lstStyle>
            <a:lvl1pPr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198496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《</a:t>
            </a:r>
            <a:r>
              <a:rPr lang="zh-CN" altLang="en-US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中国共产党纪律处分条例</a:t>
            </a:r>
            <a:r>
              <a:rPr lang="en-US" altLang="zh-CN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》</a:t>
            </a:r>
            <a:r>
              <a:rPr lang="zh-CN" altLang="en-US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六大纪律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357354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28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28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8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2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8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8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8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8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28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8386" grpId="0" animBg="1"/>
      <p:bldP spid="39" grpId="0"/>
      <p:bldP spid="52839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34" name="矩形 39">
            <a:extLst>
              <a:ext uri="{FF2B5EF4-FFF2-40B4-BE49-F238E27FC236}">
                <a16:creationId xmlns="" xmlns:a16="http://schemas.microsoft.com/office/drawing/2014/main" id="{B03B1B31-39EB-4957-9829-9885646747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4855" y="3214680"/>
            <a:ext cx="8724891" cy="3261091"/>
          </a:xfrm>
          <a:prstGeom prst="rect">
            <a:avLst/>
          </a:prstGeom>
          <a:noFill/>
          <a:ln w="25400" algn="ctr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00087" fontAlgn="base">
              <a:spcBef>
                <a:spcPct val="0"/>
              </a:spcBef>
              <a:spcAft>
                <a:spcPct val="0"/>
              </a:spcAft>
            </a:pPr>
            <a:endParaRPr lang="zh-CN" altLang="en-US" sz="2105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30438" name="Freeform 10">
            <a:extLst>
              <a:ext uri="{FF2B5EF4-FFF2-40B4-BE49-F238E27FC236}">
                <a16:creationId xmlns="" xmlns:a16="http://schemas.microsoft.com/office/drawing/2014/main" id="{2FFA28C8-9BB9-447E-93E4-9F66E2713D4C}"/>
              </a:ext>
            </a:extLst>
          </p:cNvPr>
          <p:cNvSpPr>
            <a:spLocks noEditPoints="1"/>
          </p:cNvSpPr>
          <p:nvPr/>
        </p:nvSpPr>
        <p:spPr bwMode="auto">
          <a:xfrm>
            <a:off x="3682914" y="2348876"/>
            <a:ext cx="4597996" cy="2110399"/>
          </a:xfrm>
          <a:custGeom>
            <a:avLst/>
            <a:gdLst>
              <a:gd name="T0" fmla="*/ 2147483646 w 2333"/>
              <a:gd name="T1" fmla="*/ 0 h 1818"/>
              <a:gd name="T2" fmla="*/ 2147483646 w 2333"/>
              <a:gd name="T3" fmla="*/ 2147483646 h 1818"/>
              <a:gd name="T4" fmla="*/ 2147483646 w 2333"/>
              <a:gd name="T5" fmla="*/ 2147483646 h 1818"/>
              <a:gd name="T6" fmla="*/ 0 w 2333"/>
              <a:gd name="T7" fmla="*/ 2147483646 h 1818"/>
              <a:gd name="T8" fmla="*/ 0 w 2333"/>
              <a:gd name="T9" fmla="*/ 0 h 1818"/>
              <a:gd name="T10" fmla="*/ 2147483646 w 2333"/>
              <a:gd name="T11" fmla="*/ 0 h 1818"/>
              <a:gd name="T12" fmla="*/ 2147483646 w 2333"/>
              <a:gd name="T13" fmla="*/ 0 h 18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33"/>
              <a:gd name="T22" fmla="*/ 0 h 1818"/>
              <a:gd name="T23" fmla="*/ 2333 w 2333"/>
              <a:gd name="T24" fmla="*/ 1818 h 18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33" h="1818">
                <a:moveTo>
                  <a:pt x="2333" y="0"/>
                </a:moveTo>
                <a:lnTo>
                  <a:pt x="2333" y="1364"/>
                </a:lnTo>
                <a:lnTo>
                  <a:pt x="1166" y="1818"/>
                </a:lnTo>
                <a:lnTo>
                  <a:pt x="0" y="1364"/>
                </a:lnTo>
                <a:lnTo>
                  <a:pt x="0" y="0"/>
                </a:lnTo>
                <a:lnTo>
                  <a:pt x="2333" y="0"/>
                </a:lnTo>
                <a:close/>
                <a:moveTo>
                  <a:pt x="1166" y="0"/>
                </a:moveTo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746" tIns="34373" rIns="68746" bIns="34373"/>
          <a:lstStyle/>
          <a:p>
            <a:pPr defTabSz="916777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6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标题 4">
            <a:extLst>
              <a:ext uri="{FF2B5EF4-FFF2-40B4-BE49-F238E27FC236}">
                <a16:creationId xmlns="" xmlns:a16="http://schemas.microsoft.com/office/drawing/2014/main" id="{0C4DC159-6836-4D3E-8E9B-0C65C46DF08B}"/>
              </a:ext>
            </a:extLst>
          </p:cNvPr>
          <p:cNvSpPr txBox="1">
            <a:spLocks/>
          </p:cNvSpPr>
          <p:nvPr/>
        </p:nvSpPr>
        <p:spPr bwMode="auto">
          <a:xfrm>
            <a:off x="3958254" y="2106960"/>
            <a:ext cx="4502502" cy="2237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074" tIns="60037" rIns="120074" bIns="60037" anchor="ctr"/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00087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7921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生活纪律</a:t>
            </a:r>
          </a:p>
        </p:txBody>
      </p:sp>
      <p:sp>
        <p:nvSpPr>
          <p:cNvPr id="530440" name="矩形 22">
            <a:extLst>
              <a:ext uri="{FF2B5EF4-FFF2-40B4-BE49-F238E27FC236}">
                <a16:creationId xmlns="" xmlns:a16="http://schemas.microsoft.com/office/drawing/2014/main" id="{A79BB9DE-545D-4D49-8774-17E28FDB7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7756" y="4370148"/>
            <a:ext cx="8443187" cy="1832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0013" tIns="80006" rIns="160013" bIns="80006">
            <a:spAutoFit/>
          </a:bodyPr>
          <a:lstStyle>
            <a:lvl1pPr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59543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5954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1599586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生活奢靡、贪图享乐、追求低级趣味，造成不良影响的，给予警告或者严重警告处分；情节严重的，给予撤销党内职务处分。与他人发生不正当性关系，造成不良影响的，给予警告或者严重警告处分；情节较重的，给予撤销党内职务或者留党察看处分；情节严重的，给予开除党籍处分。</a:t>
            </a:r>
          </a:p>
        </p:txBody>
      </p:sp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E9E84A00-5CBF-4908-BC2D-CD7456C51660}"/>
              </a:ext>
            </a:extLst>
          </p:cNvPr>
          <p:cNvSpPr/>
          <p:nvPr/>
        </p:nvSpPr>
        <p:spPr>
          <a:xfrm>
            <a:off x="2419941" y="1217353"/>
            <a:ext cx="7734975" cy="739174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89000">
                <a:srgbClr val="C00000"/>
              </a:gs>
              <a:gs pos="35000">
                <a:srgbClr val="FF3300"/>
              </a:gs>
            </a:gsLst>
            <a:lin ang="5400000" scaled="1"/>
          </a:gradFill>
          <a:ln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6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4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" name="TextBox 18">
            <a:extLst>
              <a:ext uri="{FF2B5EF4-FFF2-40B4-BE49-F238E27FC236}">
                <a16:creationId xmlns="" xmlns:a16="http://schemas.microsoft.com/office/drawing/2014/main" id="{6CCDD9BA-C27B-4BF2-8BBB-4C4F4D8703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3871" y="1265027"/>
            <a:ext cx="7126136" cy="641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60088" tIns="80044" rIns="160088" bIns="80044">
            <a:spAutoFit/>
          </a:bodyPr>
          <a:lstStyle>
            <a:lvl1pPr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198496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《</a:t>
            </a:r>
            <a:r>
              <a:rPr lang="zh-CN" altLang="en-US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中国共产党纪律处分条例</a:t>
            </a:r>
            <a:r>
              <a:rPr lang="en-US" altLang="zh-CN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》</a:t>
            </a:r>
            <a:r>
              <a:rPr lang="zh-CN" altLang="en-US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六大纪律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1829987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30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0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0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30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0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0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0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0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30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0434" grpId="0" animBg="1"/>
      <p:bldP spid="39" grpId="0"/>
      <p:bldP spid="530440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644" name="文本框 33">
            <a:extLst>
              <a:ext uri="{FF2B5EF4-FFF2-40B4-BE49-F238E27FC236}">
                <a16:creationId xmlns="" xmlns:a16="http://schemas.microsoft.com/office/drawing/2014/main" id="{D20E8D20-6520-4E77-9A7B-B6768B7C10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4568" y="1350802"/>
            <a:ext cx="2022864" cy="1705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57337" tIns="78667" rIns="157337" bIns="78667" anchor="ctr">
            <a:spAutoFit/>
          </a:bodyPr>
          <a:lstStyle>
            <a:lvl1pPr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1274763" indent="-490538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960563" indent="-392113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2744788" indent="-390525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3532188" indent="-395288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3989388" indent="-395288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4446588" indent="-395288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4903788" indent="-395288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5360988" indent="-395288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1572528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26" dirty="0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  <a:ea typeface="微软雅黑" pitchFamily="34" charset="-122"/>
              </a:rPr>
              <a:t>04</a:t>
            </a:r>
            <a:endParaRPr lang="zh-CN" altLang="en-US" sz="10026" dirty="0">
              <a:solidFill>
                <a:prstClr val="whit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634A063A-F0CE-4C2C-944D-D79BCFD2A6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1302" y="3288298"/>
            <a:ext cx="3269392" cy="1018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711" tIns="45855" rIns="91711" bIns="45855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8988" indent="-230188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6188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3388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30588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7788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916777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016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微软雅黑" pitchFamily="34" charset="-122"/>
              </a:rPr>
              <a:t>第四部分</a:t>
            </a:r>
          </a:p>
        </p:txBody>
      </p:sp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50172F2F-FF08-460F-94FF-2171BEA0D10D}"/>
              </a:ext>
            </a:extLst>
          </p:cNvPr>
          <p:cNvSpPr/>
          <p:nvPr/>
        </p:nvSpPr>
        <p:spPr>
          <a:xfrm>
            <a:off x="1543051" y="4418146"/>
            <a:ext cx="9105903" cy="679263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89000">
                <a:srgbClr val="C00000"/>
              </a:gs>
              <a:gs pos="35000">
                <a:srgbClr val="FF3300"/>
              </a:gs>
            </a:gsLst>
            <a:lin ang="5400000" scaled="1"/>
          </a:gradFill>
          <a:ln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6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4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581647" name="TextBox 7">
            <a:extLst>
              <a:ext uri="{FF2B5EF4-FFF2-40B4-BE49-F238E27FC236}">
                <a16:creationId xmlns="" xmlns:a16="http://schemas.microsoft.com/office/drawing/2014/main" id="{993A49D8-97F4-443B-B858-62D1C223B3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2386" y="4370598"/>
            <a:ext cx="8507225" cy="774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57272" tIns="78636" rIns="157272" bIns="78636">
            <a:spAutoFit/>
          </a:bodyPr>
          <a:lstStyle>
            <a:lvl1pPr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1274763" indent="-490538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960563" indent="-392113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2744788" indent="-390525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3530600" indent="-393700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3987800" indent="-393700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4445000" indent="-393700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4902200" indent="-393700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5359400" indent="-393700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76442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粗黑_GBK"/>
              </a:rPr>
              <a:t>反腐倡廉基本经验</a:t>
            </a:r>
          </a:p>
        </p:txBody>
      </p:sp>
    </p:spTree>
    <p:extLst>
      <p:ext uri="{BB962C8B-B14F-4D97-AF65-F5344CB8AC3E}">
        <p14:creationId xmlns="" xmlns:p14="http://schemas.microsoft.com/office/powerpoint/2010/main" val="14465474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16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1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1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9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9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9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1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1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1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81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tmFilter="0,0; .5, 1; 1, 1"/>
                                        <p:tgtEl>
                                          <p:spTgt spid="581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1644" grpId="0"/>
      <p:bldP spid="34" grpId="0"/>
      <p:bldP spid="5816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10F0E90B-0C83-43ED-9943-D3F98C39D524}"/>
              </a:ext>
            </a:extLst>
          </p:cNvPr>
          <p:cNvSpPr/>
          <p:nvPr/>
        </p:nvSpPr>
        <p:spPr>
          <a:xfrm>
            <a:off x="3196016" y="1293553"/>
            <a:ext cx="5272930" cy="739174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89000">
                <a:srgbClr val="C00000"/>
              </a:gs>
              <a:gs pos="35000">
                <a:srgbClr val="FF3300"/>
              </a:gs>
            </a:gsLst>
            <a:lin ang="5400000" scaled="1"/>
          </a:gradFill>
          <a:ln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6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4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" name="TextBox 18">
            <a:extLst>
              <a:ext uri="{FF2B5EF4-FFF2-40B4-BE49-F238E27FC236}">
                <a16:creationId xmlns="" xmlns:a16="http://schemas.microsoft.com/office/drawing/2014/main" id="{C2A47822-F0A9-453A-A30F-8B89537052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2723" y="1341227"/>
            <a:ext cx="3524636" cy="641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60088" tIns="80044" rIns="160088" bIns="80044">
            <a:spAutoFit/>
          </a:bodyPr>
          <a:lstStyle>
            <a:lvl1pPr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198496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反腐倡廉基本经验</a:t>
            </a:r>
            <a:endParaRPr lang="zh-CN" altLang="en-US" sz="3108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大黑简体" pitchFamily="65" charset="-122"/>
            </a:endParaRPr>
          </a:p>
        </p:txBody>
      </p:sp>
      <p:sp>
        <p:nvSpPr>
          <p:cNvPr id="569352" name="矩形 39">
            <a:extLst>
              <a:ext uri="{FF2B5EF4-FFF2-40B4-BE49-F238E27FC236}">
                <a16:creationId xmlns="" xmlns:a16="http://schemas.microsoft.com/office/drawing/2014/main" id="{01FE7586-A05E-4E24-BC4D-45FD941442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0945" y="2568316"/>
            <a:ext cx="8879272" cy="4115755"/>
          </a:xfrm>
          <a:prstGeom prst="rect">
            <a:avLst/>
          </a:prstGeom>
          <a:noFill/>
          <a:ln w="25400" algn="ctr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6777" fontAlgn="base">
              <a:spcBef>
                <a:spcPct val="0"/>
              </a:spcBef>
              <a:spcAft>
                <a:spcPct val="0"/>
              </a:spcAft>
            </a:pPr>
            <a:endParaRPr lang="zh-CN" altLang="en-US" sz="1604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69357" name="矩形 8">
            <a:extLst>
              <a:ext uri="{FF2B5EF4-FFF2-40B4-BE49-F238E27FC236}">
                <a16:creationId xmlns="" xmlns:a16="http://schemas.microsoft.com/office/drawing/2014/main" id="{821738AA-3F6A-446D-AF52-AE10AD6EEA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7396" y="3362499"/>
            <a:ext cx="5847364" cy="269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7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第一，必须坚持以中国特色社会主义理论体系为指导，保证党风廉政建设和反腐败斗争的正确方向。 </a:t>
            </a:r>
          </a:p>
          <a:p>
            <a:pPr defTabSz="91677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7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第二，必须坚持党要管党、从严治党，始终把党风廉政建设和反腐败斗争放在突出位置来抓。 </a:t>
            </a:r>
          </a:p>
        </p:txBody>
      </p:sp>
      <p:sp>
        <p:nvSpPr>
          <p:cNvPr id="49158" name="AutoShape 15" descr="xinsrc_31040108221518806521">
            <a:extLst>
              <a:ext uri="{FF2B5EF4-FFF2-40B4-BE49-F238E27FC236}">
                <a16:creationId xmlns="" xmlns:a16="http://schemas.microsoft.com/office/drawing/2014/main" id="{B1ECDC59-0F8C-43E4-BF74-E68B909ED99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19697" y="4080290"/>
            <a:ext cx="394705" cy="394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0"/>
              </a:spcBef>
              <a:spcAft>
                <a:spcPct val="0"/>
              </a:spcAft>
            </a:pPr>
            <a:endParaRPr lang="zh-CN" altLang="en-US" sz="2406">
              <a:solidFill>
                <a:prstClr val="black"/>
              </a:solidFill>
            </a:endParaRPr>
          </a:p>
        </p:txBody>
      </p:sp>
      <p:pic>
        <p:nvPicPr>
          <p:cNvPr id="569361" name="Picture 17">
            <a:extLst>
              <a:ext uri="{FF2B5EF4-FFF2-40B4-BE49-F238E27FC236}">
                <a16:creationId xmlns="" xmlns:a16="http://schemas.microsoft.com/office/drawing/2014/main" id="{0F2A4972-5DF6-4D83-9B1A-922B80A2D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874" y="2207033"/>
            <a:ext cx="867396" cy="862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2658584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175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69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9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9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675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69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69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69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675"/>
                            </p:stCondLst>
                            <p:childTnLst>
                              <p:par>
                                <p:cTn id="2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9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9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9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69352" grpId="0" animBg="1"/>
      <p:bldP spid="56935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8DBF81B1-58D8-4B41-8924-394CEAF8D265}"/>
              </a:ext>
            </a:extLst>
          </p:cNvPr>
          <p:cNvSpPr/>
          <p:nvPr/>
        </p:nvSpPr>
        <p:spPr>
          <a:xfrm>
            <a:off x="3138866" y="1160203"/>
            <a:ext cx="5272930" cy="739174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89000">
                <a:srgbClr val="C00000"/>
              </a:gs>
              <a:gs pos="35000">
                <a:srgbClr val="FF3300"/>
              </a:gs>
            </a:gsLst>
            <a:lin ang="5400000" scaled="1"/>
          </a:gradFill>
          <a:ln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6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4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" name="TextBox 18">
            <a:extLst>
              <a:ext uri="{FF2B5EF4-FFF2-40B4-BE49-F238E27FC236}">
                <a16:creationId xmlns="" xmlns:a16="http://schemas.microsoft.com/office/drawing/2014/main" id="{C00A331D-BB9E-46C7-BC10-59E59F123E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5573" y="1207877"/>
            <a:ext cx="3524636" cy="641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60088" tIns="80044" rIns="160088" bIns="80044">
            <a:spAutoFit/>
          </a:bodyPr>
          <a:lstStyle>
            <a:lvl1pPr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198496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108" b="1" dirty="0" err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反腐倡廉基本经验</a:t>
            </a:r>
            <a:endParaRPr lang="zh-CN" altLang="en-US" sz="3108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大黑简体" pitchFamily="65" charset="-122"/>
            </a:endParaRPr>
          </a:p>
        </p:txBody>
      </p:sp>
      <p:sp>
        <p:nvSpPr>
          <p:cNvPr id="571396" name="矩形 39">
            <a:extLst>
              <a:ext uri="{FF2B5EF4-FFF2-40B4-BE49-F238E27FC236}">
                <a16:creationId xmlns="" xmlns:a16="http://schemas.microsoft.com/office/drawing/2014/main" id="{522A6104-534D-499D-8194-3B9BAB6DB4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626" y="2503596"/>
            <a:ext cx="8879271" cy="4115755"/>
          </a:xfrm>
          <a:prstGeom prst="rect">
            <a:avLst/>
          </a:prstGeom>
          <a:noFill/>
          <a:ln w="25400" algn="ctr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6777" fontAlgn="base">
              <a:spcBef>
                <a:spcPct val="0"/>
              </a:spcBef>
              <a:spcAft>
                <a:spcPct val="0"/>
              </a:spcAft>
            </a:pPr>
            <a:endParaRPr lang="zh-CN" altLang="en-US" sz="1604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71397" name="矩形 8">
            <a:extLst>
              <a:ext uri="{FF2B5EF4-FFF2-40B4-BE49-F238E27FC236}">
                <a16:creationId xmlns="" xmlns:a16="http://schemas.microsoft.com/office/drawing/2014/main" id="{29B183F7-D72B-4FB4-AEF1-6F697E5069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1529" y="3226161"/>
            <a:ext cx="4693488" cy="2908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7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第三，必须坚持党的基本路线，始终把党风廉政建设和反腐败斗争置于党和国家工作大局中来开展。</a:t>
            </a:r>
          </a:p>
          <a:p>
            <a:pPr defTabSz="91677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7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第四，必须坚持以人为本，切实维护人民群众的根本利益和党员干部的合法权益。  </a:t>
            </a:r>
          </a:p>
        </p:txBody>
      </p:sp>
      <p:sp>
        <p:nvSpPr>
          <p:cNvPr id="51206" name="AutoShape 6" descr="xinsrc_31040108221518806521">
            <a:extLst>
              <a:ext uri="{FF2B5EF4-FFF2-40B4-BE49-F238E27FC236}">
                <a16:creationId xmlns="" xmlns:a16="http://schemas.microsoft.com/office/drawing/2014/main" id="{0033AF81-F35C-4C4C-9122-374D234CF0B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007378" y="4015571"/>
            <a:ext cx="394705" cy="394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0"/>
              </a:spcBef>
              <a:spcAft>
                <a:spcPct val="0"/>
              </a:spcAft>
            </a:pPr>
            <a:endParaRPr lang="zh-CN" altLang="en-US" sz="2406">
              <a:solidFill>
                <a:prstClr val="black"/>
              </a:solidFill>
            </a:endParaRPr>
          </a:p>
        </p:txBody>
      </p:sp>
      <p:pic>
        <p:nvPicPr>
          <p:cNvPr id="571399" name="Picture 7">
            <a:extLst>
              <a:ext uri="{FF2B5EF4-FFF2-40B4-BE49-F238E27FC236}">
                <a16:creationId xmlns="" xmlns:a16="http://schemas.microsoft.com/office/drawing/2014/main" id="{BD367093-699A-4A0E-82DC-4EA92D186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554" y="2142315"/>
            <a:ext cx="867397" cy="862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1401" name="内容占位符 5" descr="官商.jpg">
            <a:extLst>
              <a:ext uri="{FF2B5EF4-FFF2-40B4-BE49-F238E27FC236}">
                <a16:creationId xmlns="" xmlns:a16="http://schemas.microsoft.com/office/drawing/2014/main" id="{913F1A1B-94E1-4375-B54C-DCA7ECFC3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256" y="3285049"/>
            <a:ext cx="3464810" cy="2511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0351202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175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1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1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1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675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71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71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71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675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40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4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71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675"/>
                            </p:stCondLst>
                            <p:childTnLst>
                              <p:par>
                                <p:cTn id="3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13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1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1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71396" grpId="0" animBg="1"/>
      <p:bldP spid="57139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090E6C4A-AF79-4367-80FD-5C76CE2CF604}"/>
              </a:ext>
            </a:extLst>
          </p:cNvPr>
          <p:cNvSpPr/>
          <p:nvPr/>
        </p:nvSpPr>
        <p:spPr>
          <a:xfrm>
            <a:off x="3148391" y="1331653"/>
            <a:ext cx="5272930" cy="739174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89000">
                <a:srgbClr val="C00000"/>
              </a:gs>
              <a:gs pos="35000">
                <a:srgbClr val="FF3300"/>
              </a:gs>
            </a:gsLst>
            <a:lin ang="5400000" scaled="1"/>
          </a:gradFill>
          <a:ln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6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4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" name="TextBox 18">
            <a:extLst>
              <a:ext uri="{FF2B5EF4-FFF2-40B4-BE49-F238E27FC236}">
                <a16:creationId xmlns="" xmlns:a16="http://schemas.microsoft.com/office/drawing/2014/main" id="{5147DC1C-B60C-4054-93AB-5D9CE7D418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5098" y="1379327"/>
            <a:ext cx="3524636" cy="641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60088" tIns="80044" rIns="160088" bIns="80044">
            <a:spAutoFit/>
          </a:bodyPr>
          <a:lstStyle>
            <a:lvl1pPr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198496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反腐倡廉基本经验</a:t>
            </a:r>
            <a:endParaRPr lang="zh-CN" altLang="en-US" sz="3108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大黑简体" pitchFamily="65" charset="-122"/>
            </a:endParaRPr>
          </a:p>
        </p:txBody>
      </p:sp>
      <p:sp>
        <p:nvSpPr>
          <p:cNvPr id="573444" name="矩形 39">
            <a:extLst>
              <a:ext uri="{FF2B5EF4-FFF2-40B4-BE49-F238E27FC236}">
                <a16:creationId xmlns="" xmlns:a16="http://schemas.microsoft.com/office/drawing/2014/main" id="{2992DCDC-5431-429F-9406-F4C4FE079D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3320" y="2606417"/>
            <a:ext cx="8879272" cy="3927734"/>
          </a:xfrm>
          <a:prstGeom prst="rect">
            <a:avLst/>
          </a:prstGeom>
          <a:noFill/>
          <a:ln w="25400" algn="ctr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6777" fontAlgn="base">
              <a:spcBef>
                <a:spcPct val="0"/>
              </a:spcBef>
              <a:spcAft>
                <a:spcPct val="0"/>
              </a:spcAft>
            </a:pPr>
            <a:endParaRPr lang="zh-CN" altLang="en-US" sz="1604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73445" name="矩形 8">
            <a:extLst>
              <a:ext uri="{FF2B5EF4-FFF2-40B4-BE49-F238E27FC236}">
                <a16:creationId xmlns="" xmlns:a16="http://schemas.microsoft.com/office/drawing/2014/main" id="{4CE7FC95-4D50-4BE2-B385-922E01AAB7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6221" y="3328980"/>
            <a:ext cx="4693489" cy="2908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7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第五，必须坚持标本兼治、综合治理、惩防并举、注重预防的方针。 </a:t>
            </a:r>
          </a:p>
          <a:p>
            <a:pPr defTabSz="91677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7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第六，必须坚持党的领导，建立和完善反腐败领导体制和工作机制。 </a:t>
            </a:r>
          </a:p>
          <a:p>
            <a:pPr defTabSz="916777" fontAlgn="base">
              <a:spcBef>
                <a:spcPct val="0"/>
              </a:spcBef>
              <a:spcAft>
                <a:spcPct val="0"/>
              </a:spcAft>
            </a:pPr>
            <a:endParaRPr lang="zh-CN" altLang="en-US" sz="2607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254" name="AutoShape 6" descr="xinsrc_31040108221518806521">
            <a:extLst>
              <a:ext uri="{FF2B5EF4-FFF2-40B4-BE49-F238E27FC236}">
                <a16:creationId xmlns="" xmlns:a16="http://schemas.microsoft.com/office/drawing/2014/main" id="{31140D1B-14DB-4487-AFA6-19A6751B2DF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872072" y="4118390"/>
            <a:ext cx="394705" cy="394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0"/>
              </a:spcBef>
              <a:spcAft>
                <a:spcPct val="0"/>
              </a:spcAft>
            </a:pPr>
            <a:endParaRPr lang="zh-CN" altLang="en-US" sz="2406">
              <a:solidFill>
                <a:prstClr val="black"/>
              </a:solidFill>
            </a:endParaRPr>
          </a:p>
        </p:txBody>
      </p:sp>
      <p:pic>
        <p:nvPicPr>
          <p:cNvPr id="573447" name="Picture 7">
            <a:extLst>
              <a:ext uri="{FF2B5EF4-FFF2-40B4-BE49-F238E27FC236}">
                <a16:creationId xmlns="" xmlns:a16="http://schemas.microsoft.com/office/drawing/2014/main" id="{6B62E8F5-76F1-4446-A2E7-C96C133369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249" y="2245133"/>
            <a:ext cx="867396" cy="862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449" name="内容占位符 7" descr="廉政.jpg">
            <a:extLst>
              <a:ext uri="{FF2B5EF4-FFF2-40B4-BE49-F238E27FC236}">
                <a16:creationId xmlns="" xmlns:a16="http://schemas.microsoft.com/office/drawing/2014/main" id="{4A36FCDD-13E0-46DE-BAF9-580D18508E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711" y="3255769"/>
            <a:ext cx="3464809" cy="2759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40788019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175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3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3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3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675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734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73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73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675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73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675"/>
                            </p:stCondLst>
                            <p:childTnLst>
                              <p:par>
                                <p:cTn id="3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3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3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3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73444" grpId="0" animBg="1"/>
      <p:bldP spid="57344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2B7966AD-CE15-433A-BB2A-B3823589DEB3}"/>
              </a:ext>
            </a:extLst>
          </p:cNvPr>
          <p:cNvSpPr/>
          <p:nvPr/>
        </p:nvSpPr>
        <p:spPr>
          <a:xfrm>
            <a:off x="3196016" y="1226878"/>
            <a:ext cx="5272930" cy="739174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89000">
                <a:srgbClr val="C00000"/>
              </a:gs>
              <a:gs pos="35000">
                <a:srgbClr val="FF3300"/>
              </a:gs>
            </a:gsLst>
            <a:lin ang="5400000" scaled="1"/>
          </a:gradFill>
          <a:ln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6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4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" name="TextBox 18">
            <a:extLst>
              <a:ext uri="{FF2B5EF4-FFF2-40B4-BE49-F238E27FC236}">
                <a16:creationId xmlns="" xmlns:a16="http://schemas.microsoft.com/office/drawing/2014/main" id="{F6AD3DA0-9B0F-4E5A-8F51-2986977051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2723" y="1274552"/>
            <a:ext cx="3524636" cy="641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60088" tIns="80044" rIns="160088" bIns="80044">
            <a:spAutoFit/>
          </a:bodyPr>
          <a:lstStyle>
            <a:lvl1pPr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198496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反腐倡廉</a:t>
            </a:r>
            <a:r>
              <a:rPr lang="en-US" altLang="en-US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历史启示</a:t>
            </a:r>
            <a:endParaRPr lang="zh-CN" altLang="en-US" sz="3108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大黑简体" pitchFamily="65" charset="-122"/>
            </a:endParaRPr>
          </a:p>
        </p:txBody>
      </p:sp>
      <p:sp>
        <p:nvSpPr>
          <p:cNvPr id="575492" name="矩形 39">
            <a:extLst>
              <a:ext uri="{FF2B5EF4-FFF2-40B4-BE49-F238E27FC236}">
                <a16:creationId xmlns="" xmlns:a16="http://schemas.microsoft.com/office/drawing/2014/main" id="{352B10AA-C036-4BB0-BE76-32F3464ACA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0945" y="2430020"/>
            <a:ext cx="8879272" cy="4115755"/>
          </a:xfrm>
          <a:prstGeom prst="rect">
            <a:avLst/>
          </a:prstGeom>
          <a:noFill/>
          <a:ln w="25400" algn="ctr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6777" fontAlgn="base">
              <a:spcBef>
                <a:spcPct val="0"/>
              </a:spcBef>
              <a:spcAft>
                <a:spcPct val="0"/>
              </a:spcAft>
            </a:pPr>
            <a:endParaRPr lang="zh-CN" altLang="en-US" sz="1604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75493" name="矩形 8">
            <a:extLst>
              <a:ext uri="{FF2B5EF4-FFF2-40B4-BE49-F238E27FC236}">
                <a16:creationId xmlns="" xmlns:a16="http://schemas.microsoft.com/office/drawing/2014/main" id="{09C63F69-043C-48CB-BBD3-B46D28E30D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2227" y="3108022"/>
            <a:ext cx="4693488" cy="3185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一是党内腐败现象与党的性质、宗旨是水火不相容的，多年来， 我们党始终对腐败现象保持清醒的头脑，一以贯之地推进党风廉政建设和反腐败斗争； </a:t>
            </a:r>
          </a:p>
          <a:p>
            <a:pPr defTabSz="91677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二是我们党对反腐倡廉建设的特点和规律性的认识不断深化，   防治腐败的思路不断清晰，工作力度不断加大，成效不断显现，完全有能力依靠自身的力量解决好腐败问题，   对此，我们应充满信心； </a:t>
            </a:r>
          </a:p>
        </p:txBody>
      </p:sp>
      <p:sp>
        <p:nvSpPr>
          <p:cNvPr id="55302" name="AutoShape 6" descr="xinsrc_31040108221518806521">
            <a:extLst>
              <a:ext uri="{FF2B5EF4-FFF2-40B4-BE49-F238E27FC236}">
                <a16:creationId xmlns="" xmlns:a16="http://schemas.microsoft.com/office/drawing/2014/main" id="{32436655-E856-4E33-8E05-E6FAD08D3EF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19697" y="3941995"/>
            <a:ext cx="394705" cy="394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0"/>
              </a:spcBef>
              <a:spcAft>
                <a:spcPct val="0"/>
              </a:spcAft>
            </a:pPr>
            <a:endParaRPr lang="zh-CN" altLang="en-US" sz="2406">
              <a:solidFill>
                <a:prstClr val="black"/>
              </a:solidFill>
            </a:endParaRPr>
          </a:p>
        </p:txBody>
      </p:sp>
      <p:pic>
        <p:nvPicPr>
          <p:cNvPr id="575495" name="Picture 7">
            <a:extLst>
              <a:ext uri="{FF2B5EF4-FFF2-40B4-BE49-F238E27FC236}">
                <a16:creationId xmlns="" xmlns:a16="http://schemas.microsoft.com/office/drawing/2014/main" id="{28999AD2-9540-4DF7-9127-24BAC1B7EC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874" y="2068739"/>
            <a:ext cx="867396" cy="862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5497" name="内容占位符 7" descr="lzmh-1220.jpg">
            <a:extLst>
              <a:ext uri="{FF2B5EF4-FFF2-40B4-BE49-F238E27FC236}">
                <a16:creationId xmlns="" xmlns:a16="http://schemas.microsoft.com/office/drawing/2014/main" id="{6110B7BB-E504-4A1F-83D2-A29F92160D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124" y="3004571"/>
            <a:ext cx="3393190" cy="3337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23032260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175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5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5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5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675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75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75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75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675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75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675"/>
                            </p:stCondLst>
                            <p:childTnLst>
                              <p:par>
                                <p:cTn id="3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5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5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5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75492" grpId="0" animBg="1"/>
      <p:bldP spid="57549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976C09EE-36F0-408E-A6CA-8A8B8B0C2434}"/>
              </a:ext>
            </a:extLst>
          </p:cNvPr>
          <p:cNvSpPr/>
          <p:nvPr/>
        </p:nvSpPr>
        <p:spPr>
          <a:xfrm>
            <a:off x="3176966" y="1251031"/>
            <a:ext cx="5272930" cy="739174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89000">
                <a:srgbClr val="C00000"/>
              </a:gs>
              <a:gs pos="35000">
                <a:srgbClr val="FF3300"/>
              </a:gs>
            </a:gsLst>
            <a:lin ang="5400000" scaled="1"/>
          </a:gradFill>
          <a:ln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6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4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" name="TextBox 18">
            <a:extLst>
              <a:ext uri="{FF2B5EF4-FFF2-40B4-BE49-F238E27FC236}">
                <a16:creationId xmlns="" xmlns:a16="http://schemas.microsoft.com/office/drawing/2014/main" id="{0790B173-D546-43CF-8B3B-186964338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3673" y="1298705"/>
            <a:ext cx="3524636" cy="641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60088" tIns="80044" rIns="160088" bIns="80044">
            <a:spAutoFit/>
          </a:bodyPr>
          <a:lstStyle>
            <a:lvl1pPr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53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5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198496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反腐倡廉</a:t>
            </a:r>
            <a:r>
              <a:rPr lang="en-US" altLang="en-US" sz="3108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历史启示</a:t>
            </a:r>
            <a:endParaRPr lang="zh-CN" altLang="en-US" sz="3108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大黑简体" pitchFamily="65" charset="-122"/>
            </a:endParaRPr>
          </a:p>
        </p:txBody>
      </p:sp>
      <p:sp>
        <p:nvSpPr>
          <p:cNvPr id="577540" name="矩形 39">
            <a:extLst>
              <a:ext uri="{FF2B5EF4-FFF2-40B4-BE49-F238E27FC236}">
                <a16:creationId xmlns="" xmlns:a16="http://schemas.microsoft.com/office/drawing/2014/main" id="{050BAEF0-3D61-4803-BEC9-6284C26074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1895" y="2301774"/>
            <a:ext cx="8879272" cy="4403826"/>
          </a:xfrm>
          <a:prstGeom prst="rect">
            <a:avLst/>
          </a:prstGeom>
          <a:noFill/>
          <a:ln w="25400" algn="ctr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6777" fontAlgn="base">
              <a:spcBef>
                <a:spcPct val="0"/>
              </a:spcBef>
              <a:spcAft>
                <a:spcPct val="0"/>
              </a:spcAft>
            </a:pPr>
            <a:endParaRPr lang="zh-CN" altLang="en-US" sz="1604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77541" name="矩形 8">
            <a:extLst>
              <a:ext uri="{FF2B5EF4-FFF2-40B4-BE49-F238E27FC236}">
                <a16:creationId xmlns="" xmlns:a16="http://schemas.microsoft.com/office/drawing/2014/main" id="{AA5E35F0-035F-4679-8A54-D7A9E86ABC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3177" y="5045610"/>
            <a:ext cx="8446369" cy="1562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4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三是我国正处于并将长期处于社会主义初级阶段，改革开放和发展社会主义市场经济条件下诱发腐败的因素很多，腐败现象仍然比较严重，反腐败斗争任重道远，我们必须充分认识反腐败斗争的艰巨性、复杂性、长期性，决不能盲目乐观，掉以轻心。 </a:t>
            </a:r>
          </a:p>
          <a:p>
            <a:pPr defTabSz="91677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4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四是反腐败斗争所取得的成效和经验是全党全社会共同努力的结果，也说明开展反腐败斗争，全党全社会责无旁贷，尤其是党员领导干部要率先垂范，敢抓敢管，做为民、务实、清廉的模范，以良好的党风促政风带民风。 </a:t>
            </a:r>
          </a:p>
        </p:txBody>
      </p:sp>
      <p:sp>
        <p:nvSpPr>
          <p:cNvPr id="57350" name="AutoShape 6" descr="xinsrc_31040108221518806521">
            <a:extLst>
              <a:ext uri="{FF2B5EF4-FFF2-40B4-BE49-F238E27FC236}">
                <a16:creationId xmlns="" xmlns:a16="http://schemas.microsoft.com/office/drawing/2014/main" id="{AA333F8D-9554-4DD7-B755-4AF6B338F73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00647" y="3813748"/>
            <a:ext cx="394705" cy="394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0"/>
              </a:spcBef>
              <a:spcAft>
                <a:spcPct val="0"/>
              </a:spcAft>
            </a:pPr>
            <a:endParaRPr lang="zh-CN" altLang="en-US" sz="2406">
              <a:solidFill>
                <a:prstClr val="black"/>
              </a:solidFill>
            </a:endParaRPr>
          </a:p>
        </p:txBody>
      </p:sp>
      <p:pic>
        <p:nvPicPr>
          <p:cNvPr id="577543" name="Picture 7">
            <a:extLst>
              <a:ext uri="{FF2B5EF4-FFF2-40B4-BE49-F238E27FC236}">
                <a16:creationId xmlns="" xmlns:a16="http://schemas.microsoft.com/office/drawing/2014/main" id="{41D76EEA-2418-4B18-A625-AF8AA23EA4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824" y="1940492"/>
            <a:ext cx="867396" cy="862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77554" name="Group 18">
            <a:extLst>
              <a:ext uri="{FF2B5EF4-FFF2-40B4-BE49-F238E27FC236}">
                <a16:creationId xmlns="" xmlns:a16="http://schemas.microsoft.com/office/drawing/2014/main" id="{8B8C4CEB-7B29-4C95-9411-9BE6AB5884A4}"/>
              </a:ext>
            </a:extLst>
          </p:cNvPr>
          <p:cNvGrpSpPr>
            <a:grpSpLocks/>
          </p:cNvGrpSpPr>
          <p:nvPr/>
        </p:nvGrpSpPr>
        <p:grpSpPr bwMode="auto">
          <a:xfrm rot="21054584">
            <a:off x="5220549" y="2454562"/>
            <a:ext cx="1878032" cy="2092892"/>
            <a:chOff x="1973" y="0"/>
            <a:chExt cx="1574" cy="1979"/>
          </a:xfrm>
        </p:grpSpPr>
        <p:pic>
          <p:nvPicPr>
            <p:cNvPr id="57363" name="Picture 19" descr="bde97ffab6ee8809a9d3113c">
              <a:extLst>
                <a:ext uri="{FF2B5EF4-FFF2-40B4-BE49-F238E27FC236}">
                  <a16:creationId xmlns="" xmlns:a16="http://schemas.microsoft.com/office/drawing/2014/main" id="{C3112696-3EA6-420A-9CBE-7151D58F06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3" y="0"/>
              <a:ext cx="1574" cy="1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364" name="WordArt 20" descr="白色大理石">
              <a:extLst>
                <a:ext uri="{FF2B5EF4-FFF2-40B4-BE49-F238E27FC236}">
                  <a16:creationId xmlns="" xmlns:a16="http://schemas.microsoft.com/office/drawing/2014/main" id="{D839AC0E-47ED-4920-8329-FBC8654C6797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 rot="5400000">
              <a:off x="2245" y="935"/>
              <a:ext cx="998" cy="454"/>
            </a:xfrm>
            <a:prstGeom prst="rect">
              <a:avLst/>
            </a:prstGeom>
          </p:spPr>
          <p:txBody>
            <a:bodyPr vert="eaVert" wrap="none" fromWordArt="1">
              <a:prstTxWarp prst="textPlain">
                <a:avLst>
                  <a:gd name="adj" fmla="val 50000"/>
                </a:avLst>
              </a:prstTxWarp>
              <a:scene3d>
                <a:camera prst="legacyObliqueRight"/>
                <a:lightRig rig="legacyHarsh3" dir="t"/>
              </a:scene3d>
              <a:sp3d extrusionH="100000" prstMaterial="legacyMatte">
                <a:extrusionClr>
                  <a:srgbClr val="663300"/>
                </a:extrusionClr>
                <a:contourClr>
                  <a:srgbClr val="FFFFFF"/>
                </a:contourClr>
              </a:sp3d>
            </a:bodyPr>
            <a:lstStyle/>
            <a:p>
              <a:pPr algn="ctr" defTabSz="916777" eaLnBrk="0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9" kern="10">
                  <a:ln w="9525">
                    <a:round/>
                    <a:headEnd/>
                    <a:tailEnd/>
                  </a:ln>
                  <a:blipFill dpi="0" rotWithShape="0">
                    <a:blip r:embed="rId6"/>
                    <a:srcRect/>
                    <a:tile tx="0" ty="0" sx="100000" sy="100000" flip="none" algn="tl"/>
                  </a:blipFill>
                  <a:latin typeface="宋体" panose="02010600030101010101" pitchFamily="2" charset="-122"/>
                  <a:ea typeface="宋体" panose="02010600030101010101" pitchFamily="2" charset="-122"/>
                </a:rPr>
                <a:t>警钟</a:t>
              </a:r>
            </a:p>
          </p:txBody>
        </p:sp>
      </p:grpSp>
      <p:grpSp>
        <p:nvGrpSpPr>
          <p:cNvPr id="577557" name="Group 21">
            <a:extLst>
              <a:ext uri="{FF2B5EF4-FFF2-40B4-BE49-F238E27FC236}">
                <a16:creationId xmlns="" xmlns:a16="http://schemas.microsoft.com/office/drawing/2014/main" id="{4BB2339D-1EF7-44A8-B56F-7447E4443FD8}"/>
              </a:ext>
            </a:extLst>
          </p:cNvPr>
          <p:cNvGrpSpPr>
            <a:grpSpLocks/>
          </p:cNvGrpSpPr>
          <p:nvPr/>
        </p:nvGrpSpPr>
        <p:grpSpPr bwMode="auto">
          <a:xfrm>
            <a:off x="2478304" y="3030704"/>
            <a:ext cx="3334302" cy="1854159"/>
            <a:chOff x="612" y="1752"/>
            <a:chExt cx="2095" cy="1165"/>
          </a:xfrm>
        </p:grpSpPr>
        <p:grpSp>
          <p:nvGrpSpPr>
            <p:cNvPr id="57359" name="Group 22">
              <a:extLst>
                <a:ext uri="{FF2B5EF4-FFF2-40B4-BE49-F238E27FC236}">
                  <a16:creationId xmlns="" xmlns:a16="http://schemas.microsoft.com/office/drawing/2014/main" id="{F3385420-25F9-4609-9653-FAF8F27C79D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2" y="1752"/>
              <a:ext cx="1926" cy="1165"/>
              <a:chOff x="612" y="1752"/>
              <a:chExt cx="1926" cy="1165"/>
            </a:xfrm>
          </p:grpSpPr>
          <p:pic>
            <p:nvPicPr>
              <p:cNvPr id="57361" name="Picture 23" descr="图片11">
                <a:extLst>
                  <a:ext uri="{FF2B5EF4-FFF2-40B4-BE49-F238E27FC236}">
                    <a16:creationId xmlns="" xmlns:a16="http://schemas.microsoft.com/office/drawing/2014/main" id="{3F5B4E5F-5693-4684-B9D0-0C0428E0624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t="18634" r="50000" b="13809"/>
              <a:stretch>
                <a:fillRect/>
              </a:stretch>
            </p:blipFill>
            <p:spPr bwMode="auto">
              <a:xfrm rot="-1153511">
                <a:off x="1338" y="1888"/>
                <a:ext cx="1200" cy="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362" name="Picture 24" descr="图片11">
                <a:extLst>
                  <a:ext uri="{FF2B5EF4-FFF2-40B4-BE49-F238E27FC236}">
                    <a16:creationId xmlns="" xmlns:a16="http://schemas.microsoft.com/office/drawing/2014/main" id="{8B5EFA63-053C-4723-833A-0E8A5FC1378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t="18634" r="50000" b="13809"/>
              <a:stretch>
                <a:fillRect/>
              </a:stretch>
            </p:blipFill>
            <p:spPr bwMode="auto">
              <a:xfrm rot="-790377">
                <a:off x="612" y="1752"/>
                <a:ext cx="1370" cy="1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57360" name="Picture 25" descr="图片11">
              <a:extLst>
                <a:ext uri="{FF2B5EF4-FFF2-40B4-BE49-F238E27FC236}">
                  <a16:creationId xmlns="" xmlns:a16="http://schemas.microsoft.com/office/drawing/2014/main" id="{C1BE4331-A814-41BD-BF95-B2E206CAB8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8634" r="50000" b="13809"/>
            <a:stretch>
              <a:fillRect/>
            </a:stretch>
          </p:blipFill>
          <p:spPr bwMode="auto">
            <a:xfrm rot="-1509366">
              <a:off x="1973" y="2115"/>
              <a:ext cx="734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77562" name="Group 26">
            <a:extLst>
              <a:ext uri="{FF2B5EF4-FFF2-40B4-BE49-F238E27FC236}">
                <a16:creationId xmlns="" xmlns:a16="http://schemas.microsoft.com/office/drawing/2014/main" id="{4BF90A09-2578-4B6F-A00F-0B8FEA3DCDB7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6409439" y="3030704"/>
            <a:ext cx="3334302" cy="1854159"/>
            <a:chOff x="612" y="1752"/>
            <a:chExt cx="2095" cy="1165"/>
          </a:xfrm>
        </p:grpSpPr>
        <p:grpSp>
          <p:nvGrpSpPr>
            <p:cNvPr id="57355" name="Group 27">
              <a:extLst>
                <a:ext uri="{FF2B5EF4-FFF2-40B4-BE49-F238E27FC236}">
                  <a16:creationId xmlns="" xmlns:a16="http://schemas.microsoft.com/office/drawing/2014/main" id="{9BFE9A6C-B20F-424E-A0F3-A1BBDE968D2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2" y="1752"/>
              <a:ext cx="1926" cy="1165"/>
              <a:chOff x="612" y="1752"/>
              <a:chExt cx="1926" cy="1165"/>
            </a:xfrm>
          </p:grpSpPr>
          <p:pic>
            <p:nvPicPr>
              <p:cNvPr id="57357" name="Picture 28" descr="图片11">
                <a:extLst>
                  <a:ext uri="{FF2B5EF4-FFF2-40B4-BE49-F238E27FC236}">
                    <a16:creationId xmlns="" xmlns:a16="http://schemas.microsoft.com/office/drawing/2014/main" id="{C21EE446-E5F1-4755-8D5A-D716E44E909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t="18634" r="50000" b="13809"/>
              <a:stretch>
                <a:fillRect/>
              </a:stretch>
            </p:blipFill>
            <p:spPr bwMode="auto">
              <a:xfrm rot="-1153511">
                <a:off x="1338" y="1888"/>
                <a:ext cx="1200" cy="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358" name="Picture 29" descr="图片11">
                <a:extLst>
                  <a:ext uri="{FF2B5EF4-FFF2-40B4-BE49-F238E27FC236}">
                    <a16:creationId xmlns="" xmlns:a16="http://schemas.microsoft.com/office/drawing/2014/main" id="{1D675F91-9730-45F9-9BE6-0B4E80B9C3D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t="18634" r="50000" b="13809"/>
              <a:stretch>
                <a:fillRect/>
              </a:stretch>
            </p:blipFill>
            <p:spPr bwMode="auto">
              <a:xfrm rot="-790377">
                <a:off x="612" y="1752"/>
                <a:ext cx="1370" cy="1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57356" name="Picture 30" descr="图片11">
              <a:extLst>
                <a:ext uri="{FF2B5EF4-FFF2-40B4-BE49-F238E27FC236}">
                  <a16:creationId xmlns="" xmlns:a16="http://schemas.microsoft.com/office/drawing/2014/main" id="{F275515C-23A3-4260-B69B-8230BD85C7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8634" r="50000" b="13809"/>
            <a:stretch>
              <a:fillRect/>
            </a:stretch>
          </p:blipFill>
          <p:spPr bwMode="auto">
            <a:xfrm rot="-1509366">
              <a:off x="1973" y="2115"/>
              <a:ext cx="734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="" xmlns:p14="http://schemas.microsoft.com/office/powerpoint/2010/main" val="7785135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175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7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7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7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675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77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77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77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675"/>
                            </p:stCondLst>
                            <p:childTnLst>
                              <p:par>
                                <p:cTn id="28" presetID="8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29" dur="1000" fill="hold"/>
                                        <p:tgtEl>
                                          <p:spTgt spid="5775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1" dur="2000" tmFilter="0, 0; .2, .5; .8, .5; 1, 0"/>
                                        <p:tgtEl>
                                          <p:spTgt spid="5775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000" autoRev="1" fill="hold"/>
                                        <p:tgtEl>
                                          <p:spTgt spid="5775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4" dur="2000" tmFilter="0, 0; .2, .5; .8, .5; 1, 0"/>
                                        <p:tgtEl>
                                          <p:spTgt spid="5775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000" autoRev="1" fill="hold"/>
                                        <p:tgtEl>
                                          <p:spTgt spid="5775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675"/>
                            </p:stCondLst>
                            <p:childTnLst>
                              <p:par>
                                <p:cTn id="3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7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77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77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77540" grpId="0" animBg="1"/>
      <p:bldP spid="57754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8701" name="Picture 77">
            <a:extLst>
              <a:ext uri="{FF2B5EF4-FFF2-40B4-BE49-F238E27FC236}">
                <a16:creationId xmlns="" xmlns:a16="http://schemas.microsoft.com/office/drawing/2014/main" id="{CEA166EF-A53C-4CB0-9A53-B5F276393D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8924" y="2619137"/>
            <a:ext cx="432902" cy="431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35" descr="未标题-1414">
            <a:extLst>
              <a:ext uri="{FF2B5EF4-FFF2-40B4-BE49-F238E27FC236}">
                <a16:creationId xmlns="" xmlns:a16="http://schemas.microsoft.com/office/drawing/2014/main" id="{A01F8F61-58DD-45E9-B3B8-F94CE9B155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317" y="1840073"/>
            <a:ext cx="8950892" cy="2829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9512B3B6-8782-4A74-8A51-AF2BB47FE25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973" t="6417" r="25476" b="52694"/>
          <a:stretch/>
        </p:blipFill>
        <p:spPr>
          <a:xfrm>
            <a:off x="4499066" y="0"/>
            <a:ext cx="5675448" cy="2336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633301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87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8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8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1" name="矩形 18">
            <a:extLst>
              <a:ext uri="{FF2B5EF4-FFF2-40B4-BE49-F238E27FC236}">
                <a16:creationId xmlns="" xmlns:a16="http://schemas.microsoft.com/office/drawing/2014/main" id="{EADDBC8A-CE79-4279-B093-CBC284AA0C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0891" y="1559806"/>
            <a:ext cx="9530217" cy="4765108"/>
          </a:xfrm>
          <a:prstGeom prst="rect">
            <a:avLst/>
          </a:prstGeom>
          <a:noFill/>
          <a:ln w="31750" algn="ctr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7563" tIns="33782" rIns="67563" bIns="33782" anchor="ctr"/>
          <a:lstStyle>
            <a:lvl1pPr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76442" fontAlgn="base">
              <a:spcBef>
                <a:spcPct val="0"/>
              </a:spcBef>
              <a:spcAft>
                <a:spcPct val="0"/>
              </a:spcAft>
            </a:pPr>
            <a:endParaRPr lang="zh-CN" altLang="en-US" sz="1303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8BF792DF-3C6E-45A0-807F-C11A50D9B0CC}"/>
              </a:ext>
            </a:extLst>
          </p:cNvPr>
          <p:cNvGrpSpPr>
            <a:grpSpLocks/>
          </p:cNvGrpSpPr>
          <p:nvPr/>
        </p:nvGrpSpPr>
        <p:grpSpPr bwMode="auto">
          <a:xfrm>
            <a:off x="1240172" y="1343354"/>
            <a:ext cx="9835795" cy="1228679"/>
            <a:chOff x="1386245" y="2546361"/>
            <a:chExt cx="9566638" cy="1739932"/>
          </a:xfrm>
        </p:grpSpPr>
        <p:sp>
          <p:nvSpPr>
            <p:cNvPr id="8199" name="等腰三角形 21">
              <a:extLst>
                <a:ext uri="{FF2B5EF4-FFF2-40B4-BE49-F238E27FC236}">
                  <a16:creationId xmlns="" xmlns:a16="http://schemas.microsoft.com/office/drawing/2014/main" id="{1A8AEA1C-29F7-4CCD-8690-3335F4AEC6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32492" y="2546362"/>
              <a:ext cx="320391" cy="409965"/>
            </a:xfrm>
            <a:prstGeom prst="triangle">
              <a:avLst>
                <a:gd name="adj" fmla="val 50000"/>
              </a:avLst>
            </a:prstGeom>
            <a:solidFill>
              <a:srgbClr val="75151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63" tIns="33782" rIns="67563" bIns="33782" anchor="ctr"/>
            <a:lstStyle>
              <a:lvl1pPr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7644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03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200" name="等腰三角形 22">
              <a:extLst>
                <a:ext uri="{FF2B5EF4-FFF2-40B4-BE49-F238E27FC236}">
                  <a16:creationId xmlns="" xmlns:a16="http://schemas.microsoft.com/office/drawing/2014/main" id="{A327DE37-EFD4-47A5-9D50-4C2C98FF85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6245" y="2546362"/>
              <a:ext cx="320391" cy="409965"/>
            </a:xfrm>
            <a:prstGeom prst="triangle">
              <a:avLst>
                <a:gd name="adj" fmla="val 50000"/>
              </a:avLst>
            </a:prstGeom>
            <a:solidFill>
              <a:srgbClr val="75151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63" tIns="33782" rIns="67563" bIns="33782" anchor="ctr"/>
            <a:lstStyle>
              <a:lvl1pPr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7644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03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梯形 23">
              <a:extLst>
                <a:ext uri="{FF2B5EF4-FFF2-40B4-BE49-F238E27FC236}">
                  <a16:creationId xmlns="" xmlns:a16="http://schemas.microsoft.com/office/drawing/2014/main" id="{C65DF96C-E542-4820-B28B-C09F93A808E6}"/>
                </a:ext>
              </a:extLst>
            </p:cNvPr>
            <p:cNvSpPr/>
            <p:nvPr/>
          </p:nvSpPr>
          <p:spPr>
            <a:xfrm flipV="1">
              <a:off x="1547237" y="2546361"/>
              <a:ext cx="9244654" cy="1739932"/>
            </a:xfrm>
            <a:prstGeom prst="trapezoid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6777">
                <a:defRPr/>
              </a:pPr>
              <a:endParaRPr lang="zh-CN" altLang="en-US" sz="1805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593946" name="文本框 24">
            <a:extLst>
              <a:ext uri="{FF2B5EF4-FFF2-40B4-BE49-F238E27FC236}">
                <a16:creationId xmlns="" xmlns:a16="http://schemas.microsoft.com/office/drawing/2014/main" id="{925598D3-B123-4F73-A366-3204CD3F78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0891" y="1633016"/>
            <a:ext cx="9636850" cy="717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63" tIns="33782" rIns="67563" bIns="33782">
            <a:spAutoFit/>
          </a:bodyPr>
          <a:lstStyle>
            <a:lvl1pPr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76442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211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粗黑_GBK"/>
              </a:rPr>
              <a:t>回顾我国反腐败和廉政建设之路</a:t>
            </a:r>
          </a:p>
        </p:txBody>
      </p:sp>
      <p:sp>
        <p:nvSpPr>
          <p:cNvPr id="593947" name="矩形 8">
            <a:extLst>
              <a:ext uri="{FF2B5EF4-FFF2-40B4-BE49-F238E27FC236}">
                <a16:creationId xmlns="" xmlns:a16="http://schemas.microsoft.com/office/drawing/2014/main" id="{6A4E2C50-9943-4B5F-95EC-9CC43231E0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343" y="3004935"/>
            <a:ext cx="5451067" cy="26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36" tIns="33768" rIns="67536" bIns="33768">
            <a:spAutoFit/>
          </a:bodyPr>
          <a:lstStyle>
            <a:lvl1pPr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73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73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73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73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7485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7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第一阶段：50年代，百废待兴</a:t>
            </a:r>
          </a:p>
          <a:p>
            <a:pPr defTabSz="67485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7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《中华人民共和国宪法》</a:t>
            </a:r>
          </a:p>
          <a:p>
            <a:pPr defTabSz="67485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7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《中华人民共和国惩治贪污条例》</a:t>
            </a:r>
          </a:p>
          <a:p>
            <a:pPr defTabSz="67485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7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“三反”“五反”</a:t>
            </a:r>
          </a:p>
          <a:p>
            <a:pPr defTabSz="67485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7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形成了风清气正、蓬勃向上的良好局面 </a:t>
            </a:r>
          </a:p>
        </p:txBody>
      </p:sp>
      <p:pic>
        <p:nvPicPr>
          <p:cNvPr id="593949" name="Picture 29" descr="t0109a8b583fec9a169">
            <a:extLst>
              <a:ext uri="{FF2B5EF4-FFF2-40B4-BE49-F238E27FC236}">
                <a16:creationId xmlns="" xmlns:a16="http://schemas.microsoft.com/office/drawing/2014/main" id="{0A3F64B1-AFD2-4CDD-A485-CE9EF54E74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255" y="2931724"/>
            <a:ext cx="3538021" cy="284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93186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3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3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3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93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3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593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939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939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939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93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93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3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39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3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93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1" grpId="0" animBg="1"/>
      <p:bldP spid="593946" grpId="0"/>
      <p:bldP spid="593946" grpId="1"/>
      <p:bldP spid="5939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970" name="矩形 18">
            <a:extLst>
              <a:ext uri="{FF2B5EF4-FFF2-40B4-BE49-F238E27FC236}">
                <a16:creationId xmlns="" xmlns:a16="http://schemas.microsoft.com/office/drawing/2014/main" id="{14051D85-4C5E-40C2-8129-C1F49D8F8C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0891" y="1528514"/>
            <a:ext cx="9530217" cy="4765108"/>
          </a:xfrm>
          <a:prstGeom prst="rect">
            <a:avLst/>
          </a:prstGeom>
          <a:noFill/>
          <a:ln w="31750" algn="ctr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7563" tIns="33782" rIns="67563" bIns="33782" anchor="ctr"/>
          <a:lstStyle>
            <a:lvl1pPr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76442" fontAlgn="base">
              <a:spcBef>
                <a:spcPct val="0"/>
              </a:spcBef>
              <a:spcAft>
                <a:spcPct val="0"/>
              </a:spcAft>
            </a:pPr>
            <a:endParaRPr lang="zh-CN" altLang="en-US" sz="1303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A381ABA2-CE16-4F91-B6EC-B55F8D32DA69}"/>
              </a:ext>
            </a:extLst>
          </p:cNvPr>
          <p:cNvGrpSpPr>
            <a:grpSpLocks/>
          </p:cNvGrpSpPr>
          <p:nvPr/>
        </p:nvGrpSpPr>
        <p:grpSpPr bwMode="auto">
          <a:xfrm>
            <a:off x="1240172" y="1312062"/>
            <a:ext cx="9835795" cy="1228679"/>
            <a:chOff x="1386245" y="2546361"/>
            <a:chExt cx="9566638" cy="1739932"/>
          </a:xfrm>
        </p:grpSpPr>
        <p:sp>
          <p:nvSpPr>
            <p:cNvPr id="10247" name="等腰三角形 21">
              <a:extLst>
                <a:ext uri="{FF2B5EF4-FFF2-40B4-BE49-F238E27FC236}">
                  <a16:creationId xmlns="" xmlns:a16="http://schemas.microsoft.com/office/drawing/2014/main" id="{B1617D6A-BE7C-4D1D-B79E-1D0B4EB50E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32492" y="2546362"/>
              <a:ext cx="320391" cy="409965"/>
            </a:xfrm>
            <a:prstGeom prst="triangle">
              <a:avLst>
                <a:gd name="adj" fmla="val 50000"/>
              </a:avLst>
            </a:prstGeom>
            <a:solidFill>
              <a:srgbClr val="75151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63" tIns="33782" rIns="67563" bIns="33782" anchor="ctr"/>
            <a:lstStyle>
              <a:lvl1pPr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7644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03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248" name="等腰三角形 22">
              <a:extLst>
                <a:ext uri="{FF2B5EF4-FFF2-40B4-BE49-F238E27FC236}">
                  <a16:creationId xmlns="" xmlns:a16="http://schemas.microsoft.com/office/drawing/2014/main" id="{AD9E1586-4734-4972-8D90-B02A7AEB68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6245" y="2546362"/>
              <a:ext cx="320391" cy="409965"/>
            </a:xfrm>
            <a:prstGeom prst="triangle">
              <a:avLst>
                <a:gd name="adj" fmla="val 50000"/>
              </a:avLst>
            </a:prstGeom>
            <a:solidFill>
              <a:srgbClr val="75151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63" tIns="33782" rIns="67563" bIns="33782" anchor="ctr"/>
            <a:lstStyle>
              <a:lvl1pPr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7644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03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梯形 23">
              <a:extLst>
                <a:ext uri="{FF2B5EF4-FFF2-40B4-BE49-F238E27FC236}">
                  <a16:creationId xmlns="" xmlns:a16="http://schemas.microsoft.com/office/drawing/2014/main" id="{2040EBD9-14F3-42BE-9C96-10B4093632AC}"/>
                </a:ext>
              </a:extLst>
            </p:cNvPr>
            <p:cNvSpPr/>
            <p:nvPr/>
          </p:nvSpPr>
          <p:spPr>
            <a:xfrm flipV="1">
              <a:off x="1547237" y="2546361"/>
              <a:ext cx="9244654" cy="1739932"/>
            </a:xfrm>
            <a:prstGeom prst="trapezoid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6777">
                <a:defRPr/>
              </a:pPr>
              <a:endParaRPr lang="zh-CN" altLang="en-US" sz="1805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595975" name="文本框 24">
            <a:extLst>
              <a:ext uri="{FF2B5EF4-FFF2-40B4-BE49-F238E27FC236}">
                <a16:creationId xmlns="" xmlns:a16="http://schemas.microsoft.com/office/drawing/2014/main" id="{7914A5C1-C965-4D78-8F78-7E612FC779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0891" y="1601725"/>
            <a:ext cx="9636850" cy="717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63" tIns="33782" rIns="67563" bIns="33782">
            <a:spAutoFit/>
          </a:bodyPr>
          <a:lstStyle>
            <a:lvl1pPr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76442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211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粗黑_GBK"/>
              </a:rPr>
              <a:t>回顾我国反腐败和廉政建设之路</a:t>
            </a:r>
          </a:p>
        </p:txBody>
      </p:sp>
      <p:sp>
        <p:nvSpPr>
          <p:cNvPr id="595976" name="矩形 8">
            <a:extLst>
              <a:ext uri="{FF2B5EF4-FFF2-40B4-BE49-F238E27FC236}">
                <a16:creationId xmlns="" xmlns:a16="http://schemas.microsoft.com/office/drawing/2014/main" id="{208A6DE5-447D-4000-8D50-482B22216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8962" y="2972052"/>
            <a:ext cx="5557702" cy="3099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36" tIns="33768" rIns="67536" bIns="33768">
            <a:spAutoFit/>
          </a:bodyPr>
          <a:lstStyle>
            <a:lvl1pPr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73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73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73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73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7485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7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第二阶段：70年代末，开始实行改革开放 《中华人民共和国刑法》《中华人民共和国刑事诉讼法》进一步完善反腐倡廉建设制度，同时探索新形势下依法有序开展反腐败的途径和办法</a:t>
            </a:r>
            <a:r>
              <a:rPr lang="zh-CN" altLang="en-US" sz="2807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807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74850" fontAlgn="base">
              <a:spcBef>
                <a:spcPct val="0"/>
              </a:spcBef>
              <a:spcAft>
                <a:spcPct val="0"/>
              </a:spcAft>
            </a:pPr>
            <a:endParaRPr lang="zh-CN" altLang="zh-CN" sz="2807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95977" name="Picture 5" descr="20645531-1_o[1]">
            <a:extLst>
              <a:ext uri="{FF2B5EF4-FFF2-40B4-BE49-F238E27FC236}">
                <a16:creationId xmlns="" xmlns:a16="http://schemas.microsoft.com/office/drawing/2014/main" id="{2295A259-CC58-4D13-9B53-031C082ED4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326" y="2683980"/>
            <a:ext cx="2548076" cy="3499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22340866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5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5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5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5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5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959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59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595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959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959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2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95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959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95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95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3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959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95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59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5970" grpId="0" animBg="1"/>
      <p:bldP spid="595975" grpId="0"/>
      <p:bldP spid="595975" grpId="1"/>
      <p:bldP spid="5959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018" name="矩形 18">
            <a:extLst>
              <a:ext uri="{FF2B5EF4-FFF2-40B4-BE49-F238E27FC236}">
                <a16:creationId xmlns="" xmlns:a16="http://schemas.microsoft.com/office/drawing/2014/main" id="{D9AABAFD-D9E6-4A5F-BEF9-B148EC16AD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5577" y="1554641"/>
            <a:ext cx="9530217" cy="4765108"/>
          </a:xfrm>
          <a:prstGeom prst="rect">
            <a:avLst/>
          </a:prstGeom>
          <a:noFill/>
          <a:ln w="31750" algn="ctr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7563" tIns="33782" rIns="67563" bIns="33782" anchor="ctr"/>
          <a:lstStyle>
            <a:lvl1pPr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76442" fontAlgn="base">
              <a:spcBef>
                <a:spcPct val="0"/>
              </a:spcBef>
              <a:spcAft>
                <a:spcPct val="0"/>
              </a:spcAft>
            </a:pPr>
            <a:endParaRPr lang="zh-CN" altLang="en-US" sz="1303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751558C6-93F2-4071-90B6-9DA393F765F6}"/>
              </a:ext>
            </a:extLst>
          </p:cNvPr>
          <p:cNvGrpSpPr>
            <a:grpSpLocks/>
          </p:cNvGrpSpPr>
          <p:nvPr/>
        </p:nvGrpSpPr>
        <p:grpSpPr bwMode="auto">
          <a:xfrm>
            <a:off x="1174858" y="1338189"/>
            <a:ext cx="9835795" cy="1228679"/>
            <a:chOff x="1386245" y="2546361"/>
            <a:chExt cx="9566638" cy="1739932"/>
          </a:xfrm>
        </p:grpSpPr>
        <p:sp>
          <p:nvSpPr>
            <p:cNvPr id="12295" name="等腰三角形 21">
              <a:extLst>
                <a:ext uri="{FF2B5EF4-FFF2-40B4-BE49-F238E27FC236}">
                  <a16:creationId xmlns="" xmlns:a16="http://schemas.microsoft.com/office/drawing/2014/main" id="{37FAB3B2-C04A-43EE-8297-BBE3109A8A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32492" y="2546362"/>
              <a:ext cx="320391" cy="409965"/>
            </a:xfrm>
            <a:prstGeom prst="triangle">
              <a:avLst>
                <a:gd name="adj" fmla="val 50000"/>
              </a:avLst>
            </a:prstGeom>
            <a:solidFill>
              <a:srgbClr val="75151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63" tIns="33782" rIns="67563" bIns="33782" anchor="ctr"/>
            <a:lstStyle>
              <a:lvl1pPr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7644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03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296" name="等腰三角形 22">
              <a:extLst>
                <a:ext uri="{FF2B5EF4-FFF2-40B4-BE49-F238E27FC236}">
                  <a16:creationId xmlns="" xmlns:a16="http://schemas.microsoft.com/office/drawing/2014/main" id="{B64850C3-6121-4C94-AC0C-821F58FC44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6245" y="2546362"/>
              <a:ext cx="320391" cy="409965"/>
            </a:xfrm>
            <a:prstGeom prst="triangle">
              <a:avLst>
                <a:gd name="adj" fmla="val 50000"/>
              </a:avLst>
            </a:prstGeom>
            <a:solidFill>
              <a:srgbClr val="75151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63" tIns="33782" rIns="67563" bIns="33782" anchor="ctr"/>
            <a:lstStyle>
              <a:lvl1pPr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7644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03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梯形 23">
              <a:extLst>
                <a:ext uri="{FF2B5EF4-FFF2-40B4-BE49-F238E27FC236}">
                  <a16:creationId xmlns="" xmlns:a16="http://schemas.microsoft.com/office/drawing/2014/main" id="{16A7B687-3D59-4A92-AABB-807055FBB87D}"/>
                </a:ext>
              </a:extLst>
            </p:cNvPr>
            <p:cNvSpPr/>
            <p:nvPr/>
          </p:nvSpPr>
          <p:spPr>
            <a:xfrm flipV="1">
              <a:off x="1547237" y="2546361"/>
              <a:ext cx="9244654" cy="1739932"/>
            </a:xfrm>
            <a:prstGeom prst="trapezoid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6777">
                <a:defRPr/>
              </a:pPr>
              <a:endParaRPr lang="zh-CN" altLang="en-US" sz="1805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598023" name="文本框 24">
            <a:extLst>
              <a:ext uri="{FF2B5EF4-FFF2-40B4-BE49-F238E27FC236}">
                <a16:creationId xmlns="" xmlns:a16="http://schemas.microsoft.com/office/drawing/2014/main" id="{00E43457-E610-48CA-8DE8-17C41AFA35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5577" y="1627852"/>
            <a:ext cx="9636850" cy="717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63" tIns="33782" rIns="67563" bIns="33782">
            <a:spAutoFit/>
          </a:bodyPr>
          <a:lstStyle>
            <a:lvl1pPr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76442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211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粗黑_GBK"/>
              </a:rPr>
              <a:t>回顾我国反腐败和廉政建设之路</a:t>
            </a:r>
          </a:p>
        </p:txBody>
      </p:sp>
      <p:sp>
        <p:nvSpPr>
          <p:cNvPr id="598024" name="矩形 8">
            <a:extLst>
              <a:ext uri="{FF2B5EF4-FFF2-40B4-BE49-F238E27FC236}">
                <a16:creationId xmlns="" xmlns:a16="http://schemas.microsoft.com/office/drawing/2014/main" id="{FB19352A-7D94-4B91-A8ED-5D78A92E2F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1382" y="3069798"/>
            <a:ext cx="4620277" cy="2852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36" tIns="33768" rIns="67536" bIns="33768">
            <a:spAutoFit/>
          </a:bodyPr>
          <a:lstStyle>
            <a:lvl1pPr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73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73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73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73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7485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00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第三阶段：90年代末，开始建立社会主义市场经济体制在检察机关设立反贪污贿赂部门、反渎职侵权部门和职务犯罪预防部门。推进行政审批、财政管理、干部人事等体制机制制度改革 实行政务公开、厂务公开和村务公开等制度 反腐败和廉政建设走上标本兼治、综合治理、逐步加大治本力度的轨道。</a:t>
            </a:r>
          </a:p>
          <a:p>
            <a:pPr defTabSz="674850" fontAlgn="base">
              <a:spcBef>
                <a:spcPct val="0"/>
              </a:spcBef>
              <a:spcAft>
                <a:spcPct val="0"/>
              </a:spcAft>
            </a:pPr>
            <a:endParaRPr lang="zh-CN" altLang="zh-CN" sz="2005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98026" name="Picture 10" descr="67bOOOPIC8b_1024">
            <a:extLst>
              <a:ext uri="{FF2B5EF4-FFF2-40B4-BE49-F238E27FC236}">
                <a16:creationId xmlns="" xmlns:a16="http://schemas.microsoft.com/office/drawing/2014/main" id="{F52475D9-F88E-4CE1-B7F8-84F5B0CFCE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393" y="2853348"/>
            <a:ext cx="2815456" cy="31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5281701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8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8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8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8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8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980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80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598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980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980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8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8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8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3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80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80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980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8018" grpId="0" animBg="1"/>
      <p:bldP spid="598023" grpId="0"/>
      <p:bldP spid="598023" grpId="1"/>
      <p:bldP spid="5980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6" name="矩形 18">
            <a:extLst>
              <a:ext uri="{FF2B5EF4-FFF2-40B4-BE49-F238E27FC236}">
                <a16:creationId xmlns="" xmlns:a16="http://schemas.microsoft.com/office/drawing/2014/main" id="{A3EA4F08-0E81-47C4-9F1A-9DD473E81C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0891" y="1626487"/>
            <a:ext cx="9530217" cy="4765108"/>
          </a:xfrm>
          <a:prstGeom prst="rect">
            <a:avLst/>
          </a:prstGeom>
          <a:noFill/>
          <a:ln w="31750" algn="ctr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7563" tIns="33782" rIns="67563" bIns="33782" anchor="ctr"/>
          <a:lstStyle>
            <a:lvl1pPr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76442" fontAlgn="base">
              <a:spcBef>
                <a:spcPct val="0"/>
              </a:spcBef>
              <a:spcAft>
                <a:spcPct val="0"/>
              </a:spcAft>
            </a:pPr>
            <a:endParaRPr lang="zh-CN" altLang="en-US" sz="1303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B30EF635-9E07-4568-8758-96B3C5781F94}"/>
              </a:ext>
            </a:extLst>
          </p:cNvPr>
          <p:cNvGrpSpPr>
            <a:grpSpLocks/>
          </p:cNvGrpSpPr>
          <p:nvPr/>
        </p:nvGrpSpPr>
        <p:grpSpPr bwMode="auto">
          <a:xfrm>
            <a:off x="1240172" y="1410035"/>
            <a:ext cx="9835795" cy="1228679"/>
            <a:chOff x="1386245" y="2546361"/>
            <a:chExt cx="9566638" cy="1739932"/>
          </a:xfrm>
        </p:grpSpPr>
        <p:sp>
          <p:nvSpPr>
            <p:cNvPr id="14344" name="等腰三角形 21">
              <a:extLst>
                <a:ext uri="{FF2B5EF4-FFF2-40B4-BE49-F238E27FC236}">
                  <a16:creationId xmlns="" xmlns:a16="http://schemas.microsoft.com/office/drawing/2014/main" id="{0CBA55C7-9868-4BA9-929D-83A05F707F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32492" y="2546362"/>
              <a:ext cx="320391" cy="409965"/>
            </a:xfrm>
            <a:prstGeom prst="triangle">
              <a:avLst>
                <a:gd name="adj" fmla="val 50000"/>
              </a:avLst>
            </a:prstGeom>
            <a:solidFill>
              <a:srgbClr val="75151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63" tIns="33782" rIns="67563" bIns="33782" anchor="ctr"/>
            <a:lstStyle>
              <a:lvl1pPr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7644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03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345" name="等腰三角形 22">
              <a:extLst>
                <a:ext uri="{FF2B5EF4-FFF2-40B4-BE49-F238E27FC236}">
                  <a16:creationId xmlns="" xmlns:a16="http://schemas.microsoft.com/office/drawing/2014/main" id="{EA264812-FCEF-4E32-827E-32BCAC01F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6245" y="2546362"/>
              <a:ext cx="320391" cy="409965"/>
            </a:xfrm>
            <a:prstGeom prst="triangle">
              <a:avLst>
                <a:gd name="adj" fmla="val 50000"/>
              </a:avLst>
            </a:prstGeom>
            <a:solidFill>
              <a:srgbClr val="75151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63" tIns="33782" rIns="67563" bIns="33782" anchor="ctr"/>
            <a:lstStyle>
              <a:lvl1pPr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674688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6746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7644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03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" name="梯形 23">
              <a:extLst>
                <a:ext uri="{FF2B5EF4-FFF2-40B4-BE49-F238E27FC236}">
                  <a16:creationId xmlns="" xmlns:a16="http://schemas.microsoft.com/office/drawing/2014/main" id="{B36E73DC-7845-49A2-95C0-5F415163B1BC}"/>
                </a:ext>
              </a:extLst>
            </p:cNvPr>
            <p:cNvSpPr/>
            <p:nvPr/>
          </p:nvSpPr>
          <p:spPr>
            <a:xfrm flipV="1">
              <a:off x="1547237" y="2546361"/>
              <a:ext cx="9244654" cy="1739932"/>
            </a:xfrm>
            <a:prstGeom prst="trapezoid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6777">
                <a:defRPr/>
              </a:pPr>
              <a:endParaRPr lang="zh-CN" altLang="en-US" sz="1805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600071" name="文本框 24">
            <a:extLst>
              <a:ext uri="{FF2B5EF4-FFF2-40B4-BE49-F238E27FC236}">
                <a16:creationId xmlns="" xmlns:a16="http://schemas.microsoft.com/office/drawing/2014/main" id="{5E945B93-3A60-4346-B781-3D325A2139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0891" y="1699698"/>
            <a:ext cx="9636850" cy="717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63" tIns="33782" rIns="67563" bIns="33782">
            <a:spAutoFit/>
          </a:bodyPr>
          <a:lstStyle>
            <a:lvl1pPr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74688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746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76442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211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粗黑_GBK"/>
              </a:rPr>
              <a:t>回顾我国反腐败和廉政建设之路</a:t>
            </a:r>
          </a:p>
        </p:txBody>
      </p:sp>
      <p:sp>
        <p:nvSpPr>
          <p:cNvPr id="600072" name="矩形 8">
            <a:extLst>
              <a:ext uri="{FF2B5EF4-FFF2-40B4-BE49-F238E27FC236}">
                <a16:creationId xmlns="" xmlns:a16="http://schemas.microsoft.com/office/drawing/2014/main" id="{02C07C7D-D71E-4121-8A0D-7301D5565A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793" y="3141644"/>
            <a:ext cx="4620277" cy="1924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36" tIns="33768" rIns="67536" bIns="33768">
            <a:spAutoFit/>
          </a:bodyPr>
          <a:lstStyle>
            <a:lvl1pPr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73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73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73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73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7485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00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第四阶段：21世纪以来，我国的反腐败和廉政建设方向更加明确、思路更加清晰、措施更加有力，总体呈现出良好发展的态势。</a:t>
            </a:r>
          </a:p>
          <a:p>
            <a:pPr defTabSz="674850" fontAlgn="base">
              <a:spcBef>
                <a:spcPct val="0"/>
              </a:spcBef>
              <a:spcAft>
                <a:spcPct val="0"/>
              </a:spcAft>
            </a:pPr>
            <a:endParaRPr lang="zh-CN" altLang="zh-CN" sz="2005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74850" fontAlgn="base">
              <a:spcBef>
                <a:spcPct val="0"/>
              </a:spcBef>
              <a:spcAft>
                <a:spcPct val="0"/>
              </a:spcAft>
            </a:pPr>
            <a:endParaRPr lang="zh-CN" altLang="zh-CN" sz="2005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0073" name="矩形 8">
            <a:extLst>
              <a:ext uri="{FF2B5EF4-FFF2-40B4-BE49-F238E27FC236}">
                <a16:creationId xmlns="" xmlns:a16="http://schemas.microsoft.com/office/drawing/2014/main" id="{19824E19-37E2-4ABD-8ACD-5A62556D2C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794" y="4513563"/>
            <a:ext cx="5342841" cy="1924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36" tIns="33768" rIns="67536" bIns="33768">
            <a:spAutoFit/>
          </a:bodyPr>
          <a:lstStyle>
            <a:lvl1pPr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731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73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73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73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73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7485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00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基本方针：</a:t>
            </a:r>
          </a:p>
          <a:p>
            <a:pPr defTabSz="67485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00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标本兼治、综合治理、惩防并举、注重预防 </a:t>
            </a:r>
          </a:p>
          <a:p>
            <a:pPr defTabSz="67485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00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基本要求：</a:t>
            </a:r>
          </a:p>
          <a:p>
            <a:pPr defTabSz="67485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00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改革创新、惩防并举、统筹推进、重在建设</a:t>
            </a:r>
          </a:p>
          <a:p>
            <a:pPr defTabSz="674850" fontAlgn="base">
              <a:spcBef>
                <a:spcPct val="0"/>
              </a:spcBef>
              <a:spcAft>
                <a:spcPct val="0"/>
              </a:spcAft>
            </a:pPr>
            <a:endParaRPr lang="zh-CN" altLang="zh-CN" sz="2005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74850" fontAlgn="base">
              <a:spcBef>
                <a:spcPct val="0"/>
              </a:spcBef>
              <a:spcAft>
                <a:spcPct val="0"/>
              </a:spcAft>
            </a:pPr>
            <a:endParaRPr lang="zh-CN" altLang="zh-CN" sz="2005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00075" name="Picture 11" descr="1406944791839">
            <a:extLst>
              <a:ext uri="{FF2B5EF4-FFF2-40B4-BE49-F238E27FC236}">
                <a16:creationId xmlns="" xmlns:a16="http://schemas.microsoft.com/office/drawing/2014/main" id="{594F3891-65A7-4FCD-87A7-2F48D917C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0184" y="3070025"/>
            <a:ext cx="3752881" cy="258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5527254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0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0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0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0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0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0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0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600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6000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6000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2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00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0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0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950"/>
                            </p:stCondLst>
                            <p:childTnLst>
                              <p:par>
                                <p:cTn id="3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00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950"/>
                            </p:stCondLst>
                            <p:childTnLst>
                              <p:par>
                                <p:cTn id="4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000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0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00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0066" grpId="0" animBg="1"/>
      <p:bldP spid="600071" grpId="0"/>
      <p:bldP spid="600071" grpId="1"/>
      <p:bldP spid="600072" grpId="0"/>
      <p:bldP spid="6000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EC549AC1-CF65-491A-A9A1-2AAF2C9217FC}"/>
              </a:ext>
            </a:extLst>
          </p:cNvPr>
          <p:cNvSpPr/>
          <p:nvPr/>
        </p:nvSpPr>
        <p:spPr>
          <a:xfrm>
            <a:off x="3572568" y="1510605"/>
            <a:ext cx="5573709" cy="673271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89000">
                <a:srgbClr val="C00000"/>
              </a:gs>
              <a:gs pos="35000">
                <a:srgbClr val="FF3300"/>
              </a:gs>
            </a:gsLst>
            <a:lin ang="5400000" scaled="1"/>
          </a:gradFill>
          <a:ln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6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4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548867" name="TextBox 7">
            <a:extLst>
              <a:ext uri="{FF2B5EF4-FFF2-40B4-BE49-F238E27FC236}">
                <a16:creationId xmlns="" xmlns:a16="http://schemas.microsoft.com/office/drawing/2014/main" id="{746940FA-5101-4DB5-8675-BF00A588BF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9788" y="1542908"/>
            <a:ext cx="6700436" cy="59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074" tIns="60037" rIns="120074" bIns="60037">
            <a:spAutoFit/>
          </a:bodyPr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00087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108" b="1" dirty="0">
                <a:solidFill>
                  <a:srgbClr val="FAF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2、开展声势浩大的反腐败运动 </a:t>
            </a:r>
          </a:p>
        </p:txBody>
      </p:sp>
      <p:sp>
        <p:nvSpPr>
          <p:cNvPr id="548883" name="Text Box 19">
            <a:extLst>
              <a:ext uri="{FF2B5EF4-FFF2-40B4-BE49-F238E27FC236}">
                <a16:creationId xmlns="" xmlns:a16="http://schemas.microsoft.com/office/drawing/2014/main" id="{0F9DAD72-F98E-471E-8BFF-148A8D33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7141" y="2796739"/>
            <a:ext cx="4499319" cy="525649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dist="53882" dir="2700000" algn="ctr" rotWithShape="0">
              <a:schemeClr val="bg2"/>
            </a:outerShdw>
          </a:effec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7" b="1">
                <a:solidFill>
                  <a:prstClr val="white"/>
                </a:solidFill>
                <a:latin typeface="方正水柱简体" pitchFamily="65" charset="-122"/>
                <a:ea typeface="方正水柱简体" pitchFamily="65" charset="-122"/>
              </a:rPr>
              <a:t>① 开展</a:t>
            </a:r>
            <a:r>
              <a:rPr lang="zh-CN" altLang="en-US" sz="2807" b="1">
                <a:solidFill>
                  <a:prstClr val="white"/>
                </a:solidFill>
                <a:ea typeface="方正水柱简体" pitchFamily="65" charset="-122"/>
              </a:rPr>
              <a:t>“</a:t>
            </a:r>
            <a:r>
              <a:rPr lang="zh-CN" altLang="en-US" sz="2807" b="1">
                <a:solidFill>
                  <a:prstClr val="white"/>
                </a:solidFill>
                <a:latin typeface="方正水柱简体" pitchFamily="65" charset="-122"/>
                <a:ea typeface="方正水柱简体" pitchFamily="65" charset="-122"/>
              </a:rPr>
              <a:t>三反</a:t>
            </a:r>
            <a:r>
              <a:rPr lang="zh-CN" altLang="en-US" sz="2807" b="1">
                <a:solidFill>
                  <a:prstClr val="white"/>
                </a:solidFill>
                <a:ea typeface="方正水柱简体" pitchFamily="65" charset="-122"/>
              </a:rPr>
              <a:t>”</a:t>
            </a:r>
            <a:r>
              <a:rPr lang="zh-CN" altLang="en-US" sz="2807" b="1">
                <a:solidFill>
                  <a:prstClr val="white"/>
                </a:solidFill>
                <a:latin typeface="方正水柱简体" pitchFamily="65" charset="-122"/>
                <a:ea typeface="方正水柱简体" pitchFamily="65" charset="-122"/>
              </a:rPr>
              <a:t>运动</a:t>
            </a:r>
            <a:r>
              <a:rPr lang="zh-CN" altLang="en-US" sz="2807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548884" name="Rectangle 20">
            <a:extLst>
              <a:ext uri="{FF2B5EF4-FFF2-40B4-BE49-F238E27FC236}">
                <a16:creationId xmlns="" xmlns:a16="http://schemas.microsoft.com/office/drawing/2014/main" id="{F2646815-4BA4-44DF-BE16-F2FFCD1AAE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5855" y="2631217"/>
            <a:ext cx="4981560" cy="711236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dist="53882" dir="2700000" algn="ctr" rotWithShape="0">
              <a:schemeClr val="bg2"/>
            </a:outerShdw>
          </a:effec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5" b="1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1951</a:t>
            </a:r>
            <a:r>
              <a:rPr lang="zh-CN" altLang="en-US" sz="2005" b="1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年</a:t>
            </a:r>
            <a:r>
              <a:rPr lang="en-US" altLang="zh-CN" sz="2005" b="1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12</a:t>
            </a:r>
            <a:r>
              <a:rPr lang="zh-CN" altLang="en-US" sz="2005" b="1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月 </a:t>
            </a:r>
            <a:r>
              <a:rPr lang="en-US" altLang="zh-CN" sz="2005" b="1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1</a:t>
            </a:r>
            <a:r>
              <a:rPr lang="zh-CN" altLang="en-US" sz="2005" b="1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日   </a:t>
            </a:r>
            <a:r>
              <a:rPr lang="zh-CN" altLang="en-US" sz="2005" b="1">
                <a:solidFill>
                  <a:prstClr val="white"/>
                </a:solidFill>
                <a:ea typeface="方正准圆简体" pitchFamily="65" charset="-122"/>
              </a:rPr>
              <a:t>反对贪污、浪费和官僚主义</a:t>
            </a:r>
          </a:p>
        </p:txBody>
      </p:sp>
      <p:sp>
        <p:nvSpPr>
          <p:cNvPr id="548885" name="Text Box 21">
            <a:extLst>
              <a:ext uri="{FF2B5EF4-FFF2-40B4-BE49-F238E27FC236}">
                <a16:creationId xmlns="" xmlns:a16="http://schemas.microsoft.com/office/drawing/2014/main" id="{C6A8E3B3-2A98-429C-88BE-EA3CB6D2BC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7141" y="3807375"/>
            <a:ext cx="4499319" cy="525649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dist="53882" dir="2700000" algn="ctr" rotWithShape="0">
              <a:schemeClr val="bg2"/>
            </a:outerShdw>
          </a:effec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7" b="1">
                <a:solidFill>
                  <a:prstClr val="white"/>
                </a:solidFill>
              </a:rPr>
              <a:t>② </a:t>
            </a:r>
            <a:r>
              <a:rPr lang="zh-CN" altLang="en-US" sz="2807" b="1">
                <a:solidFill>
                  <a:prstClr val="white"/>
                </a:solidFill>
                <a:latin typeface="方正水柱简体" pitchFamily="65" charset="-122"/>
                <a:ea typeface="方正水柱简体" pitchFamily="65" charset="-122"/>
              </a:rPr>
              <a:t>开展</a:t>
            </a:r>
            <a:r>
              <a:rPr lang="zh-CN" altLang="en-US" sz="2807" b="1">
                <a:solidFill>
                  <a:prstClr val="white"/>
                </a:solidFill>
                <a:ea typeface="方正水柱简体" pitchFamily="65" charset="-122"/>
              </a:rPr>
              <a:t>“</a:t>
            </a:r>
            <a:r>
              <a:rPr lang="zh-CN" altLang="en-US" sz="2807" b="1">
                <a:solidFill>
                  <a:prstClr val="white"/>
                </a:solidFill>
                <a:latin typeface="方正水柱简体" pitchFamily="65" charset="-122"/>
                <a:ea typeface="方正水柱简体" pitchFamily="65" charset="-122"/>
              </a:rPr>
              <a:t>五反</a:t>
            </a:r>
            <a:r>
              <a:rPr lang="zh-CN" altLang="en-US" sz="2807" b="1">
                <a:solidFill>
                  <a:prstClr val="white"/>
                </a:solidFill>
                <a:ea typeface="方正水柱简体" pitchFamily="65" charset="-122"/>
              </a:rPr>
              <a:t>”</a:t>
            </a:r>
            <a:r>
              <a:rPr lang="zh-CN" altLang="en-US" sz="2807" b="1">
                <a:solidFill>
                  <a:prstClr val="white"/>
                </a:solidFill>
                <a:latin typeface="方正水柱简体" pitchFamily="65" charset="-122"/>
                <a:ea typeface="方正水柱简体" pitchFamily="65" charset="-122"/>
              </a:rPr>
              <a:t>运动</a:t>
            </a:r>
          </a:p>
        </p:txBody>
      </p:sp>
      <p:sp>
        <p:nvSpPr>
          <p:cNvPr id="548886" name="Rectangle 22">
            <a:extLst>
              <a:ext uri="{FF2B5EF4-FFF2-40B4-BE49-F238E27FC236}">
                <a16:creationId xmlns="" xmlns:a16="http://schemas.microsoft.com/office/drawing/2014/main" id="{40744A65-858F-48AA-89B8-FDE0ABD275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5855" y="3678459"/>
            <a:ext cx="4984743" cy="711236"/>
          </a:xfrm>
          <a:prstGeom prst="rect">
            <a:avLst/>
          </a:prstGeom>
          <a:solidFill>
            <a:srgbClr val="FF3300"/>
          </a:solidFill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5" b="1" dirty="0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1952</a:t>
            </a:r>
            <a:r>
              <a:rPr lang="zh-CN" altLang="en-US" sz="2005" b="1" dirty="0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年   反行贿、偷税漏税、盗窃国家财产、偷工减料、盗窃国家经济情报</a:t>
            </a:r>
          </a:p>
        </p:txBody>
      </p:sp>
      <p:sp>
        <p:nvSpPr>
          <p:cNvPr id="548887" name="Text Box 23">
            <a:extLst>
              <a:ext uri="{FF2B5EF4-FFF2-40B4-BE49-F238E27FC236}">
                <a16:creationId xmlns="" xmlns:a16="http://schemas.microsoft.com/office/drawing/2014/main" id="{179A3D94-ADF4-4DF4-97D6-BD916C1CDB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7141" y="5034462"/>
            <a:ext cx="4499319" cy="525649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dist="53882" dir="2700000" algn="ctr" rotWithShape="0">
              <a:schemeClr val="bg2"/>
            </a:outerShdw>
          </a:effec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7" b="1">
                <a:solidFill>
                  <a:prstClr val="white"/>
                </a:solidFill>
                <a:latin typeface="方正水柱简体" pitchFamily="65" charset="-122"/>
                <a:ea typeface="方正水柱简体" pitchFamily="65" charset="-122"/>
              </a:rPr>
              <a:t>③ 开展</a:t>
            </a:r>
            <a:r>
              <a:rPr lang="zh-CN" altLang="en-US" sz="2807" b="1">
                <a:solidFill>
                  <a:prstClr val="white"/>
                </a:solidFill>
                <a:ea typeface="方正水柱简体" pitchFamily="65" charset="-122"/>
              </a:rPr>
              <a:t>“</a:t>
            </a:r>
            <a:r>
              <a:rPr lang="zh-CN" altLang="en-US" sz="2807" b="1">
                <a:solidFill>
                  <a:prstClr val="white"/>
                </a:solidFill>
                <a:latin typeface="方正水柱简体" pitchFamily="65" charset="-122"/>
                <a:ea typeface="方正水柱简体" pitchFamily="65" charset="-122"/>
              </a:rPr>
              <a:t>新三反</a:t>
            </a:r>
            <a:r>
              <a:rPr lang="zh-CN" altLang="en-US" sz="2807" b="1">
                <a:solidFill>
                  <a:prstClr val="white"/>
                </a:solidFill>
                <a:ea typeface="方正水柱简体" pitchFamily="65" charset="-122"/>
              </a:rPr>
              <a:t>”</a:t>
            </a:r>
            <a:r>
              <a:rPr lang="zh-CN" altLang="en-US" sz="2807" b="1">
                <a:solidFill>
                  <a:prstClr val="white"/>
                </a:solidFill>
                <a:latin typeface="方正水柱简体" pitchFamily="65" charset="-122"/>
                <a:ea typeface="方正水柱简体" pitchFamily="65" charset="-122"/>
              </a:rPr>
              <a:t>运动</a:t>
            </a:r>
            <a:endParaRPr lang="zh-CN" altLang="en-US" sz="2807" b="1">
              <a:solidFill>
                <a:prstClr val="white"/>
              </a:solidFill>
              <a:latin typeface="方正准圆简体" pitchFamily="65" charset="-122"/>
              <a:ea typeface="方正准圆简体" pitchFamily="65" charset="-122"/>
            </a:endParaRPr>
          </a:p>
        </p:txBody>
      </p:sp>
      <p:sp>
        <p:nvSpPr>
          <p:cNvPr id="548888" name="Rectangle 24">
            <a:extLst>
              <a:ext uri="{FF2B5EF4-FFF2-40B4-BE49-F238E27FC236}">
                <a16:creationId xmlns="" xmlns:a16="http://schemas.microsoft.com/office/drawing/2014/main" id="{AE6B1ACC-8E8D-4DB6-8731-6E36030D7D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5855" y="4942151"/>
            <a:ext cx="4983151" cy="711236"/>
          </a:xfrm>
          <a:prstGeom prst="rect">
            <a:avLst/>
          </a:prstGeom>
          <a:solidFill>
            <a:srgbClr val="FF3300"/>
          </a:solidFill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5" b="1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1953</a:t>
            </a:r>
            <a:r>
              <a:rPr lang="zh-CN" altLang="en-US" sz="2005" b="1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年    反对官僚主义、命令主义、违法乱纪</a:t>
            </a:r>
          </a:p>
        </p:txBody>
      </p:sp>
      <p:sp>
        <p:nvSpPr>
          <p:cNvPr id="11" name="Rectangle 22">
            <a:extLst>
              <a:ext uri="{FF2B5EF4-FFF2-40B4-BE49-F238E27FC236}">
                <a16:creationId xmlns="" xmlns:a16="http://schemas.microsoft.com/office/drawing/2014/main" id="{6FD91828-8AA5-4E85-8478-0D73E6760D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2672" y="3656687"/>
            <a:ext cx="4984743" cy="711236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dist="53882" dir="2700000" algn="ctr" rotWithShape="0">
              <a:schemeClr val="bg2"/>
            </a:outerShdw>
          </a:effec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5" b="1" dirty="0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1952</a:t>
            </a:r>
            <a:r>
              <a:rPr lang="zh-CN" altLang="en-US" sz="2005" b="1" dirty="0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年   反行贿、偷税漏税、盗窃国家财产、偷工减料、盗窃国家经济情报</a:t>
            </a:r>
          </a:p>
        </p:txBody>
      </p:sp>
      <p:sp>
        <p:nvSpPr>
          <p:cNvPr id="12" name="Rectangle 24">
            <a:extLst>
              <a:ext uri="{FF2B5EF4-FFF2-40B4-BE49-F238E27FC236}">
                <a16:creationId xmlns="" xmlns:a16="http://schemas.microsoft.com/office/drawing/2014/main" id="{B0B720CE-C2CF-4E97-9494-A0F0131B38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2672" y="4920379"/>
            <a:ext cx="4983151" cy="711236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dist="53882" dir="2700000" algn="ctr" rotWithShape="0">
              <a:schemeClr val="bg2"/>
            </a:outerShdw>
          </a:effec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5" b="1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1953</a:t>
            </a:r>
            <a:r>
              <a:rPr lang="zh-CN" altLang="en-US" sz="2005" b="1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年    反对官僚主义、命令主义、违法乱纪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9209252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5488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5488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5488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8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8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48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8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548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8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8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548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48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48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5" dur="500"/>
                                        <p:tgtEl>
                                          <p:spTgt spid="548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6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1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8867" grpId="0"/>
      <p:bldP spid="548867" grpId="1"/>
      <p:bldP spid="548883" grpId="0" animBg="1"/>
      <p:bldP spid="548884" grpId="0" animBg="1"/>
      <p:bldP spid="548885" grpId="0" animBg="1"/>
      <p:bldP spid="548886" grpId="0" animBg="1"/>
      <p:bldP spid="548887" grpId="0" animBg="1"/>
      <p:bldP spid="548888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299CB001-6EBC-4F5D-89F2-2FC01E38E1D4}"/>
              </a:ext>
            </a:extLst>
          </p:cNvPr>
          <p:cNvSpPr/>
          <p:nvPr/>
        </p:nvSpPr>
        <p:spPr>
          <a:xfrm>
            <a:off x="3285185" y="1236164"/>
            <a:ext cx="5573709" cy="673271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89000">
                <a:srgbClr val="C00000"/>
              </a:gs>
              <a:gs pos="35000">
                <a:srgbClr val="FF3300"/>
              </a:gs>
            </a:gsLst>
            <a:lin ang="5400000" scaled="1"/>
          </a:gradFill>
          <a:ln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6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4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550915" name="TextBox 7">
            <a:extLst>
              <a:ext uri="{FF2B5EF4-FFF2-40B4-BE49-F238E27FC236}">
                <a16:creationId xmlns="" xmlns:a16="http://schemas.microsoft.com/office/drawing/2014/main" id="{077D60D6-5D42-437D-A6D8-B02E60422A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7574" y="1268467"/>
            <a:ext cx="6700436" cy="549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074" tIns="60037" rIns="120074" bIns="60037">
            <a:spAutoFit/>
          </a:bodyPr>
          <a:lstStyle>
            <a:lvl1pPr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6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6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00087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7" b="1">
                <a:solidFill>
                  <a:srgbClr val="FAF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2、开展声势浩大的反腐败运动 </a:t>
            </a:r>
          </a:p>
        </p:txBody>
      </p:sp>
      <p:sp>
        <p:nvSpPr>
          <p:cNvPr id="550925" name="Text Box 13">
            <a:extLst>
              <a:ext uri="{FF2B5EF4-FFF2-40B4-BE49-F238E27FC236}">
                <a16:creationId xmlns="" xmlns:a16="http://schemas.microsoft.com/office/drawing/2014/main" id="{CC7623DA-21E0-4BE9-BEC5-DA575789C8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6599" y="2369822"/>
            <a:ext cx="4042544" cy="525649"/>
          </a:xfrm>
          <a:prstGeom prst="rect">
            <a:avLst/>
          </a:prstGeom>
          <a:solidFill>
            <a:srgbClr val="FF3300"/>
          </a:solidFill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7" b="1">
                <a:solidFill>
                  <a:prstClr val="white"/>
                </a:solidFill>
                <a:latin typeface="方正水柱简体" pitchFamily="65" charset="-122"/>
                <a:ea typeface="方正水柱简体" pitchFamily="65" charset="-122"/>
              </a:rPr>
              <a:t>④ 开展新的反贪污运动</a:t>
            </a:r>
            <a:endParaRPr lang="zh-CN" altLang="en-US" sz="2807" b="1">
              <a:solidFill>
                <a:prstClr val="white"/>
              </a:solidFill>
              <a:latin typeface="方正准圆简体" pitchFamily="65" charset="-122"/>
              <a:ea typeface="方正准圆简体" pitchFamily="65" charset="-122"/>
            </a:endParaRPr>
          </a:p>
        </p:txBody>
      </p:sp>
      <p:sp>
        <p:nvSpPr>
          <p:cNvPr id="550926" name="Text Box 14">
            <a:extLst>
              <a:ext uri="{FF2B5EF4-FFF2-40B4-BE49-F238E27FC236}">
                <a16:creationId xmlns="" xmlns:a16="http://schemas.microsoft.com/office/drawing/2014/main" id="{F9CF4870-77FB-4679-8E9A-7C38771028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6599" y="3218213"/>
            <a:ext cx="4042544" cy="525649"/>
          </a:xfrm>
          <a:prstGeom prst="rect">
            <a:avLst/>
          </a:prstGeom>
          <a:solidFill>
            <a:srgbClr val="FF3300"/>
          </a:solidFill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7" b="1">
                <a:solidFill>
                  <a:prstClr val="white"/>
                </a:solidFill>
                <a:latin typeface="方正水柱简体" pitchFamily="65" charset="-122"/>
                <a:ea typeface="方正水柱简体" pitchFamily="65" charset="-122"/>
              </a:rPr>
              <a:t>⑤ 农村的</a:t>
            </a:r>
            <a:r>
              <a:rPr lang="zh-CN" altLang="en-US" sz="2807" b="1">
                <a:solidFill>
                  <a:prstClr val="white"/>
                </a:solidFill>
                <a:ea typeface="方正水柱简体" pitchFamily="65" charset="-122"/>
              </a:rPr>
              <a:t>“</a:t>
            </a:r>
            <a:r>
              <a:rPr lang="zh-CN" altLang="en-US" sz="2807" b="1">
                <a:solidFill>
                  <a:prstClr val="white"/>
                </a:solidFill>
                <a:latin typeface="方正水柱简体" pitchFamily="65" charset="-122"/>
                <a:ea typeface="方正水柱简体" pitchFamily="65" charset="-122"/>
              </a:rPr>
              <a:t>三反运动</a:t>
            </a:r>
            <a:r>
              <a:rPr lang="zh-CN" altLang="en-US" sz="2807" b="1">
                <a:solidFill>
                  <a:prstClr val="white"/>
                </a:solidFill>
                <a:ea typeface="方正水柱简体" pitchFamily="65" charset="-122"/>
              </a:rPr>
              <a:t>”</a:t>
            </a:r>
            <a:endParaRPr lang="zh-CN" altLang="en-US" sz="2807">
              <a:solidFill>
                <a:prstClr val="white"/>
              </a:solidFill>
              <a:latin typeface="方正准圆简体" pitchFamily="65" charset="-122"/>
              <a:ea typeface="方正准圆简体" pitchFamily="65" charset="-122"/>
            </a:endParaRPr>
          </a:p>
        </p:txBody>
      </p:sp>
      <p:sp>
        <p:nvSpPr>
          <p:cNvPr id="550927" name="Text Box 15">
            <a:extLst>
              <a:ext uri="{FF2B5EF4-FFF2-40B4-BE49-F238E27FC236}">
                <a16:creationId xmlns="" xmlns:a16="http://schemas.microsoft.com/office/drawing/2014/main" id="{B9EF8AD8-EB74-41A3-A162-014C9422BD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6599" y="4105769"/>
            <a:ext cx="4042544" cy="525649"/>
          </a:xfrm>
          <a:prstGeom prst="rect">
            <a:avLst/>
          </a:prstGeom>
          <a:solidFill>
            <a:srgbClr val="FF3300"/>
          </a:solidFill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7" b="1">
                <a:solidFill>
                  <a:prstClr val="white"/>
                </a:solidFill>
                <a:latin typeface="方正水柱简体" pitchFamily="65" charset="-122"/>
                <a:ea typeface="方正水柱简体" pitchFamily="65" charset="-122"/>
              </a:rPr>
              <a:t>⑥</a:t>
            </a:r>
            <a:r>
              <a:rPr lang="zh-CN" altLang="en-US" sz="2807" b="1">
                <a:solidFill>
                  <a:prstClr val="white"/>
                </a:solidFill>
                <a:ea typeface="方正水柱简体" pitchFamily="65" charset="-122"/>
              </a:rPr>
              <a:t>“</a:t>
            </a:r>
            <a:r>
              <a:rPr lang="zh-CN" altLang="en-US" sz="2807" b="1">
                <a:solidFill>
                  <a:prstClr val="white"/>
                </a:solidFill>
                <a:latin typeface="方正水柱简体" pitchFamily="65" charset="-122"/>
                <a:ea typeface="方正水柱简体" pitchFamily="65" charset="-122"/>
              </a:rPr>
              <a:t>四清</a:t>
            </a:r>
            <a:r>
              <a:rPr lang="zh-CN" altLang="en-US" sz="2807" b="1">
                <a:solidFill>
                  <a:prstClr val="white"/>
                </a:solidFill>
                <a:ea typeface="方正水柱简体" pitchFamily="65" charset="-122"/>
              </a:rPr>
              <a:t>”</a:t>
            </a:r>
            <a:r>
              <a:rPr lang="zh-CN" altLang="en-US" sz="2807" b="1">
                <a:solidFill>
                  <a:prstClr val="white"/>
                </a:solidFill>
                <a:latin typeface="方正水柱简体" pitchFamily="65" charset="-122"/>
                <a:ea typeface="方正水柱简体" pitchFamily="65" charset="-122"/>
              </a:rPr>
              <a:t>运动 </a:t>
            </a:r>
          </a:p>
        </p:txBody>
      </p:sp>
      <p:sp>
        <p:nvSpPr>
          <p:cNvPr id="550928" name="Rectangle 16">
            <a:extLst>
              <a:ext uri="{FF2B5EF4-FFF2-40B4-BE49-F238E27FC236}">
                <a16:creationId xmlns="" xmlns:a16="http://schemas.microsoft.com/office/drawing/2014/main" id="{9B16B17A-3C08-4DED-B1B7-EE0EB1020B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0764" y="3962530"/>
            <a:ext cx="4477037" cy="711236"/>
          </a:xfrm>
          <a:prstGeom prst="rect">
            <a:avLst/>
          </a:prstGeom>
          <a:solidFill>
            <a:srgbClr val="FF3300"/>
          </a:solidFill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5" b="1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1963</a:t>
            </a:r>
            <a:r>
              <a:rPr lang="zh-CN" altLang="en-US" sz="2005" b="1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年</a:t>
            </a:r>
            <a:r>
              <a:rPr lang="en-US" altLang="zh-CN" sz="2005" b="1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2</a:t>
            </a:r>
            <a:r>
              <a:rPr lang="zh-CN" altLang="en-US" sz="2005" b="1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月    清政治、清经济、清组织、清思想</a:t>
            </a:r>
          </a:p>
        </p:txBody>
      </p:sp>
      <p:sp>
        <p:nvSpPr>
          <p:cNvPr id="550929" name="Rectangle 17">
            <a:extLst>
              <a:ext uri="{FF2B5EF4-FFF2-40B4-BE49-F238E27FC236}">
                <a16:creationId xmlns="" xmlns:a16="http://schemas.microsoft.com/office/drawing/2014/main" id="{9EC652C6-328F-4DD2-BD9B-69BBA46FC2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0764" y="3073382"/>
            <a:ext cx="4477037" cy="711236"/>
          </a:xfrm>
          <a:prstGeom prst="rect">
            <a:avLst/>
          </a:prstGeom>
          <a:solidFill>
            <a:srgbClr val="FF3300"/>
          </a:solidFill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5" b="1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1960</a:t>
            </a:r>
            <a:r>
              <a:rPr lang="zh-CN" altLang="en-US" sz="2005" b="1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年</a:t>
            </a:r>
            <a:r>
              <a:rPr lang="en-US" altLang="zh-CN" sz="2005" b="1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5</a:t>
            </a:r>
            <a:r>
              <a:rPr lang="zh-CN" altLang="en-US" sz="2005" b="1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月</a:t>
            </a:r>
            <a:r>
              <a:rPr lang="en-US" altLang="zh-CN" sz="2005" b="1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15</a:t>
            </a:r>
            <a:r>
              <a:rPr lang="zh-CN" altLang="en-US" sz="2005" b="1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日    反对贪污、官僚主义、铺张浪费</a:t>
            </a:r>
          </a:p>
        </p:txBody>
      </p:sp>
      <p:sp>
        <p:nvSpPr>
          <p:cNvPr id="550930" name="Rectangle 18">
            <a:extLst>
              <a:ext uri="{FF2B5EF4-FFF2-40B4-BE49-F238E27FC236}">
                <a16:creationId xmlns="" xmlns:a16="http://schemas.microsoft.com/office/drawing/2014/main" id="{C478C1BB-5772-45D8-A283-153855C906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0764" y="2244088"/>
            <a:ext cx="4477037" cy="711236"/>
          </a:xfrm>
          <a:prstGeom prst="rect">
            <a:avLst/>
          </a:prstGeom>
          <a:solidFill>
            <a:srgbClr val="FF3300"/>
          </a:solidFill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67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5" b="1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1954</a:t>
            </a:r>
            <a:r>
              <a:rPr lang="zh-CN" altLang="en-US" sz="2005" b="1">
                <a:solidFill>
                  <a:prstClr val="white"/>
                </a:solidFill>
                <a:latin typeface="方正准圆简体" pitchFamily="65" charset="-122"/>
                <a:ea typeface="方正准圆简体" pitchFamily="65" charset="-122"/>
              </a:rPr>
              <a:t>年又展开了新的反贪污运动</a:t>
            </a:r>
          </a:p>
          <a:p>
            <a:pPr defTabSz="916777" fontAlgn="base">
              <a:spcBef>
                <a:spcPct val="0"/>
              </a:spcBef>
              <a:spcAft>
                <a:spcPct val="0"/>
              </a:spcAft>
            </a:pPr>
            <a:endParaRPr lang="zh-CN" altLang="en-US" sz="2005" b="1">
              <a:solidFill>
                <a:prstClr val="white"/>
              </a:solidFill>
              <a:latin typeface="方正准圆简体" pitchFamily="65" charset="-122"/>
              <a:ea typeface="方正准圆简体" pitchFamily="65" charset="-122"/>
            </a:endParaRPr>
          </a:p>
        </p:txBody>
      </p:sp>
      <p:grpSp>
        <p:nvGrpSpPr>
          <p:cNvPr id="550931" name="Group 19">
            <a:extLst>
              <a:ext uri="{FF2B5EF4-FFF2-40B4-BE49-F238E27FC236}">
                <a16:creationId xmlns="" xmlns:a16="http://schemas.microsoft.com/office/drawing/2014/main" id="{DB0CCF62-8843-42B5-93D4-453DD37C4B44}"/>
              </a:ext>
            </a:extLst>
          </p:cNvPr>
          <p:cNvGrpSpPr>
            <a:grpSpLocks/>
          </p:cNvGrpSpPr>
          <p:nvPr/>
        </p:nvGrpSpPr>
        <p:grpSpPr bwMode="auto">
          <a:xfrm>
            <a:off x="2722404" y="4899954"/>
            <a:ext cx="6569929" cy="1672722"/>
            <a:chOff x="0" y="2853"/>
            <a:chExt cx="5760" cy="1467"/>
          </a:xfrm>
        </p:grpSpPr>
        <p:pic>
          <p:nvPicPr>
            <p:cNvPr id="18443" name="Picture 20" descr="10425194_547488">
              <a:extLst>
                <a:ext uri="{FF2B5EF4-FFF2-40B4-BE49-F238E27FC236}">
                  <a16:creationId xmlns="" xmlns:a16="http://schemas.microsoft.com/office/drawing/2014/main" id="{C4907A29-5124-45C7-80B8-DF8422DDC3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4570" t="3792" r="14650" b="9250"/>
            <a:stretch>
              <a:fillRect/>
            </a:stretch>
          </p:blipFill>
          <p:spPr bwMode="auto">
            <a:xfrm>
              <a:off x="0" y="2853"/>
              <a:ext cx="1882" cy="1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4" name="Picture 21" descr="res03_attpic_brief">
              <a:extLst>
                <a:ext uri="{FF2B5EF4-FFF2-40B4-BE49-F238E27FC236}">
                  <a16:creationId xmlns="" xmlns:a16="http://schemas.microsoft.com/office/drawing/2014/main" id="{805D197C-D8AD-43AC-9851-121D386900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2" y="2856"/>
              <a:ext cx="1814" cy="1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5" name="Picture 22" descr="0e292afb57fbcbf6b58f3170">
              <a:extLst>
                <a:ext uri="{FF2B5EF4-FFF2-40B4-BE49-F238E27FC236}">
                  <a16:creationId xmlns="" xmlns:a16="http://schemas.microsoft.com/office/drawing/2014/main" id="{68767E73-92FE-4E22-AB7A-8402A37977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6" y="2862"/>
              <a:ext cx="2064" cy="1458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="" xmlns:p14="http://schemas.microsoft.com/office/powerpoint/2010/main" val="26161083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5509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5509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5509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0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0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509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0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0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50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50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550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0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0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550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50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50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1" dur="500"/>
                                        <p:tgtEl>
                                          <p:spTgt spid="550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0915" grpId="0"/>
      <p:bldP spid="550915" grpId="1"/>
      <p:bldP spid="550925" grpId="0" animBg="1"/>
      <p:bldP spid="550926" grpId="0" animBg="1"/>
      <p:bldP spid="550927" grpId="0" animBg="1"/>
      <p:bldP spid="550928" grpId="0" animBg="1"/>
      <p:bldP spid="550929" grpId="0" animBg="1"/>
      <p:bldP spid="5509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644" name="文本框 33">
            <a:extLst>
              <a:ext uri="{FF2B5EF4-FFF2-40B4-BE49-F238E27FC236}">
                <a16:creationId xmlns="" xmlns:a16="http://schemas.microsoft.com/office/drawing/2014/main" id="{D20E8D20-6520-4E77-9A7B-B6768B7C10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4568" y="1350802"/>
            <a:ext cx="2022864" cy="1705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57337" tIns="78667" rIns="157337" bIns="78667" anchor="ctr">
            <a:spAutoFit/>
          </a:bodyPr>
          <a:lstStyle>
            <a:lvl1pPr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1274763" indent="-490538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960563" indent="-392113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2744788" indent="-390525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3532188" indent="-395288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3989388" indent="-395288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4446588" indent="-395288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4903788" indent="-395288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5360988" indent="-395288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1572528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26" dirty="0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  <a:ea typeface="微软雅黑" pitchFamily="34" charset="-122"/>
              </a:rPr>
              <a:t>02</a:t>
            </a:r>
            <a:endParaRPr lang="zh-CN" altLang="en-US" sz="10026" dirty="0">
              <a:solidFill>
                <a:prstClr val="whit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634A063A-F0CE-4C2C-944D-D79BCFD2A6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1303" y="3288298"/>
            <a:ext cx="3269392" cy="1018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711" tIns="45855" rIns="91711" bIns="45855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8988" indent="-230188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6188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3388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30588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7788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916777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016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微软雅黑" pitchFamily="34" charset="-122"/>
              </a:rPr>
              <a:t>第二部分</a:t>
            </a:r>
          </a:p>
        </p:txBody>
      </p:sp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50172F2F-FF08-460F-94FF-2171BEA0D10D}"/>
              </a:ext>
            </a:extLst>
          </p:cNvPr>
          <p:cNvSpPr/>
          <p:nvPr/>
        </p:nvSpPr>
        <p:spPr>
          <a:xfrm>
            <a:off x="1543051" y="4418146"/>
            <a:ext cx="9105903" cy="679263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89000">
                <a:srgbClr val="C00000"/>
              </a:gs>
              <a:gs pos="35000">
                <a:srgbClr val="FF3300"/>
              </a:gs>
            </a:gsLst>
            <a:lin ang="5400000" scaled="1"/>
          </a:gradFill>
          <a:ln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81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6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4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581647" name="TextBox 7">
            <a:extLst>
              <a:ext uri="{FF2B5EF4-FFF2-40B4-BE49-F238E27FC236}">
                <a16:creationId xmlns="" xmlns:a16="http://schemas.microsoft.com/office/drawing/2014/main" id="{993A49D8-97F4-443B-B858-62D1C223B3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2386" y="4370598"/>
            <a:ext cx="8507225" cy="774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57272" tIns="78636" rIns="157272" bIns="78636">
            <a:spAutoFit/>
          </a:bodyPr>
          <a:lstStyle>
            <a:lvl1pPr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1274763" indent="-490538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960563" indent="-392113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2744788" indent="-390525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3530600" indent="-393700" defTabSz="15684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3987800" indent="-393700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4445000" indent="-393700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4902200" indent="-393700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5359400" indent="-393700" defTabSz="1568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76442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粗黑_GBK"/>
              </a:rPr>
              <a:t>《</a:t>
            </a:r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粗黑_GBK"/>
              </a:rPr>
              <a:t>中国共产党廉洁自律准则</a:t>
            </a:r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粗黑_GBK"/>
              </a:rPr>
              <a:t>》</a:t>
            </a:r>
          </a:p>
        </p:txBody>
      </p:sp>
    </p:spTree>
    <p:extLst>
      <p:ext uri="{BB962C8B-B14F-4D97-AF65-F5344CB8AC3E}">
        <p14:creationId xmlns="" xmlns:p14="http://schemas.microsoft.com/office/powerpoint/2010/main" val="26732537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16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1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1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9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9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9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1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1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1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81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tmFilter="0,0; .5, 1; 1, 1"/>
                                        <p:tgtEl>
                                          <p:spTgt spid="581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1644" grpId="0"/>
      <p:bldP spid="34" grpId="0"/>
      <p:bldP spid="58164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6F69A06B-2762-4666-8F7E-FF07719CF53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HO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Bz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HO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c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c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c4lz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c4lz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c4lz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dolzS7DdIuDqDAAA1hoAABcAAAB1bml2ZXJzYWwvdW5pdmVyc2FsLnBuZ+2ZaVBTWb7AL0ij0wygLQoIhHEZ9TVNAAcJsg4QoK0WIgYEhBBpmqUJiSIBGgKEdp6gLNKOb0AJkCEIYQ0ie8LidGxS3THQPJYASUAmkkAiiRqTGEKSufQyNTVVU/U+vI/cqlv3d8499/7PfztLnTsXw0PNPzzyIQAA5uc/hV8CgD3BAGDcuc8UrDnOOPwZ+DDKuhQaCNAm7TfAgklqQFgAAPRUmW0nfgCWf3P909gsAHAo3bmNqtbeJAPAEcx5eEDkVwmbAkTHCeUiazUvLM9oDBj8+pMTdpnW8Ogjt7+5Cnc3iwj4xuREZjM8MNDjI+PMeyaHTIJN4SfobgeMp+uJlP9FyO6LYZowjsAwea4rS0I4FI9HREflRmerN7bwUep43gUmlVxE17xmWsLk4wb9Qym3ew8AxOc1ZbbnthNEqyFWOqGjIS0VVCWGJCG71QVPsxyJ/PB9APD48lxAasS776zRfQdBJTpRyh/7vVpodr8BX+XMBXGXC9WCnBMA8HQpyhIlDQGbPNoP2uWP7hEmAAA/uIu7uIu7uIu7uIu7uIu7uIu7uIv//9iHIReqFsE93O/+ctoYACh3joFY+3/DeqcyP83L+xy2y/hInmoxFVblq1oQlfpvr2KpsmjBOJ2cTWSsAcDVURF2Hkd4096qRRdpeSuQflTczLxPkl5G7y6jG6h8mr9Xmd/WehMHUfT2vmpymSbRz+tk1XuBYqXmxZ8scTxLuQtlAINZpCc3zLlHY0m6/coHkCfbLC+vsoSvVm+pLJZlkqJcdlbEuIZzbRIvrIbkrzdytPJxInuNqJOiYVM+iucP0TpJ9GCFGL9cpN20k+otie+ZYUIRq7mFxOJI3OxmdAqyYeRL/tD2j6xsXtbLM7ikFXyVv/795NpIq2aGzv7q/hOYTTFWwnx91nT6NRutf4KSxYbNcBimyoUElUVVU9N6++FUgRyXB6V4QMcV9fI6bFqOsEY2LG6Ig3b8tZ2N2TPCzxPXp1LZG56VV9SHgvond/bWdomRq26Q8rej8sJrmB/nC7KvKObxSfG+Lh+7p/M9/ad4Gw3HazLtGC0dyV3SbvGNSrKY8Ql1mRnPxV5zBZr9ThPefn+Kpy4/u1FdOM/pPam0QYtKKaGhEblUWhkub7LD4xhG2BeOOd5LSrlsNyswxWzaPoDBpXSLYT8obV5rb9Nf8yiwddKF2Wg8BOnwQh/1hvQeiEqi5/tV+JYeslUk1HvLhprMOxJBs4wMRrBdJ+W1tOo8HzLiUPDKM4gIuWlu+iK97fg+uvpO/8+d8FDG5LKLIJT1uonEkNKQC9jIKbsB3gLyHaeN9YVmIcpnduPMZen2Qjly9Qzl0d8/v4CcUDTeTBrmUvWj0h6Byv6cHDuryW+QkXDPpgsWk7UnVa7kz0F1oz8r5D4iVMU04TSpAh8MUq6rUeqOReADkvb028E6EH8XIyTe/Uf9VCHX8wVJMEqa7b7sItvDyRf8K6SvWlasHXgNx61HK4OovFwDlELwbQjM5QFftAa1zW/7UppxDs/pefOtFk3SakMMZf3mhGk6DDfAP10/V3K90hq+0inr0Xo0tTL0x8osuAIPwHZ+m2lc//NX7UU5I3F7WfuDrd09LjIygxw+6sfWfkjZgoaqUR+Fd1h8TQrC68MjUH4W95wUuWUpZ3We250Vcu1sspBeglr5ryWl/fA61t6r/rTxi/Z85Vw0T33rrHSe2UlK5SwXKDg5vvaSuHLK2vX1ofL1ajHF4g7lwwasf3a83ZLQTMa8kfSXmVZlfKYrhJT/Scj7SPys8NK017fZ8Ev1d796IG6TPkxqCvyiIdX2ZG/h1D0FP8TXpWrYZTDOSvemipjhsqKENTKwwPzm7Pj1fIZk/rsdsdCtz/pAK6TvycrIwPX64L+0KeU4bzL8oIguqZdPV8W+I8KP4RNDS95/gJKJaYkmMw9wRa9Cns6uZdOdPCWZcqiLeLSSPnngSim/BpWYEyGQZpK2mlSD4zqsFEPkrTX/JPGY/zjK8amzr2FbAZvgEoQ+MvW4QScS+xs0ojZqwxLBd407rldWSlsVCp9mWsfE3MYNvp+A/iBb8Qqpbq7OHMvgs67c3cp1DtUxkEKMbk6T51tNX6aPLIvFedWTvdCS8oLxT62MTnFHId7K0tczCH+dIVrfRbQWzYSD7u+MLqx5RPD3nB1I/O+AUResHQ09PqbOlwSNHfFf5lUT+vR69TgZ5XdTaCPY2pH6h5JzFz6OFLEn9tYILgqdbDCtyRB23NeRzBhHRgl9tFY0MqkFg9KkLl6db59jzt74Rc6Mt3xkZszavqmkpzHh4xIRO8SKYyc55OpI3H6zuHY8Jf1Bd+pGJWzZk5SybIZUzF9MdEcQWnH1YHipbIOcV4Yy4qwq39S7IZxzb03f/jZ5u1LJwAjqQ31h9Own5aeNw2kEXwtGiduY9yZ+0PypF2qimzP3mP87R8I1SYF18NoUUa8A5VilL/Qn+qsanhu5G3d6d8r2C7we7mhlmfRw6mBwcifLTXfDoRoZHPGf/pst38Nqb/RYxghHKhbafO3OFi2ndVduPalLiUfAnh91VUEr5ccr02Igl3J/6X1bY3W/LM4Zvbm4eDiYnWjrcdwE80Dtwwk/FNwcd4pxm+KwTJCPclyK3pT3nnrWCe3IFPg87aJzhY8xNkLGz9ZDqv2ud2KZ7+8V90z73WwpKbu15ReBPTjJRdZwJ3QZy2bun7eHY5aPSF4/cdPH/KwTMkgg7+H31/EoaQmTl9hn0dyChfhKMsucsu5fzWwUQilxDeEfIHxj5Qz5GGeqSNXLAaOj8H6oYyFe8SfH7RcZRzJNtNndrESu60QutV42YBRDZUEInYUuniHmigZKz6p/RaWqh5Vq8u0ZIH1hMNHfAPzNE4/TmGFZ6/Pfg1lEPjJxo0IeMDeOsZGmbBMaupEBUcx9P2i0YLiM1zgEK/lgOyglbRVt2OKKvt4L8TQj51NwCn7WVH0YEpwpBdlGhrlRSCmKeYOu6ZsBhx3pux+cuvvkH7BaE7mmmjNlP3i+wmqkWaUZC1OEugGHSzm/Wj3xE9YIlVqSRGlVfTN3cWbSzdPCwR60+a8yG1UmuvVQ//Sg1n8R5C08OOT2XDgxzvqSupOg0sVUMnbF0iKKSTN/Cy2baLx2tuJia6N3AS5PkGQZYc4eDWNJ5lk/qSrSxvPoSTEh0yMVQcGILvIV6+ZJrk/SsNNpVnYNEh7he4qu7Kk6XTtLjI8t/c6ZmUqWEw1a0opOlksaXM4vdxI11yR4eV/486bEEkyecyHqfH6L/o93ES30NzyoiwC753ECueDt98PE1r/OTrynebapn9amaMwy+++ha6pi2hW854qoExXsUNe66EG/FIGPdlZ3hVblVUGDOhLy0rdjSpprW+bP16MhUBiNOlDPSk7SJbjvL82HzmZR4hy1tynndcWBhaVptr7KF/o1F+I5pLhG6Jj38h6HaenPx+GztNLAYlJ2d00SvpuFklRd0d17NbG5Rfpxxy05tgb0dNRsV3ksbGppVCMibdI9nw0eDl4pweWlqMEIX6TOZr2OXIPCKNInebVLYblcVK7gjEN0kLURv5Mwat/0y4TUuQKuqvhjLp2xgxBQCYzqWzOXPunqRUrajSlfNd/Ku5l3G8reGNMK5AMzmVrpsX92CbmOsyv+LcJP84V2+fFlgRc4XHVG6Zb4eZYkO/g03CpZ8u9tHQvfTd8aQ+Pn8NKr4Mx92bHgdQDD4u7RspOC1SylA2Ut5N1bQrAFmbFE3/ciRSBds1l5RooUhIDdfNkq/x+8/ABm1tkAer8yoVA5l6Op+n3ZSeXMksDSeXsDQaT3GKFAC0pLD0uow2JzLO0u1HgodsezDmLe6EmXmeCq35tedRi7o67jBQy+6sU19A8/V+t3FlOyap+XyJfcBMJmxp7rtr5afqFaQLJGF/QIXohUqi1p98pHAP/V3/Y6ZqBdWJ7Ko+bZgmw7MEK+EVMMxOlN2ljQjLO6s2VDhCpX6Ilwnr1DcHT/mKXz946G9ywSmOF9leTwsDgFnvvBNsJBTiiDtdEn2Z7VNsXKGK263GKRhlJAepEFNvl4K9R3pxbdnGRgDPhocdMI4taMx80ScQNBllFbOyDaoJkBxddCC68OTLh64Rk5XYkxbHyZZVDVXcqNdkQBYtWHfCz65ay6XPK40QtlOn0Q4ZOZExNReRAOAIPUjj5O/u2kQcxMjcFGXEax6h55+4PoDcvRX9smi0VdFtLzAKC4I9jKCACm4QcAYH/YT0gr1GvEm/vAd/0dELoKzCOGw69HLGP6Lek/j1h426mPB8F2nyIdIpmxVnOv12rQAwfBJXxnmHLKBgePMEeDjhOVu4ylpYK1Q5KdEx49LMPDsLftzzVrbU4nXgHgdT44HE4LvHrzH1BLAwQUAAIACAB2iXNLbVEZO0oAAABqAAAAGwAAAHVuaXZlcnNhbC91bml2ZXJzYWwucG5nLnhtbLOxr8jNUShLLSrOzM+zVTLUM1Cyt+PlsikoSi3LTC1XqACKGekZQICSQiUqtzwzpSTDVsnC0BghlpGamZ5RYqtkZmgAF9QHGgkAUEsBAgAAFAACAAgAc4lzSxUOrShkBAAABxEAAB0AAAAAAAAAAQAAAAAAAAAAAHVuaXZlcnNhbC9jb21tb25fbWVzc2FnZXMubG5nUEsBAgAAFAACAAgAc4lzSwh+CyMpAwAAhgwAACcAAAAAAAAAAQAAAAAAnwQAAHVuaXZlcnNhbC9mbGFzaF9wdWJsaXNoaW5nX3NldHRpbmdzLnhtbFBLAQIAABQAAgAIAHOJc0u1/AlkugIAAFUKAAAhAAAAAAAAAAEAAAAAAA0IAAB1bml2ZXJzYWwvZmxhc2hfc2tpbl9zZXR0aW5ncy54bWxQSwECAAAUAAIACABziXNLKpYPZ/4CAACXCwAAJgAAAAAAAAABAAAAAAAGCwAAdW5pdmVyc2FsL2h0bWxfcHVibGlzaGluZ19zZXR0aW5ncy54bWxQSwECAAAUAAIACABziXNLaHFSkZoBAAAfBgAAHwAAAAAAAAABAAAAAABIDgAAdW5pdmVyc2FsL2h0bWxfc2tpbl9zZXR0aW5ncy5qc1BLAQIAABQAAgAIAHOJc0s9PC/RwQAAAOUBAAAaAAAAAAAAAAEAAAAAAB8QAAB1bml2ZXJzYWwvaTE4bl9wcmVzZXRzLnhtbFBLAQIAABQAAgAIAHOJc0ua+ZZkawAAAGsAAAAcAAAAAAAAAAEAAAAAABgRAAB1bml2ZXJzYWwvbG9jYWxfc2V0dGluZ3MueG1sUEsBAgAAFAACAAgARJRXRyO0Tvv7AgAAsAgAABQAAAAAAAAAAQAAAAAAvREAAHVuaXZlcnNhbC9wbGF5ZXIueG1sUEsBAgAAFAACAAgAc4lzS7CHI/RsAQAA9wIAACkAAAAAAAAAAQAAAAAA6hQAAHVuaXZlcnNhbC9za2luX2N1c3RvbWl6YXRpb25fc2V0dGluZ3MueG1sUEsBAgAAFAACAAgAdolzS7DdIuDqDAAA1hoAABcAAAAAAAAAAAAAAAAAnRYAAHVuaXZlcnNhbC91bml2ZXJzYWwucG5nUEsBAgAAFAACAAgAdolzS21RGTtKAAAAagAAABsAAAAAAAAAAQAAAAAAvCMAAHVuaXZlcnNhbC91bml2ZXJzYWwucG5nLnhtbFBLBQYAAAAACwALAEkDAAA/JAAAAAA="/>
  <p:tag name="ISPRING_PRESENTATION_TITLE" val="全面从严治党廉政反腐作风建设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目录 "/>
  <p:tag name="WS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目录 "/>
  <p:tag name="WS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目录 "/>
  <p:tag name="WS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目录 "/>
  <p:tag name="WS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目录 "/>
  <p:tag name="WS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目录 "/>
  <p:tag name="WS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目录 "/>
  <p:tag name="WS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目录 "/>
  <p:tag name="WS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目录 "/>
  <p:tag name="WS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目录 "/>
  <p:tag name="WS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目录 "/>
  <p:tag name="WS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目录 "/>
  <p:tag name="WS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目录 "/>
  <p:tag name="WS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目录 "/>
  <p:tag name="WS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目录 "/>
  <p:tag name="WS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目录 "/>
  <p:tag name="WS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目录 "/>
  <p:tag name="WS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目录 "/>
  <p:tag name="WS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目录 "/>
  <p:tag name="WS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目录 "/>
  <p:tag name="WS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目录 "/>
  <p:tag name="WS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目录 "/>
  <p:tag name="WSLEVEL" val="1"/>
</p:tagLst>
</file>

<file path=ppt/theme/theme1.xml><?xml version="1.0" encoding="utf-8"?>
<a:theme xmlns:a="http://schemas.openxmlformats.org/drawingml/2006/main" name="3_Office 主题">
  <a:themeElements>
    <a:clrScheme name="自定义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C00000"/>
      </a:folHlink>
    </a:clrScheme>
    <a:fontScheme name="3_Office 主题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</TotalTime>
  <Words>1600</Words>
  <Application>Microsoft Office PowerPoint</Application>
  <PresentationFormat>自定义</PresentationFormat>
  <Paragraphs>112</Paragraphs>
  <Slides>28</Slides>
  <Notes>28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3_Office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全面从严治党廉政反腐作风建设PPT模板</dc:title>
  <dc:creator>歉然安可</dc:creator>
  <cp:lastModifiedBy>hlf</cp:lastModifiedBy>
  <cp:revision>15</cp:revision>
  <dcterms:created xsi:type="dcterms:W3CDTF">2017-11-24T07:04:45Z</dcterms:created>
  <dcterms:modified xsi:type="dcterms:W3CDTF">2018-01-29T07:31:18Z</dcterms:modified>
</cp:coreProperties>
</file>