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9"/>
  </p:notesMasterIdLst>
  <p:handoutMasterIdLst>
    <p:handoutMasterId r:id="rId40"/>
  </p:handoutMasterIdLst>
  <p:sldIdLst>
    <p:sldId id="642" r:id="rId3"/>
    <p:sldId id="461" r:id="rId4"/>
    <p:sldId id="527" r:id="rId5"/>
    <p:sldId id="380" r:id="rId6"/>
    <p:sldId id="594" r:id="rId7"/>
    <p:sldId id="595" r:id="rId8"/>
    <p:sldId id="619" r:id="rId9"/>
    <p:sldId id="620" r:id="rId10"/>
    <p:sldId id="621" r:id="rId11"/>
    <p:sldId id="622" r:id="rId12"/>
    <p:sldId id="623" r:id="rId13"/>
    <p:sldId id="566" r:id="rId14"/>
    <p:sldId id="602" r:id="rId15"/>
    <p:sldId id="603" r:id="rId16"/>
    <p:sldId id="604" r:id="rId17"/>
    <p:sldId id="643" r:id="rId18"/>
    <p:sldId id="606" r:id="rId19"/>
    <p:sldId id="607" r:id="rId20"/>
    <p:sldId id="629" r:id="rId21"/>
    <p:sldId id="624" r:id="rId22"/>
    <p:sldId id="625" r:id="rId23"/>
    <p:sldId id="626" r:id="rId24"/>
    <p:sldId id="627" r:id="rId25"/>
    <p:sldId id="613" r:id="rId26"/>
    <p:sldId id="630" r:id="rId27"/>
    <p:sldId id="581" r:id="rId28"/>
    <p:sldId id="582" r:id="rId29"/>
    <p:sldId id="631" r:id="rId30"/>
    <p:sldId id="632" r:id="rId31"/>
    <p:sldId id="633" r:id="rId32"/>
    <p:sldId id="597" r:id="rId33"/>
    <p:sldId id="616" r:id="rId34"/>
    <p:sldId id="634" r:id="rId35"/>
    <p:sldId id="635" r:id="rId36"/>
    <p:sldId id="636" r:id="rId37"/>
    <p:sldId id="641" r:id="rId38"/>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50" autoAdjust="0"/>
    <p:restoredTop sz="49635" autoAdjust="0"/>
  </p:normalViewPr>
  <p:slideViewPr>
    <p:cSldViewPr snapToObjects="1">
      <p:cViewPr varScale="1">
        <p:scale>
          <a:sx n="83" d="100"/>
          <a:sy n="83" d="100"/>
        </p:scale>
        <p:origin x="90" y="528"/>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2018/7/23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2018/7/23</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a:t>单击此处编辑母版副标题样式</a:t>
            </a:r>
          </a:p>
        </p:txBody>
      </p:sp>
    </p:spTree>
    <p:extLst>
      <p:ext uri="{BB962C8B-B14F-4D97-AF65-F5344CB8AC3E}">
        <p14:creationId xmlns:p14="http://schemas.microsoft.com/office/powerpoint/2010/main" val="1705112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28079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a:t>单击此处编辑母版副标题样式</a:t>
            </a:r>
          </a:p>
        </p:txBody>
      </p:sp>
    </p:spTree>
    <p:extLst>
      <p:ext uri="{BB962C8B-B14F-4D97-AF65-F5344CB8AC3E}">
        <p14:creationId xmlns:p14="http://schemas.microsoft.com/office/powerpoint/2010/main"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45979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7588185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26719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60765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413798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5905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841797" y="1600201"/>
            <a:ext cx="10513168"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28.png"/><Relationship Id="rId7"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 Id="rId9" Type="http://schemas.openxmlformats.org/officeDocument/2006/relationships/image" Target="../media/image4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56572" y="2165425"/>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0" y="2165425"/>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3037461"/>
            <a:ext cx="7056784" cy="677413"/>
          </a:xfrm>
          <a:effectLst/>
        </p:spPr>
        <p:txBody>
          <a:bodyPr/>
          <a:lstStyle/>
          <a:p>
            <a:r>
              <a:rPr lang="zh-CN" altLang="en-US" sz="5400" b="1" dirty="0">
                <a:solidFill>
                  <a:srgbClr val="F8F8F8"/>
                </a:solidFill>
                <a:latin typeface="+mj-ea"/>
              </a:rPr>
              <a:t>通用型总结报告模板</a:t>
            </a:r>
            <a:endParaRPr lang="zh-CN" sz="5400" b="1" dirty="0">
              <a:solidFill>
                <a:srgbClr val="F8F8F8"/>
              </a:solidFill>
              <a:latin typeface="+mj-ea"/>
            </a:endParaRPr>
          </a:p>
        </p:txBody>
      </p:sp>
      <p:sp>
        <p:nvSpPr>
          <p:cNvPr id="36" name="TextBox 35"/>
          <p:cNvSpPr txBox="1"/>
          <p:nvPr/>
        </p:nvSpPr>
        <p:spPr>
          <a:xfrm>
            <a:off x="4946254" y="3739098"/>
            <a:ext cx="6120680" cy="499624"/>
          </a:xfrm>
          <a:prstGeom prst="rect">
            <a:avLst/>
          </a:prstGeom>
          <a:noFill/>
        </p:spPr>
        <p:txBody>
          <a:bodyPr wrap="square" rtlCol="0">
            <a:spAutoFit/>
          </a:bodyPr>
          <a:lstStyle/>
          <a:p>
            <a:pPr>
              <a:lnSpc>
                <a:spcPct val="150000"/>
              </a:lnSpc>
            </a:pPr>
            <a:r>
              <a:rPr lang="zh-CN" altLang="en-US" sz="2000" dirty="0">
                <a:solidFill>
                  <a:srgbClr val="F8F8F8"/>
                </a:solidFill>
                <a:latin typeface="微软雅黑"/>
                <a:ea typeface="微软雅黑"/>
              </a:rPr>
              <a:t>汇报人：</a:t>
            </a:r>
            <a:r>
              <a:rPr lang="en-US" altLang="zh-CN" sz="2000" dirty="0">
                <a:solidFill>
                  <a:srgbClr val="F8F8F8"/>
                </a:solidFill>
                <a:latin typeface="微软雅黑"/>
                <a:ea typeface="微软雅黑"/>
              </a:rPr>
              <a:t>PPTS</a:t>
            </a:r>
            <a:r>
              <a:rPr lang="zh-CN" altLang="en-US" sz="2000" dirty="0">
                <a:solidFill>
                  <a:srgbClr val="F8F8F8"/>
                </a:solidFill>
                <a:latin typeface="微软雅黑"/>
                <a:ea typeface="微软雅黑"/>
              </a:rPr>
              <a:t>         </a:t>
            </a:r>
            <a:r>
              <a:rPr lang="en-US" altLang="zh-CN" sz="2000">
                <a:solidFill>
                  <a:srgbClr val="F8F8F8"/>
                </a:solidFill>
                <a:latin typeface="微软雅黑"/>
                <a:ea typeface="微软雅黑"/>
              </a:rPr>
              <a:t>2020</a:t>
            </a:r>
            <a:r>
              <a:rPr lang="zh-CN" altLang="en-US" sz="2000">
                <a:solidFill>
                  <a:srgbClr val="F8F8F8"/>
                </a:solidFill>
                <a:latin typeface="微软雅黑"/>
                <a:ea typeface="微软雅黑"/>
              </a:rPr>
              <a:t>年</a:t>
            </a:r>
            <a:r>
              <a:rPr lang="en-US" altLang="zh-CN" sz="2000" dirty="0">
                <a:solidFill>
                  <a:srgbClr val="F8F8F8"/>
                </a:solidFill>
                <a:latin typeface="微软雅黑"/>
                <a:ea typeface="微软雅黑"/>
              </a:rPr>
              <a:t>1</a:t>
            </a:r>
            <a:r>
              <a:rPr lang="zh-CN" altLang="en-US" sz="2000" dirty="0">
                <a:solidFill>
                  <a:srgbClr val="F8F8F8"/>
                </a:solidFill>
                <a:latin typeface="微软雅黑"/>
                <a:ea typeface="微软雅黑"/>
              </a:rPr>
              <a:t>月</a:t>
            </a:r>
            <a:endParaRPr lang="en-US" altLang="zh-CN" sz="2000" dirty="0">
              <a:solidFill>
                <a:srgbClr val="F8F8F8"/>
              </a:solidFill>
              <a:latin typeface="微软雅黑"/>
              <a:ea typeface="微软雅黑"/>
            </a:endParaRPr>
          </a:p>
        </p:txBody>
      </p:sp>
      <p:sp>
        <p:nvSpPr>
          <p:cNvPr id="17" name="TextBox 16"/>
          <p:cNvSpPr txBox="1"/>
          <p:nvPr/>
        </p:nvSpPr>
        <p:spPr>
          <a:xfrm>
            <a:off x="4916554" y="2498598"/>
            <a:ext cx="6150379" cy="430887"/>
          </a:xfrm>
          <a:prstGeom prst="rect">
            <a:avLst/>
          </a:prstGeom>
          <a:noFill/>
        </p:spPr>
        <p:txBody>
          <a:bodyPr wrap="square" rtlCol="0">
            <a:spAutoFit/>
          </a:bodyPr>
          <a:lstStyle/>
          <a:p>
            <a:r>
              <a:rPr lang="zh-CN" altLang="en-US" sz="2200" dirty="0">
                <a:solidFill>
                  <a:srgbClr val="F8F8F8"/>
                </a:solidFill>
                <a:latin typeface="微软雅黑"/>
                <a:ea typeface="微软雅黑"/>
              </a:rPr>
              <a:t>本模板有完整的思路及框架，更贴近实用</a:t>
            </a:r>
          </a:p>
        </p:txBody>
      </p:sp>
      <p:sp>
        <p:nvSpPr>
          <p:cNvPr id="18" name="TextBox 17"/>
          <p:cNvSpPr txBox="1"/>
          <p:nvPr/>
        </p:nvSpPr>
        <p:spPr>
          <a:xfrm>
            <a:off x="434460" y="379406"/>
            <a:ext cx="1872208" cy="461665"/>
          </a:xfrm>
          <a:prstGeom prst="rect">
            <a:avLst/>
          </a:prstGeom>
          <a:noFill/>
          <a:ln>
            <a:solidFill>
              <a:schemeClr val="tx2"/>
            </a:solidFill>
          </a:ln>
        </p:spPr>
        <p:txBody>
          <a:bodyPr wrap="square" rtlCol="0">
            <a:spAutoFit/>
          </a:bodyPr>
          <a:lstStyle/>
          <a:p>
            <a:r>
              <a:rPr lang="zh-CN" altLang="en-US" sz="2400">
                <a:solidFill>
                  <a:srgbClr val="080808"/>
                </a:solidFill>
                <a:latin typeface="+mn-ea"/>
                <a:ea typeface="+mn-ea"/>
              </a:rPr>
              <a:t>您的</a:t>
            </a:r>
            <a:r>
              <a:rPr lang="en-US" altLang="zh-CN" sz="2400" dirty="0">
                <a:solidFill>
                  <a:srgbClr val="080808"/>
                </a:solidFill>
                <a:latin typeface="+mn-ea"/>
                <a:ea typeface="+mn-ea"/>
              </a:rPr>
              <a:t>LOGO</a:t>
            </a:r>
            <a:endParaRPr lang="zh-CN" altLang="en-US" sz="2400" dirty="0">
              <a:solidFill>
                <a:srgbClr val="080808"/>
              </a:solidFill>
              <a:latin typeface="+mn-ea"/>
              <a:ea typeface="+mn-ea"/>
            </a:endParaRPr>
          </a:p>
        </p:txBody>
      </p:sp>
      <p:grpSp>
        <p:nvGrpSpPr>
          <p:cNvPr id="35" name="组合 34"/>
          <p:cNvGrpSpPr/>
          <p:nvPr/>
        </p:nvGrpSpPr>
        <p:grpSpPr>
          <a:xfrm>
            <a:off x="8952976" y="5949280"/>
            <a:ext cx="465708"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1" y="5949280"/>
            <a:ext cx="465708"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6" y="5949280"/>
            <a:ext cx="465708"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1" y="5949280"/>
            <a:ext cx="465708"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2" y="5949280"/>
            <a:ext cx="465708"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3" y="2508250"/>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1367097" y="1813513"/>
            <a:ext cx="3109913" cy="3135314"/>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1631" y="-1173360"/>
            <a:ext cx="609600" cy="609600"/>
          </a:xfrm>
          <a:prstGeom prst="rect">
            <a:avLst/>
          </a:prstGeom>
        </p:spPr>
      </p:pic>
    </p:spTree>
    <p:extLst>
      <p:ext uri="{BB962C8B-B14F-4D97-AF65-F5344CB8AC3E}">
        <p14:creationId xmlns:p14="http://schemas.microsoft.com/office/powerpoint/2010/main" val="202265122"/>
      </p:ext>
    </p:extLst>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par>
                                <p:cTn id="12" presetID="63" presetClass="path" presetSubtype="0" accel="50000" decel="50000" fill="hold" grpId="1" nodeType="withEffect">
                                  <p:stCondLst>
                                    <p:cond delay="0"/>
                                  </p:stCondLst>
                                  <p:childTnLst>
                                    <p:animMotion origin="layout" path="M -0.37396 3.7037E-6 L 3.125E-6 3.7037E-6 " pathEditMode="relative" rAng="0" ptsTypes="AA">
                                      <p:cBhvr>
                                        <p:cTn id="13" dur="2000" fill="hold"/>
                                        <p:tgtEl>
                                          <p:spTgt spid="15"/>
                                        </p:tgtEl>
                                        <p:attrNameLst>
                                          <p:attrName>ppt_x</p:attrName>
                                          <p:attrName>ppt_y</p:attrName>
                                        </p:attrNameLst>
                                      </p:cBhvr>
                                      <p:rCtr x="18698" y="0"/>
                                    </p:animMotion>
                                  </p:childTnLst>
                                </p:cTn>
                              </p:par>
                              <p:par>
                                <p:cTn id="14" presetID="63" presetClass="path" presetSubtype="0" accel="50000" decel="50000" fill="hold" nodeType="withEffect">
                                  <p:stCondLst>
                                    <p:cond delay="0"/>
                                  </p:stCondLst>
                                  <p:childTnLst>
                                    <p:animMotion origin="layout" path="M -0.36549 -4.07407E-6 L -3.33333E-6 -4.07407E-6 " pathEditMode="relative" rAng="0" ptsTypes="AA">
                                      <p:cBhvr>
                                        <p:cTn id="15" dur="2000" fill="hold"/>
                                        <p:tgtEl>
                                          <p:spTgt spid="56"/>
                                        </p:tgtEl>
                                        <p:attrNameLst>
                                          <p:attrName>ppt_x</p:attrName>
                                          <p:attrName>ppt_y</p:attrName>
                                        </p:attrNameLst>
                                      </p:cBhvr>
                                      <p:rCtr x="18268" y="0"/>
                                    </p:animMotion>
                                  </p:childTnLst>
                                </p:cTn>
                              </p:par>
                              <p:par>
                                <p:cTn id="16" presetID="8" presetClass="emph" presetSubtype="0" fill="hold" nodeType="withEffect">
                                  <p:stCondLst>
                                    <p:cond delay="0"/>
                                  </p:stCondLst>
                                  <p:childTnLst>
                                    <p:animRot by="21600000">
                                      <p:cBhvr>
                                        <p:cTn id="17" dur="2000" fill="hold"/>
                                        <p:tgtEl>
                                          <p:spTgt spid="56"/>
                                        </p:tgtEl>
                                        <p:attrNameLst>
                                          <p:attrName>r</p:attrName>
                                        </p:attrNameLst>
                                      </p:cBhvr>
                                    </p:animRo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10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additive="base">
                                        <p:cTn id="28" dur="500" fill="hold"/>
                                        <p:tgtEl>
                                          <p:spTgt spid="4099"/>
                                        </p:tgtEl>
                                        <p:attrNameLst>
                                          <p:attrName>ppt_x</p:attrName>
                                        </p:attrNameLst>
                                      </p:cBhvr>
                                      <p:tavLst>
                                        <p:tav tm="0">
                                          <p:val>
                                            <p:strVal val="1+#ppt_w/2"/>
                                          </p:val>
                                        </p:tav>
                                        <p:tav tm="100000">
                                          <p:val>
                                            <p:strVal val="#ppt_x"/>
                                          </p:val>
                                        </p:tav>
                                      </p:tavLst>
                                    </p:anim>
                                    <p:anim calcmode="lin" valueType="num">
                                      <p:cBhvr additive="base">
                                        <p:cTn id="29" dur="500" fill="hold"/>
                                        <p:tgtEl>
                                          <p:spTgt spid="409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6"/>
                                        </p:tgtEl>
                                        <p:attrNameLst>
                                          <p:attrName>ppt_y</p:attrName>
                                        </p:attrNameLst>
                                      </p:cBhvr>
                                      <p:tavLst>
                                        <p:tav tm="0">
                                          <p:val>
                                            <p:strVal val="#ppt_y"/>
                                          </p:val>
                                        </p:tav>
                                        <p:tav tm="100000">
                                          <p:val>
                                            <p:strVal val="#ppt_y"/>
                                          </p:val>
                                        </p:tav>
                                      </p:tavLst>
                                    </p:anim>
                                    <p:anim calcmode="lin" valueType="num">
                                      <p:cBhvr>
                                        <p:cTn id="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6"/>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anim calcmode="lin" valueType="num">
                                      <p:cBhvr>
                                        <p:cTn id="4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
                                        </p:tgtEl>
                                      </p:cBhvr>
                                    </p:animEffect>
                                  </p:childTnLst>
                                </p:cTn>
                              </p:par>
                            </p:childTnLst>
                          </p:cTn>
                        </p:par>
                        <p:par>
                          <p:cTn id="45" fill="hold">
                            <p:stCondLst>
                              <p:cond delay="4850"/>
                            </p:stCondLst>
                            <p:childTnLst>
                              <p:par>
                                <p:cTn id="46" presetID="31"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90"/>
                                          </p:val>
                                        </p:tav>
                                        <p:tav tm="100000">
                                          <p:val>
                                            <p:fltVal val="0"/>
                                          </p:val>
                                        </p:tav>
                                      </p:tavLst>
                                    </p:anim>
                                    <p:animEffect transition="in" filter="fade">
                                      <p:cBhvr>
                                        <p:cTn id="51" dur="500"/>
                                        <p:tgtEl>
                                          <p:spTgt spid="18"/>
                                        </p:tgtEl>
                                      </p:cBhvr>
                                    </p:animEffect>
                                  </p:childTnLst>
                                </p:cTn>
                              </p:par>
                            </p:childTnLst>
                          </p:cTn>
                        </p:par>
                        <p:par>
                          <p:cTn id="52" fill="hold">
                            <p:stCondLst>
                              <p:cond delay="5350"/>
                            </p:stCondLst>
                            <p:childTnLst>
                              <p:par>
                                <p:cTn id="53" presetID="2" presetClass="entr" presetSubtype="9"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2000" fill="hold"/>
                                        <p:tgtEl>
                                          <p:spTgt spid="35"/>
                                        </p:tgtEl>
                                        <p:attrNameLst>
                                          <p:attrName>ppt_x</p:attrName>
                                        </p:attrNameLst>
                                      </p:cBhvr>
                                      <p:tavLst>
                                        <p:tav tm="0">
                                          <p:val>
                                            <p:strVal val="0-#ppt_w/2"/>
                                          </p:val>
                                        </p:tav>
                                        <p:tav tm="100000">
                                          <p:val>
                                            <p:strVal val="#ppt_x"/>
                                          </p:val>
                                        </p:tav>
                                      </p:tavLst>
                                    </p:anim>
                                    <p:anim calcmode="lin" valueType="num">
                                      <p:cBhvr additive="base">
                                        <p:cTn id="56" dur="2000" fill="hold"/>
                                        <p:tgtEl>
                                          <p:spTgt spid="35"/>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0"/>
                                  </p:stCondLst>
                                  <p:childTnLst>
                                    <p:animRot by="21600000">
                                      <p:cBhvr>
                                        <p:cTn id="58" dur="2000" fill="hold"/>
                                        <p:tgtEl>
                                          <p:spTgt spid="35"/>
                                        </p:tgtEl>
                                        <p:attrNameLst>
                                          <p:attrName>r</p:attrName>
                                        </p:attrNameLst>
                                      </p:cBhvr>
                                    </p:animRot>
                                  </p:childTnLst>
                                </p:cTn>
                              </p:par>
                              <p:par>
                                <p:cTn id="59" presetID="2" presetClass="entr" presetSubtype="9"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2000" fill="hold"/>
                                        <p:tgtEl>
                                          <p:spTgt spid="41"/>
                                        </p:tgtEl>
                                        <p:attrNameLst>
                                          <p:attrName>ppt_x</p:attrName>
                                        </p:attrNameLst>
                                      </p:cBhvr>
                                      <p:tavLst>
                                        <p:tav tm="0">
                                          <p:val>
                                            <p:strVal val="0-#ppt_w/2"/>
                                          </p:val>
                                        </p:tav>
                                        <p:tav tm="100000">
                                          <p:val>
                                            <p:strVal val="#ppt_x"/>
                                          </p:val>
                                        </p:tav>
                                      </p:tavLst>
                                    </p:anim>
                                    <p:anim calcmode="lin" valueType="num">
                                      <p:cBhvr additive="base">
                                        <p:cTn id="62" dur="2000" fill="hold"/>
                                        <p:tgtEl>
                                          <p:spTgt spid="41"/>
                                        </p:tgtEl>
                                        <p:attrNameLst>
                                          <p:attrName>ppt_y</p:attrName>
                                        </p:attrNameLst>
                                      </p:cBhvr>
                                      <p:tavLst>
                                        <p:tav tm="0">
                                          <p:val>
                                            <p:strVal val="0-#ppt_h/2"/>
                                          </p:val>
                                        </p:tav>
                                        <p:tav tm="100000">
                                          <p:val>
                                            <p:strVal val="#ppt_y"/>
                                          </p:val>
                                        </p:tav>
                                      </p:tavLst>
                                    </p:anim>
                                  </p:childTnLst>
                                </p:cTn>
                              </p:par>
                              <p:par>
                                <p:cTn id="63" presetID="8" presetClass="emph" presetSubtype="0" fill="hold" nodeType="withEffect">
                                  <p:stCondLst>
                                    <p:cond delay="0"/>
                                  </p:stCondLst>
                                  <p:childTnLst>
                                    <p:animRot by="21600000">
                                      <p:cBhvr>
                                        <p:cTn id="64" dur="2000" fill="hold"/>
                                        <p:tgtEl>
                                          <p:spTgt spid="41"/>
                                        </p:tgtEl>
                                        <p:attrNameLst>
                                          <p:attrName>r</p:attrName>
                                        </p:attrNameLst>
                                      </p:cBhvr>
                                    </p:animRot>
                                  </p:childTnLst>
                                </p:cTn>
                              </p:par>
                              <p:par>
                                <p:cTn id="65" presetID="2" presetClass="entr" presetSubtype="9" fill="hold" nodeType="withEffect">
                                  <p:stCondLst>
                                    <p:cond delay="40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0-#ppt_h/2"/>
                                          </p:val>
                                        </p:tav>
                                        <p:tav tm="100000">
                                          <p:val>
                                            <p:strVal val="#ppt_y"/>
                                          </p:val>
                                        </p:tav>
                                      </p:tavLst>
                                    </p:anim>
                                  </p:childTnLst>
                                </p:cTn>
                              </p:par>
                              <p:par>
                                <p:cTn id="69" presetID="8" presetClass="emph" presetSubtype="0" fill="hold" nodeType="withEffect">
                                  <p:stCondLst>
                                    <p:cond delay="400"/>
                                  </p:stCondLst>
                                  <p:childTnLst>
                                    <p:animRot by="21600000">
                                      <p:cBhvr>
                                        <p:cTn id="70" dur="2000" fill="hold"/>
                                        <p:tgtEl>
                                          <p:spTgt spid="44"/>
                                        </p:tgtEl>
                                        <p:attrNameLst>
                                          <p:attrName>r</p:attrName>
                                        </p:attrNameLst>
                                      </p:cBhvr>
                                    </p:animRot>
                                  </p:childTnLst>
                                </p:cTn>
                              </p:par>
                              <p:par>
                                <p:cTn id="71" presetID="2" presetClass="entr" presetSubtype="9" fill="hold" nodeType="withEffect">
                                  <p:stCondLst>
                                    <p:cond delay="60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2000" fill="hold"/>
                                        <p:tgtEl>
                                          <p:spTgt spid="47"/>
                                        </p:tgtEl>
                                        <p:attrNameLst>
                                          <p:attrName>ppt_x</p:attrName>
                                        </p:attrNameLst>
                                      </p:cBhvr>
                                      <p:tavLst>
                                        <p:tav tm="0">
                                          <p:val>
                                            <p:strVal val="0-#ppt_w/2"/>
                                          </p:val>
                                        </p:tav>
                                        <p:tav tm="100000">
                                          <p:val>
                                            <p:strVal val="#ppt_x"/>
                                          </p:val>
                                        </p:tav>
                                      </p:tavLst>
                                    </p:anim>
                                    <p:anim calcmode="lin" valueType="num">
                                      <p:cBhvr additive="base">
                                        <p:cTn id="74" dur="2000" fill="hold"/>
                                        <p:tgtEl>
                                          <p:spTgt spid="47"/>
                                        </p:tgtEl>
                                        <p:attrNameLst>
                                          <p:attrName>ppt_y</p:attrName>
                                        </p:attrNameLst>
                                      </p:cBhvr>
                                      <p:tavLst>
                                        <p:tav tm="0">
                                          <p:val>
                                            <p:strVal val="0-#ppt_h/2"/>
                                          </p:val>
                                        </p:tav>
                                        <p:tav tm="100000">
                                          <p:val>
                                            <p:strVal val="#ppt_y"/>
                                          </p:val>
                                        </p:tav>
                                      </p:tavLst>
                                    </p:anim>
                                  </p:childTnLst>
                                </p:cTn>
                              </p:par>
                              <p:par>
                                <p:cTn id="75" presetID="8" presetClass="emph" presetSubtype="0" fill="hold" nodeType="withEffect">
                                  <p:stCondLst>
                                    <p:cond delay="600"/>
                                  </p:stCondLst>
                                  <p:childTnLst>
                                    <p:animRot by="21600000">
                                      <p:cBhvr>
                                        <p:cTn id="76" dur="2000" fill="hold"/>
                                        <p:tgtEl>
                                          <p:spTgt spid="47"/>
                                        </p:tgtEl>
                                        <p:attrNameLst>
                                          <p:attrName>r</p:attrName>
                                        </p:attrNameLst>
                                      </p:cBhvr>
                                    </p:animRot>
                                  </p:childTnLst>
                                </p:cTn>
                              </p:par>
                              <p:par>
                                <p:cTn id="77" presetID="2" presetClass="entr" presetSubtype="9" fill="hold" nodeType="withEffect">
                                  <p:stCondLst>
                                    <p:cond delay="20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2000" fill="hold"/>
                                        <p:tgtEl>
                                          <p:spTgt spid="50"/>
                                        </p:tgtEl>
                                        <p:attrNameLst>
                                          <p:attrName>ppt_x</p:attrName>
                                        </p:attrNameLst>
                                      </p:cBhvr>
                                      <p:tavLst>
                                        <p:tav tm="0">
                                          <p:val>
                                            <p:strVal val="0-#ppt_w/2"/>
                                          </p:val>
                                        </p:tav>
                                        <p:tav tm="100000">
                                          <p:val>
                                            <p:strVal val="#ppt_x"/>
                                          </p:val>
                                        </p:tav>
                                      </p:tavLst>
                                    </p:anim>
                                    <p:anim calcmode="lin" valueType="num">
                                      <p:cBhvr additive="base">
                                        <p:cTn id="80" dur="2000" fill="hold"/>
                                        <p:tgtEl>
                                          <p:spTgt spid="50"/>
                                        </p:tgtEl>
                                        <p:attrNameLst>
                                          <p:attrName>ppt_y</p:attrName>
                                        </p:attrNameLst>
                                      </p:cBhvr>
                                      <p:tavLst>
                                        <p:tav tm="0">
                                          <p:val>
                                            <p:strVal val="0-#ppt_h/2"/>
                                          </p:val>
                                        </p:tav>
                                        <p:tav tm="100000">
                                          <p:val>
                                            <p:strVal val="#ppt_y"/>
                                          </p:val>
                                        </p:tav>
                                      </p:tavLst>
                                    </p:anim>
                                  </p:childTnLst>
                                </p:cTn>
                              </p:par>
                              <p:par>
                                <p:cTn id="81" presetID="8" presetClass="emph" presetSubtype="0" fill="hold" nodeType="withEffect">
                                  <p:stCondLst>
                                    <p:cond delay="800"/>
                                  </p:stCondLst>
                                  <p:childTnLst>
                                    <p:animRot by="21600000">
                                      <p:cBhvr>
                                        <p:cTn id="82"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3" repeatCount="indefinite" fill="remove" display="0">
                  <p:stCondLst>
                    <p:cond delay="indefinite"/>
                  </p:stCondLst>
                  <p:endCondLst>
                    <p:cond evt="onStopAudio" delay="0">
                      <p:tgtEl>
                        <p:sldTgt/>
                      </p:tgtEl>
                    </p:cond>
                  </p:endCondLst>
                </p:cTn>
                <p:tgtEl>
                  <p:spTgt spid="5"/>
                </p:tgtEl>
              </p:cMediaNode>
            </p:audio>
          </p:childTnLst>
        </p:cTn>
      </p:par>
    </p:tnLst>
    <p:bldLst>
      <p:bldP spid="13" grpId="0" animBg="1"/>
      <p:bldP spid="14" grpId="0" animBg="1"/>
      <p:bldP spid="4099" grpId="0"/>
      <p:bldP spid="36" grpId="0"/>
      <p:bldP spid="17" grpId="0"/>
      <p:bldP spid="18" grpId="0" animBg="1"/>
      <p:bldP spid="15" grpId="0" animBg="1"/>
      <p:bldP spid="15" grpId="1" animBg="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Rectangle 11"/>
          <p:cNvSpPr>
            <a:spLocks noChangeArrowheads="1"/>
          </p:cNvSpPr>
          <p:nvPr/>
        </p:nvSpPr>
        <p:spPr bwMode="auto">
          <a:xfrm>
            <a:off x="0" y="3043551"/>
            <a:ext cx="3878915" cy="192269"/>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0" y="3371610"/>
            <a:ext cx="6185721"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1" y="3716492"/>
            <a:ext cx="8883596" cy="19227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1" y="4040946"/>
            <a:ext cx="6807410"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6"/>
            <a:ext cx="4473747" cy="191067"/>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240823" y="1960837"/>
            <a:ext cx="1274984"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0" y="1903716"/>
              <a:ext cx="1158790" cy="853846"/>
            </a:xfrm>
            <a:prstGeom prst="rect">
              <a:avLst/>
            </a:prstGeom>
            <a:noFill/>
          </p:spPr>
          <p:txBody>
            <a:bodyPr wrap="none" rtlCol="0">
              <a:spAutoFit/>
            </a:bodyPr>
            <a:lstStyle/>
            <a:p>
              <a:pPr algn="ctr"/>
              <a:r>
                <a:rPr lang="zh-CN" altLang="en-US" dirty="0">
                  <a:solidFill>
                    <a:schemeClr val="tx2"/>
                  </a:solidFill>
                  <a:latin typeface="+mn-ea"/>
                  <a:ea typeface="+mn-ea"/>
                </a:rPr>
                <a:t>服务型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2" name="组合 31"/>
          <p:cNvGrpSpPr/>
          <p:nvPr/>
        </p:nvGrpSpPr>
        <p:grpSpPr>
          <a:xfrm>
            <a:off x="5534721" y="2288896"/>
            <a:ext cx="1274984"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3" y="2375830"/>
              <a:ext cx="1158790" cy="853846"/>
            </a:xfrm>
            <a:prstGeom prst="rect">
              <a:avLst/>
            </a:prstGeom>
            <a:noFill/>
          </p:spPr>
          <p:txBody>
            <a:bodyPr wrap="none" rtlCol="0">
              <a:spAutoFit/>
            </a:bodyPr>
            <a:lstStyle/>
            <a:p>
              <a:pPr algn="ctr"/>
              <a:r>
                <a:rPr lang="zh-CN" altLang="en-US" dirty="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4" y="2634980"/>
            <a:ext cx="1274984" cy="1273782"/>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90" cy="853846"/>
            </a:xfrm>
            <a:prstGeom prst="rect">
              <a:avLst/>
            </a:prstGeom>
            <a:noFill/>
          </p:spPr>
          <p:txBody>
            <a:bodyPr wrap="none" rtlCol="0">
              <a:spAutoFit/>
            </a:bodyPr>
            <a:lstStyle/>
            <a:p>
              <a:pPr algn="ctr"/>
              <a:r>
                <a:rPr lang="zh-CN" altLang="en-US" dirty="0">
                  <a:solidFill>
                    <a:schemeClr val="tx2"/>
                  </a:solidFill>
                  <a:latin typeface="+mn-ea"/>
                  <a:ea typeface="+mn-ea"/>
                </a:rPr>
                <a:t>学习型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8" name="组合 37"/>
          <p:cNvGrpSpPr/>
          <p:nvPr/>
        </p:nvGrpSpPr>
        <p:grpSpPr>
          <a:xfrm>
            <a:off x="6169319" y="4040946"/>
            <a:ext cx="1274984"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7"/>
              <a:ext cx="1158790" cy="853846"/>
            </a:xfrm>
            <a:prstGeom prst="rect">
              <a:avLst/>
            </a:prstGeom>
            <a:noFill/>
          </p:spPr>
          <p:txBody>
            <a:bodyPr wrap="none" rtlCol="0">
              <a:spAutoFit/>
            </a:bodyPr>
            <a:lstStyle/>
            <a:p>
              <a:pPr algn="ctr"/>
              <a:r>
                <a:rPr lang="zh-CN" altLang="en-US" dirty="0">
                  <a:solidFill>
                    <a:schemeClr val="tx2"/>
                  </a:solidFill>
                  <a:latin typeface="+mn-ea"/>
                  <a:ea typeface="+mn-ea"/>
                </a:rPr>
                <a:t>创新型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endParaRPr lang="en-US" altLang="zh-CN" dirty="0">
                <a:solidFill>
                  <a:schemeClr val="tx2"/>
                </a:solidFill>
                <a:latin typeface="+mn-ea"/>
                <a:ea typeface="+mn-ea"/>
              </a:endParaRPr>
            </a:p>
          </p:txBody>
        </p:sp>
      </p:grpSp>
      <p:grpSp>
        <p:nvGrpSpPr>
          <p:cNvPr id="41" name="组合 40"/>
          <p:cNvGrpSpPr/>
          <p:nvPr/>
        </p:nvGrpSpPr>
        <p:grpSpPr>
          <a:xfrm>
            <a:off x="3836856" y="4390636"/>
            <a:ext cx="1273782" cy="1273782"/>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2" y="5108689"/>
              <a:ext cx="1158790" cy="853846"/>
            </a:xfrm>
            <a:prstGeom prst="rect">
              <a:avLst/>
            </a:prstGeom>
            <a:noFill/>
          </p:spPr>
          <p:txBody>
            <a:bodyPr wrap="none" rtlCol="0">
              <a:spAutoFit/>
            </a:bodyPr>
            <a:lstStyle/>
            <a:p>
              <a:pPr algn="ctr"/>
              <a:r>
                <a:rPr lang="zh-CN" altLang="en-US" dirty="0">
                  <a:solidFill>
                    <a:schemeClr val="tx2"/>
                  </a:solidFill>
                  <a:latin typeface="+mn-ea"/>
                  <a:ea typeface="+mn-ea"/>
                </a:rPr>
                <a:t>合作型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sp>
        <p:nvSpPr>
          <p:cNvPr id="44" name="等腰三角形 1"/>
          <p:cNvSpPr/>
          <p:nvPr/>
        </p:nvSpPr>
        <p:spPr bwMode="auto">
          <a:xfrm flipV="1">
            <a:off x="3157077" y="183569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5" name="TextBox 44"/>
          <p:cNvSpPr txBox="1"/>
          <p:nvPr/>
        </p:nvSpPr>
        <p:spPr>
          <a:xfrm>
            <a:off x="3002831" y="991813"/>
            <a:ext cx="2084097" cy="830997"/>
          </a:xfrm>
          <a:prstGeom prst="rect">
            <a:avLst/>
          </a:prstGeom>
          <a:noFill/>
        </p:spPr>
        <p:txBody>
          <a:bodyPr wrap="square" rtlCol="0">
            <a:spAutoFit/>
          </a:bodyPr>
          <a:lstStyle/>
          <a:p>
            <a:r>
              <a:rPr lang="zh-CN" altLang="en-US" sz="1600" dirty="0">
                <a:solidFill>
                  <a:schemeClr val="tx2"/>
                </a:solidFill>
                <a:latin typeface="+mn-ea"/>
                <a:ea typeface="+mn-ea"/>
              </a:rPr>
              <a:t>服务型团队建设情况文字可以在这里简要说明。</a:t>
            </a:r>
          </a:p>
        </p:txBody>
      </p:sp>
      <p:sp>
        <p:nvSpPr>
          <p:cNvPr id="46" name="等腰三角形 1"/>
          <p:cNvSpPr/>
          <p:nvPr/>
        </p:nvSpPr>
        <p:spPr bwMode="auto">
          <a:xfrm flipV="1">
            <a:off x="5395310" y="219054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7" name="TextBox 46"/>
          <p:cNvSpPr txBox="1"/>
          <p:nvPr/>
        </p:nvSpPr>
        <p:spPr>
          <a:xfrm>
            <a:off x="5241064" y="1407312"/>
            <a:ext cx="2084097" cy="830997"/>
          </a:xfrm>
          <a:prstGeom prst="rect">
            <a:avLst/>
          </a:prstGeom>
          <a:noFill/>
        </p:spPr>
        <p:txBody>
          <a:bodyPr wrap="square" rtlCol="0">
            <a:spAutoFit/>
          </a:bodyPr>
          <a:lstStyle/>
          <a:p>
            <a:r>
              <a:rPr lang="zh-CN" altLang="en-US" sz="1600" dirty="0">
                <a:solidFill>
                  <a:schemeClr val="tx2"/>
                </a:solidFill>
                <a:latin typeface="+mn-ea"/>
                <a:ea typeface="+mn-ea"/>
              </a:rPr>
              <a:t>竞争型团队建设情况文字可以在这里简要说明。</a:t>
            </a:r>
          </a:p>
        </p:txBody>
      </p:sp>
      <p:sp>
        <p:nvSpPr>
          <p:cNvPr id="48" name="等腰三角形 1"/>
          <p:cNvSpPr/>
          <p:nvPr/>
        </p:nvSpPr>
        <p:spPr bwMode="auto">
          <a:xfrm flipV="1">
            <a:off x="8138510" y="254538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 name="TextBox 48"/>
          <p:cNvSpPr txBox="1"/>
          <p:nvPr/>
        </p:nvSpPr>
        <p:spPr>
          <a:xfrm>
            <a:off x="7984264" y="1762154"/>
            <a:ext cx="2084097" cy="830997"/>
          </a:xfrm>
          <a:prstGeom prst="rect">
            <a:avLst/>
          </a:prstGeom>
          <a:noFill/>
        </p:spPr>
        <p:txBody>
          <a:bodyPr wrap="square" rtlCol="0">
            <a:spAutoFit/>
          </a:bodyPr>
          <a:lstStyle/>
          <a:p>
            <a:r>
              <a:rPr lang="zh-CN" altLang="en-US" sz="1600" dirty="0">
                <a:solidFill>
                  <a:schemeClr val="tx2"/>
                </a:solidFill>
                <a:latin typeface="+mn-ea"/>
                <a:ea typeface="+mn-ea"/>
              </a:rPr>
              <a:t>学习型团队建设情况文字可以在这里简要说明。</a:t>
            </a:r>
          </a:p>
        </p:txBody>
      </p:sp>
      <p:sp>
        <p:nvSpPr>
          <p:cNvPr id="50" name="等腰三角形 1"/>
          <p:cNvSpPr/>
          <p:nvPr/>
        </p:nvSpPr>
        <p:spPr bwMode="auto">
          <a:xfrm>
            <a:off x="6104993" y="531592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1" name="TextBox 50"/>
          <p:cNvSpPr txBox="1"/>
          <p:nvPr/>
        </p:nvSpPr>
        <p:spPr>
          <a:xfrm>
            <a:off x="5950747" y="5479752"/>
            <a:ext cx="2084097" cy="830997"/>
          </a:xfrm>
          <a:prstGeom prst="rect">
            <a:avLst/>
          </a:prstGeom>
          <a:noFill/>
        </p:spPr>
        <p:txBody>
          <a:bodyPr wrap="square" rtlCol="0">
            <a:spAutoFit/>
          </a:bodyPr>
          <a:lstStyle/>
          <a:p>
            <a:r>
              <a:rPr lang="zh-CN" altLang="en-US" sz="1600" dirty="0">
                <a:solidFill>
                  <a:schemeClr val="tx2"/>
                </a:solidFill>
                <a:latin typeface="+mn-ea"/>
                <a:ea typeface="+mn-ea"/>
              </a:rPr>
              <a:t>创新型团队建设情况文字可以在这里简要说明。</a:t>
            </a:r>
          </a:p>
        </p:txBody>
      </p:sp>
      <p:sp>
        <p:nvSpPr>
          <p:cNvPr id="52" name="等腰三角形 1"/>
          <p:cNvSpPr/>
          <p:nvPr/>
        </p:nvSpPr>
        <p:spPr bwMode="auto">
          <a:xfrm>
            <a:off x="3771226" y="5602532"/>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TextBox 52"/>
          <p:cNvSpPr txBox="1"/>
          <p:nvPr/>
        </p:nvSpPr>
        <p:spPr>
          <a:xfrm>
            <a:off x="3616980" y="5766355"/>
            <a:ext cx="2084097" cy="830997"/>
          </a:xfrm>
          <a:prstGeom prst="rect">
            <a:avLst/>
          </a:prstGeom>
          <a:noFill/>
        </p:spPr>
        <p:txBody>
          <a:bodyPr wrap="square" rtlCol="0">
            <a:spAutoFit/>
          </a:bodyPr>
          <a:lstStyle/>
          <a:p>
            <a:r>
              <a:rPr lang="zh-CN" altLang="en-US" sz="1600" dirty="0">
                <a:solidFill>
                  <a:schemeClr val="tx2"/>
                </a:solidFill>
                <a:latin typeface="+mn-ea"/>
                <a:ea typeface="+mn-ea"/>
              </a:rPr>
              <a:t>合作型团队建设情况文字可以在这里简要说明。</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TextBox 6"/>
          <p:cNvSpPr txBox="1"/>
          <p:nvPr/>
        </p:nvSpPr>
        <p:spPr>
          <a:xfrm>
            <a:off x="6602437" y="1556792"/>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8" name="TextBox 7"/>
          <p:cNvSpPr txBox="1"/>
          <p:nvPr/>
        </p:nvSpPr>
        <p:spPr>
          <a:xfrm>
            <a:off x="6589737" y="1954778"/>
            <a:ext cx="4680520" cy="830997"/>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602437" y="2966492"/>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11" name="TextBox 10"/>
          <p:cNvSpPr txBox="1"/>
          <p:nvPr/>
        </p:nvSpPr>
        <p:spPr>
          <a:xfrm>
            <a:off x="6589737" y="3364478"/>
            <a:ext cx="4680520" cy="830997"/>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602437" y="4363492"/>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14" name="TextBox 13"/>
          <p:cNvSpPr txBox="1"/>
          <p:nvPr/>
        </p:nvSpPr>
        <p:spPr>
          <a:xfrm>
            <a:off x="6589737" y="4761478"/>
            <a:ext cx="4680520" cy="830997"/>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75" y="1268761"/>
            <a:ext cx="6266662" cy="532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TextBox 6"/>
          <p:cNvSpPr txBox="1"/>
          <p:nvPr/>
        </p:nvSpPr>
        <p:spPr>
          <a:xfrm>
            <a:off x="4010149" y="2379094"/>
            <a:ext cx="5866298"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二、取得成绩的原因和经验</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组合 12"/>
          <p:cNvGrpSpPr/>
          <p:nvPr/>
        </p:nvGrpSpPr>
        <p:grpSpPr>
          <a:xfrm>
            <a:off x="4010150" y="3212599"/>
            <a:ext cx="2417322" cy="400110"/>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宏观环境的利好</a:t>
              </a:r>
            </a:p>
          </p:txBody>
        </p:sp>
      </p:grpSp>
      <p:grpSp>
        <p:nvGrpSpPr>
          <p:cNvPr id="20" name="组合 19"/>
          <p:cNvGrpSpPr/>
          <p:nvPr/>
        </p:nvGrpSpPr>
        <p:grpSpPr>
          <a:xfrm>
            <a:off x="4010151" y="3620150"/>
            <a:ext cx="2930283" cy="400110"/>
            <a:chOff x="3276600" y="3624263"/>
            <a:chExt cx="2340308"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公司给予的大力支持</a:t>
              </a: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竞争对手的失误</a:t>
              </a:r>
            </a:p>
          </p:txBody>
        </p:sp>
      </p:grpSp>
      <p:grpSp>
        <p:nvGrpSpPr>
          <p:cNvPr id="29" name="组合 28"/>
          <p:cNvGrpSpPr/>
          <p:nvPr/>
        </p:nvGrpSpPr>
        <p:grpSpPr>
          <a:xfrm>
            <a:off x="7202644"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自身对目标的重视</a:t>
              </a:r>
            </a:p>
          </p:txBody>
        </p:sp>
      </p:grpSp>
      <p:grpSp>
        <p:nvGrpSpPr>
          <p:cNvPr id="34" name="组合 33"/>
          <p:cNvGrpSpPr/>
          <p:nvPr/>
        </p:nvGrpSpPr>
        <p:grpSpPr>
          <a:xfrm>
            <a:off x="7202645" y="3639140"/>
            <a:ext cx="2417322" cy="400110"/>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自身能力的提升</a:t>
              </a:r>
            </a:p>
          </p:txBody>
        </p:sp>
      </p:grpSp>
      <p:grpSp>
        <p:nvGrpSpPr>
          <p:cNvPr id="40" name="组合 39"/>
          <p:cNvGrpSpPr/>
          <p:nvPr/>
        </p:nvGrpSpPr>
        <p:grpSpPr>
          <a:xfrm>
            <a:off x="7202646" y="4043434"/>
            <a:ext cx="2930283" cy="400110"/>
            <a:chOff x="3276600" y="3624263"/>
            <a:chExt cx="2340308"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对市场前瞻性的认识</a:t>
              </a: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1" y="2354838"/>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018284279"/>
      </p:ext>
    </p:extLst>
  </p:cSld>
  <p:clrMapOvr>
    <a:masterClrMapping/>
  </p:clrMapOvr>
  <mc:AlternateContent xmlns:mc="http://schemas.openxmlformats.org/markup-compatibility/2006" xmlns:p14="http://schemas.microsoft.com/office/powerpoint/2010/main">
    <mc:Choice Requires="p14">
      <p:transition spd="slow" p14:dur="1600" advTm="3745">
        <p:blinds dir="vert"/>
      </p:transition>
    </mc:Choice>
    <mc:Fallback xmlns="">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rgbClr val="C2C1C1">
                    <a:lumMod val="20000"/>
                    <a:lumOff val="80000"/>
                  </a:srgbClr>
                </a:solidFill>
                <a:latin typeface="微软雅黑"/>
                <a:ea typeface="微软雅黑"/>
              </a:rPr>
              <a:t>宏观环境的利好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等腰三角形 2"/>
          <p:cNvSpPr/>
          <p:nvPr/>
        </p:nvSpPr>
        <p:spPr bwMode="auto">
          <a:xfrm rot="3036074">
            <a:off x="5834270" y="186704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6" y="26725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表现二</a:t>
            </a:r>
          </a:p>
        </p:txBody>
      </p:sp>
      <p:sp>
        <p:nvSpPr>
          <p:cNvPr id="11" name="等腰三角形 2"/>
          <p:cNvSpPr/>
          <p:nvPr/>
        </p:nvSpPr>
        <p:spPr bwMode="auto">
          <a:xfrm rot="16474575">
            <a:off x="4164459" y="143923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表现三</a:t>
            </a:r>
          </a:p>
        </p:txBody>
      </p:sp>
      <p:sp>
        <p:nvSpPr>
          <p:cNvPr id="13" name="TextBox 12"/>
          <p:cNvSpPr txBox="1"/>
          <p:nvPr/>
        </p:nvSpPr>
        <p:spPr>
          <a:xfrm>
            <a:off x="1188665" y="1340768"/>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14" name="TextBox 13"/>
          <p:cNvSpPr txBox="1"/>
          <p:nvPr/>
        </p:nvSpPr>
        <p:spPr>
          <a:xfrm>
            <a:off x="1188666" y="1649854"/>
            <a:ext cx="2767182" cy="1323439"/>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sp>
        <p:nvSpPr>
          <p:cNvPr id="15" name="TextBox 14"/>
          <p:cNvSpPr txBox="1"/>
          <p:nvPr/>
        </p:nvSpPr>
        <p:spPr>
          <a:xfrm>
            <a:off x="7907435" y="1024959"/>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16" name="TextBox 15"/>
          <p:cNvSpPr txBox="1"/>
          <p:nvPr/>
        </p:nvSpPr>
        <p:spPr>
          <a:xfrm>
            <a:off x="7907436" y="2929779"/>
            <a:ext cx="2767182" cy="1323439"/>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sp>
        <p:nvSpPr>
          <p:cNvPr id="17" name="TextBox 16"/>
          <p:cNvSpPr txBox="1"/>
          <p:nvPr/>
        </p:nvSpPr>
        <p:spPr>
          <a:xfrm>
            <a:off x="2372653" y="5018206"/>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18" name="TextBox 17"/>
          <p:cNvSpPr txBox="1"/>
          <p:nvPr/>
        </p:nvSpPr>
        <p:spPr>
          <a:xfrm>
            <a:off x="2372653" y="5327292"/>
            <a:ext cx="4429545" cy="830997"/>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sp>
        <p:nvSpPr>
          <p:cNvPr id="2" name="矩形 1"/>
          <p:cNvSpPr/>
          <p:nvPr/>
        </p:nvSpPr>
        <p:spPr bwMode="auto">
          <a:xfrm>
            <a:off x="8015185" y="1447103"/>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0" name="矩形 19"/>
          <p:cNvSpPr/>
          <p:nvPr/>
        </p:nvSpPr>
        <p:spPr bwMode="auto">
          <a:xfrm>
            <a:off x="1301919" y="2964958"/>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1" name="矩形 20"/>
          <p:cNvSpPr/>
          <p:nvPr/>
        </p:nvSpPr>
        <p:spPr bwMode="auto">
          <a:xfrm>
            <a:off x="6904309" y="5012796"/>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273820368"/>
      </p:ext>
    </p:extLst>
  </p:cSld>
  <p:clrMapOvr>
    <a:masterClrMapping/>
  </p:clrMapOvr>
  <p:transition spd="slow" advTm="9866">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grpSp>
        <p:nvGrpSpPr>
          <p:cNvPr id="9" name="组合 8"/>
          <p:cNvGrpSpPr/>
          <p:nvPr/>
        </p:nvGrpSpPr>
        <p:grpSpPr>
          <a:xfrm>
            <a:off x="1182688" y="3901727"/>
            <a:ext cx="3592513"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88" y="1703982"/>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6" y="1700808"/>
            <a:ext cx="3584575"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4" y="3898552"/>
            <a:ext cx="3594099"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3288080"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1259321" y="3601038"/>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4813537" y="3601906"/>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14"/>
          <p:cNvSpPr>
            <a:spLocks noChangeArrowheads="1"/>
          </p:cNvSpPr>
          <p:nvPr/>
        </p:nvSpPr>
        <p:spPr bwMode="auto">
          <a:xfrm>
            <a:off x="143351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直接连接符 19"/>
          <p:cNvSpPr>
            <a:spLocks noChangeShapeType="1"/>
          </p:cNvSpPr>
          <p:nvPr/>
        </p:nvSpPr>
        <p:spPr bwMode="auto">
          <a:xfrm>
            <a:off x="7924006"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文本框 23"/>
          <p:cNvSpPr>
            <a:spLocks noChangeArrowheads="1"/>
          </p:cNvSpPr>
          <p:nvPr/>
        </p:nvSpPr>
        <p:spPr bwMode="auto">
          <a:xfrm>
            <a:off x="2006600" y="4038252"/>
            <a:ext cx="2016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5" y="2351896"/>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7"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6"/>
            <a:ext cx="2339569" cy="369887"/>
            <a:chOff x="7931943" y="1867496"/>
            <a:chExt cx="2339569" cy="369887"/>
          </a:xfrm>
        </p:grpSpPr>
        <p:sp>
          <p:nvSpPr>
            <p:cNvPr id="44" name="文本框 25"/>
            <p:cNvSpPr>
              <a:spLocks noChangeArrowheads="1"/>
            </p:cNvSpPr>
            <p:nvPr/>
          </p:nvSpPr>
          <p:spPr bwMode="auto">
            <a:xfrm>
              <a:off x="8253800" y="1867496"/>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政策上的倾斜</a:t>
              </a:r>
            </a:p>
          </p:txBody>
        </p:sp>
        <p:pic>
          <p:nvPicPr>
            <p:cNvPr id="53"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1565275" y="1857175"/>
            <a:ext cx="2282826" cy="369887"/>
            <a:chOff x="1565275" y="1857175"/>
            <a:chExt cx="2282826" cy="369887"/>
          </a:xfrm>
        </p:grpSpPr>
        <p:sp>
          <p:nvSpPr>
            <p:cNvPr id="41" name="文本框 22"/>
            <p:cNvSpPr>
              <a:spLocks noChangeArrowheads="1"/>
            </p:cNvSpPr>
            <p:nvPr/>
          </p:nvSpPr>
          <p:spPr bwMode="auto">
            <a:xfrm>
              <a:off x="1831976" y="1857175"/>
              <a:ext cx="201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战略上的指导</a:t>
              </a: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7924006" y="4038252"/>
            <a:ext cx="2385219" cy="369888"/>
            <a:chOff x="7924006" y="4038252"/>
            <a:chExt cx="2385219" cy="369888"/>
          </a:xfrm>
        </p:grpSpPr>
        <p:sp>
          <p:nvSpPr>
            <p:cNvPr id="43" name="文本框 24"/>
            <p:cNvSpPr>
              <a:spLocks noChangeArrowheads="1"/>
            </p:cNvSpPr>
            <p:nvPr/>
          </p:nvSpPr>
          <p:spPr bwMode="auto">
            <a:xfrm>
              <a:off x="8291513"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1530350" y="4038252"/>
            <a:ext cx="2319338" cy="369888"/>
            <a:chOff x="1530350" y="4038252"/>
            <a:chExt cx="2319338" cy="369888"/>
          </a:xfrm>
        </p:grpSpPr>
        <p:pic>
          <p:nvPicPr>
            <p:cNvPr id="56" name="图片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168"/>
          <a:stretch/>
        </p:blipFill>
        <p:spPr>
          <a:xfrm>
            <a:off x="4064562" y="666516"/>
            <a:ext cx="8151986" cy="6004800"/>
          </a:xfrm>
          <a:prstGeom prst="rect">
            <a:avLst/>
          </a:prstGeom>
        </p:spPr>
      </p:pic>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竞争对手的失误</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Freeform 5"/>
          <p:cNvSpPr>
            <a:spLocks/>
          </p:cNvSpPr>
          <p:nvPr/>
        </p:nvSpPr>
        <p:spPr bwMode="auto">
          <a:xfrm>
            <a:off x="4723738" y="2592389"/>
            <a:ext cx="1389063"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096550"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060038" y="4260851"/>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0"/>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3400135" y="3060522"/>
            <a:ext cx="1584176" cy="1200329"/>
          </a:xfrm>
          <a:prstGeom prst="rect">
            <a:avLst/>
          </a:prstGeom>
          <a:noFill/>
        </p:spPr>
        <p:txBody>
          <a:bodyPr wrap="square" rtlCol="0">
            <a:spAutoFit/>
          </a:bodyPr>
          <a:lstStyle/>
          <a:p>
            <a:pPr algn="ctr"/>
            <a:r>
              <a:rPr lang="zh-CN" altLang="en-US" dirty="0">
                <a:solidFill>
                  <a:schemeClr val="tx2"/>
                </a:solidFill>
                <a:latin typeface="+mn-ea"/>
                <a:ea typeface="+mn-ea"/>
              </a:rPr>
              <a:t>竞争对手主要犯了四个错误，给我们留下了机会</a:t>
            </a:r>
          </a:p>
        </p:txBody>
      </p:sp>
      <p:sp>
        <p:nvSpPr>
          <p:cNvPr id="12" name="矩形 16"/>
          <p:cNvSpPr>
            <a:spLocks noChangeArrowheads="1"/>
          </p:cNvSpPr>
          <p:nvPr/>
        </p:nvSpPr>
        <p:spPr bwMode="auto">
          <a:xfrm>
            <a:off x="6218812" y="3344446"/>
            <a:ext cx="146374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0" y="29428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solidFill>
                  <a:schemeClr val="tx2"/>
                </a:solidFill>
                <a:latin typeface="+mn-ea"/>
                <a:ea typeface="+mn-ea"/>
              </a:rPr>
              <a:t>■</a:t>
            </a:r>
            <a:r>
              <a:rPr lang="zh-CN" altLang="en-US" b="1" dirty="0">
                <a:solidFill>
                  <a:schemeClr val="tx2"/>
                </a:solidFill>
                <a:latin typeface="+mn-ea"/>
                <a:ea typeface="+mn-ea"/>
              </a:rPr>
              <a:t>失误一</a:t>
            </a:r>
          </a:p>
        </p:txBody>
      </p:sp>
      <p:sp>
        <p:nvSpPr>
          <p:cNvPr id="14" name="矩形 16"/>
          <p:cNvSpPr>
            <a:spLocks noChangeArrowheads="1"/>
          </p:cNvSpPr>
          <p:nvPr/>
        </p:nvSpPr>
        <p:spPr bwMode="auto">
          <a:xfrm>
            <a:off x="606250" y="3255545"/>
            <a:ext cx="13876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6" y="2853908"/>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solidFill>
                  <a:schemeClr val="tx2"/>
                </a:solidFill>
                <a:latin typeface="+mn-ea"/>
                <a:ea typeface="+mn-ea"/>
              </a:rPr>
              <a:t>■</a:t>
            </a:r>
            <a:r>
              <a:rPr lang="zh-CN" altLang="en-US" b="1" dirty="0">
                <a:solidFill>
                  <a:schemeClr val="tx2"/>
                </a:solidFill>
                <a:latin typeface="+mn-ea"/>
                <a:ea typeface="+mn-ea"/>
              </a:rPr>
              <a:t>失误二</a:t>
            </a:r>
          </a:p>
        </p:txBody>
      </p:sp>
      <p:sp>
        <p:nvSpPr>
          <p:cNvPr id="16" name="矩形 15"/>
          <p:cNvSpPr>
            <a:spLocks noChangeArrowheads="1"/>
          </p:cNvSpPr>
          <p:nvPr/>
        </p:nvSpPr>
        <p:spPr bwMode="auto">
          <a:xfrm>
            <a:off x="1961311" y="6017796"/>
            <a:ext cx="43447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a:solidFill>
                  <a:schemeClr val="tx2"/>
                </a:solidFill>
                <a:latin typeface="+mn-ea"/>
                <a:ea typeface="+mn-ea"/>
              </a:rPr>
              <a:t>■</a:t>
            </a:r>
            <a:r>
              <a:rPr lang="zh-CN" altLang="en-US" b="1" dirty="0">
                <a:solidFill>
                  <a:schemeClr val="tx2"/>
                </a:solidFill>
                <a:latin typeface="+mn-ea"/>
                <a:ea typeface="+mn-ea"/>
              </a:rPr>
              <a:t>失误四</a:t>
            </a:r>
          </a:p>
        </p:txBody>
      </p:sp>
      <p:sp>
        <p:nvSpPr>
          <p:cNvPr id="18" name="矩形 17"/>
          <p:cNvSpPr>
            <a:spLocks noChangeArrowheads="1"/>
          </p:cNvSpPr>
          <p:nvPr/>
        </p:nvSpPr>
        <p:spPr bwMode="auto">
          <a:xfrm>
            <a:off x="1973040" y="1208673"/>
            <a:ext cx="42503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0" y="838786"/>
            <a:ext cx="175867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b="1" dirty="0">
                <a:solidFill>
                  <a:schemeClr val="tx2"/>
                </a:solidFill>
                <a:latin typeface="+mn-ea"/>
                <a:ea typeface="+mn-ea"/>
              </a:rPr>
              <a:t>■</a:t>
            </a:r>
            <a:r>
              <a:rPr lang="zh-CN" altLang="en-US" b="1" dirty="0">
                <a:solidFill>
                  <a:schemeClr val="tx2"/>
                </a:solidFill>
                <a:latin typeface="+mn-ea"/>
                <a:ea typeface="+mn-ea"/>
              </a:rPr>
              <a:t>失误三</a:t>
            </a:r>
          </a:p>
        </p:txBody>
      </p:sp>
    </p:spTree>
    <p:extLst>
      <p:ext uri="{BB962C8B-B14F-4D97-AF65-F5344CB8AC3E}">
        <p14:creationId xmlns:p14="http://schemas.microsoft.com/office/powerpoint/2010/main" val="2169707121"/>
      </p:ext>
    </p:extLst>
  </p:cSld>
  <p:clrMapOvr>
    <a:masterClrMapping/>
  </p:clrMapOvr>
  <p:transition spd="slow" advTm="6158">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3005951"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47" name="圆角矩形 46"/>
          <p:cNvSpPr/>
          <p:nvPr/>
        </p:nvSpPr>
        <p:spPr bwMode="auto">
          <a:xfrm>
            <a:off x="1562671" y="1837401"/>
            <a:ext cx="2775943" cy="2866762"/>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7" y="2165906"/>
            <a:ext cx="244826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0"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09" y="2165906"/>
            <a:ext cx="2292277"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5" y="2196356"/>
            <a:ext cx="231455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4"/>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7" y="5509132"/>
            <a:ext cx="5934337" cy="492443"/>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600" dirty="0">
                <a:solidFill>
                  <a:srgbClr val="F8F8F8"/>
                </a:solidFill>
                <a:latin typeface="微软雅黑" pitchFamily="34" charset="-122"/>
                <a:ea typeface="微软雅黑" pitchFamily="34" charset="-122"/>
              </a:rPr>
              <a:t>提前一个月完成计划，创造了多项第一</a:t>
            </a:r>
          </a:p>
        </p:txBody>
      </p:sp>
      <p:sp>
        <p:nvSpPr>
          <p:cNvPr id="55" name="燕尾形 54"/>
          <p:cNvSpPr/>
          <p:nvPr/>
        </p:nvSpPr>
        <p:spPr>
          <a:xfrm rot="16200000" flipH="1" flipV="1">
            <a:off x="8927940"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0"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5" y="1332668"/>
            <a:ext cx="212701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a:solidFill>
                  <a:srgbClr val="F8F8F8"/>
                </a:solidFill>
                <a:latin typeface="微软雅黑" pitchFamily="34" charset="-122"/>
                <a:ea typeface="微软雅黑" pitchFamily="34" charset="-122"/>
              </a:rPr>
              <a:t>思想步调一致</a:t>
            </a:r>
          </a:p>
        </p:txBody>
      </p:sp>
      <p:sp>
        <p:nvSpPr>
          <p:cNvPr id="60" name="矩形 59"/>
          <p:cNvSpPr>
            <a:spLocks noChangeArrowheads="1"/>
          </p:cNvSpPr>
          <p:nvPr/>
        </p:nvSpPr>
        <p:spPr bwMode="auto">
          <a:xfrm>
            <a:off x="8114605" y="1332668"/>
            <a:ext cx="216024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a:solidFill>
                  <a:srgbClr val="F8F8F8"/>
                </a:solidFill>
                <a:latin typeface="微软雅黑" pitchFamily="34" charset="-122"/>
                <a:ea typeface="微软雅黑" pitchFamily="34" charset="-122"/>
              </a:rPr>
              <a:t>行动快捷有效</a:t>
            </a:r>
          </a:p>
        </p:txBody>
      </p:sp>
      <p:sp>
        <p:nvSpPr>
          <p:cNvPr id="61" name="矩形 60"/>
          <p:cNvSpPr>
            <a:spLocks noChangeArrowheads="1"/>
          </p:cNvSpPr>
          <p:nvPr/>
        </p:nvSpPr>
        <p:spPr bwMode="auto">
          <a:xfrm>
            <a:off x="5018261" y="1332668"/>
            <a:ext cx="2016223"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a:solidFill>
                  <a:srgbClr val="F8F8F8"/>
                </a:solidFill>
                <a:latin typeface="微软雅黑" pitchFamily="34" charset="-122"/>
                <a:ea typeface="微软雅黑" pitchFamily="34" charset="-122"/>
              </a:rPr>
              <a:t>计划周密合理</a:t>
            </a:r>
            <a:endParaRPr lang="zh-CN" altLang="en-US" sz="2400"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5"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TextBox 6"/>
          <p:cNvSpPr txBox="1"/>
          <p:nvPr/>
        </p:nvSpPr>
        <p:spPr>
          <a:xfrm>
            <a:off x="695951" y="1272087"/>
            <a:ext cx="2439213" cy="2169825"/>
          </a:xfrm>
          <a:prstGeom prst="rect">
            <a:avLst/>
          </a:prstGeom>
          <a:noFill/>
        </p:spPr>
        <p:txBody>
          <a:bodyPr wrap="square" rtlCol="0">
            <a:spAutoFit/>
          </a:bodyPr>
          <a:lstStyle/>
          <a:p>
            <a:pPr>
              <a:lnSpc>
                <a:spcPct val="150000"/>
              </a:lnSpc>
            </a:pPr>
            <a:r>
              <a:rPr lang="zh-CN" altLang="en-US" dirty="0">
                <a:solidFill>
                  <a:schemeClr val="tx2"/>
                </a:solidFill>
                <a:latin typeface="+mn-ea"/>
                <a:ea typeface="+mn-ea"/>
              </a:rPr>
              <a:t>这里输入您的文字这里输入您的文字这里输入您的文字这里输入您的文字这里输入您这里输入您的文字</a:t>
            </a:r>
          </a:p>
        </p:txBody>
      </p:sp>
      <p:grpSp>
        <p:nvGrpSpPr>
          <p:cNvPr id="8" name="组合 7"/>
          <p:cNvGrpSpPr/>
          <p:nvPr/>
        </p:nvGrpSpPr>
        <p:grpSpPr>
          <a:xfrm>
            <a:off x="1071846" y="1272824"/>
            <a:ext cx="7607300" cy="4565650"/>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3" y="57210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3" y="478437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5" y="51241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0" y="4368450"/>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8" y="43763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5" y="413032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5" y="30174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387758" y="3848601"/>
            <a:ext cx="1531188" cy="369332"/>
          </a:xfrm>
          <a:prstGeom prst="rect">
            <a:avLst/>
          </a:prstGeom>
          <a:noFill/>
        </p:spPr>
        <p:txBody>
          <a:bodyPr wrap="none" rtlCol="0">
            <a:spAutoFit/>
          </a:bodyPr>
          <a:lstStyle/>
          <a:p>
            <a:r>
              <a:rPr lang="en-US" altLang="zh-CN" b="1" dirty="0">
                <a:solidFill>
                  <a:schemeClr val="tx2"/>
                </a:solidFill>
                <a:latin typeface="+mj-ea"/>
                <a:ea typeface="+mj-ea"/>
              </a:rPr>
              <a:t>01  </a:t>
            </a:r>
            <a:r>
              <a:rPr lang="zh-CN" altLang="en-US" b="1" dirty="0">
                <a:solidFill>
                  <a:schemeClr val="tx2"/>
                </a:solidFill>
                <a:latin typeface="+mj-ea"/>
                <a:ea typeface="+mj-ea"/>
              </a:rPr>
              <a:t>某某能力</a:t>
            </a:r>
          </a:p>
        </p:txBody>
      </p:sp>
      <p:sp>
        <p:nvSpPr>
          <p:cNvPr id="19" name="TextBox 18"/>
          <p:cNvSpPr txBox="1"/>
          <p:nvPr/>
        </p:nvSpPr>
        <p:spPr>
          <a:xfrm>
            <a:off x="1407503" y="4178565"/>
            <a:ext cx="2039937" cy="584775"/>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0" name="TextBox 19"/>
          <p:cNvSpPr txBox="1"/>
          <p:nvPr/>
        </p:nvSpPr>
        <p:spPr>
          <a:xfrm>
            <a:off x="3784883" y="4691784"/>
            <a:ext cx="1531188" cy="369332"/>
          </a:xfrm>
          <a:prstGeom prst="rect">
            <a:avLst/>
          </a:prstGeom>
          <a:noFill/>
        </p:spPr>
        <p:txBody>
          <a:bodyPr wrap="none" rtlCol="0">
            <a:spAutoFit/>
          </a:bodyPr>
          <a:lstStyle/>
          <a:p>
            <a:r>
              <a:rPr lang="en-US" altLang="zh-CN" b="1" dirty="0">
                <a:solidFill>
                  <a:schemeClr val="tx2"/>
                </a:solidFill>
                <a:latin typeface="+mj-ea"/>
                <a:ea typeface="+mj-ea"/>
              </a:rPr>
              <a:t>02  </a:t>
            </a:r>
            <a:r>
              <a:rPr lang="zh-CN" altLang="en-US" b="1" dirty="0">
                <a:solidFill>
                  <a:schemeClr val="tx2"/>
                </a:solidFill>
                <a:latin typeface="+mj-ea"/>
                <a:ea typeface="+mj-ea"/>
              </a:rPr>
              <a:t>某某能力</a:t>
            </a:r>
          </a:p>
        </p:txBody>
      </p:sp>
      <p:sp>
        <p:nvSpPr>
          <p:cNvPr id="21" name="TextBox 20"/>
          <p:cNvSpPr txBox="1"/>
          <p:nvPr/>
        </p:nvSpPr>
        <p:spPr>
          <a:xfrm>
            <a:off x="3804628" y="5021748"/>
            <a:ext cx="2039937" cy="584775"/>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5" name="TextBox 24"/>
          <p:cNvSpPr txBox="1"/>
          <p:nvPr/>
        </p:nvSpPr>
        <p:spPr>
          <a:xfrm>
            <a:off x="6307001" y="3967522"/>
            <a:ext cx="1531188" cy="369332"/>
          </a:xfrm>
          <a:prstGeom prst="rect">
            <a:avLst/>
          </a:prstGeom>
          <a:noFill/>
        </p:spPr>
        <p:txBody>
          <a:bodyPr wrap="none" rtlCol="0">
            <a:spAutoFit/>
          </a:bodyPr>
          <a:lstStyle/>
          <a:p>
            <a:r>
              <a:rPr lang="en-US" altLang="zh-CN" b="1" dirty="0">
                <a:solidFill>
                  <a:schemeClr val="tx2"/>
                </a:solidFill>
                <a:latin typeface="+mj-ea"/>
                <a:ea typeface="+mj-ea"/>
              </a:rPr>
              <a:t>03  </a:t>
            </a:r>
            <a:r>
              <a:rPr lang="zh-CN" altLang="en-US" b="1" dirty="0">
                <a:solidFill>
                  <a:schemeClr val="tx2"/>
                </a:solidFill>
                <a:latin typeface="+mj-ea"/>
                <a:ea typeface="+mj-ea"/>
              </a:rPr>
              <a:t>某某能力</a:t>
            </a:r>
          </a:p>
        </p:txBody>
      </p:sp>
      <p:sp>
        <p:nvSpPr>
          <p:cNvPr id="26" name="TextBox 25"/>
          <p:cNvSpPr txBox="1"/>
          <p:nvPr/>
        </p:nvSpPr>
        <p:spPr>
          <a:xfrm>
            <a:off x="6326746" y="4297486"/>
            <a:ext cx="2039937" cy="584775"/>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8" name="TextBox 27"/>
          <p:cNvSpPr txBox="1"/>
          <p:nvPr/>
        </p:nvSpPr>
        <p:spPr>
          <a:xfrm>
            <a:off x="6122851" y="2027036"/>
            <a:ext cx="1531188" cy="369332"/>
          </a:xfrm>
          <a:prstGeom prst="rect">
            <a:avLst/>
          </a:prstGeom>
          <a:noFill/>
        </p:spPr>
        <p:txBody>
          <a:bodyPr wrap="none" rtlCol="0">
            <a:spAutoFit/>
          </a:bodyPr>
          <a:lstStyle/>
          <a:p>
            <a:r>
              <a:rPr lang="en-US" altLang="zh-CN" b="1" dirty="0">
                <a:solidFill>
                  <a:schemeClr val="tx2"/>
                </a:solidFill>
                <a:latin typeface="+mj-ea"/>
                <a:ea typeface="+mj-ea"/>
              </a:rPr>
              <a:t>04  </a:t>
            </a:r>
            <a:r>
              <a:rPr lang="zh-CN" altLang="en-US" b="1" dirty="0">
                <a:solidFill>
                  <a:schemeClr val="tx2"/>
                </a:solidFill>
                <a:latin typeface="+mj-ea"/>
                <a:ea typeface="+mj-ea"/>
              </a:rPr>
              <a:t>某某能力</a:t>
            </a:r>
          </a:p>
        </p:txBody>
      </p:sp>
      <p:sp>
        <p:nvSpPr>
          <p:cNvPr id="29" name="TextBox 28"/>
          <p:cNvSpPr txBox="1"/>
          <p:nvPr/>
        </p:nvSpPr>
        <p:spPr>
          <a:xfrm>
            <a:off x="6142596" y="2357000"/>
            <a:ext cx="2039937" cy="584775"/>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pic>
        <p:nvPicPr>
          <p:cNvPr id="2051" name="Picture 3" descr="C:\Documents and Settings\Administrator\My Documents\15067852_133712701185_2.pn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r="22798"/>
          <a:stretch/>
        </p:blipFill>
        <p:spPr bwMode="auto">
          <a:xfrm>
            <a:off x="8450473" y="1126789"/>
            <a:ext cx="3494279" cy="5512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2723823"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Freeform 6"/>
          <p:cNvSpPr>
            <a:spLocks/>
          </p:cNvSpPr>
          <p:nvPr/>
        </p:nvSpPr>
        <p:spPr bwMode="auto">
          <a:xfrm>
            <a:off x="1489868" y="1960858"/>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a:spLocks/>
          </p:cNvSpPr>
          <p:nvPr/>
        </p:nvSpPr>
        <p:spPr bwMode="auto">
          <a:xfrm>
            <a:off x="4721801" y="995374"/>
            <a:ext cx="3248788"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9" name="Freeform 6"/>
          <p:cNvSpPr>
            <a:spLocks/>
          </p:cNvSpPr>
          <p:nvPr/>
        </p:nvSpPr>
        <p:spPr bwMode="auto">
          <a:xfrm>
            <a:off x="8509167" y="1960857"/>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10" name="TextBox 9"/>
          <p:cNvSpPr txBox="1"/>
          <p:nvPr/>
        </p:nvSpPr>
        <p:spPr>
          <a:xfrm>
            <a:off x="5484420" y="1314963"/>
            <a:ext cx="1723549" cy="707886"/>
          </a:xfrm>
          <a:prstGeom prst="rect">
            <a:avLst/>
          </a:prstGeom>
          <a:noFill/>
        </p:spPr>
        <p:txBody>
          <a:bodyPr wrap="none" rtlCol="0">
            <a:spAutoFit/>
          </a:bodyPr>
          <a:lstStyle/>
          <a:p>
            <a:pPr algn="ctr"/>
            <a:r>
              <a:rPr lang="zh-CN" altLang="en-US" sz="2000" b="1" dirty="0">
                <a:solidFill>
                  <a:srgbClr val="F8F8F8"/>
                </a:solidFill>
                <a:latin typeface="+mj-ea"/>
                <a:ea typeface="+mj-ea"/>
              </a:rPr>
              <a:t>对市场增长趋</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势认识正确</a:t>
            </a:r>
          </a:p>
        </p:txBody>
      </p:sp>
      <p:sp>
        <p:nvSpPr>
          <p:cNvPr id="11" name="TextBox 10"/>
          <p:cNvSpPr txBox="1"/>
          <p:nvPr/>
        </p:nvSpPr>
        <p:spPr>
          <a:xfrm>
            <a:off x="5216524" y="2173762"/>
            <a:ext cx="2259341" cy="1569660"/>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这里输入您的文字这里输入您的文字这里输入您的文字这里输入您的文字这里输入您</a:t>
            </a:r>
          </a:p>
        </p:txBody>
      </p:sp>
      <p:sp>
        <p:nvSpPr>
          <p:cNvPr id="12" name="TextBox 11"/>
          <p:cNvSpPr txBox="1"/>
          <p:nvPr/>
        </p:nvSpPr>
        <p:spPr>
          <a:xfrm>
            <a:off x="2080623" y="2276834"/>
            <a:ext cx="1467068" cy="707886"/>
          </a:xfrm>
          <a:prstGeom prst="rect">
            <a:avLst/>
          </a:prstGeom>
          <a:noFill/>
        </p:spPr>
        <p:txBody>
          <a:bodyPr wrap="none" rtlCol="0">
            <a:spAutoFit/>
          </a:bodyPr>
          <a:lstStyle/>
          <a:p>
            <a:r>
              <a:rPr lang="zh-CN" altLang="en-US" sz="2000" b="1" dirty="0">
                <a:solidFill>
                  <a:srgbClr val="F8F8F8"/>
                </a:solidFill>
                <a:latin typeface="+mj-ea"/>
                <a:ea typeface="+mj-ea"/>
              </a:rPr>
              <a:t>对时间节点</a:t>
            </a:r>
            <a:endParaRPr lang="en-US" altLang="zh-CN" sz="2000" b="1" dirty="0">
              <a:solidFill>
                <a:srgbClr val="F8F8F8"/>
              </a:solidFill>
              <a:latin typeface="+mj-ea"/>
              <a:ea typeface="+mj-ea"/>
            </a:endParaRPr>
          </a:p>
          <a:p>
            <a:r>
              <a:rPr lang="zh-CN" altLang="en-US" sz="2000" b="1" dirty="0">
                <a:solidFill>
                  <a:srgbClr val="F8F8F8"/>
                </a:solidFill>
                <a:latin typeface="+mj-ea"/>
                <a:ea typeface="+mj-ea"/>
              </a:rPr>
              <a:t>把握的准确</a:t>
            </a:r>
          </a:p>
        </p:txBody>
      </p:sp>
      <p:sp>
        <p:nvSpPr>
          <p:cNvPr id="13" name="TextBox 12"/>
          <p:cNvSpPr txBox="1"/>
          <p:nvPr/>
        </p:nvSpPr>
        <p:spPr>
          <a:xfrm>
            <a:off x="1870897" y="3091042"/>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4" name="TextBox 13"/>
          <p:cNvSpPr txBox="1"/>
          <p:nvPr/>
        </p:nvSpPr>
        <p:spPr>
          <a:xfrm>
            <a:off x="9198854" y="2394167"/>
            <a:ext cx="1210588" cy="707886"/>
          </a:xfrm>
          <a:prstGeom prst="rect">
            <a:avLst/>
          </a:prstGeom>
          <a:noFill/>
        </p:spPr>
        <p:txBody>
          <a:bodyPr wrap="none" rtlCol="0">
            <a:spAutoFit/>
          </a:bodyPr>
          <a:lstStyle/>
          <a:p>
            <a:pPr algn="ctr"/>
            <a:r>
              <a:rPr lang="zh-CN" altLang="en-US" sz="2000" b="1">
                <a:solidFill>
                  <a:srgbClr val="F8F8F8"/>
                </a:solidFill>
                <a:latin typeface="+mj-ea"/>
                <a:ea typeface="+mj-ea"/>
              </a:rPr>
              <a:t>操作方式</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正确</a:t>
            </a:r>
          </a:p>
        </p:txBody>
      </p:sp>
      <p:sp>
        <p:nvSpPr>
          <p:cNvPr id="15" name="TextBox 14"/>
          <p:cNvSpPr txBox="1"/>
          <p:nvPr/>
        </p:nvSpPr>
        <p:spPr>
          <a:xfrm>
            <a:off x="8890198" y="3077170"/>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6" name="Freeform 17"/>
          <p:cNvSpPr>
            <a:spLocks noEditPoints="1"/>
          </p:cNvSpPr>
          <p:nvPr/>
        </p:nvSpPr>
        <p:spPr bwMode="auto">
          <a:xfrm>
            <a:off x="2545801"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2521" y="4310660"/>
            <a:ext cx="527347"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9313" y="4744203"/>
            <a:ext cx="620586"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1" y="3305425"/>
            <a:ext cx="2930283" cy="400110"/>
            <a:chOff x="3276600" y="3624263"/>
            <a:chExt cx="2340308"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某些问题认识上不足</a:t>
              </a:r>
            </a:p>
          </p:txBody>
        </p:sp>
      </p:grpSp>
      <p:grpSp>
        <p:nvGrpSpPr>
          <p:cNvPr id="52" name="组合 51"/>
          <p:cNvGrpSpPr/>
          <p:nvPr/>
        </p:nvGrpSpPr>
        <p:grpSpPr>
          <a:xfrm>
            <a:off x="4010152" y="3712976"/>
            <a:ext cx="3186764" cy="400110"/>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一些目标制定脱离实际</a:t>
              </a:r>
            </a:p>
          </p:txBody>
        </p:sp>
      </p:grpSp>
      <p:grpSp>
        <p:nvGrpSpPr>
          <p:cNvPr id="57" name="组合 56"/>
          <p:cNvGrpSpPr/>
          <p:nvPr/>
        </p:nvGrpSpPr>
        <p:grpSpPr>
          <a:xfrm>
            <a:off x="4010154" y="4132076"/>
            <a:ext cx="2417322" cy="400110"/>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执行力有待加强</a:t>
              </a:r>
            </a:p>
          </p:txBody>
        </p:sp>
      </p:grpSp>
      <p:grpSp>
        <p:nvGrpSpPr>
          <p:cNvPr id="62" name="组合 61"/>
          <p:cNvGrpSpPr/>
          <p:nvPr/>
        </p:nvGrpSpPr>
        <p:grpSpPr>
          <a:xfrm>
            <a:off x="7501056" y="3337228"/>
            <a:ext cx="2930283" cy="400110"/>
            <a:chOff x="3276600" y="3624263"/>
            <a:chExt cx="2340308"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对竞争对手分析不够</a:t>
              </a:r>
            </a:p>
          </p:txBody>
        </p:sp>
      </p:grpSp>
      <p:grpSp>
        <p:nvGrpSpPr>
          <p:cNvPr id="67" name="组合 66"/>
          <p:cNvGrpSpPr/>
          <p:nvPr/>
        </p:nvGrpSpPr>
        <p:grpSpPr>
          <a:xfrm>
            <a:off x="7501057" y="3731966"/>
            <a:ext cx="2673803" cy="400110"/>
            <a:chOff x="3276600" y="3624263"/>
            <a:chExt cx="2135467"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自身能力有待提高</a:t>
              </a: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0" y="658836"/>
            <a:ext cx="809625"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8"/>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2"/>
            <a:ext cx="2518638" cy="492443"/>
          </a:xfrm>
          <a:prstGeom prst="rect">
            <a:avLst/>
          </a:prstGeom>
          <a:solidFill>
            <a:schemeClr val="tx1"/>
          </a:solidFill>
        </p:spPr>
        <p:txBody>
          <a:bodyPr wrap="none" rtlCol="0">
            <a:spAutoFit/>
          </a:bodyPr>
          <a:lstStyle/>
          <a:p>
            <a:r>
              <a:rPr lang="zh-CN" altLang="en-US" sz="2600" dirty="0">
                <a:solidFill>
                  <a:srgbClr val="F8F8F8"/>
                </a:solidFill>
                <a:latin typeface="+mn-ea"/>
                <a:ea typeface="+mn-ea"/>
              </a:rPr>
              <a:t>前阶段工作回顾</a:t>
            </a:r>
          </a:p>
        </p:txBody>
      </p:sp>
      <p:sp>
        <p:nvSpPr>
          <p:cNvPr id="85" name="Oval 12"/>
          <p:cNvSpPr>
            <a:spLocks noChangeArrowheads="1"/>
          </p:cNvSpPr>
          <p:nvPr/>
        </p:nvSpPr>
        <p:spPr bwMode="auto">
          <a:xfrm>
            <a:off x="4298181" y="1134326"/>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415567" y="1191978"/>
            <a:ext cx="470000" cy="646331"/>
          </a:xfrm>
          <a:prstGeom prst="rect">
            <a:avLst/>
          </a:prstGeom>
          <a:noFill/>
        </p:spPr>
        <p:txBody>
          <a:bodyPr wrap="none" rtlCol="0">
            <a:spAutoFit/>
          </a:bodyPr>
          <a:lstStyle/>
          <a:p>
            <a:r>
              <a:rPr lang="en-US" altLang="zh-CN" sz="3600" b="1" dirty="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8" y="2105337"/>
            <a:ext cx="4833680" cy="648258"/>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6"/>
            <a:ext cx="2852063" cy="492443"/>
          </a:xfrm>
          <a:prstGeom prst="rect">
            <a:avLst/>
          </a:prstGeom>
          <a:solidFill>
            <a:schemeClr val="tx1"/>
          </a:solidFill>
        </p:spPr>
        <p:txBody>
          <a:bodyPr wrap="none" rtlCol="0">
            <a:spAutoFit/>
          </a:bodyPr>
          <a:lstStyle/>
          <a:p>
            <a:r>
              <a:rPr lang="zh-CN" altLang="en-US" sz="2600" dirty="0">
                <a:solidFill>
                  <a:srgbClr val="F8F8F8"/>
                </a:solidFill>
                <a:latin typeface="+mn-ea"/>
                <a:ea typeface="+mn-ea"/>
              </a:rPr>
              <a:t>取得的成绩及经验</a:t>
            </a:r>
          </a:p>
        </p:txBody>
      </p:sp>
      <p:sp>
        <p:nvSpPr>
          <p:cNvPr id="111" name="Oval 12"/>
          <p:cNvSpPr>
            <a:spLocks noChangeArrowheads="1"/>
          </p:cNvSpPr>
          <p:nvPr/>
        </p:nvSpPr>
        <p:spPr bwMode="auto">
          <a:xfrm>
            <a:off x="4586213" y="207043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4703599" y="2128082"/>
            <a:ext cx="470000" cy="646331"/>
          </a:xfrm>
          <a:prstGeom prst="rect">
            <a:avLst/>
          </a:prstGeom>
          <a:noFill/>
        </p:spPr>
        <p:txBody>
          <a:bodyPr wrap="none" rtlCol="0">
            <a:spAutoFit/>
          </a:bodyPr>
          <a:lstStyle/>
          <a:p>
            <a:r>
              <a:rPr lang="en-US" altLang="zh-CN" sz="3600" b="1" dirty="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6" y="3124777"/>
            <a:ext cx="4833680" cy="648258"/>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6"/>
            <a:ext cx="3185487" cy="492443"/>
          </a:xfrm>
          <a:prstGeom prst="rect">
            <a:avLst/>
          </a:prstGeom>
          <a:solidFill>
            <a:schemeClr val="tx1"/>
          </a:solidFill>
        </p:spPr>
        <p:txBody>
          <a:bodyPr wrap="none" rtlCol="0">
            <a:spAutoFit/>
          </a:bodyPr>
          <a:lstStyle/>
          <a:p>
            <a:r>
              <a:rPr lang="zh-CN" altLang="en-US" sz="2600" dirty="0">
                <a:solidFill>
                  <a:srgbClr val="F8F8F8"/>
                </a:solidFill>
                <a:latin typeface="+mn-ea"/>
                <a:ea typeface="+mn-ea"/>
              </a:rPr>
              <a:t>不足之处及原因分析</a:t>
            </a:r>
          </a:p>
        </p:txBody>
      </p:sp>
      <p:sp>
        <p:nvSpPr>
          <p:cNvPr id="118" name="Oval 12"/>
          <p:cNvSpPr>
            <a:spLocks noChangeArrowheads="1"/>
          </p:cNvSpPr>
          <p:nvPr/>
        </p:nvSpPr>
        <p:spPr bwMode="auto">
          <a:xfrm>
            <a:off x="4658221" y="308987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18"/>
          <p:cNvSpPr txBox="1"/>
          <p:nvPr/>
        </p:nvSpPr>
        <p:spPr>
          <a:xfrm>
            <a:off x="4775607" y="3147522"/>
            <a:ext cx="470000" cy="646331"/>
          </a:xfrm>
          <a:prstGeom prst="rect">
            <a:avLst/>
          </a:prstGeom>
          <a:noFill/>
        </p:spPr>
        <p:txBody>
          <a:bodyPr wrap="none" rtlCol="0">
            <a:spAutoFit/>
          </a:bodyPr>
          <a:lstStyle/>
          <a:p>
            <a:r>
              <a:rPr lang="en-US" altLang="zh-CN" sz="3600" b="1" dirty="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8" y="4125232"/>
            <a:ext cx="4833680" cy="648258"/>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4" cy="492443"/>
          </a:xfrm>
          <a:prstGeom prst="rect">
            <a:avLst/>
          </a:prstGeom>
          <a:solidFill>
            <a:schemeClr val="tx1"/>
          </a:solidFill>
        </p:spPr>
        <p:txBody>
          <a:bodyPr wrap="none" rtlCol="0">
            <a:spAutoFit/>
          </a:bodyPr>
          <a:lstStyle/>
          <a:p>
            <a:r>
              <a:rPr lang="zh-CN" altLang="en-US" sz="2600" dirty="0">
                <a:solidFill>
                  <a:srgbClr val="F8F8F8"/>
                </a:solidFill>
                <a:latin typeface="+mn-ea"/>
                <a:ea typeface="+mn-ea"/>
              </a:rPr>
              <a:t>当前形势分析</a:t>
            </a:r>
          </a:p>
        </p:txBody>
      </p:sp>
      <p:sp>
        <p:nvSpPr>
          <p:cNvPr id="125" name="Oval 12"/>
          <p:cNvSpPr>
            <a:spLocks noChangeArrowheads="1"/>
          </p:cNvSpPr>
          <p:nvPr/>
        </p:nvSpPr>
        <p:spPr bwMode="auto">
          <a:xfrm>
            <a:off x="4586213" y="4090325"/>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rtlCol="0">
            <a:spAutoFit/>
          </a:bodyPr>
          <a:lstStyle/>
          <a:p>
            <a:r>
              <a:rPr lang="en-US" altLang="zh-CN" sz="3600" b="1" dirty="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8"/>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rtlCol="0">
            <a:spAutoFit/>
          </a:bodyPr>
          <a:lstStyle/>
          <a:p>
            <a:r>
              <a:rPr lang="zh-CN" altLang="en-US" sz="2600" dirty="0">
                <a:solidFill>
                  <a:srgbClr val="F8F8F8"/>
                </a:solidFill>
                <a:latin typeface="+mn-ea"/>
                <a:ea typeface="+mn-ea"/>
              </a:rPr>
              <a:t>下一步工作计划</a:t>
            </a:r>
          </a:p>
        </p:txBody>
      </p:sp>
      <p:sp>
        <p:nvSpPr>
          <p:cNvPr id="132" name="Oval 12"/>
          <p:cNvSpPr>
            <a:spLocks noChangeArrowheads="1"/>
          </p:cNvSpPr>
          <p:nvPr/>
        </p:nvSpPr>
        <p:spPr bwMode="auto">
          <a:xfrm>
            <a:off x="4298181" y="5026429"/>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rtlCol="0">
            <a:spAutoFit/>
          </a:bodyPr>
          <a:lstStyle/>
          <a:p>
            <a:r>
              <a:rPr lang="en-US" altLang="zh-CN" sz="3600" b="1" dirty="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 name="组合 1"/>
          <p:cNvGrpSpPr/>
          <p:nvPr/>
        </p:nvGrpSpPr>
        <p:grpSpPr>
          <a:xfrm>
            <a:off x="1371105" y="1840526"/>
            <a:ext cx="3048726"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374412" y="4035919"/>
            <a:ext cx="1042113" cy="523220"/>
          </a:xfrm>
          <a:prstGeom prst="rect">
            <a:avLst/>
          </a:prstGeom>
          <a:noFill/>
        </p:spPr>
        <p:txBody>
          <a:bodyPr wrap="square" rtlCol="0">
            <a:spAutoFit/>
          </a:bodyPr>
          <a:lstStyle/>
          <a:p>
            <a:pPr algn="dist"/>
            <a:r>
              <a:rPr lang="zh-CN" altLang="en-US" sz="2800" dirty="0">
                <a:solidFill>
                  <a:srgbClr val="F8F8F8"/>
                </a:solidFill>
                <a:latin typeface="+mn-ea"/>
                <a:ea typeface="+mn-ea"/>
              </a:rPr>
              <a:t>目录</a:t>
            </a:r>
          </a:p>
        </p:txBody>
      </p:sp>
      <p:sp>
        <p:nvSpPr>
          <p:cNvPr id="50" name="TextBox 49"/>
          <p:cNvSpPr txBox="1"/>
          <p:nvPr/>
        </p:nvSpPr>
        <p:spPr>
          <a:xfrm>
            <a:off x="2304762" y="3701224"/>
            <a:ext cx="1181414" cy="369332"/>
          </a:xfrm>
          <a:prstGeom prst="rect">
            <a:avLst/>
          </a:prstGeom>
          <a:noFill/>
        </p:spPr>
        <p:txBody>
          <a:bodyPr wrap="none" rtlCol="0">
            <a:spAutoFit/>
          </a:bodyPr>
          <a:lstStyle/>
          <a:p>
            <a:r>
              <a:rPr lang="en-US" altLang="zh-CN" dirty="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5"/>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chemeClr val="tx2"/>
                </a:solidFill>
                <a:latin typeface="微软雅黑"/>
                <a:ea typeface="微软雅黑"/>
              </a:rPr>
              <a:t>部分问题主观认识不足</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Freeform 5"/>
          <p:cNvSpPr>
            <a:spLocks/>
          </p:cNvSpPr>
          <p:nvPr/>
        </p:nvSpPr>
        <p:spPr bwMode="auto">
          <a:xfrm>
            <a:off x="7256915" y="659876"/>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6"/>
            <a:ext cx="1500478" cy="1500478"/>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4" y="2936718"/>
            <a:ext cx="1500478" cy="1500478"/>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69"/>
            <a:ext cx="1500478" cy="1500478"/>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0" name="TextBox 69"/>
          <p:cNvSpPr txBox="1"/>
          <p:nvPr/>
        </p:nvSpPr>
        <p:spPr>
          <a:xfrm>
            <a:off x="6530429" y="1185669"/>
            <a:ext cx="1214830" cy="646331"/>
          </a:xfrm>
          <a:prstGeom prst="rect">
            <a:avLst/>
          </a:prstGeom>
          <a:noFill/>
        </p:spPr>
        <p:txBody>
          <a:bodyPr wrap="square" rtlCol="0">
            <a:spAutoFit/>
          </a:bodyPr>
          <a:lstStyle/>
          <a:p>
            <a:pPr algn="ctr"/>
            <a:r>
              <a:rPr lang="zh-CN" altLang="en-US" dirty="0">
                <a:solidFill>
                  <a:srgbClr val="F8F8F8"/>
                </a:solidFill>
                <a:latin typeface="+mn-ea"/>
                <a:ea typeface="+mn-ea"/>
              </a:rPr>
              <a:t>部分问题认识不足</a:t>
            </a:r>
          </a:p>
        </p:txBody>
      </p:sp>
      <p:sp>
        <p:nvSpPr>
          <p:cNvPr id="71" name="TextBox 70"/>
          <p:cNvSpPr txBox="1"/>
          <p:nvPr/>
        </p:nvSpPr>
        <p:spPr>
          <a:xfrm>
            <a:off x="7417068" y="3259154"/>
            <a:ext cx="1180178" cy="923330"/>
          </a:xfrm>
          <a:prstGeom prst="rect">
            <a:avLst/>
          </a:prstGeom>
          <a:noFill/>
        </p:spPr>
        <p:txBody>
          <a:bodyPr wrap="square" rtlCol="0">
            <a:spAutoFit/>
          </a:bodyPr>
          <a:lstStyle/>
          <a:p>
            <a:pPr algn="ctr"/>
            <a:r>
              <a:rPr lang="zh-CN" altLang="en-US" dirty="0">
                <a:solidFill>
                  <a:srgbClr val="F8F8F8"/>
                </a:solidFill>
                <a:latin typeface="+mn-ea"/>
                <a:ea typeface="+mn-ea"/>
              </a:rPr>
              <a:t>行动迟缓甚至没有行动</a:t>
            </a:r>
          </a:p>
        </p:txBody>
      </p:sp>
      <p:sp>
        <p:nvSpPr>
          <p:cNvPr id="72" name="TextBox 71"/>
          <p:cNvSpPr txBox="1"/>
          <p:nvPr/>
        </p:nvSpPr>
        <p:spPr>
          <a:xfrm>
            <a:off x="8957811" y="4939543"/>
            <a:ext cx="1200968" cy="923330"/>
          </a:xfrm>
          <a:prstGeom prst="rect">
            <a:avLst/>
          </a:prstGeom>
          <a:noFill/>
        </p:spPr>
        <p:txBody>
          <a:bodyPr wrap="square" rtlCol="0">
            <a:spAutoFit/>
          </a:bodyPr>
          <a:lstStyle/>
          <a:p>
            <a:pPr algn="ctr"/>
            <a:r>
              <a:rPr lang="zh-CN" altLang="en-US" dirty="0">
                <a:solidFill>
                  <a:srgbClr val="F8F8F8"/>
                </a:solidFill>
                <a:latin typeface="+mn-ea"/>
                <a:ea typeface="+mn-ea"/>
              </a:rPr>
              <a:t>导致被动给对手留有空间</a:t>
            </a:r>
          </a:p>
        </p:txBody>
      </p:sp>
      <p:sp>
        <p:nvSpPr>
          <p:cNvPr id="73" name="TextBox 72"/>
          <p:cNvSpPr txBox="1"/>
          <p:nvPr/>
        </p:nvSpPr>
        <p:spPr>
          <a:xfrm>
            <a:off x="913805" y="5171537"/>
            <a:ext cx="7899324" cy="923330"/>
          </a:xfrm>
          <a:prstGeom prst="rect">
            <a:avLst/>
          </a:prstGeom>
          <a:noFill/>
        </p:spPr>
        <p:txBody>
          <a:bodyPr wrap="square" rtlCol="0">
            <a:spAutoFit/>
          </a:bodyPr>
          <a:lstStyle/>
          <a:p>
            <a:r>
              <a:rPr lang="zh-CN" altLang="en-US" dirty="0">
                <a:solidFill>
                  <a:schemeClr val="tx2"/>
                </a:solidFill>
                <a:latin typeface="+mn-ea"/>
                <a:ea typeface="+mn-ea"/>
              </a:rPr>
              <a:t>这里输入简要说明文字或列举事例这里输入简要说明文字或列举事例</a:t>
            </a:r>
          </a:p>
          <a:p>
            <a:r>
              <a:rPr lang="zh-CN" altLang="en-US" dirty="0">
                <a:solidFill>
                  <a:schemeClr val="tx2"/>
                </a:solidFill>
                <a:latin typeface="+mn-ea"/>
                <a:ea typeface="+mn-ea"/>
              </a:rPr>
              <a:t>这里输入简要说明文字或列举事例这里输入简要说明文字或列举事例</a:t>
            </a:r>
          </a:p>
          <a:p>
            <a:r>
              <a:rPr lang="zh-CN" altLang="en-US" dirty="0">
                <a:solidFill>
                  <a:schemeClr val="tx2"/>
                </a:solidFill>
                <a:latin typeface="+mn-ea"/>
                <a:ea typeface="+mn-ea"/>
              </a:rPr>
              <a:t>这里输入简要说明文字或列举事例这里输入简要说明文字或列举事例</a:t>
            </a:r>
          </a:p>
        </p:txBody>
      </p:sp>
      <p:sp>
        <p:nvSpPr>
          <p:cNvPr id="74" name="TextBox 73"/>
          <p:cNvSpPr txBox="1"/>
          <p:nvPr/>
        </p:nvSpPr>
        <p:spPr>
          <a:xfrm>
            <a:off x="913805" y="3110743"/>
            <a:ext cx="6008215" cy="1200329"/>
          </a:xfrm>
          <a:prstGeom prst="rect">
            <a:avLst/>
          </a:prstGeom>
          <a:noFill/>
        </p:spPr>
        <p:txBody>
          <a:bodyPr wrap="square" rtlCol="0">
            <a:spAutoFit/>
          </a:bodyPr>
          <a:lstStyle/>
          <a:p>
            <a:r>
              <a:rPr lang="zh-CN" altLang="en-US" dirty="0">
                <a:solidFill>
                  <a:schemeClr val="tx2"/>
                </a:solidFill>
                <a:latin typeface="+mn-ea"/>
                <a:ea typeface="+mn-ea"/>
              </a:rPr>
              <a:t>这里输入简要说明文字或列举事例这里输入简要说明文字或列举事例这里输入简要说明文字或列举事例这里输入简要说明文字或列举事例这里输入简要说明文字或列举事例这里输入简要说明文字或列举事例</a:t>
            </a:r>
          </a:p>
        </p:txBody>
      </p:sp>
      <p:sp>
        <p:nvSpPr>
          <p:cNvPr id="75" name="TextBox 74"/>
          <p:cNvSpPr txBox="1"/>
          <p:nvPr/>
        </p:nvSpPr>
        <p:spPr>
          <a:xfrm>
            <a:off x="913805" y="1281942"/>
            <a:ext cx="5272143" cy="923330"/>
          </a:xfrm>
          <a:prstGeom prst="rect">
            <a:avLst/>
          </a:prstGeom>
          <a:noFill/>
        </p:spPr>
        <p:txBody>
          <a:bodyPr wrap="square" rtlCol="0">
            <a:spAutoFit/>
          </a:bodyPr>
          <a:lstStyle/>
          <a:p>
            <a:r>
              <a:rPr lang="zh-CN" altLang="en-US" dirty="0">
                <a:solidFill>
                  <a:schemeClr val="tx2"/>
                </a:solidFill>
                <a:latin typeface="+mn-ea"/>
                <a:ea typeface="+mn-ea"/>
              </a:rPr>
              <a:t>这里输入简要说明文字或列举事例这里输入简要说明文字或列举事例这里输入简要说明文字或列举事例这里输入</a:t>
            </a:r>
          </a:p>
        </p:txBody>
      </p:sp>
      <p:sp>
        <p:nvSpPr>
          <p:cNvPr id="76" name="Freeform 6"/>
          <p:cNvSpPr>
            <a:spLocks/>
          </p:cNvSpPr>
          <p:nvPr/>
        </p:nvSpPr>
        <p:spPr bwMode="auto">
          <a:xfrm flipH="1">
            <a:off x="0" y="2165425"/>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22" name="Freeform 6"/>
          <p:cNvSpPr>
            <a:spLocks/>
          </p:cNvSpPr>
          <p:nvPr/>
        </p:nvSpPr>
        <p:spPr bwMode="auto">
          <a:xfrm>
            <a:off x="612556" y="1412776"/>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4005401" y="3107804"/>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bwMode="auto">
          <a:xfrm>
            <a:off x="3829128"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5" name="椭圆 24"/>
          <p:cNvSpPr/>
          <p:nvPr/>
        </p:nvSpPr>
        <p:spPr bwMode="auto">
          <a:xfrm>
            <a:off x="6171414"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6" name="TextBox 25"/>
          <p:cNvSpPr txBox="1"/>
          <p:nvPr/>
        </p:nvSpPr>
        <p:spPr>
          <a:xfrm>
            <a:off x="3829947" y="1891861"/>
            <a:ext cx="952505" cy="553998"/>
          </a:xfrm>
          <a:prstGeom prst="rect">
            <a:avLst/>
          </a:prstGeom>
          <a:noFill/>
        </p:spPr>
        <p:txBody>
          <a:bodyPr wrap="none" rtlCol="0">
            <a:spAutoFit/>
          </a:bodyPr>
          <a:lstStyle/>
          <a:p>
            <a:r>
              <a:rPr lang="en-US" altLang="zh-CN" sz="3000" dirty="0">
                <a:solidFill>
                  <a:srgbClr val="F8F8F8"/>
                </a:solidFill>
              </a:rPr>
              <a:t>75%</a:t>
            </a:r>
            <a:endParaRPr lang="zh-CN" altLang="en-US" sz="3000" dirty="0">
              <a:solidFill>
                <a:srgbClr val="F8F8F8"/>
              </a:solidFill>
            </a:endParaRPr>
          </a:p>
        </p:txBody>
      </p:sp>
      <p:sp>
        <p:nvSpPr>
          <p:cNvPr id="27" name="TextBox 26"/>
          <p:cNvSpPr txBox="1"/>
          <p:nvPr/>
        </p:nvSpPr>
        <p:spPr>
          <a:xfrm>
            <a:off x="6188036" y="3589523"/>
            <a:ext cx="801823" cy="461665"/>
          </a:xfrm>
          <a:prstGeom prst="rect">
            <a:avLst/>
          </a:prstGeom>
          <a:noFill/>
        </p:spPr>
        <p:txBody>
          <a:bodyPr wrap="none" rtlCol="0">
            <a:spAutoFit/>
          </a:bodyPr>
          <a:lstStyle/>
          <a:p>
            <a:r>
              <a:rPr lang="en-US" altLang="zh-CN" sz="2400" dirty="0">
                <a:solidFill>
                  <a:srgbClr val="F8F8F8"/>
                </a:solidFill>
              </a:rPr>
              <a:t>34%</a:t>
            </a:r>
            <a:endParaRPr lang="zh-CN" altLang="en-US" sz="2400" dirty="0">
              <a:solidFill>
                <a:srgbClr val="F8F8F8"/>
              </a:solidFill>
            </a:endParaRPr>
          </a:p>
        </p:txBody>
      </p:sp>
      <p:sp>
        <p:nvSpPr>
          <p:cNvPr id="28" name="TextBox 27"/>
          <p:cNvSpPr txBox="1"/>
          <p:nvPr/>
        </p:nvSpPr>
        <p:spPr>
          <a:xfrm>
            <a:off x="2179308" y="1933037"/>
            <a:ext cx="1005403" cy="584775"/>
          </a:xfrm>
          <a:prstGeom prst="rect">
            <a:avLst/>
          </a:prstGeom>
          <a:noFill/>
        </p:spPr>
        <p:txBody>
          <a:bodyPr wrap="none" rtlCol="0">
            <a:spAutoFit/>
          </a:bodyPr>
          <a:lstStyle/>
          <a:p>
            <a:r>
              <a:rPr lang="zh-CN" altLang="en-US" sz="3200" dirty="0">
                <a:solidFill>
                  <a:srgbClr val="F8F8F8"/>
                </a:solidFill>
                <a:latin typeface="+mj-ea"/>
                <a:ea typeface="+mj-ea"/>
              </a:rPr>
              <a:t>目标</a:t>
            </a:r>
          </a:p>
        </p:txBody>
      </p:sp>
      <p:sp>
        <p:nvSpPr>
          <p:cNvPr id="29" name="TextBox 28"/>
          <p:cNvSpPr txBox="1"/>
          <p:nvPr/>
        </p:nvSpPr>
        <p:spPr>
          <a:xfrm>
            <a:off x="1273845" y="2690788"/>
            <a:ext cx="2611611" cy="1754326"/>
          </a:xfrm>
          <a:prstGeom prst="rect">
            <a:avLst/>
          </a:prstGeom>
          <a:noFill/>
        </p:spPr>
        <p:txBody>
          <a:bodyPr wrap="square" rtlCol="0">
            <a:spAutoFit/>
          </a:bodyPr>
          <a:lstStyle/>
          <a:p>
            <a:pPr algn="ctr"/>
            <a:r>
              <a:rPr lang="zh-CN" altLang="en-US" dirty="0">
                <a:solidFill>
                  <a:srgbClr val="F8F8F8"/>
                </a:solidFill>
                <a:latin typeface="+mn-ea"/>
                <a:ea typeface="+mn-ea"/>
              </a:rPr>
              <a:t>请输入您的文字对目标进行说明请输入您的文字对目标进行说明请输入您的文字对目标进行说明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7"/>
            <a:ext cx="1005403" cy="584775"/>
          </a:xfrm>
          <a:prstGeom prst="rect">
            <a:avLst/>
          </a:prstGeom>
          <a:noFill/>
        </p:spPr>
        <p:txBody>
          <a:bodyPr wrap="none" rtlCol="0">
            <a:spAutoFit/>
          </a:bodyPr>
          <a:lstStyle/>
          <a:p>
            <a:r>
              <a:rPr lang="zh-CN" altLang="en-US" sz="3200" dirty="0">
                <a:solidFill>
                  <a:srgbClr val="F8F8F8"/>
                </a:solidFill>
                <a:latin typeface="+mj-ea"/>
                <a:ea typeface="+mj-ea"/>
              </a:rPr>
              <a:t>实际</a:t>
            </a:r>
          </a:p>
        </p:txBody>
      </p:sp>
      <p:sp>
        <p:nvSpPr>
          <p:cNvPr id="31" name="TextBox 30"/>
          <p:cNvSpPr txBox="1"/>
          <p:nvPr/>
        </p:nvSpPr>
        <p:spPr>
          <a:xfrm>
            <a:off x="4231870" y="4265588"/>
            <a:ext cx="2406895" cy="646331"/>
          </a:xfrm>
          <a:prstGeom prst="rect">
            <a:avLst/>
          </a:prstGeom>
          <a:noFill/>
        </p:spPr>
        <p:txBody>
          <a:bodyPr wrap="square" rtlCol="0">
            <a:spAutoFit/>
          </a:bodyPr>
          <a:lstStyle/>
          <a:p>
            <a:pPr algn="ctr"/>
            <a:r>
              <a:rPr lang="zh-CN" altLang="en-US" dirty="0">
                <a:solidFill>
                  <a:srgbClr val="F8F8F8"/>
                </a:solidFill>
                <a:latin typeface="+mn-ea"/>
                <a:ea typeface="+mn-ea"/>
              </a:rPr>
              <a:t>请输入您的</a:t>
            </a:r>
            <a:r>
              <a:rPr lang="zh-CN" altLang="en-US">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3" y="1609871"/>
            <a:ext cx="5734190" cy="646331"/>
          </a:xfrm>
          <a:prstGeom prst="rect">
            <a:avLst/>
          </a:prstGeom>
          <a:noFill/>
        </p:spPr>
        <p:txBody>
          <a:bodyPr wrap="square" rtlCol="0">
            <a:spAutoFit/>
          </a:bodyPr>
          <a:lstStyle/>
          <a:p>
            <a:r>
              <a:rPr lang="zh-CN" altLang="en-US" dirty="0">
                <a:solidFill>
                  <a:schemeClr val="tx2"/>
                </a:solidFill>
                <a:latin typeface="+mn-ea"/>
                <a:ea typeface="+mn-ea"/>
              </a:rPr>
              <a:t>请输入您的文字请输入您的文字请输入您的文字请输入您的文字请输入您的文字</a:t>
            </a:r>
          </a:p>
        </p:txBody>
      </p:sp>
      <p:sp>
        <p:nvSpPr>
          <p:cNvPr id="33" name="TextBox 32"/>
          <p:cNvSpPr txBox="1"/>
          <p:nvPr/>
        </p:nvSpPr>
        <p:spPr>
          <a:xfrm>
            <a:off x="7800659" y="3438671"/>
            <a:ext cx="2879784" cy="1200329"/>
          </a:xfrm>
          <a:prstGeom prst="rect">
            <a:avLst/>
          </a:prstGeom>
          <a:noFill/>
        </p:spPr>
        <p:txBody>
          <a:bodyPr wrap="square" rtlCol="0">
            <a:spAutoFit/>
          </a:bodyPr>
          <a:lstStyle/>
          <a:p>
            <a:r>
              <a:rPr lang="zh-CN" altLang="en-US" dirty="0">
                <a:solidFill>
                  <a:schemeClr val="tx2"/>
                </a:solidFill>
                <a:latin typeface="+mn-ea"/>
                <a:ea typeface="+mn-ea"/>
              </a:rPr>
              <a:t>请输入您的文字请输入您的文字请输入您的文字请输入您的文字请输入您的文字</a:t>
            </a:r>
          </a:p>
        </p:txBody>
      </p:sp>
    </p:spTree>
    <p:extLst>
      <p:ext uri="{BB962C8B-B14F-4D97-AF65-F5344CB8AC3E}">
        <p14:creationId xmlns:p14="http://schemas.microsoft.com/office/powerpoint/2010/main"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rgbClr val="4D4D4D"/>
                </a:solidFill>
                <a:latin typeface="微软雅黑"/>
                <a:ea typeface="微软雅黑"/>
              </a:rPr>
              <a:t>执力行有待加强</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6"/>
            <a:ext cx="697627" cy="400110"/>
          </a:xfrm>
          <a:prstGeom prst="rect">
            <a:avLst/>
          </a:prstGeom>
          <a:solidFill>
            <a:schemeClr val="tx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问题一：</a:t>
            </a:r>
            <a:endParaRPr lang="en-US" altLang="zh-CN" dirty="0"/>
          </a:p>
          <a:p>
            <a:r>
              <a:rPr lang="zh-CN" altLang="en-US" dirty="0"/>
              <a:t>不想做</a:t>
            </a:r>
          </a:p>
        </p:txBody>
      </p:sp>
      <p:cxnSp>
        <p:nvCxnSpPr>
          <p:cNvPr id="9" name="直接连接符 8"/>
          <p:cNvCxnSpPr/>
          <p:nvPr/>
        </p:nvCxnSpPr>
        <p:spPr bwMode="auto">
          <a:xfrm>
            <a:off x="2329737" y="1405358"/>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909" y="1545403"/>
            <a:ext cx="5040560" cy="923330"/>
          </a:xfrm>
          <a:prstGeom prst="rect">
            <a:avLst/>
          </a:prstGeom>
          <a:noFill/>
        </p:spPr>
        <p:txBody>
          <a:bodyPr wrap="square" rtlCol="0">
            <a:spAutoFit/>
          </a:bodyPr>
          <a:lstStyle/>
          <a:p>
            <a:r>
              <a:rPr lang="zh-CN" altLang="en-US" dirty="0">
                <a:solidFill>
                  <a:schemeClr val="tx2"/>
                </a:solidFill>
                <a:latin typeface="+mn-ea"/>
                <a:ea typeface="+mn-ea"/>
              </a:rPr>
              <a:t>这里输入您的文字内容这里输入您的文字内容这里输入您的文字内容这里输入您的文字内容这里输入您的文字内容</a:t>
            </a:r>
          </a:p>
        </p:txBody>
      </p:sp>
      <p:sp>
        <p:nvSpPr>
          <p:cNvPr id="12" name="等腰三角形 2"/>
          <p:cNvSpPr/>
          <p:nvPr/>
        </p:nvSpPr>
        <p:spPr bwMode="auto">
          <a:xfrm rot="3036074">
            <a:off x="2059351"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7" y="3466414"/>
            <a:ext cx="697627" cy="400110"/>
          </a:xfrm>
          <a:prstGeom prst="rect">
            <a:avLst/>
          </a:prstGeom>
          <a:solidFill>
            <a:schemeClr val="bg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问题二：</a:t>
            </a:r>
            <a:endParaRPr lang="en-US" altLang="zh-CN" dirty="0"/>
          </a:p>
          <a:p>
            <a:r>
              <a:rPr lang="zh-CN" altLang="en-US" dirty="0"/>
              <a:t>不会做</a:t>
            </a:r>
          </a:p>
        </p:txBody>
      </p:sp>
      <p:cxnSp>
        <p:nvCxnSpPr>
          <p:cNvPr id="14" name="直接连接符 13"/>
          <p:cNvCxnSpPr/>
          <p:nvPr/>
        </p:nvCxnSpPr>
        <p:spPr bwMode="auto">
          <a:xfrm>
            <a:off x="3339671" y="3002146"/>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5843" y="3142191"/>
            <a:ext cx="4174642" cy="923330"/>
          </a:xfrm>
          <a:prstGeom prst="rect">
            <a:avLst/>
          </a:prstGeom>
          <a:noFill/>
        </p:spPr>
        <p:txBody>
          <a:bodyPr wrap="square" rtlCol="0">
            <a:spAutoFit/>
          </a:bodyPr>
          <a:lstStyle/>
          <a:p>
            <a:r>
              <a:rPr lang="zh-CN" altLang="en-US" dirty="0">
                <a:solidFill>
                  <a:schemeClr val="tx2"/>
                </a:solidFill>
                <a:latin typeface="+mn-ea"/>
                <a:ea typeface="+mn-ea"/>
              </a:rPr>
              <a:t>这里输入您的文字内容这里输入您的文字内容这里输入您的文字内容这里输入您的文字内容这里输入您的文字内容</a:t>
            </a:r>
          </a:p>
        </p:txBody>
      </p:sp>
      <p:sp>
        <p:nvSpPr>
          <p:cNvPr id="17" name="等腰三角形 2"/>
          <p:cNvSpPr/>
          <p:nvPr/>
        </p:nvSpPr>
        <p:spPr bwMode="auto">
          <a:xfrm rot="3036074">
            <a:off x="1345332" y="474480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8" y="5263396"/>
            <a:ext cx="697627"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问题三：</a:t>
            </a:r>
            <a:endParaRPr lang="en-US" altLang="zh-CN" dirty="0"/>
          </a:p>
          <a:p>
            <a:r>
              <a:rPr lang="zh-CN" altLang="en-US" dirty="0"/>
              <a:t>做不好</a:t>
            </a:r>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824" y="4949672"/>
            <a:ext cx="4672637" cy="923330"/>
          </a:xfrm>
          <a:prstGeom prst="rect">
            <a:avLst/>
          </a:prstGeom>
          <a:noFill/>
        </p:spPr>
        <p:txBody>
          <a:bodyPr wrap="square" rtlCol="0">
            <a:spAutoFit/>
          </a:bodyPr>
          <a:lstStyle/>
          <a:p>
            <a:r>
              <a:rPr lang="zh-CN" altLang="en-US" dirty="0">
                <a:solidFill>
                  <a:schemeClr val="tx2"/>
                </a:solidFill>
                <a:latin typeface="+mn-ea"/>
                <a:ea typeface="+mn-ea"/>
              </a:rPr>
              <a:t>这里输入您的文字内容这里输入您的文字内容这里输入您的文字内容这里输入您的文字内容这里输入您的文字内容</a:t>
            </a:r>
          </a:p>
        </p:txBody>
      </p:sp>
      <p:sp>
        <p:nvSpPr>
          <p:cNvPr id="16" name="Freeform 11"/>
          <p:cNvSpPr>
            <a:spLocks/>
          </p:cNvSpPr>
          <p:nvPr/>
        </p:nvSpPr>
        <p:spPr bwMode="auto">
          <a:xfrm>
            <a:off x="7856538" y="1012825"/>
            <a:ext cx="1831975"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5"/>
            <a:ext cx="1830387"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88"/>
            <a:ext cx="1830387"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p:cNvSpPr>
            <a:spLocks/>
          </p:cNvSpPr>
          <p:nvPr/>
        </p:nvSpPr>
        <p:spPr bwMode="auto">
          <a:xfrm>
            <a:off x="7856538" y="3722688"/>
            <a:ext cx="1831975"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90876751"/>
      </p:ext>
    </p:extLst>
  </p:cSld>
  <p:clrMapOvr>
    <a:masterClrMapping/>
  </p:clrMapOvr>
  <p:transition spd="slow" advTm="8069">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954655" cy="461665"/>
          </a:xfrm>
          <a:prstGeom prst="rect">
            <a:avLst/>
          </a:prstGeom>
          <a:noFill/>
        </p:spPr>
        <p:txBody>
          <a:bodyPr wrap="none" rtlCol="0">
            <a:spAutoFit/>
          </a:bodyPr>
          <a:lstStyle/>
          <a:p>
            <a:r>
              <a:rPr lang="zh-CN" altLang="en-US" sz="2400"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 name="Freeform 15"/>
          <p:cNvSpPr>
            <a:spLocks/>
          </p:cNvSpPr>
          <p:nvPr/>
        </p:nvSpPr>
        <p:spPr bwMode="auto">
          <a:xfrm>
            <a:off x="4306750"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1530509" y="3596193"/>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4513633" y="3597060"/>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5"/>
          <p:cNvSpPr>
            <a:spLocks/>
          </p:cNvSpPr>
          <p:nvPr/>
        </p:nvSpPr>
        <p:spPr bwMode="auto">
          <a:xfrm>
            <a:off x="4306750"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5"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5"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4" y="1835532"/>
            <a:ext cx="1800493" cy="369332"/>
          </a:xfrm>
          <a:prstGeom prst="rect">
            <a:avLst/>
          </a:prstGeom>
          <a:noFill/>
        </p:spPr>
        <p:txBody>
          <a:bodyPr wrap="none" rtlCol="0">
            <a:spAutoFit/>
          </a:bodyPr>
          <a:lstStyle/>
          <a:p>
            <a:r>
              <a:rPr lang="zh-CN" altLang="en-US" b="1" dirty="0">
                <a:solidFill>
                  <a:schemeClr val="tx2"/>
                </a:solidFill>
                <a:latin typeface="+mj-ea"/>
                <a:ea typeface="+mj-ea"/>
              </a:rPr>
              <a:t>请输入您的标题</a:t>
            </a:r>
          </a:p>
        </p:txBody>
      </p:sp>
      <p:sp>
        <p:nvSpPr>
          <p:cNvPr id="13" name="TextBox 12"/>
          <p:cNvSpPr txBox="1"/>
          <p:nvPr/>
        </p:nvSpPr>
        <p:spPr>
          <a:xfrm>
            <a:off x="2255684" y="2165496"/>
            <a:ext cx="2039937" cy="1323439"/>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1" y="2421531"/>
            <a:ext cx="755335" cy="646331"/>
          </a:xfrm>
          <a:prstGeom prst="rect">
            <a:avLst/>
          </a:prstGeom>
          <a:noFill/>
        </p:spPr>
        <p:txBody>
          <a:bodyPr wrap="none" rtlCol="0">
            <a:spAutoFit/>
          </a:bodyPr>
          <a:lstStyle/>
          <a:p>
            <a:r>
              <a:rPr lang="en-US" altLang="zh-CN" sz="3600" b="1" dirty="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1"/>
            <a:ext cx="755335" cy="646331"/>
          </a:xfrm>
          <a:prstGeom prst="rect">
            <a:avLst/>
          </a:prstGeom>
          <a:noFill/>
        </p:spPr>
        <p:txBody>
          <a:bodyPr wrap="none" rtlCol="0">
            <a:spAutoFit/>
          </a:bodyPr>
          <a:lstStyle/>
          <a:p>
            <a:r>
              <a:rPr lang="en-US" altLang="zh-CN" sz="3600" b="1" dirty="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1" y="4631331"/>
            <a:ext cx="755335" cy="646331"/>
          </a:xfrm>
          <a:prstGeom prst="rect">
            <a:avLst/>
          </a:prstGeom>
          <a:noFill/>
        </p:spPr>
        <p:txBody>
          <a:bodyPr wrap="none" rtlCol="0">
            <a:spAutoFit/>
          </a:bodyPr>
          <a:lstStyle/>
          <a:p>
            <a:r>
              <a:rPr lang="en-US" altLang="zh-CN" sz="3600" b="1" dirty="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1"/>
            <a:ext cx="755335" cy="646331"/>
          </a:xfrm>
          <a:prstGeom prst="rect">
            <a:avLst/>
          </a:prstGeom>
          <a:noFill/>
        </p:spPr>
        <p:txBody>
          <a:bodyPr wrap="none" rtlCol="0">
            <a:spAutoFit/>
          </a:bodyPr>
          <a:lstStyle/>
          <a:p>
            <a:r>
              <a:rPr lang="en-US" altLang="zh-CN" sz="3600" b="1" dirty="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93" cy="369332"/>
          </a:xfrm>
          <a:prstGeom prst="rect">
            <a:avLst/>
          </a:prstGeom>
          <a:noFill/>
        </p:spPr>
        <p:txBody>
          <a:bodyPr wrap="none" rtlCol="0">
            <a:spAutoFit/>
          </a:bodyPr>
          <a:lstStyle/>
          <a:p>
            <a:r>
              <a:rPr lang="zh-CN" altLang="en-US" b="1" dirty="0">
                <a:solidFill>
                  <a:schemeClr val="tx2"/>
                </a:solidFill>
                <a:latin typeface="+mj-ea"/>
                <a:ea typeface="+mj-ea"/>
              </a:rPr>
              <a:t>请输入您的标题</a:t>
            </a:r>
          </a:p>
        </p:txBody>
      </p:sp>
      <p:sp>
        <p:nvSpPr>
          <p:cNvPr id="19" name="TextBox 18"/>
          <p:cNvSpPr txBox="1"/>
          <p:nvPr/>
        </p:nvSpPr>
        <p:spPr>
          <a:xfrm>
            <a:off x="7712865" y="2165496"/>
            <a:ext cx="2039937" cy="1323439"/>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93" cy="369332"/>
          </a:xfrm>
          <a:prstGeom prst="rect">
            <a:avLst/>
          </a:prstGeom>
          <a:noFill/>
        </p:spPr>
        <p:txBody>
          <a:bodyPr wrap="none" rtlCol="0">
            <a:spAutoFit/>
          </a:bodyPr>
          <a:lstStyle/>
          <a:p>
            <a:r>
              <a:rPr lang="zh-CN" altLang="en-US" b="1" dirty="0">
                <a:solidFill>
                  <a:schemeClr val="tx2"/>
                </a:solidFill>
                <a:latin typeface="+mj-ea"/>
                <a:ea typeface="+mj-ea"/>
              </a:rPr>
              <a:t>请输入您的标题</a:t>
            </a:r>
          </a:p>
        </p:txBody>
      </p:sp>
      <p:sp>
        <p:nvSpPr>
          <p:cNvPr id="21" name="TextBox 20"/>
          <p:cNvSpPr txBox="1"/>
          <p:nvPr/>
        </p:nvSpPr>
        <p:spPr>
          <a:xfrm>
            <a:off x="2186236" y="4438796"/>
            <a:ext cx="2039937" cy="1323439"/>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93" cy="369332"/>
          </a:xfrm>
          <a:prstGeom prst="rect">
            <a:avLst/>
          </a:prstGeom>
          <a:noFill/>
        </p:spPr>
        <p:txBody>
          <a:bodyPr wrap="none" rtlCol="0">
            <a:spAutoFit/>
          </a:bodyPr>
          <a:lstStyle/>
          <a:p>
            <a:r>
              <a:rPr lang="zh-CN" altLang="en-US" b="1">
                <a:solidFill>
                  <a:schemeClr val="tx2"/>
                </a:solidFill>
                <a:latin typeface="+mj-ea"/>
                <a:ea typeface="+mj-ea"/>
              </a:rPr>
              <a:t>请输入您的标题</a:t>
            </a:r>
            <a:endParaRPr lang="zh-CN" altLang="en-US" b="1" dirty="0">
              <a:solidFill>
                <a:schemeClr val="tx2"/>
              </a:solidFill>
              <a:latin typeface="+mj-ea"/>
              <a:ea typeface="+mj-ea"/>
            </a:endParaRPr>
          </a:p>
        </p:txBody>
      </p:sp>
      <p:sp>
        <p:nvSpPr>
          <p:cNvPr id="23" name="TextBox 22"/>
          <p:cNvSpPr txBox="1"/>
          <p:nvPr/>
        </p:nvSpPr>
        <p:spPr>
          <a:xfrm>
            <a:off x="7712865" y="4438796"/>
            <a:ext cx="2039937" cy="1323439"/>
          </a:xfrm>
          <a:prstGeom prst="rect">
            <a:avLst/>
          </a:prstGeom>
          <a:noFill/>
        </p:spPr>
        <p:txBody>
          <a:bodyPr wrap="square"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1052059283"/>
      </p:ext>
    </p:extLst>
  </p:cSld>
  <p:clrMapOvr>
    <a:masterClrMapping/>
  </p:clrMapOvr>
  <p:transition spd="slow" advTm="8563">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681" r="-1082" b="7810"/>
          <a:stretch/>
        </p:blipFill>
        <p:spPr>
          <a:xfrm>
            <a:off x="0" y="630774"/>
            <a:ext cx="12328633" cy="6074851"/>
          </a:xfrm>
          <a:prstGeom prst="rect">
            <a:avLst/>
          </a:prstGeom>
        </p:spPr>
      </p:pic>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a:solidFill>
                  <a:srgbClr val="4D4D4D"/>
                </a:solidFill>
                <a:latin typeface="微软雅黑"/>
                <a:ea typeface="微软雅黑"/>
              </a:rPr>
              <a:t>自身能力有待提高</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 name="矩形 5"/>
          <p:cNvSpPr/>
          <p:nvPr/>
        </p:nvSpPr>
        <p:spPr bwMode="auto">
          <a:xfrm>
            <a:off x="2660947"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TextBox 8"/>
          <p:cNvSpPr txBox="1"/>
          <p:nvPr/>
        </p:nvSpPr>
        <p:spPr>
          <a:xfrm>
            <a:off x="3214669" y="1926460"/>
            <a:ext cx="1877437" cy="430887"/>
          </a:xfrm>
          <a:prstGeom prst="rect">
            <a:avLst/>
          </a:prstGeom>
          <a:noFill/>
        </p:spPr>
        <p:txBody>
          <a:bodyPr wrap="none" rtlCol="0">
            <a:spAutoFit/>
          </a:bodyPr>
          <a:lstStyle/>
          <a:p>
            <a:r>
              <a:rPr lang="zh-CN" altLang="en-US" sz="2200" b="1" dirty="0">
                <a:latin typeface="+mj-ea"/>
                <a:ea typeface="+mj-ea"/>
              </a:rPr>
              <a:t>市场感知能力</a:t>
            </a:r>
          </a:p>
        </p:txBody>
      </p:sp>
      <p:sp>
        <p:nvSpPr>
          <p:cNvPr id="17" name="TextBox 16"/>
          <p:cNvSpPr txBox="1"/>
          <p:nvPr/>
        </p:nvSpPr>
        <p:spPr>
          <a:xfrm>
            <a:off x="3195763" y="2320921"/>
            <a:ext cx="8434270" cy="923330"/>
          </a:xfrm>
          <a:prstGeom prst="rect">
            <a:avLst/>
          </a:prstGeom>
          <a:noFill/>
        </p:spPr>
        <p:txBody>
          <a:bodyPr wrap="square" rtlCol="0">
            <a:spAutoFit/>
          </a:bodyPr>
          <a:lstStyle/>
          <a:p>
            <a:pPr>
              <a:lnSpc>
                <a:spcPct val="150000"/>
              </a:lnSpc>
            </a:pPr>
            <a:r>
              <a:rPr lang="zh-CN" altLang="en-US" dirty="0">
                <a:solidFill>
                  <a:schemeClr val="tx2"/>
                </a:solidFill>
                <a:latin typeface="+mn-ea"/>
                <a:ea typeface="+mn-ea"/>
              </a:rPr>
              <a:t>这里输入您的文字这里输入您的文字这里输入您的文字这里输入您的文字这里输入您这里输入您的文字这里输入您这里输入您的文字这里输入您</a:t>
            </a:r>
          </a:p>
        </p:txBody>
      </p:sp>
      <p:sp>
        <p:nvSpPr>
          <p:cNvPr id="18" name="TextBox 17"/>
          <p:cNvSpPr txBox="1"/>
          <p:nvPr/>
        </p:nvSpPr>
        <p:spPr>
          <a:xfrm>
            <a:off x="3195762" y="3875184"/>
            <a:ext cx="8434271" cy="1338828"/>
          </a:xfrm>
          <a:prstGeom prst="rect">
            <a:avLst/>
          </a:prstGeom>
          <a:noFill/>
        </p:spPr>
        <p:txBody>
          <a:bodyPr wrap="square" rtlCol="0">
            <a:spAutoFit/>
          </a:bodyPr>
          <a:lstStyle/>
          <a:p>
            <a:pPr>
              <a:lnSpc>
                <a:spcPct val="150000"/>
              </a:lnSpc>
            </a:pPr>
            <a:r>
              <a:rPr lang="zh-CN" altLang="en-US" dirty="0">
                <a:solidFill>
                  <a:schemeClr val="tx2"/>
                </a:solidFill>
                <a:latin typeface="+mn-ea"/>
                <a:ea typeface="+mn-ea"/>
              </a:rPr>
              <a:t>这里输入您的文字这里输入您的文字这里输入您的文字这里输入您的文字这里输入您这里输入您的文字这里输入您这里输入您的文字这里输入您这里输入您的文字这里输入您</a:t>
            </a:r>
          </a:p>
        </p:txBody>
      </p:sp>
      <p:sp>
        <p:nvSpPr>
          <p:cNvPr id="19" name="TextBox 18"/>
          <p:cNvSpPr txBox="1"/>
          <p:nvPr/>
        </p:nvSpPr>
        <p:spPr>
          <a:xfrm>
            <a:off x="3214669" y="3478463"/>
            <a:ext cx="1877437" cy="430887"/>
          </a:xfrm>
          <a:prstGeom prst="rect">
            <a:avLst/>
          </a:prstGeom>
          <a:noFill/>
        </p:spPr>
        <p:txBody>
          <a:bodyPr wrap="none" rtlCol="0">
            <a:spAutoFit/>
          </a:bodyPr>
          <a:lstStyle/>
          <a:p>
            <a:r>
              <a:rPr lang="zh-CN" altLang="en-US" sz="2200" b="1" dirty="0">
                <a:latin typeface="+mj-ea"/>
                <a:ea typeface="+mj-ea"/>
              </a:rPr>
              <a:t>客户开拓能力</a:t>
            </a:r>
          </a:p>
        </p:txBody>
      </p:sp>
    </p:spTree>
    <p:extLst>
      <p:ext uri="{BB962C8B-B14F-4D97-AF65-F5344CB8AC3E}">
        <p14:creationId xmlns:p14="http://schemas.microsoft.com/office/powerpoint/2010/main"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36" name="组合 35"/>
          <p:cNvGrpSpPr/>
          <p:nvPr/>
        </p:nvGrpSpPr>
        <p:grpSpPr>
          <a:xfrm>
            <a:off x="4124404" y="3431425"/>
            <a:ext cx="2160842" cy="400110"/>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行业发展预测</a:t>
              </a:r>
            </a:p>
          </p:txBody>
        </p:sp>
      </p:grpSp>
      <p:grpSp>
        <p:nvGrpSpPr>
          <p:cNvPr id="42" name="组合 41"/>
          <p:cNvGrpSpPr/>
          <p:nvPr/>
        </p:nvGrpSpPr>
        <p:grpSpPr>
          <a:xfrm>
            <a:off x="7220744" y="3463228"/>
            <a:ext cx="2160842" cy="400110"/>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内部环境分析</a:t>
              </a:r>
            </a:p>
          </p:txBody>
        </p:sp>
      </p:grpSp>
      <p:grpSp>
        <p:nvGrpSpPr>
          <p:cNvPr id="74" name="组合 73"/>
          <p:cNvGrpSpPr/>
          <p:nvPr/>
        </p:nvGrpSpPr>
        <p:grpSpPr>
          <a:xfrm>
            <a:off x="7220744" y="4039011"/>
            <a:ext cx="1904361" cy="400110"/>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dirty="0">
                  <a:solidFill>
                    <a:srgbClr val="333333"/>
                  </a:solidFill>
                  <a:ea typeface="微软雅黑" pitchFamily="34" charset="-122"/>
                </a:rPr>
                <a:t>SWOT</a:t>
              </a:r>
              <a:r>
                <a:rPr lang="zh-CN" altLang="en-US" sz="2000" dirty="0">
                  <a:solidFill>
                    <a:srgbClr val="333333"/>
                  </a:solidFill>
                  <a:ea typeface="微软雅黑" pitchFamily="34" charset="-122"/>
                </a:rPr>
                <a:t>分析</a:t>
              </a:r>
            </a:p>
          </p:txBody>
        </p:sp>
      </p:grpSp>
      <p:grpSp>
        <p:nvGrpSpPr>
          <p:cNvPr id="79" name="组合 78"/>
          <p:cNvGrpSpPr/>
          <p:nvPr/>
        </p:nvGrpSpPr>
        <p:grpSpPr>
          <a:xfrm>
            <a:off x="4124405" y="4032608"/>
            <a:ext cx="2673803" cy="400110"/>
            <a:chOff x="3276600" y="3624263"/>
            <a:chExt cx="2135467"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竞争对手动向预测</a:t>
              </a: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0"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49"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 name="矩形 2"/>
          <p:cNvSpPr/>
          <p:nvPr/>
        </p:nvSpPr>
        <p:spPr bwMode="auto">
          <a:xfrm>
            <a:off x="1414462" y="889075"/>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2" name="燕尾形 91"/>
          <p:cNvSpPr/>
          <p:nvPr/>
        </p:nvSpPr>
        <p:spPr bwMode="auto">
          <a:xfrm rot="16200000">
            <a:off x="2048455" y="4279065"/>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3" name="燕尾形 92"/>
          <p:cNvSpPr/>
          <p:nvPr/>
        </p:nvSpPr>
        <p:spPr bwMode="auto">
          <a:xfrm rot="16200000">
            <a:off x="2048455" y="2888941"/>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4" name="燕尾形 93"/>
          <p:cNvSpPr/>
          <p:nvPr/>
        </p:nvSpPr>
        <p:spPr bwMode="auto">
          <a:xfrm rot="16200000">
            <a:off x="2048455" y="1480034"/>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7" name="燕尾形 96"/>
          <p:cNvSpPr/>
          <p:nvPr/>
        </p:nvSpPr>
        <p:spPr bwMode="auto">
          <a:xfrm rot="5400000" flipV="1">
            <a:off x="6481846" y="3033721"/>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8" name="燕尾形 97"/>
          <p:cNvSpPr/>
          <p:nvPr/>
        </p:nvSpPr>
        <p:spPr bwMode="auto">
          <a:xfrm rot="5400000" flipV="1">
            <a:off x="6481846" y="1387453"/>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6" name="TextBox 25"/>
          <p:cNvSpPr txBox="1"/>
          <p:nvPr/>
        </p:nvSpPr>
        <p:spPr>
          <a:xfrm>
            <a:off x="2113929" y="173206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a:solidFill>
                  <a:srgbClr val="F8F8F8"/>
                </a:solidFill>
                <a:latin typeface="+mn-ea"/>
                <a:ea typeface="+mn-ea"/>
              </a:rPr>
              <a:t>观点一</a:t>
            </a:r>
          </a:p>
        </p:txBody>
      </p:sp>
      <p:sp>
        <p:nvSpPr>
          <p:cNvPr id="33" name="TextBox 32"/>
          <p:cNvSpPr txBox="1"/>
          <p:nvPr/>
        </p:nvSpPr>
        <p:spPr>
          <a:xfrm>
            <a:off x="3308595" y="1819285"/>
            <a:ext cx="2652414"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0" name="TextBox 99"/>
          <p:cNvSpPr txBox="1"/>
          <p:nvPr/>
        </p:nvSpPr>
        <p:spPr>
          <a:xfrm>
            <a:off x="2113929" y="318330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a:solidFill>
                  <a:srgbClr val="F8F8F8"/>
                </a:solidFill>
                <a:latin typeface="+mn-ea"/>
                <a:ea typeface="+mn-ea"/>
              </a:rPr>
              <a:t>观点二</a:t>
            </a:r>
          </a:p>
        </p:txBody>
      </p:sp>
      <p:sp>
        <p:nvSpPr>
          <p:cNvPr id="101" name="TextBox 100"/>
          <p:cNvSpPr txBox="1"/>
          <p:nvPr/>
        </p:nvSpPr>
        <p:spPr>
          <a:xfrm>
            <a:off x="3308595" y="3270525"/>
            <a:ext cx="2652414"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2" name="TextBox 101"/>
          <p:cNvSpPr txBox="1"/>
          <p:nvPr/>
        </p:nvSpPr>
        <p:spPr>
          <a:xfrm>
            <a:off x="2113929" y="4552259"/>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a:solidFill>
                  <a:srgbClr val="F8F8F8"/>
                </a:solidFill>
                <a:latin typeface="+mn-ea"/>
                <a:ea typeface="+mn-ea"/>
              </a:rPr>
              <a:t>观点三</a:t>
            </a:r>
          </a:p>
        </p:txBody>
      </p:sp>
      <p:sp>
        <p:nvSpPr>
          <p:cNvPr id="103" name="TextBox 102"/>
          <p:cNvSpPr txBox="1"/>
          <p:nvPr/>
        </p:nvSpPr>
        <p:spPr>
          <a:xfrm>
            <a:off x="3308595" y="4639482"/>
            <a:ext cx="2652414"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6" name="TextBox 105"/>
          <p:cNvSpPr txBox="1"/>
          <p:nvPr/>
        </p:nvSpPr>
        <p:spPr>
          <a:xfrm>
            <a:off x="6560020" y="1728381"/>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a:solidFill>
                  <a:srgbClr val="F8F8F8"/>
                </a:solidFill>
                <a:latin typeface="+mj-ea"/>
                <a:ea typeface="+mj-ea"/>
              </a:rPr>
              <a:t>观点一</a:t>
            </a:r>
          </a:p>
        </p:txBody>
      </p:sp>
      <p:sp>
        <p:nvSpPr>
          <p:cNvPr id="107" name="TextBox 106"/>
          <p:cNvSpPr txBox="1"/>
          <p:nvPr/>
        </p:nvSpPr>
        <p:spPr>
          <a:xfrm>
            <a:off x="6560020" y="3366182"/>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a:solidFill>
                  <a:srgbClr val="F8F8F8"/>
                </a:solidFill>
                <a:latin typeface="+mj-ea"/>
                <a:ea typeface="+mj-ea"/>
              </a:rPr>
              <a:t>观点二</a:t>
            </a:r>
          </a:p>
        </p:txBody>
      </p:sp>
      <p:sp>
        <p:nvSpPr>
          <p:cNvPr id="108" name="TextBox 107"/>
          <p:cNvSpPr txBox="1"/>
          <p:nvPr/>
        </p:nvSpPr>
        <p:spPr>
          <a:xfrm>
            <a:off x="7665786" y="1556792"/>
            <a:ext cx="2837607"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9" name="TextBox 108"/>
          <p:cNvSpPr txBox="1"/>
          <p:nvPr/>
        </p:nvSpPr>
        <p:spPr>
          <a:xfrm>
            <a:off x="7665786" y="3177040"/>
            <a:ext cx="2837607"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13" name="燕尾形 112"/>
          <p:cNvSpPr/>
          <p:nvPr/>
        </p:nvSpPr>
        <p:spPr bwMode="auto">
          <a:xfrm rot="5400000" flipV="1">
            <a:off x="6481846" y="4669364"/>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4" name="TextBox 113"/>
          <p:cNvSpPr txBox="1"/>
          <p:nvPr/>
        </p:nvSpPr>
        <p:spPr>
          <a:xfrm>
            <a:off x="6560020" y="5001825"/>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a:solidFill>
                  <a:srgbClr val="F8F8F8"/>
                </a:solidFill>
                <a:latin typeface="+mj-ea"/>
                <a:ea typeface="+mj-ea"/>
              </a:rPr>
              <a:t>观点二</a:t>
            </a:r>
          </a:p>
        </p:txBody>
      </p:sp>
      <p:sp>
        <p:nvSpPr>
          <p:cNvPr id="115" name="TextBox 114"/>
          <p:cNvSpPr txBox="1"/>
          <p:nvPr/>
        </p:nvSpPr>
        <p:spPr>
          <a:xfrm>
            <a:off x="7665786" y="4812683"/>
            <a:ext cx="2837607" cy="830997"/>
          </a:xfrm>
          <a:prstGeom prst="rect">
            <a:avLst/>
          </a:prstGeom>
          <a:noFill/>
        </p:spPr>
        <p:txBody>
          <a:bodyPr wrap="square"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38" name="Freeform 6"/>
          <p:cNvSpPr>
            <a:spLocks/>
          </p:cNvSpPr>
          <p:nvPr/>
        </p:nvSpPr>
        <p:spPr bwMode="auto">
          <a:xfrm>
            <a:off x="-151"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6"/>
          <p:cNvSpPr>
            <a:spLocks/>
          </p:cNvSpPr>
          <p:nvPr/>
        </p:nvSpPr>
        <p:spPr bwMode="auto">
          <a:xfrm>
            <a:off x="697630"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7" name="TextBox 2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行业发展预测</a:t>
            </a: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50"/>
            <a:ext cx="11493062" cy="258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690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7" name="TextBox 26"/>
          <p:cNvSpPr txBox="1"/>
          <p:nvPr/>
        </p:nvSpPr>
        <p:spPr>
          <a:xfrm>
            <a:off x="1377657" y="3356992"/>
            <a:ext cx="2592288" cy="2800767"/>
          </a:xfrm>
          <a:prstGeom prst="rect">
            <a:avLst/>
          </a:prstGeom>
          <a:noFill/>
        </p:spPr>
        <p:txBody>
          <a:bodyPr wrap="square"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31" name="TextBox 30"/>
          <p:cNvSpPr txBox="1"/>
          <p:nvPr/>
        </p:nvSpPr>
        <p:spPr>
          <a:xfrm>
            <a:off x="477741" y="159023"/>
            <a:ext cx="2646878" cy="461665"/>
          </a:xfrm>
          <a:prstGeom prst="rect">
            <a:avLst/>
          </a:prstGeom>
          <a:noFill/>
        </p:spPr>
        <p:txBody>
          <a:bodyPr wrap="none" rtlCol="0">
            <a:spAutoFit/>
          </a:bodyPr>
          <a:lstStyle/>
          <a:p>
            <a:r>
              <a:rPr lang="zh-CN" altLang="en-US" sz="2400" dirty="0">
                <a:solidFill>
                  <a:srgbClr val="4D4D4D"/>
                </a:solidFill>
                <a:latin typeface="微软雅黑"/>
                <a:ea typeface="微软雅黑"/>
              </a:rPr>
              <a:t>竞争对手动向预测</a:t>
            </a: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42" name="圆角矩形 41"/>
          <p:cNvSpPr/>
          <p:nvPr/>
        </p:nvSpPr>
        <p:spPr bwMode="auto">
          <a:xfrm>
            <a:off x="453884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7" name="TextBox 46"/>
          <p:cNvSpPr txBox="1"/>
          <p:nvPr/>
        </p:nvSpPr>
        <p:spPr>
          <a:xfrm>
            <a:off x="4789597" y="3356992"/>
            <a:ext cx="2592288" cy="2800767"/>
          </a:xfrm>
          <a:prstGeom prst="rect">
            <a:avLst/>
          </a:prstGeom>
          <a:noFill/>
        </p:spPr>
        <p:txBody>
          <a:bodyPr wrap="square"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TextBox 52"/>
          <p:cNvSpPr txBox="1"/>
          <p:nvPr/>
        </p:nvSpPr>
        <p:spPr>
          <a:xfrm>
            <a:off x="8201537" y="3356992"/>
            <a:ext cx="2592288" cy="2800767"/>
          </a:xfrm>
          <a:prstGeom prst="rect">
            <a:avLst/>
          </a:prstGeom>
          <a:noFill/>
        </p:spPr>
        <p:txBody>
          <a:bodyPr wrap="square"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8"/>
          <p:cNvSpPr>
            <a:spLocks noChangeArrowheads="1"/>
          </p:cNvSpPr>
          <p:nvPr/>
        </p:nvSpPr>
        <p:spPr bwMode="auto">
          <a:xfrm>
            <a:off x="11944515"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9" name="TextBox 18"/>
          <p:cNvSpPr txBox="1"/>
          <p:nvPr/>
        </p:nvSpPr>
        <p:spPr>
          <a:xfrm>
            <a:off x="208507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渠道战</a:t>
            </a: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46" name="TextBox 45"/>
          <p:cNvSpPr txBox="1"/>
          <p:nvPr/>
        </p:nvSpPr>
        <p:spPr>
          <a:xfrm>
            <a:off x="549701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52" name="TextBox 51"/>
          <p:cNvSpPr txBox="1"/>
          <p:nvPr/>
        </p:nvSpPr>
        <p:spPr>
          <a:xfrm>
            <a:off x="890895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新产品</a:t>
            </a:r>
          </a:p>
        </p:txBody>
      </p:sp>
      <p:grpSp>
        <p:nvGrpSpPr>
          <p:cNvPr id="15" name="组合 14"/>
          <p:cNvGrpSpPr/>
          <p:nvPr/>
        </p:nvGrpSpPr>
        <p:grpSpPr>
          <a:xfrm>
            <a:off x="1807482" y="1521065"/>
            <a:ext cx="517088"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ea typeface="+mn-ea"/>
                </a:rPr>
                <a:t>1</a:t>
              </a:r>
              <a:endParaRPr lang="zh-CN" altLang="en-US" sz="2400" dirty="0">
                <a:solidFill>
                  <a:schemeClr val="tx2"/>
                </a:solidFill>
                <a:latin typeface="+mn-ea"/>
                <a:ea typeface="+mn-ea"/>
              </a:endParaRPr>
            </a:p>
          </p:txBody>
        </p:sp>
      </p:grpSp>
      <p:grpSp>
        <p:nvGrpSpPr>
          <p:cNvPr id="41" name="组合 40"/>
          <p:cNvGrpSpPr/>
          <p:nvPr/>
        </p:nvGrpSpPr>
        <p:grpSpPr>
          <a:xfrm>
            <a:off x="5197068" y="1521065"/>
            <a:ext cx="517088"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ea typeface="+mn-ea"/>
                </a:rPr>
                <a:t>2</a:t>
              </a:r>
              <a:endParaRPr lang="zh-CN" altLang="en-US" sz="2400" dirty="0">
                <a:solidFill>
                  <a:schemeClr val="tx2"/>
                </a:solidFill>
                <a:latin typeface="+mn-ea"/>
                <a:ea typeface="+mn-ea"/>
              </a:endParaRPr>
            </a:p>
          </p:txBody>
        </p:sp>
      </p:grpSp>
      <p:grpSp>
        <p:nvGrpSpPr>
          <p:cNvPr id="59" name="组合 58"/>
          <p:cNvGrpSpPr/>
          <p:nvPr/>
        </p:nvGrpSpPr>
        <p:grpSpPr>
          <a:xfrm>
            <a:off x="8602420" y="1521065"/>
            <a:ext cx="517088"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ea typeface="+mn-ea"/>
                </a:rPr>
                <a:t>3</a:t>
              </a:r>
              <a:endParaRPr lang="zh-CN" altLang="en-US" sz="2400" dirty="0">
                <a:solidFill>
                  <a:schemeClr val="tx2"/>
                </a:solidFill>
                <a:latin typeface="+mn-ea"/>
                <a:ea typeface="+mn-ea"/>
              </a:endParaRPr>
            </a:p>
          </p:txBody>
        </p:sp>
      </p:grpSp>
    </p:spTree>
    <p:extLst>
      <p:ext uri="{BB962C8B-B14F-4D97-AF65-F5344CB8AC3E}">
        <p14:creationId xmlns:p14="http://schemas.microsoft.com/office/powerpoint/2010/main" val="1834913028"/>
      </p:ext>
    </p:extLst>
  </p:cSld>
  <p:clrMapOvr>
    <a:masterClrMapping/>
  </p:clrMapOvr>
  <p:transition spd="slow" advTm="315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18"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27"/>
            <a:ext cx="4668488" cy="528215"/>
          </a:xfrm>
          <a:prstGeom prst="rect">
            <a:avLst/>
          </a:prstGeom>
          <a:solidFill>
            <a:schemeClr val="tx1"/>
          </a:solidFill>
          <a:ln>
            <a:noFill/>
          </a:ln>
        </p:spPr>
        <p:txBody>
          <a:bodyPr wrap="none" anchor="ctr"/>
          <a:lstStyle/>
          <a:p>
            <a:pPr algn="ctr"/>
            <a:r>
              <a:rPr lang="zh-CN" altLang="en-US" sz="2000" dirty="0">
                <a:solidFill>
                  <a:srgbClr val="F8F8F8"/>
                </a:solidFill>
                <a:latin typeface="+mn-ea"/>
                <a:ea typeface="+mn-ea"/>
              </a:rPr>
              <a:t>正面影响因素</a:t>
            </a:r>
          </a:p>
        </p:txBody>
      </p:sp>
      <p:sp>
        <p:nvSpPr>
          <p:cNvPr id="20" name="AutoShape 6"/>
          <p:cNvSpPr>
            <a:spLocks noChangeArrowheads="1"/>
          </p:cNvSpPr>
          <p:nvPr/>
        </p:nvSpPr>
        <p:spPr bwMode="auto">
          <a:xfrm>
            <a:off x="1088790"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
          <p:cNvSpPr>
            <a:spLocks noChangeArrowheads="1"/>
          </p:cNvSpPr>
          <p:nvPr/>
        </p:nvSpPr>
        <p:spPr bwMode="auto">
          <a:xfrm>
            <a:off x="6276252" y="1455427"/>
            <a:ext cx="4668488" cy="528215"/>
          </a:xfrm>
          <a:prstGeom prst="rect">
            <a:avLst/>
          </a:prstGeom>
          <a:solidFill>
            <a:schemeClr val="tx2"/>
          </a:solidFill>
          <a:ln>
            <a:noFill/>
          </a:ln>
        </p:spPr>
        <p:txBody>
          <a:bodyPr wrap="none" anchor="ctr"/>
          <a:lstStyle/>
          <a:p>
            <a:pPr algn="ctr"/>
            <a:r>
              <a:rPr lang="zh-CN" altLang="en-US" sz="2000" dirty="0">
                <a:solidFill>
                  <a:srgbClr val="F8F8F8"/>
                </a:solidFill>
                <a:latin typeface="+mn-ea"/>
                <a:ea typeface="+mn-ea"/>
              </a:rPr>
              <a:t>负面影响因素</a:t>
            </a:r>
          </a:p>
        </p:txBody>
      </p:sp>
      <p:sp>
        <p:nvSpPr>
          <p:cNvPr id="36" name="AutoShape 6"/>
          <p:cNvSpPr>
            <a:spLocks noChangeArrowheads="1"/>
          </p:cNvSpPr>
          <p:nvPr/>
        </p:nvSpPr>
        <p:spPr bwMode="auto">
          <a:xfrm>
            <a:off x="6276252"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38"/>
          <p:cNvSpPr/>
          <p:nvPr/>
        </p:nvSpPr>
        <p:spPr bwMode="auto">
          <a:xfrm>
            <a:off x="2817315" y="4797152"/>
            <a:ext cx="1253378" cy="864096"/>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0" name="矩形 39"/>
          <p:cNvSpPr/>
          <p:nvPr/>
        </p:nvSpPr>
        <p:spPr bwMode="auto">
          <a:xfrm>
            <a:off x="4293841" y="4797152"/>
            <a:ext cx="1253378" cy="864096"/>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矩形 40"/>
          <p:cNvSpPr/>
          <p:nvPr/>
        </p:nvSpPr>
        <p:spPr bwMode="auto">
          <a:xfrm>
            <a:off x="1370653" y="4797152"/>
            <a:ext cx="1253378" cy="864096"/>
          </a:xfrm>
          <a:prstGeom prst="rect">
            <a:avLst/>
          </a:prstGeom>
          <a:blipFill>
            <a:blip r:embed="rId6"/>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2" name="矩形 41"/>
          <p:cNvSpPr/>
          <p:nvPr/>
        </p:nvSpPr>
        <p:spPr bwMode="auto">
          <a:xfrm>
            <a:off x="8017112" y="4797152"/>
            <a:ext cx="1253378" cy="864096"/>
          </a:xfrm>
          <a:prstGeom prst="rect">
            <a:avLst/>
          </a:prstGeom>
          <a:blipFill>
            <a:blip r:embed="rId7"/>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矩形 42"/>
          <p:cNvSpPr/>
          <p:nvPr/>
        </p:nvSpPr>
        <p:spPr bwMode="auto">
          <a:xfrm>
            <a:off x="9493638" y="4797152"/>
            <a:ext cx="1253378" cy="864096"/>
          </a:xfrm>
          <a:prstGeom prst="rect">
            <a:avLst/>
          </a:prstGeom>
          <a:blipFill>
            <a:blip r:embed="rId8"/>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矩形 43"/>
          <p:cNvSpPr/>
          <p:nvPr/>
        </p:nvSpPr>
        <p:spPr bwMode="auto">
          <a:xfrm>
            <a:off x="6570450" y="4797152"/>
            <a:ext cx="1253378" cy="864096"/>
          </a:xfrm>
          <a:prstGeom prst="rect">
            <a:avLst/>
          </a:prstGeom>
          <a:blipFill>
            <a:blip r:embed="rId9"/>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22" name="圆角矩形 21"/>
          <p:cNvSpPr/>
          <p:nvPr/>
        </p:nvSpPr>
        <p:spPr bwMode="auto">
          <a:xfrm>
            <a:off x="1352945" y="1222558"/>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nvGrpSpPr>
          <p:cNvPr id="23" name="组合 22"/>
          <p:cNvGrpSpPr/>
          <p:nvPr/>
        </p:nvGrpSpPr>
        <p:grpSpPr>
          <a:xfrm rot="5400000">
            <a:off x="6990764" y="2659546"/>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26" name="组合 25"/>
          <p:cNvGrpSpPr/>
          <p:nvPr/>
        </p:nvGrpSpPr>
        <p:grpSpPr>
          <a:xfrm rot="5400000">
            <a:off x="3816681" y="2659546"/>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29" name="组合 28"/>
          <p:cNvGrpSpPr/>
          <p:nvPr/>
        </p:nvGrpSpPr>
        <p:grpSpPr>
          <a:xfrm>
            <a:off x="5397826"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32" name="组合 31"/>
          <p:cNvGrpSpPr/>
          <p:nvPr/>
        </p:nvGrpSpPr>
        <p:grpSpPr>
          <a:xfrm>
            <a:off x="5397826"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35" name="矩形 34"/>
          <p:cNvSpPr/>
          <p:nvPr/>
        </p:nvSpPr>
        <p:spPr bwMode="auto">
          <a:xfrm rot="2700000">
            <a:off x="5278471" y="3015963"/>
            <a:ext cx="1535238"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6" name="TextBox 35"/>
          <p:cNvSpPr txBox="1"/>
          <p:nvPr/>
        </p:nvSpPr>
        <p:spPr>
          <a:xfrm>
            <a:off x="5697276" y="1844824"/>
            <a:ext cx="800219" cy="461665"/>
          </a:xfrm>
          <a:prstGeom prst="rect">
            <a:avLst/>
          </a:prstGeom>
          <a:noFill/>
        </p:spPr>
        <p:txBody>
          <a:bodyPr wrap="none" rtlCol="0">
            <a:spAutoFit/>
          </a:bodyPr>
          <a:lstStyle/>
          <a:p>
            <a:r>
              <a:rPr lang="zh-CN" altLang="en-US" sz="2400" dirty="0">
                <a:latin typeface="+mn-ea"/>
                <a:ea typeface="+mn-ea"/>
              </a:rPr>
              <a:t>威胁</a:t>
            </a:r>
          </a:p>
        </p:txBody>
      </p:sp>
      <p:sp>
        <p:nvSpPr>
          <p:cNvPr id="37" name="TextBox 36"/>
          <p:cNvSpPr txBox="1"/>
          <p:nvPr/>
        </p:nvSpPr>
        <p:spPr>
          <a:xfrm>
            <a:off x="5697276" y="5409084"/>
            <a:ext cx="800219" cy="461665"/>
          </a:xfrm>
          <a:prstGeom prst="rect">
            <a:avLst/>
          </a:prstGeom>
          <a:noFill/>
        </p:spPr>
        <p:txBody>
          <a:bodyPr wrap="none" rtlCol="0">
            <a:spAutoFit/>
          </a:bodyPr>
          <a:lstStyle/>
          <a:p>
            <a:r>
              <a:rPr lang="zh-CN" altLang="en-US" sz="2400" dirty="0">
                <a:latin typeface="+mn-ea"/>
                <a:ea typeface="+mn-ea"/>
              </a:rPr>
              <a:t>机会</a:t>
            </a:r>
          </a:p>
        </p:txBody>
      </p:sp>
      <p:sp>
        <p:nvSpPr>
          <p:cNvPr id="38" name="TextBox 37"/>
          <p:cNvSpPr txBox="1"/>
          <p:nvPr/>
        </p:nvSpPr>
        <p:spPr>
          <a:xfrm>
            <a:off x="3716076" y="3567584"/>
            <a:ext cx="800219" cy="461665"/>
          </a:xfrm>
          <a:prstGeom prst="rect">
            <a:avLst/>
          </a:prstGeom>
          <a:noFill/>
        </p:spPr>
        <p:txBody>
          <a:bodyPr wrap="none" rtlCol="0">
            <a:spAutoFit/>
          </a:bodyPr>
          <a:lstStyle/>
          <a:p>
            <a:r>
              <a:rPr lang="zh-CN" altLang="en-US" sz="2400" dirty="0">
                <a:latin typeface="+mn-ea"/>
                <a:ea typeface="+mn-ea"/>
              </a:rPr>
              <a:t>优势</a:t>
            </a:r>
          </a:p>
        </p:txBody>
      </p:sp>
      <p:sp>
        <p:nvSpPr>
          <p:cNvPr id="39" name="TextBox 38"/>
          <p:cNvSpPr txBox="1"/>
          <p:nvPr/>
        </p:nvSpPr>
        <p:spPr>
          <a:xfrm>
            <a:off x="7589576" y="3567584"/>
            <a:ext cx="800219" cy="461665"/>
          </a:xfrm>
          <a:prstGeom prst="rect">
            <a:avLst/>
          </a:prstGeom>
          <a:noFill/>
        </p:spPr>
        <p:txBody>
          <a:bodyPr wrap="none" rtlCol="0">
            <a:spAutoFit/>
          </a:bodyPr>
          <a:lstStyle/>
          <a:p>
            <a:r>
              <a:rPr lang="zh-CN" altLang="en-US" sz="2400" dirty="0">
                <a:latin typeface="+mn-ea"/>
                <a:ea typeface="+mn-ea"/>
              </a:rPr>
              <a:t>劣势</a:t>
            </a:r>
          </a:p>
        </p:txBody>
      </p:sp>
      <p:sp>
        <p:nvSpPr>
          <p:cNvPr id="40" name="TextBox 39"/>
          <p:cNvSpPr txBox="1"/>
          <p:nvPr/>
        </p:nvSpPr>
        <p:spPr>
          <a:xfrm>
            <a:off x="5388377" y="3523074"/>
            <a:ext cx="1315425" cy="553998"/>
          </a:xfrm>
          <a:prstGeom prst="rect">
            <a:avLst/>
          </a:prstGeom>
          <a:noFill/>
        </p:spPr>
        <p:txBody>
          <a:bodyPr wrap="none" rtlCol="0">
            <a:spAutoFit/>
          </a:bodyPr>
          <a:lstStyle/>
          <a:p>
            <a:r>
              <a:rPr lang="en-US" altLang="zh-CN" sz="3000" dirty="0">
                <a:solidFill>
                  <a:srgbClr val="F8F8F8"/>
                </a:solidFill>
                <a:latin typeface="+mn-ea"/>
                <a:ea typeface="+mn-ea"/>
              </a:rPr>
              <a:t>SWOT</a:t>
            </a:r>
            <a:endParaRPr lang="zh-CN" altLang="en-US" sz="3000" dirty="0">
              <a:solidFill>
                <a:srgbClr val="F8F8F8"/>
              </a:solidFill>
              <a:latin typeface="+mn-ea"/>
              <a:ea typeface="+mn-ea"/>
            </a:endParaRPr>
          </a:p>
        </p:txBody>
      </p:sp>
      <p:sp>
        <p:nvSpPr>
          <p:cNvPr id="41" name="TextBox 40"/>
          <p:cNvSpPr txBox="1"/>
          <p:nvPr/>
        </p:nvSpPr>
        <p:spPr>
          <a:xfrm>
            <a:off x="1576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8"/>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TextBox 42"/>
          <p:cNvSpPr txBox="1"/>
          <p:nvPr/>
        </p:nvSpPr>
        <p:spPr>
          <a:xfrm>
            <a:off x="7799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5"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5" name="TextBox 44"/>
          <p:cNvSpPr txBox="1"/>
          <p:nvPr/>
        </p:nvSpPr>
        <p:spPr>
          <a:xfrm>
            <a:off x="1576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7" name="TextBox 46"/>
          <p:cNvSpPr txBox="1"/>
          <p:nvPr/>
        </p:nvSpPr>
        <p:spPr>
          <a:xfrm>
            <a:off x="7799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3" y="2165425"/>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TextBox 6"/>
          <p:cNvSpPr txBox="1"/>
          <p:nvPr/>
        </p:nvSpPr>
        <p:spPr>
          <a:xfrm>
            <a:off x="4187055" y="2399272"/>
            <a:ext cx="4935661"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一、前阶段工作回顾</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6" y="2360063"/>
            <a:ext cx="2093913"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1" y="3212599"/>
            <a:ext cx="1134920" cy="400110"/>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概述</a:t>
              </a:r>
            </a:p>
          </p:txBody>
        </p:sp>
      </p:grpSp>
      <p:grpSp>
        <p:nvGrpSpPr>
          <p:cNvPr id="20" name="组合 19"/>
          <p:cNvGrpSpPr/>
          <p:nvPr/>
        </p:nvGrpSpPr>
        <p:grpSpPr>
          <a:xfrm>
            <a:off x="4010151" y="3620150"/>
            <a:ext cx="2673803" cy="400110"/>
            <a:chOff x="3276600" y="3624263"/>
            <a:chExt cx="213546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各项计划完成情况</a:t>
              </a: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与去年同期比较</a:t>
              </a:r>
            </a:p>
          </p:txBody>
        </p:sp>
      </p:grpSp>
      <p:grpSp>
        <p:nvGrpSpPr>
          <p:cNvPr id="29" name="组合 28"/>
          <p:cNvGrpSpPr/>
          <p:nvPr/>
        </p:nvGrpSpPr>
        <p:grpSpPr>
          <a:xfrm>
            <a:off x="7385967"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重点工作完成情况</a:t>
              </a:r>
            </a:p>
          </p:txBody>
        </p:sp>
      </p:grpSp>
      <p:grpSp>
        <p:nvGrpSpPr>
          <p:cNvPr id="34" name="组合 33"/>
          <p:cNvGrpSpPr/>
          <p:nvPr/>
        </p:nvGrpSpPr>
        <p:grpSpPr>
          <a:xfrm>
            <a:off x="7385967" y="3639140"/>
            <a:ext cx="2160842" cy="400110"/>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团队建设情况</a:t>
              </a:r>
            </a:p>
          </p:txBody>
        </p:sp>
      </p:grpSp>
      <p:grpSp>
        <p:nvGrpSpPr>
          <p:cNvPr id="40" name="组合 39"/>
          <p:cNvGrpSpPr/>
          <p:nvPr/>
        </p:nvGrpSpPr>
        <p:grpSpPr>
          <a:xfrm>
            <a:off x="7385968" y="4043434"/>
            <a:ext cx="2160842" cy="400110"/>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培训学习情况</a:t>
              </a: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29" y="3271826"/>
            <a:ext cx="1647881" cy="400110"/>
            <a:chOff x="3276600" y="3624263"/>
            <a:chExt cx="1316101"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总体思路</a:t>
              </a:r>
            </a:p>
          </p:txBody>
        </p:sp>
      </p:grpSp>
      <p:grpSp>
        <p:nvGrpSpPr>
          <p:cNvPr id="47" name="组合 46"/>
          <p:cNvGrpSpPr/>
          <p:nvPr/>
        </p:nvGrpSpPr>
        <p:grpSpPr>
          <a:xfrm>
            <a:off x="7370869" y="3925034"/>
            <a:ext cx="1647881" cy="400110"/>
            <a:chOff x="3276600" y="3624263"/>
            <a:chExt cx="1316101"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保障措施</a:t>
              </a:r>
            </a:p>
          </p:txBody>
        </p:sp>
      </p:grpSp>
      <p:grpSp>
        <p:nvGrpSpPr>
          <p:cNvPr id="52" name="组合 51"/>
          <p:cNvGrpSpPr/>
          <p:nvPr/>
        </p:nvGrpSpPr>
        <p:grpSpPr>
          <a:xfrm>
            <a:off x="4274533" y="3939531"/>
            <a:ext cx="1647882" cy="400110"/>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具体目标</a:t>
              </a:r>
            </a:p>
          </p:txBody>
        </p:sp>
      </p:grpSp>
      <p:grpSp>
        <p:nvGrpSpPr>
          <p:cNvPr id="57" name="组合 56"/>
          <p:cNvGrpSpPr/>
          <p:nvPr/>
        </p:nvGrpSpPr>
        <p:grpSpPr>
          <a:xfrm>
            <a:off x="7370869" y="3280479"/>
            <a:ext cx="1647881" cy="400110"/>
            <a:chOff x="3276600" y="3624263"/>
            <a:chExt cx="1316101"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完成方法</a:t>
              </a:r>
            </a:p>
          </p:txBody>
        </p:sp>
      </p:grpSp>
      <p:grpSp>
        <p:nvGrpSpPr>
          <p:cNvPr id="36" name="组合 35"/>
          <p:cNvGrpSpPr>
            <a:grpSpLocks noChangeAspect="1"/>
          </p:cNvGrpSpPr>
          <p:nvPr/>
        </p:nvGrpSpPr>
        <p:grpSpPr>
          <a:xfrm>
            <a:off x="1420951"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val="1395071869"/>
      </p:ext>
    </p:extLst>
  </p:cSld>
  <p:clrMapOvr>
    <a:masterClrMapping/>
  </p:clrMapOvr>
  <mc:AlternateContent xmlns:mc="http://schemas.openxmlformats.org/markup-compatibility/2006" xmlns:p14="http://schemas.microsoft.com/office/powerpoint/2010/main">
    <mc:Choice Requires="p14">
      <p:transition spd="slow" p14:dur="1200" advTm="6112">
        <p14:flip dir="r"/>
      </p:transition>
    </mc:Choice>
    <mc:Fallback xmlns="">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总体思路</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等腰三角形 8"/>
          <p:cNvSpPr>
            <a:spLocks noChangeArrowheads="1"/>
          </p:cNvSpPr>
          <p:nvPr/>
        </p:nvSpPr>
        <p:spPr bwMode="auto">
          <a:xfrm rot="7717980">
            <a:off x="3599657" y="3428206"/>
            <a:ext cx="411162" cy="422275"/>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6" y="3425032"/>
            <a:ext cx="388937" cy="400050"/>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1"/>
            <a:ext cx="431800" cy="44608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0" y="1481138"/>
            <a:ext cx="2101850" cy="2101850"/>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5" y="2108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8"/>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5" y="39878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8"/>
            <a:ext cx="2101850" cy="2101850"/>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5" y="2362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8"/>
            <a:ext cx="2101850" cy="2101850"/>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5" y="41021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1" y="15618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31" name="TextBox 30"/>
          <p:cNvSpPr txBox="1"/>
          <p:nvPr/>
        </p:nvSpPr>
        <p:spPr>
          <a:xfrm>
            <a:off x="1775748" y="1589593"/>
            <a:ext cx="365806" cy="461665"/>
          </a:xfrm>
          <a:prstGeom prst="rect">
            <a:avLst/>
          </a:prstGeom>
          <a:noFill/>
        </p:spPr>
        <p:txBody>
          <a:bodyPr wrap="none" rtlCol="0">
            <a:spAutoFit/>
          </a:bodyPr>
          <a:lstStyle/>
          <a:p>
            <a:r>
              <a:rPr lang="en-US" altLang="zh-CN" sz="2400" dirty="0">
                <a:solidFill>
                  <a:srgbClr val="F8F8F8"/>
                </a:solidFill>
                <a:latin typeface="+mn-ea"/>
                <a:ea typeface="+mn-ea"/>
              </a:rPr>
              <a:t>1</a:t>
            </a:r>
            <a:endParaRPr lang="zh-CN" altLang="en-US" sz="2400" dirty="0">
              <a:solidFill>
                <a:srgbClr val="F8F8F8"/>
              </a:solidFill>
              <a:latin typeface="+mn-ea"/>
              <a:ea typeface="+mn-ea"/>
            </a:endParaRPr>
          </a:p>
        </p:txBody>
      </p:sp>
      <p:sp>
        <p:nvSpPr>
          <p:cNvPr id="32" name="椭圆 31"/>
          <p:cNvSpPr/>
          <p:nvPr/>
        </p:nvSpPr>
        <p:spPr bwMode="auto">
          <a:xfrm>
            <a:off x="4340797" y="3364277"/>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33" name="TextBox 32"/>
          <p:cNvSpPr txBox="1"/>
          <p:nvPr/>
        </p:nvSpPr>
        <p:spPr>
          <a:xfrm>
            <a:off x="4430884" y="3391988"/>
            <a:ext cx="365806" cy="461665"/>
          </a:xfrm>
          <a:prstGeom prst="rect">
            <a:avLst/>
          </a:prstGeom>
          <a:noFill/>
        </p:spPr>
        <p:txBody>
          <a:bodyPr wrap="none" rtlCol="0">
            <a:spAutoFit/>
          </a:bodyPr>
          <a:lstStyle/>
          <a:p>
            <a:r>
              <a:rPr lang="en-US" altLang="zh-CN" sz="2400" dirty="0">
                <a:solidFill>
                  <a:srgbClr val="F8F8F8"/>
                </a:solidFill>
                <a:latin typeface="+mn-ea"/>
                <a:ea typeface="+mn-ea"/>
              </a:rPr>
              <a:t>2</a:t>
            </a:r>
            <a:endParaRPr lang="zh-CN" altLang="en-US" sz="2400" dirty="0">
              <a:solidFill>
                <a:srgbClr val="F8F8F8"/>
              </a:solidFill>
              <a:latin typeface="+mn-ea"/>
              <a:ea typeface="+mn-ea"/>
            </a:endParaRPr>
          </a:p>
        </p:txBody>
      </p:sp>
      <p:sp>
        <p:nvSpPr>
          <p:cNvPr id="34" name="椭圆 33"/>
          <p:cNvSpPr/>
          <p:nvPr/>
        </p:nvSpPr>
        <p:spPr bwMode="auto">
          <a:xfrm>
            <a:off x="6658094" y="18031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35" name="TextBox 34"/>
          <p:cNvSpPr txBox="1"/>
          <p:nvPr/>
        </p:nvSpPr>
        <p:spPr>
          <a:xfrm>
            <a:off x="6748181" y="1830893"/>
            <a:ext cx="365806" cy="461665"/>
          </a:xfrm>
          <a:prstGeom prst="rect">
            <a:avLst/>
          </a:prstGeom>
          <a:noFill/>
        </p:spPr>
        <p:txBody>
          <a:bodyPr wrap="none" rtlCol="0">
            <a:spAutoFit/>
          </a:bodyPr>
          <a:lstStyle/>
          <a:p>
            <a:r>
              <a:rPr lang="en-US" altLang="zh-CN" sz="2400" dirty="0">
                <a:solidFill>
                  <a:srgbClr val="F8F8F8"/>
                </a:solidFill>
                <a:latin typeface="+mn-ea"/>
                <a:ea typeface="+mn-ea"/>
              </a:rPr>
              <a:t>3</a:t>
            </a:r>
            <a:endParaRPr lang="zh-CN" altLang="en-US" sz="2400" dirty="0">
              <a:solidFill>
                <a:srgbClr val="F8F8F8"/>
              </a:solidFill>
              <a:latin typeface="+mn-ea"/>
              <a:ea typeface="+mn-ea"/>
            </a:endParaRPr>
          </a:p>
        </p:txBody>
      </p:sp>
      <p:sp>
        <p:nvSpPr>
          <p:cNvPr id="36" name="椭圆 35"/>
          <p:cNvSpPr/>
          <p:nvPr/>
        </p:nvSpPr>
        <p:spPr bwMode="auto">
          <a:xfrm>
            <a:off x="9110662" y="3578444"/>
            <a:ext cx="517088"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37" name="TextBox 36"/>
          <p:cNvSpPr txBox="1"/>
          <p:nvPr/>
        </p:nvSpPr>
        <p:spPr>
          <a:xfrm>
            <a:off x="9200749" y="3606155"/>
            <a:ext cx="365806" cy="461665"/>
          </a:xfrm>
          <a:prstGeom prst="rect">
            <a:avLst/>
          </a:prstGeom>
          <a:noFill/>
        </p:spPr>
        <p:txBody>
          <a:bodyPr wrap="none" rtlCol="0">
            <a:spAutoFit/>
          </a:bodyPr>
          <a:lstStyle/>
          <a:p>
            <a:r>
              <a:rPr lang="en-US" altLang="zh-CN" sz="2400" dirty="0">
                <a:solidFill>
                  <a:srgbClr val="F8F8F8"/>
                </a:solidFill>
                <a:latin typeface="+mn-ea"/>
                <a:ea typeface="+mn-ea"/>
              </a:rPr>
              <a:t>4</a:t>
            </a:r>
            <a:endParaRPr lang="zh-CN" altLang="en-US" sz="2400" dirty="0">
              <a:solidFill>
                <a:srgbClr val="F8F8F8"/>
              </a:solidFill>
              <a:latin typeface="+mn-ea"/>
              <a:ea typeface="+mn-ea"/>
            </a:endParaRPr>
          </a:p>
        </p:txBody>
      </p:sp>
      <p:sp>
        <p:nvSpPr>
          <p:cNvPr id="2" name="椭圆 1"/>
          <p:cNvSpPr/>
          <p:nvPr/>
        </p:nvSpPr>
        <p:spPr bwMode="auto">
          <a:xfrm>
            <a:off x="1273845" y="4221088"/>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 name="椭圆 37"/>
          <p:cNvSpPr/>
          <p:nvPr/>
        </p:nvSpPr>
        <p:spPr bwMode="auto">
          <a:xfrm>
            <a:off x="3882372" y="1675573"/>
            <a:ext cx="1156353" cy="1156353"/>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9" name="椭圆 38"/>
          <p:cNvSpPr/>
          <p:nvPr/>
        </p:nvSpPr>
        <p:spPr bwMode="auto">
          <a:xfrm>
            <a:off x="5291732" y="2440807"/>
            <a:ext cx="411110" cy="41111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0" name="椭圆 39"/>
          <p:cNvSpPr/>
          <p:nvPr/>
        </p:nvSpPr>
        <p:spPr bwMode="auto">
          <a:xfrm>
            <a:off x="2862430" y="3832878"/>
            <a:ext cx="411110" cy="41111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椭圆 40"/>
          <p:cNvSpPr/>
          <p:nvPr/>
        </p:nvSpPr>
        <p:spPr bwMode="auto">
          <a:xfrm>
            <a:off x="1875359" y="3794806"/>
            <a:ext cx="271290" cy="27129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2" name="椭圆 41"/>
          <p:cNvSpPr/>
          <p:nvPr/>
        </p:nvSpPr>
        <p:spPr bwMode="auto">
          <a:xfrm>
            <a:off x="6931084" y="4525962"/>
            <a:ext cx="1829621" cy="1829621"/>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椭圆 42"/>
          <p:cNvSpPr/>
          <p:nvPr/>
        </p:nvSpPr>
        <p:spPr bwMode="auto">
          <a:xfrm>
            <a:off x="9864835" y="244780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椭圆 43"/>
          <p:cNvSpPr/>
          <p:nvPr/>
        </p:nvSpPr>
        <p:spPr bwMode="auto">
          <a:xfrm>
            <a:off x="9086913" y="2841780"/>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5" name="椭圆 44"/>
          <p:cNvSpPr/>
          <p:nvPr/>
        </p:nvSpPr>
        <p:spPr bwMode="auto">
          <a:xfrm>
            <a:off x="8934058" y="1735138"/>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6" name="椭圆 45"/>
          <p:cNvSpPr/>
          <p:nvPr/>
        </p:nvSpPr>
        <p:spPr bwMode="auto">
          <a:xfrm>
            <a:off x="6738981" y="407001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7" name="椭圆 46"/>
          <p:cNvSpPr/>
          <p:nvPr/>
        </p:nvSpPr>
        <p:spPr bwMode="auto">
          <a:xfrm>
            <a:off x="6547705" y="4830842"/>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 name="椭圆 47"/>
          <p:cNvSpPr/>
          <p:nvPr/>
        </p:nvSpPr>
        <p:spPr bwMode="auto">
          <a:xfrm>
            <a:off x="10820178" y="5914335"/>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02109017"/>
      </p:ext>
    </p:extLst>
  </p:cSld>
  <p:clrMapOvr>
    <a:masterClrMapping/>
  </p:clrMapOvr>
  <mc:AlternateContent xmlns:mc="http://schemas.openxmlformats.org/markup-compatibility/2006" xmlns:p14="http://schemas.microsoft.com/office/powerpoint/2010/main">
    <mc:Choice Requires="p14">
      <p:transition spd="slow" p14:dur="1200" advTm="10741">
        <p14:prism/>
      </p:transition>
    </mc:Choice>
    <mc:Fallback xmlns="">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具体目标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7" name="AutoShape 593"/>
          <p:cNvSpPr>
            <a:spLocks noChangeArrowheads="1"/>
          </p:cNvSpPr>
          <p:nvPr/>
        </p:nvSpPr>
        <p:spPr bwMode="auto">
          <a:xfrm rot="10800000" flipH="1" flipV="1">
            <a:off x="2622739"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2"/>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a:solidFill>
                  <a:srgbClr val="F8F8F8"/>
                </a:solidFill>
                <a:latin typeface="+mn-ea"/>
                <a:ea typeface="+mn-ea"/>
              </a:rPr>
              <a:t>初步</a:t>
            </a:r>
            <a:endParaRPr lang="en-US" altLang="zh-CN" sz="2000" dirty="0">
              <a:solidFill>
                <a:srgbClr val="F8F8F8"/>
              </a:solidFill>
              <a:latin typeface="+mn-ea"/>
              <a:ea typeface="+mn-ea"/>
            </a:endParaRPr>
          </a:p>
          <a:p>
            <a:pPr algn="ctr"/>
            <a:r>
              <a:rPr lang="zh-CN" altLang="en-US" sz="2000" dirty="0">
                <a:solidFill>
                  <a:srgbClr val="F8F8F8"/>
                </a:solidFill>
                <a:latin typeface="+mn-ea"/>
                <a:ea typeface="+mn-ea"/>
              </a:rPr>
              <a:t>目标</a:t>
            </a: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3" y="3838698"/>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3" y="5009295"/>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5" y="2564904"/>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5"/>
            <a:ext cx="4756081"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6"/>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3" y="1484784"/>
            <a:ext cx="468052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cxnSp>
        <p:nvCxnSpPr>
          <p:cNvPr id="18" name="直接连接符 17"/>
          <p:cNvCxnSpPr>
            <a:stCxn id="21" idx="7"/>
            <a:endCxn id="16" idx="1"/>
          </p:cNvCxnSpPr>
          <p:nvPr/>
        </p:nvCxnSpPr>
        <p:spPr bwMode="auto">
          <a:xfrm flipV="1">
            <a:off x="4877298" y="1892294"/>
            <a:ext cx="958008" cy="1369150"/>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2"/>
            <a:ext cx="854651" cy="397398"/>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0" y="4194206"/>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8"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a:solidFill>
                  <a:srgbClr val="F8F8F8"/>
                </a:solidFill>
                <a:latin typeface="+mn-ea"/>
                <a:ea typeface="+mn-ea"/>
              </a:rPr>
              <a:t>进一步目标</a:t>
            </a:r>
          </a:p>
        </p:txBody>
      </p:sp>
      <p:cxnSp>
        <p:nvCxnSpPr>
          <p:cNvPr id="26" name="直接连接符 25"/>
          <p:cNvCxnSpPr/>
          <p:nvPr/>
        </p:nvCxnSpPr>
        <p:spPr bwMode="auto">
          <a:xfrm>
            <a:off x="4877298" y="4281277"/>
            <a:ext cx="958008"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cxnSp>
        <p:nvCxnSpPr>
          <p:cNvPr id="23" name="直接箭头连接符 22"/>
          <p:cNvCxnSpPr/>
          <p:nvPr/>
        </p:nvCxnSpPr>
        <p:spPr>
          <a:xfrm flipV="1">
            <a:off x="1746836" y="1566424"/>
            <a:ext cx="2" cy="4477250"/>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a:xfrm>
            <a:off x="1747497" y="6043673"/>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组合 28"/>
          <p:cNvGrpSpPr/>
          <p:nvPr/>
        </p:nvGrpSpPr>
        <p:grpSpPr>
          <a:xfrm>
            <a:off x="2033249" y="4758561"/>
            <a:ext cx="1851041" cy="785818"/>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STEP 1</a:t>
              </a:r>
              <a:endParaRPr lang="zh-CN" altLang="en-US" sz="2400" dirty="0">
                <a:solidFill>
                  <a:srgbClr val="F8F8F8"/>
                </a:solidFill>
              </a:endParaRPr>
            </a:p>
          </p:txBody>
        </p:sp>
      </p:grpSp>
      <p:sp>
        <p:nvSpPr>
          <p:cNvPr id="32" name="矩形 87"/>
          <p:cNvSpPr>
            <a:spLocks noChangeArrowheads="1"/>
          </p:cNvSpPr>
          <p:nvPr/>
        </p:nvSpPr>
        <p:spPr bwMode="auto">
          <a:xfrm>
            <a:off x="2176125" y="2655798"/>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p:txBody>
      </p:sp>
      <p:grpSp>
        <p:nvGrpSpPr>
          <p:cNvPr id="33" name="组合 32"/>
          <p:cNvGrpSpPr/>
          <p:nvPr/>
        </p:nvGrpSpPr>
        <p:grpSpPr>
          <a:xfrm>
            <a:off x="4254293" y="3932366"/>
            <a:ext cx="1851041" cy="785818"/>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STEP</a:t>
              </a:r>
              <a:r>
                <a:rPr lang="zh-CN" altLang="en-US" sz="2400" dirty="0">
                  <a:solidFill>
                    <a:srgbClr val="F8F8F8"/>
                  </a:solidFill>
                </a:rPr>
                <a:t> </a:t>
              </a:r>
              <a:r>
                <a:rPr lang="en-US" altLang="zh-CN" sz="2400" dirty="0">
                  <a:solidFill>
                    <a:srgbClr val="F8F8F8"/>
                  </a:solidFill>
                </a:rPr>
                <a:t>2</a:t>
              </a:r>
            </a:p>
          </p:txBody>
        </p:sp>
      </p:grpSp>
      <p:sp>
        <p:nvSpPr>
          <p:cNvPr id="36" name="矩形 87"/>
          <p:cNvSpPr>
            <a:spLocks noChangeArrowheads="1"/>
          </p:cNvSpPr>
          <p:nvPr/>
        </p:nvSpPr>
        <p:spPr bwMode="auto">
          <a:xfrm>
            <a:off x="4390822" y="182960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p:txBody>
      </p:sp>
      <p:cxnSp>
        <p:nvCxnSpPr>
          <p:cNvPr id="37" name="直接连接符 36"/>
          <p:cNvCxnSpPr/>
          <p:nvPr/>
        </p:nvCxnSpPr>
        <p:spPr>
          <a:xfrm flipH="1">
            <a:off x="4154165"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6351532" y="3115487"/>
            <a:ext cx="1851041" cy="785818"/>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a:solidFill>
                    <a:srgbClr val="F8F8F8"/>
                  </a:solidFill>
                </a:rPr>
                <a:t>STEP 3</a:t>
              </a:r>
              <a:endParaRPr lang="zh-CN" altLang="en-US" sz="2400" dirty="0">
                <a:solidFill>
                  <a:srgbClr val="F8F8F8"/>
                </a:solidFill>
              </a:endParaRPr>
            </a:p>
          </p:txBody>
        </p:sp>
      </p:grpSp>
      <p:cxnSp>
        <p:nvCxnSpPr>
          <p:cNvPr id="41" name="直接连接符 40"/>
          <p:cNvCxnSpPr/>
          <p:nvPr/>
        </p:nvCxnSpPr>
        <p:spPr>
          <a:xfrm flipH="1">
            <a:off x="6272159"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2"/>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p:txBody>
      </p:sp>
      <p:grpSp>
        <p:nvGrpSpPr>
          <p:cNvPr id="43" name="组合 42"/>
          <p:cNvGrpSpPr/>
          <p:nvPr/>
        </p:nvGrpSpPr>
        <p:grpSpPr>
          <a:xfrm>
            <a:off x="8495812" y="2258231"/>
            <a:ext cx="1851041" cy="785818"/>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STEP 4</a:t>
              </a:r>
              <a:endParaRPr lang="zh-CN" altLang="en-US" sz="2400" dirty="0">
                <a:solidFill>
                  <a:srgbClr val="F8F8F8"/>
                </a:solidFill>
              </a:endParaRPr>
            </a:p>
          </p:txBody>
        </p:sp>
      </p:grpSp>
      <p:sp>
        <p:nvSpPr>
          <p:cNvPr id="46" name="矩形 87"/>
          <p:cNvSpPr>
            <a:spLocks noChangeArrowheads="1"/>
          </p:cNvSpPr>
          <p:nvPr/>
        </p:nvSpPr>
        <p:spPr bwMode="auto">
          <a:xfrm>
            <a:off x="8632341" y="3084426"/>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点击添加文本</a:t>
            </a:r>
            <a:br>
              <a:rPr lang="en-US" altLang="zh-CN" dirty="0">
                <a:solidFill>
                  <a:schemeClr val="accent1"/>
                </a:solidFill>
                <a:latin typeface="微软雅黑" pitchFamily="34" charset="-122"/>
                <a:ea typeface="微软雅黑" pitchFamily="34" charset="-122"/>
              </a:rPr>
            </a:br>
            <a:r>
              <a:rPr lang="zh-CN" altLang="en-US" dirty="0">
                <a:solidFill>
                  <a:schemeClr val="accent1"/>
                </a:solidFill>
                <a:latin typeface="微软雅黑" pitchFamily="34" charset="-122"/>
                <a:ea typeface="微软雅黑" pitchFamily="34" charset="-122"/>
              </a:rPr>
              <a:t>点击添加文本</a:t>
            </a:r>
          </a:p>
        </p:txBody>
      </p:sp>
      <p:cxnSp>
        <p:nvCxnSpPr>
          <p:cNvPr id="47" name="直接连接符 46"/>
          <p:cNvCxnSpPr/>
          <p:nvPr/>
        </p:nvCxnSpPr>
        <p:spPr>
          <a:xfrm>
            <a:off x="8418027" y="1566424"/>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p:cNvSpPr txBox="1"/>
          <p:nvPr/>
        </p:nvSpPr>
        <p:spPr>
          <a:xfrm>
            <a:off x="1204700" y="1840400"/>
            <a:ext cx="553998" cy="2479396"/>
          </a:xfrm>
          <a:prstGeom prst="rect">
            <a:avLst/>
          </a:prstGeom>
          <a:noFill/>
        </p:spPr>
        <p:txBody>
          <a:bodyPr vert="eaVert" wrap="square" rtlCol="0">
            <a:spAutoFit/>
          </a:bodyPr>
          <a:lstStyle/>
          <a:p>
            <a:r>
              <a:rPr lang="zh-CN" altLang="en-US" sz="2400" dirty="0">
                <a:solidFill>
                  <a:schemeClr val="tx2"/>
                </a:solidFill>
                <a:latin typeface="微软雅黑" pitchFamily="34" charset="-122"/>
                <a:ea typeface="微软雅黑" pitchFamily="34" charset="-122"/>
              </a:rPr>
              <a:t>某某某操作方案</a:t>
            </a:r>
          </a:p>
        </p:txBody>
      </p:sp>
    </p:spTree>
    <p:extLst>
      <p:ext uri="{BB962C8B-B14F-4D97-AF65-F5344CB8AC3E}">
        <p14:creationId xmlns:p14="http://schemas.microsoft.com/office/powerpoint/2010/main"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971600" y="1152444"/>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971600" y="4413578"/>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0472" y="1152444"/>
            <a:ext cx="6777746"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grpSp>
        <p:nvGrpSpPr>
          <p:cNvPr id="11" name="组合 10"/>
          <p:cNvGrpSpPr/>
          <p:nvPr/>
        </p:nvGrpSpPr>
        <p:grpSpPr>
          <a:xfrm>
            <a:off x="4360472" y="2785358"/>
            <a:ext cx="6777746"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grpSp>
        <p:nvGrpSpPr>
          <p:cNvPr id="14" name="组合 13"/>
          <p:cNvGrpSpPr/>
          <p:nvPr/>
        </p:nvGrpSpPr>
        <p:grpSpPr>
          <a:xfrm>
            <a:off x="4360472" y="4408883"/>
            <a:ext cx="6777746"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971599" y="2785358"/>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49197"/>
      </p:ext>
    </p:extLst>
  </p:cSld>
  <p:clrMapOvr>
    <a:masterClrMapping/>
  </p:clrMapOvr>
  <p:transition spd="slow" advTm="3613">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grpSp>
        <p:nvGrpSpPr>
          <p:cNvPr id="6" name="组合 5"/>
          <p:cNvGrpSpPr/>
          <p:nvPr/>
        </p:nvGrpSpPr>
        <p:grpSpPr>
          <a:xfrm>
            <a:off x="2700263"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5" y="2202834"/>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1"/>
              <a:ext cx="470000" cy="646331"/>
            </a:xfrm>
            <a:prstGeom prst="rect">
              <a:avLst/>
            </a:prstGeom>
            <a:grpFill/>
          </p:spPr>
          <p:txBody>
            <a:bodyPr wrap="none" rtlCol="0">
              <a:spAutoFit/>
            </a:bodyPr>
            <a:lstStyle/>
            <a:p>
              <a:r>
                <a:rPr lang="en-US" altLang="zh-CN" sz="3600" b="1" dirty="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5" y="3972896"/>
            <a:ext cx="1046162" cy="1020762"/>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2" y="3986585"/>
              <a:ext cx="470000" cy="646331"/>
            </a:xfrm>
            <a:prstGeom prst="rect">
              <a:avLst/>
            </a:prstGeom>
            <a:grpFill/>
          </p:spPr>
          <p:txBody>
            <a:bodyPr wrap="none" rtlCol="0">
              <a:spAutoFit/>
            </a:bodyPr>
            <a:lstStyle/>
            <a:p>
              <a:r>
                <a:rPr lang="en-US" altLang="zh-CN" sz="3600" b="1" dirty="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4"/>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3"/>
              <a:ext cx="470000" cy="646331"/>
            </a:xfrm>
            <a:prstGeom prst="rect">
              <a:avLst/>
            </a:prstGeom>
            <a:grpFill/>
          </p:spPr>
          <p:txBody>
            <a:bodyPr wrap="none" rtlCol="0">
              <a:spAutoFit/>
            </a:bodyPr>
            <a:lstStyle/>
            <a:p>
              <a:r>
                <a:rPr lang="en-US" altLang="zh-CN" sz="3600" b="1" dirty="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4"/>
            <a:ext cx="1046162" cy="1020762"/>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1"/>
            </a:xfrm>
            <a:prstGeom prst="rect">
              <a:avLst/>
            </a:prstGeom>
            <a:grpFill/>
          </p:spPr>
          <p:txBody>
            <a:bodyPr wrap="none" rtlCol="0">
              <a:spAutoFit/>
            </a:bodyPr>
            <a:lstStyle/>
            <a:p>
              <a:r>
                <a:rPr lang="en-US" altLang="zh-CN" sz="3600" b="1" dirty="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1" y="1867713"/>
            <a:ext cx="2016224" cy="950671"/>
            <a:chOff x="6328921" y="1657550"/>
            <a:chExt cx="2016224" cy="950671"/>
          </a:xfrm>
        </p:grpSpPr>
        <p:sp>
          <p:nvSpPr>
            <p:cNvPr id="26" name="TextBox 25"/>
            <p:cNvSpPr txBox="1"/>
            <p:nvPr/>
          </p:nvSpPr>
          <p:spPr>
            <a:xfrm>
              <a:off x="6328921" y="1657550"/>
              <a:ext cx="1107996" cy="369332"/>
            </a:xfrm>
            <a:prstGeom prst="rect">
              <a:avLst/>
            </a:prstGeom>
            <a:noFill/>
          </p:spPr>
          <p:txBody>
            <a:bodyPr wrap="none" rtlCol="0">
              <a:spAutoFit/>
            </a:bodyPr>
            <a:lstStyle/>
            <a:p>
              <a:r>
                <a:rPr lang="zh-CN" altLang="en-US" b="1" dirty="0">
                  <a:solidFill>
                    <a:schemeClr val="tx2"/>
                  </a:solidFill>
                  <a:latin typeface="+mj-ea"/>
                  <a:ea typeface="+mj-ea"/>
                </a:rPr>
                <a:t>统一思想</a:t>
              </a:r>
            </a:p>
          </p:txBody>
        </p:sp>
        <p:sp>
          <p:nvSpPr>
            <p:cNvPr id="29" name="TextBox 28"/>
            <p:cNvSpPr txBox="1"/>
            <p:nvPr/>
          </p:nvSpPr>
          <p:spPr>
            <a:xfrm>
              <a:off x="6328921" y="2023446"/>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0" name="组合 29"/>
          <p:cNvGrpSpPr/>
          <p:nvPr/>
        </p:nvGrpSpPr>
        <p:grpSpPr>
          <a:xfrm>
            <a:off x="9309627" y="1867713"/>
            <a:ext cx="2016224" cy="950671"/>
            <a:chOff x="9309627" y="1657550"/>
            <a:chExt cx="2016224" cy="950671"/>
          </a:xfrm>
        </p:grpSpPr>
        <p:sp>
          <p:nvSpPr>
            <p:cNvPr id="31" name="TextBox 30"/>
            <p:cNvSpPr txBox="1"/>
            <p:nvPr/>
          </p:nvSpPr>
          <p:spPr>
            <a:xfrm>
              <a:off x="9309627" y="1657550"/>
              <a:ext cx="1107996" cy="369332"/>
            </a:xfrm>
            <a:prstGeom prst="rect">
              <a:avLst/>
            </a:prstGeom>
            <a:noFill/>
          </p:spPr>
          <p:txBody>
            <a:bodyPr wrap="none" rtlCol="0">
              <a:spAutoFit/>
            </a:bodyPr>
            <a:lstStyle/>
            <a:p>
              <a:r>
                <a:rPr lang="zh-CN" altLang="en-US" b="1" dirty="0">
                  <a:solidFill>
                    <a:schemeClr val="tx2"/>
                  </a:solidFill>
                  <a:latin typeface="+mj-ea"/>
                  <a:ea typeface="+mj-ea"/>
                </a:rPr>
                <a:t>分解计划</a:t>
              </a:r>
            </a:p>
          </p:txBody>
        </p:sp>
        <p:sp>
          <p:nvSpPr>
            <p:cNvPr id="32" name="TextBox 31"/>
            <p:cNvSpPr txBox="1"/>
            <p:nvPr/>
          </p:nvSpPr>
          <p:spPr>
            <a:xfrm>
              <a:off x="9309627" y="2023446"/>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3" name="组合 32"/>
          <p:cNvGrpSpPr/>
          <p:nvPr/>
        </p:nvGrpSpPr>
        <p:grpSpPr>
          <a:xfrm>
            <a:off x="6328921" y="3340253"/>
            <a:ext cx="2016224" cy="950671"/>
            <a:chOff x="6328921" y="3130090"/>
            <a:chExt cx="2016224" cy="950671"/>
          </a:xfrm>
        </p:grpSpPr>
        <p:sp>
          <p:nvSpPr>
            <p:cNvPr id="34" name="TextBox 33"/>
            <p:cNvSpPr txBox="1"/>
            <p:nvPr/>
          </p:nvSpPr>
          <p:spPr>
            <a:xfrm>
              <a:off x="6328921" y="3130090"/>
              <a:ext cx="1107996" cy="369332"/>
            </a:xfrm>
            <a:prstGeom prst="rect">
              <a:avLst/>
            </a:prstGeom>
            <a:noFill/>
          </p:spPr>
          <p:txBody>
            <a:bodyPr wrap="none" rtlCol="0">
              <a:spAutoFit/>
            </a:bodyPr>
            <a:lstStyle/>
            <a:p>
              <a:r>
                <a:rPr lang="zh-CN" altLang="en-US" b="1" dirty="0">
                  <a:solidFill>
                    <a:schemeClr val="tx2"/>
                  </a:solidFill>
                  <a:latin typeface="+mj-ea"/>
                  <a:ea typeface="+mj-ea"/>
                </a:rPr>
                <a:t>人员调度</a:t>
              </a:r>
            </a:p>
          </p:txBody>
        </p:sp>
        <p:sp>
          <p:nvSpPr>
            <p:cNvPr id="35" name="TextBox 34"/>
            <p:cNvSpPr txBox="1"/>
            <p:nvPr/>
          </p:nvSpPr>
          <p:spPr>
            <a:xfrm>
              <a:off x="6328921" y="3495986"/>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6" name="组合 35"/>
          <p:cNvGrpSpPr/>
          <p:nvPr/>
        </p:nvGrpSpPr>
        <p:grpSpPr>
          <a:xfrm>
            <a:off x="9309627" y="3340253"/>
            <a:ext cx="2016224" cy="950671"/>
            <a:chOff x="9309627" y="3130090"/>
            <a:chExt cx="2016224" cy="950671"/>
          </a:xfrm>
        </p:grpSpPr>
        <p:sp>
          <p:nvSpPr>
            <p:cNvPr id="37" name="TextBox 36"/>
            <p:cNvSpPr txBox="1"/>
            <p:nvPr/>
          </p:nvSpPr>
          <p:spPr>
            <a:xfrm>
              <a:off x="9309627" y="3130090"/>
              <a:ext cx="1107996" cy="369332"/>
            </a:xfrm>
            <a:prstGeom prst="rect">
              <a:avLst/>
            </a:prstGeom>
            <a:noFill/>
          </p:spPr>
          <p:txBody>
            <a:bodyPr wrap="none" rtlCol="0">
              <a:spAutoFit/>
            </a:bodyPr>
            <a:lstStyle/>
            <a:p>
              <a:r>
                <a:rPr lang="zh-CN" altLang="en-US" b="1" dirty="0">
                  <a:solidFill>
                    <a:schemeClr val="tx2"/>
                  </a:solidFill>
                  <a:latin typeface="+mj-ea"/>
                  <a:ea typeface="+mj-ea"/>
                </a:rPr>
                <a:t>资金保障</a:t>
              </a:r>
            </a:p>
          </p:txBody>
        </p:sp>
        <p:sp>
          <p:nvSpPr>
            <p:cNvPr id="38" name="TextBox 37"/>
            <p:cNvSpPr txBox="1"/>
            <p:nvPr/>
          </p:nvSpPr>
          <p:spPr>
            <a:xfrm>
              <a:off x="9309627" y="3495986"/>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9" name="组合 38"/>
          <p:cNvGrpSpPr/>
          <p:nvPr/>
        </p:nvGrpSpPr>
        <p:grpSpPr>
          <a:xfrm>
            <a:off x="6328921" y="4729666"/>
            <a:ext cx="2016224" cy="950671"/>
            <a:chOff x="6328921" y="4519503"/>
            <a:chExt cx="2016224" cy="950671"/>
          </a:xfrm>
        </p:grpSpPr>
        <p:sp>
          <p:nvSpPr>
            <p:cNvPr id="40" name="TextBox 39"/>
            <p:cNvSpPr txBox="1"/>
            <p:nvPr/>
          </p:nvSpPr>
          <p:spPr>
            <a:xfrm>
              <a:off x="6328921" y="4519503"/>
              <a:ext cx="1107996" cy="369332"/>
            </a:xfrm>
            <a:prstGeom prst="rect">
              <a:avLst/>
            </a:prstGeom>
            <a:noFill/>
          </p:spPr>
          <p:txBody>
            <a:bodyPr wrap="none" rtlCol="0">
              <a:spAutoFit/>
            </a:bodyPr>
            <a:lstStyle/>
            <a:p>
              <a:r>
                <a:rPr lang="zh-CN" altLang="en-US" b="1" dirty="0">
                  <a:solidFill>
                    <a:schemeClr val="tx2"/>
                  </a:solidFill>
                  <a:latin typeface="+mj-ea"/>
                  <a:ea typeface="+mj-ea"/>
                </a:rPr>
                <a:t>培训先行</a:t>
              </a:r>
            </a:p>
          </p:txBody>
        </p:sp>
        <p:sp>
          <p:nvSpPr>
            <p:cNvPr id="41" name="TextBox 40"/>
            <p:cNvSpPr txBox="1"/>
            <p:nvPr/>
          </p:nvSpPr>
          <p:spPr>
            <a:xfrm>
              <a:off x="6328921" y="4885399"/>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42" name="组合 41"/>
          <p:cNvGrpSpPr/>
          <p:nvPr/>
        </p:nvGrpSpPr>
        <p:grpSpPr>
          <a:xfrm>
            <a:off x="9309627" y="4729666"/>
            <a:ext cx="2016224" cy="950671"/>
            <a:chOff x="9309627" y="4519503"/>
            <a:chExt cx="2016224" cy="950671"/>
          </a:xfrm>
        </p:grpSpPr>
        <p:sp>
          <p:nvSpPr>
            <p:cNvPr id="43" name="TextBox 42"/>
            <p:cNvSpPr txBox="1"/>
            <p:nvPr/>
          </p:nvSpPr>
          <p:spPr>
            <a:xfrm>
              <a:off x="9309627" y="4519503"/>
              <a:ext cx="1107996" cy="369332"/>
            </a:xfrm>
            <a:prstGeom prst="rect">
              <a:avLst/>
            </a:prstGeom>
            <a:noFill/>
          </p:spPr>
          <p:txBody>
            <a:bodyPr wrap="none" rtlCol="0">
              <a:spAutoFit/>
            </a:bodyPr>
            <a:lstStyle/>
            <a:p>
              <a:r>
                <a:rPr lang="zh-CN" altLang="en-US" b="1" dirty="0">
                  <a:solidFill>
                    <a:schemeClr val="tx2"/>
                  </a:solidFill>
                  <a:latin typeface="+mj-ea"/>
                  <a:ea typeface="+mj-ea"/>
                </a:rPr>
                <a:t>督导措施</a:t>
              </a:r>
            </a:p>
          </p:txBody>
        </p:sp>
        <p:sp>
          <p:nvSpPr>
            <p:cNvPr id="44" name="TextBox 43"/>
            <p:cNvSpPr txBox="1"/>
            <p:nvPr/>
          </p:nvSpPr>
          <p:spPr>
            <a:xfrm>
              <a:off x="9309627" y="4885399"/>
              <a:ext cx="2016224" cy="584775"/>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sp>
        <p:nvSpPr>
          <p:cNvPr id="45" name="Oval 12"/>
          <p:cNvSpPr>
            <a:spLocks noChangeArrowheads="1"/>
          </p:cNvSpPr>
          <p:nvPr/>
        </p:nvSpPr>
        <p:spPr bwMode="auto">
          <a:xfrm>
            <a:off x="1560438" y="2023446"/>
            <a:ext cx="3060700" cy="3060700"/>
          </a:xfrm>
          <a:prstGeom prst="ellipse">
            <a:avLst/>
          </a:prstGeom>
          <a:solidFill>
            <a:schemeClr val="tx1"/>
          </a:solidFill>
          <a:ln w="7"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2598663" y="3116143"/>
            <a:ext cx="748923" cy="769441"/>
          </a:xfrm>
          <a:prstGeom prst="rect">
            <a:avLst/>
          </a:prstGeom>
          <a:noFill/>
        </p:spPr>
        <p:txBody>
          <a:bodyPr wrap="none" rtlCol="0">
            <a:spAutoFit/>
          </a:bodyPr>
          <a:lstStyle/>
          <a:p>
            <a:r>
              <a:rPr lang="zh-CN" altLang="en-US" sz="2200" dirty="0">
                <a:solidFill>
                  <a:srgbClr val="F8F8F8"/>
                </a:solidFill>
                <a:latin typeface="+mn-ea"/>
                <a:ea typeface="+mn-ea"/>
              </a:rPr>
              <a:t>保障</a:t>
            </a:r>
            <a:endParaRPr lang="en-US" altLang="zh-CN" sz="2200" dirty="0">
              <a:solidFill>
                <a:srgbClr val="F8F8F8"/>
              </a:solidFill>
              <a:latin typeface="+mn-ea"/>
              <a:ea typeface="+mn-ea"/>
            </a:endParaRPr>
          </a:p>
          <a:p>
            <a:r>
              <a:rPr lang="zh-CN" altLang="en-US" sz="2200" dirty="0">
                <a:solidFill>
                  <a:srgbClr val="F8F8F8"/>
                </a:solidFill>
                <a:latin typeface="+mn-ea"/>
                <a:ea typeface="+mn-ea"/>
              </a:rPr>
              <a:t>措施</a:t>
            </a:r>
          </a:p>
        </p:txBody>
      </p:sp>
    </p:spTree>
    <p:extLst>
      <p:ext uri="{BB962C8B-B14F-4D97-AF65-F5344CB8AC3E}">
        <p14:creationId xmlns:p14="http://schemas.microsoft.com/office/powerpoint/2010/main"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4365" y="0"/>
            <a:ext cx="6816047" cy="6861272"/>
          </a:xfrm>
          <a:prstGeom prst="rect">
            <a:avLst/>
          </a:prstGeom>
        </p:spPr>
      </p:pic>
      <p:sp>
        <p:nvSpPr>
          <p:cNvPr id="4099" name="Rectangle 3"/>
          <p:cNvSpPr>
            <a:spLocks noGrp="1" noChangeArrowheads="1"/>
          </p:cNvSpPr>
          <p:nvPr>
            <p:ph type="ctrTitle" idx="4294967295"/>
          </p:nvPr>
        </p:nvSpPr>
        <p:spPr>
          <a:xfrm>
            <a:off x="1345853" y="1645762"/>
            <a:ext cx="4911772" cy="968873"/>
          </a:xfrm>
          <a:effectLst/>
        </p:spPr>
        <p:txBody>
          <a:bodyPr/>
          <a:lstStyle/>
          <a:p>
            <a:pPr algn="dist"/>
            <a:r>
              <a:rPr lang="zh-CN" altLang="en-US" sz="9000" b="1" dirty="0">
                <a:solidFill>
                  <a:srgbClr val="F8F8F8"/>
                </a:solidFill>
                <a:latin typeface="+mj-ea"/>
              </a:rPr>
              <a:t>谢谢大家</a:t>
            </a:r>
            <a:r>
              <a:rPr lang="en-US" altLang="zh-CN" sz="9000" b="1" dirty="0">
                <a:solidFill>
                  <a:srgbClr val="F8F8F8"/>
                </a:solidFill>
                <a:latin typeface="+mj-ea"/>
              </a:rPr>
              <a:t>!</a:t>
            </a:r>
            <a:endParaRPr lang="zh-CN" sz="9000" b="1" dirty="0">
              <a:solidFill>
                <a:srgbClr val="F8F8F8"/>
              </a:solidFill>
              <a:latin typeface="+mj-ea"/>
            </a:endParaRPr>
          </a:p>
        </p:txBody>
      </p:sp>
      <p:sp>
        <p:nvSpPr>
          <p:cNvPr id="12" name="TextBox 11"/>
          <p:cNvSpPr txBox="1"/>
          <p:nvPr/>
        </p:nvSpPr>
        <p:spPr>
          <a:xfrm>
            <a:off x="1633885" y="2865054"/>
            <a:ext cx="3851755" cy="553998"/>
          </a:xfrm>
          <a:prstGeom prst="rect">
            <a:avLst/>
          </a:prstGeom>
          <a:noFill/>
        </p:spPr>
        <p:txBody>
          <a:bodyPr wrap="square" rtlCol="0">
            <a:spAutoFit/>
          </a:bodyPr>
          <a:lstStyle/>
          <a:p>
            <a:pPr algn="ctr">
              <a:lnSpc>
                <a:spcPct val="150000"/>
              </a:lnSpc>
            </a:pPr>
            <a:r>
              <a:rPr lang="zh-CN" altLang="en-US" sz="2000" dirty="0">
                <a:solidFill>
                  <a:srgbClr val="F8F8F8"/>
                </a:solidFill>
                <a:latin typeface="微软雅黑"/>
                <a:ea typeface="微软雅黑"/>
              </a:rPr>
              <a:t>汇报人：</a:t>
            </a:r>
            <a:r>
              <a:rPr lang="en-US" altLang="zh-CN" sz="2000" dirty="0">
                <a:solidFill>
                  <a:srgbClr val="F8F8F8"/>
                </a:solidFill>
                <a:latin typeface="微软雅黑"/>
                <a:ea typeface="微软雅黑"/>
              </a:rPr>
              <a:t>PPTS</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val="4079681420"/>
      </p:ext>
    </p:extLst>
  </p:cSld>
  <p:clrMapOvr>
    <a:masterClrMapping/>
  </p:clrMapOvr>
  <mc:AlternateContent xmlns:mc="http://schemas.openxmlformats.org/markup-compatibility/2006" xmlns:p14="http://schemas.microsoft.com/office/powerpoint/2010/main">
    <mc:Choice Requires="p14">
      <p:transition spd="slow" p14:dur="1600" advTm="2923">
        <p:blinds dir="vert"/>
      </p:transition>
    </mc:Choice>
    <mc:Fallback xmlns="">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92" y="666516"/>
            <a:ext cx="9066696" cy="6093663"/>
          </a:xfrm>
          <a:prstGeom prst="rect">
            <a:avLst/>
          </a:prstGeom>
        </p:spPr>
      </p:pic>
      <p:sp>
        <p:nvSpPr>
          <p:cNvPr id="5" name="矩形 4"/>
          <p:cNvSpPr/>
          <p:nvPr/>
        </p:nvSpPr>
        <p:spPr bwMode="auto">
          <a:xfrm>
            <a:off x="5234285" y="2191276"/>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7" name="TextBox 76"/>
          <p:cNvSpPr txBox="1"/>
          <p:nvPr/>
        </p:nvSpPr>
        <p:spPr>
          <a:xfrm>
            <a:off x="477741" y="159023"/>
            <a:ext cx="800219" cy="461665"/>
          </a:xfrm>
          <a:prstGeom prst="rect">
            <a:avLst/>
          </a:prstGeom>
          <a:noFill/>
        </p:spPr>
        <p:txBody>
          <a:bodyPr wrap="none" rtlCol="0">
            <a:spAutoFit/>
          </a:bodyPr>
          <a:lstStyle/>
          <a:p>
            <a:r>
              <a:rPr lang="zh-CN" altLang="en-US" sz="2400" dirty="0">
                <a:solidFill>
                  <a:schemeClr val="accent2"/>
                </a:solidFill>
                <a:latin typeface="微软雅黑"/>
                <a:ea typeface="微软雅黑"/>
              </a:rPr>
              <a:t>概述</a:t>
            </a:r>
          </a:p>
        </p:txBody>
      </p:sp>
      <p:sp>
        <p:nvSpPr>
          <p:cNvPr id="82" name="Freeform 6"/>
          <p:cNvSpPr>
            <a:spLocks/>
          </p:cNvSpPr>
          <p:nvPr/>
        </p:nvSpPr>
        <p:spPr bwMode="auto">
          <a:xfrm flipH="1">
            <a:off x="0" y="2165425"/>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7" name="椭圆 86"/>
          <p:cNvSpPr/>
          <p:nvPr/>
        </p:nvSpPr>
        <p:spPr bwMode="auto">
          <a:xfrm>
            <a:off x="7090767" y="843309"/>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8" name="TextBox 87"/>
          <p:cNvSpPr txBox="1"/>
          <p:nvPr/>
        </p:nvSpPr>
        <p:spPr>
          <a:xfrm>
            <a:off x="7257158" y="836712"/>
            <a:ext cx="943936" cy="861774"/>
          </a:xfrm>
          <a:prstGeom prst="rect">
            <a:avLst/>
          </a:prstGeom>
          <a:noFill/>
        </p:spPr>
        <p:txBody>
          <a:bodyPr wrap="square" rtlCol="0">
            <a:spAutoFit/>
          </a:bodyPr>
          <a:lstStyle/>
          <a:p>
            <a:r>
              <a:rPr lang="en-US" altLang="zh-CN" sz="5000" b="1" dirty="0">
                <a:solidFill>
                  <a:srgbClr val="F8F8F8"/>
                </a:solidFill>
                <a:latin typeface="+mj-ea"/>
                <a:ea typeface="+mj-ea"/>
              </a:rPr>
              <a:t>3</a:t>
            </a:r>
            <a:r>
              <a:rPr lang="zh-CN" altLang="en-US" b="1" dirty="0">
                <a:solidFill>
                  <a:srgbClr val="F8F8F8"/>
                </a:solidFill>
                <a:latin typeface="+mj-ea"/>
                <a:ea typeface="+mj-ea"/>
              </a:rPr>
              <a:t>件</a:t>
            </a:r>
          </a:p>
        </p:txBody>
      </p:sp>
      <p:sp>
        <p:nvSpPr>
          <p:cNvPr id="89" name="TextBox 88"/>
          <p:cNvSpPr txBox="1"/>
          <p:nvPr/>
        </p:nvSpPr>
        <p:spPr>
          <a:xfrm>
            <a:off x="7130608" y="1491380"/>
            <a:ext cx="1008609" cy="523220"/>
          </a:xfrm>
          <a:prstGeom prst="rect">
            <a:avLst/>
          </a:prstGeom>
          <a:noFill/>
        </p:spPr>
        <p:txBody>
          <a:bodyPr wrap="none" rtlCol="0">
            <a:spAutoFit/>
          </a:bodyPr>
          <a:lstStyle/>
          <a:p>
            <a:pPr algn="ctr"/>
            <a:r>
              <a:rPr lang="zh-CN" altLang="en-US" sz="1400" dirty="0">
                <a:solidFill>
                  <a:srgbClr val="F8F8F8"/>
                </a:solidFill>
                <a:latin typeface="+mn-ea"/>
                <a:ea typeface="+mn-ea"/>
              </a:rPr>
              <a:t>完成了</a:t>
            </a:r>
            <a:r>
              <a:rPr lang="en-US" altLang="zh-CN" sz="1400" dirty="0">
                <a:solidFill>
                  <a:srgbClr val="F8F8F8"/>
                </a:solidFill>
                <a:latin typeface="+mn-ea"/>
                <a:ea typeface="+mn-ea"/>
              </a:rPr>
              <a:t>3</a:t>
            </a:r>
            <a:r>
              <a:rPr lang="zh-CN" altLang="en-US" sz="1400" dirty="0">
                <a:solidFill>
                  <a:srgbClr val="F8F8F8"/>
                </a:solidFill>
                <a:latin typeface="+mn-ea"/>
                <a:ea typeface="+mn-ea"/>
              </a:rPr>
              <a:t>件</a:t>
            </a:r>
            <a:endParaRPr lang="en-US" altLang="zh-CN" sz="1400" dirty="0">
              <a:solidFill>
                <a:srgbClr val="F8F8F8"/>
              </a:solidFill>
              <a:latin typeface="+mn-ea"/>
              <a:ea typeface="+mn-ea"/>
            </a:endParaRPr>
          </a:p>
          <a:p>
            <a:pPr algn="ctr"/>
            <a:r>
              <a:rPr lang="zh-CN" altLang="en-US" sz="1400" dirty="0">
                <a:solidFill>
                  <a:srgbClr val="F8F8F8"/>
                </a:solidFill>
                <a:latin typeface="+mn-ea"/>
                <a:ea typeface="+mn-ea"/>
              </a:rPr>
              <a:t>大事</a:t>
            </a:r>
          </a:p>
        </p:txBody>
      </p:sp>
      <p:sp>
        <p:nvSpPr>
          <p:cNvPr id="90" name="椭圆 89"/>
          <p:cNvSpPr/>
          <p:nvPr/>
        </p:nvSpPr>
        <p:spPr bwMode="auto">
          <a:xfrm>
            <a:off x="8373656" y="843309"/>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TextBox 90"/>
          <p:cNvSpPr txBox="1"/>
          <p:nvPr/>
        </p:nvSpPr>
        <p:spPr>
          <a:xfrm>
            <a:off x="8583142" y="901339"/>
            <a:ext cx="766106" cy="707886"/>
          </a:xfrm>
          <a:prstGeom prst="rect">
            <a:avLst/>
          </a:prstGeom>
          <a:noFill/>
        </p:spPr>
        <p:txBody>
          <a:bodyPr wrap="square" rtlCol="0">
            <a:spAutoFit/>
          </a:bodyPr>
          <a:lstStyle/>
          <a:p>
            <a:r>
              <a:rPr lang="zh-CN" altLang="en-US" sz="4000" b="1" dirty="0">
                <a:solidFill>
                  <a:srgbClr val="F8F8F8"/>
                </a:solidFill>
                <a:latin typeface="+mj-ea"/>
                <a:ea typeface="+mj-ea"/>
              </a:rPr>
              <a:t>奖</a:t>
            </a:r>
          </a:p>
        </p:txBody>
      </p:sp>
      <p:sp>
        <p:nvSpPr>
          <p:cNvPr id="92" name="TextBox 91"/>
          <p:cNvSpPr txBox="1"/>
          <p:nvPr/>
        </p:nvSpPr>
        <p:spPr>
          <a:xfrm>
            <a:off x="8498785" y="1463221"/>
            <a:ext cx="902811" cy="523220"/>
          </a:xfrm>
          <a:prstGeom prst="rect">
            <a:avLst/>
          </a:prstGeom>
          <a:noFill/>
        </p:spPr>
        <p:txBody>
          <a:bodyPr wrap="none" rtlCol="0">
            <a:spAutoFit/>
          </a:bodyPr>
          <a:lstStyle/>
          <a:p>
            <a:pPr algn="ctr"/>
            <a:r>
              <a:rPr lang="zh-CN" altLang="en-US" sz="1400" dirty="0">
                <a:solidFill>
                  <a:srgbClr val="F8F8F8"/>
                </a:solidFill>
                <a:latin typeface="+mn-ea"/>
                <a:ea typeface="+mn-ea"/>
              </a:rPr>
              <a:t>首次获得</a:t>
            </a:r>
            <a:endParaRPr lang="en-US" altLang="zh-CN" sz="1400" dirty="0">
              <a:solidFill>
                <a:srgbClr val="F8F8F8"/>
              </a:solidFill>
              <a:latin typeface="+mn-ea"/>
              <a:ea typeface="+mn-ea"/>
            </a:endParaRPr>
          </a:p>
          <a:p>
            <a:pPr algn="ctr"/>
            <a:r>
              <a:rPr lang="zh-CN" altLang="en-US" sz="1400" dirty="0">
                <a:solidFill>
                  <a:srgbClr val="F8F8F8"/>
                </a:solidFill>
                <a:latin typeface="+mn-ea"/>
                <a:ea typeface="+mn-ea"/>
              </a:rPr>
              <a:t>某某奖</a:t>
            </a:r>
          </a:p>
        </p:txBody>
      </p:sp>
      <p:sp>
        <p:nvSpPr>
          <p:cNvPr id="93" name="椭圆 92"/>
          <p:cNvSpPr/>
          <p:nvPr/>
        </p:nvSpPr>
        <p:spPr bwMode="auto">
          <a:xfrm>
            <a:off x="9601954" y="84330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4" name="TextBox 93"/>
          <p:cNvSpPr txBox="1"/>
          <p:nvPr/>
        </p:nvSpPr>
        <p:spPr>
          <a:xfrm>
            <a:off x="9747402" y="837058"/>
            <a:ext cx="1106680" cy="800219"/>
          </a:xfrm>
          <a:prstGeom prst="rect">
            <a:avLst/>
          </a:prstGeom>
          <a:noFill/>
        </p:spPr>
        <p:txBody>
          <a:bodyPr wrap="square" rtlCol="0">
            <a:spAutoFit/>
          </a:bodyPr>
          <a:lstStyle/>
          <a:p>
            <a:r>
              <a:rPr lang="en-US" altLang="zh-CN" sz="4600" b="1" dirty="0">
                <a:solidFill>
                  <a:srgbClr val="F8F8F8"/>
                </a:solidFill>
                <a:latin typeface="+mj-ea"/>
                <a:ea typeface="+mj-ea"/>
              </a:rPr>
              <a:t>5</a:t>
            </a:r>
            <a:r>
              <a:rPr lang="zh-CN" altLang="en-US" sz="1400" b="1" dirty="0">
                <a:solidFill>
                  <a:srgbClr val="F8F8F8"/>
                </a:solidFill>
                <a:latin typeface="+mj-ea"/>
                <a:ea typeface="+mj-ea"/>
              </a:rPr>
              <a:t>百万</a:t>
            </a:r>
          </a:p>
        </p:txBody>
      </p:sp>
      <p:sp>
        <p:nvSpPr>
          <p:cNvPr id="95" name="TextBox 94"/>
          <p:cNvSpPr txBox="1"/>
          <p:nvPr/>
        </p:nvSpPr>
        <p:spPr>
          <a:xfrm>
            <a:off x="9653323" y="1419372"/>
            <a:ext cx="1082348" cy="523220"/>
          </a:xfrm>
          <a:prstGeom prst="rect">
            <a:avLst/>
          </a:prstGeom>
          <a:noFill/>
        </p:spPr>
        <p:txBody>
          <a:bodyPr wrap="none" rtlCol="0">
            <a:spAutoFit/>
          </a:bodyPr>
          <a:lstStyle/>
          <a:p>
            <a:pPr algn="ctr"/>
            <a:r>
              <a:rPr lang="zh-CN" altLang="en-US" sz="1400" dirty="0">
                <a:solidFill>
                  <a:srgbClr val="F8F8F8"/>
                </a:solidFill>
                <a:latin typeface="+mn-ea"/>
                <a:ea typeface="+mn-ea"/>
              </a:rPr>
              <a:t>销售额突破</a:t>
            </a:r>
            <a:endParaRPr lang="en-US" altLang="zh-CN" sz="1400" dirty="0">
              <a:solidFill>
                <a:srgbClr val="F8F8F8"/>
              </a:solidFill>
              <a:latin typeface="+mn-ea"/>
              <a:ea typeface="+mn-ea"/>
            </a:endParaRPr>
          </a:p>
          <a:p>
            <a:pPr algn="ctr"/>
            <a:r>
              <a:rPr lang="en-US" altLang="zh-CN" sz="1400" dirty="0">
                <a:solidFill>
                  <a:srgbClr val="F8F8F8"/>
                </a:solidFill>
                <a:latin typeface="+mn-ea"/>
                <a:ea typeface="+mn-ea"/>
              </a:rPr>
              <a:t>500</a:t>
            </a:r>
            <a:r>
              <a:rPr lang="zh-CN" altLang="en-US" sz="1400" dirty="0">
                <a:solidFill>
                  <a:srgbClr val="F8F8F8"/>
                </a:solidFill>
                <a:latin typeface="+mn-ea"/>
                <a:ea typeface="+mn-ea"/>
              </a:rPr>
              <a:t>万</a:t>
            </a:r>
          </a:p>
        </p:txBody>
      </p:sp>
      <p:sp>
        <p:nvSpPr>
          <p:cNvPr id="96" name="椭圆 95"/>
          <p:cNvSpPr/>
          <p:nvPr/>
        </p:nvSpPr>
        <p:spPr bwMode="auto">
          <a:xfrm>
            <a:off x="5715732" y="843309"/>
            <a:ext cx="1153070" cy="115307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7" name="TextBox 96"/>
          <p:cNvSpPr txBox="1"/>
          <p:nvPr/>
        </p:nvSpPr>
        <p:spPr>
          <a:xfrm>
            <a:off x="5813883" y="866329"/>
            <a:ext cx="1106680" cy="707886"/>
          </a:xfrm>
          <a:prstGeom prst="rect">
            <a:avLst/>
          </a:prstGeom>
          <a:noFill/>
        </p:spPr>
        <p:txBody>
          <a:bodyPr wrap="square" rtlCol="0">
            <a:spAutoFit/>
          </a:bodyPr>
          <a:lstStyle/>
          <a:p>
            <a:r>
              <a:rPr lang="en-US" altLang="zh-CN" sz="4000" b="1" dirty="0">
                <a:solidFill>
                  <a:srgbClr val="F8F8F8"/>
                </a:solidFill>
                <a:latin typeface="+mj-ea"/>
                <a:ea typeface="+mj-ea"/>
              </a:rPr>
              <a:t>65</a:t>
            </a:r>
            <a:r>
              <a:rPr lang="en-US" altLang="zh-CN" sz="1600" b="1" dirty="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677335" y="1419372"/>
            <a:ext cx="1261884" cy="523220"/>
          </a:xfrm>
          <a:prstGeom prst="rect">
            <a:avLst/>
          </a:prstGeom>
          <a:noFill/>
        </p:spPr>
        <p:txBody>
          <a:bodyPr wrap="none" rtlCol="0">
            <a:spAutoFit/>
          </a:bodyPr>
          <a:lstStyle/>
          <a:p>
            <a:pPr algn="ctr"/>
            <a:r>
              <a:rPr lang="zh-CN" altLang="en-US" sz="1400" dirty="0">
                <a:solidFill>
                  <a:srgbClr val="F8F8F8"/>
                </a:solidFill>
                <a:latin typeface="+mn-ea"/>
                <a:ea typeface="+mn-ea"/>
              </a:rPr>
              <a:t>完成年底计划</a:t>
            </a:r>
            <a:endParaRPr lang="en-US" altLang="zh-CN" sz="1400" dirty="0">
              <a:solidFill>
                <a:srgbClr val="F8F8F8"/>
              </a:solidFill>
              <a:latin typeface="+mn-ea"/>
              <a:ea typeface="+mn-ea"/>
            </a:endParaRPr>
          </a:p>
          <a:p>
            <a:pPr algn="ctr"/>
            <a:r>
              <a:rPr lang="en-US" altLang="zh-CN" sz="1400" dirty="0">
                <a:solidFill>
                  <a:srgbClr val="F8F8F8"/>
                </a:solidFill>
                <a:latin typeface="+mn-ea"/>
                <a:ea typeface="+mn-ea"/>
              </a:rPr>
              <a:t>65%</a:t>
            </a:r>
            <a:endParaRPr lang="zh-CN" altLang="en-US" sz="1400" dirty="0">
              <a:solidFill>
                <a:srgbClr val="F8F8F8"/>
              </a:solidFill>
              <a:latin typeface="+mn-ea"/>
              <a:ea typeface="+mn-ea"/>
            </a:endParaRPr>
          </a:p>
        </p:txBody>
      </p:sp>
      <p:sp>
        <p:nvSpPr>
          <p:cNvPr id="99" name="TextBox 98"/>
          <p:cNvSpPr txBox="1"/>
          <p:nvPr/>
        </p:nvSpPr>
        <p:spPr>
          <a:xfrm>
            <a:off x="5364429" y="2411942"/>
            <a:ext cx="6134552" cy="3748719"/>
          </a:xfrm>
          <a:prstGeom prst="rect">
            <a:avLst/>
          </a:prstGeom>
          <a:noFill/>
        </p:spPr>
        <p:txBody>
          <a:bodyPr wrap="square" rtlCol="0">
            <a:spAutoFit/>
          </a:bodyPr>
          <a:lstStyle/>
          <a:p>
            <a:pPr algn="just">
              <a:lnSpc>
                <a:spcPct val="120000"/>
              </a:lnSpc>
            </a:pPr>
            <a:r>
              <a:rPr lang="zh-CN" altLang="en-US" dirty="0">
                <a:solidFill>
                  <a:schemeClr val="tx2"/>
                </a:solidFill>
                <a:latin typeface="+mn-ea"/>
                <a:ea typeface="+mn-ea"/>
              </a:rPr>
              <a:t>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en-US" altLang="zh-CN" dirty="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p>
        </p:txBody>
      </p:sp>
    </p:spTree>
    <p:extLst>
      <p:ext uri="{BB962C8B-B14F-4D97-AF65-F5344CB8AC3E}">
        <p14:creationId xmlns:p14="http://schemas.microsoft.com/office/powerpoint/2010/main"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chemeClr val="accent2"/>
                </a:solidFill>
                <a:latin typeface="微软雅黑"/>
                <a:ea typeface="微软雅黑"/>
              </a:rPr>
              <a:t>计划完成情况</a:t>
            </a:r>
          </a:p>
        </p:txBody>
      </p:sp>
      <p:sp>
        <p:nvSpPr>
          <p:cNvPr id="40" name="Line 2"/>
          <p:cNvSpPr>
            <a:spLocks noChangeShapeType="1"/>
          </p:cNvSpPr>
          <p:nvPr/>
        </p:nvSpPr>
        <p:spPr bwMode="auto">
          <a:xfrm flipV="1">
            <a:off x="1586022" y="4920694"/>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9" name="Rectangle 11"/>
          <p:cNvSpPr>
            <a:spLocks noChangeArrowheads="1"/>
          </p:cNvSpPr>
          <p:nvPr/>
        </p:nvSpPr>
        <p:spPr bwMode="auto">
          <a:xfrm>
            <a:off x="1817791"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0" name="Rectangle 12"/>
          <p:cNvSpPr>
            <a:spLocks noChangeArrowheads="1"/>
          </p:cNvSpPr>
          <p:nvPr/>
        </p:nvSpPr>
        <p:spPr bwMode="auto">
          <a:xfrm>
            <a:off x="3113935" y="4428480"/>
            <a:ext cx="441296" cy="118174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1" name="Rectangle 13"/>
          <p:cNvSpPr>
            <a:spLocks noChangeArrowheads="1"/>
          </p:cNvSpPr>
          <p:nvPr/>
        </p:nvSpPr>
        <p:spPr bwMode="auto">
          <a:xfrm>
            <a:off x="4410079"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2" name="Rectangle 14"/>
          <p:cNvSpPr>
            <a:spLocks noChangeArrowheads="1"/>
          </p:cNvSpPr>
          <p:nvPr/>
        </p:nvSpPr>
        <p:spPr bwMode="auto">
          <a:xfrm>
            <a:off x="5706223" y="3946873"/>
            <a:ext cx="439175" cy="166759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5" name="Line 15"/>
          <p:cNvSpPr>
            <a:spLocks noChangeShapeType="1"/>
          </p:cNvSpPr>
          <p:nvPr/>
        </p:nvSpPr>
        <p:spPr bwMode="auto">
          <a:xfrm flipV="1">
            <a:off x="1588144" y="5610220"/>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6"/>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1"/>
            <a:ext cx="441296" cy="1404510"/>
          </a:xfrm>
          <a:prstGeom prst="rect">
            <a:avLst/>
          </a:prstGeom>
          <a:solidFill>
            <a:schemeClr val="tx1"/>
          </a:solidFill>
          <a:ln>
            <a:noFill/>
          </a:ln>
          <a:effectLst/>
        </p:spPr>
        <p:txBody>
          <a:bodyPr anchor="ctr"/>
          <a:lstStyle/>
          <a:p>
            <a:endParaRPr lang="zh-CN" altLang="en-US">
              <a:solidFill>
                <a:srgbClr val="F8F8F8"/>
              </a:solidFill>
            </a:endParaRPr>
          </a:p>
        </p:txBody>
      </p:sp>
      <p:sp>
        <p:nvSpPr>
          <p:cNvPr id="62" name="Rectangle 22"/>
          <p:cNvSpPr>
            <a:spLocks noChangeArrowheads="1"/>
          </p:cNvSpPr>
          <p:nvPr/>
        </p:nvSpPr>
        <p:spPr bwMode="auto">
          <a:xfrm>
            <a:off x="3623123" y="3946873"/>
            <a:ext cx="441296" cy="1663348"/>
          </a:xfrm>
          <a:prstGeom prst="rect">
            <a:avLst/>
          </a:prstGeom>
          <a:solidFill>
            <a:schemeClr val="tx1"/>
          </a:solidFill>
          <a:ln>
            <a:noFill/>
          </a:ln>
          <a:effectLst/>
        </p:spPr>
        <p:txBody>
          <a:bodyPr anchor="ctr"/>
          <a:lstStyle/>
          <a:p>
            <a:endParaRPr lang="zh-CN" altLang="en-US">
              <a:solidFill>
                <a:srgbClr val="F8F8F8"/>
              </a:solidFill>
            </a:endParaRPr>
          </a:p>
        </p:txBody>
      </p:sp>
      <p:sp>
        <p:nvSpPr>
          <p:cNvPr id="63" name="Rectangle 23"/>
          <p:cNvSpPr>
            <a:spLocks noChangeArrowheads="1"/>
          </p:cNvSpPr>
          <p:nvPr/>
        </p:nvSpPr>
        <p:spPr bwMode="auto">
          <a:xfrm>
            <a:off x="4931997" y="3149145"/>
            <a:ext cx="441296" cy="2465319"/>
          </a:xfrm>
          <a:prstGeom prst="rect">
            <a:avLst/>
          </a:prstGeom>
          <a:solidFill>
            <a:schemeClr val="tx1"/>
          </a:solidFill>
          <a:ln>
            <a:noFill/>
          </a:ln>
          <a:effectLst/>
        </p:spPr>
        <p:txBody>
          <a:bodyPr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anchor="ctr"/>
          <a:lstStyle/>
          <a:p>
            <a:endParaRPr lang="zh-CN" altLang="en-US">
              <a:solidFill>
                <a:srgbClr val="F8F8F8"/>
              </a:solidFill>
            </a:endParaRPr>
          </a:p>
        </p:txBody>
      </p:sp>
      <p:sp>
        <p:nvSpPr>
          <p:cNvPr id="65" name="Text Box 25"/>
          <p:cNvSpPr txBox="1">
            <a:spLocks noChangeArrowheads="1"/>
          </p:cNvSpPr>
          <p:nvPr/>
        </p:nvSpPr>
        <p:spPr bwMode="auto">
          <a:xfrm>
            <a:off x="2254844" y="3751684"/>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9" y="6142072"/>
            <a:ext cx="323382" cy="163364"/>
          </a:xfrm>
          <a:prstGeom prst="rect">
            <a:avLst/>
          </a:prstGeom>
          <a:solidFill>
            <a:schemeClr val="accent5"/>
          </a:solidFill>
          <a:ln>
            <a:noFill/>
          </a:ln>
          <a:effectLst/>
          <a:extLst/>
        </p:spPr>
        <p:txBody>
          <a:bodyPr anchor="ctr"/>
          <a:lstStyle/>
          <a:p>
            <a:endParaRPr lang="zh-CN" altLang="en-US" sz="1400">
              <a:solidFill>
                <a:schemeClr val="tx2"/>
              </a:solidFill>
            </a:endParaRPr>
          </a:p>
        </p:txBody>
      </p:sp>
      <p:sp>
        <p:nvSpPr>
          <p:cNvPr id="70" name="Rectangle 30"/>
          <p:cNvSpPr>
            <a:spLocks noChangeArrowheads="1"/>
          </p:cNvSpPr>
          <p:nvPr/>
        </p:nvSpPr>
        <p:spPr bwMode="auto">
          <a:xfrm>
            <a:off x="3536585" y="6142072"/>
            <a:ext cx="307185" cy="1633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400">
              <a:solidFill>
                <a:schemeClr val="tx2"/>
              </a:solidFill>
            </a:endParaRPr>
          </a:p>
        </p:txBody>
      </p:sp>
      <p:sp>
        <p:nvSpPr>
          <p:cNvPr id="71" name="Text Box 31"/>
          <p:cNvSpPr txBox="1">
            <a:spLocks noChangeArrowheads="1"/>
          </p:cNvSpPr>
          <p:nvPr/>
        </p:nvSpPr>
        <p:spPr bwMode="auto">
          <a:xfrm>
            <a:off x="1946738" y="6059139"/>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tx2"/>
                </a:solidFill>
                <a:latin typeface="微软雅黑" pitchFamily="34" charset="-122"/>
                <a:ea typeface="微软雅黑" pitchFamily="34" charset="-122"/>
              </a:rPr>
              <a:t>计划数</a:t>
            </a:r>
          </a:p>
        </p:txBody>
      </p:sp>
      <p:sp>
        <p:nvSpPr>
          <p:cNvPr id="72" name="Text Box 32"/>
          <p:cNvSpPr txBox="1">
            <a:spLocks noChangeArrowheads="1"/>
          </p:cNvSpPr>
          <p:nvPr/>
        </p:nvSpPr>
        <p:spPr bwMode="auto">
          <a:xfrm>
            <a:off x="3954992" y="6054896"/>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tx2"/>
                </a:solidFill>
              </a:rPr>
              <a:t>实际数</a:t>
            </a:r>
          </a:p>
        </p:txBody>
      </p:sp>
      <p:sp>
        <p:nvSpPr>
          <p:cNvPr id="73" name="Text Box 33"/>
          <p:cNvSpPr txBox="1">
            <a:spLocks noChangeArrowheads="1"/>
          </p:cNvSpPr>
          <p:nvPr/>
        </p:nvSpPr>
        <p:spPr bwMode="auto">
          <a:xfrm>
            <a:off x="1925993"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tx2"/>
                </a:solidFill>
                <a:latin typeface="+mn-ea"/>
                <a:ea typeface="+mn-ea"/>
              </a:rPr>
              <a:t>业务一</a:t>
            </a:r>
          </a:p>
        </p:txBody>
      </p:sp>
      <p:sp>
        <p:nvSpPr>
          <p:cNvPr id="74" name="Text Box 34"/>
          <p:cNvSpPr txBox="1">
            <a:spLocks noChangeArrowheads="1"/>
          </p:cNvSpPr>
          <p:nvPr/>
        </p:nvSpPr>
        <p:spPr bwMode="auto">
          <a:xfrm>
            <a:off x="317122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tx2"/>
                </a:solidFill>
                <a:latin typeface="+mn-ea"/>
                <a:ea typeface="+mn-ea"/>
              </a:rPr>
              <a:t>业务二</a:t>
            </a:r>
          </a:p>
        </p:txBody>
      </p:sp>
      <p:sp>
        <p:nvSpPr>
          <p:cNvPr id="75" name="Text Box 35"/>
          <p:cNvSpPr txBox="1">
            <a:spLocks noChangeArrowheads="1"/>
          </p:cNvSpPr>
          <p:nvPr/>
        </p:nvSpPr>
        <p:spPr bwMode="auto">
          <a:xfrm>
            <a:off x="449070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tx2"/>
                </a:solidFill>
                <a:latin typeface="+mn-ea"/>
                <a:ea typeface="+mn-ea"/>
              </a:rPr>
              <a:t>业务三</a:t>
            </a:r>
          </a:p>
        </p:txBody>
      </p:sp>
      <p:sp>
        <p:nvSpPr>
          <p:cNvPr id="76" name="Text Box 36"/>
          <p:cNvSpPr txBox="1">
            <a:spLocks noChangeArrowheads="1"/>
          </p:cNvSpPr>
          <p:nvPr/>
        </p:nvSpPr>
        <p:spPr bwMode="auto">
          <a:xfrm>
            <a:off x="5778358"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tx2"/>
                </a:solidFill>
                <a:latin typeface="+mn-ea"/>
                <a:ea typeface="+mn-ea"/>
              </a:rPr>
              <a:t>业务四</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 name="矩形 1"/>
          <p:cNvSpPr/>
          <p:nvPr/>
        </p:nvSpPr>
        <p:spPr bwMode="auto">
          <a:xfrm>
            <a:off x="8975723" y="907019"/>
            <a:ext cx="2664296" cy="1783969"/>
          </a:xfrm>
          <a:prstGeom prst="rect">
            <a:avLst/>
          </a:prstGeom>
          <a:blipFill>
            <a:blip r:embed="rId3"/>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6" name="矩形 45"/>
          <p:cNvSpPr/>
          <p:nvPr/>
        </p:nvSpPr>
        <p:spPr bwMode="auto">
          <a:xfrm>
            <a:off x="8975723" y="2858965"/>
            <a:ext cx="2664296" cy="1783969"/>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7" name="矩形 46"/>
          <p:cNvSpPr/>
          <p:nvPr/>
        </p:nvSpPr>
        <p:spPr bwMode="auto">
          <a:xfrm>
            <a:off x="8975723" y="4810912"/>
            <a:ext cx="2664296" cy="1783969"/>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Freeform 5"/>
          <p:cNvSpPr>
            <a:spLocks/>
          </p:cNvSpPr>
          <p:nvPr/>
        </p:nvSpPr>
        <p:spPr bwMode="auto">
          <a:xfrm>
            <a:off x="764037"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038822" y="909881"/>
            <a:ext cx="2441694" cy="430887"/>
          </a:xfrm>
          <a:prstGeom prst="rect">
            <a:avLst/>
          </a:prstGeom>
          <a:noFill/>
        </p:spPr>
        <p:txBody>
          <a:bodyPr wrap="none" rtlCol="0">
            <a:spAutoFit/>
          </a:bodyPr>
          <a:lstStyle/>
          <a:p>
            <a:r>
              <a:rPr lang="zh-CN" altLang="en-US" sz="2200" dirty="0">
                <a:latin typeface="+mj-ea"/>
                <a:ea typeface="+mj-ea"/>
              </a:rPr>
              <a:t>各项业务完成概况</a:t>
            </a:r>
          </a:p>
        </p:txBody>
      </p:sp>
    </p:spTree>
    <p:extLst>
      <p:ext uri="{BB962C8B-B14F-4D97-AF65-F5344CB8AC3E}">
        <p14:creationId xmlns:p14="http://schemas.microsoft.com/office/powerpoint/2010/main" val="973947264"/>
      </p:ext>
    </p:extLst>
  </p:cSld>
  <p:clrMapOvr>
    <a:masterClrMapping/>
  </p:clrMapOvr>
  <p:transition spd="slow" advTm="8124">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8"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chemeClr val="accent2"/>
                </a:solidFill>
                <a:latin typeface="微软雅黑"/>
                <a:ea typeface="微软雅黑"/>
              </a:rPr>
              <a:t>计划完成情况</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Freeform 6"/>
          <p:cNvSpPr>
            <a:spLocks/>
          </p:cNvSpPr>
          <p:nvPr/>
        </p:nvSpPr>
        <p:spPr bwMode="auto">
          <a:xfrm>
            <a:off x="6758170" y="5418722"/>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19" y="6255864"/>
            <a:ext cx="338046"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3" y="4768144"/>
            <a:ext cx="1164026" cy="128361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4" y="5273617"/>
            <a:ext cx="990220" cy="75263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4" y="4892519"/>
            <a:ext cx="554905" cy="730306"/>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47" y="4788872"/>
            <a:ext cx="798873"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4"/>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3" y="4618255"/>
            <a:ext cx="625066"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19" y="3988405"/>
            <a:ext cx="1288401"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0" y="3372907"/>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9" y="4524176"/>
            <a:ext cx="487934"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7"/>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69"/>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5"/>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8" y="3663116"/>
            <a:ext cx="739874" cy="739874"/>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2" y="3179966"/>
            <a:ext cx="652174"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4" y="3105022"/>
            <a:ext cx="1647176"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0"/>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1" y="3344205"/>
            <a:ext cx="848304"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1" y="3210262"/>
            <a:ext cx="365154"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3" y="2631439"/>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3" y="1494520"/>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5"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0" y="2910486"/>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7" y="2452849"/>
            <a:ext cx="782927" cy="74465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8" y="2012752"/>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2"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7" y="2577224"/>
            <a:ext cx="1873603" cy="1671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4"/>
            <a:ext cx="1038056" cy="80206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5" y="3318006"/>
            <a:ext cx="3713198" cy="523962"/>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5" name="文本框 180"/>
          <p:cNvSpPr txBox="1"/>
          <p:nvPr/>
        </p:nvSpPr>
        <p:spPr>
          <a:xfrm>
            <a:off x="7300485" y="256529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6" name="文本框 181"/>
          <p:cNvSpPr txBox="1"/>
          <p:nvPr/>
        </p:nvSpPr>
        <p:spPr>
          <a:xfrm>
            <a:off x="7300485" y="288598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8" name="文本框 181"/>
          <p:cNvSpPr txBox="1"/>
          <p:nvPr/>
        </p:nvSpPr>
        <p:spPr>
          <a:xfrm>
            <a:off x="656313" y="550635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4"/>
            <a:ext cx="3713198" cy="523962"/>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 name="矩形 122"/>
          <p:cNvSpPr/>
          <p:nvPr/>
        </p:nvSpPr>
        <p:spPr bwMode="auto">
          <a:xfrm>
            <a:off x="9918501" y="1013510"/>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4" name="矩形 123"/>
          <p:cNvSpPr/>
          <p:nvPr/>
        </p:nvSpPr>
        <p:spPr bwMode="auto">
          <a:xfrm>
            <a:off x="9918501" y="1423413"/>
            <a:ext cx="236782" cy="23678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5" name="矩形 124"/>
          <p:cNvSpPr/>
          <p:nvPr/>
        </p:nvSpPr>
        <p:spPr bwMode="auto">
          <a:xfrm>
            <a:off x="9918501" y="181755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6" name="文本框 180"/>
          <p:cNvSpPr txBox="1"/>
          <p:nvPr/>
        </p:nvSpPr>
        <p:spPr>
          <a:xfrm>
            <a:off x="10369244" y="910399"/>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127" name="文本框 180"/>
          <p:cNvSpPr txBox="1"/>
          <p:nvPr/>
        </p:nvSpPr>
        <p:spPr>
          <a:xfrm>
            <a:off x="10369244" y="1336068"/>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128" name="文本框 180"/>
          <p:cNvSpPr txBox="1"/>
          <p:nvPr/>
        </p:nvSpPr>
        <p:spPr>
          <a:xfrm>
            <a:off x="10369244" y="1730206"/>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129" name="Freeform 5"/>
          <p:cNvSpPr>
            <a:spLocks/>
          </p:cNvSpPr>
          <p:nvPr/>
        </p:nvSpPr>
        <p:spPr bwMode="auto">
          <a:xfrm>
            <a:off x="515203"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789988" y="909881"/>
            <a:ext cx="1877437" cy="430887"/>
          </a:xfrm>
          <a:prstGeom prst="rect">
            <a:avLst/>
          </a:prstGeom>
          <a:noFill/>
        </p:spPr>
        <p:txBody>
          <a:bodyPr wrap="none" rtlCol="0">
            <a:spAutoFit/>
          </a:bodyPr>
          <a:lstStyle/>
          <a:p>
            <a:r>
              <a:rPr lang="zh-CN" altLang="en-US" sz="2200" dirty="0">
                <a:latin typeface="+mj-ea"/>
                <a:ea typeface="+mj-ea"/>
              </a:rPr>
              <a:t>国内业务情况</a:t>
            </a:r>
          </a:p>
        </p:txBody>
      </p:sp>
      <p:sp>
        <p:nvSpPr>
          <p:cNvPr id="6" name="TextBox 5"/>
          <p:cNvSpPr txBox="1"/>
          <p:nvPr/>
        </p:nvSpPr>
        <p:spPr>
          <a:xfrm>
            <a:off x="7995204" y="4489115"/>
            <a:ext cx="3639556" cy="1077218"/>
          </a:xfrm>
          <a:prstGeom prst="rect">
            <a:avLst/>
          </a:prstGeom>
          <a:noFill/>
        </p:spPr>
        <p:txBody>
          <a:bodyPr wrap="square" rtlCol="0">
            <a:spAutoFit/>
          </a:bodyPr>
          <a:lstStyle/>
          <a:p>
            <a:r>
              <a:rPr lang="zh-CN" altLang="en-US" sz="1600" dirty="0">
                <a:solidFill>
                  <a:schemeClr val="tx2"/>
                </a:solidFill>
                <a:latin typeface="+mn-ea"/>
                <a:ea typeface="+mn-ea"/>
              </a:rPr>
              <a:t>这里输入说明文字这里输入说明文字</a:t>
            </a:r>
          </a:p>
          <a:p>
            <a:r>
              <a:rPr lang="zh-CN" altLang="en-US" sz="1600" dirty="0">
                <a:solidFill>
                  <a:schemeClr val="tx2"/>
                </a:solidFill>
                <a:latin typeface="+mn-ea"/>
                <a:ea typeface="+mn-ea"/>
              </a:rPr>
              <a:t>这里输入说明文字这里输入说明文字</a:t>
            </a:r>
          </a:p>
          <a:p>
            <a:r>
              <a:rPr lang="zh-CN" altLang="en-US" sz="1600" dirty="0">
                <a:solidFill>
                  <a:schemeClr val="tx2"/>
                </a:solidFill>
                <a:latin typeface="+mn-ea"/>
                <a:ea typeface="+mn-ea"/>
              </a:rPr>
              <a:t>这里输入说明文字这里输入说明文字</a:t>
            </a:r>
          </a:p>
          <a:p>
            <a:r>
              <a:rPr lang="zh-CN" altLang="en-US" sz="1600" dirty="0">
                <a:solidFill>
                  <a:schemeClr val="tx2"/>
                </a:solidFill>
                <a:latin typeface="+mn-ea"/>
                <a:ea typeface="+mn-ea"/>
              </a:rPr>
              <a:t>这里输入说明文字这里输入说明文字</a:t>
            </a:r>
          </a:p>
        </p:txBody>
      </p:sp>
    </p:spTree>
    <p:extLst>
      <p:ext uri="{BB962C8B-B14F-4D97-AF65-F5344CB8AC3E}">
        <p14:creationId xmlns:p14="http://schemas.microsoft.com/office/powerpoint/2010/main" val="3700784298"/>
      </p:ext>
    </p:extLst>
  </p:cSld>
  <p:clrMapOvr>
    <a:masterClrMapping/>
  </p:clrMapOvr>
  <p:transition spd="slow" advTm="827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chemeClr val="accent2"/>
                </a:solidFill>
                <a:latin typeface="微软雅黑"/>
                <a:ea typeface="微软雅黑"/>
              </a:rPr>
              <a:t>与去年同期比较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8" name="TextBox 77"/>
          <p:cNvSpPr txBox="1"/>
          <p:nvPr/>
        </p:nvSpPr>
        <p:spPr>
          <a:xfrm>
            <a:off x="2239427" y="1556792"/>
            <a:ext cx="2358338" cy="400110"/>
          </a:xfrm>
          <a:prstGeom prst="rect">
            <a:avLst/>
          </a:prstGeom>
          <a:noFill/>
        </p:spPr>
        <p:txBody>
          <a:bodyPr wrap="none" rtlCol="0">
            <a:spAutoFit/>
          </a:bodyPr>
          <a:lstStyle/>
          <a:p>
            <a:pPr algn="r"/>
            <a:r>
              <a:rPr lang="en-US" altLang="zh-CN" sz="2000" b="1" dirty="0">
                <a:latin typeface="+mn-ea"/>
                <a:ea typeface="+mn-ea"/>
              </a:rPr>
              <a:t>2013</a:t>
            </a:r>
            <a:r>
              <a:rPr lang="zh-CN" altLang="en-US" sz="2000" b="1" dirty="0">
                <a:latin typeface="+mn-ea"/>
                <a:ea typeface="+mn-ea"/>
              </a:rPr>
              <a:t>年上半年情况</a:t>
            </a:r>
          </a:p>
        </p:txBody>
      </p:sp>
      <p:sp>
        <p:nvSpPr>
          <p:cNvPr id="79" name="TextBox 78"/>
          <p:cNvSpPr txBox="1"/>
          <p:nvPr/>
        </p:nvSpPr>
        <p:spPr>
          <a:xfrm>
            <a:off x="6862118" y="1556792"/>
            <a:ext cx="2358338" cy="400110"/>
          </a:xfrm>
          <a:prstGeom prst="rect">
            <a:avLst/>
          </a:prstGeom>
          <a:noFill/>
        </p:spPr>
        <p:txBody>
          <a:bodyPr wrap="none" rtlCol="0">
            <a:spAutoFit/>
          </a:bodyPr>
          <a:lstStyle/>
          <a:p>
            <a:r>
              <a:rPr lang="en-US" altLang="zh-CN" sz="2000" b="1" dirty="0">
                <a:latin typeface="+mn-ea"/>
                <a:ea typeface="+mn-ea"/>
              </a:rPr>
              <a:t>2016</a:t>
            </a:r>
            <a:r>
              <a:rPr lang="zh-CN" altLang="en-US" sz="2000" b="1" dirty="0">
                <a:latin typeface="+mn-ea"/>
                <a:ea typeface="+mn-ea"/>
              </a:rPr>
              <a:t>年上半年情况</a:t>
            </a:r>
          </a:p>
        </p:txBody>
      </p:sp>
      <p:sp>
        <p:nvSpPr>
          <p:cNvPr id="80" name="TextBox 79"/>
          <p:cNvSpPr txBox="1"/>
          <p:nvPr/>
        </p:nvSpPr>
        <p:spPr>
          <a:xfrm>
            <a:off x="1020118" y="2024844"/>
            <a:ext cx="3638103" cy="923330"/>
          </a:xfrm>
          <a:prstGeom prst="rect">
            <a:avLst/>
          </a:prstGeom>
          <a:noFill/>
        </p:spPr>
        <p:txBody>
          <a:bodyPr wrap="square" rtlCol="0">
            <a:spAutoFit/>
          </a:bodyPr>
          <a:lstStyle/>
          <a:p>
            <a:r>
              <a:rPr lang="zh-CN" altLang="en-US" dirty="0">
                <a:solidFill>
                  <a:schemeClr val="tx2"/>
                </a:solidFill>
                <a:latin typeface="+mn-ea"/>
                <a:ea typeface="+mn-ea"/>
              </a:rPr>
              <a:t>这里输入简要文字说明这里输入简要文字说明这里输入简要文字说明</a:t>
            </a:r>
          </a:p>
          <a:p>
            <a:r>
              <a:rPr lang="zh-CN" altLang="en-US" dirty="0">
                <a:solidFill>
                  <a:schemeClr val="tx2"/>
                </a:solidFill>
                <a:latin typeface="+mn-ea"/>
                <a:ea typeface="+mn-ea"/>
              </a:rPr>
              <a:t>这里输入简要文字说明</a:t>
            </a:r>
          </a:p>
        </p:txBody>
      </p:sp>
      <p:sp>
        <p:nvSpPr>
          <p:cNvPr id="81" name="TextBox 80"/>
          <p:cNvSpPr txBox="1"/>
          <p:nvPr/>
        </p:nvSpPr>
        <p:spPr>
          <a:xfrm>
            <a:off x="6862118" y="2024844"/>
            <a:ext cx="3638103" cy="923330"/>
          </a:xfrm>
          <a:prstGeom prst="rect">
            <a:avLst/>
          </a:prstGeom>
          <a:noFill/>
        </p:spPr>
        <p:txBody>
          <a:bodyPr wrap="square" rtlCol="0">
            <a:spAutoFit/>
          </a:bodyPr>
          <a:lstStyle/>
          <a:p>
            <a:r>
              <a:rPr lang="zh-CN" altLang="en-US" dirty="0">
                <a:solidFill>
                  <a:schemeClr val="tx2"/>
                </a:solidFill>
                <a:latin typeface="+mn-ea"/>
                <a:ea typeface="+mn-ea"/>
              </a:rPr>
              <a:t>这里输入简要文字说明这里输入简要文字说明这里输入简要文字说明</a:t>
            </a:r>
          </a:p>
          <a:p>
            <a:r>
              <a:rPr lang="zh-CN" altLang="en-US" dirty="0">
                <a:solidFill>
                  <a:schemeClr val="tx2"/>
                </a:solidFill>
                <a:latin typeface="+mn-ea"/>
                <a:ea typeface="+mn-ea"/>
              </a:rPr>
              <a:t>这里输入简要文字说明</a:t>
            </a:r>
          </a:p>
        </p:txBody>
      </p:sp>
      <p:sp>
        <p:nvSpPr>
          <p:cNvPr id="82" name="矩形 81"/>
          <p:cNvSpPr/>
          <p:nvPr/>
        </p:nvSpPr>
        <p:spPr bwMode="auto">
          <a:xfrm>
            <a:off x="2359717"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a:ln>
                  <a:noFill/>
                </a:ln>
                <a:solidFill>
                  <a:srgbClr val="F8F8F8"/>
                </a:solidFill>
                <a:effectLst/>
                <a:latin typeface="+mn-ea"/>
                <a:ea typeface="+mn-ea"/>
              </a:rPr>
              <a:t>计划完成：</a:t>
            </a:r>
            <a:r>
              <a:rPr kumimoji="0" lang="en-US" altLang="zh-CN" sz="1800" b="0" i="0" u="none" strike="noStrike" cap="none" normalizeH="0" baseline="0" dirty="0">
                <a:ln>
                  <a:noFill/>
                </a:ln>
                <a:solidFill>
                  <a:srgbClr val="F8F8F8"/>
                </a:solidFill>
                <a:effectLst/>
                <a:latin typeface="+mn-ea"/>
                <a:ea typeface="+mn-ea"/>
              </a:rPr>
              <a:t>56%</a:t>
            </a:r>
            <a:endParaRPr kumimoji="0" lang="zh-CN" altLang="en-US" sz="1800" b="0" i="0" u="none" strike="noStrike" cap="none" normalizeH="0" baseline="0" dirty="0">
              <a:ln>
                <a:noFill/>
              </a:ln>
              <a:solidFill>
                <a:srgbClr val="F8F8F8"/>
              </a:solidFill>
              <a:effectLst/>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a:solidFill>
                  <a:srgbClr val="F8F8F8"/>
                </a:solidFill>
                <a:latin typeface="+mn-ea"/>
                <a:ea typeface="+mn-ea"/>
              </a:rPr>
              <a:t>实际完成数：</a:t>
            </a:r>
            <a:r>
              <a:rPr lang="en-US" altLang="zh-CN" dirty="0">
                <a:solidFill>
                  <a:srgbClr val="F8F8F8"/>
                </a:solidFill>
                <a:latin typeface="+mn-ea"/>
                <a:ea typeface="+mn-ea"/>
              </a:rPr>
              <a:t>790.2</a:t>
            </a:r>
            <a:r>
              <a:rPr lang="zh-CN" altLang="en-US" dirty="0">
                <a:solidFill>
                  <a:srgbClr val="F8F8F8"/>
                </a:solidFill>
                <a:latin typeface="+mn-ea"/>
                <a:ea typeface="+mn-ea"/>
              </a:rPr>
              <a:t>万</a:t>
            </a: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a:solidFill>
                  <a:srgbClr val="F8F8F8"/>
                </a:solidFill>
                <a:latin typeface="+mn-ea"/>
                <a:ea typeface="+mn-ea"/>
              </a:rPr>
              <a:t>回款数：</a:t>
            </a:r>
            <a:r>
              <a:rPr lang="en-US" altLang="zh-CN" dirty="0">
                <a:solidFill>
                  <a:srgbClr val="F8F8F8"/>
                </a:solidFill>
                <a:latin typeface="+mn-ea"/>
                <a:ea typeface="+mn-ea"/>
              </a:rPr>
              <a:t>640</a:t>
            </a:r>
            <a:r>
              <a:rPr lang="zh-CN" altLang="en-US" dirty="0">
                <a:solidFill>
                  <a:srgbClr val="F8F8F8"/>
                </a:solidFill>
                <a:latin typeface="+mn-ea"/>
                <a:ea typeface="+mn-ea"/>
              </a:rPr>
              <a:t>万</a:t>
            </a:r>
            <a:endParaRPr kumimoji="0" lang="zh-CN" altLang="en-US" sz="1800" b="0" i="0" u="none" strike="noStrike" cap="none" normalizeH="0" baseline="0" dirty="0">
              <a:ln>
                <a:noFill/>
              </a:ln>
              <a:solidFill>
                <a:schemeClr val="tx1"/>
              </a:solidFill>
              <a:effectLst/>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a:solidFill>
                  <a:srgbClr val="F8F8F8"/>
                </a:solidFill>
                <a:latin typeface="+mn-ea"/>
                <a:ea typeface="+mn-ea"/>
              </a:rPr>
              <a:t>您的文字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计划完成：</a:t>
            </a:r>
            <a:r>
              <a:rPr lang="en-US" altLang="zh-CN" dirty="0">
                <a:solidFill>
                  <a:srgbClr val="F8F8F8"/>
                </a:solidFill>
                <a:latin typeface="+mn-ea"/>
                <a:ea typeface="+mn-ea"/>
              </a:rPr>
              <a:t>61%</a:t>
            </a:r>
            <a:endParaRPr lang="zh-CN" altLang="en-US" dirty="0">
              <a:solidFill>
                <a:srgbClr val="F8F8F8"/>
              </a:solidFill>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实际完成数：</a:t>
            </a:r>
            <a:r>
              <a:rPr lang="en-US" altLang="zh-CN" dirty="0">
                <a:solidFill>
                  <a:srgbClr val="F8F8F8"/>
                </a:solidFill>
                <a:latin typeface="+mn-ea"/>
                <a:ea typeface="+mn-ea"/>
              </a:rPr>
              <a:t>845.2</a:t>
            </a:r>
            <a:r>
              <a:rPr lang="zh-CN" altLang="en-US" dirty="0">
                <a:solidFill>
                  <a:srgbClr val="F8F8F8"/>
                </a:solidFill>
                <a:latin typeface="+mn-ea"/>
                <a:ea typeface="+mn-ea"/>
              </a:rPr>
              <a:t>万</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回款数：</a:t>
            </a:r>
            <a:r>
              <a:rPr lang="en-US" altLang="zh-CN" dirty="0">
                <a:solidFill>
                  <a:srgbClr val="F8F8F8"/>
                </a:solidFill>
                <a:latin typeface="+mn-ea"/>
                <a:ea typeface="+mn-ea"/>
              </a:rPr>
              <a:t>582</a:t>
            </a:r>
            <a:r>
              <a:rPr lang="zh-CN" altLang="en-US" dirty="0">
                <a:solidFill>
                  <a:srgbClr val="F8F8F8"/>
                </a:solidFill>
                <a:latin typeface="+mn-ea"/>
                <a:ea typeface="+mn-ea"/>
              </a:rPr>
              <a:t>万</a:t>
            </a:r>
            <a:endParaRPr lang="zh-CN" altLang="en-US" dirty="0">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您的文字</a:t>
            </a:r>
            <a:endParaRPr lang="zh-CN" altLang="en-US" dirty="0">
              <a:latin typeface="+mn-ea"/>
              <a:ea typeface="+mn-ea"/>
            </a:endParaRPr>
          </a:p>
        </p:txBody>
      </p:sp>
      <p:sp>
        <p:nvSpPr>
          <p:cNvPr id="92" name="TextBox 91"/>
          <p:cNvSpPr txBox="1"/>
          <p:nvPr/>
        </p:nvSpPr>
        <p:spPr>
          <a:xfrm>
            <a:off x="5371887" y="3018098"/>
            <a:ext cx="867545" cy="707886"/>
          </a:xfrm>
          <a:prstGeom prst="rect">
            <a:avLst/>
          </a:prstGeom>
          <a:noFill/>
        </p:spPr>
        <p:txBody>
          <a:bodyPr wrap="none" rtlCol="0">
            <a:spAutoFit/>
          </a:bodyPr>
          <a:lstStyle/>
          <a:p>
            <a:r>
              <a:rPr lang="en-US" altLang="zh-CN" sz="4000" dirty="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val="1767551858"/>
      </p:ext>
    </p:extLst>
  </p:cSld>
  <p:clrMapOvr>
    <a:masterClrMapping/>
  </p:clrMapOvr>
  <p:transition spd="slow" advTm="6932">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a:solidFill>
                  <a:schemeClr val="accent2"/>
                </a:solidFill>
                <a:latin typeface="微软雅黑"/>
                <a:ea typeface="微软雅黑"/>
              </a:rPr>
              <a:t>重点工作落实情况</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nvGrpSpPr>
          <p:cNvPr id="58" name="组合 57"/>
          <p:cNvGrpSpPr/>
          <p:nvPr/>
        </p:nvGrpSpPr>
        <p:grpSpPr>
          <a:xfrm>
            <a:off x="8323664" y="2824312"/>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4312112" y="1099472"/>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684689"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67" name="椭圆 66"/>
          <p:cNvSpPr/>
          <p:nvPr/>
        </p:nvSpPr>
        <p:spPr bwMode="auto">
          <a:xfrm>
            <a:off x="603860" y="3260611"/>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8" name="椭圆 67"/>
          <p:cNvSpPr/>
          <p:nvPr/>
        </p:nvSpPr>
        <p:spPr bwMode="auto">
          <a:xfrm>
            <a:off x="4434021" y="82957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9" name="椭圆 68"/>
          <p:cNvSpPr/>
          <p:nvPr/>
        </p:nvSpPr>
        <p:spPr bwMode="auto">
          <a:xfrm>
            <a:off x="8320619" y="2857039"/>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0" name="TextBox 69"/>
          <p:cNvSpPr txBox="1"/>
          <p:nvPr/>
        </p:nvSpPr>
        <p:spPr>
          <a:xfrm>
            <a:off x="645273" y="3394000"/>
            <a:ext cx="877163" cy="646331"/>
          </a:xfrm>
          <a:prstGeom prst="rect">
            <a:avLst/>
          </a:prstGeom>
          <a:noFill/>
        </p:spPr>
        <p:txBody>
          <a:bodyPr wrap="none" rtlCol="0">
            <a:spAutoFit/>
          </a:bodyPr>
          <a:lstStyle/>
          <a:p>
            <a:pPr algn="ctr"/>
            <a:r>
              <a:rPr lang="zh-CN" altLang="en-US" dirty="0">
                <a:solidFill>
                  <a:srgbClr val="F8F8F8"/>
                </a:solidFill>
                <a:latin typeface="+mn-ea"/>
                <a:ea typeface="+mn-ea"/>
              </a:rPr>
              <a:t>重点</a:t>
            </a:r>
            <a:endParaRPr lang="en-US" altLang="zh-CN" dirty="0">
              <a:solidFill>
                <a:srgbClr val="F8F8F8"/>
              </a:solidFill>
              <a:latin typeface="+mn-ea"/>
              <a:ea typeface="+mn-ea"/>
            </a:endParaRPr>
          </a:p>
          <a:p>
            <a:pPr algn="ctr"/>
            <a:r>
              <a:rPr lang="zh-CN" altLang="en-US" dirty="0">
                <a:solidFill>
                  <a:srgbClr val="F8F8F8"/>
                </a:solidFill>
                <a:latin typeface="+mn-ea"/>
                <a:ea typeface="+mn-ea"/>
              </a:rPr>
              <a:t>工作一</a:t>
            </a:r>
          </a:p>
        </p:txBody>
      </p:sp>
      <p:sp>
        <p:nvSpPr>
          <p:cNvPr id="71" name="TextBox 70"/>
          <p:cNvSpPr txBox="1"/>
          <p:nvPr/>
        </p:nvSpPr>
        <p:spPr>
          <a:xfrm>
            <a:off x="4472737" y="970130"/>
            <a:ext cx="877163" cy="646331"/>
          </a:xfrm>
          <a:prstGeom prst="rect">
            <a:avLst/>
          </a:prstGeom>
          <a:noFill/>
        </p:spPr>
        <p:txBody>
          <a:bodyPr wrap="none" rtlCol="0">
            <a:spAutoFit/>
          </a:bodyPr>
          <a:lstStyle/>
          <a:p>
            <a:pPr algn="ctr"/>
            <a:r>
              <a:rPr lang="zh-CN" altLang="en-US" dirty="0">
                <a:solidFill>
                  <a:srgbClr val="F8F8F8"/>
                </a:solidFill>
                <a:latin typeface="+mn-ea"/>
                <a:ea typeface="+mn-ea"/>
              </a:rPr>
              <a:t>重点</a:t>
            </a:r>
            <a:endParaRPr lang="en-US" altLang="zh-CN" dirty="0">
              <a:solidFill>
                <a:srgbClr val="F8F8F8"/>
              </a:solidFill>
              <a:latin typeface="+mn-ea"/>
              <a:ea typeface="+mn-ea"/>
            </a:endParaRPr>
          </a:p>
          <a:p>
            <a:pPr algn="ctr"/>
            <a:r>
              <a:rPr lang="zh-CN" altLang="en-US" dirty="0">
                <a:solidFill>
                  <a:srgbClr val="F8F8F8"/>
                </a:solidFill>
                <a:latin typeface="+mn-ea"/>
                <a:ea typeface="+mn-ea"/>
              </a:rPr>
              <a:t>工作二</a:t>
            </a:r>
          </a:p>
        </p:txBody>
      </p:sp>
      <p:sp>
        <p:nvSpPr>
          <p:cNvPr id="72" name="TextBox 71"/>
          <p:cNvSpPr txBox="1"/>
          <p:nvPr/>
        </p:nvSpPr>
        <p:spPr>
          <a:xfrm>
            <a:off x="8376121" y="3029173"/>
            <a:ext cx="877163" cy="646331"/>
          </a:xfrm>
          <a:prstGeom prst="rect">
            <a:avLst/>
          </a:prstGeom>
          <a:noFill/>
        </p:spPr>
        <p:txBody>
          <a:bodyPr wrap="none" rtlCol="0">
            <a:spAutoFit/>
          </a:bodyPr>
          <a:lstStyle/>
          <a:p>
            <a:pPr algn="ctr"/>
            <a:r>
              <a:rPr lang="zh-CN" altLang="en-US" dirty="0">
                <a:solidFill>
                  <a:srgbClr val="F8F8F8"/>
                </a:solidFill>
                <a:latin typeface="+mn-ea"/>
                <a:ea typeface="+mn-ea"/>
              </a:rPr>
              <a:t>重点</a:t>
            </a:r>
            <a:endParaRPr lang="en-US" altLang="zh-CN" dirty="0">
              <a:solidFill>
                <a:srgbClr val="F8F8F8"/>
              </a:solidFill>
              <a:latin typeface="+mn-ea"/>
              <a:ea typeface="+mn-ea"/>
            </a:endParaRPr>
          </a:p>
          <a:p>
            <a:pPr algn="ctr"/>
            <a:r>
              <a:rPr lang="zh-CN" altLang="en-US" dirty="0">
                <a:solidFill>
                  <a:srgbClr val="F8F8F8"/>
                </a:solidFill>
                <a:latin typeface="+mn-ea"/>
                <a:ea typeface="+mn-ea"/>
              </a:rPr>
              <a:t>工作三</a:t>
            </a:r>
          </a:p>
        </p:txBody>
      </p:sp>
      <p:sp>
        <p:nvSpPr>
          <p:cNvPr id="73" name="TextBox 72"/>
          <p:cNvSpPr txBox="1"/>
          <p:nvPr/>
        </p:nvSpPr>
        <p:spPr>
          <a:xfrm>
            <a:off x="937846" y="1311034"/>
            <a:ext cx="2592288" cy="1754326"/>
          </a:xfrm>
          <a:prstGeom prst="rect">
            <a:avLst/>
          </a:prstGeom>
          <a:noFill/>
        </p:spPr>
        <p:txBody>
          <a:bodyPr wrap="square" rtlCol="0">
            <a:spAutoFit/>
          </a:bodyPr>
          <a:lstStyle/>
          <a:p>
            <a:r>
              <a:rPr lang="zh-CN" altLang="en-US" dirty="0">
                <a:solidFill>
                  <a:schemeClr val="tx2"/>
                </a:solidFill>
                <a:latin typeface="+mn-ea"/>
                <a:ea typeface="+mn-ea"/>
              </a:rPr>
              <a:t>请在这里输入段落文字</a:t>
            </a:r>
            <a:endParaRPr lang="en-US" altLang="zh-CN" dirty="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p:txBody>
      </p:sp>
      <p:sp>
        <p:nvSpPr>
          <p:cNvPr id="74" name="TextBox 73"/>
          <p:cNvSpPr txBox="1"/>
          <p:nvPr/>
        </p:nvSpPr>
        <p:spPr>
          <a:xfrm>
            <a:off x="4557346" y="4308234"/>
            <a:ext cx="2592288" cy="1754326"/>
          </a:xfrm>
          <a:prstGeom prst="rect">
            <a:avLst/>
          </a:prstGeom>
          <a:noFill/>
        </p:spPr>
        <p:txBody>
          <a:bodyPr wrap="square" rtlCol="0">
            <a:spAutoFit/>
          </a:bodyPr>
          <a:lstStyle/>
          <a:p>
            <a:r>
              <a:rPr lang="zh-CN" altLang="en-US" dirty="0">
                <a:solidFill>
                  <a:schemeClr val="tx2"/>
                </a:solidFill>
                <a:latin typeface="+mn-ea"/>
                <a:ea typeface="+mn-ea"/>
              </a:rPr>
              <a:t>请在这里输入段落文字</a:t>
            </a:r>
            <a:endParaRPr lang="en-US" altLang="zh-CN" dirty="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p:txBody>
      </p:sp>
      <p:sp>
        <p:nvSpPr>
          <p:cNvPr id="75" name="TextBox 74"/>
          <p:cNvSpPr txBox="1"/>
          <p:nvPr/>
        </p:nvSpPr>
        <p:spPr>
          <a:xfrm>
            <a:off x="8608646" y="930034"/>
            <a:ext cx="2592288" cy="1754326"/>
          </a:xfrm>
          <a:prstGeom prst="rect">
            <a:avLst/>
          </a:prstGeom>
          <a:noFill/>
        </p:spPr>
        <p:txBody>
          <a:bodyPr wrap="square" rtlCol="0">
            <a:spAutoFit/>
          </a:bodyPr>
          <a:lstStyle/>
          <a:p>
            <a:r>
              <a:rPr lang="zh-CN" altLang="en-US" dirty="0">
                <a:solidFill>
                  <a:schemeClr val="tx2"/>
                </a:solidFill>
                <a:latin typeface="+mn-ea"/>
                <a:ea typeface="+mn-ea"/>
              </a:rPr>
              <a:t>请在这里输入段落文字</a:t>
            </a:r>
            <a:endParaRPr lang="en-US" altLang="zh-CN" dirty="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p:txBody>
      </p:sp>
    </p:spTree>
    <p:extLst>
      <p:ext uri="{BB962C8B-B14F-4D97-AF65-F5344CB8AC3E}">
        <p14:creationId xmlns:p14="http://schemas.microsoft.com/office/powerpoint/2010/main"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a:solidFill>
                  <a:schemeClr val="accent2"/>
                </a:solidFill>
                <a:latin typeface="微软雅黑"/>
                <a:ea typeface="微软雅黑"/>
              </a:rPr>
              <a:t>重点工作落实情况</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27" name="TextBox 26"/>
          <p:cNvSpPr txBox="1"/>
          <p:nvPr/>
        </p:nvSpPr>
        <p:spPr>
          <a:xfrm>
            <a:off x="5378301" y="1475872"/>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28" name="TextBox 27"/>
          <p:cNvSpPr txBox="1"/>
          <p:nvPr/>
        </p:nvSpPr>
        <p:spPr>
          <a:xfrm>
            <a:off x="5378301" y="1784958"/>
            <a:ext cx="5760640" cy="584775"/>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这里可以输入可长可短的段落文字这里可以输入可长可短的段落文字这里可以输入可长可短的段落文字这里可以输入可长可</a:t>
            </a:r>
          </a:p>
        </p:txBody>
      </p:sp>
      <p:sp>
        <p:nvSpPr>
          <p:cNvPr id="29" name="TextBox 28"/>
          <p:cNvSpPr txBox="1"/>
          <p:nvPr/>
        </p:nvSpPr>
        <p:spPr>
          <a:xfrm>
            <a:off x="5378301" y="2625291"/>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30" name="TextBox 29"/>
          <p:cNvSpPr txBox="1"/>
          <p:nvPr/>
        </p:nvSpPr>
        <p:spPr>
          <a:xfrm>
            <a:off x="5378301" y="2934377"/>
            <a:ext cx="5760640" cy="584775"/>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a:t>
            </a:r>
          </a:p>
        </p:txBody>
      </p:sp>
      <p:sp>
        <p:nvSpPr>
          <p:cNvPr id="31" name="TextBox 30"/>
          <p:cNvSpPr txBox="1"/>
          <p:nvPr/>
        </p:nvSpPr>
        <p:spPr>
          <a:xfrm>
            <a:off x="5378301" y="3822715"/>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32" name="TextBox 31"/>
          <p:cNvSpPr txBox="1"/>
          <p:nvPr/>
        </p:nvSpPr>
        <p:spPr>
          <a:xfrm>
            <a:off x="5378301" y="4131801"/>
            <a:ext cx="5760640" cy="584775"/>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a:t>
            </a:r>
          </a:p>
        </p:txBody>
      </p:sp>
      <p:sp>
        <p:nvSpPr>
          <p:cNvPr id="33" name="TextBox 32"/>
          <p:cNvSpPr txBox="1"/>
          <p:nvPr/>
        </p:nvSpPr>
        <p:spPr>
          <a:xfrm>
            <a:off x="5374803" y="5091012"/>
            <a:ext cx="170912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34" name="TextBox 33"/>
          <p:cNvSpPr txBox="1"/>
          <p:nvPr/>
        </p:nvSpPr>
        <p:spPr>
          <a:xfrm>
            <a:off x="5374803" y="5400098"/>
            <a:ext cx="5760640" cy="584775"/>
          </a:xfrm>
          <a:prstGeom prst="rect">
            <a:avLst/>
          </a:prstGeom>
          <a:noFill/>
        </p:spPr>
        <p:txBody>
          <a:bodyPr wrap="square" rtlCol="0">
            <a:spAutoFit/>
          </a:bodyPr>
          <a:lstStyle/>
          <a:p>
            <a:r>
              <a:rPr lang="zh-CN" altLang="en-US" sz="1600" dirty="0">
                <a:solidFill>
                  <a:schemeClr val="tx2"/>
                </a:solidFill>
                <a:latin typeface="+mn-ea"/>
                <a:ea typeface="+mn-ea"/>
              </a:rPr>
              <a:t>这里可以输入可长可短的段落文字这里可以输入可长可短的段落文字这里可以输入可长可短的段落文字这里可以输入</a:t>
            </a:r>
          </a:p>
        </p:txBody>
      </p:sp>
      <p:sp>
        <p:nvSpPr>
          <p:cNvPr id="35" name="TextBox 34"/>
          <p:cNvSpPr txBox="1"/>
          <p:nvPr/>
        </p:nvSpPr>
        <p:spPr>
          <a:xfrm>
            <a:off x="1855568" y="3423915"/>
            <a:ext cx="1300195" cy="707886"/>
          </a:xfrm>
          <a:prstGeom prst="rect">
            <a:avLst/>
          </a:prstGeom>
          <a:noFill/>
        </p:spPr>
        <p:txBody>
          <a:bodyPr wrap="square" rtlCol="0">
            <a:spAutoFit/>
          </a:bodyPr>
          <a:lstStyle/>
          <a:p>
            <a:pPr algn="ctr"/>
            <a:r>
              <a:rPr lang="zh-CN" altLang="en-US" sz="2000" dirty="0">
                <a:solidFill>
                  <a:srgbClr val="F8F8F8"/>
                </a:solidFill>
                <a:latin typeface="+mn-ea"/>
                <a:ea typeface="+mn-ea"/>
              </a:rPr>
              <a:t>重点工作落实情况</a:t>
            </a:r>
          </a:p>
        </p:txBody>
      </p:sp>
      <p:grpSp>
        <p:nvGrpSpPr>
          <p:cNvPr id="2" name="组合 1"/>
          <p:cNvGrpSpPr/>
          <p:nvPr/>
        </p:nvGrpSpPr>
        <p:grpSpPr>
          <a:xfrm>
            <a:off x="2505666"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6" y="2600174"/>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1"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4"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2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8298</TotalTime>
  <Pages>0</Pages>
  <Words>3235</Words>
  <Characters>0</Characters>
  <Application>Microsoft Office PowerPoint</Application>
  <DocSecurity>0</DocSecurity>
  <PresentationFormat>自定义</PresentationFormat>
  <Lines>0</Lines>
  <Paragraphs>476</Paragraphs>
  <Slides>36</Slides>
  <Notes>36</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仿宋_GB2312</vt:lpstr>
      <vt:lpstr>宋体</vt:lpstr>
      <vt:lpstr>Arial</vt:lpstr>
      <vt:lpstr>Calibri</vt:lpstr>
      <vt:lpstr>Segoe UI</vt:lpstr>
      <vt:lpstr>Segoe UI Light</vt:lpstr>
      <vt:lpstr>Wingdings</vt:lpstr>
      <vt:lpstr>微软雅黑</vt:lpstr>
      <vt:lpstr>2_默认设计模板</vt:lpstr>
      <vt:lpstr>1_默认设计模板</vt:lpstr>
      <vt:lpstr>通用型总结报告模板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常董</dc:creator>
  <cp:keywords/>
  <dc:description/>
  <cp:lastModifiedBy>Administrator</cp:lastModifiedBy>
  <cp:revision>740</cp:revision>
  <dcterms:created xsi:type="dcterms:W3CDTF">2013-01-25T01:44:32Z</dcterms:created>
  <dcterms:modified xsi:type="dcterms:W3CDTF">2018-07-23T09:23:02Z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