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63" r:id="rId5"/>
    <p:sldId id="264" r:id="rId6"/>
    <p:sldId id="11469" r:id="rId7"/>
    <p:sldId id="11470" r:id="rId8"/>
    <p:sldId id="11471" r:id="rId9"/>
    <p:sldId id="11472" r:id="rId10"/>
    <p:sldId id="11473" r:id="rId11"/>
    <p:sldId id="11474" r:id="rId12"/>
    <p:sldId id="11475" r:id="rId13"/>
    <p:sldId id="11476" r:id="rId14"/>
    <p:sldId id="11477" r:id="rId15"/>
    <p:sldId id="11478" r:id="rId16"/>
    <p:sldId id="11479" r:id="rId17"/>
    <p:sldId id="11480" r:id="rId18"/>
    <p:sldId id="11481" r:id="rId19"/>
    <p:sldId id="11482" r:id="rId20"/>
    <p:sldId id="11483" r:id="rId21"/>
    <p:sldId id="11484" r:id="rId22"/>
    <p:sldId id="11485" r:id="rId23"/>
    <p:sldId id="11486" r:id="rId24"/>
    <p:sldId id="11487" r:id="rId25"/>
    <p:sldId id="1148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6BB3"/>
    <a:srgbClr val="7BC4EB"/>
    <a:srgbClr val="4279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4660"/>
  </p:normalViewPr>
  <p:slideViewPr>
    <p:cSldViewPr snapToGrid="0">
      <p:cViewPr varScale="1">
        <p:scale>
          <a:sx n="87" d="100"/>
          <a:sy n="87" d="100"/>
        </p:scale>
        <p:origin x="2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01"/>
          <c:y val="3.8040435594302202E-2"/>
          <c:w val="0.86222835599668701"/>
          <c:h val="0.821688385386373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406BB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445-4C34-8ECF-556AB4D1D425}"/>
              </c:ext>
            </c:extLst>
          </c:dPt>
          <c:dPt>
            <c:idx val="1"/>
            <c:invertIfNegative val="0"/>
            <c:bubble3D val="0"/>
            <c:spPr>
              <a:solidFill>
                <a:srgbClr val="7BC4E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45-4C34-8ECF-556AB4D1D425}"/>
              </c:ext>
            </c:extLst>
          </c:dPt>
          <c:dPt>
            <c:idx val="2"/>
            <c:invertIfNegative val="0"/>
            <c:bubble3D val="0"/>
            <c:spPr>
              <a:solidFill>
                <a:srgbClr val="406BB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45-4C34-8ECF-556AB4D1D425}"/>
              </c:ext>
            </c:extLst>
          </c:dPt>
          <c:dPt>
            <c:idx val="3"/>
            <c:invertIfNegative val="0"/>
            <c:bubble3D val="0"/>
            <c:spPr>
              <a:solidFill>
                <a:srgbClr val="7BC4E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445-4C34-8ECF-556AB4D1D42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2015</c:v>
                </c:pt>
                <c:pt idx="2">
                  <c:v>2014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445-4C34-8ECF-556AB4D1D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923108336"/>
        <c:axId val="923115056"/>
      </c:barChart>
      <c:catAx>
        <c:axId val="9231083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923115056"/>
        <c:crosses val="autoZero"/>
        <c:auto val="1"/>
        <c:lblAlgn val="ctr"/>
        <c:lblOffset val="100"/>
        <c:noMultiLvlLbl val="0"/>
      </c:catAx>
      <c:valAx>
        <c:axId val="92311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9231083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 b="0">
          <a:solidFill>
            <a:schemeClr val="tx1">
              <a:lumMod val="75000"/>
              <a:lumOff val="25000"/>
            </a:schemeClr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FBAC8-BEEB-4649-93A5-5DDF76040B7F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CE947-A9B4-4131-9C7C-08E85C45D3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7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195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87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011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961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954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06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142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647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40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840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52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391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589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36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063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02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879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13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003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47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554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25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54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CE947-A9B4-4131-9C7C-08E85C45D3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22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2019/1/1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17FC3-1EFD-4077-9A21-D1C040E2577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DB152-0D63-4255-9A93-7090ECA530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80649-OWMKNN-459"/>
          <p:cNvPicPr>
            <a:picLocks noChangeAspect="1"/>
          </p:cNvPicPr>
          <p:nvPr userDrawn="1"/>
        </p:nvPicPr>
        <p:blipFill>
          <a:blip r:embed="rId7"/>
          <a:srcRect t="15308"/>
          <a:stretch>
            <a:fillRect/>
          </a:stretch>
        </p:blipFill>
        <p:spPr>
          <a:xfrm>
            <a:off x="-1905" y="-27305"/>
            <a:ext cx="12196445" cy="688594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2540" y="-26670"/>
            <a:ext cx="12195810" cy="6885305"/>
          </a:xfrm>
          <a:prstGeom prst="rect">
            <a:avLst/>
          </a:prstGeom>
          <a:noFill/>
          <a:ln w="254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70205" y="354965"/>
            <a:ext cx="11452860" cy="6122670"/>
          </a:xfrm>
          <a:prstGeom prst="rect">
            <a:avLst/>
          </a:prstGeom>
          <a:solidFill>
            <a:schemeClr val="bg1">
              <a:alpha val="93000"/>
            </a:schemeClr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10.png"/><Relationship Id="rId5" Type="http://schemas.openxmlformats.org/officeDocument/2006/relationships/tags" Target="../tags/tag13.xml"/><Relationship Id="rId10" Type="http://schemas.openxmlformats.org/officeDocument/2006/relationships/image" Target="../media/image6.jpeg"/><Relationship Id="rId4" Type="http://schemas.openxmlformats.org/officeDocument/2006/relationships/tags" Target="../tags/tag12.xml"/><Relationship Id="rId9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17.xml"/><Relationship Id="rId7" Type="http://schemas.openxmlformats.org/officeDocument/2006/relationships/image" Target="../media/image2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9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9.jp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jp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7.jpg"/><Relationship Id="rId5" Type="http://schemas.openxmlformats.org/officeDocument/2006/relationships/tags" Target="../tags/tag7.xml"/><Relationship Id="rId10" Type="http://schemas.openxmlformats.org/officeDocument/2006/relationships/image" Target="../media/image6.jpeg"/><Relationship Id="rId4" Type="http://schemas.openxmlformats.org/officeDocument/2006/relationships/tags" Target="../tags/tag6.xml"/><Relationship Id="rId9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10460" y="-187326"/>
            <a:ext cx="7371715" cy="7347585"/>
            <a:chOff x="3645" y="-305"/>
            <a:chExt cx="11609" cy="11571"/>
          </a:xfrm>
        </p:grpSpPr>
        <p:sp>
          <p:nvSpPr>
            <p:cNvPr id="12" name="椭圆 11"/>
            <p:cNvSpPr/>
            <p:nvPr/>
          </p:nvSpPr>
          <p:spPr>
            <a:xfrm>
              <a:off x="3795" y="-43"/>
              <a:ext cx="11309" cy="11309"/>
            </a:xfrm>
            <a:prstGeom prst="ellipse">
              <a:avLst/>
            </a:prstGeom>
            <a:solidFill>
              <a:schemeClr val="bg1">
                <a:alpha val="47000"/>
              </a:schemeClr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06BB3"/>
                </a:solidFill>
                <a:effectLst/>
                <a:uLnTx/>
                <a:uFillTx/>
                <a:latin typeface="+mn-ea"/>
                <a:cs typeface="+mn-cs"/>
                <a:sym typeface="Arial" panose="020B0604020202020204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rcRect b="58920"/>
            <a:stretch>
              <a:fillRect/>
            </a:stretch>
          </p:blipFill>
          <p:spPr>
            <a:xfrm>
              <a:off x="3645" y="-305"/>
              <a:ext cx="11609" cy="476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/>
            <a:srcRect t="60720"/>
            <a:stretch>
              <a:fillRect/>
            </a:stretch>
          </p:blipFill>
          <p:spPr>
            <a:xfrm>
              <a:off x="3645" y="6706"/>
              <a:ext cx="11609" cy="4560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2352675" y="2597784"/>
            <a:ext cx="419100" cy="419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406BB3"/>
              </a:solidFill>
              <a:effectLst/>
              <a:uLnTx/>
              <a:uFillTx/>
              <a:latin typeface="+mn-ea"/>
              <a:cs typeface="+mn-cs"/>
              <a:sym typeface="Arial" panose="020B060402020202020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363075" y="3982084"/>
            <a:ext cx="419100" cy="419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406BB3"/>
              </a:solidFill>
              <a:effectLst/>
              <a:uLnTx/>
              <a:uFillTx/>
              <a:latin typeface="+mn-ea"/>
              <a:cs typeface="+mn-cs"/>
              <a:sym typeface="Arial" panose="020B0604020202020204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140205" y="2696010"/>
            <a:ext cx="10033516" cy="1569660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ln w="3175"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年度述职总结报告</a:t>
            </a:r>
            <a:endParaRPr kumimoji="0" lang="zh-CN" altLang="en-US" sz="9600" b="1" i="0" u="none" strike="noStrike" kern="1200" cap="none" spc="0" normalizeH="0" baseline="0" noProof="0" dirty="0">
              <a:ln w="3175">
                <a:noFill/>
              </a:ln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ea"/>
              <a:sym typeface="Arial" panose="020B0604020202020204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4208003" y="5873759"/>
            <a:ext cx="39410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汇报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人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xx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 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时间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2020.10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ea"/>
              <a:sym typeface="Arial" panose="020B0604020202020204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3236080" y="2190808"/>
            <a:ext cx="58849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适用于工作汇报</a:t>
            </a:r>
            <a:r>
              <a:rPr lang="en-US" altLang="zh-CN" sz="2000" b="1" spc="600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/</a:t>
            </a:r>
            <a:r>
              <a:rPr lang="zh-CN" altLang="en-US" sz="2000" b="1" spc="600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年度总结</a:t>
            </a:r>
            <a:r>
              <a:rPr kumimoji="0" lang="en-US" altLang="zh-CN" sz="2000" b="1" i="0" u="none" strike="noStrike" kern="1200" cap="none" spc="60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/</a:t>
            </a:r>
            <a:r>
              <a:rPr lang="zh-CN" altLang="en-US" sz="2000" b="1" spc="600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述职报告</a:t>
            </a: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等</a:t>
            </a:r>
          </a:p>
        </p:txBody>
      </p:sp>
      <p:sp>
        <p:nvSpPr>
          <p:cNvPr id="20" name="文本框 13"/>
          <p:cNvSpPr txBox="1">
            <a:spLocks noChangeArrowheads="1"/>
          </p:cNvSpPr>
          <p:nvPr/>
        </p:nvSpPr>
        <p:spPr bwMode="auto">
          <a:xfrm>
            <a:off x="4775014" y="570801"/>
            <a:ext cx="276389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202X</a:t>
            </a:r>
            <a:endParaRPr kumimoji="0" lang="en-US" altLang="zh-CN" sz="8800" b="1" i="0" u="none" strike="noStrike" kern="1200" cap="none" spc="0" normalizeH="0" baseline="0" noProof="0" dirty="0">
              <a:ln>
                <a:noFill/>
              </a:ln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ea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5125" y="4424949"/>
            <a:ext cx="6241749" cy="715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zh-CN" b="1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</a:rPr>
              <a:t>Time would heal almost all wounds. If your wounds have not been healed up, please wait for a short while. </a:t>
            </a:r>
            <a:endParaRPr lang="zh-CN" altLang="en-US" b="1" dirty="0"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+mn-ea"/>
            </a:endParaRPr>
          </a:p>
        </p:txBody>
      </p:sp>
      <p:pic>
        <p:nvPicPr>
          <p:cNvPr id="24" name="Keith Kenniff - Receives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7875" y="-1203325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25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25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5" grpId="0" animBg="1"/>
      <p:bldP spid="16" grpId="0" animBg="1"/>
      <p:bldP spid="17" grpId="0" bldLvl="0" animBg="1"/>
      <p:bldP spid="18" grpId="0"/>
      <p:bldP spid="19" grpId="0"/>
      <p:bldP spid="20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工作完成情况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5523" y="1778194"/>
            <a:ext cx="1619923" cy="861736"/>
          </a:xfrm>
          <a:prstGeom prst="rect">
            <a:avLst/>
          </a:prstGeom>
          <a:noFill/>
        </p:spPr>
        <p:txBody>
          <a:bodyPr wrap="none" lIns="121884" tIns="60941" rIns="121884" bIns="60941" rtlCol="0">
            <a:spAutoFit/>
          </a:bodyPr>
          <a:lstStyle/>
          <a:p>
            <a:pPr defTabSz="1218565"/>
            <a:r>
              <a:rPr lang="en-US" altLang="zh-CN" sz="4800" dirty="0">
                <a:solidFill>
                  <a:prstClr val="black">
                    <a:lumMod val="65000"/>
                    <a:lumOff val="35000"/>
                  </a:prstClr>
                </a:solidFill>
                <a:ea typeface="宋体" panose="02010600030101010101" pitchFamily="2" charset="-122"/>
              </a:rPr>
              <a:t>NO.1</a:t>
            </a:r>
            <a:endParaRPr lang="zh-CN" altLang="en-US" sz="4800" dirty="0">
              <a:solidFill>
                <a:prstClr val="black">
                  <a:lumMod val="65000"/>
                  <a:lumOff val="3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4221" y="4956108"/>
            <a:ext cx="1619923" cy="861736"/>
          </a:xfrm>
          <a:prstGeom prst="rect">
            <a:avLst/>
          </a:prstGeom>
          <a:noFill/>
        </p:spPr>
        <p:txBody>
          <a:bodyPr wrap="none" lIns="121884" tIns="60941" rIns="121884" bIns="60941" rtlCol="0">
            <a:spAutoFit/>
          </a:bodyPr>
          <a:lstStyle/>
          <a:p>
            <a:pPr defTabSz="1218565"/>
            <a:r>
              <a:rPr lang="en-US" altLang="zh-CN" sz="4800" dirty="0">
                <a:solidFill>
                  <a:prstClr val="black">
                    <a:lumMod val="65000"/>
                    <a:lumOff val="35000"/>
                  </a:prstClr>
                </a:solidFill>
                <a:ea typeface="宋体" panose="02010600030101010101" pitchFamily="2" charset="-122"/>
              </a:rPr>
              <a:t>NO.2</a:t>
            </a:r>
            <a:endParaRPr lang="zh-CN" altLang="en-US" sz="4800" dirty="0">
              <a:solidFill>
                <a:prstClr val="black">
                  <a:lumMod val="65000"/>
                  <a:lumOff val="3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6397" y="1774919"/>
            <a:ext cx="1619923" cy="861736"/>
          </a:xfrm>
          <a:prstGeom prst="rect">
            <a:avLst/>
          </a:prstGeom>
          <a:noFill/>
        </p:spPr>
        <p:txBody>
          <a:bodyPr wrap="none" lIns="121884" tIns="60941" rIns="121884" bIns="60941" rtlCol="0">
            <a:spAutoFit/>
          </a:bodyPr>
          <a:lstStyle/>
          <a:p>
            <a:pPr defTabSz="1218565"/>
            <a:r>
              <a:rPr lang="en-US" altLang="zh-CN" sz="4800" dirty="0">
                <a:solidFill>
                  <a:prstClr val="black">
                    <a:lumMod val="65000"/>
                    <a:lumOff val="35000"/>
                  </a:prstClr>
                </a:solidFill>
                <a:ea typeface="宋体" panose="02010600030101010101" pitchFamily="2" charset="-122"/>
              </a:rPr>
              <a:t>NO.3</a:t>
            </a:r>
            <a:endParaRPr lang="zh-CN" altLang="en-US" sz="4800" dirty="0">
              <a:solidFill>
                <a:prstClr val="black">
                  <a:lumMod val="65000"/>
                  <a:lumOff val="3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6749" y="4814544"/>
            <a:ext cx="2981119" cy="892514"/>
          </a:xfrm>
          <a:prstGeom prst="rect">
            <a:avLst/>
          </a:prstGeom>
        </p:spPr>
        <p:txBody>
          <a:bodyPr wrap="square" lIns="121884" tIns="60941" rIns="121884" bIns="60941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337155" y="4879160"/>
            <a:ext cx="2981119" cy="892514"/>
          </a:xfrm>
          <a:prstGeom prst="rect">
            <a:avLst/>
          </a:prstGeom>
        </p:spPr>
        <p:txBody>
          <a:bodyPr wrap="square" lIns="121884" tIns="60941" rIns="121884" bIns="60941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611966" y="1668094"/>
            <a:ext cx="2981119" cy="1097955"/>
          </a:xfrm>
          <a:prstGeom prst="rect">
            <a:avLst/>
          </a:prstGeom>
        </p:spPr>
        <p:txBody>
          <a:bodyPr wrap="square" lIns="121884" tIns="60941" rIns="121884" bIns="60941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defTabSz="1218565"/>
            <a:endParaRPr lang="zh-CN" altLang="en-US" sz="1335" dirty="0">
              <a:solidFill>
                <a:srgbClr val="465766"/>
              </a:solidFill>
              <a:ea typeface="方正正黑简体" pitchFamily="2" charset="-122"/>
            </a:endParaRPr>
          </a:p>
        </p:txBody>
      </p:sp>
      <p:grpSp>
        <p:nvGrpSpPr>
          <p:cNvPr id="15" name="组合 13"/>
          <p:cNvGrpSpPr/>
          <p:nvPr/>
        </p:nvGrpSpPr>
        <p:grpSpPr>
          <a:xfrm>
            <a:off x="1055689" y="2857407"/>
            <a:ext cx="10080627" cy="1799207"/>
            <a:chOff x="1055688" y="2857406"/>
            <a:chExt cx="10080626" cy="1799206"/>
          </a:xfrm>
        </p:grpSpPr>
        <p:grpSp>
          <p:nvGrpSpPr>
            <p:cNvPr id="16" name="组合 14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rgbClr val="7BC4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zh-CN" altLang="en-US" sz="1335" dirty="0">
                  <a:solidFill>
                    <a:prstClr val="white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rgbClr val="406BB3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zh-CN" altLang="en-US" sz="1335" dirty="0">
                  <a:solidFill>
                    <a:prstClr val="white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rgbClr val="7BC4EB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zh-CN" altLang="en-US" sz="1335" dirty="0">
                  <a:solidFill>
                    <a:prstClr val="white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rgbClr val="7BC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1335" dirty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rgbClr val="7BC4EB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1335" dirty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rgbClr val="406BB3"/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1335" dirty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489933" y="366048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184533" y="363946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312689" y="359941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69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10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10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工作完成情况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32171" y="1453585"/>
            <a:ext cx="2257568" cy="1575385"/>
            <a:chOff x="467623" y="1600608"/>
            <a:chExt cx="2257568" cy="1575385"/>
          </a:xfrm>
        </p:grpSpPr>
        <p:sp>
          <p:nvSpPr>
            <p:cNvPr id="10" name="圆角矩形 9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767738" y="2550806"/>
              <a:ext cx="625187" cy="625187"/>
            </a:xfrm>
            <a:prstGeom prst="ellipse">
              <a:avLst/>
            </a:prstGeom>
            <a:solidFill>
              <a:srgbClr val="406BB3"/>
            </a:solidFill>
            <a:ln w="25400">
              <a:solidFill>
                <a:srgbClr val="406BB3"/>
              </a:solidFill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836514" y="2731349"/>
              <a:ext cx="487633" cy="31777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6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kumimoji="0" lang="zh-CN" alt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1135548" y="2148837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rgbClr val="406BB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98207" y="3190606"/>
            <a:ext cx="2257568" cy="1580335"/>
            <a:chOff x="498658" y="3970152"/>
            <a:chExt cx="2257568" cy="1580335"/>
          </a:xfrm>
        </p:grpSpPr>
        <p:sp>
          <p:nvSpPr>
            <p:cNvPr id="16" name="圆角矩形 15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841564" y="3970152"/>
              <a:ext cx="625187" cy="625187"/>
              <a:chOff x="798773" y="5020276"/>
              <a:chExt cx="625187" cy="625187"/>
            </a:xfrm>
          </p:grpSpPr>
          <p:sp>
            <p:nvSpPr>
              <p:cNvPr id="20" name="椭圆 19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7BC4EB"/>
              </a:solidFill>
              <a:ln w="25400">
                <a:solidFill>
                  <a:srgbClr val="7BC4EB"/>
                </a:solidFill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 rot="18900000">
                <a:off x="867548" y="5200820"/>
                <a:ext cx="487633" cy="3177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65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kumimoji="0" lang="zh-CN" altLang="en-US" sz="146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 rot="18900000">
              <a:off x="1064256" y="469522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rgbClr val="7BC4EB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2250102">
            <a:off x="3017188" y="3216130"/>
            <a:ext cx="5898369" cy="1278943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-1" fmla="*/ 0 w 5390588"/>
              <a:gd name="connsiteY0-2" fmla="*/ 203650 h 1278942"/>
              <a:gd name="connsiteX1-3" fmla="*/ 529391 w 5390588"/>
              <a:gd name="connsiteY1-4" fmla="*/ 203650 h 1278942"/>
              <a:gd name="connsiteX2-5" fmla="*/ 529391 w 5390588"/>
              <a:gd name="connsiteY2-6" fmla="*/ 206916 h 1278942"/>
              <a:gd name="connsiteX3-7" fmla="*/ 666642 w 5390588"/>
              <a:gd name="connsiteY3-8" fmla="*/ 207797 h 1278942"/>
              <a:gd name="connsiteX4-9" fmla="*/ 829333 w 5390588"/>
              <a:gd name="connsiteY4-10" fmla="*/ 372586 h 1278942"/>
              <a:gd name="connsiteX5-11" fmla="*/ 823477 w 5390588"/>
              <a:gd name="connsiteY5-12" fmla="*/ 529189 h 1278942"/>
              <a:gd name="connsiteX6-13" fmla="*/ 1039160 w 5390588"/>
              <a:gd name="connsiteY6-14" fmla="*/ 892787 h 1278942"/>
              <a:gd name="connsiteX7-15" fmla="*/ 1590345 w 5390588"/>
              <a:gd name="connsiteY7-16" fmla="*/ 935139 h 1278942"/>
              <a:gd name="connsiteX8-17" fmla="*/ 1874201 w 5390588"/>
              <a:gd name="connsiteY8-18" fmla="*/ 537589 h 1278942"/>
              <a:gd name="connsiteX9-19" fmla="*/ 1877625 w 5390588"/>
              <a:gd name="connsiteY9-20" fmla="*/ 489658 h 1278942"/>
              <a:gd name="connsiteX10-21" fmla="*/ 1876158 w 5390588"/>
              <a:gd name="connsiteY10-22" fmla="*/ 489476 h 1278942"/>
              <a:gd name="connsiteX11-23" fmla="*/ 1878497 w 5390588"/>
              <a:gd name="connsiteY11-24" fmla="*/ 477447 h 1278942"/>
              <a:gd name="connsiteX12-25" fmla="*/ 1879461 w 5390588"/>
              <a:gd name="connsiteY12-26" fmla="*/ 463957 h 1278942"/>
              <a:gd name="connsiteX13-27" fmla="*/ 1881121 w 5390588"/>
              <a:gd name="connsiteY13-28" fmla="*/ 463960 h 1278942"/>
              <a:gd name="connsiteX14-29" fmla="*/ 1890813 w 5390588"/>
              <a:gd name="connsiteY14-30" fmla="*/ 414129 h 1278942"/>
              <a:gd name="connsiteX15-31" fmla="*/ 2231559 w 5390588"/>
              <a:gd name="connsiteY15-32" fmla="*/ 36516 h 1278942"/>
              <a:gd name="connsiteX16-33" fmla="*/ 2798190 w 5390588"/>
              <a:gd name="connsiteY16-34" fmla="*/ 138559 h 1278942"/>
              <a:gd name="connsiteX17-35" fmla="*/ 2985795 w 5390588"/>
              <a:gd name="connsiteY17-36" fmla="*/ 611320 h 1278942"/>
              <a:gd name="connsiteX18-37" fmla="*/ 2973287 w 5390588"/>
              <a:gd name="connsiteY18-38" fmla="*/ 686789 h 1278942"/>
              <a:gd name="connsiteX19-39" fmla="*/ 2971841 w 5390588"/>
              <a:gd name="connsiteY19-40" fmla="*/ 743454 h 1278942"/>
              <a:gd name="connsiteX20-41" fmla="*/ 3206765 w 5390588"/>
              <a:gd name="connsiteY20-42" fmla="*/ 1161349 h 1278942"/>
              <a:gd name="connsiteX21-43" fmla="*/ 3748785 w 5390588"/>
              <a:gd name="connsiteY21-44" fmla="*/ 1189539 h 1278942"/>
              <a:gd name="connsiteX22-45" fmla="*/ 4025791 w 5390588"/>
              <a:gd name="connsiteY22-46" fmla="*/ 798268 h 1278942"/>
              <a:gd name="connsiteX23-47" fmla="*/ 4030339 w 5390588"/>
              <a:gd name="connsiteY23-48" fmla="*/ 740379 h 1278942"/>
              <a:gd name="connsiteX24-49" fmla="*/ 4025977 w 5390588"/>
              <a:gd name="connsiteY24-50" fmla="*/ 739554 h 1278942"/>
              <a:gd name="connsiteX25-51" fmla="*/ 4232166 w 5390588"/>
              <a:gd name="connsiteY25-52" fmla="*/ 402536 h 1278942"/>
              <a:gd name="connsiteX26-53" fmla="*/ 4609810 w 5390588"/>
              <a:gd name="connsiteY26-54" fmla="*/ 286427 h 1278942"/>
              <a:gd name="connsiteX27-55" fmla="*/ 5115824 w 5390588"/>
              <a:gd name="connsiteY27-56" fmla="*/ 707333 h 1278942"/>
              <a:gd name="connsiteX28-57" fmla="*/ 5131067 w 5390588"/>
              <a:gd name="connsiteY28-58" fmla="*/ 806333 h 1278942"/>
              <a:gd name="connsiteX29-59" fmla="*/ 5135113 w 5390588"/>
              <a:gd name="connsiteY29-60" fmla="*/ 806564 h 1278942"/>
              <a:gd name="connsiteX30-61" fmla="*/ 5126192 w 5390588"/>
              <a:gd name="connsiteY30-62" fmla="*/ 913040 h 1278942"/>
              <a:gd name="connsiteX31-63" fmla="*/ 5236410 w 5390588"/>
              <a:gd name="connsiteY31-64" fmla="*/ 1043417 h 1278942"/>
              <a:gd name="connsiteX32-65" fmla="*/ 5390588 w 5390588"/>
              <a:gd name="connsiteY32-66" fmla="*/ 1056335 h 1278942"/>
              <a:gd name="connsiteX33-67" fmla="*/ 5388416 w 5390588"/>
              <a:gd name="connsiteY33-68" fmla="*/ 1096439 h 1278942"/>
              <a:gd name="connsiteX34-69" fmla="*/ 5237261 w 5390588"/>
              <a:gd name="connsiteY34-70" fmla="*/ 1083708 h 1278942"/>
              <a:gd name="connsiteX35-71" fmla="*/ 5087837 w 5390588"/>
              <a:gd name="connsiteY35-72" fmla="*/ 906801 h 1278942"/>
              <a:gd name="connsiteX36-73" fmla="*/ 5096462 w 5390588"/>
              <a:gd name="connsiteY36-74" fmla="*/ 804356 h 1278942"/>
              <a:gd name="connsiteX37-75" fmla="*/ 5098635 w 5390588"/>
              <a:gd name="connsiteY37-76" fmla="*/ 804481 h 1278942"/>
              <a:gd name="connsiteX38-77" fmla="*/ 5084876 w 5390588"/>
              <a:gd name="connsiteY38-78" fmla="*/ 715118 h 1278942"/>
              <a:gd name="connsiteX39-79" fmla="*/ 4607786 w 5390588"/>
              <a:gd name="connsiteY39-80" fmla="*/ 318272 h 1278942"/>
              <a:gd name="connsiteX40-81" fmla="*/ 4084307 w 5390588"/>
              <a:gd name="connsiteY40-82" fmla="*/ 651549 h 1278942"/>
              <a:gd name="connsiteX41-83" fmla="*/ 4058397 w 5390588"/>
              <a:gd name="connsiteY41-84" fmla="*/ 741768 h 1278942"/>
              <a:gd name="connsiteX42-85" fmla="*/ 4053635 w 5390588"/>
              <a:gd name="connsiteY42-86" fmla="*/ 802385 h 1278942"/>
              <a:gd name="connsiteX43-87" fmla="*/ 3761921 w 5390588"/>
              <a:gd name="connsiteY43-88" fmla="*/ 1214432 h 1278942"/>
              <a:gd name="connsiteX44-89" fmla="*/ 3191121 w 5390588"/>
              <a:gd name="connsiteY44-90" fmla="*/ 1184745 h 1278942"/>
              <a:gd name="connsiteX45-91" fmla="*/ 2945665 w 5390588"/>
              <a:gd name="connsiteY45-92" fmla="*/ 668562 h 1278942"/>
              <a:gd name="connsiteX46-93" fmla="*/ 2947591 w 5390588"/>
              <a:gd name="connsiteY46-94" fmla="*/ 668744 h 1278942"/>
              <a:gd name="connsiteX47-95" fmla="*/ 2957555 w 5390588"/>
              <a:gd name="connsiteY47-96" fmla="*/ 608620 h 1278942"/>
              <a:gd name="connsiteX48-97" fmla="*/ 2779484 w 5390588"/>
              <a:gd name="connsiteY48-98" fmla="*/ 159884 h 1278942"/>
              <a:gd name="connsiteX49-99" fmla="*/ 2241650 w 5390588"/>
              <a:gd name="connsiteY49-100" fmla="*/ 63029 h 1278942"/>
              <a:gd name="connsiteX50-101" fmla="*/ 1918221 w 5390588"/>
              <a:gd name="connsiteY50-102" fmla="*/ 421451 h 1278942"/>
              <a:gd name="connsiteX51-103" fmla="*/ 1906250 w 5390588"/>
              <a:gd name="connsiteY51-104" fmla="*/ 482996 h 1278942"/>
              <a:gd name="connsiteX52-105" fmla="*/ 1902067 w 5390588"/>
              <a:gd name="connsiteY52-106" fmla="*/ 541550 h 1278942"/>
              <a:gd name="connsiteX53-107" fmla="*/ 1603140 w 5390588"/>
              <a:gd name="connsiteY53-108" fmla="*/ 960209 h 1278942"/>
              <a:gd name="connsiteX54-109" fmla="*/ 1022686 w 5390588"/>
              <a:gd name="connsiteY54-110" fmla="*/ 915607 h 1278942"/>
              <a:gd name="connsiteX55-111" fmla="*/ 795552 w 5390588"/>
              <a:gd name="connsiteY55-112" fmla="*/ 532703 h 1278942"/>
              <a:gd name="connsiteX56-113" fmla="*/ 792356 w 5390588"/>
              <a:gd name="connsiteY56-114" fmla="*/ 476139 h 1278942"/>
              <a:gd name="connsiteX57-115" fmla="*/ 789967 w 5390588"/>
              <a:gd name="connsiteY57-116" fmla="*/ 476188 h 1278942"/>
              <a:gd name="connsiteX58-117" fmla="*/ 790607 w 5390588"/>
              <a:gd name="connsiteY58-118" fmla="*/ 369340 h 1278942"/>
              <a:gd name="connsiteX59-119" fmla="*/ 670615 w 5390588"/>
              <a:gd name="connsiteY59-120" fmla="*/ 247901 h 1278942"/>
              <a:gd name="connsiteX60-121" fmla="*/ 529391 w 5390588"/>
              <a:gd name="connsiteY60-122" fmla="*/ 247056 h 1278942"/>
              <a:gd name="connsiteX61-123" fmla="*/ 0 w 5390588"/>
              <a:gd name="connsiteY61-124" fmla="*/ 252293 h 1278942"/>
              <a:gd name="connsiteX62-125" fmla="*/ 0 w 5390588"/>
              <a:gd name="connsiteY62-126" fmla="*/ 203650 h 1278942"/>
              <a:gd name="connsiteX0-127" fmla="*/ 0 w 5390588"/>
              <a:gd name="connsiteY0-128" fmla="*/ 203650 h 1278942"/>
              <a:gd name="connsiteX1-129" fmla="*/ 529391 w 5390588"/>
              <a:gd name="connsiteY1-130" fmla="*/ 203650 h 1278942"/>
              <a:gd name="connsiteX2-131" fmla="*/ 529391 w 5390588"/>
              <a:gd name="connsiteY2-132" fmla="*/ 206916 h 1278942"/>
              <a:gd name="connsiteX3-133" fmla="*/ 666642 w 5390588"/>
              <a:gd name="connsiteY3-134" fmla="*/ 207797 h 1278942"/>
              <a:gd name="connsiteX4-135" fmla="*/ 829333 w 5390588"/>
              <a:gd name="connsiteY4-136" fmla="*/ 372586 h 1278942"/>
              <a:gd name="connsiteX5-137" fmla="*/ 823477 w 5390588"/>
              <a:gd name="connsiteY5-138" fmla="*/ 529189 h 1278942"/>
              <a:gd name="connsiteX6-139" fmla="*/ 1039160 w 5390588"/>
              <a:gd name="connsiteY6-140" fmla="*/ 892787 h 1278942"/>
              <a:gd name="connsiteX7-141" fmla="*/ 1590345 w 5390588"/>
              <a:gd name="connsiteY7-142" fmla="*/ 935139 h 1278942"/>
              <a:gd name="connsiteX8-143" fmla="*/ 1874201 w 5390588"/>
              <a:gd name="connsiteY8-144" fmla="*/ 537589 h 1278942"/>
              <a:gd name="connsiteX9-145" fmla="*/ 1877625 w 5390588"/>
              <a:gd name="connsiteY9-146" fmla="*/ 489658 h 1278942"/>
              <a:gd name="connsiteX10-147" fmla="*/ 1876158 w 5390588"/>
              <a:gd name="connsiteY10-148" fmla="*/ 489476 h 1278942"/>
              <a:gd name="connsiteX11-149" fmla="*/ 1878497 w 5390588"/>
              <a:gd name="connsiteY11-150" fmla="*/ 477447 h 1278942"/>
              <a:gd name="connsiteX12-151" fmla="*/ 1879461 w 5390588"/>
              <a:gd name="connsiteY12-152" fmla="*/ 463957 h 1278942"/>
              <a:gd name="connsiteX13-153" fmla="*/ 1881121 w 5390588"/>
              <a:gd name="connsiteY13-154" fmla="*/ 463960 h 1278942"/>
              <a:gd name="connsiteX14-155" fmla="*/ 1890813 w 5390588"/>
              <a:gd name="connsiteY14-156" fmla="*/ 414129 h 1278942"/>
              <a:gd name="connsiteX15-157" fmla="*/ 2231559 w 5390588"/>
              <a:gd name="connsiteY15-158" fmla="*/ 36516 h 1278942"/>
              <a:gd name="connsiteX16-159" fmla="*/ 2798190 w 5390588"/>
              <a:gd name="connsiteY16-160" fmla="*/ 138559 h 1278942"/>
              <a:gd name="connsiteX17-161" fmla="*/ 2985795 w 5390588"/>
              <a:gd name="connsiteY17-162" fmla="*/ 611320 h 1278942"/>
              <a:gd name="connsiteX18-163" fmla="*/ 2973287 w 5390588"/>
              <a:gd name="connsiteY18-164" fmla="*/ 686789 h 1278942"/>
              <a:gd name="connsiteX19-165" fmla="*/ 2971841 w 5390588"/>
              <a:gd name="connsiteY19-166" fmla="*/ 743454 h 1278942"/>
              <a:gd name="connsiteX20-167" fmla="*/ 3206765 w 5390588"/>
              <a:gd name="connsiteY20-168" fmla="*/ 1161349 h 1278942"/>
              <a:gd name="connsiteX21-169" fmla="*/ 3748785 w 5390588"/>
              <a:gd name="connsiteY21-170" fmla="*/ 1189539 h 1278942"/>
              <a:gd name="connsiteX22-171" fmla="*/ 4025791 w 5390588"/>
              <a:gd name="connsiteY22-172" fmla="*/ 798268 h 1278942"/>
              <a:gd name="connsiteX23-173" fmla="*/ 4030339 w 5390588"/>
              <a:gd name="connsiteY23-174" fmla="*/ 740379 h 1278942"/>
              <a:gd name="connsiteX24-175" fmla="*/ 4025977 w 5390588"/>
              <a:gd name="connsiteY24-176" fmla="*/ 739554 h 1278942"/>
              <a:gd name="connsiteX25-177" fmla="*/ 4232166 w 5390588"/>
              <a:gd name="connsiteY25-178" fmla="*/ 402536 h 1278942"/>
              <a:gd name="connsiteX26-179" fmla="*/ 4609810 w 5390588"/>
              <a:gd name="connsiteY26-180" fmla="*/ 286427 h 1278942"/>
              <a:gd name="connsiteX27-181" fmla="*/ 5115824 w 5390588"/>
              <a:gd name="connsiteY27-182" fmla="*/ 707333 h 1278942"/>
              <a:gd name="connsiteX28-183" fmla="*/ 5131067 w 5390588"/>
              <a:gd name="connsiteY28-184" fmla="*/ 806333 h 1278942"/>
              <a:gd name="connsiteX29-185" fmla="*/ 5135113 w 5390588"/>
              <a:gd name="connsiteY29-186" fmla="*/ 806564 h 1278942"/>
              <a:gd name="connsiteX30-187" fmla="*/ 5126192 w 5390588"/>
              <a:gd name="connsiteY30-188" fmla="*/ 913040 h 1278942"/>
              <a:gd name="connsiteX31-189" fmla="*/ 5236410 w 5390588"/>
              <a:gd name="connsiteY31-190" fmla="*/ 1043417 h 1278942"/>
              <a:gd name="connsiteX32-191" fmla="*/ 5390588 w 5390588"/>
              <a:gd name="connsiteY32-192" fmla="*/ 1056335 h 1278942"/>
              <a:gd name="connsiteX33-193" fmla="*/ 5388416 w 5390588"/>
              <a:gd name="connsiteY33-194" fmla="*/ 1096439 h 1278942"/>
              <a:gd name="connsiteX34-195" fmla="*/ 5237261 w 5390588"/>
              <a:gd name="connsiteY34-196" fmla="*/ 1083708 h 1278942"/>
              <a:gd name="connsiteX35-197" fmla="*/ 5087837 w 5390588"/>
              <a:gd name="connsiteY35-198" fmla="*/ 906801 h 1278942"/>
              <a:gd name="connsiteX36-199" fmla="*/ 5096462 w 5390588"/>
              <a:gd name="connsiteY36-200" fmla="*/ 804356 h 1278942"/>
              <a:gd name="connsiteX37-201" fmla="*/ 5098635 w 5390588"/>
              <a:gd name="connsiteY37-202" fmla="*/ 804481 h 1278942"/>
              <a:gd name="connsiteX38-203" fmla="*/ 5084876 w 5390588"/>
              <a:gd name="connsiteY38-204" fmla="*/ 715118 h 1278942"/>
              <a:gd name="connsiteX39-205" fmla="*/ 4607786 w 5390588"/>
              <a:gd name="connsiteY39-206" fmla="*/ 318272 h 1278942"/>
              <a:gd name="connsiteX40-207" fmla="*/ 4084307 w 5390588"/>
              <a:gd name="connsiteY40-208" fmla="*/ 651549 h 1278942"/>
              <a:gd name="connsiteX41-209" fmla="*/ 4058397 w 5390588"/>
              <a:gd name="connsiteY41-210" fmla="*/ 741768 h 1278942"/>
              <a:gd name="connsiteX42-211" fmla="*/ 4053635 w 5390588"/>
              <a:gd name="connsiteY42-212" fmla="*/ 802385 h 1278942"/>
              <a:gd name="connsiteX43-213" fmla="*/ 3761921 w 5390588"/>
              <a:gd name="connsiteY43-214" fmla="*/ 1214432 h 1278942"/>
              <a:gd name="connsiteX44-215" fmla="*/ 3191121 w 5390588"/>
              <a:gd name="connsiteY44-216" fmla="*/ 1184745 h 1278942"/>
              <a:gd name="connsiteX45-217" fmla="*/ 2945665 w 5390588"/>
              <a:gd name="connsiteY45-218" fmla="*/ 668562 h 1278942"/>
              <a:gd name="connsiteX46-219" fmla="*/ 2947591 w 5390588"/>
              <a:gd name="connsiteY46-220" fmla="*/ 668744 h 1278942"/>
              <a:gd name="connsiteX47-221" fmla="*/ 2957555 w 5390588"/>
              <a:gd name="connsiteY47-222" fmla="*/ 608620 h 1278942"/>
              <a:gd name="connsiteX48-223" fmla="*/ 2779484 w 5390588"/>
              <a:gd name="connsiteY48-224" fmla="*/ 159884 h 1278942"/>
              <a:gd name="connsiteX49-225" fmla="*/ 2241650 w 5390588"/>
              <a:gd name="connsiteY49-226" fmla="*/ 63029 h 1278942"/>
              <a:gd name="connsiteX50-227" fmla="*/ 1918221 w 5390588"/>
              <a:gd name="connsiteY50-228" fmla="*/ 421451 h 1278942"/>
              <a:gd name="connsiteX51-229" fmla="*/ 1906250 w 5390588"/>
              <a:gd name="connsiteY51-230" fmla="*/ 482996 h 1278942"/>
              <a:gd name="connsiteX52-231" fmla="*/ 1902067 w 5390588"/>
              <a:gd name="connsiteY52-232" fmla="*/ 541550 h 1278942"/>
              <a:gd name="connsiteX53-233" fmla="*/ 1603140 w 5390588"/>
              <a:gd name="connsiteY53-234" fmla="*/ 960209 h 1278942"/>
              <a:gd name="connsiteX54-235" fmla="*/ 1022686 w 5390588"/>
              <a:gd name="connsiteY54-236" fmla="*/ 915607 h 1278942"/>
              <a:gd name="connsiteX55-237" fmla="*/ 795552 w 5390588"/>
              <a:gd name="connsiteY55-238" fmla="*/ 532703 h 1278942"/>
              <a:gd name="connsiteX56-239" fmla="*/ 792356 w 5390588"/>
              <a:gd name="connsiteY56-240" fmla="*/ 476139 h 1278942"/>
              <a:gd name="connsiteX57-241" fmla="*/ 789967 w 5390588"/>
              <a:gd name="connsiteY57-242" fmla="*/ 476188 h 1278942"/>
              <a:gd name="connsiteX58-243" fmla="*/ 790607 w 5390588"/>
              <a:gd name="connsiteY58-244" fmla="*/ 369340 h 1278942"/>
              <a:gd name="connsiteX59-245" fmla="*/ 670615 w 5390588"/>
              <a:gd name="connsiteY59-246" fmla="*/ 247901 h 1278942"/>
              <a:gd name="connsiteX60-247" fmla="*/ 0 w 5390588"/>
              <a:gd name="connsiteY60-248" fmla="*/ 252293 h 1278942"/>
              <a:gd name="connsiteX61-249" fmla="*/ 0 w 5390588"/>
              <a:gd name="connsiteY61-250" fmla="*/ 203650 h 1278942"/>
              <a:gd name="connsiteX0-251" fmla="*/ 0 w 5390588"/>
              <a:gd name="connsiteY0-252" fmla="*/ 203650 h 1278942"/>
              <a:gd name="connsiteX1-253" fmla="*/ 529391 w 5390588"/>
              <a:gd name="connsiteY1-254" fmla="*/ 203650 h 1278942"/>
              <a:gd name="connsiteX2-255" fmla="*/ 666642 w 5390588"/>
              <a:gd name="connsiteY2-256" fmla="*/ 207797 h 1278942"/>
              <a:gd name="connsiteX3-257" fmla="*/ 829333 w 5390588"/>
              <a:gd name="connsiteY3-258" fmla="*/ 372586 h 1278942"/>
              <a:gd name="connsiteX4-259" fmla="*/ 823477 w 5390588"/>
              <a:gd name="connsiteY4-260" fmla="*/ 529189 h 1278942"/>
              <a:gd name="connsiteX5-261" fmla="*/ 1039160 w 5390588"/>
              <a:gd name="connsiteY5-262" fmla="*/ 892787 h 1278942"/>
              <a:gd name="connsiteX6-263" fmla="*/ 1590345 w 5390588"/>
              <a:gd name="connsiteY6-264" fmla="*/ 935139 h 1278942"/>
              <a:gd name="connsiteX7-265" fmla="*/ 1874201 w 5390588"/>
              <a:gd name="connsiteY7-266" fmla="*/ 537589 h 1278942"/>
              <a:gd name="connsiteX8-267" fmla="*/ 1877625 w 5390588"/>
              <a:gd name="connsiteY8-268" fmla="*/ 489658 h 1278942"/>
              <a:gd name="connsiteX9-269" fmla="*/ 1876158 w 5390588"/>
              <a:gd name="connsiteY9-270" fmla="*/ 489476 h 1278942"/>
              <a:gd name="connsiteX10-271" fmla="*/ 1878497 w 5390588"/>
              <a:gd name="connsiteY10-272" fmla="*/ 477447 h 1278942"/>
              <a:gd name="connsiteX11-273" fmla="*/ 1879461 w 5390588"/>
              <a:gd name="connsiteY11-274" fmla="*/ 463957 h 1278942"/>
              <a:gd name="connsiteX12-275" fmla="*/ 1881121 w 5390588"/>
              <a:gd name="connsiteY12-276" fmla="*/ 463960 h 1278942"/>
              <a:gd name="connsiteX13-277" fmla="*/ 1890813 w 5390588"/>
              <a:gd name="connsiteY13-278" fmla="*/ 414129 h 1278942"/>
              <a:gd name="connsiteX14-279" fmla="*/ 2231559 w 5390588"/>
              <a:gd name="connsiteY14-280" fmla="*/ 36516 h 1278942"/>
              <a:gd name="connsiteX15-281" fmla="*/ 2798190 w 5390588"/>
              <a:gd name="connsiteY15-282" fmla="*/ 138559 h 1278942"/>
              <a:gd name="connsiteX16-283" fmla="*/ 2985795 w 5390588"/>
              <a:gd name="connsiteY16-284" fmla="*/ 611320 h 1278942"/>
              <a:gd name="connsiteX17-285" fmla="*/ 2973287 w 5390588"/>
              <a:gd name="connsiteY17-286" fmla="*/ 686789 h 1278942"/>
              <a:gd name="connsiteX18-287" fmla="*/ 2971841 w 5390588"/>
              <a:gd name="connsiteY18-288" fmla="*/ 743454 h 1278942"/>
              <a:gd name="connsiteX19-289" fmla="*/ 3206765 w 5390588"/>
              <a:gd name="connsiteY19-290" fmla="*/ 1161349 h 1278942"/>
              <a:gd name="connsiteX20-291" fmla="*/ 3748785 w 5390588"/>
              <a:gd name="connsiteY20-292" fmla="*/ 1189539 h 1278942"/>
              <a:gd name="connsiteX21-293" fmla="*/ 4025791 w 5390588"/>
              <a:gd name="connsiteY21-294" fmla="*/ 798268 h 1278942"/>
              <a:gd name="connsiteX22-295" fmla="*/ 4030339 w 5390588"/>
              <a:gd name="connsiteY22-296" fmla="*/ 740379 h 1278942"/>
              <a:gd name="connsiteX23-297" fmla="*/ 4025977 w 5390588"/>
              <a:gd name="connsiteY23-298" fmla="*/ 739554 h 1278942"/>
              <a:gd name="connsiteX24-299" fmla="*/ 4232166 w 5390588"/>
              <a:gd name="connsiteY24-300" fmla="*/ 402536 h 1278942"/>
              <a:gd name="connsiteX25-301" fmla="*/ 4609810 w 5390588"/>
              <a:gd name="connsiteY25-302" fmla="*/ 286427 h 1278942"/>
              <a:gd name="connsiteX26-303" fmla="*/ 5115824 w 5390588"/>
              <a:gd name="connsiteY26-304" fmla="*/ 707333 h 1278942"/>
              <a:gd name="connsiteX27-305" fmla="*/ 5131067 w 5390588"/>
              <a:gd name="connsiteY27-306" fmla="*/ 806333 h 1278942"/>
              <a:gd name="connsiteX28-307" fmla="*/ 5135113 w 5390588"/>
              <a:gd name="connsiteY28-308" fmla="*/ 806564 h 1278942"/>
              <a:gd name="connsiteX29-309" fmla="*/ 5126192 w 5390588"/>
              <a:gd name="connsiteY29-310" fmla="*/ 913040 h 1278942"/>
              <a:gd name="connsiteX30-311" fmla="*/ 5236410 w 5390588"/>
              <a:gd name="connsiteY30-312" fmla="*/ 1043417 h 1278942"/>
              <a:gd name="connsiteX31-313" fmla="*/ 5390588 w 5390588"/>
              <a:gd name="connsiteY31-314" fmla="*/ 1056335 h 1278942"/>
              <a:gd name="connsiteX32-315" fmla="*/ 5388416 w 5390588"/>
              <a:gd name="connsiteY32-316" fmla="*/ 1096439 h 1278942"/>
              <a:gd name="connsiteX33-317" fmla="*/ 5237261 w 5390588"/>
              <a:gd name="connsiteY33-318" fmla="*/ 1083708 h 1278942"/>
              <a:gd name="connsiteX34-319" fmla="*/ 5087837 w 5390588"/>
              <a:gd name="connsiteY34-320" fmla="*/ 906801 h 1278942"/>
              <a:gd name="connsiteX35-321" fmla="*/ 5096462 w 5390588"/>
              <a:gd name="connsiteY35-322" fmla="*/ 804356 h 1278942"/>
              <a:gd name="connsiteX36-323" fmla="*/ 5098635 w 5390588"/>
              <a:gd name="connsiteY36-324" fmla="*/ 804481 h 1278942"/>
              <a:gd name="connsiteX37-325" fmla="*/ 5084876 w 5390588"/>
              <a:gd name="connsiteY37-326" fmla="*/ 715118 h 1278942"/>
              <a:gd name="connsiteX38-327" fmla="*/ 4607786 w 5390588"/>
              <a:gd name="connsiteY38-328" fmla="*/ 318272 h 1278942"/>
              <a:gd name="connsiteX39-329" fmla="*/ 4084307 w 5390588"/>
              <a:gd name="connsiteY39-330" fmla="*/ 651549 h 1278942"/>
              <a:gd name="connsiteX40-331" fmla="*/ 4058397 w 5390588"/>
              <a:gd name="connsiteY40-332" fmla="*/ 741768 h 1278942"/>
              <a:gd name="connsiteX41-333" fmla="*/ 4053635 w 5390588"/>
              <a:gd name="connsiteY41-334" fmla="*/ 802385 h 1278942"/>
              <a:gd name="connsiteX42-335" fmla="*/ 3761921 w 5390588"/>
              <a:gd name="connsiteY42-336" fmla="*/ 1214432 h 1278942"/>
              <a:gd name="connsiteX43-337" fmla="*/ 3191121 w 5390588"/>
              <a:gd name="connsiteY43-338" fmla="*/ 1184745 h 1278942"/>
              <a:gd name="connsiteX44-339" fmla="*/ 2945665 w 5390588"/>
              <a:gd name="connsiteY44-340" fmla="*/ 668562 h 1278942"/>
              <a:gd name="connsiteX45-341" fmla="*/ 2947591 w 5390588"/>
              <a:gd name="connsiteY45-342" fmla="*/ 668744 h 1278942"/>
              <a:gd name="connsiteX46-343" fmla="*/ 2957555 w 5390588"/>
              <a:gd name="connsiteY46-344" fmla="*/ 608620 h 1278942"/>
              <a:gd name="connsiteX47-345" fmla="*/ 2779484 w 5390588"/>
              <a:gd name="connsiteY47-346" fmla="*/ 159884 h 1278942"/>
              <a:gd name="connsiteX48-347" fmla="*/ 2241650 w 5390588"/>
              <a:gd name="connsiteY48-348" fmla="*/ 63029 h 1278942"/>
              <a:gd name="connsiteX49-349" fmla="*/ 1918221 w 5390588"/>
              <a:gd name="connsiteY49-350" fmla="*/ 421451 h 1278942"/>
              <a:gd name="connsiteX50-351" fmla="*/ 1906250 w 5390588"/>
              <a:gd name="connsiteY50-352" fmla="*/ 482996 h 1278942"/>
              <a:gd name="connsiteX51-353" fmla="*/ 1902067 w 5390588"/>
              <a:gd name="connsiteY51-354" fmla="*/ 541550 h 1278942"/>
              <a:gd name="connsiteX52-355" fmla="*/ 1603140 w 5390588"/>
              <a:gd name="connsiteY52-356" fmla="*/ 960209 h 1278942"/>
              <a:gd name="connsiteX53-357" fmla="*/ 1022686 w 5390588"/>
              <a:gd name="connsiteY53-358" fmla="*/ 915607 h 1278942"/>
              <a:gd name="connsiteX54-359" fmla="*/ 795552 w 5390588"/>
              <a:gd name="connsiteY54-360" fmla="*/ 532703 h 1278942"/>
              <a:gd name="connsiteX55-361" fmla="*/ 792356 w 5390588"/>
              <a:gd name="connsiteY55-362" fmla="*/ 476139 h 1278942"/>
              <a:gd name="connsiteX56-363" fmla="*/ 789967 w 5390588"/>
              <a:gd name="connsiteY56-364" fmla="*/ 476188 h 1278942"/>
              <a:gd name="connsiteX57-365" fmla="*/ 790607 w 5390588"/>
              <a:gd name="connsiteY57-366" fmla="*/ 369340 h 1278942"/>
              <a:gd name="connsiteX58-367" fmla="*/ 670615 w 5390588"/>
              <a:gd name="connsiteY58-368" fmla="*/ 247901 h 1278942"/>
              <a:gd name="connsiteX59-369" fmla="*/ 0 w 5390588"/>
              <a:gd name="connsiteY59-370" fmla="*/ 252293 h 1278942"/>
              <a:gd name="connsiteX60-371" fmla="*/ 0 w 5390588"/>
              <a:gd name="connsiteY60-372" fmla="*/ 203650 h 1278942"/>
              <a:gd name="connsiteX0-373" fmla="*/ 0 w 5390588"/>
              <a:gd name="connsiteY0-374" fmla="*/ 203650 h 1278942"/>
              <a:gd name="connsiteX1-375" fmla="*/ 666642 w 5390588"/>
              <a:gd name="connsiteY1-376" fmla="*/ 207797 h 1278942"/>
              <a:gd name="connsiteX2-377" fmla="*/ 829333 w 5390588"/>
              <a:gd name="connsiteY2-378" fmla="*/ 372586 h 1278942"/>
              <a:gd name="connsiteX3-379" fmla="*/ 823477 w 5390588"/>
              <a:gd name="connsiteY3-380" fmla="*/ 529189 h 1278942"/>
              <a:gd name="connsiteX4-381" fmla="*/ 1039160 w 5390588"/>
              <a:gd name="connsiteY4-382" fmla="*/ 892787 h 1278942"/>
              <a:gd name="connsiteX5-383" fmla="*/ 1590345 w 5390588"/>
              <a:gd name="connsiteY5-384" fmla="*/ 935139 h 1278942"/>
              <a:gd name="connsiteX6-385" fmla="*/ 1874201 w 5390588"/>
              <a:gd name="connsiteY6-386" fmla="*/ 537589 h 1278942"/>
              <a:gd name="connsiteX7-387" fmla="*/ 1877625 w 5390588"/>
              <a:gd name="connsiteY7-388" fmla="*/ 489658 h 1278942"/>
              <a:gd name="connsiteX8-389" fmla="*/ 1876158 w 5390588"/>
              <a:gd name="connsiteY8-390" fmla="*/ 489476 h 1278942"/>
              <a:gd name="connsiteX9-391" fmla="*/ 1878497 w 5390588"/>
              <a:gd name="connsiteY9-392" fmla="*/ 477447 h 1278942"/>
              <a:gd name="connsiteX10-393" fmla="*/ 1879461 w 5390588"/>
              <a:gd name="connsiteY10-394" fmla="*/ 463957 h 1278942"/>
              <a:gd name="connsiteX11-395" fmla="*/ 1881121 w 5390588"/>
              <a:gd name="connsiteY11-396" fmla="*/ 463960 h 1278942"/>
              <a:gd name="connsiteX12-397" fmla="*/ 1890813 w 5390588"/>
              <a:gd name="connsiteY12-398" fmla="*/ 414129 h 1278942"/>
              <a:gd name="connsiteX13-399" fmla="*/ 2231559 w 5390588"/>
              <a:gd name="connsiteY13-400" fmla="*/ 36516 h 1278942"/>
              <a:gd name="connsiteX14-401" fmla="*/ 2798190 w 5390588"/>
              <a:gd name="connsiteY14-402" fmla="*/ 138559 h 1278942"/>
              <a:gd name="connsiteX15-403" fmla="*/ 2985795 w 5390588"/>
              <a:gd name="connsiteY15-404" fmla="*/ 611320 h 1278942"/>
              <a:gd name="connsiteX16-405" fmla="*/ 2973287 w 5390588"/>
              <a:gd name="connsiteY16-406" fmla="*/ 686789 h 1278942"/>
              <a:gd name="connsiteX17-407" fmla="*/ 2971841 w 5390588"/>
              <a:gd name="connsiteY17-408" fmla="*/ 743454 h 1278942"/>
              <a:gd name="connsiteX18-409" fmla="*/ 3206765 w 5390588"/>
              <a:gd name="connsiteY18-410" fmla="*/ 1161349 h 1278942"/>
              <a:gd name="connsiteX19-411" fmla="*/ 3748785 w 5390588"/>
              <a:gd name="connsiteY19-412" fmla="*/ 1189539 h 1278942"/>
              <a:gd name="connsiteX20-413" fmla="*/ 4025791 w 5390588"/>
              <a:gd name="connsiteY20-414" fmla="*/ 798268 h 1278942"/>
              <a:gd name="connsiteX21-415" fmla="*/ 4030339 w 5390588"/>
              <a:gd name="connsiteY21-416" fmla="*/ 740379 h 1278942"/>
              <a:gd name="connsiteX22-417" fmla="*/ 4025977 w 5390588"/>
              <a:gd name="connsiteY22-418" fmla="*/ 739554 h 1278942"/>
              <a:gd name="connsiteX23-419" fmla="*/ 4232166 w 5390588"/>
              <a:gd name="connsiteY23-420" fmla="*/ 402536 h 1278942"/>
              <a:gd name="connsiteX24-421" fmla="*/ 4609810 w 5390588"/>
              <a:gd name="connsiteY24-422" fmla="*/ 286427 h 1278942"/>
              <a:gd name="connsiteX25-423" fmla="*/ 5115824 w 5390588"/>
              <a:gd name="connsiteY25-424" fmla="*/ 707333 h 1278942"/>
              <a:gd name="connsiteX26-425" fmla="*/ 5131067 w 5390588"/>
              <a:gd name="connsiteY26-426" fmla="*/ 806333 h 1278942"/>
              <a:gd name="connsiteX27-427" fmla="*/ 5135113 w 5390588"/>
              <a:gd name="connsiteY27-428" fmla="*/ 806564 h 1278942"/>
              <a:gd name="connsiteX28-429" fmla="*/ 5126192 w 5390588"/>
              <a:gd name="connsiteY28-430" fmla="*/ 913040 h 1278942"/>
              <a:gd name="connsiteX29-431" fmla="*/ 5236410 w 5390588"/>
              <a:gd name="connsiteY29-432" fmla="*/ 1043417 h 1278942"/>
              <a:gd name="connsiteX30-433" fmla="*/ 5390588 w 5390588"/>
              <a:gd name="connsiteY30-434" fmla="*/ 1056335 h 1278942"/>
              <a:gd name="connsiteX31-435" fmla="*/ 5388416 w 5390588"/>
              <a:gd name="connsiteY31-436" fmla="*/ 1096439 h 1278942"/>
              <a:gd name="connsiteX32-437" fmla="*/ 5237261 w 5390588"/>
              <a:gd name="connsiteY32-438" fmla="*/ 1083708 h 1278942"/>
              <a:gd name="connsiteX33-439" fmla="*/ 5087837 w 5390588"/>
              <a:gd name="connsiteY33-440" fmla="*/ 906801 h 1278942"/>
              <a:gd name="connsiteX34-441" fmla="*/ 5096462 w 5390588"/>
              <a:gd name="connsiteY34-442" fmla="*/ 804356 h 1278942"/>
              <a:gd name="connsiteX35-443" fmla="*/ 5098635 w 5390588"/>
              <a:gd name="connsiteY35-444" fmla="*/ 804481 h 1278942"/>
              <a:gd name="connsiteX36-445" fmla="*/ 5084876 w 5390588"/>
              <a:gd name="connsiteY36-446" fmla="*/ 715118 h 1278942"/>
              <a:gd name="connsiteX37-447" fmla="*/ 4607786 w 5390588"/>
              <a:gd name="connsiteY37-448" fmla="*/ 318272 h 1278942"/>
              <a:gd name="connsiteX38-449" fmla="*/ 4084307 w 5390588"/>
              <a:gd name="connsiteY38-450" fmla="*/ 651549 h 1278942"/>
              <a:gd name="connsiteX39-451" fmla="*/ 4058397 w 5390588"/>
              <a:gd name="connsiteY39-452" fmla="*/ 741768 h 1278942"/>
              <a:gd name="connsiteX40-453" fmla="*/ 4053635 w 5390588"/>
              <a:gd name="connsiteY40-454" fmla="*/ 802385 h 1278942"/>
              <a:gd name="connsiteX41-455" fmla="*/ 3761921 w 5390588"/>
              <a:gd name="connsiteY41-456" fmla="*/ 1214432 h 1278942"/>
              <a:gd name="connsiteX42-457" fmla="*/ 3191121 w 5390588"/>
              <a:gd name="connsiteY42-458" fmla="*/ 1184745 h 1278942"/>
              <a:gd name="connsiteX43-459" fmla="*/ 2945665 w 5390588"/>
              <a:gd name="connsiteY43-460" fmla="*/ 668562 h 1278942"/>
              <a:gd name="connsiteX44-461" fmla="*/ 2947591 w 5390588"/>
              <a:gd name="connsiteY44-462" fmla="*/ 668744 h 1278942"/>
              <a:gd name="connsiteX45-463" fmla="*/ 2957555 w 5390588"/>
              <a:gd name="connsiteY45-464" fmla="*/ 608620 h 1278942"/>
              <a:gd name="connsiteX46-465" fmla="*/ 2779484 w 5390588"/>
              <a:gd name="connsiteY46-466" fmla="*/ 159884 h 1278942"/>
              <a:gd name="connsiteX47-467" fmla="*/ 2241650 w 5390588"/>
              <a:gd name="connsiteY47-468" fmla="*/ 63029 h 1278942"/>
              <a:gd name="connsiteX48-469" fmla="*/ 1918221 w 5390588"/>
              <a:gd name="connsiteY48-470" fmla="*/ 421451 h 1278942"/>
              <a:gd name="connsiteX49-471" fmla="*/ 1906250 w 5390588"/>
              <a:gd name="connsiteY49-472" fmla="*/ 482996 h 1278942"/>
              <a:gd name="connsiteX50-473" fmla="*/ 1902067 w 5390588"/>
              <a:gd name="connsiteY50-474" fmla="*/ 541550 h 1278942"/>
              <a:gd name="connsiteX51-475" fmla="*/ 1603140 w 5390588"/>
              <a:gd name="connsiteY51-476" fmla="*/ 960209 h 1278942"/>
              <a:gd name="connsiteX52-477" fmla="*/ 1022686 w 5390588"/>
              <a:gd name="connsiteY52-478" fmla="*/ 915607 h 1278942"/>
              <a:gd name="connsiteX53-479" fmla="*/ 795552 w 5390588"/>
              <a:gd name="connsiteY53-480" fmla="*/ 532703 h 1278942"/>
              <a:gd name="connsiteX54-481" fmla="*/ 792356 w 5390588"/>
              <a:gd name="connsiteY54-482" fmla="*/ 476139 h 1278942"/>
              <a:gd name="connsiteX55-483" fmla="*/ 789967 w 5390588"/>
              <a:gd name="connsiteY55-484" fmla="*/ 476188 h 1278942"/>
              <a:gd name="connsiteX56-485" fmla="*/ 790607 w 5390588"/>
              <a:gd name="connsiteY56-486" fmla="*/ 369340 h 1278942"/>
              <a:gd name="connsiteX57-487" fmla="*/ 670615 w 5390588"/>
              <a:gd name="connsiteY57-488" fmla="*/ 247901 h 1278942"/>
              <a:gd name="connsiteX58-489" fmla="*/ 0 w 5390588"/>
              <a:gd name="connsiteY58-490" fmla="*/ 252293 h 1278942"/>
              <a:gd name="connsiteX59-491" fmla="*/ 0 w 5390588"/>
              <a:gd name="connsiteY59-492" fmla="*/ 203650 h 1278942"/>
              <a:gd name="connsiteX0-493" fmla="*/ 0 w 5898369"/>
              <a:gd name="connsiteY0-494" fmla="*/ 203650 h 1278942"/>
              <a:gd name="connsiteX1-495" fmla="*/ 666642 w 5898369"/>
              <a:gd name="connsiteY1-496" fmla="*/ 207797 h 1278942"/>
              <a:gd name="connsiteX2-497" fmla="*/ 829333 w 5898369"/>
              <a:gd name="connsiteY2-498" fmla="*/ 372586 h 1278942"/>
              <a:gd name="connsiteX3-499" fmla="*/ 823477 w 5898369"/>
              <a:gd name="connsiteY3-500" fmla="*/ 529189 h 1278942"/>
              <a:gd name="connsiteX4-501" fmla="*/ 1039160 w 5898369"/>
              <a:gd name="connsiteY4-502" fmla="*/ 892787 h 1278942"/>
              <a:gd name="connsiteX5-503" fmla="*/ 1590345 w 5898369"/>
              <a:gd name="connsiteY5-504" fmla="*/ 935139 h 1278942"/>
              <a:gd name="connsiteX6-505" fmla="*/ 1874201 w 5898369"/>
              <a:gd name="connsiteY6-506" fmla="*/ 537589 h 1278942"/>
              <a:gd name="connsiteX7-507" fmla="*/ 1877625 w 5898369"/>
              <a:gd name="connsiteY7-508" fmla="*/ 489658 h 1278942"/>
              <a:gd name="connsiteX8-509" fmla="*/ 1876158 w 5898369"/>
              <a:gd name="connsiteY8-510" fmla="*/ 489476 h 1278942"/>
              <a:gd name="connsiteX9-511" fmla="*/ 1878497 w 5898369"/>
              <a:gd name="connsiteY9-512" fmla="*/ 477447 h 1278942"/>
              <a:gd name="connsiteX10-513" fmla="*/ 1879461 w 5898369"/>
              <a:gd name="connsiteY10-514" fmla="*/ 463957 h 1278942"/>
              <a:gd name="connsiteX11-515" fmla="*/ 1881121 w 5898369"/>
              <a:gd name="connsiteY11-516" fmla="*/ 463960 h 1278942"/>
              <a:gd name="connsiteX12-517" fmla="*/ 1890813 w 5898369"/>
              <a:gd name="connsiteY12-518" fmla="*/ 414129 h 1278942"/>
              <a:gd name="connsiteX13-519" fmla="*/ 2231559 w 5898369"/>
              <a:gd name="connsiteY13-520" fmla="*/ 36516 h 1278942"/>
              <a:gd name="connsiteX14-521" fmla="*/ 2798190 w 5898369"/>
              <a:gd name="connsiteY14-522" fmla="*/ 138559 h 1278942"/>
              <a:gd name="connsiteX15-523" fmla="*/ 2985795 w 5898369"/>
              <a:gd name="connsiteY15-524" fmla="*/ 611320 h 1278942"/>
              <a:gd name="connsiteX16-525" fmla="*/ 2973287 w 5898369"/>
              <a:gd name="connsiteY16-526" fmla="*/ 686789 h 1278942"/>
              <a:gd name="connsiteX17-527" fmla="*/ 2971841 w 5898369"/>
              <a:gd name="connsiteY17-528" fmla="*/ 743454 h 1278942"/>
              <a:gd name="connsiteX18-529" fmla="*/ 3206765 w 5898369"/>
              <a:gd name="connsiteY18-530" fmla="*/ 1161349 h 1278942"/>
              <a:gd name="connsiteX19-531" fmla="*/ 3748785 w 5898369"/>
              <a:gd name="connsiteY19-532" fmla="*/ 1189539 h 1278942"/>
              <a:gd name="connsiteX20-533" fmla="*/ 4025791 w 5898369"/>
              <a:gd name="connsiteY20-534" fmla="*/ 798268 h 1278942"/>
              <a:gd name="connsiteX21-535" fmla="*/ 4030339 w 5898369"/>
              <a:gd name="connsiteY21-536" fmla="*/ 740379 h 1278942"/>
              <a:gd name="connsiteX22-537" fmla="*/ 4025977 w 5898369"/>
              <a:gd name="connsiteY22-538" fmla="*/ 739554 h 1278942"/>
              <a:gd name="connsiteX23-539" fmla="*/ 4232166 w 5898369"/>
              <a:gd name="connsiteY23-540" fmla="*/ 402536 h 1278942"/>
              <a:gd name="connsiteX24-541" fmla="*/ 4609810 w 5898369"/>
              <a:gd name="connsiteY24-542" fmla="*/ 286427 h 1278942"/>
              <a:gd name="connsiteX25-543" fmla="*/ 5115824 w 5898369"/>
              <a:gd name="connsiteY25-544" fmla="*/ 707333 h 1278942"/>
              <a:gd name="connsiteX26-545" fmla="*/ 5131067 w 5898369"/>
              <a:gd name="connsiteY26-546" fmla="*/ 806333 h 1278942"/>
              <a:gd name="connsiteX27-547" fmla="*/ 5135113 w 5898369"/>
              <a:gd name="connsiteY27-548" fmla="*/ 806564 h 1278942"/>
              <a:gd name="connsiteX28-549" fmla="*/ 5126192 w 5898369"/>
              <a:gd name="connsiteY28-550" fmla="*/ 913040 h 1278942"/>
              <a:gd name="connsiteX29-551" fmla="*/ 5236410 w 5898369"/>
              <a:gd name="connsiteY29-552" fmla="*/ 1043417 h 1278942"/>
              <a:gd name="connsiteX30-553" fmla="*/ 5898369 w 5898369"/>
              <a:gd name="connsiteY30-554" fmla="*/ 1079693 h 1278942"/>
              <a:gd name="connsiteX31-555" fmla="*/ 5388416 w 5898369"/>
              <a:gd name="connsiteY31-556" fmla="*/ 1096439 h 1278942"/>
              <a:gd name="connsiteX32-557" fmla="*/ 5237261 w 5898369"/>
              <a:gd name="connsiteY32-558" fmla="*/ 1083708 h 1278942"/>
              <a:gd name="connsiteX33-559" fmla="*/ 5087837 w 5898369"/>
              <a:gd name="connsiteY33-560" fmla="*/ 906801 h 1278942"/>
              <a:gd name="connsiteX34-561" fmla="*/ 5096462 w 5898369"/>
              <a:gd name="connsiteY34-562" fmla="*/ 804356 h 1278942"/>
              <a:gd name="connsiteX35-563" fmla="*/ 5098635 w 5898369"/>
              <a:gd name="connsiteY35-564" fmla="*/ 804481 h 1278942"/>
              <a:gd name="connsiteX36-565" fmla="*/ 5084876 w 5898369"/>
              <a:gd name="connsiteY36-566" fmla="*/ 715118 h 1278942"/>
              <a:gd name="connsiteX37-567" fmla="*/ 4607786 w 5898369"/>
              <a:gd name="connsiteY37-568" fmla="*/ 318272 h 1278942"/>
              <a:gd name="connsiteX38-569" fmla="*/ 4084307 w 5898369"/>
              <a:gd name="connsiteY38-570" fmla="*/ 651549 h 1278942"/>
              <a:gd name="connsiteX39-571" fmla="*/ 4058397 w 5898369"/>
              <a:gd name="connsiteY39-572" fmla="*/ 741768 h 1278942"/>
              <a:gd name="connsiteX40-573" fmla="*/ 4053635 w 5898369"/>
              <a:gd name="connsiteY40-574" fmla="*/ 802385 h 1278942"/>
              <a:gd name="connsiteX41-575" fmla="*/ 3761921 w 5898369"/>
              <a:gd name="connsiteY41-576" fmla="*/ 1214432 h 1278942"/>
              <a:gd name="connsiteX42-577" fmla="*/ 3191121 w 5898369"/>
              <a:gd name="connsiteY42-578" fmla="*/ 1184745 h 1278942"/>
              <a:gd name="connsiteX43-579" fmla="*/ 2945665 w 5898369"/>
              <a:gd name="connsiteY43-580" fmla="*/ 668562 h 1278942"/>
              <a:gd name="connsiteX44-581" fmla="*/ 2947591 w 5898369"/>
              <a:gd name="connsiteY44-582" fmla="*/ 668744 h 1278942"/>
              <a:gd name="connsiteX45-583" fmla="*/ 2957555 w 5898369"/>
              <a:gd name="connsiteY45-584" fmla="*/ 608620 h 1278942"/>
              <a:gd name="connsiteX46-585" fmla="*/ 2779484 w 5898369"/>
              <a:gd name="connsiteY46-586" fmla="*/ 159884 h 1278942"/>
              <a:gd name="connsiteX47-587" fmla="*/ 2241650 w 5898369"/>
              <a:gd name="connsiteY47-588" fmla="*/ 63029 h 1278942"/>
              <a:gd name="connsiteX48-589" fmla="*/ 1918221 w 5898369"/>
              <a:gd name="connsiteY48-590" fmla="*/ 421451 h 1278942"/>
              <a:gd name="connsiteX49-591" fmla="*/ 1906250 w 5898369"/>
              <a:gd name="connsiteY49-592" fmla="*/ 482996 h 1278942"/>
              <a:gd name="connsiteX50-593" fmla="*/ 1902067 w 5898369"/>
              <a:gd name="connsiteY50-594" fmla="*/ 541550 h 1278942"/>
              <a:gd name="connsiteX51-595" fmla="*/ 1603140 w 5898369"/>
              <a:gd name="connsiteY51-596" fmla="*/ 960209 h 1278942"/>
              <a:gd name="connsiteX52-597" fmla="*/ 1022686 w 5898369"/>
              <a:gd name="connsiteY52-598" fmla="*/ 915607 h 1278942"/>
              <a:gd name="connsiteX53-599" fmla="*/ 795552 w 5898369"/>
              <a:gd name="connsiteY53-600" fmla="*/ 532703 h 1278942"/>
              <a:gd name="connsiteX54-601" fmla="*/ 792356 w 5898369"/>
              <a:gd name="connsiteY54-602" fmla="*/ 476139 h 1278942"/>
              <a:gd name="connsiteX55-603" fmla="*/ 789967 w 5898369"/>
              <a:gd name="connsiteY55-604" fmla="*/ 476188 h 1278942"/>
              <a:gd name="connsiteX56-605" fmla="*/ 790607 w 5898369"/>
              <a:gd name="connsiteY56-606" fmla="*/ 369340 h 1278942"/>
              <a:gd name="connsiteX57-607" fmla="*/ 670615 w 5898369"/>
              <a:gd name="connsiteY57-608" fmla="*/ 247901 h 1278942"/>
              <a:gd name="connsiteX58-609" fmla="*/ 0 w 5898369"/>
              <a:gd name="connsiteY58-610" fmla="*/ 252293 h 1278942"/>
              <a:gd name="connsiteX59-611" fmla="*/ 0 w 5898369"/>
              <a:gd name="connsiteY59-612" fmla="*/ 203650 h 1278942"/>
              <a:gd name="connsiteX0-613" fmla="*/ 0 w 5898369"/>
              <a:gd name="connsiteY0-614" fmla="*/ 203650 h 1278942"/>
              <a:gd name="connsiteX1-615" fmla="*/ 666642 w 5898369"/>
              <a:gd name="connsiteY1-616" fmla="*/ 207797 h 1278942"/>
              <a:gd name="connsiteX2-617" fmla="*/ 829333 w 5898369"/>
              <a:gd name="connsiteY2-618" fmla="*/ 372586 h 1278942"/>
              <a:gd name="connsiteX3-619" fmla="*/ 823477 w 5898369"/>
              <a:gd name="connsiteY3-620" fmla="*/ 529189 h 1278942"/>
              <a:gd name="connsiteX4-621" fmla="*/ 1039160 w 5898369"/>
              <a:gd name="connsiteY4-622" fmla="*/ 892787 h 1278942"/>
              <a:gd name="connsiteX5-623" fmla="*/ 1590345 w 5898369"/>
              <a:gd name="connsiteY5-624" fmla="*/ 935139 h 1278942"/>
              <a:gd name="connsiteX6-625" fmla="*/ 1874201 w 5898369"/>
              <a:gd name="connsiteY6-626" fmla="*/ 537589 h 1278942"/>
              <a:gd name="connsiteX7-627" fmla="*/ 1877625 w 5898369"/>
              <a:gd name="connsiteY7-628" fmla="*/ 489658 h 1278942"/>
              <a:gd name="connsiteX8-629" fmla="*/ 1876158 w 5898369"/>
              <a:gd name="connsiteY8-630" fmla="*/ 489476 h 1278942"/>
              <a:gd name="connsiteX9-631" fmla="*/ 1878497 w 5898369"/>
              <a:gd name="connsiteY9-632" fmla="*/ 477447 h 1278942"/>
              <a:gd name="connsiteX10-633" fmla="*/ 1879461 w 5898369"/>
              <a:gd name="connsiteY10-634" fmla="*/ 463957 h 1278942"/>
              <a:gd name="connsiteX11-635" fmla="*/ 1881121 w 5898369"/>
              <a:gd name="connsiteY11-636" fmla="*/ 463960 h 1278942"/>
              <a:gd name="connsiteX12-637" fmla="*/ 1890813 w 5898369"/>
              <a:gd name="connsiteY12-638" fmla="*/ 414129 h 1278942"/>
              <a:gd name="connsiteX13-639" fmla="*/ 2231559 w 5898369"/>
              <a:gd name="connsiteY13-640" fmla="*/ 36516 h 1278942"/>
              <a:gd name="connsiteX14-641" fmla="*/ 2798190 w 5898369"/>
              <a:gd name="connsiteY14-642" fmla="*/ 138559 h 1278942"/>
              <a:gd name="connsiteX15-643" fmla="*/ 2985795 w 5898369"/>
              <a:gd name="connsiteY15-644" fmla="*/ 611320 h 1278942"/>
              <a:gd name="connsiteX16-645" fmla="*/ 2973287 w 5898369"/>
              <a:gd name="connsiteY16-646" fmla="*/ 686789 h 1278942"/>
              <a:gd name="connsiteX17-647" fmla="*/ 2971841 w 5898369"/>
              <a:gd name="connsiteY17-648" fmla="*/ 743454 h 1278942"/>
              <a:gd name="connsiteX18-649" fmla="*/ 3206765 w 5898369"/>
              <a:gd name="connsiteY18-650" fmla="*/ 1161349 h 1278942"/>
              <a:gd name="connsiteX19-651" fmla="*/ 3748785 w 5898369"/>
              <a:gd name="connsiteY19-652" fmla="*/ 1189539 h 1278942"/>
              <a:gd name="connsiteX20-653" fmla="*/ 4025791 w 5898369"/>
              <a:gd name="connsiteY20-654" fmla="*/ 798268 h 1278942"/>
              <a:gd name="connsiteX21-655" fmla="*/ 4030339 w 5898369"/>
              <a:gd name="connsiteY21-656" fmla="*/ 740379 h 1278942"/>
              <a:gd name="connsiteX22-657" fmla="*/ 4025977 w 5898369"/>
              <a:gd name="connsiteY22-658" fmla="*/ 739554 h 1278942"/>
              <a:gd name="connsiteX23-659" fmla="*/ 4232166 w 5898369"/>
              <a:gd name="connsiteY23-660" fmla="*/ 402536 h 1278942"/>
              <a:gd name="connsiteX24-661" fmla="*/ 4609810 w 5898369"/>
              <a:gd name="connsiteY24-662" fmla="*/ 286427 h 1278942"/>
              <a:gd name="connsiteX25-663" fmla="*/ 5115824 w 5898369"/>
              <a:gd name="connsiteY25-664" fmla="*/ 707333 h 1278942"/>
              <a:gd name="connsiteX26-665" fmla="*/ 5131067 w 5898369"/>
              <a:gd name="connsiteY26-666" fmla="*/ 806333 h 1278942"/>
              <a:gd name="connsiteX27-667" fmla="*/ 5135113 w 5898369"/>
              <a:gd name="connsiteY27-668" fmla="*/ 806564 h 1278942"/>
              <a:gd name="connsiteX28-669" fmla="*/ 5126192 w 5898369"/>
              <a:gd name="connsiteY28-670" fmla="*/ 913040 h 1278942"/>
              <a:gd name="connsiteX29-671" fmla="*/ 5236410 w 5898369"/>
              <a:gd name="connsiteY29-672" fmla="*/ 1043417 h 1278942"/>
              <a:gd name="connsiteX30-673" fmla="*/ 5898369 w 5898369"/>
              <a:gd name="connsiteY30-674" fmla="*/ 1079693 h 1278942"/>
              <a:gd name="connsiteX31-675" fmla="*/ 5891039 w 5898369"/>
              <a:gd name="connsiteY31-676" fmla="*/ 1109947 h 1278942"/>
              <a:gd name="connsiteX32-677" fmla="*/ 5237261 w 5898369"/>
              <a:gd name="connsiteY32-678" fmla="*/ 1083708 h 1278942"/>
              <a:gd name="connsiteX33-679" fmla="*/ 5087837 w 5898369"/>
              <a:gd name="connsiteY33-680" fmla="*/ 906801 h 1278942"/>
              <a:gd name="connsiteX34-681" fmla="*/ 5096462 w 5898369"/>
              <a:gd name="connsiteY34-682" fmla="*/ 804356 h 1278942"/>
              <a:gd name="connsiteX35-683" fmla="*/ 5098635 w 5898369"/>
              <a:gd name="connsiteY35-684" fmla="*/ 804481 h 1278942"/>
              <a:gd name="connsiteX36-685" fmla="*/ 5084876 w 5898369"/>
              <a:gd name="connsiteY36-686" fmla="*/ 715118 h 1278942"/>
              <a:gd name="connsiteX37-687" fmla="*/ 4607786 w 5898369"/>
              <a:gd name="connsiteY37-688" fmla="*/ 318272 h 1278942"/>
              <a:gd name="connsiteX38-689" fmla="*/ 4084307 w 5898369"/>
              <a:gd name="connsiteY38-690" fmla="*/ 651549 h 1278942"/>
              <a:gd name="connsiteX39-691" fmla="*/ 4058397 w 5898369"/>
              <a:gd name="connsiteY39-692" fmla="*/ 741768 h 1278942"/>
              <a:gd name="connsiteX40-693" fmla="*/ 4053635 w 5898369"/>
              <a:gd name="connsiteY40-694" fmla="*/ 802385 h 1278942"/>
              <a:gd name="connsiteX41-695" fmla="*/ 3761921 w 5898369"/>
              <a:gd name="connsiteY41-696" fmla="*/ 1214432 h 1278942"/>
              <a:gd name="connsiteX42-697" fmla="*/ 3191121 w 5898369"/>
              <a:gd name="connsiteY42-698" fmla="*/ 1184745 h 1278942"/>
              <a:gd name="connsiteX43-699" fmla="*/ 2945665 w 5898369"/>
              <a:gd name="connsiteY43-700" fmla="*/ 668562 h 1278942"/>
              <a:gd name="connsiteX44-701" fmla="*/ 2947591 w 5898369"/>
              <a:gd name="connsiteY44-702" fmla="*/ 668744 h 1278942"/>
              <a:gd name="connsiteX45-703" fmla="*/ 2957555 w 5898369"/>
              <a:gd name="connsiteY45-704" fmla="*/ 608620 h 1278942"/>
              <a:gd name="connsiteX46-705" fmla="*/ 2779484 w 5898369"/>
              <a:gd name="connsiteY46-706" fmla="*/ 159884 h 1278942"/>
              <a:gd name="connsiteX47-707" fmla="*/ 2241650 w 5898369"/>
              <a:gd name="connsiteY47-708" fmla="*/ 63029 h 1278942"/>
              <a:gd name="connsiteX48-709" fmla="*/ 1918221 w 5898369"/>
              <a:gd name="connsiteY48-710" fmla="*/ 421451 h 1278942"/>
              <a:gd name="connsiteX49-711" fmla="*/ 1906250 w 5898369"/>
              <a:gd name="connsiteY49-712" fmla="*/ 482996 h 1278942"/>
              <a:gd name="connsiteX50-713" fmla="*/ 1902067 w 5898369"/>
              <a:gd name="connsiteY50-714" fmla="*/ 541550 h 1278942"/>
              <a:gd name="connsiteX51-715" fmla="*/ 1603140 w 5898369"/>
              <a:gd name="connsiteY51-716" fmla="*/ 960209 h 1278942"/>
              <a:gd name="connsiteX52-717" fmla="*/ 1022686 w 5898369"/>
              <a:gd name="connsiteY52-718" fmla="*/ 915607 h 1278942"/>
              <a:gd name="connsiteX53-719" fmla="*/ 795552 w 5898369"/>
              <a:gd name="connsiteY53-720" fmla="*/ 532703 h 1278942"/>
              <a:gd name="connsiteX54-721" fmla="*/ 792356 w 5898369"/>
              <a:gd name="connsiteY54-722" fmla="*/ 476139 h 1278942"/>
              <a:gd name="connsiteX55-723" fmla="*/ 789967 w 5898369"/>
              <a:gd name="connsiteY55-724" fmla="*/ 476188 h 1278942"/>
              <a:gd name="connsiteX56-725" fmla="*/ 790607 w 5898369"/>
              <a:gd name="connsiteY56-726" fmla="*/ 369340 h 1278942"/>
              <a:gd name="connsiteX57-727" fmla="*/ 670615 w 5898369"/>
              <a:gd name="connsiteY57-728" fmla="*/ 247901 h 1278942"/>
              <a:gd name="connsiteX58-729" fmla="*/ 0 w 5898369"/>
              <a:gd name="connsiteY58-730" fmla="*/ 252293 h 1278942"/>
              <a:gd name="connsiteX59-731" fmla="*/ 0 w 5898369"/>
              <a:gd name="connsiteY59-732" fmla="*/ 203650 h 1278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lIns="91440" tIns="45720" rIns="91440" b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35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3" name="MH_Other_2"/>
          <p:cNvPicPr/>
          <p:nvPr>
            <p:custDataLst>
              <p:tags r:id="rId1"/>
            </p:custDataLst>
          </p:nvPr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2337959">
            <a:off x="3840353" y="1201884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MH_Other_2"/>
          <p:cNvPicPr/>
          <p:nvPr>
            <p:custDataLst>
              <p:tags r:id="rId2"/>
            </p:custDataLst>
          </p:nvPr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3386646" flipV="1">
            <a:off x="7914991" y="5401147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796187" y="2936124"/>
            <a:ext cx="2257568" cy="1607117"/>
            <a:chOff x="5796187" y="2936124"/>
            <a:chExt cx="2257568" cy="1607117"/>
          </a:xfrm>
        </p:grpSpPr>
        <p:sp>
          <p:nvSpPr>
            <p:cNvPr id="26" name="圆角矩形 25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6096302" y="3918054"/>
              <a:ext cx="625187" cy="625187"/>
            </a:xfrm>
            <a:prstGeom prst="ellipse">
              <a:avLst/>
            </a:prstGeom>
            <a:solidFill>
              <a:srgbClr val="406BB3"/>
            </a:solidFill>
            <a:ln w="25400">
              <a:solidFill>
                <a:srgbClr val="406BB3"/>
              </a:solidFill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6165078" y="4098597"/>
              <a:ext cx="487633" cy="31777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6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kumimoji="0" lang="zh-CN" alt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6464112" y="351608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406BB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15283" y="4692388"/>
            <a:ext cx="2257568" cy="1545451"/>
            <a:chOff x="5515282" y="4692388"/>
            <a:chExt cx="2257568" cy="1545450"/>
          </a:xfrm>
        </p:grpSpPr>
        <p:sp>
          <p:nvSpPr>
            <p:cNvPr id="32" name="圆角矩形 31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58188" y="4692388"/>
              <a:ext cx="625187" cy="625187"/>
              <a:chOff x="798773" y="5020276"/>
              <a:chExt cx="625187" cy="625187"/>
            </a:xfrm>
          </p:grpSpPr>
          <p:sp>
            <p:nvSpPr>
              <p:cNvPr id="36" name="椭圆 35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7BC4EB"/>
              </a:solidFill>
              <a:ln w="25400">
                <a:solidFill>
                  <a:srgbClr val="7BC4EB"/>
                </a:solidFill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 rot="18900000">
                <a:off x="867548" y="5200820"/>
                <a:ext cx="487633" cy="3177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65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kumimoji="0" lang="zh-CN" altLang="en-US" sz="146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18900000">
              <a:off x="6104064" y="543386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rgbClr val="7BC4EB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8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94300" y="1310600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zh-CN"/>
            </a:defPPr>
            <a:lvl1pPr lvl="0" algn="ctr">
              <a:lnSpc>
                <a:spcPts val="2000"/>
              </a:lnSpc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lt"/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9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51352" y="2757441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zh-CN"/>
            </a:defPPr>
            <a:lvl1pPr lvl="0" algn="ctr">
              <a:lnSpc>
                <a:spcPts val="2000"/>
              </a:lnSpc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lt"/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0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74387" y="3725113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1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11323" y="5175004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zh-CN"/>
            </a:defPPr>
            <a:lvl1pPr lvl="0" algn="ctr">
              <a:lnSpc>
                <a:spcPts val="2000"/>
              </a:lnSpc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lt"/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82497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2" grpId="0" animBg="1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工作完成情况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Freeform 5"/>
          <p:cNvSpPr/>
          <p:nvPr/>
        </p:nvSpPr>
        <p:spPr bwMode="auto">
          <a:xfrm flipH="1">
            <a:off x="4304187" y="1988175"/>
            <a:ext cx="185174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7BC4E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0" name="Freeform 5"/>
          <p:cNvSpPr/>
          <p:nvPr/>
        </p:nvSpPr>
        <p:spPr bwMode="auto">
          <a:xfrm flipH="1">
            <a:off x="3702203" y="3687667"/>
            <a:ext cx="1179911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06BB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1" name="Freeform 5"/>
          <p:cNvSpPr/>
          <p:nvPr/>
        </p:nvSpPr>
        <p:spPr bwMode="auto">
          <a:xfrm flipH="1">
            <a:off x="6252162" y="2232442"/>
            <a:ext cx="1039781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06BB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2" name="Freeform 5"/>
          <p:cNvSpPr/>
          <p:nvPr/>
        </p:nvSpPr>
        <p:spPr bwMode="auto">
          <a:xfrm flipH="1">
            <a:off x="6805185" y="3044106"/>
            <a:ext cx="1633193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7BC4E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8544530" y="3259632"/>
            <a:ext cx="879721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06BB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4" name="Freeform 5"/>
          <p:cNvSpPr/>
          <p:nvPr/>
        </p:nvSpPr>
        <p:spPr bwMode="auto">
          <a:xfrm flipH="1">
            <a:off x="2740390" y="3227852"/>
            <a:ext cx="879721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7BC4E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5" name="Text Placeholder 32"/>
          <p:cNvSpPr txBox="1"/>
          <p:nvPr/>
        </p:nvSpPr>
        <p:spPr>
          <a:xfrm>
            <a:off x="1082965" y="1798460"/>
            <a:ext cx="2882890" cy="9178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6" name="Text Placeholder 33"/>
          <p:cNvSpPr txBox="1"/>
          <p:nvPr/>
        </p:nvSpPr>
        <p:spPr>
          <a:xfrm>
            <a:off x="1913795" y="156958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sp>
        <p:nvSpPr>
          <p:cNvPr id="17" name="Text Placeholder 32"/>
          <p:cNvSpPr txBox="1"/>
          <p:nvPr/>
        </p:nvSpPr>
        <p:spPr>
          <a:xfrm>
            <a:off x="443282" y="4718020"/>
            <a:ext cx="2782488" cy="10431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zh-CN"/>
            </a:defPPr>
            <a:lvl1pPr marL="171450" lvl="0" indent="-171450" algn="ctr" defTabSz="685800">
              <a:lnSpc>
                <a:spcPts val="2000"/>
              </a:lnSpc>
              <a:spcBef>
                <a:spcPts val="750"/>
              </a:spcBef>
              <a:buFont typeface="Arial" panose="020B0604020202020204" pitchFamily="34" charset="0"/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Neris Thin" panose="00000300000000000000" pitchFamily="50" charset="0"/>
                <a:ea typeface="+mn-lt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8" name="Text Placeholder 33"/>
          <p:cNvSpPr txBox="1"/>
          <p:nvPr/>
        </p:nvSpPr>
        <p:spPr>
          <a:xfrm>
            <a:off x="1306456" y="4504930"/>
            <a:ext cx="1786628" cy="332659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sp>
        <p:nvSpPr>
          <p:cNvPr id="19" name="Text Placeholder 32"/>
          <p:cNvSpPr txBox="1"/>
          <p:nvPr/>
        </p:nvSpPr>
        <p:spPr>
          <a:xfrm>
            <a:off x="2210076" y="5721004"/>
            <a:ext cx="2861665" cy="8087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zh-CN"/>
            </a:defPPr>
            <a:lvl1pPr marL="171450" lvl="0" indent="-171450" algn="ctr" defTabSz="685800">
              <a:lnSpc>
                <a:spcPts val="2000"/>
              </a:lnSpc>
              <a:spcBef>
                <a:spcPts val="750"/>
              </a:spcBef>
              <a:buFont typeface="Arial" panose="020B0604020202020204" pitchFamily="34" charset="0"/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Neris Thin" panose="00000300000000000000" pitchFamily="50" charset="0"/>
                <a:ea typeface="+mn-lt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endParaRPr lang="en-US" dirty="0">
              <a:latin typeface="+mn-lt"/>
              <a:sym typeface="Arial" panose="020B0604020202020204"/>
            </a:endParaRPr>
          </a:p>
        </p:txBody>
      </p:sp>
      <p:sp>
        <p:nvSpPr>
          <p:cNvPr id="20" name="Text Placeholder 33"/>
          <p:cNvSpPr txBox="1"/>
          <p:nvPr/>
        </p:nvSpPr>
        <p:spPr>
          <a:xfrm>
            <a:off x="3095486" y="5458079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sp>
        <p:nvSpPr>
          <p:cNvPr id="21" name="Text Placeholder 32"/>
          <p:cNvSpPr txBox="1"/>
          <p:nvPr/>
        </p:nvSpPr>
        <p:spPr>
          <a:xfrm>
            <a:off x="8217414" y="1785957"/>
            <a:ext cx="2781180" cy="9062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zh-CN"/>
            </a:defPPr>
            <a:lvl1pPr marL="171450" lvl="0" indent="-171450" algn="ctr" defTabSz="685800">
              <a:lnSpc>
                <a:spcPts val="2000"/>
              </a:lnSpc>
              <a:spcBef>
                <a:spcPts val="750"/>
              </a:spcBef>
              <a:buFont typeface="Arial" panose="020B0604020202020204" pitchFamily="34" charset="0"/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Neris Thin" panose="00000300000000000000" pitchFamily="50" charset="0"/>
                <a:ea typeface="+mn-lt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endParaRPr lang="en-US" dirty="0">
              <a:latin typeface="+mn-lt"/>
              <a:sym typeface="Arial" panose="020B0604020202020204"/>
            </a:endParaRPr>
          </a:p>
        </p:txBody>
      </p:sp>
      <p:sp>
        <p:nvSpPr>
          <p:cNvPr id="22" name="Text Placeholder 33"/>
          <p:cNvSpPr txBox="1"/>
          <p:nvPr/>
        </p:nvSpPr>
        <p:spPr>
          <a:xfrm>
            <a:off x="8984390" y="1548170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sp>
        <p:nvSpPr>
          <p:cNvPr id="23" name="Text Placeholder 32"/>
          <p:cNvSpPr txBox="1"/>
          <p:nvPr/>
        </p:nvSpPr>
        <p:spPr>
          <a:xfrm>
            <a:off x="8940644" y="2895188"/>
            <a:ext cx="2841002" cy="12561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zh-CN"/>
            </a:defPPr>
            <a:lvl1pPr marL="171450" lvl="0" indent="-171450" algn="ctr" defTabSz="685800">
              <a:lnSpc>
                <a:spcPts val="2000"/>
              </a:lnSpc>
              <a:spcBef>
                <a:spcPts val="750"/>
              </a:spcBef>
              <a:buFont typeface="Arial" panose="020B0604020202020204" pitchFamily="34" charset="0"/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Neris Thin" panose="00000300000000000000" pitchFamily="50" charset="0"/>
                <a:ea typeface="+mn-lt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endParaRPr lang="en-US" dirty="0">
              <a:latin typeface="+mn-lt"/>
              <a:sym typeface="Arial" panose="020B0604020202020204"/>
            </a:endParaRPr>
          </a:p>
        </p:txBody>
      </p:sp>
      <p:sp>
        <p:nvSpPr>
          <p:cNvPr id="24" name="Text Placeholder 33"/>
          <p:cNvSpPr txBox="1"/>
          <p:nvPr/>
        </p:nvSpPr>
        <p:spPr>
          <a:xfrm>
            <a:off x="10023301" y="2627348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sp>
        <p:nvSpPr>
          <p:cNvPr id="25" name="Text Placeholder 32"/>
          <p:cNvSpPr txBox="1"/>
          <p:nvPr/>
        </p:nvSpPr>
        <p:spPr>
          <a:xfrm>
            <a:off x="8217414" y="5743829"/>
            <a:ext cx="2820385" cy="83866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lang="zh-CN"/>
            </a:defPPr>
            <a:lvl1pPr marL="171450" lvl="0" indent="-171450" algn="ctr" defTabSz="685800">
              <a:lnSpc>
                <a:spcPts val="2000"/>
              </a:lnSpc>
              <a:spcBef>
                <a:spcPts val="750"/>
              </a:spcBef>
              <a:buFont typeface="Arial" panose="020B0604020202020204" pitchFamily="34" charset="0"/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Neris Thin" panose="00000300000000000000" pitchFamily="50" charset="0"/>
                <a:ea typeface="+mn-lt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zh-CN" altLang="en-US" dirty="0">
                <a:latin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endParaRPr lang="en-US" dirty="0">
              <a:latin typeface="+mn-lt"/>
              <a:sym typeface="Arial" panose="020B0604020202020204"/>
            </a:endParaRPr>
          </a:p>
        </p:txBody>
      </p:sp>
      <p:sp>
        <p:nvSpPr>
          <p:cNvPr id="26" name="Text Placeholder 33"/>
          <p:cNvSpPr txBox="1"/>
          <p:nvPr/>
        </p:nvSpPr>
        <p:spPr>
          <a:xfrm>
            <a:off x="9179217" y="545364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grpSp>
        <p:nvGrpSpPr>
          <p:cNvPr id="27" name="Group 42"/>
          <p:cNvGrpSpPr/>
          <p:nvPr/>
        </p:nvGrpSpPr>
        <p:grpSpPr>
          <a:xfrm>
            <a:off x="1608313" y="3763625"/>
            <a:ext cx="1025923" cy="360191"/>
            <a:chOff x="1652259" y="4256917"/>
            <a:chExt cx="1206254" cy="360191"/>
          </a:xfrm>
        </p:grpSpPr>
        <p:cxnSp>
          <p:nvCxnSpPr>
            <p:cNvPr id="28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45"/>
          <p:cNvGrpSpPr/>
          <p:nvPr/>
        </p:nvGrpSpPr>
        <p:grpSpPr>
          <a:xfrm rot="10800000" flipH="1">
            <a:off x="2551327" y="2395781"/>
            <a:ext cx="1613771" cy="360191"/>
            <a:chOff x="1652259" y="4256917"/>
            <a:chExt cx="1206254" cy="360191"/>
          </a:xfrm>
        </p:grpSpPr>
        <p:cxnSp>
          <p:nvCxnSpPr>
            <p:cNvPr id="31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48"/>
          <p:cNvGrpSpPr/>
          <p:nvPr/>
        </p:nvGrpSpPr>
        <p:grpSpPr>
          <a:xfrm rot="16200000" flipH="1">
            <a:off x="7300506" y="1592878"/>
            <a:ext cx="382679" cy="896449"/>
            <a:chOff x="1652259" y="4256917"/>
            <a:chExt cx="1206254" cy="360191"/>
          </a:xfrm>
        </p:grpSpPr>
        <p:cxnSp>
          <p:nvCxnSpPr>
            <p:cNvPr id="34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51"/>
          <p:cNvGrpSpPr/>
          <p:nvPr/>
        </p:nvGrpSpPr>
        <p:grpSpPr>
          <a:xfrm rot="16200000" flipH="1">
            <a:off x="8910101" y="2714468"/>
            <a:ext cx="435811" cy="654515"/>
            <a:chOff x="1652259" y="4256917"/>
            <a:chExt cx="1206254" cy="360191"/>
          </a:xfrm>
        </p:grpSpPr>
        <p:cxnSp>
          <p:nvCxnSpPr>
            <p:cNvPr id="37" name="Straight Connector 52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53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54"/>
          <p:cNvGrpSpPr/>
          <p:nvPr/>
        </p:nvGrpSpPr>
        <p:grpSpPr>
          <a:xfrm rot="16200000">
            <a:off x="7641163" y="5033397"/>
            <a:ext cx="709251" cy="741915"/>
            <a:chOff x="1652259" y="4256917"/>
            <a:chExt cx="1206254" cy="360191"/>
          </a:xfrm>
        </p:grpSpPr>
        <p:cxnSp>
          <p:nvCxnSpPr>
            <p:cNvPr id="40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57"/>
          <p:cNvGrpSpPr/>
          <p:nvPr/>
        </p:nvGrpSpPr>
        <p:grpSpPr>
          <a:xfrm>
            <a:off x="3225697" y="4715265"/>
            <a:ext cx="315431" cy="476499"/>
            <a:chOff x="1652259" y="4256917"/>
            <a:chExt cx="1206254" cy="360191"/>
          </a:xfrm>
        </p:grpSpPr>
        <p:cxnSp>
          <p:nvCxnSpPr>
            <p:cNvPr id="43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Freeform 142"/>
          <p:cNvSpPr/>
          <p:nvPr/>
        </p:nvSpPr>
        <p:spPr bwMode="auto">
          <a:xfrm>
            <a:off x="8838260" y="3657813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46" name="Freeform 149"/>
          <p:cNvSpPr/>
          <p:nvPr/>
        </p:nvSpPr>
        <p:spPr bwMode="auto">
          <a:xfrm>
            <a:off x="4056345" y="4115727"/>
            <a:ext cx="471627" cy="462528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47" name="Freeform 116"/>
          <p:cNvSpPr>
            <a:spLocks noEditPoints="1"/>
          </p:cNvSpPr>
          <p:nvPr/>
        </p:nvSpPr>
        <p:spPr bwMode="auto">
          <a:xfrm>
            <a:off x="3015479" y="3565697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333746" y="3710208"/>
            <a:ext cx="564887" cy="564957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49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0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16227" y="2726884"/>
            <a:ext cx="311647" cy="193872"/>
            <a:chOff x="8292784" y="1202455"/>
            <a:chExt cx="311687" cy="193872"/>
          </a:xfrm>
        </p:grpSpPr>
        <p:sp>
          <p:nvSpPr>
            <p:cNvPr id="52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3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02019" y="2757589"/>
            <a:ext cx="728156" cy="598787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55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6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7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8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9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0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5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5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472381" y="1695949"/>
            <a:ext cx="2969342" cy="38136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0000" noProof="0" dirty="0">
                <a:blipFill>
                  <a:blip r:embed="rId4"/>
                  <a:stretch>
                    <a:fillRect/>
                  </a:stretch>
                </a:blip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9222" y="2527637"/>
            <a:ext cx="6610821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工作不足之处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02097" y="3569253"/>
            <a:ext cx="5035653" cy="102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 think hard about past. It brings tears… Don’t think more about future. Itbringsfears… Live this moment with a smile. It brings cheers.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8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工作不足之处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78715" y="2286977"/>
            <a:ext cx="1874157" cy="1721411"/>
            <a:chOff x="5062383" y="2668986"/>
            <a:chExt cx="1830927" cy="1681704"/>
          </a:xfrm>
          <a:solidFill>
            <a:schemeClr val="accent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5062383" y="2668986"/>
              <a:ext cx="1830927" cy="1681704"/>
            </a:xfrm>
            <a:custGeom>
              <a:avLst/>
              <a:gdLst>
                <a:gd name="T0" fmla="*/ 0 w 410"/>
                <a:gd name="T1" fmla="*/ 317 h 377"/>
                <a:gd name="T2" fmla="*/ 2 w 410"/>
                <a:gd name="T3" fmla="*/ 308 h 377"/>
                <a:gd name="T4" fmla="*/ 72 w 410"/>
                <a:gd name="T5" fmla="*/ 132 h 377"/>
                <a:gd name="T6" fmla="*/ 188 w 410"/>
                <a:gd name="T7" fmla="*/ 27 h 377"/>
                <a:gd name="T8" fmla="*/ 403 w 410"/>
                <a:gd name="T9" fmla="*/ 204 h 377"/>
                <a:gd name="T10" fmla="*/ 309 w 410"/>
                <a:gd name="T11" fmla="*/ 117 h 377"/>
                <a:gd name="T12" fmla="*/ 135 w 410"/>
                <a:gd name="T13" fmla="*/ 195 h 377"/>
                <a:gd name="T14" fmla="*/ 114 w 410"/>
                <a:gd name="T15" fmla="*/ 249 h 377"/>
                <a:gd name="T16" fmla="*/ 121 w 410"/>
                <a:gd name="T17" fmla="*/ 265 h 377"/>
                <a:gd name="T18" fmla="*/ 220 w 410"/>
                <a:gd name="T19" fmla="*/ 286 h 377"/>
                <a:gd name="T20" fmla="*/ 301 w 410"/>
                <a:gd name="T21" fmla="*/ 176 h 377"/>
                <a:gd name="T22" fmla="*/ 295 w 410"/>
                <a:gd name="T23" fmla="*/ 159 h 377"/>
                <a:gd name="T24" fmla="*/ 383 w 410"/>
                <a:gd name="T25" fmla="*/ 231 h 377"/>
                <a:gd name="T26" fmla="*/ 341 w 410"/>
                <a:gd name="T27" fmla="*/ 336 h 377"/>
                <a:gd name="T28" fmla="*/ 215 w 410"/>
                <a:gd name="T29" fmla="*/ 369 h 377"/>
                <a:gd name="T30" fmla="*/ 3 w 410"/>
                <a:gd name="T31" fmla="*/ 320 h 377"/>
                <a:gd name="T32" fmla="*/ 0 w 410"/>
                <a:gd name="T33" fmla="*/ 31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77">
                  <a:moveTo>
                    <a:pt x="0" y="317"/>
                  </a:moveTo>
                  <a:cubicBezTo>
                    <a:pt x="0" y="314"/>
                    <a:pt x="1" y="311"/>
                    <a:pt x="2" y="308"/>
                  </a:cubicBezTo>
                  <a:cubicBezTo>
                    <a:pt x="25" y="249"/>
                    <a:pt x="47" y="190"/>
                    <a:pt x="72" y="132"/>
                  </a:cubicBezTo>
                  <a:cubicBezTo>
                    <a:pt x="95" y="81"/>
                    <a:pt x="131" y="42"/>
                    <a:pt x="188" y="27"/>
                  </a:cubicBezTo>
                  <a:cubicBezTo>
                    <a:pt x="298" y="0"/>
                    <a:pt x="410" y="91"/>
                    <a:pt x="403" y="204"/>
                  </a:cubicBezTo>
                  <a:cubicBezTo>
                    <a:pt x="381" y="162"/>
                    <a:pt x="351" y="133"/>
                    <a:pt x="309" y="117"/>
                  </a:cubicBezTo>
                  <a:cubicBezTo>
                    <a:pt x="233" y="87"/>
                    <a:pt x="163" y="118"/>
                    <a:pt x="135" y="195"/>
                  </a:cubicBezTo>
                  <a:cubicBezTo>
                    <a:pt x="128" y="213"/>
                    <a:pt x="120" y="230"/>
                    <a:pt x="114" y="249"/>
                  </a:cubicBezTo>
                  <a:cubicBezTo>
                    <a:pt x="113" y="253"/>
                    <a:pt x="117" y="264"/>
                    <a:pt x="121" y="265"/>
                  </a:cubicBezTo>
                  <a:cubicBezTo>
                    <a:pt x="154" y="273"/>
                    <a:pt x="187" y="284"/>
                    <a:pt x="220" y="286"/>
                  </a:cubicBezTo>
                  <a:cubicBezTo>
                    <a:pt x="285" y="290"/>
                    <a:pt x="322" y="238"/>
                    <a:pt x="301" y="176"/>
                  </a:cubicBezTo>
                  <a:cubicBezTo>
                    <a:pt x="299" y="170"/>
                    <a:pt x="297" y="165"/>
                    <a:pt x="295" y="159"/>
                  </a:cubicBezTo>
                  <a:cubicBezTo>
                    <a:pt x="331" y="156"/>
                    <a:pt x="373" y="190"/>
                    <a:pt x="383" y="231"/>
                  </a:cubicBezTo>
                  <a:cubicBezTo>
                    <a:pt x="394" y="275"/>
                    <a:pt x="374" y="309"/>
                    <a:pt x="341" y="336"/>
                  </a:cubicBezTo>
                  <a:cubicBezTo>
                    <a:pt x="305" y="365"/>
                    <a:pt x="260" y="377"/>
                    <a:pt x="215" y="369"/>
                  </a:cubicBezTo>
                  <a:cubicBezTo>
                    <a:pt x="144" y="356"/>
                    <a:pt x="74" y="337"/>
                    <a:pt x="3" y="320"/>
                  </a:cubicBezTo>
                  <a:cubicBezTo>
                    <a:pt x="2" y="320"/>
                    <a:pt x="2" y="319"/>
                    <a:pt x="0" y="317"/>
                  </a:cubicBezTo>
                  <a:close/>
                </a:path>
              </a:pathLst>
            </a:custGeom>
            <a:solidFill>
              <a:srgbClr val="7BC4EB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80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57"/>
            <p:cNvSpPr>
              <a:spLocks noChangeAspect="1" noEditPoints="1"/>
            </p:cNvSpPr>
            <p:nvPr/>
          </p:nvSpPr>
          <p:spPr bwMode="auto">
            <a:xfrm>
              <a:off x="5929858" y="3410769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80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76428" y="3647135"/>
            <a:ext cx="1677771" cy="2138429"/>
            <a:chOff x="6232470" y="3997769"/>
            <a:chExt cx="1639070" cy="2089103"/>
          </a:xfrm>
          <a:solidFill>
            <a:srgbClr val="406BB3"/>
          </a:solidFill>
        </p:grpSpPr>
        <p:sp>
          <p:nvSpPr>
            <p:cNvPr id="13" name="Freeform 6"/>
            <p:cNvSpPr/>
            <p:nvPr/>
          </p:nvSpPr>
          <p:spPr bwMode="auto">
            <a:xfrm>
              <a:off x="6232470" y="3997769"/>
              <a:ext cx="1639070" cy="2089103"/>
            </a:xfrm>
            <a:custGeom>
              <a:avLst/>
              <a:gdLst>
                <a:gd name="T0" fmla="*/ 184 w 367"/>
                <a:gd name="T1" fmla="*/ 0 h 468"/>
                <a:gd name="T2" fmla="*/ 191 w 367"/>
                <a:gd name="T3" fmla="*/ 5 h 468"/>
                <a:gd name="T4" fmla="*/ 315 w 367"/>
                <a:gd name="T5" fmla="*/ 149 h 468"/>
                <a:gd name="T6" fmla="*/ 353 w 367"/>
                <a:gd name="T7" fmla="*/ 301 h 468"/>
                <a:gd name="T8" fmla="*/ 97 w 367"/>
                <a:gd name="T9" fmla="*/ 408 h 468"/>
                <a:gd name="T10" fmla="*/ 218 w 367"/>
                <a:gd name="T11" fmla="*/ 366 h 468"/>
                <a:gd name="T12" fmla="*/ 230 w 367"/>
                <a:gd name="T13" fmla="*/ 176 h 468"/>
                <a:gd name="T14" fmla="*/ 192 w 367"/>
                <a:gd name="T15" fmla="*/ 133 h 468"/>
                <a:gd name="T16" fmla="*/ 174 w 367"/>
                <a:gd name="T17" fmla="*/ 131 h 468"/>
                <a:gd name="T18" fmla="*/ 110 w 367"/>
                <a:gd name="T19" fmla="*/ 209 h 468"/>
                <a:gd name="T20" fmla="*/ 170 w 367"/>
                <a:gd name="T21" fmla="*/ 331 h 468"/>
                <a:gd name="T22" fmla="*/ 187 w 367"/>
                <a:gd name="T23" fmla="*/ 334 h 468"/>
                <a:gd name="T24" fmla="*/ 83 w 367"/>
                <a:gd name="T25" fmla="*/ 379 h 468"/>
                <a:gd name="T26" fmla="*/ 9 w 367"/>
                <a:gd name="T27" fmla="*/ 293 h 468"/>
                <a:gd name="T28" fmla="*/ 38 w 367"/>
                <a:gd name="T29" fmla="*/ 166 h 468"/>
                <a:gd name="T30" fmla="*/ 179 w 367"/>
                <a:gd name="T31" fmla="*/ 1 h 468"/>
                <a:gd name="T32" fmla="*/ 184 w 367"/>
                <a:gd name="T3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468">
                  <a:moveTo>
                    <a:pt x="184" y="0"/>
                  </a:moveTo>
                  <a:cubicBezTo>
                    <a:pt x="186" y="1"/>
                    <a:pt x="189" y="3"/>
                    <a:pt x="191" y="5"/>
                  </a:cubicBezTo>
                  <a:cubicBezTo>
                    <a:pt x="233" y="53"/>
                    <a:pt x="275" y="100"/>
                    <a:pt x="315" y="149"/>
                  </a:cubicBezTo>
                  <a:cubicBezTo>
                    <a:pt x="349" y="193"/>
                    <a:pt x="367" y="243"/>
                    <a:pt x="353" y="301"/>
                  </a:cubicBezTo>
                  <a:cubicBezTo>
                    <a:pt x="326" y="411"/>
                    <a:pt x="194" y="468"/>
                    <a:pt x="97" y="408"/>
                  </a:cubicBezTo>
                  <a:cubicBezTo>
                    <a:pt x="145" y="409"/>
                    <a:pt x="184" y="396"/>
                    <a:pt x="218" y="366"/>
                  </a:cubicBezTo>
                  <a:cubicBezTo>
                    <a:pt x="280" y="312"/>
                    <a:pt x="285" y="236"/>
                    <a:pt x="230" y="176"/>
                  </a:cubicBezTo>
                  <a:cubicBezTo>
                    <a:pt x="217" y="161"/>
                    <a:pt x="205" y="146"/>
                    <a:pt x="192" y="133"/>
                  </a:cubicBezTo>
                  <a:cubicBezTo>
                    <a:pt x="188" y="129"/>
                    <a:pt x="177" y="128"/>
                    <a:pt x="174" y="131"/>
                  </a:cubicBezTo>
                  <a:cubicBezTo>
                    <a:pt x="152" y="156"/>
                    <a:pt x="127" y="180"/>
                    <a:pt x="110" y="209"/>
                  </a:cubicBezTo>
                  <a:cubicBezTo>
                    <a:pt x="76" y="265"/>
                    <a:pt x="105" y="322"/>
                    <a:pt x="170" y="331"/>
                  </a:cubicBezTo>
                  <a:cubicBezTo>
                    <a:pt x="176" y="332"/>
                    <a:pt x="181" y="333"/>
                    <a:pt x="187" y="334"/>
                  </a:cubicBezTo>
                  <a:cubicBezTo>
                    <a:pt x="173" y="368"/>
                    <a:pt x="124" y="389"/>
                    <a:pt x="83" y="379"/>
                  </a:cubicBezTo>
                  <a:cubicBezTo>
                    <a:pt x="39" y="368"/>
                    <a:pt x="18" y="335"/>
                    <a:pt x="9" y="293"/>
                  </a:cubicBezTo>
                  <a:cubicBezTo>
                    <a:pt x="0" y="247"/>
                    <a:pt x="10" y="203"/>
                    <a:pt x="38" y="166"/>
                  </a:cubicBezTo>
                  <a:cubicBezTo>
                    <a:pt x="83" y="109"/>
                    <a:pt x="132" y="56"/>
                    <a:pt x="179" y="1"/>
                  </a:cubicBezTo>
                  <a:cubicBezTo>
                    <a:pt x="180" y="0"/>
                    <a:pt x="182" y="0"/>
                    <a:pt x="184" y="0"/>
                  </a:cubicBezTo>
                  <a:close/>
                </a:path>
              </a:pathLst>
            </a:custGeom>
            <a:grp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80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6954893" y="4964268"/>
              <a:ext cx="240570" cy="324277"/>
              <a:chOff x="3722033" y="3714538"/>
              <a:chExt cx="500321" cy="674410"/>
            </a:xfrm>
            <a:grpFill/>
          </p:grpSpPr>
          <p:sp>
            <p:nvSpPr>
              <p:cNvPr id="15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66496" y="3988992"/>
            <a:ext cx="1937195" cy="1626857"/>
            <a:chOff x="4268902" y="4331742"/>
            <a:chExt cx="1892510" cy="1589330"/>
          </a:xfrm>
          <a:solidFill>
            <a:srgbClr val="406BB3"/>
          </a:solidFill>
        </p:grpSpPr>
        <p:sp>
          <p:nvSpPr>
            <p:cNvPr id="19" name="Freeform 7"/>
            <p:cNvSpPr/>
            <p:nvPr/>
          </p:nvSpPr>
          <p:spPr bwMode="auto">
            <a:xfrm>
              <a:off x="4268902" y="4331742"/>
              <a:ext cx="1892510" cy="1589330"/>
            </a:xfrm>
            <a:custGeom>
              <a:avLst/>
              <a:gdLst>
                <a:gd name="T0" fmla="*/ 423 w 424"/>
                <a:gd name="T1" fmla="*/ 322 h 356"/>
                <a:gd name="T2" fmla="*/ 414 w 424"/>
                <a:gd name="T3" fmla="*/ 325 h 356"/>
                <a:gd name="T4" fmla="*/ 226 w 424"/>
                <a:gd name="T5" fmla="*/ 351 h 356"/>
                <a:gd name="T6" fmla="*/ 78 w 424"/>
                <a:gd name="T7" fmla="*/ 302 h 356"/>
                <a:gd name="T8" fmla="*/ 126 w 424"/>
                <a:gd name="T9" fmla="*/ 28 h 356"/>
                <a:gd name="T10" fmla="*/ 96 w 424"/>
                <a:gd name="T11" fmla="*/ 153 h 356"/>
                <a:gd name="T12" fmla="*/ 250 w 424"/>
                <a:gd name="T13" fmla="*/ 266 h 356"/>
                <a:gd name="T14" fmla="*/ 307 w 424"/>
                <a:gd name="T15" fmla="*/ 256 h 356"/>
                <a:gd name="T16" fmla="*/ 318 w 424"/>
                <a:gd name="T17" fmla="*/ 243 h 356"/>
                <a:gd name="T18" fmla="*/ 287 w 424"/>
                <a:gd name="T19" fmla="*/ 146 h 356"/>
                <a:gd name="T20" fmla="*/ 151 w 424"/>
                <a:gd name="T21" fmla="*/ 131 h 356"/>
                <a:gd name="T22" fmla="*/ 140 w 424"/>
                <a:gd name="T23" fmla="*/ 144 h 356"/>
                <a:gd name="T24" fmla="*/ 158 w 424"/>
                <a:gd name="T25" fmla="*/ 32 h 356"/>
                <a:gd name="T26" fmla="*/ 270 w 424"/>
                <a:gd name="T27" fmla="*/ 16 h 356"/>
                <a:gd name="T28" fmla="*/ 361 w 424"/>
                <a:gd name="T29" fmla="*/ 109 h 356"/>
                <a:gd name="T30" fmla="*/ 424 w 424"/>
                <a:gd name="T31" fmla="*/ 317 h 356"/>
                <a:gd name="T32" fmla="*/ 423 w 424"/>
                <a:gd name="T33" fmla="*/ 32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4" h="356">
                  <a:moveTo>
                    <a:pt x="423" y="322"/>
                  </a:moveTo>
                  <a:cubicBezTo>
                    <a:pt x="420" y="323"/>
                    <a:pt x="417" y="324"/>
                    <a:pt x="414" y="325"/>
                  </a:cubicBezTo>
                  <a:cubicBezTo>
                    <a:pt x="352" y="334"/>
                    <a:pt x="289" y="345"/>
                    <a:pt x="226" y="351"/>
                  </a:cubicBezTo>
                  <a:cubicBezTo>
                    <a:pt x="171" y="356"/>
                    <a:pt x="119" y="345"/>
                    <a:pt x="78" y="302"/>
                  </a:cubicBezTo>
                  <a:cubicBezTo>
                    <a:pt x="0" y="220"/>
                    <a:pt x="23" y="78"/>
                    <a:pt x="126" y="28"/>
                  </a:cubicBezTo>
                  <a:cubicBezTo>
                    <a:pt x="100" y="68"/>
                    <a:pt x="90" y="108"/>
                    <a:pt x="96" y="153"/>
                  </a:cubicBezTo>
                  <a:cubicBezTo>
                    <a:pt x="108" y="234"/>
                    <a:pt x="169" y="279"/>
                    <a:pt x="250" y="266"/>
                  </a:cubicBezTo>
                  <a:cubicBezTo>
                    <a:pt x="269" y="263"/>
                    <a:pt x="288" y="261"/>
                    <a:pt x="307" y="256"/>
                  </a:cubicBezTo>
                  <a:cubicBezTo>
                    <a:pt x="312" y="255"/>
                    <a:pt x="319" y="246"/>
                    <a:pt x="318" y="243"/>
                  </a:cubicBezTo>
                  <a:cubicBezTo>
                    <a:pt x="309" y="210"/>
                    <a:pt x="301" y="176"/>
                    <a:pt x="287" y="146"/>
                  </a:cubicBezTo>
                  <a:cubicBezTo>
                    <a:pt x="258" y="88"/>
                    <a:pt x="195" y="82"/>
                    <a:pt x="151" y="131"/>
                  </a:cubicBezTo>
                  <a:cubicBezTo>
                    <a:pt x="148" y="135"/>
                    <a:pt x="144" y="139"/>
                    <a:pt x="140" y="144"/>
                  </a:cubicBezTo>
                  <a:cubicBezTo>
                    <a:pt x="119" y="114"/>
                    <a:pt x="128" y="61"/>
                    <a:pt x="158" y="32"/>
                  </a:cubicBezTo>
                  <a:cubicBezTo>
                    <a:pt x="191" y="0"/>
                    <a:pt x="231" y="1"/>
                    <a:pt x="270" y="16"/>
                  </a:cubicBezTo>
                  <a:cubicBezTo>
                    <a:pt x="314" y="33"/>
                    <a:pt x="346" y="66"/>
                    <a:pt x="361" y="109"/>
                  </a:cubicBezTo>
                  <a:cubicBezTo>
                    <a:pt x="385" y="178"/>
                    <a:pt x="404" y="248"/>
                    <a:pt x="424" y="317"/>
                  </a:cubicBezTo>
                  <a:cubicBezTo>
                    <a:pt x="424" y="318"/>
                    <a:pt x="423" y="320"/>
                    <a:pt x="423" y="322"/>
                  </a:cubicBezTo>
                  <a:close/>
                </a:path>
              </a:pathLst>
            </a:custGeom>
            <a:grp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80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62383" y="4973742"/>
              <a:ext cx="295624" cy="295912"/>
              <a:chOff x="5240338" y="2657475"/>
              <a:chExt cx="1630363" cy="1631951"/>
            </a:xfrm>
            <a:grpFill/>
          </p:grpSpPr>
          <p:sp>
            <p:nvSpPr>
              <p:cNvPr id="21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380">
                  <a:solidFill>
                    <a:srgbClr val="5F5F5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8848530" y="438656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8169761" y="4709703"/>
            <a:ext cx="2425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7" name="矩形 26"/>
          <p:cNvSpPr/>
          <p:nvPr/>
        </p:nvSpPr>
        <p:spPr>
          <a:xfrm>
            <a:off x="2219061" y="437060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477735" y="4709698"/>
            <a:ext cx="2425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413091" y="132133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3656771" y="1723385"/>
            <a:ext cx="4696951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210120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工作不足之处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Group 15"/>
          <p:cNvGrpSpPr/>
          <p:nvPr/>
        </p:nvGrpSpPr>
        <p:grpSpPr>
          <a:xfrm rot="2700000" flipV="1">
            <a:off x="4744722" y="1800665"/>
            <a:ext cx="321494" cy="1652302"/>
            <a:chOff x="2476500" y="2038350"/>
            <a:chExt cx="571500" cy="1828800"/>
          </a:xfrm>
          <a:solidFill>
            <a:srgbClr val="7BC4EB"/>
          </a:solidFill>
        </p:grpSpPr>
        <p:sp>
          <p:nvSpPr>
            <p:cNvPr id="10" name="Bent Arrow 5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1" name="Rectangle 6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 rot="18900000" flipV="1">
            <a:off x="4723034" y="4159584"/>
            <a:ext cx="321394" cy="1652813"/>
            <a:chOff x="2476500" y="2038350"/>
            <a:chExt cx="571500" cy="1828800"/>
          </a:xfrm>
          <a:solidFill>
            <a:srgbClr val="406BB3"/>
          </a:solidFill>
        </p:grpSpPr>
        <p:sp>
          <p:nvSpPr>
            <p:cNvPr id="13" name="Bent Arrow 8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4" name="Rectangle 9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 rot="18900000" flipH="1">
            <a:off x="7091978" y="1789907"/>
            <a:ext cx="321394" cy="1652813"/>
            <a:chOff x="2476500" y="2038350"/>
            <a:chExt cx="571500" cy="1828800"/>
          </a:xfrm>
          <a:solidFill>
            <a:srgbClr val="406BB3"/>
          </a:solidFill>
        </p:grpSpPr>
        <p:sp>
          <p:nvSpPr>
            <p:cNvPr id="16" name="Bent Arrow 11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" name="Rectangle 12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Group 24"/>
          <p:cNvGrpSpPr/>
          <p:nvPr/>
        </p:nvGrpSpPr>
        <p:grpSpPr>
          <a:xfrm rot="2700000" flipH="1">
            <a:off x="7124906" y="4181583"/>
            <a:ext cx="321494" cy="1652302"/>
            <a:chOff x="2476500" y="2038350"/>
            <a:chExt cx="571500" cy="1828800"/>
          </a:xfrm>
          <a:solidFill>
            <a:srgbClr val="7BC4EB"/>
          </a:solidFill>
        </p:grpSpPr>
        <p:sp>
          <p:nvSpPr>
            <p:cNvPr id="19" name="Bent Arrow 14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0" name="Rectangle 15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Group 59"/>
          <p:cNvGrpSpPr/>
          <p:nvPr/>
        </p:nvGrpSpPr>
        <p:grpSpPr bwMode="auto">
          <a:xfrm>
            <a:off x="8362250" y="1912865"/>
            <a:ext cx="2877250" cy="1123525"/>
            <a:chOff x="1680026" y="2206198"/>
            <a:chExt cx="2878952" cy="1123551"/>
          </a:xfrm>
        </p:grpSpPr>
        <p:sp>
          <p:nvSpPr>
            <p:cNvPr id="22" name="Text Placeholder 2"/>
            <p:cNvSpPr txBox="1"/>
            <p:nvPr/>
          </p:nvSpPr>
          <p:spPr>
            <a:xfrm>
              <a:off x="2225870" y="2206198"/>
              <a:ext cx="2013520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3" name="TextBox 61"/>
            <p:cNvSpPr txBox="1"/>
            <p:nvPr/>
          </p:nvSpPr>
          <p:spPr>
            <a:xfrm>
              <a:off x="1680026" y="2560291"/>
              <a:ext cx="2878952" cy="7694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24" name="Group 62"/>
          <p:cNvGrpSpPr/>
          <p:nvPr/>
        </p:nvGrpSpPr>
        <p:grpSpPr bwMode="auto">
          <a:xfrm>
            <a:off x="8362250" y="4540248"/>
            <a:ext cx="2877250" cy="1094878"/>
            <a:chOff x="1680026" y="2234846"/>
            <a:chExt cx="2878952" cy="1094904"/>
          </a:xfrm>
        </p:grpSpPr>
        <p:sp>
          <p:nvSpPr>
            <p:cNvPr id="25" name="Text Placeholder 2"/>
            <p:cNvSpPr txBox="1"/>
            <p:nvPr/>
          </p:nvSpPr>
          <p:spPr>
            <a:xfrm>
              <a:off x="2185238" y="2234846"/>
              <a:ext cx="2013520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6" name="TextBox 64"/>
            <p:cNvSpPr txBox="1"/>
            <p:nvPr/>
          </p:nvSpPr>
          <p:spPr>
            <a:xfrm>
              <a:off x="1680026" y="2560291"/>
              <a:ext cx="2878952" cy="76945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27" name="Group 65"/>
          <p:cNvGrpSpPr/>
          <p:nvPr/>
        </p:nvGrpSpPr>
        <p:grpSpPr bwMode="auto">
          <a:xfrm>
            <a:off x="931869" y="4507847"/>
            <a:ext cx="2877250" cy="1127280"/>
            <a:chOff x="1679271" y="2202443"/>
            <a:chExt cx="2878979" cy="1127306"/>
          </a:xfrm>
        </p:grpSpPr>
        <p:sp>
          <p:nvSpPr>
            <p:cNvPr id="28" name="Text Placeholder 2"/>
            <p:cNvSpPr txBox="1"/>
            <p:nvPr/>
          </p:nvSpPr>
          <p:spPr>
            <a:xfrm>
              <a:off x="2027102" y="2202443"/>
              <a:ext cx="2013538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9" name="TextBox 67"/>
            <p:cNvSpPr txBox="1"/>
            <p:nvPr/>
          </p:nvSpPr>
          <p:spPr>
            <a:xfrm>
              <a:off x="1679271" y="2560291"/>
              <a:ext cx="2878979" cy="7694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30" name="Group 68"/>
          <p:cNvGrpSpPr/>
          <p:nvPr/>
        </p:nvGrpSpPr>
        <p:grpSpPr bwMode="auto">
          <a:xfrm>
            <a:off x="931869" y="1941517"/>
            <a:ext cx="2877250" cy="1094879"/>
            <a:chOff x="1679271" y="2234848"/>
            <a:chExt cx="2878979" cy="1094902"/>
          </a:xfrm>
        </p:grpSpPr>
        <p:sp>
          <p:nvSpPr>
            <p:cNvPr id="31" name="Text Placeholder 2"/>
            <p:cNvSpPr txBox="1"/>
            <p:nvPr/>
          </p:nvSpPr>
          <p:spPr>
            <a:xfrm>
              <a:off x="2111991" y="2234848"/>
              <a:ext cx="2013538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32" name="TextBox 70"/>
            <p:cNvSpPr txBox="1"/>
            <p:nvPr/>
          </p:nvSpPr>
          <p:spPr>
            <a:xfrm>
              <a:off x="1679271" y="2560292"/>
              <a:ext cx="2878979" cy="7694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33" name="Group 1"/>
          <p:cNvGrpSpPr/>
          <p:nvPr/>
        </p:nvGrpSpPr>
        <p:grpSpPr bwMode="auto">
          <a:xfrm>
            <a:off x="6456251" y="3074989"/>
            <a:ext cx="1483854" cy="1485900"/>
            <a:chOff x="6455778" y="3074438"/>
            <a:chExt cx="1485674" cy="1485674"/>
          </a:xfrm>
        </p:grpSpPr>
        <p:sp>
          <p:nvSpPr>
            <p:cNvPr id="34" name="Rounded Rectangle 20"/>
            <p:cNvSpPr/>
            <p:nvPr/>
          </p:nvSpPr>
          <p:spPr bwMode="auto">
            <a:xfrm rot="18900000" flipV="1">
              <a:off x="6455778" y="3074438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7BC4EB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608965"/>
              <a:endParaRPr lang="zh-CN" altLang="zh-CN" sz="2400">
                <a:solidFill>
                  <a:prstClr val="black"/>
                </a:solidFill>
                <a:latin typeface="+mn-lt"/>
                <a:ea typeface="等线" panose="02010600030101010101" pitchFamily="2" charset="-122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880423" y="3544610"/>
              <a:ext cx="613402" cy="593867"/>
              <a:chOff x="2339975" y="3200401"/>
              <a:chExt cx="249238" cy="241301"/>
            </a:xfrm>
            <a:solidFill>
              <a:schemeClr val="bg1"/>
            </a:solidFill>
          </p:grpSpPr>
          <p:sp>
            <p:nvSpPr>
              <p:cNvPr id="36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8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9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0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1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2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4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5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6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7" name="Freeform 29"/>
              <p:cNvSpPr>
                <a:spLocks noEditPoints="1"/>
              </p:cNvSpPr>
              <p:nvPr/>
            </p:nvSpPr>
            <p:spPr bwMode="auto">
              <a:xfrm>
                <a:off x="2339975" y="3217864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3765">
                  <a:defRPr/>
                </a:pPr>
                <a:endParaRPr lang="en-US" sz="2400" dirty="0">
                  <a:solidFill>
                    <a:prstClr val="black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0" name="Group 2"/>
          <p:cNvGrpSpPr/>
          <p:nvPr/>
        </p:nvGrpSpPr>
        <p:grpSpPr bwMode="auto">
          <a:xfrm>
            <a:off x="5353280" y="4176714"/>
            <a:ext cx="1485442" cy="1485900"/>
            <a:chOff x="5352721" y="4177495"/>
            <a:chExt cx="1485674" cy="1485674"/>
          </a:xfrm>
        </p:grpSpPr>
        <p:sp>
          <p:nvSpPr>
            <p:cNvPr id="51" name="Rounded Rectangle 17"/>
            <p:cNvSpPr/>
            <p:nvPr/>
          </p:nvSpPr>
          <p:spPr bwMode="auto">
            <a:xfrm rot="18900000" flipV="1">
              <a:off x="5352721" y="4177495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406BB3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608965"/>
              <a:endParaRPr lang="zh-CN" altLang="zh-CN" sz="2400">
                <a:solidFill>
                  <a:prstClr val="black"/>
                </a:solidFill>
                <a:latin typeface="+mn-lt"/>
                <a:ea typeface="等线" panose="02010600030101010101" pitchFamily="2" charset="-122"/>
              </a:endParaRPr>
            </a:p>
          </p:txBody>
        </p:sp>
        <p:sp>
          <p:nvSpPr>
            <p:cNvPr id="52" name="Shape 719"/>
            <p:cNvSpPr/>
            <p:nvPr/>
          </p:nvSpPr>
          <p:spPr bwMode="auto">
            <a:xfrm>
              <a:off x="5801694" y="4639527"/>
              <a:ext cx="587506" cy="505264"/>
            </a:xfrm>
            <a:custGeom>
              <a:avLst/>
              <a:gdLst>
                <a:gd name="T0" fmla="*/ 293753 w 21332"/>
                <a:gd name="T1" fmla="*/ 252632 h 21446"/>
                <a:gd name="T2" fmla="*/ 293753 w 21332"/>
                <a:gd name="T3" fmla="*/ 252632 h 21446"/>
                <a:gd name="T4" fmla="*/ 293753 w 21332"/>
                <a:gd name="T5" fmla="*/ 252632 h 21446"/>
                <a:gd name="T6" fmla="*/ 293753 w 21332"/>
                <a:gd name="T7" fmla="*/ 252632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784" tIns="50784" rIns="50784" bIns="50784" anchor="ctr"/>
            <a:lstStyle/>
            <a:p>
              <a:pPr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53" name="Group 3"/>
          <p:cNvGrpSpPr/>
          <p:nvPr/>
        </p:nvGrpSpPr>
        <p:grpSpPr bwMode="auto">
          <a:xfrm>
            <a:off x="4250309" y="3074989"/>
            <a:ext cx="1485442" cy="1485900"/>
            <a:chOff x="4249665" y="3074438"/>
            <a:chExt cx="1485674" cy="1485674"/>
          </a:xfrm>
        </p:grpSpPr>
        <p:sp>
          <p:nvSpPr>
            <p:cNvPr id="54" name="Rounded Rectangle 23"/>
            <p:cNvSpPr/>
            <p:nvPr/>
          </p:nvSpPr>
          <p:spPr bwMode="auto">
            <a:xfrm rot="18900000" flipV="1">
              <a:off x="4249665" y="3074438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7BC4EB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608965"/>
              <a:endParaRPr lang="zh-CN" altLang="zh-CN" sz="2400">
                <a:solidFill>
                  <a:prstClr val="black"/>
                </a:solidFill>
                <a:latin typeface="+mn-lt"/>
                <a:ea typeface="等线" panose="02010600030101010101" pitchFamily="2" charset="-122"/>
              </a:endParaRPr>
            </a:p>
          </p:txBody>
        </p:sp>
        <p:sp>
          <p:nvSpPr>
            <p:cNvPr id="55" name="Shape 2102"/>
            <p:cNvSpPr/>
            <p:nvPr/>
          </p:nvSpPr>
          <p:spPr bwMode="auto">
            <a:xfrm>
              <a:off x="4622339" y="3522435"/>
              <a:ext cx="720330" cy="576242"/>
            </a:xfrm>
            <a:custGeom>
              <a:avLst/>
              <a:gdLst>
                <a:gd name="T0" fmla="*/ 360165 w 21600"/>
                <a:gd name="T1" fmla="*/ 288121 h 21600"/>
                <a:gd name="T2" fmla="*/ 360165 w 21600"/>
                <a:gd name="T3" fmla="*/ 288121 h 21600"/>
                <a:gd name="T4" fmla="*/ 360165 w 21600"/>
                <a:gd name="T5" fmla="*/ 288121 h 21600"/>
                <a:gd name="T6" fmla="*/ 360165 w 21600"/>
                <a:gd name="T7" fmla="*/ 28812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784" tIns="50784" rIns="50784" bIns="50784" anchor="ctr"/>
            <a:lstStyle/>
            <a:p>
              <a:pPr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56" name="Group 16"/>
          <p:cNvGrpSpPr/>
          <p:nvPr/>
        </p:nvGrpSpPr>
        <p:grpSpPr bwMode="auto">
          <a:xfrm>
            <a:off x="5353280" y="1971676"/>
            <a:ext cx="1485442" cy="1485900"/>
            <a:chOff x="5352721" y="1971381"/>
            <a:chExt cx="1485674" cy="1485674"/>
          </a:xfrm>
        </p:grpSpPr>
        <p:sp>
          <p:nvSpPr>
            <p:cNvPr id="57" name="Rounded Rectangle 26"/>
            <p:cNvSpPr/>
            <p:nvPr/>
          </p:nvSpPr>
          <p:spPr bwMode="auto">
            <a:xfrm rot="18900000" flipV="1">
              <a:off x="5352721" y="1971381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406BB3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608965"/>
              <a:endParaRPr lang="zh-CN" altLang="zh-CN" sz="2400">
                <a:solidFill>
                  <a:prstClr val="black"/>
                </a:solidFill>
                <a:latin typeface="+mn-lt"/>
                <a:ea typeface="等线" panose="02010600030101010101" pitchFamily="2" charset="-122"/>
              </a:endParaRPr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5802898" y="2468253"/>
              <a:ext cx="664971" cy="542729"/>
            </a:xfrm>
            <a:custGeom>
              <a:avLst/>
              <a:gdLst>
                <a:gd name="T0" fmla="*/ 534414 w 382"/>
                <a:gd name="T1" fmla="*/ 234835 h 312"/>
                <a:gd name="T2" fmla="*/ 630156 w 382"/>
                <a:gd name="T3" fmla="*/ 123506 h 312"/>
                <a:gd name="T4" fmla="*/ 414301 w 382"/>
                <a:gd name="T5" fmla="*/ 43488 h 312"/>
                <a:gd name="T6" fmla="*/ 398634 w 382"/>
                <a:gd name="T7" fmla="*/ 33051 h 312"/>
                <a:gd name="T8" fmla="*/ 398634 w 382"/>
                <a:gd name="T9" fmla="*/ 233095 h 312"/>
                <a:gd name="T10" fmla="*/ 313337 w 382"/>
                <a:gd name="T11" fmla="*/ 372256 h 312"/>
                <a:gd name="T12" fmla="*/ 149706 w 382"/>
                <a:gd name="T13" fmla="*/ 328769 h 312"/>
                <a:gd name="T14" fmla="*/ 224558 w 382"/>
                <a:gd name="T15" fmla="*/ 168733 h 312"/>
                <a:gd name="T16" fmla="*/ 330745 w 382"/>
                <a:gd name="T17" fmla="*/ 161775 h 312"/>
                <a:gd name="T18" fmla="*/ 330745 w 382"/>
                <a:gd name="T19" fmla="*/ 6958 h 312"/>
                <a:gd name="T20" fmla="*/ 268077 w 382"/>
                <a:gd name="T21" fmla="*/ 0 h 312"/>
                <a:gd name="T22" fmla="*/ 0 w 382"/>
                <a:gd name="T23" fmla="*/ 271365 h 312"/>
                <a:gd name="T24" fmla="*/ 268077 w 382"/>
                <a:gd name="T25" fmla="*/ 542729 h 312"/>
                <a:gd name="T26" fmla="*/ 536155 w 382"/>
                <a:gd name="T27" fmla="*/ 271365 h 312"/>
                <a:gd name="T28" fmla="*/ 534414 w 382"/>
                <a:gd name="T29" fmla="*/ 234835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46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8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8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工作不足之处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9" name="PA_Chart 1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98681278"/>
              </p:ext>
            </p:extLst>
          </p:nvPr>
        </p:nvGraphicFramePr>
        <p:xfrm>
          <a:off x="1032861" y="2272573"/>
          <a:ext cx="4717529" cy="3249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10" name="9"/>
          <p:cNvGrpSpPr/>
          <p:nvPr>
            <p:custDataLst>
              <p:tags r:id="rId2"/>
            </p:custDataLst>
          </p:nvPr>
        </p:nvGrpSpPr>
        <p:grpSpPr>
          <a:xfrm>
            <a:off x="5788811" y="2272569"/>
            <a:ext cx="5733653" cy="956380"/>
            <a:chOff x="6136937" y="2626457"/>
            <a:chExt cx="5736419" cy="956545"/>
          </a:xfrm>
        </p:grpSpPr>
        <p:sp>
          <p:nvSpPr>
            <p:cNvPr id="11" name="56"/>
            <p:cNvSpPr/>
            <p:nvPr/>
          </p:nvSpPr>
          <p:spPr>
            <a:xfrm>
              <a:off x="7016496" y="2977604"/>
              <a:ext cx="4856860" cy="605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2" name="655"/>
            <p:cNvSpPr/>
            <p:nvPr/>
          </p:nvSpPr>
          <p:spPr>
            <a:xfrm>
              <a:off x="7016494" y="2626457"/>
              <a:ext cx="2483685" cy="289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8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77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7BC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/>
              <a:r>
                <a:rPr lang="en-US" altLang="zh-CN" sz="3200" dirty="0">
                  <a:solidFill>
                    <a:prstClr val="white"/>
                  </a:solidFill>
                  <a:ea typeface="等线" panose="02010600030101010101" pitchFamily="2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4" name="5"/>
          <p:cNvGrpSpPr/>
          <p:nvPr>
            <p:custDataLst>
              <p:tags r:id="rId3"/>
            </p:custDataLst>
          </p:nvPr>
        </p:nvGrpSpPr>
        <p:grpSpPr>
          <a:xfrm>
            <a:off x="5788811" y="3454039"/>
            <a:ext cx="5733653" cy="956378"/>
            <a:chOff x="6136937" y="2626457"/>
            <a:chExt cx="5736419" cy="956543"/>
          </a:xfrm>
        </p:grpSpPr>
        <p:sp>
          <p:nvSpPr>
            <p:cNvPr id="15" name="8"/>
            <p:cNvSpPr/>
            <p:nvPr/>
          </p:nvSpPr>
          <p:spPr>
            <a:xfrm>
              <a:off x="7016496" y="2977602"/>
              <a:ext cx="4856860" cy="605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6" name="7"/>
            <p:cNvSpPr/>
            <p:nvPr/>
          </p:nvSpPr>
          <p:spPr>
            <a:xfrm>
              <a:off x="7016494" y="2626457"/>
              <a:ext cx="2483685" cy="289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8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6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406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/>
              <a:r>
                <a:rPr lang="en-US" altLang="zh-CN" sz="2665" dirty="0">
                  <a:solidFill>
                    <a:prstClr val="white"/>
                  </a:solidFill>
                  <a:ea typeface="等线" panose="02010600030101010101" pitchFamily="2" charset="-122"/>
                </a:rPr>
                <a:t>02</a:t>
              </a:r>
              <a:endParaRPr lang="zh-CN" altLang="en-US" sz="2665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1"/>
          <p:cNvGrpSpPr/>
          <p:nvPr>
            <p:custDataLst>
              <p:tags r:id="rId4"/>
            </p:custDataLst>
          </p:nvPr>
        </p:nvGrpSpPr>
        <p:grpSpPr>
          <a:xfrm>
            <a:off x="5788811" y="4635507"/>
            <a:ext cx="5733653" cy="956378"/>
            <a:chOff x="6136937" y="2626457"/>
            <a:chExt cx="5736419" cy="956543"/>
          </a:xfrm>
        </p:grpSpPr>
        <p:sp>
          <p:nvSpPr>
            <p:cNvPr id="19" name="4"/>
            <p:cNvSpPr/>
            <p:nvPr/>
          </p:nvSpPr>
          <p:spPr>
            <a:xfrm>
              <a:off x="7016496" y="2977602"/>
              <a:ext cx="4856860" cy="605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0" name="3"/>
            <p:cNvSpPr/>
            <p:nvPr/>
          </p:nvSpPr>
          <p:spPr>
            <a:xfrm>
              <a:off x="7016494" y="2626457"/>
              <a:ext cx="2483685" cy="289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8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2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7BC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/>
              <a:r>
                <a:rPr lang="en-US" altLang="zh-CN" sz="2665" dirty="0">
                  <a:solidFill>
                    <a:prstClr val="white"/>
                  </a:solidFill>
                  <a:ea typeface="等线" panose="02010600030101010101" pitchFamily="2" charset="-122"/>
                </a:rPr>
                <a:t>03</a:t>
              </a:r>
              <a:endParaRPr lang="zh-CN" altLang="en-US" sz="2665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51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Graphic spid="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工作不足之处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24314" y="1600199"/>
            <a:ext cx="190500" cy="4876801"/>
            <a:chOff x="3536950" y="1454150"/>
            <a:chExt cx="190500" cy="4876800"/>
          </a:xfrm>
        </p:grpSpPr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3632200" y="1549400"/>
              <a:ext cx="0" cy="478155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3536950" y="145415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36950" y="259712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536950" y="4041715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536950" y="5311746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08955" y="5325491"/>
            <a:ext cx="8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 sz="2000" dirty="0">
                <a:solidFill>
                  <a:srgbClr val="5F5F5F"/>
                </a:solidFill>
                <a:ea typeface="微软雅黑" panose="020B0503020204020204" pitchFamily="34" charset="-122"/>
              </a:rPr>
              <a:t>2016</a:t>
            </a:r>
            <a:endParaRPr lang="zh-CN" altLang="en-US" sz="2000" dirty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8955" y="4023786"/>
            <a:ext cx="8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 sz="2000" dirty="0">
                <a:solidFill>
                  <a:srgbClr val="5F5F5F"/>
                </a:solidFill>
                <a:ea typeface="微软雅黑" panose="020B0503020204020204" pitchFamily="34" charset="-122"/>
              </a:rPr>
              <a:t>2017</a:t>
            </a:r>
            <a:endParaRPr lang="zh-CN" altLang="en-US" sz="2000" dirty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08955" y="2620362"/>
            <a:ext cx="8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 sz="2000" dirty="0">
                <a:solidFill>
                  <a:srgbClr val="5F5F5F"/>
                </a:solidFill>
                <a:ea typeface="微软雅黑" panose="020B0503020204020204" pitchFamily="34" charset="-122"/>
              </a:rPr>
              <a:t>2018</a:t>
            </a:r>
            <a:endParaRPr lang="zh-CN" altLang="en-US" sz="2000" dirty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08162" y="2433067"/>
            <a:ext cx="1231900" cy="774700"/>
            <a:chOff x="3632200" y="2305020"/>
            <a:chExt cx="1231900" cy="77470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632200" y="269237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圆角矩形 19"/>
            <p:cNvSpPr/>
            <p:nvPr/>
          </p:nvSpPr>
          <p:spPr>
            <a:xfrm>
              <a:off x="40894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7BC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51"/>
            <p:cNvSpPr>
              <a:spLocks noEditPoints="1"/>
            </p:cNvSpPr>
            <p:nvPr/>
          </p:nvSpPr>
          <p:spPr bwMode="auto">
            <a:xfrm>
              <a:off x="42408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08162" y="3833257"/>
            <a:ext cx="1231900" cy="774700"/>
            <a:chOff x="3632200" y="3705210"/>
            <a:chExt cx="1231900" cy="7747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632200" y="4095795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圆角矩形 23"/>
            <p:cNvSpPr/>
            <p:nvPr/>
          </p:nvSpPr>
          <p:spPr>
            <a:xfrm>
              <a:off x="4089400" y="370521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406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1"/>
            <p:cNvSpPr>
              <a:spLocks noEditPoints="1"/>
            </p:cNvSpPr>
            <p:nvPr/>
          </p:nvSpPr>
          <p:spPr bwMode="auto">
            <a:xfrm>
              <a:off x="4240836" y="3895588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08162" y="5150777"/>
            <a:ext cx="1231900" cy="774700"/>
            <a:chOff x="3632200" y="5022730"/>
            <a:chExt cx="1231900" cy="77470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632200" y="539750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圆角矩形 27"/>
            <p:cNvSpPr/>
            <p:nvPr/>
          </p:nvSpPr>
          <p:spPr>
            <a:xfrm>
              <a:off x="4089400" y="502273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7BC4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51"/>
            <p:cNvSpPr>
              <a:spLocks noEditPoints="1"/>
            </p:cNvSpPr>
            <p:nvPr/>
          </p:nvSpPr>
          <p:spPr bwMode="auto">
            <a:xfrm>
              <a:off x="4240836" y="5210024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625630" y="2646008"/>
            <a:ext cx="653953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543898" y="4011447"/>
            <a:ext cx="644525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391498" y="5300410"/>
            <a:ext cx="675005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193915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/>
      <p:bldP spid="16" grpId="0"/>
      <p:bldP spid="17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472381" y="1695949"/>
            <a:ext cx="2969342" cy="38136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0000" dirty="0">
                <a:blipFill>
                  <a:blip r:embed="rId4"/>
                  <a:stretch>
                    <a:fillRect/>
                  </a:stretch>
                </a:blip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9222" y="2527637"/>
            <a:ext cx="6610821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下一季度目标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02097" y="3569253"/>
            <a:ext cx="5035653" cy="102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 think hard about past. It brings tears… Don’t think more about future. Itbringsfears… Live this moment with a smile. It brings cheers.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77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下一季度目标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8586" y="1964505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0" name="Freeform 23"/>
          <p:cNvSpPr/>
          <p:nvPr/>
        </p:nvSpPr>
        <p:spPr bwMode="auto">
          <a:xfrm>
            <a:off x="4966758" y="2636036"/>
            <a:ext cx="838472" cy="1105430"/>
          </a:xfrm>
          <a:custGeom>
            <a:avLst/>
            <a:gdLst>
              <a:gd name="T0" fmla="*/ 1006 w 2917"/>
              <a:gd name="T1" fmla="*/ 0 h 3850"/>
              <a:gd name="T2" fmla="*/ 797 w 2917"/>
              <a:gd name="T3" fmla="*/ 449 h 3850"/>
              <a:gd name="T4" fmla="*/ 555 w 2917"/>
              <a:gd name="T5" fmla="*/ 1755 h 3850"/>
              <a:gd name="T6" fmla="*/ 555 w 2917"/>
              <a:gd name="T7" fmla="*/ 1882 h 3850"/>
              <a:gd name="T8" fmla="*/ 354 w 2917"/>
              <a:gd name="T9" fmla="*/ 1882 h 3850"/>
              <a:gd name="T10" fmla="*/ 159 w 2917"/>
              <a:gd name="T11" fmla="*/ 2270 h 3850"/>
              <a:gd name="T12" fmla="*/ 1171 w 2917"/>
              <a:gd name="T13" fmla="*/ 3636 h 3850"/>
              <a:gd name="T14" fmla="*/ 1747 w 2917"/>
              <a:gd name="T15" fmla="*/ 3636 h 3850"/>
              <a:gd name="T16" fmla="*/ 2759 w 2917"/>
              <a:gd name="T17" fmla="*/ 2270 h 3850"/>
              <a:gd name="T18" fmla="*/ 2563 w 2917"/>
              <a:gd name="T19" fmla="*/ 1882 h 3850"/>
              <a:gd name="T20" fmla="*/ 2367 w 2917"/>
              <a:gd name="T21" fmla="*/ 1882 h 3850"/>
              <a:gd name="T22" fmla="*/ 2367 w 2917"/>
              <a:gd name="T23" fmla="*/ 1783 h 3850"/>
              <a:gd name="T24" fmla="*/ 2366 w 2917"/>
              <a:gd name="T25" fmla="*/ 1731 h 3850"/>
              <a:gd name="T26" fmla="*/ 2510 w 2917"/>
              <a:gd name="T27" fmla="*/ 1040 h 3850"/>
              <a:gd name="T28" fmla="*/ 2574 w 2917"/>
              <a:gd name="T29" fmla="*/ 905 h 3850"/>
              <a:gd name="T30" fmla="*/ 1006 w 2917"/>
              <a:gd name="T31" fmla="*/ 0 h 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17" h="3850">
                <a:moveTo>
                  <a:pt x="1006" y="0"/>
                </a:moveTo>
                <a:cubicBezTo>
                  <a:pt x="926" y="144"/>
                  <a:pt x="856" y="294"/>
                  <a:pt x="797" y="449"/>
                </a:cubicBezTo>
                <a:cubicBezTo>
                  <a:pt x="641" y="854"/>
                  <a:pt x="555" y="1295"/>
                  <a:pt x="555" y="1755"/>
                </a:cubicBezTo>
                <a:lnTo>
                  <a:pt x="555" y="1882"/>
                </a:lnTo>
                <a:lnTo>
                  <a:pt x="354" y="1882"/>
                </a:lnTo>
                <a:cubicBezTo>
                  <a:pt x="88" y="1882"/>
                  <a:pt x="0" y="2057"/>
                  <a:pt x="159" y="2270"/>
                </a:cubicBezTo>
                <a:lnTo>
                  <a:pt x="1171" y="3636"/>
                </a:lnTo>
                <a:cubicBezTo>
                  <a:pt x="1329" y="3850"/>
                  <a:pt x="1588" y="3850"/>
                  <a:pt x="1747" y="3636"/>
                </a:cubicBezTo>
                <a:lnTo>
                  <a:pt x="2759" y="2270"/>
                </a:lnTo>
                <a:cubicBezTo>
                  <a:pt x="2917" y="2057"/>
                  <a:pt x="2829" y="1882"/>
                  <a:pt x="2563" y="1882"/>
                </a:cubicBezTo>
                <a:lnTo>
                  <a:pt x="2367" y="1882"/>
                </a:lnTo>
                <a:lnTo>
                  <a:pt x="2367" y="1783"/>
                </a:lnTo>
                <a:cubicBezTo>
                  <a:pt x="2367" y="1764"/>
                  <a:pt x="2366" y="1750"/>
                  <a:pt x="2366" y="1731"/>
                </a:cubicBezTo>
                <a:cubicBezTo>
                  <a:pt x="2369" y="1486"/>
                  <a:pt x="2420" y="1253"/>
                  <a:pt x="2510" y="1040"/>
                </a:cubicBezTo>
                <a:cubicBezTo>
                  <a:pt x="2530" y="994"/>
                  <a:pt x="2551" y="949"/>
                  <a:pt x="2574" y="905"/>
                </a:cubicBezTo>
                <a:lnTo>
                  <a:pt x="1006" y="0"/>
                </a:lnTo>
                <a:close/>
              </a:path>
            </a:pathLst>
          </a:custGeom>
          <a:solidFill>
            <a:srgbClr val="7BC4EB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280088" y="2090842"/>
            <a:ext cx="1392440" cy="762019"/>
          </a:xfrm>
          <a:custGeom>
            <a:avLst/>
            <a:gdLst>
              <a:gd name="T0" fmla="*/ 4839 w 4839"/>
              <a:gd name="T1" fmla="*/ 435 h 2651"/>
              <a:gd name="T2" fmla="*/ 4744 w 4839"/>
              <a:gd name="T3" fmla="*/ 385 h 2651"/>
              <a:gd name="T4" fmla="*/ 3113 w 4839"/>
              <a:gd name="T5" fmla="*/ 0 h 2651"/>
              <a:gd name="T6" fmla="*/ 1637 w 4839"/>
              <a:gd name="T7" fmla="*/ 312 h 2651"/>
              <a:gd name="T8" fmla="*/ 0 w 4839"/>
              <a:gd name="T9" fmla="*/ 1745 h 2651"/>
              <a:gd name="T10" fmla="*/ 1569 w 4839"/>
              <a:gd name="T11" fmla="*/ 2651 h 2651"/>
              <a:gd name="T12" fmla="*/ 2376 w 4839"/>
              <a:gd name="T13" fmla="*/ 1965 h 2651"/>
              <a:gd name="T14" fmla="*/ 2506 w 4839"/>
              <a:gd name="T15" fmla="*/ 1914 h 2651"/>
              <a:gd name="T16" fmla="*/ 3113 w 4839"/>
              <a:gd name="T17" fmla="*/ 1811 h 2651"/>
              <a:gd name="T18" fmla="*/ 3838 w 4839"/>
              <a:gd name="T19" fmla="*/ 1960 h 2651"/>
              <a:gd name="T20" fmla="*/ 3933 w 4839"/>
              <a:gd name="T21" fmla="*/ 2004 h 2651"/>
              <a:gd name="T22" fmla="*/ 4839 w 4839"/>
              <a:gd name="T23" fmla="*/ 435 h 2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39" h="2651">
                <a:moveTo>
                  <a:pt x="4839" y="435"/>
                </a:moveTo>
                <a:cubicBezTo>
                  <a:pt x="4808" y="418"/>
                  <a:pt x="4776" y="401"/>
                  <a:pt x="4744" y="385"/>
                </a:cubicBezTo>
                <a:cubicBezTo>
                  <a:pt x="4253" y="139"/>
                  <a:pt x="3699" y="0"/>
                  <a:pt x="3113" y="0"/>
                </a:cubicBezTo>
                <a:cubicBezTo>
                  <a:pt x="2588" y="0"/>
                  <a:pt x="2088" y="112"/>
                  <a:pt x="1637" y="312"/>
                </a:cubicBezTo>
                <a:cubicBezTo>
                  <a:pt x="962" y="612"/>
                  <a:pt x="387" y="1116"/>
                  <a:pt x="0" y="1745"/>
                </a:cubicBezTo>
                <a:lnTo>
                  <a:pt x="1569" y="2651"/>
                </a:lnTo>
                <a:cubicBezTo>
                  <a:pt x="1764" y="2350"/>
                  <a:pt x="2045" y="2110"/>
                  <a:pt x="2376" y="1965"/>
                </a:cubicBezTo>
                <a:cubicBezTo>
                  <a:pt x="2419" y="1946"/>
                  <a:pt x="2462" y="1929"/>
                  <a:pt x="2506" y="1914"/>
                </a:cubicBezTo>
                <a:cubicBezTo>
                  <a:pt x="2696" y="1847"/>
                  <a:pt x="2900" y="1811"/>
                  <a:pt x="3113" y="1811"/>
                </a:cubicBezTo>
                <a:cubicBezTo>
                  <a:pt x="3370" y="1811"/>
                  <a:pt x="3616" y="1864"/>
                  <a:pt x="3838" y="1960"/>
                </a:cubicBezTo>
                <a:cubicBezTo>
                  <a:pt x="3870" y="1974"/>
                  <a:pt x="3902" y="1989"/>
                  <a:pt x="3933" y="2004"/>
                </a:cubicBezTo>
                <a:lnTo>
                  <a:pt x="4839" y="435"/>
                </a:lnTo>
                <a:close/>
              </a:path>
            </a:pathLst>
          </a:custGeom>
          <a:solidFill>
            <a:srgbClr val="406BB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Freeform 25"/>
          <p:cNvSpPr/>
          <p:nvPr/>
        </p:nvSpPr>
        <p:spPr bwMode="auto">
          <a:xfrm>
            <a:off x="6455704" y="2241241"/>
            <a:ext cx="769539" cy="1392440"/>
          </a:xfrm>
          <a:custGeom>
            <a:avLst/>
            <a:gdLst>
              <a:gd name="T0" fmla="*/ 2190 w 2678"/>
              <a:gd name="T1" fmla="*/ 4846 h 4846"/>
              <a:gd name="T2" fmla="*/ 2678 w 2678"/>
              <a:gd name="T3" fmla="*/ 3129 h 4846"/>
              <a:gd name="T4" fmla="*/ 2470 w 2678"/>
              <a:gd name="T5" fmla="*/ 1915 h 4846"/>
              <a:gd name="T6" fmla="*/ 905 w 2678"/>
              <a:gd name="T7" fmla="*/ 0 h 4846"/>
              <a:gd name="T8" fmla="*/ 0 w 2678"/>
              <a:gd name="T9" fmla="*/ 1568 h 4846"/>
              <a:gd name="T10" fmla="*/ 763 w 2678"/>
              <a:gd name="T11" fmla="*/ 2520 h 4846"/>
              <a:gd name="T12" fmla="*/ 779 w 2678"/>
              <a:gd name="T13" fmla="*/ 2566 h 4846"/>
              <a:gd name="T14" fmla="*/ 867 w 2678"/>
              <a:gd name="T15" fmla="*/ 3129 h 4846"/>
              <a:gd name="T16" fmla="*/ 628 w 2678"/>
              <a:gd name="T17" fmla="*/ 3926 h 4846"/>
              <a:gd name="T18" fmla="*/ 619 w 2678"/>
              <a:gd name="T19" fmla="*/ 3939 h 4846"/>
              <a:gd name="T20" fmla="*/ 2190 w 2678"/>
              <a:gd name="T21" fmla="*/ 4846 h 4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8" h="4846">
                <a:moveTo>
                  <a:pt x="2190" y="4846"/>
                </a:moveTo>
                <a:cubicBezTo>
                  <a:pt x="2475" y="4387"/>
                  <a:pt x="2678" y="3830"/>
                  <a:pt x="2678" y="3129"/>
                </a:cubicBezTo>
                <a:cubicBezTo>
                  <a:pt x="2678" y="2704"/>
                  <a:pt x="2604" y="2295"/>
                  <a:pt x="2470" y="1915"/>
                </a:cubicBezTo>
                <a:cubicBezTo>
                  <a:pt x="2185" y="1110"/>
                  <a:pt x="1626" y="434"/>
                  <a:pt x="905" y="0"/>
                </a:cubicBezTo>
                <a:lnTo>
                  <a:pt x="0" y="1568"/>
                </a:lnTo>
                <a:cubicBezTo>
                  <a:pt x="351" y="1788"/>
                  <a:pt x="623" y="2123"/>
                  <a:pt x="763" y="2520"/>
                </a:cubicBezTo>
                <a:cubicBezTo>
                  <a:pt x="769" y="2535"/>
                  <a:pt x="774" y="2551"/>
                  <a:pt x="779" y="2566"/>
                </a:cubicBezTo>
                <a:cubicBezTo>
                  <a:pt x="836" y="2744"/>
                  <a:pt x="867" y="2933"/>
                  <a:pt x="867" y="3129"/>
                </a:cubicBezTo>
                <a:cubicBezTo>
                  <a:pt x="867" y="3440"/>
                  <a:pt x="782" y="3690"/>
                  <a:pt x="628" y="3926"/>
                </a:cubicBezTo>
                <a:cubicBezTo>
                  <a:pt x="626" y="3930"/>
                  <a:pt x="622" y="3935"/>
                  <a:pt x="619" y="3939"/>
                </a:cubicBezTo>
                <a:lnTo>
                  <a:pt x="2190" y="4846"/>
                </a:lnTo>
                <a:close/>
              </a:path>
            </a:pathLst>
          </a:custGeom>
          <a:solidFill>
            <a:srgbClr val="7BC4EB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6007015" y="3413096"/>
            <a:ext cx="1050283" cy="1155562"/>
          </a:xfrm>
          <a:custGeom>
            <a:avLst/>
            <a:gdLst>
              <a:gd name="T0" fmla="*/ 1403 w 3656"/>
              <a:gd name="T1" fmla="*/ 676 h 4019"/>
              <a:gd name="T2" fmla="*/ 744 w 3656"/>
              <a:gd name="T3" fmla="*/ 1318 h 4019"/>
              <a:gd name="T4" fmla="*/ 0 w 3656"/>
              <a:gd name="T5" fmla="*/ 3113 h 4019"/>
              <a:gd name="T6" fmla="*/ 906 w 3656"/>
              <a:gd name="T7" fmla="*/ 4019 h 4019"/>
              <a:gd name="T8" fmla="*/ 1811 w 3656"/>
              <a:gd name="T9" fmla="*/ 3113 h 4019"/>
              <a:gd name="T10" fmla="*/ 2185 w 3656"/>
              <a:gd name="T11" fmla="*/ 2427 h 4019"/>
              <a:gd name="T12" fmla="*/ 2616 w 3656"/>
              <a:gd name="T13" fmla="*/ 2021 h 4019"/>
              <a:gd name="T14" fmla="*/ 3656 w 3656"/>
              <a:gd name="T15" fmla="*/ 911 h 4019"/>
              <a:gd name="T16" fmla="*/ 2078 w 3656"/>
              <a:gd name="T17" fmla="*/ 0 h 4019"/>
              <a:gd name="T18" fmla="*/ 1403 w 3656"/>
              <a:gd name="T19" fmla="*/ 676 h 4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56" h="4019">
                <a:moveTo>
                  <a:pt x="1403" y="676"/>
                </a:moveTo>
                <a:cubicBezTo>
                  <a:pt x="1189" y="869"/>
                  <a:pt x="957" y="1079"/>
                  <a:pt x="744" y="1318"/>
                </a:cubicBezTo>
                <a:cubicBezTo>
                  <a:pt x="336" y="1776"/>
                  <a:pt x="0" y="2343"/>
                  <a:pt x="0" y="3113"/>
                </a:cubicBezTo>
                <a:cubicBezTo>
                  <a:pt x="0" y="3613"/>
                  <a:pt x="405" y="4019"/>
                  <a:pt x="906" y="4019"/>
                </a:cubicBezTo>
                <a:cubicBezTo>
                  <a:pt x="1406" y="4019"/>
                  <a:pt x="1811" y="3613"/>
                  <a:pt x="1811" y="3113"/>
                </a:cubicBezTo>
                <a:cubicBezTo>
                  <a:pt x="1811" y="2884"/>
                  <a:pt x="1928" y="2691"/>
                  <a:pt x="2185" y="2427"/>
                </a:cubicBezTo>
                <a:cubicBezTo>
                  <a:pt x="2300" y="2309"/>
                  <a:pt x="2443" y="2177"/>
                  <a:pt x="2616" y="2021"/>
                </a:cubicBezTo>
                <a:cubicBezTo>
                  <a:pt x="2949" y="1721"/>
                  <a:pt x="3340" y="1367"/>
                  <a:pt x="3656" y="911"/>
                </a:cubicBezTo>
                <a:lnTo>
                  <a:pt x="2078" y="0"/>
                </a:lnTo>
                <a:cubicBezTo>
                  <a:pt x="1907" y="216"/>
                  <a:pt x="1678" y="428"/>
                  <a:pt x="1403" y="676"/>
                </a:cubicBezTo>
                <a:close/>
              </a:path>
            </a:pathLst>
          </a:custGeom>
          <a:solidFill>
            <a:srgbClr val="406BB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Freeform 28"/>
          <p:cNvSpPr>
            <a:spLocks noEditPoints="1"/>
          </p:cNvSpPr>
          <p:nvPr/>
        </p:nvSpPr>
        <p:spPr bwMode="auto">
          <a:xfrm>
            <a:off x="6084721" y="2891714"/>
            <a:ext cx="281998" cy="599088"/>
          </a:xfrm>
          <a:custGeom>
            <a:avLst/>
            <a:gdLst>
              <a:gd name="T0" fmla="*/ 378 w 977"/>
              <a:gd name="T1" fmla="*/ 550 h 2086"/>
              <a:gd name="T2" fmla="*/ 390 w 977"/>
              <a:gd name="T3" fmla="*/ 531 h 2086"/>
              <a:gd name="T4" fmla="*/ 375 w 977"/>
              <a:gd name="T5" fmla="*/ 506 h 2086"/>
              <a:gd name="T6" fmla="*/ 351 w 977"/>
              <a:gd name="T7" fmla="*/ 506 h 2086"/>
              <a:gd name="T8" fmla="*/ 336 w 977"/>
              <a:gd name="T9" fmla="*/ 531 h 2086"/>
              <a:gd name="T10" fmla="*/ 348 w 977"/>
              <a:gd name="T11" fmla="*/ 550 h 2086"/>
              <a:gd name="T12" fmla="*/ 378 w 977"/>
              <a:gd name="T13" fmla="*/ 550 h 2086"/>
              <a:gd name="T14" fmla="*/ 939 w 977"/>
              <a:gd name="T15" fmla="*/ 151 h 2086"/>
              <a:gd name="T16" fmla="*/ 933 w 977"/>
              <a:gd name="T17" fmla="*/ 148 h 2086"/>
              <a:gd name="T18" fmla="*/ 817 w 977"/>
              <a:gd name="T19" fmla="*/ 175 h 2086"/>
              <a:gd name="T20" fmla="*/ 611 w 977"/>
              <a:gd name="T21" fmla="*/ 485 h 2086"/>
              <a:gd name="T22" fmla="*/ 538 w 977"/>
              <a:gd name="T23" fmla="*/ 519 h 2086"/>
              <a:gd name="T24" fmla="*/ 538 w 977"/>
              <a:gd name="T25" fmla="*/ 519 h 2086"/>
              <a:gd name="T26" fmla="*/ 487 w 977"/>
              <a:gd name="T27" fmla="*/ 520 h 2086"/>
              <a:gd name="T28" fmla="*/ 487 w 977"/>
              <a:gd name="T29" fmla="*/ 520 h 2086"/>
              <a:gd name="T30" fmla="*/ 363 w 977"/>
              <a:gd name="T31" fmla="*/ 735 h 2086"/>
              <a:gd name="T32" fmla="*/ 238 w 977"/>
              <a:gd name="T33" fmla="*/ 518 h 2086"/>
              <a:gd name="T34" fmla="*/ 0 w 977"/>
              <a:gd name="T35" fmla="*/ 741 h 2086"/>
              <a:gd name="T36" fmla="*/ 0 w 977"/>
              <a:gd name="T37" fmla="*/ 1267 h 2086"/>
              <a:gd name="T38" fmla="*/ 80 w 977"/>
              <a:gd name="T39" fmla="*/ 1346 h 2086"/>
              <a:gd name="T40" fmla="*/ 110 w 977"/>
              <a:gd name="T41" fmla="*/ 1346 h 2086"/>
              <a:gd name="T42" fmla="*/ 110 w 977"/>
              <a:gd name="T43" fmla="*/ 801 h 2086"/>
              <a:gd name="T44" fmla="*/ 124 w 977"/>
              <a:gd name="T45" fmla="*/ 787 h 2086"/>
              <a:gd name="T46" fmla="*/ 138 w 977"/>
              <a:gd name="T47" fmla="*/ 801 h 2086"/>
              <a:gd name="T48" fmla="*/ 138 w 977"/>
              <a:gd name="T49" fmla="*/ 2019 h 2086"/>
              <a:gd name="T50" fmla="*/ 232 w 977"/>
              <a:gd name="T51" fmla="*/ 2086 h 2086"/>
              <a:gd name="T52" fmla="*/ 235 w 977"/>
              <a:gd name="T53" fmla="*/ 2086 h 2086"/>
              <a:gd name="T54" fmla="*/ 334 w 977"/>
              <a:gd name="T55" fmla="*/ 2000 h 2086"/>
              <a:gd name="T56" fmla="*/ 334 w 977"/>
              <a:gd name="T57" fmla="*/ 1346 h 2086"/>
              <a:gd name="T58" fmla="*/ 386 w 977"/>
              <a:gd name="T59" fmla="*/ 1346 h 2086"/>
              <a:gd name="T60" fmla="*/ 386 w 977"/>
              <a:gd name="T61" fmla="*/ 2000 h 2086"/>
              <a:gd name="T62" fmla="*/ 486 w 977"/>
              <a:gd name="T63" fmla="*/ 2086 h 2086"/>
              <a:gd name="T64" fmla="*/ 488 w 977"/>
              <a:gd name="T65" fmla="*/ 2086 h 2086"/>
              <a:gd name="T66" fmla="*/ 582 w 977"/>
              <a:gd name="T67" fmla="*/ 2019 h 2086"/>
              <a:gd name="T68" fmla="*/ 582 w 977"/>
              <a:gd name="T69" fmla="*/ 923 h 2086"/>
              <a:gd name="T70" fmla="*/ 588 w 977"/>
              <a:gd name="T71" fmla="*/ 829 h 2086"/>
              <a:gd name="T72" fmla="*/ 635 w 977"/>
              <a:gd name="T73" fmla="*/ 746 h 2086"/>
              <a:gd name="T74" fmla="*/ 946 w 977"/>
              <a:gd name="T75" fmla="*/ 270 h 2086"/>
              <a:gd name="T76" fmla="*/ 939 w 977"/>
              <a:gd name="T77" fmla="*/ 151 h 2086"/>
              <a:gd name="T78" fmla="*/ 362 w 977"/>
              <a:gd name="T79" fmla="*/ 462 h 2086"/>
              <a:gd name="T80" fmla="*/ 593 w 977"/>
              <a:gd name="T81" fmla="*/ 231 h 2086"/>
              <a:gd name="T82" fmla="*/ 362 w 977"/>
              <a:gd name="T83" fmla="*/ 0 h 2086"/>
              <a:gd name="T84" fmla="*/ 131 w 977"/>
              <a:gd name="T85" fmla="*/ 231 h 2086"/>
              <a:gd name="T86" fmla="*/ 362 w 977"/>
              <a:gd name="T87" fmla="*/ 462 h 2086"/>
              <a:gd name="T88" fmla="*/ 363 w 977"/>
              <a:gd name="T89" fmla="*/ 706 h 2086"/>
              <a:gd name="T90" fmla="*/ 405 w 977"/>
              <a:gd name="T91" fmla="*/ 634 h 2086"/>
              <a:gd name="T92" fmla="*/ 386 w 977"/>
              <a:gd name="T93" fmla="*/ 552 h 2086"/>
              <a:gd name="T94" fmla="*/ 385 w 977"/>
              <a:gd name="T95" fmla="*/ 553 h 2086"/>
              <a:gd name="T96" fmla="*/ 363 w 977"/>
              <a:gd name="T97" fmla="*/ 567 h 2086"/>
              <a:gd name="T98" fmla="*/ 341 w 977"/>
              <a:gd name="T99" fmla="*/ 553 h 2086"/>
              <a:gd name="T100" fmla="*/ 340 w 977"/>
              <a:gd name="T101" fmla="*/ 552 h 2086"/>
              <a:gd name="T102" fmla="*/ 321 w 977"/>
              <a:gd name="T103" fmla="*/ 634 h 2086"/>
              <a:gd name="T104" fmla="*/ 363 w 977"/>
              <a:gd name="T105" fmla="*/ 706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77" h="2086">
                <a:moveTo>
                  <a:pt x="378" y="550"/>
                </a:moveTo>
                <a:lnTo>
                  <a:pt x="390" y="531"/>
                </a:lnTo>
                <a:cubicBezTo>
                  <a:pt x="399" y="517"/>
                  <a:pt x="392" y="506"/>
                  <a:pt x="375" y="506"/>
                </a:cubicBezTo>
                <a:lnTo>
                  <a:pt x="351" y="506"/>
                </a:lnTo>
                <a:cubicBezTo>
                  <a:pt x="335" y="506"/>
                  <a:pt x="328" y="517"/>
                  <a:pt x="336" y="531"/>
                </a:cubicBezTo>
                <a:lnTo>
                  <a:pt x="348" y="550"/>
                </a:lnTo>
                <a:cubicBezTo>
                  <a:pt x="356" y="563"/>
                  <a:pt x="370" y="563"/>
                  <a:pt x="378" y="550"/>
                </a:cubicBezTo>
                <a:close/>
                <a:moveTo>
                  <a:pt x="939" y="151"/>
                </a:moveTo>
                <a:lnTo>
                  <a:pt x="933" y="148"/>
                </a:lnTo>
                <a:cubicBezTo>
                  <a:pt x="897" y="124"/>
                  <a:pt x="840" y="139"/>
                  <a:pt x="817" y="175"/>
                </a:cubicBezTo>
                <a:lnTo>
                  <a:pt x="611" y="485"/>
                </a:lnTo>
                <a:cubicBezTo>
                  <a:pt x="584" y="519"/>
                  <a:pt x="566" y="519"/>
                  <a:pt x="538" y="519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31" y="519"/>
                  <a:pt x="487" y="520"/>
                  <a:pt x="487" y="520"/>
                </a:cubicBezTo>
                <a:cubicBezTo>
                  <a:pt x="487" y="520"/>
                  <a:pt x="487" y="520"/>
                  <a:pt x="487" y="520"/>
                </a:cubicBezTo>
                <a:lnTo>
                  <a:pt x="363" y="735"/>
                </a:lnTo>
                <a:lnTo>
                  <a:pt x="238" y="518"/>
                </a:lnTo>
                <a:cubicBezTo>
                  <a:pt x="99" y="553"/>
                  <a:pt x="0" y="642"/>
                  <a:pt x="0" y="741"/>
                </a:cubicBezTo>
                <a:lnTo>
                  <a:pt x="0" y="1267"/>
                </a:lnTo>
                <a:cubicBezTo>
                  <a:pt x="0" y="1311"/>
                  <a:pt x="36" y="1346"/>
                  <a:pt x="80" y="1346"/>
                </a:cubicBezTo>
                <a:lnTo>
                  <a:pt x="110" y="1346"/>
                </a:lnTo>
                <a:lnTo>
                  <a:pt x="110" y="801"/>
                </a:lnTo>
                <a:cubicBezTo>
                  <a:pt x="110" y="794"/>
                  <a:pt x="117" y="787"/>
                  <a:pt x="124" y="787"/>
                </a:cubicBezTo>
                <a:cubicBezTo>
                  <a:pt x="132" y="787"/>
                  <a:pt x="138" y="794"/>
                  <a:pt x="138" y="801"/>
                </a:cubicBezTo>
                <a:lnTo>
                  <a:pt x="138" y="2019"/>
                </a:lnTo>
                <a:cubicBezTo>
                  <a:pt x="152" y="2058"/>
                  <a:pt x="188" y="2086"/>
                  <a:pt x="232" y="2086"/>
                </a:cubicBezTo>
                <a:lnTo>
                  <a:pt x="235" y="2086"/>
                </a:lnTo>
                <a:cubicBezTo>
                  <a:pt x="289" y="2086"/>
                  <a:pt x="334" y="2055"/>
                  <a:pt x="334" y="2000"/>
                </a:cubicBezTo>
                <a:lnTo>
                  <a:pt x="334" y="1346"/>
                </a:lnTo>
                <a:lnTo>
                  <a:pt x="386" y="1346"/>
                </a:lnTo>
                <a:lnTo>
                  <a:pt x="386" y="2000"/>
                </a:lnTo>
                <a:cubicBezTo>
                  <a:pt x="386" y="2055"/>
                  <a:pt x="431" y="2086"/>
                  <a:pt x="486" y="2086"/>
                </a:cubicBezTo>
                <a:lnTo>
                  <a:pt x="488" y="2086"/>
                </a:lnTo>
                <a:cubicBezTo>
                  <a:pt x="532" y="2086"/>
                  <a:pt x="568" y="2058"/>
                  <a:pt x="582" y="2019"/>
                </a:cubicBezTo>
                <a:lnTo>
                  <a:pt x="582" y="923"/>
                </a:lnTo>
                <a:cubicBezTo>
                  <a:pt x="582" y="923"/>
                  <a:pt x="580" y="856"/>
                  <a:pt x="588" y="829"/>
                </a:cubicBezTo>
                <a:cubicBezTo>
                  <a:pt x="594" y="809"/>
                  <a:pt x="612" y="780"/>
                  <a:pt x="635" y="746"/>
                </a:cubicBezTo>
                <a:cubicBezTo>
                  <a:pt x="744" y="586"/>
                  <a:pt x="946" y="270"/>
                  <a:pt x="946" y="270"/>
                </a:cubicBezTo>
                <a:cubicBezTo>
                  <a:pt x="970" y="234"/>
                  <a:pt x="977" y="177"/>
                  <a:pt x="939" y="151"/>
                </a:cubicBezTo>
                <a:close/>
                <a:moveTo>
                  <a:pt x="362" y="462"/>
                </a:moveTo>
                <a:cubicBezTo>
                  <a:pt x="490" y="462"/>
                  <a:pt x="593" y="359"/>
                  <a:pt x="593" y="231"/>
                </a:cubicBezTo>
                <a:cubicBezTo>
                  <a:pt x="593" y="104"/>
                  <a:pt x="490" y="0"/>
                  <a:pt x="362" y="0"/>
                </a:cubicBezTo>
                <a:cubicBezTo>
                  <a:pt x="235" y="0"/>
                  <a:pt x="131" y="104"/>
                  <a:pt x="131" y="231"/>
                </a:cubicBezTo>
                <a:cubicBezTo>
                  <a:pt x="131" y="359"/>
                  <a:pt x="235" y="462"/>
                  <a:pt x="362" y="462"/>
                </a:cubicBezTo>
                <a:close/>
                <a:moveTo>
                  <a:pt x="363" y="706"/>
                </a:moveTo>
                <a:lnTo>
                  <a:pt x="405" y="634"/>
                </a:lnTo>
                <a:lnTo>
                  <a:pt x="386" y="552"/>
                </a:lnTo>
                <a:lnTo>
                  <a:pt x="385" y="553"/>
                </a:lnTo>
                <a:cubicBezTo>
                  <a:pt x="380" y="562"/>
                  <a:pt x="372" y="567"/>
                  <a:pt x="363" y="567"/>
                </a:cubicBezTo>
                <a:cubicBezTo>
                  <a:pt x="354" y="567"/>
                  <a:pt x="346" y="562"/>
                  <a:pt x="341" y="553"/>
                </a:cubicBezTo>
                <a:lnTo>
                  <a:pt x="340" y="552"/>
                </a:lnTo>
                <a:lnTo>
                  <a:pt x="321" y="634"/>
                </a:lnTo>
                <a:lnTo>
                  <a:pt x="363" y="706"/>
                </a:lnTo>
                <a:close/>
              </a:path>
            </a:pathLst>
          </a:custGeom>
          <a:solidFill>
            <a:srgbClr val="406B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82739" y="4749565"/>
            <a:ext cx="758654" cy="758654"/>
          </a:xfrm>
          <a:prstGeom prst="ellipse">
            <a:avLst/>
          </a:prstGeom>
          <a:solidFill>
            <a:srgbClr val="7BC4EB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68586" y="2309474"/>
            <a:ext cx="3120233" cy="1015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468586" y="3823994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468586" y="4168963"/>
            <a:ext cx="3120233" cy="1015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707772" y="1964505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707772" y="2309474"/>
            <a:ext cx="312023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矩形 20"/>
          <p:cNvSpPr/>
          <p:nvPr/>
        </p:nvSpPr>
        <p:spPr>
          <a:xfrm>
            <a:off x="7707772" y="3823994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707772" y="4168963"/>
            <a:ext cx="312023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315302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6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6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7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7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8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8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3383481"/>
          </a:xfrm>
          <a:prstGeom prst="rect">
            <a:avLst/>
          </a:prstGeom>
        </p:spPr>
      </p:pic>
      <p:sp>
        <p:nvSpPr>
          <p:cNvPr id="5" name="TextBox 17"/>
          <p:cNvSpPr txBox="1"/>
          <p:nvPr/>
        </p:nvSpPr>
        <p:spPr>
          <a:xfrm>
            <a:off x="280810" y="1292100"/>
            <a:ext cx="2349323" cy="1231086"/>
          </a:xfrm>
          <a:prstGeom prst="rect">
            <a:avLst/>
          </a:prstGeom>
          <a:noFill/>
        </p:spPr>
        <p:txBody>
          <a:bodyPr wrap="none" lIns="121901" tIns="60950" rIns="121901" bIns="6095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  <a:sym typeface="Arial" panose="020B0604020202020204"/>
              </a:rPr>
              <a:t>目 录</a:t>
            </a:r>
          </a:p>
        </p:txBody>
      </p:sp>
      <p:sp>
        <p:nvSpPr>
          <p:cNvPr id="6" name="TextBox 18"/>
          <p:cNvSpPr txBox="1"/>
          <p:nvPr/>
        </p:nvSpPr>
        <p:spPr>
          <a:xfrm>
            <a:off x="425674" y="2386126"/>
            <a:ext cx="3349597" cy="800199"/>
          </a:xfrm>
          <a:prstGeom prst="rect">
            <a:avLst/>
          </a:prstGeom>
          <a:noFill/>
        </p:spPr>
        <p:txBody>
          <a:bodyPr wrap="none" lIns="121901" tIns="60950" rIns="121901" bIns="6095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  <a:sym typeface="Arial" panose="020B0604020202020204"/>
              </a:rPr>
              <a:t>CONTENTS</a:t>
            </a:r>
          </a:p>
        </p:txBody>
      </p:sp>
      <p:sp>
        <p:nvSpPr>
          <p:cNvPr id="7" name="椭圆 6"/>
          <p:cNvSpPr/>
          <p:nvPr/>
        </p:nvSpPr>
        <p:spPr>
          <a:xfrm>
            <a:off x="1595320" y="4017234"/>
            <a:ext cx="766914" cy="7669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1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62235" y="3987963"/>
            <a:ext cx="3283974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季度工作概述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62234" y="4474053"/>
            <a:ext cx="3696929" cy="34118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595320" y="5322338"/>
            <a:ext cx="766914" cy="7669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3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62235" y="5293067"/>
            <a:ext cx="3283974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工作不足之处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62234" y="5779157"/>
            <a:ext cx="3696929" cy="34118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26066" y="4017234"/>
            <a:ext cx="766914" cy="7669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2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92981" y="3987963"/>
            <a:ext cx="3283974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工作完成情况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92980" y="4474053"/>
            <a:ext cx="3696929" cy="34118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526066" y="5322338"/>
            <a:ext cx="766914" cy="7669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4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92981" y="5293067"/>
            <a:ext cx="3283974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下一季度目标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92980" y="5779157"/>
            <a:ext cx="3696929" cy="34118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 enter the title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下一季度目标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72658" y="1651094"/>
            <a:ext cx="10293919" cy="4203966"/>
            <a:chOff x="1169624" y="1248605"/>
            <a:chExt cx="7720864" cy="3153148"/>
          </a:xfrm>
        </p:grpSpPr>
        <p:sp>
          <p:nvSpPr>
            <p:cNvPr id="10" name="Freeform: Shape 13"/>
            <p:cNvSpPr/>
            <p:nvPr/>
          </p:nvSpPr>
          <p:spPr>
            <a:xfrm rot="2561600">
              <a:off x="2321534" y="3371555"/>
              <a:ext cx="450491" cy="653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8828"/>
                  </a:moveTo>
                  <a:lnTo>
                    <a:pt x="397630" y="28828"/>
                  </a:lnTo>
                </a:path>
              </a:pathLst>
            </a:custGeom>
            <a:noFill/>
            <a:ln w="19050">
              <a:solidFill>
                <a:srgbClr val="7BC4EB"/>
              </a:solidFill>
              <a:prstDash val="dash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" name="Freeform: Shape 14"/>
            <p:cNvSpPr/>
            <p:nvPr/>
          </p:nvSpPr>
          <p:spPr>
            <a:xfrm>
              <a:off x="2381226" y="2758564"/>
              <a:ext cx="500655" cy="653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8828"/>
                  </a:moveTo>
                  <a:lnTo>
                    <a:pt x="441908" y="28828"/>
                  </a:lnTo>
                </a:path>
              </a:pathLst>
            </a:custGeom>
            <a:noFill/>
            <a:ln w="19050">
              <a:solidFill>
                <a:srgbClr val="7BC4EB"/>
              </a:solidFill>
              <a:prstDash val="dash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Freeform: Shape 15"/>
            <p:cNvSpPr/>
            <p:nvPr/>
          </p:nvSpPr>
          <p:spPr>
            <a:xfrm rot="19038400">
              <a:off x="2321534" y="2145578"/>
              <a:ext cx="450469" cy="653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8828"/>
                  </a:moveTo>
                  <a:lnTo>
                    <a:pt x="397611" y="28828"/>
                  </a:lnTo>
                </a:path>
              </a:pathLst>
            </a:custGeom>
            <a:noFill/>
            <a:ln w="19050">
              <a:solidFill>
                <a:srgbClr val="7BC4EB"/>
              </a:solidFill>
              <a:prstDash val="dash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3" name="Freeform: Shape 17"/>
            <p:cNvSpPr/>
            <p:nvPr/>
          </p:nvSpPr>
          <p:spPr>
            <a:xfrm>
              <a:off x="2599006" y="1307867"/>
              <a:ext cx="855248" cy="855341"/>
            </a:xfrm>
            <a:custGeom>
              <a:avLst/>
              <a:gdLst>
                <a:gd name="connsiteX0" fmla="*/ 0 w 754893"/>
                <a:gd name="connsiteY0" fmla="*/ 377488 h 754976"/>
                <a:gd name="connsiteX1" fmla="*/ 377447 w 754893"/>
                <a:gd name="connsiteY1" fmla="*/ 0 h 754976"/>
                <a:gd name="connsiteX2" fmla="*/ 754894 w 754893"/>
                <a:gd name="connsiteY2" fmla="*/ 377488 h 754976"/>
                <a:gd name="connsiteX3" fmla="*/ 377447 w 754893"/>
                <a:gd name="connsiteY3" fmla="*/ 754976 h 754976"/>
                <a:gd name="connsiteX4" fmla="*/ 0 w 754893"/>
                <a:gd name="connsiteY4" fmla="*/ 377488 h 75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893" h="754976">
                  <a:moveTo>
                    <a:pt x="0" y="377488"/>
                  </a:moveTo>
                  <a:cubicBezTo>
                    <a:pt x="0" y="169007"/>
                    <a:pt x="168989" y="0"/>
                    <a:pt x="377447" y="0"/>
                  </a:cubicBezTo>
                  <a:cubicBezTo>
                    <a:pt x="585905" y="0"/>
                    <a:pt x="754894" y="169007"/>
                    <a:pt x="754894" y="377488"/>
                  </a:cubicBezTo>
                  <a:cubicBezTo>
                    <a:pt x="754894" y="585969"/>
                    <a:pt x="585905" y="754976"/>
                    <a:pt x="377447" y="754976"/>
                  </a:cubicBezTo>
                  <a:cubicBezTo>
                    <a:pt x="168989" y="754976"/>
                    <a:pt x="0" y="585969"/>
                    <a:pt x="0" y="377488"/>
                  </a:cubicBezTo>
                  <a:close/>
                </a:path>
              </a:pathLst>
            </a:custGeom>
            <a:solidFill>
              <a:srgbClr val="7BC4EB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59248" tIns="159264" rIns="159248" bIns="159264" anchor="ctr" anchorCtr="0">
              <a:normAutofit/>
            </a:bodyPr>
            <a:lstStyle/>
            <a:p>
              <a:pPr marL="0" marR="0" lvl="0" indent="0" algn="ctr" defTabSz="116649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rPr>
                <a:t>20%</a:t>
              </a:r>
            </a:p>
          </p:txBody>
        </p:sp>
        <p:sp>
          <p:nvSpPr>
            <p:cNvPr id="14" name="Freeform: Shape 18"/>
            <p:cNvSpPr/>
            <p:nvPr/>
          </p:nvSpPr>
          <p:spPr>
            <a:xfrm>
              <a:off x="2881878" y="2363601"/>
              <a:ext cx="855248" cy="855248"/>
            </a:xfrm>
            <a:custGeom>
              <a:avLst/>
              <a:gdLst>
                <a:gd name="connsiteX0" fmla="*/ 0 w 754893"/>
                <a:gd name="connsiteY0" fmla="*/ 377447 h 754893"/>
                <a:gd name="connsiteX1" fmla="*/ 377447 w 754893"/>
                <a:gd name="connsiteY1" fmla="*/ 0 h 754893"/>
                <a:gd name="connsiteX2" fmla="*/ 754894 w 754893"/>
                <a:gd name="connsiteY2" fmla="*/ 377447 h 754893"/>
                <a:gd name="connsiteX3" fmla="*/ 377447 w 754893"/>
                <a:gd name="connsiteY3" fmla="*/ 754894 h 754893"/>
                <a:gd name="connsiteX4" fmla="*/ 0 w 754893"/>
                <a:gd name="connsiteY4" fmla="*/ 377447 h 75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893" h="754893">
                  <a:moveTo>
                    <a:pt x="0" y="377447"/>
                  </a:moveTo>
                  <a:cubicBezTo>
                    <a:pt x="0" y="168989"/>
                    <a:pt x="168989" y="0"/>
                    <a:pt x="377447" y="0"/>
                  </a:cubicBezTo>
                  <a:cubicBezTo>
                    <a:pt x="585905" y="0"/>
                    <a:pt x="754894" y="168989"/>
                    <a:pt x="754894" y="377447"/>
                  </a:cubicBezTo>
                  <a:cubicBezTo>
                    <a:pt x="754894" y="585905"/>
                    <a:pt x="585905" y="754894"/>
                    <a:pt x="377447" y="754894"/>
                  </a:cubicBezTo>
                  <a:cubicBezTo>
                    <a:pt x="168989" y="754894"/>
                    <a:pt x="0" y="585905"/>
                    <a:pt x="0" y="377447"/>
                  </a:cubicBezTo>
                  <a:close/>
                </a:path>
              </a:pathLst>
            </a:custGeom>
            <a:solidFill>
              <a:srgbClr val="7BC4EB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59248" tIns="159248" rIns="159248" bIns="159248" anchor="ctr" anchorCtr="0">
              <a:normAutofit/>
            </a:bodyPr>
            <a:lstStyle/>
            <a:p>
              <a:pPr marL="0" marR="0" lvl="0" indent="0" algn="ctr" defTabSz="116649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rPr>
                <a:t>40%</a:t>
              </a:r>
            </a:p>
          </p:txBody>
        </p:sp>
        <p:sp>
          <p:nvSpPr>
            <p:cNvPr id="15" name="Freeform: Shape 26"/>
            <p:cNvSpPr/>
            <p:nvPr/>
          </p:nvSpPr>
          <p:spPr>
            <a:xfrm>
              <a:off x="2599006" y="3419286"/>
              <a:ext cx="855248" cy="855248"/>
            </a:xfrm>
            <a:custGeom>
              <a:avLst/>
              <a:gdLst>
                <a:gd name="connsiteX0" fmla="*/ 0 w 754893"/>
                <a:gd name="connsiteY0" fmla="*/ 377447 h 754893"/>
                <a:gd name="connsiteX1" fmla="*/ 377447 w 754893"/>
                <a:gd name="connsiteY1" fmla="*/ 0 h 754893"/>
                <a:gd name="connsiteX2" fmla="*/ 754894 w 754893"/>
                <a:gd name="connsiteY2" fmla="*/ 377447 h 754893"/>
                <a:gd name="connsiteX3" fmla="*/ 377447 w 754893"/>
                <a:gd name="connsiteY3" fmla="*/ 754894 h 754893"/>
                <a:gd name="connsiteX4" fmla="*/ 0 w 754893"/>
                <a:gd name="connsiteY4" fmla="*/ 377447 h 75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893" h="754893">
                  <a:moveTo>
                    <a:pt x="0" y="377447"/>
                  </a:moveTo>
                  <a:cubicBezTo>
                    <a:pt x="0" y="168989"/>
                    <a:pt x="168989" y="0"/>
                    <a:pt x="377447" y="0"/>
                  </a:cubicBezTo>
                  <a:cubicBezTo>
                    <a:pt x="585905" y="0"/>
                    <a:pt x="754894" y="168989"/>
                    <a:pt x="754894" y="377447"/>
                  </a:cubicBezTo>
                  <a:cubicBezTo>
                    <a:pt x="754894" y="585905"/>
                    <a:pt x="585905" y="754894"/>
                    <a:pt x="377447" y="754894"/>
                  </a:cubicBezTo>
                  <a:cubicBezTo>
                    <a:pt x="168989" y="754894"/>
                    <a:pt x="0" y="585905"/>
                    <a:pt x="0" y="377447"/>
                  </a:cubicBezTo>
                  <a:close/>
                </a:path>
              </a:pathLst>
            </a:custGeom>
            <a:solidFill>
              <a:srgbClr val="7BC4EB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59248" tIns="159248" rIns="159248" bIns="159248" anchor="ctr" anchorCtr="0">
              <a:normAutofit/>
            </a:bodyPr>
            <a:lstStyle/>
            <a:p>
              <a:pPr marL="0" marR="0" lvl="0" indent="0" algn="ctr" defTabSz="116649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rPr>
                <a:t>80%</a:t>
              </a:r>
            </a:p>
          </p:txBody>
        </p:sp>
        <p:cxnSp>
          <p:nvCxnSpPr>
            <p:cNvPr id="16" name="Straight Connector 6"/>
            <p:cNvCxnSpPr/>
            <p:nvPr/>
          </p:nvCxnSpPr>
          <p:spPr>
            <a:xfrm>
              <a:off x="3436764" y="1684662"/>
              <a:ext cx="1864727" cy="2"/>
            </a:xfrm>
            <a:prstGeom prst="line">
              <a:avLst/>
            </a:prstGeom>
            <a:ln w="19050">
              <a:solidFill>
                <a:srgbClr val="7BC4E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"/>
            <p:cNvCxnSpPr/>
            <p:nvPr/>
          </p:nvCxnSpPr>
          <p:spPr>
            <a:xfrm>
              <a:off x="3710664" y="2806285"/>
              <a:ext cx="2175514" cy="0"/>
            </a:xfrm>
            <a:prstGeom prst="line">
              <a:avLst/>
            </a:prstGeom>
            <a:ln w="19050">
              <a:solidFill>
                <a:srgbClr val="7BC4E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8"/>
            <p:cNvCxnSpPr/>
            <p:nvPr/>
          </p:nvCxnSpPr>
          <p:spPr>
            <a:xfrm>
              <a:off x="3436764" y="3924828"/>
              <a:ext cx="1864727" cy="0"/>
            </a:xfrm>
            <a:prstGeom prst="line">
              <a:avLst/>
            </a:prstGeom>
            <a:ln w="19050">
              <a:solidFill>
                <a:srgbClr val="7BC4E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9"/>
            <p:cNvSpPr/>
            <p:nvPr/>
          </p:nvSpPr>
          <p:spPr>
            <a:xfrm>
              <a:off x="5327789" y="3488773"/>
              <a:ext cx="872117" cy="872117"/>
            </a:xfrm>
            <a:prstGeom prst="ellipse">
              <a:avLst/>
            </a:prstGeom>
            <a:noFill/>
            <a:ln w="19050">
              <a:solidFill>
                <a:srgbClr val="406BB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0" name="Oval 10"/>
            <p:cNvSpPr/>
            <p:nvPr/>
          </p:nvSpPr>
          <p:spPr>
            <a:xfrm>
              <a:off x="5327789" y="1248605"/>
              <a:ext cx="872117" cy="872117"/>
            </a:xfrm>
            <a:prstGeom prst="ellipse">
              <a:avLst/>
            </a:prstGeom>
            <a:noFill/>
            <a:ln w="19050">
              <a:solidFill>
                <a:srgbClr val="406BB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1" name="Oval 11"/>
            <p:cNvSpPr/>
            <p:nvPr/>
          </p:nvSpPr>
          <p:spPr>
            <a:xfrm>
              <a:off x="5940917" y="2370231"/>
              <a:ext cx="872117" cy="872117"/>
            </a:xfrm>
            <a:prstGeom prst="ellipse">
              <a:avLst/>
            </a:prstGeom>
            <a:noFill/>
            <a:ln w="19050">
              <a:solidFill>
                <a:srgbClr val="406BB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169624" y="2078521"/>
              <a:ext cx="1425413" cy="1425413"/>
              <a:chOff x="1169624" y="2078521"/>
              <a:chExt cx="1425413" cy="1425413"/>
            </a:xfrm>
          </p:grpSpPr>
          <p:sp>
            <p:nvSpPr>
              <p:cNvPr id="32" name="Oval 16"/>
              <p:cNvSpPr/>
              <p:nvPr/>
            </p:nvSpPr>
            <p:spPr>
              <a:xfrm>
                <a:off x="1169624" y="2078521"/>
                <a:ext cx="1425413" cy="1425413"/>
              </a:xfrm>
              <a:prstGeom prst="ellipse">
                <a:avLst/>
              </a:prstGeom>
              <a:solidFill>
                <a:srgbClr val="406BB3"/>
              </a:solidFill>
              <a:effectLst>
                <a:outerShdw blurRad="40000" dist="20000" dir="5400000" rotWithShape="0">
                  <a:srgbClr val="000000">
                    <a:alpha val="0"/>
                  </a:srgbClr>
                </a:outerShdw>
              </a:effectLst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53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grpSp>
            <p:nvGrpSpPr>
              <p:cNvPr id="33" name="Group 30"/>
              <p:cNvGrpSpPr/>
              <p:nvPr/>
            </p:nvGrpSpPr>
            <p:grpSpPr>
              <a:xfrm>
                <a:off x="1618802" y="2428278"/>
                <a:ext cx="519557" cy="756019"/>
                <a:chOff x="4075113" y="1909763"/>
                <a:chExt cx="247650" cy="360363"/>
              </a:xfrm>
              <a:solidFill>
                <a:schemeClr val="bg1"/>
              </a:solidFill>
            </p:grpSpPr>
            <p:sp>
              <p:nvSpPr>
                <p:cNvPr id="34" name="Freeform: Shape 31"/>
                <p:cNvSpPr/>
                <p:nvPr/>
              </p:nvSpPr>
              <p:spPr bwMode="auto">
                <a:xfrm>
                  <a:off x="4075113" y="1909763"/>
                  <a:ext cx="247650" cy="360363"/>
                </a:xfrm>
                <a:custGeom>
                  <a:avLst/>
                  <a:gdLst/>
                  <a:ahLst/>
                  <a:cxnLst>
                    <a:cxn ang="0">
                      <a:pos x="42" y="0"/>
                    </a:cxn>
                    <a:cxn ang="0">
                      <a:pos x="0" y="42"/>
                    </a:cxn>
                    <a:cxn ang="0">
                      <a:pos x="19" y="88"/>
                    </a:cxn>
                    <a:cxn ang="0">
                      <a:pos x="42" y="123"/>
                    </a:cxn>
                    <a:cxn ang="0">
                      <a:pos x="65" y="88"/>
                    </a:cxn>
                    <a:cxn ang="0">
                      <a:pos x="85" y="42"/>
                    </a:cxn>
                    <a:cxn ang="0">
                      <a:pos x="42" y="0"/>
                    </a:cxn>
                    <a:cxn ang="0">
                      <a:pos x="52" y="104"/>
                    </a:cxn>
                    <a:cxn ang="0">
                      <a:pos x="33" y="106"/>
                    </a:cxn>
                    <a:cxn ang="0">
                      <a:pos x="31" y="99"/>
                    </a:cxn>
                    <a:cxn ang="0">
                      <a:pos x="31" y="99"/>
                    </a:cxn>
                    <a:cxn ang="0">
                      <a:pos x="55" y="96"/>
                    </a:cxn>
                    <a:cxn ang="0">
                      <a:pos x="54" y="99"/>
                    </a:cxn>
                    <a:cxn ang="0">
                      <a:pos x="52" y="104"/>
                    </a:cxn>
                    <a:cxn ang="0">
                      <a:pos x="30" y="95"/>
                    </a:cxn>
                    <a:cxn ang="0">
                      <a:pos x="27" y="88"/>
                    </a:cxn>
                    <a:cxn ang="0">
                      <a:pos x="57" y="88"/>
                    </a:cxn>
                    <a:cxn ang="0">
                      <a:pos x="56" y="92"/>
                    </a:cxn>
                    <a:cxn ang="0">
                      <a:pos x="30" y="95"/>
                    </a:cxn>
                    <a:cxn ang="0">
                      <a:pos x="42" y="115"/>
                    </a:cxn>
                    <a:cxn ang="0">
                      <a:pos x="35" y="110"/>
                    </a:cxn>
                    <a:cxn ang="0">
                      <a:pos x="51" y="108"/>
                    </a:cxn>
                    <a:cxn ang="0">
                      <a:pos x="42" y="115"/>
                    </a:cxn>
                    <a:cxn ang="0">
                      <a:pos x="60" y="80"/>
                    </a:cxn>
                    <a:cxn ang="0">
                      <a:pos x="24" y="80"/>
                    </a:cxn>
                    <a:cxn ang="0">
                      <a:pos x="18" y="68"/>
                    </a:cxn>
                    <a:cxn ang="0">
                      <a:pos x="8" y="42"/>
                    </a:cxn>
                    <a:cxn ang="0">
                      <a:pos x="42" y="8"/>
                    </a:cxn>
                    <a:cxn ang="0">
                      <a:pos x="77" y="42"/>
                    </a:cxn>
                    <a:cxn ang="0">
                      <a:pos x="67" y="68"/>
                    </a:cxn>
                    <a:cxn ang="0">
                      <a:pos x="60" y="80"/>
                    </a:cxn>
                    <a:cxn ang="0">
                      <a:pos x="60" y="80"/>
                    </a:cxn>
                    <a:cxn ang="0">
                      <a:pos x="60" y="80"/>
                    </a:cxn>
                  </a:cxnLst>
                  <a:rect l="0" t="0" r="r" b="b"/>
                  <a:pathLst>
                    <a:path w="85" h="123">
                      <a:moveTo>
                        <a:pt x="42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57"/>
                        <a:pt x="14" y="74"/>
                        <a:pt x="19" y="88"/>
                      </a:cubicBezTo>
                      <a:cubicBezTo>
                        <a:pt x="27" y="110"/>
                        <a:pt x="26" y="123"/>
                        <a:pt x="42" y="123"/>
                      </a:cubicBezTo>
                      <a:cubicBezTo>
                        <a:pt x="59" y="123"/>
                        <a:pt x="58" y="110"/>
                        <a:pt x="65" y="88"/>
                      </a:cubicBezTo>
                      <a:cubicBezTo>
                        <a:pt x="70" y="74"/>
                        <a:pt x="85" y="57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lose/>
                      <a:moveTo>
                        <a:pt x="52" y="104"/>
                      </a:moveTo>
                      <a:cubicBezTo>
                        <a:pt x="33" y="106"/>
                        <a:pt x="33" y="106"/>
                        <a:pt x="33" y="106"/>
                      </a:cubicBezTo>
                      <a:cubicBezTo>
                        <a:pt x="33" y="104"/>
                        <a:pt x="32" y="102"/>
                        <a:pt x="31" y="99"/>
                      </a:cubicBezTo>
                      <a:cubicBezTo>
                        <a:pt x="31" y="99"/>
                        <a:pt x="31" y="99"/>
                        <a:pt x="31" y="99"/>
                      </a:cubicBezTo>
                      <a:cubicBezTo>
                        <a:pt x="55" y="96"/>
                        <a:pt x="55" y="96"/>
                        <a:pt x="55" y="96"/>
                      </a:cubicBezTo>
                      <a:cubicBezTo>
                        <a:pt x="54" y="97"/>
                        <a:pt x="54" y="98"/>
                        <a:pt x="54" y="99"/>
                      </a:cubicBezTo>
                      <a:cubicBezTo>
                        <a:pt x="53" y="101"/>
                        <a:pt x="53" y="103"/>
                        <a:pt x="52" y="104"/>
                      </a:cubicBezTo>
                      <a:close/>
                      <a:moveTo>
                        <a:pt x="30" y="95"/>
                      </a:moveTo>
                      <a:cubicBezTo>
                        <a:pt x="29" y="93"/>
                        <a:pt x="28" y="91"/>
                        <a:pt x="27" y="88"/>
                      </a:cubicBezTo>
                      <a:cubicBezTo>
                        <a:pt x="57" y="88"/>
                        <a:pt x="57" y="88"/>
                        <a:pt x="57" y="88"/>
                      </a:cubicBezTo>
                      <a:cubicBezTo>
                        <a:pt x="57" y="89"/>
                        <a:pt x="56" y="91"/>
                        <a:pt x="56" y="92"/>
                      </a:cubicBezTo>
                      <a:lnTo>
                        <a:pt x="30" y="95"/>
                      </a:lnTo>
                      <a:close/>
                      <a:moveTo>
                        <a:pt x="42" y="115"/>
                      </a:moveTo>
                      <a:cubicBezTo>
                        <a:pt x="38" y="115"/>
                        <a:pt x="37" y="114"/>
                        <a:pt x="35" y="110"/>
                      </a:cubicBezTo>
                      <a:cubicBezTo>
                        <a:pt x="51" y="108"/>
                        <a:pt x="51" y="108"/>
                        <a:pt x="51" y="108"/>
                      </a:cubicBezTo>
                      <a:cubicBezTo>
                        <a:pt x="49" y="114"/>
                        <a:pt x="47" y="115"/>
                        <a:pt x="42" y="115"/>
                      </a:cubicBezTo>
                      <a:close/>
                      <a:moveTo>
                        <a:pt x="60" y="80"/>
                      </a:moveTo>
                      <a:cubicBezTo>
                        <a:pt x="24" y="80"/>
                        <a:pt x="24" y="80"/>
                        <a:pt x="24" y="80"/>
                      </a:cubicBezTo>
                      <a:cubicBezTo>
                        <a:pt x="23" y="76"/>
                        <a:pt x="20" y="72"/>
                        <a:pt x="18" y="68"/>
                      </a:cubicBezTo>
                      <a:cubicBezTo>
                        <a:pt x="13" y="59"/>
                        <a:pt x="8" y="50"/>
                        <a:pt x="8" y="42"/>
                      </a:cubicBezTo>
                      <a:cubicBezTo>
                        <a:pt x="8" y="23"/>
                        <a:pt x="23" y="8"/>
                        <a:pt x="42" y="8"/>
                      </a:cubicBezTo>
                      <a:cubicBezTo>
                        <a:pt x="61" y="8"/>
                        <a:pt x="77" y="23"/>
                        <a:pt x="77" y="42"/>
                      </a:cubicBezTo>
                      <a:cubicBezTo>
                        <a:pt x="77" y="50"/>
                        <a:pt x="72" y="59"/>
                        <a:pt x="67" y="68"/>
                      </a:cubicBezTo>
                      <a:cubicBezTo>
                        <a:pt x="64" y="72"/>
                        <a:pt x="62" y="76"/>
                        <a:pt x="60" y="80"/>
                      </a:cubicBezTo>
                      <a:close/>
                      <a:moveTo>
                        <a:pt x="60" y="80"/>
                      </a:moveTo>
                      <a:cubicBezTo>
                        <a:pt x="60" y="80"/>
                        <a:pt x="60" y="80"/>
                        <a:pt x="60" y="8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53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35" name="Freeform: Shape 32"/>
                <p:cNvSpPr/>
                <p:nvPr/>
              </p:nvSpPr>
              <p:spPr bwMode="auto">
                <a:xfrm>
                  <a:off x="4130675" y="1965326"/>
                  <a:ext cx="73025" cy="73025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23"/>
                    </a:cxn>
                    <a:cxn ang="0">
                      <a:pos x="2" y="25"/>
                    </a:cxn>
                    <a:cxn ang="0">
                      <a:pos x="4" y="23"/>
                    </a:cxn>
                    <a:cxn ang="0">
                      <a:pos x="23" y="4"/>
                    </a:cxn>
                    <a:cxn ang="0">
                      <a:pos x="25" y="2"/>
                    </a:cxn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4"/>
                        <a:pt x="1" y="25"/>
                        <a:pt x="2" y="25"/>
                      </a:cubicBezTo>
                      <a:cubicBezTo>
                        <a:pt x="3" y="25"/>
                        <a:pt x="4" y="24"/>
                        <a:pt x="4" y="23"/>
                      </a:cubicBezTo>
                      <a:cubicBezTo>
                        <a:pt x="4" y="12"/>
                        <a:pt x="13" y="4"/>
                        <a:pt x="23" y="4"/>
                      </a:cubicBezTo>
                      <a:cubicBezTo>
                        <a:pt x="24" y="4"/>
                        <a:pt x="25" y="3"/>
                        <a:pt x="25" y="2"/>
                      </a:cubicBezTo>
                      <a:cubicBezTo>
                        <a:pt x="25" y="1"/>
                        <a:pt x="24" y="0"/>
                        <a:pt x="23" y="0"/>
                      </a:cubicBezTo>
                      <a:close/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53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</p:grpSp>
        </p:grpSp>
        <p:sp>
          <p:nvSpPr>
            <p:cNvPr id="23" name="Freeform: Shape 33"/>
            <p:cNvSpPr/>
            <p:nvPr/>
          </p:nvSpPr>
          <p:spPr bwMode="auto">
            <a:xfrm>
              <a:off x="6220688" y="2578866"/>
              <a:ext cx="312575" cy="454838"/>
            </a:xfrm>
            <a:custGeom>
              <a:avLst/>
              <a:gdLst/>
              <a:ahLst/>
              <a:cxnLst>
                <a:cxn ang="0">
                  <a:pos x="38" y="109"/>
                </a:cxn>
                <a:cxn ang="0">
                  <a:pos x="40" y="107"/>
                </a:cxn>
                <a:cxn ang="0">
                  <a:pos x="44" y="107"/>
                </a:cxn>
                <a:cxn ang="0">
                  <a:pos x="46" y="109"/>
                </a:cxn>
                <a:cxn ang="0">
                  <a:pos x="44" y="111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48" y="12"/>
                </a:cxn>
                <a:cxn ang="0">
                  <a:pos x="37" y="12"/>
                </a:cxn>
                <a:cxn ang="0">
                  <a:pos x="35" y="14"/>
                </a:cxn>
                <a:cxn ang="0">
                  <a:pos x="37" y="15"/>
                </a:cxn>
                <a:cxn ang="0">
                  <a:pos x="48" y="15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85" y="12"/>
                </a:cxn>
                <a:cxn ang="0">
                  <a:pos x="85" y="111"/>
                </a:cxn>
                <a:cxn ang="0">
                  <a:pos x="73" y="123"/>
                </a:cxn>
                <a:cxn ang="0">
                  <a:pos x="12" y="123"/>
                </a:cxn>
                <a:cxn ang="0">
                  <a:pos x="0" y="11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73" y="0"/>
                </a:cxn>
                <a:cxn ang="0">
                  <a:pos x="85" y="12"/>
                </a:cxn>
                <a:cxn ang="0">
                  <a:pos x="77" y="104"/>
                </a:cxn>
                <a:cxn ang="0">
                  <a:pos x="8" y="104"/>
                </a:cxn>
                <a:cxn ang="0">
                  <a:pos x="8" y="111"/>
                </a:cxn>
                <a:cxn ang="0">
                  <a:pos x="12" y="115"/>
                </a:cxn>
                <a:cxn ang="0">
                  <a:pos x="73" y="115"/>
                </a:cxn>
                <a:cxn ang="0">
                  <a:pos x="77" y="111"/>
                </a:cxn>
                <a:cxn ang="0">
                  <a:pos x="77" y="104"/>
                </a:cxn>
                <a:cxn ang="0">
                  <a:pos x="77" y="23"/>
                </a:cxn>
                <a:cxn ang="0">
                  <a:pos x="8" y="23"/>
                </a:cxn>
                <a:cxn ang="0">
                  <a:pos x="8" y="100"/>
                </a:cxn>
                <a:cxn ang="0">
                  <a:pos x="77" y="100"/>
                </a:cxn>
                <a:cxn ang="0">
                  <a:pos x="77" y="23"/>
                </a:cxn>
                <a:cxn ang="0">
                  <a:pos x="77" y="12"/>
                </a:cxn>
                <a:cxn ang="0">
                  <a:pos x="73" y="8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8" y="19"/>
                </a:cxn>
                <a:cxn ang="0">
                  <a:pos x="77" y="19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7" y="12"/>
                </a:cxn>
              </a:cxnLst>
              <a:rect l="0" t="0" r="r" b="b"/>
              <a:pathLst>
                <a:path w="85" h="123">
                  <a:moveTo>
                    <a:pt x="38" y="109"/>
                  </a:moveTo>
                  <a:cubicBezTo>
                    <a:pt x="38" y="108"/>
                    <a:pt x="39" y="107"/>
                    <a:pt x="40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6" y="108"/>
                    <a:pt x="46" y="109"/>
                  </a:cubicBezTo>
                  <a:cubicBezTo>
                    <a:pt x="46" y="110"/>
                    <a:pt x="45" y="111"/>
                    <a:pt x="44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39" y="111"/>
                    <a:pt x="38" y="110"/>
                    <a:pt x="38" y="109"/>
                  </a:cubicBezTo>
                  <a:close/>
                  <a:moveTo>
                    <a:pt x="48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5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4"/>
                  </a:cubicBezTo>
                  <a:cubicBezTo>
                    <a:pt x="50" y="12"/>
                    <a:pt x="49" y="12"/>
                    <a:pt x="48" y="12"/>
                  </a:cubicBezTo>
                  <a:close/>
                  <a:moveTo>
                    <a:pt x="85" y="12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5" y="118"/>
                    <a:pt x="79" y="123"/>
                    <a:pt x="73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23"/>
                    <a:pt x="0" y="118"/>
                    <a:pt x="0" y="1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5" y="5"/>
                    <a:pt x="85" y="12"/>
                  </a:cubicBezTo>
                  <a:close/>
                  <a:moveTo>
                    <a:pt x="77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10" y="115"/>
                    <a:pt x="12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5" y="115"/>
                    <a:pt x="77" y="113"/>
                    <a:pt x="77" y="111"/>
                  </a:cubicBezTo>
                  <a:lnTo>
                    <a:pt x="77" y="104"/>
                  </a:lnTo>
                  <a:close/>
                  <a:moveTo>
                    <a:pt x="77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7" y="100"/>
                    <a:pt x="77" y="100"/>
                    <a:pt x="77" y="100"/>
                  </a:cubicBezTo>
                  <a:lnTo>
                    <a:pt x="77" y="23"/>
                  </a:lnTo>
                  <a:close/>
                  <a:moveTo>
                    <a:pt x="77" y="12"/>
                  </a:moveTo>
                  <a:cubicBezTo>
                    <a:pt x="77" y="9"/>
                    <a:pt x="75" y="8"/>
                    <a:pt x="7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7" y="12"/>
                  </a:ln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</a:path>
              </a:pathLst>
            </a:custGeom>
            <a:solidFill>
              <a:srgbClr val="406BB3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4" name="Freeform: Shape 34"/>
            <p:cNvSpPr/>
            <p:nvPr/>
          </p:nvSpPr>
          <p:spPr bwMode="auto">
            <a:xfrm>
              <a:off x="5566485" y="1457241"/>
              <a:ext cx="394726" cy="4548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5"/>
                </a:cxn>
                <a:cxn ang="0">
                  <a:pos x="0" y="98"/>
                </a:cxn>
                <a:cxn ang="0">
                  <a:pos x="53" y="123"/>
                </a:cxn>
                <a:cxn ang="0">
                  <a:pos x="107" y="98"/>
                </a:cxn>
                <a:cxn ang="0">
                  <a:pos x="107" y="25"/>
                </a:cxn>
                <a:cxn ang="0">
                  <a:pos x="53" y="0"/>
                </a:cxn>
                <a:cxn ang="0">
                  <a:pos x="99" y="98"/>
                </a:cxn>
                <a:cxn ang="0">
                  <a:pos x="53" y="115"/>
                </a:cxn>
                <a:cxn ang="0">
                  <a:pos x="7" y="98"/>
                </a:cxn>
                <a:cxn ang="0">
                  <a:pos x="7" y="83"/>
                </a:cxn>
                <a:cxn ang="0">
                  <a:pos x="53" y="96"/>
                </a:cxn>
                <a:cxn ang="0">
                  <a:pos x="99" y="83"/>
                </a:cxn>
                <a:cxn ang="0">
                  <a:pos x="99" y="98"/>
                </a:cxn>
                <a:cxn ang="0">
                  <a:pos x="99" y="75"/>
                </a:cxn>
                <a:cxn ang="0">
                  <a:pos x="99" y="75"/>
                </a:cxn>
                <a:cxn ang="0">
                  <a:pos x="99" y="75"/>
                </a:cxn>
                <a:cxn ang="0">
                  <a:pos x="53" y="92"/>
                </a:cxn>
                <a:cxn ang="0">
                  <a:pos x="7" y="75"/>
                </a:cxn>
                <a:cxn ang="0">
                  <a:pos x="7" y="75"/>
                </a:cxn>
                <a:cxn ang="0">
                  <a:pos x="7" y="60"/>
                </a:cxn>
                <a:cxn ang="0">
                  <a:pos x="53" y="73"/>
                </a:cxn>
                <a:cxn ang="0">
                  <a:pos x="99" y="60"/>
                </a:cxn>
                <a:cxn ang="0">
                  <a:pos x="99" y="75"/>
                </a:cxn>
                <a:cxn ang="0">
                  <a:pos x="99" y="52"/>
                </a:cxn>
                <a:cxn ang="0">
                  <a:pos x="99" y="52"/>
                </a:cxn>
                <a:cxn ang="0">
                  <a:pos x="99" y="52"/>
                </a:cxn>
                <a:cxn ang="0">
                  <a:pos x="53" y="69"/>
                </a:cxn>
                <a:cxn ang="0">
                  <a:pos x="7" y="52"/>
                </a:cxn>
                <a:cxn ang="0">
                  <a:pos x="7" y="52"/>
                </a:cxn>
                <a:cxn ang="0">
                  <a:pos x="7" y="39"/>
                </a:cxn>
                <a:cxn ang="0">
                  <a:pos x="53" y="50"/>
                </a:cxn>
                <a:cxn ang="0">
                  <a:pos x="99" y="39"/>
                </a:cxn>
                <a:cxn ang="0">
                  <a:pos x="99" y="52"/>
                </a:cxn>
                <a:cxn ang="0">
                  <a:pos x="53" y="42"/>
                </a:cxn>
                <a:cxn ang="0">
                  <a:pos x="7" y="25"/>
                </a:cxn>
                <a:cxn ang="0">
                  <a:pos x="53" y="8"/>
                </a:cxn>
                <a:cxn ang="0">
                  <a:pos x="99" y="25"/>
                </a:cxn>
                <a:cxn ang="0">
                  <a:pos x="53" y="42"/>
                </a:cxn>
                <a:cxn ang="0">
                  <a:pos x="53" y="42"/>
                </a:cxn>
                <a:cxn ang="0">
                  <a:pos x="53" y="42"/>
                </a:cxn>
              </a:cxnLst>
              <a:rect l="0" t="0" r="r" b="b"/>
              <a:pathLst>
                <a:path w="107" h="123">
                  <a:moveTo>
                    <a:pt x="53" y="0"/>
                  </a:moveTo>
                  <a:cubicBezTo>
                    <a:pt x="27" y="0"/>
                    <a:pt x="0" y="8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5"/>
                    <a:pt x="27" y="123"/>
                    <a:pt x="53" y="123"/>
                  </a:cubicBezTo>
                  <a:cubicBezTo>
                    <a:pt x="79" y="123"/>
                    <a:pt x="107" y="115"/>
                    <a:pt x="107" y="98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8"/>
                    <a:pt x="79" y="0"/>
                    <a:pt x="53" y="0"/>
                  </a:cubicBezTo>
                  <a:close/>
                  <a:moveTo>
                    <a:pt x="99" y="98"/>
                  </a:moveTo>
                  <a:cubicBezTo>
                    <a:pt x="99" y="107"/>
                    <a:pt x="79" y="115"/>
                    <a:pt x="53" y="115"/>
                  </a:cubicBezTo>
                  <a:cubicBezTo>
                    <a:pt x="28" y="115"/>
                    <a:pt x="7" y="107"/>
                    <a:pt x="7" y="98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5" y="92"/>
                    <a:pt x="34" y="96"/>
                    <a:pt x="53" y="96"/>
                  </a:cubicBezTo>
                  <a:cubicBezTo>
                    <a:pt x="72" y="96"/>
                    <a:pt x="91" y="92"/>
                    <a:pt x="99" y="83"/>
                  </a:cubicBezTo>
                  <a:lnTo>
                    <a:pt x="99" y="98"/>
                  </a:lnTo>
                  <a:close/>
                  <a:moveTo>
                    <a:pt x="99" y="75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84"/>
                    <a:pt x="79" y="92"/>
                    <a:pt x="53" y="92"/>
                  </a:cubicBezTo>
                  <a:cubicBezTo>
                    <a:pt x="28" y="92"/>
                    <a:pt x="7" y="84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5" y="69"/>
                    <a:pt x="34" y="73"/>
                    <a:pt x="53" y="73"/>
                  </a:cubicBezTo>
                  <a:cubicBezTo>
                    <a:pt x="72" y="73"/>
                    <a:pt x="91" y="69"/>
                    <a:pt x="99" y="60"/>
                  </a:cubicBezTo>
                  <a:lnTo>
                    <a:pt x="99" y="75"/>
                  </a:lnTo>
                  <a:close/>
                  <a:moveTo>
                    <a:pt x="99" y="52"/>
                  </a:move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61"/>
                    <a:pt x="79" y="69"/>
                    <a:pt x="53" y="69"/>
                  </a:cubicBezTo>
                  <a:cubicBezTo>
                    <a:pt x="28" y="69"/>
                    <a:pt x="7" y="61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7" y="46"/>
                    <a:pt x="36" y="50"/>
                    <a:pt x="53" y="50"/>
                  </a:cubicBezTo>
                  <a:cubicBezTo>
                    <a:pt x="71" y="50"/>
                    <a:pt x="89" y="46"/>
                    <a:pt x="99" y="39"/>
                  </a:cubicBezTo>
                  <a:lnTo>
                    <a:pt x="99" y="52"/>
                  </a:lnTo>
                  <a:close/>
                  <a:moveTo>
                    <a:pt x="53" y="42"/>
                  </a:moveTo>
                  <a:cubicBezTo>
                    <a:pt x="28" y="42"/>
                    <a:pt x="7" y="34"/>
                    <a:pt x="7" y="25"/>
                  </a:cubicBezTo>
                  <a:cubicBezTo>
                    <a:pt x="7" y="15"/>
                    <a:pt x="28" y="8"/>
                    <a:pt x="53" y="8"/>
                  </a:cubicBezTo>
                  <a:cubicBezTo>
                    <a:pt x="79" y="8"/>
                    <a:pt x="99" y="15"/>
                    <a:pt x="99" y="25"/>
                  </a:cubicBezTo>
                  <a:cubicBezTo>
                    <a:pt x="99" y="34"/>
                    <a:pt x="79" y="42"/>
                    <a:pt x="53" y="42"/>
                  </a:cubicBezTo>
                  <a:close/>
                  <a:moveTo>
                    <a:pt x="53" y="42"/>
                  </a:moveTo>
                  <a:cubicBezTo>
                    <a:pt x="53" y="42"/>
                    <a:pt x="53" y="42"/>
                    <a:pt x="53" y="42"/>
                  </a:cubicBezTo>
                </a:path>
              </a:pathLst>
            </a:custGeom>
            <a:solidFill>
              <a:srgbClr val="406BB3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5" name="Freeform: Shape 35"/>
            <p:cNvSpPr/>
            <p:nvPr/>
          </p:nvSpPr>
          <p:spPr bwMode="auto">
            <a:xfrm>
              <a:off x="5536425" y="3711435"/>
              <a:ext cx="454838" cy="426786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88"/>
                </a:cxn>
                <a:cxn ang="0">
                  <a:pos x="12" y="100"/>
                </a:cxn>
                <a:cxn ang="0">
                  <a:pos x="50" y="100"/>
                </a:cxn>
                <a:cxn ang="0">
                  <a:pos x="50" y="104"/>
                </a:cxn>
                <a:cxn ang="0">
                  <a:pos x="26" y="108"/>
                </a:cxn>
                <a:cxn ang="0">
                  <a:pos x="23" y="111"/>
                </a:cxn>
                <a:cxn ang="0">
                  <a:pos x="27" y="115"/>
                </a:cxn>
                <a:cxn ang="0">
                  <a:pos x="96" y="115"/>
                </a:cxn>
                <a:cxn ang="0">
                  <a:pos x="100" y="111"/>
                </a:cxn>
                <a:cxn ang="0">
                  <a:pos x="97" y="108"/>
                </a:cxn>
                <a:cxn ang="0">
                  <a:pos x="73" y="104"/>
                </a:cxn>
                <a:cxn ang="0">
                  <a:pos x="73" y="100"/>
                </a:cxn>
                <a:cxn ang="0">
                  <a:pos x="111" y="100"/>
                </a:cxn>
                <a:cxn ang="0">
                  <a:pos x="123" y="88"/>
                </a:cxn>
                <a:cxn ang="0">
                  <a:pos x="123" y="12"/>
                </a:cxn>
                <a:cxn ang="0">
                  <a:pos x="111" y="0"/>
                </a:cxn>
                <a:cxn ang="0">
                  <a:pos x="115" y="88"/>
                </a:cxn>
                <a:cxn ang="0">
                  <a:pos x="111" y="92"/>
                </a:cxn>
                <a:cxn ang="0">
                  <a:pos x="12" y="92"/>
                </a:cxn>
                <a:cxn ang="0">
                  <a:pos x="8" y="88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88"/>
                </a:cxn>
                <a:cxn ang="0">
                  <a:pos x="104" y="15"/>
                </a:cxn>
                <a:cxn ang="0">
                  <a:pos x="19" y="15"/>
                </a:cxn>
                <a:cxn ang="0">
                  <a:pos x="16" y="19"/>
                </a:cxn>
                <a:cxn ang="0">
                  <a:pos x="16" y="73"/>
                </a:cxn>
                <a:cxn ang="0">
                  <a:pos x="19" y="77"/>
                </a:cxn>
                <a:cxn ang="0">
                  <a:pos x="104" y="77"/>
                </a:cxn>
                <a:cxn ang="0">
                  <a:pos x="108" y="73"/>
                </a:cxn>
                <a:cxn ang="0">
                  <a:pos x="108" y="19"/>
                </a:cxn>
                <a:cxn ang="0">
                  <a:pos x="104" y="15"/>
                </a:cxn>
                <a:cxn ang="0">
                  <a:pos x="104" y="73"/>
                </a:cxn>
                <a:cxn ang="0">
                  <a:pos x="19" y="73"/>
                </a:cxn>
                <a:cxn ang="0">
                  <a:pos x="19" y="19"/>
                </a:cxn>
                <a:cxn ang="0">
                  <a:pos x="104" y="19"/>
                </a:cxn>
                <a:cxn ang="0">
                  <a:pos x="104" y="73"/>
                </a:cxn>
                <a:cxn ang="0">
                  <a:pos x="104" y="73"/>
                </a:cxn>
                <a:cxn ang="0">
                  <a:pos x="104" y="73"/>
                </a:cxn>
              </a:cxnLst>
              <a:rect l="0" t="0" r="r" b="b"/>
              <a:pathLst>
                <a:path w="123" h="115">
                  <a:moveTo>
                    <a:pt x="11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5"/>
                    <a:pt x="5" y="100"/>
                    <a:pt x="12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4" y="108"/>
                    <a:pt x="23" y="109"/>
                    <a:pt x="23" y="111"/>
                  </a:cubicBezTo>
                  <a:cubicBezTo>
                    <a:pt x="23" y="113"/>
                    <a:pt x="25" y="115"/>
                    <a:pt x="27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8" y="115"/>
                    <a:pt x="100" y="113"/>
                    <a:pt x="100" y="111"/>
                  </a:cubicBezTo>
                  <a:cubicBezTo>
                    <a:pt x="100" y="109"/>
                    <a:pt x="99" y="108"/>
                    <a:pt x="97" y="108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8" y="100"/>
                    <a:pt x="123" y="95"/>
                    <a:pt x="123" y="8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1" y="0"/>
                  </a:cubicBezTo>
                  <a:close/>
                  <a:moveTo>
                    <a:pt x="115" y="88"/>
                  </a:moveTo>
                  <a:cubicBezTo>
                    <a:pt x="115" y="90"/>
                    <a:pt x="114" y="92"/>
                    <a:pt x="111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0" y="92"/>
                    <a:pt x="8" y="90"/>
                    <a:pt x="8" y="8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4" y="8"/>
                    <a:pt x="115" y="9"/>
                    <a:pt x="115" y="12"/>
                  </a:cubicBezTo>
                  <a:lnTo>
                    <a:pt x="115" y="88"/>
                  </a:lnTo>
                  <a:close/>
                  <a:moveTo>
                    <a:pt x="104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6" y="17"/>
                    <a:pt x="16" y="1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7" y="77"/>
                    <a:pt x="19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7"/>
                    <a:pt x="108" y="75"/>
                    <a:pt x="108" y="73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104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4" y="19"/>
                    <a:pt x="104" y="19"/>
                    <a:pt x="104" y="19"/>
                  </a:cubicBezTo>
                  <a:lnTo>
                    <a:pt x="104" y="73"/>
                  </a:lnTo>
                  <a:close/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6" name="Rectangle 1"/>
            <p:cNvSpPr/>
            <p:nvPr/>
          </p:nvSpPr>
          <p:spPr>
            <a:xfrm>
              <a:off x="3454254" y="1411923"/>
              <a:ext cx="1199443" cy="253915"/>
            </a:xfrm>
            <a:prstGeom prst="rect">
              <a:avLst/>
            </a:prstGeom>
          </p:spPr>
          <p:txBody>
            <a:bodyPr wrap="none" lIns="287983" anchor="ctr" anchorCtr="0">
              <a:normAutofit fontScale="82500" lnSpcReduction="20000"/>
            </a:bodyPr>
            <a:lstStyle/>
            <a:p>
              <a:pPr defTabSz="608965"/>
              <a:r>
                <a:rPr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7" name="Rectangle 27"/>
            <p:cNvSpPr/>
            <p:nvPr/>
          </p:nvSpPr>
          <p:spPr>
            <a:xfrm>
              <a:off x="3737125" y="2521763"/>
              <a:ext cx="1199443" cy="253915"/>
            </a:xfrm>
            <a:prstGeom prst="rect">
              <a:avLst/>
            </a:prstGeom>
          </p:spPr>
          <p:txBody>
            <a:bodyPr wrap="none" lIns="287983" anchor="ctr" anchorCtr="0">
              <a:normAutofit fontScale="82500" lnSpcReduction="20000"/>
            </a:bodyPr>
            <a:lstStyle/>
            <a:p>
              <a:pPr defTabSz="608965"/>
              <a:r>
                <a:rPr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8" name="Rectangle 29"/>
            <p:cNvSpPr/>
            <p:nvPr/>
          </p:nvSpPr>
          <p:spPr>
            <a:xfrm>
              <a:off x="3454254" y="3638636"/>
              <a:ext cx="1199443" cy="253915"/>
            </a:xfrm>
            <a:prstGeom prst="rect">
              <a:avLst/>
            </a:prstGeom>
          </p:spPr>
          <p:txBody>
            <a:bodyPr wrap="none" lIns="287983" anchor="ctr" anchorCtr="0">
              <a:normAutofit fontScale="82500" lnSpcReduction="20000"/>
            </a:bodyPr>
            <a:lstStyle/>
            <a:p>
              <a:pPr defTabSz="608965"/>
              <a:r>
                <a:rPr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9" name="TextBox 39"/>
            <p:cNvSpPr txBox="1"/>
            <p:nvPr/>
          </p:nvSpPr>
          <p:spPr bwMode="auto">
            <a:xfrm>
              <a:off x="6199904" y="1476096"/>
              <a:ext cx="2115625" cy="796151"/>
            </a:xfrm>
            <a:prstGeom prst="rect">
              <a:avLst/>
            </a:prstGeom>
            <a:noFill/>
          </p:spPr>
          <p:txBody>
            <a:bodyPr wrap="square" lIns="287983" tIns="62396" rIns="119993" bIns="62396">
              <a:normAutofit fontScale="92500"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0" name="TextBox 40"/>
            <p:cNvSpPr txBox="1"/>
            <p:nvPr/>
          </p:nvSpPr>
          <p:spPr bwMode="auto">
            <a:xfrm>
              <a:off x="6813033" y="2597724"/>
              <a:ext cx="2077455" cy="739880"/>
            </a:xfrm>
            <a:prstGeom prst="rect">
              <a:avLst/>
            </a:prstGeom>
            <a:noFill/>
          </p:spPr>
          <p:txBody>
            <a:bodyPr wrap="square" lIns="287983" tIns="62396" rIns="119993" bIns="62396">
              <a:normAutofit fontScale="92500"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1" name="TextBox 42"/>
            <p:cNvSpPr txBox="1"/>
            <p:nvPr/>
          </p:nvSpPr>
          <p:spPr bwMode="auto">
            <a:xfrm>
              <a:off x="6199905" y="3716263"/>
              <a:ext cx="2293197" cy="685490"/>
            </a:xfrm>
            <a:prstGeom prst="rect">
              <a:avLst/>
            </a:prstGeom>
            <a:noFill/>
          </p:spPr>
          <p:txBody>
            <a:bodyPr wrap="square" lIns="287983" tIns="62396" rIns="119993" bIns="62396">
              <a:normAutofit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37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2872 -0.034736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6706" y="1271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下一季度目标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 8"/>
          <p:cNvSpPr>
            <a:spLocks noChangeArrowheads="1"/>
          </p:cNvSpPr>
          <p:nvPr/>
        </p:nvSpPr>
        <p:spPr bwMode="auto">
          <a:xfrm>
            <a:off x="5574387" y="1694801"/>
            <a:ext cx="1930332" cy="1909103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rgbClr val="406BB3"/>
            </a:solidFill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defTabSz="1218565"/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>
            <a:spLocks noChangeArrowheads="1"/>
          </p:cNvSpPr>
          <p:nvPr/>
        </p:nvSpPr>
        <p:spPr bwMode="auto">
          <a:xfrm>
            <a:off x="4279335" y="2565244"/>
            <a:ext cx="1907468" cy="1930333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rgbClr val="7BC4EB"/>
            </a:solidFill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defTabSz="1218565"/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rrowheads="1"/>
          </p:cNvSpPr>
          <p:nvPr/>
        </p:nvSpPr>
        <p:spPr bwMode="auto">
          <a:xfrm>
            <a:off x="5295127" y="3858665"/>
            <a:ext cx="1930332" cy="1909103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rgbClr val="406BB3"/>
            </a:solidFill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defTabSz="1218565"/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427797" y="3845705"/>
            <a:ext cx="908424" cy="908424"/>
          </a:xfrm>
          <a:prstGeom prst="ellipse">
            <a:avLst/>
          </a:prstGeom>
          <a:solidFill>
            <a:srgbClr val="7BC4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90013" y="4754129"/>
            <a:ext cx="908424" cy="908424"/>
          </a:xfrm>
          <a:prstGeom prst="ellipse">
            <a:avLst/>
          </a:prstGeom>
          <a:solidFill>
            <a:srgbClr val="406B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89355" y="2673067"/>
            <a:ext cx="908424" cy="908424"/>
          </a:xfrm>
          <a:prstGeom prst="ellipse">
            <a:avLst/>
          </a:prstGeom>
          <a:solidFill>
            <a:srgbClr val="7BC4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AutoShape 112"/>
          <p:cNvSpPr/>
          <p:nvPr/>
        </p:nvSpPr>
        <p:spPr bwMode="auto">
          <a:xfrm>
            <a:off x="4603326" y="2888097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6" name="AutoShape 113"/>
          <p:cNvSpPr/>
          <p:nvPr/>
        </p:nvSpPr>
        <p:spPr bwMode="auto">
          <a:xfrm>
            <a:off x="5679686" y="4968490"/>
            <a:ext cx="329081" cy="4797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7" name="AutoShape 114"/>
          <p:cNvSpPr/>
          <p:nvPr/>
        </p:nvSpPr>
        <p:spPr bwMode="auto">
          <a:xfrm>
            <a:off x="5754178" y="5043802"/>
            <a:ext cx="97415" cy="97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13589" y="1801753"/>
            <a:ext cx="908424" cy="908424"/>
          </a:xfrm>
          <a:prstGeom prst="ellipse">
            <a:avLst/>
          </a:prstGeom>
          <a:solidFill>
            <a:srgbClr val="406B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28359" y="2016523"/>
            <a:ext cx="478887" cy="478887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0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1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2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3" name="AutoShape 126"/>
          <p:cNvSpPr/>
          <p:nvPr/>
        </p:nvSpPr>
        <p:spPr bwMode="auto">
          <a:xfrm>
            <a:off x="7642567" y="4060475"/>
            <a:ext cx="478887" cy="47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4" name="AutoShape 127"/>
          <p:cNvSpPr/>
          <p:nvPr/>
        </p:nvSpPr>
        <p:spPr bwMode="auto">
          <a:xfrm>
            <a:off x="7836577" y="4134967"/>
            <a:ext cx="112969" cy="1121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5" name="任意多边形 24"/>
          <p:cNvSpPr>
            <a:spLocks noChangeArrowheads="1"/>
          </p:cNvSpPr>
          <p:nvPr/>
        </p:nvSpPr>
        <p:spPr bwMode="auto">
          <a:xfrm>
            <a:off x="6544453" y="2939227"/>
            <a:ext cx="1909103" cy="1930332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rgbClr val="7BC4EB"/>
            </a:solidFill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defTabSz="1218565"/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49586" y="2789801"/>
            <a:ext cx="257011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7" name="矩形 26"/>
          <p:cNvSpPr/>
          <p:nvPr/>
        </p:nvSpPr>
        <p:spPr>
          <a:xfrm>
            <a:off x="2331943" y="245087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7548926" y="2096859"/>
            <a:ext cx="257011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8253475" y="178306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474785" y="4073123"/>
            <a:ext cx="257011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1" name="矩形 30"/>
          <p:cNvSpPr/>
          <p:nvPr/>
        </p:nvSpPr>
        <p:spPr>
          <a:xfrm>
            <a:off x="9246756" y="373511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2725009" y="4868143"/>
            <a:ext cx="257011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3" name="矩形 32"/>
          <p:cNvSpPr/>
          <p:nvPr/>
        </p:nvSpPr>
        <p:spPr>
          <a:xfrm>
            <a:off x="3543099" y="45848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6862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下一季度目标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74"/>
          <p:cNvSpPr/>
          <p:nvPr/>
        </p:nvSpPr>
        <p:spPr>
          <a:xfrm>
            <a:off x="1046165" y="2202853"/>
            <a:ext cx="2414356" cy="2033633"/>
          </a:xfrm>
          <a:prstGeom prst="rect">
            <a:avLst/>
          </a:prstGeom>
          <a:solidFill>
            <a:srgbClr val="7BC4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6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10" name="Straight Connector 7"/>
          <p:cNvCxnSpPr/>
          <p:nvPr/>
        </p:nvCxnSpPr>
        <p:spPr>
          <a:xfrm>
            <a:off x="1294934" y="3889368"/>
            <a:ext cx="1962401" cy="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64"/>
          <p:cNvSpPr txBox="1"/>
          <p:nvPr/>
        </p:nvSpPr>
        <p:spPr>
          <a:xfrm>
            <a:off x="1104221" y="3448404"/>
            <a:ext cx="2414351" cy="307777"/>
          </a:xfrm>
          <a:prstGeom prst="rect">
            <a:avLst/>
          </a:prstGeom>
          <a:noFill/>
        </p:spPr>
        <p:txBody>
          <a:bodyPr wrap="square" lIns="0" tIns="0" rIns="91415" bIns="0" rtlCol="0">
            <a:spAutoFit/>
          </a:bodyPr>
          <a:lstStyle/>
          <a:p>
            <a:pPr algn="ctr" defTabSz="608965"/>
            <a:r>
              <a:rPr lang="zh-CN" altLang="en-US" sz="20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2" name="TextBox 65"/>
          <p:cNvSpPr txBox="1"/>
          <p:nvPr/>
        </p:nvSpPr>
        <p:spPr>
          <a:xfrm>
            <a:off x="1046169" y="4439530"/>
            <a:ext cx="2414351" cy="1025922"/>
          </a:xfrm>
          <a:prstGeom prst="rect">
            <a:avLst/>
          </a:prstGeom>
          <a:noFill/>
        </p:spPr>
        <p:txBody>
          <a:bodyPr wrap="square" lIns="91435" tIns="0" rIns="91415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3" name="Rectangle 90"/>
          <p:cNvSpPr/>
          <p:nvPr/>
        </p:nvSpPr>
        <p:spPr>
          <a:xfrm>
            <a:off x="3617482" y="2202853"/>
            <a:ext cx="2414356" cy="2033633"/>
          </a:xfrm>
          <a:prstGeom prst="rect">
            <a:avLst/>
          </a:prstGeom>
          <a:solidFill>
            <a:srgbClr val="406B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6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14" name="Straight Connector 97"/>
          <p:cNvCxnSpPr/>
          <p:nvPr/>
        </p:nvCxnSpPr>
        <p:spPr>
          <a:xfrm>
            <a:off x="3866252" y="3889368"/>
            <a:ext cx="1962401" cy="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68"/>
          <p:cNvSpPr txBox="1"/>
          <p:nvPr/>
        </p:nvSpPr>
        <p:spPr>
          <a:xfrm>
            <a:off x="3675537" y="3448404"/>
            <a:ext cx="2414351" cy="307777"/>
          </a:xfrm>
          <a:prstGeom prst="rect">
            <a:avLst/>
          </a:prstGeom>
          <a:noFill/>
        </p:spPr>
        <p:txBody>
          <a:bodyPr wrap="square" lIns="0" tIns="0" rIns="91415" bIns="0" rtlCol="0">
            <a:spAutoFit/>
          </a:bodyPr>
          <a:lstStyle/>
          <a:p>
            <a:pPr algn="ctr" defTabSz="608965"/>
            <a:r>
              <a:rPr lang="zh-CN" altLang="en-US" sz="20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6" name="TextBox 69"/>
          <p:cNvSpPr txBox="1"/>
          <p:nvPr/>
        </p:nvSpPr>
        <p:spPr>
          <a:xfrm>
            <a:off x="3617485" y="4439530"/>
            <a:ext cx="2414351" cy="1025922"/>
          </a:xfrm>
          <a:prstGeom prst="rect">
            <a:avLst/>
          </a:prstGeom>
          <a:noFill/>
        </p:spPr>
        <p:txBody>
          <a:bodyPr wrap="square" lIns="91435" tIns="0" rIns="91415" bIns="0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 dirty="0"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7" name="Rectangle 127"/>
          <p:cNvSpPr/>
          <p:nvPr/>
        </p:nvSpPr>
        <p:spPr>
          <a:xfrm>
            <a:off x="6200374" y="2197170"/>
            <a:ext cx="2414356" cy="2033633"/>
          </a:xfrm>
          <a:prstGeom prst="rect">
            <a:avLst/>
          </a:prstGeom>
          <a:solidFill>
            <a:srgbClr val="7BC4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6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18" name="Straight Connector 130"/>
          <p:cNvCxnSpPr/>
          <p:nvPr/>
        </p:nvCxnSpPr>
        <p:spPr>
          <a:xfrm>
            <a:off x="6449141" y="3883685"/>
            <a:ext cx="1962401" cy="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72"/>
          <p:cNvSpPr txBox="1"/>
          <p:nvPr/>
        </p:nvSpPr>
        <p:spPr>
          <a:xfrm>
            <a:off x="6258429" y="3442721"/>
            <a:ext cx="2414351" cy="307777"/>
          </a:xfrm>
          <a:prstGeom prst="rect">
            <a:avLst/>
          </a:prstGeom>
          <a:noFill/>
        </p:spPr>
        <p:txBody>
          <a:bodyPr wrap="square" lIns="0" tIns="0" rIns="91415" bIns="0" rtlCol="0">
            <a:spAutoFit/>
          </a:bodyPr>
          <a:lstStyle/>
          <a:p>
            <a:pPr algn="ctr" defTabSz="608965"/>
            <a:r>
              <a:rPr lang="zh-CN" altLang="en-US" sz="20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0" name="TextBox 73"/>
          <p:cNvSpPr txBox="1"/>
          <p:nvPr/>
        </p:nvSpPr>
        <p:spPr>
          <a:xfrm>
            <a:off x="6200375" y="4433847"/>
            <a:ext cx="2414351" cy="1025922"/>
          </a:xfrm>
          <a:prstGeom prst="rect">
            <a:avLst/>
          </a:prstGeom>
          <a:noFill/>
        </p:spPr>
        <p:txBody>
          <a:bodyPr wrap="square" lIns="91435" tIns="0" rIns="91415" bIns="0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 dirty="0"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Rectangle 159"/>
          <p:cNvSpPr/>
          <p:nvPr/>
        </p:nvSpPr>
        <p:spPr>
          <a:xfrm>
            <a:off x="8766649" y="2191646"/>
            <a:ext cx="2414356" cy="2033633"/>
          </a:xfrm>
          <a:prstGeom prst="rect">
            <a:avLst/>
          </a:prstGeom>
          <a:solidFill>
            <a:srgbClr val="406B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6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22" name="Straight Connector 161"/>
          <p:cNvCxnSpPr/>
          <p:nvPr/>
        </p:nvCxnSpPr>
        <p:spPr>
          <a:xfrm>
            <a:off x="9015418" y="3878161"/>
            <a:ext cx="1962401" cy="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76"/>
          <p:cNvSpPr txBox="1"/>
          <p:nvPr/>
        </p:nvSpPr>
        <p:spPr>
          <a:xfrm>
            <a:off x="8824705" y="3437197"/>
            <a:ext cx="2414351" cy="307777"/>
          </a:xfrm>
          <a:prstGeom prst="rect">
            <a:avLst/>
          </a:prstGeom>
          <a:noFill/>
        </p:spPr>
        <p:txBody>
          <a:bodyPr wrap="square" lIns="0" tIns="0" rIns="91415" bIns="0" rtlCol="0">
            <a:spAutoFit/>
          </a:bodyPr>
          <a:lstStyle/>
          <a:p>
            <a:pPr algn="ctr" defTabSz="608965"/>
            <a:r>
              <a:rPr lang="zh-CN" altLang="en-US" sz="20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TextBox 77"/>
          <p:cNvSpPr txBox="1"/>
          <p:nvPr/>
        </p:nvSpPr>
        <p:spPr>
          <a:xfrm>
            <a:off x="8766653" y="4428323"/>
            <a:ext cx="2414351" cy="1025922"/>
          </a:xfrm>
          <a:prstGeom prst="rect">
            <a:avLst/>
          </a:prstGeom>
          <a:noFill/>
        </p:spPr>
        <p:txBody>
          <a:bodyPr wrap="square" lIns="91435" tIns="0" rIns="91415" bIns="0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 dirty="0"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25" name="组合 78"/>
          <p:cNvGrpSpPr/>
          <p:nvPr/>
        </p:nvGrpSpPr>
        <p:grpSpPr>
          <a:xfrm>
            <a:off x="4418736" y="2432620"/>
            <a:ext cx="814499" cy="725688"/>
            <a:chOff x="3332164" y="207963"/>
            <a:chExt cx="509588" cy="454025"/>
          </a:xfrm>
          <a:solidFill>
            <a:schemeClr val="bg1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3332164" y="207963"/>
              <a:ext cx="509588" cy="454025"/>
            </a:xfrm>
            <a:custGeom>
              <a:avLst/>
              <a:gdLst>
                <a:gd name="T0" fmla="*/ 229 w 236"/>
                <a:gd name="T1" fmla="*/ 0 h 210"/>
                <a:gd name="T2" fmla="*/ 7 w 236"/>
                <a:gd name="T3" fmla="*/ 0 h 210"/>
                <a:gd name="T4" fmla="*/ 0 w 236"/>
                <a:gd name="T5" fmla="*/ 7 h 210"/>
                <a:gd name="T6" fmla="*/ 0 w 236"/>
                <a:gd name="T7" fmla="*/ 202 h 210"/>
                <a:gd name="T8" fmla="*/ 7 w 236"/>
                <a:gd name="T9" fmla="*/ 210 h 210"/>
                <a:gd name="T10" fmla="*/ 229 w 236"/>
                <a:gd name="T11" fmla="*/ 210 h 210"/>
                <a:gd name="T12" fmla="*/ 236 w 236"/>
                <a:gd name="T13" fmla="*/ 202 h 210"/>
                <a:gd name="T14" fmla="*/ 236 w 236"/>
                <a:gd name="T15" fmla="*/ 7 h 210"/>
                <a:gd name="T16" fmla="*/ 229 w 236"/>
                <a:gd name="T17" fmla="*/ 0 h 210"/>
                <a:gd name="T18" fmla="*/ 182 w 236"/>
                <a:gd name="T19" fmla="*/ 16 h 210"/>
                <a:gd name="T20" fmla="*/ 192 w 236"/>
                <a:gd name="T21" fmla="*/ 26 h 210"/>
                <a:gd name="T22" fmla="*/ 182 w 236"/>
                <a:gd name="T23" fmla="*/ 36 h 210"/>
                <a:gd name="T24" fmla="*/ 172 w 236"/>
                <a:gd name="T25" fmla="*/ 26 h 210"/>
                <a:gd name="T26" fmla="*/ 182 w 236"/>
                <a:gd name="T27" fmla="*/ 16 h 210"/>
                <a:gd name="T28" fmla="*/ 153 w 236"/>
                <a:gd name="T29" fmla="*/ 16 h 210"/>
                <a:gd name="T30" fmla="*/ 163 w 236"/>
                <a:gd name="T31" fmla="*/ 26 h 210"/>
                <a:gd name="T32" fmla="*/ 153 w 236"/>
                <a:gd name="T33" fmla="*/ 36 h 210"/>
                <a:gd name="T34" fmla="*/ 143 w 236"/>
                <a:gd name="T35" fmla="*/ 26 h 210"/>
                <a:gd name="T36" fmla="*/ 153 w 236"/>
                <a:gd name="T37" fmla="*/ 16 h 210"/>
                <a:gd name="T38" fmla="*/ 221 w 236"/>
                <a:gd name="T39" fmla="*/ 195 h 210"/>
                <a:gd name="T40" fmla="*/ 15 w 236"/>
                <a:gd name="T41" fmla="*/ 195 h 210"/>
                <a:gd name="T42" fmla="*/ 15 w 236"/>
                <a:gd name="T43" fmla="*/ 52 h 210"/>
                <a:gd name="T44" fmla="*/ 221 w 236"/>
                <a:gd name="T45" fmla="*/ 52 h 210"/>
                <a:gd name="T46" fmla="*/ 221 w 236"/>
                <a:gd name="T47" fmla="*/ 195 h 210"/>
                <a:gd name="T48" fmla="*/ 211 w 236"/>
                <a:gd name="T49" fmla="*/ 36 h 210"/>
                <a:gd name="T50" fmla="*/ 201 w 236"/>
                <a:gd name="T51" fmla="*/ 26 h 210"/>
                <a:gd name="T52" fmla="*/ 211 w 236"/>
                <a:gd name="T53" fmla="*/ 16 h 210"/>
                <a:gd name="T54" fmla="*/ 221 w 236"/>
                <a:gd name="T55" fmla="*/ 26 h 210"/>
                <a:gd name="T56" fmla="*/ 211 w 236"/>
                <a:gd name="T57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10">
                  <a:moveTo>
                    <a:pt x="2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3" y="210"/>
                    <a:pt x="7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33" y="210"/>
                    <a:pt x="236" y="206"/>
                    <a:pt x="236" y="202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3"/>
                    <a:pt x="233" y="0"/>
                    <a:pt x="229" y="0"/>
                  </a:cubicBezTo>
                  <a:close/>
                  <a:moveTo>
                    <a:pt x="182" y="16"/>
                  </a:moveTo>
                  <a:cubicBezTo>
                    <a:pt x="187" y="16"/>
                    <a:pt x="192" y="21"/>
                    <a:pt x="192" y="26"/>
                  </a:cubicBezTo>
                  <a:cubicBezTo>
                    <a:pt x="192" y="32"/>
                    <a:pt x="187" y="36"/>
                    <a:pt x="182" y="36"/>
                  </a:cubicBezTo>
                  <a:cubicBezTo>
                    <a:pt x="176" y="36"/>
                    <a:pt x="172" y="32"/>
                    <a:pt x="172" y="26"/>
                  </a:cubicBezTo>
                  <a:cubicBezTo>
                    <a:pt x="172" y="21"/>
                    <a:pt x="176" y="16"/>
                    <a:pt x="182" y="16"/>
                  </a:cubicBezTo>
                  <a:close/>
                  <a:moveTo>
                    <a:pt x="153" y="16"/>
                  </a:moveTo>
                  <a:cubicBezTo>
                    <a:pt x="158" y="16"/>
                    <a:pt x="163" y="21"/>
                    <a:pt x="163" y="26"/>
                  </a:cubicBezTo>
                  <a:cubicBezTo>
                    <a:pt x="163" y="32"/>
                    <a:pt x="158" y="36"/>
                    <a:pt x="153" y="36"/>
                  </a:cubicBezTo>
                  <a:cubicBezTo>
                    <a:pt x="147" y="36"/>
                    <a:pt x="143" y="32"/>
                    <a:pt x="143" y="26"/>
                  </a:cubicBezTo>
                  <a:cubicBezTo>
                    <a:pt x="143" y="21"/>
                    <a:pt x="147" y="16"/>
                    <a:pt x="153" y="16"/>
                  </a:cubicBezTo>
                  <a:close/>
                  <a:moveTo>
                    <a:pt x="221" y="195"/>
                  </a:moveTo>
                  <a:cubicBezTo>
                    <a:pt x="15" y="195"/>
                    <a:pt x="15" y="195"/>
                    <a:pt x="15" y="19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221" y="52"/>
                    <a:pt x="221" y="52"/>
                    <a:pt x="221" y="52"/>
                  </a:cubicBezTo>
                  <a:lnTo>
                    <a:pt x="221" y="195"/>
                  </a:lnTo>
                  <a:close/>
                  <a:moveTo>
                    <a:pt x="211" y="36"/>
                  </a:moveTo>
                  <a:cubicBezTo>
                    <a:pt x="206" y="36"/>
                    <a:pt x="201" y="32"/>
                    <a:pt x="201" y="26"/>
                  </a:cubicBezTo>
                  <a:cubicBezTo>
                    <a:pt x="201" y="21"/>
                    <a:pt x="206" y="16"/>
                    <a:pt x="211" y="16"/>
                  </a:cubicBezTo>
                  <a:cubicBezTo>
                    <a:pt x="217" y="16"/>
                    <a:pt x="221" y="21"/>
                    <a:pt x="221" y="26"/>
                  </a:cubicBezTo>
                  <a:cubicBezTo>
                    <a:pt x="221" y="32"/>
                    <a:pt x="217" y="36"/>
                    <a:pt x="21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3405189" y="400051"/>
              <a:ext cx="120650" cy="153988"/>
            </a:xfrm>
            <a:custGeom>
              <a:avLst/>
              <a:gdLst>
                <a:gd name="T0" fmla="*/ 47 w 56"/>
                <a:gd name="T1" fmla="*/ 71 h 71"/>
                <a:gd name="T2" fmla="*/ 42 w 56"/>
                <a:gd name="T3" fmla="*/ 70 h 71"/>
                <a:gd name="T4" fmla="*/ 4 w 56"/>
                <a:gd name="T5" fmla="*/ 43 h 71"/>
                <a:gd name="T6" fmla="*/ 0 w 56"/>
                <a:gd name="T7" fmla="*/ 36 h 71"/>
                <a:gd name="T8" fmla="*/ 4 w 56"/>
                <a:gd name="T9" fmla="*/ 29 h 71"/>
                <a:gd name="T10" fmla="*/ 42 w 56"/>
                <a:gd name="T11" fmla="*/ 2 h 71"/>
                <a:gd name="T12" fmla="*/ 54 w 56"/>
                <a:gd name="T13" fmla="*/ 4 h 71"/>
                <a:gd name="T14" fmla="*/ 51 w 56"/>
                <a:gd name="T15" fmla="*/ 16 h 71"/>
                <a:gd name="T16" fmla="*/ 23 w 56"/>
                <a:gd name="T17" fmla="*/ 36 h 71"/>
                <a:gd name="T18" fmla="*/ 51 w 56"/>
                <a:gd name="T19" fmla="*/ 56 h 71"/>
                <a:gd name="T20" fmla="*/ 54 w 56"/>
                <a:gd name="T21" fmla="*/ 67 h 71"/>
                <a:gd name="T22" fmla="*/ 47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47" y="71"/>
                  </a:moveTo>
                  <a:cubicBezTo>
                    <a:pt x="45" y="71"/>
                    <a:pt x="43" y="71"/>
                    <a:pt x="42" y="7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4" y="29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5" y="0"/>
                    <a:pt x="51" y="1"/>
                    <a:pt x="54" y="4"/>
                  </a:cubicBezTo>
                  <a:cubicBezTo>
                    <a:pt x="56" y="8"/>
                    <a:pt x="55" y="14"/>
                    <a:pt x="51" y="1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8"/>
                    <a:pt x="56" y="64"/>
                    <a:pt x="54" y="67"/>
                  </a:cubicBezTo>
                  <a:cubicBezTo>
                    <a:pt x="52" y="70"/>
                    <a:pt x="49" y="71"/>
                    <a:pt x="4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3646489" y="400051"/>
              <a:ext cx="122238" cy="153988"/>
            </a:xfrm>
            <a:custGeom>
              <a:avLst/>
              <a:gdLst>
                <a:gd name="T0" fmla="*/ 9 w 56"/>
                <a:gd name="T1" fmla="*/ 71 h 71"/>
                <a:gd name="T2" fmla="*/ 2 w 56"/>
                <a:gd name="T3" fmla="*/ 67 h 71"/>
                <a:gd name="T4" fmla="*/ 4 w 56"/>
                <a:gd name="T5" fmla="*/ 56 h 71"/>
                <a:gd name="T6" fmla="*/ 33 w 56"/>
                <a:gd name="T7" fmla="*/ 36 h 71"/>
                <a:gd name="T8" fmla="*/ 4 w 56"/>
                <a:gd name="T9" fmla="*/ 16 h 71"/>
                <a:gd name="T10" fmla="*/ 2 w 56"/>
                <a:gd name="T11" fmla="*/ 4 h 71"/>
                <a:gd name="T12" fmla="*/ 14 w 56"/>
                <a:gd name="T13" fmla="*/ 2 h 71"/>
                <a:gd name="T14" fmla="*/ 52 w 56"/>
                <a:gd name="T15" fmla="*/ 29 h 71"/>
                <a:gd name="T16" fmla="*/ 56 w 56"/>
                <a:gd name="T17" fmla="*/ 36 h 71"/>
                <a:gd name="T18" fmla="*/ 52 w 56"/>
                <a:gd name="T19" fmla="*/ 43 h 71"/>
                <a:gd name="T20" fmla="*/ 14 w 56"/>
                <a:gd name="T21" fmla="*/ 70 h 71"/>
                <a:gd name="T22" fmla="*/ 9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9" y="71"/>
                  </a:moveTo>
                  <a:cubicBezTo>
                    <a:pt x="7" y="71"/>
                    <a:pt x="4" y="70"/>
                    <a:pt x="2" y="67"/>
                  </a:cubicBezTo>
                  <a:cubicBezTo>
                    <a:pt x="0" y="64"/>
                    <a:pt x="1" y="58"/>
                    <a:pt x="4" y="5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4"/>
                    <a:pt x="0" y="8"/>
                    <a:pt x="2" y="4"/>
                  </a:cubicBezTo>
                  <a:cubicBezTo>
                    <a:pt x="5" y="1"/>
                    <a:pt x="10" y="0"/>
                    <a:pt x="14" y="2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5" y="31"/>
                    <a:pt x="56" y="33"/>
                    <a:pt x="56" y="36"/>
                  </a:cubicBezTo>
                  <a:cubicBezTo>
                    <a:pt x="56" y="39"/>
                    <a:pt x="55" y="41"/>
                    <a:pt x="52" y="4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71"/>
                    <a:pt x="11" y="71"/>
                    <a:pt x="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3536951" y="384176"/>
              <a:ext cx="100013" cy="184150"/>
            </a:xfrm>
            <a:custGeom>
              <a:avLst/>
              <a:gdLst>
                <a:gd name="T0" fmla="*/ 9 w 46"/>
                <a:gd name="T1" fmla="*/ 85 h 85"/>
                <a:gd name="T2" fmla="*/ 6 w 46"/>
                <a:gd name="T3" fmla="*/ 84 h 85"/>
                <a:gd name="T4" fmla="*/ 1 w 46"/>
                <a:gd name="T5" fmla="*/ 73 h 85"/>
                <a:gd name="T6" fmla="*/ 29 w 46"/>
                <a:gd name="T7" fmla="*/ 7 h 85"/>
                <a:gd name="T8" fmla="*/ 40 w 46"/>
                <a:gd name="T9" fmla="*/ 2 h 85"/>
                <a:gd name="T10" fmla="*/ 44 w 46"/>
                <a:gd name="T11" fmla="*/ 13 h 85"/>
                <a:gd name="T12" fmla="*/ 17 w 46"/>
                <a:gd name="T13" fmla="*/ 79 h 85"/>
                <a:gd name="T14" fmla="*/ 9 w 46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85">
                  <a:moveTo>
                    <a:pt x="9" y="85"/>
                  </a:moveTo>
                  <a:cubicBezTo>
                    <a:pt x="8" y="85"/>
                    <a:pt x="7" y="84"/>
                    <a:pt x="6" y="84"/>
                  </a:cubicBezTo>
                  <a:cubicBezTo>
                    <a:pt x="2" y="82"/>
                    <a:pt x="0" y="77"/>
                    <a:pt x="1" y="7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2"/>
                    <a:pt x="35" y="0"/>
                    <a:pt x="40" y="2"/>
                  </a:cubicBezTo>
                  <a:cubicBezTo>
                    <a:pt x="44" y="4"/>
                    <a:pt x="46" y="9"/>
                    <a:pt x="44" y="13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83"/>
                    <a:pt x="13" y="85"/>
                    <a:pt x="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30" name="组合 83"/>
          <p:cNvGrpSpPr/>
          <p:nvPr/>
        </p:nvGrpSpPr>
        <p:grpSpPr>
          <a:xfrm>
            <a:off x="9501873" y="2322243"/>
            <a:ext cx="943904" cy="946443"/>
            <a:chOff x="3292476" y="115888"/>
            <a:chExt cx="590550" cy="592138"/>
          </a:xfrm>
          <a:solidFill>
            <a:schemeClr val="bg1"/>
          </a:solidFill>
        </p:grpSpPr>
        <p:sp>
          <p:nvSpPr>
            <p:cNvPr id="31" name="Freeform 526"/>
            <p:cNvSpPr>
              <a:spLocks noEditPoints="1"/>
            </p:cNvSpPr>
            <p:nvPr/>
          </p:nvSpPr>
          <p:spPr bwMode="auto">
            <a:xfrm>
              <a:off x="3292476" y="115888"/>
              <a:ext cx="590550" cy="592138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62 h 274"/>
                <a:gd name="T12" fmla="*/ 12 w 274"/>
                <a:gd name="T13" fmla="*/ 137 h 274"/>
                <a:gd name="T14" fmla="*/ 137 w 274"/>
                <a:gd name="T15" fmla="*/ 12 h 274"/>
                <a:gd name="T16" fmla="*/ 262 w 274"/>
                <a:gd name="T17" fmla="*/ 137 h 274"/>
                <a:gd name="T18" fmla="*/ 137 w 274"/>
                <a:gd name="T19" fmla="*/ 26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62"/>
                  </a:moveTo>
                  <a:cubicBezTo>
                    <a:pt x="68" y="262"/>
                    <a:pt x="12" y="206"/>
                    <a:pt x="12" y="137"/>
                  </a:cubicBezTo>
                  <a:cubicBezTo>
                    <a:pt x="12" y="68"/>
                    <a:pt x="68" y="12"/>
                    <a:pt x="137" y="12"/>
                  </a:cubicBezTo>
                  <a:cubicBezTo>
                    <a:pt x="206" y="12"/>
                    <a:pt x="262" y="68"/>
                    <a:pt x="262" y="137"/>
                  </a:cubicBezTo>
                  <a:cubicBezTo>
                    <a:pt x="262" y="206"/>
                    <a:pt x="206" y="262"/>
                    <a:pt x="13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2" name="Freeform 527"/>
            <p:cNvSpPr/>
            <p:nvPr/>
          </p:nvSpPr>
          <p:spPr bwMode="auto">
            <a:xfrm>
              <a:off x="3490914" y="166688"/>
              <a:ext cx="341313" cy="231775"/>
            </a:xfrm>
            <a:custGeom>
              <a:avLst/>
              <a:gdLst>
                <a:gd name="T0" fmla="*/ 27 w 158"/>
                <a:gd name="T1" fmla="*/ 70 h 108"/>
                <a:gd name="T2" fmla="*/ 45 w 158"/>
                <a:gd name="T3" fmla="*/ 66 h 108"/>
                <a:gd name="T4" fmla="*/ 93 w 158"/>
                <a:gd name="T5" fmla="*/ 108 h 108"/>
                <a:gd name="T6" fmla="*/ 158 w 158"/>
                <a:gd name="T7" fmla="*/ 100 h 108"/>
                <a:gd name="T8" fmla="*/ 45 w 158"/>
                <a:gd name="T9" fmla="*/ 0 h 108"/>
                <a:gd name="T10" fmla="*/ 0 w 158"/>
                <a:gd name="T11" fmla="*/ 9 h 108"/>
                <a:gd name="T12" fmla="*/ 27 w 158"/>
                <a:gd name="T13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08">
                  <a:moveTo>
                    <a:pt x="27" y="70"/>
                  </a:moveTo>
                  <a:cubicBezTo>
                    <a:pt x="32" y="67"/>
                    <a:pt x="39" y="66"/>
                    <a:pt x="45" y="66"/>
                  </a:cubicBezTo>
                  <a:cubicBezTo>
                    <a:pt x="69" y="66"/>
                    <a:pt x="90" y="84"/>
                    <a:pt x="93" y="108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1" y="44"/>
                    <a:pt x="103" y="0"/>
                    <a:pt x="45" y="0"/>
                  </a:cubicBezTo>
                  <a:cubicBezTo>
                    <a:pt x="29" y="0"/>
                    <a:pt x="14" y="3"/>
                    <a:pt x="0" y="9"/>
                  </a:cubicBezTo>
                  <a:lnTo>
                    <a:pt x="27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3" name="Freeform 528"/>
            <p:cNvSpPr/>
            <p:nvPr/>
          </p:nvSpPr>
          <p:spPr bwMode="auto">
            <a:xfrm>
              <a:off x="3683001" y="425451"/>
              <a:ext cx="149225" cy="84138"/>
            </a:xfrm>
            <a:custGeom>
              <a:avLst/>
              <a:gdLst>
                <a:gd name="T0" fmla="*/ 0 w 69"/>
                <a:gd name="T1" fmla="*/ 13 h 39"/>
                <a:gd name="T2" fmla="*/ 61 w 69"/>
                <a:gd name="T3" fmla="*/ 39 h 39"/>
                <a:gd name="T4" fmla="*/ 69 w 69"/>
                <a:gd name="T5" fmla="*/ 8 h 39"/>
                <a:gd name="T6" fmla="*/ 3 w 69"/>
                <a:gd name="T7" fmla="*/ 0 h 39"/>
                <a:gd name="T8" fmla="*/ 0 w 6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0" y="13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5" y="29"/>
                    <a:pt x="68" y="19"/>
                    <a:pt x="69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"/>
                    <a:pt x="2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4" name="Freeform 529"/>
            <p:cNvSpPr/>
            <p:nvPr/>
          </p:nvSpPr>
          <p:spPr bwMode="auto">
            <a:xfrm>
              <a:off x="3368676" y="254001"/>
              <a:ext cx="139700" cy="111125"/>
            </a:xfrm>
            <a:custGeom>
              <a:avLst/>
              <a:gdLst>
                <a:gd name="T0" fmla="*/ 65 w 65"/>
                <a:gd name="T1" fmla="*/ 42 h 51"/>
                <a:gd name="T2" fmla="*/ 14 w 65"/>
                <a:gd name="T3" fmla="*/ 0 h 51"/>
                <a:gd name="T4" fmla="*/ 0 w 65"/>
                <a:gd name="T5" fmla="*/ 22 h 51"/>
                <a:gd name="T6" fmla="*/ 60 w 65"/>
                <a:gd name="T7" fmla="*/ 51 h 51"/>
                <a:gd name="T8" fmla="*/ 65 w 65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1">
                  <a:moveTo>
                    <a:pt x="65" y="42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7"/>
                    <a:pt x="4" y="14"/>
                    <a:pt x="0" y="2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48"/>
                    <a:pt x="63" y="45"/>
                    <a:pt x="6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5" name="Freeform 530"/>
            <p:cNvSpPr/>
            <p:nvPr/>
          </p:nvSpPr>
          <p:spPr bwMode="auto">
            <a:xfrm>
              <a:off x="3630614" y="465138"/>
              <a:ext cx="168275" cy="166688"/>
            </a:xfrm>
            <a:custGeom>
              <a:avLst/>
              <a:gdLst>
                <a:gd name="T0" fmla="*/ 21 w 78"/>
                <a:gd name="T1" fmla="*/ 0 h 77"/>
                <a:gd name="T2" fmla="*/ 0 w 78"/>
                <a:gd name="T3" fmla="*/ 18 h 77"/>
                <a:gd name="T4" fmla="*/ 30 w 78"/>
                <a:gd name="T5" fmla="*/ 77 h 77"/>
                <a:gd name="T6" fmla="*/ 78 w 78"/>
                <a:gd name="T7" fmla="*/ 33 h 77"/>
                <a:gd name="T8" fmla="*/ 21 w 7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7">
                  <a:moveTo>
                    <a:pt x="21" y="0"/>
                  </a:moveTo>
                  <a:cubicBezTo>
                    <a:pt x="16" y="8"/>
                    <a:pt x="9" y="14"/>
                    <a:pt x="0" y="1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50" y="67"/>
                    <a:pt x="67" y="52"/>
                    <a:pt x="78" y="33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6" name="Freeform 531"/>
            <p:cNvSpPr/>
            <p:nvPr/>
          </p:nvSpPr>
          <p:spPr bwMode="auto">
            <a:xfrm>
              <a:off x="3341689" y="414338"/>
              <a:ext cx="244475" cy="242888"/>
            </a:xfrm>
            <a:custGeom>
              <a:avLst/>
              <a:gdLst>
                <a:gd name="T0" fmla="*/ 113 w 113"/>
                <a:gd name="T1" fmla="*/ 47 h 113"/>
                <a:gd name="T2" fmla="*/ 66 w 113"/>
                <a:gd name="T3" fmla="*/ 0 h 113"/>
                <a:gd name="T4" fmla="*/ 0 w 113"/>
                <a:gd name="T5" fmla="*/ 0 h 113"/>
                <a:gd name="T6" fmla="*/ 112 w 113"/>
                <a:gd name="T7" fmla="*/ 113 h 113"/>
                <a:gd name="T8" fmla="*/ 113 w 113"/>
                <a:gd name="T9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113" y="47"/>
                  </a:moveTo>
                  <a:cubicBezTo>
                    <a:pt x="87" y="46"/>
                    <a:pt x="67" y="25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2"/>
                    <a:pt x="51" y="112"/>
                    <a:pt x="112" y="113"/>
                  </a:cubicBezTo>
                  <a:lnTo>
                    <a:pt x="11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7" name="Freeform 532"/>
            <p:cNvSpPr/>
            <p:nvPr/>
          </p:nvSpPr>
          <p:spPr bwMode="auto">
            <a:xfrm>
              <a:off x="3348039" y="330201"/>
              <a:ext cx="142875" cy="58738"/>
            </a:xfrm>
            <a:custGeom>
              <a:avLst/>
              <a:gdLst>
                <a:gd name="T0" fmla="*/ 64 w 66"/>
                <a:gd name="T1" fmla="*/ 27 h 27"/>
                <a:gd name="T2" fmla="*/ 66 w 66"/>
                <a:gd name="T3" fmla="*/ 21 h 27"/>
                <a:gd name="T4" fmla="*/ 4 w 66"/>
                <a:gd name="T5" fmla="*/ 0 h 27"/>
                <a:gd name="T6" fmla="*/ 0 w 66"/>
                <a:gd name="T7" fmla="*/ 12 h 27"/>
                <a:gd name="T8" fmla="*/ 64 w 66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7">
                  <a:moveTo>
                    <a:pt x="64" y="27"/>
                  </a:moveTo>
                  <a:cubicBezTo>
                    <a:pt x="65" y="25"/>
                    <a:pt x="65" y="23"/>
                    <a:pt x="66" y="2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4"/>
                    <a:pt x="1" y="8"/>
                    <a:pt x="0" y="12"/>
                  </a:cubicBezTo>
                  <a:lnTo>
                    <a:pt x="6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8" name="Freeform 533"/>
            <p:cNvSpPr>
              <a:spLocks noEditPoints="1"/>
            </p:cNvSpPr>
            <p:nvPr/>
          </p:nvSpPr>
          <p:spPr bwMode="auto">
            <a:xfrm>
              <a:off x="3503614" y="328613"/>
              <a:ext cx="168275" cy="165100"/>
            </a:xfrm>
            <a:custGeom>
              <a:avLst/>
              <a:gdLst>
                <a:gd name="T0" fmla="*/ 39 w 78"/>
                <a:gd name="T1" fmla="*/ 0 h 77"/>
                <a:gd name="T2" fmla="*/ 0 w 78"/>
                <a:gd name="T3" fmla="*/ 39 h 77"/>
                <a:gd name="T4" fmla="*/ 39 w 78"/>
                <a:gd name="T5" fmla="*/ 77 h 77"/>
                <a:gd name="T6" fmla="*/ 78 w 78"/>
                <a:gd name="T7" fmla="*/ 39 h 77"/>
                <a:gd name="T8" fmla="*/ 39 w 78"/>
                <a:gd name="T9" fmla="*/ 0 h 77"/>
                <a:gd name="T10" fmla="*/ 39 w 78"/>
                <a:gd name="T11" fmla="*/ 69 h 77"/>
                <a:gd name="T12" fmla="*/ 9 w 78"/>
                <a:gd name="T13" fmla="*/ 39 h 77"/>
                <a:gd name="T14" fmla="*/ 39 w 78"/>
                <a:gd name="T15" fmla="*/ 9 h 77"/>
                <a:gd name="T16" fmla="*/ 69 w 78"/>
                <a:gd name="T17" fmla="*/ 39 h 77"/>
                <a:gd name="T18" fmla="*/ 39 w 78"/>
                <a:gd name="T19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60"/>
                    <a:pt x="18" y="77"/>
                    <a:pt x="39" y="77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lose/>
                  <a:moveTo>
                    <a:pt x="39" y="69"/>
                  </a:moveTo>
                  <a:cubicBezTo>
                    <a:pt x="23" y="69"/>
                    <a:pt x="9" y="55"/>
                    <a:pt x="9" y="39"/>
                  </a:cubicBezTo>
                  <a:cubicBezTo>
                    <a:pt x="9" y="22"/>
                    <a:pt x="23" y="9"/>
                    <a:pt x="39" y="9"/>
                  </a:cubicBezTo>
                  <a:cubicBezTo>
                    <a:pt x="55" y="9"/>
                    <a:pt x="69" y="22"/>
                    <a:pt x="69" y="39"/>
                  </a:cubicBezTo>
                  <a:cubicBezTo>
                    <a:pt x="69" y="55"/>
                    <a:pt x="55" y="69"/>
                    <a:pt x="3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39" name="组合 92"/>
          <p:cNvGrpSpPr/>
          <p:nvPr/>
        </p:nvGrpSpPr>
        <p:grpSpPr>
          <a:xfrm>
            <a:off x="1798467" y="2384410"/>
            <a:ext cx="905844" cy="822111"/>
            <a:chOff x="8356601" y="152401"/>
            <a:chExt cx="566738" cy="514350"/>
          </a:xfrm>
          <a:solidFill>
            <a:schemeClr val="bg1"/>
          </a:solidFill>
        </p:grpSpPr>
        <p:sp>
          <p:nvSpPr>
            <p:cNvPr id="40" name="Rectangle 541"/>
            <p:cNvSpPr>
              <a:spLocks noChangeArrowheads="1"/>
            </p:cNvSpPr>
            <p:nvPr/>
          </p:nvSpPr>
          <p:spPr bwMode="auto">
            <a:xfrm>
              <a:off x="8564564" y="614363"/>
              <a:ext cx="1492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1" name="Freeform 542"/>
            <p:cNvSpPr/>
            <p:nvPr/>
          </p:nvSpPr>
          <p:spPr bwMode="auto">
            <a:xfrm>
              <a:off x="8520114" y="654051"/>
              <a:ext cx="241300" cy="12700"/>
            </a:xfrm>
            <a:custGeom>
              <a:avLst/>
              <a:gdLst>
                <a:gd name="T0" fmla="*/ 107 w 112"/>
                <a:gd name="T1" fmla="*/ 0 h 6"/>
                <a:gd name="T2" fmla="*/ 4 w 112"/>
                <a:gd name="T3" fmla="*/ 0 h 6"/>
                <a:gd name="T4" fmla="*/ 0 w 112"/>
                <a:gd name="T5" fmla="*/ 5 h 6"/>
                <a:gd name="T6" fmla="*/ 0 w 112"/>
                <a:gd name="T7" fmla="*/ 6 h 6"/>
                <a:gd name="T8" fmla="*/ 112 w 112"/>
                <a:gd name="T9" fmla="*/ 6 h 6"/>
                <a:gd name="T10" fmla="*/ 112 w 112"/>
                <a:gd name="T11" fmla="*/ 5 h 6"/>
                <a:gd name="T12" fmla="*/ 107 w 1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">
                  <a:moveTo>
                    <a:pt x="10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2"/>
                    <a:pt x="110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2" name="Freeform 543"/>
            <p:cNvSpPr/>
            <p:nvPr/>
          </p:nvSpPr>
          <p:spPr bwMode="auto">
            <a:xfrm>
              <a:off x="8356601" y="193676"/>
              <a:ext cx="566738" cy="412750"/>
            </a:xfrm>
            <a:custGeom>
              <a:avLst/>
              <a:gdLst>
                <a:gd name="T0" fmla="*/ 257 w 263"/>
                <a:gd name="T1" fmla="*/ 0 h 191"/>
                <a:gd name="T2" fmla="*/ 232 w 263"/>
                <a:gd name="T3" fmla="*/ 0 h 191"/>
                <a:gd name="T4" fmla="*/ 224 w 263"/>
                <a:gd name="T5" fmla="*/ 10 h 191"/>
                <a:gd name="T6" fmla="*/ 219 w 263"/>
                <a:gd name="T7" fmla="*/ 16 h 191"/>
                <a:gd name="T8" fmla="*/ 247 w 263"/>
                <a:gd name="T9" fmla="*/ 16 h 191"/>
                <a:gd name="T10" fmla="*/ 247 w 263"/>
                <a:gd name="T11" fmla="*/ 150 h 191"/>
                <a:gd name="T12" fmla="*/ 16 w 263"/>
                <a:gd name="T13" fmla="*/ 150 h 191"/>
                <a:gd name="T14" fmla="*/ 16 w 263"/>
                <a:gd name="T15" fmla="*/ 16 h 191"/>
                <a:gd name="T16" fmla="*/ 158 w 263"/>
                <a:gd name="T17" fmla="*/ 16 h 191"/>
                <a:gd name="T18" fmla="*/ 181 w 263"/>
                <a:gd name="T19" fmla="*/ 0 h 191"/>
                <a:gd name="T20" fmla="*/ 7 w 263"/>
                <a:gd name="T21" fmla="*/ 0 h 191"/>
                <a:gd name="T22" fmla="*/ 0 w 263"/>
                <a:gd name="T23" fmla="*/ 7 h 191"/>
                <a:gd name="T24" fmla="*/ 0 w 263"/>
                <a:gd name="T25" fmla="*/ 185 h 191"/>
                <a:gd name="T26" fmla="*/ 7 w 263"/>
                <a:gd name="T27" fmla="*/ 191 h 191"/>
                <a:gd name="T28" fmla="*/ 257 w 263"/>
                <a:gd name="T29" fmla="*/ 191 h 191"/>
                <a:gd name="T30" fmla="*/ 263 w 263"/>
                <a:gd name="T31" fmla="*/ 185 h 191"/>
                <a:gd name="T32" fmla="*/ 263 w 263"/>
                <a:gd name="T33" fmla="*/ 7 h 191"/>
                <a:gd name="T34" fmla="*/ 257 w 263"/>
                <a:gd name="T3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91">
                  <a:moveTo>
                    <a:pt x="257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0" y="3"/>
                    <a:pt x="227" y="6"/>
                    <a:pt x="224" y="10"/>
                  </a:cubicBezTo>
                  <a:cubicBezTo>
                    <a:pt x="219" y="16"/>
                    <a:pt x="219" y="16"/>
                    <a:pt x="219" y="16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7" y="150"/>
                    <a:pt x="247" y="150"/>
                    <a:pt x="247" y="150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257" y="191"/>
                    <a:pt x="257" y="191"/>
                    <a:pt x="257" y="191"/>
                  </a:cubicBezTo>
                  <a:cubicBezTo>
                    <a:pt x="260" y="191"/>
                    <a:pt x="263" y="188"/>
                    <a:pt x="263" y="185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63" y="3"/>
                    <a:pt x="260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3" name="Freeform 544"/>
            <p:cNvSpPr/>
            <p:nvPr/>
          </p:nvSpPr>
          <p:spPr bwMode="auto">
            <a:xfrm>
              <a:off x="8472489" y="384176"/>
              <a:ext cx="125413" cy="103188"/>
            </a:xfrm>
            <a:custGeom>
              <a:avLst/>
              <a:gdLst>
                <a:gd name="T0" fmla="*/ 18 w 58"/>
                <a:gd name="T1" fmla="*/ 12 h 48"/>
                <a:gd name="T2" fmla="*/ 0 w 58"/>
                <a:gd name="T3" fmla="*/ 44 h 48"/>
                <a:gd name="T4" fmla="*/ 6 w 58"/>
                <a:gd name="T5" fmla="*/ 46 h 48"/>
                <a:gd name="T6" fmla="*/ 19 w 58"/>
                <a:gd name="T7" fmla="*/ 35 h 48"/>
                <a:gd name="T8" fmla="*/ 16 w 58"/>
                <a:gd name="T9" fmla="*/ 47 h 48"/>
                <a:gd name="T10" fmla="*/ 41 w 58"/>
                <a:gd name="T11" fmla="*/ 40 h 48"/>
                <a:gd name="T12" fmla="*/ 58 w 58"/>
                <a:gd name="T13" fmla="*/ 18 h 48"/>
                <a:gd name="T14" fmla="*/ 42 w 58"/>
                <a:gd name="T15" fmla="*/ 0 h 48"/>
                <a:gd name="T16" fmla="*/ 18 w 58"/>
                <a:gd name="T17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48">
                  <a:moveTo>
                    <a:pt x="18" y="12"/>
                  </a:moveTo>
                  <a:cubicBezTo>
                    <a:pt x="8" y="27"/>
                    <a:pt x="17" y="43"/>
                    <a:pt x="0" y="44"/>
                  </a:cubicBezTo>
                  <a:cubicBezTo>
                    <a:pt x="0" y="44"/>
                    <a:pt x="2" y="45"/>
                    <a:pt x="6" y="46"/>
                  </a:cubicBezTo>
                  <a:cubicBezTo>
                    <a:pt x="13" y="47"/>
                    <a:pt x="18" y="44"/>
                    <a:pt x="19" y="35"/>
                  </a:cubicBezTo>
                  <a:cubicBezTo>
                    <a:pt x="19" y="35"/>
                    <a:pt x="21" y="40"/>
                    <a:pt x="16" y="47"/>
                  </a:cubicBezTo>
                  <a:cubicBezTo>
                    <a:pt x="23" y="48"/>
                    <a:pt x="35" y="45"/>
                    <a:pt x="41" y="40"/>
                  </a:cubicBezTo>
                  <a:cubicBezTo>
                    <a:pt x="55" y="29"/>
                    <a:pt x="58" y="18"/>
                    <a:pt x="58" y="1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25" y="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4" name="Freeform 545"/>
            <p:cNvSpPr/>
            <p:nvPr/>
          </p:nvSpPr>
          <p:spPr bwMode="auto">
            <a:xfrm>
              <a:off x="8585201" y="152401"/>
              <a:ext cx="271463" cy="250825"/>
            </a:xfrm>
            <a:custGeom>
              <a:avLst/>
              <a:gdLst>
                <a:gd name="T0" fmla="*/ 103 w 126"/>
                <a:gd name="T1" fmla="*/ 14 h 116"/>
                <a:gd name="T2" fmla="*/ 32 w 126"/>
                <a:gd name="T3" fmla="*/ 63 h 116"/>
                <a:gd name="T4" fmla="*/ 3 w 126"/>
                <a:gd name="T5" fmla="*/ 95 h 116"/>
                <a:gd name="T6" fmla="*/ 18 w 126"/>
                <a:gd name="T7" fmla="*/ 111 h 116"/>
                <a:gd name="T8" fmla="*/ 53 w 126"/>
                <a:gd name="T9" fmla="*/ 87 h 116"/>
                <a:gd name="T10" fmla="*/ 110 w 126"/>
                <a:gd name="T11" fmla="*/ 22 h 116"/>
                <a:gd name="T12" fmla="*/ 103 w 126"/>
                <a:gd name="T13" fmla="*/ 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16">
                  <a:moveTo>
                    <a:pt x="103" y="14"/>
                  </a:moveTo>
                  <a:cubicBezTo>
                    <a:pt x="83" y="27"/>
                    <a:pt x="51" y="49"/>
                    <a:pt x="32" y="63"/>
                  </a:cubicBezTo>
                  <a:cubicBezTo>
                    <a:pt x="12" y="76"/>
                    <a:pt x="0" y="91"/>
                    <a:pt x="3" y="95"/>
                  </a:cubicBezTo>
                  <a:cubicBezTo>
                    <a:pt x="7" y="100"/>
                    <a:pt x="14" y="107"/>
                    <a:pt x="18" y="111"/>
                  </a:cubicBezTo>
                  <a:cubicBezTo>
                    <a:pt x="22" y="116"/>
                    <a:pt x="38" y="105"/>
                    <a:pt x="53" y="87"/>
                  </a:cubicBezTo>
                  <a:cubicBezTo>
                    <a:pt x="69" y="69"/>
                    <a:pt x="94" y="40"/>
                    <a:pt x="110" y="22"/>
                  </a:cubicBezTo>
                  <a:cubicBezTo>
                    <a:pt x="126" y="4"/>
                    <a:pt x="122" y="0"/>
                    <a:pt x="10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5" name="Freeform 546"/>
            <p:cNvSpPr/>
            <p:nvPr/>
          </p:nvSpPr>
          <p:spPr bwMode="auto">
            <a:xfrm>
              <a:off x="8564564" y="358776"/>
              <a:ext cx="58738" cy="60325"/>
            </a:xfrm>
            <a:custGeom>
              <a:avLst/>
              <a:gdLst>
                <a:gd name="T0" fmla="*/ 9 w 27"/>
                <a:gd name="T1" fmla="*/ 1 h 28"/>
                <a:gd name="T2" fmla="*/ 4 w 27"/>
                <a:gd name="T3" fmla="*/ 1 h 28"/>
                <a:gd name="T4" fmla="*/ 3 w 27"/>
                <a:gd name="T5" fmla="*/ 5 h 28"/>
                <a:gd name="T6" fmla="*/ 2 w 27"/>
                <a:gd name="T7" fmla="*/ 6 h 28"/>
                <a:gd name="T8" fmla="*/ 1 w 27"/>
                <a:gd name="T9" fmla="*/ 10 h 28"/>
                <a:gd name="T10" fmla="*/ 16 w 27"/>
                <a:gd name="T11" fmla="*/ 26 h 28"/>
                <a:gd name="T12" fmla="*/ 20 w 27"/>
                <a:gd name="T13" fmla="*/ 26 h 28"/>
                <a:gd name="T14" fmla="*/ 21 w 27"/>
                <a:gd name="T15" fmla="*/ 26 h 28"/>
                <a:gd name="T16" fmla="*/ 25 w 27"/>
                <a:gd name="T17" fmla="*/ 24 h 28"/>
                <a:gd name="T18" fmla="*/ 26 w 27"/>
                <a:gd name="T19" fmla="*/ 19 h 28"/>
                <a:gd name="T20" fmla="*/ 9 w 27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8">
                  <a:moveTo>
                    <a:pt x="9" y="1"/>
                  </a:moveTo>
                  <a:cubicBezTo>
                    <a:pt x="8" y="0"/>
                    <a:pt x="6" y="0"/>
                    <a:pt x="4" y="1"/>
                  </a:cubicBezTo>
                  <a:cubicBezTo>
                    <a:pt x="3" y="2"/>
                    <a:pt x="2" y="4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8"/>
                    <a:pt x="19" y="28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4" y="26"/>
                    <a:pt x="25" y="24"/>
                  </a:cubicBezTo>
                  <a:cubicBezTo>
                    <a:pt x="26" y="23"/>
                    <a:pt x="27" y="21"/>
                    <a:pt x="26" y="19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46" name="Freeform 25"/>
          <p:cNvSpPr>
            <a:spLocks noEditPoints="1"/>
          </p:cNvSpPr>
          <p:nvPr/>
        </p:nvSpPr>
        <p:spPr bwMode="auto">
          <a:xfrm>
            <a:off x="6929950" y="2427691"/>
            <a:ext cx="977471" cy="735548"/>
          </a:xfrm>
          <a:custGeom>
            <a:avLst/>
            <a:gdLst>
              <a:gd name="T0" fmla="*/ 679 w 778"/>
              <a:gd name="T1" fmla="*/ 367 h 584"/>
              <a:gd name="T2" fmla="*/ 535 w 778"/>
              <a:gd name="T3" fmla="*/ 146 h 584"/>
              <a:gd name="T4" fmla="*/ 439 w 778"/>
              <a:gd name="T5" fmla="*/ 269 h 584"/>
              <a:gd name="T6" fmla="*/ 391 w 778"/>
              <a:gd name="T7" fmla="*/ 219 h 584"/>
              <a:gd name="T8" fmla="*/ 245 w 778"/>
              <a:gd name="T9" fmla="*/ 389 h 584"/>
              <a:gd name="T10" fmla="*/ 195 w 778"/>
              <a:gd name="T11" fmla="*/ 341 h 584"/>
              <a:gd name="T12" fmla="*/ 97 w 778"/>
              <a:gd name="T13" fmla="*/ 487 h 584"/>
              <a:gd name="T14" fmla="*/ 679 w 778"/>
              <a:gd name="T15" fmla="*/ 487 h 584"/>
              <a:gd name="T16" fmla="*/ 679 w 778"/>
              <a:gd name="T17" fmla="*/ 367 h 584"/>
              <a:gd name="T18" fmla="*/ 730 w 778"/>
              <a:gd name="T19" fmla="*/ 0 h 584"/>
              <a:gd name="T20" fmla="*/ 49 w 778"/>
              <a:gd name="T21" fmla="*/ 0 h 584"/>
              <a:gd name="T22" fmla="*/ 0 w 778"/>
              <a:gd name="T23" fmla="*/ 49 h 584"/>
              <a:gd name="T24" fmla="*/ 0 w 778"/>
              <a:gd name="T25" fmla="*/ 535 h 584"/>
              <a:gd name="T26" fmla="*/ 49 w 778"/>
              <a:gd name="T27" fmla="*/ 584 h 584"/>
              <a:gd name="T28" fmla="*/ 730 w 778"/>
              <a:gd name="T29" fmla="*/ 584 h 584"/>
              <a:gd name="T30" fmla="*/ 778 w 778"/>
              <a:gd name="T31" fmla="*/ 535 h 584"/>
              <a:gd name="T32" fmla="*/ 778 w 778"/>
              <a:gd name="T33" fmla="*/ 49 h 584"/>
              <a:gd name="T34" fmla="*/ 730 w 778"/>
              <a:gd name="T35" fmla="*/ 0 h 584"/>
              <a:gd name="T36" fmla="*/ 706 w 778"/>
              <a:gd name="T37" fmla="*/ 511 h 584"/>
              <a:gd name="T38" fmla="*/ 72 w 778"/>
              <a:gd name="T39" fmla="*/ 511 h 584"/>
              <a:gd name="T40" fmla="*/ 72 w 778"/>
              <a:gd name="T41" fmla="*/ 73 h 584"/>
              <a:gd name="T42" fmla="*/ 706 w 778"/>
              <a:gd name="T43" fmla="*/ 73 h 584"/>
              <a:gd name="T44" fmla="*/ 706 w 778"/>
              <a:gd name="T45" fmla="*/ 511 h 584"/>
              <a:gd name="T46" fmla="*/ 218 w 778"/>
              <a:gd name="T47" fmla="*/ 267 h 584"/>
              <a:gd name="T48" fmla="*/ 291 w 778"/>
              <a:gd name="T49" fmla="*/ 195 h 584"/>
              <a:gd name="T50" fmla="*/ 218 w 778"/>
              <a:gd name="T51" fmla="*/ 122 h 584"/>
              <a:gd name="T52" fmla="*/ 147 w 778"/>
              <a:gd name="T53" fmla="*/ 195 h 584"/>
              <a:gd name="T54" fmla="*/ 218 w 778"/>
              <a:gd name="T55" fmla="*/ 267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78" h="584">
                <a:moveTo>
                  <a:pt x="679" y="367"/>
                </a:moveTo>
                <a:cubicBezTo>
                  <a:pt x="535" y="146"/>
                  <a:pt x="535" y="146"/>
                  <a:pt x="535" y="146"/>
                </a:cubicBezTo>
                <a:cubicBezTo>
                  <a:pt x="439" y="269"/>
                  <a:pt x="439" y="269"/>
                  <a:pt x="439" y="269"/>
                </a:cubicBezTo>
                <a:cubicBezTo>
                  <a:pt x="391" y="219"/>
                  <a:pt x="391" y="219"/>
                  <a:pt x="391" y="219"/>
                </a:cubicBezTo>
                <a:cubicBezTo>
                  <a:pt x="245" y="389"/>
                  <a:pt x="245" y="389"/>
                  <a:pt x="245" y="389"/>
                </a:cubicBezTo>
                <a:cubicBezTo>
                  <a:pt x="195" y="341"/>
                  <a:pt x="195" y="341"/>
                  <a:pt x="195" y="341"/>
                </a:cubicBezTo>
                <a:cubicBezTo>
                  <a:pt x="97" y="487"/>
                  <a:pt x="97" y="487"/>
                  <a:pt x="97" y="487"/>
                </a:cubicBezTo>
                <a:cubicBezTo>
                  <a:pt x="679" y="487"/>
                  <a:pt x="679" y="487"/>
                  <a:pt x="679" y="487"/>
                </a:cubicBezTo>
                <a:lnTo>
                  <a:pt x="679" y="367"/>
                </a:lnTo>
                <a:close/>
                <a:moveTo>
                  <a:pt x="730" y="0"/>
                </a:moveTo>
                <a:cubicBezTo>
                  <a:pt x="49" y="0"/>
                  <a:pt x="49" y="0"/>
                  <a:pt x="49" y="0"/>
                </a:cubicBezTo>
                <a:cubicBezTo>
                  <a:pt x="19" y="0"/>
                  <a:pt x="0" y="19"/>
                  <a:pt x="0" y="49"/>
                </a:cubicBezTo>
                <a:cubicBezTo>
                  <a:pt x="0" y="535"/>
                  <a:pt x="0" y="535"/>
                  <a:pt x="0" y="535"/>
                </a:cubicBezTo>
                <a:cubicBezTo>
                  <a:pt x="0" y="560"/>
                  <a:pt x="24" y="584"/>
                  <a:pt x="49" y="584"/>
                </a:cubicBezTo>
                <a:cubicBezTo>
                  <a:pt x="730" y="584"/>
                  <a:pt x="730" y="584"/>
                  <a:pt x="730" y="584"/>
                </a:cubicBezTo>
                <a:cubicBezTo>
                  <a:pt x="754" y="584"/>
                  <a:pt x="778" y="558"/>
                  <a:pt x="778" y="535"/>
                </a:cubicBezTo>
                <a:cubicBezTo>
                  <a:pt x="778" y="49"/>
                  <a:pt x="778" y="49"/>
                  <a:pt x="778" y="49"/>
                </a:cubicBezTo>
                <a:cubicBezTo>
                  <a:pt x="778" y="24"/>
                  <a:pt x="753" y="0"/>
                  <a:pt x="730" y="0"/>
                </a:cubicBezTo>
                <a:close/>
                <a:moveTo>
                  <a:pt x="706" y="511"/>
                </a:moveTo>
                <a:cubicBezTo>
                  <a:pt x="72" y="511"/>
                  <a:pt x="72" y="511"/>
                  <a:pt x="72" y="511"/>
                </a:cubicBezTo>
                <a:cubicBezTo>
                  <a:pt x="72" y="73"/>
                  <a:pt x="72" y="73"/>
                  <a:pt x="72" y="73"/>
                </a:cubicBezTo>
                <a:cubicBezTo>
                  <a:pt x="706" y="73"/>
                  <a:pt x="706" y="73"/>
                  <a:pt x="706" y="73"/>
                </a:cubicBezTo>
                <a:lnTo>
                  <a:pt x="706" y="511"/>
                </a:lnTo>
                <a:close/>
                <a:moveTo>
                  <a:pt x="218" y="267"/>
                </a:moveTo>
                <a:cubicBezTo>
                  <a:pt x="258" y="267"/>
                  <a:pt x="291" y="235"/>
                  <a:pt x="291" y="195"/>
                </a:cubicBezTo>
                <a:cubicBezTo>
                  <a:pt x="291" y="156"/>
                  <a:pt x="258" y="122"/>
                  <a:pt x="218" y="122"/>
                </a:cubicBezTo>
                <a:cubicBezTo>
                  <a:pt x="179" y="122"/>
                  <a:pt x="147" y="156"/>
                  <a:pt x="147" y="195"/>
                </a:cubicBezTo>
                <a:cubicBezTo>
                  <a:pt x="147" y="235"/>
                  <a:pt x="179" y="267"/>
                  <a:pt x="218" y="2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64480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/>
      <p:bldP spid="12" grpId="0"/>
      <p:bldP spid="13" grpId="0" animBg="1"/>
      <p:bldP spid="15" grpId="0"/>
      <p:bldP spid="16" grpId="0"/>
      <p:bldP spid="17" grpId="0" animBg="1"/>
      <p:bldP spid="19" grpId="0"/>
      <p:bldP spid="20" grpId="0"/>
      <p:bldP spid="21" grpId="0" animBg="1"/>
      <p:bldP spid="23" grpId="0"/>
      <p:bldP spid="24" grpId="0"/>
      <p:bldP spid="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下一季度目标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MH_Other_1"/>
          <p:cNvSpPr/>
          <p:nvPr/>
        </p:nvSpPr>
        <p:spPr>
          <a:xfrm rot="21600000">
            <a:off x="5956593" y="1910379"/>
            <a:ext cx="925532" cy="925532"/>
          </a:xfrm>
          <a:custGeom>
            <a:avLst/>
            <a:gdLst>
              <a:gd name="connsiteX0" fmla="*/ 465960 w 925532"/>
              <a:gd name="connsiteY0" fmla="*/ 182093 h 925532"/>
              <a:gd name="connsiteX1" fmla="*/ 830144 w 925532"/>
              <a:gd name="connsiteY1" fmla="*/ 182133 h 925532"/>
              <a:gd name="connsiteX2" fmla="*/ 875777 w 925532"/>
              <a:gd name="connsiteY2" fmla="*/ 253776 h 925532"/>
              <a:gd name="connsiteX3" fmla="*/ 869008 w 925532"/>
              <a:gd name="connsiteY3" fmla="*/ 684569 h 925532"/>
              <a:gd name="connsiteX4" fmla="*/ 839619 w 925532"/>
              <a:gd name="connsiteY4" fmla="*/ 727326 h 925532"/>
              <a:gd name="connsiteX5" fmla="*/ 465897 w 925532"/>
              <a:gd name="connsiteY5" fmla="*/ 727284 h 925532"/>
              <a:gd name="connsiteX6" fmla="*/ 273152 w 925532"/>
              <a:gd name="connsiteY6" fmla="*/ 647422 h 925532"/>
              <a:gd name="connsiteX7" fmla="*/ 193333 w 925532"/>
              <a:gd name="connsiteY7" fmla="*/ 454656 h 925532"/>
              <a:gd name="connsiteX8" fmla="*/ 465960 w 925532"/>
              <a:gd name="connsiteY8" fmla="*/ 182093 h 925532"/>
              <a:gd name="connsiteX9" fmla="*/ 424515 w 925532"/>
              <a:gd name="connsiteY9" fmla="*/ 1594 h 925532"/>
              <a:gd name="connsiteX10" fmla="*/ 761817 w 925532"/>
              <a:gd name="connsiteY10" fmla="*/ 109621 h 925532"/>
              <a:gd name="connsiteX11" fmla="*/ 813561 w 925532"/>
              <a:gd name="connsiteY11" fmla="*/ 163229 h 925532"/>
              <a:gd name="connsiteX12" fmla="*/ 461530 w 925532"/>
              <a:gd name="connsiteY12" fmla="*/ 163189 h 925532"/>
              <a:gd name="connsiteX13" fmla="*/ 170000 w 925532"/>
              <a:gd name="connsiteY13" fmla="*/ 454653 h 925532"/>
              <a:gd name="connsiteX14" fmla="*/ 169998 w 925532"/>
              <a:gd name="connsiteY14" fmla="*/ 454653 h 925532"/>
              <a:gd name="connsiteX15" fmla="*/ 461463 w 925532"/>
              <a:gd name="connsiteY15" fmla="*/ 746184 h 925532"/>
              <a:gd name="connsiteX16" fmla="*/ 826629 w 925532"/>
              <a:gd name="connsiteY16" fmla="*/ 746226 h 925532"/>
              <a:gd name="connsiteX17" fmla="*/ 815913 w 925532"/>
              <a:gd name="connsiteY17" fmla="*/ 761817 h 925532"/>
              <a:gd name="connsiteX18" fmla="*/ 163717 w 925532"/>
              <a:gd name="connsiteY18" fmla="*/ 815913 h 925532"/>
              <a:gd name="connsiteX19" fmla="*/ 109620 w 925532"/>
              <a:gd name="connsiteY19" fmla="*/ 163717 h 925532"/>
              <a:gd name="connsiteX20" fmla="*/ 424515 w 925532"/>
              <a:gd name="connsiteY20" fmla="*/ 1594 h 92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25532" h="925532">
                <a:moveTo>
                  <a:pt x="465960" y="182093"/>
                </a:moveTo>
                <a:lnTo>
                  <a:pt x="830144" y="182133"/>
                </a:lnTo>
                <a:lnTo>
                  <a:pt x="875777" y="253776"/>
                </a:lnTo>
                <a:cubicBezTo>
                  <a:pt x="943569" y="387894"/>
                  <a:pt x="942824" y="549707"/>
                  <a:pt x="869008" y="684569"/>
                </a:cubicBezTo>
                <a:lnTo>
                  <a:pt x="839619" y="727326"/>
                </a:lnTo>
                <a:lnTo>
                  <a:pt x="465897" y="727284"/>
                </a:lnTo>
                <a:cubicBezTo>
                  <a:pt x="390622" y="727276"/>
                  <a:pt x="322477" y="696757"/>
                  <a:pt x="273152" y="647422"/>
                </a:cubicBezTo>
                <a:cubicBezTo>
                  <a:pt x="223827" y="598085"/>
                  <a:pt x="193324" y="529933"/>
                  <a:pt x="193333" y="454656"/>
                </a:cubicBezTo>
                <a:cubicBezTo>
                  <a:pt x="193349" y="304105"/>
                  <a:pt x="315409" y="182074"/>
                  <a:pt x="465960" y="182093"/>
                </a:cubicBezTo>
                <a:close/>
                <a:moveTo>
                  <a:pt x="424515" y="1594"/>
                </a:moveTo>
                <a:cubicBezTo>
                  <a:pt x="542539" y="-8195"/>
                  <a:pt x="664298" y="27040"/>
                  <a:pt x="761817" y="109621"/>
                </a:cubicBezTo>
                <a:lnTo>
                  <a:pt x="813561" y="163229"/>
                </a:lnTo>
                <a:lnTo>
                  <a:pt x="461530" y="163189"/>
                </a:lnTo>
                <a:cubicBezTo>
                  <a:pt x="300541" y="163170"/>
                  <a:pt x="170017" y="293663"/>
                  <a:pt x="170000" y="454653"/>
                </a:cubicBezTo>
                <a:lnTo>
                  <a:pt x="169998" y="454653"/>
                </a:lnTo>
                <a:cubicBezTo>
                  <a:pt x="169980" y="615642"/>
                  <a:pt x="300473" y="746166"/>
                  <a:pt x="461463" y="746184"/>
                </a:cubicBezTo>
                <a:lnTo>
                  <a:pt x="826629" y="746226"/>
                </a:lnTo>
                <a:lnTo>
                  <a:pt x="815913" y="761817"/>
                </a:lnTo>
                <a:cubicBezTo>
                  <a:pt x="650752" y="956855"/>
                  <a:pt x="358754" y="981074"/>
                  <a:pt x="163717" y="815913"/>
                </a:cubicBezTo>
                <a:cubicBezTo>
                  <a:pt x="-31321" y="650751"/>
                  <a:pt x="-55542" y="358754"/>
                  <a:pt x="109620" y="163717"/>
                </a:cubicBezTo>
                <a:cubicBezTo>
                  <a:pt x="192199" y="66197"/>
                  <a:pt x="306491" y="11383"/>
                  <a:pt x="424515" y="1594"/>
                </a:cubicBezTo>
                <a:close/>
              </a:path>
            </a:pathLst>
          </a:custGeom>
          <a:solidFill>
            <a:srgbClr val="7BC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A</a:t>
            </a:r>
            <a:endParaRPr lang="zh-CN" altLang="en-US" sz="3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MH_SubTitle_1"/>
          <p:cNvSpPr/>
          <p:nvPr/>
        </p:nvSpPr>
        <p:spPr>
          <a:xfrm rot="21600000">
            <a:off x="6770280" y="1315554"/>
            <a:ext cx="1985123" cy="781519"/>
          </a:xfrm>
          <a:custGeom>
            <a:avLst/>
            <a:gdLst>
              <a:gd name="connsiteX0" fmla="*/ 1595507 w 1985123"/>
              <a:gd name="connsiteY0" fmla="*/ 2 h 781519"/>
              <a:gd name="connsiteX1" fmla="*/ 1977044 w 1985123"/>
              <a:gd name="connsiteY1" fmla="*/ 309683 h 781519"/>
              <a:gd name="connsiteX2" fmla="*/ 1985123 w 1985123"/>
              <a:gd name="connsiteY2" fmla="*/ 388052 h 781519"/>
              <a:gd name="connsiteX3" fmla="*/ 1977407 w 1985123"/>
              <a:gd name="connsiteY3" fmla="*/ 466453 h 781519"/>
              <a:gd name="connsiteX4" fmla="*/ 1597281 w 1985123"/>
              <a:gd name="connsiteY4" fmla="*/ 777875 h 781519"/>
              <a:gd name="connsiteX5" fmla="*/ 1475 w 1985123"/>
              <a:gd name="connsiteY5" fmla="*/ 781519 h 781519"/>
              <a:gd name="connsiteX6" fmla="*/ 0 w 1985123"/>
              <a:gd name="connsiteY6" fmla="*/ 756307 h 781519"/>
              <a:gd name="connsiteX7" fmla="*/ 1591310 w 1985123"/>
              <a:gd name="connsiteY7" fmla="*/ 752673 h 781519"/>
              <a:gd name="connsiteX8" fmla="*/ 1954009 w 1985123"/>
              <a:gd name="connsiteY8" fmla="*/ 388121 h 781519"/>
              <a:gd name="connsiteX9" fmla="*/ 1589653 w 1985123"/>
              <a:gd name="connsiteY9" fmla="*/ 25233 h 781519"/>
              <a:gd name="connsiteX10" fmla="*/ 436077 w 1985123"/>
              <a:gd name="connsiteY10" fmla="*/ 27871 h 781519"/>
              <a:gd name="connsiteX11" fmla="*/ 419937 w 1985123"/>
              <a:gd name="connsiteY11" fmla="*/ 2688 h 781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5123" h="781519">
                <a:moveTo>
                  <a:pt x="1595507" y="2"/>
                </a:moveTo>
                <a:cubicBezTo>
                  <a:pt x="1783358" y="-425"/>
                  <a:pt x="1940394" y="132536"/>
                  <a:pt x="1977044" y="309683"/>
                </a:cubicBezTo>
                <a:lnTo>
                  <a:pt x="1985123" y="388052"/>
                </a:lnTo>
                <a:lnTo>
                  <a:pt x="1977407" y="466453"/>
                </a:lnTo>
                <a:cubicBezTo>
                  <a:pt x="1941567" y="643770"/>
                  <a:pt x="1785137" y="777446"/>
                  <a:pt x="1597281" y="777875"/>
                </a:cubicBezTo>
                <a:lnTo>
                  <a:pt x="1475" y="781519"/>
                </a:lnTo>
                <a:lnTo>
                  <a:pt x="0" y="756307"/>
                </a:lnTo>
                <a:lnTo>
                  <a:pt x="1591310" y="752673"/>
                </a:lnTo>
                <a:cubicBezTo>
                  <a:pt x="1792084" y="752214"/>
                  <a:pt x="1954466" y="588998"/>
                  <a:pt x="1954009" y="388121"/>
                </a:cubicBezTo>
                <a:cubicBezTo>
                  <a:pt x="1953549" y="187245"/>
                  <a:pt x="1790419" y="24779"/>
                  <a:pt x="1589653" y="25233"/>
                </a:cubicBezTo>
                <a:lnTo>
                  <a:pt x="436077" y="27871"/>
                </a:lnTo>
                <a:lnTo>
                  <a:pt x="419937" y="268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7BC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1" name="MH_Other_2"/>
          <p:cNvSpPr/>
          <p:nvPr/>
        </p:nvSpPr>
        <p:spPr>
          <a:xfrm rot="21600000">
            <a:off x="5305676" y="2902761"/>
            <a:ext cx="939491" cy="939212"/>
          </a:xfrm>
          <a:custGeom>
            <a:avLst/>
            <a:gdLst>
              <a:gd name="connsiteX0" fmla="*/ 465381 w 939490"/>
              <a:gd name="connsiteY0" fmla="*/ 184805 h 939212"/>
              <a:gd name="connsiteX1" fmla="*/ 743208 w 939490"/>
              <a:gd name="connsiteY1" fmla="*/ 459787 h 939212"/>
              <a:gd name="connsiteX2" fmla="*/ 662956 w 939490"/>
              <a:gd name="connsiteY2" fmla="*/ 655865 h 939212"/>
              <a:gd name="connsiteX3" fmla="*/ 467626 w 939490"/>
              <a:gd name="connsiteY3" fmla="*/ 738049 h 939212"/>
              <a:gd name="connsiteX4" fmla="*/ 88269 w 939490"/>
              <a:gd name="connsiteY4" fmla="*/ 740294 h 939212"/>
              <a:gd name="connsiteX5" fmla="*/ 58269 w 939490"/>
              <a:gd name="connsiteY5" fmla="*/ 697082 h 939212"/>
              <a:gd name="connsiteX6" fmla="*/ 49670 w 939490"/>
              <a:gd name="connsiteY6" fmla="*/ 259967 h 939212"/>
              <a:gd name="connsiteX7" fmla="*/ 95706 w 939490"/>
              <a:gd name="connsiteY7" fmla="*/ 186994 h 939212"/>
              <a:gd name="connsiteX8" fmla="*/ 506729 w 939490"/>
              <a:gd name="connsiteY8" fmla="*/ 1398 h 939212"/>
              <a:gd name="connsiteX9" fmla="*/ 827022 w 939490"/>
              <a:gd name="connsiteY9" fmla="*/ 164053 h 939212"/>
              <a:gd name="connsiteX10" fmla="*/ 774717 w 939490"/>
              <a:gd name="connsiteY10" fmla="*/ 826202 h 939212"/>
              <a:gd name="connsiteX11" fmla="*/ 112472 w 939490"/>
              <a:gd name="connsiteY11" fmla="*/ 775154 h 939212"/>
              <a:gd name="connsiteX12" fmla="*/ 101532 w 939490"/>
              <a:gd name="connsiteY12" fmla="*/ 759396 h 939212"/>
              <a:gd name="connsiteX13" fmla="*/ 472204 w 939490"/>
              <a:gd name="connsiteY13" fmla="*/ 757201 h 939212"/>
              <a:gd name="connsiteX14" fmla="*/ 766895 w 939490"/>
              <a:gd name="connsiteY14" fmla="*/ 459645 h 939212"/>
              <a:gd name="connsiteX15" fmla="*/ 766890 w 939490"/>
              <a:gd name="connsiteY15" fmla="*/ 459645 h 939212"/>
              <a:gd name="connsiteX16" fmla="*/ 469801 w 939490"/>
              <a:gd name="connsiteY16" fmla="*/ 165595 h 939212"/>
              <a:gd name="connsiteX17" fmla="*/ 112464 w 939490"/>
              <a:gd name="connsiteY17" fmla="*/ 167716 h 939212"/>
              <a:gd name="connsiteX18" fmla="*/ 164777 w 939490"/>
              <a:gd name="connsiteY18" fmla="*/ 113007 h 939212"/>
              <a:gd name="connsiteX19" fmla="*/ 506729 w 939490"/>
              <a:gd name="connsiteY19" fmla="*/ 1398 h 93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39490" h="939212">
                <a:moveTo>
                  <a:pt x="465381" y="184805"/>
                </a:moveTo>
                <a:cubicBezTo>
                  <a:pt x="618201" y="183897"/>
                  <a:pt x="742589" y="307012"/>
                  <a:pt x="743208" y="459787"/>
                </a:cubicBezTo>
                <a:cubicBezTo>
                  <a:pt x="743517" y="536173"/>
                  <a:pt x="712828" y="605512"/>
                  <a:pt x="662956" y="655865"/>
                </a:cubicBezTo>
                <a:cubicBezTo>
                  <a:pt x="613089" y="706219"/>
                  <a:pt x="544034" y="737596"/>
                  <a:pt x="467626" y="738049"/>
                </a:cubicBezTo>
                <a:lnTo>
                  <a:pt x="88269" y="740294"/>
                </a:lnTo>
                <a:lnTo>
                  <a:pt x="58269" y="697082"/>
                </a:lnTo>
                <a:cubicBezTo>
                  <a:pt x="-17200" y="560663"/>
                  <a:pt x="-18605" y="396466"/>
                  <a:pt x="49670" y="259967"/>
                </a:cubicBezTo>
                <a:lnTo>
                  <a:pt x="95706" y="186994"/>
                </a:lnTo>
                <a:close/>
                <a:moveTo>
                  <a:pt x="506729" y="1398"/>
                </a:moveTo>
                <a:cubicBezTo>
                  <a:pt x="626572" y="10630"/>
                  <a:pt x="742804" y="65583"/>
                  <a:pt x="827022" y="164053"/>
                </a:cubicBezTo>
                <a:cubicBezTo>
                  <a:pt x="995450" y="360996"/>
                  <a:pt x="972033" y="657448"/>
                  <a:pt x="774717" y="826202"/>
                </a:cubicBezTo>
                <a:cubicBezTo>
                  <a:pt x="577401" y="994954"/>
                  <a:pt x="280902" y="972100"/>
                  <a:pt x="112472" y="775154"/>
                </a:cubicBezTo>
                <a:lnTo>
                  <a:pt x="101532" y="759396"/>
                </a:lnTo>
                <a:lnTo>
                  <a:pt x="472204" y="757201"/>
                </a:lnTo>
                <a:cubicBezTo>
                  <a:pt x="635618" y="756233"/>
                  <a:pt x="767559" y="623010"/>
                  <a:pt x="766895" y="459645"/>
                </a:cubicBezTo>
                <a:lnTo>
                  <a:pt x="766890" y="459645"/>
                </a:lnTo>
                <a:cubicBezTo>
                  <a:pt x="766232" y="296278"/>
                  <a:pt x="633221" y="164629"/>
                  <a:pt x="469801" y="165595"/>
                </a:cubicBezTo>
                <a:lnTo>
                  <a:pt x="112464" y="167716"/>
                </a:lnTo>
                <a:lnTo>
                  <a:pt x="164777" y="113007"/>
                </a:lnTo>
                <a:cubicBezTo>
                  <a:pt x="263432" y="28632"/>
                  <a:pt x="386884" y="-7840"/>
                  <a:pt x="506729" y="1398"/>
                </a:cubicBezTo>
                <a:close/>
              </a:path>
            </a:pathLst>
          </a:custGeom>
          <a:solidFill>
            <a:srgbClr val="406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B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MH_SubTitle_2"/>
          <p:cNvSpPr/>
          <p:nvPr/>
        </p:nvSpPr>
        <p:spPr>
          <a:xfrm rot="21600000">
            <a:off x="3400682" y="2307293"/>
            <a:ext cx="2018487" cy="791835"/>
          </a:xfrm>
          <a:custGeom>
            <a:avLst/>
            <a:gdLst>
              <a:gd name="connsiteX0" fmla="*/ 1588141 w 2018486"/>
              <a:gd name="connsiteY0" fmla="*/ 0 h 791835"/>
              <a:gd name="connsiteX1" fmla="*/ 1571877 w 2018486"/>
              <a:gd name="connsiteY1" fmla="*/ 25609 h 791835"/>
              <a:gd name="connsiteX2" fmla="*/ 399963 w 2018486"/>
              <a:gd name="connsiteY2" fmla="*/ 28650 h 791835"/>
              <a:gd name="connsiteX3" fmla="*/ 31615 w 2018486"/>
              <a:gd name="connsiteY3" fmla="*/ 398407 h 791835"/>
              <a:gd name="connsiteX4" fmla="*/ 401876 w 2018486"/>
              <a:gd name="connsiteY4" fmla="*/ 766249 h 791835"/>
              <a:gd name="connsiteX5" fmla="*/ 2018486 w 2018486"/>
              <a:gd name="connsiteY5" fmla="*/ 762051 h 791835"/>
              <a:gd name="connsiteX6" fmla="*/ 2017111 w 2018486"/>
              <a:gd name="connsiteY6" fmla="*/ 787629 h 791835"/>
              <a:gd name="connsiteX7" fmla="*/ 395935 w 2018486"/>
              <a:gd name="connsiteY7" fmla="*/ 791834 h 791835"/>
              <a:gd name="connsiteX8" fmla="*/ 2 w 2018486"/>
              <a:gd name="connsiteY8" fmla="*/ 398485 h 791835"/>
              <a:gd name="connsiteX9" fmla="*/ 393892 w 2018486"/>
              <a:gd name="connsiteY9" fmla="*/ 3093 h 79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8486" h="791835">
                <a:moveTo>
                  <a:pt x="1588141" y="0"/>
                </a:moveTo>
                <a:lnTo>
                  <a:pt x="1571877" y="25609"/>
                </a:lnTo>
                <a:lnTo>
                  <a:pt x="399963" y="28650"/>
                </a:lnTo>
                <a:cubicBezTo>
                  <a:pt x="196003" y="29178"/>
                  <a:pt x="31089" y="194721"/>
                  <a:pt x="31615" y="398407"/>
                </a:cubicBezTo>
                <a:cubicBezTo>
                  <a:pt x="32144" y="602086"/>
                  <a:pt x="197915" y="766778"/>
                  <a:pt x="401876" y="766249"/>
                </a:cubicBezTo>
                <a:lnTo>
                  <a:pt x="2018486" y="762051"/>
                </a:lnTo>
                <a:lnTo>
                  <a:pt x="2017111" y="787629"/>
                </a:lnTo>
                <a:lnTo>
                  <a:pt x="395935" y="791834"/>
                </a:lnTo>
                <a:cubicBezTo>
                  <a:pt x="177835" y="792399"/>
                  <a:pt x="566" y="616292"/>
                  <a:pt x="2" y="398485"/>
                </a:cubicBezTo>
                <a:cubicBezTo>
                  <a:pt x="-563" y="180681"/>
                  <a:pt x="175787" y="3659"/>
                  <a:pt x="393892" y="3093"/>
                </a:cubicBezTo>
                <a:close/>
              </a:path>
            </a:pathLst>
          </a:custGeom>
          <a:solidFill>
            <a:srgbClr val="406BB3"/>
          </a:solidFill>
          <a:ln>
            <a:solidFill>
              <a:srgbClr val="406B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3" name="MH_Other_1"/>
          <p:cNvSpPr/>
          <p:nvPr/>
        </p:nvSpPr>
        <p:spPr>
          <a:xfrm rot="21600000">
            <a:off x="5956601" y="3920153"/>
            <a:ext cx="925531" cy="925535"/>
          </a:xfrm>
          <a:custGeom>
            <a:avLst/>
            <a:gdLst>
              <a:gd name="connsiteX0" fmla="*/ 465963 w 925531"/>
              <a:gd name="connsiteY0" fmla="*/ 182094 h 925534"/>
              <a:gd name="connsiteX1" fmla="*/ 830139 w 925531"/>
              <a:gd name="connsiteY1" fmla="*/ 182133 h 925534"/>
              <a:gd name="connsiteX2" fmla="*/ 875778 w 925531"/>
              <a:gd name="connsiteY2" fmla="*/ 253776 h 925534"/>
              <a:gd name="connsiteX3" fmla="*/ 869005 w 925531"/>
              <a:gd name="connsiteY3" fmla="*/ 684570 h 925534"/>
              <a:gd name="connsiteX4" fmla="*/ 839616 w 925531"/>
              <a:gd name="connsiteY4" fmla="*/ 727327 h 925534"/>
              <a:gd name="connsiteX5" fmla="*/ 465895 w 925531"/>
              <a:gd name="connsiteY5" fmla="*/ 727286 h 925534"/>
              <a:gd name="connsiteX6" fmla="*/ 273154 w 925531"/>
              <a:gd name="connsiteY6" fmla="*/ 647424 h 925534"/>
              <a:gd name="connsiteX7" fmla="*/ 193337 w 925531"/>
              <a:gd name="connsiteY7" fmla="*/ 454658 h 925534"/>
              <a:gd name="connsiteX8" fmla="*/ 465963 w 925531"/>
              <a:gd name="connsiteY8" fmla="*/ 182094 h 925534"/>
              <a:gd name="connsiteX9" fmla="*/ 424518 w 925531"/>
              <a:gd name="connsiteY9" fmla="*/ 1594 h 925534"/>
              <a:gd name="connsiteX10" fmla="*/ 761817 w 925531"/>
              <a:gd name="connsiteY10" fmla="*/ 109623 h 925534"/>
              <a:gd name="connsiteX11" fmla="*/ 813559 w 925531"/>
              <a:gd name="connsiteY11" fmla="*/ 163236 h 925534"/>
              <a:gd name="connsiteX12" fmla="*/ 461529 w 925531"/>
              <a:gd name="connsiteY12" fmla="*/ 163190 h 925534"/>
              <a:gd name="connsiteX13" fmla="*/ 175930 w 925531"/>
              <a:gd name="connsiteY13" fmla="*/ 395908 h 925534"/>
              <a:gd name="connsiteX14" fmla="*/ 169999 w 925531"/>
              <a:gd name="connsiteY14" fmla="*/ 454657 h 925534"/>
              <a:gd name="connsiteX15" fmla="*/ 175915 w 925531"/>
              <a:gd name="connsiteY15" fmla="*/ 513405 h 925534"/>
              <a:gd name="connsiteX16" fmla="*/ 461462 w 925531"/>
              <a:gd name="connsiteY16" fmla="*/ 746186 h 925534"/>
              <a:gd name="connsiteX17" fmla="*/ 826631 w 925531"/>
              <a:gd name="connsiteY17" fmla="*/ 746228 h 925534"/>
              <a:gd name="connsiteX18" fmla="*/ 815914 w 925531"/>
              <a:gd name="connsiteY18" fmla="*/ 761820 h 925534"/>
              <a:gd name="connsiteX19" fmla="*/ 163716 w 925531"/>
              <a:gd name="connsiteY19" fmla="*/ 815914 h 925534"/>
              <a:gd name="connsiteX20" fmla="*/ 109622 w 925531"/>
              <a:gd name="connsiteY20" fmla="*/ 163718 h 925534"/>
              <a:gd name="connsiteX21" fmla="*/ 424518 w 925531"/>
              <a:gd name="connsiteY21" fmla="*/ 1594 h 92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5531" h="925534">
                <a:moveTo>
                  <a:pt x="465963" y="182094"/>
                </a:moveTo>
                <a:lnTo>
                  <a:pt x="830139" y="182133"/>
                </a:lnTo>
                <a:lnTo>
                  <a:pt x="875778" y="253776"/>
                </a:lnTo>
                <a:cubicBezTo>
                  <a:pt x="943567" y="387894"/>
                  <a:pt x="942824" y="549710"/>
                  <a:pt x="869005" y="684570"/>
                </a:cubicBezTo>
                <a:lnTo>
                  <a:pt x="839616" y="727327"/>
                </a:lnTo>
                <a:lnTo>
                  <a:pt x="465895" y="727286"/>
                </a:lnTo>
                <a:cubicBezTo>
                  <a:pt x="390625" y="727274"/>
                  <a:pt x="322477" y="696761"/>
                  <a:pt x="273154" y="647424"/>
                </a:cubicBezTo>
                <a:cubicBezTo>
                  <a:pt x="223826" y="598089"/>
                  <a:pt x="193330" y="529935"/>
                  <a:pt x="193337" y="454658"/>
                </a:cubicBezTo>
                <a:cubicBezTo>
                  <a:pt x="193351" y="304107"/>
                  <a:pt x="315408" y="182074"/>
                  <a:pt x="465963" y="182094"/>
                </a:cubicBezTo>
                <a:close/>
                <a:moveTo>
                  <a:pt x="424518" y="1594"/>
                </a:moveTo>
                <a:cubicBezTo>
                  <a:pt x="542537" y="-8195"/>
                  <a:pt x="664302" y="27044"/>
                  <a:pt x="761817" y="109623"/>
                </a:cubicBezTo>
                <a:lnTo>
                  <a:pt x="813559" y="163236"/>
                </a:lnTo>
                <a:lnTo>
                  <a:pt x="461529" y="163190"/>
                </a:lnTo>
                <a:cubicBezTo>
                  <a:pt x="320663" y="163174"/>
                  <a:pt x="203120" y="263079"/>
                  <a:pt x="175930" y="395908"/>
                </a:cubicBezTo>
                <a:lnTo>
                  <a:pt x="169999" y="454657"/>
                </a:lnTo>
                <a:lnTo>
                  <a:pt x="175915" y="513405"/>
                </a:lnTo>
                <a:cubicBezTo>
                  <a:pt x="203079" y="646238"/>
                  <a:pt x="320594" y="746169"/>
                  <a:pt x="461462" y="746186"/>
                </a:cubicBezTo>
                <a:lnTo>
                  <a:pt x="826631" y="746228"/>
                </a:lnTo>
                <a:lnTo>
                  <a:pt x="815914" y="761820"/>
                </a:lnTo>
                <a:cubicBezTo>
                  <a:pt x="650754" y="956858"/>
                  <a:pt x="358752" y="981075"/>
                  <a:pt x="163716" y="815914"/>
                </a:cubicBezTo>
                <a:cubicBezTo>
                  <a:pt x="-31321" y="650753"/>
                  <a:pt x="-55541" y="358757"/>
                  <a:pt x="109622" y="163718"/>
                </a:cubicBezTo>
                <a:cubicBezTo>
                  <a:pt x="192200" y="66201"/>
                  <a:pt x="306492" y="11384"/>
                  <a:pt x="424518" y="1594"/>
                </a:cubicBezTo>
                <a:close/>
              </a:path>
            </a:pathLst>
          </a:custGeom>
          <a:solidFill>
            <a:srgbClr val="7BC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C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MH_SubTitle_1"/>
          <p:cNvSpPr/>
          <p:nvPr/>
        </p:nvSpPr>
        <p:spPr>
          <a:xfrm rot="21600000">
            <a:off x="6770285" y="3325335"/>
            <a:ext cx="1985123" cy="781524"/>
          </a:xfrm>
          <a:custGeom>
            <a:avLst/>
            <a:gdLst>
              <a:gd name="connsiteX0" fmla="*/ 1595504 w 1985123"/>
              <a:gd name="connsiteY0" fmla="*/ 2 h 781524"/>
              <a:gd name="connsiteX1" fmla="*/ 1977046 w 1985123"/>
              <a:gd name="connsiteY1" fmla="*/ 309685 h 781524"/>
              <a:gd name="connsiteX2" fmla="*/ 1985123 w 1985123"/>
              <a:gd name="connsiteY2" fmla="*/ 388052 h 781524"/>
              <a:gd name="connsiteX3" fmla="*/ 1977406 w 1985123"/>
              <a:gd name="connsiteY3" fmla="*/ 466450 h 781524"/>
              <a:gd name="connsiteX4" fmla="*/ 1597279 w 1985123"/>
              <a:gd name="connsiteY4" fmla="*/ 777880 h 781524"/>
              <a:gd name="connsiteX5" fmla="*/ 1472 w 1985123"/>
              <a:gd name="connsiteY5" fmla="*/ 781524 h 781524"/>
              <a:gd name="connsiteX6" fmla="*/ 0 w 1985123"/>
              <a:gd name="connsiteY6" fmla="*/ 756303 h 781524"/>
              <a:gd name="connsiteX7" fmla="*/ 1591309 w 1985123"/>
              <a:gd name="connsiteY7" fmla="*/ 752675 h 781524"/>
              <a:gd name="connsiteX8" fmla="*/ 1954004 w 1985123"/>
              <a:gd name="connsiteY8" fmla="*/ 388124 h 781524"/>
              <a:gd name="connsiteX9" fmla="*/ 1589647 w 1985123"/>
              <a:gd name="connsiteY9" fmla="*/ 25236 h 781524"/>
              <a:gd name="connsiteX10" fmla="*/ 436072 w 1985123"/>
              <a:gd name="connsiteY10" fmla="*/ 27875 h 781524"/>
              <a:gd name="connsiteX11" fmla="*/ 419935 w 1985123"/>
              <a:gd name="connsiteY11" fmla="*/ 2689 h 781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5123" h="781524">
                <a:moveTo>
                  <a:pt x="1595504" y="2"/>
                </a:moveTo>
                <a:cubicBezTo>
                  <a:pt x="1783354" y="-425"/>
                  <a:pt x="1940392" y="132538"/>
                  <a:pt x="1977046" y="309685"/>
                </a:cubicBezTo>
                <a:lnTo>
                  <a:pt x="1985123" y="388052"/>
                </a:lnTo>
                <a:lnTo>
                  <a:pt x="1977406" y="466450"/>
                </a:lnTo>
                <a:cubicBezTo>
                  <a:pt x="1941563" y="643769"/>
                  <a:pt x="1785133" y="777446"/>
                  <a:pt x="1597279" y="777880"/>
                </a:cubicBezTo>
                <a:lnTo>
                  <a:pt x="1472" y="781524"/>
                </a:lnTo>
                <a:lnTo>
                  <a:pt x="0" y="756303"/>
                </a:lnTo>
                <a:lnTo>
                  <a:pt x="1591309" y="752675"/>
                </a:lnTo>
                <a:cubicBezTo>
                  <a:pt x="1792080" y="752212"/>
                  <a:pt x="1954467" y="589003"/>
                  <a:pt x="1954004" y="388124"/>
                </a:cubicBezTo>
                <a:cubicBezTo>
                  <a:pt x="1953543" y="187250"/>
                  <a:pt x="1790421" y="24778"/>
                  <a:pt x="1589647" y="25236"/>
                </a:cubicBezTo>
                <a:lnTo>
                  <a:pt x="436072" y="27875"/>
                </a:lnTo>
                <a:lnTo>
                  <a:pt x="419935" y="2689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rgbClr val="7BC4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5" name="MH_Other_2"/>
          <p:cNvSpPr/>
          <p:nvPr/>
        </p:nvSpPr>
        <p:spPr>
          <a:xfrm rot="21600000">
            <a:off x="5305675" y="4912534"/>
            <a:ext cx="939496" cy="939215"/>
          </a:xfrm>
          <a:custGeom>
            <a:avLst/>
            <a:gdLst>
              <a:gd name="connsiteX0" fmla="*/ 465386 w 939496"/>
              <a:gd name="connsiteY0" fmla="*/ 184807 h 939215"/>
              <a:gd name="connsiteX1" fmla="*/ 743210 w 939496"/>
              <a:gd name="connsiteY1" fmla="*/ 459788 h 939215"/>
              <a:gd name="connsiteX2" fmla="*/ 662960 w 939496"/>
              <a:gd name="connsiteY2" fmla="*/ 655870 h 939215"/>
              <a:gd name="connsiteX3" fmla="*/ 467630 w 939496"/>
              <a:gd name="connsiteY3" fmla="*/ 738051 h 939215"/>
              <a:gd name="connsiteX4" fmla="*/ 88271 w 939496"/>
              <a:gd name="connsiteY4" fmla="*/ 740296 h 939215"/>
              <a:gd name="connsiteX5" fmla="*/ 58270 w 939496"/>
              <a:gd name="connsiteY5" fmla="*/ 697083 h 939215"/>
              <a:gd name="connsiteX6" fmla="*/ 49675 w 939496"/>
              <a:gd name="connsiteY6" fmla="*/ 259967 h 939215"/>
              <a:gd name="connsiteX7" fmla="*/ 95713 w 939496"/>
              <a:gd name="connsiteY7" fmla="*/ 186998 h 939215"/>
              <a:gd name="connsiteX8" fmla="*/ 506736 w 939496"/>
              <a:gd name="connsiteY8" fmla="*/ 1398 h 939215"/>
              <a:gd name="connsiteX9" fmla="*/ 827024 w 939496"/>
              <a:gd name="connsiteY9" fmla="*/ 164059 h 939215"/>
              <a:gd name="connsiteX10" fmla="*/ 774722 w 939496"/>
              <a:gd name="connsiteY10" fmla="*/ 826205 h 939215"/>
              <a:gd name="connsiteX11" fmla="*/ 112475 w 939496"/>
              <a:gd name="connsiteY11" fmla="*/ 775156 h 939215"/>
              <a:gd name="connsiteX12" fmla="*/ 101534 w 939496"/>
              <a:gd name="connsiteY12" fmla="*/ 759400 h 939215"/>
              <a:gd name="connsiteX13" fmla="*/ 472208 w 939496"/>
              <a:gd name="connsiteY13" fmla="*/ 757206 h 939215"/>
              <a:gd name="connsiteX14" fmla="*/ 766903 w 939496"/>
              <a:gd name="connsiteY14" fmla="*/ 459644 h 939215"/>
              <a:gd name="connsiteX15" fmla="*/ 766898 w 939496"/>
              <a:gd name="connsiteY15" fmla="*/ 459643 h 939215"/>
              <a:gd name="connsiteX16" fmla="*/ 469810 w 939496"/>
              <a:gd name="connsiteY16" fmla="*/ 165598 h 939215"/>
              <a:gd name="connsiteX17" fmla="*/ 112471 w 939496"/>
              <a:gd name="connsiteY17" fmla="*/ 167717 h 939215"/>
              <a:gd name="connsiteX18" fmla="*/ 164780 w 939496"/>
              <a:gd name="connsiteY18" fmla="*/ 113010 h 939215"/>
              <a:gd name="connsiteX19" fmla="*/ 506736 w 939496"/>
              <a:gd name="connsiteY19" fmla="*/ 1398 h 939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39496" h="939215">
                <a:moveTo>
                  <a:pt x="465386" y="184807"/>
                </a:moveTo>
                <a:cubicBezTo>
                  <a:pt x="618208" y="183901"/>
                  <a:pt x="742595" y="307012"/>
                  <a:pt x="743210" y="459788"/>
                </a:cubicBezTo>
                <a:cubicBezTo>
                  <a:pt x="743522" y="536171"/>
                  <a:pt x="712832" y="605514"/>
                  <a:pt x="662960" y="655870"/>
                </a:cubicBezTo>
                <a:cubicBezTo>
                  <a:pt x="613088" y="706223"/>
                  <a:pt x="544042" y="737600"/>
                  <a:pt x="467630" y="738051"/>
                </a:cubicBezTo>
                <a:lnTo>
                  <a:pt x="88271" y="740296"/>
                </a:lnTo>
                <a:lnTo>
                  <a:pt x="58270" y="697083"/>
                </a:lnTo>
                <a:cubicBezTo>
                  <a:pt x="-17201" y="560661"/>
                  <a:pt x="-18605" y="396466"/>
                  <a:pt x="49675" y="259967"/>
                </a:cubicBezTo>
                <a:lnTo>
                  <a:pt x="95713" y="186998"/>
                </a:lnTo>
                <a:close/>
                <a:moveTo>
                  <a:pt x="506736" y="1398"/>
                </a:moveTo>
                <a:cubicBezTo>
                  <a:pt x="626576" y="10637"/>
                  <a:pt x="742808" y="65584"/>
                  <a:pt x="827024" y="164059"/>
                </a:cubicBezTo>
                <a:cubicBezTo>
                  <a:pt x="995457" y="361002"/>
                  <a:pt x="972038" y="657454"/>
                  <a:pt x="774722" y="826205"/>
                </a:cubicBezTo>
                <a:cubicBezTo>
                  <a:pt x="577405" y="994959"/>
                  <a:pt x="280906" y="972100"/>
                  <a:pt x="112475" y="775156"/>
                </a:cubicBezTo>
                <a:lnTo>
                  <a:pt x="101534" y="759400"/>
                </a:lnTo>
                <a:lnTo>
                  <a:pt x="472208" y="757206"/>
                </a:lnTo>
                <a:cubicBezTo>
                  <a:pt x="635622" y="756234"/>
                  <a:pt x="767563" y="623012"/>
                  <a:pt x="766903" y="459644"/>
                </a:cubicBezTo>
                <a:lnTo>
                  <a:pt x="766898" y="459643"/>
                </a:lnTo>
                <a:cubicBezTo>
                  <a:pt x="766232" y="296277"/>
                  <a:pt x="633225" y="164629"/>
                  <a:pt x="469810" y="165598"/>
                </a:cubicBezTo>
                <a:lnTo>
                  <a:pt x="112471" y="167717"/>
                </a:lnTo>
                <a:lnTo>
                  <a:pt x="164780" y="113010"/>
                </a:lnTo>
                <a:cubicBezTo>
                  <a:pt x="263436" y="28636"/>
                  <a:pt x="386888" y="-7838"/>
                  <a:pt x="506736" y="1398"/>
                </a:cubicBezTo>
                <a:close/>
              </a:path>
            </a:pathLst>
          </a:custGeom>
          <a:solidFill>
            <a:srgbClr val="406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D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MH_SubTitle_2"/>
          <p:cNvSpPr/>
          <p:nvPr/>
        </p:nvSpPr>
        <p:spPr>
          <a:xfrm rot="21600000">
            <a:off x="3400685" y="4317063"/>
            <a:ext cx="2018483" cy="791843"/>
          </a:xfrm>
          <a:custGeom>
            <a:avLst/>
            <a:gdLst>
              <a:gd name="connsiteX0" fmla="*/ 1588140 w 2018482"/>
              <a:gd name="connsiteY0" fmla="*/ 0 h 791843"/>
              <a:gd name="connsiteX1" fmla="*/ 1571873 w 2018482"/>
              <a:gd name="connsiteY1" fmla="*/ 25617 h 791843"/>
              <a:gd name="connsiteX2" fmla="*/ 399959 w 2018482"/>
              <a:gd name="connsiteY2" fmla="*/ 28657 h 791843"/>
              <a:gd name="connsiteX3" fmla="*/ 31611 w 2018482"/>
              <a:gd name="connsiteY3" fmla="*/ 398411 h 791843"/>
              <a:gd name="connsiteX4" fmla="*/ 401875 w 2018482"/>
              <a:gd name="connsiteY4" fmla="*/ 766253 h 791843"/>
              <a:gd name="connsiteX5" fmla="*/ 2018482 w 2018482"/>
              <a:gd name="connsiteY5" fmla="*/ 762062 h 791843"/>
              <a:gd name="connsiteX6" fmla="*/ 2017109 w 2018482"/>
              <a:gd name="connsiteY6" fmla="*/ 787637 h 791843"/>
              <a:gd name="connsiteX7" fmla="*/ 395937 w 2018482"/>
              <a:gd name="connsiteY7" fmla="*/ 791842 h 791843"/>
              <a:gd name="connsiteX8" fmla="*/ 2 w 2018482"/>
              <a:gd name="connsiteY8" fmla="*/ 398492 h 791843"/>
              <a:gd name="connsiteX9" fmla="*/ 393889 w 2018482"/>
              <a:gd name="connsiteY9" fmla="*/ 3100 h 79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8482" h="791843">
                <a:moveTo>
                  <a:pt x="1588140" y="0"/>
                </a:moveTo>
                <a:lnTo>
                  <a:pt x="1571873" y="25617"/>
                </a:lnTo>
                <a:lnTo>
                  <a:pt x="399959" y="28657"/>
                </a:lnTo>
                <a:cubicBezTo>
                  <a:pt x="196003" y="29186"/>
                  <a:pt x="31083" y="194729"/>
                  <a:pt x="31611" y="398411"/>
                </a:cubicBezTo>
                <a:cubicBezTo>
                  <a:pt x="32139" y="602091"/>
                  <a:pt x="197916" y="766783"/>
                  <a:pt x="401875" y="766253"/>
                </a:cubicBezTo>
                <a:lnTo>
                  <a:pt x="2018482" y="762062"/>
                </a:lnTo>
                <a:lnTo>
                  <a:pt x="2017109" y="787637"/>
                </a:lnTo>
                <a:lnTo>
                  <a:pt x="395937" y="791842"/>
                </a:lnTo>
                <a:cubicBezTo>
                  <a:pt x="177827" y="792404"/>
                  <a:pt x="563" y="616299"/>
                  <a:pt x="2" y="398492"/>
                </a:cubicBezTo>
                <a:cubicBezTo>
                  <a:pt x="-562" y="180691"/>
                  <a:pt x="175784" y="3666"/>
                  <a:pt x="393889" y="3100"/>
                </a:cubicBezTo>
                <a:close/>
              </a:path>
            </a:pathLst>
          </a:custGeom>
          <a:solidFill>
            <a:srgbClr val="406BB3"/>
          </a:solidFill>
          <a:ln>
            <a:solidFill>
              <a:srgbClr val="406B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280813" y="2163760"/>
            <a:ext cx="346338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80813" y="4165604"/>
            <a:ext cx="346338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38300" y="3195642"/>
            <a:ext cx="346362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38300" y="5197486"/>
            <a:ext cx="346362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42604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2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8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4" presetClass="entr" presetSubtype="10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2" presetClass="entr" presetSubtype="8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2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4" presetClass="entr" presetSubtype="10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750"/>
                            </p:stCondLst>
                            <p:childTnLst>
                              <p:par>
                                <p:cTn id="58" presetID="22" presetClass="entr" presetSubtype="2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" presetClass="entr" presetSubtype="8" repeatDur="0" restart="neve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10460" y="-187326"/>
            <a:ext cx="7371715" cy="7347585"/>
            <a:chOff x="3645" y="-305"/>
            <a:chExt cx="11609" cy="11571"/>
          </a:xfrm>
        </p:grpSpPr>
        <p:sp>
          <p:nvSpPr>
            <p:cNvPr id="12" name="椭圆 11"/>
            <p:cNvSpPr/>
            <p:nvPr/>
          </p:nvSpPr>
          <p:spPr>
            <a:xfrm>
              <a:off x="3795" y="-43"/>
              <a:ext cx="11309" cy="11309"/>
            </a:xfrm>
            <a:prstGeom prst="ellipse">
              <a:avLst/>
            </a:prstGeom>
            <a:solidFill>
              <a:schemeClr val="bg1">
                <a:alpha val="47000"/>
              </a:schemeClr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06BB3"/>
                </a:solidFill>
                <a:effectLst/>
                <a:uLnTx/>
                <a:uFillTx/>
                <a:latin typeface="+mn-ea"/>
                <a:cs typeface="+mn-cs"/>
                <a:sym typeface="Arial" panose="020B0604020202020204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rcRect b="58920"/>
            <a:stretch>
              <a:fillRect/>
            </a:stretch>
          </p:blipFill>
          <p:spPr>
            <a:xfrm>
              <a:off x="3645" y="-305"/>
              <a:ext cx="11609" cy="476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rcRect t="60720"/>
            <a:stretch>
              <a:fillRect/>
            </a:stretch>
          </p:blipFill>
          <p:spPr>
            <a:xfrm>
              <a:off x="3645" y="6706"/>
              <a:ext cx="11609" cy="4560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2352675" y="2597784"/>
            <a:ext cx="419100" cy="419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406BB3"/>
              </a:solidFill>
              <a:effectLst/>
              <a:uLnTx/>
              <a:uFillTx/>
              <a:latin typeface="+mn-ea"/>
              <a:cs typeface="+mn-cs"/>
              <a:sym typeface="Arial" panose="020B060402020202020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363075" y="3982084"/>
            <a:ext cx="419100" cy="419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406BB3"/>
              </a:solidFill>
              <a:effectLst/>
              <a:uLnTx/>
              <a:uFillTx/>
              <a:latin typeface="+mn-ea"/>
              <a:cs typeface="+mn-cs"/>
              <a:sym typeface="Arial" panose="020B0604020202020204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310128" y="2696010"/>
            <a:ext cx="9693680" cy="1569660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spc="600" dirty="0">
                <a:ln w="3175"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  感谢您的欣赏  </a:t>
            </a:r>
            <a:endParaRPr kumimoji="0" lang="zh-CN" altLang="en-US" sz="9600" b="1" i="0" u="none" strike="noStrike" kern="1200" cap="none" spc="600" normalizeH="0" baseline="0" noProof="0" dirty="0">
              <a:ln w="3175">
                <a:noFill/>
              </a:ln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ea"/>
              <a:sym typeface="Arial" panose="020B0604020202020204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4208003" y="5873759"/>
            <a:ext cx="39410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汇报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人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xxx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 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时间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2020.10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ea"/>
              <a:sym typeface="Arial" panose="020B0604020202020204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3236080" y="2190808"/>
            <a:ext cx="58849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适用于工作汇报</a:t>
            </a:r>
            <a:r>
              <a:rPr lang="en-US" altLang="zh-CN" sz="2000" b="1" spc="600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/</a:t>
            </a:r>
            <a:r>
              <a:rPr lang="zh-CN" altLang="en-US" sz="2000" b="1" spc="600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年度总结</a:t>
            </a:r>
            <a:r>
              <a:rPr kumimoji="0" lang="en-US" altLang="zh-CN" sz="2000" b="1" i="0" u="none" strike="noStrike" kern="1200" cap="none" spc="60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/</a:t>
            </a:r>
            <a:r>
              <a:rPr lang="zh-CN" altLang="en-US" sz="2000" b="1" spc="600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  <a:cs typeface="+mn-ea"/>
                <a:sym typeface="Arial" panose="020B0604020202020204"/>
              </a:rPr>
              <a:t>述职报告</a:t>
            </a: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等</a:t>
            </a:r>
          </a:p>
        </p:txBody>
      </p:sp>
      <p:sp>
        <p:nvSpPr>
          <p:cNvPr id="20" name="文本框 13"/>
          <p:cNvSpPr txBox="1">
            <a:spLocks noChangeArrowheads="1"/>
          </p:cNvSpPr>
          <p:nvPr/>
        </p:nvSpPr>
        <p:spPr bwMode="auto">
          <a:xfrm>
            <a:off x="4775014" y="570801"/>
            <a:ext cx="276389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smtClean="0">
                <a:ln>
                  <a:noFill/>
                </a:ln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ea"/>
                <a:sym typeface="Arial" panose="020B0604020202020204"/>
              </a:rPr>
              <a:t>202X</a:t>
            </a:r>
            <a:endParaRPr kumimoji="0" lang="en-US" altLang="zh-CN" sz="8800" b="1" i="0" u="none" strike="noStrike" kern="1200" cap="none" spc="0" normalizeH="0" baseline="0" noProof="0" dirty="0">
              <a:ln>
                <a:noFill/>
              </a:ln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ea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5125" y="4424949"/>
            <a:ext cx="6241749" cy="715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zh-CN" b="1" dirty="0">
                <a:solidFill>
                  <a:srgbClr val="406BB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</a:rPr>
              <a:t>Time would heal almost all wounds. If your wounds have not been healed up, please wait for a short while. </a:t>
            </a:r>
            <a:endParaRPr lang="zh-CN" altLang="en-US" b="1" dirty="0">
              <a:solidFill>
                <a:srgbClr val="406BB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503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75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75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bldLvl="0" animBg="1"/>
      <p:bldP spid="18" grpId="0"/>
      <p:bldP spid="19" grpId="0"/>
      <p:bldP spid="20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472381" y="1695949"/>
            <a:ext cx="2969342" cy="38136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0" b="0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1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9222" y="2527637"/>
            <a:ext cx="6610821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季度工作概述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02097" y="3569253"/>
            <a:ext cx="5035653" cy="102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 think hard about past. It brings tears… Don’t think more about future. Itbringsfears… Live this moment with a smile. It brings cheers.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10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10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季度工作概述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99"/>
          <p:cNvSpPr/>
          <p:nvPr>
            <p:custDataLst>
              <p:tags r:id="rId1"/>
            </p:custDataLst>
          </p:nvPr>
        </p:nvSpPr>
        <p:spPr>
          <a:xfrm>
            <a:off x="1031548" y="2061196"/>
            <a:ext cx="3012378" cy="201839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600">
              <a:solidFill>
                <a:prstClr val="white"/>
              </a:solidFill>
              <a:ea typeface="等线" panose="02010600030101010101" pitchFamily="2" charset="-122"/>
            </a:endParaRPr>
          </a:p>
        </p:txBody>
      </p:sp>
      <p:sp>
        <p:nvSpPr>
          <p:cNvPr id="10" name="88"/>
          <p:cNvSpPr/>
          <p:nvPr>
            <p:custDataLst>
              <p:tags r:id="rId2"/>
            </p:custDataLst>
          </p:nvPr>
        </p:nvSpPr>
        <p:spPr>
          <a:xfrm>
            <a:off x="4619886" y="2061196"/>
            <a:ext cx="3012378" cy="201839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600">
              <a:solidFill>
                <a:prstClr val="white"/>
              </a:solidFill>
              <a:ea typeface="等线" panose="02010600030101010101" pitchFamily="2" charset="-122"/>
            </a:endParaRPr>
          </a:p>
        </p:txBody>
      </p:sp>
      <p:sp>
        <p:nvSpPr>
          <p:cNvPr id="11" name="77"/>
          <p:cNvSpPr/>
          <p:nvPr>
            <p:custDataLst>
              <p:tags r:id="rId3"/>
            </p:custDataLst>
          </p:nvPr>
        </p:nvSpPr>
        <p:spPr>
          <a:xfrm>
            <a:off x="8171286" y="2061195"/>
            <a:ext cx="3012378" cy="201839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600">
              <a:solidFill>
                <a:prstClr val="white"/>
              </a:solidFill>
              <a:ea typeface="等线" panose="02010600030101010101" pitchFamily="2" charset="-122"/>
            </a:endParaRPr>
          </a:p>
        </p:txBody>
      </p:sp>
      <p:grpSp>
        <p:nvGrpSpPr>
          <p:cNvPr id="12" name="55"/>
          <p:cNvGrpSpPr/>
          <p:nvPr>
            <p:custDataLst>
              <p:tags r:id="rId4"/>
            </p:custDataLst>
          </p:nvPr>
        </p:nvGrpSpPr>
        <p:grpSpPr>
          <a:xfrm>
            <a:off x="967247" y="4181217"/>
            <a:ext cx="3209435" cy="1696511"/>
            <a:chOff x="620340" y="3236977"/>
            <a:chExt cx="2560549" cy="1353511"/>
          </a:xfrm>
        </p:grpSpPr>
        <p:sp>
          <p:nvSpPr>
            <p:cNvPr id="13" name="Rectangle 23"/>
            <p:cNvSpPr/>
            <p:nvPr/>
          </p:nvSpPr>
          <p:spPr>
            <a:xfrm>
              <a:off x="620340" y="3625839"/>
              <a:ext cx="2560549" cy="482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4" name="66"/>
            <p:cNvSpPr txBox="1"/>
            <p:nvPr/>
          </p:nvSpPr>
          <p:spPr>
            <a:xfrm>
              <a:off x="620340" y="3236977"/>
              <a:ext cx="1460739" cy="27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ea typeface="等线" panose="02010600030101010101" pitchFamily="2" charset="-122"/>
                </a:rPr>
                <a:t>添加标题</a:t>
              </a:r>
            </a:p>
          </p:txBody>
        </p:sp>
        <p:sp>
          <p:nvSpPr>
            <p:cNvPr id="15" name="Rectangle 27"/>
            <p:cNvSpPr/>
            <p:nvPr/>
          </p:nvSpPr>
          <p:spPr>
            <a:xfrm>
              <a:off x="701260" y="4369493"/>
              <a:ext cx="917148" cy="220995"/>
            </a:xfrm>
            <a:prstGeom prst="rect">
              <a:avLst/>
            </a:prstGeom>
            <a:solidFill>
              <a:srgbClr val="406BB3"/>
            </a:solidFill>
            <a:ln w="12700"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 algn="ctr" defTabSz="608965"/>
              <a:endParaRPr lang="en-US" altLang="zh-CN" sz="1200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01260" y="3601584"/>
              <a:ext cx="396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33"/>
          <p:cNvGrpSpPr/>
          <p:nvPr>
            <p:custDataLst>
              <p:tags r:id="rId5"/>
            </p:custDataLst>
          </p:nvPr>
        </p:nvGrpSpPr>
        <p:grpSpPr>
          <a:xfrm>
            <a:off x="4515012" y="4181220"/>
            <a:ext cx="3117250" cy="1696514"/>
            <a:chOff x="3200351" y="3236976"/>
            <a:chExt cx="2487003" cy="1353512"/>
          </a:xfrm>
        </p:grpSpPr>
        <p:sp>
          <p:nvSpPr>
            <p:cNvPr id="18" name="Rectangle 23"/>
            <p:cNvSpPr/>
            <p:nvPr/>
          </p:nvSpPr>
          <p:spPr>
            <a:xfrm>
              <a:off x="3200351" y="3625837"/>
              <a:ext cx="2487003" cy="482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9" name="44"/>
            <p:cNvSpPr txBox="1"/>
            <p:nvPr/>
          </p:nvSpPr>
          <p:spPr>
            <a:xfrm>
              <a:off x="3200351" y="3236976"/>
              <a:ext cx="1460739" cy="27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0" name="Rectangle 27"/>
            <p:cNvSpPr/>
            <p:nvPr/>
          </p:nvSpPr>
          <p:spPr>
            <a:xfrm>
              <a:off x="3281271" y="4369493"/>
              <a:ext cx="917148" cy="220995"/>
            </a:xfrm>
            <a:prstGeom prst="rect">
              <a:avLst/>
            </a:prstGeom>
            <a:solidFill>
              <a:srgbClr val="7BC4EB"/>
            </a:solidFill>
            <a:ln w="12700">
              <a:solidFill>
                <a:srgbClr val="7BC4EB"/>
              </a:solidFill>
            </a:ln>
          </p:spPr>
          <p:txBody>
            <a:bodyPr wrap="square">
              <a:spAutoFit/>
            </a:bodyPr>
            <a:lstStyle/>
            <a:p>
              <a:pPr algn="ctr" defTabSz="608965"/>
              <a:endParaRPr lang="en-US" altLang="zh-CN" sz="1200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281271" y="3601584"/>
              <a:ext cx="396000" cy="0"/>
            </a:xfrm>
            <a:prstGeom prst="line">
              <a:avLst/>
            </a:prstGeom>
            <a:ln w="19050">
              <a:solidFill>
                <a:srgbClr val="7BC4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1"/>
          <p:cNvGrpSpPr/>
          <p:nvPr>
            <p:custDataLst>
              <p:tags r:id="rId6"/>
            </p:custDataLst>
          </p:nvPr>
        </p:nvGrpSpPr>
        <p:grpSpPr>
          <a:xfrm>
            <a:off x="8035985" y="4181219"/>
            <a:ext cx="3147678" cy="1696512"/>
            <a:chOff x="5788454" y="3236977"/>
            <a:chExt cx="2511279" cy="1353511"/>
          </a:xfrm>
        </p:grpSpPr>
        <p:sp>
          <p:nvSpPr>
            <p:cNvPr id="23" name="Rectangle 23"/>
            <p:cNvSpPr/>
            <p:nvPr/>
          </p:nvSpPr>
          <p:spPr>
            <a:xfrm>
              <a:off x="5788454" y="3625837"/>
              <a:ext cx="2511279" cy="482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4" name="2"/>
            <p:cNvSpPr txBox="1"/>
            <p:nvPr/>
          </p:nvSpPr>
          <p:spPr>
            <a:xfrm>
              <a:off x="5788454" y="3236977"/>
              <a:ext cx="1460739" cy="27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</a:p>
          </p:txBody>
        </p:sp>
        <p:sp>
          <p:nvSpPr>
            <p:cNvPr id="25" name="Rectangle 27"/>
            <p:cNvSpPr/>
            <p:nvPr/>
          </p:nvSpPr>
          <p:spPr>
            <a:xfrm>
              <a:off x="5869374" y="4369493"/>
              <a:ext cx="917148" cy="220995"/>
            </a:xfrm>
            <a:prstGeom prst="rect">
              <a:avLst/>
            </a:prstGeom>
            <a:solidFill>
              <a:srgbClr val="406BB3"/>
            </a:solidFill>
            <a:ln w="12700"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 algn="ctr" defTabSz="608965"/>
              <a:endParaRPr lang="en-US" altLang="zh-CN" sz="1200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896397" y="3601584"/>
              <a:ext cx="396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季度工作概述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下箭头 11"/>
          <p:cNvSpPr/>
          <p:nvPr/>
        </p:nvSpPr>
        <p:spPr>
          <a:xfrm rot="4368884">
            <a:off x="4955020" y="1660024"/>
            <a:ext cx="1294537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rgbClr val="7BC4EB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下箭头 11"/>
          <p:cNvSpPr/>
          <p:nvPr/>
        </p:nvSpPr>
        <p:spPr>
          <a:xfrm rot="20821995">
            <a:off x="4535464" y="2993953"/>
            <a:ext cx="1294536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rgbClr val="406BB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下箭头 11"/>
          <p:cNvSpPr/>
          <p:nvPr/>
        </p:nvSpPr>
        <p:spPr>
          <a:xfrm rot="15242877">
            <a:off x="5942443" y="3425923"/>
            <a:ext cx="1294537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rgbClr val="7BC4EB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下箭头 11"/>
          <p:cNvSpPr/>
          <p:nvPr/>
        </p:nvSpPr>
        <p:spPr>
          <a:xfrm rot="9466551">
            <a:off x="6259936" y="2007338"/>
            <a:ext cx="1294536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rgbClr val="406BB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7498" y="1645684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957498" y="2078323"/>
            <a:ext cx="30542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57498" y="4055253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957498" y="4487892"/>
            <a:ext cx="30542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309768" y="1645684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8309768" y="2078323"/>
            <a:ext cx="30542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309768" y="4055253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309768" y="4487892"/>
            <a:ext cx="30542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515464" y="3139284"/>
            <a:ext cx="1170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6079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1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1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92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2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93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3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1" grpId="1"/>
      <p:bldP spid="2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季度工作概述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Group 22"/>
          <p:cNvGrpSpPr/>
          <p:nvPr/>
        </p:nvGrpSpPr>
        <p:grpSpPr>
          <a:xfrm>
            <a:off x="1084004" y="2047777"/>
            <a:ext cx="509761" cy="3119463"/>
            <a:chOff x="1461672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0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3" name="Freeform 26"/>
            <p:cNvSpPr/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4" name="Freeform 31"/>
          <p:cNvSpPr/>
          <p:nvPr/>
        </p:nvSpPr>
        <p:spPr bwMode="auto">
          <a:xfrm>
            <a:off x="1079269" y="3969225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15" name="Group 8"/>
          <p:cNvGrpSpPr/>
          <p:nvPr/>
        </p:nvGrpSpPr>
        <p:grpSpPr>
          <a:xfrm>
            <a:off x="1082253" y="4012983"/>
            <a:ext cx="637348" cy="1154253"/>
            <a:chOff x="806257" y="3985529"/>
            <a:chExt cx="637344" cy="1154395"/>
          </a:xfrm>
          <a:solidFill>
            <a:srgbClr val="7BC4EB"/>
          </a:solidFill>
        </p:grpSpPr>
        <p:grpSp>
          <p:nvGrpSpPr>
            <p:cNvPr id="16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19" name="Freeform 33"/>
              <p:cNvSpPr/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0" name="Freeform 34"/>
              <p:cNvSpPr/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1" name="Group 35"/>
          <p:cNvGrpSpPr/>
          <p:nvPr/>
        </p:nvGrpSpPr>
        <p:grpSpPr>
          <a:xfrm>
            <a:off x="1814497" y="2047777"/>
            <a:ext cx="509761" cy="3119463"/>
            <a:chOff x="219216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22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3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6" name="Freeform 42"/>
          <p:cNvSpPr/>
          <p:nvPr/>
        </p:nvSpPr>
        <p:spPr bwMode="auto">
          <a:xfrm>
            <a:off x="1809523" y="4367635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27" name="Group 7"/>
          <p:cNvGrpSpPr/>
          <p:nvPr/>
        </p:nvGrpSpPr>
        <p:grpSpPr>
          <a:xfrm>
            <a:off x="1685153" y="4412543"/>
            <a:ext cx="764937" cy="754695"/>
            <a:chOff x="1409156" y="4385136"/>
            <a:chExt cx="764932" cy="754788"/>
          </a:xfrm>
          <a:solidFill>
            <a:srgbClr val="406BB3"/>
          </a:solidFill>
        </p:grpSpPr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30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31" name="Freeform 45"/>
              <p:cNvSpPr/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32" name="Freeform 46"/>
              <p:cNvSpPr/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33" name="Freeform 47"/>
              <p:cNvSpPr/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34" name="Group 48"/>
          <p:cNvGrpSpPr/>
          <p:nvPr/>
        </p:nvGrpSpPr>
        <p:grpSpPr>
          <a:xfrm>
            <a:off x="2535652" y="2047777"/>
            <a:ext cx="509761" cy="3119463"/>
            <a:chOff x="291331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35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6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39" name="Freeform 55"/>
          <p:cNvSpPr/>
          <p:nvPr/>
        </p:nvSpPr>
        <p:spPr bwMode="auto">
          <a:xfrm>
            <a:off x="2530257" y="3439063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40" name="Group 9"/>
          <p:cNvGrpSpPr/>
          <p:nvPr/>
        </p:nvGrpSpPr>
        <p:grpSpPr>
          <a:xfrm>
            <a:off x="2406309" y="3483541"/>
            <a:ext cx="764937" cy="1683696"/>
            <a:chOff x="2130307" y="3456020"/>
            <a:chExt cx="764932" cy="1683904"/>
          </a:xfrm>
          <a:solidFill>
            <a:srgbClr val="7BC4EB"/>
          </a:solidFill>
        </p:grpSpPr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43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44" name="Freeform 58"/>
              <p:cNvSpPr/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45" name="Freeform 59"/>
              <p:cNvSpPr/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46" name="Freeform 60"/>
              <p:cNvSpPr/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47" name="Group 61"/>
          <p:cNvGrpSpPr/>
          <p:nvPr/>
        </p:nvGrpSpPr>
        <p:grpSpPr>
          <a:xfrm>
            <a:off x="3255053" y="2047777"/>
            <a:ext cx="509761" cy="3119463"/>
            <a:chOff x="3632707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48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9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52" name="Freeform 69"/>
          <p:cNvSpPr/>
          <p:nvPr/>
        </p:nvSpPr>
        <p:spPr bwMode="auto">
          <a:xfrm>
            <a:off x="3250983" y="2739064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53" name="Group 4"/>
          <p:cNvGrpSpPr/>
          <p:nvPr/>
        </p:nvGrpSpPr>
        <p:grpSpPr>
          <a:xfrm>
            <a:off x="3125710" y="2783149"/>
            <a:ext cx="764937" cy="2384091"/>
            <a:chOff x="2849704" y="2755539"/>
            <a:chExt cx="764932" cy="2384385"/>
          </a:xfrm>
          <a:solidFill>
            <a:srgbClr val="406BB3"/>
          </a:solidFill>
        </p:grpSpPr>
        <p:sp>
          <p:nvSpPr>
            <p:cNvPr id="54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5" name="Freeform 72"/>
            <p:cNvSpPr/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56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57" name="Freeform 74"/>
              <p:cNvSpPr/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58" name="Freeform 75"/>
              <p:cNvSpPr/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59" name="Freeform 76"/>
              <p:cNvSpPr/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60" name="Group 77"/>
          <p:cNvGrpSpPr/>
          <p:nvPr/>
        </p:nvGrpSpPr>
        <p:grpSpPr>
          <a:xfrm>
            <a:off x="3972704" y="2047777"/>
            <a:ext cx="509761" cy="3119463"/>
            <a:chOff x="4350352" y="2210578"/>
            <a:chExt cx="509757" cy="3119848"/>
          </a:xfrm>
          <a:solidFill>
            <a:srgbClr val="D9D9D9"/>
          </a:solidFill>
        </p:grpSpPr>
        <p:sp>
          <p:nvSpPr>
            <p:cNvPr id="61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2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3" name="Freeform 80"/>
            <p:cNvSpPr/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4" name="Freeform 81"/>
            <p:cNvSpPr/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65" name="Group 82"/>
          <p:cNvGrpSpPr/>
          <p:nvPr/>
        </p:nvGrpSpPr>
        <p:grpSpPr>
          <a:xfrm>
            <a:off x="3843360" y="2047778"/>
            <a:ext cx="764937" cy="3119461"/>
            <a:chOff x="4221011" y="2210578"/>
            <a:chExt cx="764932" cy="3119846"/>
          </a:xfrm>
          <a:solidFill>
            <a:srgbClr val="7BC4EB"/>
          </a:solidFill>
        </p:grpSpPr>
        <p:sp>
          <p:nvSpPr>
            <p:cNvPr id="66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7" name="Freeform 89"/>
            <p:cNvSpPr/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68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69" name="Freeform 99"/>
              <p:cNvSpPr/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70" name="Freeform 104"/>
              <p:cNvSpPr/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71" name="Freeform 105"/>
              <p:cNvSpPr/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72" name="Group 106"/>
          <p:cNvGrpSpPr/>
          <p:nvPr/>
        </p:nvGrpSpPr>
        <p:grpSpPr>
          <a:xfrm>
            <a:off x="4693858" y="2047777"/>
            <a:ext cx="509761" cy="3119463"/>
            <a:chOff x="5071502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73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4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5" name="Freeform 109"/>
            <p:cNvSpPr/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6" name="Freeform 110"/>
            <p:cNvSpPr/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77" name="Freeform 113"/>
          <p:cNvSpPr/>
          <p:nvPr/>
        </p:nvSpPr>
        <p:spPr bwMode="auto">
          <a:xfrm>
            <a:off x="4689268" y="3113666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78" name="Group 3"/>
          <p:cNvGrpSpPr/>
          <p:nvPr/>
        </p:nvGrpSpPr>
        <p:grpSpPr>
          <a:xfrm>
            <a:off x="4564516" y="3158169"/>
            <a:ext cx="764937" cy="2009067"/>
            <a:chOff x="4288499" y="3130610"/>
            <a:chExt cx="764932" cy="2009314"/>
          </a:xfrm>
          <a:solidFill>
            <a:srgbClr val="406BB3"/>
          </a:solidFill>
        </p:grpSpPr>
        <p:sp>
          <p:nvSpPr>
            <p:cNvPr id="79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0" name="Freeform 114"/>
            <p:cNvSpPr/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81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82" name="Freeform 116"/>
              <p:cNvSpPr/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3" name="Freeform 117"/>
              <p:cNvSpPr/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4" name="Freeform 118"/>
              <p:cNvSpPr/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85" name="Group 119"/>
          <p:cNvGrpSpPr/>
          <p:nvPr/>
        </p:nvGrpSpPr>
        <p:grpSpPr>
          <a:xfrm>
            <a:off x="5413260" y="2047777"/>
            <a:ext cx="509761" cy="3119463"/>
            <a:chOff x="5790899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86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7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8" name="Freeform 122"/>
            <p:cNvSpPr/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9" name="Freeform 123"/>
            <p:cNvSpPr/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90" name="Freeform 126"/>
          <p:cNvSpPr/>
          <p:nvPr/>
        </p:nvSpPr>
        <p:spPr bwMode="auto">
          <a:xfrm>
            <a:off x="5408410" y="2469221"/>
            <a:ext cx="509589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91" name="Group 2"/>
          <p:cNvGrpSpPr/>
          <p:nvPr/>
        </p:nvGrpSpPr>
        <p:grpSpPr>
          <a:xfrm>
            <a:off x="5283918" y="2513683"/>
            <a:ext cx="764937" cy="2653556"/>
            <a:chOff x="5007896" y="2486040"/>
            <a:chExt cx="764932" cy="2653884"/>
          </a:xfrm>
          <a:solidFill>
            <a:srgbClr val="7BC4EB"/>
          </a:solidFill>
        </p:grpSpPr>
        <p:sp>
          <p:nvSpPr>
            <p:cNvPr id="92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93" name="Freeform 127"/>
            <p:cNvSpPr/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94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95" name="Freeform 129"/>
              <p:cNvSpPr/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6" name="Freeform 130"/>
              <p:cNvSpPr/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7" name="Freeform 131"/>
              <p:cNvSpPr/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98" name="Group 132"/>
          <p:cNvGrpSpPr/>
          <p:nvPr/>
        </p:nvGrpSpPr>
        <p:grpSpPr>
          <a:xfrm>
            <a:off x="6125074" y="2047777"/>
            <a:ext cx="509761" cy="3119463"/>
            <a:chOff x="650271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99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0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1" name="Freeform 135"/>
            <p:cNvSpPr/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2" name="Freeform 136"/>
            <p:cNvSpPr/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03" name="Freeform 139"/>
          <p:cNvSpPr/>
          <p:nvPr/>
        </p:nvSpPr>
        <p:spPr bwMode="auto">
          <a:xfrm>
            <a:off x="6119618" y="3618429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104" name="Group 1"/>
          <p:cNvGrpSpPr/>
          <p:nvPr/>
        </p:nvGrpSpPr>
        <p:grpSpPr>
          <a:xfrm>
            <a:off x="5995734" y="3663378"/>
            <a:ext cx="637349" cy="1503860"/>
            <a:chOff x="5719707" y="3635879"/>
            <a:chExt cx="637345" cy="1504045"/>
          </a:xfrm>
          <a:solidFill>
            <a:srgbClr val="406BB3"/>
          </a:solidFill>
        </p:grpSpPr>
        <p:sp>
          <p:nvSpPr>
            <p:cNvPr id="105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6" name="Freeform 140"/>
            <p:cNvSpPr/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107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08" name="Freeform 142"/>
              <p:cNvSpPr/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109" name="Freeform 143"/>
              <p:cNvSpPr/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sp>
        <p:nvSpPr>
          <p:cNvPr id="110" name="TextBox 161"/>
          <p:cNvSpPr txBox="1">
            <a:spLocks noChangeArrowheads="1"/>
          </p:cNvSpPr>
          <p:nvPr/>
        </p:nvSpPr>
        <p:spPr bwMode="auto">
          <a:xfrm>
            <a:off x="1070222" y="4091445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20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1" name="TextBox 162"/>
          <p:cNvSpPr txBox="1">
            <a:spLocks noChangeArrowheads="1"/>
          </p:cNvSpPr>
          <p:nvPr/>
        </p:nvSpPr>
        <p:spPr bwMode="auto">
          <a:xfrm>
            <a:off x="1811589" y="4532717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10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2" name="TextBox 163"/>
          <p:cNvSpPr txBox="1">
            <a:spLocks noChangeArrowheads="1"/>
          </p:cNvSpPr>
          <p:nvPr/>
        </p:nvSpPr>
        <p:spPr bwMode="auto">
          <a:xfrm>
            <a:off x="2525968" y="3596207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45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3" name="TextBox 164"/>
          <p:cNvSpPr txBox="1">
            <a:spLocks noChangeArrowheads="1"/>
          </p:cNvSpPr>
          <p:nvPr/>
        </p:nvSpPr>
        <p:spPr bwMode="auto">
          <a:xfrm>
            <a:off x="3240349" y="2916841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75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4" name="TextBox 165"/>
          <p:cNvSpPr txBox="1">
            <a:spLocks noChangeArrowheads="1"/>
          </p:cNvSpPr>
          <p:nvPr/>
        </p:nvSpPr>
        <p:spPr bwMode="auto">
          <a:xfrm>
            <a:off x="3877698" y="2172396"/>
            <a:ext cx="699208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100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5" name="TextBox 166"/>
          <p:cNvSpPr txBox="1">
            <a:spLocks noChangeArrowheads="1"/>
          </p:cNvSpPr>
          <p:nvPr/>
        </p:nvSpPr>
        <p:spPr bwMode="auto">
          <a:xfrm>
            <a:off x="5402538" y="2635888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85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6" name="TextBox 167"/>
          <p:cNvSpPr txBox="1">
            <a:spLocks noChangeArrowheads="1"/>
          </p:cNvSpPr>
          <p:nvPr/>
        </p:nvSpPr>
        <p:spPr bwMode="auto">
          <a:xfrm>
            <a:off x="4691333" y="3335889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55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7" name="TextBox 168"/>
          <p:cNvSpPr txBox="1">
            <a:spLocks noChangeArrowheads="1"/>
          </p:cNvSpPr>
          <p:nvPr/>
        </p:nvSpPr>
        <p:spPr bwMode="auto">
          <a:xfrm>
            <a:off x="6112156" y="3788271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40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ea"/>
                <a:sym typeface="Arial" panose="020B0604020202020204"/>
              </a:rPr>
              <a:t>%</a:t>
            </a:r>
          </a:p>
        </p:txBody>
      </p:sp>
      <p:sp>
        <p:nvSpPr>
          <p:cNvPr id="118" name="TextBox 177"/>
          <p:cNvSpPr txBox="1">
            <a:spLocks noChangeArrowheads="1"/>
          </p:cNvSpPr>
          <p:nvPr/>
        </p:nvSpPr>
        <p:spPr bwMode="auto">
          <a:xfrm>
            <a:off x="7016385" y="2045883"/>
            <a:ext cx="1826119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defTabSz="608965"/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添加标题</a:t>
            </a:r>
          </a:p>
        </p:txBody>
      </p:sp>
      <p:sp>
        <p:nvSpPr>
          <p:cNvPr id="119" name="Rectangle 185"/>
          <p:cNvSpPr/>
          <p:nvPr/>
        </p:nvSpPr>
        <p:spPr>
          <a:xfrm>
            <a:off x="7018078" y="2609378"/>
            <a:ext cx="4183941" cy="2657128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lvl="0">
              <a:lnSpc>
                <a:spcPts val="2000"/>
              </a:lnSpc>
              <a:buNone/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lvl="0">
              <a:lnSpc>
                <a:spcPts val="2000"/>
              </a:lnSpc>
              <a:buNone/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lvl="0">
              <a:lnSpc>
                <a:spcPts val="2000"/>
              </a:lnSpc>
              <a:buNone/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buNone/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lvl="0" algn="ctr">
              <a:lnSpc>
                <a:spcPts val="2000"/>
              </a:lnSpc>
              <a:buNone/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lvl="0" algn="ctr">
              <a:lnSpc>
                <a:spcPts val="2000"/>
              </a:lnSpc>
              <a:buNone/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92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 animBg="1"/>
      <p:bldP spid="26" grpId="0" animBg="1"/>
      <p:bldP spid="39" grpId="0" animBg="1"/>
      <p:bldP spid="52" grpId="0" animBg="1"/>
      <p:bldP spid="77" grpId="0" animBg="1"/>
      <p:bldP spid="90" grpId="0" animBg="1"/>
      <p:bldP spid="103" grpId="0" animBg="1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568" y="36195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季度工作概述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1964269" y="3123107"/>
            <a:ext cx="1350433" cy="1352967"/>
          </a:xfrm>
          <a:prstGeom prst="ellipse">
            <a:avLst/>
          </a:prstGeom>
          <a:noFill/>
          <a:ln w="20701">
            <a:solidFill>
              <a:srgbClr val="7BC4E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2317751" y="3476699"/>
            <a:ext cx="643467" cy="645783"/>
          </a:xfrm>
          <a:prstGeom prst="ellipse">
            <a:avLst/>
          </a:prstGeom>
          <a:solidFill>
            <a:srgbClr val="7BC4EB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Freeform 14"/>
          <p:cNvSpPr/>
          <p:nvPr/>
        </p:nvSpPr>
        <p:spPr bwMode="auto">
          <a:xfrm>
            <a:off x="1422400" y="3798531"/>
            <a:ext cx="2432051" cy="1221695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rgbClr val="7BC4EB">
              <a:alpha val="20000"/>
            </a:srgbClr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 flipV="1">
            <a:off x="2641600" y="2708112"/>
            <a:ext cx="0" cy="31124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4267202" y="3123107"/>
            <a:ext cx="1350433" cy="1352967"/>
          </a:xfrm>
          <a:prstGeom prst="ellipse">
            <a:avLst/>
          </a:prstGeom>
          <a:noFill/>
          <a:ln w="20638">
            <a:solidFill>
              <a:srgbClr val="406BB3"/>
            </a:solidFill>
            <a:round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4616453" y="3476699"/>
            <a:ext cx="647700" cy="645783"/>
          </a:xfrm>
          <a:prstGeom prst="ellipse">
            <a:avLst/>
          </a:prstGeom>
          <a:solidFill>
            <a:srgbClr val="406BB3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Freeform 18"/>
          <p:cNvSpPr/>
          <p:nvPr/>
        </p:nvSpPr>
        <p:spPr bwMode="auto">
          <a:xfrm>
            <a:off x="3723217" y="2578955"/>
            <a:ext cx="2436283" cy="1219576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rgbClr val="406BB3">
              <a:alpha val="20000"/>
            </a:srgbClr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4940300" y="4577706"/>
            <a:ext cx="0" cy="30912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6568018" y="3123107"/>
            <a:ext cx="1352549" cy="1352967"/>
          </a:xfrm>
          <a:prstGeom prst="ellipse">
            <a:avLst/>
          </a:prstGeom>
          <a:noFill/>
          <a:ln w="20701">
            <a:solidFill>
              <a:srgbClr val="7BC4E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6921502" y="3476699"/>
            <a:ext cx="647700" cy="645783"/>
          </a:xfrm>
          <a:prstGeom prst="ellipse">
            <a:avLst/>
          </a:prstGeom>
          <a:solidFill>
            <a:srgbClr val="7BC4EB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Freeform 22"/>
          <p:cNvSpPr/>
          <p:nvPr/>
        </p:nvSpPr>
        <p:spPr bwMode="auto">
          <a:xfrm>
            <a:off x="6026151" y="3798531"/>
            <a:ext cx="2436283" cy="1221695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rgbClr val="7BC4EB">
              <a:alpha val="20000"/>
            </a:srgbClr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 flipV="1">
            <a:off x="7245351" y="2708112"/>
            <a:ext cx="0" cy="31124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8873067" y="3123107"/>
            <a:ext cx="1348317" cy="1352967"/>
          </a:xfrm>
          <a:prstGeom prst="ellipse">
            <a:avLst/>
          </a:prstGeom>
          <a:noFill/>
          <a:ln w="20638">
            <a:solidFill>
              <a:srgbClr val="4279BC"/>
            </a:solidFill>
            <a:round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9224433" y="3476699"/>
            <a:ext cx="645584" cy="645783"/>
          </a:xfrm>
          <a:prstGeom prst="ellipse">
            <a:avLst/>
          </a:prstGeom>
          <a:solidFill>
            <a:srgbClr val="406BB3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8331200" y="2578955"/>
            <a:ext cx="2432051" cy="1219576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rgbClr val="406BB3">
              <a:alpha val="20000"/>
            </a:srgbClr>
          </a:solidFill>
          <a:ln>
            <a:noFill/>
          </a:ln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Line 27"/>
          <p:cNvSpPr>
            <a:spLocks noChangeShapeType="1"/>
          </p:cNvSpPr>
          <p:nvPr/>
        </p:nvSpPr>
        <p:spPr bwMode="auto">
          <a:xfrm>
            <a:off x="9546167" y="4577706"/>
            <a:ext cx="0" cy="30912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4851400" y="3658789"/>
            <a:ext cx="177800" cy="281604"/>
          </a:xfrm>
          <a:custGeom>
            <a:avLst/>
            <a:gdLst>
              <a:gd name="T0" fmla="*/ 3 w 50"/>
              <a:gd name="T1" fmla="*/ 0 h 79"/>
              <a:gd name="T2" fmla="*/ 0 w 50"/>
              <a:gd name="T3" fmla="*/ 3 h 79"/>
              <a:gd name="T4" fmla="*/ 0 w 50"/>
              <a:gd name="T5" fmla="*/ 76 h 79"/>
              <a:gd name="T6" fmla="*/ 3 w 50"/>
              <a:gd name="T7" fmla="*/ 79 h 79"/>
              <a:gd name="T8" fmla="*/ 48 w 50"/>
              <a:gd name="T9" fmla="*/ 79 h 79"/>
              <a:gd name="T10" fmla="*/ 50 w 50"/>
              <a:gd name="T11" fmla="*/ 76 h 79"/>
              <a:gd name="T12" fmla="*/ 50 w 50"/>
              <a:gd name="T13" fmla="*/ 3 h 79"/>
              <a:gd name="T14" fmla="*/ 48 w 50"/>
              <a:gd name="T15" fmla="*/ 0 h 79"/>
              <a:gd name="T16" fmla="*/ 3 w 50"/>
              <a:gd name="T17" fmla="*/ 0 h 79"/>
              <a:gd name="T18" fmla="*/ 25 w 50"/>
              <a:gd name="T19" fmla="*/ 76 h 79"/>
              <a:gd name="T20" fmla="*/ 21 w 50"/>
              <a:gd name="T21" fmla="*/ 72 h 79"/>
              <a:gd name="T22" fmla="*/ 25 w 50"/>
              <a:gd name="T23" fmla="*/ 67 h 79"/>
              <a:gd name="T24" fmla="*/ 30 w 50"/>
              <a:gd name="T25" fmla="*/ 72 h 79"/>
              <a:gd name="T26" fmla="*/ 25 w 50"/>
              <a:gd name="T27" fmla="*/ 76 h 79"/>
              <a:gd name="T28" fmla="*/ 42 w 50"/>
              <a:gd name="T29" fmla="*/ 62 h 79"/>
              <a:gd name="T30" fmla="*/ 39 w 50"/>
              <a:gd name="T31" fmla="*/ 65 h 79"/>
              <a:gd name="T32" fmla="*/ 11 w 50"/>
              <a:gd name="T33" fmla="*/ 65 h 79"/>
              <a:gd name="T34" fmla="*/ 8 w 50"/>
              <a:gd name="T35" fmla="*/ 62 h 79"/>
              <a:gd name="T36" fmla="*/ 8 w 50"/>
              <a:gd name="T37" fmla="*/ 13 h 79"/>
              <a:gd name="T38" fmla="*/ 11 w 50"/>
              <a:gd name="T39" fmla="*/ 10 h 79"/>
              <a:gd name="T40" fmla="*/ 39 w 50"/>
              <a:gd name="T41" fmla="*/ 10 h 79"/>
              <a:gd name="T42" fmla="*/ 42 w 50"/>
              <a:gd name="T43" fmla="*/ 13 h 79"/>
              <a:gd name="T44" fmla="*/ 42 w 50"/>
              <a:gd name="T45" fmla="*/ 6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79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7"/>
                  <a:pt x="50" y="76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9" y="0"/>
                  <a:pt x="48" y="0"/>
                </a:cubicBezTo>
                <a:lnTo>
                  <a:pt x="3" y="0"/>
                </a:lnTo>
                <a:close/>
                <a:moveTo>
                  <a:pt x="25" y="76"/>
                </a:moveTo>
                <a:cubicBezTo>
                  <a:pt x="23" y="76"/>
                  <a:pt x="21" y="74"/>
                  <a:pt x="21" y="72"/>
                </a:cubicBezTo>
                <a:cubicBezTo>
                  <a:pt x="21" y="69"/>
                  <a:pt x="23" y="67"/>
                  <a:pt x="25" y="67"/>
                </a:cubicBezTo>
                <a:cubicBezTo>
                  <a:pt x="28" y="67"/>
                  <a:pt x="30" y="69"/>
                  <a:pt x="30" y="72"/>
                </a:cubicBezTo>
                <a:cubicBezTo>
                  <a:pt x="30" y="74"/>
                  <a:pt x="28" y="76"/>
                  <a:pt x="25" y="76"/>
                </a:cubicBezTo>
                <a:close/>
                <a:moveTo>
                  <a:pt x="42" y="62"/>
                </a:moveTo>
                <a:cubicBezTo>
                  <a:pt x="42" y="64"/>
                  <a:pt x="41" y="65"/>
                  <a:pt x="39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5"/>
                  <a:pt x="8" y="64"/>
                  <a:pt x="8" y="62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10"/>
                  <a:pt x="11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0"/>
                  <a:pt x="42" y="11"/>
                  <a:pt x="42" y="13"/>
                </a:cubicBezTo>
                <a:lnTo>
                  <a:pt x="4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Freeform 29"/>
          <p:cNvSpPr/>
          <p:nvPr/>
        </p:nvSpPr>
        <p:spPr bwMode="auto">
          <a:xfrm>
            <a:off x="9406467" y="3673611"/>
            <a:ext cx="281517" cy="224436"/>
          </a:xfrm>
          <a:custGeom>
            <a:avLst/>
            <a:gdLst>
              <a:gd name="T0" fmla="*/ 62 w 79"/>
              <a:gd name="T1" fmla="*/ 29 h 63"/>
              <a:gd name="T2" fmla="*/ 61 w 79"/>
              <a:gd name="T3" fmla="*/ 29 h 63"/>
              <a:gd name="T4" fmla="*/ 61 w 79"/>
              <a:gd name="T5" fmla="*/ 22 h 63"/>
              <a:gd name="T6" fmla="*/ 39 w 79"/>
              <a:gd name="T7" fmla="*/ 0 h 63"/>
              <a:gd name="T8" fmla="*/ 18 w 79"/>
              <a:gd name="T9" fmla="*/ 22 h 63"/>
              <a:gd name="T10" fmla="*/ 18 w 79"/>
              <a:gd name="T11" fmla="*/ 29 h 63"/>
              <a:gd name="T12" fmla="*/ 17 w 79"/>
              <a:gd name="T13" fmla="*/ 29 h 63"/>
              <a:gd name="T14" fmla="*/ 0 w 79"/>
              <a:gd name="T15" fmla="*/ 46 h 63"/>
              <a:gd name="T16" fmla="*/ 17 w 79"/>
              <a:gd name="T17" fmla="*/ 63 h 63"/>
              <a:gd name="T18" fmla="*/ 24 w 79"/>
              <a:gd name="T19" fmla="*/ 63 h 63"/>
              <a:gd name="T20" fmla="*/ 24 w 79"/>
              <a:gd name="T21" fmla="*/ 31 h 63"/>
              <a:gd name="T22" fmla="*/ 24 w 79"/>
              <a:gd name="T23" fmla="*/ 29 h 63"/>
              <a:gd name="T24" fmla="*/ 24 w 79"/>
              <a:gd name="T25" fmla="*/ 22 h 63"/>
              <a:gd name="T26" fmla="*/ 39 w 79"/>
              <a:gd name="T27" fmla="*/ 6 h 63"/>
              <a:gd name="T28" fmla="*/ 55 w 79"/>
              <a:gd name="T29" fmla="*/ 22 h 63"/>
              <a:gd name="T30" fmla="*/ 55 w 79"/>
              <a:gd name="T31" fmla="*/ 29 h 63"/>
              <a:gd name="T32" fmla="*/ 55 w 79"/>
              <a:gd name="T33" fmla="*/ 30 h 63"/>
              <a:gd name="T34" fmla="*/ 55 w 79"/>
              <a:gd name="T35" fmla="*/ 63 h 63"/>
              <a:gd name="T36" fmla="*/ 62 w 79"/>
              <a:gd name="T37" fmla="*/ 63 h 63"/>
              <a:gd name="T38" fmla="*/ 79 w 79"/>
              <a:gd name="T39" fmla="*/ 46 h 63"/>
              <a:gd name="T40" fmla="*/ 62 w 79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63">
                <a:moveTo>
                  <a:pt x="62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10"/>
                  <a:pt x="51" y="0"/>
                  <a:pt x="39" y="0"/>
                </a:cubicBezTo>
                <a:cubicBezTo>
                  <a:pt x="28" y="0"/>
                  <a:pt x="18" y="10"/>
                  <a:pt x="18" y="22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37"/>
                  <a:pt x="0" y="46"/>
                </a:cubicBezTo>
                <a:cubicBezTo>
                  <a:pt x="0" y="55"/>
                  <a:pt x="8" y="63"/>
                  <a:pt x="17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13"/>
                  <a:pt x="31" y="6"/>
                  <a:pt x="39" y="6"/>
                </a:cubicBezTo>
                <a:cubicBezTo>
                  <a:pt x="48" y="6"/>
                  <a:pt x="55" y="13"/>
                  <a:pt x="55" y="22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63"/>
                  <a:pt x="55" y="63"/>
                  <a:pt x="55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71" y="63"/>
                  <a:pt x="79" y="55"/>
                  <a:pt x="79" y="46"/>
                </a:cubicBezTo>
                <a:cubicBezTo>
                  <a:pt x="79" y="37"/>
                  <a:pt x="71" y="29"/>
                  <a:pt x="6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7" name="Group 30"/>
          <p:cNvGrpSpPr/>
          <p:nvPr/>
        </p:nvGrpSpPr>
        <p:grpSpPr bwMode="auto">
          <a:xfrm>
            <a:off x="7105651" y="3686313"/>
            <a:ext cx="277283" cy="226552"/>
            <a:chOff x="0" y="0"/>
            <a:chExt cx="131" cy="107"/>
          </a:xfrm>
        </p:grpSpPr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9" y="46"/>
              <a:ext cx="32" cy="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86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2"/>
            <p:cNvSpPr>
              <a:spLocks noEditPoints="1"/>
            </p:cNvSpPr>
            <p:nvPr/>
          </p:nvSpPr>
          <p:spPr bwMode="auto">
            <a:xfrm>
              <a:off x="0" y="0"/>
              <a:ext cx="131" cy="107"/>
            </a:xfrm>
            <a:custGeom>
              <a:avLst/>
              <a:gdLst>
                <a:gd name="T0" fmla="*/ 75 w 78"/>
                <a:gd name="T1" fmla="*/ 11 h 63"/>
                <a:gd name="T2" fmla="*/ 56 w 78"/>
                <a:gd name="T3" fmla="*/ 11 h 63"/>
                <a:gd name="T4" fmla="*/ 53 w 78"/>
                <a:gd name="T5" fmla="*/ 8 h 63"/>
                <a:gd name="T6" fmla="*/ 53 w 78"/>
                <a:gd name="T7" fmla="*/ 3 h 63"/>
                <a:gd name="T8" fmla="*/ 50 w 78"/>
                <a:gd name="T9" fmla="*/ 0 h 63"/>
                <a:gd name="T10" fmla="*/ 28 w 78"/>
                <a:gd name="T11" fmla="*/ 0 h 63"/>
                <a:gd name="T12" fmla="*/ 25 w 78"/>
                <a:gd name="T13" fmla="*/ 3 h 63"/>
                <a:gd name="T14" fmla="*/ 25 w 78"/>
                <a:gd name="T15" fmla="*/ 8 h 63"/>
                <a:gd name="T16" fmla="*/ 22 w 78"/>
                <a:gd name="T17" fmla="*/ 11 h 63"/>
                <a:gd name="T18" fmla="*/ 3 w 78"/>
                <a:gd name="T19" fmla="*/ 11 h 63"/>
                <a:gd name="T20" fmla="*/ 0 w 78"/>
                <a:gd name="T21" fmla="*/ 14 h 63"/>
                <a:gd name="T22" fmla="*/ 0 w 78"/>
                <a:gd name="T23" fmla="*/ 60 h 63"/>
                <a:gd name="T24" fmla="*/ 3 w 78"/>
                <a:gd name="T25" fmla="*/ 63 h 63"/>
                <a:gd name="T26" fmla="*/ 75 w 78"/>
                <a:gd name="T27" fmla="*/ 63 h 63"/>
                <a:gd name="T28" fmla="*/ 78 w 78"/>
                <a:gd name="T29" fmla="*/ 60 h 63"/>
                <a:gd name="T30" fmla="*/ 78 w 78"/>
                <a:gd name="T31" fmla="*/ 14 h 63"/>
                <a:gd name="T32" fmla="*/ 75 w 78"/>
                <a:gd name="T33" fmla="*/ 11 h 63"/>
                <a:gd name="T34" fmla="*/ 39 w 78"/>
                <a:gd name="T35" fmla="*/ 53 h 63"/>
                <a:gd name="T36" fmla="*/ 23 w 78"/>
                <a:gd name="T37" fmla="*/ 37 h 63"/>
                <a:gd name="T38" fmla="*/ 39 w 78"/>
                <a:gd name="T39" fmla="*/ 21 h 63"/>
                <a:gd name="T40" fmla="*/ 55 w 78"/>
                <a:gd name="T41" fmla="*/ 37 h 63"/>
                <a:gd name="T42" fmla="*/ 39 w 78"/>
                <a:gd name="T43" fmla="*/ 53 h 63"/>
                <a:gd name="T44" fmla="*/ 67 w 78"/>
                <a:gd name="T45" fmla="*/ 28 h 63"/>
                <a:gd name="T46" fmla="*/ 63 w 78"/>
                <a:gd name="T47" fmla="*/ 24 h 63"/>
                <a:gd name="T48" fmla="*/ 67 w 78"/>
                <a:gd name="T49" fmla="*/ 20 h 63"/>
                <a:gd name="T50" fmla="*/ 71 w 78"/>
                <a:gd name="T51" fmla="*/ 24 h 63"/>
                <a:gd name="T52" fmla="*/ 67 w 78"/>
                <a:gd name="T5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63">
                  <a:moveTo>
                    <a:pt x="75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3" y="10"/>
                    <a:pt x="5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0"/>
                    <a:pt x="23" y="11"/>
                    <a:pt x="2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3"/>
                    <a:pt x="3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7" y="11"/>
                    <a:pt x="75" y="11"/>
                  </a:cubicBezTo>
                  <a:close/>
                  <a:moveTo>
                    <a:pt x="39" y="53"/>
                  </a:moveTo>
                  <a:cubicBezTo>
                    <a:pt x="30" y="53"/>
                    <a:pt x="23" y="46"/>
                    <a:pt x="23" y="37"/>
                  </a:cubicBezTo>
                  <a:cubicBezTo>
                    <a:pt x="23" y="28"/>
                    <a:pt x="30" y="21"/>
                    <a:pt x="39" y="21"/>
                  </a:cubicBezTo>
                  <a:cubicBezTo>
                    <a:pt x="48" y="21"/>
                    <a:pt x="55" y="28"/>
                    <a:pt x="55" y="37"/>
                  </a:cubicBezTo>
                  <a:cubicBezTo>
                    <a:pt x="55" y="46"/>
                    <a:pt x="48" y="53"/>
                    <a:pt x="39" y="53"/>
                  </a:cubicBezTo>
                  <a:close/>
                  <a:moveTo>
                    <a:pt x="67" y="28"/>
                  </a:moveTo>
                  <a:cubicBezTo>
                    <a:pt x="65" y="28"/>
                    <a:pt x="63" y="26"/>
                    <a:pt x="63" y="24"/>
                  </a:cubicBezTo>
                  <a:cubicBezTo>
                    <a:pt x="63" y="22"/>
                    <a:pt x="65" y="20"/>
                    <a:pt x="67" y="20"/>
                  </a:cubicBezTo>
                  <a:cubicBezTo>
                    <a:pt x="69" y="20"/>
                    <a:pt x="71" y="22"/>
                    <a:pt x="71" y="24"/>
                  </a:cubicBezTo>
                  <a:cubicBezTo>
                    <a:pt x="71" y="26"/>
                    <a:pt x="69" y="28"/>
                    <a:pt x="6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86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9" y="14"/>
              <a:ext cx="13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86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25" y="14"/>
              <a:ext cx="12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865">
                <a:solidFill>
                  <a:srgbClr val="5F5F5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2484967" y="3669375"/>
            <a:ext cx="298451" cy="260429"/>
          </a:xfrm>
          <a:custGeom>
            <a:avLst/>
            <a:gdLst>
              <a:gd name="T0" fmla="*/ 79 w 84"/>
              <a:gd name="T1" fmla="*/ 52 h 73"/>
              <a:gd name="T2" fmla="*/ 70 w 84"/>
              <a:gd name="T3" fmla="*/ 45 h 73"/>
              <a:gd name="T4" fmla="*/ 60 w 84"/>
              <a:gd name="T5" fmla="*/ 8 h 73"/>
              <a:gd name="T6" fmla="*/ 38 w 84"/>
              <a:gd name="T7" fmla="*/ 0 h 73"/>
              <a:gd name="T8" fmla="*/ 12 w 84"/>
              <a:gd name="T9" fmla="*/ 12 h 73"/>
              <a:gd name="T10" fmla="*/ 16 w 84"/>
              <a:gd name="T11" fmla="*/ 59 h 73"/>
              <a:gd name="T12" fmla="*/ 38 w 84"/>
              <a:gd name="T13" fmla="*/ 67 h 73"/>
              <a:gd name="T14" fmla="*/ 55 w 84"/>
              <a:gd name="T15" fmla="*/ 63 h 73"/>
              <a:gd name="T16" fmla="*/ 63 w 84"/>
              <a:gd name="T17" fmla="*/ 70 h 73"/>
              <a:gd name="T18" fmla="*/ 71 w 84"/>
              <a:gd name="T19" fmla="*/ 73 h 73"/>
              <a:gd name="T20" fmla="*/ 80 w 84"/>
              <a:gd name="T21" fmla="*/ 69 h 73"/>
              <a:gd name="T22" fmla="*/ 79 w 84"/>
              <a:gd name="T23" fmla="*/ 52 h 73"/>
              <a:gd name="T24" fmla="*/ 19 w 84"/>
              <a:gd name="T25" fmla="*/ 35 h 73"/>
              <a:gd name="T26" fmla="*/ 23 w 84"/>
              <a:gd name="T27" fmla="*/ 21 h 73"/>
              <a:gd name="T28" fmla="*/ 38 w 84"/>
              <a:gd name="T29" fmla="*/ 14 h 73"/>
              <a:gd name="T30" fmla="*/ 51 w 84"/>
              <a:gd name="T31" fmla="*/ 19 h 73"/>
              <a:gd name="T32" fmla="*/ 57 w 84"/>
              <a:gd name="T33" fmla="*/ 32 h 73"/>
              <a:gd name="T34" fmla="*/ 53 w 84"/>
              <a:gd name="T35" fmla="*/ 46 h 73"/>
              <a:gd name="T36" fmla="*/ 38 w 84"/>
              <a:gd name="T37" fmla="*/ 53 h 73"/>
              <a:gd name="T38" fmla="*/ 26 w 84"/>
              <a:gd name="T39" fmla="*/ 48 h 73"/>
              <a:gd name="T40" fmla="*/ 19 w 84"/>
              <a:gd name="T41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" h="73">
                <a:moveTo>
                  <a:pt x="79" y="52"/>
                </a:moveTo>
                <a:cubicBezTo>
                  <a:pt x="70" y="45"/>
                  <a:pt x="70" y="45"/>
                  <a:pt x="70" y="45"/>
                </a:cubicBezTo>
                <a:cubicBezTo>
                  <a:pt x="75" y="32"/>
                  <a:pt x="71" y="17"/>
                  <a:pt x="60" y="8"/>
                </a:cubicBezTo>
                <a:cubicBezTo>
                  <a:pt x="54" y="3"/>
                  <a:pt x="46" y="0"/>
                  <a:pt x="38" y="0"/>
                </a:cubicBezTo>
                <a:cubicBezTo>
                  <a:pt x="28" y="0"/>
                  <a:pt x="19" y="4"/>
                  <a:pt x="12" y="12"/>
                </a:cubicBezTo>
                <a:cubicBezTo>
                  <a:pt x="0" y="26"/>
                  <a:pt x="2" y="47"/>
                  <a:pt x="16" y="59"/>
                </a:cubicBezTo>
                <a:cubicBezTo>
                  <a:pt x="23" y="64"/>
                  <a:pt x="30" y="67"/>
                  <a:pt x="38" y="67"/>
                </a:cubicBezTo>
                <a:cubicBezTo>
                  <a:pt x="44" y="67"/>
                  <a:pt x="50" y="66"/>
                  <a:pt x="55" y="63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72"/>
                  <a:pt x="68" y="73"/>
                  <a:pt x="71" y="73"/>
                </a:cubicBezTo>
                <a:cubicBezTo>
                  <a:pt x="75" y="73"/>
                  <a:pt x="78" y="71"/>
                  <a:pt x="80" y="69"/>
                </a:cubicBezTo>
                <a:cubicBezTo>
                  <a:pt x="84" y="64"/>
                  <a:pt x="84" y="56"/>
                  <a:pt x="79" y="52"/>
                </a:cubicBezTo>
                <a:close/>
                <a:moveTo>
                  <a:pt x="19" y="35"/>
                </a:moveTo>
                <a:cubicBezTo>
                  <a:pt x="18" y="30"/>
                  <a:pt x="20" y="25"/>
                  <a:pt x="23" y="21"/>
                </a:cubicBezTo>
                <a:cubicBezTo>
                  <a:pt x="27" y="17"/>
                  <a:pt x="32" y="14"/>
                  <a:pt x="38" y="14"/>
                </a:cubicBezTo>
                <a:cubicBezTo>
                  <a:pt x="43" y="14"/>
                  <a:pt x="47" y="16"/>
                  <a:pt x="51" y="19"/>
                </a:cubicBezTo>
                <a:cubicBezTo>
                  <a:pt x="55" y="22"/>
                  <a:pt x="57" y="27"/>
                  <a:pt x="57" y="32"/>
                </a:cubicBezTo>
                <a:cubicBezTo>
                  <a:pt x="58" y="37"/>
                  <a:pt x="56" y="42"/>
                  <a:pt x="53" y="46"/>
                </a:cubicBezTo>
                <a:cubicBezTo>
                  <a:pt x="49" y="50"/>
                  <a:pt x="44" y="53"/>
                  <a:pt x="38" y="53"/>
                </a:cubicBezTo>
                <a:cubicBezTo>
                  <a:pt x="34" y="53"/>
                  <a:pt x="29" y="51"/>
                  <a:pt x="26" y="48"/>
                </a:cubicBezTo>
                <a:cubicBezTo>
                  <a:pt x="22" y="45"/>
                  <a:pt x="19" y="40"/>
                  <a:pt x="1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 sz="186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984905" y="1459975"/>
            <a:ext cx="1952625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等线" panose="02010600030101010101" pitchFamily="2" charset="-122"/>
              </a:rPr>
              <a:t>添加标题</a:t>
            </a:r>
          </a:p>
        </p:txBody>
      </p:sp>
      <p:sp>
        <p:nvSpPr>
          <p:cNvPr id="34" name="TextBox 13"/>
          <p:cNvSpPr txBox="1"/>
          <p:nvPr/>
        </p:nvSpPr>
        <p:spPr>
          <a:xfrm>
            <a:off x="1345937" y="1790246"/>
            <a:ext cx="2534709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5" name="TextBox 13"/>
          <p:cNvSpPr txBox="1"/>
          <p:nvPr/>
        </p:nvSpPr>
        <p:spPr>
          <a:xfrm>
            <a:off x="4500561" y="4968523"/>
            <a:ext cx="1952625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等线" panose="02010600030101010101" pitchFamily="2" charset="-122"/>
              </a:rPr>
              <a:t>添加标题</a:t>
            </a:r>
          </a:p>
        </p:txBody>
      </p:sp>
      <p:sp>
        <p:nvSpPr>
          <p:cNvPr id="36" name="TextBox 13"/>
          <p:cNvSpPr txBox="1"/>
          <p:nvPr/>
        </p:nvSpPr>
        <p:spPr>
          <a:xfrm>
            <a:off x="3886730" y="5310929"/>
            <a:ext cx="2533649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7" name="TextBox 13"/>
          <p:cNvSpPr txBox="1"/>
          <p:nvPr/>
        </p:nvSpPr>
        <p:spPr>
          <a:xfrm>
            <a:off x="6609101" y="1352930"/>
            <a:ext cx="1952625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等线" panose="02010600030101010101" pitchFamily="2" charset="-122"/>
              </a:rPr>
              <a:t>添加标题</a:t>
            </a:r>
          </a:p>
        </p:txBody>
      </p:sp>
      <p:sp>
        <p:nvSpPr>
          <p:cNvPr id="38" name="TextBox 13"/>
          <p:cNvSpPr txBox="1"/>
          <p:nvPr/>
        </p:nvSpPr>
        <p:spPr>
          <a:xfrm>
            <a:off x="6026151" y="1817897"/>
            <a:ext cx="2491316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9" name="TextBox 13"/>
          <p:cNvSpPr txBox="1"/>
          <p:nvPr/>
        </p:nvSpPr>
        <p:spPr>
          <a:xfrm>
            <a:off x="9161630" y="4989565"/>
            <a:ext cx="1952625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等线" panose="02010600030101010101" pitchFamily="2" charset="-122"/>
              </a:rPr>
              <a:t>添加标题</a:t>
            </a:r>
          </a:p>
        </p:txBody>
      </p:sp>
      <p:sp>
        <p:nvSpPr>
          <p:cNvPr id="40" name="TextBox 13"/>
          <p:cNvSpPr txBox="1"/>
          <p:nvPr/>
        </p:nvSpPr>
        <p:spPr>
          <a:xfrm>
            <a:off x="8403167" y="5366247"/>
            <a:ext cx="2465916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156590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5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3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5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2" grpId="0" animBg="1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2" grpId="0" animBg="1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472381" y="1695949"/>
            <a:ext cx="2969342" cy="38136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0000" dirty="0">
                <a:blipFill>
                  <a:blip r:embed="rId4"/>
                  <a:stretch>
                    <a:fillRect/>
                  </a:stretch>
                </a:blip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9222" y="2527637"/>
            <a:ext cx="6610821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工作完成情况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02097" y="3569253"/>
            <a:ext cx="5035653" cy="102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 think hard about past. It brings tears… Don’t think more about future. Itbringsfears… Live this moment with a smile. It brings cheers.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59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459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-139894" y="-127000"/>
            <a:ext cx="12433494" cy="7099300"/>
          </a:xfrm>
          <a:prstGeom prst="frame">
            <a:avLst>
              <a:gd name="adj1" fmla="val 3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950" y="368300"/>
            <a:ext cx="11468100" cy="61087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327435" y="469304"/>
            <a:ext cx="1093019" cy="607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blipFill>
                <a:blip r:embed="rId4"/>
                <a:stretch>
                  <a:fillRect/>
                </a:stretch>
              </a:blipFill>
              <a:effectLst/>
              <a:uLnTx/>
              <a:uFillTx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503" y="512284"/>
            <a:ext cx="2911578" cy="5232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marR="0" lvl="0" indent="0" algn="l" defTabSz="9144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庞门正道标题体" panose="02010600030101010101" pitchFamily="2" charset="-122"/>
                <a:cs typeface="+mn-cs"/>
              </a:rPr>
              <a:t>工作完成情况</a:t>
            </a:r>
            <a:endParaRPr kumimoji="0" lang="ko-KR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3445" y="2315547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7BC4EB"/>
            </a:solidFill>
          </a:ln>
        </p:spPr>
        <p:txBody>
          <a:bodyPr rtlCol="0" anchor="ctr"/>
          <a:lstStyle/>
          <a:p>
            <a:pPr algn="ctr" defTabSz="913765"/>
            <a:endParaRPr lang="zh-CN" altLang="en-US" sz="213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342874" y="3298439"/>
            <a:ext cx="1827428" cy="0"/>
          </a:xfrm>
          <a:prstGeom prst="straightConnector1">
            <a:avLst/>
          </a:prstGeom>
          <a:noFill/>
          <a:ln w="19050">
            <a:solidFill>
              <a:srgbClr val="7BC4EB"/>
            </a:solidFill>
            <a:headEnd type="oval" w="med" len="med"/>
            <a:tailEnd type="oval" w="med" len="med"/>
          </a:ln>
        </p:spPr>
      </p:cxnSp>
      <p:cxnSp>
        <p:nvCxnSpPr>
          <p:cNvPr id="11" name="直接箭头连接符 10"/>
          <p:cNvCxnSpPr/>
          <p:nvPr/>
        </p:nvCxnSpPr>
        <p:spPr>
          <a:xfrm>
            <a:off x="1342874" y="3794047"/>
            <a:ext cx="1827428" cy="0"/>
          </a:xfrm>
          <a:prstGeom prst="straightConnector1">
            <a:avLst/>
          </a:prstGeom>
          <a:noFill/>
          <a:ln w="19050">
            <a:solidFill>
              <a:srgbClr val="7BC4EB"/>
            </a:solidFill>
            <a:headEnd type="oval" w="med" len="med"/>
            <a:tailEnd type="oval" w="med" len="med"/>
          </a:ln>
        </p:spPr>
      </p:cxnSp>
      <p:sp>
        <p:nvSpPr>
          <p:cNvPr id="12" name="矩形 11"/>
          <p:cNvSpPr/>
          <p:nvPr/>
        </p:nvSpPr>
        <p:spPr>
          <a:xfrm>
            <a:off x="1357388" y="3954919"/>
            <a:ext cx="19428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469603" y="3336089"/>
            <a:ext cx="1578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663729" y="2315547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406BB3"/>
            </a:solidFill>
          </a:ln>
        </p:spPr>
        <p:txBody>
          <a:bodyPr rtlCol="0" anchor="ctr"/>
          <a:lstStyle/>
          <a:p>
            <a:pPr algn="ctr" defTabSz="913765"/>
            <a:endParaRPr lang="zh-CN" altLang="en-US" sz="213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224015" y="2315547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7BC4EB"/>
            </a:solidFill>
          </a:ln>
        </p:spPr>
        <p:txBody>
          <a:bodyPr rtlCol="0" anchor="ctr"/>
          <a:lstStyle/>
          <a:p>
            <a:pPr algn="ctr" defTabSz="913765"/>
            <a:endParaRPr lang="zh-CN" altLang="en-US" sz="213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784299" y="2315547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406BB3"/>
            </a:solidFill>
          </a:ln>
        </p:spPr>
        <p:txBody>
          <a:bodyPr rtlCol="0" anchor="ctr"/>
          <a:lstStyle/>
          <a:p>
            <a:pPr algn="ctr" defTabSz="913765"/>
            <a:endParaRPr lang="zh-CN" altLang="en-US" sz="213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722501" y="1802407"/>
            <a:ext cx="1066145" cy="1045797"/>
          </a:xfrm>
          <a:prstGeom prst="ellipse">
            <a:avLst/>
          </a:prstGeom>
          <a:solidFill>
            <a:srgbClr val="7BC4E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3765"/>
            <a:endParaRPr lang="zh-CN" altLang="en-US" sz="2135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82788" y="1802407"/>
            <a:ext cx="1066145" cy="1045797"/>
          </a:xfrm>
          <a:prstGeom prst="ellipse">
            <a:avLst/>
          </a:prstGeom>
          <a:solidFill>
            <a:srgbClr val="406BB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3765"/>
            <a:endParaRPr lang="zh-CN" altLang="en-US" sz="2135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43070" y="1802407"/>
            <a:ext cx="1066145" cy="1045797"/>
          </a:xfrm>
          <a:prstGeom prst="ellipse">
            <a:avLst/>
          </a:prstGeom>
          <a:solidFill>
            <a:srgbClr val="7BC4E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3765"/>
            <a:endParaRPr lang="zh-CN" altLang="en-US" sz="2135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403356" y="1802407"/>
            <a:ext cx="1066145" cy="1045797"/>
          </a:xfrm>
          <a:prstGeom prst="ellipse">
            <a:avLst/>
          </a:prstGeom>
          <a:solidFill>
            <a:srgbClr val="406BB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3765"/>
            <a:endParaRPr lang="zh-CN" altLang="en-US" sz="2135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46833" y="2032915"/>
            <a:ext cx="617477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10401" y="2032915"/>
            <a:ext cx="617477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93890" y="2032915"/>
            <a:ext cx="617477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29520" y="2032915"/>
            <a:ext cx="617477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3765"/>
            <a:r>
              <a:rPr lang="en-US" altLang="zh-CN" sz="3200" dirty="0">
                <a:solidFill>
                  <a:prstClr val="white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909982" y="3312952"/>
            <a:ext cx="1827428" cy="0"/>
          </a:xfrm>
          <a:prstGeom prst="straightConnector1">
            <a:avLst/>
          </a:prstGeom>
          <a:noFill/>
          <a:ln w="19050">
            <a:solidFill>
              <a:srgbClr val="406BB3"/>
            </a:solidFill>
            <a:headEnd type="oval" w="med" len="med"/>
            <a:tailEnd type="oval" w="med" len="med"/>
          </a:ln>
        </p:spPr>
      </p:cxnSp>
      <p:cxnSp>
        <p:nvCxnSpPr>
          <p:cNvPr id="26" name="直接箭头连接符 25"/>
          <p:cNvCxnSpPr/>
          <p:nvPr/>
        </p:nvCxnSpPr>
        <p:spPr>
          <a:xfrm>
            <a:off x="3909982" y="3808561"/>
            <a:ext cx="1827428" cy="0"/>
          </a:xfrm>
          <a:prstGeom prst="straightConnector1">
            <a:avLst/>
          </a:prstGeom>
          <a:noFill/>
          <a:ln w="19050">
            <a:solidFill>
              <a:srgbClr val="406BB3"/>
            </a:solidFill>
            <a:headEnd type="oval" w="med" len="med"/>
            <a:tailEnd type="oval" w="med" len="med"/>
          </a:ln>
        </p:spPr>
      </p:cxnSp>
      <p:sp>
        <p:nvSpPr>
          <p:cNvPr id="27" name="矩形 26"/>
          <p:cNvSpPr/>
          <p:nvPr/>
        </p:nvSpPr>
        <p:spPr>
          <a:xfrm>
            <a:off x="3924496" y="3969433"/>
            <a:ext cx="19428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036711" y="3350602"/>
            <a:ext cx="1578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6481551" y="3308836"/>
            <a:ext cx="1827428" cy="0"/>
          </a:xfrm>
          <a:prstGeom prst="straightConnector1">
            <a:avLst/>
          </a:prstGeom>
          <a:noFill/>
          <a:ln w="19050">
            <a:solidFill>
              <a:srgbClr val="7BC4EB"/>
            </a:solidFill>
            <a:headEnd type="oval" w="med" len="med"/>
            <a:tailEnd type="oval" w="med" len="med"/>
          </a:ln>
        </p:spPr>
      </p:cxnSp>
      <p:cxnSp>
        <p:nvCxnSpPr>
          <p:cNvPr id="30" name="直接箭头连接符 29"/>
          <p:cNvCxnSpPr/>
          <p:nvPr/>
        </p:nvCxnSpPr>
        <p:spPr>
          <a:xfrm>
            <a:off x="6481551" y="3804445"/>
            <a:ext cx="1827428" cy="0"/>
          </a:xfrm>
          <a:prstGeom prst="straightConnector1">
            <a:avLst/>
          </a:prstGeom>
          <a:noFill/>
          <a:ln w="19050">
            <a:solidFill>
              <a:srgbClr val="7BC4EB"/>
            </a:solidFill>
            <a:headEnd type="oval" w="med" len="med"/>
            <a:tailEnd type="oval" w="med" len="med"/>
          </a:ln>
        </p:spPr>
      </p:cxnSp>
      <p:sp>
        <p:nvSpPr>
          <p:cNvPr id="31" name="矩形 30"/>
          <p:cNvSpPr/>
          <p:nvPr/>
        </p:nvSpPr>
        <p:spPr>
          <a:xfrm>
            <a:off x="6496065" y="3965317"/>
            <a:ext cx="19428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608280" y="3346486"/>
            <a:ext cx="1578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9048659" y="3308836"/>
            <a:ext cx="1827428" cy="0"/>
          </a:xfrm>
          <a:prstGeom prst="straightConnector1">
            <a:avLst/>
          </a:prstGeom>
          <a:noFill/>
          <a:ln w="19050">
            <a:solidFill>
              <a:srgbClr val="406BB3"/>
            </a:solidFill>
            <a:headEnd type="oval" w="med" len="med"/>
            <a:tailEnd type="oval" w="med" len="med"/>
          </a:ln>
        </p:spPr>
      </p:cxnSp>
      <p:cxnSp>
        <p:nvCxnSpPr>
          <p:cNvPr id="34" name="直接箭头连接符 33"/>
          <p:cNvCxnSpPr/>
          <p:nvPr/>
        </p:nvCxnSpPr>
        <p:spPr>
          <a:xfrm flipV="1">
            <a:off x="9048659" y="3794047"/>
            <a:ext cx="1822541" cy="10398"/>
          </a:xfrm>
          <a:prstGeom prst="straightConnector1">
            <a:avLst/>
          </a:prstGeom>
          <a:noFill/>
          <a:ln w="19050">
            <a:solidFill>
              <a:srgbClr val="406BB3"/>
            </a:solidFill>
            <a:headEnd type="oval" w="med" len="med"/>
            <a:tailEnd type="oval" w="med" len="med"/>
          </a:ln>
        </p:spPr>
      </p:cxnSp>
      <p:sp>
        <p:nvSpPr>
          <p:cNvPr id="35" name="矩形 34"/>
          <p:cNvSpPr/>
          <p:nvPr/>
        </p:nvSpPr>
        <p:spPr>
          <a:xfrm>
            <a:off x="9063173" y="3965317"/>
            <a:ext cx="19428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175388" y="3346486"/>
            <a:ext cx="1578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37025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7" grpId="0"/>
      <p:bldP spid="28" grpId="0"/>
      <p:bldP spid="31" grpId="0"/>
      <p:bldP spid="32" grpId="0"/>
      <p:bldP spid="35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年终述职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32610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32610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B1D3"/>
      </a:accent1>
      <a:accent2>
        <a:srgbClr val="EDD883"/>
      </a:accent2>
      <a:accent3>
        <a:srgbClr val="00B1D3"/>
      </a:accent3>
      <a:accent4>
        <a:srgbClr val="EDD883"/>
      </a:accent4>
      <a:accent5>
        <a:srgbClr val="00B1D3"/>
      </a:accent5>
      <a:accent6>
        <a:srgbClr val="EDD883"/>
      </a:accent6>
      <a:hlink>
        <a:srgbClr val="0563C1"/>
      </a:hlink>
      <a:folHlink>
        <a:srgbClr val="954F72"/>
      </a:folHlink>
    </a:clrScheme>
    <a:fontScheme name="xkuzv05k">
      <a:majorFont>
        <a:latin typeface="Arial"/>
        <a:ea typeface="方正黑体_GBK"/>
        <a:cs typeface=""/>
      </a:majorFont>
      <a:minorFont>
        <a:latin typeface="Arial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2156</Words>
  <Application>Microsoft Office PowerPoint</Application>
  <PresentationFormat>宽屏</PresentationFormat>
  <Paragraphs>259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FZHei-B01S</vt:lpstr>
      <vt:lpstr>Gill Sans</vt:lpstr>
      <vt:lpstr>맑은 고딕</vt:lpstr>
      <vt:lpstr>等线</vt:lpstr>
      <vt:lpstr>等线 Light</vt:lpstr>
      <vt:lpstr>方正黑体_GBK</vt:lpstr>
      <vt:lpstr>方正正黑简体</vt:lpstr>
      <vt:lpstr>庞门正道标题体</vt:lpstr>
      <vt:lpstr>宋体</vt:lpstr>
      <vt:lpstr>微软雅黑</vt:lpstr>
      <vt:lpstr>Arial</vt:lpstr>
      <vt:lpstr>Open Sans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年终述职1</dc:title>
  <dc:creator>张 建春</dc:creator>
  <cp:lastModifiedBy>User</cp:lastModifiedBy>
  <cp:revision>19</cp:revision>
  <dcterms:created xsi:type="dcterms:W3CDTF">2018-10-16T07:02:00Z</dcterms:created>
  <dcterms:modified xsi:type="dcterms:W3CDTF">2019-01-01T07:41:17Z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2052-10.1.0.7521</vt:lpwstr>
  </property>
</Properties>
</file>