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notesSlides/notesSlide16.xml" ContentType="application/vnd.openxmlformats-officedocument.presentationml.notesSlide+xml"/>
  <Override PartName="/ppt/theme/themeOverride16.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388" r:id="rId2"/>
    <p:sldId id="301" r:id="rId3"/>
    <p:sldId id="334" r:id="rId4"/>
    <p:sldId id="333" r:id="rId5"/>
    <p:sldId id="390" r:id="rId6"/>
    <p:sldId id="336" r:id="rId7"/>
    <p:sldId id="337" r:id="rId8"/>
    <p:sldId id="335" r:id="rId9"/>
    <p:sldId id="347" r:id="rId10"/>
    <p:sldId id="391" r:id="rId11"/>
    <p:sldId id="392" r:id="rId12"/>
    <p:sldId id="393" r:id="rId13"/>
    <p:sldId id="405" r:id="rId14"/>
    <p:sldId id="342" r:id="rId15"/>
    <p:sldId id="395" r:id="rId16"/>
    <p:sldId id="396" r:id="rId17"/>
    <p:sldId id="398" r:id="rId18"/>
    <p:sldId id="380" r:id="rId19"/>
    <p:sldId id="399" r:id="rId20"/>
    <p:sldId id="400" r:id="rId21"/>
    <p:sldId id="401" r:id="rId22"/>
    <p:sldId id="402" r:id="rId23"/>
    <p:sldId id="378" r:id="rId24"/>
    <p:sldId id="406" r:id="rId25"/>
  </p:sldIdLst>
  <p:sldSz cx="12190413"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1">
          <p15:clr>
            <a:srgbClr val="A4A3A4"/>
          </p15:clr>
        </p15:guide>
        <p15:guide id="2" pos="6743">
          <p15:clr>
            <a:srgbClr val="A4A3A4"/>
          </p15:clr>
        </p15:guide>
        <p15:guide id="3" pos="347">
          <p15:clr>
            <a:srgbClr val="A4A3A4"/>
          </p15:clr>
        </p15:guide>
        <p15:guide id="4" pos="3840">
          <p15:clr>
            <a:srgbClr val="A4A3A4"/>
          </p15:clr>
        </p15:guide>
        <p15:guide id="5"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0000"/>
    <a:srgbClr val="FF0000"/>
    <a:srgbClr val="C00000"/>
    <a:srgbClr val="EA0000"/>
    <a:srgbClr val="C0504D"/>
    <a:srgbClr val="D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00" autoAdjust="0"/>
    <p:restoredTop sz="94281" autoAdjust="0"/>
  </p:normalViewPr>
  <p:slideViewPr>
    <p:cSldViewPr showGuides="1">
      <p:cViewPr varScale="1">
        <p:scale>
          <a:sx n="110" d="100"/>
          <a:sy n="110" d="100"/>
        </p:scale>
        <p:origin x="696" y="108"/>
      </p:cViewPr>
      <p:guideLst>
        <p:guide orient="horz" pos="2341"/>
        <p:guide pos="6743"/>
        <p:guide pos="347"/>
        <p:guide pos="3840"/>
        <p:guide pos="3839"/>
      </p:guideLst>
    </p:cSldViewPr>
  </p:slideViewPr>
  <p:notesTextViewPr>
    <p:cViewPr>
      <p:scale>
        <a:sx n="1" d="1"/>
        <a:sy n="1" d="1"/>
      </p:scale>
      <p:origin x="0" y="0"/>
    </p:cViewPr>
  </p:notesTextViewPr>
  <p:notesViewPr>
    <p:cSldViewPr>
      <p:cViewPr varScale="1">
        <p:scale>
          <a:sx n="57" d="100"/>
          <a:sy n="57" d="100"/>
        </p:scale>
        <p:origin x="1674"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283F01-3B4C-4F09-9DEA-83DA153EA5D8}" type="datetimeFigureOut">
              <a:rPr lang="zh-CN" altLang="en-US" smtClean="0"/>
              <a:t>2018/4/8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6C741D2-8A14-47F0-A182-3B162FDD84E0}" type="slidenum">
              <a:rPr lang="zh-CN" altLang="en-US" smtClean="0"/>
              <a:t>‹#›</a:t>
            </a:fld>
            <a:endParaRPr lang="zh-CN" altLang="en-US"/>
          </a:p>
        </p:txBody>
      </p:sp>
    </p:spTree>
    <p:extLst>
      <p:ext uri="{BB962C8B-B14F-4D97-AF65-F5344CB8AC3E}">
        <p14:creationId xmlns:p14="http://schemas.microsoft.com/office/powerpoint/2010/main" val="3154080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A9F498-B5AF-4112-A5A7-DE4C7C3F6CCC}"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F700EC-4BCA-4DF8-BC0B-48E6D2794D78}" type="slidenum">
              <a:rPr lang="zh-CN" altLang="en-US" smtClean="0"/>
              <a:t>‹#›</a:t>
            </a:fld>
            <a:endParaRPr lang="zh-CN" altLang="en-US"/>
          </a:p>
        </p:txBody>
      </p:sp>
    </p:spTree>
    <p:extLst>
      <p:ext uri="{BB962C8B-B14F-4D97-AF65-F5344CB8AC3E}">
        <p14:creationId xmlns:p14="http://schemas.microsoft.com/office/powerpoint/2010/main" val="3127547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a:t>
            </a:fld>
            <a:endParaRPr lang="zh-CN" altLang="en-US"/>
          </a:p>
        </p:txBody>
      </p:sp>
    </p:spTree>
    <p:extLst>
      <p:ext uri="{BB962C8B-B14F-4D97-AF65-F5344CB8AC3E}">
        <p14:creationId xmlns:p14="http://schemas.microsoft.com/office/powerpoint/2010/main" val="3607590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10</a:t>
            </a:fld>
            <a:endParaRPr lang="zh-CN" altLang="en-US"/>
          </a:p>
        </p:txBody>
      </p:sp>
    </p:spTree>
    <p:extLst>
      <p:ext uri="{BB962C8B-B14F-4D97-AF65-F5344CB8AC3E}">
        <p14:creationId xmlns:p14="http://schemas.microsoft.com/office/powerpoint/2010/main" val="1627166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11</a:t>
            </a:fld>
            <a:endParaRPr lang="zh-CN" altLang="en-US"/>
          </a:p>
        </p:txBody>
      </p:sp>
    </p:spTree>
    <p:extLst>
      <p:ext uri="{BB962C8B-B14F-4D97-AF65-F5344CB8AC3E}">
        <p14:creationId xmlns:p14="http://schemas.microsoft.com/office/powerpoint/2010/main" val="2948232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12</a:t>
            </a:fld>
            <a:endParaRPr lang="zh-CN" altLang="en-US"/>
          </a:p>
        </p:txBody>
      </p:sp>
    </p:spTree>
    <p:extLst>
      <p:ext uri="{BB962C8B-B14F-4D97-AF65-F5344CB8AC3E}">
        <p14:creationId xmlns:p14="http://schemas.microsoft.com/office/powerpoint/2010/main" val="1833638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13</a:t>
            </a:fld>
            <a:endParaRPr lang="zh-CN" altLang="en-US"/>
          </a:p>
        </p:txBody>
      </p:sp>
    </p:spTree>
    <p:extLst>
      <p:ext uri="{BB962C8B-B14F-4D97-AF65-F5344CB8AC3E}">
        <p14:creationId xmlns:p14="http://schemas.microsoft.com/office/powerpoint/2010/main" val="3740491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14</a:t>
            </a:fld>
            <a:endParaRPr lang="zh-CN" altLang="en-US"/>
          </a:p>
        </p:txBody>
      </p:sp>
    </p:spTree>
    <p:extLst>
      <p:ext uri="{BB962C8B-B14F-4D97-AF65-F5344CB8AC3E}">
        <p14:creationId xmlns:p14="http://schemas.microsoft.com/office/powerpoint/2010/main" val="3910445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15</a:t>
            </a:fld>
            <a:endParaRPr lang="zh-CN" altLang="en-US"/>
          </a:p>
        </p:txBody>
      </p:sp>
    </p:spTree>
    <p:extLst>
      <p:ext uri="{BB962C8B-B14F-4D97-AF65-F5344CB8AC3E}">
        <p14:creationId xmlns:p14="http://schemas.microsoft.com/office/powerpoint/2010/main" val="323544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16</a:t>
            </a:fld>
            <a:endParaRPr lang="zh-CN" altLang="en-US"/>
          </a:p>
        </p:txBody>
      </p:sp>
    </p:spTree>
    <p:extLst>
      <p:ext uri="{BB962C8B-B14F-4D97-AF65-F5344CB8AC3E}">
        <p14:creationId xmlns:p14="http://schemas.microsoft.com/office/powerpoint/2010/main" val="758123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17</a:t>
            </a:fld>
            <a:endParaRPr lang="zh-CN" altLang="en-US"/>
          </a:p>
        </p:txBody>
      </p:sp>
    </p:spTree>
    <p:extLst>
      <p:ext uri="{BB962C8B-B14F-4D97-AF65-F5344CB8AC3E}">
        <p14:creationId xmlns:p14="http://schemas.microsoft.com/office/powerpoint/2010/main" val="10735186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18</a:t>
            </a:fld>
            <a:endParaRPr lang="zh-CN" altLang="en-US"/>
          </a:p>
        </p:txBody>
      </p:sp>
    </p:spTree>
    <p:extLst>
      <p:ext uri="{BB962C8B-B14F-4D97-AF65-F5344CB8AC3E}">
        <p14:creationId xmlns:p14="http://schemas.microsoft.com/office/powerpoint/2010/main" val="848884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19</a:t>
            </a:fld>
            <a:endParaRPr lang="zh-CN" altLang="en-US"/>
          </a:p>
        </p:txBody>
      </p:sp>
    </p:spTree>
    <p:extLst>
      <p:ext uri="{BB962C8B-B14F-4D97-AF65-F5344CB8AC3E}">
        <p14:creationId xmlns:p14="http://schemas.microsoft.com/office/powerpoint/2010/main" val="2362855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2</a:t>
            </a:fld>
            <a:endParaRPr lang="zh-CN" altLang="en-US"/>
          </a:p>
        </p:txBody>
      </p:sp>
    </p:spTree>
    <p:extLst>
      <p:ext uri="{BB962C8B-B14F-4D97-AF65-F5344CB8AC3E}">
        <p14:creationId xmlns:p14="http://schemas.microsoft.com/office/powerpoint/2010/main" val="4009846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20</a:t>
            </a:fld>
            <a:endParaRPr lang="zh-CN" altLang="en-US"/>
          </a:p>
        </p:txBody>
      </p:sp>
    </p:spTree>
    <p:extLst>
      <p:ext uri="{BB962C8B-B14F-4D97-AF65-F5344CB8AC3E}">
        <p14:creationId xmlns:p14="http://schemas.microsoft.com/office/powerpoint/2010/main" val="40669585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21</a:t>
            </a:fld>
            <a:endParaRPr lang="zh-CN" altLang="en-US"/>
          </a:p>
        </p:txBody>
      </p:sp>
    </p:spTree>
    <p:extLst>
      <p:ext uri="{BB962C8B-B14F-4D97-AF65-F5344CB8AC3E}">
        <p14:creationId xmlns:p14="http://schemas.microsoft.com/office/powerpoint/2010/main" val="41826142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22</a:t>
            </a:fld>
            <a:endParaRPr lang="zh-CN" altLang="en-US"/>
          </a:p>
        </p:txBody>
      </p:sp>
    </p:spTree>
    <p:extLst>
      <p:ext uri="{BB962C8B-B14F-4D97-AF65-F5344CB8AC3E}">
        <p14:creationId xmlns:p14="http://schemas.microsoft.com/office/powerpoint/2010/main" val="1929166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23</a:t>
            </a:fld>
            <a:endParaRPr lang="zh-CN" altLang="en-US"/>
          </a:p>
        </p:txBody>
      </p:sp>
    </p:spTree>
    <p:extLst>
      <p:ext uri="{BB962C8B-B14F-4D97-AF65-F5344CB8AC3E}">
        <p14:creationId xmlns:p14="http://schemas.microsoft.com/office/powerpoint/2010/main" val="20018824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24</a:t>
            </a:fld>
            <a:endParaRPr lang="zh-CN" altLang="en-US"/>
          </a:p>
        </p:txBody>
      </p:sp>
    </p:spTree>
    <p:extLst>
      <p:ext uri="{BB962C8B-B14F-4D97-AF65-F5344CB8AC3E}">
        <p14:creationId xmlns:p14="http://schemas.microsoft.com/office/powerpoint/2010/main" val="1841590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3</a:t>
            </a:fld>
            <a:endParaRPr lang="zh-CN" altLang="en-US"/>
          </a:p>
        </p:txBody>
      </p:sp>
    </p:spTree>
    <p:extLst>
      <p:ext uri="{BB962C8B-B14F-4D97-AF65-F5344CB8AC3E}">
        <p14:creationId xmlns:p14="http://schemas.microsoft.com/office/powerpoint/2010/main" val="4223356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4</a:t>
            </a:fld>
            <a:endParaRPr lang="zh-CN" altLang="en-US"/>
          </a:p>
        </p:txBody>
      </p:sp>
    </p:spTree>
    <p:extLst>
      <p:ext uri="{BB962C8B-B14F-4D97-AF65-F5344CB8AC3E}">
        <p14:creationId xmlns:p14="http://schemas.microsoft.com/office/powerpoint/2010/main" val="1774298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5</a:t>
            </a:fld>
            <a:endParaRPr lang="zh-CN" altLang="en-US"/>
          </a:p>
        </p:txBody>
      </p:sp>
    </p:spTree>
    <p:extLst>
      <p:ext uri="{BB962C8B-B14F-4D97-AF65-F5344CB8AC3E}">
        <p14:creationId xmlns:p14="http://schemas.microsoft.com/office/powerpoint/2010/main" val="9393240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6</a:t>
            </a:fld>
            <a:endParaRPr lang="zh-CN" altLang="en-US"/>
          </a:p>
        </p:txBody>
      </p:sp>
    </p:spTree>
    <p:extLst>
      <p:ext uri="{BB962C8B-B14F-4D97-AF65-F5344CB8AC3E}">
        <p14:creationId xmlns:p14="http://schemas.microsoft.com/office/powerpoint/2010/main" val="419348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7</a:t>
            </a:fld>
            <a:endParaRPr lang="zh-CN" altLang="en-US"/>
          </a:p>
        </p:txBody>
      </p:sp>
    </p:spTree>
    <p:extLst>
      <p:ext uri="{BB962C8B-B14F-4D97-AF65-F5344CB8AC3E}">
        <p14:creationId xmlns:p14="http://schemas.microsoft.com/office/powerpoint/2010/main" val="3274338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8</a:t>
            </a:fld>
            <a:endParaRPr lang="zh-CN" altLang="en-US"/>
          </a:p>
        </p:txBody>
      </p:sp>
    </p:spTree>
    <p:extLst>
      <p:ext uri="{BB962C8B-B14F-4D97-AF65-F5344CB8AC3E}">
        <p14:creationId xmlns:p14="http://schemas.microsoft.com/office/powerpoint/2010/main" val="1940381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F700EC-4BCA-4DF8-BC0B-48E6D2794D78}" type="slidenum">
              <a:rPr lang="zh-CN" altLang="en-US" smtClean="0"/>
              <a:t>9</a:t>
            </a:fld>
            <a:endParaRPr lang="zh-CN" altLang="en-US"/>
          </a:p>
        </p:txBody>
      </p:sp>
    </p:spTree>
    <p:extLst>
      <p:ext uri="{BB962C8B-B14F-4D97-AF65-F5344CB8AC3E}">
        <p14:creationId xmlns:p14="http://schemas.microsoft.com/office/powerpoint/2010/main" val="3689625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064B211-23DD-453E-873F-FEFD5A68161B}"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42B4AD-26F5-4E14-896C-99185BA71AF7}" type="slidenum">
              <a:rPr lang="zh-CN" altLang="en-US" smtClean="0"/>
              <a:t>‹#›</a:t>
            </a:fld>
            <a:endParaRPr lang="zh-CN" altLang="en-US"/>
          </a:p>
        </p:txBody>
      </p:sp>
      <p:sp>
        <p:nvSpPr>
          <p:cNvPr id="7" name="矩形 6"/>
          <p:cNvSpPr/>
          <p:nvPr userDrawn="1"/>
        </p:nvSpPr>
        <p:spPr>
          <a:xfrm>
            <a:off x="428314" y="6033185"/>
            <a:ext cx="11333783" cy="646331"/>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l="44798" t="21650" r="1" b="15748"/>
          <a:stretch/>
        </p:blipFill>
        <p:spPr>
          <a:xfrm>
            <a:off x="15285" y="0"/>
            <a:ext cx="12200601" cy="6939452"/>
          </a:xfrm>
          <a:prstGeom prst="rect">
            <a:avLst/>
          </a:prstGeom>
        </p:spPr>
      </p:pic>
      <p:pic>
        <p:nvPicPr>
          <p:cNvPr id="15" name="图片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66757" r="7311" b="52616"/>
          <a:stretch/>
        </p:blipFill>
        <p:spPr>
          <a:xfrm flipH="1">
            <a:off x="0" y="-1807"/>
            <a:ext cx="1720209" cy="1419375"/>
          </a:xfrm>
          <a:prstGeom prst="rect">
            <a:avLst/>
          </a:prstGeom>
        </p:spPr>
      </p:pic>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982638" y="1871697"/>
            <a:ext cx="10971372" cy="4525963"/>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t="61554"/>
          <a:stretch/>
        </p:blipFill>
        <p:spPr>
          <a:xfrm>
            <a:off x="0" y="5331611"/>
            <a:ext cx="12215886" cy="1536261"/>
          </a:xfrm>
          <a:prstGeom prst="rect">
            <a:avLst/>
          </a:prstGeom>
        </p:spPr>
      </p:pic>
      <p:pic>
        <p:nvPicPr>
          <p:cNvPr id="11" name="图片 10"/>
          <p:cNvPicPr>
            <a:picLocks noChangeAspect="1"/>
          </p:cNvPicPr>
          <p:nvPr userDrawn="1"/>
        </p:nvPicPr>
        <p:blipFill>
          <a:blip r:embed="rId5" cstate="print">
            <a:extLst>
              <a:ext uri="{BEBA8EAE-BF5A-486C-A8C5-ECC9F3942E4B}">
                <a14:imgProps xmlns:a14="http://schemas.microsoft.com/office/drawing/2010/main">
                  <a14:imgLayer r:embed="rId6">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60104" y="5777210"/>
            <a:ext cx="1240899" cy="12408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out)">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B5B6E3D-31E7-45F3-939F-7DF0AE45008B}"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FCB33-987D-4995-8EB6-A40F38CB5A2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5B6E3D-31E7-45F3-939F-7DF0AE45008B}" type="datetimeFigureOut">
              <a:rPr lang="zh-CN" altLang="en-US" smtClean="0"/>
              <a:t>2018/4/8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FCB33-987D-4995-8EB6-A40F38CB5A2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3.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1.jpg"/><Relationship Id="rId10" Type="http://schemas.microsoft.com/office/2007/relationships/hdphoto" Target="../media/hdphoto3.wdp"/><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9.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3.xml"/><Relationship Id="rId7"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hemeOverride" Target="../theme/themeOverride12.xml"/><Relationship Id="rId6" Type="http://schemas.microsoft.com/office/2007/relationships/hdphoto" Target="../media/hdphoto5.wdp"/><Relationship Id="rId5" Type="http://schemas.openxmlformats.org/officeDocument/2006/relationships/image" Target="../media/image13.png"/><Relationship Id="rId10" Type="http://schemas.microsoft.com/office/2007/relationships/hdphoto" Target="../media/hdphoto7.wdp"/><Relationship Id="rId4" Type="http://schemas.openxmlformats.org/officeDocument/2006/relationships/image" Target="../media/image1.jpg"/><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7.xml"/><Relationship Id="rId7" Type="http://schemas.microsoft.com/office/2007/relationships/hdphoto" Target="../media/hdphoto3.wdp"/><Relationship Id="rId2" Type="http://schemas.openxmlformats.org/officeDocument/2006/relationships/slideLayout" Target="../slideLayouts/slideLayout8.xml"/><Relationship Id="rId1" Type="http://schemas.openxmlformats.org/officeDocument/2006/relationships/themeOverride" Target="../theme/themeOverride16.xml"/><Relationship Id="rId6" Type="http://schemas.openxmlformats.org/officeDocument/2006/relationships/image" Target="../media/image7.png"/><Relationship Id="rId5" Type="http://schemas.openxmlformats.org/officeDocument/2006/relationships/image" Target="../media/image25.png"/><Relationship Id="rId4" Type="http://schemas.openxmlformats.org/officeDocument/2006/relationships/image" Target="../media/image1.jpg"/><Relationship Id="rId9" Type="http://schemas.microsoft.com/office/2007/relationships/hdphoto" Target="../media/hdphoto7.wdp"/></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microsoft.com/office/2007/relationships/hdphoto" Target="../media/hdphoto3.wdp"/><Relationship Id="rId2" Type="http://schemas.openxmlformats.org/officeDocument/2006/relationships/slideLayout" Target="../slideLayouts/slideLayout8.xml"/><Relationship Id="rId1" Type="http://schemas.openxmlformats.org/officeDocument/2006/relationships/themeOverride" Target="../theme/themeOverride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3.xml"/><Relationship Id="rId7"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1.jpg"/><Relationship Id="rId10" Type="http://schemas.microsoft.com/office/2007/relationships/hdphoto" Target="../media/hdphoto3.wdp"/><Relationship Id="rId4" Type="http://schemas.openxmlformats.org/officeDocument/2006/relationships/notesSlide" Target="../notesSlides/notesSlide24.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microsoft.com/office/2007/relationships/hdphoto" Target="../media/hdphoto4.wdp"/><Relationship Id="rId2" Type="http://schemas.openxmlformats.org/officeDocument/2006/relationships/slideLayout" Target="../slideLayouts/slideLayout3.xml"/><Relationship Id="rId1" Type="http://schemas.openxmlformats.org/officeDocument/2006/relationships/themeOverride" Target="../theme/themeOverride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4.xml"/><Relationship Id="rId7" Type="http://schemas.openxmlformats.org/officeDocument/2006/relationships/image" Target="../media/image7.png"/><Relationship Id="rId2" Type="http://schemas.openxmlformats.org/officeDocument/2006/relationships/slideLayout" Target="../slideLayouts/slideLayout8.xml"/><Relationship Id="rId1" Type="http://schemas.openxmlformats.org/officeDocument/2006/relationships/themeOverride" Target="../theme/themeOverride3.xml"/><Relationship Id="rId6" Type="http://schemas.microsoft.com/office/2007/relationships/hdphoto" Target="../media/hdphoto5.wdp"/><Relationship Id="rId5" Type="http://schemas.openxmlformats.org/officeDocument/2006/relationships/image" Target="../media/image13.png"/><Relationship Id="rId10" Type="http://schemas.microsoft.com/office/2007/relationships/hdphoto" Target="../media/hdphoto6.wdp"/><Relationship Id="rId4" Type="http://schemas.openxmlformats.org/officeDocument/2006/relationships/image" Target="../media/image1.jp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8.jpe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666"/>
            <a:ext cx="12190412" cy="6858666"/>
          </a:xfrm>
          <a:prstGeom prst="rect">
            <a:avLst/>
          </a:prstGeom>
        </p:spPr>
      </p:pic>
      <p:pic>
        <p:nvPicPr>
          <p:cNvPr id="4" name="图片 3"/>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64795" b="39511"/>
          <a:stretch/>
        </p:blipFill>
        <p:spPr>
          <a:xfrm>
            <a:off x="9683418" y="-1649"/>
            <a:ext cx="2506994" cy="2399615"/>
          </a:xfrm>
          <a:prstGeom prst="rect">
            <a:avLst/>
          </a:prstGeom>
        </p:spPr>
      </p:pic>
      <p:sp>
        <p:nvSpPr>
          <p:cNvPr id="14" name="Text Box 12"/>
          <p:cNvSpPr txBox="1">
            <a:spLocks noChangeArrowheads="1"/>
          </p:cNvSpPr>
          <p:nvPr/>
        </p:nvSpPr>
        <p:spPr bwMode="auto">
          <a:xfrm>
            <a:off x="2572479" y="1467782"/>
            <a:ext cx="813690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6600" b="1" spc="12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红船再出发</a:t>
            </a:r>
            <a:r>
              <a:rPr lang="en-US" altLang="zh-CN" sz="6600" b="1" spc="12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endParaRPr lang="zh-CN" altLang="en-US" sz="6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23"/>
          <p:cNvSpPr txBox="1"/>
          <p:nvPr/>
        </p:nvSpPr>
        <p:spPr>
          <a:xfrm>
            <a:off x="2632072" y="3407549"/>
            <a:ext cx="7994542" cy="507831"/>
          </a:xfrm>
          <a:prstGeom prst="rect">
            <a:avLst/>
          </a:prstGeom>
          <a:noFill/>
        </p:spPr>
        <p:txBody>
          <a:bodyPr wrap="square" rtlCol="0">
            <a:spAutoFit/>
          </a:bodyPr>
          <a:lstStyle/>
          <a:p>
            <a:pPr algn="ctr">
              <a:lnSpc>
                <a:spcPct val="150000"/>
              </a:lnSpc>
            </a:pPr>
            <a:r>
              <a:rPr lang="zh-CN" altLang="en-US" spc="300" dirty="0">
                <a:latin typeface="微软雅黑" panose="020B0503020204020204" pitchFamily="34" charset="-122"/>
                <a:ea typeface="微软雅黑" panose="020B0503020204020204" pitchFamily="34" charset="-122"/>
              </a:rPr>
              <a:t>学习红船精神，在建设中国特色社会主义新时代的道路上奋勇前进</a:t>
            </a:r>
          </a:p>
        </p:txBody>
      </p:sp>
      <p:pic>
        <p:nvPicPr>
          <p:cNvPr id="18" name="上海电影乐团 - 红旗颂 [mqms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55713" y="-494476"/>
            <a:ext cx="609600" cy="609600"/>
          </a:xfrm>
          <a:prstGeom prst="rect">
            <a:avLst/>
          </a:prstGeom>
        </p:spPr>
      </p:pic>
      <p:pic>
        <p:nvPicPr>
          <p:cNvPr id="19" name="图片 18"/>
          <p:cNvPicPr>
            <a:picLocks noChangeAspect="1"/>
          </p:cNvPicPr>
          <p:nvPr/>
        </p:nvPicPr>
        <p:blipFill>
          <a:blip r:embed="rId9">
            <a:extLst>
              <a:ext uri="{BEBA8EAE-BF5A-486C-A8C5-ECC9F3942E4B}">
                <a14:imgProps xmlns:a14="http://schemas.microsoft.com/office/drawing/2010/main">
                  <a14:imgLayer r:embed="rId10">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759502" y="3874109"/>
            <a:ext cx="3097321" cy="3097321"/>
          </a:xfrm>
          <a:prstGeom prst="rect">
            <a:avLst/>
          </a:prstGeom>
          <a:effectLst>
            <a:outerShdw blurRad="50800" dist="38100" dir="10800000" algn="r" rotWithShape="0">
              <a:prstClr val="black">
                <a:alpha val="40000"/>
              </a:prstClr>
            </a:outerShdw>
          </a:effectLst>
        </p:spPr>
      </p:pic>
      <p:sp>
        <p:nvSpPr>
          <p:cNvPr id="2" name="矩形 1"/>
          <p:cNvSpPr/>
          <p:nvPr/>
        </p:nvSpPr>
        <p:spPr>
          <a:xfrm>
            <a:off x="5087094" y="2763595"/>
            <a:ext cx="3084499" cy="461665"/>
          </a:xfrm>
          <a:prstGeom prst="rect">
            <a:avLst/>
          </a:prstGeom>
        </p:spPr>
        <p:txBody>
          <a:bodyPr wrap="none">
            <a:spAutoFit/>
          </a:bodyPr>
          <a:lstStyle/>
          <a:p>
            <a:pPr algn="ctr"/>
            <a:r>
              <a:rPr lang="zh-CN" altLang="en-US" sz="2400" b="1" spc="300" dirty="0">
                <a:solidFill>
                  <a:srgbClr val="FF0000"/>
                </a:solidFill>
                <a:latin typeface="微软雅黑" panose="020B0503020204020204" pitchFamily="34" charset="-122"/>
                <a:ea typeface="微软雅黑" panose="020B0503020204020204" pitchFamily="34" charset="-122"/>
              </a:rPr>
              <a:t>不忘初心 勇立潮头</a:t>
            </a:r>
          </a:p>
        </p:txBody>
      </p:sp>
    </p:spTree>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childTnLst>
                          </p:cTn>
                        </p:par>
                        <p:par>
                          <p:cTn id="13" fill="hold">
                            <p:stCondLst>
                              <p:cond delay="2000"/>
                            </p:stCondLst>
                            <p:childTnLst>
                              <p:par>
                                <p:cTn id="14" presetID="1" presetClass="mediacall" presetSubtype="0" fill="hold" nodeType="afterEffect">
                                  <p:stCondLst>
                                    <p:cond delay="0"/>
                                  </p:stCondLst>
                                  <p:childTnLst>
                                    <p:cmd type="call" cmd="playFrom(0.0)">
                                      <p:cBhvr>
                                        <p:cTn id="15" dur="1" fill="hold"/>
                                        <p:tgtEl>
                                          <p:spTgt spid="18"/>
                                        </p:tgtEl>
                                      </p:cBhvr>
                                    </p:cmd>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p:stCondLst>
                              <p:cond delay="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 calcmode="lin" valueType="num">
                                      <p:cBhvr>
                                        <p:cTn id="39" dur="1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0" dur="100" fill="hold"/>
                                        <p:tgtEl>
                                          <p:spTgt spid="15"/>
                                        </p:tgtEl>
                                        <p:attrNameLst>
                                          <p:attrName>ppt_y</p:attrName>
                                        </p:attrNameLst>
                                      </p:cBhvr>
                                      <p:tavLst>
                                        <p:tav tm="0">
                                          <p:val>
                                            <p:strVal val="#ppt_y"/>
                                          </p:val>
                                        </p:tav>
                                        <p:tav tm="100000">
                                          <p:val>
                                            <p:strVal val="#ppt_y"/>
                                          </p:val>
                                        </p:tav>
                                      </p:tavLst>
                                    </p:anim>
                                    <p:anim calcmode="lin" valueType="num">
                                      <p:cBhvr>
                                        <p:cTn id="41" dur="1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2" dur="1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1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18"/>
                </p:tgtEl>
              </p:cMediaNode>
            </p:audio>
          </p:childTnLst>
        </p:cTn>
      </p:par>
    </p:tnLst>
    <p:bldLst>
      <p:bldP spid="14" grpId="0"/>
      <p:bldP spid="1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052854" y="432530"/>
            <a:ext cx="4464496"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红船精神的深刻内涵</a:t>
            </a:r>
          </a:p>
        </p:txBody>
      </p:sp>
      <p:sp>
        <p:nvSpPr>
          <p:cNvPr id="10" name="Freeform 17"/>
          <p:cNvSpPr>
            <a:spLocks noEditPoints="1"/>
          </p:cNvSpPr>
          <p:nvPr/>
        </p:nvSpPr>
        <p:spPr bwMode="auto">
          <a:xfrm>
            <a:off x="3998586" y="3150986"/>
            <a:ext cx="358140" cy="318136"/>
          </a:xfrm>
          <a:custGeom>
            <a:avLst/>
            <a:gdLst>
              <a:gd name="T0" fmla="*/ 386 w 816"/>
              <a:gd name="T1" fmla="*/ 724 h 724"/>
              <a:gd name="T2" fmla="*/ 0 w 816"/>
              <a:gd name="T3" fmla="*/ 724 h 724"/>
              <a:gd name="T4" fmla="*/ 0 w 816"/>
              <a:gd name="T5" fmla="*/ 0 h 724"/>
              <a:gd name="T6" fmla="*/ 816 w 816"/>
              <a:gd name="T7" fmla="*/ 0 h 724"/>
              <a:gd name="T8" fmla="*/ 816 w 816"/>
              <a:gd name="T9" fmla="*/ 303 h 724"/>
              <a:gd name="T10" fmla="*/ 717 w 816"/>
              <a:gd name="T11" fmla="*/ 303 h 724"/>
              <a:gd name="T12" fmla="*/ 717 w 816"/>
              <a:gd name="T13" fmla="*/ 192 h 724"/>
              <a:gd name="T14" fmla="*/ 99 w 816"/>
              <a:gd name="T15" fmla="*/ 192 h 724"/>
              <a:gd name="T16" fmla="*/ 99 w 816"/>
              <a:gd name="T17" fmla="*/ 624 h 724"/>
              <a:gd name="T18" fmla="*/ 386 w 816"/>
              <a:gd name="T19" fmla="*/ 624 h 724"/>
              <a:gd name="T20" fmla="*/ 386 w 816"/>
              <a:gd name="T21" fmla="*/ 724 h 724"/>
              <a:gd name="T22" fmla="*/ 816 w 816"/>
              <a:gd name="T23" fmla="*/ 497 h 724"/>
              <a:gd name="T24" fmla="*/ 688 w 816"/>
              <a:gd name="T25" fmla="*/ 497 h 724"/>
              <a:gd name="T26" fmla="*/ 688 w 816"/>
              <a:gd name="T27" fmla="*/ 368 h 724"/>
              <a:gd name="T28" fmla="*/ 589 w 816"/>
              <a:gd name="T29" fmla="*/ 368 h 724"/>
              <a:gd name="T30" fmla="*/ 589 w 816"/>
              <a:gd name="T31" fmla="*/ 497 h 724"/>
              <a:gd name="T32" fmla="*/ 461 w 816"/>
              <a:gd name="T33" fmla="*/ 497 h 724"/>
              <a:gd name="T34" fmla="*/ 461 w 816"/>
              <a:gd name="T35" fmla="*/ 595 h 724"/>
              <a:gd name="T36" fmla="*/ 589 w 816"/>
              <a:gd name="T37" fmla="*/ 595 h 724"/>
              <a:gd name="T38" fmla="*/ 589 w 816"/>
              <a:gd name="T39" fmla="*/ 724 h 724"/>
              <a:gd name="T40" fmla="*/ 688 w 816"/>
              <a:gd name="T41" fmla="*/ 724 h 724"/>
              <a:gd name="T42" fmla="*/ 688 w 816"/>
              <a:gd name="T43" fmla="*/ 595 h 724"/>
              <a:gd name="T44" fmla="*/ 816 w 816"/>
              <a:gd name="T45" fmla="*/ 595 h 724"/>
              <a:gd name="T46" fmla="*/ 816 w 816"/>
              <a:gd name="T47" fmla="*/ 49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6" h="724">
                <a:moveTo>
                  <a:pt x="386" y="724"/>
                </a:moveTo>
                <a:lnTo>
                  <a:pt x="0" y="724"/>
                </a:lnTo>
                <a:lnTo>
                  <a:pt x="0" y="0"/>
                </a:lnTo>
                <a:lnTo>
                  <a:pt x="816" y="0"/>
                </a:lnTo>
                <a:lnTo>
                  <a:pt x="816" y="303"/>
                </a:lnTo>
                <a:lnTo>
                  <a:pt x="717" y="303"/>
                </a:lnTo>
                <a:lnTo>
                  <a:pt x="717" y="192"/>
                </a:lnTo>
                <a:lnTo>
                  <a:pt x="99" y="192"/>
                </a:lnTo>
                <a:lnTo>
                  <a:pt x="99" y="624"/>
                </a:lnTo>
                <a:lnTo>
                  <a:pt x="386" y="624"/>
                </a:lnTo>
                <a:lnTo>
                  <a:pt x="386" y="724"/>
                </a:lnTo>
                <a:close/>
                <a:moveTo>
                  <a:pt x="816" y="497"/>
                </a:moveTo>
                <a:lnTo>
                  <a:pt x="688" y="497"/>
                </a:lnTo>
                <a:lnTo>
                  <a:pt x="688" y="368"/>
                </a:lnTo>
                <a:lnTo>
                  <a:pt x="589" y="368"/>
                </a:lnTo>
                <a:lnTo>
                  <a:pt x="589" y="497"/>
                </a:lnTo>
                <a:lnTo>
                  <a:pt x="461" y="497"/>
                </a:lnTo>
                <a:lnTo>
                  <a:pt x="461" y="595"/>
                </a:lnTo>
                <a:lnTo>
                  <a:pt x="589" y="595"/>
                </a:lnTo>
                <a:lnTo>
                  <a:pt x="589" y="724"/>
                </a:lnTo>
                <a:lnTo>
                  <a:pt x="688" y="724"/>
                </a:lnTo>
                <a:lnTo>
                  <a:pt x="688" y="595"/>
                </a:lnTo>
                <a:lnTo>
                  <a:pt x="816" y="595"/>
                </a:lnTo>
                <a:lnTo>
                  <a:pt x="816" y="497"/>
                </a:lnTo>
                <a:close/>
              </a:path>
            </a:pathLst>
          </a:custGeom>
          <a:solidFill>
            <a:schemeClr val="bg1"/>
          </a:solidFill>
          <a:ln>
            <a:noFill/>
          </a:ln>
        </p:spPr>
        <p:txBody>
          <a:bodyPr/>
          <a:lstStyle/>
          <a:p>
            <a:pPr defTabSz="855345">
              <a:defRPr/>
            </a:pPr>
            <a:endParaRPr lang="bg-BG" sz="1685">
              <a:cs typeface="+mn-ea"/>
              <a:sym typeface="+mn-lt"/>
            </a:endParaRPr>
          </a:p>
        </p:txBody>
      </p:sp>
      <p:sp>
        <p:nvSpPr>
          <p:cNvPr id="9" name="矩形 8"/>
          <p:cNvSpPr/>
          <p:nvPr/>
        </p:nvSpPr>
        <p:spPr>
          <a:xfrm>
            <a:off x="495359" y="2708920"/>
            <a:ext cx="5834743" cy="267765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400" spc="300" dirty="0">
                <a:latin typeface="微软雅黑" panose="020B0503020204020204" pitchFamily="34" charset="-122"/>
                <a:ea typeface="微软雅黑" panose="020B0503020204020204" pitchFamily="34" charset="-122"/>
              </a:rPr>
              <a:t>一大旧址中，习近平总书记庄严宣誓，“随时准备为党和人民牺牲一切”。誓词激荡信仰，有着“一颗为党为人民矢志奋斗的心”的共产党人，矗立起民族的精神丰碑。从焦裕禄、孔繁森、郑培民，到李保国、廖俊波、黄大年，我们的事业是靠千千万万党员的忠诚奉献而不断铸就的。进入新时代，肩负新使命，正需以奉献精神召唤亿万人民接续奋斗，永远把人民对美好生活的向往作为奋斗目标，凝聚起同心共筑中国梦的磅礴力量。</a:t>
            </a:r>
          </a:p>
        </p:txBody>
      </p:sp>
      <p:sp>
        <p:nvSpPr>
          <p:cNvPr id="11" name="矩形 10"/>
          <p:cNvSpPr/>
          <p:nvPr/>
        </p:nvSpPr>
        <p:spPr>
          <a:xfrm>
            <a:off x="367730" y="1824561"/>
            <a:ext cx="5834743" cy="773289"/>
          </a:xfrm>
          <a:prstGeom prst="rect">
            <a:avLst/>
          </a:prstGeom>
          <a:solidFill>
            <a:srgbClr val="FF0000"/>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25" b="1" spc="300" dirty="0">
                <a:solidFill>
                  <a:schemeClr val="bg1"/>
                </a:solidFill>
                <a:latin typeface="微软雅黑" panose="020B0503020204020204" pitchFamily="34" charset="-122"/>
                <a:ea typeface="微软雅黑" panose="020B0503020204020204" pitchFamily="34" charset="-122"/>
              </a:rPr>
              <a:t>立党为公、忠诚为民的奉献精神</a:t>
            </a:r>
            <a:endParaRPr lang="en-US" altLang="zh-CN" sz="2625" b="1" spc="300" dirty="0">
              <a:solidFill>
                <a:schemeClr val="bg1"/>
              </a:solidFill>
              <a:latin typeface="微软雅黑" panose="020B0503020204020204" pitchFamily="34" charset="-122"/>
              <a:ea typeface="微软雅黑" panose="020B0503020204020204" pitchFamily="34" charset="-122"/>
            </a:endParaRPr>
          </a:p>
          <a:p>
            <a:pPr algn="ctr"/>
            <a:r>
              <a:rPr lang="zh-CN" altLang="en-US" sz="1800" spc="300" dirty="0">
                <a:solidFill>
                  <a:schemeClr val="bg1"/>
                </a:solidFill>
                <a:latin typeface="微软雅黑" panose="020B0503020204020204" pitchFamily="34" charset="-122"/>
                <a:ea typeface="微软雅黑" panose="020B0503020204020204" pitchFamily="34" charset="-122"/>
              </a:rPr>
              <a:t>揭示了中国共产党人一心为民的崇高道德信念</a:t>
            </a:r>
            <a:endParaRPr lang="zh-CN" altLang="en-US" sz="1800" spc="300" dirty="0">
              <a:solidFill>
                <a:schemeClr val="bg1"/>
              </a:solidFill>
            </a:endParaRPr>
          </a:p>
        </p:txBody>
      </p:sp>
      <p:pic>
        <p:nvPicPr>
          <p:cNvPr id="12" name="图片 11"/>
          <p:cNvPicPr>
            <a:picLocks noChangeAspect="1"/>
          </p:cNvPicPr>
          <p:nvPr/>
        </p:nvPicPr>
        <p:blipFill rotWithShape="1">
          <a:blip r:embed="rId4"/>
          <a:srcRect l="2818" t="6090"/>
          <a:stretch>
            <a:fillRect/>
          </a:stretch>
        </p:blipFill>
        <p:spPr>
          <a:xfrm>
            <a:off x="6743278" y="2276872"/>
            <a:ext cx="4801924" cy="283974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60998103"/>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style.rotation</p:attrName>
                                        </p:attrNameLst>
                                      </p:cBhvr>
                                      <p:tavLst>
                                        <p:tav tm="0">
                                          <p:val>
                                            <p:fltVal val="90"/>
                                          </p:val>
                                        </p:tav>
                                        <p:tav tm="100000">
                                          <p:val>
                                            <p:fltVal val="0"/>
                                          </p:val>
                                        </p:tav>
                                      </p:tavLst>
                                    </p:anim>
                                    <p:animEffect transition="in" filter="fade">
                                      <p:cBhvr>
                                        <p:cTn id="3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052854" y="432530"/>
            <a:ext cx="4464496"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不忘初心 牢记使命</a:t>
            </a:r>
          </a:p>
        </p:txBody>
      </p:sp>
      <p:sp>
        <p:nvSpPr>
          <p:cNvPr id="10" name="Freeform 17"/>
          <p:cNvSpPr>
            <a:spLocks noEditPoints="1"/>
          </p:cNvSpPr>
          <p:nvPr/>
        </p:nvSpPr>
        <p:spPr bwMode="auto">
          <a:xfrm>
            <a:off x="3998586" y="3150986"/>
            <a:ext cx="358140" cy="318136"/>
          </a:xfrm>
          <a:custGeom>
            <a:avLst/>
            <a:gdLst>
              <a:gd name="T0" fmla="*/ 386 w 816"/>
              <a:gd name="T1" fmla="*/ 724 h 724"/>
              <a:gd name="T2" fmla="*/ 0 w 816"/>
              <a:gd name="T3" fmla="*/ 724 h 724"/>
              <a:gd name="T4" fmla="*/ 0 w 816"/>
              <a:gd name="T5" fmla="*/ 0 h 724"/>
              <a:gd name="T6" fmla="*/ 816 w 816"/>
              <a:gd name="T7" fmla="*/ 0 h 724"/>
              <a:gd name="T8" fmla="*/ 816 w 816"/>
              <a:gd name="T9" fmla="*/ 303 h 724"/>
              <a:gd name="T10" fmla="*/ 717 w 816"/>
              <a:gd name="T11" fmla="*/ 303 h 724"/>
              <a:gd name="T12" fmla="*/ 717 w 816"/>
              <a:gd name="T13" fmla="*/ 192 h 724"/>
              <a:gd name="T14" fmla="*/ 99 w 816"/>
              <a:gd name="T15" fmla="*/ 192 h 724"/>
              <a:gd name="T16" fmla="*/ 99 w 816"/>
              <a:gd name="T17" fmla="*/ 624 h 724"/>
              <a:gd name="T18" fmla="*/ 386 w 816"/>
              <a:gd name="T19" fmla="*/ 624 h 724"/>
              <a:gd name="T20" fmla="*/ 386 w 816"/>
              <a:gd name="T21" fmla="*/ 724 h 724"/>
              <a:gd name="T22" fmla="*/ 816 w 816"/>
              <a:gd name="T23" fmla="*/ 497 h 724"/>
              <a:gd name="T24" fmla="*/ 688 w 816"/>
              <a:gd name="T25" fmla="*/ 497 h 724"/>
              <a:gd name="T26" fmla="*/ 688 w 816"/>
              <a:gd name="T27" fmla="*/ 368 h 724"/>
              <a:gd name="T28" fmla="*/ 589 w 816"/>
              <a:gd name="T29" fmla="*/ 368 h 724"/>
              <a:gd name="T30" fmla="*/ 589 w 816"/>
              <a:gd name="T31" fmla="*/ 497 h 724"/>
              <a:gd name="T32" fmla="*/ 461 w 816"/>
              <a:gd name="T33" fmla="*/ 497 h 724"/>
              <a:gd name="T34" fmla="*/ 461 w 816"/>
              <a:gd name="T35" fmla="*/ 595 h 724"/>
              <a:gd name="T36" fmla="*/ 589 w 816"/>
              <a:gd name="T37" fmla="*/ 595 h 724"/>
              <a:gd name="T38" fmla="*/ 589 w 816"/>
              <a:gd name="T39" fmla="*/ 724 h 724"/>
              <a:gd name="T40" fmla="*/ 688 w 816"/>
              <a:gd name="T41" fmla="*/ 724 h 724"/>
              <a:gd name="T42" fmla="*/ 688 w 816"/>
              <a:gd name="T43" fmla="*/ 595 h 724"/>
              <a:gd name="T44" fmla="*/ 816 w 816"/>
              <a:gd name="T45" fmla="*/ 595 h 724"/>
              <a:gd name="T46" fmla="*/ 816 w 816"/>
              <a:gd name="T47" fmla="*/ 49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6" h="724">
                <a:moveTo>
                  <a:pt x="386" y="724"/>
                </a:moveTo>
                <a:lnTo>
                  <a:pt x="0" y="724"/>
                </a:lnTo>
                <a:lnTo>
                  <a:pt x="0" y="0"/>
                </a:lnTo>
                <a:lnTo>
                  <a:pt x="816" y="0"/>
                </a:lnTo>
                <a:lnTo>
                  <a:pt x="816" y="303"/>
                </a:lnTo>
                <a:lnTo>
                  <a:pt x="717" y="303"/>
                </a:lnTo>
                <a:lnTo>
                  <a:pt x="717" y="192"/>
                </a:lnTo>
                <a:lnTo>
                  <a:pt x="99" y="192"/>
                </a:lnTo>
                <a:lnTo>
                  <a:pt x="99" y="624"/>
                </a:lnTo>
                <a:lnTo>
                  <a:pt x="386" y="624"/>
                </a:lnTo>
                <a:lnTo>
                  <a:pt x="386" y="724"/>
                </a:lnTo>
                <a:close/>
                <a:moveTo>
                  <a:pt x="816" y="497"/>
                </a:moveTo>
                <a:lnTo>
                  <a:pt x="688" y="497"/>
                </a:lnTo>
                <a:lnTo>
                  <a:pt x="688" y="368"/>
                </a:lnTo>
                <a:lnTo>
                  <a:pt x="589" y="368"/>
                </a:lnTo>
                <a:lnTo>
                  <a:pt x="589" y="497"/>
                </a:lnTo>
                <a:lnTo>
                  <a:pt x="461" y="497"/>
                </a:lnTo>
                <a:lnTo>
                  <a:pt x="461" y="595"/>
                </a:lnTo>
                <a:lnTo>
                  <a:pt x="589" y="595"/>
                </a:lnTo>
                <a:lnTo>
                  <a:pt x="589" y="724"/>
                </a:lnTo>
                <a:lnTo>
                  <a:pt x="688" y="724"/>
                </a:lnTo>
                <a:lnTo>
                  <a:pt x="688" y="595"/>
                </a:lnTo>
                <a:lnTo>
                  <a:pt x="816" y="595"/>
                </a:lnTo>
                <a:lnTo>
                  <a:pt x="816" y="497"/>
                </a:lnTo>
                <a:close/>
              </a:path>
            </a:pathLst>
          </a:custGeom>
          <a:solidFill>
            <a:schemeClr val="bg1"/>
          </a:solidFill>
          <a:ln>
            <a:noFill/>
          </a:ln>
        </p:spPr>
        <p:txBody>
          <a:bodyPr/>
          <a:lstStyle/>
          <a:p>
            <a:pPr defTabSz="855345">
              <a:defRPr/>
            </a:pPr>
            <a:endParaRPr lang="bg-BG" sz="1685">
              <a:cs typeface="+mn-ea"/>
              <a:sym typeface="+mn-lt"/>
            </a:endParaRPr>
          </a:p>
        </p:txBody>
      </p:sp>
      <p:sp>
        <p:nvSpPr>
          <p:cNvPr id="7" name="矩形 6"/>
          <p:cNvSpPr/>
          <p:nvPr/>
        </p:nvSpPr>
        <p:spPr>
          <a:xfrm>
            <a:off x="1335696" y="1435009"/>
            <a:ext cx="4537018" cy="461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spc="300" dirty="0">
                <a:solidFill>
                  <a:srgbClr val="FD0000"/>
                </a:solidFill>
                <a:latin typeface="微软雅黑" panose="020B0503020204020204" pitchFamily="34" charset="-122"/>
                <a:ea typeface="微软雅黑" panose="020B0503020204020204" pitchFamily="34" charset="-122"/>
              </a:rPr>
              <a:t>红船精神的内涵</a:t>
            </a:r>
            <a:endParaRPr lang="zh-CN" altLang="en-US" sz="2400" b="1" spc="300" dirty="0">
              <a:solidFill>
                <a:srgbClr val="FD0000"/>
              </a:solidFill>
            </a:endParaRPr>
          </a:p>
        </p:txBody>
      </p:sp>
      <p:sp>
        <p:nvSpPr>
          <p:cNvPr id="8" name="矩形 7"/>
          <p:cNvSpPr/>
          <p:nvPr/>
        </p:nvSpPr>
        <p:spPr>
          <a:xfrm>
            <a:off x="1023245" y="4722031"/>
            <a:ext cx="10599293" cy="8771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正因为这样，习近平发表于</a:t>
            </a:r>
            <a:r>
              <a:rPr lang="en-US" altLang="zh-CN" sz="1700" spc="300" dirty="0">
                <a:latin typeface="微软雅黑" panose="020B0503020204020204" pitchFamily="34" charset="-122"/>
                <a:ea typeface="微软雅黑" panose="020B0503020204020204" pitchFamily="34" charset="-122"/>
              </a:rPr>
              <a:t>2005</a:t>
            </a:r>
            <a:r>
              <a:rPr lang="zh-CN" altLang="en-US" sz="1700" spc="300" dirty="0">
                <a:latin typeface="微软雅黑" panose="020B0503020204020204" pitchFamily="34" charset="-122"/>
                <a:ea typeface="微软雅黑" panose="020B0503020204020204" pitchFamily="34" charset="-122"/>
              </a:rPr>
              <a:t>年</a:t>
            </a:r>
            <a:r>
              <a:rPr lang="en-US" altLang="zh-CN" sz="1700" spc="300" dirty="0">
                <a:latin typeface="微软雅黑" panose="020B0503020204020204" pitchFamily="34" charset="-122"/>
                <a:ea typeface="微软雅黑" panose="020B0503020204020204" pitchFamily="34" charset="-122"/>
              </a:rPr>
              <a:t>6</a:t>
            </a:r>
            <a:r>
              <a:rPr lang="zh-CN" altLang="en-US" sz="1700" spc="300" dirty="0">
                <a:latin typeface="微软雅黑" panose="020B0503020204020204" pitchFamily="34" charset="-122"/>
                <a:ea typeface="微软雅黑" panose="020B0503020204020204" pitchFamily="34" charset="-122"/>
              </a:rPr>
              <a:t>月</a:t>
            </a:r>
            <a:r>
              <a:rPr lang="en-US" altLang="zh-CN" sz="1700" spc="300" dirty="0">
                <a:latin typeface="微软雅黑" panose="020B0503020204020204" pitchFamily="34" charset="-122"/>
                <a:ea typeface="微软雅黑" panose="020B0503020204020204" pitchFamily="34" charset="-122"/>
              </a:rPr>
              <a:t>21</a:t>
            </a:r>
            <a:r>
              <a:rPr lang="zh-CN" altLang="en-US" sz="1700" spc="300" dirty="0">
                <a:latin typeface="微软雅黑" panose="020B0503020204020204" pitchFamily="34" charset="-122"/>
                <a:ea typeface="微软雅黑" panose="020B0503020204020204" pitchFamily="34" charset="-122"/>
              </a:rPr>
              <a:t>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光明日报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的“弘扬‘红船精神’走在时代前列”这篇文章中，用两句话对红船精神的历史地位做了一个明确而又深刻的概括</a:t>
            </a:r>
          </a:p>
        </p:txBody>
      </p:sp>
      <p:grpSp>
        <p:nvGrpSpPr>
          <p:cNvPr id="16" name="Group 15"/>
          <p:cNvGrpSpPr/>
          <p:nvPr/>
        </p:nvGrpSpPr>
        <p:grpSpPr>
          <a:xfrm>
            <a:off x="7475231" y="1867721"/>
            <a:ext cx="3177509" cy="2883156"/>
            <a:chOff x="859362" y="1276350"/>
            <a:chExt cx="3179238" cy="2884724"/>
          </a:xfrm>
        </p:grpSpPr>
        <p:pic>
          <p:nvPicPr>
            <p:cNvPr id="17"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l="22134" t="10550" r="21733" b="13050"/>
            <a:stretch>
              <a:fillRect/>
            </a:stretch>
          </p:blipFill>
          <p:spPr>
            <a:xfrm>
              <a:off x="859362" y="1276350"/>
              <a:ext cx="3179238" cy="2884724"/>
            </a:xfrm>
            <a:prstGeom prst="rect">
              <a:avLst/>
            </a:prstGeom>
          </p:spPr>
        </p:pic>
        <p:sp>
          <p:nvSpPr>
            <p:cNvPr id="18"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C00000"/>
                </a:solidFill>
                <a:cs typeface="+mn-ea"/>
                <a:sym typeface="+mn-lt"/>
              </a:endParaRPr>
            </a:p>
          </p:txBody>
        </p:sp>
      </p:grpSp>
      <p:sp>
        <p:nvSpPr>
          <p:cNvPr id="19" name="矩形 18"/>
          <p:cNvSpPr/>
          <p:nvPr/>
        </p:nvSpPr>
        <p:spPr>
          <a:xfrm>
            <a:off x="7679382" y="2166652"/>
            <a:ext cx="2793652" cy="1798535"/>
          </a:xfrm>
          <a:prstGeom prst="rect">
            <a:avLst/>
          </a:prstGeom>
          <a:gradFill>
            <a:gsLst>
              <a:gs pos="0">
                <a:srgbClr val="C00000"/>
              </a:gs>
              <a:gs pos="100000">
                <a:srgbClr val="FF0000"/>
              </a:gs>
            </a:gsLst>
            <a:lin ang="3600000" scaled="0"/>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Picture 8" descr="黄色的党徵"/>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1778" y="2393383"/>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1147076" y="3724326"/>
            <a:ext cx="5621227" cy="583867"/>
            <a:chOff x="531941" y="2470065"/>
            <a:chExt cx="5621227" cy="583867"/>
          </a:xfrm>
        </p:grpSpPr>
        <p:sp>
          <p:nvSpPr>
            <p:cNvPr id="21" name="Teardrop 8"/>
            <p:cNvSpPr/>
            <p:nvPr/>
          </p:nvSpPr>
          <p:spPr>
            <a:xfrm rot="13500000">
              <a:off x="5988862" y="2679846"/>
              <a:ext cx="164306" cy="164306"/>
            </a:xfrm>
            <a:prstGeom prst="teardrop">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Rounded Rectangle 9"/>
            <p:cNvSpPr/>
            <p:nvPr/>
          </p:nvSpPr>
          <p:spPr>
            <a:xfrm>
              <a:off x="531941" y="2470065"/>
              <a:ext cx="4691920" cy="583867"/>
            </a:xfrm>
            <a:prstGeom prst="roundRect">
              <a:avLst>
                <a:gd name="adj" fmla="val 50000"/>
              </a:avLst>
            </a:prstGeom>
            <a:solidFill>
              <a:srgbClr val="F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23" name="Straight Connector 15"/>
            <p:cNvCxnSpPr/>
            <p:nvPr/>
          </p:nvCxnSpPr>
          <p:spPr>
            <a:xfrm>
              <a:off x="5250409" y="2761998"/>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602629" y="3824596"/>
            <a:ext cx="3416320" cy="369332"/>
          </a:xfrm>
          <a:prstGeom prst="rect">
            <a:avLst/>
          </a:prstGeom>
        </p:spPr>
        <p:txBody>
          <a:bodyPr wrap="none">
            <a:spAutoFit/>
          </a:bodyPr>
          <a:lstStyle/>
          <a:p>
            <a:pPr algn="ctr"/>
            <a:r>
              <a:rPr lang="zh-CN" altLang="en-US" b="1" dirty="0">
                <a:solidFill>
                  <a:srgbClr val="FEFDF8"/>
                </a:solidFill>
                <a:latin typeface="微软雅黑" panose="020B0503020204020204" pitchFamily="34" charset="-122"/>
                <a:ea typeface="微软雅黑" panose="020B0503020204020204" pitchFamily="34" charset="-122"/>
              </a:rPr>
              <a:t>反映的是中国共产党的建党精神</a:t>
            </a:r>
            <a:endParaRPr lang="zh-CN" altLang="en-US" b="1" dirty="0">
              <a:solidFill>
                <a:srgbClr val="FEFDF8"/>
              </a:solidFill>
            </a:endParaRPr>
          </a:p>
        </p:txBody>
      </p:sp>
      <p:grpSp>
        <p:nvGrpSpPr>
          <p:cNvPr id="24" name="组合 23"/>
          <p:cNvGrpSpPr/>
          <p:nvPr/>
        </p:nvGrpSpPr>
        <p:grpSpPr>
          <a:xfrm>
            <a:off x="1149927" y="2901183"/>
            <a:ext cx="5621227" cy="583867"/>
            <a:chOff x="531941" y="2470065"/>
            <a:chExt cx="5621227" cy="583867"/>
          </a:xfrm>
        </p:grpSpPr>
        <p:sp>
          <p:nvSpPr>
            <p:cNvPr id="25" name="Teardrop 8"/>
            <p:cNvSpPr/>
            <p:nvPr/>
          </p:nvSpPr>
          <p:spPr>
            <a:xfrm rot="13500000">
              <a:off x="5988862" y="2679846"/>
              <a:ext cx="164306" cy="164306"/>
            </a:xfrm>
            <a:prstGeom prst="teardrop">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Rounded Rectangle 9"/>
            <p:cNvSpPr/>
            <p:nvPr/>
          </p:nvSpPr>
          <p:spPr>
            <a:xfrm>
              <a:off x="531941" y="2470065"/>
              <a:ext cx="4691920" cy="583867"/>
            </a:xfrm>
            <a:prstGeom prst="roundRect">
              <a:avLst>
                <a:gd name="adj" fmla="val 50000"/>
              </a:avLst>
            </a:prstGeom>
            <a:solidFill>
              <a:srgbClr val="F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27" name="Straight Connector 15"/>
            <p:cNvCxnSpPr/>
            <p:nvPr/>
          </p:nvCxnSpPr>
          <p:spPr>
            <a:xfrm>
              <a:off x="5250409" y="2761998"/>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1632390" y="2995155"/>
            <a:ext cx="3416320" cy="369332"/>
          </a:xfrm>
          <a:prstGeom prst="rect">
            <a:avLst/>
          </a:prstGeom>
        </p:spPr>
        <p:txBody>
          <a:bodyPr wrap="none">
            <a:spAutoFit/>
          </a:bodyPr>
          <a:lstStyle/>
          <a:p>
            <a:pPr algn="ctr"/>
            <a:r>
              <a:rPr lang="zh-CN" altLang="en-US" b="1" dirty="0">
                <a:solidFill>
                  <a:srgbClr val="FEFDF8"/>
                </a:solidFill>
                <a:latin typeface="微软雅黑" panose="020B0503020204020204" pitchFamily="34" charset="-122"/>
                <a:ea typeface="微软雅黑" panose="020B0503020204020204" pitchFamily="34" charset="-122"/>
              </a:rPr>
              <a:t>反映的是我们党内在的文化标签</a:t>
            </a:r>
            <a:endParaRPr lang="zh-CN" altLang="en-US" b="1" dirty="0">
              <a:solidFill>
                <a:srgbClr val="FEFDF8"/>
              </a:solidFill>
            </a:endParaRPr>
          </a:p>
        </p:txBody>
      </p:sp>
      <p:grpSp>
        <p:nvGrpSpPr>
          <p:cNvPr id="28" name="组合 27"/>
          <p:cNvGrpSpPr/>
          <p:nvPr/>
        </p:nvGrpSpPr>
        <p:grpSpPr>
          <a:xfrm>
            <a:off x="1146151" y="2076646"/>
            <a:ext cx="5621227" cy="583867"/>
            <a:chOff x="531941" y="2470065"/>
            <a:chExt cx="5621227" cy="583867"/>
          </a:xfrm>
        </p:grpSpPr>
        <p:sp>
          <p:nvSpPr>
            <p:cNvPr id="29" name="Teardrop 8"/>
            <p:cNvSpPr/>
            <p:nvPr/>
          </p:nvSpPr>
          <p:spPr>
            <a:xfrm rot="13500000">
              <a:off x="5988862" y="2679846"/>
              <a:ext cx="164306" cy="164306"/>
            </a:xfrm>
            <a:prstGeom prst="teardrop">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ounded Rectangle 9"/>
            <p:cNvSpPr/>
            <p:nvPr/>
          </p:nvSpPr>
          <p:spPr>
            <a:xfrm>
              <a:off x="531941" y="2470065"/>
              <a:ext cx="4691920" cy="583867"/>
            </a:xfrm>
            <a:prstGeom prst="roundRect">
              <a:avLst>
                <a:gd name="adj" fmla="val 50000"/>
              </a:avLst>
            </a:prstGeom>
            <a:solidFill>
              <a:srgbClr val="F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1" name="Straight Connector 15"/>
            <p:cNvCxnSpPr/>
            <p:nvPr/>
          </p:nvCxnSpPr>
          <p:spPr>
            <a:xfrm>
              <a:off x="5250409" y="2761998"/>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408218" y="2169764"/>
            <a:ext cx="4339650" cy="369332"/>
          </a:xfrm>
          <a:prstGeom prst="rect">
            <a:avLst/>
          </a:prstGeom>
        </p:spPr>
        <p:txBody>
          <a:bodyPr wrap="none">
            <a:spAutoFit/>
          </a:bodyPr>
          <a:lstStyle/>
          <a:p>
            <a:pPr algn="ctr"/>
            <a:r>
              <a:rPr lang="zh-CN" altLang="en-US" b="1" dirty="0">
                <a:solidFill>
                  <a:srgbClr val="FEFDF8"/>
                </a:solidFill>
                <a:latin typeface="微软雅黑" panose="020B0503020204020204" pitchFamily="34" charset="-122"/>
                <a:ea typeface="微软雅黑" panose="020B0503020204020204" pitchFamily="34" charset="-122"/>
              </a:rPr>
              <a:t>反映的是我们党内最核心的一种价值要求</a:t>
            </a:r>
            <a:endParaRPr lang="zh-CN" altLang="en-US" b="1" dirty="0">
              <a:solidFill>
                <a:srgbClr val="FEFDF8"/>
              </a:solidFill>
            </a:endParaRPr>
          </a:p>
        </p:txBody>
      </p:sp>
    </p:spTree>
    <p:extLst>
      <p:ext uri="{BB962C8B-B14F-4D97-AF65-F5344CB8AC3E}">
        <p14:creationId xmlns:p14="http://schemas.microsoft.com/office/powerpoint/2010/main" val="314337750"/>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par>
                                <p:cTn id="22" presetID="23" presetClass="entr" presetSubtype="16"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000" fill="hold"/>
                                        <p:tgtEl>
                                          <p:spTgt spid="20"/>
                                        </p:tgtEl>
                                        <p:attrNameLst>
                                          <p:attrName>ppt_w</p:attrName>
                                        </p:attrNameLst>
                                      </p:cBhvr>
                                      <p:tavLst>
                                        <p:tav tm="0">
                                          <p:val>
                                            <p:fltVal val="0"/>
                                          </p:val>
                                        </p:tav>
                                        <p:tav tm="100000">
                                          <p:val>
                                            <p:strVal val="#ppt_w"/>
                                          </p:val>
                                        </p:tav>
                                      </p:tavLst>
                                    </p:anim>
                                    <p:anim calcmode="lin" valueType="num">
                                      <p:cBhvr>
                                        <p:cTn id="25" dur="10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0-#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0-#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0-#ppt_w/2"/>
                                          </p:val>
                                        </p:tav>
                                        <p:tav tm="100000">
                                          <p:val>
                                            <p:strVal val="#ppt_x"/>
                                          </p:val>
                                        </p:tav>
                                      </p:tavLst>
                                    </p:anim>
                                    <p:anim calcmode="lin" valueType="num">
                                      <p:cBhvr additive="base">
                                        <p:cTn id="52" dur="500" fill="hold"/>
                                        <p:tgtEl>
                                          <p:spTgt spid="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0-#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1000"/>
                                        <p:tgtEl>
                                          <p:spTgt spid="8"/>
                                        </p:tgtEl>
                                      </p:cBhvr>
                                    </p:animEffect>
                                    <p:anim calcmode="lin" valueType="num">
                                      <p:cBhvr>
                                        <p:cTn id="62" dur="1000" fill="hold"/>
                                        <p:tgtEl>
                                          <p:spTgt spid="8"/>
                                        </p:tgtEl>
                                        <p:attrNameLst>
                                          <p:attrName>ppt_x</p:attrName>
                                        </p:attrNameLst>
                                      </p:cBhvr>
                                      <p:tavLst>
                                        <p:tav tm="0">
                                          <p:val>
                                            <p:strVal val="#ppt_x"/>
                                          </p:val>
                                        </p:tav>
                                        <p:tav tm="100000">
                                          <p:val>
                                            <p:strVal val="#ppt_x"/>
                                          </p:val>
                                        </p:tav>
                                      </p:tavLst>
                                    </p:anim>
                                    <p:anim calcmode="lin" valueType="num">
                                      <p:cBhvr>
                                        <p:cTn id="6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9" grpId="0" animBg="1"/>
      <p:bldP spid="3"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22"/>
          <p:cNvSpPr/>
          <p:nvPr/>
        </p:nvSpPr>
        <p:spPr>
          <a:xfrm>
            <a:off x="875927" y="3332660"/>
            <a:ext cx="4392488" cy="542587"/>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spc="300" dirty="0">
              <a:cs typeface="+mn-ea"/>
              <a:sym typeface="+mn-lt"/>
            </a:endParaRPr>
          </a:p>
        </p:txBody>
      </p:sp>
      <p:sp>
        <p:nvSpPr>
          <p:cNvPr id="35" name="矩形: 圆角 22"/>
          <p:cNvSpPr/>
          <p:nvPr/>
        </p:nvSpPr>
        <p:spPr>
          <a:xfrm>
            <a:off x="890324" y="1419742"/>
            <a:ext cx="4844842" cy="542587"/>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spc="300" dirty="0">
              <a:cs typeface="+mn-ea"/>
              <a:sym typeface="+mn-lt"/>
            </a:endParaRPr>
          </a:p>
        </p:txBody>
      </p:sp>
      <p:sp>
        <p:nvSpPr>
          <p:cNvPr id="4" name="Text Box 12"/>
          <p:cNvSpPr txBox="1">
            <a:spLocks noChangeArrowheads="1"/>
          </p:cNvSpPr>
          <p:nvPr/>
        </p:nvSpPr>
        <p:spPr bwMode="auto">
          <a:xfrm>
            <a:off x="1052854" y="432530"/>
            <a:ext cx="4464496"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不忘初心 牢记使命</a:t>
            </a:r>
          </a:p>
        </p:txBody>
      </p:sp>
      <p:sp>
        <p:nvSpPr>
          <p:cNvPr id="32" name="矩形 31"/>
          <p:cNvSpPr/>
          <p:nvPr/>
        </p:nvSpPr>
        <p:spPr>
          <a:xfrm>
            <a:off x="910630" y="1419743"/>
            <a:ext cx="10441160" cy="17312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2000" b="1" spc="300" dirty="0">
                <a:solidFill>
                  <a:schemeClr val="bg1"/>
                </a:solidFill>
                <a:latin typeface="微软雅黑" panose="020B0503020204020204" pitchFamily="34" charset="-122"/>
                <a:ea typeface="微软雅黑" panose="020B0503020204020204" pitchFamily="34" charset="-122"/>
              </a:rPr>
              <a:t>“红船精神”是中国革命精神之源</a:t>
            </a:r>
            <a:r>
              <a:rPr lang="zh-CN" altLang="en-US" sz="2000" b="1" spc="300" dirty="0">
                <a:solidFill>
                  <a:srgbClr val="FF0000"/>
                </a:solidFill>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中国革命精神，既包括民主革命时期，也包括社会主义革命，当然也包括我们今天改革发展，在这个时代浪潮中所产生的种种精神就是中国的革命精神。但这种革命精神的源头就在共产党的创建所蕴含的这种红色基因，今天我们称之为“红船精神”。</a:t>
            </a:r>
          </a:p>
        </p:txBody>
      </p:sp>
      <p:sp>
        <p:nvSpPr>
          <p:cNvPr id="33" name="矩形 32"/>
          <p:cNvSpPr/>
          <p:nvPr/>
        </p:nvSpPr>
        <p:spPr>
          <a:xfrm>
            <a:off x="939658" y="3285818"/>
            <a:ext cx="10423557" cy="17312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2000" b="1" spc="300" dirty="0">
                <a:solidFill>
                  <a:schemeClr val="bg1"/>
                </a:solidFill>
                <a:latin typeface="微软雅黑" panose="020B0503020204020204" pitchFamily="34" charset="-122"/>
                <a:ea typeface="微软雅黑" panose="020B0503020204020204" pitchFamily="34" charset="-122"/>
              </a:rPr>
              <a:t>“红船精神”是党的先进性</a:t>
            </a:r>
            <a:r>
              <a:rPr lang="zh-CN" altLang="en-US" sz="2000" b="1" spc="300" dirty="0">
                <a:solidFill>
                  <a:srgbClr val="FF0000"/>
                </a:solidFill>
                <a:latin typeface="微软雅黑" panose="020B0503020204020204" pitchFamily="34" charset="-122"/>
                <a:ea typeface="微软雅黑" panose="020B0503020204020204" pitchFamily="34" charset="-122"/>
              </a:rPr>
              <a:t>之源。</a:t>
            </a:r>
            <a:r>
              <a:rPr lang="zh-CN" altLang="en-US" sz="1700" spc="300" dirty="0">
                <a:latin typeface="微软雅黑" panose="020B0503020204020204" pitchFamily="34" charset="-122"/>
                <a:ea typeface="微软雅黑" panose="020B0503020204020204" pitchFamily="34" charset="-122"/>
              </a:rPr>
              <a:t>这两句话具有内在的相同性，但中国革命精神之源是从历史的内在逻辑来阐述的，而党的先进性之源更多的是站在我们这个时代的角度。我们今天共产党开展先进性建设，我们需要用我们精神的源动力，它的源动力是什么？就是早期共产党人给我们今天的共产党人所提供的这种精神风范，这种风范我们称之为“红船精神”。</a:t>
            </a:r>
          </a:p>
        </p:txBody>
      </p:sp>
    </p:spTree>
    <p:extLst>
      <p:ext uri="{BB962C8B-B14F-4D97-AF65-F5344CB8AC3E}">
        <p14:creationId xmlns:p14="http://schemas.microsoft.com/office/powerpoint/2010/main" val="3112314115"/>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2" presetClass="entr" presetSubtype="8" decel="45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000" fill="hold"/>
                                        <p:tgtEl>
                                          <p:spTgt spid="35"/>
                                        </p:tgtEl>
                                        <p:attrNameLst>
                                          <p:attrName>ppt_x</p:attrName>
                                        </p:attrNameLst>
                                      </p:cBhvr>
                                      <p:tavLst>
                                        <p:tav tm="0">
                                          <p:val>
                                            <p:strVal val="0-#ppt_w/2"/>
                                          </p:val>
                                        </p:tav>
                                        <p:tav tm="100000">
                                          <p:val>
                                            <p:strVal val="#ppt_x"/>
                                          </p:val>
                                        </p:tav>
                                      </p:tavLst>
                                    </p:anim>
                                    <p:anim calcmode="lin" valueType="num">
                                      <p:cBhvr additive="base">
                                        <p:cTn id="12" dur="10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1+#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decel="4500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1000" fill="hold"/>
                                        <p:tgtEl>
                                          <p:spTgt spid="36"/>
                                        </p:tgtEl>
                                        <p:attrNameLst>
                                          <p:attrName>ppt_x</p:attrName>
                                        </p:attrNameLst>
                                      </p:cBhvr>
                                      <p:tavLst>
                                        <p:tav tm="0">
                                          <p:val>
                                            <p:strVal val="0-#ppt_w/2"/>
                                          </p:val>
                                        </p:tav>
                                        <p:tav tm="100000">
                                          <p:val>
                                            <p:strVal val="#ppt_x"/>
                                          </p:val>
                                        </p:tav>
                                      </p:tavLst>
                                    </p:anim>
                                    <p:anim calcmode="lin" valueType="num">
                                      <p:cBhvr additive="base">
                                        <p:cTn id="21" dur="1000" fill="hold"/>
                                        <p:tgtEl>
                                          <p:spTgt spid="3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66"/>
            <a:ext cx="12190413" cy="6858666"/>
          </a:xfrm>
          <a:prstGeom prst="rect">
            <a:avLst/>
          </a:prstGeom>
        </p:spPr>
      </p:pic>
      <p:pic>
        <p:nvPicPr>
          <p:cNvPr id="20" name="Picture 2" descr="C:\Users\Administrator\Desktop\5645abeecf4fb.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566814" y="1361965"/>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2278782" y="2310848"/>
            <a:ext cx="7128792" cy="864344"/>
            <a:chOff x="2638822" y="2721699"/>
            <a:chExt cx="7128792" cy="864344"/>
          </a:xfrm>
        </p:grpSpPr>
        <p:sp>
          <p:nvSpPr>
            <p:cNvPr id="23" name="圆角矩形 55"/>
            <p:cNvSpPr/>
            <p:nvPr/>
          </p:nvSpPr>
          <p:spPr>
            <a:xfrm>
              <a:off x="2638822" y="2721699"/>
              <a:ext cx="6912768" cy="864344"/>
            </a:xfrm>
            <a:prstGeom prst="roundRect">
              <a:avLst>
                <a:gd name="adj" fmla="val 50000"/>
              </a:avLst>
            </a:prstGeom>
            <a:solidFill>
              <a:srgbClr val="FD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Text Box 12"/>
            <p:cNvSpPr txBox="1">
              <a:spLocks noChangeArrowheads="1"/>
            </p:cNvSpPr>
            <p:nvPr/>
          </p:nvSpPr>
          <p:spPr bwMode="auto">
            <a:xfrm>
              <a:off x="3574926" y="2829958"/>
              <a:ext cx="6192688"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spc="300" dirty="0">
                  <a:solidFill>
                    <a:schemeClr val="bg1"/>
                  </a:solidFill>
                  <a:latin typeface="微软雅黑" panose="020B0503020204020204" pitchFamily="34" charset="-122"/>
                  <a:ea typeface="微软雅黑" panose="020B0503020204020204" pitchFamily="34" charset="-122"/>
                  <a:cs typeface="+mn-ea"/>
                  <a:sym typeface="+mn-lt"/>
                </a:rPr>
                <a:t>红船精神对我党的重要意义</a:t>
              </a:r>
            </a:p>
          </p:txBody>
        </p:sp>
      </p:grpSp>
      <p:pic>
        <p:nvPicPr>
          <p:cNvPr id="10" name="图片 9"/>
          <p:cNvPicPr>
            <a:picLocks noChangeAspect="1"/>
          </p:cNvPicPr>
          <p:nvPr/>
        </p:nvPicPr>
        <p:blipFill>
          <a:blip r:embed="rId7">
            <a:extLst>
              <a:ext uri="{BEBA8EAE-BF5A-486C-A8C5-ECC9F3942E4B}">
                <a14:imgProps xmlns:a14="http://schemas.microsoft.com/office/drawing/2010/main">
                  <a14:imgLayer r:embed="rId8">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7175326" y="3873256"/>
            <a:ext cx="3226899" cy="3226899"/>
          </a:xfrm>
          <a:prstGeom prst="rect">
            <a:avLst/>
          </a:prstGeom>
        </p:spPr>
      </p:pic>
      <p:pic>
        <p:nvPicPr>
          <p:cNvPr id="11" name="图片 10"/>
          <p:cNvPicPr>
            <a:picLocks noChangeAspect="1"/>
          </p:cNvPicPr>
          <p:nvPr/>
        </p:nvPicPr>
        <p:blipFill rotWithShape="1">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rcRect l="64795" b="39511"/>
          <a:stretch/>
        </p:blipFill>
        <p:spPr>
          <a:xfrm flipH="1">
            <a:off x="927" y="-666"/>
            <a:ext cx="2470674" cy="2399615"/>
          </a:xfrm>
          <a:prstGeom prst="rect">
            <a:avLst/>
          </a:prstGeom>
        </p:spPr>
      </p:pic>
    </p:spTree>
    <p:extLst>
      <p:ext uri="{BB962C8B-B14F-4D97-AF65-F5344CB8AC3E}">
        <p14:creationId xmlns:p14="http://schemas.microsoft.com/office/powerpoint/2010/main" val="1501482940"/>
      </p:ext>
    </p:extLst>
  </p:cSld>
  <p:clrMapOvr>
    <a:masterClrMapping/>
  </p:clrMapOvr>
  <mc:AlternateContent xmlns:mc="http://schemas.openxmlformats.org/markup-compatibility/2006" xmlns:p14="http://schemas.microsoft.com/office/powerpoint/2010/main">
    <mc:Choice Requires="p14">
      <p:transition spd="slow" p14:dur="4000" advTm="6000">
        <p14:vortex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ircle(out)">
                                      <p:cBhvr>
                                        <p:cTn id="2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982638" y="477833"/>
            <a:ext cx="534668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spc="300" dirty="0">
                <a:latin typeface="微软雅黑" panose="020B0503020204020204" pitchFamily="34" charset="-122"/>
                <a:ea typeface="微软雅黑" panose="020B0503020204020204" pitchFamily="34" charset="-122"/>
                <a:cs typeface="+mn-ea"/>
                <a:sym typeface="+mn-lt"/>
              </a:rPr>
              <a:t>红船精神对我党的重要意义</a:t>
            </a:r>
          </a:p>
        </p:txBody>
      </p:sp>
      <p:sp>
        <p:nvSpPr>
          <p:cNvPr id="20" name="矩形 19"/>
          <p:cNvSpPr/>
          <p:nvPr/>
        </p:nvSpPr>
        <p:spPr>
          <a:xfrm>
            <a:off x="-21286" y="3556247"/>
            <a:ext cx="12232984" cy="1944216"/>
          </a:xfrm>
          <a:prstGeom prst="rect">
            <a:avLst/>
          </a:pr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4593279" y="1787293"/>
            <a:ext cx="7130000" cy="14773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buClr>
                <a:srgbClr val="FF0000"/>
              </a:buClr>
            </a:pPr>
            <a:r>
              <a:rPr lang="zh-CN" altLang="en-US" sz="1500" spc="300" dirty="0">
                <a:solidFill>
                  <a:schemeClr val="tx1">
                    <a:lumMod val="85000"/>
                    <a:lumOff val="15000"/>
                  </a:schemeClr>
                </a:solidFill>
                <a:latin typeface="微软雅黑" panose="020B0503020204020204" pitchFamily="34" charset="-122"/>
                <a:ea typeface="微软雅黑" panose="020B0503020204020204" pitchFamily="34" charset="-122"/>
              </a:rPr>
              <a:t>这个思想武器对我们来说，最主要的是在于要正确地认识和坚持发展马克思主义。我们前面讲了党的创建是马克思主义的产物，我们党不断的发展靠的是马克思主义的指引以及我们党对待理论的正确态度</a:t>
            </a:r>
            <a:r>
              <a:rPr lang="en-US" altLang="zh-CN" sz="1500" spc="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00" spc="300" dirty="0">
                <a:solidFill>
                  <a:schemeClr val="tx1">
                    <a:lumMod val="85000"/>
                    <a:lumOff val="15000"/>
                  </a:schemeClr>
                </a:solidFill>
                <a:latin typeface="微软雅黑" panose="020B0503020204020204" pitchFamily="34" charset="-122"/>
                <a:ea typeface="微软雅黑" panose="020B0503020204020204" pitchFamily="34" charset="-122"/>
              </a:rPr>
              <a:t>与时俱进。</a:t>
            </a:r>
          </a:p>
        </p:txBody>
      </p:sp>
      <p:sp>
        <p:nvSpPr>
          <p:cNvPr id="8" name="矩形 7"/>
          <p:cNvSpPr/>
          <p:nvPr/>
        </p:nvSpPr>
        <p:spPr>
          <a:xfrm>
            <a:off x="4562652" y="3789691"/>
            <a:ext cx="7130000" cy="14773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FF0000"/>
              </a:buClr>
            </a:pPr>
            <a:r>
              <a:rPr lang="zh-CN" altLang="en-US" sz="1500" spc="300" dirty="0">
                <a:solidFill>
                  <a:schemeClr val="bg1"/>
                </a:solidFill>
                <a:latin typeface="微软雅黑" panose="020B0503020204020204" pitchFamily="34" charset="-122"/>
                <a:ea typeface="微软雅黑" panose="020B0503020204020204" pitchFamily="34" charset="-122"/>
              </a:rPr>
              <a:t>我们党的各个历史阶段，有了毛泽东思想、邓小平理论、“三个代表”重要思想、科学发展观、习近平新时代中国特色社会主义思想。对今天的共产党人来说，红船精神给我们的一个现实启示就是要有一个科学的理论指引，没了理论就没有方向，没了理论我们就没有一个思想的武器，没有理论我们的前行就失去了最根本的指引。所以红船精神给我们的很大的现实价值意义，就是我们要有科学的理论指引。</a:t>
            </a:r>
          </a:p>
        </p:txBody>
      </p:sp>
      <p:pic>
        <p:nvPicPr>
          <p:cNvPr id="9" name="图片 8"/>
          <p:cNvPicPr>
            <a:picLocks noChangeAspect="1"/>
          </p:cNvPicPr>
          <p:nvPr/>
        </p:nvPicPr>
        <p:blipFill>
          <a:blip r:embed="rId4"/>
          <a:stretch>
            <a:fillRect/>
          </a:stretch>
        </p:blipFill>
        <p:spPr>
          <a:xfrm>
            <a:off x="672177" y="1495667"/>
            <a:ext cx="3371429" cy="386666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xmlns:p14="http://schemas.microsoft.com/office/powerpoint/2010/main">
    <mc:Choice Requires="p14">
      <p:transition spd="slow" p14:dur="125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982638" y="477833"/>
            <a:ext cx="534668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spc="300" dirty="0">
                <a:latin typeface="微软雅黑" panose="020B0503020204020204" pitchFamily="34" charset="-122"/>
                <a:ea typeface="微软雅黑" panose="020B0503020204020204" pitchFamily="34" charset="-122"/>
                <a:cs typeface="+mn-ea"/>
                <a:sym typeface="+mn-lt"/>
              </a:rPr>
              <a:t>红船精神是精神支柱</a:t>
            </a:r>
          </a:p>
        </p:txBody>
      </p:sp>
      <p:sp>
        <p:nvSpPr>
          <p:cNvPr id="10" name="矩形 9"/>
          <p:cNvSpPr/>
          <p:nvPr/>
        </p:nvSpPr>
        <p:spPr>
          <a:xfrm>
            <a:off x="1043013" y="2653556"/>
            <a:ext cx="6627144" cy="28392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红船精神给我们的现实价值意义还在于它的精神支撑。这个精神支撑更主要的是在社会主义市场经济条件下，我们怎样来坚定理想，怎么来坚定信念。我们说理想信念是共产党人的精神之“钙”，也是早期共产党人包括共产党在各个革命建设时期不断前行的最根本的精神动力。所以对今天的共产党人来说，弘扬红船精神，坚定理想信念，确立我们的精神支柱，显得尤为重要。</a:t>
            </a:r>
          </a:p>
        </p:txBody>
      </p:sp>
      <p:sp>
        <p:nvSpPr>
          <p:cNvPr id="12" name="矩形 11"/>
          <p:cNvSpPr/>
          <p:nvPr/>
        </p:nvSpPr>
        <p:spPr>
          <a:xfrm>
            <a:off x="1517513" y="1849853"/>
            <a:ext cx="2274799" cy="4975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500" b="1" dirty="0">
                <a:solidFill>
                  <a:srgbClr val="FEFDF8"/>
                </a:solidFill>
                <a:latin typeface="+mn-ea"/>
              </a:rPr>
              <a:t>坚定理想信念</a:t>
            </a:r>
          </a:p>
        </p:txBody>
      </p:sp>
      <p:sp>
        <p:nvSpPr>
          <p:cNvPr id="13" name="矩形 12"/>
          <p:cNvSpPr/>
          <p:nvPr/>
        </p:nvSpPr>
        <p:spPr>
          <a:xfrm>
            <a:off x="4768280" y="1856467"/>
            <a:ext cx="2274799" cy="4975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500" b="1" dirty="0">
                <a:solidFill>
                  <a:srgbClr val="FEFDF8"/>
                </a:solidFill>
                <a:latin typeface="+mn-ea"/>
              </a:rPr>
              <a:t>牢固精神支柱</a:t>
            </a:r>
          </a:p>
        </p:txBody>
      </p:sp>
      <p:grpSp>
        <p:nvGrpSpPr>
          <p:cNvPr id="14" name="组合 13"/>
          <p:cNvGrpSpPr/>
          <p:nvPr/>
        </p:nvGrpSpPr>
        <p:grpSpPr>
          <a:xfrm>
            <a:off x="8543478" y="1902594"/>
            <a:ext cx="2938564" cy="2832758"/>
            <a:chOff x="1558702" y="1916832"/>
            <a:chExt cx="1916979" cy="1916979"/>
          </a:xfrm>
        </p:grpSpPr>
        <p:sp>
          <p:nvSpPr>
            <p:cNvPr id="15" name="椭圆 14"/>
            <p:cNvSpPr/>
            <p:nvPr/>
          </p:nvSpPr>
          <p:spPr>
            <a:xfrm>
              <a:off x="1558702" y="1916832"/>
              <a:ext cx="1916979" cy="1916979"/>
            </a:xfrm>
            <a:prstGeom prst="ellipse">
              <a:avLst/>
            </a:prstGeom>
            <a:gradFill>
              <a:gsLst>
                <a:gs pos="0">
                  <a:srgbClr val="C00000"/>
                </a:gs>
                <a:gs pos="100000">
                  <a:srgbClr val="FF0000"/>
                </a:gs>
              </a:gsLst>
              <a:lin ang="3600000" scaled="0"/>
            </a:gradFill>
            <a:ln>
              <a:solidFill>
                <a:srgbClr val="F179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Picture 8" descr="黄色的党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945" y="2227683"/>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矩形: 圆角 95"/>
          <p:cNvSpPr/>
          <p:nvPr/>
        </p:nvSpPr>
        <p:spPr>
          <a:xfrm>
            <a:off x="694124" y="1484784"/>
            <a:ext cx="7324923" cy="4282990"/>
          </a:xfrm>
          <a:prstGeom prst="roundRect">
            <a:avLst/>
          </a:prstGeom>
          <a:noFill/>
          <a:ln w="127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132384257"/>
      </p:ext>
    </p:extLst>
  </p:cSld>
  <p:clrMapOvr>
    <a:masterClrMapping/>
  </p:clrMapOvr>
  <mc:AlternateContent xmlns:mc="http://schemas.openxmlformats.org/markup-compatibility/2006" xmlns:p14="http://schemas.microsoft.com/office/powerpoint/2010/main">
    <mc:Choice Requires="p14">
      <p:transition spd="slow" p14:dur="125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1)">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982638" y="477833"/>
            <a:ext cx="534668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红船精神是道德力量</a:t>
            </a:r>
          </a:p>
        </p:txBody>
      </p:sp>
      <p:sp>
        <p:nvSpPr>
          <p:cNvPr id="11" name="矩形 10"/>
          <p:cNvSpPr/>
          <p:nvPr/>
        </p:nvSpPr>
        <p:spPr>
          <a:xfrm>
            <a:off x="982638" y="1688886"/>
            <a:ext cx="5063514" cy="35548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500" spc="300" dirty="0">
                <a:latin typeface="微软雅黑" panose="020B0503020204020204" pitchFamily="34" charset="-122"/>
                <a:ea typeface="微软雅黑" panose="020B0503020204020204" pitchFamily="34" charset="-122"/>
              </a:rPr>
              <a:t>   对每一个共产党人来说，红船精神对我们的价值意义就是我们说的道德力量。共产党之所以能赢得群众，一方面靠的是我们有利于群众发展、有利于人民生活水平提高的政策；另一方面，靠的是共产党道德的感召力，正是由于一代又一代共产党人的道德风范感染了群众，感召了群众。</a:t>
            </a:r>
            <a:endParaRPr lang="en-US" altLang="zh-CN" sz="15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500" spc="300" dirty="0">
                <a:latin typeface="微软雅黑" panose="020B0503020204020204" pitchFamily="34" charset="-122"/>
                <a:ea typeface="微软雅黑" panose="020B0503020204020204" pitchFamily="34" charset="-122"/>
              </a:rPr>
              <a:t>我们必须牢记“权为民所用、情为民所系、利为民所谋”的谆谆教诲，始终不渝地为最广大人民谋利益，坚持人民利益高于一切的政德，真正干出有利于党和人民事业的政绩。</a:t>
            </a:r>
          </a:p>
        </p:txBody>
      </p:sp>
      <p:sp>
        <p:nvSpPr>
          <p:cNvPr id="18" name="矩形 17"/>
          <p:cNvSpPr/>
          <p:nvPr/>
        </p:nvSpPr>
        <p:spPr>
          <a:xfrm>
            <a:off x="373752" y="1844823"/>
            <a:ext cx="541072" cy="339888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500" b="1" dirty="0">
                <a:solidFill>
                  <a:srgbClr val="FEFDF8"/>
                </a:solidFill>
                <a:latin typeface="+mn-ea"/>
              </a:rPr>
              <a:t>坚持根本宗旨</a:t>
            </a:r>
          </a:p>
        </p:txBody>
      </p:sp>
      <p:sp>
        <p:nvSpPr>
          <p:cNvPr id="19" name="矩形 18"/>
          <p:cNvSpPr/>
          <p:nvPr/>
        </p:nvSpPr>
        <p:spPr>
          <a:xfrm>
            <a:off x="6095206" y="1844823"/>
            <a:ext cx="566196" cy="339888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500" b="1" dirty="0">
                <a:solidFill>
                  <a:srgbClr val="FEFDF8"/>
                </a:solidFill>
                <a:latin typeface="+mn-ea"/>
              </a:rPr>
              <a:t>保持血肉联系</a:t>
            </a:r>
          </a:p>
        </p:txBody>
      </p:sp>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r="15860"/>
          <a:stretch>
            <a:fillRect/>
          </a:stretch>
        </p:blipFill>
        <p:spPr>
          <a:xfrm>
            <a:off x="7319342" y="2038786"/>
            <a:ext cx="4339771" cy="30109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530654042"/>
      </p:ext>
    </p:extLst>
  </p:cSld>
  <p:clrMapOvr>
    <a:masterClrMapping/>
  </p:clrMapOvr>
  <mc:AlternateContent xmlns:mc="http://schemas.openxmlformats.org/markup-compatibility/2006" xmlns:p14="http://schemas.microsoft.com/office/powerpoint/2010/main">
    <mc:Choice Requires="p14">
      <p:transition spd="slow" p14:dur="125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outHorizontal)">
                                      <p:cBhvr>
                                        <p:cTn id="12" dur="500"/>
                                        <p:tgtEl>
                                          <p:spTgt spid="18"/>
                                        </p:tgtEl>
                                      </p:cBhvr>
                                    </p:animEffect>
                                  </p:childTnLst>
                                </p:cTn>
                              </p:par>
                              <p:par>
                                <p:cTn id="13" presetID="16" presetClass="entr" presetSubtype="42"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outHorizont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fade">
                                      <p:cBhvr>
                                        <p:cTn id="20" dur="1000"/>
                                        <p:tgtEl>
                                          <p:spTgt spid="11">
                                            <p:txEl>
                                              <p:pRg st="0" end="0"/>
                                            </p:txEl>
                                          </p:spTgt>
                                        </p:tgtEl>
                                      </p:cBhvr>
                                    </p:animEffect>
                                    <p:anim calcmode="lin" valueType="num">
                                      <p:cBhvr>
                                        <p:cTn id="21"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style.rotation</p:attrName>
                                        </p:attrNameLst>
                                      </p:cBhvr>
                                      <p:tavLst>
                                        <p:tav tm="0">
                                          <p:val>
                                            <p:fltVal val="90"/>
                                          </p:val>
                                        </p:tav>
                                        <p:tav tm="100000">
                                          <p:val>
                                            <p:fltVal val="0"/>
                                          </p:val>
                                        </p:tav>
                                      </p:tavLst>
                                    </p:anim>
                                    <p:animEffect transition="in" filter="fade">
                                      <p:cBhvr>
                                        <p:cTn id="3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66"/>
            <a:ext cx="12190413" cy="6858666"/>
          </a:xfrm>
          <a:prstGeom prst="rect">
            <a:avLst/>
          </a:prstGeom>
        </p:spPr>
      </p:pic>
      <p:pic>
        <p:nvPicPr>
          <p:cNvPr id="20" name="Picture 2" descr="C:\Users\Administrator\Desktop\5645abeecf4f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66814" y="1361965"/>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2278782" y="2310848"/>
            <a:ext cx="6912768" cy="864344"/>
            <a:chOff x="2638822" y="2721699"/>
            <a:chExt cx="6912768" cy="864344"/>
          </a:xfrm>
        </p:grpSpPr>
        <p:sp>
          <p:nvSpPr>
            <p:cNvPr id="23" name="圆角矩形 55"/>
            <p:cNvSpPr/>
            <p:nvPr/>
          </p:nvSpPr>
          <p:spPr>
            <a:xfrm>
              <a:off x="2638822" y="2721699"/>
              <a:ext cx="6912768" cy="864344"/>
            </a:xfrm>
            <a:prstGeom prst="roundRect">
              <a:avLst>
                <a:gd name="adj" fmla="val 50000"/>
              </a:avLst>
            </a:prstGeom>
            <a:solidFill>
              <a:srgbClr val="FD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Text Box 12"/>
            <p:cNvSpPr txBox="1">
              <a:spLocks noChangeArrowheads="1"/>
            </p:cNvSpPr>
            <p:nvPr/>
          </p:nvSpPr>
          <p:spPr bwMode="auto">
            <a:xfrm>
              <a:off x="2956168" y="2854088"/>
              <a:ext cx="6485986"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chemeClr val="bg1"/>
                  </a:solidFill>
                  <a:sym typeface="+mn-lt"/>
                </a:rPr>
                <a:t>弘扬红船精神 谱写新时代的新篇章</a:t>
              </a:r>
            </a:p>
          </p:txBody>
        </p:sp>
      </p:grpSp>
      <p:pic>
        <p:nvPicPr>
          <p:cNvPr id="10" name="图片 9"/>
          <p:cNvPicPr>
            <a:picLocks noChangeAspect="1"/>
          </p:cNvPicPr>
          <p:nvPr/>
        </p:nvPicPr>
        <p:blipFill>
          <a:blip r:embed="rId6">
            <a:extLst>
              <a:ext uri="{BEBA8EAE-BF5A-486C-A8C5-ECC9F3942E4B}">
                <a14:imgProps xmlns:a14="http://schemas.microsoft.com/office/drawing/2010/main">
                  <a14:imgLayer r:embed="rId7">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7103318" y="3428667"/>
            <a:ext cx="3693498" cy="3693498"/>
          </a:xfrm>
          <a:prstGeom prst="rect">
            <a:avLst/>
          </a:prstGeom>
        </p:spPr>
      </p:pic>
      <p:pic>
        <p:nvPicPr>
          <p:cNvPr id="11" name="图片 10"/>
          <p:cNvPicPr>
            <a:picLocks noChangeAspect="1"/>
          </p:cNvPicPr>
          <p:nvPr/>
        </p:nvPicPr>
        <p:blipFill rotWithShape="1">
          <a:blip r:embed="rId8" cstate="print">
            <a:extLst>
              <a:ext uri="{BEBA8EAE-BF5A-486C-A8C5-ECC9F3942E4B}">
                <a14:imgProps xmlns:a14="http://schemas.microsoft.com/office/drawing/2010/main">
                  <a14:imgLayer r:embed="rId9">
                    <a14:imgEffect>
                      <a14:saturation sat="400000"/>
                    </a14:imgEffect>
                  </a14:imgLayer>
                </a14:imgProps>
              </a:ext>
              <a:ext uri="{28A0092B-C50C-407E-A947-70E740481C1C}">
                <a14:useLocalDpi xmlns:a14="http://schemas.microsoft.com/office/drawing/2010/main" val="0"/>
              </a:ext>
            </a:extLst>
          </a:blip>
          <a:srcRect l="64795" b="39511"/>
          <a:stretch/>
        </p:blipFill>
        <p:spPr>
          <a:xfrm flipH="1">
            <a:off x="927" y="-666"/>
            <a:ext cx="2470674" cy="2399615"/>
          </a:xfrm>
          <a:prstGeom prst="rect">
            <a:avLst/>
          </a:prstGeom>
        </p:spPr>
      </p:pic>
    </p:spTree>
    <p:extLst>
      <p:ext uri="{BB962C8B-B14F-4D97-AF65-F5344CB8AC3E}">
        <p14:creationId xmlns:p14="http://schemas.microsoft.com/office/powerpoint/2010/main" val="815675786"/>
      </p:ext>
    </p:extLst>
  </p:cSld>
  <p:clrMapOvr>
    <a:masterClrMapping/>
  </p:clrMapOvr>
  <mc:AlternateContent xmlns:mc="http://schemas.openxmlformats.org/markup-compatibility/2006" xmlns:p14="http://schemas.microsoft.com/office/powerpoint/2010/main">
    <mc:Choice Requires="p14">
      <p:transition spd="slow" p14:dur="4000" advTm="6000">
        <p14:vortex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ircle(out)">
                                      <p:cBhvr>
                                        <p:cTn id="2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982638" y="477833"/>
            <a:ext cx="6480720"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t>弘扬红船精神 谱写新时代的新篇章</a:t>
            </a:r>
            <a:endParaRPr lang="zh-CN" altLang="en-US" sz="2800" b="1" spc="300" dirty="0">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982638" y="2032575"/>
            <a:ext cx="10513168" cy="1039916"/>
          </a:xfrm>
          <a:prstGeom prst="rect">
            <a:avLst/>
          </a:prstGeom>
          <a:noFill/>
          <a:ln w="9525">
            <a:solidFill>
              <a:srgbClr val="FD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5262" y="1452479"/>
            <a:ext cx="1999991" cy="5800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88736" y="1452479"/>
            <a:ext cx="1943962" cy="58009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988066" y="3191717"/>
            <a:ext cx="7056784" cy="24468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党的十九大，吹响了新时代推进中国特色社会主义伟大事业的嘹亮号角。下一步，我们要按照十九大报告的要求，把坚定理想信念作为党的思想建设的首要任务，教育引导机关党员牢记党的宗旨，挺起共产党人的精神脊梁，解决好世界观、人生观、价值观这个“总开关” 问题，自觉做共产主义远大理想和中国特色社会主义共同理想的坚定信仰者和忠实实践者。</a:t>
            </a:r>
          </a:p>
        </p:txBody>
      </p:sp>
      <p:sp>
        <p:nvSpPr>
          <p:cNvPr id="11" name="矩形 10"/>
          <p:cNvSpPr/>
          <p:nvPr/>
        </p:nvSpPr>
        <p:spPr>
          <a:xfrm>
            <a:off x="1414686" y="2283057"/>
            <a:ext cx="9364716"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FF0000"/>
              </a:buClr>
            </a:pPr>
            <a:r>
              <a:rPr lang="zh-CN" altLang="en-US" b="1" spc="300" dirty="0">
                <a:solidFill>
                  <a:srgbClr val="C00000"/>
                </a:solidFill>
                <a:latin typeface="微软雅黑" panose="020B0503020204020204" pitchFamily="34" charset="-122"/>
                <a:ea typeface="微软雅黑" panose="020B0503020204020204" pitchFamily="34" charset="-122"/>
              </a:rPr>
              <a:t>红船精神是中国革命精神之源，是党的先进性之源，具有超越时空的恒久价值和旺盛生命力</a:t>
            </a:r>
          </a:p>
        </p:txBody>
      </p:sp>
      <p:pic>
        <p:nvPicPr>
          <p:cNvPr id="12" name="图片 11"/>
          <p:cNvPicPr>
            <a:picLocks noChangeAspect="1"/>
          </p:cNvPicPr>
          <p:nvPr/>
        </p:nvPicPr>
        <p:blipFill>
          <a:blip r:embed="rId4"/>
          <a:stretch>
            <a:fillRect/>
          </a:stretch>
        </p:blipFill>
        <p:spPr>
          <a:xfrm>
            <a:off x="8327454" y="3372821"/>
            <a:ext cx="3024336" cy="208461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par>
                                <p:cTn id="12" presetID="10" presetClass="entr" presetSubtype="0" fill="hold"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126654" y="459668"/>
            <a:ext cx="408859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赓续精神 汲取动力</a:t>
            </a:r>
          </a:p>
        </p:txBody>
      </p:sp>
      <p:sp>
        <p:nvSpPr>
          <p:cNvPr id="25" name="矩形 24"/>
          <p:cNvSpPr/>
          <p:nvPr/>
        </p:nvSpPr>
        <p:spPr>
          <a:xfrm>
            <a:off x="982638" y="2032575"/>
            <a:ext cx="10513168" cy="1039916"/>
          </a:xfrm>
          <a:prstGeom prst="rect">
            <a:avLst/>
          </a:prstGeom>
          <a:noFill/>
          <a:ln w="9525">
            <a:solidFill>
              <a:srgbClr val="FD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5262" y="1452479"/>
            <a:ext cx="1999991" cy="5800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88736" y="1452479"/>
            <a:ext cx="1943962" cy="58009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766614" y="2291466"/>
            <a:ext cx="10513168" cy="5078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Clr>
                <a:srgbClr val="FF0000"/>
              </a:buClr>
            </a:pPr>
            <a:r>
              <a:rPr lang="zh-CN" altLang="en-US" b="1" spc="300" dirty="0">
                <a:solidFill>
                  <a:srgbClr val="C00000"/>
                </a:solidFill>
                <a:latin typeface="微软雅黑" panose="020B0503020204020204" pitchFamily="34" charset="-122"/>
                <a:ea typeface="微软雅黑" panose="020B0503020204020204" pitchFamily="34" charset="-122"/>
              </a:rPr>
              <a:t>当好学懂弄通、深学笃用习近平新时代中国特色社会主义思想的排头兵</a:t>
            </a:r>
          </a:p>
        </p:txBody>
      </p:sp>
      <p:sp>
        <p:nvSpPr>
          <p:cNvPr id="13" name="矩形 12"/>
          <p:cNvSpPr/>
          <p:nvPr/>
        </p:nvSpPr>
        <p:spPr>
          <a:xfrm>
            <a:off x="4080297" y="3088461"/>
            <a:ext cx="7560840" cy="28392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当前和今后一个时期，我们要把学习贯彻党的十九大精神与现阶段重点工作紧密结合起来，始终坚持以习近平新时代中国特色社会主义思想为指导，大力弘扬红船精神，凝聚共识、凝聚智慧、凝聚力量，为推动新时代中国特色社会主义建设作出新贡献。</a:t>
            </a:r>
          </a:p>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在新征程上，结合新时代特点大力弘扬“红船精神”等宝贵精神财富，我们党员干部充满信心与力量，奋力谱写新时代中国特色社会主义新篇章。</a:t>
            </a:r>
          </a:p>
        </p:txBody>
      </p:sp>
      <p:sp>
        <p:nvSpPr>
          <p:cNvPr id="16" name="矩形 15"/>
          <p:cNvSpPr/>
          <p:nvPr/>
        </p:nvSpPr>
        <p:spPr>
          <a:xfrm>
            <a:off x="982638" y="3335176"/>
            <a:ext cx="2808312" cy="2232248"/>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7" name="Picture 8" descr="黄色的党徵"/>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4477" y="3889584"/>
            <a:ext cx="1104634" cy="94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2725630"/>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par>
                                <p:cTn id="12" presetID="10" presetClass="entr" presetSubtype="0" fill="hold"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0-#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1" grpId="0"/>
      <p:bldP spid="13" grpId="0"/>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D0000"/>
            </a:gs>
            <a:gs pos="100000">
              <a:srgbClr val="FF0000"/>
            </a:gs>
          </a:gsLst>
          <a:lin ang="3600000" scaled="0"/>
        </a:gradFill>
        <a:effectLst/>
      </p:bgPr>
    </p:bg>
    <p:spTree>
      <p:nvGrpSpPr>
        <p:cNvPr id="1" name=""/>
        <p:cNvGrpSpPr/>
        <p:nvPr/>
      </p:nvGrpSpPr>
      <p:grpSpPr>
        <a:xfrm>
          <a:off x="0" y="0"/>
          <a:ext cx="0" cy="0"/>
          <a:chOff x="0" y="0"/>
          <a:chExt cx="0" cy="0"/>
        </a:xfrm>
      </p:grpSpPr>
      <p:sp>
        <p:nvSpPr>
          <p:cNvPr id="13" name="矩形 12"/>
          <p:cNvSpPr/>
          <p:nvPr/>
        </p:nvSpPr>
        <p:spPr>
          <a:xfrm flipH="1">
            <a:off x="-44856" y="0"/>
            <a:ext cx="12260742" cy="6858000"/>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1" name="Picture 5" descr="C:\Users\Administrator\Desktop\07_sc.jb5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827" y="0"/>
            <a:ext cx="3582752"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14"/>
          <p:cNvSpPr txBox="1"/>
          <p:nvPr/>
        </p:nvSpPr>
        <p:spPr>
          <a:xfrm>
            <a:off x="5159102" y="779194"/>
            <a:ext cx="3401893" cy="707886"/>
          </a:xfrm>
          <a:prstGeom prst="rect">
            <a:avLst/>
          </a:prstGeom>
          <a:noFill/>
        </p:spPr>
        <p:txBody>
          <a:bodyPr wrap="none" rtlCol="0">
            <a:spAutoFit/>
          </a:bodyPr>
          <a:lstStyle/>
          <a:p>
            <a:pPr algn="ctr"/>
            <a:r>
              <a:rPr lang="zh-CN" altLang="en-US" sz="4000" b="1" spc="300" dirty="0">
                <a:solidFill>
                  <a:schemeClr val="bg1"/>
                </a:solidFill>
                <a:cs typeface="+mn-ea"/>
                <a:sym typeface="+mn-lt"/>
              </a:rPr>
              <a:t>前言 </a:t>
            </a:r>
            <a:r>
              <a:rPr lang="en-US" altLang="zh-CN" sz="2800" b="1" spc="300" dirty="0">
                <a:solidFill>
                  <a:schemeClr val="bg1"/>
                </a:solidFill>
                <a:cs typeface="+mn-ea"/>
                <a:sym typeface="+mn-lt"/>
              </a:rPr>
              <a:t>Foreword</a:t>
            </a:r>
            <a:endParaRPr lang="zh-CN" altLang="en-US" sz="2800" b="1" spc="300" dirty="0">
              <a:solidFill>
                <a:schemeClr val="bg1"/>
              </a:solidFill>
              <a:cs typeface="+mn-ea"/>
              <a:sym typeface="+mn-lt"/>
            </a:endParaRPr>
          </a:p>
        </p:txBody>
      </p:sp>
      <p:pic>
        <p:nvPicPr>
          <p:cNvPr id="30" name="Picture 11" descr="黄色的党徵"/>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3441" y="348894"/>
            <a:ext cx="1552632" cy="13306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矩形 9"/>
          <p:cNvSpPr/>
          <p:nvPr/>
        </p:nvSpPr>
        <p:spPr>
          <a:xfrm>
            <a:off x="2062758" y="1739936"/>
            <a:ext cx="8208912" cy="430835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buClr>
                <a:srgbClr val="FF0000"/>
              </a:buClr>
            </a:pPr>
            <a:r>
              <a:rPr lang="en-US" altLang="zh-CN" sz="2000" spc="300" dirty="0">
                <a:solidFill>
                  <a:schemeClr val="bg1"/>
                </a:solidFill>
                <a:latin typeface="微软雅黑" panose="020B0503020204020204" pitchFamily="34" charset="-122"/>
                <a:ea typeface="微软雅黑" panose="020B0503020204020204" pitchFamily="34" charset="-122"/>
              </a:rPr>
              <a:t>   96</a:t>
            </a:r>
            <a:r>
              <a:rPr lang="zh-CN" altLang="en-US" sz="2000" spc="300" dirty="0">
                <a:solidFill>
                  <a:schemeClr val="bg1"/>
                </a:solidFill>
                <a:latin typeface="微软雅黑" panose="020B0503020204020204" pitchFamily="34" charset="-122"/>
                <a:ea typeface="微软雅黑" panose="020B0503020204020204" pitchFamily="34" charset="-122"/>
              </a:rPr>
              <a:t>年前，一个伟大的政党</a:t>
            </a:r>
            <a:r>
              <a:rPr lang="en-US" altLang="zh-CN" sz="2000" spc="300" dirty="0">
                <a:solidFill>
                  <a:schemeClr val="bg1"/>
                </a:solidFill>
                <a:latin typeface="微软雅黑" panose="020B0503020204020204" pitchFamily="34" charset="-122"/>
                <a:ea typeface="微软雅黑" panose="020B0503020204020204" pitchFamily="34" charset="-122"/>
              </a:rPr>
              <a:t>——</a:t>
            </a:r>
            <a:r>
              <a:rPr lang="zh-CN" altLang="en-US" sz="2000" spc="300" dirty="0">
                <a:solidFill>
                  <a:schemeClr val="bg1"/>
                </a:solidFill>
                <a:latin typeface="微软雅黑" panose="020B0503020204020204" pitchFamily="34" charset="-122"/>
                <a:ea typeface="微软雅黑" panose="020B0503020204020204" pitchFamily="34" charset="-122"/>
              </a:rPr>
              <a:t>中国共产党诞生在南湖的红船上。今天，当中国共产党已经由一个革命政党发展为世界上最大的执政党，中华民族的历史使命已经由实现民族解放变为迈向伟大民族复兴，中国特色社会主义也进入了新时代，我们唯有始终以习近平总书记提出和阐释的</a:t>
            </a:r>
            <a:r>
              <a:rPr lang="zh-CN" altLang="en-US" sz="2000" b="1" spc="300" dirty="0">
                <a:solidFill>
                  <a:schemeClr val="bg1"/>
                </a:solidFill>
                <a:latin typeface="微软雅黑" panose="020B0503020204020204" pitchFamily="34" charset="-122"/>
                <a:ea typeface="微软雅黑" panose="020B0503020204020204" pitchFamily="34" charset="-122"/>
              </a:rPr>
              <a:t>“红船精神”为鞭策，始终保持党的人民性特质</a:t>
            </a:r>
            <a:r>
              <a:rPr lang="zh-CN" altLang="en-US" sz="2000" spc="300" dirty="0">
                <a:solidFill>
                  <a:schemeClr val="bg1"/>
                </a:solidFill>
                <a:latin typeface="微软雅黑" panose="020B0503020204020204" pitchFamily="34" charset="-122"/>
                <a:ea typeface="微软雅黑" panose="020B0503020204020204" pitchFamily="34" charset="-122"/>
              </a:rPr>
              <a:t>，始终与人民同呼吸、共命运、心连心，才能把握好实现中华民族伟大复兴中国梦的未来。</a:t>
            </a:r>
          </a:p>
        </p:txBody>
      </p:sp>
      <p:pic>
        <p:nvPicPr>
          <p:cNvPr id="11" name="图片 10"/>
          <p:cNvPicPr>
            <a:picLocks noChangeAspect="1"/>
          </p:cNvPicPr>
          <p:nvPr/>
        </p:nvPicPr>
        <p:blipFill>
          <a:blip r:embed="rId6">
            <a:extLst>
              <a:ext uri="{BEBA8EAE-BF5A-486C-A8C5-ECC9F3942E4B}">
                <a14:imgProps xmlns:a14="http://schemas.microsoft.com/office/drawing/2010/main">
                  <a14:imgLayer r:embed="rId7">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9839622" y="4785462"/>
            <a:ext cx="2376264" cy="237626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1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126654" y="459668"/>
            <a:ext cx="408859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砥砺前行 善作善成</a:t>
            </a:r>
          </a:p>
        </p:txBody>
      </p:sp>
      <p:sp>
        <p:nvSpPr>
          <p:cNvPr id="25" name="矩形 24"/>
          <p:cNvSpPr/>
          <p:nvPr/>
        </p:nvSpPr>
        <p:spPr>
          <a:xfrm>
            <a:off x="982638" y="2032575"/>
            <a:ext cx="10513168" cy="1039916"/>
          </a:xfrm>
          <a:prstGeom prst="rect">
            <a:avLst/>
          </a:prstGeom>
          <a:noFill/>
          <a:ln w="9525">
            <a:solidFill>
              <a:srgbClr val="FD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5262" y="1452479"/>
            <a:ext cx="1999991" cy="5800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88736" y="1452479"/>
            <a:ext cx="1943962" cy="58009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圆角 2"/>
          <p:cNvSpPr/>
          <p:nvPr/>
        </p:nvSpPr>
        <p:spPr>
          <a:xfrm>
            <a:off x="433659" y="2292034"/>
            <a:ext cx="11611126" cy="499388"/>
          </a:xfrm>
          <a:prstGeom prst="roundRect">
            <a:avLst>
              <a:gd name="adj" fmla="val 1984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buClr>
                <a:srgbClr val="FF0000"/>
              </a:buClr>
            </a:pPr>
            <a:r>
              <a:rPr lang="zh-CN" altLang="en-US" sz="2000" b="1" spc="300" dirty="0">
                <a:solidFill>
                  <a:srgbClr val="C00000"/>
                </a:solidFill>
                <a:latin typeface="微软雅黑" panose="020B0503020204020204" pitchFamily="34" charset="-122"/>
                <a:ea typeface="微软雅黑" panose="020B0503020204020204" pitchFamily="34" charset="-122"/>
              </a:rPr>
              <a:t>保持永不懈怠的精神状态和一往无前的奋斗姿态，不断把党和人民事业推向前进</a:t>
            </a:r>
          </a:p>
        </p:txBody>
      </p:sp>
      <p:sp>
        <p:nvSpPr>
          <p:cNvPr id="12" name="矩形 11"/>
          <p:cNvSpPr/>
          <p:nvPr/>
        </p:nvSpPr>
        <p:spPr>
          <a:xfrm>
            <a:off x="900948" y="3429000"/>
            <a:ext cx="10594858" cy="192360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1120" indent="-285750" algn="just">
              <a:buClr>
                <a:srgbClr val="FF0000"/>
              </a:buClr>
              <a:buFont typeface="Wingdings" panose="05000000000000000000" pitchFamily="2" charset="2"/>
              <a:buChar char="u"/>
            </a:pPr>
            <a:r>
              <a:rPr lang="zh-CN" altLang="en-US" sz="1700" spc="300" dirty="0">
                <a:latin typeface="微软雅黑" panose="020B0503020204020204" pitchFamily="34" charset="-122"/>
                <a:ea typeface="微软雅黑" panose="020B0503020204020204" pitchFamily="34" charset="-122"/>
              </a:rPr>
              <a:t>服务群众无止境。基层党组织要得人心，得民心。党始终同人民想在一起，干在一起。这是我们基层党组织工作的标杆，也是我们今后开展工作要遵循的准则。今后，我们将继续努力，着力营造一个服务全面、环境优美、秩序优良、人际关系融洽的和谐新社会，使工作质量和工作效率再上新台阶。</a:t>
            </a:r>
            <a:endParaRPr lang="en-US" altLang="zh-CN" sz="1700" spc="300" dirty="0">
              <a:latin typeface="微软雅黑" panose="020B0503020204020204" pitchFamily="34" charset="-122"/>
              <a:ea typeface="微软雅黑" panose="020B0503020204020204" pitchFamily="34" charset="-122"/>
            </a:endParaRPr>
          </a:p>
          <a:p>
            <a:pPr marL="71120" indent="-285750" algn="just">
              <a:buClr>
                <a:srgbClr val="FF0000"/>
              </a:buClr>
              <a:buFont typeface="Wingdings" panose="05000000000000000000" pitchFamily="2" charset="2"/>
              <a:buChar char="u"/>
            </a:pPr>
            <a:endParaRPr lang="en-US" altLang="zh-CN" sz="1700" spc="300" dirty="0">
              <a:latin typeface="微软雅黑" panose="020B0503020204020204" pitchFamily="34" charset="-122"/>
              <a:ea typeface="微软雅黑" panose="020B0503020204020204" pitchFamily="34" charset="-122"/>
            </a:endParaRPr>
          </a:p>
          <a:p>
            <a:pPr marL="71120" indent="-285750" algn="just">
              <a:buClr>
                <a:srgbClr val="FF0000"/>
              </a:buClr>
              <a:buFont typeface="Wingdings" panose="05000000000000000000" pitchFamily="2" charset="2"/>
              <a:buChar char="u"/>
            </a:pPr>
            <a:r>
              <a:rPr lang="zh-CN" altLang="en-US" sz="1700" spc="300" dirty="0">
                <a:latin typeface="微软雅黑" panose="020B0503020204020204" pitchFamily="34" charset="-122"/>
                <a:ea typeface="微软雅黑" panose="020B0503020204020204" pitchFamily="34" charset="-122"/>
              </a:rPr>
              <a:t>要不断完善工作理念和方式方法，不断提高服务群众的能力和水平，在全面建设社会主义现代化国家新征程上，牢记自己的使命和职责，千方百计解决好群众关心的身边事。</a:t>
            </a:r>
          </a:p>
        </p:txBody>
      </p:sp>
    </p:spTree>
    <p:extLst>
      <p:ext uri="{BB962C8B-B14F-4D97-AF65-F5344CB8AC3E}">
        <p14:creationId xmlns:p14="http://schemas.microsoft.com/office/powerpoint/2010/main" val="2731228537"/>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par>
                                <p:cTn id="12" presetID="10" presetClass="entr" presetSubtype="0" fill="hold"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126654" y="459668"/>
            <a:ext cx="408859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忠诚核心 紧跟领袖</a:t>
            </a:r>
          </a:p>
        </p:txBody>
      </p:sp>
      <p:sp>
        <p:nvSpPr>
          <p:cNvPr id="25" name="矩形 24"/>
          <p:cNvSpPr/>
          <p:nvPr/>
        </p:nvSpPr>
        <p:spPr>
          <a:xfrm>
            <a:off x="982638" y="2032575"/>
            <a:ext cx="10513168" cy="1039916"/>
          </a:xfrm>
          <a:prstGeom prst="rect">
            <a:avLst/>
          </a:prstGeom>
          <a:noFill/>
          <a:ln w="9525">
            <a:solidFill>
              <a:srgbClr val="FD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5262" y="1452479"/>
            <a:ext cx="1999991" cy="5800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88736" y="1452479"/>
            <a:ext cx="1943962" cy="58009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952477" y="3356992"/>
            <a:ext cx="10543329" cy="24468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万山磅礴必有主峰，龙衮九章但挚一领。确立和维护全党核心，关乎旗帜道路方向，关乎党运国脉军魂。中国共产党的领导地位是历史的选择、人民的选择，习近平总书记在全党的核心地位也是历史的选择、人民的选择。我们必须把忠诚核心、拥戴核心、维护核心作为最大的政治，牢固树立“四个意识”，坚定自觉地维护以习近平同志为核心的党中央权威和集中统一领导，坚定自觉地同以习近平同志为核心的党中央保持高度一致，当好坚定不移维护习近平总书记核心地位的排头兵。</a:t>
            </a:r>
          </a:p>
        </p:txBody>
      </p:sp>
      <p:sp>
        <p:nvSpPr>
          <p:cNvPr id="9" name="矩形: 圆角 3"/>
          <p:cNvSpPr/>
          <p:nvPr/>
        </p:nvSpPr>
        <p:spPr>
          <a:xfrm>
            <a:off x="1273907" y="2229132"/>
            <a:ext cx="4506450" cy="6858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FF0000"/>
              </a:buClr>
            </a:pPr>
            <a:r>
              <a:rPr lang="zh-CN" altLang="en-US" sz="2100" b="1" dirty="0">
                <a:solidFill>
                  <a:srgbClr val="FEFDF8"/>
                </a:solidFill>
                <a:latin typeface="微软雅黑" panose="020B0503020204020204" pitchFamily="34" charset="-122"/>
                <a:ea typeface="微软雅黑" panose="020B0503020204020204" pitchFamily="34" charset="-122"/>
              </a:rPr>
              <a:t>坚定不移维护习近平总书记核心地位</a:t>
            </a:r>
            <a:endParaRPr lang="en-US" altLang="zh-CN" sz="2100" b="1" dirty="0">
              <a:solidFill>
                <a:srgbClr val="FEFDF8"/>
              </a:solidFill>
              <a:latin typeface="微软雅黑" panose="020B0503020204020204" pitchFamily="34" charset="-122"/>
              <a:ea typeface="微软雅黑" panose="020B0503020204020204" pitchFamily="34" charset="-122"/>
            </a:endParaRPr>
          </a:p>
        </p:txBody>
      </p:sp>
      <p:sp>
        <p:nvSpPr>
          <p:cNvPr id="11" name="矩形: 圆角 4"/>
          <p:cNvSpPr/>
          <p:nvPr/>
        </p:nvSpPr>
        <p:spPr>
          <a:xfrm>
            <a:off x="6579473" y="2229132"/>
            <a:ext cx="4506450" cy="6858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FF0000"/>
              </a:buClr>
            </a:pPr>
            <a:r>
              <a:rPr lang="zh-CN" altLang="en-US" sz="2100" b="1" dirty="0">
                <a:solidFill>
                  <a:srgbClr val="FEFDF8"/>
                </a:solidFill>
                <a:latin typeface="微软雅黑" panose="020B0503020204020204" pitchFamily="34" charset="-122"/>
                <a:ea typeface="微软雅黑" panose="020B0503020204020204" pitchFamily="34" charset="-122"/>
              </a:rPr>
              <a:t>是我们从胜利走向胜利最根本的保证</a:t>
            </a:r>
          </a:p>
        </p:txBody>
      </p:sp>
    </p:spTree>
    <p:extLst>
      <p:ext uri="{BB962C8B-B14F-4D97-AF65-F5344CB8AC3E}">
        <p14:creationId xmlns:p14="http://schemas.microsoft.com/office/powerpoint/2010/main" val="3302354567"/>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par>
                                <p:cTn id="12" presetID="10" presetClass="entr" presetSubtype="0" fill="hold"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 grpId="0"/>
      <p:bldP spid="9"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126654" y="459668"/>
            <a:ext cx="408859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重温入党誓词</a:t>
            </a:r>
          </a:p>
        </p:txBody>
      </p:sp>
      <p:sp>
        <p:nvSpPr>
          <p:cNvPr id="25" name="矩形 24"/>
          <p:cNvSpPr/>
          <p:nvPr/>
        </p:nvSpPr>
        <p:spPr>
          <a:xfrm>
            <a:off x="982638" y="2032574"/>
            <a:ext cx="10513168" cy="3509415"/>
          </a:xfrm>
          <a:prstGeom prst="rect">
            <a:avLst/>
          </a:prstGeom>
          <a:noFill/>
          <a:ln w="9525">
            <a:solidFill>
              <a:srgbClr val="FD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6"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5262" y="1452479"/>
            <a:ext cx="1999991" cy="58009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5645abeecf4f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888736" y="1452479"/>
            <a:ext cx="1943962" cy="58009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圆角 4"/>
          <p:cNvSpPr/>
          <p:nvPr/>
        </p:nvSpPr>
        <p:spPr>
          <a:xfrm>
            <a:off x="1424079" y="2323252"/>
            <a:ext cx="742244" cy="292806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FF0000"/>
              </a:buClr>
            </a:pPr>
            <a:r>
              <a:rPr lang="zh-CN" altLang="en-US" sz="3200" b="1" dirty="0">
                <a:solidFill>
                  <a:srgbClr val="FEFDF8"/>
                </a:solidFill>
                <a:latin typeface="微软雅黑" panose="020B0503020204020204" pitchFamily="34" charset="-122"/>
                <a:ea typeface="微软雅黑" panose="020B0503020204020204" pitchFamily="34" charset="-122"/>
              </a:rPr>
              <a:t>入党宣誓词</a:t>
            </a:r>
          </a:p>
        </p:txBody>
      </p:sp>
      <p:sp>
        <p:nvSpPr>
          <p:cNvPr id="10" name="矩形 9"/>
          <p:cNvSpPr/>
          <p:nvPr/>
        </p:nvSpPr>
        <p:spPr>
          <a:xfrm>
            <a:off x="2422799" y="2425371"/>
            <a:ext cx="5688631" cy="258532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b="1" spc="300" dirty="0">
                <a:solidFill>
                  <a:srgbClr val="C00000"/>
                </a:solidFill>
                <a:latin typeface="微软雅黑" panose="020B0503020204020204" pitchFamily="34" charset="-122"/>
                <a:ea typeface="微软雅黑" panose="020B0503020204020204" pitchFamily="34" charset="-122"/>
              </a:rPr>
              <a:t>我志愿加入中国共产党，</a:t>
            </a:r>
            <a:endParaRPr lang="en-US" altLang="zh-CN" b="1" spc="300" dirty="0">
              <a:solidFill>
                <a:srgbClr val="C00000"/>
              </a:solidFill>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pc="300" dirty="0">
                <a:latin typeface="微软雅黑" panose="020B0503020204020204" pitchFamily="34" charset="-122"/>
                <a:ea typeface="微软雅黑" panose="020B0503020204020204" pitchFamily="34" charset="-122"/>
              </a:rPr>
              <a:t>拥护党的纲领，遵守党的章程，履行党员义务，</a:t>
            </a:r>
            <a:endParaRPr lang="en-US" altLang="zh-CN"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pc="300" dirty="0">
                <a:latin typeface="微软雅黑" panose="020B0503020204020204" pitchFamily="34" charset="-122"/>
                <a:ea typeface="微软雅黑" panose="020B0503020204020204" pitchFamily="34" charset="-122"/>
              </a:rPr>
              <a:t>执行党的决定，严守党的纪律，保守党的秘密，</a:t>
            </a:r>
            <a:endParaRPr lang="en-US" altLang="zh-CN"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pc="300" dirty="0">
                <a:latin typeface="微软雅黑" panose="020B0503020204020204" pitchFamily="34" charset="-122"/>
                <a:ea typeface="微软雅黑" panose="020B0503020204020204" pitchFamily="34" charset="-122"/>
              </a:rPr>
              <a:t>对党忠诚，积极工作，</a:t>
            </a:r>
            <a:endParaRPr lang="en-US" altLang="zh-CN"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pc="300" dirty="0">
                <a:latin typeface="微软雅黑" panose="020B0503020204020204" pitchFamily="34" charset="-122"/>
                <a:ea typeface="微软雅黑" panose="020B0503020204020204" pitchFamily="34" charset="-122"/>
              </a:rPr>
              <a:t>为共产主义奋斗终身，随时准备为党和人民牺牲一切，永不叛党。</a:t>
            </a: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b="33668"/>
          <a:stretch/>
        </p:blipFill>
        <p:spPr>
          <a:xfrm>
            <a:off x="8255446" y="2323252"/>
            <a:ext cx="2952328" cy="2928060"/>
          </a:xfrm>
          <a:prstGeom prst="rect">
            <a:avLst/>
          </a:prstGeom>
        </p:spPr>
      </p:pic>
    </p:spTree>
    <p:extLst>
      <p:ext uri="{BB962C8B-B14F-4D97-AF65-F5344CB8AC3E}">
        <p14:creationId xmlns:p14="http://schemas.microsoft.com/office/powerpoint/2010/main" val="916571997"/>
      </p:ext>
    </p:extLst>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par>
                                <p:cTn id="12" presetID="10" presetClass="entr" presetSubtype="0" fill="hold" nodeType="withEffect">
                                  <p:stCondLst>
                                    <p:cond delay="5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1"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8622" y="1556792"/>
            <a:ext cx="10441160" cy="40934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buClr>
                <a:srgbClr val="FF0000"/>
              </a:buClr>
            </a:pPr>
            <a:r>
              <a:rPr lang="zh-CN" altLang="en-US" sz="2000" b="1" spc="300" dirty="0">
                <a:solidFill>
                  <a:srgbClr val="FD0000"/>
                </a:solidFill>
                <a:latin typeface="微软雅黑" panose="020B0503020204020204" pitchFamily="34" charset="-122"/>
                <a:ea typeface="微软雅黑" panose="020B0503020204020204" pitchFamily="34" charset="-122"/>
              </a:rPr>
              <a:t>“红船劈波行，精神聚人心”</a:t>
            </a:r>
            <a:r>
              <a:rPr lang="zh-CN" altLang="en-US" spc="300" dirty="0">
                <a:latin typeface="微软雅黑" panose="020B0503020204020204" pitchFamily="34" charset="-122"/>
                <a:ea typeface="微软雅黑" panose="020B0503020204020204" pitchFamily="34" charset="-122"/>
              </a:rPr>
              <a:t>。中国共产党近百年的奋斗史告诉我们，无论过去还是未来，“红船精神”都永不过时，红色基因都会代代传承、生生不息，它仍将是中国共产党引领中国人民决胜全面建成小康社会、实现中华民族伟大复兴中国梦的强大动力。</a:t>
            </a:r>
            <a:endParaRPr lang="en-US" altLang="zh-CN" spc="300" dirty="0">
              <a:latin typeface="微软雅黑" panose="020B0503020204020204" pitchFamily="34" charset="-122"/>
              <a:ea typeface="微软雅黑" panose="020B0503020204020204" pitchFamily="34" charset="-122"/>
            </a:endParaRPr>
          </a:p>
          <a:p>
            <a:pPr algn="just">
              <a:lnSpc>
                <a:spcPct val="200000"/>
              </a:lnSpc>
              <a:buClr>
                <a:srgbClr val="FF0000"/>
              </a:buClr>
            </a:pPr>
            <a:r>
              <a:rPr lang="zh-CN" altLang="en-US" sz="2000" b="1" spc="300" dirty="0">
                <a:solidFill>
                  <a:srgbClr val="FD0000"/>
                </a:solidFill>
                <a:latin typeface="微软雅黑" panose="020B0503020204020204" pitchFamily="34" charset="-122"/>
                <a:ea typeface="微软雅黑" panose="020B0503020204020204" pitchFamily="34" charset="-122"/>
              </a:rPr>
              <a:t>历经苦难，百折不回，立党为公、忠诚为民，敢为人先，与时俱进</a:t>
            </a:r>
            <a:r>
              <a:rPr lang="zh-CN" altLang="en-US" sz="2000" spc="300" dirty="0">
                <a:solidFill>
                  <a:srgbClr val="FD0000"/>
                </a:solidFill>
                <a:latin typeface="微软雅黑" panose="020B0503020204020204" pitchFamily="34" charset="-122"/>
                <a:ea typeface="微软雅黑" panose="020B0503020204020204" pitchFamily="34" charset="-122"/>
              </a:rPr>
              <a:t>，</a:t>
            </a:r>
            <a:r>
              <a:rPr lang="zh-CN" altLang="en-US" spc="300" dirty="0">
                <a:latin typeface="微软雅黑" panose="020B0503020204020204" pitchFamily="34" charset="-122"/>
                <a:ea typeface="微软雅黑" panose="020B0503020204020204" pitchFamily="34" charset="-122"/>
              </a:rPr>
              <a:t>在考验与检阅中一路升华，在机遇和挑战中奋勇前行。“红船精神”永葆党的生机和活力，使党永远走在时代的前列。随着今天中国步入世界舞台，承载着中国共产党人初心的红船必将驶向更广阔的世界，铸就更加辉煌的伟业。</a:t>
            </a:r>
          </a:p>
        </p:txBody>
      </p:sp>
      <p:sp>
        <p:nvSpPr>
          <p:cNvPr id="6" name="矩形: 圆角 4"/>
          <p:cNvSpPr/>
          <p:nvPr/>
        </p:nvSpPr>
        <p:spPr>
          <a:xfrm>
            <a:off x="1342678" y="548680"/>
            <a:ext cx="2232248" cy="793366"/>
          </a:xfrm>
          <a:prstGeom prst="roundRect">
            <a:avLst>
              <a:gd name="adj" fmla="val 0"/>
            </a:avLst>
          </a:prstGeom>
          <a:solidFill>
            <a:srgbClr val="FD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4500" b="1">
                <a:solidFill>
                  <a:srgbClr val="F9F9F3"/>
                </a:solidFill>
                <a:latin typeface="微软雅黑" panose="020B0503020204020204" pitchFamily="34" charset="-122"/>
                <a:ea typeface="微软雅黑" panose="020B0503020204020204" pitchFamily="34" charset="-122"/>
              </a:rPr>
              <a:t>结 语</a:t>
            </a:r>
            <a:endParaRPr lang="zh-CN" altLang="en-US" sz="4500" b="1" dirty="0">
              <a:solidFill>
                <a:srgbClr val="F9F9F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666"/>
            <a:ext cx="12190412" cy="6858666"/>
          </a:xfrm>
          <a:prstGeom prst="rect">
            <a:avLst/>
          </a:prstGeom>
        </p:spPr>
      </p:pic>
      <p:pic>
        <p:nvPicPr>
          <p:cNvPr id="4" name="图片 3"/>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64795" b="39511"/>
          <a:stretch/>
        </p:blipFill>
        <p:spPr>
          <a:xfrm>
            <a:off x="9683418" y="-1649"/>
            <a:ext cx="2506994" cy="2399615"/>
          </a:xfrm>
          <a:prstGeom prst="rect">
            <a:avLst/>
          </a:prstGeom>
        </p:spPr>
      </p:pic>
      <p:sp>
        <p:nvSpPr>
          <p:cNvPr id="14" name="Text Box 12"/>
          <p:cNvSpPr txBox="1">
            <a:spLocks noChangeArrowheads="1"/>
          </p:cNvSpPr>
          <p:nvPr/>
        </p:nvSpPr>
        <p:spPr bwMode="auto">
          <a:xfrm>
            <a:off x="2572479" y="1467782"/>
            <a:ext cx="813690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6600" b="1" spc="12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红船再出发</a:t>
            </a:r>
            <a:r>
              <a:rPr lang="en-US" altLang="zh-CN" sz="6600" b="1" spc="12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endParaRPr lang="zh-CN" altLang="en-US" sz="6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23"/>
          <p:cNvSpPr txBox="1"/>
          <p:nvPr/>
        </p:nvSpPr>
        <p:spPr>
          <a:xfrm>
            <a:off x="2632072" y="3407549"/>
            <a:ext cx="7994542" cy="507831"/>
          </a:xfrm>
          <a:prstGeom prst="rect">
            <a:avLst/>
          </a:prstGeom>
          <a:noFill/>
        </p:spPr>
        <p:txBody>
          <a:bodyPr wrap="square" rtlCol="0">
            <a:spAutoFit/>
          </a:bodyPr>
          <a:lstStyle/>
          <a:p>
            <a:pPr algn="ctr">
              <a:lnSpc>
                <a:spcPct val="150000"/>
              </a:lnSpc>
            </a:pPr>
            <a:r>
              <a:rPr lang="zh-CN" altLang="en-US" spc="300" dirty="0">
                <a:latin typeface="微软雅黑" panose="020B0503020204020204" pitchFamily="34" charset="-122"/>
                <a:ea typeface="微软雅黑" panose="020B0503020204020204" pitchFamily="34" charset="-122"/>
              </a:rPr>
              <a:t>学习红船精神，在建设中国特色社会主义新时代的道路上奋勇前进</a:t>
            </a:r>
          </a:p>
        </p:txBody>
      </p:sp>
      <p:pic>
        <p:nvPicPr>
          <p:cNvPr id="18" name="上海电影乐团 - 红旗颂 [mqms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55713" y="-494476"/>
            <a:ext cx="609600" cy="609600"/>
          </a:xfrm>
          <a:prstGeom prst="rect">
            <a:avLst/>
          </a:prstGeom>
        </p:spPr>
      </p:pic>
      <p:pic>
        <p:nvPicPr>
          <p:cNvPr id="19" name="图片 18"/>
          <p:cNvPicPr>
            <a:picLocks noChangeAspect="1"/>
          </p:cNvPicPr>
          <p:nvPr/>
        </p:nvPicPr>
        <p:blipFill>
          <a:blip r:embed="rId9">
            <a:extLst>
              <a:ext uri="{BEBA8EAE-BF5A-486C-A8C5-ECC9F3942E4B}">
                <a14:imgProps xmlns:a14="http://schemas.microsoft.com/office/drawing/2010/main">
                  <a14:imgLayer r:embed="rId10">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903518" y="3933246"/>
            <a:ext cx="3097321" cy="3097321"/>
          </a:xfrm>
          <a:prstGeom prst="rect">
            <a:avLst/>
          </a:prstGeom>
          <a:effectLst>
            <a:outerShdw blurRad="50800" dist="38100" dir="10800000" algn="r" rotWithShape="0">
              <a:prstClr val="black">
                <a:alpha val="40000"/>
              </a:prstClr>
            </a:outerShdw>
          </a:effectLst>
        </p:spPr>
      </p:pic>
      <p:sp>
        <p:nvSpPr>
          <p:cNvPr id="2" name="矩形 1"/>
          <p:cNvSpPr/>
          <p:nvPr/>
        </p:nvSpPr>
        <p:spPr>
          <a:xfrm>
            <a:off x="5087094" y="2763595"/>
            <a:ext cx="3084499" cy="461665"/>
          </a:xfrm>
          <a:prstGeom prst="rect">
            <a:avLst/>
          </a:prstGeom>
        </p:spPr>
        <p:txBody>
          <a:bodyPr wrap="none">
            <a:spAutoFit/>
          </a:bodyPr>
          <a:lstStyle/>
          <a:p>
            <a:pPr algn="ctr"/>
            <a:r>
              <a:rPr lang="zh-CN" altLang="en-US" sz="2400" b="1" spc="300" dirty="0">
                <a:solidFill>
                  <a:srgbClr val="FF0000"/>
                </a:solidFill>
                <a:latin typeface="微软雅黑" panose="020B0503020204020204" pitchFamily="34" charset="-122"/>
                <a:ea typeface="微软雅黑" panose="020B0503020204020204" pitchFamily="34" charset="-122"/>
              </a:rPr>
              <a:t>不忘初心 勇立潮头</a:t>
            </a:r>
          </a:p>
        </p:txBody>
      </p:sp>
    </p:spTree>
    <p:extLst>
      <p:ext uri="{BB962C8B-B14F-4D97-AF65-F5344CB8AC3E}">
        <p14:creationId xmlns:p14="http://schemas.microsoft.com/office/powerpoint/2010/main" val="3627174716"/>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childTnLst>
                          </p:cTn>
                        </p:par>
                        <p:par>
                          <p:cTn id="13" fill="hold">
                            <p:stCondLst>
                              <p:cond delay="2000"/>
                            </p:stCondLst>
                            <p:childTnLst>
                              <p:par>
                                <p:cTn id="14" presetID="1" presetClass="mediacall" presetSubtype="0" fill="hold" nodeType="afterEffect">
                                  <p:stCondLst>
                                    <p:cond delay="0"/>
                                  </p:stCondLst>
                                  <p:childTnLst>
                                    <p:cmd type="call" cmd="playFrom(0.0)">
                                      <p:cBhvr>
                                        <p:cTn id="15" dur="1" fill="hold"/>
                                        <p:tgtEl>
                                          <p:spTgt spid="18"/>
                                        </p:tgtEl>
                                      </p:cBhvr>
                                    </p:cmd>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p:stCondLst>
                              <p:cond delay="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 calcmode="lin" valueType="num">
                                      <p:cBhvr>
                                        <p:cTn id="39" dur="1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0" dur="100" fill="hold"/>
                                        <p:tgtEl>
                                          <p:spTgt spid="15"/>
                                        </p:tgtEl>
                                        <p:attrNameLst>
                                          <p:attrName>ppt_y</p:attrName>
                                        </p:attrNameLst>
                                      </p:cBhvr>
                                      <p:tavLst>
                                        <p:tav tm="0">
                                          <p:val>
                                            <p:strVal val="#ppt_y"/>
                                          </p:val>
                                        </p:tav>
                                        <p:tav tm="100000">
                                          <p:val>
                                            <p:strVal val="#ppt_y"/>
                                          </p:val>
                                        </p:tav>
                                      </p:tavLst>
                                    </p:anim>
                                    <p:anim calcmode="lin" valueType="num">
                                      <p:cBhvr>
                                        <p:cTn id="41" dur="1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2" dur="1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1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18"/>
                </p:tgtEl>
              </p:cMediaNode>
            </p:audio>
          </p:childTnLst>
        </p:cTn>
      </p:par>
    </p:tnLst>
    <p:bldLst>
      <p:bldP spid="14" grpId="0"/>
      <p:bldP spid="1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66"/>
            <a:ext cx="12190412" cy="6858666"/>
          </a:xfrm>
          <a:prstGeom prst="rect">
            <a:avLst/>
          </a:prstGeom>
        </p:spPr>
      </p:pic>
      <p:pic>
        <p:nvPicPr>
          <p:cNvPr id="42" name="Picture 2" descr="C:\Users\Administrator\Desktop\5645abeecf4f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0932" y="388885"/>
            <a:ext cx="1815438" cy="526567"/>
          </a:xfrm>
          <a:prstGeom prst="rect">
            <a:avLst/>
          </a:prstGeom>
          <a:noFill/>
          <a:extLst>
            <a:ext uri="{909E8E84-426E-40DD-AFC4-6F175D3DCCD1}">
              <a14:hiddenFill xmlns:a14="http://schemas.microsoft.com/office/drawing/2010/main">
                <a:solidFill>
                  <a:srgbClr val="FFFFFF"/>
                </a:solidFill>
              </a14:hiddenFill>
            </a:ext>
          </a:extLst>
        </p:spPr>
      </p:pic>
      <p:grpSp>
        <p:nvGrpSpPr>
          <p:cNvPr id="44" name="组合 43"/>
          <p:cNvGrpSpPr/>
          <p:nvPr/>
        </p:nvGrpSpPr>
        <p:grpSpPr>
          <a:xfrm>
            <a:off x="2832775" y="915348"/>
            <a:ext cx="6095032" cy="949295"/>
            <a:chOff x="2638822" y="2721699"/>
            <a:chExt cx="6912768" cy="898018"/>
          </a:xfrm>
        </p:grpSpPr>
        <p:sp>
          <p:nvSpPr>
            <p:cNvPr id="51" name="圆角矩形 55"/>
            <p:cNvSpPr/>
            <p:nvPr/>
          </p:nvSpPr>
          <p:spPr>
            <a:xfrm>
              <a:off x="2638822" y="2721699"/>
              <a:ext cx="6912768" cy="864344"/>
            </a:xfrm>
            <a:prstGeom prst="roundRect">
              <a:avLst>
                <a:gd name="adj" fmla="val 50000"/>
              </a:avLst>
            </a:prstGeom>
            <a:gradFill>
              <a:gsLst>
                <a:gs pos="0">
                  <a:srgbClr val="FD0000"/>
                </a:gs>
                <a:gs pos="100000">
                  <a:srgbClr val="FF0000"/>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53" name="Text Box 12"/>
            <p:cNvSpPr txBox="1">
              <a:spLocks noChangeArrowheads="1"/>
            </p:cNvSpPr>
            <p:nvPr/>
          </p:nvSpPr>
          <p:spPr bwMode="auto">
            <a:xfrm>
              <a:off x="4350066" y="2863305"/>
              <a:ext cx="3327124" cy="75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spc="600" dirty="0">
                  <a:solidFill>
                    <a:schemeClr val="bg1"/>
                  </a:solidFill>
                </a:rPr>
                <a:t>红船精神的内涵</a:t>
              </a:r>
            </a:p>
          </p:txBody>
        </p:sp>
      </p:grpSp>
      <p:pic>
        <p:nvPicPr>
          <p:cNvPr id="65" name="Picture 2" descr="C:\Users\Administrator\Desktop\5645abeecf4f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0932" y="2146392"/>
            <a:ext cx="1815438" cy="526567"/>
          </a:xfrm>
          <a:prstGeom prst="rect">
            <a:avLst/>
          </a:prstGeom>
          <a:noFill/>
          <a:extLst>
            <a:ext uri="{909E8E84-426E-40DD-AFC4-6F175D3DCCD1}">
              <a14:hiddenFill xmlns:a14="http://schemas.microsoft.com/office/drawing/2010/main">
                <a:solidFill>
                  <a:srgbClr val="FFFFFF"/>
                </a:solidFill>
              </a14:hiddenFill>
            </a:ext>
          </a:extLst>
        </p:spPr>
      </p:pic>
      <p:grpSp>
        <p:nvGrpSpPr>
          <p:cNvPr id="66" name="组合 65"/>
          <p:cNvGrpSpPr/>
          <p:nvPr/>
        </p:nvGrpSpPr>
        <p:grpSpPr>
          <a:xfrm>
            <a:off x="2832775" y="2672855"/>
            <a:ext cx="6233188" cy="984893"/>
            <a:chOff x="2638822" y="2721699"/>
            <a:chExt cx="7069460" cy="931693"/>
          </a:xfrm>
        </p:grpSpPr>
        <p:sp>
          <p:nvSpPr>
            <p:cNvPr id="67" name="圆角矩形 55"/>
            <p:cNvSpPr/>
            <p:nvPr/>
          </p:nvSpPr>
          <p:spPr>
            <a:xfrm>
              <a:off x="2638822" y="2721699"/>
              <a:ext cx="6912768" cy="864344"/>
            </a:xfrm>
            <a:prstGeom prst="roundRect">
              <a:avLst>
                <a:gd name="adj" fmla="val 50000"/>
              </a:avLst>
            </a:prstGeom>
            <a:gradFill>
              <a:gsLst>
                <a:gs pos="0">
                  <a:srgbClr val="FD0000"/>
                </a:gs>
                <a:gs pos="100000">
                  <a:srgbClr val="FF0000"/>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68" name="Text Box 12"/>
            <p:cNvSpPr txBox="1">
              <a:spLocks noChangeArrowheads="1"/>
            </p:cNvSpPr>
            <p:nvPr/>
          </p:nvSpPr>
          <p:spPr bwMode="auto">
            <a:xfrm>
              <a:off x="3578554" y="2896980"/>
              <a:ext cx="6129728" cy="75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spc="300" dirty="0">
                  <a:solidFill>
                    <a:schemeClr val="bg1"/>
                  </a:solidFill>
                  <a:latin typeface="微软雅黑" panose="020B0503020204020204" pitchFamily="34" charset="-122"/>
                  <a:ea typeface="微软雅黑" panose="020B0503020204020204" pitchFamily="34" charset="-122"/>
                  <a:cs typeface="+mn-ea"/>
                  <a:sym typeface="+mn-lt"/>
                </a:rPr>
                <a:t>红船精神对我党的重要意义</a:t>
              </a:r>
            </a:p>
          </p:txBody>
        </p:sp>
      </p:grpSp>
      <p:pic>
        <p:nvPicPr>
          <p:cNvPr id="69" name="Picture 2" descr="C:\Users\Administrator\Desktop\5645abeecf4f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0932" y="3789040"/>
            <a:ext cx="1815438" cy="526567"/>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p:nvGrpSpPr>
        <p:grpSpPr>
          <a:xfrm>
            <a:off x="2832775" y="4315501"/>
            <a:ext cx="6095032" cy="1056089"/>
            <a:chOff x="2638822" y="2721699"/>
            <a:chExt cx="6912768" cy="999044"/>
          </a:xfrm>
        </p:grpSpPr>
        <p:sp>
          <p:nvSpPr>
            <p:cNvPr id="71" name="圆角矩形 55"/>
            <p:cNvSpPr/>
            <p:nvPr/>
          </p:nvSpPr>
          <p:spPr>
            <a:xfrm>
              <a:off x="2638822" y="2721699"/>
              <a:ext cx="6912768" cy="864344"/>
            </a:xfrm>
            <a:prstGeom prst="roundRect">
              <a:avLst>
                <a:gd name="adj" fmla="val 50000"/>
              </a:avLst>
            </a:prstGeom>
            <a:gradFill>
              <a:gsLst>
                <a:gs pos="0">
                  <a:srgbClr val="FD0000"/>
                </a:gs>
                <a:gs pos="100000">
                  <a:srgbClr val="FF0000"/>
                </a:gs>
              </a:gsLst>
              <a:lin ang="3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72" name="Text Box 12"/>
            <p:cNvSpPr txBox="1">
              <a:spLocks noChangeArrowheads="1"/>
            </p:cNvSpPr>
            <p:nvPr/>
          </p:nvSpPr>
          <p:spPr bwMode="auto">
            <a:xfrm>
              <a:off x="3313392" y="2964331"/>
              <a:ext cx="6238198" cy="75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bg1"/>
                  </a:solidFill>
                  <a:sym typeface="+mn-lt"/>
                </a:rPr>
                <a:t>弘扬红船精神 谱写新时代的新篇章</a:t>
              </a:r>
            </a:p>
          </p:txBody>
        </p:sp>
      </p:grpSp>
      <p:pic>
        <p:nvPicPr>
          <p:cNvPr id="16" name="图片 15"/>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l="64795" b="39511"/>
          <a:stretch/>
        </p:blipFill>
        <p:spPr>
          <a:xfrm>
            <a:off x="9951752" y="-33703"/>
            <a:ext cx="2255453" cy="21514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out)">
                                      <p:cBhvr>
                                        <p:cTn id="7" dur="2000"/>
                                        <p:tgtEl>
                                          <p:spTgt spid="15"/>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1000"/>
                                        <p:tgtEl>
                                          <p:spTgt spid="44"/>
                                        </p:tgtEl>
                                      </p:cBhvr>
                                    </p:animEffect>
                                    <p:anim calcmode="lin" valueType="num">
                                      <p:cBhvr>
                                        <p:cTn id="12" dur="1000" fill="hold"/>
                                        <p:tgtEl>
                                          <p:spTgt spid="44"/>
                                        </p:tgtEl>
                                        <p:attrNameLst>
                                          <p:attrName>ppt_x</p:attrName>
                                        </p:attrNameLst>
                                      </p:cBhvr>
                                      <p:tavLst>
                                        <p:tav tm="0">
                                          <p:val>
                                            <p:strVal val="#ppt_x"/>
                                          </p:val>
                                        </p:tav>
                                        <p:tav tm="100000">
                                          <p:val>
                                            <p:strVal val="#ppt_x"/>
                                          </p:val>
                                        </p:tav>
                                      </p:tavLst>
                                    </p:anim>
                                    <p:anim calcmode="lin" valueType="num">
                                      <p:cBhvr>
                                        <p:cTn id="13" dur="1000" fill="hold"/>
                                        <p:tgtEl>
                                          <p:spTgt spid="44"/>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4"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down)">
                                      <p:cBhvr>
                                        <p:cTn id="17" dur="500"/>
                                        <p:tgtEl>
                                          <p:spTgt spid="42"/>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000"/>
                                        <p:tgtEl>
                                          <p:spTgt spid="66"/>
                                        </p:tgtEl>
                                      </p:cBhvr>
                                    </p:animEffect>
                                    <p:anim calcmode="lin" valueType="num">
                                      <p:cBhvr>
                                        <p:cTn id="22" dur="1000" fill="hold"/>
                                        <p:tgtEl>
                                          <p:spTgt spid="66"/>
                                        </p:tgtEl>
                                        <p:attrNameLst>
                                          <p:attrName>ppt_x</p:attrName>
                                        </p:attrNameLst>
                                      </p:cBhvr>
                                      <p:tavLst>
                                        <p:tav tm="0">
                                          <p:val>
                                            <p:strVal val="#ppt_x"/>
                                          </p:val>
                                        </p:tav>
                                        <p:tav tm="100000">
                                          <p:val>
                                            <p:strVal val="#ppt_x"/>
                                          </p:val>
                                        </p:tav>
                                      </p:tavLst>
                                    </p:anim>
                                    <p:anim calcmode="lin" valueType="num">
                                      <p:cBhvr>
                                        <p:cTn id="23" dur="1000" fill="hold"/>
                                        <p:tgtEl>
                                          <p:spTgt spid="6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22" presetClass="entr" presetSubtype="4"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wipe(down)">
                                      <p:cBhvr>
                                        <p:cTn id="27" dur="500"/>
                                        <p:tgtEl>
                                          <p:spTgt spid="65"/>
                                        </p:tgtEl>
                                      </p:cBhvr>
                                    </p:animEffect>
                                  </p:childTnLst>
                                </p:cTn>
                              </p:par>
                            </p:childTnLst>
                          </p:cTn>
                        </p:par>
                        <p:par>
                          <p:cTn id="28" fill="hold">
                            <p:stCondLst>
                              <p:cond delay="5000"/>
                            </p:stCondLst>
                            <p:childTnLst>
                              <p:par>
                                <p:cTn id="29" presetID="42"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1000"/>
                                        <p:tgtEl>
                                          <p:spTgt spid="70"/>
                                        </p:tgtEl>
                                      </p:cBhvr>
                                    </p:animEffect>
                                    <p:anim calcmode="lin" valueType="num">
                                      <p:cBhvr>
                                        <p:cTn id="32" dur="1000" fill="hold"/>
                                        <p:tgtEl>
                                          <p:spTgt spid="70"/>
                                        </p:tgtEl>
                                        <p:attrNameLst>
                                          <p:attrName>ppt_x</p:attrName>
                                        </p:attrNameLst>
                                      </p:cBhvr>
                                      <p:tavLst>
                                        <p:tav tm="0">
                                          <p:val>
                                            <p:strVal val="#ppt_x"/>
                                          </p:val>
                                        </p:tav>
                                        <p:tav tm="100000">
                                          <p:val>
                                            <p:strVal val="#ppt_x"/>
                                          </p:val>
                                        </p:tav>
                                      </p:tavLst>
                                    </p:anim>
                                    <p:anim calcmode="lin" valueType="num">
                                      <p:cBhvr>
                                        <p:cTn id="33" dur="1000" fill="hold"/>
                                        <p:tgtEl>
                                          <p:spTgt spid="70"/>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4"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wipe(down)">
                                      <p:cBhvr>
                                        <p:cTn id="37" dur="500"/>
                                        <p:tgtEl>
                                          <p:spTgt spid="69"/>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32"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ircle(out)">
                                      <p:cBhvr>
                                        <p:cTn id="4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66"/>
            <a:ext cx="12190413" cy="6858666"/>
          </a:xfrm>
          <a:prstGeom prst="rect">
            <a:avLst/>
          </a:prstGeom>
        </p:spPr>
      </p:pic>
      <p:pic>
        <p:nvPicPr>
          <p:cNvPr id="20" name="Picture 2" descr="C:\Users\Administrator\Desktop\5645abeecf4fb.png"/>
          <p:cNvPicPr>
            <a:picLocks noChangeAspect="1" noChangeArrowheads="1"/>
          </p:cNvPicPr>
          <p:nvPr/>
        </p:nvPicPr>
        <p:blipFill>
          <a:blip r:embed="rId5" cstate="print">
            <a:extLst>
              <a:ext uri="{BEBA8EAE-BF5A-486C-A8C5-ECC9F3942E4B}">
                <a14:imgProps xmlns:a14="http://schemas.microsoft.com/office/drawing/2010/main">
                  <a14:imgLayer r:embed="rId6">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2998862" y="1616021"/>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2710830" y="2564904"/>
            <a:ext cx="6912768" cy="864344"/>
            <a:chOff x="2638822" y="2721699"/>
            <a:chExt cx="6912768" cy="864344"/>
          </a:xfrm>
        </p:grpSpPr>
        <p:sp>
          <p:nvSpPr>
            <p:cNvPr id="23" name="圆角矩形 55"/>
            <p:cNvSpPr/>
            <p:nvPr/>
          </p:nvSpPr>
          <p:spPr>
            <a:xfrm>
              <a:off x="2638822" y="2721699"/>
              <a:ext cx="6912768" cy="864344"/>
            </a:xfrm>
            <a:prstGeom prst="roundRect">
              <a:avLst>
                <a:gd name="adj" fmla="val 50000"/>
              </a:avLst>
            </a:prstGeom>
            <a:solidFill>
              <a:srgbClr val="FD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Text Box 12"/>
            <p:cNvSpPr txBox="1">
              <a:spLocks noChangeArrowheads="1"/>
            </p:cNvSpPr>
            <p:nvPr/>
          </p:nvSpPr>
          <p:spPr bwMode="auto">
            <a:xfrm>
              <a:off x="4367014" y="2861483"/>
              <a:ext cx="4032448"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spc="600" dirty="0">
                  <a:solidFill>
                    <a:schemeClr val="bg1"/>
                  </a:solidFill>
                </a:rPr>
                <a:t>红船精神的内涵</a:t>
              </a:r>
            </a:p>
          </p:txBody>
        </p:sp>
      </p:grpSp>
      <p:pic>
        <p:nvPicPr>
          <p:cNvPr id="10" name="图片 9"/>
          <p:cNvPicPr>
            <a:picLocks noChangeAspect="1"/>
          </p:cNvPicPr>
          <p:nvPr/>
        </p:nvPicPr>
        <p:blipFill>
          <a:blip r:embed="rId7">
            <a:extLst>
              <a:ext uri="{BEBA8EAE-BF5A-486C-A8C5-ECC9F3942E4B}">
                <a14:imgProps xmlns:a14="http://schemas.microsoft.com/office/drawing/2010/main">
                  <a14:imgLayer r:embed="rId8">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7895406" y="4005064"/>
            <a:ext cx="3226899" cy="3226899"/>
          </a:xfrm>
          <a:prstGeom prst="rect">
            <a:avLst/>
          </a:prstGeom>
        </p:spPr>
      </p:pic>
      <p:pic>
        <p:nvPicPr>
          <p:cNvPr id="11" name="图片 10"/>
          <p:cNvPicPr>
            <a:picLocks noChangeAspect="1"/>
          </p:cNvPicPr>
          <p:nvPr/>
        </p:nvPicPr>
        <p:blipFill rotWithShape="1">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rcRect l="64795" b="39511"/>
          <a:stretch/>
        </p:blipFill>
        <p:spPr>
          <a:xfrm flipH="1">
            <a:off x="927" y="-665"/>
            <a:ext cx="2470674" cy="22055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Tm="6000">
        <p14:vortex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ircle(out)">
                                      <p:cBhvr>
                                        <p:cTn id="2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054646" y="404664"/>
            <a:ext cx="2376264"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spc="600" dirty="0">
                <a:latin typeface="微软雅黑" panose="020B0503020204020204" pitchFamily="34" charset="-122"/>
                <a:ea typeface="微软雅黑" panose="020B0503020204020204" pitchFamily="34" charset="-122"/>
              </a:rPr>
              <a:t>红船的由来</a:t>
            </a:r>
          </a:p>
        </p:txBody>
      </p:sp>
      <p:sp>
        <p:nvSpPr>
          <p:cNvPr id="16" name="矩形 15"/>
          <p:cNvSpPr/>
          <p:nvPr/>
        </p:nvSpPr>
        <p:spPr>
          <a:xfrm>
            <a:off x="587388" y="4401562"/>
            <a:ext cx="11017224" cy="8309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en-US" altLang="zh-CN" sz="1600" b="1" spc="300" dirty="0">
                <a:solidFill>
                  <a:srgbClr val="FF0000"/>
                </a:solidFill>
                <a:latin typeface="微软雅黑" panose="020B0503020204020204" pitchFamily="34" charset="-122"/>
                <a:ea typeface="微软雅黑" panose="020B0503020204020204" pitchFamily="34" charset="-122"/>
              </a:rPr>
              <a:t>1921</a:t>
            </a:r>
            <a:r>
              <a:rPr lang="zh-CN" altLang="en-US" sz="1600" b="1" spc="300" dirty="0">
                <a:solidFill>
                  <a:srgbClr val="FF0000"/>
                </a:solidFill>
                <a:latin typeface="微软雅黑" panose="020B0503020204020204" pitchFamily="34" charset="-122"/>
                <a:ea typeface="微软雅黑" panose="020B0503020204020204" pitchFamily="34" charset="-122"/>
              </a:rPr>
              <a:t>年</a:t>
            </a:r>
            <a:r>
              <a:rPr lang="en-US" altLang="zh-CN" sz="1600" b="1" spc="300" dirty="0">
                <a:solidFill>
                  <a:srgbClr val="FF0000"/>
                </a:solidFill>
                <a:latin typeface="微软雅黑" panose="020B0503020204020204" pitchFamily="34" charset="-122"/>
                <a:ea typeface="微软雅黑" panose="020B0503020204020204" pitchFamily="34" charset="-122"/>
              </a:rPr>
              <a:t>7</a:t>
            </a:r>
            <a:r>
              <a:rPr lang="zh-CN" altLang="en-US" sz="1600" b="1" spc="300" dirty="0">
                <a:solidFill>
                  <a:srgbClr val="FF0000"/>
                </a:solidFill>
                <a:latin typeface="微软雅黑" panose="020B0503020204020204" pitchFamily="34" charset="-122"/>
                <a:ea typeface="微软雅黑" panose="020B0503020204020204" pitchFamily="34" charset="-122"/>
              </a:rPr>
              <a:t>月</a:t>
            </a:r>
            <a:r>
              <a:rPr lang="zh-CN" altLang="en-US" sz="1600" spc="300" dirty="0">
                <a:latin typeface="微软雅黑" panose="020B0503020204020204" pitchFamily="34" charset="-122"/>
                <a:ea typeface="微软雅黑" panose="020B0503020204020204" pitchFamily="34" charset="-122"/>
              </a:rPr>
              <a:t>，中国共产党第一次全国代表大会因遭法租界巡捕的袭扰，从上海转移到嘉兴南湖的一条游船上继续举行。就是在这条游船上，伟大的中国共产党诞生了。中国革命的航船，从这里扬帆起航。</a:t>
            </a:r>
          </a:p>
        </p:txBody>
      </p:sp>
      <p:sp>
        <p:nvSpPr>
          <p:cNvPr id="17" name="矩形 16"/>
          <p:cNvSpPr/>
          <p:nvPr/>
        </p:nvSpPr>
        <p:spPr>
          <a:xfrm>
            <a:off x="587388" y="1493073"/>
            <a:ext cx="6515930" cy="251607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建国后</a:t>
            </a:r>
            <a:r>
              <a:rPr lang="zh-CN" altLang="en-US" sz="1700" spc="300" dirty="0">
                <a:latin typeface="微软雅黑" panose="020B0503020204020204" pitchFamily="34" charset="-122"/>
                <a:ea typeface="微软雅黑" panose="020B0503020204020204" pitchFamily="34" charset="-122"/>
              </a:rPr>
              <a:t>，南湖引起了广大干部和人民群众的关注。</a:t>
            </a:r>
            <a:r>
              <a:rPr lang="en-US" altLang="zh-CN" sz="1700" spc="300" dirty="0">
                <a:latin typeface="微软雅黑" panose="020B0503020204020204" pitchFamily="34" charset="-122"/>
                <a:ea typeface="微软雅黑" panose="020B0503020204020204" pitchFamily="34" charset="-122"/>
              </a:rPr>
              <a:t>1959</a:t>
            </a:r>
            <a:r>
              <a:rPr lang="zh-CN" altLang="en-US" sz="1700" spc="300" dirty="0">
                <a:latin typeface="微软雅黑" panose="020B0503020204020204" pitchFamily="34" charset="-122"/>
                <a:ea typeface="微软雅黑" panose="020B0503020204020204" pitchFamily="34" charset="-122"/>
              </a:rPr>
              <a:t>年国庆节，这条仿制的纪念船正式对外展出。当地群众则亲切地称之为“红船”。久而久之，“红船”就成了这条纪念船的代名词。之后，“红船”就一直停泊在南湖烟雨楼前湖心岛东南岸边的水面上，向人们展示着当年中国共产党诞生的生动历史场景。</a:t>
            </a:r>
          </a:p>
        </p:txBody>
      </p:sp>
      <p:pic>
        <p:nvPicPr>
          <p:cNvPr id="18" name="图片 17"/>
          <p:cNvPicPr>
            <a:picLocks noChangeAspect="1"/>
          </p:cNvPicPr>
          <p:nvPr/>
        </p:nvPicPr>
        <p:blipFill>
          <a:blip r:embed="rId4"/>
          <a:stretch>
            <a:fillRect/>
          </a:stretch>
        </p:blipFill>
        <p:spPr>
          <a:xfrm>
            <a:off x="7348858" y="1488497"/>
            <a:ext cx="4255391" cy="25002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823439257"/>
      </p:ext>
    </p:extLst>
  </p:cSld>
  <p:clrMapOvr>
    <a:masterClrMapping/>
  </p:clrMapOvr>
  <mc:AlternateContent xmlns:mc="http://schemas.openxmlformats.org/markup-compatibility/2006" xmlns:p14="http://schemas.microsoft.com/office/powerpoint/2010/main">
    <mc:Choice Requires="p14">
      <p:transition spd="slow" p14:dur="125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982638" y="477833"/>
            <a:ext cx="4680520"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不忘初心 牢记使命</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2638" y="3725927"/>
            <a:ext cx="2826168" cy="174641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组合 5"/>
          <p:cNvGrpSpPr/>
          <p:nvPr/>
        </p:nvGrpSpPr>
        <p:grpSpPr>
          <a:xfrm>
            <a:off x="4131838" y="1472232"/>
            <a:ext cx="7700026" cy="2040727"/>
            <a:chOff x="2836236" y="3602718"/>
            <a:chExt cx="11665535" cy="2720970"/>
          </a:xfrm>
        </p:grpSpPr>
        <p:sp>
          <p:nvSpPr>
            <p:cNvPr id="9" name="矩形 8"/>
            <p:cNvSpPr/>
            <p:nvPr/>
          </p:nvSpPr>
          <p:spPr>
            <a:xfrm>
              <a:off x="2836236" y="3602718"/>
              <a:ext cx="11665535" cy="12721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buClr>
                  <a:srgbClr val="FF0000"/>
                </a:buClr>
                <a:buSzPct val="150000"/>
                <a:buFont typeface="Wingdings" panose="05000000000000000000" pitchFamily="2" charset="2"/>
                <a:buChar char="u"/>
              </a:pPr>
              <a:r>
                <a:rPr lang="zh-CN" altLang="en-US" sz="1400" spc="300" dirty="0">
                  <a:latin typeface="微软雅黑" panose="020B0503020204020204" pitchFamily="34" charset="-122"/>
                  <a:ea typeface="微软雅黑" panose="020B0503020204020204" pitchFamily="34" charset="-122"/>
                </a:rPr>
                <a:t>党的十九大闭幕仅一周，习近平总书记带领中共中央政治局常委，专程从北京前往上海和浙江嘉兴，瞻仰一大会址、南湖红船。这一行动、体现了我党“不忘初心、牢记使命”，展现了我党对“为中国人民谋幸福，为中华民族谋复兴”这一初心和使命的坚持坚守。</a:t>
              </a:r>
            </a:p>
          </p:txBody>
        </p:sp>
        <p:sp>
          <p:nvSpPr>
            <p:cNvPr id="10" name="矩形 9"/>
            <p:cNvSpPr/>
            <p:nvPr/>
          </p:nvSpPr>
          <p:spPr>
            <a:xfrm>
              <a:off x="2836236" y="5051545"/>
              <a:ext cx="11665535" cy="12721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buClr>
                  <a:srgbClr val="FF0000"/>
                </a:buClr>
                <a:buSzPct val="150000"/>
                <a:buFont typeface="Wingdings" panose="05000000000000000000" pitchFamily="2" charset="2"/>
                <a:buChar char="u"/>
              </a:pPr>
              <a:r>
                <a:rPr lang="zh-CN" altLang="en-US" sz="1400" spc="300" dirty="0">
                  <a:latin typeface="微软雅黑" panose="020B0503020204020204" pitchFamily="34" charset="-122"/>
                  <a:ea typeface="微软雅黑" panose="020B0503020204020204" pitchFamily="34" charset="-122"/>
                </a:rPr>
                <a:t>习总书记再提“红船精神”，也是进一步强调十九大报告中所要求的“永不懈怠的精神状态和一往无前的奋斗姿态”。打铁必须自身硬，要改造客观世界，首先要改造主观世界，把主观世界改造好了，把内在精神世界的秩序建构起来了，才有利于改造外部世界。</a:t>
              </a:r>
            </a:p>
          </p:txBody>
        </p:sp>
      </p:grpSp>
      <p:sp>
        <p:nvSpPr>
          <p:cNvPr id="7" name="矩形 6"/>
          <p:cNvSpPr/>
          <p:nvPr/>
        </p:nvSpPr>
        <p:spPr>
          <a:xfrm>
            <a:off x="4417455" y="4365104"/>
            <a:ext cx="7128792" cy="86177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500" b="1" spc="600" dirty="0">
                <a:latin typeface="微软雅黑" panose="020B0503020204020204" pitchFamily="34" charset="-122"/>
                <a:ea typeface="微软雅黑" panose="020B0503020204020204" pitchFamily="34" charset="-122"/>
              </a:rPr>
              <a:t>只有不忘初心、牢记使命、永远奋斗，才能让中国共产党永远年轻。</a:t>
            </a:r>
          </a:p>
        </p:txBody>
      </p:sp>
      <p:pic>
        <p:nvPicPr>
          <p:cNvPr id="8" name="图片 7"/>
          <p:cNvPicPr>
            <a:picLocks noChangeAspect="1"/>
          </p:cNvPicPr>
          <p:nvPr/>
        </p:nvPicPr>
        <p:blipFill>
          <a:blip r:embed="rId5"/>
          <a:stretch>
            <a:fillRect/>
          </a:stretch>
        </p:blipFill>
        <p:spPr>
          <a:xfrm>
            <a:off x="982638" y="1501731"/>
            <a:ext cx="2789426" cy="180206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982639" y="477833"/>
            <a:ext cx="3384376"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spc="600" dirty="0"/>
              <a:t>什么是红船精神</a:t>
            </a:r>
          </a:p>
        </p:txBody>
      </p:sp>
      <p:sp>
        <p:nvSpPr>
          <p:cNvPr id="7" name="矩形 6"/>
          <p:cNvSpPr/>
          <p:nvPr/>
        </p:nvSpPr>
        <p:spPr>
          <a:xfrm>
            <a:off x="1292497" y="4437112"/>
            <a:ext cx="10274155" cy="8771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en-US" altLang="zh-CN" sz="1700" spc="300" dirty="0">
                <a:latin typeface="微软雅黑" panose="020B0503020204020204" pitchFamily="34" charset="-122"/>
                <a:ea typeface="微软雅黑" panose="020B0503020204020204" pitchFamily="34" charset="-122"/>
              </a:rPr>
              <a:t>2005</a:t>
            </a:r>
            <a:r>
              <a:rPr lang="zh-CN" altLang="en-US" sz="1700" spc="300" dirty="0">
                <a:latin typeface="微软雅黑" panose="020B0503020204020204" pitchFamily="34" charset="-122"/>
                <a:ea typeface="微软雅黑" panose="020B0503020204020204" pitchFamily="34" charset="-122"/>
              </a:rPr>
              <a:t>年</a:t>
            </a:r>
            <a:r>
              <a:rPr lang="en-US" altLang="zh-CN" sz="1700" spc="300" dirty="0">
                <a:latin typeface="微软雅黑" panose="020B0503020204020204" pitchFamily="34" charset="-122"/>
                <a:ea typeface="微软雅黑" panose="020B0503020204020204" pitchFamily="34" charset="-122"/>
              </a:rPr>
              <a:t>6</a:t>
            </a:r>
            <a:r>
              <a:rPr lang="zh-CN" altLang="en-US" sz="1700" spc="300" dirty="0">
                <a:latin typeface="微软雅黑" panose="020B0503020204020204" pitchFamily="34" charset="-122"/>
                <a:ea typeface="微软雅黑" panose="020B0503020204020204" pitchFamily="34" charset="-122"/>
              </a:rPr>
              <a:t>月</a:t>
            </a:r>
            <a:r>
              <a:rPr lang="en-US" altLang="zh-CN" sz="1700" spc="300" dirty="0">
                <a:latin typeface="微软雅黑" panose="020B0503020204020204" pitchFamily="34" charset="-122"/>
                <a:ea typeface="微软雅黑" panose="020B0503020204020204" pitchFamily="34" charset="-122"/>
              </a:rPr>
              <a:t>21</a:t>
            </a:r>
            <a:r>
              <a:rPr lang="zh-CN" altLang="en-US" sz="1700" spc="300" dirty="0">
                <a:latin typeface="微软雅黑" panose="020B0503020204020204" pitchFamily="34" charset="-122"/>
                <a:ea typeface="微软雅黑" panose="020B0503020204020204" pitchFamily="34" charset="-122"/>
              </a:rPr>
              <a:t>日，习近平在</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光明日报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上发表署名文章</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弘扬“红船精神” 走在时代前列</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，首次公开提出并系统阐述了“红船精神”的历史地位、深刻内涵和时代意义。</a:t>
            </a:r>
          </a:p>
        </p:txBody>
      </p:sp>
      <p:grpSp>
        <p:nvGrpSpPr>
          <p:cNvPr id="8" name="组合 7"/>
          <p:cNvGrpSpPr/>
          <p:nvPr/>
        </p:nvGrpSpPr>
        <p:grpSpPr>
          <a:xfrm>
            <a:off x="2134766" y="1742589"/>
            <a:ext cx="3461873" cy="1850910"/>
            <a:chOff x="6205199" y="-1470443"/>
            <a:chExt cx="2475118" cy="1323336"/>
          </a:xfrm>
        </p:grpSpPr>
        <p:sp>
          <p:nvSpPr>
            <p:cNvPr id="13" name="Freeform 7"/>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EF5611">
                <a:alpha val="45000"/>
              </a:srgbClr>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5" dirty="0">
                <a:latin typeface="微软雅黑" panose="020B0503020204020204" pitchFamily="34" charset="-122"/>
              </a:endParaRPr>
            </a:p>
          </p:txBody>
        </p:sp>
        <p:sp>
          <p:nvSpPr>
            <p:cNvPr id="14" name="Freeform 7"/>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gradFill>
              <a:gsLst>
                <a:gs pos="89000">
                  <a:srgbClr val="C00000"/>
                </a:gs>
                <a:gs pos="35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015" dirty="0"/>
            </a:p>
          </p:txBody>
        </p:sp>
        <p:sp>
          <p:nvSpPr>
            <p:cNvPr id="16" name="Freeform 5"/>
            <p:cNvSpPr/>
            <p:nvPr/>
          </p:nvSpPr>
          <p:spPr bwMode="auto">
            <a:xfrm>
              <a:off x="6759584" y="-1018793"/>
              <a:ext cx="385650" cy="3869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5"/>
            </a:p>
          </p:txBody>
        </p:sp>
      </p:grpSp>
      <p:sp>
        <p:nvSpPr>
          <p:cNvPr id="9" name="矩形 8"/>
          <p:cNvSpPr/>
          <p:nvPr/>
        </p:nvSpPr>
        <p:spPr>
          <a:xfrm>
            <a:off x="6311230" y="1246954"/>
            <a:ext cx="4171222" cy="70479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00" b="1" dirty="0">
                <a:solidFill>
                  <a:srgbClr val="FEFDF8"/>
                </a:solidFill>
                <a:latin typeface="微软雅黑" panose="020B0503020204020204" pitchFamily="34" charset="-122"/>
                <a:ea typeface="微软雅黑" panose="020B0503020204020204" pitchFamily="34" charset="-122"/>
              </a:rPr>
              <a:t>开天辟地、敢为人先的首创精神</a:t>
            </a:r>
            <a:endParaRPr lang="zh-CN" altLang="en-US" sz="2100" dirty="0">
              <a:solidFill>
                <a:srgbClr val="FEFDF8"/>
              </a:solidFill>
              <a:latin typeface="微软雅黑" panose="020B0503020204020204" pitchFamily="34" charset="-122"/>
              <a:ea typeface="微软雅黑" panose="020B0503020204020204" pitchFamily="34" charset="-122"/>
            </a:endParaRPr>
          </a:p>
        </p:txBody>
      </p:sp>
      <p:sp>
        <p:nvSpPr>
          <p:cNvPr id="10" name="矩形 9"/>
          <p:cNvSpPr/>
          <p:nvPr/>
        </p:nvSpPr>
        <p:spPr>
          <a:xfrm>
            <a:off x="6311230" y="2266970"/>
            <a:ext cx="4171222" cy="70479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00" b="1">
                <a:solidFill>
                  <a:srgbClr val="FEFDF8"/>
                </a:solidFill>
                <a:latin typeface="微软雅黑" panose="020B0503020204020204" pitchFamily="34" charset="-122"/>
                <a:ea typeface="微软雅黑" panose="020B0503020204020204" pitchFamily="34" charset="-122"/>
              </a:rPr>
              <a:t>坚定理想、百折不挠的奋斗精神</a:t>
            </a:r>
            <a:endParaRPr lang="zh-CN" altLang="en-US" sz="2100">
              <a:solidFill>
                <a:srgbClr val="FEFDF8"/>
              </a:solidFill>
              <a:latin typeface="微软雅黑" panose="020B0503020204020204" pitchFamily="34" charset="-122"/>
              <a:ea typeface="微软雅黑" panose="020B0503020204020204" pitchFamily="34" charset="-122"/>
            </a:endParaRPr>
          </a:p>
        </p:txBody>
      </p:sp>
      <p:sp>
        <p:nvSpPr>
          <p:cNvPr id="11" name="矩形 10"/>
          <p:cNvSpPr/>
          <p:nvPr/>
        </p:nvSpPr>
        <p:spPr>
          <a:xfrm>
            <a:off x="6311230" y="3241102"/>
            <a:ext cx="4171222" cy="704794"/>
          </a:xfrm>
          <a:prstGeom prst="rect">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00" b="1">
                <a:solidFill>
                  <a:srgbClr val="FEFDF8"/>
                </a:solidFill>
                <a:latin typeface="微软雅黑" panose="020B0503020204020204" pitchFamily="34" charset="-122"/>
                <a:ea typeface="微软雅黑" panose="020B0503020204020204" pitchFamily="34" charset="-122"/>
              </a:rPr>
              <a:t>立党为公、忠诚为民的奉献精神</a:t>
            </a:r>
            <a:endParaRPr lang="zh-CN" altLang="en-US" sz="2100">
              <a:solidFill>
                <a:srgbClr val="FEFDF8"/>
              </a:solidFill>
              <a:latin typeface="微软雅黑" panose="020B0503020204020204" pitchFamily="34" charset="-122"/>
              <a:ea typeface="微软雅黑" panose="020B0503020204020204" pitchFamily="34" charset="-122"/>
            </a:endParaRPr>
          </a:p>
        </p:txBody>
      </p:sp>
      <p:sp>
        <p:nvSpPr>
          <p:cNvPr id="12" name="矩形 11"/>
          <p:cNvSpPr/>
          <p:nvPr/>
        </p:nvSpPr>
        <p:spPr>
          <a:xfrm>
            <a:off x="1181921" y="1614601"/>
            <a:ext cx="738664" cy="2092881"/>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b="1" spc="300" dirty="0">
                <a:solidFill>
                  <a:srgbClr val="FF0000"/>
                </a:solidFill>
                <a:latin typeface="微软雅黑" panose="020B0503020204020204" pitchFamily="34" charset="-122"/>
                <a:ea typeface="微软雅黑" panose="020B0503020204020204" pitchFamily="34" charset="-122"/>
              </a:rPr>
              <a:t>红船精神</a:t>
            </a:r>
            <a:endParaRPr lang="zh-CN" altLang="en-US" sz="3600" spc="300" dirty="0">
              <a:solidFill>
                <a:srgbClr val="FF0000"/>
              </a:solidFill>
            </a:endParaRPr>
          </a:p>
        </p:txBody>
      </p:sp>
    </p:spTree>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089697" y="494690"/>
            <a:ext cx="5346689"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红船精神的深刻内涵</a:t>
            </a:r>
          </a:p>
        </p:txBody>
      </p:sp>
      <p:sp>
        <p:nvSpPr>
          <p:cNvPr id="10" name="Rectangle 3"/>
          <p:cNvSpPr/>
          <p:nvPr/>
        </p:nvSpPr>
        <p:spPr>
          <a:xfrm>
            <a:off x="-1587" y="2514955"/>
            <a:ext cx="3674177" cy="1778141"/>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pic>
        <p:nvPicPr>
          <p:cNvPr id="15" name="Picture 8" descr="黄色的党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9662" y="1121735"/>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69302" y="1749563"/>
            <a:ext cx="2018003" cy="3154811"/>
          </a:xfrm>
          <a:prstGeom prst="rect">
            <a:avLst/>
          </a:prstGeom>
        </p:spPr>
      </p:pic>
      <p:sp>
        <p:nvSpPr>
          <p:cNvPr id="20" name="矩形 19"/>
          <p:cNvSpPr/>
          <p:nvPr/>
        </p:nvSpPr>
        <p:spPr>
          <a:xfrm>
            <a:off x="3896897" y="2318487"/>
            <a:ext cx="8030957" cy="38625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50000"/>
              </a:lnSpc>
              <a:buClr>
                <a:srgbClr val="FF0000"/>
              </a:buClr>
            </a:pPr>
            <a:r>
              <a:rPr lang="zh-CN" altLang="en-US" sz="1400" spc="300" dirty="0">
                <a:latin typeface="微软雅黑" panose="020B0503020204020204" pitchFamily="34" charset="-122"/>
                <a:ea typeface="微软雅黑" panose="020B0503020204020204" pitchFamily="34" charset="-122"/>
              </a:rPr>
              <a:t>从南湖红船上寻找光明的摆渡人，到烽火硝烟中挺立脊梁的主心骨，再到驾驭世界第二大经济体的领航员，在这条前后相续的道路上，我们党初心如磐，以划时代的理论创新和实践创新，点燃照亮中国的燎原之火，拉开赶超世界的改革大幕，开启走向复兴的伟大征程。“筚路蓝缕，以启山林”，</a:t>
            </a:r>
            <a:r>
              <a:rPr lang="en-US" altLang="zh-CN" sz="1400" spc="300" dirty="0">
                <a:latin typeface="微软雅黑" panose="020B0503020204020204" pitchFamily="34" charset="-122"/>
                <a:ea typeface="微软雅黑" panose="020B0503020204020204" pitchFamily="34" charset="-122"/>
              </a:rPr>
              <a:t>96</a:t>
            </a:r>
            <a:r>
              <a:rPr lang="zh-CN" altLang="en-US" sz="1400" spc="300" dirty="0">
                <a:latin typeface="微软雅黑" panose="020B0503020204020204" pitchFamily="34" charset="-122"/>
                <a:ea typeface="微软雅黑" panose="020B0503020204020204" pitchFamily="34" charset="-122"/>
              </a:rPr>
              <a:t>年前只有几十人的中国共产党，如今已经发展成为拥有</a:t>
            </a:r>
            <a:r>
              <a:rPr lang="en-US" altLang="zh-CN" sz="1400" spc="300" dirty="0">
                <a:latin typeface="微软雅黑" panose="020B0503020204020204" pitchFamily="34" charset="-122"/>
                <a:ea typeface="微软雅黑" panose="020B0503020204020204" pitchFamily="34" charset="-122"/>
              </a:rPr>
              <a:t>8900</a:t>
            </a:r>
            <a:r>
              <a:rPr lang="zh-CN" altLang="en-US" sz="1400" spc="300" dirty="0">
                <a:latin typeface="微软雅黑" panose="020B0503020204020204" pitchFamily="34" charset="-122"/>
                <a:ea typeface="微软雅黑" panose="020B0503020204020204" pitchFamily="34" charset="-122"/>
              </a:rPr>
              <a:t>多万党员的世界第一大党。拿出逢山开路、遇水架桥的闯劲，拿出只争朝夕、敢于担当的拼劲，才能在十九大擘画的新征程上夺取更大胜利。</a:t>
            </a:r>
          </a:p>
        </p:txBody>
      </p:sp>
      <p:sp>
        <p:nvSpPr>
          <p:cNvPr id="21" name="矩形 20"/>
          <p:cNvSpPr/>
          <p:nvPr/>
        </p:nvSpPr>
        <p:spPr>
          <a:xfrm>
            <a:off x="4842011" y="1279251"/>
            <a:ext cx="6140728" cy="98713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400" b="1" spc="300" dirty="0">
                <a:solidFill>
                  <a:srgbClr val="FF0000"/>
                </a:solidFill>
                <a:latin typeface="微软雅黑" panose="020B0503020204020204" pitchFamily="34" charset="-122"/>
                <a:ea typeface="微软雅黑" panose="020B0503020204020204" pitchFamily="34" charset="-122"/>
              </a:rPr>
              <a:t>开天辟地、敢为人先的首创精神</a:t>
            </a:r>
            <a:endParaRPr lang="en-US" altLang="zh-CN" sz="2400" b="1" spc="3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1650" spc="300" dirty="0">
                <a:solidFill>
                  <a:srgbClr val="FF0000"/>
                </a:solidFill>
                <a:latin typeface="微软雅黑" panose="020B0503020204020204" pitchFamily="34" charset="-122"/>
                <a:ea typeface="微软雅黑" panose="020B0503020204020204" pitchFamily="34" charset="-122"/>
              </a:rPr>
              <a:t>揭示了中国共产党人勇立潮头的磅礴精神力量</a:t>
            </a:r>
            <a:endParaRPr lang="zh-CN" altLang="en-US" sz="1650" spc="3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250" advTm="6000">
        <p14:switch dir="r"/>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2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23" presetClass="entr" presetSubtype="16"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2"/>
          <p:cNvSpPr txBox="1">
            <a:spLocks noChangeArrowheads="1"/>
          </p:cNvSpPr>
          <p:nvPr/>
        </p:nvSpPr>
        <p:spPr bwMode="auto">
          <a:xfrm>
            <a:off x="1052854" y="432530"/>
            <a:ext cx="4464496"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87425"/>
            <a:r>
              <a:rPr lang="zh-CN" altLang="en-US" sz="2800" b="1" spc="600" dirty="0">
                <a:latin typeface="微软雅黑" panose="020B0503020204020204" pitchFamily="34" charset="-122"/>
                <a:ea typeface="微软雅黑" panose="020B0503020204020204" pitchFamily="34" charset="-122"/>
              </a:rPr>
              <a:t>红船精神的深刻内涵</a:t>
            </a:r>
          </a:p>
        </p:txBody>
      </p:sp>
      <p:sp>
        <p:nvSpPr>
          <p:cNvPr id="10" name="Freeform 17"/>
          <p:cNvSpPr>
            <a:spLocks noEditPoints="1"/>
          </p:cNvSpPr>
          <p:nvPr/>
        </p:nvSpPr>
        <p:spPr bwMode="auto">
          <a:xfrm>
            <a:off x="3998586" y="3150986"/>
            <a:ext cx="358140" cy="318136"/>
          </a:xfrm>
          <a:custGeom>
            <a:avLst/>
            <a:gdLst>
              <a:gd name="T0" fmla="*/ 386 w 816"/>
              <a:gd name="T1" fmla="*/ 724 h 724"/>
              <a:gd name="T2" fmla="*/ 0 w 816"/>
              <a:gd name="T3" fmla="*/ 724 h 724"/>
              <a:gd name="T4" fmla="*/ 0 w 816"/>
              <a:gd name="T5" fmla="*/ 0 h 724"/>
              <a:gd name="T6" fmla="*/ 816 w 816"/>
              <a:gd name="T7" fmla="*/ 0 h 724"/>
              <a:gd name="T8" fmla="*/ 816 w 816"/>
              <a:gd name="T9" fmla="*/ 303 h 724"/>
              <a:gd name="T10" fmla="*/ 717 w 816"/>
              <a:gd name="T11" fmla="*/ 303 h 724"/>
              <a:gd name="T12" fmla="*/ 717 w 816"/>
              <a:gd name="T13" fmla="*/ 192 h 724"/>
              <a:gd name="T14" fmla="*/ 99 w 816"/>
              <a:gd name="T15" fmla="*/ 192 h 724"/>
              <a:gd name="T16" fmla="*/ 99 w 816"/>
              <a:gd name="T17" fmla="*/ 624 h 724"/>
              <a:gd name="T18" fmla="*/ 386 w 816"/>
              <a:gd name="T19" fmla="*/ 624 h 724"/>
              <a:gd name="T20" fmla="*/ 386 w 816"/>
              <a:gd name="T21" fmla="*/ 724 h 724"/>
              <a:gd name="T22" fmla="*/ 816 w 816"/>
              <a:gd name="T23" fmla="*/ 497 h 724"/>
              <a:gd name="T24" fmla="*/ 688 w 816"/>
              <a:gd name="T25" fmla="*/ 497 h 724"/>
              <a:gd name="T26" fmla="*/ 688 w 816"/>
              <a:gd name="T27" fmla="*/ 368 h 724"/>
              <a:gd name="T28" fmla="*/ 589 w 816"/>
              <a:gd name="T29" fmla="*/ 368 h 724"/>
              <a:gd name="T30" fmla="*/ 589 w 816"/>
              <a:gd name="T31" fmla="*/ 497 h 724"/>
              <a:gd name="T32" fmla="*/ 461 w 816"/>
              <a:gd name="T33" fmla="*/ 497 h 724"/>
              <a:gd name="T34" fmla="*/ 461 w 816"/>
              <a:gd name="T35" fmla="*/ 595 h 724"/>
              <a:gd name="T36" fmla="*/ 589 w 816"/>
              <a:gd name="T37" fmla="*/ 595 h 724"/>
              <a:gd name="T38" fmla="*/ 589 w 816"/>
              <a:gd name="T39" fmla="*/ 724 h 724"/>
              <a:gd name="T40" fmla="*/ 688 w 816"/>
              <a:gd name="T41" fmla="*/ 724 h 724"/>
              <a:gd name="T42" fmla="*/ 688 w 816"/>
              <a:gd name="T43" fmla="*/ 595 h 724"/>
              <a:gd name="T44" fmla="*/ 816 w 816"/>
              <a:gd name="T45" fmla="*/ 595 h 724"/>
              <a:gd name="T46" fmla="*/ 816 w 816"/>
              <a:gd name="T47" fmla="*/ 49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6" h="724">
                <a:moveTo>
                  <a:pt x="386" y="724"/>
                </a:moveTo>
                <a:lnTo>
                  <a:pt x="0" y="724"/>
                </a:lnTo>
                <a:lnTo>
                  <a:pt x="0" y="0"/>
                </a:lnTo>
                <a:lnTo>
                  <a:pt x="816" y="0"/>
                </a:lnTo>
                <a:lnTo>
                  <a:pt x="816" y="303"/>
                </a:lnTo>
                <a:lnTo>
                  <a:pt x="717" y="303"/>
                </a:lnTo>
                <a:lnTo>
                  <a:pt x="717" y="192"/>
                </a:lnTo>
                <a:lnTo>
                  <a:pt x="99" y="192"/>
                </a:lnTo>
                <a:lnTo>
                  <a:pt x="99" y="624"/>
                </a:lnTo>
                <a:lnTo>
                  <a:pt x="386" y="624"/>
                </a:lnTo>
                <a:lnTo>
                  <a:pt x="386" y="724"/>
                </a:lnTo>
                <a:close/>
                <a:moveTo>
                  <a:pt x="816" y="497"/>
                </a:moveTo>
                <a:lnTo>
                  <a:pt x="688" y="497"/>
                </a:lnTo>
                <a:lnTo>
                  <a:pt x="688" y="368"/>
                </a:lnTo>
                <a:lnTo>
                  <a:pt x="589" y="368"/>
                </a:lnTo>
                <a:lnTo>
                  <a:pt x="589" y="497"/>
                </a:lnTo>
                <a:lnTo>
                  <a:pt x="461" y="497"/>
                </a:lnTo>
                <a:lnTo>
                  <a:pt x="461" y="595"/>
                </a:lnTo>
                <a:lnTo>
                  <a:pt x="589" y="595"/>
                </a:lnTo>
                <a:lnTo>
                  <a:pt x="589" y="724"/>
                </a:lnTo>
                <a:lnTo>
                  <a:pt x="688" y="724"/>
                </a:lnTo>
                <a:lnTo>
                  <a:pt x="688" y="595"/>
                </a:lnTo>
                <a:lnTo>
                  <a:pt x="816" y="595"/>
                </a:lnTo>
                <a:lnTo>
                  <a:pt x="816" y="497"/>
                </a:lnTo>
                <a:close/>
              </a:path>
            </a:pathLst>
          </a:custGeom>
          <a:solidFill>
            <a:schemeClr val="bg1"/>
          </a:solidFill>
          <a:ln>
            <a:noFill/>
          </a:ln>
        </p:spPr>
        <p:txBody>
          <a:bodyPr/>
          <a:lstStyle/>
          <a:p>
            <a:pPr defTabSz="855345">
              <a:defRPr/>
            </a:pPr>
            <a:endParaRPr lang="bg-BG" sz="1685">
              <a:cs typeface="+mn-ea"/>
              <a:sym typeface="+mn-lt"/>
            </a:endParaRPr>
          </a:p>
        </p:txBody>
      </p:sp>
      <p:pic>
        <p:nvPicPr>
          <p:cNvPr id="17" name="图片 16"/>
          <p:cNvPicPr>
            <a:picLocks noChangeAspect="1"/>
          </p:cNvPicPr>
          <p:nvPr/>
        </p:nvPicPr>
        <p:blipFill rotWithShape="1">
          <a:blip r:embed="rId4">
            <a:extLst>
              <a:ext uri="{28A0092B-C50C-407E-A947-70E740481C1C}">
                <a14:useLocalDpi xmlns:a14="http://schemas.microsoft.com/office/drawing/2010/main" val="0"/>
              </a:ext>
            </a:extLst>
          </a:blip>
          <a:srcRect t="36866" b="32326"/>
          <a:stretch>
            <a:fillRect/>
          </a:stretch>
        </p:blipFill>
        <p:spPr>
          <a:xfrm>
            <a:off x="1" y="1903076"/>
            <a:ext cx="12190412" cy="2002971"/>
          </a:xfrm>
          <a:prstGeom prst="rect">
            <a:avLst/>
          </a:prstGeom>
        </p:spPr>
      </p:pic>
      <p:sp>
        <p:nvSpPr>
          <p:cNvPr id="23" name="矩形 22"/>
          <p:cNvSpPr/>
          <p:nvPr/>
        </p:nvSpPr>
        <p:spPr>
          <a:xfrm>
            <a:off x="305259" y="3964783"/>
            <a:ext cx="11455947"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600" spc="300" dirty="0">
                <a:latin typeface="微软雅黑" panose="020B0503020204020204" pitchFamily="34" charset="-122"/>
                <a:ea typeface="微软雅黑" panose="020B0503020204020204" pitchFamily="34" charset="-122"/>
              </a:rPr>
              <a:t>    脚步不歇，前行不止，</a:t>
            </a:r>
            <a:r>
              <a:rPr lang="en-US" altLang="zh-CN" sz="1600" spc="300" dirty="0">
                <a:latin typeface="微软雅黑" panose="020B0503020204020204" pitchFamily="34" charset="-122"/>
                <a:ea typeface="微软雅黑" panose="020B0503020204020204" pitchFamily="34" charset="-122"/>
              </a:rPr>
              <a:t>96</a:t>
            </a:r>
            <a:r>
              <a:rPr lang="zh-CN" altLang="en-US" sz="1600" spc="300" dirty="0">
                <a:latin typeface="微软雅黑" panose="020B0503020204020204" pitchFamily="34" charset="-122"/>
                <a:ea typeface="微软雅黑" panose="020B0503020204020204" pitchFamily="34" charset="-122"/>
              </a:rPr>
              <a:t>年来，我们党从奋斗起步，更靠奋斗发展，成就了一项又一项伟业。共产党人的奋斗精神，刻印在战争年代的烽火硝烟、建设年代的广阔天地、改革年代的风起云涌，让中华民族迎来从站起来、富起来到强起来的伟大飞跃。当我们以五年来历史性的变革与成就，把中国的发展带到了新的方位，更需以永不懈怠的精神状态和一往无前的奋斗姿态，向着社会主义现代化强国的目标奋勇前进。</a:t>
            </a:r>
          </a:p>
        </p:txBody>
      </p:sp>
      <p:grpSp>
        <p:nvGrpSpPr>
          <p:cNvPr id="24" name="组合 23"/>
          <p:cNvGrpSpPr/>
          <p:nvPr/>
        </p:nvGrpSpPr>
        <p:grpSpPr>
          <a:xfrm>
            <a:off x="0" y="1548861"/>
            <a:ext cx="12190412" cy="758559"/>
            <a:chOff x="1601807" y="-1767083"/>
            <a:chExt cx="13052385" cy="1011412"/>
          </a:xfrm>
        </p:grpSpPr>
        <p:sp>
          <p:nvSpPr>
            <p:cNvPr id="25" name="矩形 24"/>
            <p:cNvSpPr/>
            <p:nvPr/>
          </p:nvSpPr>
          <p:spPr>
            <a:xfrm>
              <a:off x="1601807" y="-1767083"/>
              <a:ext cx="13052385" cy="101141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b="1" dirty="0">
                <a:solidFill>
                  <a:srgbClr val="FEFDF8"/>
                </a:solidFill>
              </a:endParaRPr>
            </a:p>
          </p:txBody>
        </p:sp>
        <p:sp>
          <p:nvSpPr>
            <p:cNvPr id="26" name="矩形 25"/>
            <p:cNvSpPr/>
            <p:nvPr/>
          </p:nvSpPr>
          <p:spPr>
            <a:xfrm>
              <a:off x="1962618" y="-1674008"/>
              <a:ext cx="12301736" cy="77474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400" b="1" spc="300" dirty="0">
                  <a:solidFill>
                    <a:schemeClr val="bg1"/>
                  </a:solidFill>
                  <a:latin typeface="微软雅黑" panose="020B0503020204020204" pitchFamily="34" charset="-122"/>
                  <a:ea typeface="微软雅黑" panose="020B0503020204020204" pitchFamily="34" charset="-122"/>
                </a:rPr>
                <a:t>坚定理想、百折不挠的奋斗精神 </a:t>
              </a:r>
              <a:r>
                <a:rPr lang="zh-CN" altLang="en-US" sz="1500" dirty="0">
                  <a:solidFill>
                    <a:schemeClr val="bg1"/>
                  </a:solidFill>
                  <a:latin typeface="微软雅黑" panose="020B0503020204020204" pitchFamily="34" charset="-122"/>
                  <a:ea typeface="微软雅黑" panose="020B0503020204020204" pitchFamily="34" charset="-122"/>
                </a:rPr>
                <a:t>揭示了中国共产党人奋发前行的坚毅精神支柱</a:t>
              </a:r>
              <a:endParaRPr lang="zh-CN" altLang="en-US" sz="165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6000">
        <p14:gallery dir="l"/>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28不忘初心，牢记使命"/>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fontScheme name="epdfc0gb">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114</TotalTime>
  <Words>2462</Words>
  <Application>Microsoft Office PowerPoint</Application>
  <PresentationFormat>自定义</PresentationFormat>
  <Paragraphs>109</Paragraphs>
  <Slides>24</Slides>
  <Notes>24</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宋体</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10.28不忘初心，牢记使命</dc:title>
  <dc:creator>1</dc:creator>
  <cp:lastModifiedBy>China</cp:lastModifiedBy>
  <cp:revision>166</cp:revision>
  <dcterms:created xsi:type="dcterms:W3CDTF">2016-05-09T04:54:00Z</dcterms:created>
  <dcterms:modified xsi:type="dcterms:W3CDTF">2018-04-08T07:28:28Z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