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82" r:id="rId5"/>
    <p:sldId id="260" r:id="rId6"/>
    <p:sldId id="283" r:id="rId7"/>
    <p:sldId id="284" r:id="rId8"/>
    <p:sldId id="285" r:id="rId9"/>
    <p:sldId id="286" r:id="rId10"/>
    <p:sldId id="287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3" r:id="rId25"/>
    <p:sldId id="304" r:id="rId26"/>
    <p:sldId id="305" r:id="rId27"/>
    <p:sldId id="309" r:id="rId28"/>
    <p:sldId id="30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183"/>
    <a:srgbClr val="C9C9C9"/>
    <a:srgbClr val="C5E0B4"/>
    <a:srgbClr val="F6F6F6"/>
    <a:srgbClr val="FFD966"/>
    <a:srgbClr val="8FAADC"/>
    <a:srgbClr val="A9D18E"/>
    <a:srgbClr val="A5A5A5"/>
    <a:srgbClr val="70AD47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2" autoAdjust="0"/>
    <p:restoredTop sz="95388" autoAdjust="0"/>
  </p:normalViewPr>
  <p:slideViewPr>
    <p:cSldViewPr snapToGrid="0">
      <p:cViewPr varScale="1">
        <p:scale>
          <a:sx n="78" d="100"/>
          <a:sy n="78" d="100"/>
        </p:scale>
        <p:origin x="62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D4861-8A77-45E7-A2FE-FDF9F388E4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BF00D-493D-4645-BEF2-F2FB890DA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4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305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108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413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6015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95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672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6199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88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9201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824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400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463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58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897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933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892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495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42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BF00D-493D-4645-BEF2-F2FB890DAB8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105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37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567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713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34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230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161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837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99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867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9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012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E714A-0395-474A-B625-BB7259640999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682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171" y="447119"/>
            <a:ext cx="4871912" cy="87215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20472" y="2663230"/>
            <a:ext cx="5016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汇报人：输入您的姓名</a:t>
            </a:r>
            <a:endParaRPr lang="en-US" altLang="zh-CN" dirty="0">
              <a:solidFill>
                <a:schemeClr val="accent2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269" y="3238097"/>
            <a:ext cx="3720614" cy="371466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741" y="3608417"/>
            <a:ext cx="2794139" cy="27941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9" y="3431120"/>
            <a:ext cx="3148731" cy="314873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459422" y="763936"/>
            <a:ext cx="8736568" cy="1323439"/>
          </a:xfrm>
          <a:prstGeom prst="rect">
            <a:avLst/>
          </a:prstGeom>
          <a:noFill/>
          <a:effectLst>
            <a:reflection blurRad="6350" stA="50000" endA="300" endPos="55500" dist="1016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accent6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人事行政述职报告</a:t>
            </a:r>
            <a:endParaRPr lang="zh-CN" altLang="en-US" sz="8000" b="1" dirty="0">
              <a:solidFill>
                <a:schemeClr val="accent6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60755" y="266323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汇报单位：输入您的单位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74659" y="2678619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汇报日期：输入日期</a:t>
            </a:r>
            <a:endParaRPr lang="zh-CN" altLang="en-US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660" y="3535801"/>
            <a:ext cx="3249585" cy="3249585"/>
          </a:xfrm>
          <a:prstGeom prst="rect">
            <a:avLst/>
          </a:prstGeom>
        </p:spPr>
      </p:pic>
      <p:pic>
        <p:nvPicPr>
          <p:cNvPr id="2" name="October - Time To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19936" y="12716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88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1134204" y="1713384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77" name="流程图: 终止 76"/>
          <p:cNvSpPr/>
          <p:nvPr/>
        </p:nvSpPr>
        <p:spPr>
          <a:xfrm>
            <a:off x="5225443" y="868385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5799437" y="981413"/>
            <a:ext cx="215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薪酬福利情况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023853" y="2128426"/>
            <a:ext cx="1296144" cy="33843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边形 50"/>
          <p:cNvSpPr/>
          <p:nvPr/>
        </p:nvSpPr>
        <p:spPr>
          <a:xfrm>
            <a:off x="3701289" y="2335830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五边形 51"/>
          <p:cNvSpPr/>
          <p:nvPr/>
        </p:nvSpPr>
        <p:spPr>
          <a:xfrm>
            <a:off x="3701289" y="3092750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五边形 52"/>
          <p:cNvSpPr/>
          <p:nvPr/>
        </p:nvSpPr>
        <p:spPr>
          <a:xfrm>
            <a:off x="3701289" y="3849670"/>
            <a:ext cx="2108226" cy="648072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五边形 53"/>
          <p:cNvSpPr/>
          <p:nvPr/>
        </p:nvSpPr>
        <p:spPr>
          <a:xfrm>
            <a:off x="3701289" y="4606590"/>
            <a:ext cx="2108226" cy="64807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5559413" y="2335830"/>
            <a:ext cx="5062653" cy="648072"/>
            <a:chOff x="3363144" y="1383617"/>
            <a:chExt cx="5062653" cy="648072"/>
          </a:xfrm>
        </p:grpSpPr>
        <p:sp>
          <p:nvSpPr>
            <p:cNvPr id="56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67" name="TextBox 18"/>
          <p:cNvSpPr txBox="1"/>
          <p:nvPr/>
        </p:nvSpPr>
        <p:spPr>
          <a:xfrm>
            <a:off x="4061329" y="2505978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基本工资</a:t>
            </a:r>
            <a:endParaRPr lang="zh-CN" altLang="en-US" dirty="0"/>
          </a:p>
        </p:txBody>
      </p:sp>
      <p:sp>
        <p:nvSpPr>
          <p:cNvPr id="68" name="TextBox 41"/>
          <p:cNvSpPr txBox="1"/>
          <p:nvPr/>
        </p:nvSpPr>
        <p:spPr>
          <a:xfrm>
            <a:off x="4061329" y="3262897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绩效工资</a:t>
            </a:r>
            <a:endParaRPr lang="zh-CN" altLang="en-US" dirty="0"/>
          </a:p>
        </p:txBody>
      </p:sp>
      <p:sp>
        <p:nvSpPr>
          <p:cNvPr id="69" name="TextBox 42"/>
          <p:cNvSpPr txBox="1"/>
          <p:nvPr/>
        </p:nvSpPr>
        <p:spPr>
          <a:xfrm>
            <a:off x="4061329" y="4019817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佣金提成</a:t>
            </a:r>
            <a:endParaRPr lang="zh-CN" altLang="en-US" dirty="0"/>
          </a:p>
        </p:txBody>
      </p:sp>
      <p:sp>
        <p:nvSpPr>
          <p:cNvPr id="70" name="TextBox 43"/>
          <p:cNvSpPr txBox="1"/>
          <p:nvPr/>
        </p:nvSpPr>
        <p:spPr>
          <a:xfrm>
            <a:off x="4061329" y="4776737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社保福利</a:t>
            </a:r>
            <a:endParaRPr lang="zh-CN" altLang="en-US" dirty="0"/>
          </a:p>
        </p:txBody>
      </p:sp>
      <p:grpSp>
        <p:nvGrpSpPr>
          <p:cNvPr id="71" name="组合 70"/>
          <p:cNvGrpSpPr/>
          <p:nvPr/>
        </p:nvGrpSpPr>
        <p:grpSpPr>
          <a:xfrm>
            <a:off x="5559413" y="3092750"/>
            <a:ext cx="5062653" cy="648072"/>
            <a:chOff x="3363144" y="2140537"/>
            <a:chExt cx="5062653" cy="648072"/>
          </a:xfrm>
        </p:grpSpPr>
        <p:sp>
          <p:nvSpPr>
            <p:cNvPr id="72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559413" y="3849670"/>
            <a:ext cx="5062653" cy="648072"/>
            <a:chOff x="3363144" y="2897457"/>
            <a:chExt cx="5062653" cy="648072"/>
          </a:xfrm>
        </p:grpSpPr>
        <p:sp>
          <p:nvSpPr>
            <p:cNvPr id="75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559413" y="4606590"/>
            <a:ext cx="5062653" cy="648072"/>
            <a:chOff x="3363144" y="3654377"/>
            <a:chExt cx="5062653" cy="648072"/>
          </a:xfrm>
        </p:grpSpPr>
        <p:sp>
          <p:nvSpPr>
            <p:cNvPr id="80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82" name="标题 1"/>
          <p:cNvSpPr txBox="1">
            <a:spLocks/>
          </p:cNvSpPr>
          <p:nvPr/>
        </p:nvSpPr>
        <p:spPr bwMode="auto">
          <a:xfrm>
            <a:off x="3095861" y="3457016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2400" b="1" dirty="0" smtClean="0"/>
              <a:t>薪资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04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77" grpId="0" animBg="1"/>
      <p:bldP spid="78" grpId="0"/>
      <p:bldP spid="50" grpId="0" animBg="1"/>
      <p:bldP spid="51" grpId="0" animBg="1"/>
      <p:bldP spid="52" grpId="0" animBg="1"/>
      <p:bldP spid="53" grpId="0" animBg="1"/>
      <p:bldP spid="54" grpId="0" animBg="1"/>
      <p:bldP spid="67" grpId="0"/>
      <p:bldP spid="68" grpId="0"/>
      <p:bldP spid="69" grpId="0"/>
      <p:bldP spid="70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1134204" y="1713384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77" name="流程图: 终止 76"/>
          <p:cNvSpPr/>
          <p:nvPr/>
        </p:nvSpPr>
        <p:spPr>
          <a:xfrm>
            <a:off x="5225443" y="868385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6312185" y="982574"/>
            <a:ext cx="215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其他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476871" y="2453411"/>
            <a:ext cx="1620180" cy="3192123"/>
            <a:chOff x="981499" y="1275606"/>
            <a:chExt cx="1620180" cy="3192123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劳动合同</a:t>
              </a:r>
              <a:endParaRPr lang="zh-CN" altLang="en-US" sz="14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381607" y="2453411"/>
            <a:ext cx="1620180" cy="3192123"/>
            <a:chOff x="2886235" y="1275606"/>
            <a:chExt cx="1620180" cy="3192123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法定假期</a:t>
              </a:r>
              <a:endParaRPr lang="zh-CN" altLang="en-US" sz="14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286343" y="2453411"/>
            <a:ext cx="1620180" cy="3192123"/>
            <a:chOff x="4790971" y="1275606"/>
            <a:chExt cx="1620180" cy="3192123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社保缴费</a:t>
              </a:r>
              <a:endParaRPr lang="zh-CN" altLang="en-US" sz="14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191080" y="2453411"/>
            <a:ext cx="1620180" cy="3192123"/>
            <a:chOff x="6695708" y="1275606"/>
            <a:chExt cx="1620180" cy="3192123"/>
          </a:xfrm>
        </p:grpSpPr>
        <p:sp>
          <p:nvSpPr>
            <p:cNvPr id="84" name="Freeform 5"/>
            <p:cNvSpPr>
              <a:spLocks/>
            </p:cNvSpPr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197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77" grpId="0" animBg="1"/>
      <p:bldP spid="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4330" y="-331022"/>
            <a:ext cx="15197397" cy="726392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911455" y="2144130"/>
            <a:ext cx="1536256" cy="153625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32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65098" y="3557207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46545" y="3754219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24448" y="3343478"/>
            <a:ext cx="336907" cy="33690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74348" y="3680385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1556" y="3331491"/>
            <a:ext cx="346155" cy="346155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477522" y="1133601"/>
            <a:ext cx="26633" cy="475843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506" y="1391055"/>
            <a:ext cx="954943" cy="95494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093634" y="1683860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制度执行与推动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97" y="2583162"/>
            <a:ext cx="954943" cy="954943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123325" y="2875967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办公事务管理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139" y="3775270"/>
            <a:ext cx="954943" cy="954943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120267" y="4068075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企业文化建设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934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5" grpId="0"/>
      <p:bldP spid="35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41035" y="2546036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939272" y="500734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376532" y="652409"/>
            <a:ext cx="2413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制度执行与推动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143" y="1785077"/>
            <a:ext cx="3183191" cy="20690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143" y="4125959"/>
            <a:ext cx="3183191" cy="2240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93856" y="1796733"/>
            <a:ext cx="461665" cy="46584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-----------------------------------------------------------------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92670" y="1785077"/>
            <a:ext cx="2529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添加标题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006761" y="2410682"/>
            <a:ext cx="3819970" cy="4272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006761" y="3103126"/>
            <a:ext cx="409501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请在此处输入描述性文字，或直接复制粘贴准备好的文字。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028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5" grpId="0"/>
      <p:bldP spid="8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41035" y="2546036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939272" y="500734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376532" y="652409"/>
            <a:ext cx="2413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办公事务管理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153598" y="2035747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153598" y="4649813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sp>
        <p:nvSpPr>
          <p:cNvPr id="27" name="椭圆 26"/>
          <p:cNvSpPr/>
          <p:nvPr/>
        </p:nvSpPr>
        <p:spPr>
          <a:xfrm>
            <a:off x="5460631" y="3342780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sp>
        <p:nvSpPr>
          <p:cNvPr id="28" name="椭圆 27"/>
          <p:cNvSpPr/>
          <p:nvPr/>
        </p:nvSpPr>
        <p:spPr>
          <a:xfrm>
            <a:off x="2846565" y="3342780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sp>
        <p:nvSpPr>
          <p:cNvPr id="29" name="椭圆 28"/>
          <p:cNvSpPr/>
          <p:nvPr/>
        </p:nvSpPr>
        <p:spPr>
          <a:xfrm rot="2700000">
            <a:off x="5081609" y="2418568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sp>
        <p:nvSpPr>
          <p:cNvPr id="30" name="椭圆 29"/>
          <p:cNvSpPr/>
          <p:nvPr/>
        </p:nvSpPr>
        <p:spPr>
          <a:xfrm rot="2700000">
            <a:off x="3233185" y="4266992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sp>
        <p:nvSpPr>
          <p:cNvPr id="31" name="椭圆 30"/>
          <p:cNvSpPr/>
          <p:nvPr/>
        </p:nvSpPr>
        <p:spPr>
          <a:xfrm rot="-2700000">
            <a:off x="5081609" y="4266992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sp>
        <p:nvSpPr>
          <p:cNvPr id="32" name="椭圆 31"/>
          <p:cNvSpPr/>
          <p:nvPr/>
        </p:nvSpPr>
        <p:spPr>
          <a:xfrm rot="-2700000">
            <a:off x="3233185" y="2418568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sp>
        <p:nvSpPr>
          <p:cNvPr id="33" name="等腰三角形 32"/>
          <p:cNvSpPr/>
          <p:nvPr/>
        </p:nvSpPr>
        <p:spPr>
          <a:xfrm>
            <a:off x="4419887" y="2749843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flipV="1">
            <a:off x="4419887" y="4468679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5400000">
            <a:off x="5279305" y="3609261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5400000" flipV="1">
            <a:off x="3560469" y="3609261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2700000">
            <a:off x="5027586" y="3001561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2700000" flipV="1">
            <a:off x="3812186" y="4216961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100000">
            <a:off x="5027586" y="4216961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8100000" flipV="1">
            <a:off x="3812186" y="3001561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754149" y="2943331"/>
            <a:ext cx="1486164" cy="14861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32"/>
          <p:cNvSpPr txBox="1"/>
          <p:nvPr/>
        </p:nvSpPr>
        <p:spPr>
          <a:xfrm>
            <a:off x="4055879" y="3255526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输入标题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6947428" y="227200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6947428" y="3316241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6947428" y="4360481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6773018" y="2528527"/>
            <a:ext cx="351046" cy="351046"/>
            <a:chOff x="3683368" y="2342383"/>
            <a:chExt cx="351046" cy="351046"/>
          </a:xfrm>
        </p:grpSpPr>
        <p:sp>
          <p:nvSpPr>
            <p:cNvPr id="47" name="椭圆 46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773018" y="3572766"/>
            <a:ext cx="351046" cy="351046"/>
            <a:chOff x="3683368" y="2342383"/>
            <a:chExt cx="351046" cy="351046"/>
          </a:xfrm>
        </p:grpSpPr>
        <p:sp>
          <p:nvSpPr>
            <p:cNvPr id="53" name="椭圆 5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73018" y="4617006"/>
            <a:ext cx="351046" cy="351046"/>
            <a:chOff x="3683368" y="2342383"/>
            <a:chExt cx="351046" cy="351046"/>
          </a:xfrm>
        </p:grpSpPr>
        <p:sp>
          <p:nvSpPr>
            <p:cNvPr id="56" name="椭圆 5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8" name="TextBox 77"/>
          <p:cNvSpPr txBox="1"/>
          <p:nvPr/>
        </p:nvSpPr>
        <p:spPr>
          <a:xfrm>
            <a:off x="7237624" y="245398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输入标题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点击</a:t>
            </a:r>
            <a:r>
              <a:rPr lang="zh-CN" altLang="en-US" dirty="0"/>
              <a:t>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59" name="TextBox 78"/>
          <p:cNvSpPr txBox="1"/>
          <p:nvPr/>
        </p:nvSpPr>
        <p:spPr>
          <a:xfrm>
            <a:off x="7237624" y="3498221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输入标题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60" name="TextBox 79"/>
          <p:cNvSpPr txBox="1"/>
          <p:nvPr/>
        </p:nvSpPr>
        <p:spPr>
          <a:xfrm>
            <a:off x="7237624" y="4542461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输入标题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9215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 animBg="1"/>
      <p:bldP spid="44" grpId="0" animBg="1"/>
      <p:bldP spid="45" grpId="0" animBg="1"/>
      <p:bldP spid="58" grpId="0"/>
      <p:bldP spid="59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41035" y="2546036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939272" y="500734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376532" y="652409"/>
            <a:ext cx="2413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企业文化建设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041" y="1568920"/>
            <a:ext cx="2616837" cy="17689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040" y="4340009"/>
            <a:ext cx="2616837" cy="17689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508" y="1571531"/>
            <a:ext cx="2616836" cy="17663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507" y="4333305"/>
            <a:ext cx="2616837" cy="1775686"/>
          </a:xfrm>
          <a:prstGeom prst="rect">
            <a:avLst/>
          </a:prstGeom>
        </p:spPr>
      </p:pic>
      <p:sp>
        <p:nvSpPr>
          <p:cNvPr id="11" name="六边形 10"/>
          <p:cNvSpPr/>
          <p:nvPr/>
        </p:nvSpPr>
        <p:spPr>
          <a:xfrm>
            <a:off x="4884850" y="1568920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六边形 60"/>
          <p:cNvSpPr/>
          <p:nvPr/>
        </p:nvSpPr>
        <p:spPr>
          <a:xfrm>
            <a:off x="5002557" y="1670392"/>
            <a:ext cx="1029361" cy="887380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01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4" name="六边形 63"/>
          <p:cNvSpPr/>
          <p:nvPr/>
        </p:nvSpPr>
        <p:spPr>
          <a:xfrm>
            <a:off x="7426977" y="1551202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六边形 64"/>
          <p:cNvSpPr/>
          <p:nvPr/>
        </p:nvSpPr>
        <p:spPr>
          <a:xfrm>
            <a:off x="7544684" y="1652674"/>
            <a:ext cx="1029361" cy="887380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02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6" name="六边形 65"/>
          <p:cNvSpPr/>
          <p:nvPr/>
        </p:nvSpPr>
        <p:spPr>
          <a:xfrm>
            <a:off x="4940767" y="4424957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六边形 66"/>
          <p:cNvSpPr/>
          <p:nvPr/>
        </p:nvSpPr>
        <p:spPr>
          <a:xfrm>
            <a:off x="5058474" y="4526429"/>
            <a:ext cx="1029361" cy="887380"/>
          </a:xfrm>
          <a:prstGeom prst="hexagon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03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" name="六边形 67"/>
          <p:cNvSpPr/>
          <p:nvPr/>
        </p:nvSpPr>
        <p:spPr>
          <a:xfrm>
            <a:off x="7488761" y="4424957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六边形 68"/>
          <p:cNvSpPr/>
          <p:nvPr/>
        </p:nvSpPr>
        <p:spPr>
          <a:xfrm>
            <a:off x="7606468" y="4526429"/>
            <a:ext cx="1029361" cy="887380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04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65555" y="2724668"/>
            <a:ext cx="114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D9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添加标题</a:t>
            </a:r>
            <a:endParaRPr lang="zh-CN" altLang="en-US" dirty="0">
              <a:solidFill>
                <a:srgbClr val="FFD9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65555" y="3094000"/>
            <a:ext cx="132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FFD9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endParaRPr lang="zh-CN" altLang="en-US" sz="1200" dirty="0">
              <a:solidFill>
                <a:srgbClr val="FFD9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488761" y="2718851"/>
            <a:ext cx="114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9D18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添加标题</a:t>
            </a:r>
            <a:endParaRPr lang="zh-CN" altLang="en-US" dirty="0">
              <a:solidFill>
                <a:srgbClr val="A9D18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488761" y="3088183"/>
            <a:ext cx="132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A9D18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endParaRPr lang="zh-CN" altLang="en-US" sz="1200" dirty="0">
              <a:solidFill>
                <a:srgbClr val="A9D18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002557" y="5574788"/>
            <a:ext cx="114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8FAAD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添加标题</a:t>
            </a:r>
            <a:endParaRPr lang="zh-CN" altLang="en-US" dirty="0">
              <a:solidFill>
                <a:srgbClr val="8FAAD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002557" y="5944120"/>
            <a:ext cx="132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8FAAD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endParaRPr lang="zh-CN" altLang="en-US" sz="1200" dirty="0">
              <a:solidFill>
                <a:srgbClr val="8FAAD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563883" y="5574788"/>
            <a:ext cx="114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4B18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添加标题</a:t>
            </a:r>
            <a:endParaRPr lang="zh-CN" altLang="en-US" dirty="0">
              <a:solidFill>
                <a:srgbClr val="F4B18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563883" y="5944120"/>
            <a:ext cx="132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F4B18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endParaRPr lang="zh-CN" altLang="en-US" sz="1200" dirty="0">
              <a:solidFill>
                <a:srgbClr val="F4B18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648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11" grpId="0" animBg="1"/>
      <p:bldP spid="61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21" grpId="0"/>
      <p:bldP spid="22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5148" y="-300472"/>
            <a:ext cx="15197397" cy="726392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911455" y="2144130"/>
            <a:ext cx="1536256" cy="153625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32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65098" y="3557207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46545" y="3754219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24448" y="3343478"/>
            <a:ext cx="336907" cy="33690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74348" y="3680385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1556" y="3331491"/>
            <a:ext cx="346155" cy="346155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477522" y="1133601"/>
            <a:ext cx="26633" cy="475843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506" y="1391055"/>
            <a:ext cx="954943" cy="95494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093634" y="1683860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部分计划制定脱离现实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97" y="2583162"/>
            <a:ext cx="954943" cy="954943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123325" y="2875967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执行力不足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139" y="3775270"/>
            <a:ext cx="954943" cy="954943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120267" y="4068075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改变不足的方法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632448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5" grpId="0"/>
      <p:bldP spid="35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35513" y="3346571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580347" y="445991"/>
            <a:ext cx="3572339" cy="866652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4812509" y="648484"/>
            <a:ext cx="325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部分计划制定脱离现实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27" y="3744736"/>
            <a:ext cx="5489252" cy="3130742"/>
          </a:xfrm>
          <a:prstGeom prst="rect">
            <a:avLst/>
          </a:prstGeom>
        </p:spPr>
      </p:pic>
      <p:sp>
        <p:nvSpPr>
          <p:cNvPr id="40" name="TextBox 12"/>
          <p:cNvSpPr txBox="1"/>
          <p:nvPr/>
        </p:nvSpPr>
        <p:spPr>
          <a:xfrm>
            <a:off x="3039697" y="2598796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3687769" y="3127076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"/>
          <p:cNvSpPr txBox="1"/>
          <p:nvPr/>
        </p:nvSpPr>
        <p:spPr>
          <a:xfrm>
            <a:off x="8067229" y="2256089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 smtClean="0"/>
              <a:t>请在此处输入描述性文字，或直接复制粘贴准备好的文字。</a:t>
            </a:r>
            <a:endParaRPr lang="en-US" altLang="zh-CN" sz="1400" dirty="0"/>
          </a:p>
        </p:txBody>
      </p:sp>
      <p:sp>
        <p:nvSpPr>
          <p:cNvPr id="43" name="TextBox 5"/>
          <p:cNvSpPr txBox="1"/>
          <p:nvPr/>
        </p:nvSpPr>
        <p:spPr>
          <a:xfrm>
            <a:off x="8067229" y="3217347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/>
              <a:t>请在此处输入描述性文字，或直接复制粘贴准备好的文字。</a:t>
            </a:r>
            <a:endParaRPr lang="en-US" altLang="zh-CN" sz="1400" dirty="0"/>
          </a:p>
        </p:txBody>
      </p:sp>
      <p:sp>
        <p:nvSpPr>
          <p:cNvPr id="44" name="TextBox 6"/>
          <p:cNvSpPr txBox="1"/>
          <p:nvPr/>
        </p:nvSpPr>
        <p:spPr>
          <a:xfrm>
            <a:off x="8067229" y="4301523"/>
            <a:ext cx="2427644" cy="4466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请在此处输入描述性文字，或直接复制粘贴准备好的文字。</a:t>
            </a:r>
            <a:endParaRPr lang="en-US" altLang="zh-CN" dirty="0"/>
          </a:p>
        </p:txBody>
      </p:sp>
      <p:sp>
        <p:nvSpPr>
          <p:cNvPr id="45" name="Oval 13"/>
          <p:cNvSpPr>
            <a:spLocks noChangeArrowheads="1"/>
          </p:cNvSpPr>
          <p:nvPr/>
        </p:nvSpPr>
        <p:spPr bwMode="auto">
          <a:xfrm>
            <a:off x="7073411" y="2108340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Oval 13"/>
          <p:cNvSpPr>
            <a:spLocks noChangeArrowheads="1"/>
          </p:cNvSpPr>
          <p:nvPr/>
        </p:nvSpPr>
        <p:spPr bwMode="auto">
          <a:xfrm>
            <a:off x="7073411" y="3069598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sz="1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Oval 13"/>
          <p:cNvSpPr>
            <a:spLocks noChangeArrowheads="1"/>
          </p:cNvSpPr>
          <p:nvPr/>
        </p:nvSpPr>
        <p:spPr bwMode="auto">
          <a:xfrm>
            <a:off x="7073411" y="4030856"/>
            <a:ext cx="757166" cy="757162"/>
          </a:xfrm>
          <a:prstGeom prst="ellipse">
            <a:avLst/>
          </a:prstGeom>
          <a:solidFill>
            <a:schemeClr val="accent6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sz="1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Oval 13"/>
          <p:cNvSpPr>
            <a:spLocks noChangeArrowheads="1"/>
          </p:cNvSpPr>
          <p:nvPr/>
        </p:nvSpPr>
        <p:spPr bwMode="auto">
          <a:xfrm>
            <a:off x="7073411" y="4992113"/>
            <a:ext cx="757166" cy="757162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sz="1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30"/>
          <p:cNvSpPr txBox="1"/>
          <p:nvPr/>
        </p:nvSpPr>
        <p:spPr>
          <a:xfrm>
            <a:off x="8067229" y="5262780"/>
            <a:ext cx="2427644" cy="4466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请在此处输入描述性文字，或直接复制粘贴准备好的文字。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08623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35513" y="3346571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811477" y="631014"/>
            <a:ext cx="3572339" cy="866652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770032" y="833507"/>
            <a:ext cx="325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执行力不足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654402" y="2247538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>
            <a:off x="7742634" y="2441749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4"/>
          <p:cNvSpPr txBox="1"/>
          <p:nvPr/>
        </p:nvSpPr>
        <p:spPr>
          <a:xfrm>
            <a:off x="7827108" y="2622059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7742634" y="3118024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7742634" y="3794299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7742634" y="4470574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>
            <a:off x="7742634" y="5146849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19"/>
          <p:cNvSpPr txBox="1"/>
          <p:nvPr/>
        </p:nvSpPr>
        <p:spPr>
          <a:xfrm>
            <a:off x="8822755" y="2633601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6130833" y="2807526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21"/>
          <p:cNvSpPr txBox="1"/>
          <p:nvPr/>
        </p:nvSpPr>
        <p:spPr>
          <a:xfrm>
            <a:off x="6182036" y="4005982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请在此处输入描述性文字，或直接在此处复制粘贴准备好的文字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22"/>
          <p:cNvSpPr txBox="1"/>
          <p:nvPr/>
        </p:nvSpPr>
        <p:spPr>
          <a:xfrm>
            <a:off x="7827108" y="3298334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7827108" y="3974609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标题六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7827108" y="4650884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标题八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25"/>
          <p:cNvSpPr txBox="1"/>
          <p:nvPr/>
        </p:nvSpPr>
        <p:spPr>
          <a:xfrm>
            <a:off x="7827108" y="5327159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标题十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右箭头 57"/>
          <p:cNvSpPr/>
          <p:nvPr/>
        </p:nvSpPr>
        <p:spPr>
          <a:xfrm flipH="1">
            <a:off x="4768604" y="2441749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27"/>
          <p:cNvSpPr txBox="1"/>
          <p:nvPr/>
        </p:nvSpPr>
        <p:spPr>
          <a:xfrm flipH="1">
            <a:off x="4989602" y="2622059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右箭头 59"/>
          <p:cNvSpPr/>
          <p:nvPr/>
        </p:nvSpPr>
        <p:spPr>
          <a:xfrm flipH="1">
            <a:off x="4768604" y="3118024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右箭头 60"/>
          <p:cNvSpPr/>
          <p:nvPr/>
        </p:nvSpPr>
        <p:spPr>
          <a:xfrm flipH="1">
            <a:off x="4768604" y="3794299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右箭头 61"/>
          <p:cNvSpPr/>
          <p:nvPr/>
        </p:nvSpPr>
        <p:spPr>
          <a:xfrm flipH="1">
            <a:off x="4768604" y="4470574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右箭头 62"/>
          <p:cNvSpPr/>
          <p:nvPr/>
        </p:nvSpPr>
        <p:spPr>
          <a:xfrm flipH="1">
            <a:off x="4768604" y="5146849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32"/>
          <p:cNvSpPr txBox="1"/>
          <p:nvPr/>
        </p:nvSpPr>
        <p:spPr>
          <a:xfrm flipH="1">
            <a:off x="4989602" y="3298334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33"/>
          <p:cNvSpPr txBox="1"/>
          <p:nvPr/>
        </p:nvSpPr>
        <p:spPr>
          <a:xfrm flipH="1">
            <a:off x="4989602" y="3974609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34"/>
          <p:cNvSpPr txBox="1"/>
          <p:nvPr/>
        </p:nvSpPr>
        <p:spPr>
          <a:xfrm flipH="1">
            <a:off x="4989602" y="4650884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标题七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35"/>
          <p:cNvSpPr txBox="1"/>
          <p:nvPr/>
        </p:nvSpPr>
        <p:spPr>
          <a:xfrm flipH="1">
            <a:off x="4989602" y="5327159"/>
            <a:ext cx="7082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标题九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36"/>
          <p:cNvSpPr txBox="1"/>
          <p:nvPr/>
        </p:nvSpPr>
        <p:spPr>
          <a:xfrm>
            <a:off x="8822755" y="3309876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8822755" y="3986151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TextBox 38"/>
          <p:cNvSpPr txBox="1"/>
          <p:nvPr/>
        </p:nvSpPr>
        <p:spPr>
          <a:xfrm>
            <a:off x="8822755" y="4662426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TextBox 39"/>
          <p:cNvSpPr txBox="1"/>
          <p:nvPr/>
        </p:nvSpPr>
        <p:spPr>
          <a:xfrm>
            <a:off x="8822755" y="5338701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TextBox 40"/>
          <p:cNvSpPr txBox="1"/>
          <p:nvPr/>
        </p:nvSpPr>
        <p:spPr>
          <a:xfrm>
            <a:off x="3062115" y="2633601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3062115" y="3309876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TextBox 42"/>
          <p:cNvSpPr txBox="1"/>
          <p:nvPr/>
        </p:nvSpPr>
        <p:spPr>
          <a:xfrm>
            <a:off x="3062115" y="3986151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5" name="TextBox 43"/>
          <p:cNvSpPr txBox="1"/>
          <p:nvPr/>
        </p:nvSpPr>
        <p:spPr>
          <a:xfrm>
            <a:off x="3062115" y="4662426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TextBox 44"/>
          <p:cNvSpPr txBox="1"/>
          <p:nvPr/>
        </p:nvSpPr>
        <p:spPr>
          <a:xfrm>
            <a:off x="3062115" y="5338701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00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35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85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35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35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85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350"/>
                            </p:stCondLst>
                            <p:childTnLst>
                              <p:par>
                                <p:cTn id="1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85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35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85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635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6850"/>
                            </p:stCondLst>
                            <p:childTnLst>
                              <p:par>
                                <p:cTn id="1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7350"/>
                            </p:stCondLst>
                            <p:childTnLst>
                              <p:par>
                                <p:cTn id="1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7850"/>
                            </p:stCondLst>
                            <p:childTnLst>
                              <p:par>
                                <p:cTn id="1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8350"/>
                            </p:stCondLst>
                            <p:childTnLst>
                              <p:par>
                                <p:cTn id="1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885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9350"/>
                            </p:stCondLst>
                            <p:childTnLst>
                              <p:par>
                                <p:cTn id="1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9850"/>
                            </p:stCondLst>
                            <p:childTnLst>
                              <p:par>
                                <p:cTn id="1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350"/>
                            </p:stCondLst>
                            <p:childTnLst>
                              <p:par>
                                <p:cTn id="1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850"/>
                            </p:stCondLst>
                            <p:childTnLst>
                              <p:par>
                                <p:cTn id="1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1350"/>
                            </p:stCondLst>
                            <p:childTnLst>
                              <p:par>
                                <p:cTn id="2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1850"/>
                            </p:stCondLst>
                            <p:childTnLst>
                              <p:par>
                                <p:cTn id="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2350"/>
                            </p:stCondLst>
                            <p:childTnLst>
                              <p:par>
                                <p:cTn id="2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2850"/>
                            </p:stCondLst>
                            <p:childTnLst>
                              <p:par>
                                <p:cTn id="2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3350"/>
                            </p:stCondLst>
                            <p:childTnLst>
                              <p:par>
                                <p:cTn id="2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3850"/>
                            </p:stCondLst>
                            <p:childTnLst>
                              <p:par>
                                <p:cTn id="2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4350"/>
                            </p:stCondLst>
                            <p:childTnLst>
                              <p:par>
                                <p:cTn id="2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485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5350"/>
                            </p:stCondLst>
                            <p:childTnLst>
                              <p:par>
                                <p:cTn id="2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5850"/>
                            </p:stCondLst>
                            <p:childTnLst>
                              <p:par>
                                <p:cTn id="2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30" grpId="0" animBg="1"/>
      <p:bldP spid="31" grpId="0" animBg="1"/>
      <p:bldP spid="32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53" grpId="0"/>
      <p:bldP spid="54" grpId="0"/>
      <p:bldP spid="55" grpId="0"/>
      <p:bldP spid="56" grpId="0"/>
      <p:bldP spid="57" grpId="0"/>
      <p:bldP spid="58" grpId="0" animBg="1"/>
      <p:bldP spid="59" grpId="0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  <p:bldP spid="69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35513" y="3346571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811477" y="631014"/>
            <a:ext cx="3572339" cy="866652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496026" y="822735"/>
            <a:ext cx="325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改变不足的方法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998" y="3114132"/>
            <a:ext cx="2408028" cy="3813514"/>
          </a:xfrm>
          <a:prstGeom prst="rect">
            <a:avLst/>
          </a:prstGeom>
        </p:spPr>
      </p:pic>
      <p:sp>
        <p:nvSpPr>
          <p:cNvPr id="78" name="六边形 77"/>
          <p:cNvSpPr/>
          <p:nvPr/>
        </p:nvSpPr>
        <p:spPr>
          <a:xfrm>
            <a:off x="3541753" y="4474735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六边形 78"/>
          <p:cNvSpPr/>
          <p:nvPr/>
        </p:nvSpPr>
        <p:spPr>
          <a:xfrm>
            <a:off x="3659460" y="4576207"/>
            <a:ext cx="1029361" cy="887380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01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4139926" y="2024572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57633" y="2126044"/>
            <a:ext cx="1029361" cy="887380"/>
          </a:xfrm>
          <a:prstGeom prst="hexagon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02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7543106" y="2024572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7660813" y="2126044"/>
            <a:ext cx="1029361" cy="887380"/>
          </a:xfrm>
          <a:prstGeom prst="hexagon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03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8434552" y="4474735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>
            <a:off x="8552259" y="4576207"/>
            <a:ext cx="1029361" cy="887380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04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50849" y="5640224"/>
            <a:ext cx="1755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D9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输入标题</a:t>
            </a:r>
            <a:endParaRPr lang="zh-CN" altLang="en-US" dirty="0">
              <a:solidFill>
                <a:srgbClr val="FFD9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3021" y="6009556"/>
            <a:ext cx="1744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91083" y="3102503"/>
            <a:ext cx="1755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5E0B4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输入标题</a:t>
            </a:r>
            <a:endParaRPr lang="zh-CN" altLang="en-US" dirty="0">
              <a:solidFill>
                <a:srgbClr val="C5E0B4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43255" y="3471835"/>
            <a:ext cx="1744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95381" y="2956045"/>
            <a:ext cx="1755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9C9C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输入标题</a:t>
            </a:r>
            <a:endParaRPr lang="zh-CN" altLang="en-US" dirty="0">
              <a:solidFill>
                <a:srgbClr val="C9C9C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47553" y="3325377"/>
            <a:ext cx="1744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45987" y="5640224"/>
            <a:ext cx="1755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4B18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输入标题</a:t>
            </a:r>
            <a:endParaRPr lang="zh-CN" altLang="en-US" dirty="0">
              <a:solidFill>
                <a:srgbClr val="F4B18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98159" y="6009556"/>
            <a:ext cx="1744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691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78" grpId="0" animBg="1"/>
      <p:bldP spid="7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4" grpId="0"/>
      <p:bldP spid="5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287495" y="750337"/>
            <a:ext cx="1037960" cy="103796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409438" y="872280"/>
            <a:ext cx="794074" cy="794074"/>
          </a:xfrm>
          <a:prstGeom prst="ellipse">
            <a:avLst/>
          </a:prstGeom>
          <a:solidFill>
            <a:srgbClr val="FF5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前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44852" y="750337"/>
            <a:ext cx="1037960" cy="103796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66795" y="872280"/>
            <a:ext cx="794074" cy="79407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言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66472" y="1464728"/>
            <a:ext cx="403252" cy="403252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926536" y="487820"/>
            <a:ext cx="397209" cy="39720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30108" y="885029"/>
            <a:ext cx="274722" cy="274722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16336" y="2162086"/>
            <a:ext cx="8524075" cy="36319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08396" y="2436807"/>
            <a:ext cx="80561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回顾这一年的工作，在取得成绩的同时，我们也找到了工作中的不足和问题，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经过一年的磨练和洗礼，行政人事部的综合能力相比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XX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年又迈进了一步，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在公司领导的正确领导下，我们的工作着重于公司的经营方针、宗旨和效益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目标上，紧紧围绕重点开展工作，紧跟公司各项工作部署，在管理方面尽到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了应尽的责任。为了总结经验，继续发扬成绩同时也克服存在的不足，现将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XX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年的工作做如下简要工作总结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509925" y="6062431"/>
            <a:ext cx="529839" cy="52983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313634" y="6167839"/>
            <a:ext cx="317617" cy="31761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039764" y="5702886"/>
            <a:ext cx="371031" cy="37103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844731" y="6326647"/>
            <a:ext cx="273631" cy="273631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638028" y="4530606"/>
            <a:ext cx="273631" cy="27363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410795" y="6353785"/>
            <a:ext cx="273631" cy="27363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73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2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100"/>
                            </p:stCondLst>
                            <p:childTnLst>
                              <p:par>
                                <p:cTn id="6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380"/>
                            </p:stCondLst>
                            <p:childTnLst>
                              <p:par>
                                <p:cTn id="8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660"/>
                            </p:stCondLst>
                            <p:childTnLst>
                              <p:par>
                                <p:cTn id="10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7940"/>
                            </p:stCondLst>
                            <p:childTnLst>
                              <p:par>
                                <p:cTn id="1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500"/>
                            </p:stCondLst>
                            <p:childTnLst>
                              <p:par>
                                <p:cTn id="1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1560" y="-288485"/>
            <a:ext cx="15197397" cy="726392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911455" y="2144130"/>
            <a:ext cx="1536256" cy="153625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形势分析</a:t>
            </a:r>
            <a:endParaRPr lang="zh-CN" altLang="en-US" sz="32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65098" y="3557207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46545" y="3754219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24448" y="3343478"/>
            <a:ext cx="336907" cy="33690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74348" y="3680385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1556" y="3331491"/>
            <a:ext cx="346155" cy="346155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477522" y="1133601"/>
            <a:ext cx="26633" cy="475843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506" y="1391055"/>
            <a:ext cx="954943" cy="95494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093634" y="1683860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行业人才动向分析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97" y="2583162"/>
            <a:ext cx="954943" cy="954943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123325" y="2875967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公司内部环境分析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139" y="3775270"/>
            <a:ext cx="954943" cy="954943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120267" y="4068075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部门内部分析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36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5" grpId="0"/>
      <p:bldP spid="35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41035" y="4125868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811477" y="631014"/>
            <a:ext cx="3572339" cy="866652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359293" y="833507"/>
            <a:ext cx="325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行业人才动向分析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3021549" y="2720118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TextBox 3"/>
          <p:cNvSpPr txBox="1"/>
          <p:nvPr/>
        </p:nvSpPr>
        <p:spPr>
          <a:xfrm>
            <a:off x="3341813" y="3065122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输入标题</a:t>
            </a:r>
            <a:endParaRPr lang="zh-CN" altLang="en-US" sz="2000" b="1" dirty="0"/>
          </a:p>
        </p:txBody>
      </p:sp>
      <p:sp>
        <p:nvSpPr>
          <p:cNvPr id="38" name="矩形 3"/>
          <p:cNvSpPr/>
          <p:nvPr/>
        </p:nvSpPr>
        <p:spPr>
          <a:xfrm>
            <a:off x="4300757" y="2166630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4216937" y="3434493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3021549" y="4129818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矩形 3"/>
          <p:cNvSpPr/>
          <p:nvPr/>
        </p:nvSpPr>
        <p:spPr>
          <a:xfrm>
            <a:off x="5718077" y="3500130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3"/>
          <p:cNvSpPr/>
          <p:nvPr/>
        </p:nvSpPr>
        <p:spPr>
          <a:xfrm>
            <a:off x="4300757" y="4833630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036795" y="3210481"/>
            <a:ext cx="360284" cy="324836"/>
            <a:chOff x="2142410" y="2298139"/>
            <a:chExt cx="360284" cy="324836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6" name="TextBox 12"/>
          <p:cNvSpPr txBox="1"/>
          <p:nvPr/>
        </p:nvSpPr>
        <p:spPr>
          <a:xfrm>
            <a:off x="4525296" y="3780256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/>
              <a:t>输入标题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220278" y="3925615"/>
            <a:ext cx="360284" cy="324836"/>
            <a:chOff x="2142410" y="2298139"/>
            <a:chExt cx="360284" cy="324836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53" name="TextBox 16"/>
          <p:cNvSpPr txBox="1"/>
          <p:nvPr/>
        </p:nvSpPr>
        <p:spPr>
          <a:xfrm>
            <a:off x="3341813" y="4474822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/>
              <a:t>输入标题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4036795" y="4620181"/>
            <a:ext cx="360284" cy="324836"/>
            <a:chOff x="2142410" y="2298139"/>
            <a:chExt cx="360284" cy="324836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57" name="TextBox 20"/>
          <p:cNvSpPr txBox="1"/>
          <p:nvPr/>
        </p:nvSpPr>
        <p:spPr>
          <a:xfrm>
            <a:off x="4961790" y="2566466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21"/>
          <p:cNvSpPr txBox="1"/>
          <p:nvPr/>
        </p:nvSpPr>
        <p:spPr>
          <a:xfrm>
            <a:off x="6311007" y="3818728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22"/>
          <p:cNvSpPr txBox="1"/>
          <p:nvPr/>
        </p:nvSpPr>
        <p:spPr>
          <a:xfrm>
            <a:off x="4961790" y="5233466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1414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36" grpId="0" animBg="1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6" grpId="0"/>
      <p:bldP spid="53" grpId="0"/>
      <p:bldP spid="57" grpId="0"/>
      <p:bldP spid="58" grpId="0"/>
      <p:bldP spid="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41035" y="4125868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811477" y="631014"/>
            <a:ext cx="3572339" cy="866652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299472" y="833507"/>
            <a:ext cx="325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公司内部环境分析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0" name="TextBox 49"/>
          <p:cNvSpPr txBox="1"/>
          <p:nvPr/>
        </p:nvSpPr>
        <p:spPr>
          <a:xfrm>
            <a:off x="3744185" y="1896330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61" name="TextBox 50"/>
          <p:cNvSpPr txBox="1"/>
          <p:nvPr/>
        </p:nvSpPr>
        <p:spPr>
          <a:xfrm>
            <a:off x="3727697" y="2282446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3582217" y="3143672"/>
            <a:ext cx="3503612" cy="1309688"/>
            <a:chOff x="1042988" y="2273002"/>
            <a:chExt cx="3503612" cy="1309688"/>
          </a:xfrm>
        </p:grpSpPr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582217" y="4202535"/>
            <a:ext cx="3503612" cy="1309688"/>
            <a:chOff x="1042988" y="3331865"/>
            <a:chExt cx="3503612" cy="1309688"/>
          </a:xfrm>
        </p:grpSpPr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9" name="矩形 6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174729" y="2591222"/>
            <a:ext cx="3503612" cy="1309688"/>
            <a:chOff x="4635500" y="1720552"/>
            <a:chExt cx="3503612" cy="1309688"/>
          </a:xfrm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73" name="矩形 7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174729" y="3651672"/>
            <a:ext cx="3503612" cy="1309688"/>
            <a:chOff x="4635500" y="2781002"/>
            <a:chExt cx="3503612" cy="1309688"/>
          </a:xfrm>
        </p:grpSpPr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77" name="矩形 7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194655" y="4737865"/>
            <a:ext cx="3503612" cy="1309688"/>
            <a:chOff x="4635500" y="2781002"/>
            <a:chExt cx="3503612" cy="1309688"/>
          </a:xfrm>
          <a:solidFill>
            <a:schemeClr val="accent4">
              <a:lumMod val="75000"/>
            </a:schemeClr>
          </a:solidFill>
        </p:grpSpPr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81" name="矩形 80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582217" y="5326139"/>
            <a:ext cx="3503612" cy="1309688"/>
            <a:chOff x="1042988" y="3331865"/>
            <a:chExt cx="3503612" cy="1309688"/>
          </a:xfrm>
          <a:solidFill>
            <a:schemeClr val="accent1">
              <a:lumMod val="75000"/>
            </a:schemeClr>
          </a:solidFill>
        </p:grpSpPr>
        <p:sp>
          <p:nvSpPr>
            <p:cNvPr id="83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85" name="矩形 84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706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60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1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6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31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6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1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60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41036" y="4125868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811477" y="631014"/>
            <a:ext cx="3572339" cy="866652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299472" y="833507"/>
            <a:ext cx="325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公司内部环境分析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 rot="2740900">
            <a:off x="5218584" y="1728904"/>
            <a:ext cx="1258652" cy="1258654"/>
            <a:chOff x="1770905" y="1465565"/>
            <a:chExt cx="1194544" cy="1194546"/>
          </a:xfrm>
        </p:grpSpPr>
        <p:grpSp>
          <p:nvGrpSpPr>
            <p:cNvPr id="46" name="组合 45"/>
            <p:cNvGrpSpPr/>
            <p:nvPr/>
          </p:nvGrpSpPr>
          <p:grpSpPr>
            <a:xfrm>
              <a:off x="1819273" y="1532161"/>
              <a:ext cx="1061356" cy="1061356"/>
              <a:chOff x="711200" y="2162629"/>
              <a:chExt cx="1059542" cy="105954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711200" y="2162629"/>
                <a:ext cx="1059542" cy="1059542"/>
              </a:xfrm>
              <a:prstGeom prst="ellipse">
                <a:avLst/>
              </a:prstGeom>
              <a:solidFill>
                <a:srgbClr val="EDAC5D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74586" y="2226015"/>
                <a:ext cx="932770" cy="932770"/>
              </a:xfrm>
              <a:prstGeom prst="ellipse">
                <a:avLst/>
              </a:prstGeom>
              <a:solidFill>
                <a:srgbClr val="EDAC5D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834117" y="2285546"/>
                <a:ext cx="813708" cy="813708"/>
              </a:xfrm>
              <a:prstGeom prst="ellipse">
                <a:avLst/>
              </a:prstGeom>
              <a:solidFill>
                <a:srgbClr val="EDAC5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96029" y="2347458"/>
                <a:ext cx="689884" cy="689884"/>
              </a:xfrm>
              <a:prstGeom prst="ellipse">
                <a:avLst/>
              </a:prstGeom>
              <a:solidFill>
                <a:srgbClr val="EDAC5D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</p:grpSp>
        <p:sp>
          <p:nvSpPr>
            <p:cNvPr id="47" name="弧形 46"/>
            <p:cNvSpPr/>
            <p:nvPr/>
          </p:nvSpPr>
          <p:spPr>
            <a:xfrm flipH="1">
              <a:off x="1770905" y="1465565"/>
              <a:ext cx="1194544" cy="1194546"/>
            </a:xfrm>
            <a:prstGeom prst="arc">
              <a:avLst>
                <a:gd name="adj1" fmla="val 16200000"/>
                <a:gd name="adj2" fmla="val 9330567"/>
              </a:avLst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939944" y="3974753"/>
            <a:ext cx="1258652" cy="1258654"/>
            <a:chOff x="3902808" y="1932748"/>
            <a:chExt cx="1194544" cy="1194546"/>
          </a:xfrm>
        </p:grpSpPr>
        <p:grpSp>
          <p:nvGrpSpPr>
            <p:cNvPr id="56" name="组合 55"/>
            <p:cNvGrpSpPr/>
            <p:nvPr/>
          </p:nvGrpSpPr>
          <p:grpSpPr>
            <a:xfrm>
              <a:off x="3969403" y="1999344"/>
              <a:ext cx="1061356" cy="1061356"/>
              <a:chOff x="711200" y="2162629"/>
              <a:chExt cx="1059542" cy="105954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711200" y="2162629"/>
                <a:ext cx="1059542" cy="1059542"/>
              </a:xfrm>
              <a:prstGeom prst="ellipse">
                <a:avLst/>
              </a:prstGeom>
              <a:solidFill>
                <a:schemeClr val="accent2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774586" y="2226015"/>
                <a:ext cx="932770" cy="932770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834117" y="2285546"/>
                <a:ext cx="813708" cy="813708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896029" y="2347458"/>
                <a:ext cx="689884" cy="689884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</p:grpSp>
        <p:sp>
          <p:nvSpPr>
            <p:cNvPr id="57" name="弧形 56"/>
            <p:cNvSpPr/>
            <p:nvPr/>
          </p:nvSpPr>
          <p:spPr>
            <a:xfrm flipH="1">
              <a:off x="3902808" y="1932748"/>
              <a:ext cx="1194544" cy="1194546"/>
            </a:xfrm>
            <a:prstGeom prst="arc">
              <a:avLst>
                <a:gd name="adj1" fmla="val 16200000"/>
                <a:gd name="adj2" fmla="val 6772350"/>
              </a:avLst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 rot="8179333">
            <a:off x="5970052" y="2723100"/>
            <a:ext cx="1258652" cy="1258654"/>
            <a:chOff x="7117395" y="1932748"/>
            <a:chExt cx="1194544" cy="1194546"/>
          </a:xfrm>
        </p:grpSpPr>
        <p:grpSp>
          <p:nvGrpSpPr>
            <p:cNvPr id="89" name="组合 88"/>
            <p:cNvGrpSpPr/>
            <p:nvPr/>
          </p:nvGrpSpPr>
          <p:grpSpPr>
            <a:xfrm>
              <a:off x="7180888" y="1999344"/>
              <a:ext cx="1061356" cy="1061356"/>
              <a:chOff x="711200" y="2162629"/>
              <a:chExt cx="1059542" cy="1059542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711200" y="2162629"/>
                <a:ext cx="1059542" cy="1059542"/>
              </a:xfrm>
              <a:prstGeom prst="ellipse">
                <a:avLst/>
              </a:pr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774586" y="2226015"/>
                <a:ext cx="932770" cy="93277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834117" y="2285546"/>
                <a:ext cx="813708" cy="813708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896029" y="2347458"/>
                <a:ext cx="689884" cy="689884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</p:grpSp>
        <p:sp>
          <p:nvSpPr>
            <p:cNvPr id="90" name="弧形 89"/>
            <p:cNvSpPr/>
            <p:nvPr/>
          </p:nvSpPr>
          <p:spPr>
            <a:xfrm flipH="1">
              <a:off x="7117395" y="1932748"/>
              <a:ext cx="1194544" cy="1194546"/>
            </a:xfrm>
            <a:prstGeom prst="arc">
              <a:avLst>
                <a:gd name="adj1" fmla="val 13911557"/>
                <a:gd name="adj2" fmla="val 5481809"/>
              </a:avLst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 rot="7511649">
            <a:off x="6786834" y="4851752"/>
            <a:ext cx="1258652" cy="1258654"/>
            <a:chOff x="10325779" y="1932748"/>
            <a:chExt cx="1194544" cy="1194546"/>
          </a:xfrm>
        </p:grpSpPr>
        <p:grpSp>
          <p:nvGrpSpPr>
            <p:cNvPr id="96" name="组合 95"/>
            <p:cNvGrpSpPr/>
            <p:nvPr/>
          </p:nvGrpSpPr>
          <p:grpSpPr>
            <a:xfrm>
              <a:off x="10392374" y="1999344"/>
              <a:ext cx="1061356" cy="1061356"/>
              <a:chOff x="711200" y="2162629"/>
              <a:chExt cx="1059542" cy="1059542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711200" y="2162629"/>
                <a:ext cx="1059542" cy="1059542"/>
              </a:xfrm>
              <a:prstGeom prst="ellipse">
                <a:avLst/>
              </a:prstGeom>
              <a:solidFill>
                <a:schemeClr val="accent4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774586" y="2226015"/>
                <a:ext cx="932770" cy="93277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834117" y="2285546"/>
                <a:ext cx="813708" cy="813708"/>
              </a:xfrm>
              <a:prstGeom prst="ellipse">
                <a:avLst/>
              </a:prstGeom>
              <a:solidFill>
                <a:schemeClr val="accent4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896029" y="2347458"/>
                <a:ext cx="689884" cy="689884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DAC5D"/>
                  </a:solidFill>
                </a:endParaRPr>
              </a:p>
            </p:txBody>
          </p:sp>
        </p:grpSp>
        <p:sp>
          <p:nvSpPr>
            <p:cNvPr id="97" name="弧形 96"/>
            <p:cNvSpPr/>
            <p:nvPr/>
          </p:nvSpPr>
          <p:spPr>
            <a:xfrm flipH="1">
              <a:off x="10325779" y="1932748"/>
              <a:ext cx="1194544" cy="1194546"/>
            </a:xfrm>
            <a:prstGeom prst="arc">
              <a:avLst>
                <a:gd name="adj1" fmla="val 16200000"/>
                <a:gd name="adj2" fmla="val 5481809"/>
              </a:avLst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Freeform 68"/>
          <p:cNvSpPr>
            <a:spLocks/>
          </p:cNvSpPr>
          <p:nvPr/>
        </p:nvSpPr>
        <p:spPr bwMode="auto">
          <a:xfrm>
            <a:off x="5681113" y="2197724"/>
            <a:ext cx="321662" cy="300356"/>
          </a:xfrm>
          <a:custGeom>
            <a:avLst/>
            <a:gdLst>
              <a:gd name="T0" fmla="*/ 1024 w 2048"/>
              <a:gd name="T1" fmla="*/ 0 h 1919"/>
              <a:gd name="T2" fmla="*/ 2048 w 2048"/>
              <a:gd name="T3" fmla="*/ 832 h 1919"/>
              <a:gd name="T4" fmla="*/ 1024 w 2048"/>
              <a:gd name="T5" fmla="*/ 1664 h 1919"/>
              <a:gd name="T6" fmla="*/ 864 w 2048"/>
              <a:gd name="T7" fmla="*/ 1654 h 1919"/>
              <a:gd name="T8" fmla="*/ 128 w 2048"/>
              <a:gd name="T9" fmla="*/ 1919 h 1919"/>
              <a:gd name="T10" fmla="*/ 128 w 2048"/>
              <a:gd name="T11" fmla="*/ 1865 h 1919"/>
              <a:gd name="T12" fmla="*/ 384 w 2048"/>
              <a:gd name="T13" fmla="*/ 1536 h 1919"/>
              <a:gd name="T14" fmla="*/ 380 w 2048"/>
              <a:gd name="T15" fmla="*/ 1479 h 1919"/>
              <a:gd name="T16" fmla="*/ 0 w 2048"/>
              <a:gd name="T17" fmla="*/ 832 h 1919"/>
              <a:gd name="T18" fmla="*/ 1024 w 2048"/>
              <a:gd name="T19" fmla="*/ 0 h 1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8" h="1919">
                <a:moveTo>
                  <a:pt x="1024" y="0"/>
                </a:moveTo>
                <a:cubicBezTo>
                  <a:pt x="1590" y="0"/>
                  <a:pt x="2048" y="372"/>
                  <a:pt x="2048" y="832"/>
                </a:cubicBezTo>
                <a:cubicBezTo>
                  <a:pt x="2048" y="1291"/>
                  <a:pt x="1590" y="1664"/>
                  <a:pt x="1024" y="1664"/>
                </a:cubicBezTo>
                <a:cubicBezTo>
                  <a:pt x="970" y="1664"/>
                  <a:pt x="916" y="1661"/>
                  <a:pt x="864" y="1654"/>
                </a:cubicBezTo>
                <a:cubicBezTo>
                  <a:pt x="644" y="1874"/>
                  <a:pt x="382" y="1913"/>
                  <a:pt x="128" y="1919"/>
                </a:cubicBezTo>
                <a:cubicBezTo>
                  <a:pt x="128" y="1865"/>
                  <a:pt x="128" y="1865"/>
                  <a:pt x="128" y="1865"/>
                </a:cubicBezTo>
                <a:cubicBezTo>
                  <a:pt x="265" y="1798"/>
                  <a:pt x="384" y="1676"/>
                  <a:pt x="384" y="1536"/>
                </a:cubicBezTo>
                <a:cubicBezTo>
                  <a:pt x="384" y="1516"/>
                  <a:pt x="382" y="1497"/>
                  <a:pt x="380" y="1479"/>
                </a:cubicBezTo>
                <a:cubicBezTo>
                  <a:pt x="148" y="1326"/>
                  <a:pt x="0" y="1093"/>
                  <a:pt x="0" y="832"/>
                </a:cubicBezTo>
                <a:cubicBezTo>
                  <a:pt x="0" y="372"/>
                  <a:pt x="458" y="0"/>
                  <a:pt x="102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205"/>
          <p:cNvSpPr>
            <a:spLocks noEditPoints="1"/>
          </p:cNvSpPr>
          <p:nvPr/>
        </p:nvSpPr>
        <p:spPr bwMode="auto">
          <a:xfrm>
            <a:off x="6443610" y="4480093"/>
            <a:ext cx="251318" cy="250163"/>
          </a:xfrm>
          <a:custGeom>
            <a:avLst/>
            <a:gdLst>
              <a:gd name="T0" fmla="*/ 1921 w 2017"/>
              <a:gd name="T1" fmla="*/ 0 h 2017"/>
              <a:gd name="T2" fmla="*/ 1153 w 2017"/>
              <a:gd name="T3" fmla="*/ 0 h 2017"/>
              <a:gd name="T4" fmla="*/ 989 w 2017"/>
              <a:gd name="T5" fmla="*/ 68 h 2017"/>
              <a:gd name="T6" fmla="*/ 37 w 2017"/>
              <a:gd name="T7" fmla="*/ 1020 h 2017"/>
              <a:gd name="T8" fmla="*/ 37 w 2017"/>
              <a:gd name="T9" fmla="*/ 1156 h 2017"/>
              <a:gd name="T10" fmla="*/ 861 w 2017"/>
              <a:gd name="T11" fmla="*/ 1980 h 2017"/>
              <a:gd name="T12" fmla="*/ 997 w 2017"/>
              <a:gd name="T13" fmla="*/ 1980 h 2017"/>
              <a:gd name="T14" fmla="*/ 1949 w 2017"/>
              <a:gd name="T15" fmla="*/ 1028 h 2017"/>
              <a:gd name="T16" fmla="*/ 2017 w 2017"/>
              <a:gd name="T17" fmla="*/ 864 h 2017"/>
              <a:gd name="T18" fmla="*/ 2017 w 2017"/>
              <a:gd name="T19" fmla="*/ 96 h 2017"/>
              <a:gd name="T20" fmla="*/ 1921 w 2017"/>
              <a:gd name="T21" fmla="*/ 0 h 2017"/>
              <a:gd name="T22" fmla="*/ 1441 w 2017"/>
              <a:gd name="T23" fmla="*/ 768 h 2017"/>
              <a:gd name="T24" fmla="*/ 1249 w 2017"/>
              <a:gd name="T25" fmla="*/ 576 h 2017"/>
              <a:gd name="T26" fmla="*/ 1441 w 2017"/>
              <a:gd name="T27" fmla="*/ 384 h 2017"/>
              <a:gd name="T28" fmla="*/ 1633 w 2017"/>
              <a:gd name="T29" fmla="*/ 576 h 2017"/>
              <a:gd name="T30" fmla="*/ 1441 w 2017"/>
              <a:gd name="T31" fmla="*/ 768 h 2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17" h="2017">
                <a:moveTo>
                  <a:pt x="1921" y="0"/>
                </a:moveTo>
                <a:cubicBezTo>
                  <a:pt x="1153" y="0"/>
                  <a:pt x="1153" y="0"/>
                  <a:pt x="1153" y="0"/>
                </a:cubicBezTo>
                <a:cubicBezTo>
                  <a:pt x="1100" y="0"/>
                  <a:pt x="1026" y="31"/>
                  <a:pt x="989" y="68"/>
                </a:cubicBezTo>
                <a:cubicBezTo>
                  <a:pt x="37" y="1020"/>
                  <a:pt x="37" y="1020"/>
                  <a:pt x="37" y="1020"/>
                </a:cubicBezTo>
                <a:cubicBezTo>
                  <a:pt x="0" y="1057"/>
                  <a:pt x="0" y="1119"/>
                  <a:pt x="37" y="1156"/>
                </a:cubicBezTo>
                <a:cubicBezTo>
                  <a:pt x="861" y="1980"/>
                  <a:pt x="861" y="1980"/>
                  <a:pt x="861" y="1980"/>
                </a:cubicBezTo>
                <a:cubicBezTo>
                  <a:pt x="898" y="2017"/>
                  <a:pt x="960" y="2017"/>
                  <a:pt x="997" y="1980"/>
                </a:cubicBezTo>
                <a:cubicBezTo>
                  <a:pt x="1949" y="1028"/>
                  <a:pt x="1949" y="1028"/>
                  <a:pt x="1949" y="1028"/>
                </a:cubicBezTo>
                <a:cubicBezTo>
                  <a:pt x="1986" y="991"/>
                  <a:pt x="2017" y="917"/>
                  <a:pt x="2017" y="864"/>
                </a:cubicBezTo>
                <a:cubicBezTo>
                  <a:pt x="2017" y="96"/>
                  <a:pt x="2017" y="96"/>
                  <a:pt x="2017" y="96"/>
                </a:cubicBezTo>
                <a:cubicBezTo>
                  <a:pt x="2017" y="43"/>
                  <a:pt x="1974" y="0"/>
                  <a:pt x="1921" y="0"/>
                </a:cubicBezTo>
                <a:close/>
                <a:moveTo>
                  <a:pt x="1441" y="768"/>
                </a:moveTo>
                <a:cubicBezTo>
                  <a:pt x="1335" y="768"/>
                  <a:pt x="1249" y="682"/>
                  <a:pt x="1249" y="576"/>
                </a:cubicBezTo>
                <a:cubicBezTo>
                  <a:pt x="1249" y="470"/>
                  <a:pt x="1335" y="384"/>
                  <a:pt x="1441" y="384"/>
                </a:cubicBezTo>
                <a:cubicBezTo>
                  <a:pt x="1547" y="384"/>
                  <a:pt x="1633" y="470"/>
                  <a:pt x="1633" y="576"/>
                </a:cubicBezTo>
                <a:cubicBezTo>
                  <a:pt x="1633" y="682"/>
                  <a:pt x="1547" y="768"/>
                  <a:pt x="1441" y="7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80"/>
          <p:cNvSpPr>
            <a:spLocks noEditPoints="1"/>
          </p:cNvSpPr>
          <p:nvPr/>
        </p:nvSpPr>
        <p:spPr bwMode="auto">
          <a:xfrm>
            <a:off x="6508437" y="3253850"/>
            <a:ext cx="225958" cy="197154"/>
          </a:xfrm>
          <a:custGeom>
            <a:avLst/>
            <a:gdLst>
              <a:gd name="T0" fmla="*/ 1664 w 2048"/>
              <a:gd name="T1" fmla="*/ 0 h 1792"/>
              <a:gd name="T2" fmla="*/ 384 w 2048"/>
              <a:gd name="T3" fmla="*/ 0 h 1792"/>
              <a:gd name="T4" fmla="*/ 0 w 2048"/>
              <a:gd name="T5" fmla="*/ 384 h 1792"/>
              <a:gd name="T6" fmla="*/ 0 w 2048"/>
              <a:gd name="T7" fmla="*/ 1728 h 1792"/>
              <a:gd name="T8" fmla="*/ 64 w 2048"/>
              <a:gd name="T9" fmla="*/ 1792 h 1792"/>
              <a:gd name="T10" fmla="*/ 1984 w 2048"/>
              <a:gd name="T11" fmla="*/ 1792 h 1792"/>
              <a:gd name="T12" fmla="*/ 2048 w 2048"/>
              <a:gd name="T13" fmla="*/ 1728 h 1792"/>
              <a:gd name="T14" fmla="*/ 2048 w 2048"/>
              <a:gd name="T15" fmla="*/ 384 h 1792"/>
              <a:gd name="T16" fmla="*/ 1664 w 2048"/>
              <a:gd name="T17" fmla="*/ 0 h 1792"/>
              <a:gd name="T18" fmla="*/ 1024 w 2048"/>
              <a:gd name="T19" fmla="*/ 1536 h 1792"/>
              <a:gd name="T20" fmla="*/ 384 w 2048"/>
              <a:gd name="T21" fmla="*/ 1024 h 1792"/>
              <a:gd name="T22" fmla="*/ 768 w 2048"/>
              <a:gd name="T23" fmla="*/ 1024 h 1792"/>
              <a:gd name="T24" fmla="*/ 768 w 2048"/>
              <a:gd name="T25" fmla="*/ 640 h 1792"/>
              <a:gd name="T26" fmla="*/ 1280 w 2048"/>
              <a:gd name="T27" fmla="*/ 640 h 1792"/>
              <a:gd name="T28" fmla="*/ 1280 w 2048"/>
              <a:gd name="T29" fmla="*/ 1024 h 1792"/>
              <a:gd name="T30" fmla="*/ 1664 w 2048"/>
              <a:gd name="T31" fmla="*/ 1024 h 1792"/>
              <a:gd name="T32" fmla="*/ 1024 w 2048"/>
              <a:gd name="T33" fmla="*/ 1536 h 1792"/>
              <a:gd name="T34" fmla="*/ 309 w 2048"/>
              <a:gd name="T35" fmla="*/ 256 h 1792"/>
              <a:gd name="T36" fmla="*/ 437 w 2048"/>
              <a:gd name="T37" fmla="*/ 128 h 1792"/>
              <a:gd name="T38" fmla="*/ 1611 w 2048"/>
              <a:gd name="T39" fmla="*/ 128 h 1792"/>
              <a:gd name="T40" fmla="*/ 1739 w 2048"/>
              <a:gd name="T41" fmla="*/ 256 h 1792"/>
              <a:gd name="T42" fmla="*/ 309 w 2048"/>
              <a:gd name="T43" fmla="*/ 256 h 1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48" h="1792">
                <a:moveTo>
                  <a:pt x="1664" y="0"/>
                </a:moveTo>
                <a:cubicBezTo>
                  <a:pt x="384" y="0"/>
                  <a:pt x="384" y="0"/>
                  <a:pt x="384" y="0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1728"/>
                  <a:pt x="0" y="1728"/>
                  <a:pt x="0" y="1728"/>
                </a:cubicBezTo>
                <a:cubicBezTo>
                  <a:pt x="0" y="1763"/>
                  <a:pt x="29" y="1792"/>
                  <a:pt x="64" y="1792"/>
                </a:cubicBezTo>
                <a:cubicBezTo>
                  <a:pt x="1984" y="1792"/>
                  <a:pt x="1984" y="1792"/>
                  <a:pt x="1984" y="1792"/>
                </a:cubicBezTo>
                <a:cubicBezTo>
                  <a:pt x="2019" y="1792"/>
                  <a:pt x="2048" y="1763"/>
                  <a:pt x="2048" y="1728"/>
                </a:cubicBezTo>
                <a:cubicBezTo>
                  <a:pt x="2048" y="384"/>
                  <a:pt x="2048" y="384"/>
                  <a:pt x="2048" y="384"/>
                </a:cubicBezTo>
                <a:lnTo>
                  <a:pt x="1664" y="0"/>
                </a:lnTo>
                <a:close/>
                <a:moveTo>
                  <a:pt x="1024" y="1536"/>
                </a:moveTo>
                <a:cubicBezTo>
                  <a:pt x="384" y="1024"/>
                  <a:pt x="384" y="1024"/>
                  <a:pt x="384" y="1024"/>
                </a:cubicBezTo>
                <a:cubicBezTo>
                  <a:pt x="768" y="1024"/>
                  <a:pt x="768" y="1024"/>
                  <a:pt x="768" y="1024"/>
                </a:cubicBezTo>
                <a:cubicBezTo>
                  <a:pt x="768" y="640"/>
                  <a:pt x="768" y="640"/>
                  <a:pt x="768" y="640"/>
                </a:cubicBezTo>
                <a:cubicBezTo>
                  <a:pt x="1280" y="640"/>
                  <a:pt x="1280" y="640"/>
                  <a:pt x="1280" y="640"/>
                </a:cubicBezTo>
                <a:cubicBezTo>
                  <a:pt x="1280" y="1024"/>
                  <a:pt x="1280" y="1024"/>
                  <a:pt x="1280" y="1024"/>
                </a:cubicBezTo>
                <a:cubicBezTo>
                  <a:pt x="1664" y="1024"/>
                  <a:pt x="1664" y="1024"/>
                  <a:pt x="1664" y="1024"/>
                </a:cubicBezTo>
                <a:lnTo>
                  <a:pt x="1024" y="1536"/>
                </a:lnTo>
                <a:close/>
                <a:moveTo>
                  <a:pt x="309" y="256"/>
                </a:moveTo>
                <a:cubicBezTo>
                  <a:pt x="437" y="128"/>
                  <a:pt x="437" y="128"/>
                  <a:pt x="437" y="128"/>
                </a:cubicBezTo>
                <a:cubicBezTo>
                  <a:pt x="1611" y="128"/>
                  <a:pt x="1611" y="128"/>
                  <a:pt x="1611" y="128"/>
                </a:cubicBezTo>
                <a:cubicBezTo>
                  <a:pt x="1739" y="256"/>
                  <a:pt x="1739" y="256"/>
                  <a:pt x="1739" y="256"/>
                </a:cubicBezTo>
                <a:lnTo>
                  <a:pt x="309" y="25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9"/>
          <p:cNvSpPr>
            <a:spLocks noEditPoints="1"/>
          </p:cNvSpPr>
          <p:nvPr/>
        </p:nvSpPr>
        <p:spPr bwMode="auto">
          <a:xfrm>
            <a:off x="7304695" y="5370047"/>
            <a:ext cx="222926" cy="222064"/>
          </a:xfrm>
          <a:custGeom>
            <a:avLst/>
            <a:gdLst>
              <a:gd name="T0" fmla="*/ 1728 w 2048"/>
              <a:gd name="T1" fmla="*/ 0 h 2048"/>
              <a:gd name="T2" fmla="*/ 2048 w 2048"/>
              <a:gd name="T3" fmla="*/ 320 h 2048"/>
              <a:gd name="T4" fmla="*/ 1984 w 2048"/>
              <a:gd name="T5" fmla="*/ 512 h 2048"/>
              <a:gd name="T6" fmla="*/ 1856 w 2048"/>
              <a:gd name="T7" fmla="*/ 640 h 2048"/>
              <a:gd name="T8" fmla="*/ 1408 w 2048"/>
              <a:gd name="T9" fmla="*/ 192 h 2048"/>
              <a:gd name="T10" fmla="*/ 1536 w 2048"/>
              <a:gd name="T11" fmla="*/ 64 h 2048"/>
              <a:gd name="T12" fmla="*/ 1728 w 2048"/>
              <a:gd name="T13" fmla="*/ 0 h 2048"/>
              <a:gd name="T14" fmla="*/ 128 w 2048"/>
              <a:gd name="T15" fmla="*/ 1472 h 2048"/>
              <a:gd name="T16" fmla="*/ 0 w 2048"/>
              <a:gd name="T17" fmla="*/ 2048 h 2048"/>
              <a:gd name="T18" fmla="*/ 576 w 2048"/>
              <a:gd name="T19" fmla="*/ 1920 h 2048"/>
              <a:gd name="T20" fmla="*/ 1760 w 2048"/>
              <a:gd name="T21" fmla="*/ 736 h 2048"/>
              <a:gd name="T22" fmla="*/ 1312 w 2048"/>
              <a:gd name="T23" fmla="*/ 288 h 2048"/>
              <a:gd name="T24" fmla="*/ 128 w 2048"/>
              <a:gd name="T25" fmla="*/ 1472 h 2048"/>
              <a:gd name="T26" fmla="*/ 1431 w 2048"/>
              <a:gd name="T27" fmla="*/ 727 h 2048"/>
              <a:gd name="T28" fmla="*/ 535 w 2048"/>
              <a:gd name="T29" fmla="*/ 1623 h 2048"/>
              <a:gd name="T30" fmla="*/ 425 w 2048"/>
              <a:gd name="T31" fmla="*/ 1513 h 2048"/>
              <a:gd name="T32" fmla="*/ 1321 w 2048"/>
              <a:gd name="T33" fmla="*/ 617 h 2048"/>
              <a:gd name="T34" fmla="*/ 1431 w 2048"/>
              <a:gd name="T35" fmla="*/ 727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48" h="2048">
                <a:moveTo>
                  <a:pt x="1728" y="0"/>
                </a:moveTo>
                <a:cubicBezTo>
                  <a:pt x="1905" y="0"/>
                  <a:pt x="2048" y="143"/>
                  <a:pt x="2048" y="320"/>
                </a:cubicBezTo>
                <a:cubicBezTo>
                  <a:pt x="2048" y="392"/>
                  <a:pt x="2024" y="459"/>
                  <a:pt x="1984" y="512"/>
                </a:cubicBezTo>
                <a:cubicBezTo>
                  <a:pt x="1856" y="640"/>
                  <a:pt x="1856" y="640"/>
                  <a:pt x="1856" y="640"/>
                </a:cubicBezTo>
                <a:cubicBezTo>
                  <a:pt x="1408" y="192"/>
                  <a:pt x="1408" y="192"/>
                  <a:pt x="1408" y="192"/>
                </a:cubicBezTo>
                <a:cubicBezTo>
                  <a:pt x="1536" y="64"/>
                  <a:pt x="1536" y="64"/>
                  <a:pt x="1536" y="64"/>
                </a:cubicBezTo>
                <a:cubicBezTo>
                  <a:pt x="1589" y="24"/>
                  <a:pt x="1656" y="0"/>
                  <a:pt x="1728" y="0"/>
                </a:cubicBezTo>
                <a:close/>
                <a:moveTo>
                  <a:pt x="128" y="1472"/>
                </a:moveTo>
                <a:cubicBezTo>
                  <a:pt x="0" y="2048"/>
                  <a:pt x="0" y="2048"/>
                  <a:pt x="0" y="2048"/>
                </a:cubicBezTo>
                <a:cubicBezTo>
                  <a:pt x="576" y="1920"/>
                  <a:pt x="576" y="1920"/>
                  <a:pt x="576" y="1920"/>
                </a:cubicBezTo>
                <a:cubicBezTo>
                  <a:pt x="1760" y="736"/>
                  <a:pt x="1760" y="736"/>
                  <a:pt x="1760" y="736"/>
                </a:cubicBezTo>
                <a:cubicBezTo>
                  <a:pt x="1312" y="288"/>
                  <a:pt x="1312" y="288"/>
                  <a:pt x="1312" y="288"/>
                </a:cubicBezTo>
                <a:lnTo>
                  <a:pt x="128" y="1472"/>
                </a:lnTo>
                <a:close/>
                <a:moveTo>
                  <a:pt x="1431" y="727"/>
                </a:moveTo>
                <a:cubicBezTo>
                  <a:pt x="535" y="1623"/>
                  <a:pt x="535" y="1623"/>
                  <a:pt x="535" y="1623"/>
                </a:cubicBezTo>
                <a:cubicBezTo>
                  <a:pt x="425" y="1513"/>
                  <a:pt x="425" y="1513"/>
                  <a:pt x="425" y="1513"/>
                </a:cubicBezTo>
                <a:cubicBezTo>
                  <a:pt x="1321" y="617"/>
                  <a:pt x="1321" y="617"/>
                  <a:pt x="1321" y="617"/>
                </a:cubicBezTo>
                <a:lnTo>
                  <a:pt x="1431" y="72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7345786" y="2833468"/>
            <a:ext cx="2062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774F71"/>
                </a:solidFill>
                <a:latin typeface="+mj-ea"/>
                <a:ea typeface="+mj-ea"/>
              </a:rPr>
              <a:t>添加标题</a:t>
            </a:r>
            <a:endParaRPr lang="zh-CN" altLang="en-US" sz="2400" dirty="0">
              <a:solidFill>
                <a:srgbClr val="774F71"/>
              </a:solidFill>
              <a:latin typeface="+mj-ea"/>
              <a:ea typeface="+mj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366423" y="3216709"/>
            <a:ext cx="253815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</a:rPr>
              <a:t>请在此处添加描述性文字，或直接复制粘贴准备好的文字。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8228452" y="5014180"/>
            <a:ext cx="2237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4"/>
                </a:solidFill>
                <a:latin typeface="+mj-ea"/>
                <a:ea typeface="+mj-ea"/>
              </a:rPr>
              <a:t>添加标题</a:t>
            </a:r>
            <a:endParaRPr lang="zh-CN" altLang="en-US" sz="2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233141" y="5452207"/>
            <a:ext cx="251861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</a:rPr>
              <a:t>请在此处添加描述性文字，或直接复制粘贴准备好的文字。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3079209" y="1861589"/>
            <a:ext cx="2030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EDAC5D"/>
                </a:solidFill>
                <a:latin typeface="+mj-ea"/>
                <a:ea typeface="+mj-ea"/>
              </a:rPr>
              <a:t>添加标题</a:t>
            </a:r>
            <a:endParaRPr lang="zh-CN" altLang="en-US" sz="2400" dirty="0">
              <a:solidFill>
                <a:srgbClr val="EDAC5D"/>
              </a:solidFill>
              <a:latin typeface="+mj-ea"/>
              <a:ea typeface="+mj-ea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615975" y="2279746"/>
            <a:ext cx="259945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请在此处添加描述性文字，或直接复制粘贴准备好的文字。</a:t>
            </a:r>
            <a:endParaRPr lang="zh-CN" altLang="en-US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3488672" y="4176724"/>
            <a:ext cx="2372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D1758E"/>
                </a:solidFill>
                <a:latin typeface="+mj-ea"/>
                <a:ea typeface="+mj-ea"/>
              </a:rPr>
              <a:t>添加标题</a:t>
            </a:r>
            <a:endParaRPr lang="zh-CN" altLang="en-US" sz="2400" dirty="0">
              <a:solidFill>
                <a:srgbClr val="D1758E"/>
              </a:solidFill>
              <a:latin typeface="+mj-ea"/>
              <a:ea typeface="+mj-ea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3392446" y="4666628"/>
            <a:ext cx="256395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</a:rPr>
              <a:t>请在此处添加描述性文字，或直接复制粘贴准备好的文字。</a:t>
            </a:r>
          </a:p>
        </p:txBody>
      </p:sp>
    </p:spTree>
    <p:extLst>
      <p:ext uri="{BB962C8B-B14F-4D97-AF65-F5344CB8AC3E}">
        <p14:creationId xmlns:p14="http://schemas.microsoft.com/office/powerpoint/2010/main" val="527920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102" grpId="0" animBg="1"/>
      <p:bldP spid="103" grpId="0" animBg="1"/>
      <p:bldP spid="104" grpId="0" animBg="1"/>
      <p:bldP spid="105" grpId="0" animBg="1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0557" y="-300472"/>
            <a:ext cx="15197397" cy="726392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911455" y="2144130"/>
            <a:ext cx="1536256" cy="153625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32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65098" y="3557207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46545" y="3754219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24448" y="3343478"/>
            <a:ext cx="336907" cy="33690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74348" y="3680385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1556" y="3331491"/>
            <a:ext cx="346155" cy="346155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477522" y="1133601"/>
            <a:ext cx="26633" cy="475843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506" y="1391055"/>
            <a:ext cx="954943" cy="95494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093634" y="1683860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完善人事行政制度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139" y="2507676"/>
            <a:ext cx="954943" cy="954943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120267" y="2800481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人才激励机制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139" y="3775270"/>
            <a:ext cx="954943" cy="954943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120267" y="4068075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企业文化建设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0785543"/>
      </p:ext>
    </p:extLst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5" grpId="0"/>
      <p:bldP spid="35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-8543" y="400729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41036" y="4125868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811477" y="631014"/>
            <a:ext cx="3572339" cy="866652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281438" y="816193"/>
            <a:ext cx="325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完善人事行政制度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055743" y="3459788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2"/>
          <p:cNvSpPr txBox="1"/>
          <p:nvPr/>
        </p:nvSpPr>
        <p:spPr>
          <a:xfrm>
            <a:off x="6507826" y="228147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62" name="椭圆 61"/>
          <p:cNvSpPr/>
          <p:nvPr/>
        </p:nvSpPr>
        <p:spPr>
          <a:xfrm>
            <a:off x="5285554" y="2340171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5501578" y="2448183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5"/>
          <p:cNvSpPr txBox="1"/>
          <p:nvPr/>
        </p:nvSpPr>
        <p:spPr>
          <a:xfrm>
            <a:off x="6507826" y="2787489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65" name="椭圆 64"/>
          <p:cNvSpPr/>
          <p:nvPr/>
        </p:nvSpPr>
        <p:spPr>
          <a:xfrm>
            <a:off x="5285554" y="2846190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501578" y="2954202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8"/>
          <p:cNvSpPr txBox="1"/>
          <p:nvPr/>
        </p:nvSpPr>
        <p:spPr>
          <a:xfrm>
            <a:off x="6507826" y="3291545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68" name="椭圆 67"/>
          <p:cNvSpPr/>
          <p:nvPr/>
        </p:nvSpPr>
        <p:spPr>
          <a:xfrm>
            <a:off x="5285554" y="3350246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501578" y="3458258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11"/>
          <p:cNvSpPr txBox="1"/>
          <p:nvPr/>
        </p:nvSpPr>
        <p:spPr>
          <a:xfrm>
            <a:off x="6507826" y="3795601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1" name="椭圆 70"/>
          <p:cNvSpPr/>
          <p:nvPr/>
        </p:nvSpPr>
        <p:spPr>
          <a:xfrm>
            <a:off x="5285554" y="3854302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5501578" y="3962314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14"/>
          <p:cNvSpPr txBox="1"/>
          <p:nvPr/>
        </p:nvSpPr>
        <p:spPr>
          <a:xfrm>
            <a:off x="6507826" y="429965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4" name="椭圆 73"/>
          <p:cNvSpPr/>
          <p:nvPr/>
        </p:nvSpPr>
        <p:spPr>
          <a:xfrm>
            <a:off x="5285554" y="435835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501578" y="446637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7"/>
          <p:cNvSpPr txBox="1"/>
          <p:nvPr/>
        </p:nvSpPr>
        <p:spPr>
          <a:xfrm>
            <a:off x="6507826" y="4803713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7" name="椭圆 76"/>
          <p:cNvSpPr/>
          <p:nvPr/>
        </p:nvSpPr>
        <p:spPr>
          <a:xfrm>
            <a:off x="5285554" y="4862414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5501578" y="4970426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21"/>
          <p:cNvSpPr txBox="1"/>
          <p:nvPr/>
        </p:nvSpPr>
        <p:spPr>
          <a:xfrm>
            <a:off x="3224839" y="4266605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添加标题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3055743" y="2207507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KSO_Shape"/>
          <p:cNvSpPr>
            <a:spLocks/>
          </p:cNvSpPr>
          <p:nvPr/>
        </p:nvSpPr>
        <p:spPr bwMode="auto">
          <a:xfrm>
            <a:off x="3348633" y="2674342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384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60" grpId="0" animBg="1"/>
      <p:bldP spid="61" grpId="0"/>
      <p:bldP spid="62" grpId="0" animBg="1"/>
      <p:bldP spid="64" grpId="0"/>
      <p:bldP spid="65" grpId="0" animBg="1"/>
      <p:bldP spid="67" grpId="0"/>
      <p:bldP spid="68" grpId="0" animBg="1"/>
      <p:bldP spid="70" grpId="0"/>
      <p:bldP spid="71" grpId="0" animBg="1"/>
      <p:bldP spid="73" grpId="0"/>
      <p:bldP spid="74" grpId="0" animBg="1"/>
      <p:bldP spid="76" grpId="0"/>
      <p:bldP spid="77" grpId="0" animBg="1"/>
      <p:bldP spid="79" grpId="0"/>
      <p:bldP spid="80" grpId="0" animBg="1"/>
      <p:bldP spid="8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41036" y="4125868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811477" y="631014"/>
            <a:ext cx="3572339" cy="866652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563449" y="833507"/>
            <a:ext cx="325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人才激励机制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" name="TextBox 5"/>
          <p:cNvSpPr txBox="1"/>
          <p:nvPr/>
        </p:nvSpPr>
        <p:spPr>
          <a:xfrm>
            <a:off x="6742834" y="2388855"/>
            <a:ext cx="3017306" cy="75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请在此处添加描述性文字，或直接复制粘贴准备好的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文字。请在此处添加描述性文字，或直接复制粘贴准备好的文字。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ts val="15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6"/>
          <p:cNvSpPr txBox="1"/>
          <p:nvPr/>
        </p:nvSpPr>
        <p:spPr>
          <a:xfrm>
            <a:off x="6742834" y="3602549"/>
            <a:ext cx="3017306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请在此处添加描述性文字，或直接复制粘贴准备好的文字。请在此处添加描述性文字，或直接复制粘贴准备好的文字。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6742834" y="4815391"/>
            <a:ext cx="3017306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请在此处添加描述性文字，或直接复制粘贴准备好的文字。请在此处添加描述性文字，或直接复制粘贴准备好的文字。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4392179" y="4264016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"/>
          <p:cNvSpPr>
            <a:spLocks/>
          </p:cNvSpPr>
          <p:nvPr/>
        </p:nvSpPr>
        <p:spPr bwMode="auto">
          <a:xfrm>
            <a:off x="4925579" y="3167054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6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>
            <a:off x="4392179" y="2152641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8"/>
          <p:cNvSpPr>
            <a:spLocks noChangeArrowheads="1"/>
          </p:cNvSpPr>
          <p:nvPr/>
        </p:nvSpPr>
        <p:spPr bwMode="auto">
          <a:xfrm>
            <a:off x="3007879" y="2876541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>
            <a:off x="5230666" y="2581216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705376" y="3796498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243981" y="5007752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37"/>
          <p:cNvSpPr txBox="1"/>
          <p:nvPr/>
        </p:nvSpPr>
        <p:spPr>
          <a:xfrm>
            <a:off x="3328265" y="3587160"/>
            <a:ext cx="121058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38"/>
          <p:cNvSpPr txBox="1"/>
          <p:nvPr/>
        </p:nvSpPr>
        <p:spPr>
          <a:xfrm>
            <a:off x="4624684" y="2552521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39"/>
          <p:cNvSpPr txBox="1"/>
          <p:nvPr/>
        </p:nvSpPr>
        <p:spPr>
          <a:xfrm>
            <a:off x="5055356" y="3566279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41"/>
          <p:cNvSpPr txBox="1"/>
          <p:nvPr/>
        </p:nvSpPr>
        <p:spPr>
          <a:xfrm>
            <a:off x="4624684" y="4569169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783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 animBg="1"/>
      <p:bldP spid="54" grpId="0"/>
      <p:bldP spid="55" grpId="0"/>
      <p:bldP spid="56" grpId="0"/>
      <p:bldP spid="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>
            <a:off x="1122606" y="4956100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>
            <a:off x="4939272" y="500734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376532" y="652409"/>
            <a:ext cx="2413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企业文化建设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041" y="1568920"/>
            <a:ext cx="2616837" cy="17689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040" y="4340009"/>
            <a:ext cx="2616837" cy="17689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508" y="1571531"/>
            <a:ext cx="2616836" cy="17663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507" y="4333305"/>
            <a:ext cx="2616837" cy="1775686"/>
          </a:xfrm>
          <a:prstGeom prst="rect">
            <a:avLst/>
          </a:prstGeom>
        </p:spPr>
      </p:pic>
      <p:sp>
        <p:nvSpPr>
          <p:cNvPr id="11" name="六边形 10"/>
          <p:cNvSpPr/>
          <p:nvPr/>
        </p:nvSpPr>
        <p:spPr>
          <a:xfrm>
            <a:off x="4884850" y="1568920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六边形 60"/>
          <p:cNvSpPr/>
          <p:nvPr/>
        </p:nvSpPr>
        <p:spPr>
          <a:xfrm>
            <a:off x="5002557" y="1670392"/>
            <a:ext cx="1029361" cy="887380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01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4" name="六边形 63"/>
          <p:cNvSpPr/>
          <p:nvPr/>
        </p:nvSpPr>
        <p:spPr>
          <a:xfrm>
            <a:off x="7426977" y="1551202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六边形 64"/>
          <p:cNvSpPr/>
          <p:nvPr/>
        </p:nvSpPr>
        <p:spPr>
          <a:xfrm>
            <a:off x="7544684" y="1652674"/>
            <a:ext cx="1029361" cy="887380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02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6" name="六边形 65"/>
          <p:cNvSpPr/>
          <p:nvPr/>
        </p:nvSpPr>
        <p:spPr>
          <a:xfrm>
            <a:off x="4940767" y="4424957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六边形 66"/>
          <p:cNvSpPr/>
          <p:nvPr/>
        </p:nvSpPr>
        <p:spPr>
          <a:xfrm>
            <a:off x="5058474" y="4526429"/>
            <a:ext cx="1029361" cy="887380"/>
          </a:xfrm>
          <a:prstGeom prst="hexagon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03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" name="六边形 67"/>
          <p:cNvSpPr/>
          <p:nvPr/>
        </p:nvSpPr>
        <p:spPr>
          <a:xfrm>
            <a:off x="7488761" y="4424957"/>
            <a:ext cx="1264777" cy="1090325"/>
          </a:xfrm>
          <a:prstGeom prst="hexagon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六边形 68"/>
          <p:cNvSpPr/>
          <p:nvPr/>
        </p:nvSpPr>
        <p:spPr>
          <a:xfrm>
            <a:off x="7606468" y="4526429"/>
            <a:ext cx="1029361" cy="887380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04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65555" y="2724668"/>
            <a:ext cx="114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D9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添加标题</a:t>
            </a:r>
            <a:endParaRPr lang="zh-CN" altLang="en-US" dirty="0">
              <a:solidFill>
                <a:srgbClr val="FFD9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65555" y="3094000"/>
            <a:ext cx="132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FFD9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endParaRPr lang="zh-CN" altLang="en-US" sz="1200" dirty="0">
              <a:solidFill>
                <a:srgbClr val="FFD9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488761" y="2718851"/>
            <a:ext cx="114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9D18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添加标题</a:t>
            </a:r>
            <a:endParaRPr lang="zh-CN" altLang="en-US" dirty="0">
              <a:solidFill>
                <a:srgbClr val="A9D18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488761" y="3088183"/>
            <a:ext cx="132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A9D18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endParaRPr lang="zh-CN" altLang="en-US" sz="1200" dirty="0">
              <a:solidFill>
                <a:srgbClr val="A9D18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002557" y="5574788"/>
            <a:ext cx="114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8FAAD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添加标题</a:t>
            </a:r>
            <a:endParaRPr lang="zh-CN" altLang="en-US" dirty="0">
              <a:solidFill>
                <a:srgbClr val="8FAAD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002557" y="5944120"/>
            <a:ext cx="132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8FAAD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endParaRPr lang="zh-CN" altLang="en-US" sz="1200" dirty="0">
              <a:solidFill>
                <a:srgbClr val="8FAAD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563883" y="5574788"/>
            <a:ext cx="114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4B18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添加标题</a:t>
            </a:r>
            <a:endParaRPr lang="zh-CN" altLang="en-US" dirty="0">
              <a:solidFill>
                <a:srgbClr val="F4B18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563883" y="5944120"/>
            <a:ext cx="132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F4B18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endParaRPr lang="zh-CN" altLang="en-US" sz="1200" dirty="0">
              <a:solidFill>
                <a:srgbClr val="F4B18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19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50" grpId="0" animBg="1"/>
      <p:bldP spid="51" grpId="0" animBg="1"/>
      <p:bldP spid="52" grpId="0"/>
      <p:bldP spid="11" grpId="0" animBg="1"/>
      <p:bldP spid="61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21" grpId="0"/>
      <p:bldP spid="22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1891" y="301841"/>
            <a:ext cx="4871912" cy="87215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269" y="3238097"/>
            <a:ext cx="3720614" cy="371466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741" y="3608417"/>
            <a:ext cx="2794139" cy="27941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9" y="3431120"/>
            <a:ext cx="3148731" cy="314873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599121" y="1498302"/>
            <a:ext cx="8736568" cy="1323439"/>
          </a:xfrm>
          <a:prstGeom prst="rect">
            <a:avLst/>
          </a:prstGeom>
          <a:noFill/>
          <a:effectLst>
            <a:reflection blurRad="6350" stA="50000" endA="300" endPos="55500" dist="1016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accent6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谢谢观看</a:t>
            </a:r>
            <a:endParaRPr lang="zh-CN" altLang="en-US" sz="8000" b="1" dirty="0">
              <a:solidFill>
                <a:schemeClr val="accent6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660" y="3535801"/>
            <a:ext cx="3249585" cy="324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89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93000">
              <a:schemeClr val="bg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090" y="-249323"/>
            <a:ext cx="15197397" cy="726392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911455" y="2144130"/>
            <a:ext cx="1536256" cy="153625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目录</a:t>
            </a:r>
            <a:endParaRPr lang="zh-CN" altLang="en-US" sz="32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65098" y="3557207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46545" y="3754219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24448" y="3343478"/>
            <a:ext cx="336907" cy="33690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74348" y="3680385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1556" y="3331491"/>
            <a:ext cx="346155" cy="346155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1809" y="1222913"/>
            <a:ext cx="4208016" cy="612560"/>
          </a:xfrm>
          <a:prstGeom prst="rect">
            <a:avLst/>
          </a:prstGeom>
          <a:solidFill>
            <a:srgbClr val="A9D18E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426069" y="1096173"/>
            <a:ext cx="841566" cy="84156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01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01809" y="2173550"/>
            <a:ext cx="4208016" cy="6125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426069" y="2046810"/>
            <a:ext cx="841566" cy="84156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02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01809" y="3139204"/>
            <a:ext cx="4208016" cy="612560"/>
          </a:xfrm>
          <a:prstGeom prst="rect">
            <a:avLst/>
          </a:prstGeom>
          <a:solidFill>
            <a:srgbClr val="C9C9C9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426069" y="3012464"/>
            <a:ext cx="841566" cy="84156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03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01809" y="4104858"/>
            <a:ext cx="4208016" cy="612560"/>
          </a:xfrm>
          <a:prstGeom prst="rect">
            <a:avLst/>
          </a:prstGeom>
          <a:solidFill>
            <a:srgbClr val="FF5050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形势分析</a:t>
            </a:r>
            <a:endParaRPr lang="zh-CN" altLang="en-US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426069" y="3978118"/>
            <a:ext cx="841566" cy="841566"/>
          </a:xfrm>
          <a:prstGeom prst="ellipse">
            <a:avLst/>
          </a:prstGeom>
          <a:solidFill>
            <a:srgbClr val="FF5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04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01809" y="5070512"/>
            <a:ext cx="4208016" cy="612560"/>
          </a:xfrm>
          <a:prstGeom prst="rect">
            <a:avLst/>
          </a:prstGeom>
          <a:solidFill>
            <a:srgbClr val="BF9000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426069" y="4943772"/>
            <a:ext cx="841566" cy="84156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05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0818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7597" y="-300472"/>
            <a:ext cx="15197397" cy="726392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911455" y="2144130"/>
            <a:ext cx="1536256" cy="153625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32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65098" y="3557207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46545" y="3754219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24448" y="3343478"/>
            <a:ext cx="336907" cy="33690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74348" y="3680385"/>
            <a:ext cx="246357" cy="24635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1556" y="3331491"/>
            <a:ext cx="346155" cy="346155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3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477522" y="1133601"/>
            <a:ext cx="26633" cy="475843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506" y="1391055"/>
            <a:ext cx="954943" cy="95494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093634" y="1683860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人员在岗情况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139" y="1868527"/>
            <a:ext cx="954943" cy="954943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120267" y="2161332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人才招聘情况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442" y="2345999"/>
            <a:ext cx="954943" cy="954943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105570" y="2638804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员工考勤管理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97" y="2823470"/>
            <a:ext cx="954943" cy="954943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7123325" y="3116275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每月绩效考核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442" y="3330698"/>
            <a:ext cx="954943" cy="95494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7105570" y="3623503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年度绩效考核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320" y="3813307"/>
            <a:ext cx="954943" cy="954943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7114448" y="4106112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薪酬福利情况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442" y="4310545"/>
            <a:ext cx="954943" cy="954943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7105570" y="4603350"/>
            <a:ext cx="3542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93D6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其他</a:t>
            </a:r>
            <a:endParaRPr lang="zh-CN" altLang="en-US" dirty="0">
              <a:solidFill>
                <a:srgbClr val="D93D6B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57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50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5" grpId="0"/>
      <p:bldP spid="35" grpId="0"/>
      <p:bldP spid="37" grpId="0"/>
      <p:bldP spid="41" grpId="0"/>
      <p:bldP spid="43" grpId="0"/>
      <p:bldP spid="45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8544" y="21354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1141037" y="1717703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形势分析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427148" y="640935"/>
            <a:ext cx="10764852" cy="5571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终止 21"/>
          <p:cNvSpPr/>
          <p:nvPr/>
        </p:nvSpPr>
        <p:spPr>
          <a:xfrm>
            <a:off x="5006410" y="885092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580404" y="998120"/>
            <a:ext cx="215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人员在岗情况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89376" y="1807427"/>
            <a:ext cx="9032905" cy="4025069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739063" y="2751731"/>
            <a:ext cx="1982628" cy="19826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962251" y="2979044"/>
            <a:ext cx="1536256" cy="153625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数据分析</a:t>
            </a:r>
            <a:endParaRPr lang="zh-CN" altLang="en-US" sz="28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21718" y="2137224"/>
            <a:ext cx="67052" cy="63237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951257" y="2166956"/>
            <a:ext cx="476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请在此处添加描述性文字，或直接粘贴复制粘贴准备好的文字。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51167" y="2912770"/>
            <a:ext cx="67052" cy="63237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980706" y="2942502"/>
            <a:ext cx="476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请在此处添加描述性文字，或直接粘贴复制粘贴准备好的文字。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682" y="2853521"/>
            <a:ext cx="838306" cy="72747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29429">
            <a:off x="4729682" y="2089672"/>
            <a:ext cx="838306" cy="727476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5751167" y="3758571"/>
            <a:ext cx="67052" cy="63237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980706" y="3788303"/>
            <a:ext cx="476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请在此处添加描述性文字，或直接粘贴复制粘贴准备好的文字。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5275">
            <a:off x="4729682" y="3699322"/>
            <a:ext cx="838306" cy="727476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5751167" y="4553859"/>
            <a:ext cx="67052" cy="63237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980706" y="4583591"/>
            <a:ext cx="476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请在此处添加描述性文字，或直接粘贴复制粘贴准备好的文字。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15390">
            <a:off x="4729682" y="4494610"/>
            <a:ext cx="838306" cy="72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4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1" grpId="0" animBg="1"/>
      <p:bldP spid="22" grpId="0" animBg="1"/>
      <p:bldP spid="23" grpId="0"/>
      <p:bldP spid="27" grpId="0" animBg="1"/>
      <p:bldP spid="28" grpId="0" animBg="1"/>
      <p:bldP spid="29" grpId="0" animBg="1"/>
      <p:bldP spid="31" grpId="0" animBg="1"/>
      <p:bldP spid="32" grpId="0"/>
      <p:bldP spid="39" grpId="0" animBg="1"/>
      <p:bldP spid="40" grpId="0"/>
      <p:bldP spid="44" grpId="0" animBg="1"/>
      <p:bldP spid="45" grpId="0"/>
      <p:bldP spid="47" grpId="0" animBg="1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1141037" y="1717703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形势分析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427148" y="462242"/>
            <a:ext cx="10764852" cy="5571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终止 21"/>
          <p:cNvSpPr/>
          <p:nvPr/>
        </p:nvSpPr>
        <p:spPr>
          <a:xfrm>
            <a:off x="5006410" y="885092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580404" y="998120"/>
            <a:ext cx="215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人才招聘情况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rot="16200000">
            <a:off x="5787257" y="3379643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/>
        </p:nvSpPr>
        <p:spPr>
          <a:xfrm rot="16200000">
            <a:off x="5787255" y="1791887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右箭头 36"/>
          <p:cNvSpPr/>
          <p:nvPr/>
        </p:nvSpPr>
        <p:spPr>
          <a:xfrm>
            <a:off x="5513618" y="1878732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0800000">
            <a:off x="4899454" y="2686354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右箭头 40"/>
          <p:cNvSpPr/>
          <p:nvPr/>
        </p:nvSpPr>
        <p:spPr>
          <a:xfrm>
            <a:off x="5513615" y="3477368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/>
        </p:nvSpPr>
        <p:spPr>
          <a:xfrm rot="10800000">
            <a:off x="4899454" y="4270530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9"/>
          <p:cNvSpPr txBox="1"/>
          <p:nvPr/>
        </p:nvSpPr>
        <p:spPr>
          <a:xfrm>
            <a:off x="5822094" y="2258052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TextBox 11"/>
          <p:cNvSpPr txBox="1"/>
          <p:nvPr/>
        </p:nvSpPr>
        <p:spPr>
          <a:xfrm>
            <a:off x="5513618" y="3050142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53" name="TextBox 12"/>
          <p:cNvSpPr txBox="1"/>
          <p:nvPr/>
        </p:nvSpPr>
        <p:spPr>
          <a:xfrm>
            <a:off x="5822094" y="3842230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54" name="TextBox 13"/>
          <p:cNvSpPr txBox="1"/>
          <p:nvPr/>
        </p:nvSpPr>
        <p:spPr>
          <a:xfrm>
            <a:off x="5513618" y="4634318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68467" y="1924732"/>
            <a:ext cx="3614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ED7D3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r>
              <a:rPr lang="zh-CN" altLang="en-US" sz="1600" dirty="0">
                <a:solidFill>
                  <a:srgbClr val="ED7D3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</a:p>
          <a:p>
            <a:endParaRPr lang="zh-CN" altLang="en-US" sz="1600" dirty="0">
              <a:solidFill>
                <a:srgbClr val="ED7D3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493649" y="2721068"/>
            <a:ext cx="3614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B9BD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</a:t>
            </a:r>
            <a:r>
              <a:rPr lang="zh-CN" altLang="en-US" sz="1600" dirty="0" smtClean="0">
                <a:solidFill>
                  <a:srgbClr val="5B9BD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1600" dirty="0">
                <a:solidFill>
                  <a:srgbClr val="5B9BD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</a:p>
          <a:p>
            <a:endParaRPr lang="zh-CN" altLang="en-US" sz="1600" dirty="0">
              <a:solidFill>
                <a:srgbClr val="5B9BD5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368467" y="3478442"/>
            <a:ext cx="3614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0AD4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r>
              <a:rPr lang="zh-CN" altLang="en-US" sz="1600" dirty="0">
                <a:solidFill>
                  <a:srgbClr val="70AD4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</a:p>
          <a:p>
            <a:endParaRPr lang="zh-CN" altLang="en-US" sz="1600" dirty="0">
              <a:solidFill>
                <a:srgbClr val="70AD47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427147" y="4443686"/>
            <a:ext cx="3614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A5A5A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  <a:r>
              <a:rPr lang="zh-CN" altLang="en-US" sz="1600" dirty="0">
                <a:solidFill>
                  <a:srgbClr val="A5A5A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请在此处输入描述性文字，或直接复制粘贴准备好的文字。</a:t>
            </a:r>
          </a:p>
          <a:p>
            <a:endParaRPr lang="zh-CN" altLang="en-US" sz="1600" dirty="0">
              <a:solidFill>
                <a:srgbClr val="A5A5A5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292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1" grpId="0" animBg="1"/>
      <p:bldP spid="22" grpId="0" animBg="1"/>
      <p:bldP spid="23" grpId="0"/>
      <p:bldP spid="35" grpId="0" animBg="1"/>
      <p:bldP spid="36" grpId="0" animBg="1"/>
      <p:bldP spid="37" grpId="0" animBg="1"/>
      <p:bldP spid="38" grpId="0" animBg="1"/>
      <p:bldP spid="41" grpId="0" animBg="1"/>
      <p:bldP spid="50" grpId="0" animBg="1"/>
      <p:bldP spid="51" grpId="0"/>
      <p:bldP spid="52" grpId="0"/>
      <p:bldP spid="53" grpId="0"/>
      <p:bldP spid="54" grpId="0"/>
      <p:bldP spid="3" grpId="0"/>
      <p:bldP spid="55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1134204" y="1713384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3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099617" y="2771840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 rot="1800000">
            <a:off x="6792183" y="2375101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 rot="1800000">
            <a:off x="5874382" y="3964778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7"/>
          <p:cNvSpPr>
            <a:spLocks/>
          </p:cNvSpPr>
          <p:nvPr/>
        </p:nvSpPr>
        <p:spPr bwMode="auto">
          <a:xfrm rot="1800000">
            <a:off x="5685093" y="2397474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8"/>
          <p:cNvSpPr>
            <a:spLocks/>
          </p:cNvSpPr>
          <p:nvPr/>
        </p:nvSpPr>
        <p:spPr bwMode="auto">
          <a:xfrm rot="1800000">
            <a:off x="6573307" y="4330326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9"/>
          <p:cNvSpPr>
            <a:spLocks/>
          </p:cNvSpPr>
          <p:nvPr/>
        </p:nvSpPr>
        <p:spPr bwMode="auto">
          <a:xfrm rot="1800000">
            <a:off x="5069541" y="3460816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0"/>
          <p:cNvSpPr>
            <a:spLocks/>
          </p:cNvSpPr>
          <p:nvPr/>
        </p:nvSpPr>
        <p:spPr bwMode="auto">
          <a:xfrm rot="1800000">
            <a:off x="7186587" y="3268296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8"/>
          <p:cNvSpPr txBox="1"/>
          <p:nvPr/>
        </p:nvSpPr>
        <p:spPr>
          <a:xfrm>
            <a:off x="6894733" y="3418672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47" name="TextBox 49"/>
          <p:cNvSpPr txBox="1"/>
          <p:nvPr/>
        </p:nvSpPr>
        <p:spPr>
          <a:xfrm>
            <a:off x="7087838" y="3816130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48" name="TextBox 50"/>
          <p:cNvSpPr txBox="1"/>
          <p:nvPr/>
        </p:nvSpPr>
        <p:spPr>
          <a:xfrm>
            <a:off x="6892249" y="4154898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49" name="TextBox 51"/>
          <p:cNvSpPr txBox="1"/>
          <p:nvPr/>
        </p:nvSpPr>
        <p:spPr>
          <a:xfrm>
            <a:off x="6471517" y="4156224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8" name="TextBox 52"/>
          <p:cNvSpPr txBox="1"/>
          <p:nvPr/>
        </p:nvSpPr>
        <p:spPr>
          <a:xfrm>
            <a:off x="6269407" y="3777812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9" name="TextBox 53"/>
          <p:cNvSpPr txBox="1"/>
          <p:nvPr/>
        </p:nvSpPr>
        <p:spPr>
          <a:xfrm>
            <a:off x="6460129" y="3447472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60" name="KSO_Shape"/>
          <p:cNvSpPr>
            <a:spLocks/>
          </p:cNvSpPr>
          <p:nvPr/>
        </p:nvSpPr>
        <p:spPr bwMode="auto">
          <a:xfrm>
            <a:off x="7127905" y="2705955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7766409" y="3678115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2" name="KSO_Shape"/>
          <p:cNvSpPr>
            <a:spLocks/>
          </p:cNvSpPr>
          <p:nvPr/>
        </p:nvSpPr>
        <p:spPr bwMode="auto">
          <a:xfrm>
            <a:off x="6039578" y="266613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3" name="TextBox 28"/>
          <p:cNvSpPr txBox="1"/>
          <p:nvPr/>
        </p:nvSpPr>
        <p:spPr>
          <a:xfrm>
            <a:off x="8099617" y="2494426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添加标题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635035" y="3928961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5" name="TextBox 59"/>
          <p:cNvSpPr txBox="1"/>
          <p:nvPr/>
        </p:nvSpPr>
        <p:spPr>
          <a:xfrm>
            <a:off x="8077531" y="3651546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</a:rPr>
              <a:t>添加标题</a:t>
            </a:r>
          </a:p>
        </p:txBody>
      </p:sp>
      <p:sp>
        <p:nvSpPr>
          <p:cNvPr id="6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099617" y="5059031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7" name="TextBox 61"/>
          <p:cNvSpPr txBox="1"/>
          <p:nvPr/>
        </p:nvSpPr>
        <p:spPr>
          <a:xfrm>
            <a:off x="7508752" y="4790306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</a:rPr>
              <a:t>添加标题</a:t>
            </a:r>
          </a:p>
        </p:txBody>
      </p:sp>
      <p:sp>
        <p:nvSpPr>
          <p:cNvPr id="6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3310060" y="2771840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9" name="TextBox 63"/>
          <p:cNvSpPr txBox="1"/>
          <p:nvPr/>
        </p:nvSpPr>
        <p:spPr>
          <a:xfrm>
            <a:off x="3962774" y="2494426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添加标题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730379" y="3928961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71" name="TextBox 65"/>
          <p:cNvSpPr txBox="1"/>
          <p:nvPr/>
        </p:nvSpPr>
        <p:spPr>
          <a:xfrm>
            <a:off x="3383093" y="3651547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添加标题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3310060" y="5059031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73" name="TextBox 67"/>
          <p:cNvSpPr txBox="1"/>
          <p:nvPr/>
        </p:nvSpPr>
        <p:spPr>
          <a:xfrm>
            <a:off x="3962774" y="4781617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</a:rPr>
              <a:t>添加标题</a:t>
            </a:r>
          </a:p>
        </p:txBody>
      </p:sp>
      <p:sp>
        <p:nvSpPr>
          <p:cNvPr id="74" name="KSO_Shape"/>
          <p:cNvSpPr/>
          <p:nvPr/>
        </p:nvSpPr>
        <p:spPr>
          <a:xfrm>
            <a:off x="7188363" y="4723096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6057680" y="4721658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6" name="KSO_Shape"/>
          <p:cNvSpPr>
            <a:spLocks/>
          </p:cNvSpPr>
          <p:nvPr/>
        </p:nvSpPr>
        <p:spPr bwMode="auto">
          <a:xfrm>
            <a:off x="5378752" y="3610149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7" name="流程图: 终止 76"/>
          <p:cNvSpPr/>
          <p:nvPr/>
        </p:nvSpPr>
        <p:spPr>
          <a:xfrm>
            <a:off x="5225443" y="868385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5799437" y="981413"/>
            <a:ext cx="215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员工考勤管理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510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500"/>
                            </p:stCondLst>
                            <p:childTnLst>
                              <p:par>
                                <p:cTn id="1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4500"/>
                            </p:stCondLst>
                            <p:childTnLst>
                              <p:par>
                                <p:cTn id="2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34" grpId="0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58" grpId="0"/>
      <p:bldP spid="59" grpId="0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1141036" y="1704281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77" name="流程图: 终止 76"/>
          <p:cNvSpPr/>
          <p:nvPr/>
        </p:nvSpPr>
        <p:spPr>
          <a:xfrm>
            <a:off x="5225443" y="868385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5799437" y="981413"/>
            <a:ext cx="215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每月绩效考核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0" name="Freeform 12"/>
          <p:cNvSpPr>
            <a:spLocks/>
          </p:cNvSpPr>
          <p:nvPr/>
        </p:nvSpPr>
        <p:spPr bwMode="auto">
          <a:xfrm>
            <a:off x="6949548" y="3855899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1" name="Freeform 13"/>
          <p:cNvSpPr>
            <a:spLocks/>
          </p:cNvSpPr>
          <p:nvPr/>
        </p:nvSpPr>
        <p:spPr bwMode="auto">
          <a:xfrm>
            <a:off x="5443151" y="3855899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4"/>
          <p:cNvSpPr>
            <a:spLocks/>
          </p:cNvSpPr>
          <p:nvPr/>
        </p:nvSpPr>
        <p:spPr bwMode="auto">
          <a:xfrm>
            <a:off x="6949548" y="2349191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5"/>
          <p:cNvSpPr>
            <a:spLocks/>
          </p:cNvSpPr>
          <p:nvPr/>
        </p:nvSpPr>
        <p:spPr bwMode="auto">
          <a:xfrm>
            <a:off x="5443151" y="2349191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6"/>
          <p:cNvSpPr>
            <a:spLocks/>
          </p:cNvSpPr>
          <p:nvPr/>
        </p:nvSpPr>
        <p:spPr bwMode="auto">
          <a:xfrm>
            <a:off x="6520055" y="3426095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Freeform 17"/>
          <p:cNvSpPr>
            <a:spLocks/>
          </p:cNvSpPr>
          <p:nvPr/>
        </p:nvSpPr>
        <p:spPr bwMode="auto">
          <a:xfrm>
            <a:off x="6949547" y="3426095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8"/>
          <p:cNvSpPr>
            <a:spLocks/>
          </p:cNvSpPr>
          <p:nvPr/>
        </p:nvSpPr>
        <p:spPr bwMode="auto">
          <a:xfrm>
            <a:off x="6520055" y="3855899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9"/>
          <p:cNvSpPr>
            <a:spLocks/>
          </p:cNvSpPr>
          <p:nvPr/>
        </p:nvSpPr>
        <p:spPr bwMode="auto">
          <a:xfrm>
            <a:off x="6949547" y="3855899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6681247" y="3518843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002634" y="3518843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681246" y="3873135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002634" y="3873136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14"/>
          <p:cNvSpPr txBox="1"/>
          <p:nvPr/>
        </p:nvSpPr>
        <p:spPr>
          <a:xfrm>
            <a:off x="3088652" y="2666976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84" name="TextBox 15"/>
          <p:cNvSpPr txBox="1"/>
          <p:nvPr/>
        </p:nvSpPr>
        <p:spPr>
          <a:xfrm>
            <a:off x="5702725" y="2666976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16"/>
          <p:cNvSpPr txBox="1"/>
          <p:nvPr/>
        </p:nvSpPr>
        <p:spPr>
          <a:xfrm>
            <a:off x="7224791" y="2666976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6" name="TextBox 17"/>
          <p:cNvSpPr txBox="1"/>
          <p:nvPr/>
        </p:nvSpPr>
        <p:spPr>
          <a:xfrm>
            <a:off x="5713840" y="4175231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7" name="TextBox 18"/>
          <p:cNvSpPr txBox="1"/>
          <p:nvPr/>
        </p:nvSpPr>
        <p:spPr>
          <a:xfrm>
            <a:off x="7224791" y="4175231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8" name="TextBox 19"/>
          <p:cNvSpPr txBox="1"/>
          <p:nvPr/>
        </p:nvSpPr>
        <p:spPr>
          <a:xfrm>
            <a:off x="8633194" y="2666976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89" name="TextBox 20"/>
          <p:cNvSpPr txBox="1"/>
          <p:nvPr/>
        </p:nvSpPr>
        <p:spPr>
          <a:xfrm>
            <a:off x="3154586" y="4267564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0" name="TextBox 21"/>
          <p:cNvSpPr txBox="1"/>
          <p:nvPr/>
        </p:nvSpPr>
        <p:spPr>
          <a:xfrm>
            <a:off x="8633194" y="4267564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86621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77" grpId="0" animBg="1"/>
      <p:bldP spid="78" grpId="0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830" y="0"/>
            <a:ext cx="142714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7478"/>
            <a:ext cx="1427148" cy="1435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371" y="500734"/>
            <a:ext cx="11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LOGO</a:t>
            </a:r>
            <a:endParaRPr lang="zh-CN" altLang="en-US" sz="28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" y="1444239"/>
            <a:ext cx="1427148" cy="81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" y="1650109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人事工作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>
            <a:off x="1134204" y="1713384"/>
            <a:ext cx="307307" cy="264920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" y="2247541"/>
            <a:ext cx="1427148" cy="811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245341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行政工作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3042301"/>
            <a:ext cx="1427148" cy="811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" y="3248171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不足之处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" y="3819962"/>
            <a:ext cx="1427148" cy="811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" y="4025832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形式分析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" y="4640357"/>
            <a:ext cx="1427148" cy="811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" y="4846227"/>
            <a:ext cx="130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4" y="5512802"/>
            <a:ext cx="466220" cy="1192379"/>
          </a:xfrm>
          <a:prstGeom prst="rect">
            <a:avLst/>
          </a:prstGeom>
        </p:spPr>
      </p:pic>
      <p:sp>
        <p:nvSpPr>
          <p:cNvPr id="77" name="流程图: 终止 76"/>
          <p:cNvSpPr/>
          <p:nvPr/>
        </p:nvSpPr>
        <p:spPr>
          <a:xfrm>
            <a:off x="5225443" y="868385"/>
            <a:ext cx="3153398" cy="765017"/>
          </a:xfrm>
          <a:prstGeom prst="flowChartTermina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5799437" y="981413"/>
            <a:ext cx="215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年度绩效考核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529733" y="2516950"/>
            <a:ext cx="2027143" cy="2020491"/>
            <a:chOff x="1440917" y="1548121"/>
            <a:chExt cx="2027143" cy="2020491"/>
          </a:xfrm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00484" y="3913656"/>
            <a:ext cx="1640481" cy="1635098"/>
            <a:chOff x="3111668" y="2944827"/>
            <a:chExt cx="1640481" cy="1635098"/>
          </a:xfrm>
        </p:grpSpPr>
        <p:sp>
          <p:nvSpPr>
            <p:cNvPr id="44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46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43181" y="2879205"/>
            <a:ext cx="1300156" cy="1295980"/>
            <a:chOff x="4254365" y="1910376"/>
            <a:chExt cx="1300156" cy="1295980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58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484077" y="2178320"/>
            <a:ext cx="1073298" cy="1069851"/>
            <a:chOff x="3395261" y="1209491"/>
            <a:chExt cx="1073298" cy="1069851"/>
          </a:xfrm>
        </p:grpSpPr>
        <p:sp>
          <p:nvSpPr>
            <p:cNvPr id="60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62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TextBox 35"/>
          <p:cNvSpPr txBox="1"/>
          <p:nvPr/>
        </p:nvSpPr>
        <p:spPr>
          <a:xfrm>
            <a:off x="6778444" y="2330233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64" name="TextBox 36"/>
          <p:cNvSpPr txBox="1"/>
          <p:nvPr/>
        </p:nvSpPr>
        <p:spPr>
          <a:xfrm>
            <a:off x="7812944" y="3274252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65" name="TextBox 37"/>
          <p:cNvSpPr txBox="1"/>
          <p:nvPr/>
        </p:nvSpPr>
        <p:spPr>
          <a:xfrm>
            <a:off x="6993259" y="4573530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66" name="TextBox 38"/>
          <p:cNvSpPr txBox="1"/>
          <p:nvPr/>
        </p:nvSpPr>
        <p:spPr>
          <a:xfrm>
            <a:off x="2784049" y="4573530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790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77" grpId="0" animBg="1"/>
      <p:bldP spid="78" grpId="0"/>
      <p:bldP spid="63" grpId="0"/>
      <p:bldP spid="64" grpId="0"/>
      <p:bldP spid="65" grpId="0"/>
      <p:bldP spid="6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2493</Words>
  <PresentationFormat>宽屏</PresentationFormat>
  <Paragraphs>437</Paragraphs>
  <Slides>28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Kozuka Gothic Pr6N M</vt:lpstr>
      <vt:lpstr>Segoe UI Black</vt:lpstr>
      <vt:lpstr>方正兰亭纤黑简体</vt:lpstr>
      <vt:lpstr>华文中宋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dcterms:created xsi:type="dcterms:W3CDTF">2017-09-04T09:38:57Z</dcterms:created>
  <dcterms:modified xsi:type="dcterms:W3CDTF">2018-01-19T02:10:58Z</dcterms:modified>
</cp:coreProperties>
</file>