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1"/>
  </p:notesMasterIdLst>
  <p:handoutMasterIdLst>
    <p:handoutMasterId r:id="rId82"/>
  </p:handoutMasterIdLst>
  <p:sldIdLst>
    <p:sldId id="256" r:id="rId2"/>
    <p:sldId id="258" r:id="rId3"/>
    <p:sldId id="259" r:id="rId4"/>
    <p:sldId id="264" r:id="rId5"/>
    <p:sldId id="265" r:id="rId6"/>
    <p:sldId id="266" r:id="rId7"/>
    <p:sldId id="267" r:id="rId8"/>
    <p:sldId id="260" r:id="rId9"/>
    <p:sldId id="268" r:id="rId10"/>
    <p:sldId id="273" r:id="rId11"/>
    <p:sldId id="274" r:id="rId12"/>
    <p:sldId id="270" r:id="rId13"/>
    <p:sldId id="275" r:id="rId14"/>
    <p:sldId id="271" r:id="rId15"/>
    <p:sldId id="272" r:id="rId16"/>
    <p:sldId id="261" r:id="rId17"/>
    <p:sldId id="276" r:id="rId18"/>
    <p:sldId id="278" r:id="rId19"/>
    <p:sldId id="279" r:id="rId20"/>
    <p:sldId id="280" r:id="rId21"/>
    <p:sldId id="282" r:id="rId22"/>
    <p:sldId id="283" r:id="rId23"/>
    <p:sldId id="284" r:id="rId24"/>
    <p:sldId id="285" r:id="rId25"/>
    <p:sldId id="287" r:id="rId26"/>
    <p:sldId id="288" r:id="rId27"/>
    <p:sldId id="289" r:id="rId28"/>
    <p:sldId id="290" r:id="rId29"/>
    <p:sldId id="291" r:id="rId30"/>
    <p:sldId id="292" r:id="rId31"/>
    <p:sldId id="294" r:id="rId32"/>
    <p:sldId id="295" r:id="rId33"/>
    <p:sldId id="296" r:id="rId34"/>
    <p:sldId id="297" r:id="rId35"/>
    <p:sldId id="298" r:id="rId36"/>
    <p:sldId id="299" r:id="rId37"/>
    <p:sldId id="300" r:id="rId38"/>
    <p:sldId id="301" r:id="rId39"/>
    <p:sldId id="303" r:id="rId40"/>
    <p:sldId id="304" r:id="rId41"/>
    <p:sldId id="305" r:id="rId42"/>
    <p:sldId id="307" r:id="rId43"/>
    <p:sldId id="262" r:id="rId44"/>
    <p:sldId id="302" r:id="rId45"/>
    <p:sldId id="306" r:id="rId46"/>
    <p:sldId id="308" r:id="rId47"/>
    <p:sldId id="263"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8" r:id="rId74"/>
    <p:sldId id="334" r:id="rId75"/>
    <p:sldId id="335" r:id="rId76"/>
    <p:sldId id="336" r:id="rId77"/>
    <p:sldId id="337" r:id="rId78"/>
    <p:sldId id="339" r:id="rId79"/>
    <p:sldId id="340" r:id="rId80"/>
  </p:sldIdLst>
  <p:sldSz cx="12192000" cy="6858000"/>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1715"/>
    <a:srgbClr val="3E3531"/>
    <a:srgbClr val="FBFAF8"/>
    <a:srgbClr val="2E2825"/>
    <a:srgbClr val="FAFAF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95"/>
    <p:restoredTop sz="94236"/>
  </p:normalViewPr>
  <p:slideViewPr>
    <p:cSldViewPr snapToGrid="0" snapToObjects="1">
      <p:cViewPr>
        <p:scale>
          <a:sx n="54" d="100"/>
          <a:sy n="54" d="100"/>
        </p:scale>
        <p:origin x="-150" y="24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99" d="100"/>
          <a:sy n="99" d="100"/>
        </p:scale>
        <p:origin x="3632" y="1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F579E131-9586-0C48-B7CA-29FF18D573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80F09A50-AA54-FD4D-99A6-BDAA5AA0B41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4A0679-BDAB-0341-AF7D-564100BF1BF2}" type="datetimeFigureOut">
              <a:rPr kumimoji="1" lang="zh-CN" altLang="en-US" smtClean="0"/>
              <a:pPr/>
              <a:t>2018/4/8</a:t>
            </a:fld>
            <a:endParaRPr kumimoji="1" lang="zh-CN" altLang="en-US"/>
          </a:p>
        </p:txBody>
      </p:sp>
      <p:sp>
        <p:nvSpPr>
          <p:cNvPr id="4" name="页脚占位符 3">
            <a:extLst>
              <a:ext uri="{FF2B5EF4-FFF2-40B4-BE49-F238E27FC236}">
                <a16:creationId xmlns:a16="http://schemas.microsoft.com/office/drawing/2014/main" xmlns="" id="{FD122924-17C2-BF4E-9CA5-01A6779ADC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a:extLst>
              <a:ext uri="{FF2B5EF4-FFF2-40B4-BE49-F238E27FC236}">
                <a16:creationId xmlns:a16="http://schemas.microsoft.com/office/drawing/2014/main" xmlns="" id="{AFBD0A43-E05C-8B48-8824-F75C649661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3D9922-DD5F-F24A-AE9E-EB4A66F85165}" type="slidenum">
              <a:rPr kumimoji="1" lang="zh-CN" altLang="en-US" smtClean="0"/>
              <a:pPr/>
              <a:t>‹#›</a:t>
            </a:fld>
            <a:endParaRPr kumimoji="1" lang="zh-CN" altLang="en-US"/>
          </a:p>
        </p:txBody>
      </p:sp>
    </p:spTree>
    <p:extLst>
      <p:ext uri="{BB962C8B-B14F-4D97-AF65-F5344CB8AC3E}">
        <p14:creationId xmlns:p14="http://schemas.microsoft.com/office/powerpoint/2010/main" xmlns="" val="12598016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FCC47D-BAD7-0E48-B8CD-2921AA9AE813}" type="datetimeFigureOut">
              <a:rPr kumimoji="1" lang="zh-CN" altLang="en-US" smtClean="0"/>
              <a:pPr/>
              <a:t>2018/4/8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B249F3-0B03-E442-88E5-A7933485B84B}" type="slidenum">
              <a:rPr kumimoji="1" lang="zh-CN" altLang="en-US" smtClean="0"/>
              <a:pPr/>
              <a:t>‹#›</a:t>
            </a:fld>
            <a:endParaRPr kumimoji="1" lang="zh-CN" altLang="en-US"/>
          </a:p>
        </p:txBody>
      </p:sp>
    </p:spTree>
    <p:extLst>
      <p:ext uri="{BB962C8B-B14F-4D97-AF65-F5344CB8AC3E}">
        <p14:creationId xmlns:p14="http://schemas.microsoft.com/office/powerpoint/2010/main" xmlns="" val="185566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66B249F3-0B03-E442-88E5-A7933485B84B}" type="slidenum">
              <a:rPr kumimoji="1" lang="zh-CN" altLang="en-US" smtClean="0"/>
              <a:pPr/>
              <a:t>1</a:t>
            </a:fld>
            <a:endParaRPr kumimoji="1" lang="zh-CN" altLang="en-US"/>
          </a:p>
        </p:txBody>
      </p:sp>
    </p:spTree>
    <p:extLst>
      <p:ext uri="{BB962C8B-B14F-4D97-AF65-F5344CB8AC3E}">
        <p14:creationId xmlns:p14="http://schemas.microsoft.com/office/powerpoint/2010/main" xmlns="" val="2721810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10</a:t>
            </a:fld>
            <a:endParaRPr kumimoji="1" lang="zh-CN" altLang="en-US"/>
          </a:p>
        </p:txBody>
      </p:sp>
    </p:spTree>
    <p:extLst>
      <p:ext uri="{BB962C8B-B14F-4D97-AF65-F5344CB8AC3E}">
        <p14:creationId xmlns:p14="http://schemas.microsoft.com/office/powerpoint/2010/main" xmlns="" val="836512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11</a:t>
            </a:fld>
            <a:endParaRPr kumimoji="1" lang="zh-CN" altLang="en-US"/>
          </a:p>
        </p:txBody>
      </p:sp>
    </p:spTree>
    <p:extLst>
      <p:ext uri="{BB962C8B-B14F-4D97-AF65-F5344CB8AC3E}">
        <p14:creationId xmlns:p14="http://schemas.microsoft.com/office/powerpoint/2010/main" xmlns="" val="1593677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12</a:t>
            </a:fld>
            <a:endParaRPr kumimoji="1" lang="zh-CN" altLang="en-US"/>
          </a:p>
        </p:txBody>
      </p:sp>
    </p:spTree>
    <p:extLst>
      <p:ext uri="{BB962C8B-B14F-4D97-AF65-F5344CB8AC3E}">
        <p14:creationId xmlns:p14="http://schemas.microsoft.com/office/powerpoint/2010/main" xmlns="" val="1915325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13</a:t>
            </a:fld>
            <a:endParaRPr kumimoji="1" lang="zh-CN" altLang="en-US"/>
          </a:p>
        </p:txBody>
      </p:sp>
    </p:spTree>
    <p:extLst>
      <p:ext uri="{BB962C8B-B14F-4D97-AF65-F5344CB8AC3E}">
        <p14:creationId xmlns:p14="http://schemas.microsoft.com/office/powerpoint/2010/main" xmlns="" val="1282368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14</a:t>
            </a:fld>
            <a:endParaRPr kumimoji="1" lang="zh-CN" altLang="en-US"/>
          </a:p>
        </p:txBody>
      </p:sp>
    </p:spTree>
    <p:extLst>
      <p:ext uri="{BB962C8B-B14F-4D97-AF65-F5344CB8AC3E}">
        <p14:creationId xmlns:p14="http://schemas.microsoft.com/office/powerpoint/2010/main" xmlns="" val="4022533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15</a:t>
            </a:fld>
            <a:endParaRPr kumimoji="1" lang="zh-CN" altLang="en-US"/>
          </a:p>
        </p:txBody>
      </p:sp>
    </p:spTree>
    <p:extLst>
      <p:ext uri="{BB962C8B-B14F-4D97-AF65-F5344CB8AC3E}">
        <p14:creationId xmlns:p14="http://schemas.microsoft.com/office/powerpoint/2010/main" xmlns="" val="358815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16</a:t>
            </a:fld>
            <a:endParaRPr kumimoji="1" lang="zh-CN" altLang="en-US"/>
          </a:p>
        </p:txBody>
      </p:sp>
    </p:spTree>
    <p:extLst>
      <p:ext uri="{BB962C8B-B14F-4D97-AF65-F5344CB8AC3E}">
        <p14:creationId xmlns:p14="http://schemas.microsoft.com/office/powerpoint/2010/main" xmlns="" val="1937978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17</a:t>
            </a:fld>
            <a:endParaRPr kumimoji="1" lang="zh-CN" altLang="en-US"/>
          </a:p>
        </p:txBody>
      </p:sp>
    </p:spTree>
    <p:extLst>
      <p:ext uri="{BB962C8B-B14F-4D97-AF65-F5344CB8AC3E}">
        <p14:creationId xmlns:p14="http://schemas.microsoft.com/office/powerpoint/2010/main" xmlns="" val="363378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18</a:t>
            </a:fld>
            <a:endParaRPr kumimoji="1" lang="zh-CN" altLang="en-US"/>
          </a:p>
        </p:txBody>
      </p:sp>
    </p:spTree>
    <p:extLst>
      <p:ext uri="{BB962C8B-B14F-4D97-AF65-F5344CB8AC3E}">
        <p14:creationId xmlns:p14="http://schemas.microsoft.com/office/powerpoint/2010/main" xmlns="" val="3528342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19</a:t>
            </a:fld>
            <a:endParaRPr kumimoji="1" lang="zh-CN" altLang="en-US"/>
          </a:p>
        </p:txBody>
      </p:sp>
    </p:spTree>
    <p:extLst>
      <p:ext uri="{BB962C8B-B14F-4D97-AF65-F5344CB8AC3E}">
        <p14:creationId xmlns:p14="http://schemas.microsoft.com/office/powerpoint/2010/main" xmlns="" val="2029320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a:t>
            </a:fld>
            <a:endParaRPr kumimoji="1" lang="zh-CN" altLang="en-US"/>
          </a:p>
        </p:txBody>
      </p:sp>
    </p:spTree>
    <p:extLst>
      <p:ext uri="{BB962C8B-B14F-4D97-AF65-F5344CB8AC3E}">
        <p14:creationId xmlns:p14="http://schemas.microsoft.com/office/powerpoint/2010/main" xmlns="" val="717472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20</a:t>
            </a:fld>
            <a:endParaRPr kumimoji="1" lang="zh-CN" altLang="en-US"/>
          </a:p>
        </p:txBody>
      </p:sp>
    </p:spTree>
    <p:extLst>
      <p:ext uri="{BB962C8B-B14F-4D97-AF65-F5344CB8AC3E}">
        <p14:creationId xmlns:p14="http://schemas.microsoft.com/office/powerpoint/2010/main" xmlns="" val="3825619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21</a:t>
            </a:fld>
            <a:endParaRPr kumimoji="1" lang="zh-CN" altLang="en-US"/>
          </a:p>
        </p:txBody>
      </p:sp>
    </p:spTree>
    <p:extLst>
      <p:ext uri="{BB962C8B-B14F-4D97-AF65-F5344CB8AC3E}">
        <p14:creationId xmlns:p14="http://schemas.microsoft.com/office/powerpoint/2010/main" xmlns="" val="1904148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22</a:t>
            </a:fld>
            <a:endParaRPr kumimoji="1" lang="zh-CN" altLang="en-US"/>
          </a:p>
        </p:txBody>
      </p:sp>
    </p:spTree>
    <p:extLst>
      <p:ext uri="{BB962C8B-B14F-4D97-AF65-F5344CB8AC3E}">
        <p14:creationId xmlns:p14="http://schemas.microsoft.com/office/powerpoint/2010/main" xmlns="" val="3257135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23</a:t>
            </a:fld>
            <a:endParaRPr kumimoji="1" lang="zh-CN" altLang="en-US"/>
          </a:p>
        </p:txBody>
      </p:sp>
    </p:spTree>
    <p:extLst>
      <p:ext uri="{BB962C8B-B14F-4D97-AF65-F5344CB8AC3E}">
        <p14:creationId xmlns:p14="http://schemas.microsoft.com/office/powerpoint/2010/main" xmlns="" val="877505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24</a:t>
            </a:fld>
            <a:endParaRPr kumimoji="1" lang="zh-CN" altLang="en-US"/>
          </a:p>
        </p:txBody>
      </p:sp>
    </p:spTree>
    <p:extLst>
      <p:ext uri="{BB962C8B-B14F-4D97-AF65-F5344CB8AC3E}">
        <p14:creationId xmlns:p14="http://schemas.microsoft.com/office/powerpoint/2010/main" xmlns="" val="2458193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25</a:t>
            </a:fld>
            <a:endParaRPr kumimoji="1" lang="zh-CN" altLang="en-US"/>
          </a:p>
        </p:txBody>
      </p:sp>
    </p:spTree>
    <p:extLst>
      <p:ext uri="{BB962C8B-B14F-4D97-AF65-F5344CB8AC3E}">
        <p14:creationId xmlns:p14="http://schemas.microsoft.com/office/powerpoint/2010/main" xmlns="" val="4218374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26</a:t>
            </a:fld>
            <a:endParaRPr kumimoji="1" lang="zh-CN" altLang="en-US"/>
          </a:p>
        </p:txBody>
      </p:sp>
    </p:spTree>
    <p:extLst>
      <p:ext uri="{BB962C8B-B14F-4D97-AF65-F5344CB8AC3E}">
        <p14:creationId xmlns:p14="http://schemas.microsoft.com/office/powerpoint/2010/main" xmlns="" val="2422090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27</a:t>
            </a:fld>
            <a:endParaRPr kumimoji="1" lang="zh-CN" altLang="en-US"/>
          </a:p>
        </p:txBody>
      </p:sp>
    </p:spTree>
    <p:extLst>
      <p:ext uri="{BB962C8B-B14F-4D97-AF65-F5344CB8AC3E}">
        <p14:creationId xmlns:p14="http://schemas.microsoft.com/office/powerpoint/2010/main" xmlns="" val="3256339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28</a:t>
            </a:fld>
            <a:endParaRPr kumimoji="1" lang="zh-CN" altLang="en-US"/>
          </a:p>
        </p:txBody>
      </p:sp>
    </p:spTree>
    <p:extLst>
      <p:ext uri="{BB962C8B-B14F-4D97-AF65-F5344CB8AC3E}">
        <p14:creationId xmlns:p14="http://schemas.microsoft.com/office/powerpoint/2010/main" xmlns="" val="460804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29</a:t>
            </a:fld>
            <a:endParaRPr kumimoji="1" lang="zh-CN" altLang="en-US"/>
          </a:p>
        </p:txBody>
      </p:sp>
    </p:spTree>
    <p:extLst>
      <p:ext uri="{BB962C8B-B14F-4D97-AF65-F5344CB8AC3E}">
        <p14:creationId xmlns:p14="http://schemas.microsoft.com/office/powerpoint/2010/main" xmlns="" val="3770005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a:t>
            </a:fld>
            <a:endParaRPr kumimoji="1" lang="zh-CN" altLang="en-US"/>
          </a:p>
        </p:txBody>
      </p:sp>
    </p:spTree>
    <p:extLst>
      <p:ext uri="{BB962C8B-B14F-4D97-AF65-F5344CB8AC3E}">
        <p14:creationId xmlns:p14="http://schemas.microsoft.com/office/powerpoint/2010/main" xmlns="" val="1430226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30</a:t>
            </a:fld>
            <a:endParaRPr kumimoji="1" lang="zh-CN" altLang="en-US"/>
          </a:p>
        </p:txBody>
      </p:sp>
    </p:spTree>
    <p:extLst>
      <p:ext uri="{BB962C8B-B14F-4D97-AF65-F5344CB8AC3E}">
        <p14:creationId xmlns:p14="http://schemas.microsoft.com/office/powerpoint/2010/main" xmlns="" val="963607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31</a:t>
            </a:fld>
            <a:endParaRPr kumimoji="1" lang="zh-CN" altLang="en-US"/>
          </a:p>
        </p:txBody>
      </p:sp>
    </p:spTree>
    <p:extLst>
      <p:ext uri="{BB962C8B-B14F-4D97-AF65-F5344CB8AC3E}">
        <p14:creationId xmlns:p14="http://schemas.microsoft.com/office/powerpoint/2010/main" xmlns="" val="39965755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32</a:t>
            </a:fld>
            <a:endParaRPr kumimoji="1" lang="zh-CN" altLang="en-US"/>
          </a:p>
        </p:txBody>
      </p:sp>
    </p:spTree>
    <p:extLst>
      <p:ext uri="{BB962C8B-B14F-4D97-AF65-F5344CB8AC3E}">
        <p14:creationId xmlns:p14="http://schemas.microsoft.com/office/powerpoint/2010/main" xmlns="" val="2349358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33</a:t>
            </a:fld>
            <a:endParaRPr kumimoji="1" lang="zh-CN" altLang="en-US"/>
          </a:p>
        </p:txBody>
      </p:sp>
    </p:spTree>
    <p:extLst>
      <p:ext uri="{BB962C8B-B14F-4D97-AF65-F5344CB8AC3E}">
        <p14:creationId xmlns:p14="http://schemas.microsoft.com/office/powerpoint/2010/main" xmlns="" val="37137520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34</a:t>
            </a:fld>
            <a:endParaRPr kumimoji="1" lang="zh-CN" altLang="en-US"/>
          </a:p>
        </p:txBody>
      </p:sp>
    </p:spTree>
    <p:extLst>
      <p:ext uri="{BB962C8B-B14F-4D97-AF65-F5344CB8AC3E}">
        <p14:creationId xmlns:p14="http://schemas.microsoft.com/office/powerpoint/2010/main" xmlns="" val="39054046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35</a:t>
            </a:fld>
            <a:endParaRPr kumimoji="1" lang="zh-CN" altLang="en-US"/>
          </a:p>
        </p:txBody>
      </p:sp>
    </p:spTree>
    <p:extLst>
      <p:ext uri="{BB962C8B-B14F-4D97-AF65-F5344CB8AC3E}">
        <p14:creationId xmlns:p14="http://schemas.microsoft.com/office/powerpoint/2010/main" xmlns="" val="4906471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36</a:t>
            </a:fld>
            <a:endParaRPr kumimoji="1" lang="zh-CN" altLang="en-US"/>
          </a:p>
        </p:txBody>
      </p:sp>
    </p:spTree>
    <p:extLst>
      <p:ext uri="{BB962C8B-B14F-4D97-AF65-F5344CB8AC3E}">
        <p14:creationId xmlns:p14="http://schemas.microsoft.com/office/powerpoint/2010/main" xmlns="" val="10510069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37</a:t>
            </a:fld>
            <a:endParaRPr kumimoji="1" lang="zh-CN" altLang="en-US"/>
          </a:p>
        </p:txBody>
      </p:sp>
    </p:spTree>
    <p:extLst>
      <p:ext uri="{BB962C8B-B14F-4D97-AF65-F5344CB8AC3E}">
        <p14:creationId xmlns:p14="http://schemas.microsoft.com/office/powerpoint/2010/main" xmlns="" val="41149680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38</a:t>
            </a:fld>
            <a:endParaRPr kumimoji="1" lang="zh-CN" altLang="en-US"/>
          </a:p>
        </p:txBody>
      </p:sp>
    </p:spTree>
    <p:extLst>
      <p:ext uri="{BB962C8B-B14F-4D97-AF65-F5344CB8AC3E}">
        <p14:creationId xmlns:p14="http://schemas.microsoft.com/office/powerpoint/2010/main" xmlns="" val="9197695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39</a:t>
            </a:fld>
            <a:endParaRPr kumimoji="1" lang="zh-CN" altLang="en-US"/>
          </a:p>
        </p:txBody>
      </p:sp>
    </p:spTree>
    <p:extLst>
      <p:ext uri="{BB962C8B-B14F-4D97-AF65-F5344CB8AC3E}">
        <p14:creationId xmlns:p14="http://schemas.microsoft.com/office/powerpoint/2010/main" xmlns="" val="2071647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a:t>
            </a:fld>
            <a:endParaRPr kumimoji="1" lang="zh-CN" altLang="en-US"/>
          </a:p>
        </p:txBody>
      </p:sp>
    </p:spTree>
    <p:extLst>
      <p:ext uri="{BB962C8B-B14F-4D97-AF65-F5344CB8AC3E}">
        <p14:creationId xmlns:p14="http://schemas.microsoft.com/office/powerpoint/2010/main" xmlns="" val="30505680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40</a:t>
            </a:fld>
            <a:endParaRPr kumimoji="1" lang="zh-CN" altLang="en-US"/>
          </a:p>
        </p:txBody>
      </p:sp>
    </p:spTree>
    <p:extLst>
      <p:ext uri="{BB962C8B-B14F-4D97-AF65-F5344CB8AC3E}">
        <p14:creationId xmlns:p14="http://schemas.microsoft.com/office/powerpoint/2010/main" xmlns="" val="14162446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41</a:t>
            </a:fld>
            <a:endParaRPr kumimoji="1" lang="zh-CN" altLang="en-US"/>
          </a:p>
        </p:txBody>
      </p:sp>
    </p:spTree>
    <p:extLst>
      <p:ext uri="{BB962C8B-B14F-4D97-AF65-F5344CB8AC3E}">
        <p14:creationId xmlns:p14="http://schemas.microsoft.com/office/powerpoint/2010/main" xmlns="" val="1082943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42</a:t>
            </a:fld>
            <a:endParaRPr kumimoji="1" lang="zh-CN" altLang="en-US"/>
          </a:p>
        </p:txBody>
      </p:sp>
    </p:spTree>
    <p:extLst>
      <p:ext uri="{BB962C8B-B14F-4D97-AF65-F5344CB8AC3E}">
        <p14:creationId xmlns:p14="http://schemas.microsoft.com/office/powerpoint/2010/main" xmlns="" val="42068857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43</a:t>
            </a:fld>
            <a:endParaRPr kumimoji="1" lang="zh-CN" altLang="en-US"/>
          </a:p>
        </p:txBody>
      </p:sp>
    </p:spTree>
    <p:extLst>
      <p:ext uri="{BB962C8B-B14F-4D97-AF65-F5344CB8AC3E}">
        <p14:creationId xmlns:p14="http://schemas.microsoft.com/office/powerpoint/2010/main" xmlns="" val="15031258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44</a:t>
            </a:fld>
            <a:endParaRPr kumimoji="1" lang="zh-CN" altLang="en-US"/>
          </a:p>
        </p:txBody>
      </p:sp>
    </p:spTree>
    <p:extLst>
      <p:ext uri="{BB962C8B-B14F-4D97-AF65-F5344CB8AC3E}">
        <p14:creationId xmlns:p14="http://schemas.microsoft.com/office/powerpoint/2010/main" xmlns="" val="39465430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45</a:t>
            </a:fld>
            <a:endParaRPr kumimoji="1" lang="zh-CN" altLang="en-US"/>
          </a:p>
        </p:txBody>
      </p:sp>
    </p:spTree>
    <p:extLst>
      <p:ext uri="{BB962C8B-B14F-4D97-AF65-F5344CB8AC3E}">
        <p14:creationId xmlns:p14="http://schemas.microsoft.com/office/powerpoint/2010/main" xmlns="" val="1683906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46</a:t>
            </a:fld>
            <a:endParaRPr kumimoji="1" lang="zh-CN" altLang="en-US"/>
          </a:p>
        </p:txBody>
      </p:sp>
    </p:spTree>
    <p:extLst>
      <p:ext uri="{BB962C8B-B14F-4D97-AF65-F5344CB8AC3E}">
        <p14:creationId xmlns:p14="http://schemas.microsoft.com/office/powerpoint/2010/main" xmlns="" val="5740354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47</a:t>
            </a:fld>
            <a:endParaRPr kumimoji="1" lang="zh-CN" altLang="en-US"/>
          </a:p>
        </p:txBody>
      </p:sp>
    </p:spTree>
    <p:extLst>
      <p:ext uri="{BB962C8B-B14F-4D97-AF65-F5344CB8AC3E}">
        <p14:creationId xmlns:p14="http://schemas.microsoft.com/office/powerpoint/2010/main" xmlns="" val="21307244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48</a:t>
            </a:fld>
            <a:endParaRPr kumimoji="1" lang="zh-CN" altLang="en-US"/>
          </a:p>
        </p:txBody>
      </p:sp>
    </p:spTree>
    <p:extLst>
      <p:ext uri="{BB962C8B-B14F-4D97-AF65-F5344CB8AC3E}">
        <p14:creationId xmlns:p14="http://schemas.microsoft.com/office/powerpoint/2010/main" xmlns="" val="3877419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49</a:t>
            </a:fld>
            <a:endParaRPr kumimoji="1" lang="zh-CN" altLang="en-US"/>
          </a:p>
        </p:txBody>
      </p:sp>
    </p:spTree>
    <p:extLst>
      <p:ext uri="{BB962C8B-B14F-4D97-AF65-F5344CB8AC3E}">
        <p14:creationId xmlns:p14="http://schemas.microsoft.com/office/powerpoint/2010/main" xmlns="" val="1402975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a:t>
            </a:fld>
            <a:endParaRPr kumimoji="1" lang="zh-CN" altLang="en-US"/>
          </a:p>
        </p:txBody>
      </p:sp>
    </p:spTree>
    <p:extLst>
      <p:ext uri="{BB962C8B-B14F-4D97-AF65-F5344CB8AC3E}">
        <p14:creationId xmlns:p14="http://schemas.microsoft.com/office/powerpoint/2010/main" xmlns="" val="40592215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50</a:t>
            </a:fld>
            <a:endParaRPr kumimoji="1" lang="zh-CN" altLang="en-US"/>
          </a:p>
        </p:txBody>
      </p:sp>
    </p:spTree>
    <p:extLst>
      <p:ext uri="{BB962C8B-B14F-4D97-AF65-F5344CB8AC3E}">
        <p14:creationId xmlns:p14="http://schemas.microsoft.com/office/powerpoint/2010/main" xmlns="" val="621611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51</a:t>
            </a:fld>
            <a:endParaRPr kumimoji="1" lang="zh-CN" altLang="en-US"/>
          </a:p>
        </p:txBody>
      </p:sp>
    </p:spTree>
    <p:extLst>
      <p:ext uri="{BB962C8B-B14F-4D97-AF65-F5344CB8AC3E}">
        <p14:creationId xmlns:p14="http://schemas.microsoft.com/office/powerpoint/2010/main" xmlns="" val="11801675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52</a:t>
            </a:fld>
            <a:endParaRPr kumimoji="1" lang="zh-CN" altLang="en-US"/>
          </a:p>
        </p:txBody>
      </p:sp>
    </p:spTree>
    <p:extLst>
      <p:ext uri="{BB962C8B-B14F-4D97-AF65-F5344CB8AC3E}">
        <p14:creationId xmlns:p14="http://schemas.microsoft.com/office/powerpoint/2010/main" xmlns="" val="3005181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53</a:t>
            </a:fld>
            <a:endParaRPr kumimoji="1" lang="zh-CN" altLang="en-US"/>
          </a:p>
        </p:txBody>
      </p:sp>
    </p:spTree>
    <p:extLst>
      <p:ext uri="{BB962C8B-B14F-4D97-AF65-F5344CB8AC3E}">
        <p14:creationId xmlns:p14="http://schemas.microsoft.com/office/powerpoint/2010/main" xmlns="" val="8381225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54</a:t>
            </a:fld>
            <a:endParaRPr kumimoji="1" lang="zh-CN" altLang="en-US"/>
          </a:p>
        </p:txBody>
      </p:sp>
    </p:spTree>
    <p:extLst>
      <p:ext uri="{BB962C8B-B14F-4D97-AF65-F5344CB8AC3E}">
        <p14:creationId xmlns:p14="http://schemas.microsoft.com/office/powerpoint/2010/main" xmlns="" val="26466908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55</a:t>
            </a:fld>
            <a:endParaRPr kumimoji="1" lang="zh-CN" altLang="en-US"/>
          </a:p>
        </p:txBody>
      </p:sp>
    </p:spTree>
    <p:extLst>
      <p:ext uri="{BB962C8B-B14F-4D97-AF65-F5344CB8AC3E}">
        <p14:creationId xmlns:p14="http://schemas.microsoft.com/office/powerpoint/2010/main" xmlns="" val="33658007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56</a:t>
            </a:fld>
            <a:endParaRPr kumimoji="1" lang="zh-CN" altLang="en-US"/>
          </a:p>
        </p:txBody>
      </p:sp>
    </p:spTree>
    <p:extLst>
      <p:ext uri="{BB962C8B-B14F-4D97-AF65-F5344CB8AC3E}">
        <p14:creationId xmlns:p14="http://schemas.microsoft.com/office/powerpoint/2010/main" xmlns="" val="1117433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57</a:t>
            </a:fld>
            <a:endParaRPr kumimoji="1" lang="zh-CN" altLang="en-US"/>
          </a:p>
        </p:txBody>
      </p:sp>
    </p:spTree>
    <p:extLst>
      <p:ext uri="{BB962C8B-B14F-4D97-AF65-F5344CB8AC3E}">
        <p14:creationId xmlns:p14="http://schemas.microsoft.com/office/powerpoint/2010/main" xmlns="" val="41671055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58</a:t>
            </a:fld>
            <a:endParaRPr kumimoji="1" lang="zh-CN" altLang="en-US"/>
          </a:p>
        </p:txBody>
      </p:sp>
    </p:spTree>
    <p:extLst>
      <p:ext uri="{BB962C8B-B14F-4D97-AF65-F5344CB8AC3E}">
        <p14:creationId xmlns:p14="http://schemas.microsoft.com/office/powerpoint/2010/main" xmlns="" val="38489617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59</a:t>
            </a:fld>
            <a:endParaRPr kumimoji="1" lang="zh-CN" altLang="en-US"/>
          </a:p>
        </p:txBody>
      </p:sp>
    </p:spTree>
    <p:extLst>
      <p:ext uri="{BB962C8B-B14F-4D97-AF65-F5344CB8AC3E}">
        <p14:creationId xmlns:p14="http://schemas.microsoft.com/office/powerpoint/2010/main" xmlns="" val="2302164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a:t>
            </a:fld>
            <a:endParaRPr kumimoji="1" lang="zh-CN" altLang="en-US"/>
          </a:p>
        </p:txBody>
      </p:sp>
    </p:spTree>
    <p:extLst>
      <p:ext uri="{BB962C8B-B14F-4D97-AF65-F5344CB8AC3E}">
        <p14:creationId xmlns:p14="http://schemas.microsoft.com/office/powerpoint/2010/main" xmlns="" val="36327549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60</a:t>
            </a:fld>
            <a:endParaRPr kumimoji="1" lang="zh-CN" altLang="en-US"/>
          </a:p>
        </p:txBody>
      </p:sp>
    </p:spTree>
    <p:extLst>
      <p:ext uri="{BB962C8B-B14F-4D97-AF65-F5344CB8AC3E}">
        <p14:creationId xmlns:p14="http://schemas.microsoft.com/office/powerpoint/2010/main" xmlns="" val="36889801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61</a:t>
            </a:fld>
            <a:endParaRPr kumimoji="1" lang="zh-CN" altLang="en-US"/>
          </a:p>
        </p:txBody>
      </p:sp>
    </p:spTree>
    <p:extLst>
      <p:ext uri="{BB962C8B-B14F-4D97-AF65-F5344CB8AC3E}">
        <p14:creationId xmlns:p14="http://schemas.microsoft.com/office/powerpoint/2010/main" xmlns="" val="35045886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62</a:t>
            </a:fld>
            <a:endParaRPr kumimoji="1" lang="zh-CN" altLang="en-US"/>
          </a:p>
        </p:txBody>
      </p:sp>
    </p:spTree>
    <p:extLst>
      <p:ext uri="{BB962C8B-B14F-4D97-AF65-F5344CB8AC3E}">
        <p14:creationId xmlns:p14="http://schemas.microsoft.com/office/powerpoint/2010/main" xmlns="" val="38831046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63</a:t>
            </a:fld>
            <a:endParaRPr kumimoji="1" lang="zh-CN" altLang="en-US"/>
          </a:p>
        </p:txBody>
      </p:sp>
    </p:spTree>
    <p:extLst>
      <p:ext uri="{BB962C8B-B14F-4D97-AF65-F5344CB8AC3E}">
        <p14:creationId xmlns:p14="http://schemas.microsoft.com/office/powerpoint/2010/main" xmlns="" val="22333027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64</a:t>
            </a:fld>
            <a:endParaRPr kumimoji="1" lang="zh-CN" altLang="en-US"/>
          </a:p>
        </p:txBody>
      </p:sp>
    </p:spTree>
    <p:extLst>
      <p:ext uri="{BB962C8B-B14F-4D97-AF65-F5344CB8AC3E}">
        <p14:creationId xmlns:p14="http://schemas.microsoft.com/office/powerpoint/2010/main" xmlns="" val="35682302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65</a:t>
            </a:fld>
            <a:endParaRPr kumimoji="1" lang="zh-CN" altLang="en-US"/>
          </a:p>
        </p:txBody>
      </p:sp>
    </p:spTree>
    <p:extLst>
      <p:ext uri="{BB962C8B-B14F-4D97-AF65-F5344CB8AC3E}">
        <p14:creationId xmlns:p14="http://schemas.microsoft.com/office/powerpoint/2010/main" xmlns="" val="18927127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66</a:t>
            </a:fld>
            <a:endParaRPr kumimoji="1" lang="zh-CN" altLang="en-US"/>
          </a:p>
        </p:txBody>
      </p:sp>
    </p:spTree>
    <p:extLst>
      <p:ext uri="{BB962C8B-B14F-4D97-AF65-F5344CB8AC3E}">
        <p14:creationId xmlns:p14="http://schemas.microsoft.com/office/powerpoint/2010/main" xmlns="" val="24157696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67</a:t>
            </a:fld>
            <a:endParaRPr kumimoji="1" lang="zh-CN" altLang="en-US"/>
          </a:p>
        </p:txBody>
      </p:sp>
    </p:spTree>
    <p:extLst>
      <p:ext uri="{BB962C8B-B14F-4D97-AF65-F5344CB8AC3E}">
        <p14:creationId xmlns:p14="http://schemas.microsoft.com/office/powerpoint/2010/main" xmlns="" val="42125937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68</a:t>
            </a:fld>
            <a:endParaRPr kumimoji="1" lang="zh-CN" altLang="en-US"/>
          </a:p>
        </p:txBody>
      </p:sp>
    </p:spTree>
    <p:extLst>
      <p:ext uri="{BB962C8B-B14F-4D97-AF65-F5344CB8AC3E}">
        <p14:creationId xmlns:p14="http://schemas.microsoft.com/office/powerpoint/2010/main" xmlns="" val="12605442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69</a:t>
            </a:fld>
            <a:endParaRPr kumimoji="1" lang="zh-CN" altLang="en-US"/>
          </a:p>
        </p:txBody>
      </p:sp>
    </p:spTree>
    <p:extLst>
      <p:ext uri="{BB962C8B-B14F-4D97-AF65-F5344CB8AC3E}">
        <p14:creationId xmlns:p14="http://schemas.microsoft.com/office/powerpoint/2010/main" xmlns="" val="1339178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a:t>
            </a:fld>
            <a:endParaRPr kumimoji="1" lang="zh-CN" altLang="en-US"/>
          </a:p>
        </p:txBody>
      </p:sp>
    </p:spTree>
    <p:extLst>
      <p:ext uri="{BB962C8B-B14F-4D97-AF65-F5344CB8AC3E}">
        <p14:creationId xmlns:p14="http://schemas.microsoft.com/office/powerpoint/2010/main" xmlns="" val="36463040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70</a:t>
            </a:fld>
            <a:endParaRPr kumimoji="1" lang="zh-CN" altLang="en-US"/>
          </a:p>
        </p:txBody>
      </p:sp>
    </p:spTree>
    <p:extLst>
      <p:ext uri="{BB962C8B-B14F-4D97-AF65-F5344CB8AC3E}">
        <p14:creationId xmlns:p14="http://schemas.microsoft.com/office/powerpoint/2010/main" xmlns="" val="11488964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71</a:t>
            </a:fld>
            <a:endParaRPr kumimoji="1" lang="zh-CN" altLang="en-US"/>
          </a:p>
        </p:txBody>
      </p:sp>
    </p:spTree>
    <p:extLst>
      <p:ext uri="{BB962C8B-B14F-4D97-AF65-F5344CB8AC3E}">
        <p14:creationId xmlns:p14="http://schemas.microsoft.com/office/powerpoint/2010/main" xmlns="" val="37918243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72</a:t>
            </a:fld>
            <a:endParaRPr kumimoji="1" lang="zh-CN" altLang="en-US"/>
          </a:p>
        </p:txBody>
      </p:sp>
    </p:spTree>
    <p:extLst>
      <p:ext uri="{BB962C8B-B14F-4D97-AF65-F5344CB8AC3E}">
        <p14:creationId xmlns:p14="http://schemas.microsoft.com/office/powerpoint/2010/main" xmlns="" val="14233786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73</a:t>
            </a:fld>
            <a:endParaRPr kumimoji="1" lang="zh-CN" altLang="en-US"/>
          </a:p>
        </p:txBody>
      </p:sp>
    </p:spTree>
    <p:extLst>
      <p:ext uri="{BB962C8B-B14F-4D97-AF65-F5344CB8AC3E}">
        <p14:creationId xmlns:p14="http://schemas.microsoft.com/office/powerpoint/2010/main" xmlns="" val="6051026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74</a:t>
            </a:fld>
            <a:endParaRPr kumimoji="1" lang="zh-CN" altLang="en-US"/>
          </a:p>
        </p:txBody>
      </p:sp>
    </p:spTree>
    <p:extLst>
      <p:ext uri="{BB962C8B-B14F-4D97-AF65-F5344CB8AC3E}">
        <p14:creationId xmlns:p14="http://schemas.microsoft.com/office/powerpoint/2010/main" xmlns="" val="1288069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75</a:t>
            </a:fld>
            <a:endParaRPr kumimoji="1" lang="zh-CN" altLang="en-US"/>
          </a:p>
        </p:txBody>
      </p:sp>
    </p:spTree>
    <p:extLst>
      <p:ext uri="{BB962C8B-B14F-4D97-AF65-F5344CB8AC3E}">
        <p14:creationId xmlns:p14="http://schemas.microsoft.com/office/powerpoint/2010/main" xmlns="" val="16560991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76</a:t>
            </a:fld>
            <a:endParaRPr kumimoji="1" lang="zh-CN" altLang="en-US"/>
          </a:p>
        </p:txBody>
      </p:sp>
    </p:spTree>
    <p:extLst>
      <p:ext uri="{BB962C8B-B14F-4D97-AF65-F5344CB8AC3E}">
        <p14:creationId xmlns:p14="http://schemas.microsoft.com/office/powerpoint/2010/main" xmlns="" val="1423575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77</a:t>
            </a:fld>
            <a:endParaRPr kumimoji="1" lang="zh-CN" altLang="en-US"/>
          </a:p>
        </p:txBody>
      </p:sp>
    </p:spTree>
    <p:extLst>
      <p:ext uri="{BB962C8B-B14F-4D97-AF65-F5344CB8AC3E}">
        <p14:creationId xmlns:p14="http://schemas.microsoft.com/office/powerpoint/2010/main" xmlns="" val="232297550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78</a:t>
            </a:fld>
            <a:endParaRPr kumimoji="1" lang="zh-CN" altLang="en-US"/>
          </a:p>
        </p:txBody>
      </p:sp>
    </p:spTree>
    <p:extLst>
      <p:ext uri="{BB962C8B-B14F-4D97-AF65-F5344CB8AC3E}">
        <p14:creationId xmlns:p14="http://schemas.microsoft.com/office/powerpoint/2010/main" xmlns="" val="36584587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79</a:t>
            </a:fld>
            <a:endParaRPr kumimoji="1" lang="zh-CN" altLang="en-US"/>
          </a:p>
        </p:txBody>
      </p:sp>
    </p:spTree>
    <p:extLst>
      <p:ext uri="{BB962C8B-B14F-4D97-AF65-F5344CB8AC3E}">
        <p14:creationId xmlns:p14="http://schemas.microsoft.com/office/powerpoint/2010/main" xmlns="" val="399755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8</a:t>
            </a:fld>
            <a:endParaRPr kumimoji="1" lang="zh-CN" altLang="en-US"/>
          </a:p>
        </p:txBody>
      </p:sp>
    </p:spTree>
    <p:extLst>
      <p:ext uri="{BB962C8B-B14F-4D97-AF65-F5344CB8AC3E}">
        <p14:creationId xmlns:p14="http://schemas.microsoft.com/office/powerpoint/2010/main" xmlns="" val="1039353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B249F3-0B03-E442-88E5-A7933485B84B}" type="slidenum">
              <a:rPr kumimoji="1" lang="zh-CN" altLang="en-US" smtClean="0"/>
              <a:pPr/>
              <a:t>9</a:t>
            </a:fld>
            <a:endParaRPr kumimoji="1" lang="zh-CN" altLang="en-US"/>
          </a:p>
        </p:txBody>
      </p:sp>
    </p:spTree>
    <p:extLst>
      <p:ext uri="{BB962C8B-B14F-4D97-AF65-F5344CB8AC3E}">
        <p14:creationId xmlns:p14="http://schemas.microsoft.com/office/powerpoint/2010/main" xmlns="" val="2231714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8825ABD2-4B63-3D4E-B6C2-F7683D811465}"/>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7" name="图片 6">
            <a:extLst>
              <a:ext uri="{FF2B5EF4-FFF2-40B4-BE49-F238E27FC236}">
                <a16:creationId xmlns:a16="http://schemas.microsoft.com/office/drawing/2014/main" xmlns="" id="{5077701B-E2B6-E74A-8356-8228A25377A4}"/>
              </a:ext>
            </a:extLst>
          </p:cNvPr>
          <p:cNvPicPr>
            <a:picLocks noChangeAspect="1"/>
          </p:cNvPicPr>
          <p:nvPr userDrawn="1"/>
        </p:nvPicPr>
        <p:blipFill>
          <a:blip r:embed="rId3"/>
          <a:stretch>
            <a:fillRect/>
          </a:stretch>
        </p:blipFill>
        <p:spPr>
          <a:xfrm>
            <a:off x="6815805" y="3237108"/>
            <a:ext cx="5359400" cy="3987800"/>
          </a:xfrm>
          <a:prstGeom prst="rect">
            <a:avLst/>
          </a:prstGeom>
        </p:spPr>
      </p:pic>
      <p:pic>
        <p:nvPicPr>
          <p:cNvPr id="9" name="图片 8">
            <a:extLst>
              <a:ext uri="{FF2B5EF4-FFF2-40B4-BE49-F238E27FC236}">
                <a16:creationId xmlns:a16="http://schemas.microsoft.com/office/drawing/2014/main" xmlns="" id="{2D9D8E6E-899E-D34E-8C95-1856173191DB}"/>
              </a:ext>
            </a:extLst>
          </p:cNvPr>
          <p:cNvPicPr>
            <a:picLocks noChangeAspect="1"/>
          </p:cNvPicPr>
          <p:nvPr userDrawn="1"/>
        </p:nvPicPr>
        <p:blipFill>
          <a:blip r:embed="rId4"/>
          <a:stretch>
            <a:fillRect/>
          </a:stretch>
        </p:blipFill>
        <p:spPr>
          <a:xfrm>
            <a:off x="-132331" y="3222170"/>
            <a:ext cx="5600700" cy="4178300"/>
          </a:xfrm>
          <a:prstGeom prst="rect">
            <a:avLst/>
          </a:prstGeom>
        </p:spPr>
      </p:pic>
    </p:spTree>
    <p:extLst>
      <p:ext uri="{BB962C8B-B14F-4D97-AF65-F5344CB8AC3E}">
        <p14:creationId xmlns:p14="http://schemas.microsoft.com/office/powerpoint/2010/main" xmlns="" val="1671512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CC4BB7-7ACC-2B4E-A7EA-F57562C88B42}"/>
              </a:ext>
            </a:extLst>
          </p:cNvPr>
          <p:cNvSpPr>
            <a:spLocks noGrp="1"/>
          </p:cNvSpPr>
          <p:nvPr>
            <p:ph type="title"/>
          </p:nvPr>
        </p:nvSpPr>
        <p:spPr/>
        <p:txBody>
          <a:bodyPr/>
          <a:lstStyle/>
          <a:p>
            <a:r>
              <a:rPr kumimoji="1" lang="zh-CN" altLang="en-US"/>
              <a:t>单击此处编辑母版标题样式</a:t>
            </a:r>
          </a:p>
        </p:txBody>
      </p:sp>
      <p:sp>
        <p:nvSpPr>
          <p:cNvPr id="3" name="竖排文本占位符 2">
            <a:extLst>
              <a:ext uri="{FF2B5EF4-FFF2-40B4-BE49-F238E27FC236}">
                <a16:creationId xmlns:a16="http://schemas.microsoft.com/office/drawing/2014/main" xmlns="" id="{D4B4B5CC-CD7C-8144-ACA0-F2A295F07DBE}"/>
              </a:ext>
            </a:extLst>
          </p:cNvPr>
          <p:cNvSpPr>
            <a:spLocks noGrp="1"/>
          </p:cNvSpPr>
          <p:nvPr>
            <p:ph type="body" orient="vert" idx="1"/>
          </p:nvPr>
        </p:nvSpPr>
        <p:spPr/>
        <p:txBody>
          <a:bodyPr vert="eaVert"/>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xmlns="" id="{CCB4F7E3-002A-4740-A2CE-0238E69D2195}"/>
              </a:ext>
            </a:extLst>
          </p:cNvPr>
          <p:cNvSpPr>
            <a:spLocks noGrp="1"/>
          </p:cNvSpPr>
          <p:nvPr>
            <p:ph type="dt" sz="half" idx="10"/>
          </p:nvPr>
        </p:nvSpPr>
        <p:spPr/>
        <p:txBody>
          <a:bodyPr/>
          <a:lstStyle/>
          <a:p>
            <a:fld id="{47718A24-6C25-7F44-94A4-9FFEF94AA7E2}" type="datetimeFigureOut">
              <a:rPr kumimoji="1" lang="zh-CN" altLang="en-US" smtClean="0"/>
              <a:pPr/>
              <a:t>2018/4/8</a:t>
            </a:fld>
            <a:endParaRPr kumimoji="1" lang="zh-CN" altLang="en-US"/>
          </a:p>
        </p:txBody>
      </p:sp>
      <p:sp>
        <p:nvSpPr>
          <p:cNvPr id="5" name="页脚占位符 4">
            <a:extLst>
              <a:ext uri="{FF2B5EF4-FFF2-40B4-BE49-F238E27FC236}">
                <a16:creationId xmlns:a16="http://schemas.microsoft.com/office/drawing/2014/main" xmlns="" id="{903AD350-4D13-6C45-B4EA-7CA7BE853A0C}"/>
              </a:ext>
            </a:extLst>
          </p:cNvPr>
          <p:cNvSpPr>
            <a:spLocks noGrp="1"/>
          </p:cNvSpPr>
          <p:nvPr>
            <p:ph type="ftr" sz="quarter" idx="11"/>
          </p:nvPr>
        </p:nvSpPr>
        <p:spPr/>
        <p:txBody>
          <a:bodyPr/>
          <a:lstStyle/>
          <a:p>
            <a:endParaRPr kumimoji="1" lang="zh-CN" altLang="en-US"/>
          </a:p>
        </p:txBody>
      </p:sp>
      <p:sp>
        <p:nvSpPr>
          <p:cNvPr id="6" name="幻灯片编号占位符 5">
            <a:extLst>
              <a:ext uri="{FF2B5EF4-FFF2-40B4-BE49-F238E27FC236}">
                <a16:creationId xmlns:a16="http://schemas.microsoft.com/office/drawing/2014/main" xmlns="" id="{31E29341-7B71-C746-8723-7036C0D1C600}"/>
              </a:ext>
            </a:extLst>
          </p:cNvPr>
          <p:cNvSpPr>
            <a:spLocks noGrp="1"/>
          </p:cNvSpPr>
          <p:nvPr>
            <p:ph type="sldNum" sz="quarter" idx="12"/>
          </p:nvPr>
        </p:nvSpPr>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977188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和文本">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7BFC0ACF-36BE-7846-B8DD-022C151D4D8C}"/>
              </a:ext>
            </a:extLst>
          </p:cNvPr>
          <p:cNvSpPr txBox="1"/>
          <p:nvPr userDrawn="1"/>
        </p:nvSpPr>
        <p:spPr>
          <a:xfrm>
            <a:off x="1652955" y="940778"/>
            <a:ext cx="9024281" cy="2953385"/>
          </a:xfrm>
          <a:prstGeom prst="rect">
            <a:avLst/>
          </a:prstGeom>
          <a:noFill/>
        </p:spPr>
        <p:txBody>
          <a:bodyPr wrap="square" rtlCol="0">
            <a:spAutoFit/>
          </a:bodyPr>
          <a:lstStyle/>
          <a:p>
            <a:pPr algn="ctr">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感谢您下载觅知网平台上提供的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在觅知网出售的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模板是免版税类（</a:t>
            </a:r>
            <a:r>
              <a:rPr lang="en-US" altLang="zh-CN" sz="1200" dirty="0">
                <a:solidFill>
                  <a:schemeClr val="bg1"/>
                </a:solidFill>
                <a:latin typeface="微软雅黑" panose="020B0503020204020204" pitchFamily="34" charset="-122"/>
                <a:ea typeface="微软雅黑" panose="020B0503020204020204" pitchFamily="34" charset="-122"/>
              </a:rPr>
              <a:t>RF</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Royalty-Free</a:t>
            </a:r>
            <a:r>
              <a:rPr lang="zh-CN" altLang="en-US" sz="1200" dirty="0">
                <a:solidFill>
                  <a:schemeClr val="bg1"/>
                </a:solidFill>
                <a:latin typeface="微软雅黑" panose="020B0503020204020204" pitchFamily="34" charset="-122"/>
                <a:ea typeface="微软雅黑" panose="020B0503020204020204" pitchFamily="34" charset="-122"/>
              </a:rPr>
              <a:t>）正版受</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和</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世界版权公约</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不得将觅知网的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8" name="文本框 7">
            <a:extLst>
              <a:ext uri="{FF2B5EF4-FFF2-40B4-BE49-F238E27FC236}">
                <a16:creationId xmlns:a16="http://schemas.microsoft.com/office/drawing/2014/main" xmlns="" id="{F3CFD3EB-C2F8-104E-B4C3-23E959C8F1A5}"/>
              </a:ext>
            </a:extLst>
          </p:cNvPr>
          <p:cNvSpPr txBox="1"/>
          <p:nvPr userDrawn="1"/>
        </p:nvSpPr>
        <p:spPr>
          <a:xfrm>
            <a:off x="1652955" y="477485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chemeClr val="bg1"/>
                </a:solidFill>
              </a:rPr>
              <a:t>更多精品</a:t>
            </a:r>
            <a:r>
              <a:rPr lang="en-US" altLang="zh-CN" b="1" dirty="0">
                <a:solidFill>
                  <a:schemeClr val="bg1"/>
                </a:solidFill>
              </a:rPr>
              <a:t>PPT</a:t>
            </a:r>
            <a:r>
              <a:rPr lang="zh-CN" altLang="en-US" b="1" dirty="0">
                <a:solidFill>
                  <a:schemeClr val="bg1"/>
                </a:solidFill>
              </a:rPr>
              <a:t>模板：</a:t>
            </a:r>
            <a:r>
              <a:rPr lang="en-US" altLang="zh-CN" b="1" dirty="0">
                <a:solidFill>
                  <a:schemeClr val="bg1"/>
                </a:solidFill>
              </a:rPr>
              <a:t>http://www.51miz.com/ppt/</a:t>
            </a:r>
          </a:p>
        </p:txBody>
      </p:sp>
      <p:sp>
        <p:nvSpPr>
          <p:cNvPr id="14" name="标题 1">
            <a:extLst>
              <a:ext uri="{FF2B5EF4-FFF2-40B4-BE49-F238E27FC236}">
                <a16:creationId xmlns:a16="http://schemas.microsoft.com/office/drawing/2014/main" xmlns="" id="{92CC4BB7-7ACC-2B4E-A7EA-F57562C88B42}"/>
              </a:ext>
            </a:extLst>
          </p:cNvPr>
          <p:cNvSpPr>
            <a:spLocks noGrp="1"/>
          </p:cNvSpPr>
          <p:nvPr>
            <p:ph type="title"/>
          </p:nvPr>
        </p:nvSpPr>
        <p:spPr>
          <a:xfrm>
            <a:off x="838200" y="365125"/>
            <a:ext cx="10515600" cy="1325563"/>
          </a:xfrm>
        </p:spPr>
        <p:txBody>
          <a:bodyPr/>
          <a:lstStyle/>
          <a:p>
            <a:r>
              <a:rPr kumimoji="1" lang="zh-CN" altLang="en-US"/>
              <a:t>单击此处编辑母版标题样式</a:t>
            </a:r>
          </a:p>
        </p:txBody>
      </p:sp>
      <p:sp>
        <p:nvSpPr>
          <p:cNvPr id="15" name="竖排文本占位符 2">
            <a:extLst>
              <a:ext uri="{FF2B5EF4-FFF2-40B4-BE49-F238E27FC236}">
                <a16:creationId xmlns:a16="http://schemas.microsoft.com/office/drawing/2014/main" xmlns="" id="{D4B4B5CC-CD7C-8144-ACA0-F2A295F07DBE}"/>
              </a:ext>
            </a:extLst>
          </p:cNvPr>
          <p:cNvSpPr>
            <a:spLocks noGrp="1"/>
          </p:cNvSpPr>
          <p:nvPr>
            <p:ph type="body" orient="vert" idx="1"/>
          </p:nvPr>
        </p:nvSpPr>
        <p:spPr>
          <a:xfrm>
            <a:off x="838200" y="1825625"/>
            <a:ext cx="10515600" cy="4351338"/>
          </a:xfrm>
        </p:spPr>
        <p:txBody>
          <a:bodyPr vert="eaVert"/>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16" name="日期占位符 3">
            <a:extLst>
              <a:ext uri="{FF2B5EF4-FFF2-40B4-BE49-F238E27FC236}">
                <a16:creationId xmlns:a16="http://schemas.microsoft.com/office/drawing/2014/main" xmlns="" id="{CCB4F7E3-002A-4740-A2CE-0238E69D2195}"/>
              </a:ext>
            </a:extLst>
          </p:cNvPr>
          <p:cNvSpPr>
            <a:spLocks noGrp="1"/>
          </p:cNvSpPr>
          <p:nvPr>
            <p:ph type="dt" sz="half" idx="10"/>
          </p:nvPr>
        </p:nvSpPr>
        <p:spPr>
          <a:xfrm>
            <a:off x="838200" y="6356350"/>
            <a:ext cx="2743200" cy="365125"/>
          </a:xfrm>
        </p:spPr>
        <p:txBody>
          <a:bodyPr/>
          <a:lstStyle/>
          <a:p>
            <a:fld id="{47718A24-6C25-7F44-94A4-9FFEF94AA7E2}" type="datetimeFigureOut">
              <a:rPr kumimoji="1" lang="zh-CN" altLang="en-US" smtClean="0"/>
              <a:pPr/>
              <a:t>2018/4/8</a:t>
            </a:fld>
            <a:endParaRPr kumimoji="1" lang="zh-CN" altLang="en-US"/>
          </a:p>
        </p:txBody>
      </p:sp>
      <p:sp>
        <p:nvSpPr>
          <p:cNvPr id="17" name="页脚占位符 4">
            <a:extLst>
              <a:ext uri="{FF2B5EF4-FFF2-40B4-BE49-F238E27FC236}">
                <a16:creationId xmlns:a16="http://schemas.microsoft.com/office/drawing/2014/main" xmlns="" id="{903AD350-4D13-6C45-B4EA-7CA7BE853A0C}"/>
              </a:ext>
            </a:extLst>
          </p:cNvPr>
          <p:cNvSpPr>
            <a:spLocks noGrp="1"/>
          </p:cNvSpPr>
          <p:nvPr>
            <p:ph type="ftr" sz="quarter" idx="11"/>
          </p:nvPr>
        </p:nvSpPr>
        <p:spPr>
          <a:xfrm>
            <a:off x="4038600" y="6356350"/>
            <a:ext cx="4114800" cy="365125"/>
          </a:xfrm>
        </p:spPr>
        <p:txBody>
          <a:bodyPr/>
          <a:lstStyle/>
          <a:p>
            <a:endParaRPr kumimoji="1" lang="zh-CN" altLang="en-US"/>
          </a:p>
        </p:txBody>
      </p:sp>
      <p:sp>
        <p:nvSpPr>
          <p:cNvPr id="18" name="幻灯片编号占位符 5">
            <a:extLst>
              <a:ext uri="{FF2B5EF4-FFF2-40B4-BE49-F238E27FC236}">
                <a16:creationId xmlns:a16="http://schemas.microsoft.com/office/drawing/2014/main" xmlns="" id="{31E29341-7B71-C746-8723-7036C0D1C600}"/>
              </a:ext>
            </a:extLst>
          </p:cNvPr>
          <p:cNvSpPr>
            <a:spLocks noGrp="1"/>
          </p:cNvSpPr>
          <p:nvPr>
            <p:ph type="sldNum" sz="quarter" idx="12"/>
          </p:nvPr>
        </p:nvSpPr>
        <p:spPr>
          <a:xfrm>
            <a:off x="8610600" y="6356350"/>
            <a:ext cx="2743200" cy="365125"/>
          </a:xfrm>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1996883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0647E0C-2B8B-DC4F-89AA-F7FF224B1FF4}"/>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8" name="图片 7">
            <a:extLst>
              <a:ext uri="{FF2B5EF4-FFF2-40B4-BE49-F238E27FC236}">
                <a16:creationId xmlns:a16="http://schemas.microsoft.com/office/drawing/2014/main" xmlns="" id="{1D844892-8A20-9F46-826E-037A361DB18B}"/>
              </a:ext>
            </a:extLst>
          </p:cNvPr>
          <p:cNvPicPr>
            <a:picLocks noChangeAspect="1"/>
          </p:cNvPicPr>
          <p:nvPr userDrawn="1"/>
        </p:nvPicPr>
        <p:blipFill>
          <a:blip r:embed="rId3"/>
          <a:stretch>
            <a:fillRect/>
          </a:stretch>
        </p:blipFill>
        <p:spPr>
          <a:xfrm>
            <a:off x="-217006" y="3429000"/>
            <a:ext cx="5359400" cy="3987800"/>
          </a:xfrm>
          <a:prstGeom prst="rect">
            <a:avLst/>
          </a:prstGeom>
        </p:spPr>
      </p:pic>
    </p:spTree>
    <p:extLst>
      <p:ext uri="{BB962C8B-B14F-4D97-AF65-F5344CB8AC3E}">
        <p14:creationId xmlns:p14="http://schemas.microsoft.com/office/powerpoint/2010/main" xmlns="" val="511555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DB2EAA06-BE13-DD42-A6BD-422D05F48F98}"/>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10" name="图片 9">
            <a:extLst>
              <a:ext uri="{FF2B5EF4-FFF2-40B4-BE49-F238E27FC236}">
                <a16:creationId xmlns:a16="http://schemas.microsoft.com/office/drawing/2014/main" xmlns="" id="{41AC67C0-B5BF-1348-BF4E-BDFF2DD1AB67}"/>
              </a:ext>
            </a:extLst>
          </p:cNvPr>
          <p:cNvPicPr>
            <a:picLocks noChangeAspect="1"/>
          </p:cNvPicPr>
          <p:nvPr userDrawn="1"/>
        </p:nvPicPr>
        <p:blipFill>
          <a:blip r:embed="rId3"/>
          <a:stretch>
            <a:fillRect/>
          </a:stretch>
        </p:blipFill>
        <p:spPr>
          <a:xfrm flipH="1">
            <a:off x="-69095" y="355364"/>
            <a:ext cx="5202731" cy="3871227"/>
          </a:xfrm>
          <a:prstGeom prst="rect">
            <a:avLst/>
          </a:prstGeom>
        </p:spPr>
      </p:pic>
      <p:pic>
        <p:nvPicPr>
          <p:cNvPr id="11" name="图片 10">
            <a:extLst>
              <a:ext uri="{FF2B5EF4-FFF2-40B4-BE49-F238E27FC236}">
                <a16:creationId xmlns:a16="http://schemas.microsoft.com/office/drawing/2014/main" xmlns="" id="{A565023A-2745-164F-AA5E-97A3181709CD}"/>
              </a:ext>
            </a:extLst>
          </p:cNvPr>
          <p:cNvPicPr>
            <a:picLocks noChangeAspect="1"/>
          </p:cNvPicPr>
          <p:nvPr userDrawn="1"/>
        </p:nvPicPr>
        <p:blipFill rotWithShape="1">
          <a:blip r:embed="rId4">
            <a:extLst>
              <a:ext uri="{BEBA8EAE-BF5A-486C-A8C5-ECC9F3942E4B}">
                <a14:imgProps xmlns:a14="http://schemas.microsoft.com/office/drawing/2010/main" xmlns="">
                  <a14:imgLayer r:embed="rId5">
                    <a14:imgEffect>
                      <a14:saturation sat="66000"/>
                    </a14:imgEffect>
                  </a14:imgLayer>
                </a14:imgProps>
              </a:ext>
            </a:extLst>
          </a:blip>
          <a:srcRect l="24095" t="1" r="-1028" b="34549"/>
          <a:stretch/>
        </p:blipFill>
        <p:spPr>
          <a:xfrm>
            <a:off x="-1447" y="1996751"/>
            <a:ext cx="6502673" cy="3247053"/>
          </a:xfrm>
          <a:prstGeom prst="rect">
            <a:avLst/>
          </a:prstGeom>
        </p:spPr>
      </p:pic>
      <p:pic>
        <p:nvPicPr>
          <p:cNvPr id="12" name="图片 11">
            <a:extLst>
              <a:ext uri="{FF2B5EF4-FFF2-40B4-BE49-F238E27FC236}">
                <a16:creationId xmlns:a16="http://schemas.microsoft.com/office/drawing/2014/main" xmlns="" id="{D8F47D11-A84D-E14D-8B7C-48EC36902A47}"/>
              </a:ext>
            </a:extLst>
          </p:cNvPr>
          <p:cNvPicPr>
            <a:picLocks noChangeAspect="1"/>
          </p:cNvPicPr>
          <p:nvPr userDrawn="1"/>
        </p:nvPicPr>
        <p:blipFill rotWithShape="1">
          <a:blip r:embed="rId6"/>
          <a:srcRect l="7136" t="1323" r="-838" b="11365"/>
          <a:stretch/>
        </p:blipFill>
        <p:spPr>
          <a:xfrm>
            <a:off x="0" y="4440596"/>
            <a:ext cx="10207691" cy="2131066"/>
          </a:xfrm>
          <a:prstGeom prst="rect">
            <a:avLst/>
          </a:prstGeom>
        </p:spPr>
      </p:pic>
    </p:spTree>
    <p:extLst>
      <p:ext uri="{BB962C8B-B14F-4D97-AF65-F5344CB8AC3E}">
        <p14:creationId xmlns:p14="http://schemas.microsoft.com/office/powerpoint/2010/main" xmlns="" val="2474674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6467F808-E55F-B14D-B074-79DA4B338858}"/>
              </a:ext>
            </a:extLst>
          </p:cNvPr>
          <p:cNvPicPr>
            <a:picLocks noChangeAspect="1"/>
          </p:cNvPicPr>
          <p:nvPr userDrawn="1"/>
        </p:nvPicPr>
        <p:blipFill rotWithShape="1">
          <a:blip r:embed="rId2"/>
          <a:srcRect r="976"/>
          <a:stretch/>
        </p:blipFill>
        <p:spPr>
          <a:xfrm>
            <a:off x="-4095" y="0"/>
            <a:ext cx="12196096" cy="6858000"/>
          </a:xfrm>
          <a:prstGeom prst="rect">
            <a:avLst/>
          </a:prstGeom>
        </p:spPr>
      </p:pic>
      <p:pic>
        <p:nvPicPr>
          <p:cNvPr id="9" name="图片 8">
            <a:extLst>
              <a:ext uri="{FF2B5EF4-FFF2-40B4-BE49-F238E27FC236}">
                <a16:creationId xmlns:a16="http://schemas.microsoft.com/office/drawing/2014/main" xmlns="" id="{A5661DFF-214F-844B-83B9-E9C251766E87}"/>
              </a:ext>
            </a:extLst>
          </p:cNvPr>
          <p:cNvPicPr>
            <a:picLocks noChangeAspect="1"/>
          </p:cNvPicPr>
          <p:nvPr userDrawn="1"/>
        </p:nvPicPr>
        <p:blipFill rotWithShape="1">
          <a:blip r:embed="rId3"/>
          <a:srcRect l="5165" b="25020"/>
          <a:stretch/>
        </p:blipFill>
        <p:spPr>
          <a:xfrm>
            <a:off x="-1" y="4410525"/>
            <a:ext cx="4149403" cy="2447476"/>
          </a:xfrm>
          <a:prstGeom prst="rect">
            <a:avLst/>
          </a:prstGeom>
        </p:spPr>
      </p:pic>
      <p:pic>
        <p:nvPicPr>
          <p:cNvPr id="10" name="图片 9">
            <a:extLst>
              <a:ext uri="{FF2B5EF4-FFF2-40B4-BE49-F238E27FC236}">
                <a16:creationId xmlns:a16="http://schemas.microsoft.com/office/drawing/2014/main" xmlns="" id="{9954CA83-2B64-6540-ABF9-66ACEF0DBE6B}"/>
              </a:ext>
            </a:extLst>
          </p:cNvPr>
          <p:cNvPicPr>
            <a:picLocks noChangeAspect="1"/>
          </p:cNvPicPr>
          <p:nvPr userDrawn="1"/>
        </p:nvPicPr>
        <p:blipFill rotWithShape="1">
          <a:blip r:embed="rId3"/>
          <a:srcRect l="5165" b="25020"/>
          <a:stretch/>
        </p:blipFill>
        <p:spPr>
          <a:xfrm flipH="1">
            <a:off x="8165793" y="4475017"/>
            <a:ext cx="4040063" cy="2382983"/>
          </a:xfrm>
          <a:prstGeom prst="rect">
            <a:avLst/>
          </a:prstGeom>
        </p:spPr>
      </p:pic>
    </p:spTree>
    <p:extLst>
      <p:ext uri="{BB962C8B-B14F-4D97-AF65-F5344CB8AC3E}">
        <p14:creationId xmlns:p14="http://schemas.microsoft.com/office/powerpoint/2010/main" xmlns="" val="248441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0230137-D9F8-DB46-B7C9-2C97F040AD92}"/>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xmlns="" id="{0658E2C4-D0D1-794A-BB68-672598BD0F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编辑母版文本样式</a:t>
            </a:r>
          </a:p>
        </p:txBody>
      </p:sp>
      <p:sp>
        <p:nvSpPr>
          <p:cNvPr id="4" name="内容占位符 3">
            <a:extLst>
              <a:ext uri="{FF2B5EF4-FFF2-40B4-BE49-F238E27FC236}">
                <a16:creationId xmlns:a16="http://schemas.microsoft.com/office/drawing/2014/main" xmlns="" id="{362C64F4-8E60-5C45-A697-747A922502BC}"/>
              </a:ext>
            </a:extLst>
          </p:cNvPr>
          <p:cNvSpPr>
            <a:spLocks noGrp="1"/>
          </p:cNvSpPr>
          <p:nvPr>
            <p:ph sz="half" idx="2"/>
          </p:nvPr>
        </p:nvSpPr>
        <p:spPr>
          <a:xfrm>
            <a:off x="839788" y="2505075"/>
            <a:ext cx="5157787" cy="368458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5" name="文本占位符 4">
            <a:extLst>
              <a:ext uri="{FF2B5EF4-FFF2-40B4-BE49-F238E27FC236}">
                <a16:creationId xmlns:a16="http://schemas.microsoft.com/office/drawing/2014/main" xmlns="" id="{F7EA9510-608B-5942-BF68-B4133139FA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编辑母版文本样式</a:t>
            </a:r>
          </a:p>
        </p:txBody>
      </p:sp>
      <p:sp>
        <p:nvSpPr>
          <p:cNvPr id="6" name="内容占位符 5">
            <a:extLst>
              <a:ext uri="{FF2B5EF4-FFF2-40B4-BE49-F238E27FC236}">
                <a16:creationId xmlns:a16="http://schemas.microsoft.com/office/drawing/2014/main" xmlns="" id="{28E3D6B8-5D40-114F-B49B-6BCAF4AB91D7}"/>
              </a:ext>
            </a:extLst>
          </p:cNvPr>
          <p:cNvSpPr>
            <a:spLocks noGrp="1"/>
          </p:cNvSpPr>
          <p:nvPr>
            <p:ph sz="quarter" idx="4"/>
          </p:nvPr>
        </p:nvSpPr>
        <p:spPr>
          <a:xfrm>
            <a:off x="6172200" y="2505075"/>
            <a:ext cx="5183188" cy="3684588"/>
          </a:xfr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7" name="日期占位符 6">
            <a:extLst>
              <a:ext uri="{FF2B5EF4-FFF2-40B4-BE49-F238E27FC236}">
                <a16:creationId xmlns:a16="http://schemas.microsoft.com/office/drawing/2014/main" xmlns="" id="{3E01AC10-81EA-3C47-8A49-2692D837C2C9}"/>
              </a:ext>
            </a:extLst>
          </p:cNvPr>
          <p:cNvSpPr>
            <a:spLocks noGrp="1"/>
          </p:cNvSpPr>
          <p:nvPr>
            <p:ph type="dt" sz="half" idx="10"/>
          </p:nvPr>
        </p:nvSpPr>
        <p:spPr/>
        <p:txBody>
          <a:bodyPr/>
          <a:lstStyle/>
          <a:p>
            <a:fld id="{47718A24-6C25-7F44-94A4-9FFEF94AA7E2}" type="datetimeFigureOut">
              <a:rPr kumimoji="1" lang="zh-CN" altLang="en-US" smtClean="0"/>
              <a:pPr/>
              <a:t>2018/4/8</a:t>
            </a:fld>
            <a:endParaRPr kumimoji="1" lang="zh-CN" altLang="en-US"/>
          </a:p>
        </p:txBody>
      </p:sp>
      <p:sp>
        <p:nvSpPr>
          <p:cNvPr id="8" name="页脚占位符 7">
            <a:extLst>
              <a:ext uri="{FF2B5EF4-FFF2-40B4-BE49-F238E27FC236}">
                <a16:creationId xmlns:a16="http://schemas.microsoft.com/office/drawing/2014/main" xmlns="" id="{4B512862-1C62-134B-8BD3-3A116CA350B5}"/>
              </a:ext>
            </a:extLst>
          </p:cNvPr>
          <p:cNvSpPr>
            <a:spLocks noGrp="1"/>
          </p:cNvSpPr>
          <p:nvPr>
            <p:ph type="ftr" sz="quarter" idx="11"/>
          </p:nvPr>
        </p:nvSpPr>
        <p:spPr/>
        <p:txBody>
          <a:bodyPr/>
          <a:lstStyle/>
          <a:p>
            <a:endParaRPr kumimoji="1" lang="zh-CN" altLang="en-US"/>
          </a:p>
        </p:txBody>
      </p:sp>
      <p:sp>
        <p:nvSpPr>
          <p:cNvPr id="9" name="幻灯片编号占位符 8">
            <a:extLst>
              <a:ext uri="{FF2B5EF4-FFF2-40B4-BE49-F238E27FC236}">
                <a16:creationId xmlns:a16="http://schemas.microsoft.com/office/drawing/2014/main" xmlns="" id="{2F03087E-1EBC-7044-929B-7D86924117DE}"/>
              </a:ext>
            </a:extLst>
          </p:cNvPr>
          <p:cNvSpPr>
            <a:spLocks noGrp="1"/>
          </p:cNvSpPr>
          <p:nvPr>
            <p:ph type="sldNum" sz="quarter" idx="12"/>
          </p:nvPr>
        </p:nvSpPr>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2163829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C43A64-26A6-754B-B006-52319BDD798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xmlns="" id="{B1CFC3CA-12A4-C441-80D6-6EB57FB433C6}"/>
              </a:ext>
            </a:extLst>
          </p:cNvPr>
          <p:cNvSpPr>
            <a:spLocks noGrp="1"/>
          </p:cNvSpPr>
          <p:nvPr>
            <p:ph type="dt" sz="half" idx="10"/>
          </p:nvPr>
        </p:nvSpPr>
        <p:spPr/>
        <p:txBody>
          <a:bodyPr/>
          <a:lstStyle/>
          <a:p>
            <a:fld id="{47718A24-6C25-7F44-94A4-9FFEF94AA7E2}" type="datetimeFigureOut">
              <a:rPr kumimoji="1" lang="zh-CN" altLang="en-US" smtClean="0"/>
              <a:pPr/>
              <a:t>2018/4/8</a:t>
            </a:fld>
            <a:endParaRPr kumimoji="1" lang="zh-CN" altLang="en-US"/>
          </a:p>
        </p:txBody>
      </p:sp>
      <p:sp>
        <p:nvSpPr>
          <p:cNvPr id="4" name="页脚占位符 3">
            <a:extLst>
              <a:ext uri="{FF2B5EF4-FFF2-40B4-BE49-F238E27FC236}">
                <a16:creationId xmlns:a16="http://schemas.microsoft.com/office/drawing/2014/main" xmlns="" id="{BD0ECED6-65E5-614A-8FB0-C320BE8BD3AA}"/>
              </a:ext>
            </a:extLst>
          </p:cNvPr>
          <p:cNvSpPr>
            <a:spLocks noGrp="1"/>
          </p:cNvSpPr>
          <p:nvPr>
            <p:ph type="ftr" sz="quarter" idx="11"/>
          </p:nvPr>
        </p:nvSpPr>
        <p:spPr/>
        <p:txBody>
          <a:bodyPr/>
          <a:lstStyle/>
          <a:p>
            <a:endParaRPr kumimoji="1" lang="zh-CN" altLang="en-US"/>
          </a:p>
        </p:txBody>
      </p:sp>
      <p:sp>
        <p:nvSpPr>
          <p:cNvPr id="5" name="幻灯片编号占位符 4">
            <a:extLst>
              <a:ext uri="{FF2B5EF4-FFF2-40B4-BE49-F238E27FC236}">
                <a16:creationId xmlns:a16="http://schemas.microsoft.com/office/drawing/2014/main" xmlns="" id="{1A5B5F88-3626-6045-B159-474DC9E1A389}"/>
              </a:ext>
            </a:extLst>
          </p:cNvPr>
          <p:cNvSpPr>
            <a:spLocks noGrp="1"/>
          </p:cNvSpPr>
          <p:nvPr>
            <p:ph type="sldNum" sz="quarter" idx="12"/>
          </p:nvPr>
        </p:nvSpPr>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3065614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7D525E3-5E5F-6E43-ACAB-FA7600803685}"/>
              </a:ext>
            </a:extLst>
          </p:cNvPr>
          <p:cNvSpPr>
            <a:spLocks noGrp="1"/>
          </p:cNvSpPr>
          <p:nvPr>
            <p:ph type="dt" sz="half" idx="10"/>
          </p:nvPr>
        </p:nvSpPr>
        <p:spPr/>
        <p:txBody>
          <a:bodyPr/>
          <a:lstStyle/>
          <a:p>
            <a:fld id="{47718A24-6C25-7F44-94A4-9FFEF94AA7E2}" type="datetimeFigureOut">
              <a:rPr kumimoji="1" lang="zh-CN" altLang="en-US" smtClean="0"/>
              <a:pPr/>
              <a:t>2018/4/8</a:t>
            </a:fld>
            <a:endParaRPr kumimoji="1" lang="zh-CN" altLang="en-US"/>
          </a:p>
        </p:txBody>
      </p:sp>
      <p:sp>
        <p:nvSpPr>
          <p:cNvPr id="3" name="页脚占位符 2">
            <a:extLst>
              <a:ext uri="{FF2B5EF4-FFF2-40B4-BE49-F238E27FC236}">
                <a16:creationId xmlns:a16="http://schemas.microsoft.com/office/drawing/2014/main" xmlns="" id="{2072B24A-BE6A-6E48-BFA0-6AE4B8211755}"/>
              </a:ext>
            </a:extLst>
          </p:cNvPr>
          <p:cNvSpPr>
            <a:spLocks noGrp="1"/>
          </p:cNvSpPr>
          <p:nvPr>
            <p:ph type="ftr" sz="quarter" idx="11"/>
          </p:nvPr>
        </p:nvSpPr>
        <p:spPr/>
        <p:txBody>
          <a:bodyPr/>
          <a:lstStyle/>
          <a:p>
            <a:endParaRPr kumimoji="1" lang="zh-CN" altLang="en-US"/>
          </a:p>
        </p:txBody>
      </p:sp>
      <p:sp>
        <p:nvSpPr>
          <p:cNvPr id="4" name="幻灯片编号占位符 3">
            <a:extLst>
              <a:ext uri="{FF2B5EF4-FFF2-40B4-BE49-F238E27FC236}">
                <a16:creationId xmlns:a16="http://schemas.microsoft.com/office/drawing/2014/main" xmlns="" id="{5FD5EE1D-0546-694B-9574-00D869AD0B16}"/>
              </a:ext>
            </a:extLst>
          </p:cNvPr>
          <p:cNvSpPr>
            <a:spLocks noGrp="1"/>
          </p:cNvSpPr>
          <p:nvPr>
            <p:ph type="sldNum" sz="quarter" idx="12"/>
          </p:nvPr>
        </p:nvSpPr>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3155717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8FBBB5-7237-254C-803C-5859B1340902}"/>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xmlns="" id="{1A895248-9641-554E-AEA5-1C49ADA371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文本占位符 3">
            <a:extLst>
              <a:ext uri="{FF2B5EF4-FFF2-40B4-BE49-F238E27FC236}">
                <a16:creationId xmlns:a16="http://schemas.microsoft.com/office/drawing/2014/main" xmlns="" id="{629CD881-7B5B-EA4A-81E4-EF883C39DC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编辑母版文本样式</a:t>
            </a:r>
          </a:p>
        </p:txBody>
      </p:sp>
      <p:sp>
        <p:nvSpPr>
          <p:cNvPr id="5" name="日期占位符 4">
            <a:extLst>
              <a:ext uri="{FF2B5EF4-FFF2-40B4-BE49-F238E27FC236}">
                <a16:creationId xmlns:a16="http://schemas.microsoft.com/office/drawing/2014/main" xmlns="" id="{BBB8C479-BE7D-4E43-9B4A-7F46CD550C7D}"/>
              </a:ext>
            </a:extLst>
          </p:cNvPr>
          <p:cNvSpPr>
            <a:spLocks noGrp="1"/>
          </p:cNvSpPr>
          <p:nvPr>
            <p:ph type="dt" sz="half" idx="10"/>
          </p:nvPr>
        </p:nvSpPr>
        <p:spPr/>
        <p:txBody>
          <a:bodyPr/>
          <a:lstStyle/>
          <a:p>
            <a:fld id="{47718A24-6C25-7F44-94A4-9FFEF94AA7E2}" type="datetimeFigureOut">
              <a:rPr kumimoji="1" lang="zh-CN" altLang="en-US" smtClean="0"/>
              <a:pPr/>
              <a:t>2018/4/8</a:t>
            </a:fld>
            <a:endParaRPr kumimoji="1" lang="zh-CN" altLang="en-US"/>
          </a:p>
        </p:txBody>
      </p:sp>
      <p:sp>
        <p:nvSpPr>
          <p:cNvPr id="6" name="页脚占位符 5">
            <a:extLst>
              <a:ext uri="{FF2B5EF4-FFF2-40B4-BE49-F238E27FC236}">
                <a16:creationId xmlns:a16="http://schemas.microsoft.com/office/drawing/2014/main" xmlns="" id="{F6B39F53-699A-984D-AD87-375B9202057E}"/>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xmlns="" id="{2D9042B4-7DF5-0E4F-9B1E-7EAA9B938234}"/>
              </a:ext>
            </a:extLst>
          </p:cNvPr>
          <p:cNvSpPr>
            <a:spLocks noGrp="1"/>
          </p:cNvSpPr>
          <p:nvPr>
            <p:ph type="sldNum" sz="quarter" idx="12"/>
          </p:nvPr>
        </p:nvSpPr>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2773061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EA80350-2E6C-DA4D-B96A-43E38EE614E6}"/>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xmlns="" id="{4819EA03-F747-FF40-9C55-6D947F4847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xmlns="" id="{11046F30-1288-5C42-BB62-057D5AF02C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编辑母版文本样式</a:t>
            </a:r>
          </a:p>
        </p:txBody>
      </p:sp>
      <p:sp>
        <p:nvSpPr>
          <p:cNvPr id="5" name="日期占位符 4">
            <a:extLst>
              <a:ext uri="{FF2B5EF4-FFF2-40B4-BE49-F238E27FC236}">
                <a16:creationId xmlns:a16="http://schemas.microsoft.com/office/drawing/2014/main" xmlns="" id="{6AFDA5EA-11B9-3F41-8AA3-EFF86C8F85F3}"/>
              </a:ext>
            </a:extLst>
          </p:cNvPr>
          <p:cNvSpPr>
            <a:spLocks noGrp="1"/>
          </p:cNvSpPr>
          <p:nvPr>
            <p:ph type="dt" sz="half" idx="10"/>
          </p:nvPr>
        </p:nvSpPr>
        <p:spPr/>
        <p:txBody>
          <a:bodyPr/>
          <a:lstStyle/>
          <a:p>
            <a:fld id="{47718A24-6C25-7F44-94A4-9FFEF94AA7E2}" type="datetimeFigureOut">
              <a:rPr kumimoji="1" lang="zh-CN" altLang="en-US" smtClean="0"/>
              <a:pPr/>
              <a:t>2018/4/8</a:t>
            </a:fld>
            <a:endParaRPr kumimoji="1" lang="zh-CN" altLang="en-US"/>
          </a:p>
        </p:txBody>
      </p:sp>
      <p:sp>
        <p:nvSpPr>
          <p:cNvPr id="6" name="页脚占位符 5">
            <a:extLst>
              <a:ext uri="{FF2B5EF4-FFF2-40B4-BE49-F238E27FC236}">
                <a16:creationId xmlns:a16="http://schemas.microsoft.com/office/drawing/2014/main" xmlns="" id="{139E8791-5BEF-A64C-98C6-CEE2377D153B}"/>
              </a:ext>
            </a:extLst>
          </p:cNvPr>
          <p:cNvSpPr>
            <a:spLocks noGrp="1"/>
          </p:cNvSpPr>
          <p:nvPr>
            <p:ph type="ftr" sz="quarter" idx="11"/>
          </p:nvPr>
        </p:nvSpPr>
        <p:spPr/>
        <p:txBody>
          <a:bodyPr/>
          <a:lstStyle/>
          <a:p>
            <a:endParaRPr kumimoji="1" lang="zh-CN" altLang="en-US"/>
          </a:p>
        </p:txBody>
      </p:sp>
      <p:sp>
        <p:nvSpPr>
          <p:cNvPr id="7" name="幻灯片编号占位符 6">
            <a:extLst>
              <a:ext uri="{FF2B5EF4-FFF2-40B4-BE49-F238E27FC236}">
                <a16:creationId xmlns:a16="http://schemas.microsoft.com/office/drawing/2014/main" xmlns="" id="{FFCDC780-D9E3-B54B-ADA0-B36686FC5095}"/>
              </a:ext>
            </a:extLst>
          </p:cNvPr>
          <p:cNvSpPr>
            <a:spLocks noGrp="1"/>
          </p:cNvSpPr>
          <p:nvPr>
            <p:ph type="sldNum" sz="quarter" idx="12"/>
          </p:nvPr>
        </p:nvSpPr>
        <p:spPr/>
        <p:txBody>
          <a:body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2309525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186700B-00D6-AF49-A5C3-4429233573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xmlns="" id="{5FD3551E-7D89-3D4A-8E2A-757F248AA7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4" name="日期占位符 3">
            <a:extLst>
              <a:ext uri="{FF2B5EF4-FFF2-40B4-BE49-F238E27FC236}">
                <a16:creationId xmlns:a16="http://schemas.microsoft.com/office/drawing/2014/main" xmlns="" id="{A7ABE179-658B-1749-B3E0-F7E2A452B0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718A24-6C25-7F44-94A4-9FFEF94AA7E2}" type="datetimeFigureOut">
              <a:rPr kumimoji="1" lang="zh-CN" altLang="en-US" smtClean="0"/>
              <a:pPr/>
              <a:t>2018/4/8</a:t>
            </a:fld>
            <a:endParaRPr kumimoji="1" lang="zh-CN" altLang="en-US"/>
          </a:p>
        </p:txBody>
      </p:sp>
      <p:sp>
        <p:nvSpPr>
          <p:cNvPr id="5" name="页脚占位符 4">
            <a:extLst>
              <a:ext uri="{FF2B5EF4-FFF2-40B4-BE49-F238E27FC236}">
                <a16:creationId xmlns:a16="http://schemas.microsoft.com/office/drawing/2014/main" xmlns="" id="{2F6EED0E-00E2-C548-B2F8-DFB07BDED7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a:extLst>
              <a:ext uri="{FF2B5EF4-FFF2-40B4-BE49-F238E27FC236}">
                <a16:creationId xmlns:a16="http://schemas.microsoft.com/office/drawing/2014/main" xmlns="" id="{7DD12F37-006B-9F4A-831C-72198EFE2B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BC8E9F-65FA-DE4C-A8E2-6F4DA6478DAD}" type="slidenum">
              <a:rPr kumimoji="1" lang="zh-CN" altLang="en-US" smtClean="0"/>
              <a:pPr/>
              <a:t>‹#›</a:t>
            </a:fld>
            <a:endParaRPr kumimoji="1" lang="zh-CN" altLang="en-US"/>
          </a:p>
        </p:txBody>
      </p:sp>
    </p:spTree>
    <p:extLst>
      <p:ext uri="{BB962C8B-B14F-4D97-AF65-F5344CB8AC3E}">
        <p14:creationId xmlns:p14="http://schemas.microsoft.com/office/powerpoint/2010/main" xmlns="" val="2344004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7.svg"/><Relationship Id="rId5" Type="http://schemas.openxmlformats.org/officeDocument/2006/relationships/image" Target="../media/image15.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6.png"/><Relationship Id="rId7"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9.svg"/><Relationship Id="rId5" Type="http://schemas.openxmlformats.org/officeDocument/2006/relationships/image" Target="../media/image16.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png"/><Relationship Id="rId7" Type="http://schemas.openxmlformats.org/officeDocument/2006/relationships/image" Target="../media/image19.png"/><Relationship Id="rId12" Type="http://schemas.microsoft.com/office/2007/relationships/hdphoto" Target="../media/hdphoto5.wdp"/><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microsoft.com/office/2007/relationships/hdphoto" Target="../media/hdphoto2.wdp"/><Relationship Id="rId11" Type="http://schemas.openxmlformats.org/officeDocument/2006/relationships/image" Target="../media/image21.png"/><Relationship Id="rId5" Type="http://schemas.openxmlformats.org/officeDocument/2006/relationships/image" Target="../media/image18.png"/><Relationship Id="rId10" Type="http://schemas.microsoft.com/office/2007/relationships/hdphoto" Target="../media/hdphoto4.wdp"/><Relationship Id="rId4" Type="http://schemas.openxmlformats.org/officeDocument/2006/relationships/image" Target="../media/image7.png"/><Relationship Id="rId9" Type="http://schemas.openxmlformats.org/officeDocument/2006/relationships/image" Target="../media/image20.png"/></Relationships>
</file>

<file path=ppt/slides/_rels/slide2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6.png"/><Relationship Id="rId7" Type="http://schemas.openxmlformats.org/officeDocument/2006/relationships/image" Target="../media/image23.png"/><Relationship Id="rId12" Type="http://schemas.microsoft.com/office/2007/relationships/hdphoto" Target="../media/hdphoto9.wdp"/><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microsoft.com/office/2007/relationships/hdphoto" Target="../media/hdphoto6.wdp"/><Relationship Id="rId11" Type="http://schemas.openxmlformats.org/officeDocument/2006/relationships/image" Target="../media/image25.png"/><Relationship Id="rId5" Type="http://schemas.openxmlformats.org/officeDocument/2006/relationships/image" Target="../media/image22.png"/><Relationship Id="rId10" Type="http://schemas.microsoft.com/office/2007/relationships/hdphoto" Target="../media/hdphoto8.wdp"/><Relationship Id="rId4" Type="http://schemas.openxmlformats.org/officeDocument/2006/relationships/image" Target="../media/image7.pn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microsoft.com/office/2007/relationships/hdphoto" Target="../media/hdphoto10.wdp"/><Relationship Id="rId5" Type="http://schemas.openxmlformats.org/officeDocument/2006/relationships/image" Target="../media/image26.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33.svg"/><Relationship Id="rId5" Type="http://schemas.openxmlformats.org/officeDocument/2006/relationships/image" Target="../media/image2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35.svg"/><Relationship Id="rId5" Type="http://schemas.openxmlformats.org/officeDocument/2006/relationships/image" Target="../media/image29.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0.png"/><Relationship Id="rId7"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645A907B-796D-D84A-938C-2F3CC9FC01DC}"/>
              </a:ext>
            </a:extLst>
          </p:cNvPr>
          <p:cNvSpPr txBox="1"/>
          <p:nvPr/>
        </p:nvSpPr>
        <p:spPr>
          <a:xfrm>
            <a:off x="5063151" y="2454924"/>
            <a:ext cx="4132365" cy="1200329"/>
          </a:xfrm>
          <a:prstGeom prst="rect">
            <a:avLst/>
          </a:prstGeom>
          <a:noFill/>
        </p:spPr>
        <p:txBody>
          <a:bodyPr wrap="square" rtlCol="0">
            <a:spAutoFit/>
          </a:bodyPr>
          <a:lstStyle/>
          <a:p>
            <a:pPr algn="dist"/>
            <a:r>
              <a:rPr kumimoji="1" lang="zh-Hans" altLang="en-US" sz="72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中国两会</a:t>
            </a:r>
            <a:endParaRPr kumimoji="1" lang="zh-CN" altLang="en-US" sz="72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pic>
        <p:nvPicPr>
          <p:cNvPr id="3" name="图片 2">
            <a:extLst>
              <a:ext uri="{FF2B5EF4-FFF2-40B4-BE49-F238E27FC236}">
                <a16:creationId xmlns:a16="http://schemas.microsoft.com/office/drawing/2014/main" xmlns="" id="{77950BDD-DE0A-7F41-A1A8-CF38321B324B}"/>
              </a:ext>
            </a:extLst>
          </p:cNvPr>
          <p:cNvPicPr>
            <a:picLocks noChangeAspect="1"/>
          </p:cNvPicPr>
          <p:nvPr/>
        </p:nvPicPr>
        <p:blipFill>
          <a:blip r:embed="rId4"/>
          <a:stretch>
            <a:fillRect/>
          </a:stretch>
        </p:blipFill>
        <p:spPr>
          <a:xfrm>
            <a:off x="5367187" y="841983"/>
            <a:ext cx="2877154" cy="1704980"/>
          </a:xfrm>
          <a:prstGeom prst="rect">
            <a:avLst/>
          </a:prstGeom>
        </p:spPr>
      </p:pic>
      <p:sp>
        <p:nvSpPr>
          <p:cNvPr id="11" name="矩形 10">
            <a:extLst>
              <a:ext uri="{FF2B5EF4-FFF2-40B4-BE49-F238E27FC236}">
                <a16:creationId xmlns:a16="http://schemas.microsoft.com/office/drawing/2014/main" xmlns="" id="{42AC65BE-EE46-904A-8230-7EA33AE52525}"/>
              </a:ext>
            </a:extLst>
          </p:cNvPr>
          <p:cNvSpPr/>
          <p:nvPr/>
        </p:nvSpPr>
        <p:spPr>
          <a:xfrm>
            <a:off x="6344419" y="3513029"/>
            <a:ext cx="2952328" cy="499624"/>
          </a:xfrm>
          <a:prstGeom prst="rect">
            <a:avLst/>
          </a:prstGeom>
        </p:spPr>
        <p:txBody>
          <a:bodyPr wrap="square">
            <a:spAutoFit/>
          </a:bodyPr>
          <a:lstStyle/>
          <a:p>
            <a:pPr>
              <a:lnSpc>
                <a:spcPct val="150000"/>
              </a:lnSpc>
            </a:pPr>
            <a:r>
              <a:rPr lang="zh-CN" altLang="en-US" sz="2000" b="1" dirty="0">
                <a:blipFill dpi="0" rotWithShape="1">
                  <a:blip r:embed="rId5"/>
                  <a:srcRect/>
                  <a:tile tx="0" ty="0" sx="100000" sy="100000" flip="none" algn="ctr"/>
                </a:blipFill>
                <a:latin typeface="微软雅黑" pitchFamily="34" charset="-122"/>
                <a:ea typeface="微软雅黑" pitchFamily="34" charset="-122"/>
              </a:rPr>
              <a:t>政府工作报告全文解读</a:t>
            </a:r>
          </a:p>
        </p:txBody>
      </p:sp>
      <p:pic>
        <p:nvPicPr>
          <p:cNvPr id="14" name="图片 13">
            <a:extLst>
              <a:ext uri="{FF2B5EF4-FFF2-40B4-BE49-F238E27FC236}">
                <a16:creationId xmlns:a16="http://schemas.microsoft.com/office/drawing/2014/main" xmlns="" id="{8F730CA2-1D90-A143-B018-A2A70677A538}"/>
              </a:ext>
            </a:extLst>
          </p:cNvPr>
          <p:cNvPicPr>
            <a:picLocks noChangeAspect="1"/>
          </p:cNvPicPr>
          <p:nvPr/>
        </p:nvPicPr>
        <p:blipFill rotWithShape="1">
          <a:blip r:embed="rId6">
            <a:extLst>
              <a:ext uri="{BEBA8EAE-BF5A-486C-A8C5-ECC9F3942E4B}">
                <a14:imgProps xmlns:a14="http://schemas.microsoft.com/office/drawing/2010/main" xmlns="">
                  <a14:imgLayer r:embed="rId7">
                    <a14:imgEffect>
                      <a14:saturation sat="66000"/>
                    </a14:imgEffect>
                  </a14:imgLayer>
                </a14:imgProps>
              </a:ext>
            </a:extLst>
          </a:blip>
          <a:srcRect l="17046" b="39133"/>
          <a:stretch/>
        </p:blipFill>
        <p:spPr>
          <a:xfrm>
            <a:off x="3943350" y="4393792"/>
            <a:ext cx="4361594" cy="1878420"/>
          </a:xfrm>
          <a:prstGeom prst="rect">
            <a:avLst/>
          </a:prstGeom>
        </p:spPr>
      </p:pic>
      <p:pic>
        <p:nvPicPr>
          <p:cNvPr id="15" name="图片 14">
            <a:extLst>
              <a:ext uri="{FF2B5EF4-FFF2-40B4-BE49-F238E27FC236}">
                <a16:creationId xmlns:a16="http://schemas.microsoft.com/office/drawing/2014/main" xmlns="" id="{382293D1-B413-714F-8E96-C173D5B4D6EB}"/>
              </a:ext>
            </a:extLst>
          </p:cNvPr>
          <p:cNvPicPr>
            <a:picLocks noChangeAspect="1"/>
          </p:cNvPicPr>
          <p:nvPr/>
        </p:nvPicPr>
        <p:blipFill rotWithShape="1">
          <a:blip r:embed="rId8"/>
          <a:srcRect b="25265"/>
          <a:stretch/>
        </p:blipFill>
        <p:spPr>
          <a:xfrm>
            <a:off x="2566724" y="5567186"/>
            <a:ext cx="7708900" cy="1290814"/>
          </a:xfrm>
          <a:prstGeom prst="rect">
            <a:avLst/>
          </a:prstGeom>
        </p:spPr>
      </p:pic>
      <p:pic>
        <p:nvPicPr>
          <p:cNvPr id="17" name="图片 16">
            <a:extLst>
              <a:ext uri="{FF2B5EF4-FFF2-40B4-BE49-F238E27FC236}">
                <a16:creationId xmlns:a16="http://schemas.microsoft.com/office/drawing/2014/main" xmlns="" id="{5900F01A-79FC-4347-86A3-DF8EC478F2AB}"/>
              </a:ext>
            </a:extLst>
          </p:cNvPr>
          <p:cNvPicPr>
            <a:picLocks noChangeAspect="1"/>
          </p:cNvPicPr>
          <p:nvPr/>
        </p:nvPicPr>
        <p:blipFill>
          <a:blip r:embed="rId9"/>
          <a:stretch>
            <a:fillRect/>
          </a:stretch>
        </p:blipFill>
        <p:spPr>
          <a:xfrm>
            <a:off x="4998756" y="3506240"/>
            <a:ext cx="1384300" cy="660400"/>
          </a:xfrm>
          <a:prstGeom prst="rect">
            <a:avLst/>
          </a:prstGeom>
        </p:spPr>
      </p:pic>
      <p:pic>
        <p:nvPicPr>
          <p:cNvPr id="9" name="图片 8">
            <a:extLst>
              <a:ext uri="{FF2B5EF4-FFF2-40B4-BE49-F238E27FC236}">
                <a16:creationId xmlns:a16="http://schemas.microsoft.com/office/drawing/2014/main" xmlns="" id="{0B2991ED-0A0F-4744-A235-0EB307A0B64A}"/>
              </a:ext>
            </a:extLst>
          </p:cNvPr>
          <p:cNvPicPr>
            <a:picLocks noChangeAspect="1"/>
          </p:cNvPicPr>
          <p:nvPr/>
        </p:nvPicPr>
        <p:blipFill rotWithShape="1">
          <a:blip r:embed="rId10"/>
          <a:srcRect r="19482"/>
          <a:stretch/>
        </p:blipFill>
        <p:spPr>
          <a:xfrm>
            <a:off x="4160986" y="813123"/>
            <a:ext cx="2086044" cy="2209800"/>
          </a:xfrm>
          <a:prstGeom prst="rect">
            <a:avLst/>
          </a:prstGeom>
        </p:spPr>
      </p:pic>
      <p:pic>
        <p:nvPicPr>
          <p:cNvPr id="16" name="图片 15">
            <a:extLst>
              <a:ext uri="{FF2B5EF4-FFF2-40B4-BE49-F238E27FC236}">
                <a16:creationId xmlns:a16="http://schemas.microsoft.com/office/drawing/2014/main" xmlns="" id="{DD83A219-4200-1043-B2D4-3B1F4FCFA3B2}"/>
              </a:ext>
            </a:extLst>
          </p:cNvPr>
          <p:cNvPicPr>
            <a:picLocks noChangeAspect="1"/>
          </p:cNvPicPr>
          <p:nvPr/>
        </p:nvPicPr>
        <p:blipFill rotWithShape="1">
          <a:blip r:embed="rId11"/>
          <a:srcRect r="30484"/>
          <a:stretch/>
        </p:blipFill>
        <p:spPr>
          <a:xfrm>
            <a:off x="3326451" y="2235590"/>
            <a:ext cx="1809847" cy="2197100"/>
          </a:xfrm>
          <a:prstGeom prst="rect">
            <a:avLst/>
          </a:prstGeom>
        </p:spPr>
      </p:pic>
    </p:spTree>
    <p:extLst>
      <p:ext uri="{BB962C8B-B14F-4D97-AF65-F5344CB8AC3E}">
        <p14:creationId xmlns:p14="http://schemas.microsoft.com/office/powerpoint/2010/main" xmlns="" val="2006085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3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250"/>
                                        <p:tgtEl>
                                          <p:spTgt spid="3"/>
                                        </p:tgtEl>
                                      </p:cBhvr>
                                    </p:animEffect>
                                    <p:anim calcmode="lin" valueType="num">
                                      <p:cBhvr>
                                        <p:cTn id="19" dur="1250" fill="hold"/>
                                        <p:tgtEl>
                                          <p:spTgt spid="3"/>
                                        </p:tgtEl>
                                        <p:attrNameLst>
                                          <p:attrName>ppt_x</p:attrName>
                                        </p:attrNameLst>
                                      </p:cBhvr>
                                      <p:tavLst>
                                        <p:tav tm="0">
                                          <p:val>
                                            <p:strVal val="#ppt_x"/>
                                          </p:val>
                                        </p:tav>
                                        <p:tav tm="100000">
                                          <p:val>
                                            <p:strVal val="#ppt_x"/>
                                          </p:val>
                                        </p:tav>
                                      </p:tavLst>
                                    </p:anim>
                                    <p:anim calcmode="lin" valueType="num">
                                      <p:cBhvr>
                                        <p:cTn id="20" dur="1125" decel="100000" fill="hold"/>
                                        <p:tgtEl>
                                          <p:spTgt spid="3"/>
                                        </p:tgtEl>
                                        <p:attrNameLst>
                                          <p:attrName>ppt_y</p:attrName>
                                        </p:attrNameLst>
                                      </p:cBhvr>
                                      <p:tavLst>
                                        <p:tav tm="0">
                                          <p:val>
                                            <p:strVal val="#ppt_y+1"/>
                                          </p:val>
                                        </p:tav>
                                        <p:tav tm="100000">
                                          <p:val>
                                            <p:strVal val="#ppt_y-.03"/>
                                          </p:val>
                                        </p:tav>
                                      </p:tavLst>
                                    </p:anim>
                                    <p:anim calcmode="lin" valueType="num">
                                      <p:cBhvr>
                                        <p:cTn id="21" dur="125" accel="100000" fill="hold">
                                          <p:stCondLst>
                                            <p:cond delay="1125"/>
                                          </p:stCondLst>
                                        </p:cTn>
                                        <p:tgtEl>
                                          <p:spTgt spid="3"/>
                                        </p:tgtEl>
                                        <p:attrNameLst>
                                          <p:attrName>ppt_y</p:attrName>
                                        </p:attrNameLst>
                                      </p:cBhvr>
                                      <p:tavLst>
                                        <p:tav tm="0">
                                          <p:val>
                                            <p:strVal val="#ppt_y-.03"/>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1000"/>
                                        <p:tgtEl>
                                          <p:spTgt spid="6"/>
                                        </p:tgtEl>
                                      </p:cBhvr>
                                    </p:animEffect>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95465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全面深化改革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xmlns="" id="{4B7C1369-A0E6-834F-9751-68724FDFBAEA}"/>
              </a:ext>
            </a:extLst>
          </p:cNvPr>
          <p:cNvGrpSpPr/>
          <p:nvPr/>
        </p:nvGrpSpPr>
        <p:grpSpPr>
          <a:xfrm>
            <a:off x="1787806" y="1311218"/>
            <a:ext cx="9764543" cy="2692333"/>
            <a:chOff x="2925267" y="1484784"/>
            <a:chExt cx="9764543" cy="2692333"/>
          </a:xfrm>
        </p:grpSpPr>
        <p:sp>
          <p:nvSpPr>
            <p:cNvPr id="6" name="矩形 7">
              <a:extLst>
                <a:ext uri="{FF2B5EF4-FFF2-40B4-BE49-F238E27FC236}">
                  <a16:creationId xmlns:a16="http://schemas.microsoft.com/office/drawing/2014/main" xmlns="" id="{2481975E-6D9B-2542-B813-884FD34A34C8}"/>
                </a:ext>
              </a:extLst>
            </p:cNvPr>
            <p:cNvSpPr/>
            <p:nvPr/>
          </p:nvSpPr>
          <p:spPr>
            <a:xfrm>
              <a:off x="2968811" y="1511560"/>
              <a:ext cx="9720999"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722AEA8-CDFD-8644-A764-F24C0627C4ED}"/>
                </a:ext>
              </a:extLst>
            </p:cNvPr>
            <p:cNvSpPr/>
            <p:nvPr/>
          </p:nvSpPr>
          <p:spPr>
            <a:xfrm>
              <a:off x="2925267" y="1484784"/>
              <a:ext cx="8206200"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62EA0F4-2D2D-1C40-8979-E6F9EA77D41F}"/>
              </a:ext>
            </a:extLst>
          </p:cNvPr>
          <p:cNvSpPr/>
          <p:nvPr/>
        </p:nvSpPr>
        <p:spPr>
          <a:xfrm>
            <a:off x="1535090" y="2331004"/>
            <a:ext cx="8711631" cy="3711785"/>
          </a:xfrm>
          <a:prstGeom prst="rect">
            <a:avLst/>
          </a:prstGeom>
        </p:spPr>
        <p:txBody>
          <a:bodyPr wrap="square">
            <a:spAutoFit/>
          </a:bodyPr>
          <a:lstStyle/>
          <a:p>
            <a:pPr indent="457200" algn="just">
              <a:lnSpc>
                <a:spcPct val="130000"/>
              </a:lnSpc>
            </a:pPr>
            <a:r>
              <a:rPr lang="zh-CN" altLang="en-US" sz="1600" b="1" dirty="0">
                <a:solidFill>
                  <a:srgbClr val="C00000"/>
                </a:solidFill>
                <a:latin typeface="微软雅黑" pitchFamily="34" charset="-122"/>
                <a:ea typeface="微软雅黑" pitchFamily="34" charset="-122"/>
              </a:rPr>
              <a:t>新时代，改革不停顿，开放不止步。</a:t>
            </a:r>
          </a:p>
          <a:p>
            <a:pPr indent="457200" algn="just">
              <a:lnSpc>
                <a:spcPct val="130000"/>
              </a:lnSpc>
            </a:pPr>
            <a:r>
              <a:rPr lang="zh-CN" altLang="en-US" sz="1600" dirty="0">
                <a:latin typeface="微软雅黑" pitchFamily="34" charset="-122"/>
                <a:ea typeface="微软雅黑" pitchFamily="34" charset="-122"/>
              </a:rPr>
              <a:t>改革开放</a:t>
            </a:r>
            <a:r>
              <a:rPr lang="en-US" altLang="zh-CN" sz="1600" dirty="0">
                <a:latin typeface="微软雅黑" pitchFamily="34" charset="-122"/>
                <a:ea typeface="微软雅黑" pitchFamily="34" charset="-122"/>
              </a:rPr>
              <a:t>40</a:t>
            </a:r>
            <a:r>
              <a:rPr lang="zh-CN" altLang="en-US" sz="1600" dirty="0">
                <a:latin typeface="微软雅黑" pitchFamily="34" charset="-122"/>
                <a:ea typeface="微软雅黑" pitchFamily="34" charset="-122"/>
              </a:rPr>
              <a:t>年，风雨兼程。“我们要以庆祝改革开放</a:t>
            </a:r>
            <a:r>
              <a:rPr lang="en-US" altLang="zh-CN" sz="1600" dirty="0">
                <a:latin typeface="微软雅黑" pitchFamily="34" charset="-122"/>
                <a:ea typeface="微软雅黑" pitchFamily="34" charset="-122"/>
              </a:rPr>
              <a:t>40</a:t>
            </a:r>
            <a:r>
              <a:rPr lang="zh-CN" altLang="en-US" sz="1600" dirty="0">
                <a:latin typeface="微软雅黑" pitchFamily="34" charset="-122"/>
                <a:ea typeface="微软雅黑" pitchFamily="34" charset="-122"/>
              </a:rPr>
              <a:t>周年为契机，逢山开路，遇水架桥，将改革进行到底。”</a:t>
            </a:r>
            <a:r>
              <a:rPr lang="en-US" altLang="zh-CN" sz="1600" dirty="0">
                <a:latin typeface="微软雅黑" pitchFamily="34" charset="-122"/>
                <a:ea typeface="微软雅黑" pitchFamily="34" charset="-122"/>
              </a:rPr>
              <a:t>2018</a:t>
            </a:r>
            <a:r>
              <a:rPr lang="zh-CN" altLang="en-US" sz="1600" dirty="0">
                <a:latin typeface="微软雅黑" pitchFamily="34" charset="-122"/>
                <a:ea typeface="微软雅黑" pitchFamily="34" charset="-122"/>
              </a:rPr>
              <a:t>年新年贺词中，习近平总书记的号召铿锵有力。</a:t>
            </a:r>
          </a:p>
          <a:p>
            <a:pPr indent="457200" algn="just">
              <a:lnSpc>
                <a:spcPct val="130000"/>
              </a:lnSpc>
            </a:pPr>
            <a:r>
              <a:rPr lang="zh-CN" altLang="en-US" sz="1600" dirty="0">
                <a:latin typeface="微软雅黑" pitchFamily="34" charset="-122"/>
                <a:ea typeface="微软雅黑" pitchFamily="34" charset="-122"/>
              </a:rPr>
              <a:t>改革进入攻坚期和深水区，全面深化改革如何向纵深推进？</a:t>
            </a:r>
            <a:endParaRPr lang="en-US" altLang="zh-CN" sz="1600" dirty="0">
              <a:latin typeface="微软雅黑" pitchFamily="34" charset="-122"/>
              <a:ea typeface="微软雅黑" pitchFamily="34" charset="-122"/>
            </a:endParaRPr>
          </a:p>
          <a:p>
            <a:pPr indent="457200" algn="just">
              <a:lnSpc>
                <a:spcPct val="130000"/>
              </a:lnSpc>
            </a:pPr>
            <a:r>
              <a:rPr lang="zh-CN" altLang="en-US" sz="1600" dirty="0">
                <a:latin typeface="微软雅黑" pitchFamily="34" charset="-122"/>
                <a:ea typeface="微软雅黑" pitchFamily="34" charset="-122"/>
              </a:rPr>
              <a:t>“新的时代方位，标注新的改革起点。”中国（海南）改革发展研究院院长迟福林说。从建设现代化经济体系到实施乡村振兴战略，从健全人民当家作主制度体系到推动社会主义文化繁荣兴盛，从建设美丽中国到坚定不移推进全面从严治党</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全面深化改革涉及经济、政治、文化、社会、生态各个领域。</a:t>
            </a:r>
          </a:p>
          <a:p>
            <a:pPr indent="457200" algn="just">
              <a:lnSpc>
                <a:spcPct val="130000"/>
              </a:lnSpc>
            </a:pPr>
            <a:r>
              <a:rPr lang="zh-CN" altLang="en-US" sz="1600" dirty="0">
                <a:latin typeface="微软雅黑" pitchFamily="34" charset="-122"/>
                <a:ea typeface="微软雅黑" pitchFamily="34" charset="-122"/>
              </a:rPr>
              <a:t>“始终坚持问题导向，坚定不移将改革推向深入，才能破解深层次的利益矛盾，破除积存多年的顽症痼疾。”迟福林说。</a:t>
            </a:r>
          </a:p>
          <a:p>
            <a:pPr indent="457200" algn="just">
              <a:lnSpc>
                <a:spcPct val="170000"/>
              </a:lnSpc>
            </a:pPr>
            <a:endParaRPr lang="zh-CN" altLang="en-US" sz="1600" dirty="0">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xmlns="" id="{96464DC9-AA6D-DA4B-AB04-38EF32D305C7}"/>
              </a:ext>
            </a:extLst>
          </p:cNvPr>
          <p:cNvSpPr/>
          <p:nvPr/>
        </p:nvSpPr>
        <p:spPr>
          <a:xfrm>
            <a:off x="3336359" y="1458855"/>
            <a:ext cx="5109091"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全面深化改革：新起点上如何发力？</a:t>
            </a:r>
          </a:p>
        </p:txBody>
      </p:sp>
    </p:spTree>
    <p:extLst>
      <p:ext uri="{BB962C8B-B14F-4D97-AF65-F5344CB8AC3E}">
        <p14:creationId xmlns:p14="http://schemas.microsoft.com/office/powerpoint/2010/main" xmlns="" val="330531326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95465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决胜全面小康</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xmlns="" id="{4B7C1369-A0E6-834F-9751-68724FDFBAEA}"/>
              </a:ext>
            </a:extLst>
          </p:cNvPr>
          <p:cNvGrpSpPr/>
          <p:nvPr/>
        </p:nvGrpSpPr>
        <p:grpSpPr>
          <a:xfrm>
            <a:off x="2003956" y="1900420"/>
            <a:ext cx="9285139" cy="2692333"/>
            <a:chOff x="2031665" y="1484784"/>
            <a:chExt cx="9285139" cy="2692333"/>
          </a:xfrm>
        </p:grpSpPr>
        <p:sp>
          <p:nvSpPr>
            <p:cNvPr id="6" name="矩形 7">
              <a:extLst>
                <a:ext uri="{FF2B5EF4-FFF2-40B4-BE49-F238E27FC236}">
                  <a16:creationId xmlns:a16="http://schemas.microsoft.com/office/drawing/2014/main" xmlns="" id="{2481975E-6D9B-2542-B813-884FD34A34C8}"/>
                </a:ext>
              </a:extLst>
            </p:cNvPr>
            <p:cNvSpPr/>
            <p:nvPr/>
          </p:nvSpPr>
          <p:spPr>
            <a:xfrm>
              <a:off x="2031665" y="1511560"/>
              <a:ext cx="9285139"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722AEA8-CDFD-8644-A764-F24C0627C4ED}"/>
                </a:ext>
              </a:extLst>
            </p:cNvPr>
            <p:cNvSpPr/>
            <p:nvPr/>
          </p:nvSpPr>
          <p:spPr>
            <a:xfrm>
              <a:off x="2031666" y="1484784"/>
              <a:ext cx="8376416"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62EA0F4-2D2D-1C40-8979-E6F9EA77D41F}"/>
              </a:ext>
            </a:extLst>
          </p:cNvPr>
          <p:cNvSpPr/>
          <p:nvPr/>
        </p:nvSpPr>
        <p:spPr>
          <a:xfrm>
            <a:off x="2003956" y="2875295"/>
            <a:ext cx="8711631" cy="2966518"/>
          </a:xfrm>
          <a:prstGeom prst="rect">
            <a:avLst/>
          </a:prstGeom>
        </p:spPr>
        <p:txBody>
          <a:bodyPr wrap="square">
            <a:spAutoFit/>
          </a:bodyPr>
          <a:lstStyle/>
          <a:p>
            <a:pPr indent="457200" algn="just">
              <a:lnSpc>
                <a:spcPct val="170000"/>
              </a:lnSpc>
            </a:pPr>
            <a:r>
              <a:rPr lang="zh-CN" altLang="en-US" sz="1600" dirty="0">
                <a:latin typeface="微软雅黑" pitchFamily="34" charset="-122"/>
                <a:ea typeface="微软雅黑" pitchFamily="34" charset="-122"/>
              </a:rPr>
              <a:t>实现全面小康，是亿万人民的梦想和期许，也是党和政府对人民作出的庄严承诺。</a:t>
            </a:r>
          </a:p>
          <a:p>
            <a:pPr indent="457200" algn="just">
              <a:lnSpc>
                <a:spcPct val="170000"/>
              </a:lnSpc>
            </a:pPr>
            <a:r>
              <a:rPr lang="en-US" altLang="zh-CN" sz="1600" b="1" dirty="0">
                <a:solidFill>
                  <a:srgbClr val="C00000"/>
                </a:solidFill>
                <a:latin typeface="微软雅黑" pitchFamily="34" charset="-122"/>
                <a:ea typeface="微软雅黑" pitchFamily="34" charset="-122"/>
              </a:rPr>
              <a:t>2018</a:t>
            </a:r>
            <a:r>
              <a:rPr lang="zh-CN" altLang="en-US" sz="1600" b="1" dirty="0">
                <a:solidFill>
                  <a:srgbClr val="C00000"/>
                </a:solidFill>
                <a:latin typeface="微软雅黑" pitchFamily="34" charset="-122"/>
                <a:ea typeface="微软雅黑" pitchFamily="34" charset="-122"/>
              </a:rPr>
              <a:t>年是决胜全面建成小康社会的关键之年。</a:t>
            </a:r>
            <a:r>
              <a:rPr lang="zh-CN" altLang="en-US" sz="1600" dirty="0">
                <a:latin typeface="微软雅黑" pitchFamily="34" charset="-122"/>
                <a:ea typeface="微软雅黑" pitchFamily="34" charset="-122"/>
              </a:rPr>
              <a:t>金融等领域存在的风险不容忽视，</a:t>
            </a:r>
            <a:r>
              <a:rPr lang="en-US" altLang="zh-CN" sz="1600" dirty="0">
                <a:latin typeface="微软雅黑" pitchFamily="34" charset="-122"/>
                <a:ea typeface="微软雅黑" pitchFamily="34" charset="-122"/>
              </a:rPr>
              <a:t>3000</a:t>
            </a:r>
            <a:r>
              <a:rPr lang="zh-CN" altLang="en-US" sz="1600" dirty="0">
                <a:latin typeface="微软雅黑" pitchFamily="34" charset="-122"/>
                <a:ea typeface="微软雅黑" pitchFamily="34" charset="-122"/>
              </a:rPr>
              <a:t>多万贫困人口尚未脱贫、</a:t>
            </a:r>
            <a:r>
              <a:rPr lang="en-US" altLang="zh-CN" sz="1600" dirty="0">
                <a:latin typeface="微软雅黑" pitchFamily="34" charset="-122"/>
                <a:ea typeface="微软雅黑" pitchFamily="34" charset="-122"/>
              </a:rPr>
              <a:t>600</a:t>
            </a:r>
            <a:r>
              <a:rPr lang="zh-CN" altLang="en-US" sz="1600" dirty="0">
                <a:latin typeface="微软雅黑" pitchFamily="34" charset="-122"/>
                <a:ea typeface="微软雅黑" pitchFamily="34" charset="-122"/>
              </a:rPr>
              <a:t>多个贫困县需要摘帽，大气、水、土壤治理任务繁重</a:t>
            </a:r>
            <a:r>
              <a:rPr lang="en-US" altLang="zh-CN" sz="1600" dirty="0">
                <a:latin typeface="微软雅黑" pitchFamily="34" charset="-122"/>
                <a:ea typeface="微软雅黑" pitchFamily="34" charset="-122"/>
              </a:rPr>
              <a:t>……</a:t>
            </a:r>
          </a:p>
          <a:p>
            <a:pPr indent="457200" algn="just">
              <a:lnSpc>
                <a:spcPct val="170000"/>
              </a:lnSpc>
            </a:pPr>
            <a:r>
              <a:rPr lang="zh-CN" altLang="en-US" sz="1600" b="1" dirty="0">
                <a:solidFill>
                  <a:srgbClr val="C00000"/>
                </a:solidFill>
                <a:latin typeface="微软雅黑" pitchFamily="34" charset="-122"/>
                <a:ea typeface="微软雅黑" pitchFamily="34" charset="-122"/>
              </a:rPr>
              <a:t>统筹协调改革发展稳定，</a:t>
            </a:r>
            <a:r>
              <a:rPr lang="zh-CN" altLang="en-US" sz="1600" dirty="0">
                <a:latin typeface="微软雅黑" pitchFamily="34" charset="-122"/>
                <a:ea typeface="微软雅黑" pitchFamily="34" charset="-122"/>
              </a:rPr>
              <a:t>切实解决老百姓最急最忧最盼的问题，坚决打好防范化解重大风险、精准脱贫、污染防治三大攻坚战，关系全面建成小康社会全局。</a:t>
            </a:r>
          </a:p>
          <a:p>
            <a:pPr indent="457200" algn="just">
              <a:lnSpc>
                <a:spcPct val="170000"/>
              </a:lnSpc>
            </a:pPr>
            <a:r>
              <a:rPr lang="zh-CN" altLang="en-US" sz="1600" dirty="0">
                <a:latin typeface="微软雅黑" pitchFamily="34" charset="-122"/>
                <a:ea typeface="微软雅黑" pitchFamily="34" charset="-122"/>
              </a:rPr>
              <a:t>“关键之年召开的全国两会，将为今后一段时期取得三大攻坚战的胜利谋划部署，使全面建成小康社会得到人民认可、经得起历史检验。”南开大学教授周立群说。</a:t>
            </a:r>
          </a:p>
        </p:txBody>
      </p:sp>
      <p:sp>
        <p:nvSpPr>
          <p:cNvPr id="10" name="矩形 9">
            <a:extLst>
              <a:ext uri="{FF2B5EF4-FFF2-40B4-BE49-F238E27FC236}">
                <a16:creationId xmlns:a16="http://schemas.microsoft.com/office/drawing/2014/main" xmlns="" id="{96464DC9-AA6D-DA4B-AB04-38EF32D305C7}"/>
              </a:ext>
            </a:extLst>
          </p:cNvPr>
          <p:cNvSpPr/>
          <p:nvPr/>
        </p:nvSpPr>
        <p:spPr>
          <a:xfrm>
            <a:off x="3651337" y="2065631"/>
            <a:ext cx="541686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决胜全面小康：关键之年谋划逐梦蓝图</a:t>
            </a:r>
          </a:p>
        </p:txBody>
      </p:sp>
    </p:spTree>
    <p:extLst>
      <p:ext uri="{BB962C8B-B14F-4D97-AF65-F5344CB8AC3E}">
        <p14:creationId xmlns:p14="http://schemas.microsoft.com/office/powerpoint/2010/main" xmlns="" val="178914447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宪法修改</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xmlns="" id="{4B7C1369-A0E6-834F-9751-68724FDFBAEA}"/>
              </a:ext>
            </a:extLst>
          </p:cNvPr>
          <p:cNvGrpSpPr/>
          <p:nvPr/>
        </p:nvGrpSpPr>
        <p:grpSpPr>
          <a:xfrm>
            <a:off x="2163651" y="1900420"/>
            <a:ext cx="9125444" cy="2692333"/>
            <a:chOff x="2191360" y="1484784"/>
            <a:chExt cx="9125444" cy="2692333"/>
          </a:xfrm>
        </p:grpSpPr>
        <p:sp>
          <p:nvSpPr>
            <p:cNvPr id="6" name="矩形 7">
              <a:extLst>
                <a:ext uri="{FF2B5EF4-FFF2-40B4-BE49-F238E27FC236}">
                  <a16:creationId xmlns:a16="http://schemas.microsoft.com/office/drawing/2014/main" xmlns="" id="{2481975E-6D9B-2542-B813-884FD34A34C8}"/>
                </a:ext>
              </a:extLst>
            </p:cNvPr>
            <p:cNvSpPr/>
            <p:nvPr/>
          </p:nvSpPr>
          <p:spPr>
            <a:xfrm>
              <a:off x="2968811" y="1511560"/>
              <a:ext cx="8347993"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722AEA8-CDFD-8644-A764-F24C0627C4ED}"/>
                </a:ext>
              </a:extLst>
            </p:cNvPr>
            <p:cNvSpPr/>
            <p:nvPr/>
          </p:nvSpPr>
          <p:spPr>
            <a:xfrm>
              <a:off x="2191360" y="1484784"/>
              <a:ext cx="8345510"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xmlns="" id="{D9406123-E3BF-034A-B6E8-747B3C8A42D2}"/>
              </a:ext>
            </a:extLst>
          </p:cNvPr>
          <p:cNvSpPr/>
          <p:nvPr/>
        </p:nvSpPr>
        <p:spPr>
          <a:xfrm>
            <a:off x="1787805" y="2989412"/>
            <a:ext cx="9183625" cy="3540521"/>
          </a:xfrm>
          <a:prstGeom prst="rect">
            <a:avLst/>
          </a:prstGeom>
        </p:spPr>
        <p:txBody>
          <a:bodyPr wrap="square">
            <a:spAutoFit/>
          </a:bodyPr>
          <a:lstStyle/>
          <a:p>
            <a:pPr indent="457200" algn="just">
              <a:lnSpc>
                <a:spcPct val="140000"/>
              </a:lnSpc>
            </a:pPr>
            <a:r>
              <a:rPr lang="zh-CN" altLang="en-US" b="1" dirty="0">
                <a:solidFill>
                  <a:srgbClr val="C00000"/>
                </a:solidFill>
                <a:latin typeface="微软雅黑" pitchFamily="34" charset="-122"/>
                <a:ea typeface="微软雅黑" pitchFamily="34" charset="-122"/>
              </a:rPr>
              <a:t>中国特色社会主义进入新时代，全面依法治国迈上新征程。</a:t>
            </a:r>
          </a:p>
          <a:p>
            <a:pPr indent="457200" algn="just">
              <a:lnSpc>
                <a:spcPct val="140000"/>
              </a:lnSpc>
            </a:pPr>
            <a:r>
              <a:rPr lang="zh-CN" altLang="en-US" b="1" dirty="0">
                <a:solidFill>
                  <a:srgbClr val="C00000"/>
                </a:solidFill>
                <a:latin typeface="微软雅黑" pitchFamily="34" charset="-122"/>
                <a:ea typeface="微软雅黑" pitchFamily="34" charset="-122"/>
              </a:rPr>
              <a:t>宪法是国家的根本法，是治国安邦的总章程。</a:t>
            </a:r>
            <a:r>
              <a:rPr lang="zh-CN" altLang="en-US" dirty="0">
                <a:latin typeface="微软雅黑" pitchFamily="34" charset="-122"/>
                <a:ea typeface="微软雅黑" pitchFamily="34" charset="-122"/>
              </a:rPr>
              <a:t>十三届全国人大一次会议将审议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中华人民共和国宪法修正案（草案）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。这是以习近平同志为核心的党中央从新时代坚持和发展中国特色社会主义全局和战略高度作出的重大决策。</a:t>
            </a:r>
          </a:p>
          <a:p>
            <a:pPr indent="457200" algn="just">
              <a:lnSpc>
                <a:spcPct val="140000"/>
              </a:lnSpc>
            </a:pPr>
            <a:r>
              <a:rPr lang="zh-CN" altLang="en-US" dirty="0">
                <a:latin typeface="微软雅黑" pitchFamily="34" charset="-122"/>
                <a:ea typeface="微软雅黑" pitchFamily="34" charset="-122"/>
              </a:rPr>
              <a:t>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a:p>
            <a:pPr indent="457200" algn="just">
              <a:lnSpc>
                <a:spcPct val="140000"/>
              </a:lnSpc>
            </a:pPr>
            <a:r>
              <a:rPr lang="zh-CN" altLang="en-US" dirty="0">
                <a:latin typeface="微软雅黑" pitchFamily="34" charset="-122"/>
                <a:ea typeface="微软雅黑" pitchFamily="34" charset="-122"/>
              </a:rPr>
              <a:t>辛鸣表示，把党和人民在实践中取得的重大理论创新、实践创新、制度创新成果上升为宪法规定，为的是更好发挥宪法在新时代坚持和发展中国特色社会主义中的重大作用。</a:t>
            </a:r>
          </a:p>
        </p:txBody>
      </p:sp>
      <p:sp>
        <p:nvSpPr>
          <p:cNvPr id="4" name="矩形 3">
            <a:extLst>
              <a:ext uri="{FF2B5EF4-FFF2-40B4-BE49-F238E27FC236}">
                <a16:creationId xmlns:a16="http://schemas.microsoft.com/office/drawing/2014/main" xmlns="" id="{7CB298EA-D7C0-C345-9971-B627F0BB2F47}"/>
              </a:ext>
            </a:extLst>
          </p:cNvPr>
          <p:cNvSpPr/>
          <p:nvPr/>
        </p:nvSpPr>
        <p:spPr>
          <a:xfrm>
            <a:off x="3108989" y="2107971"/>
            <a:ext cx="659667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宪法修改：为新时代中国特色社会主义提供有力宪法保障</a:t>
            </a:r>
          </a:p>
        </p:txBody>
      </p:sp>
    </p:spTree>
    <p:extLst>
      <p:ext uri="{BB962C8B-B14F-4D97-AF65-F5344CB8AC3E}">
        <p14:creationId xmlns:p14="http://schemas.microsoft.com/office/powerpoint/2010/main" xmlns="" val="210580359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492990"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选举和决定</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xmlns="" id="{4B7C1369-A0E6-834F-9751-68724FDFBAEA}"/>
              </a:ext>
            </a:extLst>
          </p:cNvPr>
          <p:cNvGrpSpPr/>
          <p:nvPr/>
        </p:nvGrpSpPr>
        <p:grpSpPr>
          <a:xfrm>
            <a:off x="2073499" y="1900420"/>
            <a:ext cx="9215597" cy="2692333"/>
            <a:chOff x="2101208" y="1484784"/>
            <a:chExt cx="9215597" cy="2692333"/>
          </a:xfrm>
        </p:grpSpPr>
        <p:sp>
          <p:nvSpPr>
            <p:cNvPr id="6" name="矩形 7">
              <a:extLst>
                <a:ext uri="{FF2B5EF4-FFF2-40B4-BE49-F238E27FC236}">
                  <a16:creationId xmlns:a16="http://schemas.microsoft.com/office/drawing/2014/main" xmlns="" id="{2481975E-6D9B-2542-B813-884FD34A34C8}"/>
                </a:ext>
              </a:extLst>
            </p:cNvPr>
            <p:cNvSpPr/>
            <p:nvPr/>
          </p:nvSpPr>
          <p:spPr>
            <a:xfrm>
              <a:off x="2101209" y="1511560"/>
              <a:ext cx="9215596"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722AEA8-CDFD-8644-A764-F24C0627C4ED}"/>
                </a:ext>
              </a:extLst>
            </p:cNvPr>
            <p:cNvSpPr/>
            <p:nvPr/>
          </p:nvSpPr>
          <p:spPr>
            <a:xfrm>
              <a:off x="2101208" y="1484784"/>
              <a:ext cx="8603087"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xmlns="" id="{D9406123-E3BF-034A-B6E8-747B3C8A42D2}"/>
              </a:ext>
            </a:extLst>
          </p:cNvPr>
          <p:cNvSpPr/>
          <p:nvPr/>
        </p:nvSpPr>
        <p:spPr>
          <a:xfrm>
            <a:off x="1787805" y="2989412"/>
            <a:ext cx="9183625" cy="2854949"/>
          </a:xfrm>
          <a:prstGeom prst="rect">
            <a:avLst/>
          </a:prstGeom>
        </p:spPr>
        <p:txBody>
          <a:bodyPr wrap="square">
            <a:spAutoFit/>
          </a:bodyPr>
          <a:lstStyle/>
          <a:p>
            <a:pPr indent="457200" algn="just">
              <a:lnSpc>
                <a:spcPct val="170000"/>
              </a:lnSpc>
            </a:pPr>
            <a:r>
              <a:rPr lang="zh-CN" altLang="en-US" dirty="0">
                <a:latin typeface="微软雅黑" pitchFamily="34" charset="-122"/>
                <a:ea typeface="微软雅黑" pitchFamily="34" charset="-122"/>
              </a:rPr>
              <a:t>今年两会上，换届无疑举世瞩目。</a:t>
            </a:r>
          </a:p>
          <a:p>
            <a:pPr indent="457200" algn="just">
              <a:lnSpc>
                <a:spcPct val="170000"/>
              </a:lnSpc>
            </a:pPr>
            <a:r>
              <a:rPr lang="zh-CN" altLang="en-US" dirty="0">
                <a:latin typeface="微软雅黑" pitchFamily="34" charset="-122"/>
                <a:ea typeface="微软雅黑" pitchFamily="34" charset="-122"/>
              </a:rPr>
              <a:t>去年十九大选举产生了新一届中央领导集体，本次两会将选举和决定新一届国家机构、全国政协领导人员。他们将接过历史“接力棒”，引领全国各族人民开启中国特色社会主义事业新征程。</a:t>
            </a:r>
          </a:p>
          <a:p>
            <a:pPr indent="457200" algn="just">
              <a:lnSpc>
                <a:spcPct val="170000"/>
              </a:lnSpc>
            </a:pPr>
            <a:r>
              <a:rPr lang="zh-CN" altLang="en-US" dirty="0">
                <a:latin typeface="微软雅黑" pitchFamily="34" charset="-122"/>
                <a:ea typeface="微软雅黑" pitchFamily="34" charset="-122"/>
              </a:rPr>
              <a:t>全国人大会议期间，还将举行宪法宣誓。庄重的仪式、庄严的誓词，彰显宪法权威，更激励宣誓者忠于宪法、遵守宪法、维护宪法，加强宪法实施。</a:t>
            </a:r>
          </a:p>
        </p:txBody>
      </p:sp>
      <p:sp>
        <p:nvSpPr>
          <p:cNvPr id="4" name="矩形 3">
            <a:extLst>
              <a:ext uri="{FF2B5EF4-FFF2-40B4-BE49-F238E27FC236}">
                <a16:creationId xmlns:a16="http://schemas.microsoft.com/office/drawing/2014/main" xmlns="" id="{7CB298EA-D7C0-C345-9971-B627F0BB2F47}"/>
              </a:ext>
            </a:extLst>
          </p:cNvPr>
          <p:cNvSpPr/>
          <p:nvPr/>
        </p:nvSpPr>
        <p:spPr>
          <a:xfrm>
            <a:off x="3192119" y="2107971"/>
            <a:ext cx="6340197"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选举和决定：产生新一届国家机构和全国政协领导人员</a:t>
            </a:r>
          </a:p>
        </p:txBody>
      </p:sp>
    </p:spTree>
    <p:extLst>
      <p:ext uri="{BB962C8B-B14F-4D97-AF65-F5344CB8AC3E}">
        <p14:creationId xmlns:p14="http://schemas.microsoft.com/office/powerpoint/2010/main" xmlns="" val="412332178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机构改革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xmlns="" id="{4B7C1369-A0E6-834F-9751-68724FDFBAEA}"/>
              </a:ext>
            </a:extLst>
          </p:cNvPr>
          <p:cNvGrpSpPr/>
          <p:nvPr/>
        </p:nvGrpSpPr>
        <p:grpSpPr>
          <a:xfrm>
            <a:off x="1787804" y="1900420"/>
            <a:ext cx="10404196" cy="2692333"/>
            <a:chOff x="1815513" y="1484784"/>
            <a:chExt cx="10404196" cy="2692333"/>
          </a:xfrm>
        </p:grpSpPr>
        <p:sp>
          <p:nvSpPr>
            <p:cNvPr id="6" name="矩形 7">
              <a:extLst>
                <a:ext uri="{FF2B5EF4-FFF2-40B4-BE49-F238E27FC236}">
                  <a16:creationId xmlns:a16="http://schemas.microsoft.com/office/drawing/2014/main" xmlns="" id="{2481975E-6D9B-2542-B813-884FD34A34C8}"/>
                </a:ext>
              </a:extLst>
            </p:cNvPr>
            <p:cNvSpPr/>
            <p:nvPr/>
          </p:nvSpPr>
          <p:spPr>
            <a:xfrm>
              <a:off x="1815514" y="1511560"/>
              <a:ext cx="10404195"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722AEA8-CDFD-8644-A764-F24C0627C4ED}"/>
                </a:ext>
              </a:extLst>
            </p:cNvPr>
            <p:cNvSpPr/>
            <p:nvPr/>
          </p:nvSpPr>
          <p:spPr>
            <a:xfrm>
              <a:off x="1815513" y="1484784"/>
              <a:ext cx="8783213"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xmlns="" id="{D9406123-E3BF-034A-B6E8-747B3C8A42D2}"/>
              </a:ext>
            </a:extLst>
          </p:cNvPr>
          <p:cNvSpPr/>
          <p:nvPr/>
        </p:nvSpPr>
        <p:spPr>
          <a:xfrm>
            <a:off x="1787805" y="2989412"/>
            <a:ext cx="9183625" cy="3367397"/>
          </a:xfrm>
          <a:prstGeom prst="rect">
            <a:avLst/>
          </a:prstGeom>
        </p:spPr>
        <p:txBody>
          <a:bodyPr wrap="square">
            <a:spAutoFit/>
          </a:bodyPr>
          <a:lstStyle/>
          <a:p>
            <a:pPr indent="457200" algn="just">
              <a:lnSpc>
                <a:spcPct val="150000"/>
              </a:lnSpc>
            </a:pPr>
            <a:r>
              <a:rPr lang="zh-CN" altLang="en-US" dirty="0">
                <a:latin typeface="微软雅黑" pitchFamily="34" charset="-122"/>
                <a:ea typeface="微软雅黑" pitchFamily="34" charset="-122"/>
              </a:rPr>
              <a:t>改革开放以来，我们积极推进党和国家机构改革，各方面机构职能不断优化、逐步规范。本次两会，机构改革再次受到关注。</a:t>
            </a:r>
          </a:p>
          <a:p>
            <a:pPr indent="457200" algn="just">
              <a:lnSpc>
                <a:spcPct val="150000"/>
              </a:lnSpc>
            </a:pPr>
            <a:r>
              <a:rPr lang="zh-CN" altLang="en-US" dirty="0">
                <a:latin typeface="微软雅黑" pitchFamily="34" charset="-122"/>
                <a:ea typeface="微软雅黑" pitchFamily="34" charset="-122"/>
              </a:rPr>
              <a:t>十九届三中全会公报指出，下决心解决党和国家机构职能体系中存在的障碍和弊端，加快推进国家治理体系和治理能力现代化，更好发挥我国社会主义制度优越性。</a:t>
            </a:r>
          </a:p>
          <a:p>
            <a:pPr indent="457200" algn="just">
              <a:lnSpc>
                <a:spcPct val="150000"/>
              </a:lnSpc>
            </a:pPr>
            <a:r>
              <a:rPr lang="zh-CN" altLang="en-US" dirty="0">
                <a:latin typeface="微软雅黑" pitchFamily="34" charset="-122"/>
                <a:ea typeface="微软雅黑" pitchFamily="34" charset="-122"/>
              </a:rPr>
              <a:t>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sp>
        <p:nvSpPr>
          <p:cNvPr id="4" name="矩形 3">
            <a:extLst>
              <a:ext uri="{FF2B5EF4-FFF2-40B4-BE49-F238E27FC236}">
                <a16:creationId xmlns:a16="http://schemas.microsoft.com/office/drawing/2014/main" xmlns="" id="{7CB298EA-D7C0-C345-9971-B627F0BB2F47}"/>
              </a:ext>
            </a:extLst>
          </p:cNvPr>
          <p:cNvSpPr/>
          <p:nvPr/>
        </p:nvSpPr>
        <p:spPr>
          <a:xfrm>
            <a:off x="2953038" y="2096409"/>
            <a:ext cx="6853158"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机构改革：推进国家治理体系和治理能力现代化的深刻变革</a:t>
            </a:r>
          </a:p>
        </p:txBody>
      </p:sp>
    </p:spTree>
    <p:extLst>
      <p:ext uri="{BB962C8B-B14F-4D97-AF65-F5344CB8AC3E}">
        <p14:creationId xmlns:p14="http://schemas.microsoft.com/office/powerpoint/2010/main" xmlns="" val="199709682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监察立法</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9" name="组合 8">
            <a:extLst>
              <a:ext uri="{FF2B5EF4-FFF2-40B4-BE49-F238E27FC236}">
                <a16:creationId xmlns:a16="http://schemas.microsoft.com/office/drawing/2014/main" xmlns="" id="{2F109779-6CB5-C94B-9A2D-88E07A4C4225}"/>
              </a:ext>
            </a:extLst>
          </p:cNvPr>
          <p:cNvGrpSpPr/>
          <p:nvPr/>
        </p:nvGrpSpPr>
        <p:grpSpPr>
          <a:xfrm>
            <a:off x="2075838" y="1850651"/>
            <a:ext cx="9406975" cy="2692334"/>
            <a:chOff x="2853259" y="1484784"/>
            <a:chExt cx="9406975" cy="2692334"/>
          </a:xfrm>
        </p:grpSpPr>
        <p:sp>
          <p:nvSpPr>
            <p:cNvPr id="10" name="矩形 7">
              <a:extLst>
                <a:ext uri="{FF2B5EF4-FFF2-40B4-BE49-F238E27FC236}">
                  <a16:creationId xmlns:a16="http://schemas.microsoft.com/office/drawing/2014/main" xmlns="" id="{E9725BC4-DB50-F945-961C-9F6D9D9373A8}"/>
                </a:ext>
              </a:extLst>
            </p:cNvPr>
            <p:cNvSpPr/>
            <p:nvPr/>
          </p:nvSpPr>
          <p:spPr>
            <a:xfrm>
              <a:off x="2968812" y="1627676"/>
              <a:ext cx="9291422" cy="25494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464456 h 2622014"/>
                <a:gd name="connsiteX1" fmla="*/ 8028678 w 8347993"/>
                <a:gd name="connsiteY1" fmla="*/ 0 h 2622014"/>
                <a:gd name="connsiteX2" fmla="*/ 8347993 w 8347993"/>
                <a:gd name="connsiteY2" fmla="*/ 1983386 h 2622014"/>
                <a:gd name="connsiteX3" fmla="*/ 1640114 w 8347993"/>
                <a:gd name="connsiteY3" fmla="*/ 2622014 h 2622014"/>
                <a:gd name="connsiteX4" fmla="*/ 0 w 8347993"/>
                <a:gd name="connsiteY4" fmla="*/ 464456 h 2622014"/>
                <a:gd name="connsiteX0" fmla="*/ 0 w 9291422"/>
                <a:gd name="connsiteY0" fmla="*/ 464456 h 2622014"/>
                <a:gd name="connsiteX1" fmla="*/ 8028678 w 9291422"/>
                <a:gd name="connsiteY1" fmla="*/ 0 h 2622014"/>
                <a:gd name="connsiteX2" fmla="*/ 9291422 w 9291422"/>
                <a:gd name="connsiteY2" fmla="*/ 2114014 h 2622014"/>
                <a:gd name="connsiteX3" fmla="*/ 1640114 w 9291422"/>
                <a:gd name="connsiteY3" fmla="*/ 2622014 h 2622014"/>
                <a:gd name="connsiteX4" fmla="*/ 0 w 9291422"/>
                <a:gd name="connsiteY4" fmla="*/ 464456 h 2622014"/>
                <a:gd name="connsiteX0" fmla="*/ 0 w 9291422"/>
                <a:gd name="connsiteY0" fmla="*/ 391884 h 2549442"/>
                <a:gd name="connsiteX1" fmla="*/ 7999649 w 9291422"/>
                <a:gd name="connsiteY1" fmla="*/ 0 h 2549442"/>
                <a:gd name="connsiteX2" fmla="*/ 9291422 w 9291422"/>
                <a:gd name="connsiteY2" fmla="*/ 2041442 h 2549442"/>
                <a:gd name="connsiteX3" fmla="*/ 1640114 w 9291422"/>
                <a:gd name="connsiteY3" fmla="*/ 2549442 h 2549442"/>
                <a:gd name="connsiteX4" fmla="*/ 0 w 9291422"/>
                <a:gd name="connsiteY4" fmla="*/ 391884 h 254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91422" h="2549442">
                  <a:moveTo>
                    <a:pt x="0" y="391884"/>
                  </a:moveTo>
                  <a:lnTo>
                    <a:pt x="7999649" y="0"/>
                  </a:lnTo>
                  <a:lnTo>
                    <a:pt x="9291422" y="2041442"/>
                  </a:lnTo>
                  <a:lnTo>
                    <a:pt x="1640114" y="2549442"/>
                  </a:lnTo>
                  <a:lnTo>
                    <a:pt x="0" y="391884"/>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4">
              <a:extLst>
                <a:ext uri="{FF2B5EF4-FFF2-40B4-BE49-F238E27FC236}">
                  <a16:creationId xmlns:a16="http://schemas.microsoft.com/office/drawing/2014/main" xmlns="" id="{4AC5B26C-21B0-8040-8D03-405F317458BF}"/>
                </a:ext>
              </a:extLst>
            </p:cNvPr>
            <p:cNvSpPr/>
            <p:nvPr/>
          </p:nvSpPr>
          <p:spPr>
            <a:xfrm>
              <a:off x="2853259" y="1484784"/>
              <a:ext cx="8208912"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xmlns="" id="{1DACA900-D6AB-EE4F-9EC5-125EA2D8163A}"/>
              </a:ext>
            </a:extLst>
          </p:cNvPr>
          <p:cNvSpPr/>
          <p:nvPr/>
        </p:nvSpPr>
        <p:spPr>
          <a:xfrm>
            <a:off x="1787806" y="3290811"/>
            <a:ext cx="9099188" cy="19389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十三届全国人大一次会议还将审议</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中华人民共和国监察法（草案）</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a:t>
            </a:r>
            <a:r>
              <a:rPr lang="zh-CN" altLang="en-US" sz="1600" b="1" dirty="0">
                <a:solidFill>
                  <a:srgbClr val="C00000"/>
                </a:solidFill>
                <a:latin typeface="微软雅黑" pitchFamily="34" charset="-122"/>
                <a:ea typeface="微软雅黑" pitchFamily="34" charset="-122"/>
              </a:rPr>
              <a:t>夺取反腐败斗争压倒性胜利，治本之策在于加强对权力的监督。</a:t>
            </a:r>
            <a:r>
              <a:rPr lang="zh-CN" altLang="en-US" sz="1600" dirty="0">
                <a:latin typeface="微软雅黑" pitchFamily="34" charset="-122"/>
                <a:ea typeface="微软雅黑" pitchFamily="34" charset="-122"/>
              </a:rPr>
              <a:t>构建党统一指挥、全面覆盖、权威高效的监督体系，将进一步加强对权力运行的制约和监督，实现对所有行使公权力的公职人员监察全覆盖。</a:t>
            </a:r>
          </a:p>
          <a:p>
            <a:pPr indent="457200" algn="just">
              <a:lnSpc>
                <a:spcPct val="150000"/>
              </a:lnSpc>
            </a:pPr>
            <a:r>
              <a:rPr lang="zh-CN" altLang="en-US" sz="1600" dirty="0">
                <a:latin typeface="微软雅黑" pitchFamily="34" charset="-122"/>
                <a:ea typeface="微软雅黑" pitchFamily="34" charset="-122"/>
              </a:rPr>
              <a:t>五年来，反腐败斗争成绩显著，力度、广度、深度前所未有。与此同时，一些体制、机制性问题也随之暴露，全面从严治党依然任重道远</a:t>
            </a:r>
          </a:p>
        </p:txBody>
      </p:sp>
      <p:sp>
        <p:nvSpPr>
          <p:cNvPr id="14" name="矩形 13">
            <a:extLst>
              <a:ext uri="{FF2B5EF4-FFF2-40B4-BE49-F238E27FC236}">
                <a16:creationId xmlns:a16="http://schemas.microsoft.com/office/drawing/2014/main" xmlns="" id="{B53F24A8-0B80-604D-997F-345EBA88C067}"/>
              </a:ext>
            </a:extLst>
          </p:cNvPr>
          <p:cNvSpPr/>
          <p:nvPr/>
        </p:nvSpPr>
        <p:spPr>
          <a:xfrm>
            <a:off x="3876038" y="2015862"/>
            <a:ext cx="4608512"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监察立法：实现反腐败国家立法</a:t>
            </a:r>
          </a:p>
        </p:txBody>
      </p:sp>
    </p:spTree>
    <p:extLst>
      <p:ext uri="{BB962C8B-B14F-4D97-AF65-F5344CB8AC3E}">
        <p14:creationId xmlns:p14="http://schemas.microsoft.com/office/powerpoint/2010/main" xmlns="" val="293410109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xmlns="" id="{C8D339FC-F350-A24C-BBD9-351CABA056F7}"/>
              </a:ext>
            </a:extLst>
          </p:cNvPr>
          <p:cNvSpPr/>
          <p:nvPr/>
        </p:nvSpPr>
        <p:spPr>
          <a:xfrm>
            <a:off x="6853381" y="3958696"/>
            <a:ext cx="5145785" cy="1482650"/>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CN" altLang="en-US" sz="3200" b="1" dirty="0">
                <a:blipFill dpi="0" rotWithShape="1">
                  <a:blip r:embed="rId4"/>
                  <a:srcRect/>
                  <a:tile tx="0" ty="0" sx="100000" sy="100000" flip="none" algn="ctr"/>
                </a:blipFill>
                <a:latin typeface="微软雅黑" pitchFamily="34" charset="-122"/>
                <a:ea typeface="微软雅黑" pitchFamily="34" charset="-122"/>
              </a:rPr>
              <a:t>过去五年的成就</a:t>
            </a:r>
          </a:p>
          <a:p>
            <a:pPr>
              <a:lnSpc>
                <a:spcPct val="150000"/>
              </a:lnSpc>
            </a:pPr>
            <a:endParaRPr lang="zh-CN" altLang="en-US" sz="3200" b="1" dirty="0">
              <a:blipFill dpi="0" rotWithShape="1">
                <a:blip r:embed="rId4"/>
                <a:srcRect/>
                <a:tile tx="0" ty="0" sx="100000" sy="100000" flip="none" algn="ctr"/>
              </a:blip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xmlns=""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xmlns="" id="{84DC69D8-A466-674E-A307-6EAAA0ADA751}"/>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xmlns="" val="1910432934"/>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50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经济实力跃上新台阶</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5" name="箭头: 右 50">
            <a:extLst>
              <a:ext uri="{FF2B5EF4-FFF2-40B4-BE49-F238E27FC236}">
                <a16:creationId xmlns:a16="http://schemas.microsoft.com/office/drawing/2014/main" xmlns="" id="{5C11C0E1-5558-A643-9803-F3BE40141FE9}"/>
              </a:ext>
            </a:extLst>
          </p:cNvPr>
          <p:cNvSpPr/>
          <p:nvPr/>
        </p:nvSpPr>
        <p:spPr>
          <a:xfrm>
            <a:off x="3591823" y="2532811"/>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FB767D92-B307-6E48-A6EE-7A124A254669}"/>
              </a:ext>
            </a:extLst>
          </p:cNvPr>
          <p:cNvGrpSpPr/>
          <p:nvPr/>
        </p:nvGrpSpPr>
        <p:grpSpPr>
          <a:xfrm>
            <a:off x="809325" y="1973877"/>
            <a:ext cx="1584177" cy="2709882"/>
            <a:chOff x="1125067" y="1439198"/>
            <a:chExt cx="1440161" cy="2709882"/>
          </a:xfrm>
        </p:grpSpPr>
        <p:sp>
          <p:nvSpPr>
            <p:cNvPr id="17" name="梯形 16">
              <a:extLst>
                <a:ext uri="{FF2B5EF4-FFF2-40B4-BE49-F238E27FC236}">
                  <a16:creationId xmlns:a16="http://schemas.microsoft.com/office/drawing/2014/main" xmlns="" id="{89C565E8-A2AC-7C4A-96A4-04FAB0F43F96}"/>
                </a:ext>
              </a:extLst>
            </p:cNvPr>
            <p:cNvSpPr/>
            <p:nvPr/>
          </p:nvSpPr>
          <p:spPr>
            <a:xfrm rot="16200000">
              <a:off x="319887" y="3082052"/>
              <a:ext cx="1872208" cy="261847"/>
            </a:xfrm>
            <a:prstGeom prst="trapezoid">
              <a:avLst>
                <a:gd name="adj" fmla="val 5366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21">
              <a:extLst>
                <a:ext uri="{FF2B5EF4-FFF2-40B4-BE49-F238E27FC236}">
                  <a16:creationId xmlns:a16="http://schemas.microsoft.com/office/drawing/2014/main" xmlns="" id="{D692F7CE-232D-F349-8DD5-BEF4697C8D5A}"/>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2601967B-664A-B34A-9B75-86949FC39706}"/>
                </a:ext>
              </a:extLst>
            </p:cNvPr>
            <p:cNvGrpSpPr/>
            <p:nvPr/>
          </p:nvGrpSpPr>
          <p:grpSpPr>
            <a:xfrm>
              <a:off x="1485107" y="1439198"/>
              <a:ext cx="941199" cy="2028150"/>
              <a:chOff x="1485107" y="1439198"/>
              <a:chExt cx="941199" cy="2028150"/>
            </a:xfrm>
          </p:grpSpPr>
          <p:grpSp>
            <p:nvGrpSpPr>
              <p:cNvPr id="20" name="组合 19">
                <a:extLst>
                  <a:ext uri="{FF2B5EF4-FFF2-40B4-BE49-F238E27FC236}">
                    <a16:creationId xmlns:a16="http://schemas.microsoft.com/office/drawing/2014/main" xmlns="" id="{FAE4BA36-1DFC-5A4F-9141-96886020269B}"/>
                  </a:ext>
                </a:extLst>
              </p:cNvPr>
              <p:cNvGrpSpPr/>
              <p:nvPr/>
            </p:nvGrpSpPr>
            <p:grpSpPr>
              <a:xfrm>
                <a:off x="1485107" y="2708920"/>
                <a:ext cx="656549" cy="758428"/>
                <a:chOff x="1836670" y="2907244"/>
                <a:chExt cx="491670" cy="567964"/>
              </a:xfrm>
            </p:grpSpPr>
            <p:sp>
              <p:nvSpPr>
                <p:cNvPr id="22" name="Freeform 27">
                  <a:extLst>
                    <a:ext uri="{FF2B5EF4-FFF2-40B4-BE49-F238E27FC236}">
                      <a16:creationId xmlns:a16="http://schemas.microsoft.com/office/drawing/2014/main" xmlns="" id="{28D2708A-1AD1-384C-95CB-7D5FBB19E521}"/>
                    </a:ext>
                  </a:extLst>
                </p:cNvPr>
                <p:cNvSpPr>
                  <a:spLocks/>
                </p:cNvSpPr>
                <p:nvPr/>
              </p:nvSpPr>
              <p:spPr bwMode="auto">
                <a:xfrm>
                  <a:off x="1845147" y="3068960"/>
                  <a:ext cx="474064" cy="406248"/>
                </a:xfrm>
                <a:custGeom>
                  <a:avLst/>
                  <a:gdLst>
                    <a:gd name="T0" fmla="*/ 264 w 856"/>
                    <a:gd name="T1" fmla="*/ 0 h 732"/>
                    <a:gd name="T2" fmla="*/ 352 w 856"/>
                    <a:gd name="T3" fmla="*/ 0 h 732"/>
                    <a:gd name="T4" fmla="*/ 376 w 856"/>
                    <a:gd name="T5" fmla="*/ 24 h 732"/>
                    <a:gd name="T6" fmla="*/ 376 w 856"/>
                    <a:gd name="T7" fmla="*/ 684 h 732"/>
                    <a:gd name="T8" fmla="*/ 480 w 856"/>
                    <a:gd name="T9" fmla="*/ 684 h 732"/>
                    <a:gd name="T10" fmla="*/ 480 w 856"/>
                    <a:gd name="T11" fmla="*/ 352 h 732"/>
                    <a:gd name="T12" fmla="*/ 504 w 856"/>
                    <a:gd name="T13" fmla="*/ 328 h 732"/>
                    <a:gd name="T14" fmla="*/ 592 w 856"/>
                    <a:gd name="T15" fmla="*/ 328 h 732"/>
                    <a:gd name="T16" fmla="*/ 616 w 856"/>
                    <a:gd name="T17" fmla="*/ 352 h 732"/>
                    <a:gd name="T18" fmla="*/ 616 w 856"/>
                    <a:gd name="T19" fmla="*/ 684 h 732"/>
                    <a:gd name="T20" fmla="*/ 720 w 856"/>
                    <a:gd name="T21" fmla="*/ 684 h 732"/>
                    <a:gd name="T22" fmla="*/ 720 w 856"/>
                    <a:gd name="T23" fmla="*/ 252 h 732"/>
                    <a:gd name="T24" fmla="*/ 744 w 856"/>
                    <a:gd name="T25" fmla="*/ 228 h 732"/>
                    <a:gd name="T26" fmla="*/ 832 w 856"/>
                    <a:gd name="T27" fmla="*/ 228 h 732"/>
                    <a:gd name="T28" fmla="*/ 856 w 856"/>
                    <a:gd name="T29" fmla="*/ 252 h 732"/>
                    <a:gd name="T30" fmla="*/ 856 w 856"/>
                    <a:gd name="T31" fmla="*/ 732 h 732"/>
                    <a:gd name="T32" fmla="*/ 0 w 856"/>
                    <a:gd name="T33" fmla="*/ 732 h 732"/>
                    <a:gd name="T34" fmla="*/ 0 w 856"/>
                    <a:gd name="T35" fmla="*/ 188 h 732"/>
                    <a:gd name="T36" fmla="*/ 24 w 856"/>
                    <a:gd name="T37" fmla="*/ 164 h 732"/>
                    <a:gd name="T38" fmla="*/ 112 w 856"/>
                    <a:gd name="T39" fmla="*/ 164 h 732"/>
                    <a:gd name="T40" fmla="*/ 136 w 856"/>
                    <a:gd name="T41" fmla="*/ 188 h 732"/>
                    <a:gd name="T42" fmla="*/ 136 w 856"/>
                    <a:gd name="T43" fmla="*/ 684 h 732"/>
                    <a:gd name="T44" fmla="*/ 240 w 856"/>
                    <a:gd name="T45" fmla="*/ 684 h 732"/>
                    <a:gd name="T46" fmla="*/ 240 w 856"/>
                    <a:gd name="T47" fmla="*/ 24 h 732"/>
                    <a:gd name="T48" fmla="*/ 264 w 856"/>
                    <a:gd name="T49" fmla="*/ 0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6" h="732">
                      <a:moveTo>
                        <a:pt x="264" y="0"/>
                      </a:moveTo>
                      <a:cubicBezTo>
                        <a:pt x="352" y="0"/>
                        <a:pt x="352" y="0"/>
                        <a:pt x="352" y="0"/>
                      </a:cubicBezTo>
                      <a:cubicBezTo>
                        <a:pt x="365" y="0"/>
                        <a:pt x="376" y="11"/>
                        <a:pt x="376" y="24"/>
                      </a:cubicBezTo>
                      <a:cubicBezTo>
                        <a:pt x="376" y="684"/>
                        <a:pt x="376" y="684"/>
                        <a:pt x="376" y="684"/>
                      </a:cubicBezTo>
                      <a:cubicBezTo>
                        <a:pt x="480" y="684"/>
                        <a:pt x="480" y="684"/>
                        <a:pt x="480" y="684"/>
                      </a:cubicBezTo>
                      <a:cubicBezTo>
                        <a:pt x="480" y="352"/>
                        <a:pt x="480" y="352"/>
                        <a:pt x="480" y="352"/>
                      </a:cubicBezTo>
                      <a:cubicBezTo>
                        <a:pt x="480" y="339"/>
                        <a:pt x="491" y="328"/>
                        <a:pt x="504" y="328"/>
                      </a:cubicBezTo>
                      <a:cubicBezTo>
                        <a:pt x="592" y="328"/>
                        <a:pt x="592" y="328"/>
                        <a:pt x="592" y="328"/>
                      </a:cubicBezTo>
                      <a:cubicBezTo>
                        <a:pt x="605" y="328"/>
                        <a:pt x="616" y="339"/>
                        <a:pt x="616" y="352"/>
                      </a:cubicBezTo>
                      <a:cubicBezTo>
                        <a:pt x="616" y="684"/>
                        <a:pt x="616" y="684"/>
                        <a:pt x="616" y="684"/>
                      </a:cubicBezTo>
                      <a:cubicBezTo>
                        <a:pt x="720" y="684"/>
                        <a:pt x="720" y="684"/>
                        <a:pt x="720" y="684"/>
                      </a:cubicBezTo>
                      <a:cubicBezTo>
                        <a:pt x="720" y="252"/>
                        <a:pt x="720" y="252"/>
                        <a:pt x="720" y="252"/>
                      </a:cubicBezTo>
                      <a:cubicBezTo>
                        <a:pt x="720" y="239"/>
                        <a:pt x="731" y="228"/>
                        <a:pt x="744" y="228"/>
                      </a:cubicBezTo>
                      <a:cubicBezTo>
                        <a:pt x="832" y="228"/>
                        <a:pt x="832" y="228"/>
                        <a:pt x="832" y="228"/>
                      </a:cubicBezTo>
                      <a:cubicBezTo>
                        <a:pt x="845" y="228"/>
                        <a:pt x="856" y="239"/>
                        <a:pt x="856" y="252"/>
                      </a:cubicBezTo>
                      <a:cubicBezTo>
                        <a:pt x="856" y="412"/>
                        <a:pt x="856" y="572"/>
                        <a:pt x="856" y="732"/>
                      </a:cubicBezTo>
                      <a:cubicBezTo>
                        <a:pt x="0" y="732"/>
                        <a:pt x="0" y="732"/>
                        <a:pt x="0" y="732"/>
                      </a:cubicBezTo>
                      <a:cubicBezTo>
                        <a:pt x="0" y="551"/>
                        <a:pt x="0" y="369"/>
                        <a:pt x="0" y="188"/>
                      </a:cubicBezTo>
                      <a:cubicBezTo>
                        <a:pt x="0" y="175"/>
                        <a:pt x="11" y="164"/>
                        <a:pt x="24" y="164"/>
                      </a:cubicBezTo>
                      <a:cubicBezTo>
                        <a:pt x="112" y="164"/>
                        <a:pt x="112" y="164"/>
                        <a:pt x="112" y="164"/>
                      </a:cubicBezTo>
                      <a:cubicBezTo>
                        <a:pt x="125" y="164"/>
                        <a:pt x="136" y="175"/>
                        <a:pt x="136" y="188"/>
                      </a:cubicBezTo>
                      <a:cubicBezTo>
                        <a:pt x="136" y="684"/>
                        <a:pt x="136" y="684"/>
                        <a:pt x="136" y="684"/>
                      </a:cubicBezTo>
                      <a:cubicBezTo>
                        <a:pt x="240" y="684"/>
                        <a:pt x="240" y="684"/>
                        <a:pt x="240" y="684"/>
                      </a:cubicBezTo>
                      <a:cubicBezTo>
                        <a:pt x="240" y="24"/>
                        <a:pt x="240" y="24"/>
                        <a:pt x="240" y="24"/>
                      </a:cubicBezTo>
                      <a:cubicBezTo>
                        <a:pt x="240" y="11"/>
                        <a:pt x="251" y="0"/>
                        <a:pt x="264"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
                  <a:extLst>
                    <a:ext uri="{FF2B5EF4-FFF2-40B4-BE49-F238E27FC236}">
                      <a16:creationId xmlns:a16="http://schemas.microsoft.com/office/drawing/2014/main" xmlns="" id="{95B84641-594B-9F40-9780-8ABD0C6E8281}"/>
                    </a:ext>
                  </a:extLst>
                </p:cNvPr>
                <p:cNvSpPr>
                  <a:spLocks noEditPoints="1"/>
                </p:cNvSpPr>
                <p:nvPr/>
              </p:nvSpPr>
              <p:spPr bwMode="auto">
                <a:xfrm>
                  <a:off x="1836670" y="2907244"/>
                  <a:ext cx="491670" cy="275179"/>
                </a:xfrm>
                <a:custGeom>
                  <a:avLst/>
                  <a:gdLst>
                    <a:gd name="T0" fmla="*/ 244 w 888"/>
                    <a:gd name="T1" fmla="*/ 110 h 496"/>
                    <a:gd name="T2" fmla="*/ 265 w 888"/>
                    <a:gd name="T3" fmla="*/ 25 h 496"/>
                    <a:gd name="T4" fmla="*/ 383 w 888"/>
                    <a:gd name="T5" fmla="*/ 25 h 496"/>
                    <a:gd name="T6" fmla="*/ 391 w 888"/>
                    <a:gd name="T7" fmla="*/ 135 h 496"/>
                    <a:gd name="T8" fmla="*/ 564 w 888"/>
                    <a:gd name="T9" fmla="*/ 328 h 496"/>
                    <a:gd name="T10" fmla="*/ 629 w 888"/>
                    <a:gd name="T11" fmla="*/ 359 h 496"/>
                    <a:gd name="T12" fmla="*/ 720 w 888"/>
                    <a:gd name="T13" fmla="*/ 312 h 496"/>
                    <a:gd name="T14" fmla="*/ 804 w 888"/>
                    <a:gd name="T15" fmla="*/ 228 h 496"/>
                    <a:gd name="T16" fmla="*/ 888 w 888"/>
                    <a:gd name="T17" fmla="*/ 312 h 496"/>
                    <a:gd name="T18" fmla="*/ 804 w 888"/>
                    <a:gd name="T19" fmla="*/ 396 h 496"/>
                    <a:gd name="T20" fmla="*/ 739 w 888"/>
                    <a:gd name="T21" fmla="*/ 365 h 496"/>
                    <a:gd name="T22" fmla="*/ 648 w 888"/>
                    <a:gd name="T23" fmla="*/ 412 h 496"/>
                    <a:gd name="T24" fmla="*/ 564 w 888"/>
                    <a:gd name="T25" fmla="*/ 496 h 496"/>
                    <a:gd name="T26" fmla="*/ 480 w 888"/>
                    <a:gd name="T27" fmla="*/ 412 h 496"/>
                    <a:gd name="T28" fmla="*/ 352 w 888"/>
                    <a:gd name="T29" fmla="*/ 163 h 496"/>
                    <a:gd name="T30" fmla="*/ 271 w 888"/>
                    <a:gd name="T31" fmla="*/ 149 h 496"/>
                    <a:gd name="T32" fmla="*/ 168 w 888"/>
                    <a:gd name="T33" fmla="*/ 248 h 496"/>
                    <a:gd name="T34" fmla="*/ 84 w 888"/>
                    <a:gd name="T35" fmla="*/ 332 h 496"/>
                    <a:gd name="T36" fmla="*/ 0 w 888"/>
                    <a:gd name="T37" fmla="*/ 248 h 496"/>
                    <a:gd name="T38" fmla="*/ 84 w 888"/>
                    <a:gd name="T39" fmla="*/ 164 h 496"/>
                    <a:gd name="T40" fmla="*/ 829 w 888"/>
                    <a:gd name="T41" fmla="*/ 287 h 496"/>
                    <a:gd name="T42" fmla="*/ 779 w 888"/>
                    <a:gd name="T43" fmla="*/ 287 h 496"/>
                    <a:gd name="T44" fmla="*/ 779 w 888"/>
                    <a:gd name="T45" fmla="*/ 337 h 496"/>
                    <a:gd name="T46" fmla="*/ 829 w 888"/>
                    <a:gd name="T47" fmla="*/ 337 h 496"/>
                    <a:gd name="T48" fmla="*/ 829 w 888"/>
                    <a:gd name="T49" fmla="*/ 287 h 496"/>
                    <a:gd name="T50" fmla="*/ 564 w 888"/>
                    <a:gd name="T51" fmla="*/ 376 h 496"/>
                    <a:gd name="T52" fmla="*/ 528 w 888"/>
                    <a:gd name="T53" fmla="*/ 412 h 496"/>
                    <a:gd name="T54" fmla="*/ 564 w 888"/>
                    <a:gd name="T55" fmla="*/ 448 h 496"/>
                    <a:gd name="T56" fmla="*/ 600 w 888"/>
                    <a:gd name="T57" fmla="*/ 412 h 496"/>
                    <a:gd name="T58" fmla="*/ 349 w 888"/>
                    <a:gd name="T59" fmla="*/ 59 h 496"/>
                    <a:gd name="T60" fmla="*/ 299 w 888"/>
                    <a:gd name="T61" fmla="*/ 59 h 496"/>
                    <a:gd name="T62" fmla="*/ 299 w 888"/>
                    <a:gd name="T63" fmla="*/ 109 h 496"/>
                    <a:gd name="T64" fmla="*/ 349 w 888"/>
                    <a:gd name="T65" fmla="*/ 109 h 496"/>
                    <a:gd name="T66" fmla="*/ 349 w 888"/>
                    <a:gd name="T67" fmla="*/ 59 h 496"/>
                    <a:gd name="T68" fmla="*/ 84 w 888"/>
                    <a:gd name="T69" fmla="*/ 212 h 496"/>
                    <a:gd name="T70" fmla="*/ 48 w 888"/>
                    <a:gd name="T71" fmla="*/ 248 h 496"/>
                    <a:gd name="T72" fmla="*/ 84 w 888"/>
                    <a:gd name="T73" fmla="*/ 284 h 496"/>
                    <a:gd name="T74" fmla="*/ 120 w 888"/>
                    <a:gd name="T75" fmla="*/ 2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496">
                      <a:moveTo>
                        <a:pt x="137" y="183"/>
                      </a:moveTo>
                      <a:cubicBezTo>
                        <a:pt x="244" y="110"/>
                        <a:pt x="244" y="110"/>
                        <a:pt x="244" y="110"/>
                      </a:cubicBezTo>
                      <a:cubicBezTo>
                        <a:pt x="241" y="102"/>
                        <a:pt x="240" y="93"/>
                        <a:pt x="240" y="84"/>
                      </a:cubicBezTo>
                      <a:cubicBezTo>
                        <a:pt x="240" y="61"/>
                        <a:pt x="249" y="40"/>
                        <a:pt x="265" y="25"/>
                      </a:cubicBezTo>
                      <a:cubicBezTo>
                        <a:pt x="280" y="9"/>
                        <a:pt x="301" y="0"/>
                        <a:pt x="324" y="0"/>
                      </a:cubicBezTo>
                      <a:cubicBezTo>
                        <a:pt x="347" y="0"/>
                        <a:pt x="368" y="9"/>
                        <a:pt x="383" y="25"/>
                      </a:cubicBezTo>
                      <a:cubicBezTo>
                        <a:pt x="399" y="40"/>
                        <a:pt x="408" y="61"/>
                        <a:pt x="408" y="84"/>
                      </a:cubicBezTo>
                      <a:cubicBezTo>
                        <a:pt x="408" y="103"/>
                        <a:pt x="402" y="121"/>
                        <a:pt x="391" y="135"/>
                      </a:cubicBezTo>
                      <a:cubicBezTo>
                        <a:pt x="536" y="333"/>
                        <a:pt x="536" y="333"/>
                        <a:pt x="536" y="333"/>
                      </a:cubicBezTo>
                      <a:cubicBezTo>
                        <a:pt x="545" y="330"/>
                        <a:pt x="554" y="328"/>
                        <a:pt x="564" y="328"/>
                      </a:cubicBezTo>
                      <a:cubicBezTo>
                        <a:pt x="587" y="328"/>
                        <a:pt x="608" y="337"/>
                        <a:pt x="623" y="353"/>
                      </a:cubicBezTo>
                      <a:cubicBezTo>
                        <a:pt x="625" y="355"/>
                        <a:pt x="627" y="357"/>
                        <a:pt x="629" y="359"/>
                      </a:cubicBezTo>
                      <a:cubicBezTo>
                        <a:pt x="720" y="321"/>
                        <a:pt x="720" y="321"/>
                        <a:pt x="720" y="321"/>
                      </a:cubicBezTo>
                      <a:cubicBezTo>
                        <a:pt x="720" y="318"/>
                        <a:pt x="720" y="315"/>
                        <a:pt x="720" y="312"/>
                      </a:cubicBezTo>
                      <a:cubicBezTo>
                        <a:pt x="720" y="289"/>
                        <a:pt x="729" y="268"/>
                        <a:pt x="745" y="253"/>
                      </a:cubicBezTo>
                      <a:cubicBezTo>
                        <a:pt x="760" y="237"/>
                        <a:pt x="781" y="228"/>
                        <a:pt x="804" y="228"/>
                      </a:cubicBezTo>
                      <a:cubicBezTo>
                        <a:pt x="827" y="228"/>
                        <a:pt x="848" y="237"/>
                        <a:pt x="863" y="253"/>
                      </a:cubicBezTo>
                      <a:cubicBezTo>
                        <a:pt x="879" y="268"/>
                        <a:pt x="888" y="289"/>
                        <a:pt x="888" y="312"/>
                      </a:cubicBezTo>
                      <a:cubicBezTo>
                        <a:pt x="888" y="335"/>
                        <a:pt x="879" y="356"/>
                        <a:pt x="863" y="371"/>
                      </a:cubicBezTo>
                      <a:cubicBezTo>
                        <a:pt x="848" y="387"/>
                        <a:pt x="827" y="396"/>
                        <a:pt x="804" y="396"/>
                      </a:cubicBezTo>
                      <a:cubicBezTo>
                        <a:pt x="781" y="396"/>
                        <a:pt x="760" y="387"/>
                        <a:pt x="745" y="371"/>
                      </a:cubicBezTo>
                      <a:cubicBezTo>
                        <a:pt x="743" y="369"/>
                        <a:pt x="741" y="367"/>
                        <a:pt x="739" y="365"/>
                      </a:cubicBezTo>
                      <a:cubicBezTo>
                        <a:pt x="648" y="403"/>
                        <a:pt x="648" y="403"/>
                        <a:pt x="648" y="403"/>
                      </a:cubicBezTo>
                      <a:cubicBezTo>
                        <a:pt x="648" y="406"/>
                        <a:pt x="648" y="409"/>
                        <a:pt x="648" y="412"/>
                      </a:cubicBezTo>
                      <a:cubicBezTo>
                        <a:pt x="648" y="435"/>
                        <a:pt x="639" y="456"/>
                        <a:pt x="623" y="471"/>
                      </a:cubicBezTo>
                      <a:cubicBezTo>
                        <a:pt x="608" y="487"/>
                        <a:pt x="587" y="496"/>
                        <a:pt x="564" y="496"/>
                      </a:cubicBezTo>
                      <a:cubicBezTo>
                        <a:pt x="541" y="496"/>
                        <a:pt x="520" y="487"/>
                        <a:pt x="505" y="471"/>
                      </a:cubicBezTo>
                      <a:cubicBezTo>
                        <a:pt x="489" y="456"/>
                        <a:pt x="480" y="435"/>
                        <a:pt x="480" y="412"/>
                      </a:cubicBezTo>
                      <a:cubicBezTo>
                        <a:pt x="480" y="393"/>
                        <a:pt x="486" y="375"/>
                        <a:pt x="497" y="361"/>
                      </a:cubicBezTo>
                      <a:cubicBezTo>
                        <a:pt x="352" y="163"/>
                        <a:pt x="352" y="163"/>
                        <a:pt x="352" y="163"/>
                      </a:cubicBezTo>
                      <a:cubicBezTo>
                        <a:pt x="343" y="166"/>
                        <a:pt x="334" y="168"/>
                        <a:pt x="324" y="168"/>
                      </a:cubicBezTo>
                      <a:cubicBezTo>
                        <a:pt x="304" y="168"/>
                        <a:pt x="285" y="161"/>
                        <a:pt x="271" y="149"/>
                      </a:cubicBezTo>
                      <a:cubicBezTo>
                        <a:pt x="164" y="222"/>
                        <a:pt x="164" y="222"/>
                        <a:pt x="164" y="222"/>
                      </a:cubicBezTo>
                      <a:cubicBezTo>
                        <a:pt x="167" y="230"/>
                        <a:pt x="168" y="239"/>
                        <a:pt x="168" y="248"/>
                      </a:cubicBezTo>
                      <a:cubicBezTo>
                        <a:pt x="168" y="271"/>
                        <a:pt x="159" y="292"/>
                        <a:pt x="143" y="307"/>
                      </a:cubicBezTo>
                      <a:cubicBezTo>
                        <a:pt x="128" y="323"/>
                        <a:pt x="107" y="332"/>
                        <a:pt x="84" y="332"/>
                      </a:cubicBezTo>
                      <a:cubicBezTo>
                        <a:pt x="61" y="332"/>
                        <a:pt x="40" y="323"/>
                        <a:pt x="25" y="307"/>
                      </a:cubicBezTo>
                      <a:cubicBezTo>
                        <a:pt x="9" y="292"/>
                        <a:pt x="0" y="271"/>
                        <a:pt x="0" y="248"/>
                      </a:cubicBezTo>
                      <a:cubicBezTo>
                        <a:pt x="0" y="225"/>
                        <a:pt x="9" y="204"/>
                        <a:pt x="25" y="189"/>
                      </a:cubicBezTo>
                      <a:cubicBezTo>
                        <a:pt x="40" y="173"/>
                        <a:pt x="61" y="164"/>
                        <a:pt x="84" y="164"/>
                      </a:cubicBezTo>
                      <a:cubicBezTo>
                        <a:pt x="104" y="164"/>
                        <a:pt x="123" y="171"/>
                        <a:pt x="137" y="183"/>
                      </a:cubicBezTo>
                      <a:close/>
                      <a:moveTo>
                        <a:pt x="829" y="287"/>
                      </a:moveTo>
                      <a:cubicBezTo>
                        <a:pt x="823" y="280"/>
                        <a:pt x="814" y="276"/>
                        <a:pt x="804" y="276"/>
                      </a:cubicBezTo>
                      <a:cubicBezTo>
                        <a:pt x="794" y="276"/>
                        <a:pt x="785" y="280"/>
                        <a:pt x="779" y="287"/>
                      </a:cubicBezTo>
                      <a:cubicBezTo>
                        <a:pt x="772" y="293"/>
                        <a:pt x="768" y="302"/>
                        <a:pt x="768" y="312"/>
                      </a:cubicBezTo>
                      <a:cubicBezTo>
                        <a:pt x="768" y="322"/>
                        <a:pt x="772" y="331"/>
                        <a:pt x="779" y="337"/>
                      </a:cubicBezTo>
                      <a:cubicBezTo>
                        <a:pt x="785" y="344"/>
                        <a:pt x="794" y="348"/>
                        <a:pt x="804" y="348"/>
                      </a:cubicBezTo>
                      <a:cubicBezTo>
                        <a:pt x="814" y="348"/>
                        <a:pt x="823" y="344"/>
                        <a:pt x="829" y="337"/>
                      </a:cubicBezTo>
                      <a:cubicBezTo>
                        <a:pt x="836" y="331"/>
                        <a:pt x="840" y="322"/>
                        <a:pt x="840" y="312"/>
                      </a:cubicBezTo>
                      <a:cubicBezTo>
                        <a:pt x="840" y="302"/>
                        <a:pt x="836" y="293"/>
                        <a:pt x="829" y="287"/>
                      </a:cubicBezTo>
                      <a:close/>
                      <a:moveTo>
                        <a:pt x="589" y="387"/>
                      </a:moveTo>
                      <a:cubicBezTo>
                        <a:pt x="583" y="380"/>
                        <a:pt x="574" y="376"/>
                        <a:pt x="564" y="376"/>
                      </a:cubicBezTo>
                      <a:cubicBezTo>
                        <a:pt x="554" y="376"/>
                        <a:pt x="545" y="380"/>
                        <a:pt x="539" y="387"/>
                      </a:cubicBezTo>
                      <a:cubicBezTo>
                        <a:pt x="532" y="393"/>
                        <a:pt x="528" y="402"/>
                        <a:pt x="528" y="412"/>
                      </a:cubicBezTo>
                      <a:cubicBezTo>
                        <a:pt x="528" y="422"/>
                        <a:pt x="532" y="431"/>
                        <a:pt x="539" y="437"/>
                      </a:cubicBezTo>
                      <a:cubicBezTo>
                        <a:pt x="545" y="444"/>
                        <a:pt x="554" y="448"/>
                        <a:pt x="564" y="448"/>
                      </a:cubicBezTo>
                      <a:cubicBezTo>
                        <a:pt x="574" y="448"/>
                        <a:pt x="583" y="444"/>
                        <a:pt x="589" y="437"/>
                      </a:cubicBezTo>
                      <a:cubicBezTo>
                        <a:pt x="596" y="431"/>
                        <a:pt x="600" y="422"/>
                        <a:pt x="600" y="412"/>
                      </a:cubicBezTo>
                      <a:cubicBezTo>
                        <a:pt x="600" y="402"/>
                        <a:pt x="596" y="393"/>
                        <a:pt x="589" y="387"/>
                      </a:cubicBezTo>
                      <a:close/>
                      <a:moveTo>
                        <a:pt x="349" y="59"/>
                      </a:moveTo>
                      <a:cubicBezTo>
                        <a:pt x="343" y="52"/>
                        <a:pt x="334" y="48"/>
                        <a:pt x="324" y="48"/>
                      </a:cubicBezTo>
                      <a:cubicBezTo>
                        <a:pt x="314" y="48"/>
                        <a:pt x="305" y="52"/>
                        <a:pt x="299" y="59"/>
                      </a:cubicBezTo>
                      <a:cubicBezTo>
                        <a:pt x="292" y="65"/>
                        <a:pt x="288" y="74"/>
                        <a:pt x="288" y="84"/>
                      </a:cubicBezTo>
                      <a:cubicBezTo>
                        <a:pt x="288" y="94"/>
                        <a:pt x="292" y="103"/>
                        <a:pt x="299" y="109"/>
                      </a:cubicBezTo>
                      <a:cubicBezTo>
                        <a:pt x="305" y="116"/>
                        <a:pt x="314" y="120"/>
                        <a:pt x="324" y="120"/>
                      </a:cubicBezTo>
                      <a:cubicBezTo>
                        <a:pt x="334" y="120"/>
                        <a:pt x="343" y="116"/>
                        <a:pt x="349" y="109"/>
                      </a:cubicBezTo>
                      <a:cubicBezTo>
                        <a:pt x="356" y="103"/>
                        <a:pt x="360" y="94"/>
                        <a:pt x="360" y="84"/>
                      </a:cubicBezTo>
                      <a:cubicBezTo>
                        <a:pt x="360" y="74"/>
                        <a:pt x="356" y="65"/>
                        <a:pt x="349" y="59"/>
                      </a:cubicBezTo>
                      <a:close/>
                      <a:moveTo>
                        <a:pt x="109" y="223"/>
                      </a:moveTo>
                      <a:cubicBezTo>
                        <a:pt x="103" y="216"/>
                        <a:pt x="94" y="212"/>
                        <a:pt x="84" y="212"/>
                      </a:cubicBezTo>
                      <a:cubicBezTo>
                        <a:pt x="74" y="212"/>
                        <a:pt x="65" y="216"/>
                        <a:pt x="59" y="223"/>
                      </a:cubicBezTo>
                      <a:cubicBezTo>
                        <a:pt x="52" y="229"/>
                        <a:pt x="48" y="238"/>
                        <a:pt x="48" y="248"/>
                      </a:cubicBezTo>
                      <a:cubicBezTo>
                        <a:pt x="48" y="258"/>
                        <a:pt x="52" y="267"/>
                        <a:pt x="59" y="273"/>
                      </a:cubicBezTo>
                      <a:cubicBezTo>
                        <a:pt x="65" y="280"/>
                        <a:pt x="74" y="284"/>
                        <a:pt x="84" y="284"/>
                      </a:cubicBezTo>
                      <a:cubicBezTo>
                        <a:pt x="94" y="284"/>
                        <a:pt x="103" y="280"/>
                        <a:pt x="109" y="273"/>
                      </a:cubicBezTo>
                      <a:cubicBezTo>
                        <a:pt x="116" y="267"/>
                        <a:pt x="120" y="258"/>
                        <a:pt x="120" y="248"/>
                      </a:cubicBezTo>
                      <a:cubicBezTo>
                        <a:pt x="120" y="238"/>
                        <a:pt x="116" y="229"/>
                        <a:pt x="109" y="2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a:extLst>
                  <a:ext uri="{FF2B5EF4-FFF2-40B4-BE49-F238E27FC236}">
                    <a16:creationId xmlns:a16="http://schemas.microsoft.com/office/drawing/2014/main" xmlns="" id="{3509A9A5-50CA-2F41-BE37-7CD5F4ABC78E}"/>
                  </a:ext>
                </a:extLst>
              </p:cNvPr>
              <p:cNvSpPr txBox="1"/>
              <p:nvPr/>
            </p:nvSpPr>
            <p:spPr>
              <a:xfrm>
                <a:off x="1595629" y="1439198"/>
                <a:ext cx="830677" cy="523220"/>
              </a:xfrm>
              <a:prstGeom prst="rect">
                <a:avLst/>
              </a:prstGeom>
              <a:noFill/>
            </p:spPr>
            <p:txBody>
              <a:bodyPr wrap="none" rtlCol="0">
                <a:spAutoFit/>
              </a:bodyPr>
              <a:lstStyle/>
              <a:p>
                <a:r>
                  <a:rPr lang="en-US" altLang="zh-CN" sz="2800" b="1" dirty="0">
                    <a:solidFill>
                      <a:srgbClr val="C00000"/>
                    </a:solidFill>
                    <a:effectLst>
                      <a:outerShdw blurRad="50800" dist="38100" dir="8100000" algn="tr" rotWithShape="0">
                        <a:prstClr val="black">
                          <a:alpha val="40000"/>
                        </a:prstClr>
                      </a:outerShdw>
                    </a:effectLst>
                  </a:rPr>
                  <a:t>GDP</a:t>
                </a:r>
                <a:endParaRPr lang="zh-CN" altLang="en-US" sz="2800" b="1" dirty="0">
                  <a:solidFill>
                    <a:srgbClr val="C00000"/>
                  </a:solidFill>
                  <a:effectLst>
                    <a:outerShdw blurRad="50800" dist="38100" dir="8100000" algn="tr" rotWithShape="0">
                      <a:prstClr val="black">
                        <a:alpha val="40000"/>
                      </a:prstClr>
                    </a:outerShdw>
                  </a:effectLst>
                </a:endParaRPr>
              </a:p>
            </p:txBody>
          </p:sp>
        </p:grpSp>
      </p:grpSp>
      <p:sp>
        <p:nvSpPr>
          <p:cNvPr id="24" name="矩形 23">
            <a:extLst>
              <a:ext uri="{FF2B5EF4-FFF2-40B4-BE49-F238E27FC236}">
                <a16:creationId xmlns:a16="http://schemas.microsoft.com/office/drawing/2014/main" xmlns="" id="{2B42A012-85B7-D042-9397-57F18DD1FC6B}"/>
              </a:ext>
            </a:extLst>
          </p:cNvPr>
          <p:cNvSpPr/>
          <p:nvPr/>
        </p:nvSpPr>
        <p:spPr>
          <a:xfrm>
            <a:off x="2465509" y="5043799"/>
            <a:ext cx="3429144" cy="369332"/>
          </a:xfrm>
          <a:prstGeom prst="rect">
            <a:avLst/>
          </a:prstGeom>
        </p:spPr>
        <p:txBody>
          <a:bodyPr wrap="none">
            <a:spAutoFit/>
          </a:bodyPr>
          <a:lstStyle/>
          <a:p>
            <a:r>
              <a:rPr lang="zh-CN" altLang="en-US" dirty="0">
                <a:latin typeface="微软雅黑" pitchFamily="34" charset="-122"/>
                <a:ea typeface="微软雅黑" pitchFamily="34" charset="-122"/>
              </a:rPr>
              <a:t>对世界经济增长贡献率</a:t>
            </a:r>
            <a:r>
              <a:rPr lang="zh-CN" altLang="en-US" b="1" dirty="0">
                <a:solidFill>
                  <a:srgbClr val="C00000"/>
                </a:solidFill>
                <a:latin typeface="微软雅黑" pitchFamily="34" charset="-122"/>
                <a:ea typeface="微软雅黑" pitchFamily="34" charset="-122"/>
              </a:rPr>
              <a:t>超过</a:t>
            </a:r>
            <a:r>
              <a:rPr lang="en-US" altLang="zh-CN" b="1" dirty="0">
                <a:solidFill>
                  <a:srgbClr val="C00000"/>
                </a:solidFill>
                <a:latin typeface="微软雅黑" pitchFamily="34" charset="-122"/>
                <a:ea typeface="微软雅黑" pitchFamily="34" charset="-122"/>
              </a:rPr>
              <a:t>30%</a:t>
            </a:r>
          </a:p>
        </p:txBody>
      </p:sp>
      <p:sp>
        <p:nvSpPr>
          <p:cNvPr id="25" name="矩形 24">
            <a:extLst>
              <a:ext uri="{FF2B5EF4-FFF2-40B4-BE49-F238E27FC236}">
                <a16:creationId xmlns:a16="http://schemas.microsoft.com/office/drawing/2014/main" xmlns="" id="{492C77B8-61AC-434A-A5FF-E57504BE18F5}"/>
              </a:ext>
            </a:extLst>
          </p:cNvPr>
          <p:cNvSpPr/>
          <p:nvPr/>
        </p:nvSpPr>
        <p:spPr>
          <a:xfrm>
            <a:off x="2465509" y="1875447"/>
            <a:ext cx="2339102"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国内生产总值：</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26" name="矩形 25">
            <a:extLst>
              <a:ext uri="{FF2B5EF4-FFF2-40B4-BE49-F238E27FC236}">
                <a16:creationId xmlns:a16="http://schemas.microsoft.com/office/drawing/2014/main" xmlns="" id="{BAD169C4-281F-E84B-B09E-15206C1AA021}"/>
              </a:ext>
            </a:extLst>
          </p:cNvPr>
          <p:cNvSpPr/>
          <p:nvPr/>
        </p:nvSpPr>
        <p:spPr>
          <a:xfrm>
            <a:off x="2439695" y="2820843"/>
            <a:ext cx="1146468"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54</a:t>
            </a:r>
            <a:r>
              <a:rPr lang="zh-CN" altLang="en-US" dirty="0">
                <a:solidFill>
                  <a:schemeClr val="tx1">
                    <a:lumMod val="85000"/>
                    <a:lumOff val="15000"/>
                  </a:schemeClr>
                </a:solidFill>
                <a:latin typeface="微软雅黑" pitchFamily="34" charset="-122"/>
                <a:ea typeface="微软雅黑" pitchFamily="34" charset="-122"/>
              </a:rPr>
              <a:t>万亿元</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27" name="矩形 26">
            <a:extLst>
              <a:ext uri="{FF2B5EF4-FFF2-40B4-BE49-F238E27FC236}">
                <a16:creationId xmlns:a16="http://schemas.microsoft.com/office/drawing/2014/main" xmlns="" id="{C018979A-397B-5641-BF6D-BFB59697DF83}"/>
              </a:ext>
            </a:extLst>
          </p:cNvPr>
          <p:cNvSpPr/>
          <p:nvPr/>
        </p:nvSpPr>
        <p:spPr>
          <a:xfrm>
            <a:off x="3609506" y="277032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28" name="矩形 27">
            <a:extLst>
              <a:ext uri="{FF2B5EF4-FFF2-40B4-BE49-F238E27FC236}">
                <a16:creationId xmlns:a16="http://schemas.microsoft.com/office/drawing/2014/main" xmlns="" id="{AFFB4DD5-E0BA-EA43-B1FF-CA872BFDB53A}"/>
              </a:ext>
            </a:extLst>
          </p:cNvPr>
          <p:cNvSpPr/>
          <p:nvPr/>
        </p:nvSpPr>
        <p:spPr>
          <a:xfrm>
            <a:off x="4527927" y="2595527"/>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82.7</a:t>
            </a:r>
            <a:r>
              <a:rPr lang="zh-CN" altLang="en-US" dirty="0">
                <a:solidFill>
                  <a:srgbClr val="C00000"/>
                </a:solidFill>
                <a:latin typeface="微软雅黑" pitchFamily="34" charset="-122"/>
                <a:ea typeface="微软雅黑" pitchFamily="34" charset="-122"/>
              </a:rPr>
              <a:t>万亿元</a:t>
            </a:r>
            <a:endParaRPr lang="zh-CN" altLang="en-US" dirty="0">
              <a:solidFill>
                <a:srgbClr val="C00000"/>
              </a:solidFill>
            </a:endParaRPr>
          </a:p>
        </p:txBody>
      </p:sp>
      <p:sp>
        <p:nvSpPr>
          <p:cNvPr id="29" name="矩形 28">
            <a:extLst>
              <a:ext uri="{FF2B5EF4-FFF2-40B4-BE49-F238E27FC236}">
                <a16:creationId xmlns:a16="http://schemas.microsoft.com/office/drawing/2014/main" xmlns="" id="{593903F8-924C-1C4C-A7D3-C46C8622C1EB}"/>
              </a:ext>
            </a:extLst>
          </p:cNvPr>
          <p:cNvSpPr/>
          <p:nvPr/>
        </p:nvSpPr>
        <p:spPr>
          <a:xfrm>
            <a:off x="4553741" y="3099583"/>
            <a:ext cx="1638590" cy="369332"/>
          </a:xfrm>
          <a:prstGeom prst="rect">
            <a:avLst/>
          </a:prstGeom>
        </p:spPr>
        <p:txBody>
          <a:bodyPr wrap="none">
            <a:spAutoFit/>
          </a:bodyPr>
          <a:lstStyle/>
          <a:p>
            <a:r>
              <a:rPr lang="zh-CN" altLang="en-US" dirty="0">
                <a:solidFill>
                  <a:schemeClr val="tx1">
                    <a:lumMod val="85000"/>
                    <a:lumOff val="15000"/>
                  </a:schemeClr>
                </a:solidFill>
                <a:latin typeface="微软雅黑" pitchFamily="34" charset="-122"/>
                <a:ea typeface="微软雅黑" pitchFamily="34" charset="-122"/>
              </a:rPr>
              <a:t>年均增长</a:t>
            </a:r>
            <a:r>
              <a:rPr lang="en-US" altLang="zh-CN" dirty="0">
                <a:solidFill>
                  <a:schemeClr val="tx1">
                    <a:lumMod val="85000"/>
                    <a:lumOff val="15000"/>
                  </a:schemeClr>
                </a:solidFill>
                <a:latin typeface="微软雅黑" pitchFamily="34" charset="-122"/>
                <a:ea typeface="微软雅黑" pitchFamily="34" charset="-122"/>
              </a:rPr>
              <a:t>7.1%</a:t>
            </a:r>
            <a:endParaRPr lang="zh-CN" altLang="en-US" dirty="0">
              <a:solidFill>
                <a:schemeClr val="tx1">
                  <a:lumMod val="85000"/>
                  <a:lumOff val="15000"/>
                </a:schemeClr>
              </a:solidFill>
            </a:endParaRPr>
          </a:p>
        </p:txBody>
      </p:sp>
      <p:sp>
        <p:nvSpPr>
          <p:cNvPr id="30" name="矩形 29">
            <a:extLst>
              <a:ext uri="{FF2B5EF4-FFF2-40B4-BE49-F238E27FC236}">
                <a16:creationId xmlns:a16="http://schemas.microsoft.com/office/drawing/2014/main" xmlns="" id="{1DC20B0D-7C8D-AC4B-9E90-F64AA1CEABD3}"/>
              </a:ext>
            </a:extLst>
          </p:cNvPr>
          <p:cNvSpPr/>
          <p:nvPr/>
        </p:nvSpPr>
        <p:spPr>
          <a:xfrm>
            <a:off x="2465509" y="3790046"/>
            <a:ext cx="2646878" cy="461665"/>
          </a:xfrm>
          <a:prstGeom prst="rect">
            <a:avLst/>
          </a:prstGeom>
        </p:spPr>
        <p:txBody>
          <a:bodyPr wrap="none">
            <a:spAutoFit/>
          </a:bodyPr>
          <a:lstStyle/>
          <a:p>
            <a:r>
              <a:rPr lang="zh-CN" altLang="en-US" sz="2400" b="1" dirty="0">
                <a:solidFill>
                  <a:schemeClr val="tx1">
                    <a:lumMod val="85000"/>
                    <a:lumOff val="15000"/>
                  </a:schemeClr>
                </a:solidFill>
                <a:latin typeface="微软雅黑" pitchFamily="34" charset="-122"/>
                <a:ea typeface="微软雅黑" pitchFamily="34" charset="-122"/>
              </a:rPr>
              <a:t>占世界经济比重：</a:t>
            </a:r>
            <a:endParaRPr lang="zh-CN" altLang="en-US" sz="2400" b="1" dirty="0">
              <a:solidFill>
                <a:schemeClr val="tx1">
                  <a:lumMod val="85000"/>
                  <a:lumOff val="15000"/>
                </a:schemeClr>
              </a:solidFill>
            </a:endParaRPr>
          </a:p>
        </p:txBody>
      </p:sp>
      <p:sp>
        <p:nvSpPr>
          <p:cNvPr id="31" name="箭头: 右 54">
            <a:extLst>
              <a:ext uri="{FF2B5EF4-FFF2-40B4-BE49-F238E27FC236}">
                <a16:creationId xmlns:a16="http://schemas.microsoft.com/office/drawing/2014/main" xmlns="" id="{CF7F625E-D148-314A-86F8-F2CBC896EE64}"/>
              </a:ext>
            </a:extLst>
          </p:cNvPr>
          <p:cNvSpPr/>
          <p:nvPr/>
        </p:nvSpPr>
        <p:spPr>
          <a:xfrm>
            <a:off x="3412696" y="4251711"/>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D51826D1-076C-114F-A044-D6E46899611E}"/>
              </a:ext>
            </a:extLst>
          </p:cNvPr>
          <p:cNvSpPr/>
          <p:nvPr/>
        </p:nvSpPr>
        <p:spPr>
          <a:xfrm>
            <a:off x="2465509" y="4539743"/>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11.4%</a:t>
            </a:r>
          </a:p>
        </p:txBody>
      </p:sp>
      <p:sp>
        <p:nvSpPr>
          <p:cNvPr id="33" name="矩形 32">
            <a:extLst>
              <a:ext uri="{FF2B5EF4-FFF2-40B4-BE49-F238E27FC236}">
                <a16:creationId xmlns:a16="http://schemas.microsoft.com/office/drawing/2014/main" xmlns="" id="{A8D008E2-75E4-E542-90FB-93E0C0E9E33C}"/>
              </a:ext>
            </a:extLst>
          </p:cNvPr>
          <p:cNvSpPr/>
          <p:nvPr/>
        </p:nvSpPr>
        <p:spPr>
          <a:xfrm>
            <a:off x="3435789" y="448532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4" name="矩形 33">
            <a:extLst>
              <a:ext uri="{FF2B5EF4-FFF2-40B4-BE49-F238E27FC236}">
                <a16:creationId xmlns:a16="http://schemas.microsoft.com/office/drawing/2014/main" xmlns="" id="{381153A9-099F-9F4B-AA04-B606B42B4EA6}"/>
              </a:ext>
            </a:extLst>
          </p:cNvPr>
          <p:cNvSpPr/>
          <p:nvPr/>
        </p:nvSpPr>
        <p:spPr>
          <a:xfrm>
            <a:off x="4348800" y="4449732"/>
            <a:ext cx="1534394"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15%</a:t>
            </a:r>
            <a:r>
              <a:rPr lang="zh-CN" altLang="en-US" dirty="0">
                <a:solidFill>
                  <a:srgbClr val="C00000"/>
                </a:solidFill>
                <a:latin typeface="微软雅黑" pitchFamily="34" charset="-122"/>
                <a:ea typeface="微软雅黑" pitchFamily="34" charset="-122"/>
              </a:rPr>
              <a:t>左右</a:t>
            </a:r>
            <a:endParaRPr lang="zh-CN" altLang="en-US" dirty="0">
              <a:solidFill>
                <a:srgbClr val="C00000"/>
              </a:solidFill>
            </a:endParaRPr>
          </a:p>
        </p:txBody>
      </p:sp>
      <p:cxnSp>
        <p:nvCxnSpPr>
          <p:cNvPr id="35" name="直接连接符 60">
            <a:extLst>
              <a:ext uri="{FF2B5EF4-FFF2-40B4-BE49-F238E27FC236}">
                <a16:creationId xmlns:a16="http://schemas.microsoft.com/office/drawing/2014/main" xmlns="" id="{71B1911A-D55A-464E-A776-48C585FB7772}"/>
              </a:ext>
            </a:extLst>
          </p:cNvPr>
          <p:cNvCxnSpPr>
            <a:cxnSpLocks/>
          </p:cNvCxnSpPr>
          <p:nvPr/>
        </p:nvCxnSpPr>
        <p:spPr>
          <a:xfrm>
            <a:off x="6641973" y="2235487"/>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96504AF9-8BF2-9D47-AE65-AB8036129F8E}"/>
              </a:ext>
            </a:extLst>
          </p:cNvPr>
          <p:cNvSpPr/>
          <p:nvPr/>
        </p:nvSpPr>
        <p:spPr>
          <a:xfrm>
            <a:off x="7434061" y="2235487"/>
            <a:ext cx="1723549"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财政收入：</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37" name="箭头: 右 64">
            <a:extLst>
              <a:ext uri="{FF2B5EF4-FFF2-40B4-BE49-F238E27FC236}">
                <a16:creationId xmlns:a16="http://schemas.microsoft.com/office/drawing/2014/main" xmlns="" id="{8EC4A055-84CA-0541-9B8B-B6053258EA54}"/>
              </a:ext>
            </a:extLst>
          </p:cNvPr>
          <p:cNvSpPr/>
          <p:nvPr/>
        </p:nvSpPr>
        <p:spPr>
          <a:xfrm>
            <a:off x="7650085" y="3675647"/>
            <a:ext cx="936104" cy="720080"/>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EF8F4EE7-9020-0E43-8701-BCA438DB22F7}"/>
              </a:ext>
            </a:extLst>
          </p:cNvPr>
          <p:cNvSpPr/>
          <p:nvPr/>
        </p:nvSpPr>
        <p:spPr>
          <a:xfrm>
            <a:off x="7506069" y="3243599"/>
            <a:ext cx="1146468"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11.7</a:t>
            </a:r>
            <a:r>
              <a:rPr lang="zh-CN" altLang="en-US" dirty="0">
                <a:solidFill>
                  <a:schemeClr val="tx1">
                    <a:lumMod val="85000"/>
                    <a:lumOff val="15000"/>
                  </a:schemeClr>
                </a:solidFill>
                <a:latin typeface="微软雅黑" pitchFamily="34" charset="-122"/>
                <a:ea typeface="微软雅黑" pitchFamily="34" charset="-122"/>
              </a:rPr>
              <a:t>万亿</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39" name="矩形 38">
            <a:extLst>
              <a:ext uri="{FF2B5EF4-FFF2-40B4-BE49-F238E27FC236}">
                <a16:creationId xmlns:a16="http://schemas.microsoft.com/office/drawing/2014/main" xmlns="" id="{AE4241DD-82EA-DA44-BC81-50341FB15C87}"/>
              </a:ext>
            </a:extLst>
          </p:cNvPr>
          <p:cNvSpPr/>
          <p:nvPr/>
        </p:nvSpPr>
        <p:spPr>
          <a:xfrm>
            <a:off x="7673178" y="3853571"/>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增加到</a:t>
            </a:r>
            <a:endParaRPr lang="zh-CN" altLang="en-US" sz="1600" b="1" dirty="0">
              <a:solidFill>
                <a:schemeClr val="bg1"/>
              </a:solidFill>
            </a:endParaRPr>
          </a:p>
        </p:txBody>
      </p:sp>
      <p:sp>
        <p:nvSpPr>
          <p:cNvPr id="40" name="矩形 39">
            <a:extLst>
              <a:ext uri="{FF2B5EF4-FFF2-40B4-BE49-F238E27FC236}">
                <a16:creationId xmlns:a16="http://schemas.microsoft.com/office/drawing/2014/main" xmlns="" id="{FAD2ABF6-5AFF-9348-86DA-17684974F5B5}"/>
              </a:ext>
            </a:extLst>
          </p:cNvPr>
          <p:cNvSpPr/>
          <p:nvPr/>
        </p:nvSpPr>
        <p:spPr>
          <a:xfrm>
            <a:off x="7578077" y="4539743"/>
            <a:ext cx="1754006" cy="584775"/>
          </a:xfrm>
          <a:prstGeom prst="rect">
            <a:avLst/>
          </a:prstGeom>
        </p:spPr>
        <p:txBody>
          <a:bodyPr wrap="none">
            <a:spAutoFit/>
          </a:bodyPr>
          <a:lstStyle/>
          <a:p>
            <a:r>
              <a:rPr lang="en-US" altLang="zh-CN" sz="3200" b="1" dirty="0">
                <a:solidFill>
                  <a:srgbClr val="C00000"/>
                </a:solidFill>
                <a:latin typeface="微软雅黑" pitchFamily="34" charset="-122"/>
                <a:ea typeface="微软雅黑" pitchFamily="34" charset="-122"/>
              </a:rPr>
              <a:t>17.3</a:t>
            </a:r>
            <a:r>
              <a:rPr lang="zh-CN" altLang="en-US" dirty="0">
                <a:solidFill>
                  <a:srgbClr val="C00000"/>
                </a:solidFill>
                <a:latin typeface="微软雅黑" pitchFamily="34" charset="-122"/>
                <a:ea typeface="微软雅黑" pitchFamily="34" charset="-122"/>
              </a:rPr>
              <a:t>万亿元</a:t>
            </a:r>
            <a:endParaRPr lang="zh-CN" altLang="en-US" dirty="0">
              <a:solidFill>
                <a:srgbClr val="C00000"/>
              </a:solidFill>
            </a:endParaRPr>
          </a:p>
        </p:txBody>
      </p:sp>
      <p:grpSp>
        <p:nvGrpSpPr>
          <p:cNvPr id="41" name="组合 40">
            <a:extLst>
              <a:ext uri="{FF2B5EF4-FFF2-40B4-BE49-F238E27FC236}">
                <a16:creationId xmlns:a16="http://schemas.microsoft.com/office/drawing/2014/main" xmlns="" id="{337CD3D4-24B3-8F40-8283-E48C9A1EBFF3}"/>
              </a:ext>
            </a:extLst>
          </p:cNvPr>
          <p:cNvGrpSpPr/>
          <p:nvPr/>
        </p:nvGrpSpPr>
        <p:grpSpPr>
          <a:xfrm flipH="1">
            <a:off x="9882333" y="2451511"/>
            <a:ext cx="1584177" cy="1872208"/>
            <a:chOff x="1125067" y="2276872"/>
            <a:chExt cx="1440161" cy="1872208"/>
          </a:xfrm>
        </p:grpSpPr>
        <p:sp>
          <p:nvSpPr>
            <p:cNvPr id="42" name="梯形 41">
              <a:extLst>
                <a:ext uri="{FF2B5EF4-FFF2-40B4-BE49-F238E27FC236}">
                  <a16:creationId xmlns:a16="http://schemas.microsoft.com/office/drawing/2014/main" xmlns="" id="{5A604528-506A-0041-BE93-1F7537B3A0EA}"/>
                </a:ext>
              </a:extLst>
            </p:cNvPr>
            <p:cNvSpPr/>
            <p:nvPr/>
          </p:nvSpPr>
          <p:spPr>
            <a:xfrm rot="16200000">
              <a:off x="319887" y="3082052"/>
              <a:ext cx="1872208" cy="261847"/>
            </a:xfrm>
            <a:prstGeom prst="trapezoid">
              <a:avLst>
                <a:gd name="adj" fmla="val 5366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9">
              <a:extLst>
                <a:ext uri="{FF2B5EF4-FFF2-40B4-BE49-F238E27FC236}">
                  <a16:creationId xmlns:a16="http://schemas.microsoft.com/office/drawing/2014/main" xmlns="" id="{36CEBED6-0D96-3347-98B6-B9B8853FD81E}"/>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xmlns="" id="{A6C93519-0D0F-FC49-A9EC-7FEDD765A611}"/>
              </a:ext>
            </a:extLst>
          </p:cNvPr>
          <p:cNvGrpSpPr/>
          <p:nvPr/>
        </p:nvGrpSpPr>
        <p:grpSpPr>
          <a:xfrm>
            <a:off x="10314381" y="3027575"/>
            <a:ext cx="648072" cy="723006"/>
            <a:chOff x="3632200" y="2209800"/>
            <a:chExt cx="508000" cy="566738"/>
          </a:xfrm>
          <a:solidFill>
            <a:schemeClr val="bg1"/>
          </a:solidFill>
        </p:grpSpPr>
        <p:sp>
          <p:nvSpPr>
            <p:cNvPr id="45" name="Freeform 57">
              <a:extLst>
                <a:ext uri="{FF2B5EF4-FFF2-40B4-BE49-F238E27FC236}">
                  <a16:creationId xmlns:a16="http://schemas.microsoft.com/office/drawing/2014/main" xmlns="" id="{629458F6-3301-8144-B791-6585056B2281}"/>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58">
              <a:extLst>
                <a:ext uri="{FF2B5EF4-FFF2-40B4-BE49-F238E27FC236}">
                  <a16:creationId xmlns:a16="http://schemas.microsoft.com/office/drawing/2014/main" xmlns="" id="{E8AEBEBF-F81E-6741-95E1-4B1088F9CA9C}"/>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111">
              <a:extLst>
                <a:ext uri="{FF2B5EF4-FFF2-40B4-BE49-F238E27FC236}">
                  <a16:creationId xmlns:a16="http://schemas.microsoft.com/office/drawing/2014/main" xmlns="" id="{B0E066FD-DEC0-B449-9893-93FDED3E57F4}"/>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112">
              <a:extLst>
                <a:ext uri="{FF2B5EF4-FFF2-40B4-BE49-F238E27FC236}">
                  <a16:creationId xmlns:a16="http://schemas.microsoft.com/office/drawing/2014/main" xmlns="" id="{8A1D86EE-BCD5-3845-92EB-EEBA1D065024}"/>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13">
              <a:extLst>
                <a:ext uri="{FF2B5EF4-FFF2-40B4-BE49-F238E27FC236}">
                  <a16:creationId xmlns:a16="http://schemas.microsoft.com/office/drawing/2014/main" xmlns="" id="{D744C8C6-1A64-2E4C-8FD0-0ADA817C82FF}"/>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114">
              <a:extLst>
                <a:ext uri="{FF2B5EF4-FFF2-40B4-BE49-F238E27FC236}">
                  <a16:creationId xmlns:a16="http://schemas.microsoft.com/office/drawing/2014/main" xmlns="" id="{F7BA1EE4-1272-274D-951B-16F3C6997817}"/>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xmlns="" val="40819122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0-#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0-#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0-#ppt_w/2"/>
                                          </p:val>
                                        </p:tav>
                                        <p:tav tm="100000">
                                          <p:val>
                                            <p:strVal val="#ppt_x"/>
                                          </p:val>
                                        </p:tav>
                                      </p:tavLst>
                                    </p:anim>
                                    <p:anim calcmode="lin" valueType="num">
                                      <p:cBhvr additive="base">
                                        <p:cTn id="46" dur="500" fill="hold"/>
                                        <p:tgtEl>
                                          <p:spTgt spid="2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0-#ppt_w/2"/>
                                          </p:val>
                                        </p:tav>
                                        <p:tav tm="100000">
                                          <p:val>
                                            <p:strVal val="#ppt_x"/>
                                          </p:val>
                                        </p:tav>
                                      </p:tavLst>
                                    </p:anim>
                                    <p:anim calcmode="lin" valueType="num">
                                      <p:cBhvr additive="base">
                                        <p:cTn id="54" dur="500" fill="hold"/>
                                        <p:tgtEl>
                                          <p:spTgt spid="31"/>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0-#ppt_w/2"/>
                                          </p:val>
                                        </p:tav>
                                        <p:tav tm="100000">
                                          <p:val>
                                            <p:strVal val="#ppt_x"/>
                                          </p:val>
                                        </p:tav>
                                      </p:tavLst>
                                    </p:anim>
                                    <p:anim calcmode="lin" valueType="num">
                                      <p:cBhvr additive="base">
                                        <p:cTn id="58" dur="500" fill="hold"/>
                                        <p:tgtEl>
                                          <p:spTgt spid="3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0-#ppt_w/2"/>
                                          </p:val>
                                        </p:tav>
                                        <p:tav tm="100000">
                                          <p:val>
                                            <p:strVal val="#ppt_x"/>
                                          </p:val>
                                        </p:tav>
                                      </p:tavLst>
                                    </p:anim>
                                    <p:anim calcmode="lin" valueType="num">
                                      <p:cBhvr additive="base">
                                        <p:cTn id="62" dur="500" fill="hold"/>
                                        <p:tgtEl>
                                          <p:spTgt spid="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500" fill="hold"/>
                                        <p:tgtEl>
                                          <p:spTgt spid="34"/>
                                        </p:tgtEl>
                                        <p:attrNameLst>
                                          <p:attrName>ppt_x</p:attrName>
                                        </p:attrNameLst>
                                      </p:cBhvr>
                                      <p:tavLst>
                                        <p:tav tm="0">
                                          <p:val>
                                            <p:strVal val="0-#ppt_w/2"/>
                                          </p:val>
                                        </p:tav>
                                        <p:tav tm="100000">
                                          <p:val>
                                            <p:strVal val="#ppt_x"/>
                                          </p:val>
                                        </p:tav>
                                      </p:tavLst>
                                    </p:anim>
                                    <p:anim calcmode="lin" valueType="num">
                                      <p:cBhvr additive="base">
                                        <p:cTn id="66" dur="500" fill="hold"/>
                                        <p:tgtEl>
                                          <p:spTgt spid="34"/>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0-#ppt_w/2"/>
                                          </p:val>
                                        </p:tav>
                                        <p:tav tm="100000">
                                          <p:val>
                                            <p:strVal val="#ppt_x"/>
                                          </p:val>
                                        </p:tav>
                                      </p:tavLst>
                                    </p:anim>
                                    <p:anim calcmode="lin" valueType="num">
                                      <p:cBhvr additive="base">
                                        <p:cTn id="70" dur="500" fill="hold"/>
                                        <p:tgtEl>
                                          <p:spTgt spid="3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0-#ppt_w/2"/>
                                          </p:val>
                                        </p:tav>
                                        <p:tav tm="100000">
                                          <p:val>
                                            <p:strVal val="#ppt_x"/>
                                          </p:val>
                                        </p:tav>
                                      </p:tavLst>
                                    </p:anim>
                                    <p:anim calcmode="lin" valueType="num">
                                      <p:cBhvr additive="base">
                                        <p:cTn id="74" dur="500" fill="hold"/>
                                        <p:tgtEl>
                                          <p:spTgt spid="36"/>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additive="base">
                                        <p:cTn id="81" dur="500" fill="hold"/>
                                        <p:tgtEl>
                                          <p:spTgt spid="38"/>
                                        </p:tgtEl>
                                        <p:attrNameLst>
                                          <p:attrName>ppt_x</p:attrName>
                                        </p:attrNameLst>
                                      </p:cBhvr>
                                      <p:tavLst>
                                        <p:tav tm="0">
                                          <p:val>
                                            <p:strVal val="0-#ppt_w/2"/>
                                          </p:val>
                                        </p:tav>
                                        <p:tav tm="100000">
                                          <p:val>
                                            <p:strVal val="#ppt_x"/>
                                          </p:val>
                                        </p:tav>
                                      </p:tavLst>
                                    </p:anim>
                                    <p:anim calcmode="lin" valueType="num">
                                      <p:cBhvr additive="base">
                                        <p:cTn id="82" dur="500" fill="hold"/>
                                        <p:tgtEl>
                                          <p:spTgt spid="3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500" fill="hold"/>
                                        <p:tgtEl>
                                          <p:spTgt spid="39"/>
                                        </p:tgtEl>
                                        <p:attrNameLst>
                                          <p:attrName>ppt_x</p:attrName>
                                        </p:attrNameLst>
                                      </p:cBhvr>
                                      <p:tavLst>
                                        <p:tav tm="0">
                                          <p:val>
                                            <p:strVal val="0-#ppt_w/2"/>
                                          </p:val>
                                        </p:tav>
                                        <p:tav tm="100000">
                                          <p:val>
                                            <p:strVal val="#ppt_x"/>
                                          </p:val>
                                        </p:tav>
                                      </p:tavLst>
                                    </p:anim>
                                    <p:anim calcmode="lin" valueType="num">
                                      <p:cBhvr additive="base">
                                        <p:cTn id="86" dur="500" fill="hold"/>
                                        <p:tgtEl>
                                          <p:spTgt spid="3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500" fill="hold"/>
                                        <p:tgtEl>
                                          <p:spTgt spid="40"/>
                                        </p:tgtEl>
                                        <p:attrNameLst>
                                          <p:attrName>ppt_x</p:attrName>
                                        </p:attrNameLst>
                                      </p:cBhvr>
                                      <p:tavLst>
                                        <p:tav tm="0">
                                          <p:val>
                                            <p:strVal val="0-#ppt_w/2"/>
                                          </p:val>
                                        </p:tav>
                                        <p:tav tm="100000">
                                          <p:val>
                                            <p:strVal val="#ppt_x"/>
                                          </p:val>
                                        </p:tav>
                                      </p:tavLst>
                                    </p:anim>
                                    <p:anim calcmode="lin" valueType="num">
                                      <p:cBhvr additive="base">
                                        <p:cTn id="90" dur="500" fill="hold"/>
                                        <p:tgtEl>
                                          <p:spTgt spid="40"/>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additive="base">
                                        <p:cTn id="93" dur="500" fill="hold"/>
                                        <p:tgtEl>
                                          <p:spTgt spid="41"/>
                                        </p:tgtEl>
                                        <p:attrNameLst>
                                          <p:attrName>ppt_x</p:attrName>
                                        </p:attrNameLst>
                                      </p:cBhvr>
                                      <p:tavLst>
                                        <p:tav tm="0">
                                          <p:val>
                                            <p:strVal val="0-#ppt_w/2"/>
                                          </p:val>
                                        </p:tav>
                                        <p:tav tm="100000">
                                          <p:val>
                                            <p:strVal val="#ppt_x"/>
                                          </p:val>
                                        </p:tav>
                                      </p:tavLst>
                                    </p:anim>
                                    <p:anim calcmode="lin" valueType="num">
                                      <p:cBhvr additive="base">
                                        <p:cTn id="94" dur="500" fill="hold"/>
                                        <p:tgtEl>
                                          <p:spTgt spid="41"/>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0"/>
                                  </p:stCondLst>
                                  <p:childTnLst>
                                    <p:set>
                                      <p:cBhvr>
                                        <p:cTn id="96" dur="1" fill="hold">
                                          <p:stCondLst>
                                            <p:cond delay="0"/>
                                          </p:stCondLst>
                                        </p:cTn>
                                        <p:tgtEl>
                                          <p:spTgt spid="44"/>
                                        </p:tgtEl>
                                        <p:attrNameLst>
                                          <p:attrName>style.visibility</p:attrName>
                                        </p:attrNameLst>
                                      </p:cBhvr>
                                      <p:to>
                                        <p:strVal val="visible"/>
                                      </p:to>
                                    </p:set>
                                    <p:anim calcmode="lin" valueType="num">
                                      <p:cBhvr additive="base">
                                        <p:cTn id="97" dur="500" fill="hold"/>
                                        <p:tgtEl>
                                          <p:spTgt spid="44"/>
                                        </p:tgtEl>
                                        <p:attrNameLst>
                                          <p:attrName>ppt_x</p:attrName>
                                        </p:attrNameLst>
                                      </p:cBhvr>
                                      <p:tavLst>
                                        <p:tav tm="0">
                                          <p:val>
                                            <p:strVal val="0-#ppt_w/2"/>
                                          </p:val>
                                        </p:tav>
                                        <p:tav tm="100000">
                                          <p:val>
                                            <p:strVal val="#ppt_x"/>
                                          </p:val>
                                        </p:tav>
                                      </p:tavLst>
                                    </p:anim>
                                    <p:anim calcmode="lin" valueType="num">
                                      <p:cBhvr additive="base">
                                        <p:cTn id="98"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24" grpId="0"/>
      <p:bldP spid="25" grpId="0"/>
      <p:bldP spid="26" grpId="0"/>
      <p:bldP spid="27" grpId="0"/>
      <p:bldP spid="28" grpId="0"/>
      <p:bldP spid="29" grpId="0"/>
      <p:bldP spid="30" grpId="0"/>
      <p:bldP spid="31" grpId="0" animBg="1"/>
      <p:bldP spid="32" grpId="0"/>
      <p:bldP spid="33" grpId="0"/>
      <p:bldP spid="34" grpId="0"/>
      <p:bldP spid="36" grpId="0"/>
      <p:bldP spid="37" grpId="0" animBg="1"/>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经济实力跃上新台阶</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2" name="组合 51">
            <a:extLst>
              <a:ext uri="{FF2B5EF4-FFF2-40B4-BE49-F238E27FC236}">
                <a16:creationId xmlns:a16="http://schemas.microsoft.com/office/drawing/2014/main" xmlns="" id="{5AA34CEB-1CF5-284C-B7C2-61133F947F52}"/>
              </a:ext>
            </a:extLst>
          </p:cNvPr>
          <p:cNvGrpSpPr/>
          <p:nvPr/>
        </p:nvGrpSpPr>
        <p:grpSpPr>
          <a:xfrm>
            <a:off x="781617" y="2659150"/>
            <a:ext cx="1584177" cy="1872208"/>
            <a:chOff x="1125067" y="2276872"/>
            <a:chExt cx="1440161" cy="1872208"/>
          </a:xfrm>
        </p:grpSpPr>
        <p:sp>
          <p:nvSpPr>
            <p:cNvPr id="53" name="梯形 52">
              <a:extLst>
                <a:ext uri="{FF2B5EF4-FFF2-40B4-BE49-F238E27FC236}">
                  <a16:creationId xmlns:a16="http://schemas.microsoft.com/office/drawing/2014/main" xmlns="" id="{9C636578-4B5B-0B43-AB99-9F2E623D5664}"/>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87">
              <a:extLst>
                <a:ext uri="{FF2B5EF4-FFF2-40B4-BE49-F238E27FC236}">
                  <a16:creationId xmlns:a16="http://schemas.microsoft.com/office/drawing/2014/main" xmlns="" id="{4916F938-5EC0-5243-8FAD-27AD78A30CA3}"/>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a16="http://schemas.microsoft.com/office/drawing/2014/main" xmlns="" id="{C73A0678-B28F-EE42-AD82-C4A9B6FE32D8}"/>
              </a:ext>
            </a:extLst>
          </p:cNvPr>
          <p:cNvSpPr/>
          <p:nvPr/>
        </p:nvSpPr>
        <p:spPr>
          <a:xfrm>
            <a:off x="6940426" y="3163206"/>
            <a:ext cx="2505814" cy="662489"/>
          </a:xfrm>
          <a:prstGeom prst="rect">
            <a:avLst/>
          </a:prstGeom>
        </p:spPr>
        <p:txBody>
          <a:bodyPr wrap="none">
            <a:spAutoFit/>
          </a:bodyPr>
          <a:lstStyle/>
          <a:p>
            <a:pPr>
              <a:lnSpc>
                <a:spcPct val="150000"/>
              </a:lnSpc>
            </a:pPr>
            <a:r>
              <a:rPr lang="en-US" altLang="zh-CN" sz="2800" b="1" dirty="0">
                <a:solidFill>
                  <a:srgbClr val="C00000"/>
                </a:solidFill>
                <a:latin typeface="微软雅黑" pitchFamily="34" charset="-122"/>
                <a:ea typeface="微软雅黑" pitchFamily="34" charset="-122"/>
              </a:rPr>
              <a:t>6600</a:t>
            </a:r>
            <a:r>
              <a:rPr lang="zh-CN" altLang="en-US" sz="2800" b="1" dirty="0">
                <a:solidFill>
                  <a:srgbClr val="C00000"/>
                </a:solidFill>
                <a:latin typeface="微软雅黑" pitchFamily="34" charset="-122"/>
                <a:ea typeface="微软雅黑" pitchFamily="34" charset="-122"/>
              </a:rPr>
              <a:t>万人以上</a:t>
            </a:r>
            <a:endParaRPr lang="en-US" altLang="zh-CN" sz="2800" b="1" dirty="0">
              <a:solidFill>
                <a:srgbClr val="C00000"/>
              </a:solidFill>
              <a:latin typeface="微软雅黑" pitchFamily="34" charset="-122"/>
              <a:ea typeface="微软雅黑" pitchFamily="34" charset="-122"/>
            </a:endParaRPr>
          </a:p>
        </p:txBody>
      </p:sp>
      <p:sp>
        <p:nvSpPr>
          <p:cNvPr id="56" name="矩形 55">
            <a:extLst>
              <a:ext uri="{FF2B5EF4-FFF2-40B4-BE49-F238E27FC236}">
                <a16:creationId xmlns:a16="http://schemas.microsoft.com/office/drawing/2014/main" xmlns="" id="{DF07B89C-853B-5447-AF59-7D283B43DFA4}"/>
              </a:ext>
            </a:extLst>
          </p:cNvPr>
          <p:cNvSpPr/>
          <p:nvPr/>
        </p:nvSpPr>
        <p:spPr>
          <a:xfrm>
            <a:off x="2653825" y="2371118"/>
            <a:ext cx="2339102"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居民消费价格：</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矩形 56">
            <a:extLst>
              <a:ext uri="{FF2B5EF4-FFF2-40B4-BE49-F238E27FC236}">
                <a16:creationId xmlns:a16="http://schemas.microsoft.com/office/drawing/2014/main" xmlns="" id="{367F8C4C-BBC2-AC4E-B1E4-FFC24606951A}"/>
              </a:ext>
            </a:extLst>
          </p:cNvPr>
          <p:cNvSpPr/>
          <p:nvPr/>
        </p:nvSpPr>
        <p:spPr>
          <a:xfrm>
            <a:off x="2653825" y="3379230"/>
            <a:ext cx="1840568" cy="961289"/>
          </a:xfrm>
          <a:prstGeom prst="rect">
            <a:avLst/>
          </a:prstGeom>
        </p:spPr>
        <p:txBody>
          <a:bodyPr wrap="none">
            <a:spAutoFit/>
          </a:bodyPr>
          <a:lstStyle/>
          <a:p>
            <a:pPr>
              <a:lnSpc>
                <a:spcPct val="150000"/>
              </a:lnSpc>
            </a:pPr>
            <a:r>
              <a:rPr lang="zh-CN" altLang="en-US" sz="2000" b="1" dirty="0">
                <a:solidFill>
                  <a:srgbClr val="C00000"/>
                </a:solidFill>
                <a:latin typeface="微软雅黑" pitchFamily="34" charset="-122"/>
                <a:ea typeface="微软雅黑" pitchFamily="34" charset="-122"/>
              </a:rPr>
              <a:t>年均上涨</a:t>
            </a:r>
            <a:r>
              <a:rPr lang="en-US" altLang="zh-CN" sz="2000" b="1" dirty="0">
                <a:solidFill>
                  <a:srgbClr val="C00000"/>
                </a:solidFill>
                <a:latin typeface="微软雅黑" pitchFamily="34" charset="-122"/>
                <a:ea typeface="微软雅黑" pitchFamily="34" charset="-122"/>
              </a:rPr>
              <a:t>1.9%</a:t>
            </a:r>
          </a:p>
          <a:p>
            <a:pPr>
              <a:lnSpc>
                <a:spcPct val="150000"/>
              </a:lnSpc>
            </a:pPr>
            <a:r>
              <a:rPr lang="zh-CN" altLang="en-US" sz="2000" dirty="0">
                <a:solidFill>
                  <a:srgbClr val="261715"/>
                </a:solidFill>
                <a:latin typeface="微软雅黑" pitchFamily="34" charset="-122"/>
                <a:ea typeface="微软雅黑" pitchFamily="34" charset="-122"/>
              </a:rPr>
              <a:t>保持较低水平</a:t>
            </a:r>
            <a:endParaRPr lang="en-US" altLang="zh-CN" sz="2000" dirty="0">
              <a:solidFill>
                <a:srgbClr val="261715"/>
              </a:solidFill>
              <a:latin typeface="微软雅黑" pitchFamily="34" charset="-122"/>
              <a:ea typeface="微软雅黑" pitchFamily="34" charset="-122"/>
            </a:endParaRPr>
          </a:p>
        </p:txBody>
      </p:sp>
      <p:sp>
        <p:nvSpPr>
          <p:cNvPr id="58" name="任意多边形: 形状 73">
            <a:extLst>
              <a:ext uri="{FF2B5EF4-FFF2-40B4-BE49-F238E27FC236}">
                <a16:creationId xmlns:a16="http://schemas.microsoft.com/office/drawing/2014/main" xmlns="" id="{1731FEA8-BED4-4145-8C1B-DBA6AAAF3EB0}"/>
              </a:ext>
            </a:extLst>
          </p:cNvPr>
          <p:cNvSpPr/>
          <p:nvPr/>
        </p:nvSpPr>
        <p:spPr>
          <a:xfrm>
            <a:off x="1213665" y="3235214"/>
            <a:ext cx="720080" cy="589575"/>
          </a:xfrm>
          <a:custGeom>
            <a:avLst/>
            <a:gdLst/>
            <a:ahLst/>
            <a:cxnLst/>
            <a:rect l="0" t="0" r="0" b="0"/>
            <a:pathLst>
              <a:path w="1745009" h="1428750">
                <a:moveTo>
                  <a:pt x="1667148" y="476523"/>
                </a:moveTo>
                <a:lnTo>
                  <a:pt x="1559992" y="476523"/>
                </a:lnTo>
                <a:lnTo>
                  <a:pt x="901178" y="12179"/>
                </a:lnTo>
                <a:lnTo>
                  <a:pt x="901178" y="12179"/>
                </a:lnTo>
                <a:cubicBezTo>
                  <a:pt x="893242" y="4241"/>
                  <a:pt x="885304" y="273"/>
                  <a:pt x="873397" y="273"/>
                </a:cubicBezTo>
                <a:cubicBezTo>
                  <a:pt x="861491" y="273"/>
                  <a:pt x="853553" y="4241"/>
                  <a:pt x="845617" y="12179"/>
                </a:cubicBezTo>
                <a:lnTo>
                  <a:pt x="845617" y="12179"/>
                </a:lnTo>
                <a:lnTo>
                  <a:pt x="186803" y="476523"/>
                </a:lnTo>
                <a:lnTo>
                  <a:pt x="79647" y="476523"/>
                </a:lnTo>
                <a:cubicBezTo>
                  <a:pt x="35991" y="476523"/>
                  <a:pt x="273" y="512241"/>
                  <a:pt x="273" y="555898"/>
                </a:cubicBezTo>
                <a:lnTo>
                  <a:pt x="273" y="635272"/>
                </a:lnTo>
                <a:cubicBezTo>
                  <a:pt x="273" y="678929"/>
                  <a:pt x="35991" y="714648"/>
                  <a:pt x="79647" y="714648"/>
                </a:cubicBezTo>
                <a:lnTo>
                  <a:pt x="95523" y="714648"/>
                </a:lnTo>
                <a:lnTo>
                  <a:pt x="238398" y="1397272"/>
                </a:lnTo>
                <a:lnTo>
                  <a:pt x="238398" y="1397272"/>
                </a:lnTo>
                <a:cubicBezTo>
                  <a:pt x="246334" y="1417116"/>
                  <a:pt x="258241" y="1429023"/>
                  <a:pt x="278085" y="1429023"/>
                </a:cubicBezTo>
                <a:lnTo>
                  <a:pt x="1468710" y="1429023"/>
                </a:lnTo>
                <a:cubicBezTo>
                  <a:pt x="1488554" y="1429023"/>
                  <a:pt x="1500461" y="1417116"/>
                  <a:pt x="1508397" y="1397272"/>
                </a:cubicBezTo>
                <a:lnTo>
                  <a:pt x="1508397" y="1397272"/>
                </a:lnTo>
                <a:lnTo>
                  <a:pt x="1651272" y="714648"/>
                </a:lnTo>
                <a:lnTo>
                  <a:pt x="1667148" y="714648"/>
                </a:lnTo>
                <a:cubicBezTo>
                  <a:pt x="1710803" y="714648"/>
                  <a:pt x="1746522" y="678929"/>
                  <a:pt x="1746522" y="635272"/>
                </a:cubicBezTo>
                <a:lnTo>
                  <a:pt x="1746522" y="555898"/>
                </a:lnTo>
                <a:cubicBezTo>
                  <a:pt x="1746522" y="512241"/>
                  <a:pt x="1710803" y="476523"/>
                  <a:pt x="1667148" y="476523"/>
                </a:cubicBezTo>
                <a:close/>
                <a:moveTo>
                  <a:pt x="873397" y="87584"/>
                </a:moveTo>
                <a:lnTo>
                  <a:pt x="1425053" y="476523"/>
                </a:lnTo>
                <a:lnTo>
                  <a:pt x="321742" y="476523"/>
                </a:lnTo>
                <a:lnTo>
                  <a:pt x="873397" y="87584"/>
                </a:lnTo>
                <a:close/>
                <a:moveTo>
                  <a:pt x="174897" y="714648"/>
                </a:moveTo>
                <a:lnTo>
                  <a:pt x="448741" y="714648"/>
                </a:lnTo>
                <a:lnTo>
                  <a:pt x="472553" y="873397"/>
                </a:lnTo>
                <a:lnTo>
                  <a:pt x="210616" y="873397"/>
                </a:lnTo>
                <a:lnTo>
                  <a:pt x="174897" y="714648"/>
                </a:lnTo>
                <a:close/>
                <a:moveTo>
                  <a:pt x="226492" y="952773"/>
                </a:moveTo>
                <a:lnTo>
                  <a:pt x="488429" y="952773"/>
                </a:lnTo>
                <a:lnTo>
                  <a:pt x="512242" y="1111522"/>
                </a:lnTo>
                <a:lnTo>
                  <a:pt x="258241" y="1111522"/>
                </a:lnTo>
                <a:lnTo>
                  <a:pt x="226492" y="952773"/>
                </a:lnTo>
                <a:close/>
                <a:moveTo>
                  <a:pt x="309836" y="1349647"/>
                </a:moveTo>
                <a:lnTo>
                  <a:pt x="278085" y="1190898"/>
                </a:lnTo>
                <a:lnTo>
                  <a:pt x="524148" y="1190898"/>
                </a:lnTo>
                <a:lnTo>
                  <a:pt x="547961" y="1349647"/>
                </a:lnTo>
                <a:lnTo>
                  <a:pt x="309836" y="1349647"/>
                </a:lnTo>
                <a:close/>
                <a:moveTo>
                  <a:pt x="833711" y="1349647"/>
                </a:moveTo>
                <a:lnTo>
                  <a:pt x="627334" y="1349647"/>
                </a:lnTo>
                <a:lnTo>
                  <a:pt x="603522" y="1190898"/>
                </a:lnTo>
                <a:lnTo>
                  <a:pt x="833711" y="1190898"/>
                </a:lnTo>
                <a:lnTo>
                  <a:pt x="833711" y="1349647"/>
                </a:lnTo>
                <a:close/>
                <a:moveTo>
                  <a:pt x="833711" y="1111522"/>
                </a:moveTo>
                <a:lnTo>
                  <a:pt x="591616" y="1111522"/>
                </a:lnTo>
                <a:lnTo>
                  <a:pt x="567803" y="952773"/>
                </a:lnTo>
                <a:lnTo>
                  <a:pt x="833711" y="952773"/>
                </a:lnTo>
                <a:lnTo>
                  <a:pt x="833711" y="1111522"/>
                </a:lnTo>
                <a:close/>
                <a:moveTo>
                  <a:pt x="833711" y="873397"/>
                </a:moveTo>
                <a:lnTo>
                  <a:pt x="551929" y="873397"/>
                </a:lnTo>
                <a:lnTo>
                  <a:pt x="528116" y="714648"/>
                </a:lnTo>
                <a:lnTo>
                  <a:pt x="833711" y="714648"/>
                </a:lnTo>
                <a:lnTo>
                  <a:pt x="833711" y="873397"/>
                </a:lnTo>
                <a:close/>
                <a:moveTo>
                  <a:pt x="1119461" y="1349647"/>
                </a:moveTo>
                <a:lnTo>
                  <a:pt x="913084" y="1349647"/>
                </a:lnTo>
                <a:lnTo>
                  <a:pt x="913084" y="1190898"/>
                </a:lnTo>
                <a:lnTo>
                  <a:pt x="1143273" y="1190898"/>
                </a:lnTo>
                <a:lnTo>
                  <a:pt x="1119461" y="1349647"/>
                </a:lnTo>
                <a:close/>
                <a:moveTo>
                  <a:pt x="1155179" y="1111522"/>
                </a:moveTo>
                <a:lnTo>
                  <a:pt x="913084" y="1111522"/>
                </a:lnTo>
                <a:lnTo>
                  <a:pt x="913084" y="952773"/>
                </a:lnTo>
                <a:lnTo>
                  <a:pt x="1178992" y="952773"/>
                </a:lnTo>
                <a:lnTo>
                  <a:pt x="1155179" y="1111522"/>
                </a:lnTo>
                <a:close/>
                <a:moveTo>
                  <a:pt x="913084" y="873397"/>
                </a:moveTo>
                <a:lnTo>
                  <a:pt x="913084" y="714648"/>
                </a:lnTo>
                <a:lnTo>
                  <a:pt x="1218679" y="714648"/>
                </a:lnTo>
                <a:lnTo>
                  <a:pt x="1194866" y="873397"/>
                </a:lnTo>
                <a:lnTo>
                  <a:pt x="913084" y="873397"/>
                </a:lnTo>
                <a:close/>
                <a:moveTo>
                  <a:pt x="1436959" y="1349647"/>
                </a:moveTo>
                <a:lnTo>
                  <a:pt x="1198834" y="1349647"/>
                </a:lnTo>
                <a:lnTo>
                  <a:pt x="1222647" y="1190898"/>
                </a:lnTo>
                <a:lnTo>
                  <a:pt x="1468710" y="1190898"/>
                </a:lnTo>
                <a:lnTo>
                  <a:pt x="1436959" y="1349647"/>
                </a:lnTo>
                <a:close/>
                <a:moveTo>
                  <a:pt x="1488554" y="1111522"/>
                </a:moveTo>
                <a:lnTo>
                  <a:pt x="1238523" y="1111522"/>
                </a:lnTo>
                <a:lnTo>
                  <a:pt x="1262336" y="952773"/>
                </a:lnTo>
                <a:lnTo>
                  <a:pt x="1524273" y="952773"/>
                </a:lnTo>
                <a:lnTo>
                  <a:pt x="1488554" y="1111522"/>
                </a:lnTo>
                <a:close/>
                <a:moveTo>
                  <a:pt x="1536179" y="873397"/>
                </a:moveTo>
                <a:lnTo>
                  <a:pt x="1270272" y="873397"/>
                </a:lnTo>
                <a:lnTo>
                  <a:pt x="1294084" y="714648"/>
                </a:lnTo>
                <a:lnTo>
                  <a:pt x="1567928" y="714648"/>
                </a:lnTo>
                <a:lnTo>
                  <a:pt x="1536179" y="873397"/>
                </a:lnTo>
                <a:close/>
                <a:moveTo>
                  <a:pt x="1667148" y="635272"/>
                </a:moveTo>
                <a:lnTo>
                  <a:pt x="79647" y="635272"/>
                </a:lnTo>
                <a:lnTo>
                  <a:pt x="79647" y="555898"/>
                </a:lnTo>
                <a:lnTo>
                  <a:pt x="1667148" y="555898"/>
                </a:lnTo>
                <a:lnTo>
                  <a:pt x="1667148" y="635272"/>
                </a:lnTo>
                <a:close/>
              </a:path>
            </a:pathLst>
          </a:custGeom>
          <a:solidFill>
            <a:schemeClr val="bg1"/>
          </a:solidFill>
          <a:ln w="1860" cap="flat">
            <a:noFill/>
            <a:prstDash val="solid"/>
            <a:miter/>
          </a:ln>
        </p:spPr>
        <p:txBody>
          <a:bodyPr/>
          <a:lstStyle/>
          <a:p>
            <a:endParaRPr lang="zh-CN" altLang="en-US"/>
          </a:p>
        </p:txBody>
      </p:sp>
      <p:grpSp>
        <p:nvGrpSpPr>
          <p:cNvPr id="59" name="组合 58">
            <a:extLst>
              <a:ext uri="{FF2B5EF4-FFF2-40B4-BE49-F238E27FC236}">
                <a16:creationId xmlns:a16="http://schemas.microsoft.com/office/drawing/2014/main" xmlns="" id="{DE93DB06-547B-8E49-AE5A-34E1431D0A50}"/>
              </a:ext>
            </a:extLst>
          </p:cNvPr>
          <p:cNvGrpSpPr/>
          <p:nvPr/>
        </p:nvGrpSpPr>
        <p:grpSpPr>
          <a:xfrm>
            <a:off x="9854625" y="2443126"/>
            <a:ext cx="1584177" cy="1872208"/>
            <a:chOff x="10054059" y="2276872"/>
            <a:chExt cx="1584177" cy="1872208"/>
          </a:xfrm>
        </p:grpSpPr>
        <p:grpSp>
          <p:nvGrpSpPr>
            <p:cNvPr id="60" name="组合 59">
              <a:extLst>
                <a:ext uri="{FF2B5EF4-FFF2-40B4-BE49-F238E27FC236}">
                  <a16:creationId xmlns:a16="http://schemas.microsoft.com/office/drawing/2014/main" xmlns="" id="{A4184048-FECD-6441-BC53-6453B763F027}"/>
                </a:ext>
              </a:extLst>
            </p:cNvPr>
            <p:cNvGrpSpPr/>
            <p:nvPr/>
          </p:nvGrpSpPr>
          <p:grpSpPr>
            <a:xfrm flipH="1">
              <a:off x="10054059" y="2276872"/>
              <a:ext cx="1584177" cy="1872208"/>
              <a:chOff x="1125067" y="2276872"/>
              <a:chExt cx="1440161" cy="1872208"/>
            </a:xfrm>
          </p:grpSpPr>
          <p:sp>
            <p:nvSpPr>
              <p:cNvPr id="66" name="梯形 65">
                <a:extLst>
                  <a:ext uri="{FF2B5EF4-FFF2-40B4-BE49-F238E27FC236}">
                    <a16:creationId xmlns:a16="http://schemas.microsoft.com/office/drawing/2014/main" xmlns="" id="{F6F4DD91-CA74-EB4D-BD26-D756A5C332A9}"/>
                  </a:ext>
                </a:extLst>
              </p:cNvPr>
              <p:cNvSpPr/>
              <p:nvPr/>
            </p:nvSpPr>
            <p:spPr>
              <a:xfrm rot="16200000">
                <a:off x="319887" y="3082052"/>
                <a:ext cx="1872208" cy="261847"/>
              </a:xfrm>
              <a:prstGeom prst="trapezoid">
                <a:avLst>
                  <a:gd name="adj" fmla="val 53660"/>
                </a:avLst>
              </a:pr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84">
                <a:extLst>
                  <a:ext uri="{FF2B5EF4-FFF2-40B4-BE49-F238E27FC236}">
                    <a16:creationId xmlns:a16="http://schemas.microsoft.com/office/drawing/2014/main" xmlns="" id="{E7D001EE-C924-A14B-B8DB-FF4600CAD4B9}"/>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xmlns="" id="{8FCB69F1-2223-7343-8816-9AD0D7914253}"/>
                </a:ext>
              </a:extLst>
            </p:cNvPr>
            <p:cNvGrpSpPr/>
            <p:nvPr/>
          </p:nvGrpSpPr>
          <p:grpSpPr>
            <a:xfrm>
              <a:off x="10486107" y="2708920"/>
              <a:ext cx="729990" cy="1011805"/>
              <a:chOff x="2915357" y="-1899592"/>
              <a:chExt cx="1233476" cy="1709663"/>
            </a:xfrm>
          </p:grpSpPr>
          <p:sp>
            <p:nvSpPr>
              <p:cNvPr id="62" name="任意多边形: 形状 77">
                <a:extLst>
                  <a:ext uri="{FF2B5EF4-FFF2-40B4-BE49-F238E27FC236}">
                    <a16:creationId xmlns:a16="http://schemas.microsoft.com/office/drawing/2014/main" xmlns="" id="{4F9BDB2D-B136-924D-B80C-620F31DF1582}"/>
                  </a:ext>
                </a:extLst>
              </p:cNvPr>
              <p:cNvSpPr/>
              <p:nvPr/>
            </p:nvSpPr>
            <p:spPr>
              <a:xfrm>
                <a:off x="2997275" y="-1899592"/>
                <a:ext cx="1151558" cy="1709663"/>
              </a:xfrm>
              <a:custGeom>
                <a:avLst/>
                <a:gdLst/>
                <a:ahLst/>
                <a:cxnLst/>
                <a:rect l="0" t="0" r="0" b="0"/>
                <a:pathLst>
                  <a:path w="1151557" h="1709663">
                    <a:moveTo>
                      <a:pt x="1143698" y="1585233"/>
                    </a:moveTo>
                    <a:lnTo>
                      <a:pt x="948436" y="1103268"/>
                    </a:lnTo>
                    <a:cubicBezTo>
                      <a:pt x="936053" y="1072788"/>
                      <a:pt x="914146" y="1049928"/>
                      <a:pt x="889381" y="1040403"/>
                    </a:cubicBezTo>
                    <a:cubicBezTo>
                      <a:pt x="887476" y="1039450"/>
                      <a:pt x="885571" y="1038498"/>
                      <a:pt x="882713" y="1036593"/>
                    </a:cubicBezTo>
                    <a:lnTo>
                      <a:pt x="661733" y="929913"/>
                    </a:lnTo>
                    <a:lnTo>
                      <a:pt x="714121" y="652735"/>
                    </a:lnTo>
                    <a:cubicBezTo>
                      <a:pt x="718883" y="653688"/>
                      <a:pt x="723646" y="654640"/>
                      <a:pt x="729361" y="654640"/>
                    </a:cubicBezTo>
                    <a:lnTo>
                      <a:pt x="1047496" y="654640"/>
                    </a:lnTo>
                    <a:cubicBezTo>
                      <a:pt x="1084643" y="654640"/>
                      <a:pt x="1115123" y="624160"/>
                      <a:pt x="1115123" y="587013"/>
                    </a:cubicBezTo>
                    <a:cubicBezTo>
                      <a:pt x="1115123" y="549865"/>
                      <a:pt x="1084643" y="519385"/>
                      <a:pt x="1047496" y="519385"/>
                    </a:cubicBezTo>
                    <a:lnTo>
                      <a:pt x="739838" y="519385"/>
                    </a:lnTo>
                    <a:lnTo>
                      <a:pt x="757936" y="422230"/>
                    </a:lnTo>
                    <a:cubicBezTo>
                      <a:pt x="771271" y="350793"/>
                      <a:pt x="724598" y="282213"/>
                      <a:pt x="653161" y="267925"/>
                    </a:cubicBezTo>
                    <a:cubicBezTo>
                      <a:pt x="640778" y="265068"/>
                      <a:pt x="628396" y="265068"/>
                      <a:pt x="616013" y="266020"/>
                    </a:cubicBezTo>
                    <a:cubicBezTo>
                      <a:pt x="612203" y="266020"/>
                      <a:pt x="607441" y="266020"/>
                      <a:pt x="603631" y="266973"/>
                    </a:cubicBezTo>
                    <a:lnTo>
                      <a:pt x="202628" y="356508"/>
                    </a:lnTo>
                    <a:cubicBezTo>
                      <a:pt x="201676" y="356508"/>
                      <a:pt x="200723" y="357460"/>
                      <a:pt x="199771" y="357460"/>
                    </a:cubicBezTo>
                    <a:cubicBezTo>
                      <a:pt x="173101" y="361270"/>
                      <a:pt x="154051" y="381273"/>
                      <a:pt x="154051" y="405085"/>
                    </a:cubicBezTo>
                    <a:lnTo>
                      <a:pt x="154051" y="640353"/>
                    </a:lnTo>
                    <a:cubicBezTo>
                      <a:pt x="139763" y="646068"/>
                      <a:pt x="129286" y="657498"/>
                      <a:pt x="125476" y="672738"/>
                    </a:cubicBezTo>
                    <a:lnTo>
                      <a:pt x="114998" y="718458"/>
                    </a:lnTo>
                    <a:lnTo>
                      <a:pt x="144526" y="725125"/>
                    </a:lnTo>
                    <a:lnTo>
                      <a:pt x="155003" y="679405"/>
                    </a:lnTo>
                    <a:cubicBezTo>
                      <a:pt x="155956" y="676548"/>
                      <a:pt x="157861" y="673690"/>
                      <a:pt x="159766" y="671785"/>
                    </a:cubicBezTo>
                    <a:cubicBezTo>
                      <a:pt x="168338" y="688930"/>
                      <a:pt x="188341" y="700360"/>
                      <a:pt x="211201" y="700360"/>
                    </a:cubicBezTo>
                    <a:cubicBezTo>
                      <a:pt x="227393" y="700360"/>
                      <a:pt x="241681" y="694645"/>
                      <a:pt x="252158" y="685120"/>
                    </a:cubicBezTo>
                    <a:lnTo>
                      <a:pt x="253111" y="685120"/>
                    </a:lnTo>
                    <a:cubicBezTo>
                      <a:pt x="262636" y="687025"/>
                      <a:pt x="268351" y="696550"/>
                      <a:pt x="265493" y="705123"/>
                    </a:cubicBezTo>
                    <a:lnTo>
                      <a:pt x="254063" y="750843"/>
                    </a:lnTo>
                    <a:lnTo>
                      <a:pt x="283591" y="757510"/>
                    </a:lnTo>
                    <a:lnTo>
                      <a:pt x="294068" y="711790"/>
                    </a:lnTo>
                    <a:cubicBezTo>
                      <a:pt x="299783" y="688930"/>
                      <a:pt x="287401" y="666070"/>
                      <a:pt x="265493" y="657498"/>
                    </a:cubicBezTo>
                    <a:cubicBezTo>
                      <a:pt x="265493" y="655593"/>
                      <a:pt x="266446" y="653688"/>
                      <a:pt x="266446" y="651783"/>
                    </a:cubicBezTo>
                    <a:lnTo>
                      <a:pt x="266446" y="462235"/>
                    </a:lnTo>
                    <a:lnTo>
                      <a:pt x="492188" y="412705"/>
                    </a:lnTo>
                    <a:lnTo>
                      <a:pt x="400748" y="895623"/>
                    </a:lnTo>
                    <a:cubicBezTo>
                      <a:pt x="388366" y="958488"/>
                      <a:pt x="423608" y="1019448"/>
                      <a:pt x="481711" y="1042307"/>
                    </a:cubicBezTo>
                    <a:cubicBezTo>
                      <a:pt x="483616" y="1043260"/>
                      <a:pt x="484568" y="1044213"/>
                      <a:pt x="486473" y="1044213"/>
                    </a:cubicBezTo>
                    <a:lnTo>
                      <a:pt x="508381" y="1054690"/>
                    </a:lnTo>
                    <a:lnTo>
                      <a:pt x="364553" y="1240428"/>
                    </a:lnTo>
                    <a:lnTo>
                      <a:pt x="114998" y="1090885"/>
                    </a:lnTo>
                    <a:cubicBezTo>
                      <a:pt x="78803" y="1068978"/>
                      <a:pt x="33083" y="1081360"/>
                      <a:pt x="11176" y="1116603"/>
                    </a:cubicBezTo>
                    <a:cubicBezTo>
                      <a:pt x="-10732" y="1152798"/>
                      <a:pt x="1651" y="1198518"/>
                      <a:pt x="36893" y="1220425"/>
                    </a:cubicBezTo>
                    <a:lnTo>
                      <a:pt x="355981" y="1410925"/>
                    </a:lnTo>
                    <a:cubicBezTo>
                      <a:pt x="380746" y="1425213"/>
                      <a:pt x="409321" y="1424260"/>
                      <a:pt x="432181" y="1410925"/>
                    </a:cubicBezTo>
                    <a:cubicBezTo>
                      <a:pt x="444563" y="1406163"/>
                      <a:pt x="455993" y="1398543"/>
                      <a:pt x="464566" y="1388065"/>
                    </a:cubicBezTo>
                    <a:lnTo>
                      <a:pt x="664591" y="1129938"/>
                    </a:lnTo>
                    <a:lnTo>
                      <a:pt x="805561" y="1197565"/>
                    </a:lnTo>
                    <a:cubicBezTo>
                      <a:pt x="811276" y="1200423"/>
                      <a:pt x="817943" y="1202328"/>
                      <a:pt x="823658" y="1204233"/>
                    </a:cubicBezTo>
                    <a:lnTo>
                      <a:pt x="1000823" y="1642383"/>
                    </a:lnTo>
                    <a:cubicBezTo>
                      <a:pt x="1021778" y="1693818"/>
                      <a:pt x="1070356" y="1722393"/>
                      <a:pt x="1109408" y="1706200"/>
                    </a:cubicBezTo>
                    <a:cubicBezTo>
                      <a:pt x="1149413" y="1690960"/>
                      <a:pt x="1164653" y="1636668"/>
                      <a:pt x="1143698" y="1585233"/>
                    </a:cubicBezTo>
                    <a:close/>
                    <a:moveTo>
                      <a:pt x="744601" y="239350"/>
                    </a:moveTo>
                    <a:cubicBezTo>
                      <a:pt x="814133" y="239350"/>
                      <a:pt x="871283" y="186010"/>
                      <a:pt x="871283" y="120288"/>
                    </a:cubicBezTo>
                    <a:cubicBezTo>
                      <a:pt x="871283" y="54565"/>
                      <a:pt x="815086" y="273"/>
                      <a:pt x="744601" y="273"/>
                    </a:cubicBezTo>
                    <a:cubicBezTo>
                      <a:pt x="675068" y="273"/>
                      <a:pt x="617918" y="53613"/>
                      <a:pt x="617918" y="120288"/>
                    </a:cubicBezTo>
                    <a:cubicBezTo>
                      <a:pt x="617918" y="186010"/>
                      <a:pt x="675068" y="239350"/>
                      <a:pt x="744601" y="2393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任意多边形: 形状 78">
                <a:extLst>
                  <a:ext uri="{FF2B5EF4-FFF2-40B4-BE49-F238E27FC236}">
                    <a16:creationId xmlns:a16="http://schemas.microsoft.com/office/drawing/2014/main" xmlns="" id="{BCA9E63A-10EC-9843-88F7-5C6305283D08}"/>
                  </a:ext>
                </a:extLst>
              </p:cNvPr>
              <p:cNvSpPr/>
              <p:nvPr/>
            </p:nvSpPr>
            <p:spPr>
              <a:xfrm>
                <a:off x="2953885" y="-1198980"/>
                <a:ext cx="442764" cy="208359"/>
              </a:xfrm>
              <a:custGeom>
                <a:avLst/>
                <a:gdLst/>
                <a:ahLst/>
                <a:cxnLst/>
                <a:rect l="0" t="0" r="0" b="0"/>
                <a:pathLst>
                  <a:path w="442763" h="208359">
                    <a:moveTo>
                      <a:pt x="221253" y="126431"/>
                    </a:moveTo>
                    <a:cubicBezTo>
                      <a:pt x="243160" y="131193"/>
                      <a:pt x="258400" y="149291"/>
                      <a:pt x="261258" y="169293"/>
                    </a:cubicBezTo>
                    <a:lnTo>
                      <a:pt x="426993" y="208346"/>
                    </a:lnTo>
                    <a:lnTo>
                      <a:pt x="442233" y="143576"/>
                    </a:lnTo>
                    <a:cubicBezTo>
                      <a:pt x="448900" y="114048"/>
                      <a:pt x="430803" y="84521"/>
                      <a:pt x="401275" y="77853"/>
                    </a:cubicBezTo>
                    <a:lnTo>
                      <a:pt x="81235" y="1653"/>
                    </a:lnTo>
                    <a:cubicBezTo>
                      <a:pt x="51708" y="-5014"/>
                      <a:pt x="22180" y="13083"/>
                      <a:pt x="15513" y="42611"/>
                    </a:cubicBezTo>
                    <a:lnTo>
                      <a:pt x="273" y="107381"/>
                    </a:lnTo>
                    <a:lnTo>
                      <a:pt x="166008" y="146433"/>
                    </a:lnTo>
                    <a:cubicBezTo>
                      <a:pt x="178390" y="130241"/>
                      <a:pt x="199345" y="121668"/>
                      <a:pt x="221253" y="12643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4" name="任意多边形: 形状 79">
                <a:extLst>
                  <a:ext uri="{FF2B5EF4-FFF2-40B4-BE49-F238E27FC236}">
                    <a16:creationId xmlns:a16="http://schemas.microsoft.com/office/drawing/2014/main" xmlns="" id="{17BDB057-07A7-574E-8BE6-AE25ABACCE8C}"/>
                  </a:ext>
                </a:extLst>
              </p:cNvPr>
              <p:cNvSpPr/>
              <p:nvPr/>
            </p:nvSpPr>
            <p:spPr>
              <a:xfrm>
                <a:off x="3122923" y="-1055536"/>
                <a:ext cx="78135" cy="72554"/>
              </a:xfrm>
              <a:custGeom>
                <a:avLst/>
                <a:gdLst/>
                <a:ahLst/>
                <a:cxnLst/>
                <a:rect l="0" t="0" r="0" b="0"/>
                <a:pathLst>
                  <a:path w="78134" h="72553">
                    <a:moveTo>
                      <a:pt x="77188" y="45631"/>
                    </a:moveTo>
                    <a:cubicBezTo>
                      <a:pt x="81794" y="26177"/>
                      <a:pt x="68513" y="6381"/>
                      <a:pt x="47527" y="1412"/>
                    </a:cubicBezTo>
                    <a:cubicBezTo>
                      <a:pt x="26538" y="-3557"/>
                      <a:pt x="5790" y="8184"/>
                      <a:pt x="1185" y="27636"/>
                    </a:cubicBezTo>
                    <a:cubicBezTo>
                      <a:pt x="-3421" y="47088"/>
                      <a:pt x="9860" y="66886"/>
                      <a:pt x="30848" y="71854"/>
                    </a:cubicBezTo>
                    <a:cubicBezTo>
                      <a:pt x="51835" y="76824"/>
                      <a:pt x="72584" y="65083"/>
                      <a:pt x="77188" y="45631"/>
                    </a:cubicBez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任意多边形: 形状 80">
                <a:extLst>
                  <a:ext uri="{FF2B5EF4-FFF2-40B4-BE49-F238E27FC236}">
                    <a16:creationId xmlns:a16="http://schemas.microsoft.com/office/drawing/2014/main" xmlns="" id="{F67C6395-8BDF-794F-9FC2-4D382F2C4B5A}"/>
                  </a:ext>
                </a:extLst>
              </p:cNvPr>
              <p:cNvSpPr/>
              <p:nvPr/>
            </p:nvSpPr>
            <p:spPr>
              <a:xfrm>
                <a:off x="2915357" y="-1072822"/>
                <a:ext cx="461367" cy="284634"/>
              </a:xfrm>
              <a:custGeom>
                <a:avLst/>
                <a:gdLst/>
                <a:ahLst/>
                <a:cxnLst/>
                <a:rect l="0" t="0" r="0" b="0"/>
                <a:pathLst>
                  <a:path w="461367" h="284633">
                    <a:moveTo>
                      <a:pt x="428373" y="242207"/>
                    </a:moveTo>
                    <a:lnTo>
                      <a:pt x="461711" y="100285"/>
                    </a:lnTo>
                    <a:lnTo>
                      <a:pt x="298833" y="62185"/>
                    </a:lnTo>
                    <a:cubicBezTo>
                      <a:pt x="298833" y="64090"/>
                      <a:pt x="297881" y="65995"/>
                      <a:pt x="297881" y="66948"/>
                    </a:cubicBezTo>
                    <a:cubicBezTo>
                      <a:pt x="291213" y="93618"/>
                      <a:pt x="263591" y="110763"/>
                      <a:pt x="235016" y="104095"/>
                    </a:cubicBezTo>
                    <a:cubicBezTo>
                      <a:pt x="206441" y="97428"/>
                      <a:pt x="189296" y="69805"/>
                      <a:pt x="195963" y="43135"/>
                    </a:cubicBezTo>
                    <a:cubicBezTo>
                      <a:pt x="195963" y="41230"/>
                      <a:pt x="196916" y="39325"/>
                      <a:pt x="197868" y="38372"/>
                    </a:cubicBezTo>
                    <a:lnTo>
                      <a:pt x="34991" y="273"/>
                    </a:lnTo>
                    <a:lnTo>
                      <a:pt x="1653" y="142195"/>
                    </a:lnTo>
                    <a:cubicBezTo>
                      <a:pt x="-5014" y="171722"/>
                      <a:pt x="13083" y="201250"/>
                      <a:pt x="42611" y="207918"/>
                    </a:cubicBezTo>
                    <a:lnTo>
                      <a:pt x="362651" y="284118"/>
                    </a:lnTo>
                    <a:cubicBezTo>
                      <a:pt x="391226" y="289833"/>
                      <a:pt x="420753" y="271735"/>
                      <a:pt x="428373" y="242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68" name="矩形 67">
            <a:extLst>
              <a:ext uri="{FF2B5EF4-FFF2-40B4-BE49-F238E27FC236}">
                <a16:creationId xmlns:a16="http://schemas.microsoft.com/office/drawing/2014/main" xmlns="" id="{69B1E337-60F2-FF4B-8689-9EE16682D509}"/>
              </a:ext>
            </a:extLst>
          </p:cNvPr>
          <p:cNvSpPr/>
          <p:nvPr/>
        </p:nvSpPr>
        <p:spPr>
          <a:xfrm>
            <a:off x="6902297" y="2371118"/>
            <a:ext cx="2339102"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城镇新增就业：</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69" name="矩形 68">
            <a:extLst>
              <a:ext uri="{FF2B5EF4-FFF2-40B4-BE49-F238E27FC236}">
                <a16:creationId xmlns:a16="http://schemas.microsoft.com/office/drawing/2014/main" xmlns="" id="{3DD610E9-FE2B-6F4F-BC7C-35A53C27F517}"/>
              </a:ext>
            </a:extLst>
          </p:cNvPr>
          <p:cNvSpPr/>
          <p:nvPr/>
        </p:nvSpPr>
        <p:spPr>
          <a:xfrm>
            <a:off x="6940426" y="3955294"/>
            <a:ext cx="2680716" cy="787139"/>
          </a:xfrm>
          <a:prstGeom prst="rect">
            <a:avLst/>
          </a:prstGeom>
        </p:spPr>
        <p:txBody>
          <a:bodyPr wrap="square">
            <a:spAutoFit/>
          </a:bodyPr>
          <a:lstStyle/>
          <a:p>
            <a:pPr>
              <a:lnSpc>
                <a:spcPct val="132000"/>
              </a:lnSpc>
            </a:pPr>
            <a:r>
              <a:rPr lang="en-US" altLang="zh-CN" b="1" dirty="0">
                <a:solidFill>
                  <a:schemeClr val="tx1">
                    <a:lumMod val="85000"/>
                    <a:lumOff val="15000"/>
                  </a:schemeClr>
                </a:solidFill>
                <a:latin typeface="微软雅黑" pitchFamily="34" charset="-122"/>
                <a:ea typeface="微软雅黑" pitchFamily="34" charset="-122"/>
              </a:rPr>
              <a:t>13</a:t>
            </a:r>
            <a:r>
              <a:rPr lang="zh-CN" altLang="en-US" b="1" dirty="0">
                <a:solidFill>
                  <a:schemeClr val="tx1">
                    <a:lumMod val="85000"/>
                    <a:lumOff val="15000"/>
                  </a:schemeClr>
                </a:solidFill>
                <a:latin typeface="微软雅黑" pitchFamily="34" charset="-122"/>
                <a:ea typeface="微软雅黑" pitchFamily="34" charset="-122"/>
              </a:rPr>
              <a:t>亿多人口的大国实现了比较充分就业</a:t>
            </a:r>
          </a:p>
        </p:txBody>
      </p:sp>
      <p:cxnSp>
        <p:nvCxnSpPr>
          <p:cNvPr id="70" name="直接连接符 25">
            <a:extLst>
              <a:ext uri="{FF2B5EF4-FFF2-40B4-BE49-F238E27FC236}">
                <a16:creationId xmlns:a16="http://schemas.microsoft.com/office/drawing/2014/main" xmlns="" id="{26EDB4B1-3DA0-2148-B738-F9746A788B2B}"/>
              </a:ext>
            </a:extLst>
          </p:cNvPr>
          <p:cNvCxnSpPr>
            <a:cxnSpLocks/>
          </p:cNvCxnSpPr>
          <p:nvPr/>
        </p:nvCxnSpPr>
        <p:spPr>
          <a:xfrm>
            <a:off x="5750169" y="2083086"/>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9485207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0-#ppt_w/2"/>
                                          </p:val>
                                        </p:tav>
                                        <p:tav tm="100000">
                                          <p:val>
                                            <p:strVal val="#ppt_x"/>
                                          </p:val>
                                        </p:tav>
                                      </p:tavLst>
                                    </p:anim>
                                    <p:anim calcmode="lin" valueType="num">
                                      <p:cBhvr additive="base">
                                        <p:cTn id="22" dur="500" fill="hold"/>
                                        <p:tgtEl>
                                          <p:spTgt spid="5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0-#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0-#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0-#ppt_w/2"/>
                                          </p:val>
                                        </p:tav>
                                        <p:tav tm="100000">
                                          <p:val>
                                            <p:strVal val="#ppt_x"/>
                                          </p:val>
                                        </p:tav>
                                      </p:tavLst>
                                    </p:anim>
                                    <p:anim calcmode="lin" valueType="num">
                                      <p:cBhvr additive="base">
                                        <p:cTn id="38" dur="500" fill="hold"/>
                                        <p:tgtEl>
                                          <p:spTgt spid="5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 grpId="0"/>
      <p:bldP spid="56" grpId="0"/>
      <p:bldP spid="57" grpId="0"/>
      <p:bldP spid="58" grpId="0" animBg="1"/>
      <p:bldP spid="68" grpId="0"/>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经济结构出现重大变革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2" name="组合 51">
            <a:extLst>
              <a:ext uri="{FF2B5EF4-FFF2-40B4-BE49-F238E27FC236}">
                <a16:creationId xmlns:a16="http://schemas.microsoft.com/office/drawing/2014/main" xmlns="" id="{D5A24B73-10D3-E849-A369-4702AD7EB8FE}"/>
              </a:ext>
            </a:extLst>
          </p:cNvPr>
          <p:cNvGrpSpPr/>
          <p:nvPr/>
        </p:nvGrpSpPr>
        <p:grpSpPr>
          <a:xfrm>
            <a:off x="837035" y="2492896"/>
            <a:ext cx="1584177" cy="1872208"/>
            <a:chOff x="1125067" y="2276872"/>
            <a:chExt cx="1440161" cy="1872208"/>
          </a:xfrm>
        </p:grpSpPr>
        <p:sp>
          <p:nvSpPr>
            <p:cNvPr id="53" name="梯形 52">
              <a:extLst>
                <a:ext uri="{FF2B5EF4-FFF2-40B4-BE49-F238E27FC236}">
                  <a16:creationId xmlns:a16="http://schemas.microsoft.com/office/drawing/2014/main" xmlns="" id="{9B4F1A18-EC48-D549-9D6E-4DED0441401F}"/>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87">
              <a:extLst>
                <a:ext uri="{FF2B5EF4-FFF2-40B4-BE49-F238E27FC236}">
                  <a16:creationId xmlns:a16="http://schemas.microsoft.com/office/drawing/2014/main" xmlns="" id="{84910474-B08C-EE48-B7AC-A750B1627AF8}"/>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5" name="矩形 54">
            <a:extLst>
              <a:ext uri="{FF2B5EF4-FFF2-40B4-BE49-F238E27FC236}">
                <a16:creationId xmlns:a16="http://schemas.microsoft.com/office/drawing/2014/main" xmlns="" id="{9E863A8C-CEE6-CB4D-802C-B50FB1B0FD78}"/>
              </a:ext>
            </a:extLst>
          </p:cNvPr>
          <p:cNvSpPr/>
          <p:nvPr/>
        </p:nvSpPr>
        <p:spPr>
          <a:xfrm>
            <a:off x="2844111" y="1628800"/>
            <a:ext cx="2031325"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消费贡献率：</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6" name="矩形 55">
            <a:extLst>
              <a:ext uri="{FF2B5EF4-FFF2-40B4-BE49-F238E27FC236}">
                <a16:creationId xmlns:a16="http://schemas.microsoft.com/office/drawing/2014/main" xmlns="" id="{FA0DB504-1DCD-2744-B8E5-2FE0393CFAA6}"/>
              </a:ext>
            </a:extLst>
          </p:cNvPr>
          <p:cNvSpPr/>
          <p:nvPr/>
        </p:nvSpPr>
        <p:spPr>
          <a:xfrm>
            <a:off x="7533779" y="2060848"/>
            <a:ext cx="2339102" cy="581057"/>
          </a:xfrm>
          <a:prstGeom prst="rect">
            <a:avLst/>
          </a:prstGeom>
        </p:spPr>
        <p:txBody>
          <a:bodyPr wrap="none">
            <a:spAutoFit/>
          </a:bodyPr>
          <a:lstStyle/>
          <a:p>
            <a:pPr algn="just">
              <a:lnSpc>
                <a:spcPct val="150000"/>
              </a:lnSpc>
            </a:pPr>
            <a:r>
              <a:rPr lang="zh-CN" altLang="en-US" sz="2400" b="1" dirty="0">
                <a:solidFill>
                  <a:schemeClr val="tx1">
                    <a:lumMod val="75000"/>
                    <a:lumOff val="25000"/>
                  </a:schemeClr>
                </a:solidFill>
                <a:latin typeface="微软雅黑" pitchFamily="34" charset="-122"/>
                <a:ea typeface="微软雅黑" pitchFamily="34" charset="-122"/>
              </a:rPr>
              <a:t>高技术制造业：</a:t>
            </a:r>
            <a:endParaRPr lang="en-US" altLang="zh-CN" sz="2400" b="1" dirty="0">
              <a:solidFill>
                <a:schemeClr val="tx1">
                  <a:lumMod val="75000"/>
                  <a:lumOff val="25000"/>
                </a:schemeClr>
              </a:solidFill>
              <a:latin typeface="微软雅黑" pitchFamily="34" charset="-122"/>
              <a:ea typeface="微软雅黑" pitchFamily="34" charset="-122"/>
            </a:endParaRPr>
          </a:p>
        </p:txBody>
      </p:sp>
      <p:sp>
        <p:nvSpPr>
          <p:cNvPr id="57" name="箭头: 右 24">
            <a:extLst>
              <a:ext uri="{FF2B5EF4-FFF2-40B4-BE49-F238E27FC236}">
                <a16:creationId xmlns:a16="http://schemas.microsoft.com/office/drawing/2014/main" xmlns="" id="{99B9AFD3-7297-5F4B-A1FD-C6E07319FC13}"/>
              </a:ext>
            </a:extLst>
          </p:cNvPr>
          <p:cNvSpPr/>
          <p:nvPr/>
        </p:nvSpPr>
        <p:spPr>
          <a:xfrm>
            <a:off x="3708207" y="2204864"/>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4ED81E3E-F70F-D341-80FA-9A868A35B9A1}"/>
              </a:ext>
            </a:extLst>
          </p:cNvPr>
          <p:cNvSpPr/>
          <p:nvPr/>
        </p:nvSpPr>
        <p:spPr>
          <a:xfrm>
            <a:off x="2844111" y="2492896"/>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54.9%</a:t>
            </a:r>
          </a:p>
        </p:txBody>
      </p:sp>
      <p:sp>
        <p:nvSpPr>
          <p:cNvPr id="59" name="矩形 58">
            <a:extLst>
              <a:ext uri="{FF2B5EF4-FFF2-40B4-BE49-F238E27FC236}">
                <a16:creationId xmlns:a16="http://schemas.microsoft.com/office/drawing/2014/main" xmlns="" id="{8BC84E1F-5C02-AB46-9D43-348C2359549C}"/>
              </a:ext>
            </a:extLst>
          </p:cNvPr>
          <p:cNvSpPr/>
          <p:nvPr/>
        </p:nvSpPr>
        <p:spPr>
          <a:xfrm>
            <a:off x="3725890" y="244237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60" name="矩形 59">
            <a:extLst>
              <a:ext uri="{FF2B5EF4-FFF2-40B4-BE49-F238E27FC236}">
                <a16:creationId xmlns:a16="http://schemas.microsoft.com/office/drawing/2014/main" xmlns="" id="{93FFD1EE-6812-7549-ABD6-E036466E7996}"/>
              </a:ext>
            </a:extLst>
          </p:cNvPr>
          <p:cNvSpPr/>
          <p:nvPr/>
        </p:nvSpPr>
        <p:spPr>
          <a:xfrm>
            <a:off x="4644311" y="2340169"/>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58.8</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sp>
        <p:nvSpPr>
          <p:cNvPr id="61" name="矩形 60">
            <a:extLst>
              <a:ext uri="{FF2B5EF4-FFF2-40B4-BE49-F238E27FC236}">
                <a16:creationId xmlns:a16="http://schemas.microsoft.com/office/drawing/2014/main" xmlns="" id="{182D9775-964C-BC4B-A25C-16956FCA7496}"/>
              </a:ext>
            </a:extLst>
          </p:cNvPr>
          <p:cNvSpPr/>
          <p:nvPr/>
        </p:nvSpPr>
        <p:spPr>
          <a:xfrm>
            <a:off x="2844111" y="3284984"/>
            <a:ext cx="2031325" cy="581057"/>
          </a:xfrm>
          <a:prstGeom prst="rect">
            <a:avLst/>
          </a:prstGeom>
        </p:spPr>
        <p:txBody>
          <a:bodyPr wrap="none">
            <a:spAutoFit/>
          </a:bodyPr>
          <a:lstStyle/>
          <a:p>
            <a:pPr algn="just">
              <a:lnSpc>
                <a:spcPct val="150000"/>
              </a:lnSpc>
            </a:pPr>
            <a:r>
              <a:rPr lang="zh-CN" altLang="en-US" sz="2400" b="1" dirty="0">
                <a:solidFill>
                  <a:schemeClr val="tx1">
                    <a:lumMod val="85000"/>
                    <a:lumOff val="15000"/>
                  </a:schemeClr>
                </a:solidFill>
                <a:latin typeface="微软雅黑" pitchFamily="34" charset="-122"/>
                <a:ea typeface="微软雅黑" pitchFamily="34" charset="-122"/>
              </a:rPr>
              <a:t>服务业比重：</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62" name="箭头: 右 32">
            <a:extLst>
              <a:ext uri="{FF2B5EF4-FFF2-40B4-BE49-F238E27FC236}">
                <a16:creationId xmlns:a16="http://schemas.microsoft.com/office/drawing/2014/main" xmlns="" id="{F5F1CD35-286C-A24A-A4B1-484B77B3D365}"/>
              </a:ext>
            </a:extLst>
          </p:cNvPr>
          <p:cNvSpPr/>
          <p:nvPr/>
        </p:nvSpPr>
        <p:spPr>
          <a:xfrm>
            <a:off x="3708207" y="3933056"/>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322C93E4-3B38-4144-9506-FEC105C57650}"/>
              </a:ext>
            </a:extLst>
          </p:cNvPr>
          <p:cNvSpPr/>
          <p:nvPr/>
        </p:nvSpPr>
        <p:spPr>
          <a:xfrm>
            <a:off x="2844111" y="4221088"/>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45.3%</a:t>
            </a:r>
          </a:p>
        </p:txBody>
      </p:sp>
      <p:sp>
        <p:nvSpPr>
          <p:cNvPr id="64" name="矩形 63">
            <a:extLst>
              <a:ext uri="{FF2B5EF4-FFF2-40B4-BE49-F238E27FC236}">
                <a16:creationId xmlns:a16="http://schemas.microsoft.com/office/drawing/2014/main" xmlns="" id="{95C58251-B7A3-424F-A47D-7C322CBC5D24}"/>
              </a:ext>
            </a:extLst>
          </p:cNvPr>
          <p:cNvSpPr/>
          <p:nvPr/>
        </p:nvSpPr>
        <p:spPr>
          <a:xfrm>
            <a:off x="3725890" y="4170566"/>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上升到</a:t>
            </a:r>
            <a:endParaRPr lang="zh-CN" altLang="en-US" sz="1600" b="1" dirty="0">
              <a:solidFill>
                <a:schemeClr val="bg1"/>
              </a:solidFill>
            </a:endParaRPr>
          </a:p>
        </p:txBody>
      </p:sp>
      <p:sp>
        <p:nvSpPr>
          <p:cNvPr id="65" name="矩形 64">
            <a:extLst>
              <a:ext uri="{FF2B5EF4-FFF2-40B4-BE49-F238E27FC236}">
                <a16:creationId xmlns:a16="http://schemas.microsoft.com/office/drawing/2014/main" xmlns="" id="{3D682A58-C628-9240-9457-BF44B138C1E6}"/>
              </a:ext>
            </a:extLst>
          </p:cNvPr>
          <p:cNvSpPr/>
          <p:nvPr/>
        </p:nvSpPr>
        <p:spPr>
          <a:xfrm>
            <a:off x="4644311" y="4068361"/>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51.6</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sp>
        <p:nvSpPr>
          <p:cNvPr id="66" name="矩形 65">
            <a:extLst>
              <a:ext uri="{FF2B5EF4-FFF2-40B4-BE49-F238E27FC236}">
                <a16:creationId xmlns:a16="http://schemas.microsoft.com/office/drawing/2014/main" xmlns="" id="{04754677-B734-4D4D-B0F9-2276E41CF933}"/>
              </a:ext>
            </a:extLst>
          </p:cNvPr>
          <p:cNvSpPr/>
          <p:nvPr/>
        </p:nvSpPr>
        <p:spPr>
          <a:xfrm>
            <a:off x="2844111" y="4715852"/>
            <a:ext cx="2262158" cy="369332"/>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成为经济增长</a:t>
            </a:r>
            <a:r>
              <a:rPr lang="zh-CN" altLang="en-US" b="1" dirty="0">
                <a:solidFill>
                  <a:srgbClr val="C00000"/>
                </a:solidFill>
                <a:latin typeface="微软雅黑" panose="020B0503020204020204" pitchFamily="34" charset="-122"/>
                <a:ea typeface="微软雅黑" panose="020B0503020204020204" pitchFamily="34" charset="-122"/>
              </a:rPr>
              <a:t>主动力</a:t>
            </a:r>
            <a:endParaRPr lang="zh-CN" altLang="en-US" b="1" dirty="0">
              <a:solidFill>
                <a:srgbClr val="C00000"/>
              </a:solidFill>
            </a:endParaRPr>
          </a:p>
        </p:txBody>
      </p:sp>
      <p:sp>
        <p:nvSpPr>
          <p:cNvPr id="67" name="矩形 66">
            <a:extLst>
              <a:ext uri="{FF2B5EF4-FFF2-40B4-BE49-F238E27FC236}">
                <a16:creationId xmlns:a16="http://schemas.microsoft.com/office/drawing/2014/main" xmlns="" id="{AC0D84E0-4CBB-9343-8745-46F5F4DFB5DA}"/>
              </a:ext>
            </a:extLst>
          </p:cNvPr>
          <p:cNvSpPr/>
          <p:nvPr/>
        </p:nvSpPr>
        <p:spPr>
          <a:xfrm>
            <a:off x="7533779" y="3068960"/>
            <a:ext cx="1978427" cy="1323439"/>
          </a:xfrm>
          <a:prstGeom prst="rect">
            <a:avLst/>
          </a:prstGeom>
        </p:spPr>
        <p:txBody>
          <a:bodyPr wrap="none">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年均增长</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sz="4800" b="1" dirty="0">
                <a:solidFill>
                  <a:srgbClr val="C00000"/>
                </a:solidFill>
                <a:latin typeface="微软雅黑" panose="020B0503020204020204" pitchFamily="34" charset="-122"/>
                <a:ea typeface="微软雅黑" panose="020B0503020204020204" pitchFamily="34" charset="-122"/>
              </a:rPr>
              <a:t>11.7</a:t>
            </a:r>
            <a:r>
              <a:rPr lang="en-US" altLang="zh-CN" sz="4000" b="1" dirty="0">
                <a:solidFill>
                  <a:srgbClr val="C00000"/>
                </a:solidFill>
                <a:latin typeface="微软雅黑" panose="020B0503020204020204" pitchFamily="34" charset="-122"/>
                <a:ea typeface="微软雅黑" panose="020B0503020204020204" pitchFamily="34" charset="-122"/>
              </a:rPr>
              <a:t>%</a:t>
            </a:r>
            <a:endParaRPr lang="zh-CN" altLang="en-US" sz="6600" b="1" dirty="0">
              <a:solidFill>
                <a:srgbClr val="C00000"/>
              </a:solidFill>
            </a:endParaRPr>
          </a:p>
        </p:txBody>
      </p:sp>
      <p:pic>
        <p:nvPicPr>
          <p:cNvPr id="68" name="图形 67">
            <a:extLst>
              <a:ext uri="{FF2B5EF4-FFF2-40B4-BE49-F238E27FC236}">
                <a16:creationId xmlns:a16="http://schemas.microsoft.com/office/drawing/2014/main" xmlns="" id="{342EEBF7-3699-5745-B3CD-173BF52A51EE}"/>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1197075" y="3140968"/>
            <a:ext cx="752872" cy="752872"/>
          </a:xfrm>
          <a:prstGeom prst="rect">
            <a:avLst/>
          </a:prstGeom>
        </p:spPr>
      </p:pic>
      <p:grpSp>
        <p:nvGrpSpPr>
          <p:cNvPr id="70" name="组合 69">
            <a:extLst>
              <a:ext uri="{FF2B5EF4-FFF2-40B4-BE49-F238E27FC236}">
                <a16:creationId xmlns:a16="http://schemas.microsoft.com/office/drawing/2014/main" xmlns="" id="{72AED0BC-3500-9D47-80D6-36724134FE35}"/>
              </a:ext>
            </a:extLst>
          </p:cNvPr>
          <p:cNvGrpSpPr/>
          <p:nvPr/>
        </p:nvGrpSpPr>
        <p:grpSpPr>
          <a:xfrm flipH="1">
            <a:off x="9910043" y="2492896"/>
            <a:ext cx="1584177" cy="1872208"/>
            <a:chOff x="1125067" y="2276872"/>
            <a:chExt cx="1440161" cy="1872208"/>
          </a:xfrm>
        </p:grpSpPr>
        <p:sp>
          <p:nvSpPr>
            <p:cNvPr id="72" name="梯形 71">
              <a:extLst>
                <a:ext uri="{FF2B5EF4-FFF2-40B4-BE49-F238E27FC236}">
                  <a16:creationId xmlns:a16="http://schemas.microsoft.com/office/drawing/2014/main" xmlns="" id="{863D30E9-4E1B-CB4D-895D-DFA142DFFCE6}"/>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84">
              <a:extLst>
                <a:ext uri="{FF2B5EF4-FFF2-40B4-BE49-F238E27FC236}">
                  <a16:creationId xmlns:a16="http://schemas.microsoft.com/office/drawing/2014/main" xmlns="" id="{ECD9A5BE-A492-694E-B591-737E69B9C519}"/>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74" name="直接连接符 31">
            <a:extLst>
              <a:ext uri="{FF2B5EF4-FFF2-40B4-BE49-F238E27FC236}">
                <a16:creationId xmlns:a16="http://schemas.microsoft.com/office/drawing/2014/main" xmlns="" id="{71AFD612-2B35-2D4D-A62F-E3AF8E7CEBEA}"/>
              </a:ext>
            </a:extLst>
          </p:cNvPr>
          <p:cNvCxnSpPr>
            <a:cxnSpLocks/>
          </p:cNvCxnSpPr>
          <p:nvPr/>
        </p:nvCxnSpPr>
        <p:spPr>
          <a:xfrm>
            <a:off x="6597675" y="191683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76" name="图片 75">
            <a:extLst>
              <a:ext uri="{FF2B5EF4-FFF2-40B4-BE49-F238E27FC236}">
                <a16:creationId xmlns:a16="http://schemas.microsoft.com/office/drawing/2014/main" xmlns="" id="{42B6FB0F-3636-9E4D-96CB-5880A19CC841}"/>
              </a:ext>
            </a:extLst>
          </p:cNvPr>
          <p:cNvPicPr>
            <a:picLocks noChangeAspect="1"/>
          </p:cNvPicPr>
          <p:nvPr/>
        </p:nvPicPr>
        <p:blipFill>
          <a:blip r:embed="rId7" cstate="print">
            <a:biLevel thresh="25000"/>
            <a:extLst>
              <a:ext uri="{28A0092B-C50C-407E-A947-70E740481C1C}">
                <a14:useLocalDpi xmlns:a14="http://schemas.microsoft.com/office/drawing/2010/main" xmlns="" val="0"/>
              </a:ext>
            </a:extLst>
          </a:blip>
          <a:stretch>
            <a:fillRect/>
          </a:stretch>
        </p:blipFill>
        <p:spPr>
          <a:xfrm>
            <a:off x="10395538" y="3068960"/>
            <a:ext cx="611732" cy="671443"/>
          </a:xfrm>
          <a:prstGeom prst="rect">
            <a:avLst/>
          </a:prstGeom>
        </p:spPr>
      </p:pic>
    </p:spTree>
    <p:extLst>
      <p:ext uri="{BB962C8B-B14F-4D97-AF65-F5344CB8AC3E}">
        <p14:creationId xmlns:p14="http://schemas.microsoft.com/office/powerpoint/2010/main" xmlns="" val="101467790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0-#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0-#ppt_w/2"/>
                                          </p:val>
                                        </p:tav>
                                        <p:tav tm="100000">
                                          <p:val>
                                            <p:strVal val="#ppt_x"/>
                                          </p:val>
                                        </p:tav>
                                      </p:tavLst>
                                    </p:anim>
                                    <p:anim calcmode="lin" valueType="num">
                                      <p:cBhvr additive="base">
                                        <p:cTn id="22" dur="500" fill="hold"/>
                                        <p:tgtEl>
                                          <p:spTgt spid="5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0-#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0-#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0-#ppt_w/2"/>
                                          </p:val>
                                        </p:tav>
                                        <p:tav tm="100000">
                                          <p:val>
                                            <p:strVal val="#ppt_x"/>
                                          </p:val>
                                        </p:tav>
                                      </p:tavLst>
                                    </p:anim>
                                    <p:anim calcmode="lin" valueType="num">
                                      <p:cBhvr additive="base">
                                        <p:cTn id="38" dur="500" fill="hold"/>
                                        <p:tgtEl>
                                          <p:spTgt spid="5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0-#ppt_w/2"/>
                                          </p:val>
                                        </p:tav>
                                        <p:tav tm="100000">
                                          <p:val>
                                            <p:strVal val="#ppt_x"/>
                                          </p:val>
                                        </p:tav>
                                      </p:tavLst>
                                    </p:anim>
                                    <p:anim calcmode="lin" valueType="num">
                                      <p:cBhvr additive="base">
                                        <p:cTn id="42" dur="500" fill="hold"/>
                                        <p:tgtEl>
                                          <p:spTgt spid="6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0-#ppt_w/2"/>
                                          </p:val>
                                        </p:tav>
                                        <p:tav tm="100000">
                                          <p:val>
                                            <p:strVal val="#ppt_x"/>
                                          </p:val>
                                        </p:tav>
                                      </p:tavLst>
                                    </p:anim>
                                    <p:anim calcmode="lin" valueType="num">
                                      <p:cBhvr additive="base">
                                        <p:cTn id="46" dur="500" fill="hold"/>
                                        <p:tgtEl>
                                          <p:spTgt spid="61"/>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0-#ppt_w/2"/>
                                          </p:val>
                                        </p:tav>
                                        <p:tav tm="100000">
                                          <p:val>
                                            <p:strVal val="#ppt_x"/>
                                          </p:val>
                                        </p:tav>
                                      </p:tavLst>
                                    </p:anim>
                                    <p:anim calcmode="lin" valueType="num">
                                      <p:cBhvr additive="base">
                                        <p:cTn id="50" dur="500" fill="hold"/>
                                        <p:tgtEl>
                                          <p:spTgt spid="6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500" fill="hold"/>
                                        <p:tgtEl>
                                          <p:spTgt spid="63"/>
                                        </p:tgtEl>
                                        <p:attrNameLst>
                                          <p:attrName>ppt_x</p:attrName>
                                        </p:attrNameLst>
                                      </p:cBhvr>
                                      <p:tavLst>
                                        <p:tav tm="0">
                                          <p:val>
                                            <p:strVal val="0-#ppt_w/2"/>
                                          </p:val>
                                        </p:tav>
                                        <p:tav tm="100000">
                                          <p:val>
                                            <p:strVal val="#ppt_x"/>
                                          </p:val>
                                        </p:tav>
                                      </p:tavLst>
                                    </p:anim>
                                    <p:anim calcmode="lin" valueType="num">
                                      <p:cBhvr additive="base">
                                        <p:cTn id="54" dur="500" fill="hold"/>
                                        <p:tgtEl>
                                          <p:spTgt spid="6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0-#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0-#ppt_w/2"/>
                                          </p:val>
                                        </p:tav>
                                        <p:tav tm="100000">
                                          <p:val>
                                            <p:strVal val="#ppt_x"/>
                                          </p:val>
                                        </p:tav>
                                      </p:tavLst>
                                    </p:anim>
                                    <p:anim calcmode="lin" valueType="num">
                                      <p:cBhvr additive="base">
                                        <p:cTn id="62" dur="500" fill="hold"/>
                                        <p:tgtEl>
                                          <p:spTgt spid="6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 calcmode="lin" valueType="num">
                                      <p:cBhvr additive="base">
                                        <p:cTn id="65" dur="500" fill="hold"/>
                                        <p:tgtEl>
                                          <p:spTgt spid="66"/>
                                        </p:tgtEl>
                                        <p:attrNameLst>
                                          <p:attrName>ppt_x</p:attrName>
                                        </p:attrNameLst>
                                      </p:cBhvr>
                                      <p:tavLst>
                                        <p:tav tm="0">
                                          <p:val>
                                            <p:strVal val="0-#ppt_w/2"/>
                                          </p:val>
                                        </p:tav>
                                        <p:tav tm="100000">
                                          <p:val>
                                            <p:strVal val="#ppt_x"/>
                                          </p:val>
                                        </p:tav>
                                      </p:tavLst>
                                    </p:anim>
                                    <p:anim calcmode="lin" valueType="num">
                                      <p:cBhvr additive="base">
                                        <p:cTn id="66" dur="500" fill="hold"/>
                                        <p:tgtEl>
                                          <p:spTgt spid="6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 calcmode="lin" valueType="num">
                                      <p:cBhvr additive="base">
                                        <p:cTn id="69" dur="500" fill="hold"/>
                                        <p:tgtEl>
                                          <p:spTgt spid="67"/>
                                        </p:tgtEl>
                                        <p:attrNameLst>
                                          <p:attrName>ppt_x</p:attrName>
                                        </p:attrNameLst>
                                      </p:cBhvr>
                                      <p:tavLst>
                                        <p:tav tm="0">
                                          <p:val>
                                            <p:strVal val="0-#ppt_w/2"/>
                                          </p:val>
                                        </p:tav>
                                        <p:tav tm="100000">
                                          <p:val>
                                            <p:strVal val="#ppt_x"/>
                                          </p:val>
                                        </p:tav>
                                      </p:tavLst>
                                    </p:anim>
                                    <p:anim calcmode="lin" valueType="num">
                                      <p:cBhvr additive="base">
                                        <p:cTn id="70" dur="500" fill="hold"/>
                                        <p:tgtEl>
                                          <p:spTgt spid="67"/>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additive="base">
                                        <p:cTn id="73" dur="500" fill="hold"/>
                                        <p:tgtEl>
                                          <p:spTgt spid="68"/>
                                        </p:tgtEl>
                                        <p:attrNameLst>
                                          <p:attrName>ppt_x</p:attrName>
                                        </p:attrNameLst>
                                      </p:cBhvr>
                                      <p:tavLst>
                                        <p:tav tm="0">
                                          <p:val>
                                            <p:strVal val="0-#ppt_w/2"/>
                                          </p:val>
                                        </p:tav>
                                        <p:tav tm="100000">
                                          <p:val>
                                            <p:strVal val="#ppt_x"/>
                                          </p:val>
                                        </p:tav>
                                      </p:tavLst>
                                    </p:anim>
                                    <p:anim calcmode="lin" valueType="num">
                                      <p:cBhvr additive="base">
                                        <p:cTn id="74" dur="500" fill="hold"/>
                                        <p:tgtEl>
                                          <p:spTgt spid="68"/>
                                        </p:tgtEl>
                                        <p:attrNameLst>
                                          <p:attrName>ppt_y</p:attrName>
                                        </p:attrNameLst>
                                      </p:cBhvr>
                                      <p:tavLst>
                                        <p:tav tm="0">
                                          <p:val>
                                            <p:strVal val="#ppt_y"/>
                                          </p:val>
                                        </p:tav>
                                        <p:tav tm="100000">
                                          <p:val>
                                            <p:strVal val="#ppt_y"/>
                                          </p:val>
                                        </p:tav>
                                      </p:tavLst>
                                    </p:anim>
                                  </p:childTnLst>
                                </p:cTn>
                              </p:par>
                              <p:par>
                                <p:cTn id="75" presetID="2" presetClass="entr" presetSubtype="8"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fill="hold"/>
                                        <p:tgtEl>
                                          <p:spTgt spid="74"/>
                                        </p:tgtEl>
                                        <p:attrNameLst>
                                          <p:attrName>ppt_x</p:attrName>
                                        </p:attrNameLst>
                                      </p:cBhvr>
                                      <p:tavLst>
                                        <p:tav tm="0">
                                          <p:val>
                                            <p:strVal val="0-#ppt_w/2"/>
                                          </p:val>
                                        </p:tav>
                                        <p:tav tm="100000">
                                          <p:val>
                                            <p:strVal val="#ppt_x"/>
                                          </p:val>
                                        </p:tav>
                                      </p:tavLst>
                                    </p:anim>
                                    <p:anim calcmode="lin" valueType="num">
                                      <p:cBhvr additive="base">
                                        <p:cTn id="78" dur="500" fill="hold"/>
                                        <p:tgtEl>
                                          <p:spTgt spid="74"/>
                                        </p:tgtEl>
                                        <p:attrNameLst>
                                          <p:attrName>ppt_y</p:attrName>
                                        </p:attrNameLst>
                                      </p:cBhvr>
                                      <p:tavLst>
                                        <p:tav tm="0">
                                          <p:val>
                                            <p:strVal val="#ppt_y"/>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additive="base">
                                        <p:cTn id="81" dur="500" fill="hold"/>
                                        <p:tgtEl>
                                          <p:spTgt spid="70"/>
                                        </p:tgtEl>
                                        <p:attrNameLst>
                                          <p:attrName>ppt_x</p:attrName>
                                        </p:attrNameLst>
                                      </p:cBhvr>
                                      <p:tavLst>
                                        <p:tav tm="0">
                                          <p:val>
                                            <p:strVal val="#ppt_x"/>
                                          </p:val>
                                        </p:tav>
                                        <p:tav tm="100000">
                                          <p:val>
                                            <p:strVal val="#ppt_x"/>
                                          </p:val>
                                        </p:tav>
                                      </p:tavLst>
                                    </p:anim>
                                    <p:anim calcmode="lin" valueType="num">
                                      <p:cBhvr additive="base">
                                        <p:cTn id="82" dur="500" fill="hold"/>
                                        <p:tgtEl>
                                          <p:spTgt spid="70"/>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additive="base">
                                        <p:cTn id="85" dur="500" fill="hold"/>
                                        <p:tgtEl>
                                          <p:spTgt spid="70"/>
                                        </p:tgtEl>
                                        <p:attrNameLst>
                                          <p:attrName>ppt_x</p:attrName>
                                        </p:attrNameLst>
                                      </p:cBhvr>
                                      <p:tavLst>
                                        <p:tav tm="0">
                                          <p:val>
                                            <p:strVal val="#ppt_x"/>
                                          </p:val>
                                        </p:tav>
                                        <p:tav tm="100000">
                                          <p:val>
                                            <p:strVal val="#ppt_x"/>
                                          </p:val>
                                        </p:tav>
                                      </p:tavLst>
                                    </p:anim>
                                    <p:anim calcmode="lin" valueType="num">
                                      <p:cBhvr additive="base">
                                        <p:cTn id="86" dur="500" fill="hold"/>
                                        <p:tgtEl>
                                          <p:spTgt spid="70"/>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76"/>
                                        </p:tgtEl>
                                        <p:attrNameLst>
                                          <p:attrName>style.visibility</p:attrName>
                                        </p:attrNameLst>
                                      </p:cBhvr>
                                      <p:to>
                                        <p:strVal val="visible"/>
                                      </p:to>
                                    </p:set>
                                    <p:anim calcmode="lin" valueType="num">
                                      <p:cBhvr additive="base">
                                        <p:cTn id="89" dur="500" fill="hold"/>
                                        <p:tgtEl>
                                          <p:spTgt spid="76"/>
                                        </p:tgtEl>
                                        <p:attrNameLst>
                                          <p:attrName>ppt_x</p:attrName>
                                        </p:attrNameLst>
                                      </p:cBhvr>
                                      <p:tavLst>
                                        <p:tav tm="0">
                                          <p:val>
                                            <p:strVal val="#ppt_x"/>
                                          </p:val>
                                        </p:tav>
                                        <p:tav tm="100000">
                                          <p:val>
                                            <p:strVal val="#ppt_x"/>
                                          </p:val>
                                        </p:tav>
                                      </p:tavLst>
                                    </p:anim>
                                    <p:anim calcmode="lin" valueType="num">
                                      <p:cBhvr additive="base">
                                        <p:cTn id="90"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 grpId="0"/>
      <p:bldP spid="56" grpId="0"/>
      <p:bldP spid="57" grpId="0" animBg="1"/>
      <p:bldP spid="58" grpId="0"/>
      <p:bldP spid="59" grpId="0"/>
      <p:bldP spid="60" grpId="0"/>
      <p:bldP spid="61" grpId="0"/>
      <p:bldP spid="62" grpId="0" animBg="1"/>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058487DF-C433-5B40-9152-057D14A442AC}"/>
              </a:ext>
            </a:extLst>
          </p:cNvPr>
          <p:cNvSpPr/>
          <p:nvPr/>
        </p:nvSpPr>
        <p:spPr>
          <a:xfrm>
            <a:off x="6950533" y="1040523"/>
            <a:ext cx="3223959" cy="662489"/>
          </a:xfrm>
          <a:prstGeom prst="rect">
            <a:avLst/>
          </a:prstGeom>
        </p:spPr>
        <p:txBody>
          <a:bodyPr wrap="none">
            <a:spAutoFit/>
          </a:bodyPr>
          <a:lstStyle/>
          <a:p>
            <a:pPr>
              <a:lnSpc>
                <a:spcPct val="150000"/>
              </a:lnSpc>
            </a:pP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两会基本概述</a:t>
            </a:r>
          </a:p>
        </p:txBody>
      </p:sp>
      <p:sp>
        <p:nvSpPr>
          <p:cNvPr id="18" name="矩形 17">
            <a:extLst>
              <a:ext uri="{FF2B5EF4-FFF2-40B4-BE49-F238E27FC236}">
                <a16:creationId xmlns:a16="http://schemas.microsoft.com/office/drawing/2014/main" xmlns="" id="{E02B5E36-EE38-2C4C-A97E-AFCF5E2E9FB6}"/>
              </a:ext>
            </a:extLst>
          </p:cNvPr>
          <p:cNvSpPr/>
          <p:nvPr/>
        </p:nvSpPr>
        <p:spPr>
          <a:xfrm>
            <a:off x="6950533" y="2016435"/>
            <a:ext cx="3583032" cy="662489"/>
          </a:xfrm>
          <a:prstGeom prst="rect">
            <a:avLst/>
          </a:prstGeom>
        </p:spPr>
        <p:txBody>
          <a:bodyPr wrap="none">
            <a:spAutoFit/>
          </a:bodyPr>
          <a:lstStyle/>
          <a:p>
            <a:pPr>
              <a:lnSpc>
                <a:spcPct val="150000"/>
              </a:lnSpc>
            </a:pP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两会七大新看点</a:t>
            </a:r>
          </a:p>
        </p:txBody>
      </p:sp>
      <p:sp>
        <p:nvSpPr>
          <p:cNvPr id="19" name="矩形 18">
            <a:extLst>
              <a:ext uri="{FF2B5EF4-FFF2-40B4-BE49-F238E27FC236}">
                <a16:creationId xmlns:a16="http://schemas.microsoft.com/office/drawing/2014/main" xmlns="" id="{2DB48432-A0DD-C24F-966B-5EAE8E29E026}"/>
              </a:ext>
            </a:extLst>
          </p:cNvPr>
          <p:cNvSpPr/>
          <p:nvPr/>
        </p:nvSpPr>
        <p:spPr>
          <a:xfrm>
            <a:off x="6950533" y="2985227"/>
            <a:ext cx="3416320" cy="662554"/>
          </a:xfrm>
          <a:prstGeom prst="rect">
            <a:avLst/>
          </a:prstGeom>
        </p:spPr>
        <p:txBody>
          <a:bodyPr wrap="none">
            <a:spAutoFit/>
          </a:bodyPr>
          <a:lstStyle/>
          <a:p>
            <a:pPr>
              <a:lnSpc>
                <a:spcPct val="150000"/>
              </a:lnSpc>
            </a:pPr>
            <a:r>
              <a:rPr lang="zh-Hans" altLang="en-US" sz="2800" b="1" dirty="0">
                <a:blipFill dpi="0" rotWithShape="1">
                  <a:blip r:embed="rId3"/>
                  <a:srcRect/>
                  <a:tile tx="0" ty="0" sx="100000" sy="100000" flip="none" algn="ctr"/>
                </a:blipFill>
                <a:latin typeface="微软雅黑" pitchFamily="34" charset="-122"/>
                <a:ea typeface="微软雅黑" pitchFamily="34" charset="-122"/>
              </a:rPr>
              <a:t>述</a:t>
            </a:r>
            <a:r>
              <a:rPr lang="zh-CN" altLang="en-US" sz="2800" b="1" dirty="0">
                <a:blipFill dpi="0" rotWithShape="1">
                  <a:blip r:embed="rId3"/>
                  <a:srcRect/>
                  <a:tile tx="0" ty="0" sx="100000" sy="100000" flip="none" algn="ctr"/>
                </a:blipFill>
                <a:latin typeface="微软雅黑" pitchFamily="34" charset="-122"/>
                <a:ea typeface="微软雅黑" pitchFamily="34" charset="-122"/>
              </a:rPr>
              <a:t>说过去五年的成就</a:t>
            </a:r>
          </a:p>
        </p:txBody>
      </p:sp>
      <p:sp>
        <p:nvSpPr>
          <p:cNvPr id="20" name="矩形 19">
            <a:extLst>
              <a:ext uri="{FF2B5EF4-FFF2-40B4-BE49-F238E27FC236}">
                <a16:creationId xmlns:a16="http://schemas.microsoft.com/office/drawing/2014/main" xmlns="" id="{B8924570-B7A5-4745-ABF4-DDCC2E38FE19}"/>
              </a:ext>
            </a:extLst>
          </p:cNvPr>
          <p:cNvSpPr/>
          <p:nvPr/>
        </p:nvSpPr>
        <p:spPr>
          <a:xfrm>
            <a:off x="6950533" y="3959098"/>
            <a:ext cx="2864887" cy="662489"/>
          </a:xfrm>
          <a:prstGeom prst="rect">
            <a:avLst/>
          </a:prstGeom>
        </p:spPr>
        <p:txBody>
          <a:bodyPr wrap="none">
            <a:spAutoFit/>
          </a:bodyPr>
          <a:lstStyle/>
          <a:p>
            <a:pPr>
              <a:lnSpc>
                <a:spcPct val="150000"/>
              </a:lnSpc>
            </a:pP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年工作目标</a:t>
            </a:r>
          </a:p>
        </p:txBody>
      </p:sp>
      <p:sp>
        <p:nvSpPr>
          <p:cNvPr id="21" name="矩形 20">
            <a:extLst>
              <a:ext uri="{FF2B5EF4-FFF2-40B4-BE49-F238E27FC236}">
                <a16:creationId xmlns:a16="http://schemas.microsoft.com/office/drawing/2014/main" xmlns="" id="{399E6053-E5CA-AE41-A159-C782F6269FA7}"/>
              </a:ext>
            </a:extLst>
          </p:cNvPr>
          <p:cNvSpPr/>
          <p:nvPr/>
        </p:nvSpPr>
        <p:spPr>
          <a:xfrm>
            <a:off x="6950533" y="5074263"/>
            <a:ext cx="2864887" cy="523220"/>
          </a:xfrm>
          <a:prstGeom prst="rect">
            <a:avLst/>
          </a:prstGeom>
        </p:spPr>
        <p:txBody>
          <a:bodyPr wrap="none">
            <a:spAutoFit/>
          </a:bodyPr>
          <a:lstStyle/>
          <a:p>
            <a:pPr algn="ctr"/>
            <a:r>
              <a:rPr lang="en-US" altLang="zh-CN" sz="2800" b="1" dirty="0">
                <a:blipFill dpi="0" rotWithShape="1">
                  <a:blip r:embed="rId3"/>
                  <a:srcRect/>
                  <a:tile tx="0" ty="0" sx="100000" sy="100000" flip="none" algn="ctr"/>
                </a:blipFill>
                <a:latin typeface="微软雅黑" pitchFamily="34" charset="-122"/>
                <a:ea typeface="微软雅黑" pitchFamily="34" charset="-122"/>
              </a:rPr>
              <a:t>2018</a:t>
            </a:r>
            <a:r>
              <a:rPr lang="zh-CN" altLang="en-US" sz="2800" b="1" dirty="0">
                <a:blipFill dpi="0" rotWithShape="1">
                  <a:blip r:embed="rId3"/>
                  <a:srcRect/>
                  <a:tile tx="0" ty="0" sx="100000" sy="100000" flip="none" algn="ctr"/>
                </a:blipFill>
                <a:latin typeface="微软雅黑" pitchFamily="34" charset="-122"/>
                <a:ea typeface="微软雅黑" pitchFamily="34" charset="-122"/>
              </a:rPr>
              <a:t>年重点工作</a:t>
            </a:r>
          </a:p>
        </p:txBody>
      </p:sp>
      <p:cxnSp>
        <p:nvCxnSpPr>
          <p:cNvPr id="22" name="直接连接符 44">
            <a:extLst>
              <a:ext uri="{FF2B5EF4-FFF2-40B4-BE49-F238E27FC236}">
                <a16:creationId xmlns:a16="http://schemas.microsoft.com/office/drawing/2014/main" xmlns="" id="{F3F664F4-AE60-AB44-8594-C1D4700435B0}"/>
              </a:ext>
            </a:extLst>
          </p:cNvPr>
          <p:cNvCxnSpPr>
            <a:cxnSpLocks/>
          </p:cNvCxnSpPr>
          <p:nvPr/>
        </p:nvCxnSpPr>
        <p:spPr>
          <a:xfrm>
            <a:off x="6920304" y="1703012"/>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sp>
        <p:nvSpPr>
          <p:cNvPr id="31" name="文本框 103">
            <a:extLst>
              <a:ext uri="{FF2B5EF4-FFF2-40B4-BE49-F238E27FC236}">
                <a16:creationId xmlns:a16="http://schemas.microsoft.com/office/drawing/2014/main" xmlns="" id="{D4C09162-BEBF-BF40-BDDA-6FA3A9776602}"/>
              </a:ext>
            </a:extLst>
          </p:cNvPr>
          <p:cNvSpPr txBox="1"/>
          <p:nvPr/>
        </p:nvSpPr>
        <p:spPr>
          <a:xfrm>
            <a:off x="2113864" y="3735307"/>
            <a:ext cx="1620765" cy="400110"/>
          </a:xfrm>
          <a:prstGeom prst="rect">
            <a:avLst/>
          </a:prstGeom>
          <a:blipFill>
            <a:blip r:embed="rId4"/>
            <a:tile tx="0" ty="0" sx="10000" sy="10000" flip="none" algn="ctr"/>
          </a:blipFill>
        </p:spPr>
        <p:txBody>
          <a:bodyPr vert="horz" wrap="none" rtlCol="0">
            <a:spAutoFit/>
          </a:bodyPr>
          <a:lstStyle/>
          <a:p>
            <a:r>
              <a:rPr lang="en-US" altLang="zh-CN" sz="2000" b="1" dirty="0">
                <a:solidFill>
                  <a:srgbClr val="FAFAF7"/>
                </a:solidFill>
                <a:latin typeface="微软雅黑" panose="020B0503020204020204" pitchFamily="34" charset="-122"/>
                <a:ea typeface="微软雅黑" panose="020B0503020204020204" pitchFamily="34" charset="-122"/>
              </a:rPr>
              <a:t>CONTENTS</a:t>
            </a:r>
            <a:endParaRPr lang="zh-CN" altLang="en-US" sz="2000" b="1" dirty="0">
              <a:solidFill>
                <a:srgbClr val="FAFAF7"/>
              </a:solidFill>
              <a:latin typeface="微软雅黑" panose="020B0503020204020204" pitchFamily="34" charset="-122"/>
              <a:ea typeface="微软雅黑" panose="020B0503020204020204" pitchFamily="34" charset="-122"/>
            </a:endParaRPr>
          </a:p>
        </p:txBody>
      </p:sp>
      <p:sp>
        <p:nvSpPr>
          <p:cNvPr id="32" name="文本框 103">
            <a:extLst>
              <a:ext uri="{FF2B5EF4-FFF2-40B4-BE49-F238E27FC236}">
                <a16:creationId xmlns:a16="http://schemas.microsoft.com/office/drawing/2014/main" xmlns="" id="{4CC3BA39-659A-644D-B62A-5DD211B936EE}"/>
              </a:ext>
            </a:extLst>
          </p:cNvPr>
          <p:cNvSpPr txBox="1"/>
          <p:nvPr/>
        </p:nvSpPr>
        <p:spPr>
          <a:xfrm>
            <a:off x="2021207" y="2891205"/>
            <a:ext cx="1781257" cy="830997"/>
          </a:xfrm>
          <a:prstGeom prst="rect">
            <a:avLst/>
          </a:prstGeom>
          <a:noFill/>
        </p:spPr>
        <p:txBody>
          <a:bodyPr vert="horz" wrap="none" rtlCol="0">
            <a:spAutoFit/>
          </a:bodyPr>
          <a:lstStyle/>
          <a:p>
            <a:r>
              <a:rPr lang="zh-CN" altLang="en-US" sz="4800" b="1" dirty="0">
                <a:blipFill dpi="0" rotWithShape="1">
                  <a:blip r:embed="rId4"/>
                  <a:srcRect/>
                  <a:tile tx="0" ty="0" sx="30000" sy="30000" flip="none" algn="ctr"/>
                </a:blipFill>
                <a:latin typeface="微软雅黑" panose="020B0503020204020204" pitchFamily="34" charset="-122"/>
                <a:ea typeface="微软雅黑" panose="020B0503020204020204" pitchFamily="34" charset="-122"/>
              </a:rPr>
              <a:t>目  录</a:t>
            </a:r>
          </a:p>
        </p:txBody>
      </p:sp>
      <p:sp>
        <p:nvSpPr>
          <p:cNvPr id="33" name="圆角矩形 32">
            <a:extLst>
              <a:ext uri="{FF2B5EF4-FFF2-40B4-BE49-F238E27FC236}">
                <a16:creationId xmlns:a16="http://schemas.microsoft.com/office/drawing/2014/main" xmlns="" id="{66A3F5DE-FA92-F04E-BCFB-A99C6F76CBE3}"/>
              </a:ext>
            </a:extLst>
          </p:cNvPr>
          <p:cNvSpPr/>
          <p:nvPr/>
        </p:nvSpPr>
        <p:spPr>
          <a:xfrm>
            <a:off x="5953212" y="1129328"/>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圆角矩形 33">
            <a:extLst>
              <a:ext uri="{FF2B5EF4-FFF2-40B4-BE49-F238E27FC236}">
                <a16:creationId xmlns:a16="http://schemas.microsoft.com/office/drawing/2014/main" xmlns="" id="{CEF31607-8F4D-2243-AF01-2D700B71E02D}"/>
              </a:ext>
            </a:extLst>
          </p:cNvPr>
          <p:cNvSpPr/>
          <p:nvPr/>
        </p:nvSpPr>
        <p:spPr>
          <a:xfrm>
            <a:off x="5953212" y="2101999"/>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圆角矩形 34">
            <a:extLst>
              <a:ext uri="{FF2B5EF4-FFF2-40B4-BE49-F238E27FC236}">
                <a16:creationId xmlns:a16="http://schemas.microsoft.com/office/drawing/2014/main" xmlns="" id="{2A2BBEE6-AD0E-594A-A445-4FE492CED3FD}"/>
              </a:ext>
            </a:extLst>
          </p:cNvPr>
          <p:cNvSpPr/>
          <p:nvPr/>
        </p:nvSpPr>
        <p:spPr>
          <a:xfrm>
            <a:off x="5953211" y="3074670"/>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6" name="圆角矩形 35">
            <a:extLst>
              <a:ext uri="{FF2B5EF4-FFF2-40B4-BE49-F238E27FC236}">
                <a16:creationId xmlns:a16="http://schemas.microsoft.com/office/drawing/2014/main" xmlns="" id="{2C9B9110-A2F3-084B-A87D-1D0B6E2FEA9E}"/>
              </a:ext>
            </a:extLst>
          </p:cNvPr>
          <p:cNvSpPr/>
          <p:nvPr/>
        </p:nvSpPr>
        <p:spPr>
          <a:xfrm>
            <a:off x="5953211" y="4047341"/>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7" name="圆角矩形 36">
            <a:extLst>
              <a:ext uri="{FF2B5EF4-FFF2-40B4-BE49-F238E27FC236}">
                <a16:creationId xmlns:a16="http://schemas.microsoft.com/office/drawing/2014/main" xmlns="" id="{CB20879E-A34F-0B44-8DCE-F2B046093FB6}"/>
              </a:ext>
            </a:extLst>
          </p:cNvPr>
          <p:cNvSpPr/>
          <p:nvPr/>
        </p:nvSpPr>
        <p:spPr>
          <a:xfrm>
            <a:off x="5962070" y="5020012"/>
            <a:ext cx="577471" cy="577471"/>
          </a:xfrm>
          <a:prstGeom prst="roundRect">
            <a:avLst>
              <a:gd name="adj" fmla="val 19055"/>
            </a:avLst>
          </a:prstGeom>
          <a:blipFill dpi="0" rotWithShape="1">
            <a:blip r:embed="rId4"/>
            <a:srcRect/>
            <a:tile tx="0" ty="0" sx="10000" sy="1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bg1"/>
                </a:solidFill>
                <a:latin typeface="微软雅黑" panose="020B0503020204020204" pitchFamily="34" charset="-122"/>
                <a:ea typeface="微软雅黑" panose="020B0503020204020204" pitchFamily="34" charset="-122"/>
              </a:rPr>
              <a:t>0</a:t>
            </a:r>
            <a:r>
              <a:rPr lang="en-US" altLang="zh-Hans" sz="2000" b="1" dirty="0">
                <a:solidFill>
                  <a:schemeClr val="bg1"/>
                </a:solidFill>
                <a:latin typeface="微软雅黑" panose="020B0503020204020204" pitchFamily="34" charset="-122"/>
                <a:ea typeface="微软雅黑" panose="020B0503020204020204" pitchFamily="34" charset="-122"/>
              </a:rPr>
              <a:t>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38" name="直接连接符 44">
            <a:extLst>
              <a:ext uri="{FF2B5EF4-FFF2-40B4-BE49-F238E27FC236}">
                <a16:creationId xmlns:a16="http://schemas.microsoft.com/office/drawing/2014/main" xmlns="" id="{F8B1A361-5215-E945-8268-2380756A8A4C}"/>
              </a:ext>
            </a:extLst>
          </p:cNvPr>
          <p:cNvCxnSpPr>
            <a:cxnSpLocks/>
          </p:cNvCxnSpPr>
          <p:nvPr/>
        </p:nvCxnSpPr>
        <p:spPr>
          <a:xfrm>
            <a:off x="6920304" y="2696189"/>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cxnSp>
        <p:nvCxnSpPr>
          <p:cNvPr id="39" name="直接连接符 44">
            <a:extLst>
              <a:ext uri="{FF2B5EF4-FFF2-40B4-BE49-F238E27FC236}">
                <a16:creationId xmlns:a16="http://schemas.microsoft.com/office/drawing/2014/main" xmlns="" id="{21916F5A-9F09-FA46-9BC0-AA607F538206}"/>
              </a:ext>
            </a:extLst>
          </p:cNvPr>
          <p:cNvCxnSpPr>
            <a:cxnSpLocks/>
          </p:cNvCxnSpPr>
          <p:nvPr/>
        </p:nvCxnSpPr>
        <p:spPr>
          <a:xfrm>
            <a:off x="6921130" y="3647716"/>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cxnSp>
        <p:nvCxnSpPr>
          <p:cNvPr id="40" name="直接连接符 44">
            <a:extLst>
              <a:ext uri="{FF2B5EF4-FFF2-40B4-BE49-F238E27FC236}">
                <a16:creationId xmlns:a16="http://schemas.microsoft.com/office/drawing/2014/main" xmlns="" id="{3F91B488-0E43-044B-A59C-CB393B056485}"/>
              </a:ext>
            </a:extLst>
          </p:cNvPr>
          <p:cNvCxnSpPr>
            <a:cxnSpLocks/>
          </p:cNvCxnSpPr>
          <p:nvPr/>
        </p:nvCxnSpPr>
        <p:spPr>
          <a:xfrm>
            <a:off x="6921130" y="4621587"/>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cxnSp>
        <p:nvCxnSpPr>
          <p:cNvPr id="41" name="直接连接符 44">
            <a:extLst>
              <a:ext uri="{FF2B5EF4-FFF2-40B4-BE49-F238E27FC236}">
                <a16:creationId xmlns:a16="http://schemas.microsoft.com/office/drawing/2014/main" xmlns="" id="{F408A82A-2692-9D42-B402-568039206965}"/>
              </a:ext>
            </a:extLst>
          </p:cNvPr>
          <p:cNvCxnSpPr>
            <a:cxnSpLocks/>
          </p:cNvCxnSpPr>
          <p:nvPr/>
        </p:nvCxnSpPr>
        <p:spPr>
          <a:xfrm>
            <a:off x="6921129" y="5597483"/>
            <a:ext cx="3641837" cy="0"/>
          </a:xfrm>
          <a:prstGeom prst="line">
            <a:avLst/>
          </a:prstGeom>
          <a:ln w="22225">
            <a:solidFill>
              <a:srgbClr val="3E3531"/>
            </a:solidFill>
          </a:ln>
        </p:spPr>
        <p:style>
          <a:lnRef idx="1">
            <a:schemeClr val="accent1"/>
          </a:lnRef>
          <a:fillRef idx="0">
            <a:schemeClr val="accent1"/>
          </a:fillRef>
          <a:effectRef idx="0">
            <a:schemeClr val="accent1"/>
          </a:effectRef>
          <a:fontRef idx="minor">
            <a:schemeClr val="tx1"/>
          </a:fontRef>
        </p:style>
      </p:cxnSp>
      <p:pic>
        <p:nvPicPr>
          <p:cNvPr id="42" name="图片 41">
            <a:extLst>
              <a:ext uri="{FF2B5EF4-FFF2-40B4-BE49-F238E27FC236}">
                <a16:creationId xmlns:a16="http://schemas.microsoft.com/office/drawing/2014/main" xmlns="" id="{9E594C2F-C915-144B-AF36-F502F57F5BCB}"/>
              </a:ext>
            </a:extLst>
          </p:cNvPr>
          <p:cNvPicPr>
            <a:picLocks noChangeAspect="1"/>
          </p:cNvPicPr>
          <p:nvPr/>
        </p:nvPicPr>
        <p:blipFill>
          <a:blip r:embed="rId5"/>
          <a:stretch>
            <a:fillRect/>
          </a:stretch>
        </p:blipFill>
        <p:spPr>
          <a:xfrm>
            <a:off x="1442256" y="1249509"/>
            <a:ext cx="2877154" cy="1704980"/>
          </a:xfrm>
          <a:prstGeom prst="rect">
            <a:avLst/>
          </a:prstGeom>
        </p:spPr>
      </p:pic>
    </p:spTree>
    <p:extLst>
      <p:ext uri="{BB962C8B-B14F-4D97-AF65-F5344CB8AC3E}">
        <p14:creationId xmlns:p14="http://schemas.microsoft.com/office/powerpoint/2010/main" xmlns="" val="3626866847"/>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fill="hold"/>
                                        <p:tgtEl>
                                          <p:spTgt spid="42"/>
                                        </p:tgtEl>
                                        <p:attrNameLst>
                                          <p:attrName>ppt_x</p:attrName>
                                        </p:attrNameLst>
                                      </p:cBhvr>
                                      <p:tavLst>
                                        <p:tav tm="0">
                                          <p:val>
                                            <p:strVal val="#ppt_x"/>
                                          </p:val>
                                        </p:tav>
                                        <p:tav tm="100000">
                                          <p:val>
                                            <p:strVal val="#ppt_x"/>
                                          </p:val>
                                        </p:tav>
                                      </p:tavLst>
                                    </p:anim>
                                    <p:anim calcmode="lin" valueType="num">
                                      <p:cBhvr additive="base">
                                        <p:cTn id="8" dur="10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grpId="1"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47" presetClass="entr" presetSubtype="0" fill="hold" grpId="1"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par>
                                <p:cTn id="25" presetID="2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500"/>
                            </p:stCondLst>
                            <p:childTnLst>
                              <p:par>
                                <p:cTn id="29" presetID="18" presetClass="entr" presetSubtype="12"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par>
                                <p:cTn id="37" presetID="18" presetClass="entr" presetSubtype="12"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strips(downLeft)">
                                      <p:cBhvr>
                                        <p:cTn id="39" dur="500"/>
                                        <p:tgtEl>
                                          <p:spTgt spid="38"/>
                                        </p:tgtEl>
                                      </p:cBhvr>
                                    </p:animEffect>
                                  </p:childTnLst>
                                </p:cTn>
                              </p:par>
                            </p:childTnLst>
                          </p:cTn>
                        </p:par>
                        <p:par>
                          <p:cTn id="40" fill="hold">
                            <p:stCondLst>
                              <p:cond delay="500"/>
                            </p:stCondLst>
                            <p:childTnLst>
                              <p:par>
                                <p:cTn id="41" presetID="18" presetClass="entr" presetSubtype="12"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strips(downLeft)">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18" presetClass="entr" presetSubtype="12"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strips(downLeft)">
                                      <p:cBhvr>
                                        <p:cTn id="51" dur="500"/>
                                        <p:tgtEl>
                                          <p:spTgt spid="39"/>
                                        </p:tgtEl>
                                      </p:cBhvr>
                                    </p:animEffect>
                                  </p:childTnLst>
                                </p:cTn>
                              </p:par>
                            </p:childTnLst>
                          </p:cTn>
                        </p:par>
                        <p:par>
                          <p:cTn id="52" fill="hold">
                            <p:stCondLst>
                              <p:cond delay="500"/>
                            </p:stCondLst>
                            <p:childTnLst>
                              <p:par>
                                <p:cTn id="53" presetID="18" presetClass="entr" presetSubtype="12"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strips(downLeft)">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par>
                                <p:cTn id="61" presetID="18" presetClass="entr" presetSubtype="12"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strips(downLeft)">
                                      <p:cBhvr>
                                        <p:cTn id="63" dur="500"/>
                                        <p:tgtEl>
                                          <p:spTgt spid="40"/>
                                        </p:tgtEl>
                                      </p:cBhvr>
                                    </p:animEffect>
                                  </p:childTnLst>
                                </p:cTn>
                              </p:par>
                            </p:childTnLst>
                          </p:cTn>
                        </p:par>
                        <p:par>
                          <p:cTn id="64" fill="hold">
                            <p:stCondLst>
                              <p:cond delay="500"/>
                            </p:stCondLst>
                            <p:childTnLst>
                              <p:par>
                                <p:cTn id="65" presetID="18" presetClass="entr" presetSubtype="1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strips(downLeft)">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par>
                                <p:cTn id="73" presetID="18" presetClass="entr" presetSubtype="12" fill="hold"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strips(downLeft)">
                                      <p:cBhvr>
                                        <p:cTn id="75" dur="500"/>
                                        <p:tgtEl>
                                          <p:spTgt spid="41"/>
                                        </p:tgtEl>
                                      </p:cBhvr>
                                    </p:animEffect>
                                  </p:childTnLst>
                                </p:cTn>
                              </p:par>
                            </p:childTnLst>
                          </p:cTn>
                        </p:par>
                        <p:par>
                          <p:cTn id="76" fill="hold">
                            <p:stCondLst>
                              <p:cond delay="500"/>
                            </p:stCondLst>
                            <p:childTnLst>
                              <p:par>
                                <p:cTn id="77" presetID="18" presetClass="entr" presetSubtype="12"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strips(downLeft)">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31" grpId="1" animBg="1"/>
      <p:bldP spid="32" grpId="1"/>
      <p:bldP spid="33" grpId="0" animBg="1"/>
      <p:bldP spid="34" grpId="0" animBg="1"/>
      <p:bldP spid="35" grpId="0" animBg="1"/>
      <p:bldP spid="36"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经济结构出现重大变革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29" name="组合 28">
            <a:extLst>
              <a:ext uri="{FF2B5EF4-FFF2-40B4-BE49-F238E27FC236}">
                <a16:creationId xmlns:a16="http://schemas.microsoft.com/office/drawing/2014/main" xmlns="" id="{32B9DB68-E8CB-954F-BFB5-2FD4B24318E0}"/>
              </a:ext>
            </a:extLst>
          </p:cNvPr>
          <p:cNvGrpSpPr/>
          <p:nvPr/>
        </p:nvGrpSpPr>
        <p:grpSpPr>
          <a:xfrm>
            <a:off x="981052" y="2524786"/>
            <a:ext cx="1584177" cy="1872208"/>
            <a:chOff x="1125067" y="2276872"/>
            <a:chExt cx="1440159" cy="1872208"/>
          </a:xfrm>
        </p:grpSpPr>
        <p:sp>
          <p:nvSpPr>
            <p:cNvPr id="30" name="梯形 29">
              <a:extLst>
                <a:ext uri="{FF2B5EF4-FFF2-40B4-BE49-F238E27FC236}">
                  <a16:creationId xmlns:a16="http://schemas.microsoft.com/office/drawing/2014/main" xmlns="" id="{5ADB5094-6422-D04C-912B-BA1AC2127EDE}"/>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任意多边形: 形状 87">
              <a:extLst>
                <a:ext uri="{FF2B5EF4-FFF2-40B4-BE49-F238E27FC236}">
                  <a16:creationId xmlns:a16="http://schemas.microsoft.com/office/drawing/2014/main" xmlns="" id="{72F8C9DF-6F19-2645-BE7E-7173B746F631}"/>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箭头: 右 32">
            <a:extLst>
              <a:ext uri="{FF2B5EF4-FFF2-40B4-BE49-F238E27FC236}">
                <a16:creationId xmlns:a16="http://schemas.microsoft.com/office/drawing/2014/main" xmlns="" id="{C305A055-5E3D-924F-80F0-EC989B9683BF}"/>
              </a:ext>
            </a:extLst>
          </p:cNvPr>
          <p:cNvSpPr/>
          <p:nvPr/>
        </p:nvSpPr>
        <p:spPr>
          <a:xfrm>
            <a:off x="7749803" y="2753584"/>
            <a:ext cx="936104" cy="792088"/>
          </a:xfrm>
          <a:prstGeom prst="rightArrow">
            <a:avLst>
              <a:gd name="adj1" fmla="val 65677"/>
              <a:gd name="adj2" fmla="val 50000"/>
            </a:avLst>
          </a:pr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62C7C5C5-9DA9-394A-BE44-BC32C35E87F5}"/>
              </a:ext>
            </a:extLst>
          </p:cNvPr>
          <p:cNvSpPr/>
          <p:nvPr/>
        </p:nvSpPr>
        <p:spPr>
          <a:xfrm>
            <a:off x="6885707" y="3041616"/>
            <a:ext cx="849913" cy="369332"/>
          </a:xfrm>
          <a:prstGeom prst="rect">
            <a:avLst/>
          </a:prstGeom>
        </p:spPr>
        <p:txBody>
          <a:bodyPr wrap="none">
            <a:spAutoFit/>
          </a:bodyPr>
          <a:lstStyle/>
          <a:p>
            <a:r>
              <a:rPr lang="en-US" altLang="zh-CN" dirty="0">
                <a:solidFill>
                  <a:schemeClr val="tx1">
                    <a:lumMod val="85000"/>
                    <a:lumOff val="15000"/>
                  </a:schemeClr>
                </a:solidFill>
                <a:latin typeface="微软雅黑" pitchFamily="34" charset="-122"/>
                <a:ea typeface="微软雅黑" pitchFamily="34" charset="-122"/>
              </a:rPr>
              <a:t>52.6%</a:t>
            </a:r>
          </a:p>
        </p:txBody>
      </p:sp>
      <p:sp>
        <p:nvSpPr>
          <p:cNvPr id="34" name="矩形 33">
            <a:extLst>
              <a:ext uri="{FF2B5EF4-FFF2-40B4-BE49-F238E27FC236}">
                <a16:creationId xmlns:a16="http://schemas.microsoft.com/office/drawing/2014/main" xmlns="" id="{409B49BE-CA43-9249-B2B0-4131EE984D19}"/>
              </a:ext>
            </a:extLst>
          </p:cNvPr>
          <p:cNvSpPr/>
          <p:nvPr/>
        </p:nvSpPr>
        <p:spPr>
          <a:xfrm>
            <a:off x="7767486" y="2991094"/>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35" name="矩形 34">
            <a:extLst>
              <a:ext uri="{FF2B5EF4-FFF2-40B4-BE49-F238E27FC236}">
                <a16:creationId xmlns:a16="http://schemas.microsoft.com/office/drawing/2014/main" xmlns="" id="{309B3EA3-15F6-8743-B6B4-9A7DA6923FE7}"/>
              </a:ext>
            </a:extLst>
          </p:cNvPr>
          <p:cNvSpPr/>
          <p:nvPr/>
        </p:nvSpPr>
        <p:spPr>
          <a:xfrm>
            <a:off x="8613899" y="2888889"/>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58.5</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sp>
        <p:nvSpPr>
          <p:cNvPr id="36" name="矩形 35">
            <a:extLst>
              <a:ext uri="{FF2B5EF4-FFF2-40B4-BE49-F238E27FC236}">
                <a16:creationId xmlns:a16="http://schemas.microsoft.com/office/drawing/2014/main" xmlns="" id="{CFB15DC3-7515-F84F-A02F-3634617EF0D8}"/>
              </a:ext>
            </a:extLst>
          </p:cNvPr>
          <p:cNvSpPr/>
          <p:nvPr/>
        </p:nvSpPr>
        <p:spPr>
          <a:xfrm>
            <a:off x="6885707" y="3532898"/>
            <a:ext cx="2592288" cy="923330"/>
          </a:xfrm>
          <a:prstGeom prst="rect">
            <a:avLst/>
          </a:prstGeom>
        </p:spPr>
        <p:txBody>
          <a:bodyPr wrap="square">
            <a:spAutoFit/>
          </a:bodyPr>
          <a:lstStyle/>
          <a:p>
            <a:r>
              <a:rPr lang="en-US" altLang="zh-CN" sz="3600" b="1" dirty="0">
                <a:solidFill>
                  <a:srgbClr val="C00000"/>
                </a:solidFill>
                <a:latin typeface="微软雅黑" panose="020B0503020204020204" pitchFamily="34" charset="-122"/>
                <a:ea typeface="微软雅黑" panose="020B0503020204020204" pitchFamily="34" charset="-122"/>
              </a:rPr>
              <a:t>8000</a:t>
            </a:r>
            <a:r>
              <a:rPr lang="zh-CN" altLang="en-US" sz="2000" b="1"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农业转移人口成为城镇居民</a:t>
            </a:r>
            <a:endParaRPr lang="zh-CN" altLang="en-US" dirty="0">
              <a:solidFill>
                <a:schemeClr val="tx1">
                  <a:lumMod val="85000"/>
                  <a:lumOff val="15000"/>
                </a:schemeClr>
              </a:solidFill>
            </a:endParaRPr>
          </a:p>
        </p:txBody>
      </p:sp>
      <p:grpSp>
        <p:nvGrpSpPr>
          <p:cNvPr id="37" name="组合 36">
            <a:extLst>
              <a:ext uri="{FF2B5EF4-FFF2-40B4-BE49-F238E27FC236}">
                <a16:creationId xmlns:a16="http://schemas.microsoft.com/office/drawing/2014/main" xmlns="" id="{2D4769AA-60F2-7044-BED1-A2DC68A823F2}"/>
              </a:ext>
            </a:extLst>
          </p:cNvPr>
          <p:cNvGrpSpPr/>
          <p:nvPr/>
        </p:nvGrpSpPr>
        <p:grpSpPr>
          <a:xfrm>
            <a:off x="1557115" y="3028842"/>
            <a:ext cx="532264" cy="946883"/>
            <a:chOff x="-1321743" y="3022866"/>
            <a:chExt cx="532264" cy="946883"/>
          </a:xfrm>
          <a:solidFill>
            <a:schemeClr val="bg1"/>
          </a:solidFill>
        </p:grpSpPr>
        <p:sp>
          <p:nvSpPr>
            <p:cNvPr id="38" name="任意多边形: 形状 12">
              <a:extLst>
                <a:ext uri="{FF2B5EF4-FFF2-40B4-BE49-F238E27FC236}">
                  <a16:creationId xmlns:a16="http://schemas.microsoft.com/office/drawing/2014/main" xmlns="" id="{56E46F16-7B5D-E04A-ADBE-816D7E2E9F38}"/>
                </a:ext>
              </a:extLst>
            </p:cNvPr>
            <p:cNvSpPr/>
            <p:nvPr/>
          </p:nvSpPr>
          <p:spPr>
            <a:xfrm>
              <a:off x="-1255876" y="3454494"/>
              <a:ext cx="380189" cy="515255"/>
            </a:xfrm>
            <a:custGeom>
              <a:avLst/>
              <a:gdLst/>
              <a:ahLst/>
              <a:cxnLst/>
              <a:rect l="0" t="0" r="0" b="0"/>
              <a:pathLst>
                <a:path w="380188" h="515255">
                  <a:moveTo>
                    <a:pt x="8955" y="516056"/>
                  </a:moveTo>
                  <a:cubicBezTo>
                    <a:pt x="7750" y="516064"/>
                    <a:pt x="6559" y="515810"/>
                    <a:pt x="5462" y="515311"/>
                  </a:cubicBezTo>
                  <a:lnTo>
                    <a:pt x="5362" y="515311"/>
                  </a:lnTo>
                  <a:lnTo>
                    <a:pt x="4649" y="514882"/>
                  </a:lnTo>
                  <a:cubicBezTo>
                    <a:pt x="-1049" y="511455"/>
                    <a:pt x="-1392" y="503147"/>
                    <a:pt x="3468" y="486204"/>
                  </a:cubicBezTo>
                  <a:cubicBezTo>
                    <a:pt x="7027" y="473802"/>
                    <a:pt x="12569" y="460020"/>
                    <a:pt x="16568" y="451258"/>
                  </a:cubicBezTo>
                  <a:cubicBezTo>
                    <a:pt x="26708" y="428786"/>
                    <a:pt x="64444" y="318390"/>
                    <a:pt x="70983" y="284389"/>
                  </a:cubicBezTo>
                  <a:cubicBezTo>
                    <a:pt x="82276" y="226566"/>
                    <a:pt x="113333" y="135193"/>
                    <a:pt x="139102" y="70285"/>
                  </a:cubicBezTo>
                  <a:lnTo>
                    <a:pt x="140162" y="67617"/>
                  </a:lnTo>
                  <a:lnTo>
                    <a:pt x="150563" y="71223"/>
                  </a:lnTo>
                  <a:lnTo>
                    <a:pt x="149745" y="73974"/>
                  </a:lnTo>
                  <a:cubicBezTo>
                    <a:pt x="149421" y="75061"/>
                    <a:pt x="117077" y="184333"/>
                    <a:pt x="87110" y="329931"/>
                  </a:cubicBezTo>
                  <a:cubicBezTo>
                    <a:pt x="73395" y="396387"/>
                    <a:pt x="35247" y="501212"/>
                    <a:pt x="16475" y="513391"/>
                  </a:cubicBezTo>
                  <a:cubicBezTo>
                    <a:pt x="15357" y="514119"/>
                    <a:pt x="12379" y="516056"/>
                    <a:pt x="8955" y="516056"/>
                  </a:cubicBezTo>
                  <a:close/>
                  <a:moveTo>
                    <a:pt x="7780" y="509759"/>
                  </a:moveTo>
                  <a:cubicBezTo>
                    <a:pt x="8128" y="509959"/>
                    <a:pt x="8504" y="510053"/>
                    <a:pt x="8955" y="510053"/>
                  </a:cubicBezTo>
                  <a:cubicBezTo>
                    <a:pt x="10598" y="510053"/>
                    <a:pt x="12491" y="508822"/>
                    <a:pt x="13204" y="508357"/>
                  </a:cubicBezTo>
                  <a:cubicBezTo>
                    <a:pt x="28904" y="498170"/>
                    <a:pt x="67048" y="397441"/>
                    <a:pt x="81230" y="328719"/>
                  </a:cubicBezTo>
                  <a:cubicBezTo>
                    <a:pt x="106748" y="204734"/>
                    <a:pt x="134002" y="107001"/>
                    <a:pt x="141799" y="79818"/>
                  </a:cubicBezTo>
                  <a:cubicBezTo>
                    <a:pt x="116743" y="143868"/>
                    <a:pt x="87678" y="230231"/>
                    <a:pt x="76875" y="285532"/>
                  </a:cubicBezTo>
                  <a:cubicBezTo>
                    <a:pt x="70283" y="319817"/>
                    <a:pt x="32254" y="431087"/>
                    <a:pt x="22034" y="453739"/>
                  </a:cubicBezTo>
                  <a:cubicBezTo>
                    <a:pt x="18119" y="462317"/>
                    <a:pt x="12706" y="475774"/>
                    <a:pt x="9239" y="487860"/>
                  </a:cubicBezTo>
                  <a:cubicBezTo>
                    <a:pt x="5723" y="500118"/>
                    <a:pt x="5139" y="507820"/>
                    <a:pt x="7577" y="509627"/>
                  </a:cubicBezTo>
                  <a:lnTo>
                    <a:pt x="7780" y="509759"/>
                  </a:lnTo>
                  <a:close/>
                  <a:moveTo>
                    <a:pt x="120446" y="362147"/>
                  </a:moveTo>
                  <a:cubicBezTo>
                    <a:pt x="112768" y="362147"/>
                    <a:pt x="106655" y="360813"/>
                    <a:pt x="102276" y="358181"/>
                  </a:cubicBezTo>
                  <a:cubicBezTo>
                    <a:pt x="99739" y="356656"/>
                    <a:pt x="97800" y="354706"/>
                    <a:pt x="96513" y="352388"/>
                  </a:cubicBezTo>
                  <a:cubicBezTo>
                    <a:pt x="95192" y="349998"/>
                    <a:pt x="94600" y="347299"/>
                    <a:pt x="94756" y="344362"/>
                  </a:cubicBezTo>
                  <a:cubicBezTo>
                    <a:pt x="95850" y="324909"/>
                    <a:pt x="108860" y="249497"/>
                    <a:pt x="152535" y="235836"/>
                  </a:cubicBezTo>
                  <a:cubicBezTo>
                    <a:pt x="156031" y="234725"/>
                    <a:pt x="160024" y="233476"/>
                    <a:pt x="164403" y="232105"/>
                  </a:cubicBezTo>
                  <a:lnTo>
                    <a:pt x="164573" y="232051"/>
                  </a:lnTo>
                  <a:cubicBezTo>
                    <a:pt x="209204" y="218096"/>
                    <a:pt x="302075" y="189057"/>
                    <a:pt x="320557" y="161383"/>
                  </a:cubicBezTo>
                  <a:lnTo>
                    <a:pt x="338025" y="135224"/>
                  </a:lnTo>
                  <a:lnTo>
                    <a:pt x="328848" y="165309"/>
                  </a:lnTo>
                  <a:cubicBezTo>
                    <a:pt x="328747" y="165638"/>
                    <a:pt x="318555" y="198786"/>
                    <a:pt x="299169" y="235936"/>
                  </a:cubicBezTo>
                  <a:cubicBezTo>
                    <a:pt x="281157" y="270452"/>
                    <a:pt x="251280" y="315573"/>
                    <a:pt x="211232" y="334504"/>
                  </a:cubicBezTo>
                  <a:cubicBezTo>
                    <a:pt x="173527" y="352331"/>
                    <a:pt x="141285" y="362147"/>
                    <a:pt x="120446" y="362147"/>
                  </a:cubicBezTo>
                  <a:close/>
                  <a:moveTo>
                    <a:pt x="326278" y="160026"/>
                  </a:moveTo>
                  <a:lnTo>
                    <a:pt x="323886" y="163607"/>
                  </a:lnTo>
                  <a:cubicBezTo>
                    <a:pt x="304618" y="192457"/>
                    <a:pt x="210837" y="221780"/>
                    <a:pt x="165768" y="235872"/>
                  </a:cubicBezTo>
                  <a:lnTo>
                    <a:pt x="165597" y="235925"/>
                  </a:lnTo>
                  <a:cubicBezTo>
                    <a:pt x="161226" y="237293"/>
                    <a:pt x="157239" y="238540"/>
                    <a:pt x="153740" y="239654"/>
                  </a:cubicBezTo>
                  <a:cubicBezTo>
                    <a:pt x="112251" y="252630"/>
                    <a:pt x="99813" y="325718"/>
                    <a:pt x="98752" y="344581"/>
                  </a:cubicBezTo>
                  <a:cubicBezTo>
                    <a:pt x="98637" y="346751"/>
                    <a:pt x="99061" y="348727"/>
                    <a:pt x="100014" y="350449"/>
                  </a:cubicBezTo>
                  <a:cubicBezTo>
                    <a:pt x="100954" y="352144"/>
                    <a:pt x="102410" y="353593"/>
                    <a:pt x="104337" y="354752"/>
                  </a:cubicBezTo>
                  <a:cubicBezTo>
                    <a:pt x="108085" y="357003"/>
                    <a:pt x="113506" y="358146"/>
                    <a:pt x="120446" y="358146"/>
                  </a:cubicBezTo>
                  <a:cubicBezTo>
                    <a:pt x="140706" y="358146"/>
                    <a:pt x="172341" y="348465"/>
                    <a:pt x="209523" y="330887"/>
                  </a:cubicBezTo>
                  <a:cubicBezTo>
                    <a:pt x="248565" y="312432"/>
                    <a:pt x="277893" y="268060"/>
                    <a:pt x="295621" y="234087"/>
                  </a:cubicBezTo>
                  <a:cubicBezTo>
                    <a:pt x="314826" y="197284"/>
                    <a:pt x="324921" y="164472"/>
                    <a:pt x="325022" y="164145"/>
                  </a:cubicBezTo>
                  <a:lnTo>
                    <a:pt x="326278" y="160026"/>
                  </a:lnTo>
                  <a:close/>
                  <a:moveTo>
                    <a:pt x="120574" y="356905"/>
                  </a:moveTo>
                  <a:lnTo>
                    <a:pt x="120571" y="356905"/>
                  </a:lnTo>
                  <a:cubicBezTo>
                    <a:pt x="113813" y="356905"/>
                    <a:pt x="108571" y="355814"/>
                    <a:pt x="104990" y="353663"/>
                  </a:cubicBezTo>
                  <a:cubicBezTo>
                    <a:pt x="103258" y="352621"/>
                    <a:pt x="101957" y="351334"/>
                    <a:pt x="101126" y="349834"/>
                  </a:cubicBezTo>
                  <a:cubicBezTo>
                    <a:pt x="100277" y="348302"/>
                    <a:pt x="99917" y="346606"/>
                    <a:pt x="100020" y="344651"/>
                  </a:cubicBezTo>
                  <a:cubicBezTo>
                    <a:pt x="101006" y="327102"/>
                    <a:pt x="113733" y="253496"/>
                    <a:pt x="154121" y="240865"/>
                  </a:cubicBezTo>
                  <a:cubicBezTo>
                    <a:pt x="157667" y="239737"/>
                    <a:pt x="161710" y="238472"/>
                    <a:pt x="166148" y="237085"/>
                  </a:cubicBezTo>
                  <a:cubicBezTo>
                    <a:pt x="208263" y="223915"/>
                    <a:pt x="286643" y="199404"/>
                    <a:pt x="316564" y="173450"/>
                  </a:cubicBezTo>
                  <a:lnTo>
                    <a:pt x="322367" y="168417"/>
                  </a:lnTo>
                  <a:lnTo>
                    <a:pt x="319758" y="175642"/>
                  </a:lnTo>
                  <a:cubicBezTo>
                    <a:pt x="306434" y="212528"/>
                    <a:pt x="268967" y="301384"/>
                    <a:pt x="208981" y="329741"/>
                  </a:cubicBezTo>
                  <a:cubicBezTo>
                    <a:pt x="171927" y="347257"/>
                    <a:pt x="140529" y="356905"/>
                    <a:pt x="120574" y="356905"/>
                  </a:cubicBezTo>
                  <a:close/>
                  <a:moveTo>
                    <a:pt x="313497" y="181004"/>
                  </a:moveTo>
                  <a:cubicBezTo>
                    <a:pt x="280025" y="205665"/>
                    <a:pt x="210109" y="227531"/>
                    <a:pt x="167348" y="240902"/>
                  </a:cubicBezTo>
                  <a:cubicBezTo>
                    <a:pt x="162911" y="242290"/>
                    <a:pt x="158874" y="243551"/>
                    <a:pt x="155324" y="244682"/>
                  </a:cubicBezTo>
                  <a:cubicBezTo>
                    <a:pt x="117101" y="256635"/>
                    <a:pt x="104970" y="327875"/>
                    <a:pt x="104015" y="344869"/>
                  </a:cubicBezTo>
                  <a:cubicBezTo>
                    <a:pt x="103952" y="346048"/>
                    <a:pt x="104152" y="347039"/>
                    <a:pt x="104625" y="347895"/>
                  </a:cubicBezTo>
                  <a:cubicBezTo>
                    <a:pt x="105110" y="348770"/>
                    <a:pt x="105928" y="349557"/>
                    <a:pt x="107051" y="350233"/>
                  </a:cubicBezTo>
                  <a:cubicBezTo>
                    <a:pt x="109959" y="351980"/>
                    <a:pt x="114634" y="352903"/>
                    <a:pt x="120570" y="352903"/>
                  </a:cubicBezTo>
                  <a:lnTo>
                    <a:pt x="120573" y="352903"/>
                  </a:lnTo>
                  <a:cubicBezTo>
                    <a:pt x="131795" y="352903"/>
                    <a:pt x="157978" y="349424"/>
                    <a:pt x="207269" y="326121"/>
                  </a:cubicBezTo>
                  <a:cubicBezTo>
                    <a:pt x="263429" y="299573"/>
                    <a:pt x="300402" y="215373"/>
                    <a:pt x="313497" y="181004"/>
                  </a:cubicBezTo>
                  <a:close/>
                  <a:moveTo>
                    <a:pt x="164303" y="198868"/>
                  </a:moveTo>
                  <a:cubicBezTo>
                    <a:pt x="153018" y="198868"/>
                    <a:pt x="143845" y="196795"/>
                    <a:pt x="137039" y="192707"/>
                  </a:cubicBezTo>
                  <a:cubicBezTo>
                    <a:pt x="132277" y="189844"/>
                    <a:pt x="130379" y="186947"/>
                    <a:pt x="130047" y="186395"/>
                  </a:cubicBezTo>
                  <a:lnTo>
                    <a:pt x="129158" y="184908"/>
                  </a:lnTo>
                  <a:lnTo>
                    <a:pt x="129457" y="183209"/>
                  </a:lnTo>
                  <a:cubicBezTo>
                    <a:pt x="130026" y="179963"/>
                    <a:pt x="143940" y="103448"/>
                    <a:pt x="191296" y="83568"/>
                  </a:cubicBezTo>
                  <a:cubicBezTo>
                    <a:pt x="205964" y="77416"/>
                    <a:pt x="226967" y="70778"/>
                    <a:pt x="249204" y="63752"/>
                  </a:cubicBezTo>
                  <a:cubicBezTo>
                    <a:pt x="297396" y="48525"/>
                    <a:pt x="352019" y="31268"/>
                    <a:pt x="370098" y="11313"/>
                  </a:cubicBezTo>
                  <a:lnTo>
                    <a:pt x="380277" y="78"/>
                  </a:lnTo>
                  <a:lnTo>
                    <a:pt x="378125" y="15084"/>
                  </a:lnTo>
                  <a:cubicBezTo>
                    <a:pt x="377968" y="16188"/>
                    <a:pt x="374061" y="42552"/>
                    <a:pt x="357255" y="75250"/>
                  </a:cubicBezTo>
                  <a:cubicBezTo>
                    <a:pt x="341755" y="105407"/>
                    <a:pt x="311884" y="146661"/>
                    <a:pt x="257611" y="171945"/>
                  </a:cubicBezTo>
                  <a:cubicBezTo>
                    <a:pt x="219252" y="189810"/>
                    <a:pt x="187860" y="198868"/>
                    <a:pt x="164303" y="198868"/>
                  </a:cubicBezTo>
                  <a:close/>
                  <a:moveTo>
                    <a:pt x="133358" y="184134"/>
                  </a:moveTo>
                  <a:lnTo>
                    <a:pt x="133480" y="184337"/>
                  </a:lnTo>
                  <a:cubicBezTo>
                    <a:pt x="133537" y="184431"/>
                    <a:pt x="134998" y="186809"/>
                    <a:pt x="139098" y="189274"/>
                  </a:cubicBezTo>
                  <a:cubicBezTo>
                    <a:pt x="143345" y="191827"/>
                    <a:pt x="151163" y="194866"/>
                    <a:pt x="164303" y="194866"/>
                  </a:cubicBezTo>
                  <a:cubicBezTo>
                    <a:pt x="187271" y="194866"/>
                    <a:pt x="218096" y="185934"/>
                    <a:pt x="255920" y="168318"/>
                  </a:cubicBezTo>
                  <a:cubicBezTo>
                    <a:pt x="309167" y="143512"/>
                    <a:pt x="338480" y="103020"/>
                    <a:pt x="353696" y="73421"/>
                  </a:cubicBezTo>
                  <a:cubicBezTo>
                    <a:pt x="370198" y="41314"/>
                    <a:pt x="374010" y="15596"/>
                    <a:pt x="374164" y="14517"/>
                  </a:cubicBezTo>
                  <a:lnTo>
                    <a:pt x="374458" y="12462"/>
                  </a:lnTo>
                  <a:lnTo>
                    <a:pt x="373064" y="14000"/>
                  </a:lnTo>
                  <a:cubicBezTo>
                    <a:pt x="354257" y="34759"/>
                    <a:pt x="299087" y="52189"/>
                    <a:pt x="250410" y="67569"/>
                  </a:cubicBezTo>
                  <a:cubicBezTo>
                    <a:pt x="228263" y="74566"/>
                    <a:pt x="207344" y="81177"/>
                    <a:pt x="192845" y="87259"/>
                  </a:cubicBezTo>
                  <a:cubicBezTo>
                    <a:pt x="147482" y="106302"/>
                    <a:pt x="133953" y="180742"/>
                    <a:pt x="133399" y="183902"/>
                  </a:cubicBezTo>
                  <a:lnTo>
                    <a:pt x="133358" y="184134"/>
                  </a:lnTo>
                  <a:close/>
                  <a:moveTo>
                    <a:pt x="164298" y="193537"/>
                  </a:moveTo>
                  <a:cubicBezTo>
                    <a:pt x="164297" y="193537"/>
                    <a:pt x="164298" y="193537"/>
                    <a:pt x="164298" y="193537"/>
                  </a:cubicBezTo>
                  <a:cubicBezTo>
                    <a:pt x="151370" y="193537"/>
                    <a:pt x="143816" y="190628"/>
                    <a:pt x="139755" y="188187"/>
                  </a:cubicBezTo>
                  <a:cubicBezTo>
                    <a:pt x="137522" y="186845"/>
                    <a:pt x="136128" y="185538"/>
                    <a:pt x="135350" y="184677"/>
                  </a:cubicBezTo>
                  <a:lnTo>
                    <a:pt x="134677" y="183932"/>
                  </a:lnTo>
                  <a:lnTo>
                    <a:pt x="134873" y="182946"/>
                  </a:lnTo>
                  <a:cubicBezTo>
                    <a:pt x="137412" y="170196"/>
                    <a:pt x="152158" y="105715"/>
                    <a:pt x="193335" y="88428"/>
                  </a:cubicBezTo>
                  <a:cubicBezTo>
                    <a:pt x="207779" y="82369"/>
                    <a:pt x="228670" y="75768"/>
                    <a:pt x="250788" y="68778"/>
                  </a:cubicBezTo>
                  <a:cubicBezTo>
                    <a:pt x="294994" y="54812"/>
                    <a:pt x="345083" y="38986"/>
                    <a:pt x="368083" y="20376"/>
                  </a:cubicBezTo>
                  <a:lnTo>
                    <a:pt x="372603" y="16719"/>
                  </a:lnTo>
                  <a:lnTo>
                    <a:pt x="371290" y="22383"/>
                  </a:lnTo>
                  <a:cubicBezTo>
                    <a:pt x="369072" y="31956"/>
                    <a:pt x="363680" y="51264"/>
                    <a:pt x="352473" y="73019"/>
                  </a:cubicBezTo>
                  <a:cubicBezTo>
                    <a:pt x="337350" y="102379"/>
                    <a:pt x="308229" y="142546"/>
                    <a:pt x="255383" y="167165"/>
                  </a:cubicBezTo>
                  <a:cubicBezTo>
                    <a:pt x="217814" y="184665"/>
                    <a:pt x="187167" y="193537"/>
                    <a:pt x="164298" y="193537"/>
                  </a:cubicBezTo>
                  <a:close/>
                  <a:moveTo>
                    <a:pt x="139011" y="182689"/>
                  </a:moveTo>
                  <a:cubicBezTo>
                    <a:pt x="139623" y="183252"/>
                    <a:pt x="140538" y="183989"/>
                    <a:pt x="141813" y="184754"/>
                  </a:cubicBezTo>
                  <a:cubicBezTo>
                    <a:pt x="145443" y="186937"/>
                    <a:pt x="152288" y="189534"/>
                    <a:pt x="164297" y="189534"/>
                  </a:cubicBezTo>
                  <a:cubicBezTo>
                    <a:pt x="186578" y="189535"/>
                    <a:pt x="216655" y="180788"/>
                    <a:pt x="253694" y="163538"/>
                  </a:cubicBezTo>
                  <a:cubicBezTo>
                    <a:pt x="305515" y="139397"/>
                    <a:pt x="334079" y="99992"/>
                    <a:pt x="348916" y="71186"/>
                  </a:cubicBezTo>
                  <a:cubicBezTo>
                    <a:pt x="358098" y="53362"/>
                    <a:pt x="363304" y="37224"/>
                    <a:pt x="366041" y="26911"/>
                  </a:cubicBezTo>
                  <a:cubicBezTo>
                    <a:pt x="340938" y="44493"/>
                    <a:pt x="293850" y="59370"/>
                    <a:pt x="252006" y="72591"/>
                  </a:cubicBezTo>
                  <a:cubicBezTo>
                    <a:pt x="229966" y="79556"/>
                    <a:pt x="209159" y="86130"/>
                    <a:pt x="194884" y="92119"/>
                  </a:cubicBezTo>
                  <a:cubicBezTo>
                    <a:pt x="156178" y="108368"/>
                    <a:pt x="141377" y="171386"/>
                    <a:pt x="139011" y="182689"/>
                  </a:cubicBezTo>
                  <a:close/>
                </a:path>
              </a:pathLst>
            </a:custGeom>
            <a:grpFill/>
            <a:ln w="995" cap="flat">
              <a:solidFill>
                <a:schemeClr val="bg1"/>
              </a:solidFill>
              <a:prstDash val="solid"/>
              <a:miter/>
            </a:ln>
          </p:spPr>
          <p:txBody>
            <a:bodyPr/>
            <a:lstStyle/>
            <a:p>
              <a:endParaRPr lang="zh-CN" altLang="en-US"/>
            </a:p>
          </p:txBody>
        </p:sp>
        <p:sp>
          <p:nvSpPr>
            <p:cNvPr id="39" name="任意多边形: 形状 13">
              <a:extLst>
                <a:ext uri="{FF2B5EF4-FFF2-40B4-BE49-F238E27FC236}">
                  <a16:creationId xmlns:a16="http://schemas.microsoft.com/office/drawing/2014/main" xmlns="" id="{BEA80454-F9C0-0747-B0C6-38193CC8A850}"/>
                </a:ext>
              </a:extLst>
            </p:cNvPr>
            <p:cNvSpPr/>
            <p:nvPr/>
          </p:nvSpPr>
          <p:spPr>
            <a:xfrm>
              <a:off x="-1255123" y="3176582"/>
              <a:ext cx="405201" cy="464230"/>
            </a:xfrm>
            <a:custGeom>
              <a:avLst/>
              <a:gdLst/>
              <a:ahLst/>
              <a:cxnLst/>
              <a:rect l="0" t="0" r="0" b="0"/>
              <a:pathLst>
                <a:path w="405200" h="464230">
                  <a:moveTo>
                    <a:pt x="210291" y="338960"/>
                  </a:moveTo>
                  <a:cubicBezTo>
                    <a:pt x="207768" y="338960"/>
                    <a:pt x="205218" y="338886"/>
                    <a:pt x="202715" y="338740"/>
                  </a:cubicBezTo>
                  <a:cubicBezTo>
                    <a:pt x="178389" y="337322"/>
                    <a:pt x="162622" y="329290"/>
                    <a:pt x="157691" y="326411"/>
                  </a:cubicBezTo>
                  <a:lnTo>
                    <a:pt x="157389" y="326411"/>
                  </a:lnTo>
                  <a:lnTo>
                    <a:pt x="156979" y="325987"/>
                  </a:lnTo>
                  <a:cubicBezTo>
                    <a:pt x="156357" y="325612"/>
                    <a:pt x="155748" y="325215"/>
                    <a:pt x="155153" y="324798"/>
                  </a:cubicBezTo>
                  <a:cubicBezTo>
                    <a:pt x="154110" y="324013"/>
                    <a:pt x="153321" y="323097"/>
                    <a:pt x="152765" y="322038"/>
                  </a:cubicBezTo>
                  <a:cubicBezTo>
                    <a:pt x="149991" y="317034"/>
                    <a:pt x="150682" y="306651"/>
                    <a:pt x="154593" y="294981"/>
                  </a:cubicBezTo>
                  <a:cubicBezTo>
                    <a:pt x="159215" y="281189"/>
                    <a:pt x="174899" y="246918"/>
                    <a:pt x="220603" y="226607"/>
                  </a:cubicBezTo>
                  <a:cubicBezTo>
                    <a:pt x="251434" y="212902"/>
                    <a:pt x="282051" y="207711"/>
                    <a:pt x="311660" y="202691"/>
                  </a:cubicBezTo>
                  <a:cubicBezTo>
                    <a:pt x="341770" y="197585"/>
                    <a:pt x="370193" y="192767"/>
                    <a:pt x="394513" y="179286"/>
                  </a:cubicBezTo>
                  <a:lnTo>
                    <a:pt x="405694" y="173087"/>
                  </a:lnTo>
                  <a:lnTo>
                    <a:pt x="401086" y="185012"/>
                  </a:lnTo>
                  <a:cubicBezTo>
                    <a:pt x="401007" y="185220"/>
                    <a:pt x="392371" y="207284"/>
                    <a:pt x="374850" y="233965"/>
                  </a:cubicBezTo>
                  <a:cubicBezTo>
                    <a:pt x="358592" y="258726"/>
                    <a:pt x="331028" y="292903"/>
                    <a:pt x="292045" y="315112"/>
                  </a:cubicBezTo>
                  <a:cubicBezTo>
                    <a:pt x="264267" y="330936"/>
                    <a:pt x="236763" y="338960"/>
                    <a:pt x="210291" y="338960"/>
                  </a:cubicBezTo>
                  <a:close/>
                  <a:moveTo>
                    <a:pt x="159172" y="322636"/>
                  </a:moveTo>
                  <a:lnTo>
                    <a:pt x="159270" y="322695"/>
                  </a:lnTo>
                  <a:cubicBezTo>
                    <a:pt x="163378" y="325165"/>
                    <a:pt x="178674" y="333330"/>
                    <a:pt x="202947" y="334744"/>
                  </a:cubicBezTo>
                  <a:cubicBezTo>
                    <a:pt x="230934" y="336387"/>
                    <a:pt x="260318" y="328580"/>
                    <a:pt x="290061" y="311635"/>
                  </a:cubicBezTo>
                  <a:cubicBezTo>
                    <a:pt x="328353" y="289819"/>
                    <a:pt x="355484" y="256162"/>
                    <a:pt x="371501" y="231769"/>
                  </a:cubicBezTo>
                  <a:cubicBezTo>
                    <a:pt x="388888" y="205292"/>
                    <a:pt x="397266" y="183789"/>
                    <a:pt x="397348" y="183574"/>
                  </a:cubicBezTo>
                  <a:lnTo>
                    <a:pt x="397981" y="181939"/>
                  </a:lnTo>
                  <a:lnTo>
                    <a:pt x="396451" y="182787"/>
                  </a:lnTo>
                  <a:cubicBezTo>
                    <a:pt x="371534" y="196600"/>
                    <a:pt x="342782" y="201474"/>
                    <a:pt x="312344" y="206635"/>
                  </a:cubicBezTo>
                  <a:cubicBezTo>
                    <a:pt x="282963" y="211616"/>
                    <a:pt x="252598" y="216765"/>
                    <a:pt x="222227" y="230265"/>
                  </a:cubicBezTo>
                  <a:cubicBezTo>
                    <a:pt x="177976" y="249930"/>
                    <a:pt x="162841" y="282963"/>
                    <a:pt x="158387" y="296253"/>
                  </a:cubicBezTo>
                  <a:cubicBezTo>
                    <a:pt x="154394" y="308169"/>
                    <a:pt x="154455" y="316834"/>
                    <a:pt x="156285" y="320137"/>
                  </a:cubicBezTo>
                  <a:cubicBezTo>
                    <a:pt x="156586" y="320707"/>
                    <a:pt x="156992" y="321177"/>
                    <a:pt x="157513" y="321569"/>
                  </a:cubicBezTo>
                  <a:cubicBezTo>
                    <a:pt x="157928" y="321860"/>
                    <a:pt x="158514" y="322238"/>
                    <a:pt x="159172" y="322636"/>
                  </a:cubicBezTo>
                  <a:close/>
                  <a:moveTo>
                    <a:pt x="210267" y="333602"/>
                  </a:moveTo>
                  <a:lnTo>
                    <a:pt x="210263" y="333602"/>
                  </a:lnTo>
                  <a:cubicBezTo>
                    <a:pt x="182535" y="333601"/>
                    <a:pt x="164755" y="324410"/>
                    <a:pt x="160407" y="321892"/>
                  </a:cubicBezTo>
                  <a:lnTo>
                    <a:pt x="160398" y="321892"/>
                  </a:lnTo>
                  <a:lnTo>
                    <a:pt x="160018" y="321664"/>
                  </a:lnTo>
                  <a:lnTo>
                    <a:pt x="159924" y="321608"/>
                  </a:lnTo>
                  <a:lnTo>
                    <a:pt x="159545" y="321378"/>
                  </a:lnTo>
                  <a:cubicBezTo>
                    <a:pt x="159115" y="321115"/>
                    <a:pt x="158692" y="320839"/>
                    <a:pt x="158276" y="320554"/>
                  </a:cubicBezTo>
                  <a:cubicBezTo>
                    <a:pt x="157909" y="320286"/>
                    <a:pt x="157609" y="319936"/>
                    <a:pt x="157401" y="319532"/>
                  </a:cubicBezTo>
                  <a:cubicBezTo>
                    <a:pt x="155768" y="316587"/>
                    <a:pt x="155741" y="308144"/>
                    <a:pt x="159590" y="296656"/>
                  </a:cubicBezTo>
                  <a:cubicBezTo>
                    <a:pt x="163990" y="283526"/>
                    <a:pt x="178952" y="250887"/>
                    <a:pt x="222742" y="231424"/>
                  </a:cubicBezTo>
                  <a:cubicBezTo>
                    <a:pt x="252969" y="217988"/>
                    <a:pt x="283255" y="212854"/>
                    <a:pt x="312543" y="207888"/>
                  </a:cubicBezTo>
                  <a:cubicBezTo>
                    <a:pt x="340565" y="203138"/>
                    <a:pt x="367018" y="198654"/>
                    <a:pt x="390539" y="187279"/>
                  </a:cubicBezTo>
                  <a:lnTo>
                    <a:pt x="395529" y="184865"/>
                  </a:lnTo>
                  <a:lnTo>
                    <a:pt x="393231" y="189910"/>
                  </a:lnTo>
                  <a:cubicBezTo>
                    <a:pt x="384355" y="209390"/>
                    <a:pt x="350639" y="275661"/>
                    <a:pt x="289434" y="310532"/>
                  </a:cubicBezTo>
                  <a:cubicBezTo>
                    <a:pt x="262566" y="325839"/>
                    <a:pt x="235929" y="333602"/>
                    <a:pt x="210267" y="333602"/>
                  </a:cubicBezTo>
                  <a:close/>
                  <a:moveTo>
                    <a:pt x="162356" y="318396"/>
                  </a:moveTo>
                  <a:cubicBezTo>
                    <a:pt x="166339" y="320717"/>
                    <a:pt x="183351" y="329599"/>
                    <a:pt x="210265" y="329600"/>
                  </a:cubicBezTo>
                  <a:cubicBezTo>
                    <a:pt x="235224" y="329600"/>
                    <a:pt x="261195" y="322015"/>
                    <a:pt x="287453" y="307055"/>
                  </a:cubicBezTo>
                  <a:cubicBezTo>
                    <a:pt x="343205" y="275290"/>
                    <a:pt x="375824" y="216866"/>
                    <a:pt x="387269" y="193187"/>
                  </a:cubicBezTo>
                  <a:cubicBezTo>
                    <a:pt x="364553" y="203130"/>
                    <a:pt x="339571" y="207364"/>
                    <a:pt x="313228" y="211830"/>
                  </a:cubicBezTo>
                  <a:cubicBezTo>
                    <a:pt x="284168" y="216757"/>
                    <a:pt x="254135" y="221849"/>
                    <a:pt x="224368" y="235080"/>
                  </a:cubicBezTo>
                  <a:cubicBezTo>
                    <a:pt x="182032" y="253896"/>
                    <a:pt x="167617" y="285299"/>
                    <a:pt x="163386" y="297926"/>
                  </a:cubicBezTo>
                  <a:cubicBezTo>
                    <a:pt x="159744" y="308796"/>
                    <a:pt x="160087" y="315683"/>
                    <a:pt x="160842" y="317458"/>
                  </a:cubicBezTo>
                  <a:cubicBezTo>
                    <a:pt x="161000" y="317563"/>
                    <a:pt x="161229" y="317710"/>
                    <a:pt x="161516" y="317889"/>
                  </a:cubicBezTo>
                  <a:lnTo>
                    <a:pt x="162010" y="317889"/>
                  </a:lnTo>
                  <a:lnTo>
                    <a:pt x="162356" y="318396"/>
                  </a:lnTo>
                  <a:close/>
                  <a:moveTo>
                    <a:pt x="125376" y="307791"/>
                  </a:moveTo>
                  <a:lnTo>
                    <a:pt x="123296" y="307040"/>
                  </a:lnTo>
                  <a:cubicBezTo>
                    <a:pt x="123039" y="306948"/>
                    <a:pt x="121632" y="306413"/>
                    <a:pt x="119381" y="305062"/>
                  </a:cubicBezTo>
                  <a:cubicBezTo>
                    <a:pt x="113601" y="301588"/>
                    <a:pt x="102177" y="292650"/>
                    <a:pt x="90628" y="271815"/>
                  </a:cubicBezTo>
                  <a:cubicBezTo>
                    <a:pt x="81480" y="255311"/>
                    <a:pt x="73999" y="234508"/>
                    <a:pt x="68395" y="209984"/>
                  </a:cubicBezTo>
                  <a:cubicBezTo>
                    <a:pt x="54851" y="150494"/>
                    <a:pt x="70727" y="99172"/>
                    <a:pt x="86429" y="66593"/>
                  </a:cubicBezTo>
                  <a:cubicBezTo>
                    <a:pt x="103433" y="31318"/>
                    <a:pt x="123346" y="10396"/>
                    <a:pt x="124186" y="9522"/>
                  </a:cubicBezTo>
                  <a:lnTo>
                    <a:pt x="133253" y="78"/>
                  </a:lnTo>
                  <a:lnTo>
                    <a:pt x="132150" y="13124"/>
                  </a:lnTo>
                  <a:cubicBezTo>
                    <a:pt x="127631" y="66624"/>
                    <a:pt x="137991" y="86799"/>
                    <a:pt x="149988" y="110160"/>
                  </a:cubicBezTo>
                  <a:cubicBezTo>
                    <a:pt x="158888" y="127491"/>
                    <a:pt x="168976" y="147134"/>
                    <a:pt x="174986" y="182552"/>
                  </a:cubicBezTo>
                  <a:cubicBezTo>
                    <a:pt x="182546" y="227106"/>
                    <a:pt x="169259" y="258422"/>
                    <a:pt x="156783" y="276846"/>
                  </a:cubicBezTo>
                  <a:cubicBezTo>
                    <a:pt x="143209" y="296890"/>
                    <a:pt x="127912" y="306258"/>
                    <a:pt x="127267" y="306648"/>
                  </a:cubicBezTo>
                  <a:lnTo>
                    <a:pt x="125376" y="307791"/>
                  </a:lnTo>
                  <a:close/>
                  <a:moveTo>
                    <a:pt x="128315" y="11001"/>
                  </a:moveTo>
                  <a:lnTo>
                    <a:pt x="127074" y="12293"/>
                  </a:lnTo>
                  <a:cubicBezTo>
                    <a:pt x="126252" y="13149"/>
                    <a:pt x="106766" y="33623"/>
                    <a:pt x="90037" y="68330"/>
                  </a:cubicBezTo>
                  <a:cubicBezTo>
                    <a:pt x="74611" y="100333"/>
                    <a:pt x="59012" y="150732"/>
                    <a:pt x="72299" y="209093"/>
                  </a:cubicBezTo>
                  <a:cubicBezTo>
                    <a:pt x="77819" y="233249"/>
                    <a:pt x="85163" y="253698"/>
                    <a:pt x="94130" y="269873"/>
                  </a:cubicBezTo>
                  <a:cubicBezTo>
                    <a:pt x="105226" y="289892"/>
                    <a:pt x="116006" y="298362"/>
                    <a:pt x="121443" y="301630"/>
                  </a:cubicBezTo>
                  <a:cubicBezTo>
                    <a:pt x="123448" y="302835"/>
                    <a:pt x="124643" y="303270"/>
                    <a:pt x="124654" y="303275"/>
                  </a:cubicBezTo>
                  <a:lnTo>
                    <a:pt x="124941" y="303379"/>
                  </a:lnTo>
                  <a:lnTo>
                    <a:pt x="125199" y="303223"/>
                  </a:lnTo>
                  <a:cubicBezTo>
                    <a:pt x="125814" y="302852"/>
                    <a:pt x="140384" y="293927"/>
                    <a:pt x="153471" y="274603"/>
                  </a:cubicBezTo>
                  <a:cubicBezTo>
                    <a:pt x="165537" y="256785"/>
                    <a:pt x="178380" y="226468"/>
                    <a:pt x="171043" y="183222"/>
                  </a:cubicBezTo>
                  <a:cubicBezTo>
                    <a:pt x="165136" y="148413"/>
                    <a:pt x="155198" y="129062"/>
                    <a:pt x="146430" y="111989"/>
                  </a:cubicBezTo>
                  <a:cubicBezTo>
                    <a:pt x="134153" y="88080"/>
                    <a:pt x="123548" y="67432"/>
                    <a:pt x="128165" y="12788"/>
                  </a:cubicBezTo>
                  <a:lnTo>
                    <a:pt x="128315" y="11001"/>
                  </a:lnTo>
                  <a:close/>
                  <a:moveTo>
                    <a:pt x="124790" y="301999"/>
                  </a:moveTo>
                  <a:lnTo>
                    <a:pt x="123733" y="301457"/>
                  </a:lnTo>
                  <a:cubicBezTo>
                    <a:pt x="123292" y="301231"/>
                    <a:pt x="122743" y="300932"/>
                    <a:pt x="122097" y="300542"/>
                  </a:cubicBezTo>
                  <a:cubicBezTo>
                    <a:pt x="116768" y="297341"/>
                    <a:pt x="106193" y="289019"/>
                    <a:pt x="95240" y="269259"/>
                  </a:cubicBezTo>
                  <a:cubicBezTo>
                    <a:pt x="86332" y="253186"/>
                    <a:pt x="79029" y="232848"/>
                    <a:pt x="73536" y="208812"/>
                  </a:cubicBezTo>
                  <a:cubicBezTo>
                    <a:pt x="60347" y="150881"/>
                    <a:pt x="75808" y="100832"/>
                    <a:pt x="91100" y="69048"/>
                  </a:cubicBezTo>
                  <a:cubicBezTo>
                    <a:pt x="102659" y="45024"/>
                    <a:pt x="115912" y="27476"/>
                    <a:pt x="122783" y="19155"/>
                  </a:cubicBezTo>
                  <a:lnTo>
                    <a:pt x="126701" y="14411"/>
                  </a:lnTo>
                  <a:lnTo>
                    <a:pt x="126324" y="20552"/>
                  </a:lnTo>
                  <a:cubicBezTo>
                    <a:pt x="123302" y="69732"/>
                    <a:pt x="133497" y="89583"/>
                    <a:pt x="145301" y="112568"/>
                  </a:cubicBezTo>
                  <a:cubicBezTo>
                    <a:pt x="154027" y="129561"/>
                    <a:pt x="163917" y="148821"/>
                    <a:pt x="169790" y="183434"/>
                  </a:cubicBezTo>
                  <a:cubicBezTo>
                    <a:pt x="177037" y="226143"/>
                    <a:pt x="164421" y="256084"/>
                    <a:pt x="152561" y="273682"/>
                  </a:cubicBezTo>
                  <a:cubicBezTo>
                    <a:pt x="141685" y="289819"/>
                    <a:pt x="129307" y="298925"/>
                    <a:pt x="125774" y="301331"/>
                  </a:cubicBezTo>
                  <a:lnTo>
                    <a:pt x="124790" y="301999"/>
                  </a:lnTo>
                  <a:close/>
                  <a:moveTo>
                    <a:pt x="122009" y="26533"/>
                  </a:moveTo>
                  <a:cubicBezTo>
                    <a:pt x="114819" y="35808"/>
                    <a:pt x="104188" y="51077"/>
                    <a:pt x="94707" y="70782"/>
                  </a:cubicBezTo>
                  <a:cubicBezTo>
                    <a:pt x="79692" y="101993"/>
                    <a:pt x="64506" y="151119"/>
                    <a:pt x="77438" y="207921"/>
                  </a:cubicBezTo>
                  <a:cubicBezTo>
                    <a:pt x="82846" y="231590"/>
                    <a:pt x="90014" y="251575"/>
                    <a:pt x="98740" y="267319"/>
                  </a:cubicBezTo>
                  <a:cubicBezTo>
                    <a:pt x="109239" y="286262"/>
                    <a:pt x="119171" y="294116"/>
                    <a:pt x="124158" y="297113"/>
                  </a:cubicBezTo>
                  <a:lnTo>
                    <a:pt x="124518" y="297326"/>
                  </a:lnTo>
                  <a:cubicBezTo>
                    <a:pt x="128841" y="294240"/>
                    <a:pt x="139624" y="285715"/>
                    <a:pt x="149240" y="271446"/>
                  </a:cubicBezTo>
                  <a:cubicBezTo>
                    <a:pt x="160692" y="254454"/>
                    <a:pt x="172869" y="225507"/>
                    <a:pt x="165843" y="184104"/>
                  </a:cubicBezTo>
                  <a:cubicBezTo>
                    <a:pt x="160073" y="150100"/>
                    <a:pt x="150333" y="131131"/>
                    <a:pt x="141739" y="114396"/>
                  </a:cubicBezTo>
                  <a:cubicBezTo>
                    <a:pt x="130179" y="91882"/>
                    <a:pt x="120127" y="72305"/>
                    <a:pt x="122009" y="26533"/>
                  </a:cubicBezTo>
                  <a:close/>
                  <a:moveTo>
                    <a:pt x="66724" y="464642"/>
                  </a:moveTo>
                  <a:cubicBezTo>
                    <a:pt x="62011" y="464642"/>
                    <a:pt x="54703" y="463627"/>
                    <a:pt x="46654" y="458792"/>
                  </a:cubicBezTo>
                  <a:lnTo>
                    <a:pt x="46303" y="458577"/>
                  </a:lnTo>
                  <a:cubicBezTo>
                    <a:pt x="37638" y="453265"/>
                    <a:pt x="29961" y="444649"/>
                    <a:pt x="23481" y="432959"/>
                  </a:cubicBezTo>
                  <a:cubicBezTo>
                    <a:pt x="18003" y="423082"/>
                    <a:pt x="13324" y="410870"/>
                    <a:pt x="9573" y="396662"/>
                  </a:cubicBezTo>
                  <a:cubicBezTo>
                    <a:pt x="-315" y="359170"/>
                    <a:pt x="-2531" y="318209"/>
                    <a:pt x="3166" y="278206"/>
                  </a:cubicBezTo>
                  <a:cubicBezTo>
                    <a:pt x="8752" y="238977"/>
                    <a:pt x="21496" y="203360"/>
                    <a:pt x="40019" y="175207"/>
                  </a:cubicBezTo>
                  <a:lnTo>
                    <a:pt x="47669" y="163579"/>
                  </a:lnTo>
                  <a:lnTo>
                    <a:pt x="48520" y="177471"/>
                  </a:lnTo>
                  <a:cubicBezTo>
                    <a:pt x="48564" y="178176"/>
                    <a:pt x="53194" y="248522"/>
                    <a:pt x="79378" y="295755"/>
                  </a:cubicBezTo>
                  <a:lnTo>
                    <a:pt x="81757" y="299992"/>
                  </a:lnTo>
                  <a:cubicBezTo>
                    <a:pt x="96964" y="327427"/>
                    <a:pt x="104569" y="352752"/>
                    <a:pt x="105012" y="377427"/>
                  </a:cubicBezTo>
                  <a:cubicBezTo>
                    <a:pt x="105534" y="406520"/>
                    <a:pt x="96264" y="434161"/>
                    <a:pt x="76674" y="461929"/>
                  </a:cubicBezTo>
                  <a:lnTo>
                    <a:pt x="75779" y="463200"/>
                  </a:lnTo>
                  <a:lnTo>
                    <a:pt x="74298" y="463673"/>
                  </a:lnTo>
                  <a:cubicBezTo>
                    <a:pt x="73991" y="463771"/>
                    <a:pt x="71146" y="464642"/>
                    <a:pt x="66724" y="464642"/>
                  </a:cubicBezTo>
                  <a:close/>
                  <a:moveTo>
                    <a:pt x="49059" y="455566"/>
                  </a:moveTo>
                  <a:cubicBezTo>
                    <a:pt x="56157" y="459750"/>
                    <a:pt x="62574" y="460640"/>
                    <a:pt x="66724" y="460640"/>
                  </a:cubicBezTo>
                  <a:cubicBezTo>
                    <a:pt x="70603" y="460640"/>
                    <a:pt x="72979" y="459892"/>
                    <a:pt x="73078" y="459861"/>
                  </a:cubicBezTo>
                  <a:lnTo>
                    <a:pt x="73283" y="459796"/>
                  </a:lnTo>
                  <a:lnTo>
                    <a:pt x="73405" y="459623"/>
                  </a:lnTo>
                  <a:cubicBezTo>
                    <a:pt x="92487" y="432575"/>
                    <a:pt x="101518" y="405712"/>
                    <a:pt x="101012" y="377500"/>
                  </a:cubicBezTo>
                  <a:cubicBezTo>
                    <a:pt x="100581" y="353496"/>
                    <a:pt x="93139" y="328781"/>
                    <a:pt x="78263" y="301942"/>
                  </a:cubicBezTo>
                  <a:lnTo>
                    <a:pt x="75884" y="297705"/>
                  </a:lnTo>
                  <a:cubicBezTo>
                    <a:pt x="49262" y="249681"/>
                    <a:pt x="44571" y="178433"/>
                    <a:pt x="44527" y="177718"/>
                  </a:cubicBezTo>
                  <a:lnTo>
                    <a:pt x="44410" y="175817"/>
                  </a:lnTo>
                  <a:lnTo>
                    <a:pt x="43364" y="177407"/>
                  </a:lnTo>
                  <a:cubicBezTo>
                    <a:pt x="25163" y="205070"/>
                    <a:pt x="12632" y="240121"/>
                    <a:pt x="7129" y="278771"/>
                  </a:cubicBezTo>
                  <a:cubicBezTo>
                    <a:pt x="1507" y="318250"/>
                    <a:pt x="3690" y="358663"/>
                    <a:pt x="13444" y="395642"/>
                  </a:cubicBezTo>
                  <a:cubicBezTo>
                    <a:pt x="17111" y="409528"/>
                    <a:pt x="21665" y="421431"/>
                    <a:pt x="26982" y="431019"/>
                  </a:cubicBezTo>
                  <a:cubicBezTo>
                    <a:pt x="33204" y="442243"/>
                    <a:pt x="40514" y="450431"/>
                    <a:pt x="48712" y="455358"/>
                  </a:cubicBezTo>
                  <a:lnTo>
                    <a:pt x="49059" y="455566"/>
                  </a:lnTo>
                  <a:close/>
                  <a:moveTo>
                    <a:pt x="66720" y="459387"/>
                  </a:moveTo>
                  <a:cubicBezTo>
                    <a:pt x="62779" y="459387"/>
                    <a:pt x="56688" y="458540"/>
                    <a:pt x="49848" y="454556"/>
                  </a:cubicBezTo>
                  <a:lnTo>
                    <a:pt x="49842" y="454556"/>
                  </a:lnTo>
                  <a:lnTo>
                    <a:pt x="49578" y="454398"/>
                  </a:lnTo>
                  <a:cubicBezTo>
                    <a:pt x="49508" y="454357"/>
                    <a:pt x="49439" y="454315"/>
                    <a:pt x="49370" y="454273"/>
                  </a:cubicBezTo>
                  <a:lnTo>
                    <a:pt x="48641" y="453824"/>
                  </a:lnTo>
                  <a:cubicBezTo>
                    <a:pt x="40929" y="448971"/>
                    <a:pt x="34019" y="441096"/>
                    <a:pt x="28091" y="430404"/>
                  </a:cubicBezTo>
                  <a:cubicBezTo>
                    <a:pt x="22825" y="420905"/>
                    <a:pt x="18309" y="409100"/>
                    <a:pt x="14671" y="395318"/>
                  </a:cubicBezTo>
                  <a:cubicBezTo>
                    <a:pt x="5548" y="360734"/>
                    <a:pt x="3159" y="322518"/>
                    <a:pt x="7759" y="284802"/>
                  </a:cubicBezTo>
                  <a:cubicBezTo>
                    <a:pt x="12349" y="247170"/>
                    <a:pt x="23580" y="212582"/>
                    <a:pt x="40236" y="184775"/>
                  </a:cubicBezTo>
                  <a:lnTo>
                    <a:pt x="43335" y="179603"/>
                  </a:lnTo>
                  <a:lnTo>
                    <a:pt x="43944" y="185601"/>
                  </a:lnTo>
                  <a:cubicBezTo>
                    <a:pt x="46079" y="206622"/>
                    <a:pt x="53356" y="259685"/>
                    <a:pt x="74774" y="298323"/>
                  </a:cubicBezTo>
                  <a:lnTo>
                    <a:pt x="77154" y="302562"/>
                  </a:lnTo>
                  <a:cubicBezTo>
                    <a:pt x="108664" y="359413"/>
                    <a:pt x="107319" y="408829"/>
                    <a:pt x="72930" y="458091"/>
                  </a:cubicBezTo>
                  <a:lnTo>
                    <a:pt x="72478" y="458738"/>
                  </a:lnTo>
                  <a:lnTo>
                    <a:pt x="71706" y="458902"/>
                  </a:lnTo>
                  <a:cubicBezTo>
                    <a:pt x="70664" y="459123"/>
                    <a:pt x="68954" y="459387"/>
                    <a:pt x="66720" y="459387"/>
                  </a:cubicBezTo>
                  <a:close/>
                  <a:moveTo>
                    <a:pt x="52151" y="451264"/>
                  </a:moveTo>
                  <a:cubicBezTo>
                    <a:pt x="58102" y="454658"/>
                    <a:pt x="63330" y="455385"/>
                    <a:pt x="66720" y="455385"/>
                  </a:cubicBezTo>
                  <a:cubicBezTo>
                    <a:pt x="68127" y="455385"/>
                    <a:pt x="69270" y="455264"/>
                    <a:pt x="70115" y="455128"/>
                  </a:cubicBezTo>
                  <a:cubicBezTo>
                    <a:pt x="103078" y="407482"/>
                    <a:pt x="104196" y="359604"/>
                    <a:pt x="73660" y="304510"/>
                  </a:cubicBezTo>
                  <a:lnTo>
                    <a:pt x="71281" y="300271"/>
                  </a:lnTo>
                  <a:cubicBezTo>
                    <a:pt x="51346" y="264309"/>
                    <a:pt x="43478" y="216279"/>
                    <a:pt x="40631" y="192089"/>
                  </a:cubicBezTo>
                  <a:cubicBezTo>
                    <a:pt x="9413" y="248051"/>
                    <a:pt x="696" y="326635"/>
                    <a:pt x="18541" y="394296"/>
                  </a:cubicBezTo>
                  <a:cubicBezTo>
                    <a:pt x="22096" y="407758"/>
                    <a:pt x="26486" y="419253"/>
                    <a:pt x="31592" y="428462"/>
                  </a:cubicBezTo>
                  <a:cubicBezTo>
                    <a:pt x="37238" y="438647"/>
                    <a:pt x="43752" y="446075"/>
                    <a:pt x="50959" y="450553"/>
                  </a:cubicBezTo>
                  <a:lnTo>
                    <a:pt x="51983" y="450553"/>
                  </a:lnTo>
                  <a:lnTo>
                    <a:pt x="52151" y="451264"/>
                  </a:lnTo>
                  <a:close/>
                </a:path>
              </a:pathLst>
            </a:custGeom>
            <a:grpFill/>
            <a:ln w="995" cap="flat">
              <a:solidFill>
                <a:schemeClr val="bg1"/>
              </a:solidFill>
              <a:prstDash val="solid"/>
              <a:miter/>
            </a:ln>
          </p:spPr>
          <p:txBody>
            <a:bodyPr/>
            <a:lstStyle/>
            <a:p>
              <a:endParaRPr lang="zh-CN" altLang="en-US"/>
            </a:p>
          </p:txBody>
        </p:sp>
        <p:sp>
          <p:nvSpPr>
            <p:cNvPr id="40" name="任意多边形: 形状 14">
              <a:extLst>
                <a:ext uri="{FF2B5EF4-FFF2-40B4-BE49-F238E27FC236}">
                  <a16:creationId xmlns:a16="http://schemas.microsoft.com/office/drawing/2014/main" xmlns="" id="{50DB45EF-F1FA-2045-A6C9-2112E2F1FE12}"/>
                </a:ext>
              </a:extLst>
            </p:cNvPr>
            <p:cNvSpPr/>
            <p:nvPr/>
          </p:nvSpPr>
          <p:spPr>
            <a:xfrm>
              <a:off x="-1321743" y="3022866"/>
              <a:ext cx="532264" cy="761378"/>
            </a:xfrm>
            <a:custGeom>
              <a:avLst/>
              <a:gdLst/>
              <a:ahLst/>
              <a:cxnLst/>
              <a:rect l="0" t="0" r="0" b="0"/>
              <a:pathLst>
                <a:path w="532263" h="761377">
                  <a:moveTo>
                    <a:pt x="115969" y="761602"/>
                  </a:moveTo>
                  <a:lnTo>
                    <a:pt x="113096" y="761305"/>
                  </a:lnTo>
                  <a:cubicBezTo>
                    <a:pt x="112600" y="761254"/>
                    <a:pt x="100783" y="759946"/>
                    <a:pt x="83434" y="749627"/>
                  </a:cubicBezTo>
                  <a:lnTo>
                    <a:pt x="83432" y="749627"/>
                  </a:lnTo>
                  <a:lnTo>
                    <a:pt x="82956" y="749341"/>
                  </a:lnTo>
                  <a:cubicBezTo>
                    <a:pt x="61466" y="736429"/>
                    <a:pt x="41483" y="715968"/>
                    <a:pt x="23563" y="688530"/>
                  </a:cubicBezTo>
                  <a:cubicBezTo>
                    <a:pt x="22116" y="686335"/>
                    <a:pt x="20756" y="684084"/>
                    <a:pt x="19483" y="681783"/>
                  </a:cubicBezTo>
                  <a:cubicBezTo>
                    <a:pt x="3412" y="652789"/>
                    <a:pt x="-2722" y="610690"/>
                    <a:pt x="1251" y="556657"/>
                  </a:cubicBezTo>
                  <a:cubicBezTo>
                    <a:pt x="4198" y="516566"/>
                    <a:pt x="11886" y="484665"/>
                    <a:pt x="11964" y="484348"/>
                  </a:cubicBezTo>
                  <a:lnTo>
                    <a:pt x="15731" y="468832"/>
                  </a:lnTo>
                  <a:lnTo>
                    <a:pt x="20862" y="483952"/>
                  </a:lnTo>
                  <a:cubicBezTo>
                    <a:pt x="26292" y="499956"/>
                    <a:pt x="32414" y="514020"/>
                    <a:pt x="39578" y="526945"/>
                  </a:cubicBezTo>
                  <a:cubicBezTo>
                    <a:pt x="51342" y="548168"/>
                    <a:pt x="64344" y="563718"/>
                    <a:pt x="79400" y="581722"/>
                  </a:cubicBezTo>
                  <a:cubicBezTo>
                    <a:pt x="91441" y="596122"/>
                    <a:pt x="103881" y="611000"/>
                    <a:pt x="117455" y="630832"/>
                  </a:cubicBezTo>
                  <a:cubicBezTo>
                    <a:pt x="119422" y="633703"/>
                    <a:pt x="121253" y="636663"/>
                    <a:pt x="122943" y="639704"/>
                  </a:cubicBezTo>
                  <a:cubicBezTo>
                    <a:pt x="139810" y="670130"/>
                    <a:pt x="137426" y="701006"/>
                    <a:pt x="132454" y="721552"/>
                  </a:cubicBezTo>
                  <a:cubicBezTo>
                    <a:pt x="127126" y="743583"/>
                    <a:pt x="117897" y="758527"/>
                    <a:pt x="117507" y="759153"/>
                  </a:cubicBezTo>
                  <a:lnTo>
                    <a:pt x="115969" y="761602"/>
                  </a:lnTo>
                  <a:close/>
                  <a:moveTo>
                    <a:pt x="85097" y="745958"/>
                  </a:moveTo>
                  <a:cubicBezTo>
                    <a:pt x="101905" y="756040"/>
                    <a:pt x="113040" y="757277"/>
                    <a:pt x="113507" y="757324"/>
                  </a:cubicBezTo>
                  <a:lnTo>
                    <a:pt x="113903" y="757365"/>
                  </a:lnTo>
                  <a:lnTo>
                    <a:pt x="114114" y="757028"/>
                  </a:lnTo>
                  <a:cubicBezTo>
                    <a:pt x="114488" y="756428"/>
                    <a:pt x="123388" y="742017"/>
                    <a:pt x="128565" y="720609"/>
                  </a:cubicBezTo>
                  <a:cubicBezTo>
                    <a:pt x="133369" y="700755"/>
                    <a:pt x="135685" y="670939"/>
                    <a:pt x="119445" y="641644"/>
                  </a:cubicBezTo>
                  <a:cubicBezTo>
                    <a:pt x="117815" y="638712"/>
                    <a:pt x="116049" y="635858"/>
                    <a:pt x="114153" y="633091"/>
                  </a:cubicBezTo>
                  <a:cubicBezTo>
                    <a:pt x="100687" y="613417"/>
                    <a:pt x="88310" y="598613"/>
                    <a:pt x="76340" y="584298"/>
                  </a:cubicBezTo>
                  <a:cubicBezTo>
                    <a:pt x="61144" y="566124"/>
                    <a:pt x="48027" y="550439"/>
                    <a:pt x="36078" y="528882"/>
                  </a:cubicBezTo>
                  <a:cubicBezTo>
                    <a:pt x="28798" y="515745"/>
                    <a:pt x="22581" y="501469"/>
                    <a:pt x="17072" y="485235"/>
                  </a:cubicBezTo>
                  <a:lnTo>
                    <a:pt x="16370" y="483164"/>
                  </a:lnTo>
                  <a:lnTo>
                    <a:pt x="15853" y="485290"/>
                  </a:lnTo>
                  <a:cubicBezTo>
                    <a:pt x="15776" y="485606"/>
                    <a:pt x="8162" y="517233"/>
                    <a:pt x="5243" y="556949"/>
                  </a:cubicBezTo>
                  <a:cubicBezTo>
                    <a:pt x="1328" y="610193"/>
                    <a:pt x="7297" y="651539"/>
                    <a:pt x="22984" y="679842"/>
                  </a:cubicBezTo>
                  <a:cubicBezTo>
                    <a:pt x="24207" y="682055"/>
                    <a:pt x="25517" y="684219"/>
                    <a:pt x="26909" y="686331"/>
                  </a:cubicBezTo>
                  <a:cubicBezTo>
                    <a:pt x="44368" y="713066"/>
                    <a:pt x="63755" y="733008"/>
                    <a:pt x="84544" y="745624"/>
                  </a:cubicBezTo>
                  <a:lnTo>
                    <a:pt x="84639" y="745624"/>
                  </a:lnTo>
                  <a:lnTo>
                    <a:pt x="85097" y="745958"/>
                  </a:lnTo>
                  <a:close/>
                  <a:moveTo>
                    <a:pt x="113245" y="756042"/>
                  </a:moveTo>
                  <a:lnTo>
                    <a:pt x="111820" y="755756"/>
                  </a:lnTo>
                  <a:cubicBezTo>
                    <a:pt x="108232" y="755037"/>
                    <a:pt x="98500" y="752531"/>
                    <a:pt x="85671" y="744823"/>
                  </a:cubicBezTo>
                  <a:cubicBezTo>
                    <a:pt x="65160" y="732497"/>
                    <a:pt x="45207" y="712029"/>
                    <a:pt x="27969" y="685634"/>
                  </a:cubicBezTo>
                  <a:cubicBezTo>
                    <a:pt x="26596" y="683549"/>
                    <a:pt x="25303" y="681412"/>
                    <a:pt x="24094" y="679227"/>
                  </a:cubicBezTo>
                  <a:cubicBezTo>
                    <a:pt x="-7302" y="622587"/>
                    <a:pt x="9295" y="523647"/>
                    <a:pt x="15131" y="494673"/>
                  </a:cubicBezTo>
                  <a:lnTo>
                    <a:pt x="16519" y="487779"/>
                  </a:lnTo>
                  <a:lnTo>
                    <a:pt x="18968" y="494370"/>
                  </a:lnTo>
                  <a:cubicBezTo>
                    <a:pt x="23721" y="507161"/>
                    <a:pt x="28955" y="518652"/>
                    <a:pt x="34968" y="529498"/>
                  </a:cubicBezTo>
                  <a:cubicBezTo>
                    <a:pt x="46973" y="551157"/>
                    <a:pt x="60755" y="567640"/>
                    <a:pt x="75348" y="585091"/>
                  </a:cubicBezTo>
                  <a:cubicBezTo>
                    <a:pt x="87313" y="599401"/>
                    <a:pt x="99673" y="614181"/>
                    <a:pt x="113105" y="633808"/>
                  </a:cubicBezTo>
                  <a:cubicBezTo>
                    <a:pt x="114978" y="636542"/>
                    <a:pt x="116723" y="639361"/>
                    <a:pt x="118335" y="642258"/>
                  </a:cubicBezTo>
                  <a:cubicBezTo>
                    <a:pt x="146155" y="692445"/>
                    <a:pt x="119570" y="744789"/>
                    <a:pt x="113958" y="754774"/>
                  </a:cubicBezTo>
                  <a:lnTo>
                    <a:pt x="113245" y="756042"/>
                  </a:lnTo>
                  <a:close/>
                  <a:moveTo>
                    <a:pt x="17733" y="502305"/>
                  </a:moveTo>
                  <a:cubicBezTo>
                    <a:pt x="11253" y="537325"/>
                    <a:pt x="-1029" y="625648"/>
                    <a:pt x="27595" y="677287"/>
                  </a:cubicBezTo>
                  <a:cubicBezTo>
                    <a:pt x="28755" y="679385"/>
                    <a:pt x="29995" y="681436"/>
                    <a:pt x="31314" y="683437"/>
                  </a:cubicBezTo>
                  <a:cubicBezTo>
                    <a:pt x="48229" y="709339"/>
                    <a:pt x="67736" y="729376"/>
                    <a:pt x="87732" y="741393"/>
                  </a:cubicBezTo>
                  <a:cubicBezTo>
                    <a:pt x="98584" y="747913"/>
                    <a:pt x="107024" y="750529"/>
                    <a:pt x="111182" y="751519"/>
                  </a:cubicBezTo>
                  <a:cubicBezTo>
                    <a:pt x="117801" y="739260"/>
                    <a:pt x="140591" y="690667"/>
                    <a:pt x="114835" y="644202"/>
                  </a:cubicBezTo>
                  <a:cubicBezTo>
                    <a:pt x="113286" y="641414"/>
                    <a:pt x="111607" y="638701"/>
                    <a:pt x="109804" y="636071"/>
                  </a:cubicBezTo>
                  <a:cubicBezTo>
                    <a:pt x="96478" y="616601"/>
                    <a:pt x="84182" y="601896"/>
                    <a:pt x="72290" y="587675"/>
                  </a:cubicBezTo>
                  <a:cubicBezTo>
                    <a:pt x="57558" y="570057"/>
                    <a:pt x="43656" y="553432"/>
                    <a:pt x="31466" y="531439"/>
                  </a:cubicBezTo>
                  <a:cubicBezTo>
                    <a:pt x="26399" y="522297"/>
                    <a:pt x="21879" y="512713"/>
                    <a:pt x="17733" y="502305"/>
                  </a:cubicBezTo>
                  <a:close/>
                  <a:moveTo>
                    <a:pt x="219447" y="233152"/>
                  </a:moveTo>
                  <a:cubicBezTo>
                    <a:pt x="218052" y="233152"/>
                    <a:pt x="216663" y="232849"/>
                    <a:pt x="215319" y="232251"/>
                  </a:cubicBezTo>
                  <a:lnTo>
                    <a:pt x="214643" y="231897"/>
                  </a:lnTo>
                  <a:cubicBezTo>
                    <a:pt x="212913" y="230852"/>
                    <a:pt x="211803" y="229015"/>
                    <a:pt x="211598" y="226856"/>
                  </a:cubicBezTo>
                  <a:cubicBezTo>
                    <a:pt x="210829" y="218755"/>
                    <a:pt x="227822" y="187420"/>
                    <a:pt x="245007" y="160655"/>
                  </a:cubicBezTo>
                  <a:cubicBezTo>
                    <a:pt x="259370" y="138282"/>
                    <a:pt x="288385" y="96328"/>
                    <a:pt x="321331" y="66714"/>
                  </a:cubicBezTo>
                  <a:lnTo>
                    <a:pt x="361672" y="30454"/>
                  </a:lnTo>
                  <a:lnTo>
                    <a:pt x="329648" y="74235"/>
                  </a:lnTo>
                  <a:cubicBezTo>
                    <a:pt x="326705" y="78266"/>
                    <a:pt x="257282" y="173523"/>
                    <a:pt x="233038" y="221794"/>
                  </a:cubicBezTo>
                  <a:cubicBezTo>
                    <a:pt x="232110" y="223826"/>
                    <a:pt x="227413" y="233152"/>
                    <a:pt x="219447" y="233152"/>
                  </a:cubicBezTo>
                  <a:close/>
                  <a:moveTo>
                    <a:pt x="217834" y="226799"/>
                  </a:moveTo>
                  <a:cubicBezTo>
                    <a:pt x="218387" y="227034"/>
                    <a:pt x="218915" y="227149"/>
                    <a:pt x="219447" y="227149"/>
                  </a:cubicBezTo>
                  <a:cubicBezTo>
                    <a:pt x="222453" y="227149"/>
                    <a:pt x="225821" y="223182"/>
                    <a:pt x="227595" y="219263"/>
                  </a:cubicBezTo>
                  <a:lnTo>
                    <a:pt x="227647" y="219154"/>
                  </a:lnTo>
                  <a:cubicBezTo>
                    <a:pt x="250021" y="174576"/>
                    <a:pt x="310375" y="90590"/>
                    <a:pt x="322687" y="73602"/>
                  </a:cubicBezTo>
                  <a:cubicBezTo>
                    <a:pt x="291362" y="102579"/>
                    <a:pt x="263869" y="142387"/>
                    <a:pt x="250057" y="163900"/>
                  </a:cubicBezTo>
                  <a:cubicBezTo>
                    <a:pt x="228514" y="197457"/>
                    <a:pt x="217175" y="222091"/>
                    <a:pt x="217574" y="226290"/>
                  </a:cubicBezTo>
                  <a:cubicBezTo>
                    <a:pt x="217595" y="226507"/>
                    <a:pt x="217649" y="226670"/>
                    <a:pt x="217722" y="226741"/>
                  </a:cubicBezTo>
                  <a:lnTo>
                    <a:pt x="217834" y="226799"/>
                  </a:lnTo>
                  <a:close/>
                  <a:moveTo>
                    <a:pt x="325383" y="330813"/>
                  </a:moveTo>
                  <a:cubicBezTo>
                    <a:pt x="323776" y="330813"/>
                    <a:pt x="322287" y="330408"/>
                    <a:pt x="320958" y="329610"/>
                  </a:cubicBezTo>
                  <a:cubicBezTo>
                    <a:pt x="314121" y="325499"/>
                    <a:pt x="315864" y="313958"/>
                    <a:pt x="318471" y="303212"/>
                  </a:cubicBezTo>
                  <a:cubicBezTo>
                    <a:pt x="322675" y="285298"/>
                    <a:pt x="350089" y="240770"/>
                    <a:pt x="388304" y="189791"/>
                  </a:cubicBezTo>
                  <a:cubicBezTo>
                    <a:pt x="419362" y="148361"/>
                    <a:pt x="461886" y="97722"/>
                    <a:pt x="488089" y="79847"/>
                  </a:cubicBezTo>
                  <a:lnTo>
                    <a:pt x="533159" y="49106"/>
                  </a:lnTo>
                  <a:lnTo>
                    <a:pt x="495327" y="88413"/>
                  </a:lnTo>
                  <a:cubicBezTo>
                    <a:pt x="494433" y="89343"/>
                    <a:pt x="405185" y="182857"/>
                    <a:pt x="341188" y="320643"/>
                  </a:cubicBezTo>
                  <a:lnTo>
                    <a:pt x="340806" y="321454"/>
                  </a:lnTo>
                  <a:lnTo>
                    <a:pt x="340210" y="322099"/>
                  </a:lnTo>
                  <a:cubicBezTo>
                    <a:pt x="337184" y="325359"/>
                    <a:pt x="331243" y="330813"/>
                    <a:pt x="325383" y="330813"/>
                  </a:cubicBezTo>
                  <a:close/>
                  <a:moveTo>
                    <a:pt x="488517" y="86913"/>
                  </a:moveTo>
                  <a:cubicBezTo>
                    <a:pt x="462733" y="106021"/>
                    <a:pt x="422719" y="153891"/>
                    <a:pt x="393107" y="193392"/>
                  </a:cubicBezTo>
                  <a:cubicBezTo>
                    <a:pt x="355351" y="243760"/>
                    <a:pt x="328346" y="287414"/>
                    <a:pt x="324310" y="304605"/>
                  </a:cubicBezTo>
                  <a:cubicBezTo>
                    <a:pt x="320807" y="319047"/>
                    <a:pt x="322236" y="323374"/>
                    <a:pt x="324050" y="324464"/>
                  </a:cubicBezTo>
                  <a:cubicBezTo>
                    <a:pt x="324443" y="324700"/>
                    <a:pt x="324865" y="324810"/>
                    <a:pt x="325383" y="324810"/>
                  </a:cubicBezTo>
                  <a:cubicBezTo>
                    <a:pt x="328408" y="324810"/>
                    <a:pt x="332858" y="321185"/>
                    <a:pt x="335769" y="318061"/>
                  </a:cubicBezTo>
                  <a:cubicBezTo>
                    <a:pt x="394166" y="192358"/>
                    <a:pt x="473538" y="103164"/>
                    <a:pt x="488517" y="86913"/>
                  </a:cubicBezTo>
                  <a:close/>
                  <a:moveTo>
                    <a:pt x="270578" y="325752"/>
                  </a:moveTo>
                  <a:cubicBezTo>
                    <a:pt x="268911" y="325745"/>
                    <a:pt x="267259" y="325429"/>
                    <a:pt x="265707" y="324818"/>
                  </a:cubicBezTo>
                  <a:cubicBezTo>
                    <a:pt x="265492" y="324735"/>
                    <a:pt x="265281" y="324640"/>
                    <a:pt x="265075" y="324536"/>
                  </a:cubicBezTo>
                  <a:lnTo>
                    <a:pt x="265010" y="324519"/>
                  </a:lnTo>
                  <a:lnTo>
                    <a:pt x="264633" y="324291"/>
                  </a:lnTo>
                  <a:cubicBezTo>
                    <a:pt x="262798" y="323186"/>
                    <a:pt x="261564" y="321275"/>
                    <a:pt x="261157" y="318913"/>
                  </a:cubicBezTo>
                  <a:cubicBezTo>
                    <a:pt x="259088" y="306811"/>
                    <a:pt x="281777" y="262051"/>
                    <a:pt x="295487" y="236448"/>
                  </a:cubicBezTo>
                  <a:cubicBezTo>
                    <a:pt x="313143" y="203472"/>
                    <a:pt x="338963" y="159816"/>
                    <a:pt x="358481" y="136187"/>
                  </a:cubicBezTo>
                  <a:cubicBezTo>
                    <a:pt x="401369" y="84261"/>
                    <a:pt x="458966" y="17901"/>
                    <a:pt x="480133" y="1771"/>
                  </a:cubicBezTo>
                  <a:lnTo>
                    <a:pt x="482357" y="78"/>
                  </a:lnTo>
                  <a:lnTo>
                    <a:pt x="489531" y="8213"/>
                  </a:lnTo>
                  <a:lnTo>
                    <a:pt x="487572" y="10207"/>
                  </a:lnTo>
                  <a:cubicBezTo>
                    <a:pt x="486490" y="11308"/>
                    <a:pt x="378406" y="122330"/>
                    <a:pt x="291877" y="305181"/>
                  </a:cubicBezTo>
                  <a:cubicBezTo>
                    <a:pt x="290389" y="308797"/>
                    <a:pt x="282758" y="325752"/>
                    <a:pt x="270578" y="325752"/>
                  </a:cubicBezTo>
                  <a:close/>
                  <a:moveTo>
                    <a:pt x="267703" y="319133"/>
                  </a:moveTo>
                  <a:lnTo>
                    <a:pt x="267732" y="319151"/>
                  </a:lnTo>
                  <a:cubicBezTo>
                    <a:pt x="267779" y="319179"/>
                    <a:pt x="267828" y="319202"/>
                    <a:pt x="267879" y="319223"/>
                  </a:cubicBezTo>
                  <a:cubicBezTo>
                    <a:pt x="268792" y="319576"/>
                    <a:pt x="269677" y="319749"/>
                    <a:pt x="270577" y="319749"/>
                  </a:cubicBezTo>
                  <a:cubicBezTo>
                    <a:pt x="277584" y="319749"/>
                    <a:pt x="283958" y="308684"/>
                    <a:pt x="286350" y="302834"/>
                  </a:cubicBezTo>
                  <a:lnTo>
                    <a:pt x="286415" y="302685"/>
                  </a:lnTo>
                  <a:cubicBezTo>
                    <a:pt x="363868" y="138991"/>
                    <a:pt x="458660" y="32418"/>
                    <a:pt x="479239" y="10281"/>
                  </a:cubicBezTo>
                  <a:cubicBezTo>
                    <a:pt x="455579" y="30945"/>
                    <a:pt x="403000" y="91715"/>
                    <a:pt x="363110" y="140011"/>
                  </a:cubicBezTo>
                  <a:cubicBezTo>
                    <a:pt x="343873" y="163299"/>
                    <a:pt x="318299" y="206562"/>
                    <a:pt x="300780" y="239282"/>
                  </a:cubicBezTo>
                  <a:cubicBezTo>
                    <a:pt x="279071" y="279825"/>
                    <a:pt x="265840" y="310684"/>
                    <a:pt x="267075" y="317899"/>
                  </a:cubicBezTo>
                  <a:cubicBezTo>
                    <a:pt x="267147" y="318323"/>
                    <a:pt x="267315" y="318879"/>
                    <a:pt x="267703" y="319133"/>
                  </a:cubicBezTo>
                  <a:close/>
                  <a:moveTo>
                    <a:pt x="238210" y="291367"/>
                  </a:moveTo>
                  <a:cubicBezTo>
                    <a:pt x="236281" y="291367"/>
                    <a:pt x="234488" y="290878"/>
                    <a:pt x="232883" y="289913"/>
                  </a:cubicBezTo>
                  <a:cubicBezTo>
                    <a:pt x="227710" y="286805"/>
                    <a:pt x="225779" y="279830"/>
                    <a:pt x="226806" y="267964"/>
                  </a:cubicBezTo>
                  <a:cubicBezTo>
                    <a:pt x="229545" y="236232"/>
                    <a:pt x="347958" y="79945"/>
                    <a:pt x="397438" y="23375"/>
                  </a:cubicBezTo>
                  <a:lnTo>
                    <a:pt x="399335" y="21206"/>
                  </a:lnTo>
                  <a:lnTo>
                    <a:pt x="407927" y="28123"/>
                  </a:lnTo>
                  <a:lnTo>
                    <a:pt x="406214" y="30439"/>
                  </a:lnTo>
                  <a:cubicBezTo>
                    <a:pt x="404895" y="32221"/>
                    <a:pt x="274129" y="209480"/>
                    <a:pt x="251785" y="283483"/>
                  </a:cubicBezTo>
                  <a:lnTo>
                    <a:pt x="251332" y="284988"/>
                  </a:lnTo>
                  <a:lnTo>
                    <a:pt x="250161" y="286042"/>
                  </a:lnTo>
                  <a:cubicBezTo>
                    <a:pt x="249173" y="286931"/>
                    <a:pt x="243955" y="291367"/>
                    <a:pt x="238210" y="291367"/>
                  </a:cubicBezTo>
                  <a:close/>
                  <a:moveTo>
                    <a:pt x="396125" y="34067"/>
                  </a:moveTo>
                  <a:cubicBezTo>
                    <a:pt x="336134" y="104125"/>
                    <a:pt x="234982" y="243052"/>
                    <a:pt x="232787" y="268481"/>
                  </a:cubicBezTo>
                  <a:cubicBezTo>
                    <a:pt x="232013" y="277418"/>
                    <a:pt x="233115" y="283049"/>
                    <a:pt x="235973" y="284767"/>
                  </a:cubicBezTo>
                  <a:cubicBezTo>
                    <a:pt x="236642" y="285168"/>
                    <a:pt x="237373" y="285364"/>
                    <a:pt x="238210" y="285364"/>
                  </a:cubicBezTo>
                  <a:cubicBezTo>
                    <a:pt x="241109" y="285364"/>
                    <a:pt x="244474" y="283062"/>
                    <a:pt x="246067" y="281649"/>
                  </a:cubicBezTo>
                  <a:cubicBezTo>
                    <a:pt x="266177" y="215245"/>
                    <a:pt x="371269" y="68277"/>
                    <a:pt x="396125" y="34067"/>
                  </a:cubicBezTo>
                  <a:close/>
                  <a:moveTo>
                    <a:pt x="369102" y="330813"/>
                  </a:moveTo>
                  <a:cubicBezTo>
                    <a:pt x="367707" y="330813"/>
                    <a:pt x="366318" y="330510"/>
                    <a:pt x="364974" y="329912"/>
                  </a:cubicBezTo>
                  <a:lnTo>
                    <a:pt x="364297" y="329559"/>
                  </a:lnTo>
                  <a:cubicBezTo>
                    <a:pt x="362567" y="328513"/>
                    <a:pt x="361457" y="326675"/>
                    <a:pt x="361253" y="324517"/>
                  </a:cubicBezTo>
                  <a:cubicBezTo>
                    <a:pt x="360483" y="316416"/>
                    <a:pt x="377478" y="285082"/>
                    <a:pt x="394661" y="258316"/>
                  </a:cubicBezTo>
                  <a:cubicBezTo>
                    <a:pt x="409024" y="235943"/>
                    <a:pt x="438040" y="193990"/>
                    <a:pt x="470985" y="164376"/>
                  </a:cubicBezTo>
                  <a:lnTo>
                    <a:pt x="511326" y="128116"/>
                  </a:lnTo>
                  <a:lnTo>
                    <a:pt x="479302" y="171897"/>
                  </a:lnTo>
                  <a:cubicBezTo>
                    <a:pt x="476360" y="175928"/>
                    <a:pt x="406936" y="271185"/>
                    <a:pt x="382692" y="319456"/>
                  </a:cubicBezTo>
                  <a:cubicBezTo>
                    <a:pt x="381765" y="321489"/>
                    <a:pt x="377067" y="330813"/>
                    <a:pt x="369102" y="330813"/>
                  </a:cubicBezTo>
                  <a:close/>
                  <a:moveTo>
                    <a:pt x="367489" y="324460"/>
                  </a:moveTo>
                  <a:cubicBezTo>
                    <a:pt x="368041" y="324696"/>
                    <a:pt x="368569" y="324810"/>
                    <a:pt x="369101" y="324810"/>
                  </a:cubicBezTo>
                  <a:cubicBezTo>
                    <a:pt x="372108" y="324810"/>
                    <a:pt x="375476" y="320843"/>
                    <a:pt x="377249" y="316925"/>
                  </a:cubicBezTo>
                  <a:lnTo>
                    <a:pt x="377302" y="316815"/>
                  </a:lnTo>
                  <a:cubicBezTo>
                    <a:pt x="399676" y="272237"/>
                    <a:pt x="460029" y="188252"/>
                    <a:pt x="472342" y="171263"/>
                  </a:cubicBezTo>
                  <a:cubicBezTo>
                    <a:pt x="441016" y="200241"/>
                    <a:pt x="413523" y="240048"/>
                    <a:pt x="399712" y="261561"/>
                  </a:cubicBezTo>
                  <a:cubicBezTo>
                    <a:pt x="378168" y="295118"/>
                    <a:pt x="366830" y="319752"/>
                    <a:pt x="367227" y="323952"/>
                  </a:cubicBezTo>
                  <a:cubicBezTo>
                    <a:pt x="367248" y="324168"/>
                    <a:pt x="367303" y="324331"/>
                    <a:pt x="367375" y="324402"/>
                  </a:cubicBezTo>
                  <a:lnTo>
                    <a:pt x="367489" y="324460"/>
                  </a:lnTo>
                  <a:close/>
                </a:path>
              </a:pathLst>
            </a:custGeom>
            <a:grpFill/>
            <a:ln w="995" cap="flat">
              <a:solidFill>
                <a:schemeClr val="bg1"/>
              </a:solidFill>
              <a:prstDash val="solid"/>
              <a:miter/>
            </a:ln>
          </p:spPr>
          <p:txBody>
            <a:bodyPr/>
            <a:lstStyle/>
            <a:p>
              <a:endParaRPr lang="zh-CN" altLang="en-US"/>
            </a:p>
          </p:txBody>
        </p:sp>
      </p:grpSp>
      <p:sp>
        <p:nvSpPr>
          <p:cNvPr id="41" name="矩形 40">
            <a:extLst>
              <a:ext uri="{FF2B5EF4-FFF2-40B4-BE49-F238E27FC236}">
                <a16:creationId xmlns:a16="http://schemas.microsoft.com/office/drawing/2014/main" xmlns="" id="{4FF24D32-C246-6B4F-BB07-595271647C74}"/>
              </a:ext>
            </a:extLst>
          </p:cNvPr>
          <p:cNvSpPr/>
          <p:nvPr/>
        </p:nvSpPr>
        <p:spPr>
          <a:xfrm>
            <a:off x="2925267" y="3028842"/>
            <a:ext cx="2646878" cy="1077218"/>
          </a:xfrm>
          <a:prstGeom prst="rect">
            <a:avLst/>
          </a:prstGeom>
        </p:spPr>
        <p:txBody>
          <a:bodyPr wrap="none">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粮食生产能力达到</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sz="4000" b="1" dirty="0">
                <a:solidFill>
                  <a:srgbClr val="C00000"/>
                </a:solidFill>
                <a:latin typeface="微软雅黑" panose="020B0503020204020204" pitchFamily="34" charset="-122"/>
                <a:ea typeface="微软雅黑" panose="020B0503020204020204" pitchFamily="34" charset="-122"/>
              </a:rPr>
              <a:t>1.2</a:t>
            </a:r>
            <a:r>
              <a:rPr lang="zh-CN" altLang="en-US" sz="2800" b="1" dirty="0">
                <a:solidFill>
                  <a:srgbClr val="C00000"/>
                </a:solidFill>
                <a:latin typeface="微软雅黑" panose="020B0503020204020204" pitchFamily="34" charset="-122"/>
                <a:ea typeface="微软雅黑" panose="020B0503020204020204" pitchFamily="34" charset="-122"/>
              </a:rPr>
              <a:t>万亿斤</a:t>
            </a:r>
            <a:endParaRPr lang="zh-CN" altLang="en-US" sz="4000" b="1" dirty="0">
              <a:solidFill>
                <a:srgbClr val="C00000"/>
              </a:solidFill>
            </a:endParaRPr>
          </a:p>
        </p:txBody>
      </p:sp>
      <p:sp>
        <p:nvSpPr>
          <p:cNvPr id="42" name="矩形 41">
            <a:extLst>
              <a:ext uri="{FF2B5EF4-FFF2-40B4-BE49-F238E27FC236}">
                <a16:creationId xmlns:a16="http://schemas.microsoft.com/office/drawing/2014/main" xmlns="" id="{1420A423-831F-1E42-8518-467847A8DC96}"/>
              </a:ext>
            </a:extLst>
          </p:cNvPr>
          <p:cNvSpPr/>
          <p:nvPr/>
        </p:nvSpPr>
        <p:spPr>
          <a:xfrm>
            <a:off x="6957715" y="2092738"/>
            <a:ext cx="1723549" cy="461665"/>
          </a:xfrm>
          <a:prstGeom prst="rect">
            <a:avLst/>
          </a:prstGeom>
        </p:spPr>
        <p:txBody>
          <a:bodyPr wrap="none">
            <a:spAutoFit/>
          </a:bodyPr>
          <a:lstStyle/>
          <a:p>
            <a:r>
              <a:rPr lang="zh-CN" altLang="en-US" sz="2400" b="1" dirty="0">
                <a:solidFill>
                  <a:schemeClr val="tx1">
                    <a:lumMod val="85000"/>
                    <a:lumOff val="15000"/>
                  </a:schemeClr>
                </a:solidFill>
                <a:latin typeface="微软雅黑" pitchFamily="34" charset="-122"/>
                <a:ea typeface="微软雅黑" pitchFamily="34" charset="-122"/>
              </a:rPr>
              <a:t>城镇化率：</a:t>
            </a:r>
          </a:p>
        </p:txBody>
      </p:sp>
      <p:grpSp>
        <p:nvGrpSpPr>
          <p:cNvPr id="43" name="组合 42">
            <a:extLst>
              <a:ext uri="{FF2B5EF4-FFF2-40B4-BE49-F238E27FC236}">
                <a16:creationId xmlns:a16="http://schemas.microsoft.com/office/drawing/2014/main" xmlns="" id="{7BA45B6D-3E42-504B-9218-F23D6DD7E69E}"/>
              </a:ext>
            </a:extLst>
          </p:cNvPr>
          <p:cNvGrpSpPr/>
          <p:nvPr/>
        </p:nvGrpSpPr>
        <p:grpSpPr>
          <a:xfrm>
            <a:off x="10054058" y="2524786"/>
            <a:ext cx="1584177" cy="1872208"/>
            <a:chOff x="6237635" y="2492896"/>
            <a:chExt cx="1584177" cy="1872208"/>
          </a:xfrm>
        </p:grpSpPr>
        <p:grpSp>
          <p:nvGrpSpPr>
            <p:cNvPr id="44" name="组合 43">
              <a:extLst>
                <a:ext uri="{FF2B5EF4-FFF2-40B4-BE49-F238E27FC236}">
                  <a16:creationId xmlns:a16="http://schemas.microsoft.com/office/drawing/2014/main" xmlns="" id="{FF090397-928E-9748-BC71-84278BCDFD4D}"/>
                </a:ext>
              </a:extLst>
            </p:cNvPr>
            <p:cNvGrpSpPr/>
            <p:nvPr/>
          </p:nvGrpSpPr>
          <p:grpSpPr>
            <a:xfrm flipH="1">
              <a:off x="6237635" y="2492896"/>
              <a:ext cx="1584177" cy="1872208"/>
              <a:chOff x="1125067" y="2276872"/>
              <a:chExt cx="1440161" cy="1872208"/>
            </a:xfrm>
          </p:grpSpPr>
          <p:sp>
            <p:nvSpPr>
              <p:cNvPr id="46" name="梯形 45">
                <a:extLst>
                  <a:ext uri="{FF2B5EF4-FFF2-40B4-BE49-F238E27FC236}">
                    <a16:creationId xmlns:a16="http://schemas.microsoft.com/office/drawing/2014/main" xmlns="" id="{E713D425-19F2-C54C-A1B1-76AAC1951D13}"/>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84">
                <a:extLst>
                  <a:ext uri="{FF2B5EF4-FFF2-40B4-BE49-F238E27FC236}">
                    <a16:creationId xmlns:a16="http://schemas.microsoft.com/office/drawing/2014/main" xmlns="" id="{D5DE5AE1-C824-3A48-A0B0-7EAE1C06BA20}"/>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形 44">
              <a:extLst>
                <a:ext uri="{FF2B5EF4-FFF2-40B4-BE49-F238E27FC236}">
                  <a16:creationId xmlns:a16="http://schemas.microsoft.com/office/drawing/2014/main" xmlns="" id="{EF2F8B3E-9C3E-C24B-8C5D-DF437045D059}"/>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6669683" y="2996952"/>
              <a:ext cx="736476" cy="736476"/>
            </a:xfrm>
            <a:prstGeom prst="rect">
              <a:avLst/>
            </a:prstGeom>
            <a:gradFill flip="none" rotWithShape="1">
              <a:gsLst>
                <a:gs pos="78000">
                  <a:srgbClr val="261715"/>
                </a:gs>
                <a:gs pos="33000">
                  <a:srgbClr val="2E2825"/>
                </a:gs>
                <a:gs pos="0">
                  <a:srgbClr val="3E3531"/>
                </a:gs>
              </a:gsLst>
              <a:lin ang="16200000" scaled="1"/>
              <a:tileRect/>
            </a:gradFill>
            <a:ln>
              <a:noFill/>
            </a:ln>
          </p:spPr>
        </p:pic>
      </p:grpSp>
      <p:cxnSp>
        <p:nvCxnSpPr>
          <p:cNvPr id="48" name="直接连接符 28">
            <a:extLst>
              <a:ext uri="{FF2B5EF4-FFF2-40B4-BE49-F238E27FC236}">
                <a16:creationId xmlns:a16="http://schemas.microsoft.com/office/drawing/2014/main" xmlns="" id="{BB08B701-F7C7-7043-89F6-8AB8F4517443}"/>
              </a:ext>
            </a:extLst>
          </p:cNvPr>
          <p:cNvCxnSpPr>
            <a:cxnSpLocks/>
          </p:cNvCxnSpPr>
          <p:nvPr/>
        </p:nvCxnSpPr>
        <p:spPr>
          <a:xfrm>
            <a:off x="6165627" y="1948722"/>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8714618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0-#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0-#ppt_w/2"/>
                                          </p:val>
                                        </p:tav>
                                        <p:tav tm="100000">
                                          <p:val>
                                            <p:strVal val="#ppt_x"/>
                                          </p:val>
                                        </p:tav>
                                      </p:tavLst>
                                    </p:anim>
                                    <p:anim calcmode="lin" valueType="num">
                                      <p:cBhvr additive="base">
                                        <p:cTn id="46" dur="500" fill="hold"/>
                                        <p:tgtEl>
                                          <p:spTgt spid="42"/>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0-#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0-#ppt_w/2"/>
                                          </p:val>
                                        </p:tav>
                                        <p:tav tm="100000">
                                          <p:val>
                                            <p:strVal val="#ppt_x"/>
                                          </p:val>
                                        </p:tav>
                                      </p:tavLst>
                                    </p:anim>
                                    <p:anim calcmode="lin" valueType="num">
                                      <p:cBhvr additive="base">
                                        <p:cTn id="54" dur="5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0-#ppt_w/2"/>
                                          </p:val>
                                        </p:tav>
                                        <p:tav tm="100000">
                                          <p:val>
                                            <p:strVal val="#ppt_x"/>
                                          </p:val>
                                        </p:tav>
                                      </p:tavLst>
                                    </p:anim>
                                    <p:anim calcmode="lin" valueType="num">
                                      <p:cBhvr additive="base">
                                        <p:cTn id="5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p:bldP spid="34" grpId="0"/>
      <p:bldP spid="35" grpId="0"/>
      <p:bldP spid="36"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5" name="矩形 4">
            <a:extLst>
              <a:ext uri="{FF2B5EF4-FFF2-40B4-BE49-F238E27FC236}">
                <a16:creationId xmlns:a16="http://schemas.microsoft.com/office/drawing/2014/main" xmlns="" id="{1A3C7061-F85F-624E-84DB-7C5D27087BDA}"/>
              </a:ext>
            </a:extLst>
          </p:cNvPr>
          <p:cNvSpPr/>
          <p:nvPr/>
        </p:nvSpPr>
        <p:spPr>
          <a:xfrm>
            <a:off x="3096992" y="2872440"/>
            <a:ext cx="2880320" cy="923330"/>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全社会研发投入年均增长</a:t>
            </a:r>
            <a:r>
              <a:rPr lang="en-US" altLang="zh-CN" sz="3600" b="1" dirty="0">
                <a:solidFill>
                  <a:srgbClr val="C00000"/>
                </a:solidFill>
                <a:latin typeface="微软雅黑" panose="020B0503020204020204" pitchFamily="34" charset="-122"/>
                <a:ea typeface="微软雅黑" panose="020B0503020204020204" pitchFamily="34" charset="-122"/>
              </a:rPr>
              <a:t>11</a:t>
            </a:r>
            <a:r>
              <a:rPr lang="en-US" altLang="zh-CN" sz="2400" b="1" dirty="0">
                <a:solidFill>
                  <a:srgbClr val="C00000"/>
                </a:solidFill>
                <a:latin typeface="微软雅黑" panose="020B0503020204020204" pitchFamily="34" charset="-122"/>
                <a:ea typeface="微软雅黑" panose="020B0503020204020204" pitchFamily="34" charset="-122"/>
              </a:rPr>
              <a:t>%</a:t>
            </a:r>
            <a:endParaRPr lang="en-US" altLang="zh-CN" sz="3600" b="1" dirty="0">
              <a:solidFill>
                <a:srgbClr val="C00000"/>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xmlns="" id="{9BE73907-7F02-AC4F-9126-89190F371711}"/>
              </a:ext>
            </a:extLst>
          </p:cNvPr>
          <p:cNvSpPr/>
          <p:nvPr/>
        </p:nvSpPr>
        <p:spPr>
          <a:xfrm>
            <a:off x="3096992" y="3952560"/>
            <a:ext cx="2262158" cy="369332"/>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规模跃居世界</a:t>
            </a:r>
            <a:r>
              <a:rPr lang="zh-CN" altLang="en-US" b="1" dirty="0">
                <a:solidFill>
                  <a:srgbClr val="C00000"/>
                </a:solidFill>
                <a:latin typeface="微软雅黑" panose="020B0503020204020204" pitchFamily="34" charset="-122"/>
                <a:ea typeface="微软雅黑" panose="020B0503020204020204" pitchFamily="34" charset="-122"/>
              </a:rPr>
              <a:t>第二位</a:t>
            </a:r>
            <a:endParaRPr lang="en-US" altLang="zh-CN" b="1" dirty="0">
              <a:solidFill>
                <a:srgbClr val="C00000"/>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xmlns="" id="{3AED4CD1-81BF-BF47-B841-D0C745DEABD7}"/>
              </a:ext>
            </a:extLst>
          </p:cNvPr>
          <p:cNvGrpSpPr/>
          <p:nvPr/>
        </p:nvGrpSpPr>
        <p:grpSpPr>
          <a:xfrm>
            <a:off x="864744" y="2728424"/>
            <a:ext cx="1584177" cy="1872208"/>
            <a:chOff x="837035" y="2492896"/>
            <a:chExt cx="1584177" cy="1872208"/>
          </a:xfrm>
        </p:grpSpPr>
        <p:grpSp>
          <p:nvGrpSpPr>
            <p:cNvPr id="8" name="组合 7">
              <a:extLst>
                <a:ext uri="{FF2B5EF4-FFF2-40B4-BE49-F238E27FC236}">
                  <a16:creationId xmlns:a16="http://schemas.microsoft.com/office/drawing/2014/main" xmlns="" id="{4E1C3607-A28A-A24F-8283-1417F343CCE7}"/>
                </a:ext>
              </a:extLst>
            </p:cNvPr>
            <p:cNvGrpSpPr/>
            <p:nvPr/>
          </p:nvGrpSpPr>
          <p:grpSpPr>
            <a:xfrm>
              <a:off x="837035" y="2492896"/>
              <a:ext cx="1584177" cy="1872208"/>
              <a:chOff x="1125067" y="2276872"/>
              <a:chExt cx="1440161" cy="1872208"/>
            </a:xfrm>
          </p:grpSpPr>
          <p:sp>
            <p:nvSpPr>
              <p:cNvPr id="10" name="梯形 9">
                <a:extLst>
                  <a:ext uri="{FF2B5EF4-FFF2-40B4-BE49-F238E27FC236}">
                    <a16:creationId xmlns:a16="http://schemas.microsoft.com/office/drawing/2014/main" xmlns="" id="{14AA3071-EC1E-F34C-B4D7-5CA1F9803D12}"/>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7">
                <a:extLst>
                  <a:ext uri="{FF2B5EF4-FFF2-40B4-BE49-F238E27FC236}">
                    <a16:creationId xmlns:a16="http://schemas.microsoft.com/office/drawing/2014/main" xmlns="" id="{775F70D6-EE91-6D42-AA94-D804D1DB732F}"/>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形 8">
              <a:extLst>
                <a:ext uri="{FF2B5EF4-FFF2-40B4-BE49-F238E27FC236}">
                  <a16:creationId xmlns:a16="http://schemas.microsoft.com/office/drawing/2014/main" xmlns="" id="{34670917-CD8E-2346-841A-F16B1FB5C79B}"/>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1197075" y="3068960"/>
              <a:ext cx="736476" cy="736476"/>
            </a:xfrm>
            <a:prstGeom prst="rect">
              <a:avLst/>
            </a:prstGeom>
            <a:noFill/>
            <a:ln>
              <a:noFill/>
            </a:ln>
          </p:spPr>
        </p:pic>
      </p:grpSp>
      <p:cxnSp>
        <p:nvCxnSpPr>
          <p:cNvPr id="12" name="直接连接符 45">
            <a:extLst>
              <a:ext uri="{FF2B5EF4-FFF2-40B4-BE49-F238E27FC236}">
                <a16:creationId xmlns:a16="http://schemas.microsoft.com/office/drawing/2014/main" xmlns="" id="{FD15CD1B-46B3-3F4F-9BF2-7CAC1A7EDFA1}"/>
              </a:ext>
            </a:extLst>
          </p:cNvPr>
          <p:cNvCxnSpPr>
            <a:cxnSpLocks/>
          </p:cNvCxnSpPr>
          <p:nvPr/>
        </p:nvCxnSpPr>
        <p:spPr>
          <a:xfrm>
            <a:off x="6049320" y="2152360"/>
            <a:ext cx="0" cy="295232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75F6C26-EBB0-304B-A990-5E381F044B0E}"/>
              </a:ext>
            </a:extLst>
          </p:cNvPr>
          <p:cNvSpPr/>
          <p:nvPr/>
        </p:nvSpPr>
        <p:spPr>
          <a:xfrm>
            <a:off x="6841408" y="2512400"/>
            <a:ext cx="2646878" cy="461665"/>
          </a:xfrm>
          <a:prstGeom prst="rect">
            <a:avLst/>
          </a:prstGeom>
        </p:spPr>
        <p:txBody>
          <a:bodyPr wrap="none">
            <a:spAutoFit/>
          </a:bodyPr>
          <a:lstStyle/>
          <a:p>
            <a:r>
              <a:rPr lang="zh-CN" altLang="en-US" sz="2400" b="1" dirty="0">
                <a:solidFill>
                  <a:schemeClr val="tx1">
                    <a:lumMod val="85000"/>
                    <a:lumOff val="15000"/>
                  </a:schemeClr>
                </a:solidFill>
                <a:latin typeface="微软雅黑" pitchFamily="34" charset="-122"/>
                <a:ea typeface="微软雅黑" pitchFamily="34" charset="-122"/>
              </a:rPr>
              <a:t>科技进步贡献率：</a:t>
            </a:r>
          </a:p>
        </p:txBody>
      </p:sp>
      <p:sp>
        <p:nvSpPr>
          <p:cNvPr id="14" name="箭头: 右 51">
            <a:extLst>
              <a:ext uri="{FF2B5EF4-FFF2-40B4-BE49-F238E27FC236}">
                <a16:creationId xmlns:a16="http://schemas.microsoft.com/office/drawing/2014/main" xmlns="" id="{876E489D-BD5A-4D45-BB89-734DCDA94B1C}"/>
              </a:ext>
            </a:extLst>
          </p:cNvPr>
          <p:cNvSpPr/>
          <p:nvPr/>
        </p:nvSpPr>
        <p:spPr>
          <a:xfrm>
            <a:off x="6985424" y="3592520"/>
            <a:ext cx="936104" cy="792088"/>
          </a:xfrm>
          <a:prstGeom prst="rightArrow">
            <a:avLst>
              <a:gd name="adj1" fmla="val 65677"/>
              <a:gd name="adj2" fmla="val 50000"/>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4753378C-C653-5447-8DAA-6F2816E5F2C6}"/>
              </a:ext>
            </a:extLst>
          </p:cNvPr>
          <p:cNvSpPr/>
          <p:nvPr/>
        </p:nvSpPr>
        <p:spPr>
          <a:xfrm>
            <a:off x="6896828" y="3146617"/>
            <a:ext cx="893193" cy="369332"/>
          </a:xfrm>
          <a:prstGeom prst="rect">
            <a:avLst/>
          </a:prstGeom>
        </p:spPr>
        <p:txBody>
          <a:bodyPr wrap="none">
            <a:spAutoFit/>
          </a:bodyPr>
          <a:lstStyle/>
          <a:p>
            <a:r>
              <a:rPr lang="en-US" altLang="zh-CN" b="1" dirty="0">
                <a:solidFill>
                  <a:srgbClr val="C00000"/>
                </a:solidFill>
                <a:latin typeface="微软雅黑" pitchFamily="34" charset="-122"/>
                <a:ea typeface="微软雅黑" pitchFamily="34" charset="-122"/>
              </a:rPr>
              <a:t>52.2%</a:t>
            </a:r>
          </a:p>
        </p:txBody>
      </p:sp>
      <p:sp>
        <p:nvSpPr>
          <p:cNvPr id="16" name="矩形 15">
            <a:extLst>
              <a:ext uri="{FF2B5EF4-FFF2-40B4-BE49-F238E27FC236}">
                <a16:creationId xmlns:a16="http://schemas.microsoft.com/office/drawing/2014/main" xmlns="" id="{6912397C-17B3-FA4D-8A6D-AFC84BF9BFE6}"/>
              </a:ext>
            </a:extLst>
          </p:cNvPr>
          <p:cNvSpPr/>
          <p:nvPr/>
        </p:nvSpPr>
        <p:spPr>
          <a:xfrm>
            <a:off x="7003107" y="3830030"/>
            <a:ext cx="800219" cy="338554"/>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rPr>
              <a:t>提高到</a:t>
            </a:r>
            <a:endParaRPr lang="zh-CN" altLang="en-US" sz="1600" b="1" dirty="0">
              <a:solidFill>
                <a:schemeClr val="bg1"/>
              </a:solidFill>
            </a:endParaRPr>
          </a:p>
        </p:txBody>
      </p:sp>
      <p:sp>
        <p:nvSpPr>
          <p:cNvPr id="17" name="矩形 16">
            <a:extLst>
              <a:ext uri="{FF2B5EF4-FFF2-40B4-BE49-F238E27FC236}">
                <a16:creationId xmlns:a16="http://schemas.microsoft.com/office/drawing/2014/main" xmlns="" id="{8A408F33-EA4C-4C40-A2CF-78B33A915582}"/>
              </a:ext>
            </a:extLst>
          </p:cNvPr>
          <p:cNvSpPr/>
          <p:nvPr/>
        </p:nvSpPr>
        <p:spPr>
          <a:xfrm>
            <a:off x="6913416" y="4456616"/>
            <a:ext cx="1377300" cy="584775"/>
          </a:xfrm>
          <a:prstGeom prst="rect">
            <a:avLst/>
          </a:prstGeom>
        </p:spPr>
        <p:txBody>
          <a:bodyPr wrap="none">
            <a:spAutoFit/>
          </a:bodyPr>
          <a:lstStyle/>
          <a:p>
            <a:r>
              <a:rPr lang="en-US" altLang="zh-CN" sz="3200" b="1" dirty="0">
                <a:solidFill>
                  <a:srgbClr val="C00000"/>
                </a:solidFill>
                <a:latin typeface="微软雅黑" panose="020B0503020204020204" pitchFamily="34" charset="-122"/>
                <a:ea typeface="微软雅黑" panose="020B0503020204020204" pitchFamily="34" charset="-122"/>
              </a:rPr>
              <a:t>57.5</a:t>
            </a:r>
            <a:r>
              <a:rPr lang="en-US" altLang="zh-CN" sz="2000" b="1" dirty="0">
                <a:solidFill>
                  <a:srgbClr val="C00000"/>
                </a:solidFill>
                <a:latin typeface="微软雅黑" panose="020B0503020204020204" pitchFamily="34" charset="-122"/>
                <a:ea typeface="微软雅黑" panose="020B0503020204020204" pitchFamily="34" charset="-122"/>
              </a:rPr>
              <a:t>% </a:t>
            </a:r>
            <a:endParaRPr lang="zh-CN" altLang="en-US" b="1" dirty="0">
              <a:solidFill>
                <a:srgbClr val="C00000"/>
              </a:solidFill>
            </a:endParaRPr>
          </a:p>
        </p:txBody>
      </p:sp>
      <p:grpSp>
        <p:nvGrpSpPr>
          <p:cNvPr id="18" name="组合 17">
            <a:extLst>
              <a:ext uri="{FF2B5EF4-FFF2-40B4-BE49-F238E27FC236}">
                <a16:creationId xmlns:a16="http://schemas.microsoft.com/office/drawing/2014/main" xmlns="" id="{0C766842-FA1B-0842-8E99-7D8261A054B1}"/>
              </a:ext>
            </a:extLst>
          </p:cNvPr>
          <p:cNvGrpSpPr/>
          <p:nvPr/>
        </p:nvGrpSpPr>
        <p:grpSpPr>
          <a:xfrm>
            <a:off x="10081768" y="2656416"/>
            <a:ext cx="1584177" cy="1872208"/>
            <a:chOff x="9694019" y="2420888"/>
            <a:chExt cx="1584177" cy="1872208"/>
          </a:xfrm>
        </p:grpSpPr>
        <p:grpSp>
          <p:nvGrpSpPr>
            <p:cNvPr id="19" name="组合 18">
              <a:extLst>
                <a:ext uri="{FF2B5EF4-FFF2-40B4-BE49-F238E27FC236}">
                  <a16:creationId xmlns:a16="http://schemas.microsoft.com/office/drawing/2014/main" xmlns="" id="{4F3BE474-6162-974D-B8D6-A6A5F363AAF9}"/>
                </a:ext>
              </a:extLst>
            </p:cNvPr>
            <p:cNvGrpSpPr/>
            <p:nvPr/>
          </p:nvGrpSpPr>
          <p:grpSpPr>
            <a:xfrm flipH="1">
              <a:off x="9694019" y="2420888"/>
              <a:ext cx="1584177" cy="1872208"/>
              <a:chOff x="1125067" y="2276872"/>
              <a:chExt cx="1440161" cy="1872208"/>
            </a:xfrm>
          </p:grpSpPr>
          <p:sp>
            <p:nvSpPr>
              <p:cNvPr id="21" name="梯形 20">
                <a:extLst>
                  <a:ext uri="{FF2B5EF4-FFF2-40B4-BE49-F238E27FC236}">
                    <a16:creationId xmlns:a16="http://schemas.microsoft.com/office/drawing/2014/main" xmlns="" id="{93B380F1-2C94-AB47-90C8-2473F95943F0}"/>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48">
                <a:extLst>
                  <a:ext uri="{FF2B5EF4-FFF2-40B4-BE49-F238E27FC236}">
                    <a16:creationId xmlns:a16="http://schemas.microsoft.com/office/drawing/2014/main" xmlns="" id="{74F6B0F9-88C4-F647-B0FF-89A9D59C3A77}"/>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78000">
                    <a:srgbClr val="261715"/>
                  </a:gs>
                  <a:gs pos="33000">
                    <a:srgbClr val="2E2825"/>
                  </a:gs>
                  <a:gs pos="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形 19">
              <a:extLst>
                <a:ext uri="{FF2B5EF4-FFF2-40B4-BE49-F238E27FC236}">
                  <a16:creationId xmlns:a16="http://schemas.microsoft.com/office/drawing/2014/main" xmlns="" id="{17630164-070D-4A4E-9D29-ED96FAB7CE78}"/>
                </a:ext>
              </a:extLst>
            </p:cNvPr>
            <p:cNvPicPr>
              <a:picLocks noChangeAspect="1"/>
            </p:cNvPicPr>
            <p:nvPr/>
          </p:nvPicPr>
          <p:blipFill>
            <a:blip r:embed="rId7" cstate="print">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p:blipFill>
          <p:spPr>
            <a:xfrm>
              <a:off x="10054059" y="2924944"/>
              <a:ext cx="792088" cy="792088"/>
            </a:xfrm>
            <a:prstGeom prst="rect">
              <a:avLst/>
            </a:prstGeom>
            <a:noFill/>
            <a:ln>
              <a:noFill/>
            </a:ln>
          </p:spPr>
        </p:pic>
      </p:grpSp>
    </p:spTree>
    <p:extLst>
      <p:ext uri="{BB962C8B-B14F-4D97-AF65-F5344CB8AC3E}">
        <p14:creationId xmlns:p14="http://schemas.microsoft.com/office/powerpoint/2010/main" xmlns="" val="374742420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0-#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0-#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3" grpId="0"/>
      <p:bldP spid="14" grpId="0" animBg="1"/>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pic>
        <p:nvPicPr>
          <p:cNvPr id="4" name="图片 3">
            <a:extLst>
              <a:ext uri="{FF2B5EF4-FFF2-40B4-BE49-F238E27FC236}">
                <a16:creationId xmlns:a16="http://schemas.microsoft.com/office/drawing/2014/main" xmlns="" id="{3828FCE8-F647-1747-96F5-DBFAEA77914F}"/>
              </a:ext>
            </a:extLst>
          </p:cNvPr>
          <p:cNvPicPr>
            <a:picLocks noChangeAspect="1"/>
          </p:cNvPicPr>
          <p:nvPr/>
        </p:nvPicPr>
        <p:blipFill>
          <a:blip r:embed="rId5">
            <a:extLst>
              <a:ext uri="{BEBA8EAE-BF5A-486C-A8C5-ECC9F3942E4B}">
                <a14:imgProps xmlns:a14="http://schemas.microsoft.com/office/drawing/2010/main" xmlns="">
                  <a14:imgLayer r:embed="rId6">
                    <a14:imgEffect>
                      <a14:backgroundRemoval t="6466" b="35129" l="63375" r="84022"/>
                    </a14:imgEffect>
                  </a14:imgLayer>
                </a14:imgProps>
              </a:ext>
            </a:extLst>
          </a:blip>
          <a:srcRect l="60845" t="3546" r="13364" b="65493"/>
          <a:stretch>
            <a:fillRect/>
          </a:stretch>
        </p:blipFill>
        <p:spPr>
          <a:xfrm>
            <a:off x="4141331"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5" name="图片 4">
            <a:extLst>
              <a:ext uri="{FF2B5EF4-FFF2-40B4-BE49-F238E27FC236}">
                <a16:creationId xmlns:a16="http://schemas.microsoft.com/office/drawing/2014/main" xmlns="" id="{418F2278-CAB9-FD4F-92AD-BB71D3C2B389}"/>
              </a:ext>
            </a:extLst>
          </p:cNvPr>
          <p:cNvPicPr>
            <a:picLocks noChangeAspect="1"/>
          </p:cNvPicPr>
          <p:nvPr/>
        </p:nvPicPr>
        <p:blipFill>
          <a:blip r:embed="rId7">
            <a:extLst>
              <a:ext uri="{BEBA8EAE-BF5A-486C-A8C5-ECC9F3942E4B}">
                <a14:imgProps xmlns:a14="http://schemas.microsoft.com/office/drawing/2010/main" xmlns="">
                  <a14:imgLayer r:embed="rId8">
                    <a14:imgEffect>
                      <a14:backgroundRemoval t="6466" b="33836" l="12926" r="33573"/>
                    </a14:imgEffect>
                  </a14:imgLayer>
                </a14:imgProps>
              </a:ext>
            </a:extLst>
          </a:blip>
          <a:srcRect l="10381" t="3546" r="63828" b="65493"/>
          <a:stretch>
            <a:fillRect/>
          </a:stretch>
        </p:blipFill>
        <p:spPr>
          <a:xfrm>
            <a:off x="1787806"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6" name="图片 5">
            <a:extLst>
              <a:ext uri="{FF2B5EF4-FFF2-40B4-BE49-F238E27FC236}">
                <a16:creationId xmlns:a16="http://schemas.microsoft.com/office/drawing/2014/main" xmlns="" id="{F6FC3469-1E4E-2947-B6B7-B045E2019285}"/>
              </a:ext>
            </a:extLst>
          </p:cNvPr>
          <p:cNvPicPr>
            <a:picLocks noChangeAspect="1"/>
          </p:cNvPicPr>
          <p:nvPr/>
        </p:nvPicPr>
        <p:blipFill>
          <a:blip r:embed="rId9">
            <a:extLst>
              <a:ext uri="{BEBA8EAE-BF5A-486C-A8C5-ECC9F3942E4B}">
                <a14:imgProps xmlns:a14="http://schemas.microsoft.com/office/drawing/2010/main" xmlns="">
                  <a14:imgLayer r:embed="rId10">
                    <a14:imgEffect>
                      <a14:backgroundRemoval t="50000" b="79957" l="5925" r="33573"/>
                    </a14:imgEffect>
                  </a14:imgLayer>
                </a14:imgProps>
              </a:ext>
            </a:extLst>
          </a:blip>
          <a:srcRect l="10381" t="52144" r="63828" b="16896"/>
          <a:stretch>
            <a:fillRect/>
          </a:stretch>
        </p:blipFill>
        <p:spPr>
          <a:xfrm>
            <a:off x="6494855"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pic>
        <p:nvPicPr>
          <p:cNvPr id="7" name="图片 6">
            <a:extLst>
              <a:ext uri="{FF2B5EF4-FFF2-40B4-BE49-F238E27FC236}">
                <a16:creationId xmlns:a16="http://schemas.microsoft.com/office/drawing/2014/main" xmlns="" id="{9C76CB1F-5724-DD48-A08C-30F2601F859D}"/>
              </a:ext>
            </a:extLst>
          </p:cNvPr>
          <p:cNvPicPr>
            <a:picLocks noChangeAspect="1"/>
          </p:cNvPicPr>
          <p:nvPr/>
        </p:nvPicPr>
        <p:blipFill>
          <a:blip r:embed="rId11">
            <a:extLst>
              <a:ext uri="{BEBA8EAE-BF5A-486C-A8C5-ECC9F3942E4B}">
                <a14:imgProps xmlns:a14="http://schemas.microsoft.com/office/drawing/2010/main" xmlns="">
                  <a14:imgLayer r:embed="rId12">
                    <a14:imgEffect>
                      <a14:backgroundRemoval t="54957" b="79957" l="55835" r="85817">
                        <a14:foregroundMark x1="64273" y1="71552" x2="81329" y2="67026"/>
                        <a14:foregroundMark x1="71275" y1="75431" x2="81508" y2="66595"/>
                        <a14:foregroundMark x1="63196" y1="71121" x2="61041" y2="65733"/>
                        <a14:foregroundMark x1="79892" y1="69181" x2="83303" y2="67241"/>
                        <a14:foregroundMark x1="63914" y1="73060" x2="70557" y2="71767"/>
                      </a14:backgroundRemoval>
                    </a14:imgEffect>
                  </a14:imgLayer>
                </a14:imgProps>
              </a:ext>
            </a:extLst>
          </a:blip>
          <a:srcRect l="60845" t="52144" r="13364" b="16896"/>
          <a:stretch>
            <a:fillRect/>
          </a:stretch>
        </p:blipFill>
        <p:spPr>
          <a:xfrm>
            <a:off x="8935547" y="2699887"/>
            <a:ext cx="1656184" cy="1656184"/>
          </a:xfrm>
          <a:custGeom>
            <a:avLst/>
            <a:gdLst>
              <a:gd name="connsiteX0" fmla="*/ 684076 w 1368152"/>
              <a:gd name="connsiteY0" fmla="*/ 0 h 1368152"/>
              <a:gd name="connsiteX1" fmla="*/ 1368152 w 1368152"/>
              <a:gd name="connsiteY1" fmla="*/ 684076 h 1368152"/>
              <a:gd name="connsiteX2" fmla="*/ 684076 w 1368152"/>
              <a:gd name="connsiteY2" fmla="*/ 1368152 h 1368152"/>
              <a:gd name="connsiteX3" fmla="*/ 0 w 1368152"/>
              <a:gd name="connsiteY3" fmla="*/ 684076 h 1368152"/>
              <a:gd name="connsiteX4" fmla="*/ 684076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684076" y="0"/>
                </a:moveTo>
                <a:cubicBezTo>
                  <a:pt x="1061881" y="0"/>
                  <a:pt x="1368152" y="306271"/>
                  <a:pt x="1368152" y="684076"/>
                </a:cubicBezTo>
                <a:cubicBezTo>
                  <a:pt x="1368152" y="1061881"/>
                  <a:pt x="1061881" y="1368152"/>
                  <a:pt x="684076" y="1368152"/>
                </a:cubicBezTo>
                <a:cubicBezTo>
                  <a:pt x="306271" y="1368152"/>
                  <a:pt x="0" y="1061881"/>
                  <a:pt x="0" y="684076"/>
                </a:cubicBezTo>
                <a:cubicBezTo>
                  <a:pt x="0" y="306271"/>
                  <a:pt x="306271" y="0"/>
                  <a:pt x="684076" y="0"/>
                </a:cubicBezTo>
                <a:close/>
              </a:path>
            </a:pathLst>
          </a:custGeom>
          <a:effectLst>
            <a:outerShdw blurRad="50800" dist="38100" dir="2700000" algn="tl" rotWithShape="0">
              <a:prstClr val="black">
                <a:alpha val="40000"/>
              </a:prstClr>
            </a:outerShdw>
          </a:effectLst>
        </p:spPr>
      </p:pic>
      <p:sp>
        <p:nvSpPr>
          <p:cNvPr id="8" name="矩形 7">
            <a:extLst>
              <a:ext uri="{FF2B5EF4-FFF2-40B4-BE49-F238E27FC236}">
                <a16:creationId xmlns:a16="http://schemas.microsoft.com/office/drawing/2014/main" xmlns="" id="{A3C5D670-0239-0B43-A506-A31A53EF9DAC}"/>
              </a:ext>
            </a:extLst>
          </p:cNvPr>
          <p:cNvSpPr/>
          <p:nvPr/>
        </p:nvSpPr>
        <p:spPr>
          <a:xfrm>
            <a:off x="9320770" y="4725137"/>
            <a:ext cx="1107996"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大飞机</a:t>
            </a:r>
          </a:p>
        </p:txBody>
      </p:sp>
      <p:sp>
        <p:nvSpPr>
          <p:cNvPr id="9" name="矩形 8">
            <a:extLst>
              <a:ext uri="{FF2B5EF4-FFF2-40B4-BE49-F238E27FC236}">
                <a16:creationId xmlns:a16="http://schemas.microsoft.com/office/drawing/2014/main" xmlns="" id="{676A2EDD-490B-7A43-915A-988E576C6489}"/>
              </a:ext>
            </a:extLst>
          </p:cNvPr>
          <p:cNvSpPr/>
          <p:nvPr/>
        </p:nvSpPr>
        <p:spPr>
          <a:xfrm>
            <a:off x="1859814" y="4725137"/>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载人航天</a:t>
            </a:r>
          </a:p>
        </p:txBody>
      </p:sp>
      <p:sp>
        <p:nvSpPr>
          <p:cNvPr id="10" name="矩形 9">
            <a:extLst>
              <a:ext uri="{FF2B5EF4-FFF2-40B4-BE49-F238E27FC236}">
                <a16:creationId xmlns:a16="http://schemas.microsoft.com/office/drawing/2014/main" xmlns="" id="{EB2D66A6-7429-D146-902E-9D7FBC2A6238}"/>
              </a:ext>
            </a:extLst>
          </p:cNvPr>
          <p:cNvSpPr/>
          <p:nvPr/>
        </p:nvSpPr>
        <p:spPr>
          <a:xfrm>
            <a:off x="4236078" y="4725137"/>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深海探测</a:t>
            </a:r>
          </a:p>
        </p:txBody>
      </p:sp>
      <p:sp>
        <p:nvSpPr>
          <p:cNvPr id="11" name="矩形 10">
            <a:extLst>
              <a:ext uri="{FF2B5EF4-FFF2-40B4-BE49-F238E27FC236}">
                <a16:creationId xmlns:a16="http://schemas.microsoft.com/office/drawing/2014/main" xmlns="" id="{D52BEFA8-1301-BA41-9DE4-931295BE32A4}"/>
              </a:ext>
            </a:extLst>
          </p:cNvPr>
          <p:cNvSpPr/>
          <p:nvPr/>
        </p:nvSpPr>
        <p:spPr>
          <a:xfrm>
            <a:off x="6656474" y="4725137"/>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量子通信</a:t>
            </a:r>
          </a:p>
        </p:txBody>
      </p:sp>
      <p:sp>
        <p:nvSpPr>
          <p:cNvPr id="12" name="矩形 11">
            <a:extLst>
              <a:ext uri="{FF2B5EF4-FFF2-40B4-BE49-F238E27FC236}">
                <a16:creationId xmlns:a16="http://schemas.microsoft.com/office/drawing/2014/main" xmlns="" id="{9E0C0275-65F5-954D-A41A-D01C0E53C2C7}"/>
              </a:ext>
            </a:extLst>
          </p:cNvPr>
          <p:cNvSpPr/>
          <p:nvPr/>
        </p:nvSpPr>
        <p:spPr>
          <a:xfrm>
            <a:off x="1787806" y="1518142"/>
            <a:ext cx="4095993" cy="523220"/>
          </a:xfrm>
          <a:prstGeom prst="rect">
            <a:avLst/>
          </a:prstGeom>
        </p:spPr>
        <p:txBody>
          <a:bodyPr wrap="none">
            <a:spAutoFit/>
          </a:bodyPr>
          <a:lstStyle/>
          <a:p>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重大创新成果不断涌现</a:t>
            </a:r>
            <a:endParaRPr lang="zh-CN" altLang="en-US" sz="2800" b="1" dirty="0">
              <a:solidFill>
                <a:schemeClr val="tx1">
                  <a:lumMod val="85000"/>
                  <a:lumOff val="15000"/>
                </a:schemeClr>
              </a:solidFill>
            </a:endParaRPr>
          </a:p>
        </p:txBody>
      </p:sp>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Tree>
    <p:extLst>
      <p:ext uri="{BB962C8B-B14F-4D97-AF65-F5344CB8AC3E}">
        <p14:creationId xmlns:p14="http://schemas.microsoft.com/office/powerpoint/2010/main" xmlns="" val="157789711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0-#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51313"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33085" y="223102"/>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4" name="矩形 13">
            <a:extLst>
              <a:ext uri="{FF2B5EF4-FFF2-40B4-BE49-F238E27FC236}">
                <a16:creationId xmlns:a16="http://schemas.microsoft.com/office/drawing/2014/main" xmlns="" id="{275A1F50-C27C-A644-95EE-6D06AAA3F9BE}"/>
              </a:ext>
            </a:extLst>
          </p:cNvPr>
          <p:cNvSpPr/>
          <p:nvPr/>
        </p:nvSpPr>
        <p:spPr>
          <a:xfrm>
            <a:off x="9234095"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共享经济</a:t>
            </a:r>
          </a:p>
        </p:txBody>
      </p:sp>
      <p:sp>
        <p:nvSpPr>
          <p:cNvPr id="15" name="矩形 14">
            <a:extLst>
              <a:ext uri="{FF2B5EF4-FFF2-40B4-BE49-F238E27FC236}">
                <a16:creationId xmlns:a16="http://schemas.microsoft.com/office/drawing/2014/main" xmlns="" id="{8E29AEEC-F968-3F48-AA28-6B70A22BDD85}"/>
              </a:ext>
            </a:extLst>
          </p:cNvPr>
          <p:cNvSpPr/>
          <p:nvPr/>
        </p:nvSpPr>
        <p:spPr>
          <a:xfrm>
            <a:off x="1911689"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高铁网络</a:t>
            </a:r>
          </a:p>
        </p:txBody>
      </p:sp>
      <p:sp>
        <p:nvSpPr>
          <p:cNvPr id="16" name="矩形 15">
            <a:extLst>
              <a:ext uri="{FF2B5EF4-FFF2-40B4-BE49-F238E27FC236}">
                <a16:creationId xmlns:a16="http://schemas.microsoft.com/office/drawing/2014/main" xmlns="" id="{1D9356E5-94F5-A642-AB6F-BD0BA75BBD52}"/>
              </a:ext>
            </a:extLst>
          </p:cNvPr>
          <p:cNvSpPr/>
          <p:nvPr/>
        </p:nvSpPr>
        <p:spPr>
          <a:xfrm>
            <a:off x="4317807"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电子商务</a:t>
            </a:r>
          </a:p>
        </p:txBody>
      </p:sp>
      <p:sp>
        <p:nvSpPr>
          <p:cNvPr id="18" name="矩形 17">
            <a:extLst>
              <a:ext uri="{FF2B5EF4-FFF2-40B4-BE49-F238E27FC236}">
                <a16:creationId xmlns:a16="http://schemas.microsoft.com/office/drawing/2014/main" xmlns="" id="{E9CF3840-E947-6143-A6E8-9DD70FF7C2BB}"/>
              </a:ext>
            </a:extLst>
          </p:cNvPr>
          <p:cNvSpPr/>
          <p:nvPr/>
        </p:nvSpPr>
        <p:spPr>
          <a:xfrm>
            <a:off x="6838087" y="4633815"/>
            <a:ext cx="1415772" cy="461665"/>
          </a:xfrm>
          <a:prstGeom prst="rect">
            <a:avLst/>
          </a:prstGeom>
        </p:spPr>
        <p:txBody>
          <a:bodyPr wrap="none">
            <a:spAutoFit/>
          </a:bodyPr>
          <a:lstStyle/>
          <a:p>
            <a:r>
              <a:rPr lang="zh-CN" altLang="en-US" sz="2400" dirty="0">
                <a:solidFill>
                  <a:schemeClr val="tx1">
                    <a:lumMod val="85000"/>
                    <a:lumOff val="15000"/>
                  </a:schemeClr>
                </a:solidFill>
                <a:latin typeface="Weibei SC" panose="03000800000000000000" pitchFamily="66" charset="-128"/>
                <a:ea typeface="Weibei SC" panose="03000800000000000000" pitchFamily="66" charset="-128"/>
              </a:rPr>
              <a:t>移动支付</a:t>
            </a:r>
          </a:p>
        </p:txBody>
      </p:sp>
      <p:sp>
        <p:nvSpPr>
          <p:cNvPr id="19" name="矩形 18">
            <a:extLst>
              <a:ext uri="{FF2B5EF4-FFF2-40B4-BE49-F238E27FC236}">
                <a16:creationId xmlns:a16="http://schemas.microsoft.com/office/drawing/2014/main" xmlns="" id="{85F71595-B500-7049-9C95-3AC7DA85788F}"/>
              </a:ext>
            </a:extLst>
          </p:cNvPr>
          <p:cNvSpPr/>
          <p:nvPr/>
        </p:nvSpPr>
        <p:spPr>
          <a:xfrm>
            <a:off x="1701131" y="1532005"/>
            <a:ext cx="4455066" cy="523220"/>
          </a:xfrm>
          <a:prstGeom prst="rect">
            <a:avLst/>
          </a:prstGeom>
        </p:spPr>
        <p:txBody>
          <a:bodyPr wrap="none">
            <a:spAutoFit/>
          </a:bodyPr>
          <a:lstStyle/>
          <a:p>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这些新发展引领世界潮流</a:t>
            </a:r>
          </a:p>
        </p:txBody>
      </p:sp>
      <p:pic>
        <p:nvPicPr>
          <p:cNvPr id="20" name="图片 19">
            <a:extLst>
              <a:ext uri="{FF2B5EF4-FFF2-40B4-BE49-F238E27FC236}">
                <a16:creationId xmlns:a16="http://schemas.microsoft.com/office/drawing/2014/main" xmlns="" id="{B52BD246-4A3B-D744-BFF1-63FAE2DFF17B}"/>
              </a:ext>
            </a:extLst>
          </p:cNvPr>
          <p:cNvPicPr>
            <a:picLocks noChangeAspect="1"/>
          </p:cNvPicPr>
          <p:nvPr/>
        </p:nvPicPr>
        <p:blipFill>
          <a:blip r:embed="rId5">
            <a:extLst>
              <a:ext uri="{BEBA8EAE-BF5A-486C-A8C5-ECC9F3942E4B}">
                <a14:imgProps xmlns:a14="http://schemas.microsoft.com/office/drawing/2010/main" xmlns="">
                  <a14:imgLayer r:embed="rId6">
                    <a14:imgEffect>
                      <a14:backgroundRemoval t="8738" b="33010" l="10880" r="34080">
                        <a14:foregroundMark x1="13120" y1="24272" x2="27360" y2="24854"/>
                        <a14:foregroundMark x1="22560" y1="23107" x2="32800" y2="24078"/>
                        <a14:foregroundMark x1="28160" y1="22524" x2="33120" y2="23301"/>
                        <a14:foregroundMark x1="11520" y1="29126" x2="31200" y2="29320"/>
                        <a14:foregroundMark x1="25280" y1="29709" x2="12320" y2="30485"/>
                        <a14:foregroundMark x1="27520" y1="22718" x2="27520" y2="15922"/>
                        <a14:foregroundMark x1="23840" y1="22718" x2="23200" y2="19029"/>
                      </a14:backgroundRemoval>
                    </a14:imgEffect>
                  </a14:imgLayer>
                </a14:imgProps>
              </a:ext>
            </a:extLst>
          </a:blip>
          <a:srcRect l="8468" t="5872" r="66587" b="63855"/>
          <a:stretch>
            <a:fillRect/>
          </a:stretch>
        </p:blipFill>
        <p:spPr>
          <a:xfrm>
            <a:off x="1728514" y="2612125"/>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xmlns="" id="{42EDF591-F075-B74D-9098-F0F6107A5547}"/>
              </a:ext>
            </a:extLst>
          </p:cNvPr>
          <p:cNvPicPr>
            <a:picLocks noChangeAspect="1"/>
          </p:cNvPicPr>
          <p:nvPr/>
        </p:nvPicPr>
        <p:blipFill>
          <a:blip r:embed="rId7">
            <a:extLst>
              <a:ext uri="{BEBA8EAE-BF5A-486C-A8C5-ECC9F3942E4B}">
                <a14:imgProps xmlns:a14="http://schemas.microsoft.com/office/drawing/2010/main" xmlns="">
                  <a14:imgLayer r:embed="rId8">
                    <a14:imgEffect>
                      <a14:backgroundRemoval t="8899" b="33118" l="59353" r="79308"/>
                    </a14:imgEffect>
                  </a14:imgLayer>
                </a14:imgProps>
              </a:ext>
            </a:extLst>
          </a:blip>
          <a:srcRect l="56858" t="5872" r="18198" b="63855"/>
          <a:stretch>
            <a:fillRect/>
          </a:stretch>
        </p:blipFill>
        <p:spPr>
          <a:xfrm>
            <a:off x="4167658" y="2612125"/>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2" name="图片 21">
            <a:extLst>
              <a:ext uri="{FF2B5EF4-FFF2-40B4-BE49-F238E27FC236}">
                <a16:creationId xmlns:a16="http://schemas.microsoft.com/office/drawing/2014/main" xmlns="" id="{7F527BFC-071B-9147-9D88-7C1B4A93FDBF}"/>
              </a:ext>
            </a:extLst>
          </p:cNvPr>
          <p:cNvPicPr>
            <a:picLocks noChangeAspect="1"/>
          </p:cNvPicPr>
          <p:nvPr/>
        </p:nvPicPr>
        <p:blipFill>
          <a:blip r:embed="rId9">
            <a:extLst>
              <a:ext uri="{BEBA8EAE-BF5A-486C-A8C5-ECC9F3942E4B}">
                <a14:imgProps xmlns:a14="http://schemas.microsoft.com/office/drawing/2010/main" xmlns="">
                  <a14:imgLayer r:embed="rId10">
                    <a14:imgEffect>
                      <a14:backgroundRemoval t="52039" b="84272" l="10880" r="30720">
                        <a14:foregroundMark x1="18560" y1="75146" x2="21760" y2="61359"/>
                      </a14:backgroundRemoval>
                    </a14:imgEffect>
                  </a14:imgLayer>
                </a14:imgProps>
              </a:ext>
            </a:extLst>
          </a:blip>
          <a:srcRect l="8468" t="54321" r="66587" b="15407"/>
          <a:stretch>
            <a:fillRect/>
          </a:stretch>
        </p:blipFill>
        <p:spPr>
          <a:xfrm>
            <a:off x="6606802" y="2692061"/>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pic>
        <p:nvPicPr>
          <p:cNvPr id="23" name="图片 22">
            <a:extLst>
              <a:ext uri="{FF2B5EF4-FFF2-40B4-BE49-F238E27FC236}">
                <a16:creationId xmlns:a16="http://schemas.microsoft.com/office/drawing/2014/main" xmlns="" id="{6C02E54B-C113-B64D-A903-916144291FD6}"/>
              </a:ext>
            </a:extLst>
          </p:cNvPr>
          <p:cNvPicPr>
            <a:picLocks noChangeAspect="1"/>
          </p:cNvPicPr>
          <p:nvPr/>
        </p:nvPicPr>
        <p:blipFill>
          <a:blip r:embed="rId11">
            <a:extLst>
              <a:ext uri="{BEBA8EAE-BF5A-486C-A8C5-ECC9F3942E4B}">
                <a14:imgProps xmlns:a14="http://schemas.microsoft.com/office/drawing/2010/main" xmlns="">
                  <a14:imgLayer r:embed="rId12">
                    <a14:imgEffect>
                      <a14:backgroundRemoval t="57282" b="81553" l="59200" r="79360">
                        <a14:foregroundMark x1="65280" y1="71068" x2="66720" y2="60000"/>
                        <a14:foregroundMark x1="70720" y1="74563" x2="74560" y2="66990"/>
                        <a14:foregroundMark x1="60800" y1="76117" x2="63520" y2="80971"/>
                        <a14:foregroundMark x1="75360" y1="77282" x2="77280" y2="81359"/>
                        <a14:foregroundMark x1="74080" y1="78835" x2="79360" y2="78058"/>
                      </a14:backgroundRemoval>
                    </a14:imgEffect>
                  </a14:imgLayer>
                </a14:imgProps>
              </a:ext>
            </a:extLst>
          </a:blip>
          <a:srcRect l="56858" t="54321" r="18198" b="15407"/>
          <a:stretch>
            <a:fillRect/>
          </a:stretch>
        </p:blipFill>
        <p:spPr>
          <a:xfrm>
            <a:off x="9045947" y="2612125"/>
            <a:ext cx="1648256" cy="1648256"/>
          </a:xfrm>
          <a:custGeom>
            <a:avLst/>
            <a:gdLst>
              <a:gd name="connsiteX0" fmla="*/ 742392 w 1484784"/>
              <a:gd name="connsiteY0" fmla="*/ 0 h 1484784"/>
              <a:gd name="connsiteX1" fmla="*/ 1484784 w 1484784"/>
              <a:gd name="connsiteY1" fmla="*/ 742392 h 1484784"/>
              <a:gd name="connsiteX2" fmla="*/ 742392 w 1484784"/>
              <a:gd name="connsiteY2" fmla="*/ 1484784 h 1484784"/>
              <a:gd name="connsiteX3" fmla="*/ 0 w 1484784"/>
              <a:gd name="connsiteY3" fmla="*/ 742392 h 1484784"/>
              <a:gd name="connsiteX4" fmla="*/ 742392 w 1484784"/>
              <a:gd name="connsiteY4" fmla="*/ 0 h 1484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784" h="1484784">
                <a:moveTo>
                  <a:pt x="742392" y="0"/>
                </a:moveTo>
                <a:cubicBezTo>
                  <a:pt x="1152404" y="0"/>
                  <a:pt x="1484784" y="332380"/>
                  <a:pt x="1484784" y="742392"/>
                </a:cubicBezTo>
                <a:cubicBezTo>
                  <a:pt x="1484784" y="1152404"/>
                  <a:pt x="1152404" y="1484784"/>
                  <a:pt x="742392" y="1484784"/>
                </a:cubicBezTo>
                <a:cubicBezTo>
                  <a:pt x="332380" y="1484784"/>
                  <a:pt x="0" y="1152404"/>
                  <a:pt x="0" y="742392"/>
                </a:cubicBezTo>
                <a:cubicBezTo>
                  <a:pt x="0" y="332380"/>
                  <a:pt x="332380" y="0"/>
                  <a:pt x="742392" y="0"/>
                </a:cubicBezTo>
                <a:close/>
              </a:path>
            </a:pathLst>
          </a:cu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41332630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ppt_x"/>
                                          </p:val>
                                        </p:tav>
                                        <p:tav tm="100000">
                                          <p:val>
                                            <p:strVal val="#ppt_x"/>
                                          </p:val>
                                        </p:tav>
                                      </p:tavLst>
                                    </p:anim>
                                    <p:anim calcmode="lin" valueType="num">
                                      <p:cBhvr additive="base">
                                        <p:cTn id="5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76577" y="474746"/>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创新驱动发展成果丰硕</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78384" y="29261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grpSp>
        <p:nvGrpSpPr>
          <p:cNvPr id="5" name="组合 4">
            <a:extLst>
              <a:ext uri="{FF2B5EF4-FFF2-40B4-BE49-F238E27FC236}">
                <a16:creationId xmlns:a16="http://schemas.microsoft.com/office/drawing/2014/main" xmlns="" id="{391CEC7A-693B-464B-8CF5-D61AFC39C6FA}"/>
              </a:ext>
            </a:extLst>
          </p:cNvPr>
          <p:cNvGrpSpPr/>
          <p:nvPr/>
        </p:nvGrpSpPr>
        <p:grpSpPr>
          <a:xfrm>
            <a:off x="2061171" y="1340768"/>
            <a:ext cx="8003225" cy="3794189"/>
            <a:chOff x="2061171" y="1340768"/>
            <a:chExt cx="8003225" cy="3794189"/>
          </a:xfrm>
        </p:grpSpPr>
        <p:sp>
          <p:nvSpPr>
            <p:cNvPr id="24" name="矩形 23">
              <a:extLst>
                <a:ext uri="{FF2B5EF4-FFF2-40B4-BE49-F238E27FC236}">
                  <a16:creationId xmlns:a16="http://schemas.microsoft.com/office/drawing/2014/main" xmlns="" id="{FB358645-9BD7-334A-A3D2-DDAC52177465}"/>
                </a:ext>
              </a:extLst>
            </p:cNvPr>
            <p:cNvSpPr/>
            <p:nvPr/>
          </p:nvSpPr>
          <p:spPr>
            <a:xfrm>
              <a:off x="2565227" y="1340768"/>
              <a:ext cx="7499169" cy="646331"/>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网上零售额年均</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3600" b="1" dirty="0">
                  <a:solidFill>
                    <a:srgbClr val="C00000"/>
                  </a:solidFill>
                  <a:latin typeface="微软雅黑" panose="020B0503020204020204" pitchFamily="34" charset="-122"/>
                  <a:ea typeface="微软雅黑" panose="020B0503020204020204" pitchFamily="34" charset="-122"/>
                </a:rPr>
                <a:t>30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以上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社会消费品零售额年均</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3200" b="1" dirty="0">
                  <a:solidFill>
                    <a:srgbClr val="C00000"/>
                  </a:solidFill>
                  <a:latin typeface="微软雅黑" panose="020B0503020204020204" pitchFamily="34" charset="-122"/>
                  <a:ea typeface="微软雅黑" panose="020B0503020204020204" pitchFamily="34" charset="-122"/>
                </a:rPr>
                <a:t>11.3</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0B264921-B5E1-B04E-8195-6A64FE68A09A}"/>
                </a:ext>
              </a:extLst>
            </p:cNvPr>
            <p:cNvSpPr/>
            <p:nvPr/>
          </p:nvSpPr>
          <p:spPr>
            <a:xfrm>
              <a:off x="2565227" y="1916832"/>
              <a:ext cx="7269939" cy="321812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高速铁路运营里程从</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9000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多公里</a:t>
              </a:r>
              <a:r>
                <a:rPr lang="zh-CN" altLang="en-US" dirty="0">
                  <a:solidFill>
                    <a:srgbClr val="C00000"/>
                  </a:solidFill>
                  <a:latin typeface="微软雅黑" panose="020B0503020204020204" pitchFamily="34" charset="-122"/>
                  <a:ea typeface="微软雅黑" panose="020B0503020204020204" pitchFamily="34" charset="-122"/>
                </a:rPr>
                <a:t>增加到</a:t>
              </a:r>
              <a:r>
                <a:rPr lang="en-US" altLang="zh-CN" sz="2800" b="1" dirty="0">
                  <a:solidFill>
                    <a:srgbClr val="C00000"/>
                  </a:solidFill>
                  <a:latin typeface="微软雅黑" panose="020B0503020204020204" pitchFamily="34" charset="-122"/>
                  <a:ea typeface="微软雅黑" panose="020B0503020204020204" pitchFamily="34" charset="-122"/>
                </a:rPr>
                <a:t>2.5</a:t>
              </a:r>
              <a:r>
                <a:rPr lang="zh-CN" altLang="en-US" dirty="0">
                  <a:solidFill>
                    <a:srgbClr val="C00000"/>
                  </a:solidFill>
                  <a:latin typeface="微软雅黑" panose="020B0503020204020204" pitchFamily="34" charset="-122"/>
                  <a:ea typeface="微软雅黑" panose="020B0503020204020204" pitchFamily="34" charset="-122"/>
                </a:rPr>
                <a:t>万公里</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，占世界</a:t>
              </a:r>
              <a:r>
                <a:rPr lang="zh-CN" altLang="en-US" b="1" dirty="0">
                  <a:solidFill>
                    <a:srgbClr val="C00000"/>
                  </a:solidFill>
                  <a:latin typeface="微软雅黑" panose="020B0503020204020204" pitchFamily="34" charset="-122"/>
                  <a:ea typeface="微软雅黑" panose="020B0503020204020204" pitchFamily="34" charset="-122"/>
                </a:rPr>
                <a:t>三分之二</a:t>
              </a:r>
              <a:endParaRPr lang="en-US" altLang="zh-CN" b="1"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高速公路里程从</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9.6</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万公里</a:t>
              </a:r>
              <a:r>
                <a:rPr lang="zh-CN" altLang="en-US" dirty="0">
                  <a:solidFill>
                    <a:srgbClr val="C00000"/>
                  </a:solidFill>
                  <a:latin typeface="微软雅黑" panose="020B0503020204020204" pitchFamily="34" charset="-122"/>
                  <a:ea typeface="微软雅黑" panose="020B0503020204020204" pitchFamily="34" charset="-122"/>
                </a:rPr>
                <a:t>增加到</a:t>
              </a:r>
              <a:r>
                <a:rPr lang="en-US" altLang="zh-CN" sz="2800" b="1" dirty="0">
                  <a:solidFill>
                    <a:srgbClr val="C00000"/>
                  </a:solidFill>
                  <a:latin typeface="微软雅黑" panose="020B0503020204020204" pitchFamily="34" charset="-122"/>
                  <a:ea typeface="微软雅黑" panose="020B0503020204020204" pitchFamily="34" charset="-122"/>
                </a:rPr>
                <a:t>13.6</a:t>
              </a:r>
              <a:r>
                <a:rPr lang="zh-CN" altLang="en-US" dirty="0">
                  <a:solidFill>
                    <a:srgbClr val="C00000"/>
                  </a:solidFill>
                  <a:latin typeface="微软雅黑" panose="020B0503020204020204" pitchFamily="34" charset="-122"/>
                  <a:ea typeface="微软雅黑" panose="020B0503020204020204" pitchFamily="34" charset="-122"/>
                </a:rPr>
                <a:t>万公里</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新建改建农村公路</a:t>
              </a:r>
              <a:r>
                <a:rPr lang="en-US" altLang="zh-CN" sz="2800" b="1" dirty="0">
                  <a:solidFill>
                    <a:srgbClr val="C00000"/>
                  </a:solidFill>
                  <a:latin typeface="微软雅黑" panose="020B0503020204020204" pitchFamily="34" charset="-122"/>
                  <a:ea typeface="微软雅黑" panose="020B0503020204020204" pitchFamily="34" charset="-122"/>
                </a:rPr>
                <a:t>127</a:t>
              </a:r>
              <a:r>
                <a:rPr lang="zh-CN" altLang="en-US" dirty="0">
                  <a:solidFill>
                    <a:srgbClr val="C00000"/>
                  </a:solidFill>
                  <a:latin typeface="微软雅黑" panose="020B0503020204020204" pitchFamily="34" charset="-122"/>
                  <a:ea typeface="微软雅黑" panose="020B0503020204020204" pitchFamily="34" charset="-122"/>
                </a:rPr>
                <a:t>万公里</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新建民航机场</a:t>
              </a:r>
              <a:r>
                <a:rPr lang="en-US" altLang="zh-CN" sz="2800" b="1" dirty="0">
                  <a:solidFill>
                    <a:srgbClr val="C00000"/>
                  </a:solidFill>
                  <a:latin typeface="微软雅黑" panose="020B0503020204020204" pitchFamily="34" charset="-122"/>
                  <a:ea typeface="微软雅黑" panose="020B0503020204020204" pitchFamily="34" charset="-122"/>
                </a:rPr>
                <a:t>46</a:t>
              </a:r>
              <a:r>
                <a:rPr lang="zh-CN" altLang="en-US" dirty="0">
                  <a:solidFill>
                    <a:srgbClr val="C00000"/>
                  </a:solidFill>
                  <a:latin typeface="微软雅黑" panose="020B0503020204020204" pitchFamily="34" charset="-122"/>
                  <a:ea typeface="微软雅黑" panose="020B0503020204020204" pitchFamily="34" charset="-122"/>
                </a:rPr>
                <a:t>个</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开工重大水利工程</a:t>
              </a:r>
              <a:r>
                <a:rPr lang="en-US" altLang="zh-CN" sz="2800" b="1" dirty="0">
                  <a:solidFill>
                    <a:srgbClr val="C00000"/>
                  </a:solidFill>
                  <a:latin typeface="微软雅黑" panose="020B0503020204020204" pitchFamily="34" charset="-122"/>
                  <a:ea typeface="微软雅黑" panose="020B0503020204020204" pitchFamily="34" charset="-122"/>
                </a:rPr>
                <a:t>122</a:t>
              </a:r>
              <a:r>
                <a:rPr lang="zh-CN" altLang="en-US" dirty="0">
                  <a:solidFill>
                    <a:srgbClr val="C00000"/>
                  </a:solidFill>
                  <a:latin typeface="微软雅黑" panose="020B0503020204020204" pitchFamily="34" charset="-122"/>
                  <a:ea typeface="微软雅黑" panose="020B0503020204020204" pitchFamily="34" charset="-122"/>
                </a:rPr>
                <a:t>项</a:t>
              </a:r>
              <a:endParaRPr lang="en-US" altLang="zh-CN"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完成新一轮农村电网改造，建成全球最大的移动宽带网</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26" name="星形: 五角 3">
              <a:extLst>
                <a:ext uri="{FF2B5EF4-FFF2-40B4-BE49-F238E27FC236}">
                  <a16:creationId xmlns:a16="http://schemas.microsoft.com/office/drawing/2014/main" xmlns="" id="{ED0F2BBD-7B24-4543-BF48-A9C671CC59BD}"/>
                </a:ext>
              </a:extLst>
            </p:cNvPr>
            <p:cNvSpPr/>
            <p:nvPr/>
          </p:nvSpPr>
          <p:spPr>
            <a:xfrm>
              <a:off x="2061171" y="1628800"/>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星形: 五角 10">
              <a:extLst>
                <a:ext uri="{FF2B5EF4-FFF2-40B4-BE49-F238E27FC236}">
                  <a16:creationId xmlns:a16="http://schemas.microsoft.com/office/drawing/2014/main" xmlns="" id="{E6557F9F-66CD-5B40-8146-671C0C141D58}"/>
                </a:ext>
              </a:extLst>
            </p:cNvPr>
            <p:cNvSpPr/>
            <p:nvPr/>
          </p:nvSpPr>
          <p:spPr>
            <a:xfrm>
              <a:off x="2061171" y="2132856"/>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五角 11">
              <a:extLst>
                <a:ext uri="{FF2B5EF4-FFF2-40B4-BE49-F238E27FC236}">
                  <a16:creationId xmlns:a16="http://schemas.microsoft.com/office/drawing/2014/main" xmlns="" id="{328EABA7-67E0-0845-86ED-8E509D52D45B}"/>
                </a:ext>
              </a:extLst>
            </p:cNvPr>
            <p:cNvSpPr/>
            <p:nvPr/>
          </p:nvSpPr>
          <p:spPr>
            <a:xfrm>
              <a:off x="2061171" y="2708920"/>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星形: 五角 12">
              <a:extLst>
                <a:ext uri="{FF2B5EF4-FFF2-40B4-BE49-F238E27FC236}">
                  <a16:creationId xmlns:a16="http://schemas.microsoft.com/office/drawing/2014/main" xmlns="" id="{7F3A1BE8-34B7-D241-87E0-DCB54684D4BA}"/>
                </a:ext>
              </a:extLst>
            </p:cNvPr>
            <p:cNvSpPr/>
            <p:nvPr/>
          </p:nvSpPr>
          <p:spPr>
            <a:xfrm>
              <a:off x="2061171" y="3212976"/>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星形: 五角 13">
              <a:extLst>
                <a:ext uri="{FF2B5EF4-FFF2-40B4-BE49-F238E27FC236}">
                  <a16:creationId xmlns:a16="http://schemas.microsoft.com/office/drawing/2014/main" xmlns="" id="{5FF0C3A5-7DF7-974B-88D6-943AC1108AB1}"/>
                </a:ext>
              </a:extLst>
            </p:cNvPr>
            <p:cNvSpPr/>
            <p:nvPr/>
          </p:nvSpPr>
          <p:spPr>
            <a:xfrm>
              <a:off x="2061171" y="3789040"/>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星形: 五角 14">
              <a:extLst>
                <a:ext uri="{FF2B5EF4-FFF2-40B4-BE49-F238E27FC236}">
                  <a16:creationId xmlns:a16="http://schemas.microsoft.com/office/drawing/2014/main" xmlns="" id="{32F39C8C-F62D-754D-94D4-9545216C2149}"/>
                </a:ext>
              </a:extLst>
            </p:cNvPr>
            <p:cNvSpPr/>
            <p:nvPr/>
          </p:nvSpPr>
          <p:spPr>
            <a:xfrm>
              <a:off x="2061171" y="4293096"/>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星形: 五角 15">
              <a:extLst>
                <a:ext uri="{FF2B5EF4-FFF2-40B4-BE49-F238E27FC236}">
                  <a16:creationId xmlns:a16="http://schemas.microsoft.com/office/drawing/2014/main" xmlns="" id="{0506B1CA-6584-9C4C-8125-7E3FEB065A00}"/>
                </a:ext>
              </a:extLst>
            </p:cNvPr>
            <p:cNvSpPr/>
            <p:nvPr/>
          </p:nvSpPr>
          <p:spPr>
            <a:xfrm>
              <a:off x="2061171" y="4725144"/>
              <a:ext cx="288032" cy="288032"/>
            </a:xfrm>
            <a:prstGeom prst="star5">
              <a:avLst/>
            </a:prstGeom>
            <a:solidFill>
              <a:srgbClr val="C00000"/>
            </a:solidFill>
            <a:ln w="63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8347621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18" presetClass="entr" presetSubtype="1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387798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人民生活持续改善</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5" name="矩形 14">
            <a:extLst>
              <a:ext uri="{FF2B5EF4-FFF2-40B4-BE49-F238E27FC236}">
                <a16:creationId xmlns:a16="http://schemas.microsoft.com/office/drawing/2014/main" xmlns="" id="{6E61DBCB-9D0B-3E43-88D9-5C7223ED561C}"/>
              </a:ext>
            </a:extLst>
          </p:cNvPr>
          <p:cNvSpPr/>
          <p:nvPr/>
        </p:nvSpPr>
        <p:spPr>
          <a:xfrm>
            <a:off x="3038839" y="2137226"/>
            <a:ext cx="1620957"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脱贫攻坚</a:t>
            </a:r>
            <a:endParaRPr lang="zh-CN" altLang="en-US" sz="2800" b="1" dirty="0">
              <a:solidFill>
                <a:srgbClr val="C00000"/>
              </a:solidFill>
            </a:endParaRPr>
          </a:p>
        </p:txBody>
      </p:sp>
      <p:sp>
        <p:nvSpPr>
          <p:cNvPr id="19" name="矩形 18">
            <a:extLst>
              <a:ext uri="{FF2B5EF4-FFF2-40B4-BE49-F238E27FC236}">
                <a16:creationId xmlns:a16="http://schemas.microsoft.com/office/drawing/2014/main" xmlns="" id="{79422A21-6D03-184A-A1D6-40715A04517C}"/>
              </a:ext>
            </a:extLst>
          </p:cNvPr>
          <p:cNvSpPr/>
          <p:nvPr/>
        </p:nvSpPr>
        <p:spPr>
          <a:xfrm>
            <a:off x="1454663" y="3633712"/>
            <a:ext cx="5040559" cy="1815882"/>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中央财政五年投入专项扶贫资金</a:t>
            </a:r>
            <a:r>
              <a:rPr lang="en-US" altLang="zh-CN" sz="2800" b="1" dirty="0">
                <a:solidFill>
                  <a:srgbClr val="C00000"/>
                </a:solidFill>
                <a:latin typeface="微软雅黑" panose="020B0503020204020204" pitchFamily="34" charset="-122"/>
                <a:ea typeface="微软雅黑" panose="020B0503020204020204" pitchFamily="34" charset="-122"/>
              </a:rPr>
              <a:t>2800</a:t>
            </a:r>
            <a:r>
              <a:rPr lang="zh-CN" altLang="en-US" dirty="0">
                <a:solidFill>
                  <a:srgbClr val="C00000"/>
                </a:solidFill>
                <a:latin typeface="微软雅黑" panose="020B0503020204020204" pitchFamily="34" charset="-122"/>
                <a:ea typeface="微软雅黑" panose="020B0503020204020204" pitchFamily="34" charset="-122"/>
              </a:rPr>
              <a:t>多亿元</a:t>
            </a:r>
            <a:endParaRPr lang="en-US" altLang="zh-CN" dirty="0">
              <a:solidFill>
                <a:srgbClr val="C00000"/>
              </a:solidFill>
              <a:latin typeface="微软雅黑" panose="020B0503020204020204" pitchFamily="34" charset="-122"/>
              <a:ea typeface="微软雅黑" panose="020B0503020204020204" pitchFamily="34" charset="-122"/>
            </a:endParaRPr>
          </a:p>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贫困人口减少</a:t>
            </a:r>
            <a:r>
              <a:rPr lang="en-US" altLang="zh-CN" sz="2800" b="1" dirty="0">
                <a:solidFill>
                  <a:srgbClr val="C00000"/>
                </a:solidFill>
                <a:latin typeface="微软雅黑" panose="020B0503020204020204" pitchFamily="34" charset="-122"/>
                <a:ea typeface="微软雅黑" panose="020B0503020204020204" pitchFamily="34" charset="-122"/>
              </a:rPr>
              <a:t>6800</a:t>
            </a:r>
            <a:r>
              <a:rPr lang="zh-CN" altLang="en-US" dirty="0">
                <a:solidFill>
                  <a:srgbClr val="C00000"/>
                </a:solidFill>
                <a:latin typeface="微软雅黑" panose="020B0503020204020204" pitchFamily="34" charset="-122"/>
                <a:ea typeface="微软雅黑" panose="020B0503020204020204" pitchFamily="34" charset="-122"/>
              </a:rPr>
              <a:t>多万</a:t>
            </a:r>
            <a:endParaRPr lang="en-US" altLang="zh-CN" dirty="0">
              <a:solidFill>
                <a:srgbClr val="C00000"/>
              </a:solidFill>
              <a:latin typeface="微软雅黑" panose="020B0503020204020204" pitchFamily="34" charset="-122"/>
              <a:ea typeface="微软雅黑" panose="020B0503020204020204" pitchFamily="34" charset="-122"/>
            </a:endParaRPr>
          </a:p>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异地扶贫搬迁</a:t>
            </a:r>
            <a:r>
              <a:rPr lang="en-US" altLang="zh-CN" sz="2800" b="1" dirty="0">
                <a:solidFill>
                  <a:srgbClr val="C00000"/>
                </a:solidFill>
                <a:latin typeface="微软雅黑" panose="020B0503020204020204" pitchFamily="34" charset="-122"/>
                <a:ea typeface="微软雅黑" panose="020B0503020204020204" pitchFamily="34" charset="-122"/>
              </a:rPr>
              <a:t>830</a:t>
            </a:r>
            <a:r>
              <a:rPr lang="zh-CN" altLang="en-US" dirty="0">
                <a:solidFill>
                  <a:srgbClr val="C00000"/>
                </a:solidFill>
                <a:latin typeface="微软雅黑" panose="020B0503020204020204" pitchFamily="34" charset="-122"/>
                <a:ea typeface="微软雅黑" panose="020B0503020204020204" pitchFamily="34" charset="-122"/>
              </a:rPr>
              <a:t>万人</a:t>
            </a:r>
            <a:endParaRPr lang="en-US" altLang="zh-CN" dirty="0">
              <a:solidFill>
                <a:srgbClr val="C00000"/>
              </a:solidFill>
              <a:latin typeface="微软雅黑" panose="020B0503020204020204" pitchFamily="34" charset="-122"/>
              <a:ea typeface="微软雅黑" panose="020B0503020204020204" pitchFamily="34" charset="-122"/>
            </a:endParaRPr>
          </a:p>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贫困发生率由</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10.2%</a:t>
            </a:r>
            <a:r>
              <a:rPr lang="zh-CN" altLang="en-US" dirty="0">
                <a:solidFill>
                  <a:srgbClr val="C00000"/>
                </a:solidFill>
                <a:latin typeface="微软雅黑" panose="020B0503020204020204" pitchFamily="34" charset="-122"/>
                <a:ea typeface="微软雅黑" panose="020B0503020204020204" pitchFamily="34" charset="-122"/>
              </a:rPr>
              <a:t>下降到</a:t>
            </a:r>
            <a:r>
              <a:rPr lang="en-US" altLang="zh-CN" sz="2800" b="1" dirty="0">
                <a:solidFill>
                  <a:srgbClr val="C00000"/>
                </a:solidFill>
                <a:latin typeface="微软雅黑" panose="020B0503020204020204" pitchFamily="34" charset="-122"/>
                <a:ea typeface="微软雅黑" panose="020B0503020204020204" pitchFamily="34" charset="-122"/>
              </a:rPr>
              <a:t>3.1</a:t>
            </a:r>
            <a:r>
              <a:rPr lang="en-US" altLang="zh-CN" dirty="0">
                <a:solidFill>
                  <a:srgbClr val="C00000"/>
                </a:solidFill>
                <a:latin typeface="微软雅黑" panose="020B0503020204020204" pitchFamily="34" charset="-122"/>
                <a:ea typeface="微软雅黑" panose="020B0503020204020204" pitchFamily="34" charset="-122"/>
              </a:rPr>
              <a:t>%</a:t>
            </a:r>
            <a:endParaRPr lang="zh-CN" altLang="en-US" dirty="0">
              <a:solidFill>
                <a:srgbClr val="C00000"/>
              </a:solidFill>
            </a:endParaRPr>
          </a:p>
        </p:txBody>
      </p:sp>
      <p:grpSp>
        <p:nvGrpSpPr>
          <p:cNvPr id="21" name="组合 20">
            <a:extLst>
              <a:ext uri="{FF2B5EF4-FFF2-40B4-BE49-F238E27FC236}">
                <a16:creationId xmlns:a16="http://schemas.microsoft.com/office/drawing/2014/main" xmlns="" id="{46A9C974-5AA8-4842-9AEA-853956AB89F5}"/>
              </a:ext>
            </a:extLst>
          </p:cNvPr>
          <p:cNvGrpSpPr/>
          <p:nvPr/>
        </p:nvGrpSpPr>
        <p:grpSpPr>
          <a:xfrm rot="5400000">
            <a:off x="1336831" y="1640894"/>
            <a:ext cx="1080119" cy="1276503"/>
            <a:chOff x="1125067" y="2276872"/>
            <a:chExt cx="1440161" cy="1872208"/>
          </a:xfrm>
        </p:grpSpPr>
        <p:sp>
          <p:nvSpPr>
            <p:cNvPr id="23" name="梯形 22">
              <a:extLst>
                <a:ext uri="{FF2B5EF4-FFF2-40B4-BE49-F238E27FC236}">
                  <a16:creationId xmlns:a16="http://schemas.microsoft.com/office/drawing/2014/main" xmlns="" id="{D5073ED8-61F5-B041-A19B-178A54FC05BA}"/>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24">
              <a:extLst>
                <a:ext uri="{FF2B5EF4-FFF2-40B4-BE49-F238E27FC236}">
                  <a16:creationId xmlns:a16="http://schemas.microsoft.com/office/drawing/2014/main" xmlns="" id="{8A98D7BB-7C59-4B41-BDA7-0980D08973C7}"/>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xmlns="" id="{208AA0B7-ABB3-DB43-BFB7-33D7F8CF3C72}"/>
              </a:ext>
            </a:extLst>
          </p:cNvPr>
          <p:cNvGrpSpPr/>
          <p:nvPr/>
        </p:nvGrpSpPr>
        <p:grpSpPr>
          <a:xfrm>
            <a:off x="6783255" y="1739087"/>
            <a:ext cx="1276503" cy="1080119"/>
            <a:chOff x="6093620" y="1196753"/>
            <a:chExt cx="1872208" cy="1584177"/>
          </a:xfrm>
        </p:grpSpPr>
        <p:grpSp>
          <p:nvGrpSpPr>
            <p:cNvPr id="35" name="组合 34">
              <a:extLst>
                <a:ext uri="{FF2B5EF4-FFF2-40B4-BE49-F238E27FC236}">
                  <a16:creationId xmlns:a16="http://schemas.microsoft.com/office/drawing/2014/main" xmlns="" id="{26834AB7-D181-BE4A-A4CA-E37AC2329CD4}"/>
                </a:ext>
              </a:extLst>
            </p:cNvPr>
            <p:cNvGrpSpPr/>
            <p:nvPr/>
          </p:nvGrpSpPr>
          <p:grpSpPr>
            <a:xfrm rot="5400000">
              <a:off x="6237635" y="1052738"/>
              <a:ext cx="1584177" cy="1872208"/>
              <a:chOff x="1125067" y="2276872"/>
              <a:chExt cx="1440161" cy="1872208"/>
            </a:xfrm>
          </p:grpSpPr>
          <p:sp>
            <p:nvSpPr>
              <p:cNvPr id="43" name="梯形 42">
                <a:extLst>
                  <a:ext uri="{FF2B5EF4-FFF2-40B4-BE49-F238E27FC236}">
                    <a16:creationId xmlns:a16="http://schemas.microsoft.com/office/drawing/2014/main" xmlns="" id="{701FA188-18F6-4043-BC4D-496DE680FE5A}"/>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27">
                <a:extLst>
                  <a:ext uri="{FF2B5EF4-FFF2-40B4-BE49-F238E27FC236}">
                    <a16:creationId xmlns:a16="http://schemas.microsoft.com/office/drawing/2014/main" xmlns="" id="{2BF5C8FC-DBC0-314C-9819-7FC30CDC563B}"/>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xmlns="" id="{82217C30-255F-BE4C-B6A2-BA20353E0738}"/>
                </a:ext>
              </a:extLst>
            </p:cNvPr>
            <p:cNvGrpSpPr/>
            <p:nvPr/>
          </p:nvGrpSpPr>
          <p:grpSpPr>
            <a:xfrm>
              <a:off x="6741691" y="1628800"/>
              <a:ext cx="648072" cy="723006"/>
              <a:chOff x="3632200" y="2209800"/>
              <a:chExt cx="508000" cy="566738"/>
            </a:xfrm>
            <a:solidFill>
              <a:schemeClr val="bg1"/>
            </a:solidFill>
          </p:grpSpPr>
          <p:sp>
            <p:nvSpPr>
              <p:cNvPr id="37" name="Freeform 57">
                <a:extLst>
                  <a:ext uri="{FF2B5EF4-FFF2-40B4-BE49-F238E27FC236}">
                    <a16:creationId xmlns:a16="http://schemas.microsoft.com/office/drawing/2014/main" xmlns="" id="{B8DBE2F3-8E14-F54D-936F-076F2742D2C3}"/>
                  </a:ext>
                </a:extLst>
              </p:cNvPr>
              <p:cNvSpPr>
                <a:spLocks/>
              </p:cNvSpPr>
              <p:nvPr/>
            </p:nvSpPr>
            <p:spPr bwMode="auto">
              <a:xfrm>
                <a:off x="3795713" y="2339975"/>
                <a:ext cx="184150" cy="28575"/>
              </a:xfrm>
              <a:custGeom>
                <a:avLst/>
                <a:gdLst>
                  <a:gd name="T0" fmla="*/ 6 w 72"/>
                  <a:gd name="T1" fmla="*/ 0 h 11"/>
                  <a:gd name="T2" fmla="*/ 0 w 72"/>
                  <a:gd name="T3" fmla="*/ 6 h 11"/>
                  <a:gd name="T4" fmla="*/ 6 w 72"/>
                  <a:gd name="T5" fmla="*/ 11 h 11"/>
                  <a:gd name="T6" fmla="*/ 65 w 72"/>
                  <a:gd name="T7" fmla="*/ 11 h 11"/>
                  <a:gd name="T8" fmla="*/ 72 w 72"/>
                  <a:gd name="T9" fmla="*/ 6 h 11"/>
                  <a:gd name="T10" fmla="*/ 65 w 72"/>
                  <a:gd name="T11" fmla="*/ 0 h 11"/>
                  <a:gd name="T12" fmla="*/ 6 w 7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72" h="11">
                    <a:moveTo>
                      <a:pt x="6" y="0"/>
                    </a:moveTo>
                    <a:cubicBezTo>
                      <a:pt x="3" y="0"/>
                      <a:pt x="0" y="3"/>
                      <a:pt x="0" y="6"/>
                    </a:cubicBezTo>
                    <a:cubicBezTo>
                      <a:pt x="0" y="9"/>
                      <a:pt x="3" y="11"/>
                      <a:pt x="6" y="11"/>
                    </a:cubicBezTo>
                    <a:cubicBezTo>
                      <a:pt x="65" y="11"/>
                      <a:pt x="65" y="11"/>
                      <a:pt x="65" y="11"/>
                    </a:cubicBezTo>
                    <a:cubicBezTo>
                      <a:pt x="69" y="11"/>
                      <a:pt x="72" y="9"/>
                      <a:pt x="72" y="6"/>
                    </a:cubicBezTo>
                    <a:cubicBezTo>
                      <a:pt x="72" y="3"/>
                      <a:pt x="69" y="0"/>
                      <a:pt x="65" y="0"/>
                    </a:cubicBezTo>
                    <a:lnTo>
                      <a:pt x="6" y="0"/>
                    </a:ln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38" name="Freeform 58">
                <a:extLst>
                  <a:ext uri="{FF2B5EF4-FFF2-40B4-BE49-F238E27FC236}">
                    <a16:creationId xmlns:a16="http://schemas.microsoft.com/office/drawing/2014/main" xmlns="" id="{58464BE5-37E8-8E46-90A3-EEC694476808}"/>
                  </a:ext>
                </a:extLst>
              </p:cNvPr>
              <p:cNvSpPr>
                <a:spLocks/>
              </p:cNvSpPr>
              <p:nvPr/>
            </p:nvSpPr>
            <p:spPr bwMode="auto">
              <a:xfrm>
                <a:off x="3725863" y="2209800"/>
                <a:ext cx="334962" cy="112712"/>
              </a:xfrm>
              <a:custGeom>
                <a:avLst/>
                <a:gdLst>
                  <a:gd name="T0" fmla="*/ 30 w 131"/>
                  <a:gd name="T1" fmla="*/ 44 h 44"/>
                  <a:gd name="T2" fmla="*/ 63 w 131"/>
                  <a:gd name="T3" fmla="*/ 44 h 44"/>
                  <a:gd name="T4" fmla="*/ 64 w 131"/>
                  <a:gd name="T5" fmla="*/ 44 h 44"/>
                  <a:gd name="T6" fmla="*/ 96 w 131"/>
                  <a:gd name="T7" fmla="*/ 44 h 44"/>
                  <a:gd name="T8" fmla="*/ 113 w 131"/>
                  <a:gd name="T9" fmla="*/ 11 h 44"/>
                  <a:gd name="T10" fmla="*/ 93 w 131"/>
                  <a:gd name="T11" fmla="*/ 8 h 44"/>
                  <a:gd name="T12" fmla="*/ 75 w 131"/>
                  <a:gd name="T13" fmla="*/ 28 h 44"/>
                  <a:gd name="T14" fmla="*/ 83 w 131"/>
                  <a:gd name="T15" fmla="*/ 3 h 44"/>
                  <a:gd name="T16" fmla="*/ 63 w 131"/>
                  <a:gd name="T17" fmla="*/ 0 h 44"/>
                  <a:gd name="T18" fmla="*/ 44 w 131"/>
                  <a:gd name="T19" fmla="*/ 3 h 44"/>
                  <a:gd name="T20" fmla="*/ 51 w 131"/>
                  <a:gd name="T21" fmla="*/ 28 h 44"/>
                  <a:gd name="T22" fmla="*/ 34 w 131"/>
                  <a:gd name="T23" fmla="*/ 8 h 44"/>
                  <a:gd name="T24" fmla="*/ 14 w 131"/>
                  <a:gd name="T25" fmla="*/ 11 h 44"/>
                  <a:gd name="T26" fmla="*/ 30 w 131"/>
                  <a:gd name="T2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44">
                    <a:moveTo>
                      <a:pt x="30" y="44"/>
                    </a:moveTo>
                    <a:cubicBezTo>
                      <a:pt x="63" y="44"/>
                      <a:pt x="63" y="44"/>
                      <a:pt x="63" y="44"/>
                    </a:cubicBezTo>
                    <a:cubicBezTo>
                      <a:pt x="64" y="44"/>
                      <a:pt x="64" y="44"/>
                      <a:pt x="64" y="44"/>
                    </a:cubicBezTo>
                    <a:cubicBezTo>
                      <a:pt x="96" y="44"/>
                      <a:pt x="96" y="44"/>
                      <a:pt x="96" y="44"/>
                    </a:cubicBezTo>
                    <a:cubicBezTo>
                      <a:pt x="106" y="15"/>
                      <a:pt x="131" y="19"/>
                      <a:pt x="113" y="11"/>
                    </a:cubicBezTo>
                    <a:cubicBezTo>
                      <a:pt x="108" y="9"/>
                      <a:pt x="96" y="5"/>
                      <a:pt x="93" y="8"/>
                    </a:cubicBezTo>
                    <a:cubicBezTo>
                      <a:pt x="89" y="11"/>
                      <a:pt x="85" y="27"/>
                      <a:pt x="75" y="28"/>
                    </a:cubicBezTo>
                    <a:cubicBezTo>
                      <a:pt x="76" y="23"/>
                      <a:pt x="87" y="8"/>
                      <a:pt x="83" y="3"/>
                    </a:cubicBezTo>
                    <a:cubicBezTo>
                      <a:pt x="80" y="0"/>
                      <a:pt x="67" y="0"/>
                      <a:pt x="63" y="0"/>
                    </a:cubicBezTo>
                    <a:cubicBezTo>
                      <a:pt x="60" y="0"/>
                      <a:pt x="46" y="0"/>
                      <a:pt x="44" y="3"/>
                    </a:cubicBezTo>
                    <a:cubicBezTo>
                      <a:pt x="40" y="8"/>
                      <a:pt x="50" y="23"/>
                      <a:pt x="51" y="28"/>
                    </a:cubicBezTo>
                    <a:cubicBezTo>
                      <a:pt x="41" y="27"/>
                      <a:pt x="37" y="11"/>
                      <a:pt x="34" y="8"/>
                    </a:cubicBezTo>
                    <a:cubicBezTo>
                      <a:pt x="30" y="5"/>
                      <a:pt x="18" y="7"/>
                      <a:pt x="14" y="11"/>
                    </a:cubicBezTo>
                    <a:cubicBezTo>
                      <a:pt x="0" y="24"/>
                      <a:pt x="20" y="15"/>
                      <a:pt x="30" y="4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39" name="Freeform 111">
                <a:extLst>
                  <a:ext uri="{FF2B5EF4-FFF2-40B4-BE49-F238E27FC236}">
                    <a16:creationId xmlns:a16="http://schemas.microsoft.com/office/drawing/2014/main" xmlns="" id="{237416B6-6DD5-AB49-A1A3-287183682D6C}"/>
                  </a:ext>
                </a:extLst>
              </p:cNvPr>
              <p:cNvSpPr>
                <a:spLocks/>
              </p:cNvSpPr>
              <p:nvPr/>
            </p:nvSpPr>
            <p:spPr bwMode="auto">
              <a:xfrm>
                <a:off x="3824288" y="2482850"/>
                <a:ext cx="39687" cy="66675"/>
              </a:xfrm>
              <a:custGeom>
                <a:avLst/>
                <a:gdLst>
                  <a:gd name="T0" fmla="*/ 3 w 16"/>
                  <a:gd name="T1" fmla="*/ 18 h 26"/>
                  <a:gd name="T2" fmla="*/ 14 w 16"/>
                  <a:gd name="T3" fmla="*/ 25 h 26"/>
                  <a:gd name="T4" fmla="*/ 16 w 16"/>
                  <a:gd name="T5" fmla="*/ 26 h 26"/>
                  <a:gd name="T6" fmla="*/ 16 w 16"/>
                  <a:gd name="T7" fmla="*/ 0 h 26"/>
                  <a:gd name="T8" fmla="*/ 5 w 16"/>
                  <a:gd name="T9" fmla="*/ 4 h 26"/>
                  <a:gd name="T10" fmla="*/ 3 w 16"/>
                  <a:gd name="T11" fmla="*/ 18 h 26"/>
                </a:gdLst>
                <a:ahLst/>
                <a:cxnLst>
                  <a:cxn ang="0">
                    <a:pos x="T0" y="T1"/>
                  </a:cxn>
                  <a:cxn ang="0">
                    <a:pos x="T2" y="T3"/>
                  </a:cxn>
                  <a:cxn ang="0">
                    <a:pos x="T4" y="T5"/>
                  </a:cxn>
                  <a:cxn ang="0">
                    <a:pos x="T6" y="T7"/>
                  </a:cxn>
                  <a:cxn ang="0">
                    <a:pos x="T8" y="T9"/>
                  </a:cxn>
                  <a:cxn ang="0">
                    <a:pos x="T10" y="T11"/>
                  </a:cxn>
                </a:cxnLst>
                <a:rect l="0" t="0" r="r" b="b"/>
                <a:pathLst>
                  <a:path w="16" h="26">
                    <a:moveTo>
                      <a:pt x="3" y="18"/>
                    </a:moveTo>
                    <a:cubicBezTo>
                      <a:pt x="5" y="22"/>
                      <a:pt x="9" y="23"/>
                      <a:pt x="14" y="25"/>
                    </a:cubicBezTo>
                    <a:cubicBezTo>
                      <a:pt x="14" y="25"/>
                      <a:pt x="15" y="26"/>
                      <a:pt x="16" y="26"/>
                    </a:cubicBezTo>
                    <a:cubicBezTo>
                      <a:pt x="16" y="0"/>
                      <a:pt x="16" y="0"/>
                      <a:pt x="16" y="0"/>
                    </a:cubicBezTo>
                    <a:cubicBezTo>
                      <a:pt x="12" y="0"/>
                      <a:pt x="8" y="1"/>
                      <a:pt x="5" y="4"/>
                    </a:cubicBezTo>
                    <a:cubicBezTo>
                      <a:pt x="0" y="7"/>
                      <a:pt x="0" y="14"/>
                      <a:pt x="3" y="18"/>
                    </a:cubicBez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40" name="Freeform 112">
                <a:extLst>
                  <a:ext uri="{FF2B5EF4-FFF2-40B4-BE49-F238E27FC236}">
                    <a16:creationId xmlns:a16="http://schemas.microsoft.com/office/drawing/2014/main" xmlns="" id="{6D487FF0-AA60-404C-8777-4E48DFE3F1BC}"/>
                  </a:ext>
                </a:extLst>
              </p:cNvPr>
              <p:cNvSpPr>
                <a:spLocks/>
              </p:cNvSpPr>
              <p:nvPr/>
            </p:nvSpPr>
            <p:spPr bwMode="auto">
              <a:xfrm>
                <a:off x="3900488" y="2597150"/>
                <a:ext cx="47625" cy="71437"/>
              </a:xfrm>
              <a:custGeom>
                <a:avLst/>
                <a:gdLst>
                  <a:gd name="T0" fmla="*/ 7 w 19"/>
                  <a:gd name="T1" fmla="*/ 3 h 28"/>
                  <a:gd name="T2" fmla="*/ 0 w 19"/>
                  <a:gd name="T3" fmla="*/ 0 h 28"/>
                  <a:gd name="T4" fmla="*/ 0 w 19"/>
                  <a:gd name="T5" fmla="*/ 28 h 28"/>
                  <a:gd name="T6" fmla="*/ 13 w 19"/>
                  <a:gd name="T7" fmla="*/ 24 h 28"/>
                  <a:gd name="T8" fmla="*/ 16 w 19"/>
                  <a:gd name="T9" fmla="*/ 10 h 28"/>
                  <a:gd name="T10" fmla="*/ 7 w 19"/>
                  <a:gd name="T11" fmla="*/ 3 h 28"/>
                </a:gdLst>
                <a:ahLst/>
                <a:cxnLst>
                  <a:cxn ang="0">
                    <a:pos x="T0" y="T1"/>
                  </a:cxn>
                  <a:cxn ang="0">
                    <a:pos x="T2" y="T3"/>
                  </a:cxn>
                  <a:cxn ang="0">
                    <a:pos x="T4" y="T5"/>
                  </a:cxn>
                  <a:cxn ang="0">
                    <a:pos x="T6" y="T7"/>
                  </a:cxn>
                  <a:cxn ang="0">
                    <a:pos x="T8" y="T9"/>
                  </a:cxn>
                  <a:cxn ang="0">
                    <a:pos x="T10" y="T11"/>
                  </a:cxn>
                </a:cxnLst>
                <a:rect l="0" t="0" r="r" b="b"/>
                <a:pathLst>
                  <a:path w="19" h="28">
                    <a:moveTo>
                      <a:pt x="7" y="3"/>
                    </a:moveTo>
                    <a:cubicBezTo>
                      <a:pt x="6" y="3"/>
                      <a:pt x="4" y="2"/>
                      <a:pt x="0" y="0"/>
                    </a:cubicBezTo>
                    <a:cubicBezTo>
                      <a:pt x="0" y="28"/>
                      <a:pt x="0" y="28"/>
                      <a:pt x="0" y="28"/>
                    </a:cubicBezTo>
                    <a:cubicBezTo>
                      <a:pt x="5" y="28"/>
                      <a:pt x="10" y="27"/>
                      <a:pt x="13" y="24"/>
                    </a:cubicBezTo>
                    <a:cubicBezTo>
                      <a:pt x="18" y="21"/>
                      <a:pt x="19" y="15"/>
                      <a:pt x="16" y="10"/>
                    </a:cubicBezTo>
                    <a:cubicBezTo>
                      <a:pt x="14" y="7"/>
                      <a:pt x="11" y="5"/>
                      <a:pt x="7" y="3"/>
                    </a:cubicBez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41" name="Freeform 113">
                <a:extLst>
                  <a:ext uri="{FF2B5EF4-FFF2-40B4-BE49-F238E27FC236}">
                    <a16:creationId xmlns:a16="http://schemas.microsoft.com/office/drawing/2014/main" xmlns="" id="{E7C57730-CC1A-C54C-A332-232E20D5B233}"/>
                  </a:ext>
                </a:extLst>
              </p:cNvPr>
              <p:cNvSpPr>
                <a:spLocks noEditPoints="1"/>
              </p:cNvSpPr>
              <p:nvPr/>
            </p:nvSpPr>
            <p:spPr bwMode="auto">
              <a:xfrm>
                <a:off x="3632200" y="2382838"/>
                <a:ext cx="508000" cy="393700"/>
              </a:xfrm>
              <a:custGeom>
                <a:avLst/>
                <a:gdLst>
                  <a:gd name="T0" fmla="*/ 134 w 199"/>
                  <a:gd name="T1" fmla="*/ 0 h 154"/>
                  <a:gd name="T2" fmla="*/ 102 w 199"/>
                  <a:gd name="T3" fmla="*/ 0 h 154"/>
                  <a:gd name="T4" fmla="*/ 98 w 199"/>
                  <a:gd name="T5" fmla="*/ 0 h 154"/>
                  <a:gd name="T6" fmla="*/ 66 w 199"/>
                  <a:gd name="T7" fmla="*/ 0 h 154"/>
                  <a:gd name="T8" fmla="*/ 1 w 199"/>
                  <a:gd name="T9" fmla="*/ 99 h 154"/>
                  <a:gd name="T10" fmla="*/ 100 w 199"/>
                  <a:gd name="T11" fmla="*/ 154 h 154"/>
                  <a:gd name="T12" fmla="*/ 100 w 199"/>
                  <a:gd name="T13" fmla="*/ 154 h 154"/>
                  <a:gd name="T14" fmla="*/ 100 w 199"/>
                  <a:gd name="T15" fmla="*/ 154 h 154"/>
                  <a:gd name="T16" fmla="*/ 199 w 199"/>
                  <a:gd name="T17" fmla="*/ 99 h 154"/>
                  <a:gd name="T18" fmla="*/ 134 w 199"/>
                  <a:gd name="T19" fmla="*/ 0 h 154"/>
                  <a:gd name="T20" fmla="*/ 129 w 199"/>
                  <a:gd name="T21" fmla="*/ 116 h 154"/>
                  <a:gd name="T22" fmla="*/ 105 w 199"/>
                  <a:gd name="T23" fmla="*/ 123 h 154"/>
                  <a:gd name="T24" fmla="*/ 105 w 199"/>
                  <a:gd name="T25" fmla="*/ 129 h 154"/>
                  <a:gd name="T26" fmla="*/ 103 w 199"/>
                  <a:gd name="T27" fmla="*/ 131 h 154"/>
                  <a:gd name="T28" fmla="*/ 94 w 199"/>
                  <a:gd name="T29" fmla="*/ 131 h 154"/>
                  <a:gd name="T30" fmla="*/ 91 w 199"/>
                  <a:gd name="T31" fmla="*/ 129 h 154"/>
                  <a:gd name="T32" fmla="*/ 91 w 199"/>
                  <a:gd name="T33" fmla="*/ 122 h 154"/>
                  <a:gd name="T34" fmla="*/ 62 w 199"/>
                  <a:gd name="T35" fmla="*/ 109 h 154"/>
                  <a:gd name="T36" fmla="*/ 73 w 199"/>
                  <a:gd name="T37" fmla="*/ 101 h 154"/>
                  <a:gd name="T38" fmla="*/ 74 w 199"/>
                  <a:gd name="T39" fmla="*/ 102 h 154"/>
                  <a:gd name="T40" fmla="*/ 74 w 199"/>
                  <a:gd name="T41" fmla="*/ 102 h 154"/>
                  <a:gd name="T42" fmla="*/ 76 w 199"/>
                  <a:gd name="T43" fmla="*/ 103 h 154"/>
                  <a:gd name="T44" fmla="*/ 86 w 199"/>
                  <a:gd name="T45" fmla="*/ 109 h 154"/>
                  <a:gd name="T46" fmla="*/ 91 w 199"/>
                  <a:gd name="T47" fmla="*/ 110 h 154"/>
                  <a:gd name="T48" fmla="*/ 91 w 199"/>
                  <a:gd name="T49" fmla="*/ 79 h 154"/>
                  <a:gd name="T50" fmla="*/ 75 w 199"/>
                  <a:gd name="T51" fmla="*/ 72 h 154"/>
                  <a:gd name="T52" fmla="*/ 65 w 199"/>
                  <a:gd name="T53" fmla="*/ 62 h 154"/>
                  <a:gd name="T54" fmla="*/ 71 w 199"/>
                  <a:gd name="T55" fmla="*/ 36 h 154"/>
                  <a:gd name="T56" fmla="*/ 91 w 199"/>
                  <a:gd name="T57" fmla="*/ 28 h 154"/>
                  <a:gd name="T58" fmla="*/ 91 w 199"/>
                  <a:gd name="T59" fmla="*/ 21 h 154"/>
                  <a:gd name="T60" fmla="*/ 94 w 199"/>
                  <a:gd name="T61" fmla="*/ 18 h 154"/>
                  <a:gd name="T62" fmla="*/ 103 w 199"/>
                  <a:gd name="T63" fmla="*/ 18 h 154"/>
                  <a:gd name="T64" fmla="*/ 105 w 199"/>
                  <a:gd name="T65" fmla="*/ 21 h 154"/>
                  <a:gd name="T66" fmla="*/ 105 w 199"/>
                  <a:gd name="T67" fmla="*/ 28 h 154"/>
                  <a:gd name="T68" fmla="*/ 113 w 199"/>
                  <a:gd name="T69" fmla="*/ 29 h 154"/>
                  <a:gd name="T70" fmla="*/ 134 w 199"/>
                  <a:gd name="T71" fmla="*/ 41 h 154"/>
                  <a:gd name="T72" fmla="*/ 122 w 199"/>
                  <a:gd name="T73" fmla="*/ 49 h 154"/>
                  <a:gd name="T74" fmla="*/ 122 w 199"/>
                  <a:gd name="T75" fmla="*/ 48 h 154"/>
                  <a:gd name="T76" fmla="*/ 121 w 199"/>
                  <a:gd name="T77" fmla="*/ 47 h 154"/>
                  <a:gd name="T78" fmla="*/ 120 w 199"/>
                  <a:gd name="T79" fmla="*/ 46 h 154"/>
                  <a:gd name="T80" fmla="*/ 109 w 199"/>
                  <a:gd name="T81" fmla="*/ 40 h 154"/>
                  <a:gd name="T82" fmla="*/ 105 w 199"/>
                  <a:gd name="T83" fmla="*/ 39 h 154"/>
                  <a:gd name="T84" fmla="*/ 105 w 199"/>
                  <a:gd name="T85" fmla="*/ 71 h 154"/>
                  <a:gd name="T86" fmla="*/ 137 w 199"/>
                  <a:gd name="T87" fmla="*/ 90 h 154"/>
                  <a:gd name="T88" fmla="*/ 129 w 199"/>
                  <a:gd name="T8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54">
                    <a:moveTo>
                      <a:pt x="134" y="0"/>
                    </a:moveTo>
                    <a:cubicBezTo>
                      <a:pt x="102" y="0"/>
                      <a:pt x="102" y="0"/>
                      <a:pt x="102" y="0"/>
                    </a:cubicBezTo>
                    <a:cubicBezTo>
                      <a:pt x="98" y="0"/>
                      <a:pt x="98" y="0"/>
                      <a:pt x="98" y="0"/>
                    </a:cubicBezTo>
                    <a:cubicBezTo>
                      <a:pt x="66" y="0"/>
                      <a:pt x="66" y="0"/>
                      <a:pt x="66" y="0"/>
                    </a:cubicBezTo>
                    <a:cubicBezTo>
                      <a:pt x="55" y="20"/>
                      <a:pt x="0" y="43"/>
                      <a:pt x="1" y="99"/>
                    </a:cubicBezTo>
                    <a:cubicBezTo>
                      <a:pt x="1" y="146"/>
                      <a:pt x="41" y="154"/>
                      <a:pt x="100" y="154"/>
                    </a:cubicBezTo>
                    <a:cubicBezTo>
                      <a:pt x="100" y="154"/>
                      <a:pt x="100" y="154"/>
                      <a:pt x="100" y="154"/>
                    </a:cubicBezTo>
                    <a:cubicBezTo>
                      <a:pt x="100" y="154"/>
                      <a:pt x="100" y="154"/>
                      <a:pt x="100" y="154"/>
                    </a:cubicBezTo>
                    <a:cubicBezTo>
                      <a:pt x="159" y="154"/>
                      <a:pt x="199" y="146"/>
                      <a:pt x="199" y="99"/>
                    </a:cubicBezTo>
                    <a:cubicBezTo>
                      <a:pt x="199" y="43"/>
                      <a:pt x="144" y="20"/>
                      <a:pt x="134" y="0"/>
                    </a:cubicBezTo>
                    <a:close/>
                    <a:moveTo>
                      <a:pt x="129" y="116"/>
                    </a:moveTo>
                    <a:cubicBezTo>
                      <a:pt x="123" y="120"/>
                      <a:pt x="115" y="122"/>
                      <a:pt x="105" y="123"/>
                    </a:cubicBezTo>
                    <a:cubicBezTo>
                      <a:pt x="105" y="129"/>
                      <a:pt x="105" y="129"/>
                      <a:pt x="105" y="129"/>
                    </a:cubicBezTo>
                    <a:cubicBezTo>
                      <a:pt x="105" y="130"/>
                      <a:pt x="104" y="131"/>
                      <a:pt x="103" y="131"/>
                    </a:cubicBezTo>
                    <a:cubicBezTo>
                      <a:pt x="94" y="131"/>
                      <a:pt x="94" y="131"/>
                      <a:pt x="94" y="131"/>
                    </a:cubicBezTo>
                    <a:cubicBezTo>
                      <a:pt x="92" y="131"/>
                      <a:pt x="91" y="130"/>
                      <a:pt x="91" y="129"/>
                    </a:cubicBezTo>
                    <a:cubicBezTo>
                      <a:pt x="91" y="122"/>
                      <a:pt x="91" y="122"/>
                      <a:pt x="91" y="122"/>
                    </a:cubicBezTo>
                    <a:cubicBezTo>
                      <a:pt x="79" y="120"/>
                      <a:pt x="67" y="116"/>
                      <a:pt x="62" y="109"/>
                    </a:cubicBezTo>
                    <a:cubicBezTo>
                      <a:pt x="58" y="104"/>
                      <a:pt x="69" y="96"/>
                      <a:pt x="73" y="101"/>
                    </a:cubicBezTo>
                    <a:cubicBezTo>
                      <a:pt x="73" y="101"/>
                      <a:pt x="74" y="102"/>
                      <a:pt x="74" y="102"/>
                    </a:cubicBezTo>
                    <a:cubicBezTo>
                      <a:pt x="74" y="102"/>
                      <a:pt x="73" y="102"/>
                      <a:pt x="74" y="102"/>
                    </a:cubicBezTo>
                    <a:cubicBezTo>
                      <a:pt x="75" y="103"/>
                      <a:pt x="75" y="103"/>
                      <a:pt x="76" y="103"/>
                    </a:cubicBezTo>
                    <a:cubicBezTo>
                      <a:pt x="78" y="105"/>
                      <a:pt x="83" y="108"/>
                      <a:pt x="86" y="109"/>
                    </a:cubicBezTo>
                    <a:cubicBezTo>
                      <a:pt x="88" y="109"/>
                      <a:pt x="89" y="110"/>
                      <a:pt x="91" y="110"/>
                    </a:cubicBezTo>
                    <a:cubicBezTo>
                      <a:pt x="91" y="79"/>
                      <a:pt x="91" y="79"/>
                      <a:pt x="91" y="79"/>
                    </a:cubicBezTo>
                    <a:cubicBezTo>
                      <a:pt x="84" y="76"/>
                      <a:pt x="77" y="73"/>
                      <a:pt x="75" y="72"/>
                    </a:cubicBezTo>
                    <a:cubicBezTo>
                      <a:pt x="70" y="70"/>
                      <a:pt x="67" y="66"/>
                      <a:pt x="65" y="62"/>
                    </a:cubicBezTo>
                    <a:cubicBezTo>
                      <a:pt x="60" y="54"/>
                      <a:pt x="62" y="43"/>
                      <a:pt x="71" y="36"/>
                    </a:cubicBezTo>
                    <a:cubicBezTo>
                      <a:pt x="76" y="32"/>
                      <a:pt x="83" y="29"/>
                      <a:pt x="91" y="28"/>
                    </a:cubicBezTo>
                    <a:cubicBezTo>
                      <a:pt x="91" y="21"/>
                      <a:pt x="91" y="21"/>
                      <a:pt x="91" y="21"/>
                    </a:cubicBezTo>
                    <a:cubicBezTo>
                      <a:pt x="91" y="20"/>
                      <a:pt x="92" y="18"/>
                      <a:pt x="94" y="18"/>
                    </a:cubicBezTo>
                    <a:cubicBezTo>
                      <a:pt x="103" y="18"/>
                      <a:pt x="103" y="18"/>
                      <a:pt x="103" y="18"/>
                    </a:cubicBezTo>
                    <a:cubicBezTo>
                      <a:pt x="104" y="18"/>
                      <a:pt x="105" y="20"/>
                      <a:pt x="105" y="21"/>
                    </a:cubicBezTo>
                    <a:cubicBezTo>
                      <a:pt x="105" y="28"/>
                      <a:pt x="105" y="28"/>
                      <a:pt x="105" y="28"/>
                    </a:cubicBezTo>
                    <a:cubicBezTo>
                      <a:pt x="108" y="28"/>
                      <a:pt x="110" y="28"/>
                      <a:pt x="113" y="29"/>
                    </a:cubicBezTo>
                    <a:cubicBezTo>
                      <a:pt x="120" y="31"/>
                      <a:pt x="130" y="36"/>
                      <a:pt x="134" y="41"/>
                    </a:cubicBezTo>
                    <a:cubicBezTo>
                      <a:pt x="137" y="46"/>
                      <a:pt x="126" y="54"/>
                      <a:pt x="122" y="49"/>
                    </a:cubicBezTo>
                    <a:cubicBezTo>
                      <a:pt x="122" y="48"/>
                      <a:pt x="122" y="48"/>
                      <a:pt x="122" y="48"/>
                    </a:cubicBezTo>
                    <a:cubicBezTo>
                      <a:pt x="121" y="47"/>
                      <a:pt x="122" y="48"/>
                      <a:pt x="121" y="47"/>
                    </a:cubicBezTo>
                    <a:cubicBezTo>
                      <a:pt x="121" y="47"/>
                      <a:pt x="120" y="47"/>
                      <a:pt x="120" y="46"/>
                    </a:cubicBezTo>
                    <a:cubicBezTo>
                      <a:pt x="117" y="44"/>
                      <a:pt x="112" y="41"/>
                      <a:pt x="109" y="40"/>
                    </a:cubicBezTo>
                    <a:cubicBezTo>
                      <a:pt x="108" y="40"/>
                      <a:pt x="107" y="40"/>
                      <a:pt x="105" y="39"/>
                    </a:cubicBezTo>
                    <a:cubicBezTo>
                      <a:pt x="105" y="71"/>
                      <a:pt x="105" y="71"/>
                      <a:pt x="105" y="71"/>
                    </a:cubicBezTo>
                    <a:cubicBezTo>
                      <a:pt x="117" y="75"/>
                      <a:pt x="133" y="81"/>
                      <a:pt x="137" y="90"/>
                    </a:cubicBezTo>
                    <a:cubicBezTo>
                      <a:pt x="141" y="99"/>
                      <a:pt x="137" y="109"/>
                      <a:pt x="129" y="116"/>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sym typeface="+mn-lt"/>
                </a:endParaRPr>
              </a:p>
            </p:txBody>
          </p:sp>
          <p:sp>
            <p:nvSpPr>
              <p:cNvPr id="42" name="Freeform 114">
                <a:extLst>
                  <a:ext uri="{FF2B5EF4-FFF2-40B4-BE49-F238E27FC236}">
                    <a16:creationId xmlns:a16="http://schemas.microsoft.com/office/drawing/2014/main" xmlns="" id="{E32DCEC3-3605-5146-BD69-F51590ED18B8}"/>
                  </a:ext>
                </a:extLst>
              </p:cNvPr>
              <p:cNvSpPr>
                <a:spLocks/>
              </p:cNvSpPr>
              <p:nvPr/>
            </p:nvSpPr>
            <p:spPr bwMode="auto">
              <a:xfrm>
                <a:off x="3984625" y="2322513"/>
                <a:ext cx="106362" cy="85725"/>
              </a:xfrm>
              <a:custGeom>
                <a:avLst/>
                <a:gdLst>
                  <a:gd name="T0" fmla="*/ 40 w 42"/>
                  <a:gd name="T1" fmla="*/ 5 h 34"/>
                  <a:gd name="T2" fmla="*/ 23 w 42"/>
                  <a:gd name="T3" fmla="*/ 0 h 34"/>
                  <a:gd name="T4" fmla="*/ 2 w 42"/>
                  <a:gd name="T5" fmla="*/ 6 h 34"/>
                  <a:gd name="T6" fmla="*/ 0 w 42"/>
                  <a:gd name="T7" fmla="*/ 8 h 34"/>
                  <a:gd name="T8" fmla="*/ 0 w 42"/>
                  <a:gd name="T9" fmla="*/ 16 h 34"/>
                  <a:gd name="T10" fmla="*/ 1 w 42"/>
                  <a:gd name="T11" fmla="*/ 17 h 34"/>
                  <a:gd name="T12" fmla="*/ 15 w 42"/>
                  <a:gd name="T13" fmla="*/ 25 h 34"/>
                  <a:gd name="T14" fmla="*/ 22 w 42"/>
                  <a:gd name="T15" fmla="*/ 29 h 34"/>
                  <a:gd name="T16" fmla="*/ 24 w 42"/>
                  <a:gd name="T17" fmla="*/ 31 h 34"/>
                  <a:gd name="T18" fmla="*/ 24 w 42"/>
                  <a:gd name="T19" fmla="*/ 31 h 34"/>
                  <a:gd name="T20" fmla="*/ 24 w 42"/>
                  <a:gd name="T21" fmla="*/ 31 h 34"/>
                  <a:gd name="T22" fmla="*/ 24 w 42"/>
                  <a:gd name="T23" fmla="*/ 31 h 34"/>
                  <a:gd name="T24" fmla="*/ 30 w 42"/>
                  <a:gd name="T25" fmla="*/ 32 h 34"/>
                  <a:gd name="T26" fmla="*/ 31 w 42"/>
                  <a:gd name="T27" fmla="*/ 27 h 34"/>
                  <a:gd name="T28" fmla="*/ 28 w 42"/>
                  <a:gd name="T29" fmla="*/ 23 h 34"/>
                  <a:gd name="T30" fmla="*/ 17 w 42"/>
                  <a:gd name="T31" fmla="*/ 17 h 34"/>
                  <a:gd name="T32" fmla="*/ 9 w 42"/>
                  <a:gd name="T33" fmla="*/ 14 h 34"/>
                  <a:gd name="T34" fmla="*/ 7 w 42"/>
                  <a:gd name="T35" fmla="*/ 13 h 34"/>
                  <a:gd name="T36" fmla="*/ 7 w 42"/>
                  <a:gd name="T37" fmla="*/ 12 h 34"/>
                  <a:gd name="T38" fmla="*/ 7 w 42"/>
                  <a:gd name="T39" fmla="*/ 12 h 34"/>
                  <a:gd name="T40" fmla="*/ 7 w 42"/>
                  <a:gd name="T41" fmla="*/ 12 h 34"/>
                  <a:gd name="T42" fmla="*/ 7 w 42"/>
                  <a:gd name="T43" fmla="*/ 12 h 34"/>
                  <a:gd name="T44" fmla="*/ 23 w 42"/>
                  <a:gd name="T45" fmla="*/ 8 h 34"/>
                  <a:gd name="T46" fmla="*/ 36 w 42"/>
                  <a:gd name="T47" fmla="*/ 11 h 34"/>
                  <a:gd name="T48" fmla="*/ 41 w 42"/>
                  <a:gd name="T49" fmla="*/ 10 h 34"/>
                  <a:gd name="T50" fmla="*/ 40 w 42"/>
                  <a:gd name="T5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34">
                    <a:moveTo>
                      <a:pt x="40" y="5"/>
                    </a:moveTo>
                    <a:cubicBezTo>
                      <a:pt x="34" y="1"/>
                      <a:pt x="29" y="0"/>
                      <a:pt x="23" y="0"/>
                    </a:cubicBezTo>
                    <a:cubicBezTo>
                      <a:pt x="11" y="0"/>
                      <a:pt x="2" y="6"/>
                      <a:pt x="2" y="6"/>
                    </a:cubicBezTo>
                    <a:cubicBezTo>
                      <a:pt x="1" y="6"/>
                      <a:pt x="1" y="7"/>
                      <a:pt x="0" y="8"/>
                    </a:cubicBezTo>
                    <a:cubicBezTo>
                      <a:pt x="2" y="10"/>
                      <a:pt x="2" y="14"/>
                      <a:pt x="0" y="16"/>
                    </a:cubicBezTo>
                    <a:cubicBezTo>
                      <a:pt x="1" y="17"/>
                      <a:pt x="1" y="17"/>
                      <a:pt x="1" y="17"/>
                    </a:cubicBezTo>
                    <a:cubicBezTo>
                      <a:pt x="1" y="18"/>
                      <a:pt x="5" y="23"/>
                      <a:pt x="15" y="25"/>
                    </a:cubicBezTo>
                    <a:cubicBezTo>
                      <a:pt x="18" y="26"/>
                      <a:pt x="21" y="28"/>
                      <a:pt x="22" y="29"/>
                    </a:cubicBezTo>
                    <a:cubicBezTo>
                      <a:pt x="23" y="30"/>
                      <a:pt x="24" y="30"/>
                      <a:pt x="24" y="31"/>
                    </a:cubicBezTo>
                    <a:cubicBezTo>
                      <a:pt x="24" y="31"/>
                      <a:pt x="24" y="31"/>
                      <a:pt x="24" y="31"/>
                    </a:cubicBezTo>
                    <a:cubicBezTo>
                      <a:pt x="24" y="31"/>
                      <a:pt x="24" y="31"/>
                      <a:pt x="24" y="31"/>
                    </a:cubicBezTo>
                    <a:cubicBezTo>
                      <a:pt x="24" y="31"/>
                      <a:pt x="24" y="31"/>
                      <a:pt x="24" y="31"/>
                    </a:cubicBezTo>
                    <a:cubicBezTo>
                      <a:pt x="26" y="33"/>
                      <a:pt x="28" y="34"/>
                      <a:pt x="30" y="32"/>
                    </a:cubicBezTo>
                    <a:cubicBezTo>
                      <a:pt x="32" y="31"/>
                      <a:pt x="32" y="29"/>
                      <a:pt x="31" y="27"/>
                    </a:cubicBezTo>
                    <a:cubicBezTo>
                      <a:pt x="31" y="27"/>
                      <a:pt x="30" y="25"/>
                      <a:pt x="28" y="23"/>
                    </a:cubicBezTo>
                    <a:cubicBezTo>
                      <a:pt x="25" y="21"/>
                      <a:pt x="22" y="19"/>
                      <a:pt x="17" y="17"/>
                    </a:cubicBezTo>
                    <a:cubicBezTo>
                      <a:pt x="13" y="16"/>
                      <a:pt x="10" y="15"/>
                      <a:pt x="9" y="14"/>
                    </a:cubicBezTo>
                    <a:cubicBezTo>
                      <a:pt x="8" y="13"/>
                      <a:pt x="8" y="13"/>
                      <a:pt x="7" y="13"/>
                    </a:cubicBezTo>
                    <a:cubicBezTo>
                      <a:pt x="7" y="12"/>
                      <a:pt x="7" y="12"/>
                      <a:pt x="7" y="12"/>
                    </a:cubicBezTo>
                    <a:cubicBezTo>
                      <a:pt x="7" y="12"/>
                      <a:pt x="7" y="12"/>
                      <a:pt x="7" y="12"/>
                    </a:cubicBezTo>
                    <a:cubicBezTo>
                      <a:pt x="7" y="12"/>
                      <a:pt x="7" y="12"/>
                      <a:pt x="7" y="12"/>
                    </a:cubicBezTo>
                    <a:cubicBezTo>
                      <a:pt x="7" y="12"/>
                      <a:pt x="7" y="12"/>
                      <a:pt x="7" y="12"/>
                    </a:cubicBezTo>
                    <a:cubicBezTo>
                      <a:pt x="9" y="11"/>
                      <a:pt x="16" y="8"/>
                      <a:pt x="23" y="8"/>
                    </a:cubicBezTo>
                    <a:cubicBezTo>
                      <a:pt x="27" y="8"/>
                      <a:pt x="32" y="9"/>
                      <a:pt x="36" y="11"/>
                    </a:cubicBezTo>
                    <a:cubicBezTo>
                      <a:pt x="38" y="12"/>
                      <a:pt x="40" y="12"/>
                      <a:pt x="41" y="10"/>
                    </a:cubicBezTo>
                    <a:cubicBezTo>
                      <a:pt x="42" y="8"/>
                      <a:pt x="42" y="6"/>
                      <a:pt x="40" y="5"/>
                    </a:cubicBezTo>
                    <a:close/>
                  </a:path>
                </a:pathLst>
              </a:custGeom>
              <a:gradFill>
                <a:gsLst>
                  <a:gs pos="78000">
                    <a:srgbClr val="261715"/>
                  </a:gs>
                  <a:gs pos="33000">
                    <a:srgbClr val="2E2825"/>
                  </a:gs>
                  <a:gs pos="0">
                    <a:srgbClr val="3E3531"/>
                  </a:gs>
                </a:gsLst>
                <a:lin ang="16200000" scaled="1"/>
              </a:gradFill>
              <a:ln>
                <a:noFill/>
              </a:ln>
              <a:extLst>
                <a:ext uri="{91240B29-F687-4F45-9708-019B960494DF}">
                  <a14:hiddenLine xmlns:a14="http://schemas.microsoft.com/office/drawing/2010/main" xmlns=""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grpSp>
      </p:grpSp>
      <p:sp>
        <p:nvSpPr>
          <p:cNvPr id="45" name="矩形 44">
            <a:extLst>
              <a:ext uri="{FF2B5EF4-FFF2-40B4-BE49-F238E27FC236}">
                <a16:creationId xmlns:a16="http://schemas.microsoft.com/office/drawing/2014/main" xmlns="" id="{D6E18264-75F3-D148-94E4-2E088D6FA80F}"/>
              </a:ext>
            </a:extLst>
          </p:cNvPr>
          <p:cNvSpPr/>
          <p:nvPr/>
        </p:nvSpPr>
        <p:spPr>
          <a:xfrm>
            <a:off x="1238639" y="3201664"/>
            <a:ext cx="3236784" cy="400110"/>
          </a:xfrm>
          <a:prstGeom prst="rect">
            <a:avLst/>
          </a:prstGeom>
        </p:spPr>
        <p:txBody>
          <a:bodyPr wrap="none">
            <a:spAutoFit/>
          </a:bodyPr>
          <a:lstStyle/>
          <a:p>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 脱贫攻坚取得决定性进展</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xmlns="" id="{1C2A9182-1316-734E-9B35-5C9C0579637B}"/>
              </a:ext>
            </a:extLst>
          </p:cNvPr>
          <p:cNvSpPr/>
          <p:nvPr/>
        </p:nvSpPr>
        <p:spPr>
          <a:xfrm>
            <a:off x="8151407" y="2137226"/>
            <a:ext cx="1728358"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 居民收入</a:t>
            </a:r>
            <a:endParaRPr lang="zh-CN" altLang="en-US" sz="2800" b="1" dirty="0">
              <a:solidFill>
                <a:srgbClr val="C00000"/>
              </a:solidFill>
            </a:endParaRPr>
          </a:p>
        </p:txBody>
      </p:sp>
      <p:sp>
        <p:nvSpPr>
          <p:cNvPr id="49" name="矩形 48">
            <a:extLst>
              <a:ext uri="{FF2B5EF4-FFF2-40B4-BE49-F238E27FC236}">
                <a16:creationId xmlns:a16="http://schemas.microsoft.com/office/drawing/2014/main" xmlns="" id="{28B46CE0-4641-3045-93DE-27DDEC18A20C}"/>
              </a:ext>
            </a:extLst>
          </p:cNvPr>
          <p:cNvSpPr/>
          <p:nvPr/>
        </p:nvSpPr>
        <p:spPr>
          <a:xfrm>
            <a:off x="6783255" y="3073330"/>
            <a:ext cx="4519186" cy="400110"/>
          </a:xfrm>
          <a:prstGeom prst="rect">
            <a:avLst/>
          </a:prstGeom>
        </p:spPr>
        <p:txBody>
          <a:bodyPr wrap="none">
            <a:spAutoFit/>
          </a:bodyPr>
          <a:lstStyle/>
          <a:p>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形成世界上人口最多的中等收入群体</a:t>
            </a:r>
          </a:p>
        </p:txBody>
      </p:sp>
      <p:sp>
        <p:nvSpPr>
          <p:cNvPr id="50" name="矩形 49">
            <a:extLst>
              <a:ext uri="{FF2B5EF4-FFF2-40B4-BE49-F238E27FC236}">
                <a16:creationId xmlns:a16="http://schemas.microsoft.com/office/drawing/2014/main" xmlns="" id="{84633DA5-CAA9-6444-B7E2-04E498D216E8}"/>
              </a:ext>
            </a:extLst>
          </p:cNvPr>
          <p:cNvSpPr/>
          <p:nvPr/>
        </p:nvSpPr>
        <p:spPr>
          <a:xfrm>
            <a:off x="6999280" y="3505378"/>
            <a:ext cx="4536504" cy="1429237"/>
          </a:xfrm>
          <a:prstGeom prst="rect">
            <a:avLst/>
          </a:prstGeom>
        </p:spPr>
        <p:txBody>
          <a:bodyPr wrap="square">
            <a:spAutoFit/>
          </a:bodyPr>
          <a:lstStyle/>
          <a:p>
            <a:pPr>
              <a:lnSpc>
                <a:spcPct val="20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年均</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800" b="1" dirty="0">
                <a:solidFill>
                  <a:srgbClr val="C00000"/>
                </a:solidFill>
                <a:latin typeface="微软雅黑" panose="020B0503020204020204" pitchFamily="34" charset="-122"/>
                <a:ea typeface="微软雅黑" panose="020B0503020204020204" pitchFamily="34" charset="-122"/>
              </a:rPr>
              <a:t>7.4</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超过经济增速</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出境旅游人次由</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8300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万</a:t>
            </a:r>
            <a:r>
              <a:rPr lang="zh-CN" altLang="en-US" b="1"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a:t>
            </a:r>
            <a:r>
              <a:rPr lang="zh-CN" altLang="en-US" b="1" dirty="0">
                <a:solidFill>
                  <a:srgbClr val="C00000"/>
                </a:solidFill>
                <a:latin typeface="微软雅黑" panose="020B0503020204020204" pitchFamily="34" charset="-122"/>
                <a:ea typeface="微软雅黑" panose="020B0503020204020204" pitchFamily="34" charset="-122"/>
              </a:rPr>
              <a:t>亿</a:t>
            </a:r>
            <a:r>
              <a:rPr lang="en-US" altLang="zh-CN" b="1" dirty="0">
                <a:solidFill>
                  <a:srgbClr val="C00000"/>
                </a:solidFill>
                <a:latin typeface="微软雅黑" panose="020B0503020204020204" pitchFamily="34" charset="-122"/>
                <a:ea typeface="微软雅黑" panose="020B0503020204020204" pitchFamily="34" charset="-122"/>
              </a:rPr>
              <a:t>3</a:t>
            </a:r>
            <a:r>
              <a:rPr lang="zh-CN" altLang="en-US" b="1" dirty="0">
                <a:solidFill>
                  <a:srgbClr val="C00000"/>
                </a:solidFill>
                <a:latin typeface="微软雅黑" panose="020B0503020204020204" pitchFamily="34" charset="-122"/>
                <a:ea typeface="微软雅黑" panose="020B0503020204020204" pitchFamily="34" charset="-122"/>
              </a:rPr>
              <a:t>千多万</a:t>
            </a:r>
            <a:endParaRPr lang="zh-CN" altLang="en-US" b="1" dirty="0">
              <a:solidFill>
                <a:srgbClr val="C00000"/>
              </a:solidFill>
            </a:endParaRPr>
          </a:p>
        </p:txBody>
      </p:sp>
      <p:pic>
        <p:nvPicPr>
          <p:cNvPr id="51" name="图片 50">
            <a:extLst>
              <a:ext uri="{FF2B5EF4-FFF2-40B4-BE49-F238E27FC236}">
                <a16:creationId xmlns:a16="http://schemas.microsoft.com/office/drawing/2014/main" xmlns="" id="{2F2A5D47-420D-EA4C-B693-9C94A17FF17E}"/>
              </a:ext>
            </a:extLst>
          </p:cNvPr>
          <p:cNvPicPr>
            <a:picLocks noChangeAspect="1"/>
          </p:cNvPicPr>
          <p:nvPr/>
        </p:nvPicPr>
        <p:blipFill>
          <a:blip r:embed="rId5" cstate="print">
            <a:lum bright="70000" contrast="-70000"/>
            <a:extLst>
              <a:ext uri="{BEBA8EAE-BF5A-486C-A8C5-ECC9F3942E4B}">
                <a14:imgProps xmlns:a14="http://schemas.microsoft.com/office/drawing/2010/main" xmlns="">
                  <a14:imgLayer r:embed="rId6">
                    <a14:imgEffect>
                      <a14:artisticPhotocopy/>
                    </a14:imgEffect>
                  </a14:imgLayer>
                </a14:imgProps>
              </a:ext>
              <a:ext uri="{28A0092B-C50C-407E-A947-70E740481C1C}">
                <a14:useLocalDpi xmlns:a14="http://schemas.microsoft.com/office/drawing/2010/main" xmlns="" val="0"/>
              </a:ext>
            </a:extLst>
          </a:blip>
          <a:stretch>
            <a:fillRect/>
          </a:stretch>
        </p:blipFill>
        <p:spPr>
          <a:xfrm>
            <a:off x="1699195" y="2005709"/>
            <a:ext cx="453045" cy="453046"/>
          </a:xfrm>
          <a:prstGeom prst="rect">
            <a:avLst/>
          </a:prstGeom>
        </p:spPr>
      </p:pic>
    </p:spTree>
    <p:extLst>
      <p:ext uri="{BB962C8B-B14F-4D97-AF65-F5344CB8AC3E}">
        <p14:creationId xmlns:p14="http://schemas.microsoft.com/office/powerpoint/2010/main" xmlns="" val="84663198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ppt_x"/>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ppt_x"/>
                                          </p:val>
                                        </p:tav>
                                        <p:tav tm="100000">
                                          <p:val>
                                            <p:strVal val="#ppt_x"/>
                                          </p:val>
                                        </p:tav>
                                      </p:tavLst>
                                    </p:anim>
                                    <p:anim calcmode="lin" valueType="num">
                                      <p:cBhvr additive="base">
                                        <p:cTn id="34" dur="500" fill="hold"/>
                                        <p:tgtEl>
                                          <p:spTgt spid="4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500" fill="hold"/>
                                        <p:tgtEl>
                                          <p:spTgt spid="50"/>
                                        </p:tgtEl>
                                        <p:attrNameLst>
                                          <p:attrName>ppt_x</p:attrName>
                                        </p:attrNameLst>
                                      </p:cBhvr>
                                      <p:tavLst>
                                        <p:tav tm="0">
                                          <p:val>
                                            <p:strVal val="#ppt_x"/>
                                          </p:val>
                                        </p:tav>
                                        <p:tav tm="100000">
                                          <p:val>
                                            <p:strVal val="#ppt_x"/>
                                          </p:val>
                                        </p:tav>
                                      </p:tavLst>
                                    </p:anim>
                                    <p:anim calcmode="lin" valueType="num">
                                      <p:cBhvr additive="base">
                                        <p:cTn id="42" dur="500" fill="hold"/>
                                        <p:tgtEl>
                                          <p:spTgt spid="50"/>
                                        </p:tgtEl>
                                        <p:attrNameLst>
                                          <p:attrName>ppt_y</p:attrName>
                                        </p:attrNameLst>
                                      </p:cBhvr>
                                      <p:tavLst>
                                        <p:tav tm="0">
                                          <p:val>
                                            <p:strVal val="1+#ppt_h/2"/>
                                          </p:val>
                                        </p:tav>
                                        <p:tav tm="100000">
                                          <p:val>
                                            <p:strVal val="#ppt_y"/>
                                          </p:val>
                                        </p:tav>
                                      </p:tavLst>
                                    </p:anim>
                                  </p:childTnLst>
                                </p:cTn>
                              </p:par>
                              <p:par>
                                <p:cTn id="43" presetID="18" presetClass="entr" presetSubtype="12"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strips(downLeft)">
                                      <p:cBhvr>
                                        <p:cTn id="45" dur="500"/>
                                        <p:tgtEl>
                                          <p:spTgt spid="21"/>
                                        </p:tgtEl>
                                      </p:cBhvr>
                                    </p:animEffect>
                                  </p:childTnLst>
                                </p:cTn>
                              </p:par>
                              <p:par>
                                <p:cTn id="46" presetID="18" presetClass="entr" presetSubtype="12"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strips(downLeft)">
                                      <p:cBhvr>
                                        <p:cTn id="48" dur="500"/>
                                        <p:tgtEl>
                                          <p:spTgt spid="21"/>
                                        </p:tgtEl>
                                      </p:cBhvr>
                                    </p:animEffect>
                                  </p:childTnLst>
                                </p:cTn>
                              </p:par>
                              <p:par>
                                <p:cTn id="49" presetID="18" presetClass="entr" presetSubtype="12"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strips(downLeft)">
                                      <p:cBhvr>
                                        <p:cTn id="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9" grpId="0"/>
      <p:bldP spid="45" grpId="0"/>
      <p:bldP spid="46" grpId="0"/>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改革开放迈出重大步伐</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6" name="矩形 25">
            <a:extLst>
              <a:ext uri="{FF2B5EF4-FFF2-40B4-BE49-F238E27FC236}">
                <a16:creationId xmlns:a16="http://schemas.microsoft.com/office/drawing/2014/main" xmlns="" id="{F3581ACE-FFBE-F547-8819-6A6BD12D5F02}"/>
              </a:ext>
            </a:extLst>
          </p:cNvPr>
          <p:cNvSpPr/>
          <p:nvPr/>
        </p:nvSpPr>
        <p:spPr>
          <a:xfrm>
            <a:off x="7461771" y="3645024"/>
            <a:ext cx="3312368" cy="1338828"/>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“一带一路”建设成效显著，对外贸易和利用外资结构优化、规模稳居世界前列</a:t>
            </a:r>
          </a:p>
        </p:txBody>
      </p:sp>
      <p:grpSp>
        <p:nvGrpSpPr>
          <p:cNvPr id="27" name="组合 26">
            <a:extLst>
              <a:ext uri="{FF2B5EF4-FFF2-40B4-BE49-F238E27FC236}">
                <a16:creationId xmlns:a16="http://schemas.microsoft.com/office/drawing/2014/main" xmlns="" id="{20D0FDF1-3C30-6647-BFCD-352CA0DAB250}"/>
              </a:ext>
            </a:extLst>
          </p:cNvPr>
          <p:cNvGrpSpPr/>
          <p:nvPr/>
        </p:nvGrpSpPr>
        <p:grpSpPr>
          <a:xfrm>
            <a:off x="5085507" y="2348880"/>
            <a:ext cx="2199482" cy="2376264"/>
            <a:chOff x="5157515" y="2492896"/>
            <a:chExt cx="1791816" cy="1935832"/>
          </a:xfrm>
        </p:grpSpPr>
        <p:grpSp>
          <p:nvGrpSpPr>
            <p:cNvPr id="28" name="组合 27">
              <a:extLst>
                <a:ext uri="{FF2B5EF4-FFF2-40B4-BE49-F238E27FC236}">
                  <a16:creationId xmlns:a16="http://schemas.microsoft.com/office/drawing/2014/main" xmlns="" id="{3AA493D8-80B2-DE42-A43E-7E14FC9CAB75}"/>
                </a:ext>
              </a:extLst>
            </p:cNvPr>
            <p:cNvGrpSpPr/>
            <p:nvPr/>
          </p:nvGrpSpPr>
          <p:grpSpPr>
            <a:xfrm>
              <a:off x="5157515" y="2636912"/>
              <a:ext cx="1791816" cy="1791816"/>
              <a:chOff x="4869483" y="2132856"/>
              <a:chExt cx="1791816" cy="1791816"/>
            </a:xfrm>
          </p:grpSpPr>
          <p:sp>
            <p:nvSpPr>
              <p:cNvPr id="32" name="椭圆 31">
                <a:extLst>
                  <a:ext uri="{FF2B5EF4-FFF2-40B4-BE49-F238E27FC236}">
                    <a16:creationId xmlns:a16="http://schemas.microsoft.com/office/drawing/2014/main" xmlns="" id="{376A5EB1-8F6B-724D-B0C9-E9F53AC4AFB5}"/>
                  </a:ext>
                </a:extLst>
              </p:cNvPr>
              <p:cNvSpPr/>
              <p:nvPr/>
            </p:nvSpPr>
            <p:spPr>
              <a:xfrm>
                <a:off x="4973303" y="2236676"/>
                <a:ext cx="1584176" cy="1584176"/>
              </a:xfrm>
              <a:prstGeom prst="ellipse">
                <a:avLst/>
              </a:prstGeom>
              <a:blipFill>
                <a:blip r:embed="rId5"/>
                <a:tile tx="0" ty="0" sx="100000" sy="100000" flip="none" algn="tl"/>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a:extLst>
                  <a:ext uri="{FF2B5EF4-FFF2-40B4-BE49-F238E27FC236}">
                    <a16:creationId xmlns:a16="http://schemas.microsoft.com/office/drawing/2014/main" xmlns="" id="{3CCD09EA-ACA1-C04F-85E8-E55BFD9F3E5A}"/>
                  </a:ext>
                </a:extLst>
              </p:cNvPr>
              <p:cNvSpPr/>
              <p:nvPr/>
            </p:nvSpPr>
            <p:spPr>
              <a:xfrm>
                <a:off x="4869483" y="2132856"/>
                <a:ext cx="1791816" cy="1791816"/>
              </a:xfrm>
              <a:prstGeom prst="ellipse">
                <a:avLst/>
              </a:prstGeom>
              <a:noFill/>
              <a:ln>
                <a:solidFill>
                  <a:srgbClr val="C00000"/>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a:extLst>
                <a:ext uri="{FF2B5EF4-FFF2-40B4-BE49-F238E27FC236}">
                  <a16:creationId xmlns:a16="http://schemas.microsoft.com/office/drawing/2014/main" xmlns="" id="{1661C4C1-9929-1249-9F44-DD7FEB748FF1}"/>
                </a:ext>
              </a:extLst>
            </p:cNvPr>
            <p:cNvSpPr/>
            <p:nvPr/>
          </p:nvSpPr>
          <p:spPr>
            <a:xfrm>
              <a:off x="5949603" y="2492896"/>
              <a:ext cx="216024" cy="216024"/>
            </a:xfrm>
            <a:prstGeom prst="ellipse">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D6FCE49-CB21-8944-8CD1-780E6A0E1FE9}"/>
                </a:ext>
              </a:extLst>
            </p:cNvPr>
            <p:cNvSpPr/>
            <p:nvPr/>
          </p:nvSpPr>
          <p:spPr>
            <a:xfrm>
              <a:off x="6669683" y="4005064"/>
              <a:ext cx="216024" cy="216024"/>
            </a:xfrm>
            <a:prstGeom prst="ellipse">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FD2D4DF7-80BF-0743-A631-3CF98468D4EB}"/>
                </a:ext>
              </a:extLst>
            </p:cNvPr>
            <p:cNvSpPr/>
            <p:nvPr/>
          </p:nvSpPr>
          <p:spPr>
            <a:xfrm>
              <a:off x="5229523" y="4005064"/>
              <a:ext cx="216024" cy="216024"/>
            </a:xfrm>
            <a:prstGeom prst="ellipse">
              <a:avLst/>
            </a:prstGeom>
            <a:gradFill>
              <a:gsLst>
                <a:gs pos="78000">
                  <a:srgbClr val="261715"/>
                </a:gs>
                <a:gs pos="33000">
                  <a:srgbClr val="2E2825"/>
                </a:gs>
                <a:gs pos="0">
                  <a:srgbClr val="3E3531"/>
                </a:gs>
              </a:gsLst>
              <a:lin ang="1620000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a:extLst>
              <a:ext uri="{FF2B5EF4-FFF2-40B4-BE49-F238E27FC236}">
                <a16:creationId xmlns:a16="http://schemas.microsoft.com/office/drawing/2014/main" xmlns="" id="{D3BFB0B9-67B5-5D40-BFBB-A06B7F6C2FBC}"/>
              </a:ext>
            </a:extLst>
          </p:cNvPr>
          <p:cNvSpPr/>
          <p:nvPr/>
        </p:nvSpPr>
        <p:spPr>
          <a:xfrm>
            <a:off x="3573339" y="1628800"/>
            <a:ext cx="4801314" cy="400110"/>
          </a:xfrm>
          <a:prstGeom prst="rect">
            <a:avLst/>
          </a:prstGeom>
        </p:spPr>
        <p:txBody>
          <a:bodyPr wrap="none">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重要领域和关键环节改革取得突破性进展</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xmlns="" id="{9CBD4662-6023-154F-9322-2DA438D15FED}"/>
              </a:ext>
            </a:extLst>
          </p:cNvPr>
          <p:cNvSpPr/>
          <p:nvPr/>
        </p:nvSpPr>
        <p:spPr>
          <a:xfrm>
            <a:off x="1989163" y="3645024"/>
            <a:ext cx="2808312" cy="1289905"/>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简政放权、放管结合、优化服务等改革推动政府职能发生深刻转变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2" name="图片 21">
            <a:extLst>
              <a:ext uri="{FF2B5EF4-FFF2-40B4-BE49-F238E27FC236}">
                <a16:creationId xmlns:a16="http://schemas.microsoft.com/office/drawing/2014/main" xmlns="" id="{587C01A0-71FF-894F-A6D5-CB48B4F7C9BA}"/>
              </a:ext>
            </a:extLst>
          </p:cNvPr>
          <p:cNvPicPr>
            <a:picLocks noChangeAspect="1"/>
          </p:cNvPicPr>
          <p:nvPr/>
        </p:nvPicPr>
        <p:blipFill>
          <a:blip r:embed="rId4"/>
          <a:stretch>
            <a:fillRect/>
          </a:stretch>
        </p:blipFill>
        <p:spPr>
          <a:xfrm>
            <a:off x="5439071" y="3142180"/>
            <a:ext cx="1578604" cy="935469"/>
          </a:xfrm>
          <a:prstGeom prst="rect">
            <a:avLst/>
          </a:prstGeom>
        </p:spPr>
      </p:pic>
    </p:spTree>
    <p:extLst>
      <p:ext uri="{BB962C8B-B14F-4D97-AF65-F5344CB8AC3E}">
        <p14:creationId xmlns:p14="http://schemas.microsoft.com/office/powerpoint/2010/main" xmlns="" val="185409659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ppt_x"/>
                                          </p:val>
                                        </p:tav>
                                        <p:tav tm="100000">
                                          <p:val>
                                            <p:strVal val="#ppt_x"/>
                                          </p:val>
                                        </p:tav>
                                      </p:tavLst>
                                    </p:anim>
                                    <p:anim calcmode="lin" valueType="num">
                                      <p:cBhvr additive="base">
                                        <p:cTn id="30" dur="500" fill="hold"/>
                                        <p:tgtEl>
                                          <p:spTgt spid="52"/>
                                        </p:tgtEl>
                                        <p:attrNameLst>
                                          <p:attrName>ppt_y</p:attrName>
                                        </p:attrNameLst>
                                      </p:cBhvr>
                                      <p:tavLst>
                                        <p:tav tm="0">
                                          <p:val>
                                            <p:strVal val="1+#ppt_h/2"/>
                                          </p:val>
                                        </p:tav>
                                        <p:tav tm="100000">
                                          <p:val>
                                            <p:strVal val="#ppt_y"/>
                                          </p:val>
                                        </p:tav>
                                      </p:tavLst>
                                    </p:anim>
                                  </p:childTnLst>
                                </p:cTn>
                              </p:par>
                              <p:par>
                                <p:cTn id="31" presetID="53" presetClass="entr" presetSubtype="16"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48" grpId="0"/>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387798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人民生活持续改善</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6" name="矩形 5">
            <a:extLst>
              <a:ext uri="{FF2B5EF4-FFF2-40B4-BE49-F238E27FC236}">
                <a16:creationId xmlns:a16="http://schemas.microsoft.com/office/drawing/2014/main" xmlns="" id="{654F97EA-73F0-EC40-82A0-3C0ED528C902}"/>
              </a:ext>
            </a:extLst>
          </p:cNvPr>
          <p:cNvSpPr/>
          <p:nvPr/>
        </p:nvSpPr>
        <p:spPr>
          <a:xfrm>
            <a:off x="6237636" y="4581128"/>
            <a:ext cx="4896544" cy="830997"/>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棚户区住房改造</a:t>
            </a:r>
            <a:r>
              <a:rPr lang="en-US" altLang="zh-CN" sz="2400" b="1" dirty="0">
                <a:solidFill>
                  <a:srgbClr val="C00000"/>
                </a:solidFill>
                <a:latin typeface="微软雅黑" panose="020B0503020204020204" pitchFamily="34" charset="-122"/>
                <a:ea typeface="微软雅黑" panose="020B0503020204020204" pitchFamily="34" charset="-122"/>
              </a:rPr>
              <a:t>2600</a:t>
            </a:r>
            <a:r>
              <a:rPr lang="zh-CN" altLang="en-US" dirty="0">
                <a:solidFill>
                  <a:srgbClr val="C00000"/>
                </a:solidFill>
                <a:latin typeface="微软雅黑" panose="020B0503020204020204" pitchFamily="34" charset="-122"/>
                <a:ea typeface="微软雅黑" panose="020B0503020204020204" pitchFamily="34" charset="-122"/>
              </a:rPr>
              <a:t>多万套</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，农村危房改造</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dirty="0">
                <a:solidFill>
                  <a:srgbClr val="C00000"/>
                </a:solidFill>
                <a:latin typeface="微软雅黑" panose="020B0503020204020204" pitchFamily="34" charset="-122"/>
                <a:ea typeface="微软雅黑" panose="020B0503020204020204" pitchFamily="34" charset="-122"/>
              </a:rPr>
              <a:t>多万</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户，上亿人喜迁新居</a:t>
            </a:r>
            <a:endParaRPr lang="zh-CN" altLang="en-US" dirty="0">
              <a:solidFill>
                <a:schemeClr val="tx1">
                  <a:lumMod val="85000"/>
                  <a:lumOff val="15000"/>
                </a:schemeClr>
              </a:solidFill>
            </a:endParaRPr>
          </a:p>
        </p:txBody>
      </p:sp>
      <p:sp>
        <p:nvSpPr>
          <p:cNvPr id="7" name="矩形 6">
            <a:extLst>
              <a:ext uri="{FF2B5EF4-FFF2-40B4-BE49-F238E27FC236}">
                <a16:creationId xmlns:a16="http://schemas.microsoft.com/office/drawing/2014/main" xmlns="" id="{E52C6577-5F38-D14B-8583-5BE1206ED4C4}"/>
              </a:ext>
            </a:extLst>
          </p:cNvPr>
          <p:cNvSpPr/>
          <p:nvPr/>
        </p:nvSpPr>
        <p:spPr>
          <a:xfrm>
            <a:off x="2997275" y="1700808"/>
            <a:ext cx="1620957"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社会保障</a:t>
            </a:r>
            <a:endParaRPr lang="zh-CN" altLang="en-US" sz="2800" b="1" dirty="0">
              <a:solidFill>
                <a:srgbClr val="C00000"/>
              </a:solidFill>
            </a:endParaRPr>
          </a:p>
        </p:txBody>
      </p:sp>
      <p:cxnSp>
        <p:nvCxnSpPr>
          <p:cNvPr id="9" name="直接连接符 54">
            <a:extLst>
              <a:ext uri="{FF2B5EF4-FFF2-40B4-BE49-F238E27FC236}">
                <a16:creationId xmlns:a16="http://schemas.microsoft.com/office/drawing/2014/main" xmlns="" id="{038C0E47-DC8B-ED40-B1F1-33606DF3DF1F}"/>
              </a:ext>
            </a:extLst>
          </p:cNvPr>
          <p:cNvCxnSpPr>
            <a:cxnSpLocks/>
          </p:cNvCxnSpPr>
          <p:nvPr/>
        </p:nvCxnSpPr>
        <p:spPr>
          <a:xfrm>
            <a:off x="5805587" y="1916832"/>
            <a:ext cx="518457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4EEDBAB3-B439-DB4F-97BB-308950289D5D}"/>
              </a:ext>
            </a:extLst>
          </p:cNvPr>
          <p:cNvSpPr/>
          <p:nvPr/>
        </p:nvSpPr>
        <p:spPr>
          <a:xfrm>
            <a:off x="1269083" y="2503695"/>
            <a:ext cx="3623108" cy="369332"/>
          </a:xfrm>
          <a:prstGeom prst="rect">
            <a:avLst/>
          </a:prstGeom>
        </p:spPr>
        <p:txBody>
          <a:bodyPr wrap="none">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织就了世界上最大的社会保障网</a:t>
            </a:r>
          </a:p>
        </p:txBody>
      </p:sp>
      <p:sp>
        <p:nvSpPr>
          <p:cNvPr id="12" name="矩形 11">
            <a:extLst>
              <a:ext uri="{FF2B5EF4-FFF2-40B4-BE49-F238E27FC236}">
                <a16:creationId xmlns:a16="http://schemas.microsoft.com/office/drawing/2014/main" xmlns="" id="{BEEA9CFB-EA0D-FB4F-AEC6-FDF8C58A0ED8}"/>
              </a:ext>
            </a:extLst>
          </p:cNvPr>
          <p:cNvSpPr/>
          <p:nvPr/>
        </p:nvSpPr>
        <p:spPr>
          <a:xfrm>
            <a:off x="1485107" y="2791727"/>
            <a:ext cx="3262432" cy="892552"/>
          </a:xfrm>
          <a:prstGeom prst="rect">
            <a:avLst/>
          </a:prstGeom>
        </p:spPr>
        <p:txBody>
          <a:bodyPr wrap="none">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社会养老保险覆盖</a:t>
            </a:r>
            <a:r>
              <a:rPr lang="en-US" altLang="zh-CN" sz="2400" b="1" dirty="0">
                <a:solidFill>
                  <a:srgbClr val="C00000"/>
                </a:solidFill>
                <a:latin typeface="微软雅黑" panose="020B0503020204020204" pitchFamily="34" charset="-122"/>
                <a:ea typeface="微软雅黑" panose="020B0503020204020204" pitchFamily="34" charset="-122"/>
              </a:rPr>
              <a:t>9</a:t>
            </a:r>
            <a:r>
              <a:rPr lang="zh-CN" altLang="en-US" sz="1600" dirty="0">
                <a:solidFill>
                  <a:srgbClr val="C00000"/>
                </a:solidFill>
                <a:latin typeface="微软雅黑" panose="020B0503020204020204" pitchFamily="34" charset="-122"/>
                <a:ea typeface="微软雅黑" panose="020B0503020204020204" pitchFamily="34" charset="-122"/>
              </a:rPr>
              <a:t>亿多人</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持续合理提高退休人员基本养老金</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直接连接符 64">
            <a:extLst>
              <a:ext uri="{FF2B5EF4-FFF2-40B4-BE49-F238E27FC236}">
                <a16:creationId xmlns:a16="http://schemas.microsoft.com/office/drawing/2014/main" xmlns="" id="{FEB90A93-D33B-6E4E-8992-D7968B86F67D}"/>
              </a:ext>
            </a:extLst>
          </p:cNvPr>
          <p:cNvCxnSpPr/>
          <p:nvPr/>
        </p:nvCxnSpPr>
        <p:spPr>
          <a:xfrm>
            <a:off x="1341091" y="3727831"/>
            <a:ext cx="468052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11C968FA-9720-6C43-B6CC-18294E62EE94}"/>
              </a:ext>
            </a:extLst>
          </p:cNvPr>
          <p:cNvSpPr/>
          <p:nvPr/>
        </p:nvSpPr>
        <p:spPr>
          <a:xfrm>
            <a:off x="1485107" y="3869988"/>
            <a:ext cx="4429418" cy="1791260"/>
          </a:xfrm>
          <a:prstGeom prst="rect">
            <a:avLst/>
          </a:prstGeom>
        </p:spPr>
        <p:txBody>
          <a:bodyPr wrap="none">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基本医疗保险覆盖</a:t>
            </a:r>
            <a:r>
              <a:rPr lang="en-US" altLang="zh-CN" sz="2400" b="1" dirty="0">
                <a:solidFill>
                  <a:srgbClr val="C00000"/>
                </a:solidFill>
                <a:latin typeface="微软雅黑" panose="020B0503020204020204" pitchFamily="34" charset="-122"/>
                <a:ea typeface="微软雅黑" panose="020B0503020204020204" pitchFamily="34" charset="-122"/>
              </a:rPr>
              <a:t>13.5</a:t>
            </a:r>
            <a:r>
              <a:rPr lang="zh-CN" altLang="en-US" sz="1600" dirty="0">
                <a:solidFill>
                  <a:srgbClr val="C00000"/>
                </a:solidFill>
                <a:latin typeface="微软雅黑" panose="020B0503020204020204" pitchFamily="34" charset="-122"/>
                <a:ea typeface="微软雅黑" panose="020B0503020204020204" pitchFamily="34" charset="-122"/>
              </a:rPr>
              <a:t>亿人</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人均财政补助标准由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240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元</a:t>
            </a:r>
            <a:r>
              <a:rPr lang="zh-CN" altLang="en-US" sz="1600" dirty="0">
                <a:solidFill>
                  <a:srgbClr val="C00000"/>
                </a:solidFill>
                <a:latin typeface="微软雅黑" panose="020B0503020204020204" pitchFamily="34" charset="-122"/>
                <a:ea typeface="微软雅黑" panose="020B0503020204020204" pitchFamily="34" charset="-122"/>
              </a:rPr>
              <a:t>提高到</a:t>
            </a:r>
            <a:r>
              <a:rPr lang="en-US" altLang="zh-CN" sz="2400" b="1" dirty="0">
                <a:solidFill>
                  <a:srgbClr val="C00000"/>
                </a:solidFill>
                <a:latin typeface="微软雅黑" panose="020B0503020204020204" pitchFamily="34" charset="-122"/>
                <a:ea typeface="微软雅黑" panose="020B0503020204020204" pitchFamily="34" charset="-122"/>
              </a:rPr>
              <a:t>450</a:t>
            </a:r>
            <a:r>
              <a:rPr lang="zh-CN" altLang="en-US" sz="1600" dirty="0">
                <a:solidFill>
                  <a:srgbClr val="C00000"/>
                </a:solidFill>
                <a:latin typeface="微软雅黑" panose="020B0503020204020204" pitchFamily="34" charset="-122"/>
                <a:ea typeface="微软雅黑" panose="020B0503020204020204" pitchFamily="34" charset="-122"/>
              </a:rPr>
              <a:t>元</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大病保险制度基本建立，</a:t>
            </a:r>
            <a:r>
              <a:rPr lang="en-US" altLang="zh-CN" sz="2400" b="1" dirty="0">
                <a:solidFill>
                  <a:srgbClr val="C00000"/>
                </a:solidFill>
                <a:latin typeface="微软雅黑" panose="020B0503020204020204" pitchFamily="34" charset="-122"/>
                <a:ea typeface="微软雅黑" panose="020B0503020204020204" pitchFamily="34" charset="-122"/>
              </a:rPr>
              <a:t>1700</a:t>
            </a:r>
            <a:r>
              <a:rPr lang="zh-CN" altLang="en-US" sz="1600" dirty="0">
                <a:solidFill>
                  <a:srgbClr val="C00000"/>
                </a:solidFill>
                <a:latin typeface="微软雅黑" panose="020B0503020204020204" pitchFamily="34" charset="-122"/>
                <a:ea typeface="微软雅黑" panose="020B0503020204020204" pitchFamily="34" charset="-122"/>
              </a:rPr>
              <a:t>多万人次</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受益</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异地就医住院费用</a:t>
            </a:r>
            <a:r>
              <a:rPr lang="zh-CN" altLang="en-US" sz="1600" dirty="0">
                <a:solidFill>
                  <a:srgbClr val="C00000"/>
                </a:solidFill>
                <a:latin typeface="微软雅黑" panose="020B0503020204020204" pitchFamily="34" charset="-122"/>
                <a:ea typeface="微软雅黑" panose="020B0503020204020204" pitchFamily="34" charset="-122"/>
              </a:rPr>
              <a:t>实现直接结算</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分级诊疗和医联体建设加快推进</a:t>
            </a:r>
            <a:endParaRPr lang="zh-CN" altLang="en-US" sz="1600" dirty="0">
              <a:solidFill>
                <a:schemeClr val="tx1">
                  <a:lumMod val="85000"/>
                  <a:lumOff val="15000"/>
                </a:schemeClr>
              </a:solidFill>
            </a:endParaRPr>
          </a:p>
        </p:txBody>
      </p:sp>
      <p:sp>
        <p:nvSpPr>
          <p:cNvPr id="15" name="矩形 14">
            <a:extLst>
              <a:ext uri="{FF2B5EF4-FFF2-40B4-BE49-F238E27FC236}">
                <a16:creationId xmlns:a16="http://schemas.microsoft.com/office/drawing/2014/main" xmlns="" id="{761004F5-5474-FF49-AF59-5CC0D935A109}"/>
              </a:ext>
            </a:extLst>
          </p:cNvPr>
          <p:cNvSpPr/>
          <p:nvPr/>
        </p:nvSpPr>
        <p:spPr>
          <a:xfrm>
            <a:off x="6237636" y="2060848"/>
            <a:ext cx="5112567" cy="1785104"/>
          </a:xfrm>
          <a:prstGeom prst="rect">
            <a:avLst/>
          </a:prstGeom>
        </p:spPr>
        <p:txBody>
          <a:bodyPr wrap="square">
            <a:spAutoFit/>
          </a:bodyPr>
          <a:lstStyle/>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提高低保、优抚等标准，完善社会救助制度，</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保障</a:t>
            </a:r>
            <a:r>
              <a:rPr lang="zh-CN" altLang="en-US" dirty="0">
                <a:solidFill>
                  <a:srgbClr val="C00000"/>
                </a:solidFill>
                <a:latin typeface="微软雅黑" panose="020B0503020204020204" pitchFamily="34" charset="-122"/>
                <a:ea typeface="微软雅黑" panose="020B0503020204020204" pitchFamily="34" charset="-122"/>
              </a:rPr>
              <a:t>近</a:t>
            </a:r>
            <a:r>
              <a:rPr lang="en-US" altLang="zh-CN" sz="2800" b="1" dirty="0">
                <a:solidFill>
                  <a:srgbClr val="C00000"/>
                </a:solidFill>
                <a:latin typeface="微软雅黑" panose="020B0503020204020204" pitchFamily="34" charset="-122"/>
                <a:ea typeface="微软雅黑" panose="020B0503020204020204" pitchFamily="34" charset="-122"/>
              </a:rPr>
              <a:t>6000</a:t>
            </a:r>
            <a:r>
              <a:rPr lang="zh-CN" altLang="en-US" dirty="0">
                <a:solidFill>
                  <a:srgbClr val="C00000"/>
                </a:solidFill>
                <a:latin typeface="微软雅黑" panose="020B0503020204020204" pitchFamily="34" charset="-122"/>
                <a:ea typeface="微软雅黑" panose="020B0503020204020204" pitchFamily="34" charset="-122"/>
              </a:rPr>
              <a:t>万</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低保人员和特困群众基本生活</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r>
              <a:rPr lang="zh-CN" altLang="en-US" spc="300" dirty="0">
                <a:solidFill>
                  <a:schemeClr val="tx1">
                    <a:lumMod val="85000"/>
                    <a:lumOff val="15000"/>
                  </a:schemeClr>
                </a:solidFill>
                <a:latin typeface="微软雅黑" panose="020B0503020204020204" pitchFamily="34" charset="-122"/>
                <a:ea typeface="微软雅黑" panose="020B0503020204020204" pitchFamily="34" charset="-122"/>
              </a:rPr>
              <a:t>     建立困难和重度残疾人“两项补贴”制度，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惠及</a:t>
            </a:r>
            <a:r>
              <a:rPr lang="en-US" altLang="zh-CN" sz="2800" b="1" dirty="0">
                <a:solidFill>
                  <a:srgbClr val="C00000"/>
                </a:solidFill>
                <a:latin typeface="微软雅黑" panose="020B0503020204020204" pitchFamily="34" charset="-122"/>
                <a:ea typeface="微软雅黑" panose="020B0503020204020204" pitchFamily="34" charset="-122"/>
              </a:rPr>
              <a:t>2100</a:t>
            </a:r>
            <a:r>
              <a:rPr lang="zh-CN" altLang="en-US" dirty="0">
                <a:solidFill>
                  <a:srgbClr val="C00000"/>
                </a:solidFill>
                <a:latin typeface="微软雅黑" panose="020B0503020204020204" pitchFamily="34" charset="-122"/>
                <a:ea typeface="微软雅黑" panose="020B0503020204020204" pitchFamily="34" charset="-122"/>
              </a:rPr>
              <a:t>多万人</a:t>
            </a:r>
          </a:p>
        </p:txBody>
      </p:sp>
      <p:sp>
        <p:nvSpPr>
          <p:cNvPr id="16" name="矩形 15">
            <a:extLst>
              <a:ext uri="{FF2B5EF4-FFF2-40B4-BE49-F238E27FC236}">
                <a16:creationId xmlns:a16="http://schemas.microsoft.com/office/drawing/2014/main" xmlns="" id="{FCF63BF8-2F4F-8A48-84AE-466A2E221CD9}"/>
              </a:ext>
            </a:extLst>
          </p:cNvPr>
          <p:cNvSpPr/>
          <p:nvPr/>
        </p:nvSpPr>
        <p:spPr>
          <a:xfrm>
            <a:off x="6237635" y="3962084"/>
            <a:ext cx="2722220" cy="369332"/>
          </a:xfrm>
          <a:prstGeom prst="rect">
            <a:avLst/>
          </a:prstGeom>
        </p:spPr>
        <p:txBody>
          <a:bodyPr wrap="non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人均预期寿命达到</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76.7</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岁</a:t>
            </a:r>
            <a:endParaRPr lang="zh-CN" altLang="en-US" dirty="0"/>
          </a:p>
        </p:txBody>
      </p:sp>
      <p:cxnSp>
        <p:nvCxnSpPr>
          <p:cNvPr id="18" name="直接连接符 70">
            <a:extLst>
              <a:ext uri="{FF2B5EF4-FFF2-40B4-BE49-F238E27FC236}">
                <a16:creationId xmlns:a16="http://schemas.microsoft.com/office/drawing/2014/main" xmlns="" id="{40C3054D-76A8-8F4D-A1FF-267509030B35}"/>
              </a:ext>
            </a:extLst>
          </p:cNvPr>
          <p:cNvCxnSpPr>
            <a:cxnSpLocks/>
          </p:cNvCxnSpPr>
          <p:nvPr/>
        </p:nvCxnSpPr>
        <p:spPr>
          <a:xfrm>
            <a:off x="6237635" y="3861048"/>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72">
            <a:extLst>
              <a:ext uri="{FF2B5EF4-FFF2-40B4-BE49-F238E27FC236}">
                <a16:creationId xmlns:a16="http://schemas.microsoft.com/office/drawing/2014/main" xmlns="" id="{9BCABAFC-38C9-7342-BD4A-FB99F058DF7A}"/>
              </a:ext>
            </a:extLst>
          </p:cNvPr>
          <p:cNvCxnSpPr>
            <a:cxnSpLocks/>
          </p:cNvCxnSpPr>
          <p:nvPr/>
        </p:nvCxnSpPr>
        <p:spPr>
          <a:xfrm>
            <a:off x="6237635" y="4437112"/>
            <a:ext cx="482453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xmlns="" id="{504818A1-5F44-3041-A9AB-2DC311B07C5F}"/>
              </a:ext>
            </a:extLst>
          </p:cNvPr>
          <p:cNvGrpSpPr/>
          <p:nvPr/>
        </p:nvGrpSpPr>
        <p:grpSpPr>
          <a:xfrm>
            <a:off x="1197075" y="1302668"/>
            <a:ext cx="1276503" cy="1080119"/>
            <a:chOff x="1197075" y="1302668"/>
            <a:chExt cx="1276503" cy="1080119"/>
          </a:xfrm>
        </p:grpSpPr>
        <p:grpSp>
          <p:nvGrpSpPr>
            <p:cNvPr id="21" name="组合 20">
              <a:extLst>
                <a:ext uri="{FF2B5EF4-FFF2-40B4-BE49-F238E27FC236}">
                  <a16:creationId xmlns:a16="http://schemas.microsoft.com/office/drawing/2014/main" xmlns="" id="{E55E993C-802B-224A-A841-610DCFCE9F1E}"/>
                </a:ext>
              </a:extLst>
            </p:cNvPr>
            <p:cNvGrpSpPr/>
            <p:nvPr/>
          </p:nvGrpSpPr>
          <p:grpSpPr>
            <a:xfrm rot="5400000">
              <a:off x="1295267" y="1204476"/>
              <a:ext cx="1080119" cy="1276503"/>
              <a:chOff x="1125067" y="2276872"/>
              <a:chExt cx="1440161" cy="1872208"/>
            </a:xfrm>
          </p:grpSpPr>
          <p:sp>
            <p:nvSpPr>
              <p:cNvPr id="23" name="梯形 22">
                <a:extLst>
                  <a:ext uri="{FF2B5EF4-FFF2-40B4-BE49-F238E27FC236}">
                    <a16:creationId xmlns:a16="http://schemas.microsoft.com/office/drawing/2014/main" xmlns="" id="{F5EAEB60-6A45-D34B-B08D-C9196B3C6ED1}"/>
                  </a:ext>
                </a:extLst>
              </p:cNvPr>
              <p:cNvSpPr/>
              <p:nvPr/>
            </p:nvSpPr>
            <p:spPr>
              <a:xfrm rot="16200000">
                <a:off x="319887" y="3082052"/>
                <a:ext cx="1872208" cy="261847"/>
              </a:xfrm>
              <a:prstGeom prst="trapezoid">
                <a:avLst>
                  <a:gd name="adj" fmla="val 5366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60">
                <a:extLst>
                  <a:ext uri="{FF2B5EF4-FFF2-40B4-BE49-F238E27FC236}">
                    <a16:creationId xmlns:a16="http://schemas.microsoft.com/office/drawing/2014/main" xmlns="" id="{365395BA-9DF5-114D-A26C-BB280E30147F}"/>
                  </a:ext>
                </a:extLst>
              </p:cNvPr>
              <p:cNvSpPr/>
              <p:nvPr/>
            </p:nvSpPr>
            <p:spPr>
              <a:xfrm>
                <a:off x="1125068" y="2420888"/>
                <a:ext cx="1440160" cy="1584176"/>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a:gsLst>
                  <a:gs pos="78000">
                    <a:srgbClr val="261715"/>
                  </a:gs>
                  <a:gs pos="33000">
                    <a:srgbClr val="2E2825"/>
                  </a:gs>
                  <a:gs pos="0">
                    <a:srgbClr val="3E35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2" name="图形 21">
              <a:extLst>
                <a:ext uri="{FF2B5EF4-FFF2-40B4-BE49-F238E27FC236}">
                  <a16:creationId xmlns:a16="http://schemas.microsoft.com/office/drawing/2014/main" xmlns="" id="{91E42AD8-E14F-4D4F-8F7E-47BFE8C43386}"/>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1485107" y="1484784"/>
              <a:ext cx="648072" cy="648072"/>
            </a:xfrm>
            <a:prstGeom prst="rect">
              <a:avLst/>
            </a:prstGeom>
          </p:spPr>
        </p:pic>
      </p:grpSp>
    </p:spTree>
    <p:extLst>
      <p:ext uri="{BB962C8B-B14F-4D97-AF65-F5344CB8AC3E}">
        <p14:creationId xmlns:p14="http://schemas.microsoft.com/office/powerpoint/2010/main" xmlns="" val="26831572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1" grpId="0"/>
      <p:bldP spid="12"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3877985"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人民生活持续改善</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grpSp>
        <p:nvGrpSpPr>
          <p:cNvPr id="6" name="组合 5">
            <a:extLst>
              <a:ext uri="{FF2B5EF4-FFF2-40B4-BE49-F238E27FC236}">
                <a16:creationId xmlns:a16="http://schemas.microsoft.com/office/drawing/2014/main" xmlns="" id="{5385DD9C-36A9-E043-BDEC-2C1E9429C034}"/>
              </a:ext>
            </a:extLst>
          </p:cNvPr>
          <p:cNvGrpSpPr/>
          <p:nvPr/>
        </p:nvGrpSpPr>
        <p:grpSpPr>
          <a:xfrm>
            <a:off x="1385419" y="1560247"/>
            <a:ext cx="1080118" cy="1080118"/>
            <a:chOff x="1295267" y="1302669"/>
            <a:chExt cx="1080118" cy="1080118"/>
          </a:xfrm>
        </p:grpSpPr>
        <p:sp>
          <p:nvSpPr>
            <p:cNvPr id="10" name="任意多边形: 形状 79">
              <a:extLst>
                <a:ext uri="{FF2B5EF4-FFF2-40B4-BE49-F238E27FC236}">
                  <a16:creationId xmlns:a16="http://schemas.microsoft.com/office/drawing/2014/main" xmlns="" id="{0220ACAD-7F5B-D448-9FB3-517A288C8070}"/>
                </a:ext>
              </a:extLst>
            </p:cNvPr>
            <p:cNvSpPr/>
            <p:nvPr/>
          </p:nvSpPr>
          <p:spPr>
            <a:xfrm rot="5400000">
              <a:off x="1295267" y="1302669"/>
              <a:ext cx="1080118" cy="1080118"/>
            </a:xfrm>
            <a:custGeom>
              <a:avLst/>
              <a:gdLst>
                <a:gd name="connsiteX0" fmla="*/ 0 w 1555373"/>
                <a:gd name="connsiteY0" fmla="*/ 0 h 1584176"/>
                <a:gd name="connsiteX1" fmla="*/ 1247140 w 1555373"/>
                <a:gd name="connsiteY1" fmla="*/ 0 h 1584176"/>
                <a:gd name="connsiteX2" fmla="*/ 1555373 w 1555373"/>
                <a:gd name="connsiteY2" fmla="*/ 308233 h 1584176"/>
                <a:gd name="connsiteX3" fmla="*/ 1555373 w 1555373"/>
                <a:gd name="connsiteY3" fmla="*/ 1275943 h 1584176"/>
                <a:gd name="connsiteX4" fmla="*/ 1247140 w 1555373"/>
                <a:gd name="connsiteY4" fmla="*/ 1584176 h 1584176"/>
                <a:gd name="connsiteX5" fmla="*/ 0 w 1555373"/>
                <a:gd name="connsiteY5" fmla="*/ 1584176 h 1584176"/>
                <a:gd name="connsiteX6" fmla="*/ 0 w 1555373"/>
                <a:gd name="connsiteY6"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5373" h="1584176">
                  <a:moveTo>
                    <a:pt x="0" y="0"/>
                  </a:moveTo>
                  <a:lnTo>
                    <a:pt x="1247140" y="0"/>
                  </a:lnTo>
                  <a:cubicBezTo>
                    <a:pt x="1417372" y="0"/>
                    <a:pt x="1555373" y="138001"/>
                    <a:pt x="1555373" y="308233"/>
                  </a:cubicBezTo>
                  <a:lnTo>
                    <a:pt x="1555373" y="1275943"/>
                  </a:lnTo>
                  <a:cubicBezTo>
                    <a:pt x="1555373" y="1446175"/>
                    <a:pt x="1417372" y="1584176"/>
                    <a:pt x="1247140" y="1584176"/>
                  </a:cubicBezTo>
                  <a:lnTo>
                    <a:pt x="0" y="1584176"/>
                  </a:lnTo>
                  <a:lnTo>
                    <a:pt x="0" y="0"/>
                  </a:lnTo>
                  <a:close/>
                </a:path>
              </a:pathLst>
            </a:custGeom>
            <a:gradFill flip="none" rotWithShape="1">
              <a:gsLst>
                <a:gs pos="89000">
                  <a:srgbClr val="261715"/>
                </a:gs>
                <a:gs pos="50000">
                  <a:srgbClr val="261715"/>
                </a:gs>
                <a:gs pos="2000">
                  <a:srgbClr val="3E353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形 7">
              <a:extLst>
                <a:ext uri="{FF2B5EF4-FFF2-40B4-BE49-F238E27FC236}">
                  <a16:creationId xmlns:a16="http://schemas.microsoft.com/office/drawing/2014/main" xmlns="" id="{F82C5E4A-9B47-D14E-AEF3-4D28D407CC85}"/>
                </a:ext>
              </a:extLst>
            </p:cNvPr>
            <p:cNvPicPr>
              <a:picLocks noChangeAspect="1"/>
            </p:cNvPicPr>
            <p:nvPr/>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1557115" y="1556792"/>
              <a:ext cx="576064" cy="576064"/>
            </a:xfrm>
            <a:prstGeom prst="rect">
              <a:avLst/>
            </a:prstGeom>
          </p:spPr>
        </p:pic>
      </p:grpSp>
      <p:sp>
        <p:nvSpPr>
          <p:cNvPr id="11" name="矩形 10">
            <a:extLst>
              <a:ext uri="{FF2B5EF4-FFF2-40B4-BE49-F238E27FC236}">
                <a16:creationId xmlns:a16="http://schemas.microsoft.com/office/drawing/2014/main" xmlns="" id="{90DDF8C1-726D-B445-B0A6-A8AC65DA78DD}"/>
              </a:ext>
            </a:extLst>
          </p:cNvPr>
          <p:cNvSpPr/>
          <p:nvPr/>
        </p:nvSpPr>
        <p:spPr>
          <a:xfrm>
            <a:off x="1450926" y="3096362"/>
            <a:ext cx="4084773" cy="800219"/>
          </a:xfrm>
          <a:prstGeom prst="rect">
            <a:avLst/>
          </a:prstGeom>
        </p:spPr>
        <p:txBody>
          <a:bodyPr wrap="none">
            <a:spAutoFit/>
          </a:bodyPr>
          <a:lstStyle/>
          <a:p>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财政性教育经费占国内生产总值比例</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b="1" dirty="0">
                <a:solidFill>
                  <a:schemeClr val="accent1"/>
                </a:solidFill>
                <a:latin typeface="微软雅黑" panose="020B0503020204020204" pitchFamily="34" charset="-122"/>
                <a:ea typeface="微软雅黑" panose="020B0503020204020204" pitchFamily="34" charset="-122"/>
              </a:rPr>
              <a:t>   </a:t>
            </a:r>
            <a:r>
              <a:rPr lang="zh-CN" altLang="en-US" b="1" dirty="0">
                <a:solidFill>
                  <a:srgbClr val="C00000"/>
                </a:solidFill>
                <a:latin typeface="微软雅黑" panose="020B0503020204020204" pitchFamily="34" charset="-122"/>
                <a:ea typeface="微软雅黑" panose="020B0503020204020204" pitchFamily="34" charset="-122"/>
              </a:rPr>
              <a:t>持续超过</a:t>
            </a:r>
            <a:r>
              <a:rPr lang="en-US" altLang="zh-CN" sz="2800" b="1" dirty="0">
                <a:solidFill>
                  <a:srgbClr val="C00000"/>
                </a:solidFill>
                <a:latin typeface="微软雅黑" panose="020B0503020204020204" pitchFamily="34" charset="-122"/>
                <a:ea typeface="微软雅黑" panose="020B0503020204020204" pitchFamily="34" charset="-122"/>
              </a:rPr>
              <a:t>4</a:t>
            </a:r>
            <a:r>
              <a:rPr lang="en-US" altLang="zh-CN" b="1" dirty="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94D71CE0-D924-CE47-B902-6E8A2540BDF1}"/>
              </a:ext>
            </a:extLst>
          </p:cNvPr>
          <p:cNvSpPr/>
          <p:nvPr/>
        </p:nvSpPr>
        <p:spPr>
          <a:xfrm>
            <a:off x="1666950" y="3960458"/>
            <a:ext cx="3692036" cy="1238288"/>
          </a:xfrm>
          <a:prstGeom prst="rect">
            <a:avLst/>
          </a:prstGeom>
        </p:spPr>
        <p:txBody>
          <a:bodyPr wrap="non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改善农村义务教育薄弱办学条件</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提高乡村教师待遇</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营养改善计划惠及</a:t>
            </a:r>
            <a:r>
              <a:rPr lang="en-US" altLang="zh-CN" sz="2000" b="1" dirty="0">
                <a:solidFill>
                  <a:srgbClr val="C00000"/>
                </a:solidFill>
                <a:latin typeface="微软雅黑" panose="020B0503020204020204" pitchFamily="34" charset="-122"/>
                <a:ea typeface="微软雅黑" panose="020B0503020204020204" pitchFamily="34" charset="-122"/>
              </a:rPr>
              <a:t>3600</a:t>
            </a:r>
            <a:r>
              <a:rPr lang="zh-CN" altLang="en-US" sz="1600" dirty="0">
                <a:solidFill>
                  <a:srgbClr val="C00000"/>
                </a:solidFill>
                <a:latin typeface="微软雅黑" panose="020B0503020204020204" pitchFamily="34" charset="-122"/>
                <a:ea typeface="微软雅黑" panose="020B0503020204020204" pitchFamily="34" charset="-122"/>
              </a:rPr>
              <a:t>多万</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农村学生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35E92E2B-46C3-1A4E-838B-28B7A2C0C4A7}"/>
              </a:ext>
            </a:extLst>
          </p:cNvPr>
          <p:cNvSpPr/>
          <p:nvPr/>
        </p:nvSpPr>
        <p:spPr>
          <a:xfrm>
            <a:off x="3087427" y="1958386"/>
            <a:ext cx="906017"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教育</a:t>
            </a:r>
          </a:p>
        </p:txBody>
      </p:sp>
      <p:cxnSp>
        <p:nvCxnSpPr>
          <p:cNvPr id="15" name="直接连接符 87">
            <a:extLst>
              <a:ext uri="{FF2B5EF4-FFF2-40B4-BE49-F238E27FC236}">
                <a16:creationId xmlns:a16="http://schemas.microsoft.com/office/drawing/2014/main" xmlns="" id="{3297C86C-1DBE-FF45-89C1-4CCA9328D279}"/>
              </a:ext>
            </a:extLst>
          </p:cNvPr>
          <p:cNvCxnSpPr>
            <a:cxnSpLocks/>
          </p:cNvCxnSpPr>
          <p:nvPr/>
        </p:nvCxnSpPr>
        <p:spPr>
          <a:xfrm>
            <a:off x="5895739" y="2174410"/>
            <a:ext cx="5184576" cy="0"/>
          </a:xfrm>
          <a:prstGeom prst="line">
            <a:avLst/>
          </a:prstGeom>
          <a:solidFill>
            <a:srgbClr val="C00000"/>
          </a:solid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B40532FE-A9BB-924B-A7A0-BCE30001537D}"/>
              </a:ext>
            </a:extLst>
          </p:cNvPr>
          <p:cNvSpPr/>
          <p:nvPr/>
        </p:nvSpPr>
        <p:spPr>
          <a:xfrm>
            <a:off x="6615819" y="2822482"/>
            <a:ext cx="4344459" cy="2492990"/>
          </a:xfrm>
          <a:prstGeom prst="rect">
            <a:avLst/>
          </a:prstGeom>
        </p:spPr>
        <p:txBody>
          <a:bodyPr wrap="non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启动世界一流大学和一流学科建设</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重点高校专项招收农村和贫困地区学生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万人</a:t>
            </a:r>
            <a:r>
              <a:rPr lang="zh-CN" altLang="en-US" sz="1600" dirty="0">
                <a:solidFill>
                  <a:srgbClr val="C00000"/>
                </a:solidFill>
                <a:latin typeface="微软雅黑" panose="020B0503020204020204" pitchFamily="34" charset="-122"/>
                <a:ea typeface="微软雅黑" panose="020B0503020204020204" pitchFamily="34" charset="-122"/>
              </a:rPr>
              <a:t>增加到</a:t>
            </a:r>
            <a:r>
              <a:rPr lang="en-US" altLang="zh-CN" sz="2400" b="1" dirty="0">
                <a:solidFill>
                  <a:srgbClr val="C00000"/>
                </a:solidFill>
                <a:latin typeface="微软雅黑" panose="020B0503020204020204" pitchFamily="34" charset="-122"/>
                <a:ea typeface="微软雅黑" panose="020B0503020204020204" pitchFamily="34" charset="-122"/>
              </a:rPr>
              <a:t>10</a:t>
            </a:r>
            <a:r>
              <a:rPr lang="zh-CN" altLang="en-US" sz="1600" dirty="0">
                <a:solidFill>
                  <a:srgbClr val="C00000"/>
                </a:solidFill>
                <a:latin typeface="微软雅黑" panose="020B0503020204020204" pitchFamily="34" charset="-122"/>
                <a:ea typeface="微软雅黑" panose="020B0503020204020204" pitchFamily="34" charset="-122"/>
              </a:rPr>
              <a:t>万人</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加大资助家庭困难学生力度，</a:t>
            </a:r>
            <a:r>
              <a:rPr lang="en-US" altLang="zh-CN" sz="2400" b="1" dirty="0">
                <a:solidFill>
                  <a:srgbClr val="C00000"/>
                </a:solidFill>
                <a:latin typeface="微软雅黑" panose="020B0503020204020204" pitchFamily="34" charset="-122"/>
                <a:ea typeface="微软雅黑" panose="020B0503020204020204" pitchFamily="34" charset="-122"/>
              </a:rPr>
              <a:t>4.3</a:t>
            </a:r>
            <a:r>
              <a:rPr lang="zh-CN" altLang="en-US" sz="1600" dirty="0">
                <a:solidFill>
                  <a:srgbClr val="C00000"/>
                </a:solidFill>
                <a:latin typeface="微软雅黑" panose="020B0503020204020204" pitchFamily="34" charset="-122"/>
                <a:ea typeface="微软雅黑" panose="020B0503020204020204" pitchFamily="34" charset="-122"/>
              </a:rPr>
              <a:t>亿人次受益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劳动人口平均受教育年限</a:t>
            </a:r>
            <a:r>
              <a:rPr lang="zh-CN" altLang="en-US" sz="1600" dirty="0">
                <a:solidFill>
                  <a:srgbClr val="C00000"/>
                </a:solidFill>
                <a:latin typeface="微软雅黑" panose="020B0503020204020204" pitchFamily="34" charset="-122"/>
                <a:ea typeface="微软雅黑" panose="020B0503020204020204" pitchFamily="34" charset="-122"/>
              </a:rPr>
              <a:t>提高到</a:t>
            </a:r>
            <a:r>
              <a:rPr lang="en-US" altLang="zh-CN" sz="2400" b="1" dirty="0">
                <a:solidFill>
                  <a:srgbClr val="C00000"/>
                </a:solidFill>
                <a:latin typeface="微软雅黑" panose="020B0503020204020204" pitchFamily="34" charset="-122"/>
                <a:ea typeface="微软雅黑" panose="020B0503020204020204" pitchFamily="34" charset="-122"/>
              </a:rPr>
              <a:t>10.5</a:t>
            </a:r>
            <a:r>
              <a:rPr lang="zh-CN" altLang="en-US" sz="1600" dirty="0">
                <a:solidFill>
                  <a:srgbClr val="C00000"/>
                </a:solidFill>
                <a:latin typeface="微软雅黑" panose="020B0503020204020204" pitchFamily="34" charset="-122"/>
                <a:ea typeface="微软雅黑" panose="020B0503020204020204" pitchFamily="34" charset="-122"/>
              </a:rPr>
              <a:t>年</a:t>
            </a:r>
            <a:endParaRPr lang="en-US" altLang="zh-CN"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8712579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16" presetClass="entr" presetSubtype="21"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480131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生态环境状况逐步好转</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6" name="矩形 5">
            <a:extLst>
              <a:ext uri="{FF2B5EF4-FFF2-40B4-BE49-F238E27FC236}">
                <a16:creationId xmlns:a16="http://schemas.microsoft.com/office/drawing/2014/main" xmlns="" id="{08411A14-78C5-1E4B-A4BF-7B98CBCAE1AA}"/>
              </a:ext>
            </a:extLst>
          </p:cNvPr>
          <p:cNvSpPr/>
          <p:nvPr/>
        </p:nvSpPr>
        <p:spPr>
          <a:xfrm>
            <a:off x="6309643" y="2276872"/>
            <a:ext cx="3672408" cy="87440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主要污染物排放量</a:t>
            </a:r>
            <a:r>
              <a:rPr lang="zh-CN" altLang="en-US" dirty="0">
                <a:solidFill>
                  <a:srgbClr val="C00000"/>
                </a:solidFill>
                <a:latin typeface="微软雅黑" panose="020B0503020204020204" pitchFamily="34" charset="-122"/>
                <a:ea typeface="微软雅黑" panose="020B0503020204020204" pitchFamily="34" charset="-122"/>
              </a:rPr>
              <a:t>持续下降</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，重点城市重污染天数</a:t>
            </a:r>
            <a:r>
              <a:rPr lang="zh-CN" altLang="en-US" dirty="0">
                <a:solidFill>
                  <a:srgbClr val="C00000"/>
                </a:solidFill>
                <a:latin typeface="微软雅黑" panose="020B0503020204020204" pitchFamily="34" charset="-122"/>
                <a:ea typeface="微软雅黑" panose="020B0503020204020204" pitchFamily="34" charset="-122"/>
              </a:rPr>
              <a:t>减少一半</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DA4AA902-2E3C-1D44-BF4E-782F2764862B}"/>
              </a:ext>
            </a:extLst>
          </p:cNvPr>
          <p:cNvSpPr/>
          <p:nvPr/>
        </p:nvSpPr>
        <p:spPr>
          <a:xfrm>
            <a:off x="1701131" y="2202830"/>
            <a:ext cx="4248472" cy="87908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制定实施</a:t>
            </a:r>
            <a:r>
              <a:rPr lang="zh-CN" altLang="en-US" b="1" dirty="0">
                <a:solidFill>
                  <a:srgbClr val="C00000"/>
                </a:solidFill>
                <a:latin typeface="微软雅黑" panose="020B0503020204020204" pitchFamily="34" charset="-122"/>
                <a:ea typeface="微软雅黑" panose="020B0503020204020204" pitchFamily="34" charset="-122"/>
              </a:rPr>
              <a:t>大气、水、土壤污染防治三个“十条”</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并取得扎实成效</a:t>
            </a:r>
            <a:endParaRPr lang="zh-CN" altLang="en-US" dirty="0"/>
          </a:p>
        </p:txBody>
      </p:sp>
      <p:sp>
        <p:nvSpPr>
          <p:cNvPr id="8" name="矩形 7">
            <a:extLst>
              <a:ext uri="{FF2B5EF4-FFF2-40B4-BE49-F238E27FC236}">
                <a16:creationId xmlns:a16="http://schemas.microsoft.com/office/drawing/2014/main" xmlns="" id="{4D6DC10B-630C-C14A-AFDA-9EF92FC2A306}"/>
              </a:ext>
            </a:extLst>
          </p:cNvPr>
          <p:cNvSpPr/>
          <p:nvPr/>
        </p:nvSpPr>
        <p:spPr>
          <a:xfrm>
            <a:off x="1701131" y="3900570"/>
            <a:ext cx="4248472" cy="1077987"/>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单位国内生产总值能耗、水耗均</a:t>
            </a:r>
            <a:r>
              <a:rPr lang="zh-CN" altLang="en-US" b="1" dirty="0">
                <a:solidFill>
                  <a:srgbClr val="C00000"/>
                </a:solidFill>
                <a:latin typeface="微软雅黑" panose="020B0503020204020204" pitchFamily="34" charset="-122"/>
                <a:ea typeface="微软雅黑" panose="020B0503020204020204" pitchFamily="34" charset="-122"/>
              </a:rPr>
              <a:t>下降</a:t>
            </a:r>
            <a:r>
              <a:rPr lang="en-US" altLang="zh-CN" sz="2800" b="1" dirty="0">
                <a:solidFill>
                  <a:srgbClr val="C00000"/>
                </a:solidFill>
                <a:latin typeface="微软雅黑" panose="020B0503020204020204" pitchFamily="34" charset="-122"/>
                <a:ea typeface="微软雅黑" panose="020B0503020204020204" pitchFamily="34" charset="-122"/>
              </a:rPr>
              <a:t>20</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以上</a:t>
            </a:r>
            <a:endParaRPr lang="zh-CN" altLang="en-US" b="1" dirty="0">
              <a:solidFill>
                <a:srgbClr val="C00000"/>
              </a:solidFill>
            </a:endParaRPr>
          </a:p>
        </p:txBody>
      </p:sp>
      <p:sp>
        <p:nvSpPr>
          <p:cNvPr id="9" name="矩形 8">
            <a:extLst>
              <a:ext uri="{FF2B5EF4-FFF2-40B4-BE49-F238E27FC236}">
                <a16:creationId xmlns:a16="http://schemas.microsoft.com/office/drawing/2014/main" xmlns="" id="{C6847E3D-85A1-9C4D-8421-1C3BF563ABBC}"/>
              </a:ext>
            </a:extLst>
          </p:cNvPr>
          <p:cNvSpPr/>
          <p:nvPr/>
        </p:nvSpPr>
        <p:spPr>
          <a:xfrm>
            <a:off x="6309643" y="3830596"/>
            <a:ext cx="5040559" cy="1135054"/>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森林面积</a:t>
            </a:r>
            <a:r>
              <a:rPr lang="zh-CN" altLang="en-US" dirty="0">
                <a:solidFill>
                  <a:srgbClr val="C00000"/>
                </a:solidFill>
                <a:latin typeface="微软雅黑" panose="020B0503020204020204" pitchFamily="34" charset="-122"/>
                <a:ea typeface="微软雅黑" panose="020B0503020204020204" pitchFamily="34" charset="-122"/>
              </a:rPr>
              <a:t>增加</a:t>
            </a:r>
            <a:r>
              <a:rPr lang="en-US" altLang="zh-CN" sz="2400" b="1" dirty="0">
                <a:solidFill>
                  <a:srgbClr val="C00000"/>
                </a:solidFill>
                <a:latin typeface="微软雅黑" panose="020B0503020204020204" pitchFamily="34" charset="-122"/>
                <a:ea typeface="微软雅黑" panose="020B0503020204020204" pitchFamily="34" charset="-122"/>
              </a:rPr>
              <a:t>1.63</a:t>
            </a:r>
            <a:r>
              <a:rPr lang="zh-CN" altLang="en-US" dirty="0">
                <a:solidFill>
                  <a:srgbClr val="C00000"/>
                </a:solidFill>
                <a:latin typeface="微软雅黑" panose="020B0503020204020204" pitchFamily="34" charset="-122"/>
                <a:ea typeface="微软雅黑" panose="020B0503020204020204" pitchFamily="34" charset="-122"/>
              </a:rPr>
              <a:t>亿亩</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，沙化土地面积年均</a:t>
            </a:r>
            <a:r>
              <a:rPr lang="zh-CN" altLang="en-US" dirty="0">
                <a:solidFill>
                  <a:srgbClr val="C00000"/>
                </a:solidFill>
                <a:latin typeface="微软雅黑" panose="020B0503020204020204" pitchFamily="34" charset="-122"/>
                <a:ea typeface="微软雅黑" panose="020B0503020204020204" pitchFamily="34" charset="-122"/>
              </a:rPr>
              <a:t>缩减近</a:t>
            </a:r>
            <a:r>
              <a:rPr lang="en-US" altLang="zh-CN" sz="2400" b="1" dirty="0">
                <a:solidFill>
                  <a:srgbClr val="C00000"/>
                </a:solidFill>
                <a:latin typeface="微软雅黑" panose="020B0503020204020204" pitchFamily="34" charset="-122"/>
                <a:ea typeface="微软雅黑" panose="020B0503020204020204" pitchFamily="34" charset="-122"/>
              </a:rPr>
              <a:t>2000</a:t>
            </a:r>
            <a:r>
              <a:rPr lang="zh-CN" altLang="en-US" dirty="0">
                <a:solidFill>
                  <a:srgbClr val="C00000"/>
                </a:solidFill>
                <a:latin typeface="微软雅黑" panose="020B0503020204020204" pitchFamily="34" charset="-122"/>
                <a:ea typeface="微软雅黑" panose="020B0503020204020204" pitchFamily="34" charset="-122"/>
              </a:rPr>
              <a:t>平方公里</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，绿色发展呈现可喜局面</a:t>
            </a:r>
          </a:p>
        </p:txBody>
      </p:sp>
      <p:sp>
        <p:nvSpPr>
          <p:cNvPr id="10" name="矩形 9">
            <a:extLst>
              <a:ext uri="{FF2B5EF4-FFF2-40B4-BE49-F238E27FC236}">
                <a16:creationId xmlns:a16="http://schemas.microsoft.com/office/drawing/2014/main" xmlns="" id="{1A02A11C-988A-D14A-9B56-0D6884BB211B}"/>
              </a:ext>
            </a:extLst>
          </p:cNvPr>
          <p:cNvSpPr/>
          <p:nvPr/>
        </p:nvSpPr>
        <p:spPr>
          <a:xfrm>
            <a:off x="1269083" y="2060848"/>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50C8431C-77D7-604C-A4BC-DB2D5BE832F0}"/>
              </a:ext>
            </a:extLst>
          </p:cNvPr>
          <p:cNvSpPr/>
          <p:nvPr/>
        </p:nvSpPr>
        <p:spPr>
          <a:xfrm>
            <a:off x="1269083" y="3789040"/>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1F35404A-3E5E-AB45-9CCC-41914ED8A966}"/>
              </a:ext>
            </a:extLst>
          </p:cNvPr>
          <p:cNvSpPr/>
          <p:nvPr/>
        </p:nvSpPr>
        <p:spPr>
          <a:xfrm>
            <a:off x="6093619" y="2060848"/>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9E0220-BB63-7045-B7B4-E6AF5BC4B497}"/>
              </a:ext>
            </a:extLst>
          </p:cNvPr>
          <p:cNvSpPr/>
          <p:nvPr/>
        </p:nvSpPr>
        <p:spPr>
          <a:xfrm>
            <a:off x="6093619" y="3789040"/>
            <a:ext cx="144016" cy="1224136"/>
          </a:xfrm>
          <a:prstGeom prst="rect">
            <a:avLst/>
          </a:prstGeom>
          <a:solidFill>
            <a:srgbClr val="C0000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4434803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xmlns="" id="{C8D339FC-F350-A24C-BBD9-351CABA056F7}"/>
              </a:ext>
            </a:extLst>
          </p:cNvPr>
          <p:cNvSpPr/>
          <p:nvPr/>
        </p:nvSpPr>
        <p:spPr>
          <a:xfrm>
            <a:off x="6853382" y="3958696"/>
            <a:ext cx="3676262"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CN" altLang="en-US" sz="3200" b="1" dirty="0">
                <a:blipFill dpi="0" rotWithShape="1">
                  <a:blip r:embed="rId4"/>
                  <a:srcRect/>
                  <a:tile tx="0" ty="0" sx="100000" sy="100000" flip="none" algn="ctr"/>
                </a:blipFill>
                <a:latin typeface="微软雅黑" pitchFamily="34" charset="-122"/>
                <a:ea typeface="微软雅黑" pitchFamily="34" charset="-122"/>
              </a:rPr>
              <a:t>两会基本概述</a:t>
            </a:r>
          </a:p>
        </p:txBody>
      </p:sp>
      <p:pic>
        <p:nvPicPr>
          <p:cNvPr id="6" name="图片 5">
            <a:extLst>
              <a:ext uri="{FF2B5EF4-FFF2-40B4-BE49-F238E27FC236}">
                <a16:creationId xmlns:a16="http://schemas.microsoft.com/office/drawing/2014/main" xmlns=""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xmlns="" id="{451262A3-ADF5-DC4E-9CF9-82F1995A2CD7}"/>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xmlns="" val="3624159609"/>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45231" y="437189"/>
            <a:ext cx="3634328"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2017</a:t>
            </a:r>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年经济发展</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52" name="矩形 51">
            <a:extLst>
              <a:ext uri="{FF2B5EF4-FFF2-40B4-BE49-F238E27FC236}">
                <a16:creationId xmlns:a16="http://schemas.microsoft.com/office/drawing/2014/main" xmlns="" id="{569C7B5B-7717-184B-985A-AF2D3DA46C9B}"/>
              </a:ext>
            </a:extLst>
          </p:cNvPr>
          <p:cNvSpPr/>
          <p:nvPr/>
        </p:nvSpPr>
        <p:spPr>
          <a:xfrm>
            <a:off x="2479540" y="1422873"/>
            <a:ext cx="7712368" cy="461665"/>
          </a:xfrm>
          <a:prstGeom prst="rect">
            <a:avLst/>
          </a:prstGeom>
          <a:noFill/>
          <a:effectLst/>
        </p:spPr>
        <p:txBody>
          <a:bodyPr vert="horz" wrap="none" rtlCol="0">
            <a:spAutoFit/>
          </a:bodyPr>
          <a:lstStyle/>
          <a:p>
            <a:r>
              <a:rPr lang="en-US" altLang="zh-CN" sz="2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2017</a:t>
            </a:r>
            <a:r>
              <a:rPr lang="zh-CN" altLang="en-US" sz="2400" b="1" dirty="0">
                <a:ln w="0"/>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年经济社会发展主要目标任务全面完成并好于预期</a:t>
            </a:r>
          </a:p>
        </p:txBody>
      </p:sp>
      <p:sp>
        <p:nvSpPr>
          <p:cNvPr id="53" name="矩形 52">
            <a:extLst>
              <a:ext uri="{FF2B5EF4-FFF2-40B4-BE49-F238E27FC236}">
                <a16:creationId xmlns:a16="http://schemas.microsoft.com/office/drawing/2014/main" xmlns="" id="{D7460D12-642C-6749-9D16-56ECDB2B9C9A}"/>
              </a:ext>
            </a:extLst>
          </p:cNvPr>
          <p:cNvSpPr/>
          <p:nvPr/>
        </p:nvSpPr>
        <p:spPr>
          <a:xfrm>
            <a:off x="2637235" y="1892068"/>
            <a:ext cx="8541891" cy="3337132"/>
          </a:xfrm>
          <a:prstGeom prst="rect">
            <a:avLst/>
          </a:prstGeom>
        </p:spPr>
        <p:txBody>
          <a:bodyPr wrap="square">
            <a:spAutoFit/>
          </a:bodyPr>
          <a:lstStyle/>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国内生产总值</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6.9</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，居民收入</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7.3</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，增速均比上年有所加快；</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城镇新增就业</a:t>
            </a:r>
            <a:r>
              <a:rPr lang="en-US" altLang="zh-CN" sz="2400" b="1" dirty="0">
                <a:solidFill>
                  <a:srgbClr val="C00000"/>
                </a:solidFill>
                <a:latin typeface="微软雅黑" panose="020B0503020204020204" pitchFamily="34" charset="-122"/>
                <a:ea typeface="微软雅黑" panose="020B0503020204020204" pitchFamily="34" charset="-122"/>
              </a:rPr>
              <a:t>1351</a:t>
            </a:r>
            <a:r>
              <a:rPr lang="zh-CN" altLang="en-US" dirty="0">
                <a:solidFill>
                  <a:srgbClr val="C00000"/>
                </a:solidFill>
                <a:latin typeface="微软雅黑" panose="020B0503020204020204" pitchFamily="34" charset="-122"/>
                <a:ea typeface="微软雅黑" panose="020B0503020204020204" pitchFamily="34" charset="-122"/>
              </a:rPr>
              <a:t>万人</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，失业率为多年来最低；</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工业增速回升，企业利润</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21</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；财政收入</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7.4</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，扭转了增速放缓态势；</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29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进出口</a:t>
            </a:r>
            <a:r>
              <a:rPr lang="zh-CN" altLang="en-US" dirty="0">
                <a:solidFill>
                  <a:srgbClr val="C00000"/>
                </a:solidFill>
                <a:latin typeface="微软雅黑" panose="020B0503020204020204" pitchFamily="34" charset="-122"/>
                <a:ea typeface="微软雅黑" panose="020B0503020204020204" pitchFamily="34" charset="-122"/>
              </a:rPr>
              <a:t>增长</a:t>
            </a:r>
            <a:r>
              <a:rPr lang="en-US" altLang="zh-CN" sz="2400" b="1" dirty="0">
                <a:solidFill>
                  <a:srgbClr val="C00000"/>
                </a:solidFill>
                <a:latin typeface="微软雅黑" panose="020B0503020204020204" pitchFamily="34" charset="-122"/>
                <a:ea typeface="微软雅黑" panose="020B0503020204020204" pitchFamily="34" charset="-122"/>
              </a:rPr>
              <a:t>14.2</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，实际使用</a:t>
            </a:r>
            <a:r>
              <a:rPr lang="zh-CN" altLang="en-US" dirty="0">
                <a:solidFill>
                  <a:srgbClr val="C00000"/>
                </a:solidFill>
                <a:latin typeface="微软雅黑" panose="020B0503020204020204" pitchFamily="34" charset="-122"/>
                <a:ea typeface="微软雅黑" panose="020B0503020204020204" pitchFamily="34" charset="-122"/>
              </a:rPr>
              <a:t>外资</a:t>
            </a:r>
            <a:r>
              <a:rPr lang="en-US" altLang="zh-CN" sz="2400" b="1" dirty="0">
                <a:solidFill>
                  <a:srgbClr val="C00000"/>
                </a:solidFill>
                <a:latin typeface="微软雅黑" panose="020B0503020204020204" pitchFamily="34" charset="-122"/>
                <a:ea typeface="微软雅黑" panose="020B0503020204020204" pitchFamily="34" charset="-122"/>
              </a:rPr>
              <a:t>1363</a:t>
            </a:r>
            <a:r>
              <a:rPr lang="zh-CN" altLang="en-US" sz="2400" b="1" dirty="0">
                <a:solidFill>
                  <a:srgbClr val="C00000"/>
                </a:solidFill>
                <a:latin typeface="微软雅黑" panose="020B0503020204020204" pitchFamily="34" charset="-122"/>
                <a:ea typeface="微软雅黑" panose="020B0503020204020204" pitchFamily="34" charset="-122"/>
              </a:rPr>
              <a:t>亿</a:t>
            </a:r>
            <a:r>
              <a:rPr lang="zh-CN" altLang="en-US" dirty="0">
                <a:solidFill>
                  <a:srgbClr val="C00000"/>
                </a:solidFill>
                <a:latin typeface="微软雅黑" panose="020B0503020204020204" pitchFamily="34" charset="-122"/>
                <a:ea typeface="微软雅黑" panose="020B0503020204020204" pitchFamily="34" charset="-122"/>
              </a:rPr>
              <a:t>美元</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、创历史新高。</a:t>
            </a:r>
          </a:p>
        </p:txBody>
      </p:sp>
      <p:grpSp>
        <p:nvGrpSpPr>
          <p:cNvPr id="54" name="组合 53">
            <a:extLst>
              <a:ext uri="{FF2B5EF4-FFF2-40B4-BE49-F238E27FC236}">
                <a16:creationId xmlns:a16="http://schemas.microsoft.com/office/drawing/2014/main" xmlns="" id="{6FD11F67-374A-E645-BB33-DB8DCC8B313F}"/>
              </a:ext>
            </a:extLst>
          </p:cNvPr>
          <p:cNvGrpSpPr/>
          <p:nvPr/>
        </p:nvGrpSpPr>
        <p:grpSpPr>
          <a:xfrm>
            <a:off x="1845147" y="2204864"/>
            <a:ext cx="1244885" cy="1440160"/>
            <a:chOff x="2925267" y="1484784"/>
            <a:chExt cx="1511765" cy="1748904"/>
          </a:xfrm>
        </p:grpSpPr>
        <p:sp>
          <p:nvSpPr>
            <p:cNvPr id="55" name="矩形 7">
              <a:extLst>
                <a:ext uri="{FF2B5EF4-FFF2-40B4-BE49-F238E27FC236}">
                  <a16:creationId xmlns:a16="http://schemas.microsoft.com/office/drawing/2014/main" xmlns="" id="{D68CA5B9-2513-354D-8360-40BBD0357F81}"/>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ysClr val="window" lastClr="FFFFFF">
                    <a:alpha val="24000"/>
                  </a:sysClr>
                </a:gs>
                <a:gs pos="6000">
                  <a:sysClr val="window" lastClr="FFFFFF">
                    <a:lumMod val="50000"/>
                  </a:sysClr>
                </a:gs>
              </a:gsLst>
              <a:lin ang="48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6" name="矩形 55">
              <a:extLst>
                <a:ext uri="{FF2B5EF4-FFF2-40B4-BE49-F238E27FC236}">
                  <a16:creationId xmlns:a16="http://schemas.microsoft.com/office/drawing/2014/main" xmlns="" id="{9CBDC839-465D-F044-90E8-3909D313D741}"/>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a:extLst>
              <a:ext uri="{FF2B5EF4-FFF2-40B4-BE49-F238E27FC236}">
                <a16:creationId xmlns:a16="http://schemas.microsoft.com/office/drawing/2014/main" xmlns="" id="{4FDFB1F8-082A-434A-BAA0-B045BF378370}"/>
              </a:ext>
            </a:extLst>
          </p:cNvPr>
          <p:cNvGrpSpPr/>
          <p:nvPr/>
        </p:nvGrpSpPr>
        <p:grpSpPr>
          <a:xfrm>
            <a:off x="1845147" y="2996952"/>
            <a:ext cx="1244885" cy="1440160"/>
            <a:chOff x="2925267" y="1484784"/>
            <a:chExt cx="1511765" cy="1748904"/>
          </a:xfrm>
        </p:grpSpPr>
        <p:sp>
          <p:nvSpPr>
            <p:cNvPr id="58" name="矩形 7">
              <a:extLst>
                <a:ext uri="{FF2B5EF4-FFF2-40B4-BE49-F238E27FC236}">
                  <a16:creationId xmlns:a16="http://schemas.microsoft.com/office/drawing/2014/main" xmlns="" id="{DF08600E-D9F3-0E48-99F2-E5DE85918353}"/>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2000">
                  <a:sysClr val="window" lastClr="FFFFFF">
                    <a:alpha val="24000"/>
                  </a:sysClr>
                </a:gs>
                <a:gs pos="11000">
                  <a:sysClr val="window" lastClr="FFFFFF">
                    <a:lumMod val="50000"/>
                  </a:sysClr>
                </a:gs>
              </a:gsLst>
              <a:lin ang="30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59" name="矩形 58">
              <a:extLst>
                <a:ext uri="{FF2B5EF4-FFF2-40B4-BE49-F238E27FC236}">
                  <a16:creationId xmlns:a16="http://schemas.microsoft.com/office/drawing/2014/main" xmlns="" id="{9E30C678-246D-5B49-973D-18C6040F0616}"/>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rPr>
                <a:t>02</a:t>
              </a:r>
              <a:endParaRPr kumimoji="0" lang="zh-CN" altLang="en-US"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0" name="组合 59">
            <a:extLst>
              <a:ext uri="{FF2B5EF4-FFF2-40B4-BE49-F238E27FC236}">
                <a16:creationId xmlns:a16="http://schemas.microsoft.com/office/drawing/2014/main" xmlns="" id="{1A3D58A4-74C4-2C48-A608-A250CE717BC5}"/>
              </a:ext>
            </a:extLst>
          </p:cNvPr>
          <p:cNvGrpSpPr/>
          <p:nvPr/>
        </p:nvGrpSpPr>
        <p:grpSpPr>
          <a:xfrm>
            <a:off x="1845147" y="3846534"/>
            <a:ext cx="1244885" cy="1440160"/>
            <a:chOff x="2925267" y="1484784"/>
            <a:chExt cx="1511765" cy="1748904"/>
          </a:xfrm>
        </p:grpSpPr>
        <p:sp>
          <p:nvSpPr>
            <p:cNvPr id="61" name="矩形 7">
              <a:extLst>
                <a:ext uri="{FF2B5EF4-FFF2-40B4-BE49-F238E27FC236}">
                  <a16:creationId xmlns:a16="http://schemas.microsoft.com/office/drawing/2014/main" xmlns="" id="{8C2A7FCD-FDA3-D24A-8069-EDCA4AD0B3ED}"/>
                </a:ext>
              </a:extLst>
            </p:cNvPr>
            <p:cNvSpPr/>
            <p:nvPr/>
          </p:nvSpPr>
          <p:spPr>
            <a:xfrm>
              <a:off x="2954295" y="1497046"/>
              <a:ext cx="1482737"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5000">
                  <a:sysClr val="window" lastClr="FFFFFF">
                    <a:alpha val="24000"/>
                  </a:sysClr>
                </a:gs>
                <a:gs pos="16000">
                  <a:sysClr val="window" lastClr="FFFFFF">
                    <a:lumMod val="50000"/>
                  </a:sysClr>
                </a:gs>
              </a:gsLst>
              <a:lin ang="36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矩形 61">
              <a:extLst>
                <a:ext uri="{FF2B5EF4-FFF2-40B4-BE49-F238E27FC236}">
                  <a16:creationId xmlns:a16="http://schemas.microsoft.com/office/drawing/2014/main" xmlns="" id="{01905EAF-8DD4-0F44-8D11-4B1D7E0831B0}"/>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rPr>
                <a:t>03</a:t>
              </a:r>
              <a:endParaRPr kumimoji="0" lang="zh-CN" altLang="en-US"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3" name="组合 62">
            <a:extLst>
              <a:ext uri="{FF2B5EF4-FFF2-40B4-BE49-F238E27FC236}">
                <a16:creationId xmlns:a16="http://schemas.microsoft.com/office/drawing/2014/main" xmlns="" id="{8D012A35-3252-6744-A867-A32FDAE8C6A9}"/>
              </a:ext>
            </a:extLst>
          </p:cNvPr>
          <p:cNvGrpSpPr/>
          <p:nvPr/>
        </p:nvGrpSpPr>
        <p:grpSpPr>
          <a:xfrm>
            <a:off x="1845145" y="4725144"/>
            <a:ext cx="1244885" cy="1440160"/>
            <a:chOff x="2925267" y="1484784"/>
            <a:chExt cx="1511766" cy="1748904"/>
          </a:xfrm>
        </p:grpSpPr>
        <p:sp>
          <p:nvSpPr>
            <p:cNvPr id="64" name="矩形 7">
              <a:extLst>
                <a:ext uri="{FF2B5EF4-FFF2-40B4-BE49-F238E27FC236}">
                  <a16:creationId xmlns:a16="http://schemas.microsoft.com/office/drawing/2014/main" xmlns="" id="{4FFD6900-2CCC-024B-9FA4-94F844A75CC6}"/>
                </a:ext>
              </a:extLst>
            </p:cNvPr>
            <p:cNvSpPr/>
            <p:nvPr/>
          </p:nvSpPr>
          <p:spPr>
            <a:xfrm>
              <a:off x="2954297" y="1497046"/>
              <a:ext cx="1482736" cy="1736642"/>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 name="connsiteX0" fmla="*/ 0 w 8347993"/>
                <a:gd name="connsiteY0" fmla="*/ 522513 h 2680071"/>
                <a:gd name="connsiteX1" fmla="*/ 655421 w 8347993"/>
                <a:gd name="connsiteY1" fmla="*/ 0 h 2680071"/>
                <a:gd name="connsiteX2" fmla="*/ 8347993 w 8347993"/>
                <a:gd name="connsiteY2" fmla="*/ 2041443 h 2680071"/>
                <a:gd name="connsiteX3" fmla="*/ 1640114 w 8347993"/>
                <a:gd name="connsiteY3" fmla="*/ 2680071 h 2680071"/>
                <a:gd name="connsiteX4" fmla="*/ 0 w 8347993"/>
                <a:gd name="connsiteY4" fmla="*/ 522513 h 2680071"/>
                <a:gd name="connsiteX0" fmla="*/ 0 w 1640114"/>
                <a:gd name="connsiteY0" fmla="*/ 522513 h 2680071"/>
                <a:gd name="connsiteX1" fmla="*/ 655421 w 1640114"/>
                <a:gd name="connsiteY1" fmla="*/ 0 h 2680071"/>
                <a:gd name="connsiteX2" fmla="*/ 1468222 w 1640114"/>
                <a:gd name="connsiteY2" fmla="*/ 1010928 h 2680071"/>
                <a:gd name="connsiteX3" fmla="*/ 1640114 w 1640114"/>
                <a:gd name="connsiteY3" fmla="*/ 2680071 h 2680071"/>
                <a:gd name="connsiteX4" fmla="*/ 0 w 1640114"/>
                <a:gd name="connsiteY4" fmla="*/ 522513 h 2680071"/>
                <a:gd name="connsiteX0" fmla="*/ 0 w 1654629"/>
                <a:gd name="connsiteY0" fmla="*/ 740227 h 2680071"/>
                <a:gd name="connsiteX1" fmla="*/ 669936 w 1654629"/>
                <a:gd name="connsiteY1" fmla="*/ 0 h 2680071"/>
                <a:gd name="connsiteX2" fmla="*/ 1482737 w 1654629"/>
                <a:gd name="connsiteY2" fmla="*/ 1010928 h 2680071"/>
                <a:gd name="connsiteX3" fmla="*/ 1654629 w 1654629"/>
                <a:gd name="connsiteY3" fmla="*/ 2680071 h 2680071"/>
                <a:gd name="connsiteX4" fmla="*/ 0 w 1654629"/>
                <a:gd name="connsiteY4" fmla="*/ 740227 h 2680071"/>
                <a:gd name="connsiteX0" fmla="*/ 0 w 1482737"/>
                <a:gd name="connsiteY0" fmla="*/ 740227 h 1736642"/>
                <a:gd name="connsiteX1" fmla="*/ 669936 w 1482737"/>
                <a:gd name="connsiteY1" fmla="*/ 0 h 1736642"/>
                <a:gd name="connsiteX2" fmla="*/ 1482737 w 1482737"/>
                <a:gd name="connsiteY2" fmla="*/ 1010928 h 1736642"/>
                <a:gd name="connsiteX3" fmla="*/ 885372 w 1482737"/>
                <a:gd name="connsiteY3" fmla="*/ 1736642 h 1736642"/>
                <a:gd name="connsiteX4" fmla="*/ 0 w 1482737"/>
                <a:gd name="connsiteY4" fmla="*/ 740227 h 1736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737" h="1736642">
                  <a:moveTo>
                    <a:pt x="0" y="740227"/>
                  </a:moveTo>
                  <a:lnTo>
                    <a:pt x="669936" y="0"/>
                  </a:lnTo>
                  <a:lnTo>
                    <a:pt x="1482737" y="1010928"/>
                  </a:lnTo>
                  <a:lnTo>
                    <a:pt x="885372" y="1736642"/>
                  </a:lnTo>
                  <a:lnTo>
                    <a:pt x="0" y="740227"/>
                  </a:lnTo>
                  <a:close/>
                </a:path>
              </a:pathLst>
            </a:custGeom>
            <a:gradFill>
              <a:gsLst>
                <a:gs pos="57000">
                  <a:sysClr val="window" lastClr="FFFFFF">
                    <a:alpha val="24000"/>
                  </a:sysClr>
                </a:gs>
                <a:gs pos="0">
                  <a:sysClr val="window" lastClr="FFFFFF">
                    <a:lumMod val="50000"/>
                  </a:sysClr>
                </a:gs>
              </a:gsLst>
              <a:lin ang="42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矩形 64">
              <a:extLst>
                <a:ext uri="{FF2B5EF4-FFF2-40B4-BE49-F238E27FC236}">
                  <a16:creationId xmlns:a16="http://schemas.microsoft.com/office/drawing/2014/main" xmlns="" id="{C6BA1912-CA01-4A4B-BA0C-C11E441376E9}"/>
                </a:ext>
              </a:extLst>
            </p:cNvPr>
            <p:cNvSpPr/>
            <p:nvPr/>
          </p:nvSpPr>
          <p:spPr>
            <a:xfrm>
              <a:off x="2925267" y="1484784"/>
              <a:ext cx="720080" cy="79208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3500000" scaled="1"/>
              <a:tileRect/>
            </a:gra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rPr>
                <a:t>04</a:t>
              </a:r>
              <a:endParaRPr kumimoji="0" lang="zh-CN" altLang="en-US" sz="2400" b="1"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xmlns="" val="274731870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fill="hold"/>
                                        <p:tgtEl>
                                          <p:spTgt spid="57"/>
                                        </p:tgtEl>
                                        <p:attrNameLst>
                                          <p:attrName>ppt_x</p:attrName>
                                        </p:attrNameLst>
                                      </p:cBhvr>
                                      <p:tavLst>
                                        <p:tav tm="0">
                                          <p:val>
                                            <p:strVal val="#ppt_x"/>
                                          </p:val>
                                        </p:tav>
                                        <p:tav tm="100000">
                                          <p:val>
                                            <p:strVal val="#ppt_x"/>
                                          </p:val>
                                        </p:tav>
                                      </p:tavLst>
                                    </p:anim>
                                    <p:anim calcmode="lin" valueType="num">
                                      <p:cBhvr additive="base">
                                        <p:cTn id="22" dur="500" fill="hold"/>
                                        <p:tgtEl>
                                          <p:spTgt spid="5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500" fill="hold"/>
                                        <p:tgtEl>
                                          <p:spTgt spid="63"/>
                                        </p:tgtEl>
                                        <p:attrNameLst>
                                          <p:attrName>ppt_x</p:attrName>
                                        </p:attrNameLst>
                                      </p:cBhvr>
                                      <p:tavLst>
                                        <p:tav tm="0">
                                          <p:val>
                                            <p:strVal val="#ppt_x"/>
                                          </p:val>
                                        </p:tav>
                                        <p:tav tm="100000">
                                          <p:val>
                                            <p:strVal val="#ppt_x"/>
                                          </p:val>
                                        </p:tav>
                                      </p:tavLst>
                                    </p:anim>
                                    <p:anim calcmode="lin" valueType="num">
                                      <p:cBhvr additive="base">
                                        <p:cTn id="30" dur="500" fill="hold"/>
                                        <p:tgtEl>
                                          <p:spTgt spid="6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ppt_x"/>
                                          </p:val>
                                        </p:tav>
                                        <p:tav tm="100000">
                                          <p:val>
                                            <p:strVal val="#ppt_x"/>
                                          </p:val>
                                        </p:tav>
                                      </p:tavLst>
                                    </p:anim>
                                    <p:anim calcmode="lin" valueType="num">
                                      <p:cBhvr additive="base">
                                        <p:cTn id="34" dur="500" fill="hold"/>
                                        <p:tgtEl>
                                          <p:spTgt spid="5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ppt_x"/>
                                          </p:val>
                                        </p:tav>
                                        <p:tav tm="100000">
                                          <p:val>
                                            <p:strVal val="#ppt_x"/>
                                          </p:val>
                                        </p:tav>
                                      </p:tavLst>
                                    </p:anim>
                                    <p:anim calcmode="lin" valueType="num">
                                      <p:cBhvr additive="base">
                                        <p:cTn id="3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2"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3" name="矩形 22">
            <a:extLst>
              <a:ext uri="{FF2B5EF4-FFF2-40B4-BE49-F238E27FC236}">
                <a16:creationId xmlns:a16="http://schemas.microsoft.com/office/drawing/2014/main" xmlns="" id="{124DCDB7-926D-7741-AAFD-0FE9D1C539BA}"/>
              </a:ext>
            </a:extLst>
          </p:cNvPr>
          <p:cNvSpPr/>
          <p:nvPr/>
        </p:nvSpPr>
        <p:spPr>
          <a:xfrm>
            <a:off x="1274348" y="1621186"/>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矩形 23">
            <a:extLst>
              <a:ext uri="{FF2B5EF4-FFF2-40B4-BE49-F238E27FC236}">
                <a16:creationId xmlns:a16="http://schemas.microsoft.com/office/drawing/2014/main" xmlns="" id="{6E77ECE7-F589-8E48-9585-2901723FFE1C}"/>
              </a:ext>
            </a:extLst>
          </p:cNvPr>
          <p:cNvSpPr/>
          <p:nvPr/>
        </p:nvSpPr>
        <p:spPr>
          <a:xfrm>
            <a:off x="3794628" y="1693194"/>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坚持稳中求进工作总基调，着力创新和完善宏观调控，经济运行保持在合理区间、实现稳中向好</a:t>
            </a:r>
          </a:p>
        </p:txBody>
      </p:sp>
      <p:sp>
        <p:nvSpPr>
          <p:cNvPr id="26" name="矩形 25">
            <a:extLst>
              <a:ext uri="{FF2B5EF4-FFF2-40B4-BE49-F238E27FC236}">
                <a16:creationId xmlns:a16="http://schemas.microsoft.com/office/drawing/2014/main" xmlns="" id="{C3A6977E-527F-D64D-B8CC-79C5A754172D}"/>
              </a:ext>
            </a:extLst>
          </p:cNvPr>
          <p:cNvSpPr/>
          <p:nvPr/>
        </p:nvSpPr>
        <p:spPr>
          <a:xfrm>
            <a:off x="2112686" y="1510276"/>
            <a:ext cx="1080120" cy="988347"/>
          </a:xfrm>
          <a:prstGeom prst="rect">
            <a:avLst/>
          </a:prstGeom>
          <a:noFill/>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29774633-568C-5744-8EE5-1816F89FB26F}"/>
              </a:ext>
            </a:extLst>
          </p:cNvPr>
          <p:cNvSpPr/>
          <p:nvPr/>
        </p:nvSpPr>
        <p:spPr>
          <a:xfrm>
            <a:off x="1562380" y="3277370"/>
            <a:ext cx="4320480" cy="1569660"/>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坚持实施积极的财政政策和稳健的货币政策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结束了</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66</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年的营业税征收历史</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共减轻市场主体负担</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万多亿元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xmlns="" id="{66D33E56-E810-414B-8A26-8DB82F90082C}"/>
              </a:ext>
            </a:extLst>
          </p:cNvPr>
          <p:cNvSpPr/>
          <p:nvPr/>
        </p:nvSpPr>
        <p:spPr>
          <a:xfrm>
            <a:off x="6890972" y="3997450"/>
            <a:ext cx="4392488" cy="1077218"/>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财政赤字率一直控制在</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以内</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保持人民币汇率基本稳定，外汇储备转降为升</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9" name="等腰三角形 3">
            <a:extLst>
              <a:ext uri="{FF2B5EF4-FFF2-40B4-BE49-F238E27FC236}">
                <a16:creationId xmlns:a16="http://schemas.microsoft.com/office/drawing/2014/main" xmlns="" id="{8D243519-7246-D746-92E0-A16C5A238DA5}"/>
              </a:ext>
            </a:extLst>
          </p:cNvPr>
          <p:cNvSpPr/>
          <p:nvPr/>
        </p:nvSpPr>
        <p:spPr>
          <a:xfrm rot="5400000">
            <a:off x="1335232" y="357652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a:extLst>
              <a:ext uri="{FF2B5EF4-FFF2-40B4-BE49-F238E27FC236}">
                <a16:creationId xmlns:a16="http://schemas.microsoft.com/office/drawing/2014/main" xmlns="" id="{55506C65-398A-AC4A-BAC5-9415B6778007}"/>
              </a:ext>
            </a:extLst>
          </p:cNvPr>
          <p:cNvSpPr/>
          <p:nvPr/>
        </p:nvSpPr>
        <p:spPr>
          <a:xfrm>
            <a:off x="1562380" y="4789538"/>
            <a:ext cx="4176464" cy="732508"/>
          </a:xfrm>
          <a:prstGeom prst="rect">
            <a:avLst/>
          </a:prstGeom>
        </p:spPr>
        <p:txBody>
          <a:bodyPr wrap="square">
            <a:spAutoFit/>
          </a:bodyPr>
          <a:lstStyle/>
          <a:p>
            <a:pPr>
              <a:lnSpc>
                <a:spcPct val="13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实施地方政府存量债务置换，降低利息负担</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1.2</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a:t>
            </a:r>
          </a:p>
        </p:txBody>
      </p:sp>
      <p:sp>
        <p:nvSpPr>
          <p:cNvPr id="31" name="等腰三角形 11">
            <a:extLst>
              <a:ext uri="{FF2B5EF4-FFF2-40B4-BE49-F238E27FC236}">
                <a16:creationId xmlns:a16="http://schemas.microsoft.com/office/drawing/2014/main" xmlns="" id="{B41480F8-F4A9-9149-AF1A-486214817B35}"/>
              </a:ext>
            </a:extLst>
          </p:cNvPr>
          <p:cNvSpPr/>
          <p:nvPr/>
        </p:nvSpPr>
        <p:spPr>
          <a:xfrm rot="5400000">
            <a:off x="1335232" y="406330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等腰三角形 12">
            <a:extLst>
              <a:ext uri="{FF2B5EF4-FFF2-40B4-BE49-F238E27FC236}">
                <a16:creationId xmlns:a16="http://schemas.microsoft.com/office/drawing/2014/main" xmlns="" id="{B1D0DD15-71E0-9040-BA60-4BDF7B47288A}"/>
              </a:ext>
            </a:extLst>
          </p:cNvPr>
          <p:cNvSpPr/>
          <p:nvPr/>
        </p:nvSpPr>
        <p:spPr>
          <a:xfrm rot="5400000">
            <a:off x="1335232" y="456735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等腰三角形 13">
            <a:extLst>
              <a:ext uri="{FF2B5EF4-FFF2-40B4-BE49-F238E27FC236}">
                <a16:creationId xmlns:a16="http://schemas.microsoft.com/office/drawing/2014/main" xmlns="" id="{63BBA10E-510B-ED4F-9A9D-305EF23D9AB3}"/>
              </a:ext>
            </a:extLst>
          </p:cNvPr>
          <p:cNvSpPr/>
          <p:nvPr/>
        </p:nvSpPr>
        <p:spPr>
          <a:xfrm rot="5400000">
            <a:off x="1335232" y="50714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矩形 33">
            <a:extLst>
              <a:ext uri="{FF2B5EF4-FFF2-40B4-BE49-F238E27FC236}">
                <a16:creationId xmlns:a16="http://schemas.microsoft.com/office/drawing/2014/main" xmlns="" id="{4E553F4F-D6D9-7842-9E96-DACD68A0C3FA}"/>
              </a:ext>
            </a:extLst>
          </p:cNvPr>
          <p:cNvSpPr/>
          <p:nvPr/>
        </p:nvSpPr>
        <p:spPr>
          <a:xfrm>
            <a:off x="6890972" y="5005562"/>
            <a:ext cx="3744416" cy="732508"/>
          </a:xfrm>
          <a:prstGeom prst="rect">
            <a:avLst/>
          </a:prstGeom>
        </p:spPr>
        <p:txBody>
          <a:bodyPr wrap="square">
            <a:spAutoFit/>
          </a:bodyPr>
          <a:lstStyle/>
          <a:p>
            <a:pPr>
              <a:lnSpc>
                <a:spcPct val="13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守住了不发生系统性风险的底线，维护了国家经济金融安全</a:t>
            </a:r>
          </a:p>
        </p:txBody>
      </p:sp>
      <p:sp>
        <p:nvSpPr>
          <p:cNvPr id="35" name="矩形 34">
            <a:extLst>
              <a:ext uri="{FF2B5EF4-FFF2-40B4-BE49-F238E27FC236}">
                <a16:creationId xmlns:a16="http://schemas.microsoft.com/office/drawing/2014/main" xmlns="" id="{495EB2D0-87E2-F546-B448-622D53CCEE94}"/>
              </a:ext>
            </a:extLst>
          </p:cNvPr>
          <p:cNvSpPr/>
          <p:nvPr/>
        </p:nvSpPr>
        <p:spPr>
          <a:xfrm>
            <a:off x="6890972" y="3349378"/>
            <a:ext cx="3911302" cy="701346"/>
          </a:xfrm>
          <a:prstGeom prst="rect">
            <a:avLst/>
          </a:prstGeom>
        </p:spPr>
        <p:txBody>
          <a:bodyPr wrap="square">
            <a:spAutoFit/>
          </a:bodyPr>
          <a:lstStyle/>
          <a:p>
            <a:pPr>
              <a:lnSpc>
                <a:spcPct val="13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调整财政支出结构，盘活沉淀资金，保障基本民生和重点项目</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等腰三角形 16">
            <a:extLst>
              <a:ext uri="{FF2B5EF4-FFF2-40B4-BE49-F238E27FC236}">
                <a16:creationId xmlns:a16="http://schemas.microsoft.com/office/drawing/2014/main" xmlns="" id="{3951B5D8-93AE-6148-82CF-9812ED8C601E}"/>
              </a:ext>
            </a:extLst>
          </p:cNvPr>
          <p:cNvSpPr/>
          <p:nvPr/>
        </p:nvSpPr>
        <p:spPr>
          <a:xfrm rot="5400000">
            <a:off x="6663824" y="357652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等腰三角形 17">
            <a:extLst>
              <a:ext uri="{FF2B5EF4-FFF2-40B4-BE49-F238E27FC236}">
                <a16:creationId xmlns:a16="http://schemas.microsoft.com/office/drawing/2014/main" xmlns="" id="{0A5F7C41-A252-A44D-90D3-1C9940771961}"/>
              </a:ext>
            </a:extLst>
          </p:cNvPr>
          <p:cNvSpPr/>
          <p:nvPr/>
        </p:nvSpPr>
        <p:spPr>
          <a:xfrm rot="5400000">
            <a:off x="6663824" y="427932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等腰三角形 18">
            <a:extLst>
              <a:ext uri="{FF2B5EF4-FFF2-40B4-BE49-F238E27FC236}">
                <a16:creationId xmlns:a16="http://schemas.microsoft.com/office/drawing/2014/main" xmlns="" id="{39AA3DDC-7DF9-3A42-8CEA-7C2E546FA094}"/>
              </a:ext>
            </a:extLst>
          </p:cNvPr>
          <p:cNvSpPr/>
          <p:nvPr/>
        </p:nvSpPr>
        <p:spPr>
          <a:xfrm rot="5400000">
            <a:off x="6663824" y="478338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等腰三角形 19">
            <a:extLst>
              <a:ext uri="{FF2B5EF4-FFF2-40B4-BE49-F238E27FC236}">
                <a16:creationId xmlns:a16="http://schemas.microsoft.com/office/drawing/2014/main" xmlns="" id="{0F182561-70C6-B74B-B0C7-B7785F9FADC6}"/>
              </a:ext>
            </a:extLst>
          </p:cNvPr>
          <p:cNvSpPr/>
          <p:nvPr/>
        </p:nvSpPr>
        <p:spPr>
          <a:xfrm rot="5400000">
            <a:off x="6663824" y="535944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1339504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ppt_x"/>
                                          </p:val>
                                        </p:tav>
                                        <p:tav tm="100000">
                                          <p:val>
                                            <p:strVal val="#ppt_x"/>
                                          </p:val>
                                        </p:tav>
                                      </p:tavLst>
                                    </p:anim>
                                    <p:anim calcmode="lin" valueType="num">
                                      <p:cBhvr additive="base">
                                        <p:cTn id="70" dur="50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ppt_x"/>
                                          </p:val>
                                        </p:tav>
                                        <p:tav tm="100000">
                                          <p:val>
                                            <p:strVal val="#ppt_x"/>
                                          </p:val>
                                        </p:tav>
                                      </p:tavLst>
                                    </p:anim>
                                    <p:anim calcmode="lin" valueType="num">
                                      <p:cBhvr additive="base">
                                        <p:cTn id="7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p:bldP spid="26" grpId="0"/>
      <p:bldP spid="27" grpId="0"/>
      <p:bldP spid="28" grpId="0"/>
      <p:bldP spid="29" grpId="0" animBg="1"/>
      <p:bldP spid="30" grpId="0"/>
      <p:bldP spid="31" grpId="0" animBg="1"/>
      <p:bldP spid="32" grpId="0" animBg="1"/>
      <p:bldP spid="33" grpId="0" animBg="1"/>
      <p:bldP spid="34" grpId="0"/>
      <p:bldP spid="35" grpId="0"/>
      <p:bldP spid="36" grpId="0" animBg="1"/>
      <p:bldP spid="37" grpId="0" animBg="1"/>
      <p:bldP spid="38" grpId="0" animBg="1"/>
      <p:bldP spid="3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9" name="矩形 18">
            <a:extLst>
              <a:ext uri="{FF2B5EF4-FFF2-40B4-BE49-F238E27FC236}">
                <a16:creationId xmlns:a16="http://schemas.microsoft.com/office/drawing/2014/main" xmlns="" id="{83F17A62-9DA0-544D-9860-D45A581BAEEE}"/>
              </a:ext>
            </a:extLst>
          </p:cNvPr>
          <p:cNvSpPr/>
          <p:nvPr/>
        </p:nvSpPr>
        <p:spPr>
          <a:xfrm>
            <a:off x="1053059" y="1556792"/>
            <a:ext cx="10225136"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a:extLst>
              <a:ext uri="{FF2B5EF4-FFF2-40B4-BE49-F238E27FC236}">
                <a16:creationId xmlns:a16="http://schemas.microsoft.com/office/drawing/2014/main" xmlns="" id="{793312C0-F1D5-B84D-A13E-32A4D1608425}"/>
              </a:ext>
            </a:extLst>
          </p:cNvPr>
          <p:cNvSpPr/>
          <p:nvPr/>
        </p:nvSpPr>
        <p:spPr>
          <a:xfrm>
            <a:off x="3717355" y="1628800"/>
            <a:ext cx="6210845" cy="799706"/>
          </a:xfrm>
          <a:prstGeom prst="rect">
            <a:avLst/>
          </a:prstGeom>
        </p:spPr>
        <p:txBody>
          <a:bodyPr wrap="square">
            <a:spAutoFit/>
          </a:bodyPr>
          <a:lstStyle/>
          <a:p>
            <a:pPr>
              <a:lnSpc>
                <a:spcPct val="120000"/>
              </a:lnSpc>
            </a:pPr>
            <a:r>
              <a:rPr lang="zh-CN" altLang="en-US" sz="2000" b="1" dirty="0">
                <a:solidFill>
                  <a:prstClr val="white"/>
                </a:solidFill>
                <a:latin typeface="微软雅黑" panose="020B0503020204020204" pitchFamily="34" charset="-122"/>
                <a:ea typeface="微软雅黑" panose="020B0503020204020204" pitchFamily="34" charset="-122"/>
              </a:rPr>
              <a:t>坚持以供给侧结构性改革为主线，着力培育壮大新动能，经济结构加快优化升级</a:t>
            </a:r>
          </a:p>
        </p:txBody>
      </p:sp>
      <p:sp>
        <p:nvSpPr>
          <p:cNvPr id="22" name="矩形 21">
            <a:extLst>
              <a:ext uri="{FF2B5EF4-FFF2-40B4-BE49-F238E27FC236}">
                <a16:creationId xmlns:a16="http://schemas.microsoft.com/office/drawing/2014/main" xmlns="" id="{155ED76F-0B0F-8642-9A1D-0BE34A41F2FD}"/>
              </a:ext>
            </a:extLst>
          </p:cNvPr>
          <p:cNvSpPr/>
          <p:nvPr/>
        </p:nvSpPr>
        <p:spPr>
          <a:xfrm>
            <a:off x="2061171" y="1496996"/>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3" name="等腰三角形 3">
            <a:extLst>
              <a:ext uri="{FF2B5EF4-FFF2-40B4-BE49-F238E27FC236}">
                <a16:creationId xmlns:a16="http://schemas.microsoft.com/office/drawing/2014/main" xmlns="" id="{C702AACE-8C09-CE4D-AFBC-E3FA103A36D1}"/>
              </a:ext>
            </a:extLst>
          </p:cNvPr>
          <p:cNvSpPr/>
          <p:nvPr/>
        </p:nvSpPr>
        <p:spPr>
          <a:xfrm rot="5400000">
            <a:off x="1113943" y="372815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等腰三角形 11">
            <a:extLst>
              <a:ext uri="{FF2B5EF4-FFF2-40B4-BE49-F238E27FC236}">
                <a16:creationId xmlns:a16="http://schemas.microsoft.com/office/drawing/2014/main" xmlns="" id="{02529FF5-367F-C645-837A-7E9CDCC26999}"/>
              </a:ext>
            </a:extLst>
          </p:cNvPr>
          <p:cNvSpPr/>
          <p:nvPr/>
        </p:nvSpPr>
        <p:spPr>
          <a:xfrm rot="5400000">
            <a:off x="1113943" y="414292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12">
            <a:extLst>
              <a:ext uri="{FF2B5EF4-FFF2-40B4-BE49-F238E27FC236}">
                <a16:creationId xmlns:a16="http://schemas.microsoft.com/office/drawing/2014/main" xmlns="" id="{D765E0D3-F2DE-7E44-918C-8B55F8124B60}"/>
              </a:ext>
            </a:extLst>
          </p:cNvPr>
          <p:cNvSpPr/>
          <p:nvPr/>
        </p:nvSpPr>
        <p:spPr>
          <a:xfrm rot="5400000">
            <a:off x="1113943" y="459225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等腰三角形 13">
            <a:extLst>
              <a:ext uri="{FF2B5EF4-FFF2-40B4-BE49-F238E27FC236}">
                <a16:creationId xmlns:a16="http://schemas.microsoft.com/office/drawing/2014/main" xmlns="" id="{9361AA4B-C6F9-184E-80FD-8D1B0502216F}"/>
              </a:ext>
            </a:extLst>
          </p:cNvPr>
          <p:cNvSpPr/>
          <p:nvPr/>
        </p:nvSpPr>
        <p:spPr>
          <a:xfrm rot="5400000">
            <a:off x="1113943" y="49522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xmlns="" id="{AB441C3C-C539-814F-B66D-A268AE690673}"/>
              </a:ext>
            </a:extLst>
          </p:cNvPr>
          <p:cNvSpPr/>
          <p:nvPr/>
        </p:nvSpPr>
        <p:spPr>
          <a:xfrm>
            <a:off x="1269083" y="3117736"/>
            <a:ext cx="6480720" cy="2831544"/>
          </a:xfrm>
          <a:prstGeom prst="rect">
            <a:avLst/>
          </a:prstGeom>
        </p:spPr>
        <p:txBody>
          <a:bodyPr wrap="square">
            <a:spAutoFit/>
          </a:bodyPr>
          <a:lstStyle/>
          <a:p>
            <a:pPr>
              <a:lnSpc>
                <a:spcPct val="200000"/>
              </a:lnSpc>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中央财政安排</a:t>
            </a:r>
            <a:r>
              <a:rPr lang="en-US" altLang="zh-CN" b="1" dirty="0">
                <a:solidFill>
                  <a:srgbClr val="C00000"/>
                </a:solidFill>
                <a:latin typeface="微软雅黑" panose="020B0503020204020204" pitchFamily="34" charset="-122"/>
                <a:ea typeface="微软雅黑" panose="020B0503020204020204" pitchFamily="34" charset="-122"/>
              </a:rPr>
              <a:t>1000</a:t>
            </a:r>
            <a:r>
              <a:rPr lang="zh-CN" altLang="en-US" sz="1400" dirty="0">
                <a:solidFill>
                  <a:srgbClr val="C00000"/>
                </a:solidFill>
                <a:latin typeface="微软雅黑" panose="020B0503020204020204" pitchFamily="34" charset="-122"/>
                <a:ea typeface="微软雅黑" panose="020B0503020204020204" pitchFamily="34" charset="-122"/>
              </a:rPr>
              <a:t>亿元</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专项奖补资金予以支持，</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退出钢铁产能</a:t>
            </a:r>
            <a:r>
              <a:rPr lang="en-US" altLang="zh-CN" b="1" dirty="0">
                <a:solidFill>
                  <a:srgbClr val="C00000"/>
                </a:solidFill>
                <a:latin typeface="微软雅黑" panose="020B0503020204020204" pitchFamily="34" charset="-122"/>
                <a:ea typeface="微软雅黑" panose="020B0503020204020204" pitchFamily="34" charset="-122"/>
              </a:rPr>
              <a:t>1.7</a:t>
            </a:r>
            <a:r>
              <a:rPr lang="zh-CN" altLang="en-US" sz="1400" dirty="0">
                <a:solidFill>
                  <a:srgbClr val="C00000"/>
                </a:solidFill>
                <a:latin typeface="微软雅黑" panose="020B0503020204020204" pitchFamily="34" charset="-122"/>
                <a:ea typeface="微软雅黑" panose="020B0503020204020204" pitchFamily="34" charset="-122"/>
              </a:rPr>
              <a:t>亿吨</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以上、煤炭产能</a:t>
            </a:r>
            <a:r>
              <a:rPr lang="en-US" altLang="zh-CN" b="1" dirty="0">
                <a:solidFill>
                  <a:srgbClr val="C00000"/>
                </a:solidFill>
                <a:latin typeface="微软雅黑" panose="020B0503020204020204" pitchFamily="34" charset="-122"/>
                <a:ea typeface="微软雅黑" panose="020B0503020204020204" pitchFamily="34" charset="-122"/>
              </a:rPr>
              <a:t>8</a:t>
            </a:r>
            <a:r>
              <a:rPr lang="zh-CN" altLang="en-US" sz="1400" dirty="0">
                <a:solidFill>
                  <a:srgbClr val="C00000"/>
                </a:solidFill>
                <a:latin typeface="微软雅黑" panose="020B0503020204020204" pitchFamily="34" charset="-122"/>
                <a:ea typeface="微软雅黑" panose="020B0503020204020204" pitchFamily="34" charset="-122"/>
              </a:rPr>
              <a:t>亿</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吨</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安置分流职工</a:t>
            </a:r>
            <a:r>
              <a:rPr lang="en-US" altLang="zh-CN" b="1" dirty="0">
                <a:solidFill>
                  <a:srgbClr val="C00000"/>
                </a:solidFill>
                <a:latin typeface="微软雅黑" panose="020B0503020204020204" pitchFamily="34" charset="-122"/>
                <a:ea typeface="微软雅黑" panose="020B0503020204020204" pitchFamily="34" charset="-122"/>
              </a:rPr>
              <a:t>110</a:t>
            </a:r>
            <a:r>
              <a:rPr lang="zh-CN" altLang="en-US" sz="1400" dirty="0">
                <a:solidFill>
                  <a:srgbClr val="C00000"/>
                </a:solidFill>
                <a:latin typeface="微软雅黑" panose="020B0503020204020204" pitchFamily="34" charset="-122"/>
                <a:ea typeface="微软雅黑" panose="020B0503020204020204" pitchFamily="34" charset="-122"/>
              </a:rPr>
              <a:t>多万</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热点城市房价涨势得到控制</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工业企业资产负债率连续下降，宏观杠杆率涨幅明显收窄、总体趋于稳定</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压减政府性基金项目</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，削减中央政府层面设立的涉企收费项目</a:t>
            </a:r>
            <a:r>
              <a:rPr lang="en-US" altLang="zh-CN" b="1" dirty="0">
                <a:solidFill>
                  <a:srgbClr val="C00000"/>
                </a:solidFill>
                <a:latin typeface="微软雅黑" panose="020B0503020204020204" pitchFamily="34" charset="-122"/>
                <a:ea typeface="微软雅黑" panose="020B0503020204020204" pitchFamily="34" charset="-122"/>
              </a:rPr>
              <a:t>60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以上</a:t>
            </a:r>
          </a:p>
        </p:txBody>
      </p:sp>
      <p:sp>
        <p:nvSpPr>
          <p:cNvPr id="29" name="等腰三角形 24">
            <a:extLst>
              <a:ext uri="{FF2B5EF4-FFF2-40B4-BE49-F238E27FC236}">
                <a16:creationId xmlns:a16="http://schemas.microsoft.com/office/drawing/2014/main" xmlns="" id="{CEE917B7-21CF-E949-824E-A5205F829A82}"/>
              </a:ext>
            </a:extLst>
          </p:cNvPr>
          <p:cNvSpPr/>
          <p:nvPr/>
        </p:nvSpPr>
        <p:spPr>
          <a:xfrm rot="5400000">
            <a:off x="1113943" y="524218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等腰三角形 25">
            <a:extLst>
              <a:ext uri="{FF2B5EF4-FFF2-40B4-BE49-F238E27FC236}">
                <a16:creationId xmlns:a16="http://schemas.microsoft.com/office/drawing/2014/main" xmlns="" id="{C9E84C6D-AFF4-7F4E-ACB4-E175D0F0BFFB}"/>
              </a:ext>
            </a:extLst>
          </p:cNvPr>
          <p:cNvSpPr/>
          <p:nvPr/>
        </p:nvSpPr>
        <p:spPr>
          <a:xfrm rot="5400000">
            <a:off x="1113943" y="562068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03">
            <a:extLst>
              <a:ext uri="{FF2B5EF4-FFF2-40B4-BE49-F238E27FC236}">
                <a16:creationId xmlns:a16="http://schemas.microsoft.com/office/drawing/2014/main" xmlns="" id="{20FF8579-F349-B740-AA2C-57BD3BBF3015}"/>
              </a:ext>
            </a:extLst>
          </p:cNvPr>
          <p:cNvSpPr txBox="1"/>
          <p:nvPr/>
        </p:nvSpPr>
        <p:spPr>
          <a:xfrm>
            <a:off x="1053059" y="2899564"/>
            <a:ext cx="3877985" cy="461665"/>
          </a:xfrm>
          <a:prstGeom prst="rect">
            <a:avLst/>
          </a:prstGeom>
          <a:noFill/>
        </p:spPr>
        <p:txBody>
          <a:bodyPr vert="horz" wrap="none" rtlCol="0">
            <a:spAutoFit/>
          </a:bodyPr>
          <a:lstStyle/>
          <a:p>
            <a:pPr algn="dist"/>
            <a:r>
              <a:rPr kumimoji="1" lang="zh-CN" altLang="en-US" sz="2400" b="1" dirty="0">
                <a:solidFill>
                  <a:srgbClr val="C00000"/>
                </a:solidFill>
                <a:latin typeface="Microsoft YaHei" panose="020B0503020204020204" pitchFamily="34" charset="-122"/>
                <a:ea typeface="Microsoft YaHei" panose="020B0503020204020204" pitchFamily="34" charset="-122"/>
              </a:rPr>
              <a:t>扎实推进“三去一降一补”</a:t>
            </a:r>
          </a:p>
        </p:txBody>
      </p:sp>
    </p:spTree>
    <p:extLst>
      <p:ext uri="{BB962C8B-B14F-4D97-AF65-F5344CB8AC3E}">
        <p14:creationId xmlns:p14="http://schemas.microsoft.com/office/powerpoint/2010/main" xmlns="" val="182814085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childTnLst>
                          </p:cTn>
                        </p:par>
                        <p:par>
                          <p:cTn id="55" fill="hold">
                            <p:stCondLst>
                              <p:cond delay="1000"/>
                            </p:stCondLst>
                            <p:childTnLst>
                              <p:par>
                                <p:cTn id="56" presetID="1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ppt_x</p:attrName>
                                        </p:attrNameLst>
                                      </p:cBhvr>
                                      <p:tavLst>
                                        <p:tav tm="0">
                                          <p:val>
                                            <p:strVal val="#ppt_x-#ppt_w*1.125000"/>
                                          </p:val>
                                        </p:tav>
                                        <p:tav tm="100000">
                                          <p:val>
                                            <p:strVal val="#ppt_x"/>
                                          </p:val>
                                        </p:tav>
                                      </p:tavLst>
                                    </p:anim>
                                    <p:animEffect transition="in" filter="wipe(right)">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p:bldP spid="22" grpId="0"/>
      <p:bldP spid="23" grpId="0" animBg="1"/>
      <p:bldP spid="24" grpId="0" animBg="1"/>
      <p:bldP spid="25" grpId="0" animBg="1"/>
      <p:bldP spid="26" grpId="0" animBg="1"/>
      <p:bldP spid="27" grpId="0"/>
      <p:bldP spid="29" grpId="0" animBg="1"/>
      <p:bldP spid="30" grpId="0" animBg="1"/>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28587"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3" name="等腰三角形 3">
            <a:extLst>
              <a:ext uri="{FF2B5EF4-FFF2-40B4-BE49-F238E27FC236}">
                <a16:creationId xmlns:a16="http://schemas.microsoft.com/office/drawing/2014/main" xmlns="" id="{04B9513F-A89A-DB4C-A1BD-0344038941C4}"/>
              </a:ext>
            </a:extLst>
          </p:cNvPr>
          <p:cNvSpPr/>
          <p:nvPr/>
        </p:nvSpPr>
        <p:spPr>
          <a:xfrm rot="5400000">
            <a:off x="969927" y="253157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等腰三角形 11">
            <a:extLst>
              <a:ext uri="{FF2B5EF4-FFF2-40B4-BE49-F238E27FC236}">
                <a16:creationId xmlns:a16="http://schemas.microsoft.com/office/drawing/2014/main" xmlns="" id="{67F33850-74AF-9145-BA6A-0E27EFE94373}"/>
              </a:ext>
            </a:extLst>
          </p:cNvPr>
          <p:cNvSpPr/>
          <p:nvPr/>
        </p:nvSpPr>
        <p:spPr>
          <a:xfrm rot="5400000">
            <a:off x="969927" y="283650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12">
            <a:extLst>
              <a:ext uri="{FF2B5EF4-FFF2-40B4-BE49-F238E27FC236}">
                <a16:creationId xmlns:a16="http://schemas.microsoft.com/office/drawing/2014/main" xmlns="" id="{28319CF3-4C13-CD4B-9E4D-6C56AA53FB69}"/>
              </a:ext>
            </a:extLst>
          </p:cNvPr>
          <p:cNvSpPr/>
          <p:nvPr/>
        </p:nvSpPr>
        <p:spPr>
          <a:xfrm rot="5400000">
            <a:off x="969927" y="320681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等腰三角形 13">
            <a:extLst>
              <a:ext uri="{FF2B5EF4-FFF2-40B4-BE49-F238E27FC236}">
                <a16:creationId xmlns:a16="http://schemas.microsoft.com/office/drawing/2014/main" xmlns="" id="{FBD4C1BF-5D3D-424D-8362-FA2FD1BAB6B6}"/>
              </a:ext>
            </a:extLst>
          </p:cNvPr>
          <p:cNvSpPr/>
          <p:nvPr/>
        </p:nvSpPr>
        <p:spPr>
          <a:xfrm rot="5400000">
            <a:off x="969927" y="356293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xmlns="" id="{6606B9DB-7F85-AF47-B955-5804D9A4AB11}"/>
              </a:ext>
            </a:extLst>
          </p:cNvPr>
          <p:cNvSpPr/>
          <p:nvPr/>
        </p:nvSpPr>
        <p:spPr>
          <a:xfrm>
            <a:off x="837035" y="1772816"/>
            <a:ext cx="3877985" cy="461665"/>
          </a:xfrm>
          <a:prstGeom prst="rect">
            <a:avLst/>
          </a:prstGeom>
          <a:noFill/>
        </p:spPr>
        <p:txBody>
          <a:bodyPr vert="horz" wrap="none" rtlCol="0">
            <a:spAutoFit/>
          </a:bodyPr>
          <a:lstStyle/>
          <a:p>
            <a:pPr algn="dist"/>
            <a:r>
              <a:rPr kumimoji="1" lang="zh-CN" altLang="en-US" sz="2400" b="1" dirty="0">
                <a:solidFill>
                  <a:srgbClr val="C00000"/>
                </a:solidFill>
                <a:latin typeface="Microsoft YaHei" panose="020B0503020204020204" pitchFamily="34" charset="-122"/>
                <a:ea typeface="Microsoft YaHei" panose="020B0503020204020204" pitchFamily="34" charset="-122"/>
              </a:rPr>
              <a:t>加快新旧发展动能接续转换</a:t>
            </a:r>
            <a:endParaRPr kumimoji="1" lang="en-US" altLang="zh-CN" sz="2400" b="1" dirty="0">
              <a:solidFill>
                <a:srgbClr val="C00000"/>
              </a:solidFill>
              <a:latin typeface="Microsoft YaHei" panose="020B0503020204020204" pitchFamily="34" charset="-122"/>
              <a:ea typeface="Microsoft YaHei" panose="020B0503020204020204" pitchFamily="34" charset="-122"/>
            </a:endParaRPr>
          </a:p>
        </p:txBody>
      </p:sp>
      <p:sp>
        <p:nvSpPr>
          <p:cNvPr id="28" name="等腰三角形 24">
            <a:extLst>
              <a:ext uri="{FF2B5EF4-FFF2-40B4-BE49-F238E27FC236}">
                <a16:creationId xmlns:a16="http://schemas.microsoft.com/office/drawing/2014/main" xmlns="" id="{8C836810-76D3-D246-80CC-EEBF564188E6}"/>
              </a:ext>
            </a:extLst>
          </p:cNvPr>
          <p:cNvSpPr/>
          <p:nvPr/>
        </p:nvSpPr>
        <p:spPr>
          <a:xfrm rot="5400000">
            <a:off x="969927" y="397377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25">
            <a:extLst>
              <a:ext uri="{FF2B5EF4-FFF2-40B4-BE49-F238E27FC236}">
                <a16:creationId xmlns:a16="http://schemas.microsoft.com/office/drawing/2014/main" xmlns="" id="{D7974188-A902-3B47-A45B-12E97CBE8331}"/>
              </a:ext>
            </a:extLst>
          </p:cNvPr>
          <p:cNvSpPr/>
          <p:nvPr/>
        </p:nvSpPr>
        <p:spPr>
          <a:xfrm rot="5400000">
            <a:off x="969927" y="437622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a:extLst>
              <a:ext uri="{FF2B5EF4-FFF2-40B4-BE49-F238E27FC236}">
                <a16:creationId xmlns:a16="http://schemas.microsoft.com/office/drawing/2014/main" xmlns="" id="{AD68810B-F602-B04A-A916-58C869443650}"/>
              </a:ext>
            </a:extLst>
          </p:cNvPr>
          <p:cNvSpPr/>
          <p:nvPr/>
        </p:nvSpPr>
        <p:spPr>
          <a:xfrm>
            <a:off x="1152922" y="2361361"/>
            <a:ext cx="6092825" cy="2723823"/>
          </a:xfrm>
          <a:prstGeom prst="rect">
            <a:avLst/>
          </a:prstGeom>
        </p:spPr>
        <p:txBody>
          <a:bodyPr wrap="square">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深入开展“互联网</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行动</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实施“中国制造</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2025”</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 </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种植业适度规模经营比重从</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30%</a:t>
            </a:r>
            <a:r>
              <a:rPr lang="zh-CN" altLang="en-US" sz="1400" dirty="0">
                <a:solidFill>
                  <a:srgbClr val="C00000"/>
                </a:solidFill>
                <a:latin typeface="微软雅黑" panose="020B0503020204020204" pitchFamily="34" charset="-122"/>
                <a:ea typeface="微软雅黑" panose="020B0503020204020204" pitchFamily="34" charset="-122"/>
              </a:rPr>
              <a:t>提升到</a:t>
            </a:r>
            <a:r>
              <a:rPr lang="en-US" altLang="zh-CN" b="1" dirty="0">
                <a:solidFill>
                  <a:srgbClr val="C00000"/>
                </a:solidFill>
                <a:latin typeface="微软雅黑" panose="020B0503020204020204" pitchFamily="34" charset="-122"/>
                <a:ea typeface="微软雅黑" panose="020B0503020204020204" pitchFamily="34" charset="-122"/>
              </a:rPr>
              <a:t>40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采取措施增加中低收入者收入</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网上零售额年均</a:t>
            </a:r>
            <a:r>
              <a:rPr lang="zh-CN" altLang="en-US" sz="1400" dirty="0">
                <a:solidFill>
                  <a:srgbClr val="C00000"/>
                </a:solidFill>
                <a:latin typeface="微软雅黑" panose="020B0503020204020204" pitchFamily="34" charset="-122"/>
                <a:ea typeface="微软雅黑" panose="020B0503020204020204" pitchFamily="34" charset="-122"/>
              </a:rPr>
              <a:t>增长</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sz="1400" dirty="0">
                <a:solidFill>
                  <a:srgbClr val="C00000"/>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以上</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，社会消费品零售总额年均</a:t>
            </a:r>
            <a:r>
              <a:rPr lang="zh-CN" altLang="en-US" sz="1400" dirty="0">
                <a:solidFill>
                  <a:srgbClr val="C00000"/>
                </a:solidFill>
                <a:latin typeface="微软雅黑" panose="020B0503020204020204" pitchFamily="34" charset="-122"/>
                <a:ea typeface="微软雅黑" panose="020B0503020204020204" pitchFamily="34" charset="-122"/>
              </a:rPr>
              <a:t>增长</a:t>
            </a:r>
            <a:r>
              <a:rPr lang="en-US" altLang="zh-CN" b="1" dirty="0">
                <a:solidFill>
                  <a:srgbClr val="C00000"/>
                </a:solidFill>
                <a:latin typeface="微软雅黑" panose="020B0503020204020204" pitchFamily="34" charset="-122"/>
                <a:ea typeface="微软雅黑" panose="020B0503020204020204" pitchFamily="34" charset="-122"/>
              </a:rPr>
              <a:t>11.3</a:t>
            </a:r>
            <a:r>
              <a:rPr lang="en-US" altLang="zh-CN" sz="1400" dirty="0">
                <a:solidFill>
                  <a:srgbClr val="C00000"/>
                </a:solidFill>
                <a:latin typeface="微软雅黑" panose="020B0503020204020204" pitchFamily="34" charset="-122"/>
                <a:ea typeface="微软雅黑" panose="020B0503020204020204" pitchFamily="34" charset="-122"/>
              </a:rPr>
              <a:t>%</a:t>
            </a: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高速铁路运营里程从</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9000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多公里</a:t>
            </a:r>
            <a:r>
              <a:rPr lang="zh-CN" altLang="en-US" sz="1400"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2</a:t>
            </a:r>
            <a:r>
              <a:rPr lang="zh-CN" altLang="en-US" b="1" dirty="0">
                <a:solidFill>
                  <a:srgbClr val="C00000"/>
                </a:solidFill>
                <a:latin typeface="微软雅黑" panose="020B0503020204020204" pitchFamily="34" charset="-122"/>
                <a:ea typeface="微软雅黑" panose="020B0503020204020204" pitchFamily="34" charset="-122"/>
              </a:rPr>
              <a:t>万</a:t>
            </a:r>
            <a:r>
              <a:rPr lang="en-US" altLang="zh-CN" b="1" dirty="0">
                <a:solidFill>
                  <a:srgbClr val="C00000"/>
                </a:solidFill>
                <a:latin typeface="微软雅黑" panose="020B0503020204020204" pitchFamily="34" charset="-122"/>
                <a:ea typeface="微软雅黑" panose="020B0503020204020204" pitchFamily="34" charset="-122"/>
              </a:rPr>
              <a:t>5</a:t>
            </a:r>
            <a:r>
              <a:rPr lang="zh-CN" altLang="en-US" sz="1400" dirty="0">
                <a:solidFill>
                  <a:srgbClr val="C00000"/>
                </a:solidFill>
                <a:latin typeface="微软雅黑" panose="020B0503020204020204" pitchFamily="34" charset="-122"/>
                <a:ea typeface="微软雅黑" panose="020B0503020204020204" pitchFamily="34" charset="-122"/>
              </a:rPr>
              <a:t>千公里</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400" dirty="0">
                <a:solidFill>
                  <a:srgbClr val="C00000"/>
                </a:solidFill>
                <a:latin typeface="微软雅黑" panose="020B0503020204020204" pitchFamily="34" charset="-122"/>
                <a:ea typeface="微软雅黑" panose="020B0503020204020204" pitchFamily="34" charset="-122"/>
              </a:rPr>
              <a:t>占世界三分之二</a:t>
            </a:r>
            <a:endParaRPr lang="en-US" altLang="zh-CN" sz="1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高速公路里程从</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9.6</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万公里</a:t>
            </a:r>
            <a:r>
              <a:rPr lang="zh-CN" altLang="en-US" sz="1400" dirty="0">
                <a:solidFill>
                  <a:srgbClr val="C00000"/>
                </a:solidFill>
                <a:latin typeface="微软雅黑" panose="020B0503020204020204" pitchFamily="34" charset="-122"/>
                <a:ea typeface="微软雅黑" panose="020B0503020204020204" pitchFamily="34" charset="-122"/>
              </a:rPr>
              <a:t>增加到</a:t>
            </a:r>
            <a:r>
              <a:rPr lang="en-US" altLang="zh-CN" b="1" dirty="0">
                <a:solidFill>
                  <a:srgbClr val="C00000"/>
                </a:solidFill>
                <a:latin typeface="微软雅黑" panose="020B0503020204020204" pitchFamily="34" charset="-122"/>
                <a:ea typeface="微软雅黑" panose="020B0503020204020204" pitchFamily="34" charset="-122"/>
              </a:rPr>
              <a:t>13.6</a:t>
            </a:r>
            <a:r>
              <a:rPr lang="zh-CN" altLang="en-US" sz="1400" dirty="0">
                <a:solidFill>
                  <a:srgbClr val="C00000"/>
                </a:solidFill>
                <a:latin typeface="微软雅黑" panose="020B0503020204020204" pitchFamily="34" charset="-122"/>
                <a:ea typeface="微软雅黑" panose="020B0503020204020204" pitchFamily="34" charset="-122"/>
              </a:rPr>
              <a:t>万公里</a:t>
            </a:r>
          </a:p>
        </p:txBody>
      </p:sp>
      <p:sp>
        <p:nvSpPr>
          <p:cNvPr id="31" name="矩形 30">
            <a:extLst>
              <a:ext uri="{FF2B5EF4-FFF2-40B4-BE49-F238E27FC236}">
                <a16:creationId xmlns:a16="http://schemas.microsoft.com/office/drawing/2014/main" xmlns="" id="{057CB9A6-9A2E-8C4A-AB5C-4FF0EAB684A0}"/>
              </a:ext>
            </a:extLst>
          </p:cNvPr>
          <p:cNvSpPr/>
          <p:nvPr/>
        </p:nvSpPr>
        <p:spPr>
          <a:xfrm>
            <a:off x="7173740" y="1628800"/>
            <a:ext cx="4608512" cy="3108543"/>
          </a:xfrm>
          <a:prstGeom prst="rect">
            <a:avLst/>
          </a:prstGeom>
        </p:spPr>
        <p:txBody>
          <a:bodyPr wrap="square">
            <a:spAutoFit/>
          </a:bodyPr>
          <a:lstStyle/>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新建改建农村公路</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127</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万公里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新建民航机场</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46</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开工重大水利工程</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122</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项</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完成新一轮农村电网改造，建成全球最大的移动宽带网</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这是我们多年想实现而没有实现的重大结构性变革</a:t>
            </a:r>
          </a:p>
        </p:txBody>
      </p:sp>
      <p:sp>
        <p:nvSpPr>
          <p:cNvPr id="32" name="等腰三角形 33">
            <a:extLst>
              <a:ext uri="{FF2B5EF4-FFF2-40B4-BE49-F238E27FC236}">
                <a16:creationId xmlns:a16="http://schemas.microsoft.com/office/drawing/2014/main" xmlns="" id="{4F30F4D4-8411-6D4A-9C61-BABCFD98A127}"/>
              </a:ext>
            </a:extLst>
          </p:cNvPr>
          <p:cNvSpPr/>
          <p:nvPr/>
        </p:nvSpPr>
        <p:spPr>
          <a:xfrm rot="5400000">
            <a:off x="969927" y="480827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矩形 32">
            <a:extLst>
              <a:ext uri="{FF2B5EF4-FFF2-40B4-BE49-F238E27FC236}">
                <a16:creationId xmlns:a16="http://schemas.microsoft.com/office/drawing/2014/main" xmlns="" id="{D2F45098-B1E3-1F4C-B2A1-B4A35DD995EF}"/>
              </a:ext>
            </a:extLst>
          </p:cNvPr>
          <p:cNvSpPr/>
          <p:nvPr/>
        </p:nvSpPr>
        <p:spPr>
          <a:xfrm>
            <a:off x="7200800" y="3429000"/>
            <a:ext cx="4509443" cy="867930"/>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经济增长实现由主要依靠投资、出口拉动转向依靠消费、投资、出口协同拉动，由主要依靠第二产业带动转向依靠三次产业共同带动</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等腰三角形 35">
            <a:extLst>
              <a:ext uri="{FF2B5EF4-FFF2-40B4-BE49-F238E27FC236}">
                <a16:creationId xmlns:a16="http://schemas.microsoft.com/office/drawing/2014/main" xmlns="" id="{47DF38ED-1B44-904D-A9C9-98293BE0AD1A}"/>
              </a:ext>
            </a:extLst>
          </p:cNvPr>
          <p:cNvSpPr/>
          <p:nvPr/>
        </p:nvSpPr>
        <p:spPr>
          <a:xfrm rot="5400000">
            <a:off x="7018599" y="185594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等腰三角形 36">
            <a:extLst>
              <a:ext uri="{FF2B5EF4-FFF2-40B4-BE49-F238E27FC236}">
                <a16:creationId xmlns:a16="http://schemas.microsoft.com/office/drawing/2014/main" xmlns="" id="{2015F994-F4E8-1744-9E1E-126AE3FE0AED}"/>
              </a:ext>
            </a:extLst>
          </p:cNvPr>
          <p:cNvSpPr/>
          <p:nvPr/>
        </p:nvSpPr>
        <p:spPr>
          <a:xfrm rot="5400000">
            <a:off x="7018599" y="22879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等腰三角形 37">
            <a:extLst>
              <a:ext uri="{FF2B5EF4-FFF2-40B4-BE49-F238E27FC236}">
                <a16:creationId xmlns:a16="http://schemas.microsoft.com/office/drawing/2014/main" xmlns="" id="{A7E97312-DC22-B745-A919-865DBDB371C6}"/>
              </a:ext>
            </a:extLst>
          </p:cNvPr>
          <p:cNvSpPr/>
          <p:nvPr/>
        </p:nvSpPr>
        <p:spPr>
          <a:xfrm rot="5400000">
            <a:off x="7018599" y="272004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等腰三角形 38">
            <a:extLst>
              <a:ext uri="{FF2B5EF4-FFF2-40B4-BE49-F238E27FC236}">
                <a16:creationId xmlns:a16="http://schemas.microsoft.com/office/drawing/2014/main" xmlns="" id="{7F267FF2-5C82-D34E-B791-ADDC3E8EC1D4}"/>
              </a:ext>
            </a:extLst>
          </p:cNvPr>
          <p:cNvSpPr/>
          <p:nvPr/>
        </p:nvSpPr>
        <p:spPr>
          <a:xfrm rot="5400000">
            <a:off x="7018599" y="31520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等腰三角形 39">
            <a:extLst>
              <a:ext uri="{FF2B5EF4-FFF2-40B4-BE49-F238E27FC236}">
                <a16:creationId xmlns:a16="http://schemas.microsoft.com/office/drawing/2014/main" xmlns="" id="{83774DC1-D9DA-1448-9CA9-D391CD273A93}"/>
              </a:ext>
            </a:extLst>
          </p:cNvPr>
          <p:cNvSpPr/>
          <p:nvPr/>
        </p:nvSpPr>
        <p:spPr>
          <a:xfrm rot="5400000">
            <a:off x="7018599" y="358414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等腰三角形 40">
            <a:extLst>
              <a:ext uri="{FF2B5EF4-FFF2-40B4-BE49-F238E27FC236}">
                <a16:creationId xmlns:a16="http://schemas.microsoft.com/office/drawing/2014/main" xmlns="" id="{68BEA510-D065-0E47-89E8-2CD5D14DA25A}"/>
              </a:ext>
            </a:extLst>
          </p:cNvPr>
          <p:cNvSpPr/>
          <p:nvPr/>
        </p:nvSpPr>
        <p:spPr>
          <a:xfrm rot="5400000">
            <a:off x="7018599" y="444823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9920848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ppt_x"/>
                                          </p:val>
                                        </p:tav>
                                        <p:tav tm="100000">
                                          <p:val>
                                            <p:strVal val="#ppt_x"/>
                                          </p:val>
                                        </p:tav>
                                      </p:tavLst>
                                    </p:anim>
                                    <p:anim calcmode="lin" valueType="num">
                                      <p:cBhvr additive="base">
                                        <p:cTn id="50" dur="500" fill="hold"/>
                                        <p:tgtEl>
                                          <p:spTgt spid="3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ppt_x"/>
                                          </p:val>
                                        </p:tav>
                                        <p:tav tm="100000">
                                          <p:val>
                                            <p:strVal val="#ppt_x"/>
                                          </p:val>
                                        </p:tav>
                                      </p:tavLst>
                                    </p:anim>
                                    <p:anim calcmode="lin" valueType="num">
                                      <p:cBhvr additive="base">
                                        <p:cTn id="66" dur="500" fill="hold"/>
                                        <p:tgtEl>
                                          <p:spTgt spid="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fill="hold"/>
                                        <p:tgtEl>
                                          <p:spTgt spid="36"/>
                                        </p:tgtEl>
                                        <p:attrNameLst>
                                          <p:attrName>ppt_x</p:attrName>
                                        </p:attrNameLst>
                                      </p:cBhvr>
                                      <p:tavLst>
                                        <p:tav tm="0">
                                          <p:val>
                                            <p:strVal val="#ppt_x"/>
                                          </p:val>
                                        </p:tav>
                                        <p:tav tm="100000">
                                          <p:val>
                                            <p:strVal val="#ppt_x"/>
                                          </p:val>
                                        </p:tav>
                                      </p:tavLst>
                                    </p:anim>
                                    <p:anim calcmode="lin" valueType="num">
                                      <p:cBhvr additive="base">
                                        <p:cTn id="70" dur="500" fill="hold"/>
                                        <p:tgtEl>
                                          <p:spTgt spid="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ppt_x"/>
                                          </p:val>
                                        </p:tav>
                                        <p:tav tm="100000">
                                          <p:val>
                                            <p:strVal val="#ppt_x"/>
                                          </p:val>
                                        </p:tav>
                                      </p:tavLst>
                                    </p:anim>
                                    <p:anim calcmode="lin" valueType="num">
                                      <p:cBhvr additive="base">
                                        <p:cTn id="78" dur="500" fill="hold"/>
                                        <p:tgtEl>
                                          <p:spTgt spid="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ppt_x"/>
                                          </p:val>
                                        </p:tav>
                                        <p:tav tm="100000">
                                          <p:val>
                                            <p:strVal val="#ppt_x"/>
                                          </p:val>
                                        </p:tav>
                                      </p:tavLst>
                                    </p:anim>
                                    <p:anim calcmode="lin" valueType="num">
                                      <p:cBhvr additive="base">
                                        <p:cTn id="8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p:bldP spid="28" grpId="0" animBg="1"/>
      <p:bldP spid="29" grpId="0" animBg="1"/>
      <p:bldP spid="30" grpId="0"/>
      <p:bldP spid="31" grpId="0"/>
      <p:bldP spid="32" grpId="0" animBg="1"/>
      <p:bldP spid="33" grpId="0"/>
      <p:bldP spid="34" grpId="0" animBg="1"/>
      <p:bldP spid="35" grpId="0" animBg="1"/>
      <p:bldP spid="36" grpId="0" animBg="1"/>
      <p:bldP spid="37" grpId="0" animBg="1"/>
      <p:bldP spid="38" grpId="0" animBg="1"/>
      <p:bldP spid="3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60" y="451921"/>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51" name="等腰三角形 3">
            <a:extLst>
              <a:ext uri="{FF2B5EF4-FFF2-40B4-BE49-F238E27FC236}">
                <a16:creationId xmlns:a16="http://schemas.microsoft.com/office/drawing/2014/main" xmlns="" id="{7C2BAB20-19AB-D748-A923-A826C201D4E0}"/>
              </a:ext>
            </a:extLst>
          </p:cNvPr>
          <p:cNvSpPr/>
          <p:nvPr/>
        </p:nvSpPr>
        <p:spPr>
          <a:xfrm rot="5400000">
            <a:off x="995684" y="279583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等腰三角形 11">
            <a:extLst>
              <a:ext uri="{FF2B5EF4-FFF2-40B4-BE49-F238E27FC236}">
                <a16:creationId xmlns:a16="http://schemas.microsoft.com/office/drawing/2014/main" xmlns="" id="{22873E20-74E0-3949-8E37-9A548873F9D3}"/>
              </a:ext>
            </a:extLst>
          </p:cNvPr>
          <p:cNvSpPr/>
          <p:nvPr/>
        </p:nvSpPr>
        <p:spPr>
          <a:xfrm rot="5400000">
            <a:off x="995684" y="329988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等腰三角形 12">
            <a:extLst>
              <a:ext uri="{FF2B5EF4-FFF2-40B4-BE49-F238E27FC236}">
                <a16:creationId xmlns:a16="http://schemas.microsoft.com/office/drawing/2014/main" xmlns="" id="{C4C470A6-8B33-0444-930C-9F7875F29CB2}"/>
              </a:ext>
            </a:extLst>
          </p:cNvPr>
          <p:cNvSpPr/>
          <p:nvPr/>
        </p:nvSpPr>
        <p:spPr>
          <a:xfrm rot="5400000">
            <a:off x="995684" y="374921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等腰三角形 13">
            <a:extLst>
              <a:ext uri="{FF2B5EF4-FFF2-40B4-BE49-F238E27FC236}">
                <a16:creationId xmlns:a16="http://schemas.microsoft.com/office/drawing/2014/main" xmlns="" id="{EFA55B9F-4E55-F04E-A01D-77D28FA57988}"/>
              </a:ext>
            </a:extLst>
          </p:cNvPr>
          <p:cNvSpPr/>
          <p:nvPr/>
        </p:nvSpPr>
        <p:spPr>
          <a:xfrm rot="5400000">
            <a:off x="995684" y="423599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矩形 54">
            <a:extLst>
              <a:ext uri="{FF2B5EF4-FFF2-40B4-BE49-F238E27FC236}">
                <a16:creationId xmlns:a16="http://schemas.microsoft.com/office/drawing/2014/main" xmlns="" id="{149F7581-0228-1045-9B50-09099729F70B}"/>
              </a:ext>
            </a:extLst>
          </p:cNvPr>
          <p:cNvSpPr/>
          <p:nvPr/>
        </p:nvSpPr>
        <p:spPr>
          <a:xfrm>
            <a:off x="862792" y="1937893"/>
            <a:ext cx="3570208" cy="461665"/>
          </a:xfrm>
          <a:prstGeom prst="rect">
            <a:avLst/>
          </a:prstGeom>
          <a:noFill/>
        </p:spPr>
        <p:txBody>
          <a:bodyPr vert="horz" wrap="none" rtlCol="0">
            <a:spAutoFit/>
          </a:bodyPr>
          <a:lstStyle/>
          <a:p>
            <a:pPr algn="dist"/>
            <a:r>
              <a:rPr kumimoji="1" lang="zh-CN" altLang="en-US" sz="2400" b="1" dirty="0">
                <a:solidFill>
                  <a:srgbClr val="C00000"/>
                </a:solidFill>
                <a:latin typeface="Microsoft YaHei" panose="020B0503020204020204" pitchFamily="34" charset="-122"/>
                <a:ea typeface="Microsoft YaHei" panose="020B0503020204020204" pitchFamily="34" charset="-122"/>
              </a:rPr>
              <a:t>持续深化“放管服”改革</a:t>
            </a:r>
            <a:endParaRPr kumimoji="1" lang="en-US" altLang="zh-CN" sz="2400" b="1" dirty="0">
              <a:solidFill>
                <a:srgbClr val="C00000"/>
              </a:solidFill>
              <a:latin typeface="Microsoft YaHei" panose="020B0503020204020204" pitchFamily="34" charset="-122"/>
              <a:ea typeface="Microsoft YaHei" panose="020B0503020204020204" pitchFamily="34" charset="-122"/>
            </a:endParaRPr>
          </a:p>
        </p:txBody>
      </p:sp>
      <p:sp>
        <p:nvSpPr>
          <p:cNvPr id="56" name="等腰三角形 24">
            <a:extLst>
              <a:ext uri="{FF2B5EF4-FFF2-40B4-BE49-F238E27FC236}">
                <a16:creationId xmlns:a16="http://schemas.microsoft.com/office/drawing/2014/main" xmlns="" id="{380645E7-2415-4D45-A639-558B42F2AB4F}"/>
              </a:ext>
            </a:extLst>
          </p:cNvPr>
          <p:cNvSpPr/>
          <p:nvPr/>
        </p:nvSpPr>
        <p:spPr>
          <a:xfrm rot="5400000">
            <a:off x="995684" y="474004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7" name="矩形 56">
            <a:extLst>
              <a:ext uri="{FF2B5EF4-FFF2-40B4-BE49-F238E27FC236}">
                <a16:creationId xmlns:a16="http://schemas.microsoft.com/office/drawing/2014/main" xmlns="" id="{442862AD-212B-DD46-94BB-080A81EEF5B8}"/>
              </a:ext>
            </a:extLst>
          </p:cNvPr>
          <p:cNvSpPr/>
          <p:nvPr/>
        </p:nvSpPr>
        <p:spPr>
          <a:xfrm>
            <a:off x="1178679" y="2526438"/>
            <a:ext cx="4292625" cy="255454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国务院部门行政审批事项削减</a:t>
            </a:r>
            <a:r>
              <a:rPr lang="en-US" altLang="zh-CN" sz="1600" b="1" dirty="0">
                <a:solidFill>
                  <a:srgbClr val="C00000"/>
                </a:solidFill>
                <a:latin typeface="微软雅黑" panose="020B0503020204020204" pitchFamily="34" charset="-122"/>
                <a:ea typeface="微软雅黑" panose="020B0503020204020204" pitchFamily="34" charset="-122"/>
              </a:rPr>
              <a:t>44%</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非行政许可审批彻底终结</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中央政府层面核准的企业投资项目减少</a:t>
            </a:r>
            <a:r>
              <a:rPr lang="en-US" altLang="zh-CN" sz="1600" b="1" dirty="0">
                <a:solidFill>
                  <a:srgbClr val="C00000"/>
                </a:solidFill>
                <a:latin typeface="微软雅黑" panose="020B0503020204020204" pitchFamily="34" charset="-122"/>
                <a:ea typeface="微软雅黑" panose="020B0503020204020204" pitchFamily="34" charset="-122"/>
              </a:rPr>
              <a:t>90%</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行政审批中介服务事项压减</a:t>
            </a:r>
            <a:r>
              <a:rPr lang="en-US" altLang="zh-CN" sz="1600" b="1" dirty="0">
                <a:solidFill>
                  <a:srgbClr val="C00000"/>
                </a:solidFill>
                <a:latin typeface="微软雅黑" panose="020B0503020204020204" pitchFamily="34" charset="-122"/>
                <a:ea typeface="微软雅黑" panose="020B0503020204020204" pitchFamily="34" charset="-122"/>
              </a:rPr>
              <a:t>74%</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职业资格许可和认定大幅减少。</a:t>
            </a:r>
          </a:p>
        </p:txBody>
      </p:sp>
      <p:sp>
        <p:nvSpPr>
          <p:cNvPr id="58" name="矩形 57">
            <a:extLst>
              <a:ext uri="{FF2B5EF4-FFF2-40B4-BE49-F238E27FC236}">
                <a16:creationId xmlns:a16="http://schemas.microsoft.com/office/drawing/2014/main" xmlns="" id="{E0613B8E-89C5-514C-9728-722A7A6CEB8F}"/>
              </a:ext>
            </a:extLst>
          </p:cNvPr>
          <p:cNvSpPr/>
          <p:nvPr/>
        </p:nvSpPr>
        <p:spPr>
          <a:xfrm>
            <a:off x="5831344" y="2081909"/>
            <a:ext cx="5904656" cy="58477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中央政府定价项目缩减</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80%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，地方政府定价项目缩减</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50%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9" name="矩形 58">
            <a:extLst>
              <a:ext uri="{FF2B5EF4-FFF2-40B4-BE49-F238E27FC236}">
                <a16:creationId xmlns:a16="http://schemas.microsoft.com/office/drawing/2014/main" xmlns="" id="{A20D423A-EE42-8848-82BC-5616B927C19A}"/>
              </a:ext>
            </a:extLst>
          </p:cNvPr>
          <p:cNvSpPr/>
          <p:nvPr/>
        </p:nvSpPr>
        <p:spPr>
          <a:xfrm>
            <a:off x="5831344" y="3450061"/>
            <a:ext cx="6092825" cy="1569660"/>
          </a:xfrm>
          <a:prstGeom prst="rect">
            <a:avLst/>
          </a:prstGeom>
        </p:spPr>
        <p:txBody>
          <a:bodyPr>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创新和加强事中事后监管，实行“双随机、一公开”</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推行“互联网</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政务服务”，实施一站式服务等举措</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营商环境持续改善，市场活力明显增强，群众办事更加便利。</a:t>
            </a:r>
          </a:p>
        </p:txBody>
      </p:sp>
      <p:sp>
        <p:nvSpPr>
          <p:cNvPr id="60" name="矩形 59">
            <a:extLst>
              <a:ext uri="{FF2B5EF4-FFF2-40B4-BE49-F238E27FC236}">
                <a16:creationId xmlns:a16="http://schemas.microsoft.com/office/drawing/2014/main" xmlns="" id="{8B426826-37DE-C044-9300-2BC2C82464A9}"/>
              </a:ext>
            </a:extLst>
          </p:cNvPr>
          <p:cNvSpPr/>
          <p:nvPr/>
        </p:nvSpPr>
        <p:spPr>
          <a:xfrm>
            <a:off x="5831344" y="2801989"/>
            <a:ext cx="4968551" cy="683264"/>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全面改革工商登记、注册资本等商事制度，企业开办时间缩短三分之一以上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1" name="等腰三角形 46">
            <a:extLst>
              <a:ext uri="{FF2B5EF4-FFF2-40B4-BE49-F238E27FC236}">
                <a16:creationId xmlns:a16="http://schemas.microsoft.com/office/drawing/2014/main" xmlns="" id="{19963C78-EA57-104B-AFA5-75E2D8125774}"/>
              </a:ext>
            </a:extLst>
          </p:cNvPr>
          <p:cNvSpPr/>
          <p:nvPr/>
        </p:nvSpPr>
        <p:spPr>
          <a:xfrm rot="5400000">
            <a:off x="5604196" y="238106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等腰三角形 47">
            <a:extLst>
              <a:ext uri="{FF2B5EF4-FFF2-40B4-BE49-F238E27FC236}">
                <a16:creationId xmlns:a16="http://schemas.microsoft.com/office/drawing/2014/main" xmlns="" id="{87F78F6E-0A9F-3A44-9711-1E589C48405F}"/>
              </a:ext>
            </a:extLst>
          </p:cNvPr>
          <p:cNvSpPr/>
          <p:nvPr/>
        </p:nvSpPr>
        <p:spPr>
          <a:xfrm rot="5400000">
            <a:off x="5604196" y="295712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3" name="等腰三角形 48">
            <a:extLst>
              <a:ext uri="{FF2B5EF4-FFF2-40B4-BE49-F238E27FC236}">
                <a16:creationId xmlns:a16="http://schemas.microsoft.com/office/drawing/2014/main" xmlns="" id="{2741859C-B5F4-544B-A833-71EB06231AF7}"/>
              </a:ext>
            </a:extLst>
          </p:cNvPr>
          <p:cNvSpPr/>
          <p:nvPr/>
        </p:nvSpPr>
        <p:spPr>
          <a:xfrm rot="5400000">
            <a:off x="5604196" y="374921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4" name="等腰三角形 49">
            <a:extLst>
              <a:ext uri="{FF2B5EF4-FFF2-40B4-BE49-F238E27FC236}">
                <a16:creationId xmlns:a16="http://schemas.microsoft.com/office/drawing/2014/main" xmlns="" id="{4F599534-3C05-3F4E-8C15-42579FC0341B}"/>
              </a:ext>
            </a:extLst>
          </p:cNvPr>
          <p:cNvSpPr/>
          <p:nvPr/>
        </p:nvSpPr>
        <p:spPr>
          <a:xfrm rot="5400000">
            <a:off x="5604196" y="418126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等腰三角形 50">
            <a:extLst>
              <a:ext uri="{FF2B5EF4-FFF2-40B4-BE49-F238E27FC236}">
                <a16:creationId xmlns:a16="http://schemas.microsoft.com/office/drawing/2014/main" xmlns="" id="{8005B90C-4818-C145-9ACD-55E32D9B58AB}"/>
              </a:ext>
            </a:extLst>
          </p:cNvPr>
          <p:cNvSpPr/>
          <p:nvPr/>
        </p:nvSpPr>
        <p:spPr>
          <a:xfrm rot="5400000">
            <a:off x="5604196" y="468532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18638815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ppt_x"/>
                                          </p:val>
                                        </p:tav>
                                        <p:tav tm="100000">
                                          <p:val>
                                            <p:strVal val="#ppt_x"/>
                                          </p:val>
                                        </p:tav>
                                      </p:tavLst>
                                    </p:anim>
                                    <p:anim calcmode="lin" valueType="num">
                                      <p:cBhvr additive="base">
                                        <p:cTn id="22" dur="500" fill="hold"/>
                                        <p:tgtEl>
                                          <p:spTgt spid="5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ppt_x"/>
                                          </p:val>
                                        </p:tav>
                                        <p:tav tm="100000">
                                          <p:val>
                                            <p:strVal val="#ppt_x"/>
                                          </p:val>
                                        </p:tav>
                                      </p:tavLst>
                                    </p:anim>
                                    <p:anim calcmode="lin" valueType="num">
                                      <p:cBhvr additive="base">
                                        <p:cTn id="30" dur="500" fill="hold"/>
                                        <p:tgtEl>
                                          <p:spTgt spid="5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500" fill="hold"/>
                                        <p:tgtEl>
                                          <p:spTgt spid="55"/>
                                        </p:tgtEl>
                                        <p:attrNameLst>
                                          <p:attrName>ppt_x</p:attrName>
                                        </p:attrNameLst>
                                      </p:cBhvr>
                                      <p:tavLst>
                                        <p:tav tm="0">
                                          <p:val>
                                            <p:strVal val="#ppt_x"/>
                                          </p:val>
                                        </p:tav>
                                        <p:tav tm="100000">
                                          <p:val>
                                            <p:strVal val="#ppt_x"/>
                                          </p:val>
                                        </p:tav>
                                      </p:tavLst>
                                    </p:anim>
                                    <p:anim calcmode="lin" valueType="num">
                                      <p:cBhvr additive="base">
                                        <p:cTn id="34" dur="500" fill="hold"/>
                                        <p:tgtEl>
                                          <p:spTgt spid="5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ppt_x"/>
                                          </p:val>
                                        </p:tav>
                                        <p:tav tm="100000">
                                          <p:val>
                                            <p:strVal val="#ppt_x"/>
                                          </p:val>
                                        </p:tav>
                                      </p:tavLst>
                                    </p:anim>
                                    <p:anim calcmode="lin" valueType="num">
                                      <p:cBhvr additive="base">
                                        <p:cTn id="38" dur="500" fill="hold"/>
                                        <p:tgtEl>
                                          <p:spTgt spid="5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ppt_x"/>
                                          </p:val>
                                        </p:tav>
                                        <p:tav tm="100000">
                                          <p:val>
                                            <p:strVal val="#ppt_x"/>
                                          </p:val>
                                        </p:tav>
                                      </p:tavLst>
                                    </p:anim>
                                    <p:anim calcmode="lin" valueType="num">
                                      <p:cBhvr additive="base">
                                        <p:cTn id="42" dur="500" fill="hold"/>
                                        <p:tgtEl>
                                          <p:spTgt spid="5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500" fill="hold"/>
                                        <p:tgtEl>
                                          <p:spTgt spid="58"/>
                                        </p:tgtEl>
                                        <p:attrNameLst>
                                          <p:attrName>ppt_x</p:attrName>
                                        </p:attrNameLst>
                                      </p:cBhvr>
                                      <p:tavLst>
                                        <p:tav tm="0">
                                          <p:val>
                                            <p:strVal val="#ppt_x"/>
                                          </p:val>
                                        </p:tav>
                                        <p:tav tm="100000">
                                          <p:val>
                                            <p:strVal val="#ppt_x"/>
                                          </p:val>
                                        </p:tav>
                                      </p:tavLst>
                                    </p:anim>
                                    <p:anim calcmode="lin" valueType="num">
                                      <p:cBhvr additive="base">
                                        <p:cTn id="46" dur="500" fill="hold"/>
                                        <p:tgtEl>
                                          <p:spTgt spid="5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ppt_x"/>
                                          </p:val>
                                        </p:tav>
                                        <p:tav tm="100000">
                                          <p:val>
                                            <p:strVal val="#ppt_x"/>
                                          </p:val>
                                        </p:tav>
                                      </p:tavLst>
                                    </p:anim>
                                    <p:anim calcmode="lin" valueType="num">
                                      <p:cBhvr additive="base">
                                        <p:cTn id="50" dur="500" fill="hold"/>
                                        <p:tgtEl>
                                          <p:spTgt spid="5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ppt_x"/>
                                          </p:val>
                                        </p:tav>
                                        <p:tav tm="100000">
                                          <p:val>
                                            <p:strVal val="#ppt_x"/>
                                          </p:val>
                                        </p:tav>
                                      </p:tavLst>
                                    </p:anim>
                                    <p:anim calcmode="lin" valueType="num">
                                      <p:cBhvr additive="base">
                                        <p:cTn id="58" dur="500" fill="hold"/>
                                        <p:tgtEl>
                                          <p:spTgt spid="6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ppt_x"/>
                                          </p:val>
                                        </p:tav>
                                        <p:tav tm="100000">
                                          <p:val>
                                            <p:strVal val="#ppt_x"/>
                                          </p:val>
                                        </p:tav>
                                      </p:tavLst>
                                    </p:anim>
                                    <p:anim calcmode="lin" valueType="num">
                                      <p:cBhvr additive="base">
                                        <p:cTn id="62" dur="500" fill="hold"/>
                                        <p:tgtEl>
                                          <p:spTgt spid="6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fill="hold"/>
                                        <p:tgtEl>
                                          <p:spTgt spid="63"/>
                                        </p:tgtEl>
                                        <p:attrNameLst>
                                          <p:attrName>ppt_x</p:attrName>
                                        </p:attrNameLst>
                                      </p:cBhvr>
                                      <p:tavLst>
                                        <p:tav tm="0">
                                          <p:val>
                                            <p:strVal val="#ppt_x"/>
                                          </p:val>
                                        </p:tav>
                                        <p:tav tm="100000">
                                          <p:val>
                                            <p:strVal val="#ppt_x"/>
                                          </p:val>
                                        </p:tav>
                                      </p:tavLst>
                                    </p:anim>
                                    <p:anim calcmode="lin" valueType="num">
                                      <p:cBhvr additive="base">
                                        <p:cTn id="66" dur="500" fill="hold"/>
                                        <p:tgtEl>
                                          <p:spTgt spid="6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fill="hold"/>
                                        <p:tgtEl>
                                          <p:spTgt spid="64"/>
                                        </p:tgtEl>
                                        <p:attrNameLst>
                                          <p:attrName>ppt_x</p:attrName>
                                        </p:attrNameLst>
                                      </p:cBhvr>
                                      <p:tavLst>
                                        <p:tav tm="0">
                                          <p:val>
                                            <p:strVal val="#ppt_x"/>
                                          </p:val>
                                        </p:tav>
                                        <p:tav tm="100000">
                                          <p:val>
                                            <p:strVal val="#ppt_x"/>
                                          </p:val>
                                        </p:tav>
                                      </p:tavLst>
                                    </p:anim>
                                    <p:anim calcmode="lin" valueType="num">
                                      <p:cBhvr additive="base">
                                        <p:cTn id="70" dur="500" fill="hold"/>
                                        <p:tgtEl>
                                          <p:spTgt spid="6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fill="hold"/>
                                        <p:tgtEl>
                                          <p:spTgt spid="65"/>
                                        </p:tgtEl>
                                        <p:attrNameLst>
                                          <p:attrName>ppt_x</p:attrName>
                                        </p:attrNameLst>
                                      </p:cBhvr>
                                      <p:tavLst>
                                        <p:tav tm="0">
                                          <p:val>
                                            <p:strVal val="#ppt_x"/>
                                          </p:val>
                                        </p:tav>
                                        <p:tav tm="100000">
                                          <p:val>
                                            <p:strVal val="#ppt_x"/>
                                          </p:val>
                                        </p:tav>
                                      </p:tavLst>
                                    </p:anim>
                                    <p:anim calcmode="lin" valueType="num">
                                      <p:cBhvr additive="base">
                                        <p:cTn id="7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p:bldP spid="56" grpId="0" animBg="1"/>
      <p:bldP spid="57" grpId="0"/>
      <p:bldP spid="58" grpId="0"/>
      <p:bldP spid="59" grpId="0"/>
      <p:bldP spid="60" grpId="0"/>
      <p:bldP spid="61" grpId="0" animBg="1"/>
      <p:bldP spid="62" grpId="0" animBg="1"/>
      <p:bldP spid="63" grpId="0" animBg="1"/>
      <p:bldP spid="64" grpId="0" animBg="1"/>
      <p:bldP spid="6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8" name="矩形 17">
            <a:extLst>
              <a:ext uri="{FF2B5EF4-FFF2-40B4-BE49-F238E27FC236}">
                <a16:creationId xmlns:a16="http://schemas.microsoft.com/office/drawing/2014/main" xmlns="" id="{0FE543D6-1471-DF42-8CAE-BA69279AE883}"/>
              </a:ext>
            </a:extLst>
          </p:cNvPr>
          <p:cNvSpPr/>
          <p:nvPr/>
        </p:nvSpPr>
        <p:spPr>
          <a:xfrm>
            <a:off x="1557115" y="1556792"/>
            <a:ext cx="9289032"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矩形 18">
            <a:extLst>
              <a:ext uri="{FF2B5EF4-FFF2-40B4-BE49-F238E27FC236}">
                <a16:creationId xmlns:a16="http://schemas.microsoft.com/office/drawing/2014/main" xmlns="" id="{36D3CBEA-0FB5-E645-8973-5147D0F5F69A}"/>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坚持创新引领发展，着力激发社会创造力，整体创新能力和效率显著提高</a:t>
            </a:r>
          </a:p>
        </p:txBody>
      </p:sp>
      <p:sp>
        <p:nvSpPr>
          <p:cNvPr id="21" name="矩形 20">
            <a:extLst>
              <a:ext uri="{FF2B5EF4-FFF2-40B4-BE49-F238E27FC236}">
                <a16:creationId xmlns:a16="http://schemas.microsoft.com/office/drawing/2014/main" xmlns="" id="{CE016C88-D13C-BF4B-9D79-04EFB29E970F}"/>
              </a:ext>
            </a:extLst>
          </p:cNvPr>
          <p:cNvSpPr/>
          <p:nvPr/>
        </p:nvSpPr>
        <p:spPr>
          <a:xfrm>
            <a:off x="2046094" y="1496995"/>
            <a:ext cx="1080120"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等腰三角形 3">
            <a:extLst>
              <a:ext uri="{FF2B5EF4-FFF2-40B4-BE49-F238E27FC236}">
                <a16:creationId xmlns:a16="http://schemas.microsoft.com/office/drawing/2014/main" xmlns="" id="{6102564E-ADED-4642-9FA0-A306A8859FA7}"/>
              </a:ext>
            </a:extLst>
          </p:cNvPr>
          <p:cNvSpPr/>
          <p:nvPr/>
        </p:nvSpPr>
        <p:spPr>
          <a:xfrm rot="5400000">
            <a:off x="1617999" y="322410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等腰三角形 11">
            <a:extLst>
              <a:ext uri="{FF2B5EF4-FFF2-40B4-BE49-F238E27FC236}">
                <a16:creationId xmlns:a16="http://schemas.microsoft.com/office/drawing/2014/main" xmlns="" id="{9E8136A4-84E5-D94A-BD6B-C24333E3E2FE}"/>
              </a:ext>
            </a:extLst>
          </p:cNvPr>
          <p:cNvSpPr/>
          <p:nvPr/>
        </p:nvSpPr>
        <p:spPr>
          <a:xfrm rot="5400000">
            <a:off x="1617999" y="367519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等腰三角形 12">
            <a:extLst>
              <a:ext uri="{FF2B5EF4-FFF2-40B4-BE49-F238E27FC236}">
                <a16:creationId xmlns:a16="http://schemas.microsoft.com/office/drawing/2014/main" xmlns="" id="{116A7664-6065-7E41-85FD-4FA65C81C7F8}"/>
              </a:ext>
            </a:extLst>
          </p:cNvPr>
          <p:cNvSpPr/>
          <p:nvPr/>
        </p:nvSpPr>
        <p:spPr>
          <a:xfrm rot="5400000">
            <a:off x="1617999" y="414534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13">
            <a:extLst>
              <a:ext uri="{FF2B5EF4-FFF2-40B4-BE49-F238E27FC236}">
                <a16:creationId xmlns:a16="http://schemas.microsoft.com/office/drawing/2014/main" xmlns="" id="{1B288DC0-BC97-C043-8091-F0B5D949499C}"/>
              </a:ext>
            </a:extLst>
          </p:cNvPr>
          <p:cNvSpPr/>
          <p:nvPr/>
        </p:nvSpPr>
        <p:spPr>
          <a:xfrm rot="5400000">
            <a:off x="1617999" y="464940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矩形 25">
            <a:extLst>
              <a:ext uri="{FF2B5EF4-FFF2-40B4-BE49-F238E27FC236}">
                <a16:creationId xmlns:a16="http://schemas.microsoft.com/office/drawing/2014/main" xmlns="" id="{7C92C8F9-BD7C-794E-8AEF-EBD49731AFC8}"/>
              </a:ext>
            </a:extLst>
          </p:cNvPr>
          <p:cNvSpPr/>
          <p:nvPr/>
        </p:nvSpPr>
        <p:spPr>
          <a:xfrm>
            <a:off x="1773139" y="2924944"/>
            <a:ext cx="6768752" cy="3046988"/>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扩大科研机构和高校科研自主权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支持北京、上海建设科技创新中心，新设</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14</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个国家自主创新示范区</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以企业为主体加强技术创新体系建设</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实施普惠性支持政策，完善孵化体系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各类市场主体达到</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9800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多万户，五年增加</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70%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以上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国内有效发明专利拥有量增加两倍，技术交易额翻了一番</a:t>
            </a:r>
          </a:p>
        </p:txBody>
      </p:sp>
      <p:sp>
        <p:nvSpPr>
          <p:cNvPr id="28" name="等腰三角形 25">
            <a:extLst>
              <a:ext uri="{FF2B5EF4-FFF2-40B4-BE49-F238E27FC236}">
                <a16:creationId xmlns:a16="http://schemas.microsoft.com/office/drawing/2014/main" xmlns="" id="{66FC5D25-8B5A-704D-BF2A-2EB1DDFDDCF9}"/>
              </a:ext>
            </a:extLst>
          </p:cNvPr>
          <p:cNvSpPr/>
          <p:nvPr/>
        </p:nvSpPr>
        <p:spPr>
          <a:xfrm rot="5400000">
            <a:off x="1617999" y="515879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26">
            <a:extLst>
              <a:ext uri="{FF2B5EF4-FFF2-40B4-BE49-F238E27FC236}">
                <a16:creationId xmlns:a16="http://schemas.microsoft.com/office/drawing/2014/main" xmlns="" id="{780FC834-011D-A74E-9800-F01B6C8BA8EE}"/>
              </a:ext>
            </a:extLst>
          </p:cNvPr>
          <p:cNvSpPr/>
          <p:nvPr/>
        </p:nvSpPr>
        <p:spPr>
          <a:xfrm rot="5400000">
            <a:off x="1617999" y="561941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84608322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ppt_x"/>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p:bldP spid="21" grpId="0"/>
      <p:bldP spid="22" grpId="0" animBg="1"/>
      <p:bldP spid="23" grpId="0" animBg="1"/>
      <p:bldP spid="24" grpId="0" animBg="1"/>
      <p:bldP spid="25" grpId="0" animBg="1"/>
      <p:bldP spid="26" grpId="0"/>
      <p:bldP spid="28" grpId="0" animBg="1"/>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6" name="矩形 25">
            <a:extLst>
              <a:ext uri="{FF2B5EF4-FFF2-40B4-BE49-F238E27FC236}">
                <a16:creationId xmlns:a16="http://schemas.microsoft.com/office/drawing/2014/main" xmlns="" id="{E50BA9D3-010F-8D41-95C1-42D7B87DDDA7}"/>
              </a:ext>
            </a:extLst>
          </p:cNvPr>
          <p:cNvSpPr/>
          <p:nvPr/>
        </p:nvSpPr>
        <p:spPr>
          <a:xfrm>
            <a:off x="1125067" y="1556792"/>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xmlns="" id="{EDC66719-8E18-B440-B9E6-A115ACCF36A3}"/>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坚持全面深化改革，着力破除体制机制弊端，发展动力不断增强</a:t>
            </a:r>
          </a:p>
        </p:txBody>
      </p:sp>
      <p:sp>
        <p:nvSpPr>
          <p:cNvPr id="29" name="矩形 28">
            <a:extLst>
              <a:ext uri="{FF2B5EF4-FFF2-40B4-BE49-F238E27FC236}">
                <a16:creationId xmlns:a16="http://schemas.microsoft.com/office/drawing/2014/main" xmlns="" id="{8A4A9575-AEAE-3143-AC24-E991408A11E3}"/>
              </a:ext>
            </a:extLst>
          </p:cNvPr>
          <p:cNvSpPr/>
          <p:nvPr/>
        </p:nvSpPr>
        <p:spPr>
          <a:xfrm>
            <a:off x="2017065" y="1511510"/>
            <a:ext cx="1152128"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0" name="等腰三角形 3">
            <a:extLst>
              <a:ext uri="{FF2B5EF4-FFF2-40B4-BE49-F238E27FC236}">
                <a16:creationId xmlns:a16="http://schemas.microsoft.com/office/drawing/2014/main" xmlns="" id="{AC01CD63-24D8-0043-94D4-AB905F974BB2}"/>
              </a:ext>
            </a:extLst>
          </p:cNvPr>
          <p:cNvSpPr/>
          <p:nvPr/>
        </p:nvSpPr>
        <p:spPr>
          <a:xfrm rot="5400000">
            <a:off x="1257959" y="33687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等腰三角形 11">
            <a:extLst>
              <a:ext uri="{FF2B5EF4-FFF2-40B4-BE49-F238E27FC236}">
                <a16:creationId xmlns:a16="http://schemas.microsoft.com/office/drawing/2014/main" xmlns="" id="{35483446-B8BB-CC40-B7BB-0AAC111ED6FA}"/>
              </a:ext>
            </a:extLst>
          </p:cNvPr>
          <p:cNvSpPr/>
          <p:nvPr/>
        </p:nvSpPr>
        <p:spPr>
          <a:xfrm rot="5400000">
            <a:off x="1257959" y="43477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等腰三角形 12">
            <a:extLst>
              <a:ext uri="{FF2B5EF4-FFF2-40B4-BE49-F238E27FC236}">
                <a16:creationId xmlns:a16="http://schemas.microsoft.com/office/drawing/2014/main" xmlns="" id="{457834CF-69B3-8F4E-BFFA-4571BC64CB43}"/>
              </a:ext>
            </a:extLst>
          </p:cNvPr>
          <p:cNvSpPr/>
          <p:nvPr/>
        </p:nvSpPr>
        <p:spPr>
          <a:xfrm rot="5400000">
            <a:off x="1257959" y="521245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矩形 32">
            <a:extLst>
              <a:ext uri="{FF2B5EF4-FFF2-40B4-BE49-F238E27FC236}">
                <a16:creationId xmlns:a16="http://schemas.microsoft.com/office/drawing/2014/main" xmlns="" id="{EDC8ECE7-427D-BA48-98E6-3DB62AD4001E}"/>
              </a:ext>
            </a:extLst>
          </p:cNvPr>
          <p:cNvSpPr/>
          <p:nvPr/>
        </p:nvSpPr>
        <p:spPr>
          <a:xfrm>
            <a:off x="1485107" y="4075738"/>
            <a:ext cx="3168352" cy="720197"/>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国有企业效益明显好转，去年利润</a:t>
            </a:r>
            <a:r>
              <a:rPr lang="zh-CN" altLang="en-US" sz="1400" dirty="0">
                <a:solidFill>
                  <a:srgbClr val="C00000"/>
                </a:solidFill>
                <a:latin typeface="微软雅黑" panose="020B0503020204020204" pitchFamily="34" charset="-122"/>
                <a:ea typeface="微软雅黑" panose="020B0503020204020204" pitchFamily="34" charset="-122"/>
              </a:rPr>
              <a:t>增长</a:t>
            </a:r>
            <a:r>
              <a:rPr lang="en-US" altLang="zh-CN" sz="2000" b="1" dirty="0">
                <a:solidFill>
                  <a:srgbClr val="C00000"/>
                </a:solidFill>
                <a:latin typeface="微软雅黑" panose="020B0503020204020204" pitchFamily="34" charset="-122"/>
                <a:ea typeface="微软雅黑" panose="020B0503020204020204" pitchFamily="34" charset="-122"/>
              </a:rPr>
              <a:t>23.5</a:t>
            </a:r>
            <a:r>
              <a:rPr lang="en-US" altLang="zh-CN" sz="1400" dirty="0">
                <a:solidFill>
                  <a:srgbClr val="C00000"/>
                </a:solidFill>
                <a:latin typeface="微软雅黑" panose="020B0503020204020204" pitchFamily="34" charset="-122"/>
                <a:ea typeface="微软雅黑" panose="020B0503020204020204" pitchFamily="34" charset="-122"/>
              </a:rPr>
              <a:t>%</a:t>
            </a:r>
            <a:endPar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xmlns="" id="{43D13429-B716-DC45-A725-48DD489C6962}"/>
              </a:ext>
            </a:extLst>
          </p:cNvPr>
          <p:cNvSpPr/>
          <p:nvPr/>
        </p:nvSpPr>
        <p:spPr>
          <a:xfrm>
            <a:off x="5085507" y="3212976"/>
            <a:ext cx="2592288"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放宽非公有制经济市场准入</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F7FB084D-25B3-4A45-B21D-BE509DC8935E}"/>
              </a:ext>
            </a:extLst>
          </p:cNvPr>
          <p:cNvSpPr/>
          <p:nvPr/>
        </p:nvSpPr>
        <p:spPr>
          <a:xfrm>
            <a:off x="7821811" y="4941168"/>
            <a:ext cx="3240360"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基本放开利率管制，建立存款保险制度</a:t>
            </a:r>
          </a:p>
        </p:txBody>
      </p:sp>
      <p:sp>
        <p:nvSpPr>
          <p:cNvPr id="36" name="矩形 35">
            <a:extLst>
              <a:ext uri="{FF2B5EF4-FFF2-40B4-BE49-F238E27FC236}">
                <a16:creationId xmlns:a16="http://schemas.microsoft.com/office/drawing/2014/main" xmlns="" id="{AE0B79B9-9CD7-4742-8D8C-AEC5C2011C91}"/>
              </a:ext>
            </a:extLst>
          </p:cNvPr>
          <p:cNvSpPr/>
          <p:nvPr/>
        </p:nvSpPr>
        <p:spPr>
          <a:xfrm>
            <a:off x="7821811" y="3153625"/>
            <a:ext cx="3384376" cy="138499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全面推行财政预决算公开，构建以共享税为主的中央和地方收入分配格局，启动中央与地方财政事权和支出责任划分改革，中央对地方一般性转移支付规模大幅增加、专项转移支付项目减少三分之二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xmlns="" id="{9C2C3FC0-AE5A-B840-A3F6-A762EA9B3836}"/>
              </a:ext>
            </a:extLst>
          </p:cNvPr>
          <p:cNvSpPr/>
          <p:nvPr/>
        </p:nvSpPr>
        <p:spPr>
          <a:xfrm>
            <a:off x="1485108" y="3212976"/>
            <a:ext cx="3168351"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公司制改革基本完成，兼并重组、压减层级、提质增效取得积极进展</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xmlns="" id="{C586C50D-51D6-DB46-BC75-3ADDA057ABF4}"/>
              </a:ext>
            </a:extLst>
          </p:cNvPr>
          <p:cNvSpPr/>
          <p:nvPr/>
        </p:nvSpPr>
        <p:spPr>
          <a:xfrm>
            <a:off x="1485107" y="5013176"/>
            <a:ext cx="2877711" cy="415498"/>
          </a:xfrm>
          <a:prstGeom prst="rect">
            <a:avLst/>
          </a:prstGeom>
        </p:spPr>
        <p:txBody>
          <a:bodyPr wrap="none">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深化能源、铁路、盐业等领域改革</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75E99623-6BC8-A648-BD11-AC05204E310D}"/>
              </a:ext>
            </a:extLst>
          </p:cNvPr>
          <p:cNvSpPr/>
          <p:nvPr/>
        </p:nvSpPr>
        <p:spPr>
          <a:xfrm>
            <a:off x="5085507" y="5013176"/>
            <a:ext cx="2031325"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完善产权保护制度</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33DCD6D9-964C-354C-9C52-E557A133996C}"/>
              </a:ext>
            </a:extLst>
          </p:cNvPr>
          <p:cNvSpPr/>
          <p:nvPr/>
        </p:nvSpPr>
        <p:spPr>
          <a:xfrm>
            <a:off x="5085507" y="4113076"/>
            <a:ext cx="2159566"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建立不动产统一登记制度</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1" name="等腰三角形 37">
            <a:extLst>
              <a:ext uri="{FF2B5EF4-FFF2-40B4-BE49-F238E27FC236}">
                <a16:creationId xmlns:a16="http://schemas.microsoft.com/office/drawing/2014/main" xmlns="" id="{77064D84-F028-DA45-AFE3-5798313424AA}"/>
              </a:ext>
            </a:extLst>
          </p:cNvPr>
          <p:cNvSpPr/>
          <p:nvPr/>
        </p:nvSpPr>
        <p:spPr>
          <a:xfrm rot="5400000">
            <a:off x="4930367" y="33687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等腰三角形 38">
            <a:extLst>
              <a:ext uri="{FF2B5EF4-FFF2-40B4-BE49-F238E27FC236}">
                <a16:creationId xmlns:a16="http://schemas.microsoft.com/office/drawing/2014/main" xmlns="" id="{646A5490-FA4A-9848-A2D4-C88F965AF9C4}"/>
              </a:ext>
            </a:extLst>
          </p:cNvPr>
          <p:cNvSpPr/>
          <p:nvPr/>
        </p:nvSpPr>
        <p:spPr>
          <a:xfrm rot="5400000">
            <a:off x="4930367" y="42322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等腰三角形 39">
            <a:extLst>
              <a:ext uri="{FF2B5EF4-FFF2-40B4-BE49-F238E27FC236}">
                <a16:creationId xmlns:a16="http://schemas.microsoft.com/office/drawing/2014/main" xmlns="" id="{D79E8481-D9DD-D544-AFD4-D57086191AD1}"/>
              </a:ext>
            </a:extLst>
          </p:cNvPr>
          <p:cNvSpPr/>
          <p:nvPr/>
        </p:nvSpPr>
        <p:spPr>
          <a:xfrm rot="5400000">
            <a:off x="4930367" y="50963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4" name="等腰三角形 40">
            <a:extLst>
              <a:ext uri="{FF2B5EF4-FFF2-40B4-BE49-F238E27FC236}">
                <a16:creationId xmlns:a16="http://schemas.microsoft.com/office/drawing/2014/main" xmlns="" id="{4AB10E68-5B4F-F14E-9764-94527023A750}"/>
              </a:ext>
            </a:extLst>
          </p:cNvPr>
          <p:cNvSpPr/>
          <p:nvPr/>
        </p:nvSpPr>
        <p:spPr>
          <a:xfrm rot="5400000">
            <a:off x="7594663" y="32961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5" name="等腰三角形 41">
            <a:extLst>
              <a:ext uri="{FF2B5EF4-FFF2-40B4-BE49-F238E27FC236}">
                <a16:creationId xmlns:a16="http://schemas.microsoft.com/office/drawing/2014/main" xmlns="" id="{02C994FD-A3FE-A74B-8411-C051A59119AB}"/>
              </a:ext>
            </a:extLst>
          </p:cNvPr>
          <p:cNvSpPr/>
          <p:nvPr/>
        </p:nvSpPr>
        <p:spPr>
          <a:xfrm rot="5400000">
            <a:off x="7594663" y="509630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10476603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500" fill="hold"/>
                                        <p:tgtEl>
                                          <p:spTgt spid="37"/>
                                        </p:tgtEl>
                                        <p:attrNameLst>
                                          <p:attrName>ppt_x</p:attrName>
                                        </p:attrNameLst>
                                      </p:cBhvr>
                                      <p:tavLst>
                                        <p:tav tm="0">
                                          <p:val>
                                            <p:strVal val="#ppt_x"/>
                                          </p:val>
                                        </p:tav>
                                        <p:tav tm="100000">
                                          <p:val>
                                            <p:strVal val="#ppt_x"/>
                                          </p:val>
                                        </p:tav>
                                      </p:tavLst>
                                    </p:anim>
                                    <p:anim calcmode="lin" valueType="num">
                                      <p:cBhvr additive="base">
                                        <p:cTn id="58" dur="500" fill="hold"/>
                                        <p:tgtEl>
                                          <p:spTgt spid="3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ppt_x"/>
                                          </p:val>
                                        </p:tav>
                                        <p:tav tm="100000">
                                          <p:val>
                                            <p:strVal val="#ppt_x"/>
                                          </p:val>
                                        </p:tav>
                                      </p:tavLst>
                                    </p:anim>
                                    <p:anim calcmode="lin" valueType="num">
                                      <p:cBhvr additive="base">
                                        <p:cTn id="70" dur="500" fill="hold"/>
                                        <p:tgtEl>
                                          <p:spTgt spid="4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ppt_x"/>
                                          </p:val>
                                        </p:tav>
                                        <p:tav tm="100000">
                                          <p:val>
                                            <p:strVal val="#ppt_x"/>
                                          </p:val>
                                        </p:tav>
                                      </p:tavLst>
                                    </p:anim>
                                    <p:anim calcmode="lin" valueType="num">
                                      <p:cBhvr additive="base">
                                        <p:cTn id="74" dur="500" fill="hold"/>
                                        <p:tgtEl>
                                          <p:spTgt spid="4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fill="hold"/>
                                        <p:tgtEl>
                                          <p:spTgt spid="42"/>
                                        </p:tgtEl>
                                        <p:attrNameLst>
                                          <p:attrName>ppt_x</p:attrName>
                                        </p:attrNameLst>
                                      </p:cBhvr>
                                      <p:tavLst>
                                        <p:tav tm="0">
                                          <p:val>
                                            <p:strVal val="#ppt_x"/>
                                          </p:val>
                                        </p:tav>
                                        <p:tav tm="100000">
                                          <p:val>
                                            <p:strVal val="#ppt_x"/>
                                          </p:val>
                                        </p:tav>
                                      </p:tavLst>
                                    </p:anim>
                                    <p:anim calcmode="lin" valueType="num">
                                      <p:cBhvr additive="base">
                                        <p:cTn id="78" dur="500" fill="hold"/>
                                        <p:tgtEl>
                                          <p:spTgt spid="4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ppt_x"/>
                                          </p:val>
                                        </p:tav>
                                        <p:tav tm="100000">
                                          <p:val>
                                            <p:strVal val="#ppt_x"/>
                                          </p:val>
                                        </p:tav>
                                      </p:tavLst>
                                    </p:anim>
                                    <p:anim calcmode="lin" valueType="num">
                                      <p:cBhvr additive="base">
                                        <p:cTn id="82" dur="500" fill="hold"/>
                                        <p:tgtEl>
                                          <p:spTgt spid="4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fill="hold"/>
                                        <p:tgtEl>
                                          <p:spTgt spid="44"/>
                                        </p:tgtEl>
                                        <p:attrNameLst>
                                          <p:attrName>ppt_x</p:attrName>
                                        </p:attrNameLst>
                                      </p:cBhvr>
                                      <p:tavLst>
                                        <p:tav tm="0">
                                          <p:val>
                                            <p:strVal val="#ppt_x"/>
                                          </p:val>
                                        </p:tav>
                                        <p:tav tm="100000">
                                          <p:val>
                                            <p:strVal val="#ppt_x"/>
                                          </p:val>
                                        </p:tav>
                                      </p:tavLst>
                                    </p:anim>
                                    <p:anim calcmode="lin" valueType="num">
                                      <p:cBhvr additive="base">
                                        <p:cTn id="86" dur="500" fill="hold"/>
                                        <p:tgtEl>
                                          <p:spTgt spid="4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500" fill="hold"/>
                                        <p:tgtEl>
                                          <p:spTgt spid="45"/>
                                        </p:tgtEl>
                                        <p:attrNameLst>
                                          <p:attrName>ppt_x</p:attrName>
                                        </p:attrNameLst>
                                      </p:cBhvr>
                                      <p:tavLst>
                                        <p:tav tm="0">
                                          <p:val>
                                            <p:strVal val="#ppt_x"/>
                                          </p:val>
                                        </p:tav>
                                        <p:tav tm="100000">
                                          <p:val>
                                            <p:strVal val="#ppt_x"/>
                                          </p:val>
                                        </p:tav>
                                      </p:tavLst>
                                    </p:anim>
                                    <p:anim calcmode="lin" valueType="num">
                                      <p:cBhvr additive="base">
                                        <p:cTn id="9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p:bldP spid="29" grpId="0"/>
      <p:bldP spid="30" grpId="0" animBg="1"/>
      <p:bldP spid="31" grpId="0" animBg="1"/>
      <p:bldP spid="32" grpId="0" animBg="1"/>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54" name="矩形 53">
            <a:extLst>
              <a:ext uri="{FF2B5EF4-FFF2-40B4-BE49-F238E27FC236}">
                <a16:creationId xmlns:a16="http://schemas.microsoft.com/office/drawing/2014/main" xmlns="" id="{F200F26C-600F-1D4F-9AA2-629055FC7E00}"/>
              </a:ext>
            </a:extLst>
          </p:cNvPr>
          <p:cNvSpPr/>
          <p:nvPr/>
        </p:nvSpPr>
        <p:spPr>
          <a:xfrm>
            <a:off x="1318251" y="1737096"/>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5" name="矩形 54">
            <a:extLst>
              <a:ext uri="{FF2B5EF4-FFF2-40B4-BE49-F238E27FC236}">
                <a16:creationId xmlns:a16="http://schemas.microsoft.com/office/drawing/2014/main" xmlns="" id="{546A5991-DA74-3F44-8651-64BE37469D8A}"/>
              </a:ext>
            </a:extLst>
          </p:cNvPr>
          <p:cNvSpPr/>
          <p:nvPr/>
        </p:nvSpPr>
        <p:spPr>
          <a:xfrm>
            <a:off x="3910539" y="1809104"/>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坚持对外开放的基本国策，着力实现合作共赢，开放型经济水平显著提升</a:t>
            </a:r>
          </a:p>
        </p:txBody>
      </p:sp>
      <p:sp>
        <p:nvSpPr>
          <p:cNvPr id="57" name="矩形 56">
            <a:extLst>
              <a:ext uri="{FF2B5EF4-FFF2-40B4-BE49-F238E27FC236}">
                <a16:creationId xmlns:a16="http://schemas.microsoft.com/office/drawing/2014/main" xmlns="" id="{58C88928-04EC-6241-AEFD-B83F9CBE9291}"/>
              </a:ext>
            </a:extLst>
          </p:cNvPr>
          <p:cNvSpPr/>
          <p:nvPr/>
        </p:nvSpPr>
        <p:spPr>
          <a:xfrm>
            <a:off x="2254355" y="1665088"/>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a16="http://schemas.microsoft.com/office/drawing/2014/main" xmlns="" id="{5625CED9-7092-5249-A1FA-531DFB4643C1}"/>
              </a:ext>
            </a:extLst>
          </p:cNvPr>
          <p:cNvSpPr/>
          <p:nvPr/>
        </p:nvSpPr>
        <p:spPr>
          <a:xfrm>
            <a:off x="6934875" y="5633098"/>
            <a:ext cx="403244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中国开放的扩大，有力促进了自身发展，给世界带来重大机遇。</a:t>
            </a:r>
          </a:p>
        </p:txBody>
      </p:sp>
      <p:sp>
        <p:nvSpPr>
          <p:cNvPr id="59" name="矩形 58">
            <a:extLst>
              <a:ext uri="{FF2B5EF4-FFF2-40B4-BE49-F238E27FC236}">
                <a16:creationId xmlns:a16="http://schemas.microsoft.com/office/drawing/2014/main" xmlns="" id="{7A968C43-91C2-AB4B-A1B7-35153C5789C6}"/>
              </a:ext>
            </a:extLst>
          </p:cNvPr>
          <p:cNvSpPr/>
          <p:nvPr/>
        </p:nvSpPr>
        <p:spPr>
          <a:xfrm>
            <a:off x="1606283" y="3249264"/>
            <a:ext cx="2698175"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发起创办亚投行，设立丝路基金</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0" name="矩形 59">
            <a:extLst>
              <a:ext uri="{FF2B5EF4-FFF2-40B4-BE49-F238E27FC236}">
                <a16:creationId xmlns:a16="http://schemas.microsoft.com/office/drawing/2014/main" xmlns="" id="{1840A7D5-5EC3-1D46-83EA-91C4C56823F3}"/>
              </a:ext>
            </a:extLst>
          </p:cNvPr>
          <p:cNvSpPr/>
          <p:nvPr/>
        </p:nvSpPr>
        <p:spPr>
          <a:xfrm>
            <a:off x="1606283" y="3709560"/>
            <a:ext cx="367240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设立上海等</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11</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个自贸试验区，一批改革试点成果向全国推广</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1" name="矩形 60">
            <a:extLst>
              <a:ext uri="{FF2B5EF4-FFF2-40B4-BE49-F238E27FC236}">
                <a16:creationId xmlns:a16="http://schemas.microsoft.com/office/drawing/2014/main" xmlns="" id="{8BCF5594-04ED-E042-ADC7-03DA805A4272}"/>
              </a:ext>
            </a:extLst>
          </p:cNvPr>
          <p:cNvSpPr/>
          <p:nvPr/>
        </p:nvSpPr>
        <p:spPr>
          <a:xfrm>
            <a:off x="1606283" y="4450318"/>
            <a:ext cx="4248472" cy="591124"/>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设立</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13</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个跨境电商综合试验区，国际贸易“单一窗口”覆盖全国，货物通关时间平均缩短一半以上</a:t>
            </a:r>
            <a:endParaRPr lang="zh-CN" altLang="en-US" sz="1400" dirty="0">
              <a:solidFill>
                <a:prstClr val="black"/>
              </a:solidFill>
              <a:latin typeface="Calibri"/>
              <a:ea typeface="宋体" panose="02010600030101010101" pitchFamily="2" charset="-122"/>
            </a:endParaRPr>
          </a:p>
        </p:txBody>
      </p:sp>
      <p:sp>
        <p:nvSpPr>
          <p:cNvPr id="62" name="矩形 61">
            <a:extLst>
              <a:ext uri="{FF2B5EF4-FFF2-40B4-BE49-F238E27FC236}">
                <a16:creationId xmlns:a16="http://schemas.microsoft.com/office/drawing/2014/main" xmlns="" id="{88FCD47B-450B-5A41-8BE1-58A3254BAEA4}"/>
              </a:ext>
            </a:extLst>
          </p:cNvPr>
          <p:cNvSpPr/>
          <p:nvPr/>
        </p:nvSpPr>
        <p:spPr>
          <a:xfrm>
            <a:off x="1606283" y="5172802"/>
            <a:ext cx="4176464"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外商投资由审批制转向负面清单管理，限制性措施削减三分之二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3" name="矩形 62">
            <a:extLst>
              <a:ext uri="{FF2B5EF4-FFF2-40B4-BE49-F238E27FC236}">
                <a16:creationId xmlns:a16="http://schemas.microsoft.com/office/drawing/2014/main" xmlns="" id="{3E847FEC-284D-BA4D-88F0-0FB5B0945961}"/>
              </a:ext>
            </a:extLst>
          </p:cNvPr>
          <p:cNvSpPr/>
          <p:nvPr/>
        </p:nvSpPr>
        <p:spPr>
          <a:xfrm>
            <a:off x="1606283" y="5913560"/>
            <a:ext cx="3775393"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外商投资结构优化，高技术产业占比提高一倍</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4" name="矩形 63">
            <a:extLst>
              <a:ext uri="{FF2B5EF4-FFF2-40B4-BE49-F238E27FC236}">
                <a16:creationId xmlns:a16="http://schemas.microsoft.com/office/drawing/2014/main" xmlns="" id="{2F490BAA-3DF3-D54D-A2BF-14D5FD734FC2}"/>
              </a:ext>
            </a:extLst>
          </p:cNvPr>
          <p:cNvSpPr/>
          <p:nvPr/>
        </p:nvSpPr>
        <p:spPr>
          <a:xfrm>
            <a:off x="6934875" y="3249264"/>
            <a:ext cx="3816423" cy="360040"/>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加大引智力度，来华工作的外国专家增加</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40%</a:t>
            </a:r>
          </a:p>
        </p:txBody>
      </p:sp>
      <p:sp>
        <p:nvSpPr>
          <p:cNvPr id="65" name="矩形 64">
            <a:extLst>
              <a:ext uri="{FF2B5EF4-FFF2-40B4-BE49-F238E27FC236}">
                <a16:creationId xmlns:a16="http://schemas.microsoft.com/office/drawing/2014/main" xmlns="" id="{67BBE08C-6C7A-5345-BA87-E183CF09E164}"/>
              </a:ext>
            </a:extLst>
          </p:cNvPr>
          <p:cNvSpPr/>
          <p:nvPr/>
        </p:nvSpPr>
        <p:spPr>
          <a:xfrm>
            <a:off x="6934875" y="3798435"/>
            <a:ext cx="3954929"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推进国际产能合作，高铁、核电等装备走向世界</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6" name="矩形 65">
            <a:extLst>
              <a:ext uri="{FF2B5EF4-FFF2-40B4-BE49-F238E27FC236}">
                <a16:creationId xmlns:a16="http://schemas.microsoft.com/office/drawing/2014/main" xmlns="" id="{85419A9E-EFA5-FD4C-914C-CE170FF45EB2}"/>
              </a:ext>
            </a:extLst>
          </p:cNvPr>
          <p:cNvSpPr/>
          <p:nvPr/>
        </p:nvSpPr>
        <p:spPr>
          <a:xfrm>
            <a:off x="6934875" y="4316502"/>
            <a:ext cx="2444900" cy="328936"/>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新签和升级</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8</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个自由贸易协定</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7" name="矩形 66">
            <a:extLst>
              <a:ext uri="{FF2B5EF4-FFF2-40B4-BE49-F238E27FC236}">
                <a16:creationId xmlns:a16="http://schemas.microsoft.com/office/drawing/2014/main" xmlns="" id="{12254506-CD25-F44E-BEEF-35AA5E498F1B}"/>
              </a:ext>
            </a:extLst>
          </p:cNvPr>
          <p:cNvSpPr/>
          <p:nvPr/>
        </p:nvSpPr>
        <p:spPr>
          <a:xfrm>
            <a:off x="6934875" y="4834569"/>
            <a:ext cx="403244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沪港通、深港通、债券通相继启动，人民币加入国际货币基金组织特别提款权货币篮子</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8" name="等腰三角形 34">
            <a:extLst>
              <a:ext uri="{FF2B5EF4-FFF2-40B4-BE49-F238E27FC236}">
                <a16:creationId xmlns:a16="http://schemas.microsoft.com/office/drawing/2014/main" xmlns="" id="{961F5DF0-1378-E247-B911-3F14BE920F12}"/>
              </a:ext>
            </a:extLst>
          </p:cNvPr>
          <p:cNvSpPr/>
          <p:nvPr/>
        </p:nvSpPr>
        <p:spPr>
          <a:xfrm rot="5400000">
            <a:off x="1379135" y="33323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9" name="等腰三角形 35">
            <a:extLst>
              <a:ext uri="{FF2B5EF4-FFF2-40B4-BE49-F238E27FC236}">
                <a16:creationId xmlns:a16="http://schemas.microsoft.com/office/drawing/2014/main" xmlns="" id="{595B8E2F-CB31-834D-9674-B21436E037E1}"/>
              </a:ext>
            </a:extLst>
          </p:cNvPr>
          <p:cNvSpPr/>
          <p:nvPr/>
        </p:nvSpPr>
        <p:spPr>
          <a:xfrm rot="5400000">
            <a:off x="1379135" y="383645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0" name="等腰三角形 36">
            <a:extLst>
              <a:ext uri="{FF2B5EF4-FFF2-40B4-BE49-F238E27FC236}">
                <a16:creationId xmlns:a16="http://schemas.microsoft.com/office/drawing/2014/main" xmlns="" id="{CC799EDD-9F3E-B642-93FE-62B61041CFA6}"/>
              </a:ext>
            </a:extLst>
          </p:cNvPr>
          <p:cNvSpPr/>
          <p:nvPr/>
        </p:nvSpPr>
        <p:spPr>
          <a:xfrm rot="5400000">
            <a:off x="1379135" y="455653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1" name="等腰三角形 42">
            <a:extLst>
              <a:ext uri="{FF2B5EF4-FFF2-40B4-BE49-F238E27FC236}">
                <a16:creationId xmlns:a16="http://schemas.microsoft.com/office/drawing/2014/main" xmlns="" id="{F7598BD6-9B45-FF43-879A-229EC87EC475}"/>
              </a:ext>
            </a:extLst>
          </p:cNvPr>
          <p:cNvSpPr/>
          <p:nvPr/>
        </p:nvSpPr>
        <p:spPr>
          <a:xfrm rot="5400000">
            <a:off x="1379135" y="52766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2" name="等腰三角形 43">
            <a:extLst>
              <a:ext uri="{FF2B5EF4-FFF2-40B4-BE49-F238E27FC236}">
                <a16:creationId xmlns:a16="http://schemas.microsoft.com/office/drawing/2014/main" xmlns="" id="{FF1367A2-072D-CA4A-85EE-26C96B4244BF}"/>
              </a:ext>
            </a:extLst>
          </p:cNvPr>
          <p:cNvSpPr/>
          <p:nvPr/>
        </p:nvSpPr>
        <p:spPr>
          <a:xfrm rot="5400000">
            <a:off x="1379135" y="599669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3" name="等腰三角形 44">
            <a:extLst>
              <a:ext uri="{FF2B5EF4-FFF2-40B4-BE49-F238E27FC236}">
                <a16:creationId xmlns:a16="http://schemas.microsoft.com/office/drawing/2014/main" xmlns="" id="{011D2039-5479-D04B-84AA-A22AD1024114}"/>
              </a:ext>
            </a:extLst>
          </p:cNvPr>
          <p:cNvSpPr/>
          <p:nvPr/>
        </p:nvSpPr>
        <p:spPr>
          <a:xfrm rot="5400000">
            <a:off x="6707727" y="33323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4" name="等腰三角形 45">
            <a:extLst>
              <a:ext uri="{FF2B5EF4-FFF2-40B4-BE49-F238E27FC236}">
                <a16:creationId xmlns:a16="http://schemas.microsoft.com/office/drawing/2014/main" xmlns="" id="{108DA577-A89F-6147-B071-319B485DF107}"/>
              </a:ext>
            </a:extLst>
          </p:cNvPr>
          <p:cNvSpPr/>
          <p:nvPr/>
        </p:nvSpPr>
        <p:spPr>
          <a:xfrm rot="5400000">
            <a:off x="6707727" y="390846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5" name="等腰三角形 46">
            <a:extLst>
              <a:ext uri="{FF2B5EF4-FFF2-40B4-BE49-F238E27FC236}">
                <a16:creationId xmlns:a16="http://schemas.microsoft.com/office/drawing/2014/main" xmlns="" id="{EBCCE4BF-EF36-254B-9D44-91EC9B456776}"/>
              </a:ext>
            </a:extLst>
          </p:cNvPr>
          <p:cNvSpPr/>
          <p:nvPr/>
        </p:nvSpPr>
        <p:spPr>
          <a:xfrm rot="5400000">
            <a:off x="6707727" y="441251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6" name="等腰三角形 47">
            <a:extLst>
              <a:ext uri="{FF2B5EF4-FFF2-40B4-BE49-F238E27FC236}">
                <a16:creationId xmlns:a16="http://schemas.microsoft.com/office/drawing/2014/main" xmlns="" id="{7F6A7B85-6CA4-524C-B222-1F532E86CB75}"/>
              </a:ext>
            </a:extLst>
          </p:cNvPr>
          <p:cNvSpPr/>
          <p:nvPr/>
        </p:nvSpPr>
        <p:spPr>
          <a:xfrm rot="5400000">
            <a:off x="6707727" y="498858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7" name="等腰三角形 48">
            <a:extLst>
              <a:ext uri="{FF2B5EF4-FFF2-40B4-BE49-F238E27FC236}">
                <a16:creationId xmlns:a16="http://schemas.microsoft.com/office/drawing/2014/main" xmlns="" id="{167C9B80-E05D-CB4F-9553-56294A769304}"/>
              </a:ext>
            </a:extLst>
          </p:cNvPr>
          <p:cNvSpPr/>
          <p:nvPr/>
        </p:nvSpPr>
        <p:spPr>
          <a:xfrm rot="5400000">
            <a:off x="6707727" y="585267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3075987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ppt_x"/>
                                          </p:val>
                                        </p:tav>
                                        <p:tav tm="100000">
                                          <p:val>
                                            <p:strVal val="#ppt_x"/>
                                          </p:val>
                                        </p:tav>
                                      </p:tavLst>
                                    </p:anim>
                                    <p:anim calcmode="lin" valueType="num">
                                      <p:cBhvr additive="base">
                                        <p:cTn id="18" dur="500" fill="hold"/>
                                        <p:tgtEl>
                                          <p:spTgt spid="5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ppt_x"/>
                                          </p:val>
                                        </p:tav>
                                        <p:tav tm="100000">
                                          <p:val>
                                            <p:strVal val="#ppt_x"/>
                                          </p:val>
                                        </p:tav>
                                      </p:tavLst>
                                    </p:anim>
                                    <p:anim calcmode="lin" valueType="num">
                                      <p:cBhvr additive="base">
                                        <p:cTn id="22" dur="500" fill="hold"/>
                                        <p:tgtEl>
                                          <p:spTgt spid="5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ppt_x"/>
                                          </p:val>
                                        </p:tav>
                                        <p:tav tm="100000">
                                          <p:val>
                                            <p:strVal val="#ppt_x"/>
                                          </p:val>
                                        </p:tav>
                                      </p:tavLst>
                                    </p:anim>
                                    <p:anim calcmode="lin" valueType="num">
                                      <p:cBhvr additive="base">
                                        <p:cTn id="26" dur="500" fill="hold"/>
                                        <p:tgtEl>
                                          <p:spTgt spid="5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fill="hold"/>
                                        <p:tgtEl>
                                          <p:spTgt spid="58"/>
                                        </p:tgtEl>
                                        <p:attrNameLst>
                                          <p:attrName>ppt_x</p:attrName>
                                        </p:attrNameLst>
                                      </p:cBhvr>
                                      <p:tavLst>
                                        <p:tav tm="0">
                                          <p:val>
                                            <p:strVal val="#ppt_x"/>
                                          </p:val>
                                        </p:tav>
                                        <p:tav tm="100000">
                                          <p:val>
                                            <p:strVal val="#ppt_x"/>
                                          </p:val>
                                        </p:tav>
                                      </p:tavLst>
                                    </p:anim>
                                    <p:anim calcmode="lin" valueType="num">
                                      <p:cBhvr additive="base">
                                        <p:cTn id="30" dur="500" fill="hold"/>
                                        <p:tgtEl>
                                          <p:spTgt spid="5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ppt_x"/>
                                          </p:val>
                                        </p:tav>
                                        <p:tav tm="100000">
                                          <p:val>
                                            <p:strVal val="#ppt_x"/>
                                          </p:val>
                                        </p:tav>
                                      </p:tavLst>
                                    </p:anim>
                                    <p:anim calcmode="lin" valueType="num">
                                      <p:cBhvr additive="base">
                                        <p:cTn id="38" dur="500" fill="hold"/>
                                        <p:tgtEl>
                                          <p:spTgt spid="6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ppt_x"/>
                                          </p:val>
                                        </p:tav>
                                        <p:tav tm="100000">
                                          <p:val>
                                            <p:strVal val="#ppt_x"/>
                                          </p:val>
                                        </p:tav>
                                      </p:tavLst>
                                    </p:anim>
                                    <p:anim calcmode="lin" valueType="num">
                                      <p:cBhvr additive="base">
                                        <p:cTn id="42" dur="500" fill="hold"/>
                                        <p:tgtEl>
                                          <p:spTgt spid="6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fill="hold"/>
                                        <p:tgtEl>
                                          <p:spTgt spid="62"/>
                                        </p:tgtEl>
                                        <p:attrNameLst>
                                          <p:attrName>ppt_x</p:attrName>
                                        </p:attrNameLst>
                                      </p:cBhvr>
                                      <p:tavLst>
                                        <p:tav tm="0">
                                          <p:val>
                                            <p:strVal val="#ppt_x"/>
                                          </p:val>
                                        </p:tav>
                                        <p:tav tm="100000">
                                          <p:val>
                                            <p:strVal val="#ppt_x"/>
                                          </p:val>
                                        </p:tav>
                                      </p:tavLst>
                                    </p:anim>
                                    <p:anim calcmode="lin" valueType="num">
                                      <p:cBhvr additive="base">
                                        <p:cTn id="46" dur="500" fill="hold"/>
                                        <p:tgtEl>
                                          <p:spTgt spid="6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ppt_x"/>
                                          </p:val>
                                        </p:tav>
                                        <p:tav tm="100000">
                                          <p:val>
                                            <p:strVal val="#ppt_x"/>
                                          </p:val>
                                        </p:tav>
                                      </p:tavLst>
                                    </p:anim>
                                    <p:anim calcmode="lin" valueType="num">
                                      <p:cBhvr additive="base">
                                        <p:cTn id="54" dur="500" fill="hold"/>
                                        <p:tgtEl>
                                          <p:spTgt spid="6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fill="hold"/>
                                        <p:tgtEl>
                                          <p:spTgt spid="65"/>
                                        </p:tgtEl>
                                        <p:attrNameLst>
                                          <p:attrName>ppt_x</p:attrName>
                                        </p:attrNameLst>
                                      </p:cBhvr>
                                      <p:tavLst>
                                        <p:tav tm="0">
                                          <p:val>
                                            <p:strVal val="#ppt_x"/>
                                          </p:val>
                                        </p:tav>
                                        <p:tav tm="100000">
                                          <p:val>
                                            <p:strVal val="#ppt_x"/>
                                          </p:val>
                                        </p:tav>
                                      </p:tavLst>
                                    </p:anim>
                                    <p:anim calcmode="lin" valueType="num">
                                      <p:cBhvr additive="base">
                                        <p:cTn id="58" dur="500" fill="hold"/>
                                        <p:tgtEl>
                                          <p:spTgt spid="6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6"/>
                                        </p:tgtEl>
                                        <p:attrNameLst>
                                          <p:attrName>style.visibility</p:attrName>
                                        </p:attrNameLst>
                                      </p:cBhvr>
                                      <p:to>
                                        <p:strVal val="visible"/>
                                      </p:to>
                                    </p:set>
                                    <p:anim calcmode="lin" valueType="num">
                                      <p:cBhvr additive="base">
                                        <p:cTn id="61" dur="500" fill="hold"/>
                                        <p:tgtEl>
                                          <p:spTgt spid="66"/>
                                        </p:tgtEl>
                                        <p:attrNameLst>
                                          <p:attrName>ppt_x</p:attrName>
                                        </p:attrNameLst>
                                      </p:cBhvr>
                                      <p:tavLst>
                                        <p:tav tm="0">
                                          <p:val>
                                            <p:strVal val="#ppt_x"/>
                                          </p:val>
                                        </p:tav>
                                        <p:tav tm="100000">
                                          <p:val>
                                            <p:strVal val="#ppt_x"/>
                                          </p:val>
                                        </p:tav>
                                      </p:tavLst>
                                    </p:anim>
                                    <p:anim calcmode="lin" valueType="num">
                                      <p:cBhvr additive="base">
                                        <p:cTn id="62" dur="500" fill="hold"/>
                                        <p:tgtEl>
                                          <p:spTgt spid="6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additive="base">
                                        <p:cTn id="65" dur="500" fill="hold"/>
                                        <p:tgtEl>
                                          <p:spTgt spid="67"/>
                                        </p:tgtEl>
                                        <p:attrNameLst>
                                          <p:attrName>ppt_x</p:attrName>
                                        </p:attrNameLst>
                                      </p:cBhvr>
                                      <p:tavLst>
                                        <p:tav tm="0">
                                          <p:val>
                                            <p:strVal val="#ppt_x"/>
                                          </p:val>
                                        </p:tav>
                                        <p:tav tm="100000">
                                          <p:val>
                                            <p:strVal val="#ppt_x"/>
                                          </p:val>
                                        </p:tav>
                                      </p:tavLst>
                                    </p:anim>
                                    <p:anim calcmode="lin" valueType="num">
                                      <p:cBhvr additive="base">
                                        <p:cTn id="66" dur="500" fill="hold"/>
                                        <p:tgtEl>
                                          <p:spTgt spid="6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500" fill="hold"/>
                                        <p:tgtEl>
                                          <p:spTgt spid="68"/>
                                        </p:tgtEl>
                                        <p:attrNameLst>
                                          <p:attrName>ppt_x</p:attrName>
                                        </p:attrNameLst>
                                      </p:cBhvr>
                                      <p:tavLst>
                                        <p:tav tm="0">
                                          <p:val>
                                            <p:strVal val="#ppt_x"/>
                                          </p:val>
                                        </p:tav>
                                        <p:tav tm="100000">
                                          <p:val>
                                            <p:strVal val="#ppt_x"/>
                                          </p:val>
                                        </p:tav>
                                      </p:tavLst>
                                    </p:anim>
                                    <p:anim calcmode="lin" valueType="num">
                                      <p:cBhvr additive="base">
                                        <p:cTn id="70" dur="500" fill="hold"/>
                                        <p:tgtEl>
                                          <p:spTgt spid="6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 calcmode="lin" valueType="num">
                                      <p:cBhvr additive="base">
                                        <p:cTn id="73" dur="500" fill="hold"/>
                                        <p:tgtEl>
                                          <p:spTgt spid="69"/>
                                        </p:tgtEl>
                                        <p:attrNameLst>
                                          <p:attrName>ppt_x</p:attrName>
                                        </p:attrNameLst>
                                      </p:cBhvr>
                                      <p:tavLst>
                                        <p:tav tm="0">
                                          <p:val>
                                            <p:strVal val="#ppt_x"/>
                                          </p:val>
                                        </p:tav>
                                        <p:tav tm="100000">
                                          <p:val>
                                            <p:strVal val="#ppt_x"/>
                                          </p:val>
                                        </p:tav>
                                      </p:tavLst>
                                    </p:anim>
                                    <p:anim calcmode="lin" valueType="num">
                                      <p:cBhvr additive="base">
                                        <p:cTn id="74" dur="500" fill="hold"/>
                                        <p:tgtEl>
                                          <p:spTgt spid="6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additive="base">
                                        <p:cTn id="77" dur="500" fill="hold"/>
                                        <p:tgtEl>
                                          <p:spTgt spid="70"/>
                                        </p:tgtEl>
                                        <p:attrNameLst>
                                          <p:attrName>ppt_x</p:attrName>
                                        </p:attrNameLst>
                                      </p:cBhvr>
                                      <p:tavLst>
                                        <p:tav tm="0">
                                          <p:val>
                                            <p:strVal val="#ppt_x"/>
                                          </p:val>
                                        </p:tav>
                                        <p:tav tm="100000">
                                          <p:val>
                                            <p:strVal val="#ppt_x"/>
                                          </p:val>
                                        </p:tav>
                                      </p:tavLst>
                                    </p:anim>
                                    <p:anim calcmode="lin" valueType="num">
                                      <p:cBhvr additive="base">
                                        <p:cTn id="78" dur="500" fill="hold"/>
                                        <p:tgtEl>
                                          <p:spTgt spid="7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 calcmode="lin" valueType="num">
                                      <p:cBhvr additive="base">
                                        <p:cTn id="81" dur="500" fill="hold"/>
                                        <p:tgtEl>
                                          <p:spTgt spid="71"/>
                                        </p:tgtEl>
                                        <p:attrNameLst>
                                          <p:attrName>ppt_x</p:attrName>
                                        </p:attrNameLst>
                                      </p:cBhvr>
                                      <p:tavLst>
                                        <p:tav tm="0">
                                          <p:val>
                                            <p:strVal val="#ppt_x"/>
                                          </p:val>
                                        </p:tav>
                                        <p:tav tm="100000">
                                          <p:val>
                                            <p:strVal val="#ppt_x"/>
                                          </p:val>
                                        </p:tav>
                                      </p:tavLst>
                                    </p:anim>
                                    <p:anim calcmode="lin" valueType="num">
                                      <p:cBhvr additive="base">
                                        <p:cTn id="82" dur="500" fill="hold"/>
                                        <p:tgtEl>
                                          <p:spTgt spid="7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72"/>
                                        </p:tgtEl>
                                        <p:attrNameLst>
                                          <p:attrName>style.visibility</p:attrName>
                                        </p:attrNameLst>
                                      </p:cBhvr>
                                      <p:to>
                                        <p:strVal val="visible"/>
                                      </p:to>
                                    </p:set>
                                    <p:anim calcmode="lin" valueType="num">
                                      <p:cBhvr additive="base">
                                        <p:cTn id="85" dur="500" fill="hold"/>
                                        <p:tgtEl>
                                          <p:spTgt spid="72"/>
                                        </p:tgtEl>
                                        <p:attrNameLst>
                                          <p:attrName>ppt_x</p:attrName>
                                        </p:attrNameLst>
                                      </p:cBhvr>
                                      <p:tavLst>
                                        <p:tav tm="0">
                                          <p:val>
                                            <p:strVal val="#ppt_x"/>
                                          </p:val>
                                        </p:tav>
                                        <p:tav tm="100000">
                                          <p:val>
                                            <p:strVal val="#ppt_x"/>
                                          </p:val>
                                        </p:tav>
                                      </p:tavLst>
                                    </p:anim>
                                    <p:anim calcmode="lin" valueType="num">
                                      <p:cBhvr additive="base">
                                        <p:cTn id="86" dur="500" fill="hold"/>
                                        <p:tgtEl>
                                          <p:spTgt spid="72"/>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3"/>
                                        </p:tgtEl>
                                        <p:attrNameLst>
                                          <p:attrName>style.visibility</p:attrName>
                                        </p:attrNameLst>
                                      </p:cBhvr>
                                      <p:to>
                                        <p:strVal val="visible"/>
                                      </p:to>
                                    </p:set>
                                    <p:anim calcmode="lin" valueType="num">
                                      <p:cBhvr additive="base">
                                        <p:cTn id="89" dur="500" fill="hold"/>
                                        <p:tgtEl>
                                          <p:spTgt spid="73"/>
                                        </p:tgtEl>
                                        <p:attrNameLst>
                                          <p:attrName>ppt_x</p:attrName>
                                        </p:attrNameLst>
                                      </p:cBhvr>
                                      <p:tavLst>
                                        <p:tav tm="0">
                                          <p:val>
                                            <p:strVal val="#ppt_x"/>
                                          </p:val>
                                        </p:tav>
                                        <p:tav tm="100000">
                                          <p:val>
                                            <p:strVal val="#ppt_x"/>
                                          </p:val>
                                        </p:tav>
                                      </p:tavLst>
                                    </p:anim>
                                    <p:anim calcmode="lin" valueType="num">
                                      <p:cBhvr additive="base">
                                        <p:cTn id="90" dur="500" fill="hold"/>
                                        <p:tgtEl>
                                          <p:spTgt spid="73"/>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74"/>
                                        </p:tgtEl>
                                        <p:attrNameLst>
                                          <p:attrName>style.visibility</p:attrName>
                                        </p:attrNameLst>
                                      </p:cBhvr>
                                      <p:to>
                                        <p:strVal val="visible"/>
                                      </p:to>
                                    </p:set>
                                    <p:anim calcmode="lin" valueType="num">
                                      <p:cBhvr additive="base">
                                        <p:cTn id="93" dur="500" fill="hold"/>
                                        <p:tgtEl>
                                          <p:spTgt spid="74"/>
                                        </p:tgtEl>
                                        <p:attrNameLst>
                                          <p:attrName>ppt_x</p:attrName>
                                        </p:attrNameLst>
                                      </p:cBhvr>
                                      <p:tavLst>
                                        <p:tav tm="0">
                                          <p:val>
                                            <p:strVal val="#ppt_x"/>
                                          </p:val>
                                        </p:tav>
                                        <p:tav tm="100000">
                                          <p:val>
                                            <p:strVal val="#ppt_x"/>
                                          </p:val>
                                        </p:tav>
                                      </p:tavLst>
                                    </p:anim>
                                    <p:anim calcmode="lin" valueType="num">
                                      <p:cBhvr additive="base">
                                        <p:cTn id="94" dur="500" fill="hold"/>
                                        <p:tgtEl>
                                          <p:spTgt spid="74"/>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additive="base">
                                        <p:cTn id="97" dur="500" fill="hold"/>
                                        <p:tgtEl>
                                          <p:spTgt spid="75"/>
                                        </p:tgtEl>
                                        <p:attrNameLst>
                                          <p:attrName>ppt_x</p:attrName>
                                        </p:attrNameLst>
                                      </p:cBhvr>
                                      <p:tavLst>
                                        <p:tav tm="0">
                                          <p:val>
                                            <p:strVal val="#ppt_x"/>
                                          </p:val>
                                        </p:tav>
                                        <p:tav tm="100000">
                                          <p:val>
                                            <p:strVal val="#ppt_x"/>
                                          </p:val>
                                        </p:tav>
                                      </p:tavLst>
                                    </p:anim>
                                    <p:anim calcmode="lin" valueType="num">
                                      <p:cBhvr additive="base">
                                        <p:cTn id="98" dur="500" fill="hold"/>
                                        <p:tgtEl>
                                          <p:spTgt spid="75"/>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6"/>
                                        </p:tgtEl>
                                        <p:attrNameLst>
                                          <p:attrName>style.visibility</p:attrName>
                                        </p:attrNameLst>
                                      </p:cBhvr>
                                      <p:to>
                                        <p:strVal val="visible"/>
                                      </p:to>
                                    </p:set>
                                    <p:anim calcmode="lin" valueType="num">
                                      <p:cBhvr additive="base">
                                        <p:cTn id="101" dur="500" fill="hold"/>
                                        <p:tgtEl>
                                          <p:spTgt spid="76"/>
                                        </p:tgtEl>
                                        <p:attrNameLst>
                                          <p:attrName>ppt_x</p:attrName>
                                        </p:attrNameLst>
                                      </p:cBhvr>
                                      <p:tavLst>
                                        <p:tav tm="0">
                                          <p:val>
                                            <p:strVal val="#ppt_x"/>
                                          </p:val>
                                        </p:tav>
                                        <p:tav tm="100000">
                                          <p:val>
                                            <p:strVal val="#ppt_x"/>
                                          </p:val>
                                        </p:tav>
                                      </p:tavLst>
                                    </p:anim>
                                    <p:anim calcmode="lin" valueType="num">
                                      <p:cBhvr additive="base">
                                        <p:cTn id="102" dur="500" fill="hold"/>
                                        <p:tgtEl>
                                          <p:spTgt spid="76"/>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77"/>
                                        </p:tgtEl>
                                        <p:attrNameLst>
                                          <p:attrName>style.visibility</p:attrName>
                                        </p:attrNameLst>
                                      </p:cBhvr>
                                      <p:to>
                                        <p:strVal val="visible"/>
                                      </p:to>
                                    </p:set>
                                    <p:anim calcmode="lin" valueType="num">
                                      <p:cBhvr additive="base">
                                        <p:cTn id="105" dur="500" fill="hold"/>
                                        <p:tgtEl>
                                          <p:spTgt spid="77"/>
                                        </p:tgtEl>
                                        <p:attrNameLst>
                                          <p:attrName>ppt_x</p:attrName>
                                        </p:attrNameLst>
                                      </p:cBhvr>
                                      <p:tavLst>
                                        <p:tav tm="0">
                                          <p:val>
                                            <p:strVal val="#ppt_x"/>
                                          </p:val>
                                        </p:tav>
                                        <p:tav tm="100000">
                                          <p:val>
                                            <p:strVal val="#ppt_x"/>
                                          </p:val>
                                        </p:tav>
                                      </p:tavLst>
                                    </p:anim>
                                    <p:anim calcmode="lin" valueType="num">
                                      <p:cBhvr additive="base">
                                        <p:cTn id="10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4" grpId="0" animBg="1"/>
      <p:bldP spid="55" grpId="0"/>
      <p:bldP spid="57" grpId="0"/>
      <p:bldP spid="58" grpId="0"/>
      <p:bldP spid="59" grpId="0"/>
      <p:bldP spid="60" grpId="0"/>
      <p:bldP spid="61" grpId="0"/>
      <p:bldP spid="62" grpId="0"/>
      <p:bldP spid="63" grpId="0"/>
      <p:bldP spid="64" grpId="0"/>
      <p:bldP spid="65" grpId="0"/>
      <p:bldP spid="66" grpId="0"/>
      <p:bldP spid="67" grpId="0"/>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34" name="矩形 33">
            <a:extLst>
              <a:ext uri="{FF2B5EF4-FFF2-40B4-BE49-F238E27FC236}">
                <a16:creationId xmlns:a16="http://schemas.microsoft.com/office/drawing/2014/main" xmlns="" id="{B412EF89-6E82-F445-8989-54D16FA1232A}"/>
              </a:ext>
            </a:extLst>
          </p:cNvPr>
          <p:cNvSpPr/>
          <p:nvPr/>
        </p:nvSpPr>
        <p:spPr>
          <a:xfrm>
            <a:off x="1318250" y="1711338"/>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矩形 34">
            <a:extLst>
              <a:ext uri="{FF2B5EF4-FFF2-40B4-BE49-F238E27FC236}">
                <a16:creationId xmlns:a16="http://schemas.microsoft.com/office/drawing/2014/main" xmlns="" id="{0AD3C1DB-E0E9-DE45-A50C-E35E56136FB6}"/>
              </a:ext>
            </a:extLst>
          </p:cNvPr>
          <p:cNvSpPr/>
          <p:nvPr/>
        </p:nvSpPr>
        <p:spPr>
          <a:xfrm>
            <a:off x="3910538" y="1783346"/>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坚持实施区域协调发展和新型城镇化战略，着力推动平衡发展，新的增长极增长带加快成长</a:t>
            </a:r>
          </a:p>
        </p:txBody>
      </p:sp>
      <p:sp>
        <p:nvSpPr>
          <p:cNvPr id="37" name="矩形 36">
            <a:extLst>
              <a:ext uri="{FF2B5EF4-FFF2-40B4-BE49-F238E27FC236}">
                <a16:creationId xmlns:a16="http://schemas.microsoft.com/office/drawing/2014/main" xmlns="" id="{C80F1A6E-BE75-F94E-AA5F-C944983195C2}"/>
              </a:ext>
            </a:extLst>
          </p:cNvPr>
          <p:cNvSpPr/>
          <p:nvPr/>
        </p:nvSpPr>
        <p:spPr>
          <a:xfrm>
            <a:off x="2254354" y="1611454"/>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06</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8" name="等腰三角形 34">
            <a:extLst>
              <a:ext uri="{FF2B5EF4-FFF2-40B4-BE49-F238E27FC236}">
                <a16:creationId xmlns:a16="http://schemas.microsoft.com/office/drawing/2014/main" xmlns="" id="{F665211F-6FD5-6E4F-AD01-F4498D761BC3}"/>
              </a:ext>
            </a:extLst>
          </p:cNvPr>
          <p:cNvSpPr/>
          <p:nvPr/>
        </p:nvSpPr>
        <p:spPr>
          <a:xfrm rot="5400000">
            <a:off x="1379134" y="330663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等腰三角形 35">
            <a:extLst>
              <a:ext uri="{FF2B5EF4-FFF2-40B4-BE49-F238E27FC236}">
                <a16:creationId xmlns:a16="http://schemas.microsoft.com/office/drawing/2014/main" xmlns="" id="{929168C0-8858-FD44-AA33-C30C045D204C}"/>
              </a:ext>
            </a:extLst>
          </p:cNvPr>
          <p:cNvSpPr/>
          <p:nvPr/>
        </p:nvSpPr>
        <p:spPr>
          <a:xfrm rot="5400000">
            <a:off x="1379134" y="388270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等腰三角形 36">
            <a:extLst>
              <a:ext uri="{FF2B5EF4-FFF2-40B4-BE49-F238E27FC236}">
                <a16:creationId xmlns:a16="http://schemas.microsoft.com/office/drawing/2014/main" xmlns="" id="{D2A1D4CC-CE7D-F14B-A484-C346BCA159CE}"/>
              </a:ext>
            </a:extLst>
          </p:cNvPr>
          <p:cNvSpPr/>
          <p:nvPr/>
        </p:nvSpPr>
        <p:spPr>
          <a:xfrm rot="5400000">
            <a:off x="1379134" y="445876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1" name="等腰三角形 42">
            <a:extLst>
              <a:ext uri="{FF2B5EF4-FFF2-40B4-BE49-F238E27FC236}">
                <a16:creationId xmlns:a16="http://schemas.microsoft.com/office/drawing/2014/main" xmlns="" id="{693AD763-A88B-624A-8352-C9633C7AD7C4}"/>
              </a:ext>
            </a:extLst>
          </p:cNvPr>
          <p:cNvSpPr/>
          <p:nvPr/>
        </p:nvSpPr>
        <p:spPr>
          <a:xfrm rot="5400000">
            <a:off x="1379134" y="503483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2" name="等腰三角形 43">
            <a:extLst>
              <a:ext uri="{FF2B5EF4-FFF2-40B4-BE49-F238E27FC236}">
                <a16:creationId xmlns:a16="http://schemas.microsoft.com/office/drawing/2014/main" xmlns="" id="{2AE7CDC1-C840-8345-8264-D81E10D6E739}"/>
              </a:ext>
            </a:extLst>
          </p:cNvPr>
          <p:cNvSpPr/>
          <p:nvPr/>
        </p:nvSpPr>
        <p:spPr>
          <a:xfrm rot="5400000">
            <a:off x="1379134" y="561089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矩形 42">
            <a:extLst>
              <a:ext uri="{FF2B5EF4-FFF2-40B4-BE49-F238E27FC236}">
                <a16:creationId xmlns:a16="http://schemas.microsoft.com/office/drawing/2014/main" xmlns="" id="{C9F819FD-46EE-FF44-9B5A-4C1BA81CE41C}"/>
              </a:ext>
            </a:extLst>
          </p:cNvPr>
          <p:cNvSpPr/>
          <p:nvPr/>
        </p:nvSpPr>
        <p:spPr>
          <a:xfrm>
            <a:off x="1606282" y="3143924"/>
            <a:ext cx="5373538" cy="427489"/>
          </a:xfrm>
          <a:prstGeom prst="rect">
            <a:avLst/>
          </a:prstGeom>
        </p:spPr>
        <p:txBody>
          <a:bodyPr wrap="square">
            <a:spAutoFit/>
          </a:bodyPr>
          <a:lstStyle/>
          <a:p>
            <a:pPr>
              <a:lnSpc>
                <a:spcPct val="121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积极推进京津冀协同发展、长江经济带发展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xmlns="" id="{51F5C495-97C2-6D47-B1A8-A2DE30436F00}"/>
              </a:ext>
            </a:extLst>
          </p:cNvPr>
          <p:cNvSpPr/>
          <p:nvPr/>
        </p:nvSpPr>
        <p:spPr>
          <a:xfrm>
            <a:off x="1606282" y="5470902"/>
            <a:ext cx="9073008" cy="424732"/>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绝大多数城市放宽落户限制，居住证制度全面实施，城镇基本公共服务向常住人口覆盖</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xmlns="" id="{FC027717-3797-B946-8212-A0F3B271FDDD}"/>
              </a:ext>
            </a:extLst>
          </p:cNvPr>
          <p:cNvSpPr/>
          <p:nvPr/>
        </p:nvSpPr>
        <p:spPr>
          <a:xfrm>
            <a:off x="1606282" y="4910957"/>
            <a:ext cx="6092825" cy="396583"/>
          </a:xfrm>
          <a:prstGeom prst="rect">
            <a:avLst/>
          </a:prstGeom>
        </p:spPr>
        <p:txBody>
          <a:bodyPr>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实施重点城市群规划，促进大中小城市和小城镇协调发展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xmlns="" id="{64206D5A-438B-E44A-BF19-C5837841F5CC}"/>
              </a:ext>
            </a:extLst>
          </p:cNvPr>
          <p:cNvSpPr/>
          <p:nvPr/>
        </p:nvSpPr>
        <p:spPr>
          <a:xfrm>
            <a:off x="1606282" y="4322865"/>
            <a:ext cx="9289032" cy="424732"/>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加大对革命老区、民族地区、边疆地区、贫困地区扶持力度，加强援藏援疆援青工作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xmlns="" id="{8789F308-28CC-DE46-B0BD-0F40F0695618}"/>
              </a:ext>
            </a:extLst>
          </p:cNvPr>
          <p:cNvSpPr/>
          <p:nvPr/>
        </p:nvSpPr>
        <p:spPr>
          <a:xfrm>
            <a:off x="1606282" y="3734773"/>
            <a:ext cx="8424936" cy="424732"/>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出台一系列促进西部开发、东北振兴、中部崛起、东部率先发展的改革创新举措</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5519754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ppt_x"/>
                                          </p:val>
                                        </p:tav>
                                        <p:tav tm="100000">
                                          <p:val>
                                            <p:strVal val="#ppt_x"/>
                                          </p:val>
                                        </p:tav>
                                      </p:tavLst>
                                    </p:anim>
                                    <p:anim calcmode="lin" valueType="num">
                                      <p:cBhvr additive="base">
                                        <p:cTn id="46" dur="500" fill="hold"/>
                                        <p:tgtEl>
                                          <p:spTgt spid="4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ppt_x"/>
                                          </p:val>
                                        </p:tav>
                                        <p:tav tm="100000">
                                          <p:val>
                                            <p:strVal val="#ppt_x"/>
                                          </p:val>
                                        </p:tav>
                                      </p:tavLst>
                                    </p:anim>
                                    <p:anim calcmode="lin" valueType="num">
                                      <p:cBhvr additive="base">
                                        <p:cTn id="54" dur="500" fill="hold"/>
                                        <p:tgtEl>
                                          <p:spTgt spid="4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ppt_x"/>
                                          </p:val>
                                        </p:tav>
                                        <p:tav tm="100000">
                                          <p:val>
                                            <p:strVal val="#ppt_x"/>
                                          </p:val>
                                        </p:tav>
                                      </p:tavLst>
                                    </p:anim>
                                    <p:anim calcmode="lin" valueType="num">
                                      <p:cBhvr additive="base">
                                        <p:cTn id="62" dur="500" fill="hold"/>
                                        <p:tgtEl>
                                          <p:spTgt spid="4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500" fill="hold"/>
                                        <p:tgtEl>
                                          <p:spTgt spid="47"/>
                                        </p:tgtEl>
                                        <p:attrNameLst>
                                          <p:attrName>ppt_x</p:attrName>
                                        </p:attrNameLst>
                                      </p:cBhvr>
                                      <p:tavLst>
                                        <p:tav tm="0">
                                          <p:val>
                                            <p:strVal val="#ppt_x"/>
                                          </p:val>
                                        </p:tav>
                                        <p:tav tm="100000">
                                          <p:val>
                                            <p:strVal val="#ppt_x"/>
                                          </p:val>
                                        </p:tav>
                                      </p:tavLst>
                                    </p:anim>
                                    <p:anim calcmode="lin" valueType="num">
                                      <p:cBhvr additive="base">
                                        <p:cTn id="6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animBg="1"/>
      <p:bldP spid="35" grpId="0"/>
      <p:bldP spid="37" grpId="0"/>
      <p:bldP spid="38" grpId="0" animBg="1"/>
      <p:bldP spid="39" grpId="0" animBg="1"/>
      <p:bldP spid="40" grpId="0" animBg="1"/>
      <p:bldP spid="41" grpId="0" animBg="1"/>
      <p:bldP spid="42" grpId="0" animBg="1"/>
      <p:bldP spid="43" grpId="0"/>
      <p:bldP spid="44" grpId="0"/>
      <p:bldP spid="45" grpId="0"/>
      <p:bldP spid="46" grpId="0"/>
      <p:bldP spid="4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38" name="矩形 37">
            <a:extLst>
              <a:ext uri="{FF2B5EF4-FFF2-40B4-BE49-F238E27FC236}">
                <a16:creationId xmlns:a16="http://schemas.microsoft.com/office/drawing/2014/main" xmlns="" id="{D335C2D3-253E-2748-8781-61F7D05682FB}"/>
              </a:ext>
            </a:extLst>
          </p:cNvPr>
          <p:cNvSpPr/>
          <p:nvPr/>
        </p:nvSpPr>
        <p:spPr>
          <a:xfrm>
            <a:off x="1228098" y="1698459"/>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矩形 38">
            <a:extLst>
              <a:ext uri="{FF2B5EF4-FFF2-40B4-BE49-F238E27FC236}">
                <a16:creationId xmlns:a16="http://schemas.microsoft.com/office/drawing/2014/main" xmlns="" id="{38D66BDA-E61B-5C43-9FE4-20669FA3F8B8}"/>
              </a:ext>
            </a:extLst>
          </p:cNvPr>
          <p:cNvSpPr/>
          <p:nvPr/>
        </p:nvSpPr>
        <p:spPr>
          <a:xfrm>
            <a:off x="3820386" y="1770467"/>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坚持以人民为中心的发展思想，着力保障和改善民生，人民群众获得感不断增强</a:t>
            </a:r>
          </a:p>
        </p:txBody>
      </p:sp>
      <p:sp>
        <p:nvSpPr>
          <p:cNvPr id="41" name="矩形 40">
            <a:extLst>
              <a:ext uri="{FF2B5EF4-FFF2-40B4-BE49-F238E27FC236}">
                <a16:creationId xmlns:a16="http://schemas.microsoft.com/office/drawing/2014/main" xmlns="" id="{F11DD8E1-FAEB-CF4F-A4E7-92AD5314007A}"/>
              </a:ext>
            </a:extLst>
          </p:cNvPr>
          <p:cNvSpPr/>
          <p:nvPr/>
        </p:nvSpPr>
        <p:spPr>
          <a:xfrm>
            <a:off x="2164202" y="1598575"/>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07</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2" name="等腰三角形 34">
            <a:extLst>
              <a:ext uri="{FF2B5EF4-FFF2-40B4-BE49-F238E27FC236}">
                <a16:creationId xmlns:a16="http://schemas.microsoft.com/office/drawing/2014/main" xmlns="" id="{1918F13E-BEE6-EB40-B43A-D42568DF68BD}"/>
              </a:ext>
            </a:extLst>
          </p:cNvPr>
          <p:cNvSpPr/>
          <p:nvPr/>
        </p:nvSpPr>
        <p:spPr>
          <a:xfrm rot="5400000">
            <a:off x="1288982" y="322175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3" name="矩形 42">
            <a:extLst>
              <a:ext uri="{FF2B5EF4-FFF2-40B4-BE49-F238E27FC236}">
                <a16:creationId xmlns:a16="http://schemas.microsoft.com/office/drawing/2014/main" xmlns="" id="{D8F2B220-F860-0F4C-BED3-A29BC4100549}"/>
              </a:ext>
            </a:extLst>
          </p:cNvPr>
          <p:cNvSpPr/>
          <p:nvPr/>
        </p:nvSpPr>
        <p:spPr>
          <a:xfrm>
            <a:off x="1516130" y="3131045"/>
            <a:ext cx="5373538"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中央财政五年投入专项扶贫资金</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2800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xmlns="" id="{0B1B5761-B72E-6C47-A6BB-9EDC93A2E1AB}"/>
              </a:ext>
            </a:extLst>
          </p:cNvPr>
          <p:cNvSpPr/>
          <p:nvPr/>
        </p:nvSpPr>
        <p:spPr>
          <a:xfrm>
            <a:off x="6700706" y="5505049"/>
            <a:ext cx="4464496"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文化产业年均增长</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13%</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以上</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xmlns="" id="{181384F9-AE6C-114A-9CC6-21C230D20F45}"/>
              </a:ext>
            </a:extLst>
          </p:cNvPr>
          <p:cNvSpPr/>
          <p:nvPr/>
        </p:nvSpPr>
        <p:spPr>
          <a:xfrm>
            <a:off x="1516130" y="3557271"/>
            <a:ext cx="4134465"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实施积极的就业政策，重点群体就业得到较好保障</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xmlns="" id="{682666CA-7685-074A-849B-A0A5B1A5C052}"/>
              </a:ext>
            </a:extLst>
          </p:cNvPr>
          <p:cNvSpPr/>
          <p:nvPr/>
        </p:nvSpPr>
        <p:spPr>
          <a:xfrm>
            <a:off x="1516130" y="3983496"/>
            <a:ext cx="4041491"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财政性教育经费占国内生产总值比例持续超过</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a:t>
            </a:r>
          </a:p>
        </p:txBody>
      </p:sp>
      <p:sp>
        <p:nvSpPr>
          <p:cNvPr id="47" name="矩形 46">
            <a:extLst>
              <a:ext uri="{FF2B5EF4-FFF2-40B4-BE49-F238E27FC236}">
                <a16:creationId xmlns:a16="http://schemas.microsoft.com/office/drawing/2014/main" xmlns="" id="{A0F07517-69B2-D94D-9B2C-DED0907FA3ED}"/>
              </a:ext>
            </a:extLst>
          </p:cNvPr>
          <p:cNvSpPr/>
          <p:nvPr/>
        </p:nvSpPr>
        <p:spPr>
          <a:xfrm>
            <a:off x="1516130" y="4409721"/>
            <a:ext cx="3121367"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营养改善计划惠及</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3600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多万农村学生</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xmlns="" id="{E904719E-C6FD-C84A-AE1F-5872DFDB3254}"/>
              </a:ext>
            </a:extLst>
          </p:cNvPr>
          <p:cNvSpPr/>
          <p:nvPr/>
        </p:nvSpPr>
        <p:spPr>
          <a:xfrm>
            <a:off x="1516130" y="4835946"/>
            <a:ext cx="2877711"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启动世界一流大学和一流学科建设</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xmlns="" id="{E59328AB-F968-9142-8881-B691895DFAC2}"/>
              </a:ext>
            </a:extLst>
          </p:cNvPr>
          <p:cNvSpPr/>
          <p:nvPr/>
        </p:nvSpPr>
        <p:spPr>
          <a:xfrm>
            <a:off x="1516130" y="5262171"/>
            <a:ext cx="4032448"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重点高校专项招收农村和贫困地区学生人数由</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万人增加到</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0" name="矩形 49">
            <a:extLst>
              <a:ext uri="{FF2B5EF4-FFF2-40B4-BE49-F238E27FC236}">
                <a16:creationId xmlns:a16="http://schemas.microsoft.com/office/drawing/2014/main" xmlns="" id="{AF7BF35A-600C-C241-BC95-AFB911FB984F}"/>
              </a:ext>
            </a:extLst>
          </p:cNvPr>
          <p:cNvSpPr/>
          <p:nvPr/>
        </p:nvSpPr>
        <p:spPr>
          <a:xfrm>
            <a:off x="1516130" y="5946931"/>
            <a:ext cx="4104456" cy="609398"/>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加大对各类学校家庭困难学生资助力度，</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4.3</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亿人次受益</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a16="http://schemas.microsoft.com/office/drawing/2014/main" xmlns="" id="{9D16953F-D6C8-7B49-BD2A-C9DB986A8376}"/>
              </a:ext>
            </a:extLst>
          </p:cNvPr>
          <p:cNvSpPr/>
          <p:nvPr/>
        </p:nvSpPr>
        <p:spPr>
          <a:xfrm>
            <a:off x="6700706" y="3138619"/>
            <a:ext cx="3597460"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劳动年龄人口平均受教育年限提高到</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10.5</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年</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xmlns="" id="{006402CD-158C-264D-A977-6A56FD9A2CAC}"/>
              </a:ext>
            </a:extLst>
          </p:cNvPr>
          <p:cNvSpPr/>
          <p:nvPr/>
        </p:nvSpPr>
        <p:spPr>
          <a:xfrm>
            <a:off x="6700706" y="3508492"/>
            <a:ext cx="4248472" cy="867930"/>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居民基本医保人均财政补助标准由</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240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元提高到</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450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元，大病保险制度基本建立、已有</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1700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多万人次受益，异地就医住院费用实现直接结算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xmlns="" id="{BECBD27B-7AA2-1843-90A0-5F643346A7D8}"/>
              </a:ext>
            </a:extLst>
          </p:cNvPr>
          <p:cNvSpPr/>
          <p:nvPr/>
        </p:nvSpPr>
        <p:spPr>
          <a:xfrm>
            <a:off x="6700706" y="4395430"/>
            <a:ext cx="4019049"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近</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6000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万低保人员和特困群众基本生活得到保障</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xmlns="" id="{12F9ABBF-6AFC-3A4E-BEFD-FFE7A15B10CE}"/>
              </a:ext>
            </a:extLst>
          </p:cNvPr>
          <p:cNvSpPr/>
          <p:nvPr/>
        </p:nvSpPr>
        <p:spPr>
          <a:xfrm>
            <a:off x="6700706" y="4765303"/>
            <a:ext cx="4896544"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建立困难和重度残疾人“两项补贴”制度，惠及</a:t>
            </a:r>
            <a:r>
              <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rPr>
              <a:t>2100</a:t>
            </a: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多万人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xmlns="" id="{1594A1DC-06B8-2C46-B3C2-D0B23E5D8EF4}"/>
              </a:ext>
            </a:extLst>
          </p:cNvPr>
          <p:cNvSpPr/>
          <p:nvPr/>
        </p:nvSpPr>
        <p:spPr>
          <a:xfrm>
            <a:off x="6700706" y="5135176"/>
            <a:ext cx="1944216" cy="350865"/>
          </a:xfrm>
          <a:prstGeom prst="rect">
            <a:avLst/>
          </a:prstGeom>
        </p:spPr>
        <p:txBody>
          <a:bodyPr wrap="squar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实施全面两孩政策</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xmlns="" id="{083668C6-543D-394F-8F5C-02B5FD10A06A}"/>
              </a:ext>
            </a:extLst>
          </p:cNvPr>
          <p:cNvSpPr/>
          <p:nvPr/>
        </p:nvSpPr>
        <p:spPr>
          <a:xfrm>
            <a:off x="6700706" y="5874923"/>
            <a:ext cx="3236784" cy="350865"/>
          </a:xfrm>
          <a:prstGeom prst="rect">
            <a:avLst/>
          </a:prstGeom>
        </p:spPr>
        <p:txBody>
          <a:bodyPr wrap="none">
            <a:spAutoFit/>
          </a:bodyPr>
          <a:lstStyle/>
          <a:p>
            <a:pPr>
              <a:lnSpc>
                <a:spcPct val="12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全民健身广泛开展，体育健儿勇创佳绩</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7" name="等腰三角形 31">
            <a:extLst>
              <a:ext uri="{FF2B5EF4-FFF2-40B4-BE49-F238E27FC236}">
                <a16:creationId xmlns:a16="http://schemas.microsoft.com/office/drawing/2014/main" xmlns="" id="{BF6B25E3-6668-0A47-9C60-D2282FFDC732}"/>
              </a:ext>
            </a:extLst>
          </p:cNvPr>
          <p:cNvSpPr/>
          <p:nvPr/>
        </p:nvSpPr>
        <p:spPr>
          <a:xfrm rot="5400000">
            <a:off x="1288982" y="365379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8" name="等腰三角形 32">
            <a:extLst>
              <a:ext uri="{FF2B5EF4-FFF2-40B4-BE49-F238E27FC236}">
                <a16:creationId xmlns:a16="http://schemas.microsoft.com/office/drawing/2014/main" xmlns="" id="{ACD84575-1FBB-FF4A-BCAA-AFBB59A6F959}"/>
              </a:ext>
            </a:extLst>
          </p:cNvPr>
          <p:cNvSpPr/>
          <p:nvPr/>
        </p:nvSpPr>
        <p:spPr>
          <a:xfrm rot="5400000">
            <a:off x="1288982" y="408584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9" name="等腰三角形 33">
            <a:extLst>
              <a:ext uri="{FF2B5EF4-FFF2-40B4-BE49-F238E27FC236}">
                <a16:creationId xmlns:a16="http://schemas.microsoft.com/office/drawing/2014/main" xmlns="" id="{33A7421B-F951-144E-8311-C2E833919B7E}"/>
              </a:ext>
            </a:extLst>
          </p:cNvPr>
          <p:cNvSpPr/>
          <p:nvPr/>
        </p:nvSpPr>
        <p:spPr>
          <a:xfrm rot="5400000">
            <a:off x="1288982" y="451789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0" name="等腰三角形 37">
            <a:extLst>
              <a:ext uri="{FF2B5EF4-FFF2-40B4-BE49-F238E27FC236}">
                <a16:creationId xmlns:a16="http://schemas.microsoft.com/office/drawing/2014/main" xmlns="" id="{D6AA575B-F12F-6749-823E-1D2EEB3487BA}"/>
              </a:ext>
            </a:extLst>
          </p:cNvPr>
          <p:cNvSpPr/>
          <p:nvPr/>
        </p:nvSpPr>
        <p:spPr>
          <a:xfrm rot="5400000">
            <a:off x="1288982" y="4949943"/>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1" name="等腰三角形 38">
            <a:extLst>
              <a:ext uri="{FF2B5EF4-FFF2-40B4-BE49-F238E27FC236}">
                <a16:creationId xmlns:a16="http://schemas.microsoft.com/office/drawing/2014/main" xmlns="" id="{CD37F2DD-5B1B-B64F-AA04-5C3E5145686F}"/>
              </a:ext>
            </a:extLst>
          </p:cNvPr>
          <p:cNvSpPr/>
          <p:nvPr/>
        </p:nvSpPr>
        <p:spPr>
          <a:xfrm rot="5400000">
            <a:off x="1288982" y="545399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2" name="等腰三角形 39">
            <a:extLst>
              <a:ext uri="{FF2B5EF4-FFF2-40B4-BE49-F238E27FC236}">
                <a16:creationId xmlns:a16="http://schemas.microsoft.com/office/drawing/2014/main" xmlns="" id="{E28882D3-DBBC-E64C-AB7B-5D3E4DEC91A4}"/>
              </a:ext>
            </a:extLst>
          </p:cNvPr>
          <p:cNvSpPr/>
          <p:nvPr/>
        </p:nvSpPr>
        <p:spPr>
          <a:xfrm rot="5400000">
            <a:off x="1288982" y="610207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3" name="等腰三角形 40">
            <a:extLst>
              <a:ext uri="{FF2B5EF4-FFF2-40B4-BE49-F238E27FC236}">
                <a16:creationId xmlns:a16="http://schemas.microsoft.com/office/drawing/2014/main" xmlns="" id="{A6D605A7-B799-F447-9A42-6874E3EB7E97}"/>
              </a:ext>
            </a:extLst>
          </p:cNvPr>
          <p:cNvSpPr/>
          <p:nvPr/>
        </p:nvSpPr>
        <p:spPr>
          <a:xfrm rot="5400000">
            <a:off x="6473558" y="3221751"/>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4" name="等腰三角形 41">
            <a:extLst>
              <a:ext uri="{FF2B5EF4-FFF2-40B4-BE49-F238E27FC236}">
                <a16:creationId xmlns:a16="http://schemas.microsoft.com/office/drawing/2014/main" xmlns="" id="{1EAFC58C-9DA2-7D46-8DF0-DC181FE575F0}"/>
              </a:ext>
            </a:extLst>
          </p:cNvPr>
          <p:cNvSpPr/>
          <p:nvPr/>
        </p:nvSpPr>
        <p:spPr>
          <a:xfrm rot="5400000">
            <a:off x="6473558" y="365379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等腰三角形 44">
            <a:extLst>
              <a:ext uri="{FF2B5EF4-FFF2-40B4-BE49-F238E27FC236}">
                <a16:creationId xmlns:a16="http://schemas.microsoft.com/office/drawing/2014/main" xmlns="" id="{E562C81D-B8D3-C641-8FC5-E89AEF5E9CFB}"/>
              </a:ext>
            </a:extLst>
          </p:cNvPr>
          <p:cNvSpPr/>
          <p:nvPr/>
        </p:nvSpPr>
        <p:spPr>
          <a:xfrm rot="5400000">
            <a:off x="6473558" y="451789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等腰三角形 45">
            <a:extLst>
              <a:ext uri="{FF2B5EF4-FFF2-40B4-BE49-F238E27FC236}">
                <a16:creationId xmlns:a16="http://schemas.microsoft.com/office/drawing/2014/main" xmlns="" id="{6A111DAB-94BD-E849-A879-8BF0297506EC}"/>
              </a:ext>
            </a:extLst>
          </p:cNvPr>
          <p:cNvSpPr/>
          <p:nvPr/>
        </p:nvSpPr>
        <p:spPr>
          <a:xfrm rot="5400000">
            <a:off x="6473558" y="487793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等腰三角形 46">
            <a:extLst>
              <a:ext uri="{FF2B5EF4-FFF2-40B4-BE49-F238E27FC236}">
                <a16:creationId xmlns:a16="http://schemas.microsoft.com/office/drawing/2014/main" xmlns="" id="{DEDD36EF-AC31-8D4A-B322-62F4A707C91D}"/>
              </a:ext>
            </a:extLst>
          </p:cNvPr>
          <p:cNvSpPr/>
          <p:nvPr/>
        </p:nvSpPr>
        <p:spPr>
          <a:xfrm rot="5400000">
            <a:off x="6473558" y="523797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8" name="等腰三角形 47">
            <a:extLst>
              <a:ext uri="{FF2B5EF4-FFF2-40B4-BE49-F238E27FC236}">
                <a16:creationId xmlns:a16="http://schemas.microsoft.com/office/drawing/2014/main" xmlns="" id="{72BE6A39-DE6A-5C4E-8100-28339ADE6253}"/>
              </a:ext>
            </a:extLst>
          </p:cNvPr>
          <p:cNvSpPr/>
          <p:nvPr/>
        </p:nvSpPr>
        <p:spPr>
          <a:xfrm rot="5400000">
            <a:off x="6473558" y="559801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9" name="等腰三角形 48">
            <a:extLst>
              <a:ext uri="{FF2B5EF4-FFF2-40B4-BE49-F238E27FC236}">
                <a16:creationId xmlns:a16="http://schemas.microsoft.com/office/drawing/2014/main" xmlns="" id="{18387D51-D320-4142-963E-5611CF19DC99}"/>
              </a:ext>
            </a:extLst>
          </p:cNvPr>
          <p:cNvSpPr/>
          <p:nvPr/>
        </p:nvSpPr>
        <p:spPr>
          <a:xfrm rot="5400000">
            <a:off x="6473558" y="6030063"/>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49779489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ppt_x"/>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ppt_x"/>
                                          </p:val>
                                        </p:tav>
                                        <p:tav tm="100000">
                                          <p:val>
                                            <p:strVal val="#ppt_x"/>
                                          </p:val>
                                        </p:tav>
                                      </p:tavLst>
                                    </p:anim>
                                    <p:anim calcmode="lin" valueType="num">
                                      <p:cBhvr additive="base">
                                        <p:cTn id="42" dur="500" fill="hold"/>
                                        <p:tgtEl>
                                          <p:spTgt spid="4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ppt_x"/>
                                          </p:val>
                                        </p:tav>
                                        <p:tav tm="100000">
                                          <p:val>
                                            <p:strVal val="#ppt_x"/>
                                          </p:val>
                                        </p:tav>
                                      </p:tavLst>
                                    </p:anim>
                                    <p:anim calcmode="lin" valueType="num">
                                      <p:cBhvr additive="base">
                                        <p:cTn id="46" dur="500" fill="hold"/>
                                        <p:tgtEl>
                                          <p:spTgt spid="4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ppt_x"/>
                                          </p:val>
                                        </p:tav>
                                        <p:tav tm="100000">
                                          <p:val>
                                            <p:strVal val="#ppt_x"/>
                                          </p:val>
                                        </p:tav>
                                      </p:tavLst>
                                    </p:anim>
                                    <p:anim calcmode="lin" valueType="num">
                                      <p:cBhvr additive="base">
                                        <p:cTn id="50" dur="500" fill="hold"/>
                                        <p:tgtEl>
                                          <p:spTgt spid="4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ppt_x"/>
                                          </p:val>
                                        </p:tav>
                                        <p:tav tm="100000">
                                          <p:val>
                                            <p:strVal val="#ppt_x"/>
                                          </p:val>
                                        </p:tav>
                                      </p:tavLst>
                                    </p:anim>
                                    <p:anim calcmode="lin" valueType="num">
                                      <p:cBhvr additive="base">
                                        <p:cTn id="54" dur="500" fill="hold"/>
                                        <p:tgtEl>
                                          <p:spTgt spid="4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ppt_x"/>
                                          </p:val>
                                        </p:tav>
                                        <p:tav tm="100000">
                                          <p:val>
                                            <p:strVal val="#ppt_x"/>
                                          </p:val>
                                        </p:tav>
                                      </p:tavLst>
                                    </p:anim>
                                    <p:anim calcmode="lin" valueType="num">
                                      <p:cBhvr additive="base">
                                        <p:cTn id="58" dur="500" fill="hold"/>
                                        <p:tgtEl>
                                          <p:spTgt spid="4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additive="base">
                                        <p:cTn id="61" dur="500" fill="hold"/>
                                        <p:tgtEl>
                                          <p:spTgt spid="50"/>
                                        </p:tgtEl>
                                        <p:attrNameLst>
                                          <p:attrName>ppt_x</p:attrName>
                                        </p:attrNameLst>
                                      </p:cBhvr>
                                      <p:tavLst>
                                        <p:tav tm="0">
                                          <p:val>
                                            <p:strVal val="#ppt_x"/>
                                          </p:val>
                                        </p:tav>
                                        <p:tav tm="100000">
                                          <p:val>
                                            <p:strVal val="#ppt_x"/>
                                          </p:val>
                                        </p:tav>
                                      </p:tavLst>
                                    </p:anim>
                                    <p:anim calcmode="lin" valueType="num">
                                      <p:cBhvr additive="base">
                                        <p:cTn id="62" dur="500" fill="hold"/>
                                        <p:tgtEl>
                                          <p:spTgt spid="5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fill="hold"/>
                                        <p:tgtEl>
                                          <p:spTgt spid="51"/>
                                        </p:tgtEl>
                                        <p:attrNameLst>
                                          <p:attrName>ppt_x</p:attrName>
                                        </p:attrNameLst>
                                      </p:cBhvr>
                                      <p:tavLst>
                                        <p:tav tm="0">
                                          <p:val>
                                            <p:strVal val="#ppt_x"/>
                                          </p:val>
                                        </p:tav>
                                        <p:tav tm="100000">
                                          <p:val>
                                            <p:strVal val="#ppt_x"/>
                                          </p:val>
                                        </p:tav>
                                      </p:tavLst>
                                    </p:anim>
                                    <p:anim calcmode="lin" valueType="num">
                                      <p:cBhvr additive="base">
                                        <p:cTn id="66" dur="500" fill="hold"/>
                                        <p:tgtEl>
                                          <p:spTgt spid="5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ppt_x"/>
                                          </p:val>
                                        </p:tav>
                                        <p:tav tm="100000">
                                          <p:val>
                                            <p:strVal val="#ppt_x"/>
                                          </p:val>
                                        </p:tav>
                                      </p:tavLst>
                                    </p:anim>
                                    <p:anim calcmode="lin" valueType="num">
                                      <p:cBhvr additive="base">
                                        <p:cTn id="70" dur="500" fill="hold"/>
                                        <p:tgtEl>
                                          <p:spTgt spid="5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ppt_x"/>
                                          </p:val>
                                        </p:tav>
                                        <p:tav tm="100000">
                                          <p:val>
                                            <p:strVal val="#ppt_x"/>
                                          </p:val>
                                        </p:tav>
                                      </p:tavLst>
                                    </p:anim>
                                    <p:anim calcmode="lin" valueType="num">
                                      <p:cBhvr additive="base">
                                        <p:cTn id="74" dur="500" fill="hold"/>
                                        <p:tgtEl>
                                          <p:spTgt spid="5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additive="base">
                                        <p:cTn id="77" dur="500" fill="hold"/>
                                        <p:tgtEl>
                                          <p:spTgt spid="54"/>
                                        </p:tgtEl>
                                        <p:attrNameLst>
                                          <p:attrName>ppt_x</p:attrName>
                                        </p:attrNameLst>
                                      </p:cBhvr>
                                      <p:tavLst>
                                        <p:tav tm="0">
                                          <p:val>
                                            <p:strVal val="#ppt_x"/>
                                          </p:val>
                                        </p:tav>
                                        <p:tav tm="100000">
                                          <p:val>
                                            <p:strVal val="#ppt_x"/>
                                          </p:val>
                                        </p:tav>
                                      </p:tavLst>
                                    </p:anim>
                                    <p:anim calcmode="lin" valueType="num">
                                      <p:cBhvr additive="base">
                                        <p:cTn id="78" dur="500" fill="hold"/>
                                        <p:tgtEl>
                                          <p:spTgt spid="5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 calcmode="lin" valueType="num">
                                      <p:cBhvr additive="base">
                                        <p:cTn id="81" dur="500" fill="hold"/>
                                        <p:tgtEl>
                                          <p:spTgt spid="55"/>
                                        </p:tgtEl>
                                        <p:attrNameLst>
                                          <p:attrName>ppt_x</p:attrName>
                                        </p:attrNameLst>
                                      </p:cBhvr>
                                      <p:tavLst>
                                        <p:tav tm="0">
                                          <p:val>
                                            <p:strVal val="#ppt_x"/>
                                          </p:val>
                                        </p:tav>
                                        <p:tav tm="100000">
                                          <p:val>
                                            <p:strVal val="#ppt_x"/>
                                          </p:val>
                                        </p:tav>
                                      </p:tavLst>
                                    </p:anim>
                                    <p:anim calcmode="lin" valueType="num">
                                      <p:cBhvr additive="base">
                                        <p:cTn id="82" dur="500" fill="hold"/>
                                        <p:tgtEl>
                                          <p:spTgt spid="5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additive="base">
                                        <p:cTn id="85" dur="500" fill="hold"/>
                                        <p:tgtEl>
                                          <p:spTgt spid="56"/>
                                        </p:tgtEl>
                                        <p:attrNameLst>
                                          <p:attrName>ppt_x</p:attrName>
                                        </p:attrNameLst>
                                      </p:cBhvr>
                                      <p:tavLst>
                                        <p:tav tm="0">
                                          <p:val>
                                            <p:strVal val="#ppt_x"/>
                                          </p:val>
                                        </p:tav>
                                        <p:tav tm="100000">
                                          <p:val>
                                            <p:strVal val="#ppt_x"/>
                                          </p:val>
                                        </p:tav>
                                      </p:tavLst>
                                    </p:anim>
                                    <p:anim calcmode="lin" valueType="num">
                                      <p:cBhvr additive="base">
                                        <p:cTn id="86" dur="500" fill="hold"/>
                                        <p:tgtEl>
                                          <p:spTgt spid="5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additive="base">
                                        <p:cTn id="89" dur="500" fill="hold"/>
                                        <p:tgtEl>
                                          <p:spTgt spid="57"/>
                                        </p:tgtEl>
                                        <p:attrNameLst>
                                          <p:attrName>ppt_x</p:attrName>
                                        </p:attrNameLst>
                                      </p:cBhvr>
                                      <p:tavLst>
                                        <p:tav tm="0">
                                          <p:val>
                                            <p:strVal val="#ppt_x"/>
                                          </p:val>
                                        </p:tav>
                                        <p:tav tm="100000">
                                          <p:val>
                                            <p:strVal val="#ppt_x"/>
                                          </p:val>
                                        </p:tav>
                                      </p:tavLst>
                                    </p:anim>
                                    <p:anim calcmode="lin" valueType="num">
                                      <p:cBhvr additive="base">
                                        <p:cTn id="90" dur="500" fill="hold"/>
                                        <p:tgtEl>
                                          <p:spTgt spid="5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 calcmode="lin" valueType="num">
                                      <p:cBhvr additive="base">
                                        <p:cTn id="93" dur="500" fill="hold"/>
                                        <p:tgtEl>
                                          <p:spTgt spid="58"/>
                                        </p:tgtEl>
                                        <p:attrNameLst>
                                          <p:attrName>ppt_x</p:attrName>
                                        </p:attrNameLst>
                                      </p:cBhvr>
                                      <p:tavLst>
                                        <p:tav tm="0">
                                          <p:val>
                                            <p:strVal val="#ppt_x"/>
                                          </p:val>
                                        </p:tav>
                                        <p:tav tm="100000">
                                          <p:val>
                                            <p:strVal val="#ppt_x"/>
                                          </p:val>
                                        </p:tav>
                                      </p:tavLst>
                                    </p:anim>
                                    <p:anim calcmode="lin" valueType="num">
                                      <p:cBhvr additive="base">
                                        <p:cTn id="94" dur="500" fill="hold"/>
                                        <p:tgtEl>
                                          <p:spTgt spid="58"/>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59"/>
                                        </p:tgtEl>
                                        <p:attrNameLst>
                                          <p:attrName>style.visibility</p:attrName>
                                        </p:attrNameLst>
                                      </p:cBhvr>
                                      <p:to>
                                        <p:strVal val="visible"/>
                                      </p:to>
                                    </p:set>
                                    <p:anim calcmode="lin" valueType="num">
                                      <p:cBhvr additive="base">
                                        <p:cTn id="97" dur="500" fill="hold"/>
                                        <p:tgtEl>
                                          <p:spTgt spid="59"/>
                                        </p:tgtEl>
                                        <p:attrNameLst>
                                          <p:attrName>ppt_x</p:attrName>
                                        </p:attrNameLst>
                                      </p:cBhvr>
                                      <p:tavLst>
                                        <p:tav tm="0">
                                          <p:val>
                                            <p:strVal val="#ppt_x"/>
                                          </p:val>
                                        </p:tav>
                                        <p:tav tm="100000">
                                          <p:val>
                                            <p:strVal val="#ppt_x"/>
                                          </p:val>
                                        </p:tav>
                                      </p:tavLst>
                                    </p:anim>
                                    <p:anim calcmode="lin" valueType="num">
                                      <p:cBhvr additive="base">
                                        <p:cTn id="98" dur="500" fill="hold"/>
                                        <p:tgtEl>
                                          <p:spTgt spid="5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60"/>
                                        </p:tgtEl>
                                        <p:attrNameLst>
                                          <p:attrName>style.visibility</p:attrName>
                                        </p:attrNameLst>
                                      </p:cBhvr>
                                      <p:to>
                                        <p:strVal val="visible"/>
                                      </p:to>
                                    </p:set>
                                    <p:anim calcmode="lin" valueType="num">
                                      <p:cBhvr additive="base">
                                        <p:cTn id="101" dur="500" fill="hold"/>
                                        <p:tgtEl>
                                          <p:spTgt spid="60"/>
                                        </p:tgtEl>
                                        <p:attrNameLst>
                                          <p:attrName>ppt_x</p:attrName>
                                        </p:attrNameLst>
                                      </p:cBhvr>
                                      <p:tavLst>
                                        <p:tav tm="0">
                                          <p:val>
                                            <p:strVal val="#ppt_x"/>
                                          </p:val>
                                        </p:tav>
                                        <p:tav tm="100000">
                                          <p:val>
                                            <p:strVal val="#ppt_x"/>
                                          </p:val>
                                        </p:tav>
                                      </p:tavLst>
                                    </p:anim>
                                    <p:anim calcmode="lin" valueType="num">
                                      <p:cBhvr additive="base">
                                        <p:cTn id="102" dur="500" fill="hold"/>
                                        <p:tgtEl>
                                          <p:spTgt spid="60"/>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61"/>
                                        </p:tgtEl>
                                        <p:attrNameLst>
                                          <p:attrName>style.visibility</p:attrName>
                                        </p:attrNameLst>
                                      </p:cBhvr>
                                      <p:to>
                                        <p:strVal val="visible"/>
                                      </p:to>
                                    </p:set>
                                    <p:anim calcmode="lin" valueType="num">
                                      <p:cBhvr additive="base">
                                        <p:cTn id="105" dur="500" fill="hold"/>
                                        <p:tgtEl>
                                          <p:spTgt spid="61"/>
                                        </p:tgtEl>
                                        <p:attrNameLst>
                                          <p:attrName>ppt_x</p:attrName>
                                        </p:attrNameLst>
                                      </p:cBhvr>
                                      <p:tavLst>
                                        <p:tav tm="0">
                                          <p:val>
                                            <p:strVal val="#ppt_x"/>
                                          </p:val>
                                        </p:tav>
                                        <p:tav tm="100000">
                                          <p:val>
                                            <p:strVal val="#ppt_x"/>
                                          </p:val>
                                        </p:tav>
                                      </p:tavLst>
                                    </p:anim>
                                    <p:anim calcmode="lin" valueType="num">
                                      <p:cBhvr additive="base">
                                        <p:cTn id="106" dur="500" fill="hold"/>
                                        <p:tgtEl>
                                          <p:spTgt spid="61"/>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additive="base">
                                        <p:cTn id="109" dur="500" fill="hold"/>
                                        <p:tgtEl>
                                          <p:spTgt spid="62"/>
                                        </p:tgtEl>
                                        <p:attrNameLst>
                                          <p:attrName>ppt_x</p:attrName>
                                        </p:attrNameLst>
                                      </p:cBhvr>
                                      <p:tavLst>
                                        <p:tav tm="0">
                                          <p:val>
                                            <p:strVal val="#ppt_x"/>
                                          </p:val>
                                        </p:tav>
                                        <p:tav tm="100000">
                                          <p:val>
                                            <p:strVal val="#ppt_x"/>
                                          </p:val>
                                        </p:tav>
                                      </p:tavLst>
                                    </p:anim>
                                    <p:anim calcmode="lin" valueType="num">
                                      <p:cBhvr additive="base">
                                        <p:cTn id="110" dur="500" fill="hold"/>
                                        <p:tgtEl>
                                          <p:spTgt spid="62"/>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63"/>
                                        </p:tgtEl>
                                        <p:attrNameLst>
                                          <p:attrName>style.visibility</p:attrName>
                                        </p:attrNameLst>
                                      </p:cBhvr>
                                      <p:to>
                                        <p:strVal val="visible"/>
                                      </p:to>
                                    </p:set>
                                    <p:anim calcmode="lin" valueType="num">
                                      <p:cBhvr additive="base">
                                        <p:cTn id="113" dur="500" fill="hold"/>
                                        <p:tgtEl>
                                          <p:spTgt spid="63"/>
                                        </p:tgtEl>
                                        <p:attrNameLst>
                                          <p:attrName>ppt_x</p:attrName>
                                        </p:attrNameLst>
                                      </p:cBhvr>
                                      <p:tavLst>
                                        <p:tav tm="0">
                                          <p:val>
                                            <p:strVal val="#ppt_x"/>
                                          </p:val>
                                        </p:tav>
                                        <p:tav tm="100000">
                                          <p:val>
                                            <p:strVal val="#ppt_x"/>
                                          </p:val>
                                        </p:tav>
                                      </p:tavLst>
                                    </p:anim>
                                    <p:anim calcmode="lin" valueType="num">
                                      <p:cBhvr additive="base">
                                        <p:cTn id="114" dur="500" fill="hold"/>
                                        <p:tgtEl>
                                          <p:spTgt spid="63"/>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64"/>
                                        </p:tgtEl>
                                        <p:attrNameLst>
                                          <p:attrName>style.visibility</p:attrName>
                                        </p:attrNameLst>
                                      </p:cBhvr>
                                      <p:to>
                                        <p:strVal val="visible"/>
                                      </p:to>
                                    </p:set>
                                    <p:anim calcmode="lin" valueType="num">
                                      <p:cBhvr additive="base">
                                        <p:cTn id="117" dur="500" fill="hold"/>
                                        <p:tgtEl>
                                          <p:spTgt spid="64"/>
                                        </p:tgtEl>
                                        <p:attrNameLst>
                                          <p:attrName>ppt_x</p:attrName>
                                        </p:attrNameLst>
                                      </p:cBhvr>
                                      <p:tavLst>
                                        <p:tav tm="0">
                                          <p:val>
                                            <p:strVal val="#ppt_x"/>
                                          </p:val>
                                        </p:tav>
                                        <p:tav tm="100000">
                                          <p:val>
                                            <p:strVal val="#ppt_x"/>
                                          </p:val>
                                        </p:tav>
                                      </p:tavLst>
                                    </p:anim>
                                    <p:anim calcmode="lin" valueType="num">
                                      <p:cBhvr additive="base">
                                        <p:cTn id="118" dur="500" fill="hold"/>
                                        <p:tgtEl>
                                          <p:spTgt spid="64"/>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anim calcmode="lin" valueType="num">
                                      <p:cBhvr additive="base">
                                        <p:cTn id="121" dur="500" fill="hold"/>
                                        <p:tgtEl>
                                          <p:spTgt spid="65"/>
                                        </p:tgtEl>
                                        <p:attrNameLst>
                                          <p:attrName>ppt_x</p:attrName>
                                        </p:attrNameLst>
                                      </p:cBhvr>
                                      <p:tavLst>
                                        <p:tav tm="0">
                                          <p:val>
                                            <p:strVal val="#ppt_x"/>
                                          </p:val>
                                        </p:tav>
                                        <p:tav tm="100000">
                                          <p:val>
                                            <p:strVal val="#ppt_x"/>
                                          </p:val>
                                        </p:tav>
                                      </p:tavLst>
                                    </p:anim>
                                    <p:anim calcmode="lin" valueType="num">
                                      <p:cBhvr additive="base">
                                        <p:cTn id="122" dur="500" fill="hold"/>
                                        <p:tgtEl>
                                          <p:spTgt spid="65"/>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66"/>
                                        </p:tgtEl>
                                        <p:attrNameLst>
                                          <p:attrName>style.visibility</p:attrName>
                                        </p:attrNameLst>
                                      </p:cBhvr>
                                      <p:to>
                                        <p:strVal val="visible"/>
                                      </p:to>
                                    </p:set>
                                    <p:anim calcmode="lin" valueType="num">
                                      <p:cBhvr additive="base">
                                        <p:cTn id="125" dur="500" fill="hold"/>
                                        <p:tgtEl>
                                          <p:spTgt spid="66"/>
                                        </p:tgtEl>
                                        <p:attrNameLst>
                                          <p:attrName>ppt_x</p:attrName>
                                        </p:attrNameLst>
                                      </p:cBhvr>
                                      <p:tavLst>
                                        <p:tav tm="0">
                                          <p:val>
                                            <p:strVal val="#ppt_x"/>
                                          </p:val>
                                        </p:tav>
                                        <p:tav tm="100000">
                                          <p:val>
                                            <p:strVal val="#ppt_x"/>
                                          </p:val>
                                        </p:tav>
                                      </p:tavLst>
                                    </p:anim>
                                    <p:anim calcmode="lin" valueType="num">
                                      <p:cBhvr additive="base">
                                        <p:cTn id="126" dur="500" fill="hold"/>
                                        <p:tgtEl>
                                          <p:spTgt spid="66"/>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 calcmode="lin" valueType="num">
                                      <p:cBhvr additive="base">
                                        <p:cTn id="129" dur="500" fill="hold"/>
                                        <p:tgtEl>
                                          <p:spTgt spid="67"/>
                                        </p:tgtEl>
                                        <p:attrNameLst>
                                          <p:attrName>ppt_x</p:attrName>
                                        </p:attrNameLst>
                                      </p:cBhvr>
                                      <p:tavLst>
                                        <p:tav tm="0">
                                          <p:val>
                                            <p:strVal val="#ppt_x"/>
                                          </p:val>
                                        </p:tav>
                                        <p:tav tm="100000">
                                          <p:val>
                                            <p:strVal val="#ppt_x"/>
                                          </p:val>
                                        </p:tav>
                                      </p:tavLst>
                                    </p:anim>
                                    <p:anim calcmode="lin" valueType="num">
                                      <p:cBhvr additive="base">
                                        <p:cTn id="130" dur="500" fill="hold"/>
                                        <p:tgtEl>
                                          <p:spTgt spid="67"/>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500" fill="hold"/>
                                        <p:tgtEl>
                                          <p:spTgt spid="68"/>
                                        </p:tgtEl>
                                        <p:attrNameLst>
                                          <p:attrName>ppt_x</p:attrName>
                                        </p:attrNameLst>
                                      </p:cBhvr>
                                      <p:tavLst>
                                        <p:tav tm="0">
                                          <p:val>
                                            <p:strVal val="#ppt_x"/>
                                          </p:val>
                                        </p:tav>
                                        <p:tav tm="100000">
                                          <p:val>
                                            <p:strVal val="#ppt_x"/>
                                          </p:val>
                                        </p:tav>
                                      </p:tavLst>
                                    </p:anim>
                                    <p:anim calcmode="lin" valueType="num">
                                      <p:cBhvr additive="base">
                                        <p:cTn id="134" dur="500" fill="hold"/>
                                        <p:tgtEl>
                                          <p:spTgt spid="68"/>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69"/>
                                        </p:tgtEl>
                                        <p:attrNameLst>
                                          <p:attrName>style.visibility</p:attrName>
                                        </p:attrNameLst>
                                      </p:cBhvr>
                                      <p:to>
                                        <p:strVal val="visible"/>
                                      </p:to>
                                    </p:set>
                                    <p:anim calcmode="lin" valueType="num">
                                      <p:cBhvr additive="base">
                                        <p:cTn id="137" dur="500" fill="hold"/>
                                        <p:tgtEl>
                                          <p:spTgt spid="69"/>
                                        </p:tgtEl>
                                        <p:attrNameLst>
                                          <p:attrName>ppt_x</p:attrName>
                                        </p:attrNameLst>
                                      </p:cBhvr>
                                      <p:tavLst>
                                        <p:tav tm="0">
                                          <p:val>
                                            <p:strVal val="#ppt_x"/>
                                          </p:val>
                                        </p:tav>
                                        <p:tav tm="100000">
                                          <p:val>
                                            <p:strVal val="#ppt_x"/>
                                          </p:val>
                                        </p:tav>
                                      </p:tavLst>
                                    </p:anim>
                                    <p:anim calcmode="lin" valueType="num">
                                      <p:cBhvr additive="base">
                                        <p:cTn id="13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p:bldP spid="41" grpId="0"/>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21546"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两会概况</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4" name="矩形 3">
            <a:extLst>
              <a:ext uri="{FF2B5EF4-FFF2-40B4-BE49-F238E27FC236}">
                <a16:creationId xmlns:a16="http://schemas.microsoft.com/office/drawing/2014/main" xmlns="" id="{47638A3A-EF19-214C-B99A-2AC4968070B9}"/>
              </a:ext>
            </a:extLst>
          </p:cNvPr>
          <p:cNvSpPr/>
          <p:nvPr/>
        </p:nvSpPr>
        <p:spPr>
          <a:xfrm>
            <a:off x="2349203" y="1703818"/>
            <a:ext cx="7295678" cy="971356"/>
          </a:xfrm>
          <a:prstGeom prst="rect">
            <a:avLst/>
          </a:prstGeom>
        </p:spPr>
        <p:txBody>
          <a:bodyPr wrap="square">
            <a:spAutoFit/>
          </a:bodyPr>
          <a:lstStyle/>
          <a:p>
            <a:pPr indent="457200" algn="just">
              <a:lnSpc>
                <a:spcPct val="170000"/>
              </a:lnSpc>
            </a:pPr>
            <a:r>
              <a:rPr lang="zh-CN" altLang="en-US" b="1" dirty="0">
                <a:latin typeface="微软雅黑" pitchFamily="34" charset="-122"/>
                <a:ea typeface="微软雅黑" pitchFamily="34" charset="-122"/>
              </a:rPr>
              <a:t>第十三届全国人民代表大会第一次会议和政协第十三届全国委员会第一次会议，分别于</a:t>
            </a:r>
            <a:r>
              <a:rPr lang="en-US" altLang="zh-CN" b="1" dirty="0">
                <a:latin typeface="微软雅黑" pitchFamily="34" charset="-122"/>
                <a:ea typeface="微软雅黑" pitchFamily="34" charset="-122"/>
              </a:rPr>
              <a:t>2018</a:t>
            </a:r>
            <a:r>
              <a:rPr lang="zh-CN" altLang="en-US" b="1" dirty="0">
                <a:latin typeface="微软雅黑" pitchFamily="34" charset="-122"/>
                <a:ea typeface="微软雅黑" pitchFamily="34" charset="-122"/>
              </a:rPr>
              <a:t>年</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月</a:t>
            </a:r>
            <a:r>
              <a:rPr lang="en-US" altLang="zh-CN" b="1" dirty="0">
                <a:latin typeface="微软雅黑" pitchFamily="34" charset="-122"/>
                <a:ea typeface="微软雅黑" pitchFamily="34" charset="-122"/>
              </a:rPr>
              <a:t>5</a:t>
            </a:r>
            <a:r>
              <a:rPr lang="zh-CN" altLang="en-US" b="1" dirty="0">
                <a:latin typeface="微软雅黑" pitchFamily="34" charset="-122"/>
                <a:ea typeface="微软雅黑" pitchFamily="34" charset="-122"/>
              </a:rPr>
              <a:t>日和</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月</a:t>
            </a: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日在北京开幕</a:t>
            </a:r>
          </a:p>
        </p:txBody>
      </p:sp>
      <p:sp>
        <p:nvSpPr>
          <p:cNvPr id="6" name="矩形 5">
            <a:extLst>
              <a:ext uri="{FF2B5EF4-FFF2-40B4-BE49-F238E27FC236}">
                <a16:creationId xmlns:a16="http://schemas.microsoft.com/office/drawing/2014/main" xmlns="" id="{6C79F69D-986C-F34C-92E4-4E412C39413E}"/>
              </a:ext>
            </a:extLst>
          </p:cNvPr>
          <p:cNvSpPr/>
          <p:nvPr/>
        </p:nvSpPr>
        <p:spPr>
          <a:xfrm>
            <a:off x="2533063" y="3429000"/>
            <a:ext cx="1796927" cy="1621842"/>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FD0BD973-3C87-B042-99EC-52EED7AB83C4}"/>
              </a:ext>
            </a:extLst>
          </p:cNvPr>
          <p:cNvSpPr/>
          <p:nvPr/>
        </p:nvSpPr>
        <p:spPr>
          <a:xfrm>
            <a:off x="7973277" y="3429000"/>
            <a:ext cx="1796927" cy="1621842"/>
          </a:xfrm>
          <a:prstGeom prst="rect">
            <a:avLst/>
          </a:prstGeom>
          <a:blipFill dpi="0" rotWithShape="1">
            <a:blip r:embed="rId3"/>
            <a:srcRect/>
            <a:tile tx="762000" ty="209550" sx="100000" sy="100000" flip="x"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7E889C40-BAFC-7749-AF39-8E33527CC8D6}"/>
              </a:ext>
            </a:extLst>
          </p:cNvPr>
          <p:cNvSpPr/>
          <p:nvPr/>
        </p:nvSpPr>
        <p:spPr>
          <a:xfrm>
            <a:off x="2580699" y="4149080"/>
            <a:ext cx="1824572" cy="923330"/>
          </a:xfrm>
          <a:prstGeom prst="rect">
            <a:avLst/>
          </a:prstGeom>
        </p:spPr>
        <p:txBody>
          <a:bodyPr wrap="square">
            <a:spAutoFit/>
          </a:bodyPr>
          <a:lstStyle/>
          <a:p>
            <a:pPr indent="457200"/>
            <a:r>
              <a:rPr lang="en-US" altLang="zh-CN" sz="5400" dirty="0">
                <a:solidFill>
                  <a:schemeClr val="bg1"/>
                </a:solidFill>
                <a:latin typeface="微软雅黑" pitchFamily="34" charset="-122"/>
                <a:ea typeface="微软雅黑" pitchFamily="34" charset="-122"/>
              </a:rPr>
              <a:t>3</a:t>
            </a:r>
            <a:r>
              <a:rPr lang="zh-CN" altLang="en-US" sz="2800" dirty="0">
                <a:solidFill>
                  <a:schemeClr val="bg1"/>
                </a:solidFill>
                <a:latin typeface="微软雅黑" pitchFamily="34" charset="-122"/>
                <a:ea typeface="微软雅黑" pitchFamily="34" charset="-122"/>
              </a:rPr>
              <a:t>日</a:t>
            </a:r>
          </a:p>
        </p:txBody>
      </p:sp>
      <p:sp>
        <p:nvSpPr>
          <p:cNvPr id="9" name="矩形 8">
            <a:extLst>
              <a:ext uri="{FF2B5EF4-FFF2-40B4-BE49-F238E27FC236}">
                <a16:creationId xmlns:a16="http://schemas.microsoft.com/office/drawing/2014/main" xmlns="" id="{F3000BB7-B07A-2C4E-92FF-F45E9FCC8747}"/>
              </a:ext>
            </a:extLst>
          </p:cNvPr>
          <p:cNvSpPr/>
          <p:nvPr/>
        </p:nvSpPr>
        <p:spPr>
          <a:xfrm>
            <a:off x="2677079" y="3501008"/>
            <a:ext cx="1283958" cy="584775"/>
          </a:xfrm>
          <a:prstGeom prst="rect">
            <a:avLst/>
          </a:prstGeom>
        </p:spPr>
        <p:txBody>
          <a:bodyPr wrap="square">
            <a:spAutoFit/>
          </a:bodyPr>
          <a:lstStyle/>
          <a:p>
            <a:pPr indent="457200"/>
            <a:r>
              <a:rPr lang="en-US" altLang="zh-CN" sz="32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月</a:t>
            </a:r>
          </a:p>
        </p:txBody>
      </p:sp>
      <p:cxnSp>
        <p:nvCxnSpPr>
          <p:cNvPr id="10" name="直接连接符 21">
            <a:extLst>
              <a:ext uri="{FF2B5EF4-FFF2-40B4-BE49-F238E27FC236}">
                <a16:creationId xmlns:a16="http://schemas.microsoft.com/office/drawing/2014/main" xmlns="" id="{B860D626-14A8-E84C-BC30-F68FC6882B6E}"/>
              </a:ext>
            </a:extLst>
          </p:cNvPr>
          <p:cNvCxnSpPr/>
          <p:nvPr/>
        </p:nvCxnSpPr>
        <p:spPr>
          <a:xfrm>
            <a:off x="2749087" y="4077072"/>
            <a:ext cx="1283958" cy="1"/>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12E74D06-8131-D344-A45C-763030B6862E}"/>
              </a:ext>
            </a:extLst>
          </p:cNvPr>
          <p:cNvSpPr/>
          <p:nvPr/>
        </p:nvSpPr>
        <p:spPr>
          <a:xfrm>
            <a:off x="8089648" y="4149080"/>
            <a:ext cx="1824572" cy="1354217"/>
          </a:xfrm>
          <a:prstGeom prst="rect">
            <a:avLst/>
          </a:prstGeom>
        </p:spPr>
        <p:txBody>
          <a:bodyPr wrap="square">
            <a:spAutoFit/>
          </a:bodyPr>
          <a:lstStyle/>
          <a:p>
            <a:pPr indent="457200"/>
            <a:r>
              <a:rPr lang="en-US" altLang="zh-CN" sz="5400" dirty="0">
                <a:solidFill>
                  <a:schemeClr val="bg1"/>
                </a:solidFill>
                <a:latin typeface="微软雅黑" pitchFamily="34" charset="-122"/>
                <a:ea typeface="微软雅黑" pitchFamily="34" charset="-122"/>
              </a:rPr>
              <a:t>5</a:t>
            </a:r>
            <a:r>
              <a:rPr lang="zh-CN" altLang="en-US" sz="2800" dirty="0">
                <a:solidFill>
                  <a:schemeClr val="bg1"/>
                </a:solidFill>
                <a:latin typeface="微软雅黑" pitchFamily="34" charset="-122"/>
                <a:ea typeface="微软雅黑" pitchFamily="34" charset="-122"/>
              </a:rPr>
              <a:t>日</a:t>
            </a:r>
          </a:p>
        </p:txBody>
      </p:sp>
      <p:sp>
        <p:nvSpPr>
          <p:cNvPr id="12" name="矩形 11">
            <a:extLst>
              <a:ext uri="{FF2B5EF4-FFF2-40B4-BE49-F238E27FC236}">
                <a16:creationId xmlns:a16="http://schemas.microsoft.com/office/drawing/2014/main" xmlns="" id="{5EF922EB-5272-A34C-BA48-91CA1A034032}"/>
              </a:ext>
            </a:extLst>
          </p:cNvPr>
          <p:cNvSpPr/>
          <p:nvPr/>
        </p:nvSpPr>
        <p:spPr>
          <a:xfrm>
            <a:off x="8258036" y="3501008"/>
            <a:ext cx="1283958" cy="584775"/>
          </a:xfrm>
          <a:prstGeom prst="rect">
            <a:avLst/>
          </a:prstGeom>
        </p:spPr>
        <p:txBody>
          <a:bodyPr wrap="square">
            <a:spAutoFit/>
          </a:bodyPr>
          <a:lstStyle/>
          <a:p>
            <a:pPr indent="457200"/>
            <a:r>
              <a:rPr lang="en-US" altLang="zh-CN" sz="32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月</a:t>
            </a:r>
          </a:p>
        </p:txBody>
      </p:sp>
      <p:cxnSp>
        <p:nvCxnSpPr>
          <p:cNvPr id="13" name="直接连接符 24">
            <a:extLst>
              <a:ext uri="{FF2B5EF4-FFF2-40B4-BE49-F238E27FC236}">
                <a16:creationId xmlns:a16="http://schemas.microsoft.com/office/drawing/2014/main" xmlns="" id="{EFDDEDBF-B225-5944-B8C5-0A175DF32693}"/>
              </a:ext>
            </a:extLst>
          </p:cNvPr>
          <p:cNvCxnSpPr/>
          <p:nvPr/>
        </p:nvCxnSpPr>
        <p:spPr>
          <a:xfrm>
            <a:off x="8330044" y="4077072"/>
            <a:ext cx="1283958" cy="1"/>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6" name="虚尾箭头 15">
            <a:extLst>
              <a:ext uri="{FF2B5EF4-FFF2-40B4-BE49-F238E27FC236}">
                <a16:creationId xmlns:a16="http://schemas.microsoft.com/office/drawing/2014/main" xmlns="" id="{8F912E52-8DFC-FE4E-8CA8-E6FA200515D2}"/>
              </a:ext>
            </a:extLst>
          </p:cNvPr>
          <p:cNvSpPr/>
          <p:nvPr/>
        </p:nvSpPr>
        <p:spPr>
          <a:xfrm>
            <a:off x="5783285" y="3977356"/>
            <a:ext cx="811978" cy="504348"/>
          </a:xfrm>
          <a:prstGeom prst="stripedRightArrow">
            <a:avLst/>
          </a:prstGeom>
          <a:blipFill>
            <a:blip r:embed="rId3"/>
            <a:tile tx="762000" ty="209550" sx="30000" sy="30000" flip="x"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359096241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1"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par>
                                <p:cTn id="44" presetID="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ppt_x"/>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ppt_x"/>
                                          </p:val>
                                        </p:tav>
                                        <p:tav tm="100000">
                                          <p:val>
                                            <p:strVal val="#ppt_x"/>
                                          </p:val>
                                        </p:tav>
                                      </p:tavLst>
                                    </p:anim>
                                    <p:anim calcmode="lin" valueType="num">
                                      <p:cBhvr additive="base">
                                        <p:cTn id="57" dur="500" fill="hold"/>
                                        <p:tgtEl>
                                          <p:spTgt spid="12"/>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0"/>
      <p:bldP spid="6" grpId="0" animBg="1"/>
      <p:bldP spid="7" grpId="0" animBg="1"/>
      <p:bldP spid="8" grpId="0"/>
      <p:bldP spid="9" grpId="0"/>
      <p:bldP spid="11" grpId="0"/>
      <p:bldP spid="12" grpId="0"/>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0" name="矩形 19">
            <a:extLst>
              <a:ext uri="{FF2B5EF4-FFF2-40B4-BE49-F238E27FC236}">
                <a16:creationId xmlns:a16="http://schemas.microsoft.com/office/drawing/2014/main" xmlns="" id="{D61436BD-FC89-E845-BDC4-A9641B874663}"/>
              </a:ext>
            </a:extLst>
          </p:cNvPr>
          <p:cNvSpPr/>
          <p:nvPr/>
        </p:nvSpPr>
        <p:spPr>
          <a:xfrm>
            <a:off x="1318251" y="1634065"/>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矩形 20">
            <a:extLst>
              <a:ext uri="{FF2B5EF4-FFF2-40B4-BE49-F238E27FC236}">
                <a16:creationId xmlns:a16="http://schemas.microsoft.com/office/drawing/2014/main" xmlns="" id="{4D585F80-C541-984A-A647-A71DE2648F6E}"/>
              </a:ext>
            </a:extLst>
          </p:cNvPr>
          <p:cNvSpPr/>
          <p:nvPr/>
        </p:nvSpPr>
        <p:spPr>
          <a:xfrm>
            <a:off x="3910539" y="1706073"/>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坚持人与自然和谐发展，着力治理环境污染，生态文明建设取得明显成效</a:t>
            </a:r>
          </a:p>
        </p:txBody>
      </p:sp>
      <p:sp>
        <p:nvSpPr>
          <p:cNvPr id="23" name="矩形 22">
            <a:extLst>
              <a:ext uri="{FF2B5EF4-FFF2-40B4-BE49-F238E27FC236}">
                <a16:creationId xmlns:a16="http://schemas.microsoft.com/office/drawing/2014/main" xmlns="" id="{97B9E47A-C74B-6B4F-AC29-0121EB4C5C5A}"/>
              </a:ext>
            </a:extLst>
          </p:cNvPr>
          <p:cNvSpPr/>
          <p:nvPr/>
        </p:nvSpPr>
        <p:spPr>
          <a:xfrm>
            <a:off x="2254355" y="1534181"/>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08</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等腰三角形 34">
            <a:extLst>
              <a:ext uri="{FF2B5EF4-FFF2-40B4-BE49-F238E27FC236}">
                <a16:creationId xmlns:a16="http://schemas.microsoft.com/office/drawing/2014/main" xmlns="" id="{D1A12060-D75C-7042-AD69-64434F8B72D4}"/>
              </a:ext>
            </a:extLst>
          </p:cNvPr>
          <p:cNvSpPr/>
          <p:nvPr/>
        </p:nvSpPr>
        <p:spPr>
          <a:xfrm rot="5400000">
            <a:off x="1379135" y="3085349"/>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矩形 24">
            <a:extLst>
              <a:ext uri="{FF2B5EF4-FFF2-40B4-BE49-F238E27FC236}">
                <a16:creationId xmlns:a16="http://schemas.microsoft.com/office/drawing/2014/main" xmlns="" id="{B0CDF556-BE39-8640-9360-8FEAD68C6B43}"/>
              </a:ext>
            </a:extLst>
          </p:cNvPr>
          <p:cNvSpPr/>
          <p:nvPr/>
        </p:nvSpPr>
        <p:spPr>
          <a:xfrm>
            <a:off x="1678291" y="2930209"/>
            <a:ext cx="6552728" cy="3416320"/>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重点地区细颗粒物（</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PM2.5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）平均浓度</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b="1" dirty="0">
                <a:solidFill>
                  <a:srgbClr val="C00000"/>
                </a:solidFill>
                <a:latin typeface="微软雅黑" panose="020B0503020204020204" pitchFamily="34" charset="-122"/>
                <a:ea typeface="微软雅黑" panose="020B0503020204020204" pitchFamily="34" charset="-122"/>
              </a:rPr>
              <a:t>30</a:t>
            </a:r>
            <a:r>
              <a:rPr lang="en-US" altLang="zh-CN" sz="1600" dirty="0">
                <a:solidFill>
                  <a:srgbClr val="C00000"/>
                </a:solidFill>
                <a:latin typeface="微软雅黑" panose="020B0503020204020204" pitchFamily="34" charset="-122"/>
                <a:ea typeface="微软雅黑" panose="020B0503020204020204" pitchFamily="34" charset="-122"/>
              </a:rPr>
              <a:t>%</a:t>
            </a:r>
            <a:r>
              <a:rPr lang="zh-CN" altLang="en-US" sz="1600" dirty="0">
                <a:solidFill>
                  <a:srgbClr val="C00000"/>
                </a:solidFill>
                <a:latin typeface="微软雅黑" panose="020B0503020204020204" pitchFamily="34" charset="-122"/>
                <a:ea typeface="微软雅黑" panose="020B0503020204020204" pitchFamily="34" charset="-122"/>
              </a:rPr>
              <a:t>以上</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1600" b="1" dirty="0">
                <a:solidFill>
                  <a:srgbClr val="C00000"/>
                </a:solidFill>
                <a:latin typeface="微软雅黑" panose="020B0503020204020204" pitchFamily="34" charset="-122"/>
                <a:ea typeface="微软雅黑" panose="020B0503020204020204" pitchFamily="34" charset="-122"/>
              </a:rPr>
              <a:t>71%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的煤电机组实现超低排放</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煤炭消费比重</a:t>
            </a:r>
            <a:r>
              <a:rPr lang="zh-CN" altLang="en-US" sz="1600" dirty="0">
                <a:solidFill>
                  <a:srgbClr val="C00000"/>
                </a:solidFill>
                <a:latin typeface="微软雅黑" panose="020B0503020204020204" pitchFamily="34" charset="-122"/>
                <a:ea typeface="微软雅黑" panose="020B0503020204020204" pitchFamily="34" charset="-122"/>
              </a:rPr>
              <a:t>下降</a:t>
            </a:r>
            <a:r>
              <a:rPr lang="en-US" altLang="zh-CN" sz="1600" dirty="0">
                <a:solidFill>
                  <a:srgbClr val="C00000"/>
                </a:solidFill>
                <a:latin typeface="微软雅黑" panose="020B0503020204020204" pitchFamily="34" charset="-122"/>
                <a:ea typeface="微软雅黑" panose="020B0503020204020204" pitchFamily="34" charset="-122"/>
              </a:rPr>
              <a:t>8.1</a:t>
            </a:r>
            <a:r>
              <a:rPr lang="zh-CN" altLang="en-US" sz="1600" dirty="0">
                <a:solidFill>
                  <a:srgbClr val="C00000"/>
                </a:solidFill>
                <a:latin typeface="微软雅黑" panose="020B0503020204020204" pitchFamily="34" charset="-122"/>
                <a:ea typeface="微软雅黑" panose="020B0503020204020204" pitchFamily="34" charset="-122"/>
              </a:rPr>
              <a:t>个百分点</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，清洁能源消费比重提高</a:t>
            </a:r>
            <a:r>
              <a:rPr lang="en-US" altLang="zh-CN" sz="1600" dirty="0">
                <a:solidFill>
                  <a:srgbClr val="C00000"/>
                </a:solidFill>
                <a:latin typeface="微软雅黑" panose="020B0503020204020204" pitchFamily="34" charset="-122"/>
                <a:ea typeface="微软雅黑" panose="020B0503020204020204" pitchFamily="34" charset="-122"/>
              </a:rPr>
              <a:t>6.3</a:t>
            </a:r>
            <a:r>
              <a:rPr lang="zh-CN" altLang="en-US" sz="1600" dirty="0">
                <a:solidFill>
                  <a:srgbClr val="C00000"/>
                </a:solidFill>
                <a:latin typeface="微软雅黑" panose="020B0503020204020204" pitchFamily="34" charset="-122"/>
                <a:ea typeface="微软雅黑" panose="020B0503020204020204" pitchFamily="34" charset="-122"/>
              </a:rPr>
              <a:t>个百分点</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淘汰黄标车和老旧车</a:t>
            </a:r>
            <a:r>
              <a:rPr lang="en-US" altLang="zh-CN" sz="1600" dirty="0">
                <a:solidFill>
                  <a:srgbClr val="C00000"/>
                </a:solidFill>
                <a:latin typeface="微软雅黑" panose="020B0503020204020204" pitchFamily="34" charset="-122"/>
                <a:ea typeface="微软雅黑" panose="020B0503020204020204" pitchFamily="34" charset="-122"/>
              </a:rPr>
              <a:t>2000</a:t>
            </a:r>
            <a:r>
              <a:rPr lang="zh-CN" altLang="en-US" sz="1600" dirty="0">
                <a:solidFill>
                  <a:srgbClr val="C00000"/>
                </a:solidFill>
                <a:latin typeface="微软雅黑" panose="020B0503020204020204" pitchFamily="34" charset="-122"/>
                <a:ea typeface="微软雅黑" panose="020B0503020204020204" pitchFamily="34" charset="-122"/>
              </a:rPr>
              <a:t>多万辆</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加强重点流域海域水污染防治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化肥农药使用量实现零增长</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推进重大生态保护和修复工程</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开展中央环保督察，严肃查处违法案件</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积极推动</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巴黎协定</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签署生效</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6" name="等腰三角形 49">
            <a:extLst>
              <a:ext uri="{FF2B5EF4-FFF2-40B4-BE49-F238E27FC236}">
                <a16:creationId xmlns:a16="http://schemas.microsoft.com/office/drawing/2014/main" xmlns="" id="{39CAD9C9-2755-F64E-8824-D2D899AECCF1}"/>
              </a:ext>
            </a:extLst>
          </p:cNvPr>
          <p:cNvSpPr/>
          <p:nvPr/>
        </p:nvSpPr>
        <p:spPr>
          <a:xfrm rot="5400000">
            <a:off x="1379135" y="3454625"/>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等腰三角形 50">
            <a:extLst>
              <a:ext uri="{FF2B5EF4-FFF2-40B4-BE49-F238E27FC236}">
                <a16:creationId xmlns:a16="http://schemas.microsoft.com/office/drawing/2014/main" xmlns="" id="{35122D87-FBA9-C04D-AEA7-D4553AF5BC3E}"/>
              </a:ext>
            </a:extLst>
          </p:cNvPr>
          <p:cNvSpPr/>
          <p:nvPr/>
        </p:nvSpPr>
        <p:spPr>
          <a:xfrm rot="5400000">
            <a:off x="1379135" y="383313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等腰三角形 51">
            <a:extLst>
              <a:ext uri="{FF2B5EF4-FFF2-40B4-BE49-F238E27FC236}">
                <a16:creationId xmlns:a16="http://schemas.microsoft.com/office/drawing/2014/main" xmlns="" id="{BC2D68F7-8684-3C4A-B998-2BC058C0A299}"/>
              </a:ext>
            </a:extLst>
          </p:cNvPr>
          <p:cNvSpPr/>
          <p:nvPr/>
        </p:nvSpPr>
        <p:spPr>
          <a:xfrm rot="5400000">
            <a:off x="1379135" y="423747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52">
            <a:extLst>
              <a:ext uri="{FF2B5EF4-FFF2-40B4-BE49-F238E27FC236}">
                <a16:creationId xmlns:a16="http://schemas.microsoft.com/office/drawing/2014/main" xmlns="" id="{E042DF83-8389-3847-B19F-4D0696BF50B6}"/>
              </a:ext>
            </a:extLst>
          </p:cNvPr>
          <p:cNvSpPr/>
          <p:nvPr/>
        </p:nvSpPr>
        <p:spPr>
          <a:xfrm rot="5400000">
            <a:off x="1379135" y="459751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等腰三角形 53">
            <a:extLst>
              <a:ext uri="{FF2B5EF4-FFF2-40B4-BE49-F238E27FC236}">
                <a16:creationId xmlns:a16="http://schemas.microsoft.com/office/drawing/2014/main" xmlns="" id="{0DFD9457-9AAC-9940-AB67-81609CA1A94A}"/>
              </a:ext>
            </a:extLst>
          </p:cNvPr>
          <p:cNvSpPr/>
          <p:nvPr/>
        </p:nvSpPr>
        <p:spPr>
          <a:xfrm rot="5400000">
            <a:off x="1379135" y="495755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等腰三角形 54">
            <a:extLst>
              <a:ext uri="{FF2B5EF4-FFF2-40B4-BE49-F238E27FC236}">
                <a16:creationId xmlns:a16="http://schemas.microsoft.com/office/drawing/2014/main" xmlns="" id="{0777D7E7-4C82-D142-9CCF-605E71DC37E8}"/>
              </a:ext>
            </a:extLst>
          </p:cNvPr>
          <p:cNvSpPr/>
          <p:nvPr/>
        </p:nvSpPr>
        <p:spPr>
          <a:xfrm rot="5400000">
            <a:off x="1379135" y="531759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等腰三角形 55">
            <a:extLst>
              <a:ext uri="{FF2B5EF4-FFF2-40B4-BE49-F238E27FC236}">
                <a16:creationId xmlns:a16="http://schemas.microsoft.com/office/drawing/2014/main" xmlns="" id="{0488A4AB-FDD5-0347-A5B8-D2AF88314C99}"/>
              </a:ext>
            </a:extLst>
          </p:cNvPr>
          <p:cNvSpPr/>
          <p:nvPr/>
        </p:nvSpPr>
        <p:spPr>
          <a:xfrm rot="5400000">
            <a:off x="1379135" y="567763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等腰三角形 56">
            <a:extLst>
              <a:ext uri="{FF2B5EF4-FFF2-40B4-BE49-F238E27FC236}">
                <a16:creationId xmlns:a16="http://schemas.microsoft.com/office/drawing/2014/main" xmlns="" id="{EAF83AB7-72BC-A443-A5E6-727F33CC9032}"/>
              </a:ext>
            </a:extLst>
          </p:cNvPr>
          <p:cNvSpPr/>
          <p:nvPr/>
        </p:nvSpPr>
        <p:spPr>
          <a:xfrm rot="5400000">
            <a:off x="1379135" y="6037677"/>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7583984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ppt_x"/>
                                          </p:val>
                                        </p:tav>
                                        <p:tav tm="100000">
                                          <p:val>
                                            <p:strVal val="#ppt_x"/>
                                          </p:val>
                                        </p:tav>
                                      </p:tavLst>
                                    </p:anim>
                                    <p:anim calcmode="lin" valueType="num">
                                      <p:cBhvr additive="base">
                                        <p:cTn id="62" dur="500" fill="hold"/>
                                        <p:tgtEl>
                                          <p:spTgt spid="3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ppt_x"/>
                                          </p:val>
                                        </p:tav>
                                        <p:tav tm="100000">
                                          <p:val>
                                            <p:strVal val="#ppt_x"/>
                                          </p:val>
                                        </p:tav>
                                      </p:tavLst>
                                    </p:anim>
                                    <p:anim calcmode="lin" valueType="num">
                                      <p:cBhvr additive="base">
                                        <p:cTn id="6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21" grpId="0"/>
      <p:bldP spid="23" grpId="0"/>
      <p:bldP spid="24" grpId="0" animBg="1"/>
      <p:bldP spid="25" grpId="0"/>
      <p:bldP spid="26" grpId="0" animBg="1"/>
      <p:bldP spid="27" grpId="0" animBg="1"/>
      <p:bldP spid="28" grpId="0" animBg="1"/>
      <p:bldP spid="29" grpId="0" animBg="1"/>
      <p:bldP spid="30" grpId="0" animBg="1"/>
      <p:bldP spid="31" grpId="0" animBg="1"/>
      <p:bldP spid="32" grpId="0" animBg="1"/>
      <p:bldP spid="3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9" name="矩形 18">
            <a:extLst>
              <a:ext uri="{FF2B5EF4-FFF2-40B4-BE49-F238E27FC236}">
                <a16:creationId xmlns:a16="http://schemas.microsoft.com/office/drawing/2014/main" xmlns="" id="{977BF920-76E3-1342-AAF5-9E40D94FB719}"/>
              </a:ext>
            </a:extLst>
          </p:cNvPr>
          <p:cNvSpPr/>
          <p:nvPr/>
        </p:nvSpPr>
        <p:spPr>
          <a:xfrm>
            <a:off x="1125067" y="1556792"/>
            <a:ext cx="10081120" cy="1008112"/>
          </a:xfrm>
          <a:prstGeom prst="rect">
            <a:avLst/>
          </a:prstGeom>
          <a:solidFill>
            <a:srgbClr val="A4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a:extLst>
              <a:ext uri="{FF2B5EF4-FFF2-40B4-BE49-F238E27FC236}">
                <a16:creationId xmlns:a16="http://schemas.microsoft.com/office/drawing/2014/main" xmlns="" id="{DFA795E8-9A97-7643-825D-03B6A2630820}"/>
              </a:ext>
            </a:extLst>
          </p:cNvPr>
          <p:cNvSpPr/>
          <p:nvPr/>
        </p:nvSpPr>
        <p:spPr>
          <a:xfrm>
            <a:off x="3717355" y="1628800"/>
            <a:ext cx="6210845" cy="837152"/>
          </a:xfrm>
          <a:prstGeom prst="rect">
            <a:avLst/>
          </a:prstGeom>
        </p:spPr>
        <p:txBody>
          <a:bodyPr wrap="square">
            <a:spAutoFit/>
          </a:bodyPr>
          <a:lstStyle/>
          <a:p>
            <a:pPr>
              <a:lnSpc>
                <a:spcPct val="121000"/>
              </a:lnSpc>
            </a:pPr>
            <a:r>
              <a:rPr lang="zh-CN" altLang="en-US" sz="2000" b="1" dirty="0">
                <a:solidFill>
                  <a:prstClr val="white"/>
                </a:solidFill>
                <a:latin typeface="微软雅黑" panose="020B0503020204020204" pitchFamily="34" charset="-122"/>
                <a:ea typeface="微软雅黑" panose="020B0503020204020204" pitchFamily="34" charset="-122"/>
              </a:rPr>
              <a:t>坚持依法全面履行政府职能，着力加强和创新社会治理，社会保持和谐稳定</a:t>
            </a:r>
          </a:p>
        </p:txBody>
      </p:sp>
      <p:sp>
        <p:nvSpPr>
          <p:cNvPr id="22" name="矩形 21">
            <a:extLst>
              <a:ext uri="{FF2B5EF4-FFF2-40B4-BE49-F238E27FC236}">
                <a16:creationId xmlns:a16="http://schemas.microsoft.com/office/drawing/2014/main" xmlns="" id="{A7FA80A5-4AF9-F544-AAF7-5F8E29C1FC58}"/>
              </a:ext>
            </a:extLst>
          </p:cNvPr>
          <p:cNvSpPr/>
          <p:nvPr/>
        </p:nvSpPr>
        <p:spPr>
          <a:xfrm>
            <a:off x="2061171" y="1456908"/>
            <a:ext cx="1008112" cy="988347"/>
          </a:xfrm>
          <a:prstGeom prst="rect">
            <a:avLst/>
          </a:prstGeom>
        </p:spPr>
        <p:txBody>
          <a:bodyPr wrap="square">
            <a:spAutoFit/>
          </a:bodyPr>
          <a:lstStyle/>
          <a:p>
            <a:pPr>
              <a:lnSpc>
                <a:spcPct val="150000"/>
              </a:lnSpc>
            </a:pPr>
            <a:r>
              <a:rPr lang="en-US" altLang="zh-CN" sz="4400" b="1" dirty="0">
                <a:solidFill>
                  <a:schemeClr val="bg1"/>
                </a:solidFill>
                <a:latin typeface="微软雅黑" panose="020B0503020204020204" pitchFamily="34" charset="-122"/>
                <a:ea typeface="微软雅黑" panose="020B0503020204020204" pitchFamily="34" charset="-122"/>
              </a:rPr>
              <a:t>09</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A3023DBA-5459-6A45-8786-6C44F6E66C6D}"/>
              </a:ext>
            </a:extLst>
          </p:cNvPr>
          <p:cNvSpPr/>
          <p:nvPr/>
        </p:nvSpPr>
        <p:spPr>
          <a:xfrm>
            <a:off x="1413099" y="2780928"/>
            <a:ext cx="8784976" cy="3440942"/>
          </a:xfrm>
          <a:prstGeom prst="rect">
            <a:avLst/>
          </a:prstGeom>
        </p:spPr>
        <p:txBody>
          <a:bodyPr wrap="square">
            <a:spAutoFit/>
          </a:bodyPr>
          <a:lstStyle/>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提请全国人大常委会制定修订法律</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95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部，制定修订行政法规</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195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部，修改废止一大批部门规章</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省、市、县政府部门制定公布权责清单</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开展国务院大督查和专项督查</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扩大法律援助范围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事故总量和重特大事故数量持续下降</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改革完善食品药品监管，强化风险全程管控</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加强地震、特大洪灾等防灾减灾救灾工作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7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健全社会治安防控体系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4" name="等腰三角形 58">
            <a:extLst>
              <a:ext uri="{FF2B5EF4-FFF2-40B4-BE49-F238E27FC236}">
                <a16:creationId xmlns:a16="http://schemas.microsoft.com/office/drawing/2014/main" xmlns="" id="{40B4F39F-0AF2-1C4B-819C-790550B2862B}"/>
              </a:ext>
            </a:extLst>
          </p:cNvPr>
          <p:cNvSpPr/>
          <p:nvPr/>
        </p:nvSpPr>
        <p:spPr>
          <a:xfrm rot="5400000">
            <a:off x="1185951" y="300807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等腰三角形 59">
            <a:extLst>
              <a:ext uri="{FF2B5EF4-FFF2-40B4-BE49-F238E27FC236}">
                <a16:creationId xmlns:a16="http://schemas.microsoft.com/office/drawing/2014/main" xmlns="" id="{14CF0A5B-83C4-2F49-B0B0-B1734822C9B9}"/>
              </a:ext>
            </a:extLst>
          </p:cNvPr>
          <p:cNvSpPr/>
          <p:nvPr/>
        </p:nvSpPr>
        <p:spPr>
          <a:xfrm rot="5400000">
            <a:off x="1185951" y="344012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等腰三角形 60">
            <a:extLst>
              <a:ext uri="{FF2B5EF4-FFF2-40B4-BE49-F238E27FC236}">
                <a16:creationId xmlns:a16="http://schemas.microsoft.com/office/drawing/2014/main" xmlns="" id="{A0A697F7-D072-8145-A2AD-B9FE55B36455}"/>
              </a:ext>
            </a:extLst>
          </p:cNvPr>
          <p:cNvSpPr/>
          <p:nvPr/>
        </p:nvSpPr>
        <p:spPr>
          <a:xfrm rot="5400000">
            <a:off x="1185951" y="3800164"/>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等腰三角形 61">
            <a:extLst>
              <a:ext uri="{FF2B5EF4-FFF2-40B4-BE49-F238E27FC236}">
                <a16:creationId xmlns:a16="http://schemas.microsoft.com/office/drawing/2014/main" xmlns="" id="{2C639443-9BDE-F645-A711-76169590443A}"/>
              </a:ext>
            </a:extLst>
          </p:cNvPr>
          <p:cNvSpPr/>
          <p:nvPr/>
        </p:nvSpPr>
        <p:spPr>
          <a:xfrm rot="5400000">
            <a:off x="1185951" y="4232212"/>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等腰三角形 62">
            <a:extLst>
              <a:ext uri="{FF2B5EF4-FFF2-40B4-BE49-F238E27FC236}">
                <a16:creationId xmlns:a16="http://schemas.microsoft.com/office/drawing/2014/main" xmlns="" id="{23460BA3-52D6-CB43-BB2E-72031CB527E9}"/>
              </a:ext>
            </a:extLst>
          </p:cNvPr>
          <p:cNvSpPr/>
          <p:nvPr/>
        </p:nvSpPr>
        <p:spPr>
          <a:xfrm rot="5400000">
            <a:off x="1185951" y="466426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等腰三角形 63">
            <a:extLst>
              <a:ext uri="{FF2B5EF4-FFF2-40B4-BE49-F238E27FC236}">
                <a16:creationId xmlns:a16="http://schemas.microsoft.com/office/drawing/2014/main" xmlns="" id="{BD9E45A1-76A1-2049-B116-EA9AD5BEA38A}"/>
              </a:ext>
            </a:extLst>
          </p:cNvPr>
          <p:cNvSpPr/>
          <p:nvPr/>
        </p:nvSpPr>
        <p:spPr>
          <a:xfrm rot="5400000">
            <a:off x="1185951" y="5024300"/>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等腰三角形 64">
            <a:extLst>
              <a:ext uri="{FF2B5EF4-FFF2-40B4-BE49-F238E27FC236}">
                <a16:creationId xmlns:a16="http://schemas.microsoft.com/office/drawing/2014/main" xmlns="" id="{17A7BB81-47B9-0241-9222-CEA8CA0BBE3F}"/>
              </a:ext>
            </a:extLst>
          </p:cNvPr>
          <p:cNvSpPr/>
          <p:nvPr/>
        </p:nvSpPr>
        <p:spPr>
          <a:xfrm rot="5400000">
            <a:off x="1185951" y="5456348"/>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等腰三角形 65">
            <a:extLst>
              <a:ext uri="{FF2B5EF4-FFF2-40B4-BE49-F238E27FC236}">
                <a16:creationId xmlns:a16="http://schemas.microsoft.com/office/drawing/2014/main" xmlns="" id="{748EA7E3-9DE2-834E-8214-9D8D12F77397}"/>
              </a:ext>
            </a:extLst>
          </p:cNvPr>
          <p:cNvSpPr/>
          <p:nvPr/>
        </p:nvSpPr>
        <p:spPr>
          <a:xfrm rot="5400000">
            <a:off x="1185951" y="5888396"/>
            <a:ext cx="161298" cy="139050"/>
          </a:xfrm>
          <a:prstGeom prst="triangl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3970847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p:bldP spid="22" grpId="0"/>
      <p:bldP spid="23" grpId="0"/>
      <p:bldP spid="24" grpId="0" animBg="1"/>
      <p:bldP spid="25" grpId="0" animBg="1"/>
      <p:bldP spid="26" grpId="0" animBg="1"/>
      <p:bldP spid="27" grpId="0" animBg="1"/>
      <p:bldP spid="28" grpId="0" animBg="1"/>
      <p:bldP spid="29" grpId="0" animBg="1"/>
      <p:bldP spid="30" grpId="0" animBg="1"/>
      <p:bldP spid="3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4339650"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过去五年的主要工作</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vert="horz" wrap="none" rtlCol="0">
            <a:spAutoFit/>
          </a:bodyPr>
          <a:lstStyle>
            <a:defPPr>
              <a:defRPr lang="zh-CN"/>
            </a:defPPr>
            <a:lvl1pPr algn="dist">
              <a:defRPr kumimoji="1" sz="2400" b="1">
                <a:solidFill>
                  <a:srgbClr val="C00000"/>
                </a:solidFill>
                <a:latin typeface="Microsoft YaHei" panose="020B0503020204020204" pitchFamily="34" charset="-122"/>
                <a:ea typeface="Microsoft YaHei" panose="020B0503020204020204" pitchFamily="34" charset="-122"/>
              </a:defRPr>
            </a:lvl1pPr>
          </a:lstStyle>
          <a:p>
            <a:endParaRPr lang="zh-CN" altLang="en-US"/>
          </a:p>
        </p:txBody>
      </p:sp>
      <p:sp>
        <p:nvSpPr>
          <p:cNvPr id="4" name="矩形 3">
            <a:extLst>
              <a:ext uri="{FF2B5EF4-FFF2-40B4-BE49-F238E27FC236}">
                <a16:creationId xmlns:a16="http://schemas.microsoft.com/office/drawing/2014/main" xmlns="" id="{4C9B7211-A598-4949-BD57-F964CE33F485}"/>
              </a:ext>
            </a:extLst>
          </p:cNvPr>
          <p:cNvSpPr/>
          <p:nvPr/>
        </p:nvSpPr>
        <p:spPr>
          <a:xfrm>
            <a:off x="1778059" y="1943545"/>
            <a:ext cx="8084264" cy="3409459"/>
          </a:xfrm>
          <a:prstGeom prst="rect">
            <a:avLst/>
          </a:prstGeom>
          <a:noFill/>
        </p:spPr>
        <p:txBody>
          <a:bodyPr vert="horz" wrap="none" rtlCol="0">
            <a:spAutoFit/>
          </a:bodyPr>
          <a:lstStyle/>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民族、宗教、侨务等工作创新推进</a:t>
            </a:r>
            <a:endParaRPr kumimoji="1" lang="en-US" altLang="zh-CN" sz="2800" b="1" dirty="0">
              <a:solidFill>
                <a:srgbClr val="C00000"/>
              </a:solidFill>
              <a:latin typeface="Microsoft YaHei" panose="020B0503020204020204" pitchFamily="34" charset="-122"/>
              <a:ea typeface="Microsoft YaHei" panose="020B0503020204020204" pitchFamily="34" charset="-122"/>
            </a:endParaRPr>
          </a:p>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在党中央、中央军委领导下，强军兴军开创新局面</a:t>
            </a:r>
            <a:endParaRPr kumimoji="1" lang="en-US" altLang="zh-CN" sz="2800" b="1" dirty="0">
              <a:solidFill>
                <a:srgbClr val="C00000"/>
              </a:solidFill>
              <a:latin typeface="Microsoft YaHei" panose="020B0503020204020204" pitchFamily="34" charset="-122"/>
              <a:ea typeface="Microsoft YaHei" panose="020B0503020204020204" pitchFamily="34" charset="-122"/>
            </a:endParaRPr>
          </a:p>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港澳台工作取得新进展</a:t>
            </a:r>
            <a:endParaRPr kumimoji="1" lang="en-US" altLang="zh-CN" sz="2800" b="1" dirty="0">
              <a:solidFill>
                <a:srgbClr val="C00000"/>
              </a:solidFill>
              <a:latin typeface="Microsoft YaHei" panose="020B0503020204020204" pitchFamily="34" charset="-122"/>
              <a:ea typeface="Microsoft YaHei" panose="020B0503020204020204" pitchFamily="34" charset="-122"/>
            </a:endParaRPr>
          </a:p>
          <a:p>
            <a:pPr algn="ctr">
              <a:lnSpc>
                <a:spcPct val="200000"/>
              </a:lnSpc>
            </a:pPr>
            <a:r>
              <a:rPr kumimoji="1" lang="zh-CN" altLang="en-US" sz="2800" b="1" dirty="0">
                <a:solidFill>
                  <a:srgbClr val="C00000"/>
                </a:solidFill>
                <a:latin typeface="Microsoft YaHei" panose="020B0503020204020204" pitchFamily="34" charset="-122"/>
                <a:ea typeface="Microsoft YaHei" panose="020B0503020204020204" pitchFamily="34" charset="-122"/>
              </a:rPr>
              <a:t>中国特色大国外交全面推进</a:t>
            </a:r>
          </a:p>
        </p:txBody>
      </p:sp>
    </p:spTree>
    <p:extLst>
      <p:ext uri="{BB962C8B-B14F-4D97-AF65-F5344CB8AC3E}">
        <p14:creationId xmlns:p14="http://schemas.microsoft.com/office/powerpoint/2010/main" xmlns="" val="104170089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xmlns="" id="{C8D339FC-F350-A24C-BBD9-351CABA056F7}"/>
              </a:ext>
            </a:extLst>
          </p:cNvPr>
          <p:cNvSpPr/>
          <p:nvPr/>
        </p:nvSpPr>
        <p:spPr>
          <a:xfrm>
            <a:off x="6853382" y="3958696"/>
            <a:ext cx="3676262"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Hans" altLang="en-US" sz="3200" b="1" dirty="0">
                <a:blipFill dpi="0" rotWithShape="1">
                  <a:blip r:embed="rId4"/>
                  <a:srcRect/>
                  <a:tile tx="0" ty="0" sx="100000" sy="100000" flip="none" algn="ctr"/>
                </a:blipFill>
                <a:latin typeface="微软雅黑" pitchFamily="34" charset="-122"/>
                <a:ea typeface="微软雅黑" pitchFamily="34" charset="-122"/>
              </a:rPr>
              <a:t>工作目标</a:t>
            </a:r>
            <a:endParaRPr lang="zh-CN" altLang="en-US" sz="3200" b="1" dirty="0">
              <a:blipFill dpi="0" rotWithShape="1">
                <a:blip r:embed="rId4"/>
                <a:srcRect/>
                <a:tile tx="0" ty="0" sx="100000" sy="100000" flip="none" algn="ctr"/>
              </a:blip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xmlns=""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xmlns="" id="{C91B9457-E16E-1B40-8CC2-D74A5D09B1ED}"/>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xmlns="" val="201979196"/>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94702" y="407447"/>
            <a:ext cx="8712642"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57000" sy="50000" flip="none" algn="ctr"/>
                </a:blipFill>
                <a:latin typeface="Microsoft YaHei" panose="020B0503020204020204" pitchFamily="34" charset="-122"/>
                <a:ea typeface="Microsoft YaHei" panose="020B0503020204020204" pitchFamily="34" charset="-122"/>
              </a:rPr>
              <a:t>2018</a:t>
            </a:r>
            <a:r>
              <a:rPr kumimoji="1" lang="zh-CN" altLang="en-US" sz="3600" b="1" dirty="0">
                <a:blipFill dpi="0" rotWithShape="1">
                  <a:blip r:embed="rId3">
                    <a:extLst/>
                  </a:blip>
                  <a:srcRect/>
                  <a:tile tx="0" ty="0" sx="57000" sy="50000" flip="none" algn="ctr"/>
                </a:blipFill>
                <a:latin typeface="Microsoft YaHei" panose="020B0503020204020204" pitchFamily="34" charset="-122"/>
                <a:ea typeface="Microsoft YaHei" panose="020B0503020204020204" pitchFamily="34" charset="-122"/>
              </a:rPr>
              <a:t>年经济社会发展总体要求和政策取向</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33" name="矩形 32">
            <a:extLst>
              <a:ext uri="{FF2B5EF4-FFF2-40B4-BE49-F238E27FC236}">
                <a16:creationId xmlns:a16="http://schemas.microsoft.com/office/drawing/2014/main" xmlns="" id="{7DC2325D-48A1-6643-8DB8-4C78E21BE97C}"/>
              </a:ext>
            </a:extLst>
          </p:cNvPr>
          <p:cNvSpPr/>
          <p:nvPr/>
        </p:nvSpPr>
        <p:spPr>
          <a:xfrm>
            <a:off x="1554409" y="2342971"/>
            <a:ext cx="9433048" cy="3416320"/>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国内生产总值增长</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6.5%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左右，居民消费价格涨幅</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左右</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城镇新增就业</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1100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万人以上，城镇调查失业率</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5.5%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以内，城镇登记失业率</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4.5%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以内</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居民收入增长和经济增长基本同步</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进出口稳中向好，国际收支基本平衡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单位国内生产总值能耗下降</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以上，主要污染物排放量继续下降</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供给侧结构性改革取得实质性进展，宏观杠杆率保持基本稳定，各类风险有序有效防控。</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菱形 33">
            <a:extLst>
              <a:ext uri="{FF2B5EF4-FFF2-40B4-BE49-F238E27FC236}">
                <a16:creationId xmlns:a16="http://schemas.microsoft.com/office/drawing/2014/main" xmlns="" id="{AAE33954-7E16-7F49-ACB5-55FA49BCBD96}"/>
              </a:ext>
            </a:extLst>
          </p:cNvPr>
          <p:cNvSpPr/>
          <p:nvPr/>
        </p:nvSpPr>
        <p:spPr>
          <a:xfrm>
            <a:off x="1312985" y="263100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菱形 34">
            <a:extLst>
              <a:ext uri="{FF2B5EF4-FFF2-40B4-BE49-F238E27FC236}">
                <a16:creationId xmlns:a16="http://schemas.microsoft.com/office/drawing/2014/main" xmlns="" id="{C2B0AA1A-E908-4948-B990-F6A8056B6071}"/>
              </a:ext>
            </a:extLst>
          </p:cNvPr>
          <p:cNvSpPr/>
          <p:nvPr/>
        </p:nvSpPr>
        <p:spPr>
          <a:xfrm>
            <a:off x="1312985" y="313505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菱形 35">
            <a:extLst>
              <a:ext uri="{FF2B5EF4-FFF2-40B4-BE49-F238E27FC236}">
                <a16:creationId xmlns:a16="http://schemas.microsoft.com/office/drawing/2014/main" xmlns="" id="{B623E67E-F9BC-7343-AD0D-C2FBD00A0BC1}"/>
              </a:ext>
            </a:extLst>
          </p:cNvPr>
          <p:cNvSpPr/>
          <p:nvPr/>
        </p:nvSpPr>
        <p:spPr>
          <a:xfrm>
            <a:off x="1312985" y="371112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菱形 36">
            <a:extLst>
              <a:ext uri="{FF2B5EF4-FFF2-40B4-BE49-F238E27FC236}">
                <a16:creationId xmlns:a16="http://schemas.microsoft.com/office/drawing/2014/main" xmlns="" id="{4CF57A7A-E373-7841-86D7-CF04A74EBF49}"/>
              </a:ext>
            </a:extLst>
          </p:cNvPr>
          <p:cNvSpPr/>
          <p:nvPr/>
        </p:nvSpPr>
        <p:spPr>
          <a:xfrm>
            <a:off x="1312985" y="421517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菱形 37">
            <a:extLst>
              <a:ext uri="{FF2B5EF4-FFF2-40B4-BE49-F238E27FC236}">
                <a16:creationId xmlns:a16="http://schemas.microsoft.com/office/drawing/2014/main" xmlns="" id="{4D503613-A8FD-A742-B7AC-F17DB79E9FB1}"/>
              </a:ext>
            </a:extLst>
          </p:cNvPr>
          <p:cNvSpPr/>
          <p:nvPr/>
        </p:nvSpPr>
        <p:spPr>
          <a:xfrm>
            <a:off x="1312985" y="479124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9" name="菱形 38">
            <a:extLst>
              <a:ext uri="{FF2B5EF4-FFF2-40B4-BE49-F238E27FC236}">
                <a16:creationId xmlns:a16="http://schemas.microsoft.com/office/drawing/2014/main" xmlns="" id="{EC9521B3-283D-EC49-A0CA-99F7F3AD6548}"/>
              </a:ext>
            </a:extLst>
          </p:cNvPr>
          <p:cNvSpPr/>
          <p:nvPr/>
        </p:nvSpPr>
        <p:spPr>
          <a:xfrm>
            <a:off x="1312985" y="529529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矩形: 圆角 15">
            <a:extLst>
              <a:ext uri="{FF2B5EF4-FFF2-40B4-BE49-F238E27FC236}">
                <a16:creationId xmlns:a16="http://schemas.microsoft.com/office/drawing/2014/main" xmlns="" id="{B9EE3606-7CD6-664B-8DC6-CE92E8D124F1}"/>
              </a:ext>
            </a:extLst>
          </p:cNvPr>
          <p:cNvSpPr/>
          <p:nvPr/>
        </p:nvSpPr>
        <p:spPr>
          <a:xfrm>
            <a:off x="1312985" y="1582827"/>
            <a:ext cx="9793088" cy="648072"/>
          </a:xfrm>
          <a:prstGeom prst="roundRect">
            <a:avLst>
              <a:gd name="adj" fmla="val 0"/>
            </a:avLst>
          </a:prstGeom>
          <a:solidFill>
            <a:srgbClr val="C0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1" name="矩形 40">
            <a:extLst>
              <a:ext uri="{FF2B5EF4-FFF2-40B4-BE49-F238E27FC236}">
                <a16:creationId xmlns:a16="http://schemas.microsoft.com/office/drawing/2014/main" xmlns="" id="{3B0FA536-EAFF-8240-859E-73B946A2BA30}"/>
              </a:ext>
            </a:extLst>
          </p:cNvPr>
          <p:cNvSpPr/>
          <p:nvPr/>
        </p:nvSpPr>
        <p:spPr>
          <a:xfrm>
            <a:off x="4265313" y="1582827"/>
            <a:ext cx="4134465" cy="565604"/>
          </a:xfrm>
          <a:prstGeom prst="rect">
            <a:avLst/>
          </a:prstGeom>
        </p:spPr>
        <p:txBody>
          <a:bodyPr wrap="none">
            <a:spAutoFit/>
          </a:bodyPr>
          <a:lstStyle/>
          <a:p>
            <a:pPr>
              <a:lnSpc>
                <a:spcPct val="120000"/>
              </a:lnSpc>
            </a:pPr>
            <a:r>
              <a:rPr lang="zh-CN" altLang="en-US" sz="2800" b="1" dirty="0">
                <a:solidFill>
                  <a:prstClr val="white"/>
                </a:solidFill>
                <a:latin typeface="微软雅黑" panose="020B0503020204020204" pitchFamily="34" charset="-122"/>
                <a:ea typeface="微软雅黑" panose="020B0503020204020204" pitchFamily="34" charset="-122"/>
              </a:rPr>
              <a:t>今年发展主要预期目标是</a:t>
            </a:r>
            <a:endParaRPr lang="en-US" altLang="zh-CN" sz="2800"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9823974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ppt_x"/>
                                          </p:val>
                                        </p:tav>
                                        <p:tav tm="100000">
                                          <p:val>
                                            <p:strVal val="#ppt_x"/>
                                          </p:val>
                                        </p:tav>
                                      </p:tavLst>
                                    </p:anim>
                                    <p:anim calcmode="lin" valueType="num">
                                      <p:cBhvr additive="base">
                                        <p:cTn id="22" dur="500" fill="hold"/>
                                        <p:tgtEl>
                                          <p:spTgt spid="3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ppt_x"/>
                                          </p:val>
                                        </p:tav>
                                        <p:tav tm="100000">
                                          <p:val>
                                            <p:strVal val="#ppt_x"/>
                                          </p:val>
                                        </p:tav>
                                      </p:tavLst>
                                    </p:anim>
                                    <p:anim calcmode="lin" valueType="num">
                                      <p:cBhvr additive="base">
                                        <p:cTn id="46" dur="500" fill="hold"/>
                                        <p:tgtEl>
                                          <p:spTgt spid="4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P spid="34" grpId="0" animBg="1"/>
      <p:bldP spid="35" grpId="0" animBg="1"/>
      <p:bldP spid="36" grpId="0" animBg="1"/>
      <p:bldP spid="37" grpId="0" animBg="1"/>
      <p:bldP spid="38" grpId="0" animBg="1"/>
      <p:bldP spid="39" grpId="0" animBg="1"/>
      <p:bldP spid="40" grpId="0" animBg="1"/>
      <p:bldP spid="4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94702" y="407447"/>
            <a:ext cx="8712642"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55000" sy="40000" flip="none" algn="ctr"/>
                </a:blipFill>
                <a:latin typeface="Microsoft YaHei" panose="020B0503020204020204" pitchFamily="34" charset="-122"/>
                <a:ea typeface="Microsoft YaHei" panose="020B0503020204020204" pitchFamily="34" charset="-122"/>
              </a:rPr>
              <a:t>2018</a:t>
            </a:r>
            <a:r>
              <a:rPr kumimoji="1" lang="zh-CN" altLang="en-US" sz="3600" b="1" dirty="0">
                <a:blipFill dpi="0" rotWithShape="1">
                  <a:blip r:embed="rId3">
                    <a:extLst/>
                  </a:blip>
                  <a:srcRect/>
                  <a:tile tx="0" ty="0" sx="55000" sy="40000" flip="none" algn="ctr"/>
                </a:blipFill>
                <a:latin typeface="Microsoft YaHei" panose="020B0503020204020204" pitchFamily="34" charset="-122"/>
                <a:ea typeface="Microsoft YaHei" panose="020B0503020204020204" pitchFamily="34" charset="-122"/>
              </a:rPr>
              <a:t>年经济社会发展总体要求和政策取向</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4" name="矩形 23">
            <a:extLst>
              <a:ext uri="{FF2B5EF4-FFF2-40B4-BE49-F238E27FC236}">
                <a16:creationId xmlns:a16="http://schemas.microsoft.com/office/drawing/2014/main" xmlns="" id="{940EC622-6705-1848-BB82-CD6D0F414212}"/>
              </a:ext>
            </a:extLst>
          </p:cNvPr>
          <p:cNvSpPr/>
          <p:nvPr/>
        </p:nvSpPr>
        <p:spPr>
          <a:xfrm>
            <a:off x="7600376" y="3094441"/>
            <a:ext cx="3744416" cy="1080120"/>
          </a:xfrm>
          <a:prstGeom prst="rect">
            <a:avLst/>
          </a:prstGeom>
          <a:blipFill dpi="0" rotWithShape="1">
            <a:blip r:embed="rId3"/>
            <a:srcRect/>
            <a:tile tx="0" ty="0" sx="30000" sy="30000" flip="none" algn="ctr"/>
          </a:blipFill>
          <a:ln w="25400" cap="flat" cmpd="sng" algn="ctr">
            <a:solidFill>
              <a:sysClr val="window" lastClr="FFFFFF">
                <a:lumMod val="9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矩形: 圆角 15">
            <a:extLst>
              <a:ext uri="{FF2B5EF4-FFF2-40B4-BE49-F238E27FC236}">
                <a16:creationId xmlns:a16="http://schemas.microsoft.com/office/drawing/2014/main" xmlns="" id="{7961EC4F-FFB1-6048-91BC-A111050286C3}"/>
              </a:ext>
            </a:extLst>
          </p:cNvPr>
          <p:cNvSpPr/>
          <p:nvPr/>
        </p:nvSpPr>
        <p:spPr>
          <a:xfrm>
            <a:off x="1191664" y="1438257"/>
            <a:ext cx="9721080" cy="648072"/>
          </a:xfrm>
          <a:prstGeom prst="roundRect">
            <a:avLst>
              <a:gd name="adj" fmla="val 0"/>
            </a:avLst>
          </a:prstGeom>
          <a:solidFill>
            <a:srgbClr val="C00000"/>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矩形 25">
            <a:extLst>
              <a:ext uri="{FF2B5EF4-FFF2-40B4-BE49-F238E27FC236}">
                <a16:creationId xmlns:a16="http://schemas.microsoft.com/office/drawing/2014/main" xmlns="" id="{ADA5C0B0-0AF6-334C-BD9F-10493D194C4D}"/>
              </a:ext>
            </a:extLst>
          </p:cNvPr>
          <p:cNvSpPr/>
          <p:nvPr/>
        </p:nvSpPr>
        <p:spPr>
          <a:xfrm>
            <a:off x="2271784" y="1510265"/>
            <a:ext cx="8135560" cy="430374"/>
          </a:xfrm>
          <a:prstGeom prst="rect">
            <a:avLst/>
          </a:prstGeom>
        </p:spPr>
        <p:txBody>
          <a:bodyPr wrap="none">
            <a:spAutoFit/>
          </a:bodyPr>
          <a:lstStyle/>
          <a:p>
            <a:pPr>
              <a:lnSpc>
                <a:spcPct val="120000"/>
              </a:lnSpc>
            </a:pPr>
            <a:r>
              <a:rPr lang="zh-CN" altLang="en-US" sz="2000" b="1" dirty="0">
                <a:solidFill>
                  <a:prstClr val="white"/>
                </a:solidFill>
                <a:latin typeface="微软雅黑" panose="020B0503020204020204" pitchFamily="34" charset="-122"/>
                <a:ea typeface="微软雅黑" panose="020B0503020204020204" pitchFamily="34" charset="-122"/>
              </a:rPr>
              <a:t>继续创新和完善宏观调，加强财政、货币、产业、区域等政策协调配合</a:t>
            </a:r>
            <a:endParaRPr lang="en-US" altLang="zh-CN" sz="2000" b="1" dirty="0">
              <a:solidFill>
                <a:prstClr val="white"/>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C582D35A-9CAA-6240-A536-BB8646C6FFB3}"/>
              </a:ext>
            </a:extLst>
          </p:cNvPr>
          <p:cNvSpPr/>
          <p:nvPr/>
        </p:nvSpPr>
        <p:spPr>
          <a:xfrm>
            <a:off x="1119656" y="2374361"/>
            <a:ext cx="5086649" cy="424732"/>
          </a:xfrm>
          <a:prstGeom prst="rect">
            <a:avLst/>
          </a:prstGeom>
        </p:spPr>
        <p:txBody>
          <a:bodyPr wrap="none">
            <a:spAutoFit/>
          </a:bodyPr>
          <a:lstStyle/>
          <a:p>
            <a:pPr>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a:t>
            </a:r>
            <a:r>
              <a:rPr lang="en-US" altLang="zh-CN" b="1" dirty="0">
                <a:solidFill>
                  <a:srgbClr val="C00000"/>
                </a:solidFill>
                <a:latin typeface="微软雅黑" panose="020B0503020204020204" pitchFamily="34" charset="-122"/>
                <a:ea typeface="微软雅黑" panose="020B0503020204020204" pitchFamily="34" charset="-122"/>
              </a:rPr>
              <a:t>01</a:t>
            </a:r>
            <a:r>
              <a:rPr lang="zh-CN" altLang="en-US" b="1" dirty="0">
                <a:solidFill>
                  <a:srgbClr val="C00000"/>
                </a:solidFill>
                <a:latin typeface="微软雅黑" panose="020B0503020204020204" pitchFamily="34" charset="-122"/>
                <a:ea typeface="微软雅黑" panose="020B0503020204020204" pitchFamily="34" charset="-122"/>
              </a:rPr>
              <a:t>）、积极的财政政策取向不变，要聚力增效</a:t>
            </a:r>
            <a:endParaRPr lang="en-US" altLang="zh-CN" b="1" dirty="0">
              <a:solidFill>
                <a:srgbClr val="C00000"/>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xmlns="" id="{FE723F3F-0E68-7D4B-8460-728D7CBA46F0}"/>
              </a:ext>
            </a:extLst>
          </p:cNvPr>
          <p:cNvSpPr/>
          <p:nvPr/>
        </p:nvSpPr>
        <p:spPr>
          <a:xfrm>
            <a:off x="1695720" y="2950425"/>
            <a:ext cx="4752528" cy="683264"/>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今年赤字率拟按</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2.6%</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安排，比去年预算低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0.4</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个百分点</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9" name="菱形 28">
            <a:extLst>
              <a:ext uri="{FF2B5EF4-FFF2-40B4-BE49-F238E27FC236}">
                <a16:creationId xmlns:a16="http://schemas.microsoft.com/office/drawing/2014/main" xmlns="" id="{BBCF30A8-571E-B04E-888E-77D4FA4EB3B0}"/>
              </a:ext>
            </a:extLst>
          </p:cNvPr>
          <p:cNvSpPr/>
          <p:nvPr/>
        </p:nvSpPr>
        <p:spPr>
          <a:xfrm>
            <a:off x="1335680" y="3094441"/>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矩形 29">
            <a:extLst>
              <a:ext uri="{FF2B5EF4-FFF2-40B4-BE49-F238E27FC236}">
                <a16:creationId xmlns:a16="http://schemas.microsoft.com/office/drawing/2014/main" xmlns="" id="{AA1096A2-1D86-8949-87B2-8999A1F106B6}"/>
              </a:ext>
            </a:extLst>
          </p:cNvPr>
          <p:cNvSpPr/>
          <p:nvPr/>
        </p:nvSpPr>
        <p:spPr>
          <a:xfrm>
            <a:off x="1695720" y="5470705"/>
            <a:ext cx="4680520" cy="978729"/>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提高财政支出的公共性、普惠性，加大对三大攻坚战的支持，更多向创新驱动、“三农”、民生等领域倾斜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1" name="菱形 30">
            <a:extLst>
              <a:ext uri="{FF2B5EF4-FFF2-40B4-BE49-F238E27FC236}">
                <a16:creationId xmlns:a16="http://schemas.microsoft.com/office/drawing/2014/main" xmlns="" id="{F44D6586-B4B3-3E43-B5D2-BD24C7B8991F}"/>
              </a:ext>
            </a:extLst>
          </p:cNvPr>
          <p:cNvSpPr/>
          <p:nvPr/>
        </p:nvSpPr>
        <p:spPr>
          <a:xfrm>
            <a:off x="1335680" y="3814521"/>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菱形 31">
            <a:extLst>
              <a:ext uri="{FF2B5EF4-FFF2-40B4-BE49-F238E27FC236}">
                <a16:creationId xmlns:a16="http://schemas.microsoft.com/office/drawing/2014/main" xmlns="" id="{54AC7166-F3BD-564A-83B8-4DB91B7E5B64}"/>
              </a:ext>
            </a:extLst>
          </p:cNvPr>
          <p:cNvSpPr/>
          <p:nvPr/>
        </p:nvSpPr>
        <p:spPr>
          <a:xfrm>
            <a:off x="1335680" y="4606609"/>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菱形 32">
            <a:extLst>
              <a:ext uri="{FF2B5EF4-FFF2-40B4-BE49-F238E27FC236}">
                <a16:creationId xmlns:a16="http://schemas.microsoft.com/office/drawing/2014/main" xmlns="" id="{1EE5C74A-749A-6B4C-A31F-0A36F505FFE9}"/>
              </a:ext>
            </a:extLst>
          </p:cNvPr>
          <p:cNvSpPr/>
          <p:nvPr/>
        </p:nvSpPr>
        <p:spPr>
          <a:xfrm>
            <a:off x="1335680" y="5110665"/>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矩形 33">
            <a:extLst>
              <a:ext uri="{FF2B5EF4-FFF2-40B4-BE49-F238E27FC236}">
                <a16:creationId xmlns:a16="http://schemas.microsoft.com/office/drawing/2014/main" xmlns="" id="{0C70E4B6-9464-0D42-AE97-245E99C1576A}"/>
              </a:ext>
            </a:extLst>
          </p:cNvPr>
          <p:cNvSpPr/>
          <p:nvPr/>
        </p:nvSpPr>
        <p:spPr>
          <a:xfrm>
            <a:off x="1695720" y="4988368"/>
            <a:ext cx="4104456" cy="387798"/>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中央对地方一般性转移支付增长</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10.9%</a:t>
            </a:r>
          </a:p>
        </p:txBody>
      </p:sp>
      <p:sp>
        <p:nvSpPr>
          <p:cNvPr id="35" name="矩形 34">
            <a:extLst>
              <a:ext uri="{FF2B5EF4-FFF2-40B4-BE49-F238E27FC236}">
                <a16:creationId xmlns:a16="http://schemas.microsoft.com/office/drawing/2014/main" xmlns="" id="{EC84E52E-97D9-6649-8F98-7D2379343F11}"/>
              </a:ext>
            </a:extLst>
          </p:cNvPr>
          <p:cNvSpPr/>
          <p:nvPr/>
        </p:nvSpPr>
        <p:spPr>
          <a:xfrm>
            <a:off x="1695720" y="4506031"/>
            <a:ext cx="4752528" cy="387798"/>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今年全国财政支出</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万亿元，支出规模进一步加大</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xmlns="" id="{2C77B4E9-8243-AA46-BB0C-DDBB313BC0FB}"/>
              </a:ext>
            </a:extLst>
          </p:cNvPr>
          <p:cNvSpPr/>
          <p:nvPr/>
        </p:nvSpPr>
        <p:spPr>
          <a:xfrm>
            <a:off x="1695720" y="3728228"/>
            <a:ext cx="4752528" cy="683264"/>
          </a:xfrm>
          <a:prstGeom prst="rect">
            <a:avLst/>
          </a:prstGeom>
        </p:spPr>
        <p:txBody>
          <a:bodyPr wrap="square">
            <a:spAutoFit/>
          </a:bodyPr>
          <a:lstStyle/>
          <a:p>
            <a:pPr>
              <a:lnSpc>
                <a:spcPct val="12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财政赤字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2.38</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万亿元，其中中央财政赤字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1.55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万亿元，地方财政赤字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8300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菱形 36">
            <a:extLst>
              <a:ext uri="{FF2B5EF4-FFF2-40B4-BE49-F238E27FC236}">
                <a16:creationId xmlns:a16="http://schemas.microsoft.com/office/drawing/2014/main" xmlns="" id="{8C0E942B-862F-C344-978B-67BB00620745}"/>
              </a:ext>
            </a:extLst>
          </p:cNvPr>
          <p:cNvSpPr/>
          <p:nvPr/>
        </p:nvSpPr>
        <p:spPr>
          <a:xfrm>
            <a:off x="1335680" y="5542713"/>
            <a:ext cx="216024" cy="216024"/>
          </a:xfrm>
          <a:prstGeom prst="diamond">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8" name="矩形 37">
            <a:extLst>
              <a:ext uri="{FF2B5EF4-FFF2-40B4-BE49-F238E27FC236}">
                <a16:creationId xmlns:a16="http://schemas.microsoft.com/office/drawing/2014/main" xmlns="" id="{F41170E2-2AD2-B14C-A195-E49E2A2F8C7A}"/>
              </a:ext>
            </a:extLst>
          </p:cNvPr>
          <p:cNvSpPr/>
          <p:nvPr/>
        </p:nvSpPr>
        <p:spPr>
          <a:xfrm>
            <a:off x="6592264" y="2374361"/>
            <a:ext cx="5086649" cy="396583"/>
          </a:xfrm>
          <a:prstGeom prst="rect">
            <a:avLst/>
          </a:prstGeom>
        </p:spPr>
        <p:txBody>
          <a:bodyPr wrap="none">
            <a:spAutoFit/>
          </a:bodyPr>
          <a:lstStyle/>
          <a:p>
            <a:pPr>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a:t>
            </a:r>
            <a:r>
              <a:rPr lang="en-US" altLang="zh-CN" b="1" dirty="0">
                <a:solidFill>
                  <a:srgbClr val="C00000"/>
                </a:solidFill>
                <a:latin typeface="微软雅黑" panose="020B0503020204020204" pitchFamily="34" charset="-122"/>
                <a:ea typeface="微软雅黑" panose="020B0503020204020204" pitchFamily="34" charset="-122"/>
              </a:rPr>
              <a:t>02</a:t>
            </a:r>
            <a:r>
              <a:rPr lang="zh-CN" altLang="en-US" b="1" dirty="0">
                <a:solidFill>
                  <a:srgbClr val="C00000"/>
                </a:solidFill>
                <a:latin typeface="微软雅黑" panose="020B0503020204020204" pitchFamily="34" charset="-122"/>
                <a:ea typeface="微软雅黑" panose="020B0503020204020204" pitchFamily="34" charset="-122"/>
              </a:rPr>
              <a:t>）、稳健的货币政策保持中性，要松紧适度</a:t>
            </a:r>
            <a:endParaRPr lang="en-US" altLang="zh-CN" b="1" dirty="0">
              <a:solidFill>
                <a:srgbClr val="C00000"/>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36F3F4E2-F49C-FA4F-9262-5147AF2614BF}"/>
              </a:ext>
            </a:extLst>
          </p:cNvPr>
          <p:cNvSpPr/>
          <p:nvPr/>
        </p:nvSpPr>
        <p:spPr>
          <a:xfrm>
            <a:off x="7600376" y="4462593"/>
            <a:ext cx="3744416" cy="1152128"/>
          </a:xfrm>
          <a:prstGeom prst="rect">
            <a:avLst/>
          </a:prstGeom>
          <a:blipFill dpi="0" rotWithShape="1">
            <a:blip r:embed="rId3"/>
            <a:srcRect/>
            <a:tile tx="0" ty="0" sx="30000" sy="30000" flip="none" algn="ctr"/>
          </a:blipFill>
          <a:ln w="25400" cap="flat" cmpd="sng" algn="ctr">
            <a:solidFill>
              <a:sysClr val="window" lastClr="FFFFFF">
                <a:lumMod val="95000"/>
              </a:sysClr>
            </a:solidFill>
            <a:prstDash val="solid"/>
          </a:ln>
          <a:effectLst/>
        </p:spPr>
        <p:txBody>
          <a:bodyPr rtlCol="0" anchor="ctr"/>
          <a:lstStyle/>
          <a:p>
            <a:pPr algn="ctr"/>
            <a:endParaRPr lang="zh-CN" altLang="en-US" kern="0">
              <a:solidFill>
                <a:prstClr val="white"/>
              </a:solidFill>
              <a:latin typeface="Calibri"/>
              <a:ea typeface="宋体" panose="02010600030101010101" pitchFamily="2" charset="-122"/>
            </a:endParaRPr>
          </a:p>
        </p:txBody>
      </p:sp>
      <p:sp>
        <p:nvSpPr>
          <p:cNvPr id="40" name="矩形 39">
            <a:extLst>
              <a:ext uri="{FF2B5EF4-FFF2-40B4-BE49-F238E27FC236}">
                <a16:creationId xmlns:a16="http://schemas.microsoft.com/office/drawing/2014/main" xmlns="" id="{5F1E9E30-9CF8-5747-9E46-6FEC38DE1CCD}"/>
              </a:ext>
            </a:extLst>
          </p:cNvPr>
          <p:cNvSpPr/>
          <p:nvPr/>
        </p:nvSpPr>
        <p:spPr>
          <a:xfrm>
            <a:off x="8176440" y="3414668"/>
            <a:ext cx="2933108" cy="799706"/>
          </a:xfrm>
          <a:prstGeom prst="rect">
            <a:avLst/>
          </a:prstGeom>
        </p:spPr>
        <p:txBody>
          <a:bodyPr wrap="square">
            <a:spAutoFit/>
          </a:body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管好货币供给总闸门</a:t>
            </a:r>
            <a:endParaRPr lang="en-US" altLang="zh-CN" sz="2000" dirty="0">
              <a:solidFill>
                <a:schemeClr val="bg1"/>
              </a:solidFill>
              <a:latin typeface="微软雅黑" panose="020B0503020204020204" pitchFamily="34" charset="-122"/>
              <a:ea typeface="微软雅黑" panose="020B0503020204020204" pitchFamily="34" charset="-122"/>
            </a:endParaRPr>
          </a:p>
          <a:p>
            <a:pPr>
              <a:lnSpc>
                <a:spcPct val="120000"/>
              </a:lnSpc>
            </a:pP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5B5DB6C1-43C3-4440-B5E8-07BD60D38F02}"/>
              </a:ext>
            </a:extLst>
          </p:cNvPr>
          <p:cNvSpPr/>
          <p:nvPr/>
        </p:nvSpPr>
        <p:spPr>
          <a:xfrm>
            <a:off x="7907482" y="4822633"/>
            <a:ext cx="2761948" cy="430374"/>
          </a:xfrm>
          <a:prstGeom prst="rect">
            <a:avLst/>
          </a:prstGeom>
        </p:spPr>
        <p:txBody>
          <a:bodyPr wrap="square">
            <a:spAutoFit/>
          </a:bodyPr>
          <a:lstStyle/>
          <a:p>
            <a:pPr>
              <a:lnSpc>
                <a:spcPct val="120000"/>
              </a:lnSpc>
            </a:pPr>
            <a:r>
              <a:rPr lang="zh-CN" altLang="en-US" sz="2000" dirty="0">
                <a:solidFill>
                  <a:schemeClr val="bg1"/>
                </a:solidFill>
                <a:latin typeface="微软雅黑" panose="020B0503020204020204" pitchFamily="34" charset="-122"/>
                <a:ea typeface="微软雅黑" panose="020B0503020204020204" pitchFamily="34" charset="-122"/>
              </a:rPr>
              <a:t>疏通货币政策传导渠道</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5499591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ppt_x"/>
                                          </p:val>
                                        </p:tav>
                                        <p:tav tm="100000">
                                          <p:val>
                                            <p:strVal val="#ppt_x"/>
                                          </p:val>
                                        </p:tav>
                                      </p:tavLst>
                                    </p:anim>
                                    <p:anim calcmode="lin" valueType="num">
                                      <p:cBhvr additive="base">
                                        <p:cTn id="46" dur="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ppt_x"/>
                                          </p:val>
                                        </p:tav>
                                        <p:tav tm="100000">
                                          <p:val>
                                            <p:strVal val="#ppt_x"/>
                                          </p:val>
                                        </p:tav>
                                      </p:tavLst>
                                    </p:anim>
                                    <p:anim calcmode="lin" valueType="num">
                                      <p:cBhvr additive="base">
                                        <p:cTn id="62" dur="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500" fill="hold"/>
                                        <p:tgtEl>
                                          <p:spTgt spid="36"/>
                                        </p:tgtEl>
                                        <p:attrNameLst>
                                          <p:attrName>ppt_x</p:attrName>
                                        </p:attrNameLst>
                                      </p:cBhvr>
                                      <p:tavLst>
                                        <p:tav tm="0">
                                          <p:val>
                                            <p:strVal val="#ppt_x"/>
                                          </p:val>
                                        </p:tav>
                                        <p:tav tm="100000">
                                          <p:val>
                                            <p:strVal val="#ppt_x"/>
                                          </p:val>
                                        </p:tav>
                                      </p:tavLst>
                                    </p:anim>
                                    <p:anim calcmode="lin" valueType="num">
                                      <p:cBhvr additive="base">
                                        <p:cTn id="66" dur="500" fill="hold"/>
                                        <p:tgtEl>
                                          <p:spTgt spid="3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ppt_x"/>
                                          </p:val>
                                        </p:tav>
                                        <p:tav tm="100000">
                                          <p:val>
                                            <p:strVal val="#ppt_x"/>
                                          </p:val>
                                        </p:tav>
                                      </p:tavLst>
                                    </p:anim>
                                    <p:anim calcmode="lin" valueType="num">
                                      <p:cBhvr additive="base">
                                        <p:cTn id="70" dur="500" fill="hold"/>
                                        <p:tgtEl>
                                          <p:spTgt spid="3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ppt_x"/>
                                          </p:val>
                                        </p:tav>
                                        <p:tav tm="100000">
                                          <p:val>
                                            <p:strVal val="#ppt_x"/>
                                          </p:val>
                                        </p:tav>
                                      </p:tavLst>
                                    </p:anim>
                                    <p:anim calcmode="lin" valueType="num">
                                      <p:cBhvr additive="base">
                                        <p:cTn id="78" dur="500" fill="hold"/>
                                        <p:tgtEl>
                                          <p:spTgt spid="3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fill="hold"/>
                                        <p:tgtEl>
                                          <p:spTgt spid="40"/>
                                        </p:tgtEl>
                                        <p:attrNameLst>
                                          <p:attrName>ppt_x</p:attrName>
                                        </p:attrNameLst>
                                      </p:cBhvr>
                                      <p:tavLst>
                                        <p:tav tm="0">
                                          <p:val>
                                            <p:strVal val="#ppt_x"/>
                                          </p:val>
                                        </p:tav>
                                        <p:tav tm="100000">
                                          <p:val>
                                            <p:strVal val="#ppt_x"/>
                                          </p:val>
                                        </p:tav>
                                      </p:tavLst>
                                    </p:anim>
                                    <p:anim calcmode="lin" valueType="num">
                                      <p:cBhvr additive="base">
                                        <p:cTn id="82" dur="500" fill="hold"/>
                                        <p:tgtEl>
                                          <p:spTgt spid="4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additive="base">
                                        <p:cTn id="85" dur="500" fill="hold"/>
                                        <p:tgtEl>
                                          <p:spTgt spid="41"/>
                                        </p:tgtEl>
                                        <p:attrNameLst>
                                          <p:attrName>ppt_x</p:attrName>
                                        </p:attrNameLst>
                                      </p:cBhvr>
                                      <p:tavLst>
                                        <p:tav tm="0">
                                          <p:val>
                                            <p:strVal val="#ppt_x"/>
                                          </p:val>
                                        </p:tav>
                                        <p:tav tm="100000">
                                          <p:val>
                                            <p:strVal val="#ppt_x"/>
                                          </p:val>
                                        </p:tav>
                                      </p:tavLst>
                                    </p:anim>
                                    <p:anim calcmode="lin" valueType="num">
                                      <p:cBhvr additive="base">
                                        <p:cTn id="8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p:bldP spid="27" grpId="0"/>
      <p:bldP spid="28" grpId="0"/>
      <p:bldP spid="29" grpId="0" animBg="1"/>
      <p:bldP spid="30" grpId="0"/>
      <p:bldP spid="31" grpId="0" animBg="1"/>
      <p:bldP spid="32" grpId="0" animBg="1"/>
      <p:bldP spid="33" grpId="0" animBg="1"/>
      <p:bldP spid="34" grpId="0"/>
      <p:bldP spid="35" grpId="0"/>
      <p:bldP spid="36" grpId="0"/>
      <p:bldP spid="37" grpId="0" animBg="1"/>
      <p:bldP spid="38" grpId="0"/>
      <p:bldP spid="39" grpId="0" animBg="1"/>
      <p:bldP spid="40" grpId="0"/>
      <p:bldP spid="4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94702" y="407447"/>
            <a:ext cx="8712642" cy="646331"/>
          </a:xfrm>
          <a:prstGeom prst="rect">
            <a:avLst/>
          </a:prstGeom>
          <a:noFill/>
        </p:spPr>
        <p:txBody>
          <a:bodyPr vert="horz" wrap="none" rtlCol="0">
            <a:spAutoFit/>
          </a:bodyPr>
          <a:lstStyle/>
          <a:p>
            <a:pPr algn="dist"/>
            <a:r>
              <a:rPr kumimoji="1" lang="en-US" altLang="zh-CN" sz="3600" b="1" dirty="0">
                <a:blipFill dpi="0" rotWithShape="1">
                  <a:blip r:embed="rId3">
                    <a:extLst/>
                  </a:blip>
                  <a:srcRect/>
                  <a:tile tx="0" ty="0" sx="55000" sy="28000" flip="none" algn="ctr"/>
                </a:blipFill>
                <a:latin typeface="Microsoft YaHei" panose="020B0503020204020204" pitchFamily="34" charset="-122"/>
                <a:ea typeface="Microsoft YaHei" panose="020B0503020204020204" pitchFamily="34" charset="-122"/>
              </a:rPr>
              <a:t>2018</a:t>
            </a:r>
            <a:r>
              <a:rPr kumimoji="1" lang="zh-CN" altLang="en-US" sz="3600" b="1" dirty="0">
                <a:blipFill dpi="0" rotWithShape="1">
                  <a:blip r:embed="rId3">
                    <a:extLst/>
                  </a:blip>
                  <a:srcRect/>
                  <a:tile tx="0" ty="0" sx="55000" sy="28000" flip="none" algn="ctr"/>
                </a:blipFill>
                <a:latin typeface="Microsoft YaHei" panose="020B0503020204020204" pitchFamily="34" charset="-122"/>
                <a:ea typeface="Microsoft YaHei" panose="020B0503020204020204" pitchFamily="34" charset="-122"/>
              </a:rPr>
              <a:t>年经济社会发展总体要求和政策取向</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2" name="六边形 11">
            <a:extLst>
              <a:ext uri="{FF2B5EF4-FFF2-40B4-BE49-F238E27FC236}">
                <a16:creationId xmlns:a16="http://schemas.microsoft.com/office/drawing/2014/main" xmlns="" id="{E8091E3E-560F-7B47-AD06-A77D3DB84269}"/>
              </a:ext>
            </a:extLst>
          </p:cNvPr>
          <p:cNvSpPr/>
          <p:nvPr/>
        </p:nvSpPr>
        <p:spPr>
          <a:xfrm>
            <a:off x="1966621" y="3287132"/>
            <a:ext cx="2923525" cy="2520280"/>
          </a:xfrm>
          <a:prstGeom prst="hexagon">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六边形 12">
            <a:extLst>
              <a:ext uri="{FF2B5EF4-FFF2-40B4-BE49-F238E27FC236}">
                <a16:creationId xmlns:a16="http://schemas.microsoft.com/office/drawing/2014/main" xmlns="" id="{351E3351-5852-FD4F-810B-0B8EE794972D}"/>
              </a:ext>
            </a:extLst>
          </p:cNvPr>
          <p:cNvSpPr/>
          <p:nvPr/>
        </p:nvSpPr>
        <p:spPr>
          <a:xfrm>
            <a:off x="4558909" y="2062996"/>
            <a:ext cx="2923525" cy="2520280"/>
          </a:xfrm>
          <a:prstGeom prst="hexagon">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六边形 13">
            <a:extLst>
              <a:ext uri="{FF2B5EF4-FFF2-40B4-BE49-F238E27FC236}">
                <a16:creationId xmlns:a16="http://schemas.microsoft.com/office/drawing/2014/main" xmlns="" id="{D4A052B7-7E4F-1742-B862-B42C7A7D5450}"/>
              </a:ext>
            </a:extLst>
          </p:cNvPr>
          <p:cNvSpPr/>
          <p:nvPr/>
        </p:nvSpPr>
        <p:spPr>
          <a:xfrm>
            <a:off x="7151197" y="3287132"/>
            <a:ext cx="2923525" cy="2520280"/>
          </a:xfrm>
          <a:prstGeom prst="hexagon">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矩形 14">
            <a:extLst>
              <a:ext uri="{FF2B5EF4-FFF2-40B4-BE49-F238E27FC236}">
                <a16:creationId xmlns:a16="http://schemas.microsoft.com/office/drawing/2014/main" xmlns="" id="{6A4ADF46-A009-8A43-8E49-4CEF354CF595}"/>
              </a:ext>
            </a:extLst>
          </p:cNvPr>
          <p:cNvSpPr/>
          <p:nvPr/>
        </p:nvSpPr>
        <p:spPr>
          <a:xfrm>
            <a:off x="7583245" y="3863196"/>
            <a:ext cx="2448272" cy="1421928"/>
          </a:xfrm>
          <a:prstGeom prst="rect">
            <a:avLst/>
          </a:prstGeom>
        </p:spPr>
        <p:txBody>
          <a:bodyPr wrap="square">
            <a:spAutoFit/>
          </a:bodyPr>
          <a:lstStyle/>
          <a:p>
            <a:pPr>
              <a:lnSpc>
                <a:spcPct val="12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三是</a:t>
            </a:r>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抓好决胜全面建成小康社会三大攻坚战</a:t>
            </a:r>
            <a:endParaRPr lang="en-US" altLang="zh-CN"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4D0208B3-2111-2048-8520-A13E033FA0E6}"/>
              </a:ext>
            </a:extLst>
          </p:cNvPr>
          <p:cNvSpPr/>
          <p:nvPr/>
        </p:nvSpPr>
        <p:spPr>
          <a:xfrm>
            <a:off x="3982845" y="1342916"/>
            <a:ext cx="4185761" cy="497957"/>
          </a:xfrm>
          <a:prstGeom prst="rect">
            <a:avLst/>
          </a:prstGeom>
        </p:spPr>
        <p:txBody>
          <a:bodyPr wrap="none">
            <a:spAutoFit/>
          </a:bodyPr>
          <a:lstStyle/>
          <a:p>
            <a:pP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rPr>
              <a:t>做好今年工作，注重以下几点</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4B9155B5-09D4-3943-A64F-F7AFECBCB61C}"/>
              </a:ext>
            </a:extLst>
          </p:cNvPr>
          <p:cNvSpPr/>
          <p:nvPr/>
        </p:nvSpPr>
        <p:spPr>
          <a:xfrm>
            <a:off x="2470677" y="4079220"/>
            <a:ext cx="2016224" cy="978729"/>
          </a:xfrm>
          <a:prstGeom prst="rect">
            <a:avLst/>
          </a:prstGeom>
        </p:spPr>
        <p:txBody>
          <a:bodyPr wrap="square">
            <a:spAutoFit/>
          </a:bodyPr>
          <a:lstStyle/>
          <a:p>
            <a:pPr>
              <a:lnSpc>
                <a:spcPct val="12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一是</a:t>
            </a:r>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大力推动高质量发展</a:t>
            </a:r>
            <a:endParaRPr lang="en-US" altLang="zh-CN"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0BDB368A-EB71-364A-A532-B846C1C51EDD}"/>
              </a:ext>
            </a:extLst>
          </p:cNvPr>
          <p:cNvSpPr/>
          <p:nvPr/>
        </p:nvSpPr>
        <p:spPr>
          <a:xfrm>
            <a:off x="5206981" y="2783076"/>
            <a:ext cx="1895361" cy="978729"/>
          </a:xfrm>
          <a:prstGeom prst="rect">
            <a:avLst/>
          </a:prstGeom>
        </p:spPr>
        <p:txBody>
          <a:bodyPr wrap="square">
            <a:spAutoFit/>
          </a:bodyPr>
          <a:lstStyle/>
          <a:p>
            <a:pPr>
              <a:lnSpc>
                <a:spcPct val="12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二是</a:t>
            </a:r>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加大改革开放力度</a:t>
            </a:r>
            <a:endParaRPr lang="en-US" altLang="zh-CN"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9592659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5" grpId="0"/>
      <p:bldP spid="16" grpId="0"/>
      <p:bldP spid="18"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xmlns="" id="{C8D339FC-F350-A24C-BBD9-351CABA056F7}"/>
              </a:ext>
            </a:extLst>
          </p:cNvPr>
          <p:cNvSpPr/>
          <p:nvPr/>
        </p:nvSpPr>
        <p:spPr>
          <a:xfrm>
            <a:off x="6853382" y="3958696"/>
            <a:ext cx="3676262"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Hans" altLang="en-US" sz="3200" b="1" dirty="0">
                <a:blipFill dpi="0" rotWithShape="1">
                  <a:blip r:embed="rId4"/>
                  <a:srcRect/>
                  <a:tile tx="0" ty="0" sx="100000" sy="100000" flip="none" algn="ctr"/>
                </a:blipFill>
                <a:latin typeface="微软雅黑" pitchFamily="34" charset="-122"/>
                <a:ea typeface="微软雅黑" pitchFamily="34" charset="-122"/>
              </a:rPr>
              <a:t>重点工作</a:t>
            </a:r>
            <a:endParaRPr lang="zh-CN" altLang="en-US" sz="3200" b="1" dirty="0">
              <a:blipFill dpi="0" rotWithShape="1">
                <a:blip r:embed="rId4"/>
                <a:srcRect/>
                <a:tile tx="0" ty="0" sx="100000" sy="100000" flip="none" algn="ctr"/>
              </a:blip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xmlns=""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xmlns="" id="{963FE37F-73B9-BA4F-B521-183138181092}"/>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xmlns="" val="4243924946"/>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88D2FB27-AAC3-8341-92EB-25CC3E57B516}"/>
              </a:ext>
            </a:extLst>
          </p:cNvPr>
          <p:cNvSpPr/>
          <p:nvPr/>
        </p:nvSpPr>
        <p:spPr>
          <a:xfrm>
            <a:off x="1256204" y="2351028"/>
            <a:ext cx="10297144" cy="3046988"/>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实施大数据发展行动，加强新一代人工智能研发应用，在医疗、养老、教育、文化、体育等多领域推进“互联网</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发展智能产业，拓展智能生活</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大力改造提升传统产业</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加强新兴产业统计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加大网络提速降费力度，实现高速宽带城乡全覆盖，扩大公共场所免费上网范围，明显降低家庭宽带、企业宽带和专线使用费，取消流量“漫游”费，移动网络流量资费年内至少降低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a:t>
            </a:r>
          </a:p>
        </p:txBody>
      </p:sp>
      <p:sp>
        <p:nvSpPr>
          <p:cNvPr id="8" name="矩形 7">
            <a:extLst>
              <a:ext uri="{FF2B5EF4-FFF2-40B4-BE49-F238E27FC236}">
                <a16:creationId xmlns:a16="http://schemas.microsoft.com/office/drawing/2014/main" xmlns="" id="{67C461C0-D427-4245-BB48-84887452F14A}"/>
              </a:ext>
            </a:extLst>
          </p:cNvPr>
          <p:cNvSpPr/>
          <p:nvPr/>
        </p:nvSpPr>
        <p:spPr>
          <a:xfrm>
            <a:off x="1112188" y="1342916"/>
            <a:ext cx="4134465"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（一）、发展壮大新动能</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618178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3"/>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xmlns="" id="{9EBF43C7-07B8-504F-A1DF-9D6297844715}"/>
              </a:ext>
            </a:extLst>
          </p:cNvPr>
          <p:cNvSpPr/>
          <p:nvPr/>
        </p:nvSpPr>
        <p:spPr>
          <a:xfrm>
            <a:off x="1269083" y="2132856"/>
            <a:ext cx="9577064" cy="1569660"/>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实施重大短板装备专项工程，发展工业互联网平台，创建“中国制造</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2025”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示范区</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大幅压减工业生产许可证</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全面开展质量提升行动，推进与国际先进水平对标达标，弘扬工匠精神，来一场中国制造的品质革命</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B924260E-E8CD-6F43-A6B9-4AB971EEC88C}"/>
              </a:ext>
            </a:extLst>
          </p:cNvPr>
          <p:cNvSpPr/>
          <p:nvPr/>
        </p:nvSpPr>
        <p:spPr>
          <a:xfrm>
            <a:off x="1125067" y="1124744"/>
            <a:ext cx="4493538"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（二）、加快制造强国建设</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FC15761D-CA3F-0F49-AAAA-F14AFED3A2D8}"/>
              </a:ext>
            </a:extLst>
          </p:cNvPr>
          <p:cNvSpPr/>
          <p:nvPr/>
        </p:nvSpPr>
        <p:spPr>
          <a:xfrm>
            <a:off x="1125067" y="3645024"/>
            <a:ext cx="4493538"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（三）、继续破除无效供给</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7BB1E663-2E32-914D-AEAE-E9F4AACF312A}"/>
              </a:ext>
            </a:extLst>
          </p:cNvPr>
          <p:cNvSpPr/>
          <p:nvPr/>
        </p:nvSpPr>
        <p:spPr>
          <a:xfrm>
            <a:off x="1269083" y="4581128"/>
            <a:ext cx="10225136" cy="1569660"/>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今年再压减钢铁产能</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万吨左右，退出煤炭产能</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亿吨左右，淘汰关停不达标的</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万千瓦以下煤电机组</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加大“僵尸企业”破产清算和重整力度，做好职工安置和债务处置</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加快消化粮食库存</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文本框 103">
            <a:extLst>
              <a:ext uri="{FF2B5EF4-FFF2-40B4-BE49-F238E27FC236}">
                <a16:creationId xmlns:a16="http://schemas.microsoft.com/office/drawing/2014/main" xmlns="" id="{226DB570-6D78-5E4C-8EE3-566A02231D57}"/>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4">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spTree>
    <p:extLst>
      <p:ext uri="{BB962C8B-B14F-4D97-AF65-F5344CB8AC3E}">
        <p14:creationId xmlns:p14="http://schemas.microsoft.com/office/powerpoint/2010/main" xmlns="" val="127045779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1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p:tgtEl>
                                          <p:spTgt spid="13"/>
                                        </p:tgtEl>
                                        <p:attrNameLst>
                                          <p:attrName>ppt_x</p:attrName>
                                        </p:attrNameLst>
                                      </p:cBhvr>
                                      <p:tavLst>
                                        <p:tav tm="0">
                                          <p:val>
                                            <p:strVal val="#ppt_x-#ppt_w*1.125000"/>
                                          </p:val>
                                        </p:tav>
                                        <p:tav tm="100000">
                                          <p:val>
                                            <p:strVal val="#ppt_x"/>
                                          </p:val>
                                        </p:tav>
                                      </p:tavLst>
                                    </p:anim>
                                    <p:animEffect transition="in" filter="wipe(right)">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589387" y="437189"/>
            <a:ext cx="2954655" cy="646331"/>
          </a:xfrm>
          <a:prstGeom prst="rect">
            <a:avLst/>
          </a:prstGeom>
          <a:noFill/>
        </p:spPr>
        <p:txBody>
          <a:bodyPr vert="horz" wrap="none" rtlCol="0">
            <a:spAutoFit/>
          </a:bodyPr>
          <a:lstStyle/>
          <a:p>
            <a:pPr algn="dist"/>
            <a:r>
              <a:rPr kumimoji="1" lang="zh-Hans"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什么是</a:t>
            </a:r>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6" name="矩形 15">
            <a:extLst>
              <a:ext uri="{FF2B5EF4-FFF2-40B4-BE49-F238E27FC236}">
                <a16:creationId xmlns:a16="http://schemas.microsoft.com/office/drawing/2014/main" xmlns="" id="{B397740D-FE75-7C4E-B992-E2B39FF1C9F6}"/>
              </a:ext>
            </a:extLst>
          </p:cNvPr>
          <p:cNvSpPr/>
          <p:nvPr/>
        </p:nvSpPr>
        <p:spPr>
          <a:xfrm>
            <a:off x="749268" y="1514325"/>
            <a:ext cx="11126224" cy="3953711"/>
          </a:xfrm>
          <a:prstGeom prst="rect">
            <a:avLst/>
          </a:prstGeom>
        </p:spPr>
        <p:txBody>
          <a:bodyPr wrap="square">
            <a:spAutoFit/>
          </a:bodyPr>
          <a:lstStyle/>
          <a:p>
            <a:pPr indent="457200" algn="just">
              <a:lnSpc>
                <a:spcPct val="170000"/>
              </a:lnSpc>
            </a:pPr>
            <a:r>
              <a:rPr lang="zh-CN" altLang="en-US" sz="2400" b="1" dirty="0">
                <a:latin typeface="微软雅黑" pitchFamily="34" charset="-122"/>
                <a:ea typeface="微软雅黑" pitchFamily="34" charset="-122"/>
              </a:rPr>
              <a:t>两会</a:t>
            </a:r>
            <a:r>
              <a:rPr lang="zh-CN" altLang="en-US" dirty="0">
                <a:latin typeface="微软雅黑" pitchFamily="34" charset="-122"/>
                <a:ea typeface="微软雅黑" pitchFamily="34" charset="-122"/>
              </a:rPr>
              <a:t>是对自</a:t>
            </a:r>
            <a:r>
              <a:rPr lang="en-US" altLang="zh-CN" dirty="0">
                <a:latin typeface="微软雅黑" pitchFamily="34" charset="-122"/>
                <a:ea typeface="微软雅黑" pitchFamily="34" charset="-122"/>
              </a:rPr>
              <a:t>1959</a:t>
            </a:r>
            <a:r>
              <a:rPr lang="zh-CN" altLang="en-US" dirty="0">
                <a:latin typeface="微软雅黑" pitchFamily="34" charset="-122"/>
                <a:ea typeface="微软雅黑" pitchFamily="34" charset="-122"/>
              </a:rPr>
              <a:t>年以来历年召开的中华人民共和国全国人民代表大会和中国人民政治协商会议的统称。由于两场会议会期基本重合，而且对于国家运作的重要程度都非常的高，故简称做“两会”。从省级地方到中央，各地的政协及人大的全体会议的会期全部基本重合，所以两会的名称可以同时适用于全国及各省（市、自治区）</a:t>
            </a:r>
          </a:p>
          <a:p>
            <a:pPr indent="457200" algn="just">
              <a:lnSpc>
                <a:spcPct val="170000"/>
              </a:lnSpc>
            </a:pPr>
            <a:r>
              <a:rPr lang="zh-CN" altLang="en-US" dirty="0">
                <a:latin typeface="微软雅黑" pitchFamily="34" charset="-122"/>
                <a:ea typeface="微软雅黑" pitchFamily="34" charset="-122"/>
              </a:rPr>
              <a:t>两会每</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年称为一届，每年会议称</a:t>
            </a:r>
            <a:r>
              <a:rPr lang="en-US" altLang="zh-CN" dirty="0">
                <a:latin typeface="微软雅黑" pitchFamily="34" charset="-122"/>
                <a:ea typeface="微软雅黑" pitchFamily="34" charset="-122"/>
              </a:rPr>
              <a:t>X</a:t>
            </a:r>
            <a:r>
              <a:rPr lang="zh-CN" altLang="en-US" dirty="0">
                <a:latin typeface="微软雅黑" pitchFamily="34" charset="-122"/>
                <a:ea typeface="微软雅黑" pitchFamily="34" charset="-122"/>
              </a:rPr>
              <a:t>届</a:t>
            </a:r>
            <a:r>
              <a:rPr lang="en-US" altLang="zh-CN" dirty="0">
                <a:latin typeface="微软雅黑" pitchFamily="34" charset="-122"/>
                <a:ea typeface="微软雅黑" pitchFamily="34" charset="-122"/>
              </a:rPr>
              <a:t>X</a:t>
            </a:r>
            <a:r>
              <a:rPr lang="zh-CN" altLang="en-US" dirty="0">
                <a:latin typeface="微软雅黑" pitchFamily="34" charset="-122"/>
                <a:ea typeface="微软雅黑" pitchFamily="34" charset="-122"/>
              </a:rPr>
              <a:t>次会议。根据中国宪法规定：“两会”召开的意义在于将“两会”代表从人民中得来的信息和要求进行收集及整理，传达给党中央。“两会”代表是代表着广大选民的一种利益的，代表着选民在召开两会期间，向政府有关部门提出选民们自己的意见和要求。地方每年召开的人大和政协也称为两会，通常召开的时间比全国“两会”时间要早。</a:t>
            </a:r>
          </a:p>
        </p:txBody>
      </p:sp>
    </p:spTree>
    <p:extLst>
      <p:ext uri="{BB962C8B-B14F-4D97-AF65-F5344CB8AC3E}">
        <p14:creationId xmlns:p14="http://schemas.microsoft.com/office/powerpoint/2010/main" xmlns="" val="36059886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14:presetBounceEnd="66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66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D8238EF0-F390-E748-BB9B-FB370B2EF124}"/>
              </a:ext>
            </a:extLst>
          </p:cNvPr>
          <p:cNvSpPr/>
          <p:nvPr/>
        </p:nvSpPr>
        <p:spPr>
          <a:xfrm>
            <a:off x="1269083" y="2204864"/>
            <a:ext cx="10585176" cy="3372846"/>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全面实施市场准入负面清单制度</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在全国推开“证照分离”改革，重点是照后减证，各类证能减尽减、能合则合，进一步压缩企业开办时间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大幅缩短商标注册周期</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工程建设项目审批时间再压减一半</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全面实施“双随机、一公开”监管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深入推进“互联网</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政务服务”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大力推进综合执法机构机制改革</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加快政府信息系统互联互通，打通信息孤岛</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清理群众和企业办事的各类证明，没有法律法规依据的一律取消</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8B2038CE-187C-074D-9177-993CF168A68B}"/>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（四）、深化“放管服”改革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769247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3114B1C1-0640-DA45-9781-A13DC2050202}"/>
              </a:ext>
            </a:extLst>
          </p:cNvPr>
          <p:cNvSpPr/>
          <p:nvPr/>
        </p:nvSpPr>
        <p:spPr>
          <a:xfrm>
            <a:off x="1125067" y="1124744"/>
            <a:ext cx="4852610"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（五）、进一步减轻企业税负</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3E2E0374-FB22-9349-8CFF-046C5D09DA9A}"/>
              </a:ext>
            </a:extLst>
          </p:cNvPr>
          <p:cNvSpPr/>
          <p:nvPr/>
        </p:nvSpPr>
        <p:spPr>
          <a:xfrm>
            <a:off x="1341091" y="2204864"/>
            <a:ext cx="10081120" cy="3465179"/>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重点降低制造业、交通运输等行业税率，提高小规模纳税人年销售额标准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大幅扩展享受减半征收所得税优惠政策的小微企业范围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大幅提高企业新购入仪器设备税前扣除上限</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实施企业境外所得综合抵免政策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扩大物流企业仓储用地税收优惠范围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继续实施企业重组土地增值税、契税等到期优惠政策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全年再为企业和个人减税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8000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4262124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一、深入推进供给侧结构性改革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33771C60-DC1C-C341-844F-D1495A26AD3C}"/>
              </a:ext>
            </a:extLst>
          </p:cNvPr>
          <p:cNvSpPr/>
          <p:nvPr/>
        </p:nvSpPr>
        <p:spPr>
          <a:xfrm>
            <a:off x="1125067" y="1124744"/>
            <a:ext cx="5211683" cy="1685911"/>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（六）、大幅降低企业非税负担</a:t>
            </a:r>
            <a:endParaRPr lang="en-US" altLang="zh-CN" sz="2800" b="1" dirty="0">
              <a:solidFill>
                <a:srgbClr val="C00000"/>
              </a:solidFill>
              <a:latin typeface="微软雅黑" panose="020B0503020204020204" pitchFamily="34" charset="-122"/>
              <a:ea typeface="微软雅黑" panose="020B0503020204020204" pitchFamily="34" charset="-122"/>
            </a:endParaRPr>
          </a:p>
          <a:p>
            <a:pPr>
              <a:lnSpc>
                <a:spcPct val="200000"/>
              </a:lnSpc>
            </a:pP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39BAD5E-D6DA-D54F-8481-C92F7E5D4E61}"/>
              </a:ext>
            </a:extLst>
          </p:cNvPr>
          <p:cNvSpPr/>
          <p:nvPr/>
        </p:nvSpPr>
        <p:spPr>
          <a:xfrm>
            <a:off x="1341091" y="2204864"/>
            <a:ext cx="10081120" cy="2972737"/>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进一步清理规范行政事业性收费，调低部分政府性基金征收标准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继续阶段性降低企业“五险一金”缴费比例</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降低电网环节收费和输配电价格，一般工商业电价平均降低</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10%</a:t>
            </a: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深化收费公路制度改革，降低过路过桥费用</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加大中介服务收费清理整顿力度</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全年要为市场主体减轻非税负担</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6129741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二、加快建设创新型国家</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xmlns="" id="{78BD4897-11E0-6848-95B0-ED147527028A}"/>
              </a:ext>
            </a:extLst>
          </p:cNvPr>
          <p:cNvSpPr/>
          <p:nvPr/>
        </p:nvSpPr>
        <p:spPr>
          <a:xfrm>
            <a:off x="1125067" y="1124744"/>
            <a:ext cx="5295039"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）、加强国家创新体系建设</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8DBF4555-B5AB-4145-A36F-DB45D859DB02}"/>
              </a:ext>
            </a:extLst>
          </p:cNvPr>
          <p:cNvSpPr/>
          <p:nvPr/>
        </p:nvSpPr>
        <p:spPr>
          <a:xfrm>
            <a:off x="1341091" y="2132856"/>
            <a:ext cx="8951862" cy="1569660"/>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启动一批科技创新重大项目，高标准建设</a:t>
            </a:r>
            <a:r>
              <a:rPr lang="zh-CN" altLang="en-US" sz="1600">
                <a:solidFill>
                  <a:prstClr val="black">
                    <a:lumMod val="85000"/>
                    <a:lumOff val="15000"/>
                  </a:prstClr>
                </a:solidFill>
                <a:latin typeface="微软雅黑" panose="020B0503020204020204" pitchFamily="34" charset="-122"/>
                <a:ea typeface="微软雅黑" panose="020B0503020204020204" pitchFamily="34" charset="-122"/>
              </a:rPr>
              <a:t>国家实验室</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鼓励企业牵头实施重大科技项目，支持科研院所、高校与企业融通创新，加快创新成果</a:t>
            </a:r>
            <a:r>
              <a:rPr lang="zh-CN" altLang="en-US" sz="1600">
                <a:solidFill>
                  <a:prstClr val="black">
                    <a:lumMod val="85000"/>
                    <a:lumOff val="15000"/>
                  </a:prstClr>
                </a:solidFill>
                <a:latin typeface="微软雅黑" panose="020B0503020204020204" pitchFamily="34" charset="-122"/>
                <a:ea typeface="微软雅黑" panose="020B0503020204020204" pitchFamily="34" charset="-122"/>
              </a:rPr>
              <a:t>转化应用</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国家科技投入要向民生领域倾斜，加强雾霾治理、癌症等重大疾病</a:t>
            </a:r>
            <a:r>
              <a:rPr lang="zh-CN" altLang="en-US" sz="1600">
                <a:solidFill>
                  <a:prstClr val="black">
                    <a:lumMod val="85000"/>
                    <a:lumOff val="15000"/>
                  </a:prstClr>
                </a:solidFill>
                <a:latin typeface="微软雅黑" panose="020B0503020204020204" pitchFamily="34" charset="-122"/>
                <a:ea typeface="微软雅黑" panose="020B0503020204020204" pitchFamily="34" charset="-122"/>
              </a:rPr>
              <a:t>防治攻关</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7596EA27-AAE7-D244-99AD-4928DB1AF040}"/>
              </a:ext>
            </a:extLst>
          </p:cNvPr>
          <p:cNvSpPr/>
          <p:nvPr/>
        </p:nvSpPr>
        <p:spPr>
          <a:xfrm>
            <a:off x="1125067" y="3429000"/>
            <a:ext cx="5654112"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）、落实和完善创新激励政策</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86187720-3D69-0E47-8CD7-94B88F14346D}"/>
              </a:ext>
            </a:extLst>
          </p:cNvPr>
          <p:cNvSpPr/>
          <p:nvPr/>
        </p:nvSpPr>
        <p:spPr>
          <a:xfrm>
            <a:off x="1341091" y="4523636"/>
            <a:ext cx="8375798" cy="1569660"/>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改革科技管理制度，绩效评价要加快从重过程向重结果转变</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赋予创新团队和领军人才更大的人财物支配权和技术路线决策权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对承担重大科技攻关任务的科研人员，采取灵活的薪酬制度和奖励措施</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探索赋予科研人员科技成果所有权和长期使用权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0612059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二、加快建设创新型国家</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5" name="矩形 14">
            <a:extLst>
              <a:ext uri="{FF2B5EF4-FFF2-40B4-BE49-F238E27FC236}">
                <a16:creationId xmlns:a16="http://schemas.microsoft.com/office/drawing/2014/main" xmlns="" id="{82DAC009-CD9B-594A-8422-C2110EC25B3B}"/>
              </a:ext>
            </a:extLst>
          </p:cNvPr>
          <p:cNvSpPr/>
          <p:nvPr/>
        </p:nvSpPr>
        <p:spPr>
          <a:xfrm>
            <a:off x="1125067" y="1124744"/>
            <a:ext cx="6731330" cy="954107"/>
          </a:xfrm>
          <a:prstGeom prst="rect">
            <a:avLst/>
          </a:prstGeom>
        </p:spPr>
        <p:txBody>
          <a:bodyPr wrap="non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03</a:t>
            </a:r>
            <a:r>
              <a:rPr lang="zh-CN" altLang="en-US" sz="2800" b="1" dirty="0">
                <a:solidFill>
                  <a:srgbClr val="C00000"/>
                </a:solidFill>
                <a:latin typeface="微软雅黑" panose="020B0503020204020204" pitchFamily="34" charset="-122"/>
                <a:ea typeface="微软雅黑" panose="020B0503020204020204" pitchFamily="34" charset="-122"/>
              </a:rPr>
              <a:t>）、促进大众创业、万众创新上水平</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DD6F2CB5-9319-604B-9296-FD53A2A0528A}"/>
              </a:ext>
            </a:extLst>
          </p:cNvPr>
          <p:cNvSpPr/>
          <p:nvPr/>
        </p:nvSpPr>
        <p:spPr>
          <a:xfrm>
            <a:off x="1341091" y="2276872"/>
            <a:ext cx="8352928" cy="3416320"/>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推进“双创”示范基地建设</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打造“双创”升级版</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设立国家融资担保基金，支持优质创新型企业上市融资，将创业投资、天使投资税收优惠政策试点范围扩大到全国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深化人才发展体制改革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3673733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三、深化基础性关健领域改革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0" name="矩形 9">
            <a:extLst>
              <a:ext uri="{FF2B5EF4-FFF2-40B4-BE49-F238E27FC236}">
                <a16:creationId xmlns:a16="http://schemas.microsoft.com/office/drawing/2014/main" xmlns="" id="{84BED7DA-A08A-8D44-86C2-61DABA3EF653}"/>
              </a:ext>
            </a:extLst>
          </p:cNvPr>
          <p:cNvSpPr/>
          <p:nvPr/>
        </p:nvSpPr>
        <p:spPr>
          <a:xfrm>
            <a:off x="1125067" y="1124744"/>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（一）、推进国资国企改革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56BAEC70-9AC0-6644-8006-A05B356E2F98}"/>
              </a:ext>
            </a:extLst>
          </p:cNvPr>
          <p:cNvSpPr/>
          <p:nvPr/>
        </p:nvSpPr>
        <p:spPr>
          <a:xfrm>
            <a:off x="1296144" y="2060848"/>
            <a:ext cx="7222083" cy="1754326"/>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制定出资人监管权责清单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深化国有资本投资、运营公司等改革试点，赋予更多自主权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继续推进国有企业优化重组和央企股份制改革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落实向全国人大常委会报告国有资产管理情况的制度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22302E06-A2DC-8848-A95C-0141FD2B6754}"/>
              </a:ext>
            </a:extLst>
          </p:cNvPr>
          <p:cNvSpPr/>
          <p:nvPr/>
        </p:nvSpPr>
        <p:spPr>
          <a:xfrm>
            <a:off x="1152128" y="3573016"/>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（二）、支持民营企业发展</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E72CD628-3319-BE43-B515-8DEEF67DA3A9}"/>
              </a:ext>
            </a:extLst>
          </p:cNvPr>
          <p:cNvSpPr/>
          <p:nvPr/>
        </p:nvSpPr>
        <p:spPr>
          <a:xfrm>
            <a:off x="1296144" y="4509120"/>
            <a:ext cx="10918155" cy="1338828"/>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全面落实支持非公有制经济发展的政策措施，认真解决民营企业反映的突出问题，坚决破除各种隐性壁垒</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构建亲清新型政商关系，健全企业家参与涉企政策制定机制。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激发和保护企业家精神</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1032467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三、深化基础性关健领域改革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8" name="矩形 17">
            <a:extLst>
              <a:ext uri="{FF2B5EF4-FFF2-40B4-BE49-F238E27FC236}">
                <a16:creationId xmlns:a16="http://schemas.microsoft.com/office/drawing/2014/main" xmlns="" id="{B37FD8F5-294F-F84A-AC7E-50333B1B5635}"/>
              </a:ext>
            </a:extLst>
          </p:cNvPr>
          <p:cNvSpPr/>
          <p:nvPr/>
        </p:nvSpPr>
        <p:spPr>
          <a:xfrm>
            <a:off x="1125067" y="1124744"/>
            <a:ext cx="792088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（三）、完善产权制度和要素市场化配置机制</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B727026B-04F2-AE4C-AD70-CA25C596301C}"/>
              </a:ext>
            </a:extLst>
          </p:cNvPr>
          <p:cNvSpPr/>
          <p:nvPr/>
        </p:nvSpPr>
        <p:spPr>
          <a:xfrm>
            <a:off x="1125067" y="3573016"/>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（四）、深化财税体制改革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xmlns="" id="{23BAA854-6B1B-B349-88EA-454D6DB58CA7}"/>
              </a:ext>
            </a:extLst>
          </p:cNvPr>
          <p:cNvSpPr/>
          <p:nvPr/>
        </p:nvSpPr>
        <p:spPr>
          <a:xfrm>
            <a:off x="1269083" y="2060848"/>
            <a:ext cx="8158187" cy="1754326"/>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对各种侵权行为要依法严肃处理，对产权纠纷案件要依法甄别纠正</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实行侵权惩罚性赔偿制度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加快技术、土地等要素价格市场化改革，深化资源类产品和公共服务价格改革，打破行政垄断，防止市场垄断</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3DDE96F7-0130-9242-8C50-1DED89EFC00D}"/>
              </a:ext>
            </a:extLst>
          </p:cNvPr>
          <p:cNvSpPr/>
          <p:nvPr/>
        </p:nvSpPr>
        <p:spPr>
          <a:xfrm>
            <a:off x="1341091" y="4509120"/>
            <a:ext cx="5688632" cy="1754326"/>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推进中央与地方财政事权和支出责任划分改革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健全地方税体系，稳妥推进房地产税立法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改革个人所得税</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全面实施绩效管理，使财政资金花得其所、用得安全</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8181861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0"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三、深化基础性关健领域改革</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2" name="矩形 11">
            <a:extLst>
              <a:ext uri="{FF2B5EF4-FFF2-40B4-BE49-F238E27FC236}">
                <a16:creationId xmlns:a16="http://schemas.microsoft.com/office/drawing/2014/main" xmlns="" id="{0A7AF67B-C24D-F347-BCDC-ACC527F31C7F}"/>
              </a:ext>
            </a:extLst>
          </p:cNvPr>
          <p:cNvSpPr/>
          <p:nvPr/>
        </p:nvSpPr>
        <p:spPr>
          <a:xfrm>
            <a:off x="1125067" y="1124744"/>
            <a:ext cx="4752528"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（五）、加快金融体制改革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9098CD61-89FE-2242-AC67-B7B99B5E2729}"/>
              </a:ext>
            </a:extLst>
          </p:cNvPr>
          <p:cNvSpPr/>
          <p:nvPr/>
        </p:nvSpPr>
        <p:spPr>
          <a:xfrm>
            <a:off x="6381651" y="1124744"/>
            <a:ext cx="504056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（六）、推进社会体制改革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E93CC177-0597-D74E-BDEF-22953F8CC506}"/>
              </a:ext>
            </a:extLst>
          </p:cNvPr>
          <p:cNvSpPr/>
          <p:nvPr/>
        </p:nvSpPr>
        <p:spPr>
          <a:xfrm>
            <a:off x="6597675" y="3507973"/>
            <a:ext cx="3816424" cy="2585323"/>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深入推进教育、文化、体育等改革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健全生态文明体制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改革完善生态环境管理制度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加强自然生态空间用途管制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推行生态环境损害赔偿制度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完善生态补偿机制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8BA760B0-CCD7-3E44-AEB3-D70CB2B47F59}"/>
              </a:ext>
            </a:extLst>
          </p:cNvPr>
          <p:cNvSpPr/>
          <p:nvPr/>
        </p:nvSpPr>
        <p:spPr>
          <a:xfrm>
            <a:off x="1269083" y="3429000"/>
            <a:ext cx="5256584" cy="1338828"/>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推动债券、期货市场发展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拓展保险市场的风险保障功能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保持人民币汇率在合理均衡水平上的基本稳定</a:t>
            </a:r>
          </a:p>
        </p:txBody>
      </p:sp>
      <p:sp>
        <p:nvSpPr>
          <p:cNvPr id="16" name="矩形 15">
            <a:extLst>
              <a:ext uri="{FF2B5EF4-FFF2-40B4-BE49-F238E27FC236}">
                <a16:creationId xmlns:a16="http://schemas.microsoft.com/office/drawing/2014/main" xmlns="" id="{B4BEB606-3638-D94D-90C4-A34B6A9DF0DF}"/>
              </a:ext>
            </a:extLst>
          </p:cNvPr>
          <p:cNvSpPr/>
          <p:nvPr/>
        </p:nvSpPr>
        <p:spPr>
          <a:xfrm>
            <a:off x="1269082" y="2276872"/>
            <a:ext cx="4392488" cy="1089529"/>
          </a:xfrm>
          <a:prstGeom prst="rect">
            <a:avLst/>
          </a:prstGeom>
        </p:spPr>
        <p:txBody>
          <a:bodyPr wrap="square">
            <a:spAutoFit/>
          </a:bodyPr>
          <a:lstStyle/>
          <a:p>
            <a:pPr>
              <a:lnSpc>
                <a:spcPct val="12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支持金融机构扩展普惠金融业务，规范发展地方性中小金融机构，着力解决小微企业融资难、融资贵问题</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29DAA0C6-AC14-C846-94B6-BE0CBAB78807}"/>
              </a:ext>
            </a:extLst>
          </p:cNvPr>
          <p:cNvSpPr/>
          <p:nvPr/>
        </p:nvSpPr>
        <p:spPr>
          <a:xfrm>
            <a:off x="6597675" y="2566645"/>
            <a:ext cx="4824536" cy="923330"/>
          </a:xfrm>
          <a:prstGeom prst="rect">
            <a:avLst/>
          </a:prstGeom>
        </p:spPr>
        <p:txBody>
          <a:bodyPr wrap="square">
            <a:spAutoFit/>
          </a:bodyPr>
          <a:lstStyle/>
          <a:p>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协调推进医疗价格、人事薪酬、药品流通、医保支付改革，提高医疗卫生服务质量，下大力气解决群众看病就医难题</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AD5D8032-E949-6848-93C3-12D4479090F6}"/>
              </a:ext>
            </a:extLst>
          </p:cNvPr>
          <p:cNvSpPr/>
          <p:nvPr/>
        </p:nvSpPr>
        <p:spPr>
          <a:xfrm>
            <a:off x="6620897" y="2060848"/>
            <a:ext cx="4801314" cy="507831"/>
          </a:xfrm>
          <a:prstGeom prst="rect">
            <a:avLst/>
          </a:prstGeom>
        </p:spPr>
        <p:txBody>
          <a:bodyPr wrap="non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建立企业职工基本养老保险基金中央调剂制度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6609125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18" grpId="0"/>
      <p:bldP spid="1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四、坚决打好三大攻坚战</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E9058034-2603-AE47-AAC6-FEA1AD409071}"/>
              </a:ext>
            </a:extLst>
          </p:cNvPr>
          <p:cNvSpPr/>
          <p:nvPr/>
        </p:nvSpPr>
        <p:spPr>
          <a:xfrm>
            <a:off x="1125067" y="1124744"/>
            <a:ext cx="7920880"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）、推动重大风险防范化解取得明显进展</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0C022728-3ED2-5C49-8E55-119F5DDEC1F2}"/>
              </a:ext>
            </a:extLst>
          </p:cNvPr>
          <p:cNvSpPr/>
          <p:nvPr/>
        </p:nvSpPr>
        <p:spPr>
          <a:xfrm>
            <a:off x="1557115" y="2204864"/>
            <a:ext cx="9433048" cy="3831818"/>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严厉打击非法集资、金融诈骗等违法活动</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加快市场化法治化债转股和企业兼并重组</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加强金融机构风险内控</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强化金融监管统筹协调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防范化解地方政府债务风险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严禁各类违法违规举债、担保等行为</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省级政府对本辖区债务负总责，省级以下地方政府各负其责，积极稳妥处置存量债务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健全规范的地方政府举债融资机制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今年安排地方专项债券</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1.35</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万亿元，比去年增加</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5500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7769057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四、坚决打好三大攻坚战</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367708BC-18CB-4B44-9692-1A9E4A1D40C6}"/>
              </a:ext>
            </a:extLst>
          </p:cNvPr>
          <p:cNvSpPr/>
          <p:nvPr/>
        </p:nvSpPr>
        <p:spPr>
          <a:xfrm>
            <a:off x="1125067" y="1124744"/>
            <a:ext cx="518457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）、加大精准脱贫力度</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5164467B-893A-E943-AA53-1DB762C4BCE8}"/>
              </a:ext>
            </a:extLst>
          </p:cNvPr>
          <p:cNvSpPr/>
          <p:nvPr/>
        </p:nvSpPr>
        <p:spPr>
          <a:xfrm>
            <a:off x="1269083" y="1700808"/>
            <a:ext cx="9649072" cy="4302268"/>
          </a:xfrm>
          <a:prstGeom prst="rect">
            <a:avLst/>
          </a:prstGeom>
        </p:spPr>
        <p:txBody>
          <a:bodyPr wrap="square">
            <a:spAutoFit/>
          </a:bodyPr>
          <a:lstStyle/>
          <a:p>
            <a:pPr>
              <a:lnSpc>
                <a:spcPct val="15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今年再减少农村贫困人口</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1000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万以上，完成易地扶贫搬迁</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280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万人</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深入推进产业、教育、健康、生态扶贫，补齐基础设施和公共服务短板，激发脱贫内生动力</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中央财政新增扶贫投入及有关转移支付向深度贫困地区倾斜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对老年人、残疾人、重病患者等特定贫困人口，因户因人落实保障措施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攻坚期内脱贫不脱政策，新产生的贫困人口和返贫人口要及时纳入帮扶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加强扶贫资金整合和绩效管理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开展扶贫领域腐败和作风问题专项治理，改进考核监督方式</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72244936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a:t>
            </a:r>
            <a:r>
              <a:rPr kumimoji="1" lang="zh-Hans"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历史</a:t>
            </a:r>
            <a:endPar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6" name="矩形 15">
            <a:extLst>
              <a:ext uri="{FF2B5EF4-FFF2-40B4-BE49-F238E27FC236}">
                <a16:creationId xmlns:a16="http://schemas.microsoft.com/office/drawing/2014/main" xmlns="" id="{B397740D-FE75-7C4E-B992-E2B39FF1C9F6}"/>
              </a:ext>
            </a:extLst>
          </p:cNvPr>
          <p:cNvSpPr/>
          <p:nvPr/>
        </p:nvSpPr>
        <p:spPr>
          <a:xfrm>
            <a:off x="1092022" y="1615113"/>
            <a:ext cx="10184115" cy="3796745"/>
          </a:xfrm>
          <a:prstGeom prst="rect">
            <a:avLst/>
          </a:prstGeom>
        </p:spPr>
        <p:txBody>
          <a:bodyPr wrap="square">
            <a:spAutoFit/>
          </a:bodyPr>
          <a:lstStyle/>
          <a:p>
            <a:pPr indent="457200" algn="just">
              <a:lnSpc>
                <a:spcPct val="170000"/>
              </a:lnSpc>
            </a:pPr>
            <a:r>
              <a:rPr lang="en-US" altLang="zh-CN" dirty="0">
                <a:latin typeface="微软雅黑" pitchFamily="34" charset="-122"/>
                <a:ea typeface="微软雅黑" pitchFamily="34" charset="-122"/>
              </a:rPr>
              <a:t>1949</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21</a:t>
            </a:r>
            <a:r>
              <a:rPr lang="zh-CN" altLang="en-US" dirty="0">
                <a:latin typeface="微软雅黑" pitchFamily="34" charset="-122"/>
                <a:ea typeface="微软雅黑" pitchFamily="34" charset="-122"/>
              </a:rPr>
              <a:t>日至</a:t>
            </a:r>
            <a:r>
              <a:rPr lang="en-US" altLang="zh-CN" dirty="0">
                <a:latin typeface="微软雅黑" pitchFamily="34" charset="-122"/>
                <a:ea typeface="微软雅黑" pitchFamily="34" charset="-122"/>
              </a:rPr>
              <a:t>30</a:t>
            </a:r>
            <a:r>
              <a:rPr lang="zh-CN" altLang="en-US" dirty="0">
                <a:latin typeface="微软雅黑" pitchFamily="34" charset="-122"/>
                <a:ea typeface="微软雅黑" pitchFamily="34" charset="-122"/>
              </a:rPr>
              <a:t>日，中国人民政治协商会议举行了第一届全体会议。参加会议的代表共</a:t>
            </a:r>
            <a:r>
              <a:rPr lang="en-US" altLang="zh-CN" dirty="0">
                <a:latin typeface="微软雅黑" pitchFamily="34" charset="-122"/>
                <a:ea typeface="微软雅黑" pitchFamily="34" charset="-122"/>
              </a:rPr>
              <a:t>662</a:t>
            </a:r>
            <a:r>
              <a:rPr lang="zh-CN" altLang="en-US" dirty="0">
                <a:latin typeface="微软雅黑" pitchFamily="34" charset="-122"/>
                <a:ea typeface="微软雅黑" pitchFamily="34" charset="-122"/>
              </a:rPr>
              <a:t>人，包括中国共产党、各民主党派、各人民团体、各地区、人民解放军、少数民族、国外华侨、宗教界人士等</a:t>
            </a:r>
            <a:r>
              <a:rPr lang="en-US" altLang="zh-CN" dirty="0">
                <a:latin typeface="微软雅黑" pitchFamily="34" charset="-122"/>
                <a:ea typeface="微软雅黑" pitchFamily="34" charset="-122"/>
              </a:rPr>
              <a:t>46</a:t>
            </a:r>
            <a:r>
              <a:rPr lang="zh-CN" altLang="en-US" dirty="0">
                <a:latin typeface="微软雅黑" pitchFamily="34" charset="-122"/>
                <a:ea typeface="微软雅黑" pitchFamily="34" charset="-122"/>
              </a:rPr>
              <a:t>个单位的代表以及特别邀请的人士，具有广泛的代表性。人民政协第一届全体会议代行全国人民代表大会的职权，代表全国人民的意志，宣告了中华人民共和国的成立；通过了具有临时宪法性质的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中国人民政治协商会议共同纲领</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中国人民政治协商会议组织法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中华人民共和国中央人民政府组织法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；决定中华人民共和国定都于北京，国旗为五星红旗，以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义勇军进行曲</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为国歌，采用公元作为中国纪年；选举了中央人民政府主席、副主席、委员，并选举产生了中国人民政治协商会议第一届全国委员会。</a:t>
            </a:r>
          </a:p>
        </p:txBody>
      </p:sp>
    </p:spTree>
    <p:extLst>
      <p:ext uri="{BB962C8B-B14F-4D97-AF65-F5344CB8AC3E}">
        <p14:creationId xmlns:p14="http://schemas.microsoft.com/office/powerpoint/2010/main" xmlns="" val="251312049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14:presetBounceEnd="66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66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26297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四、坚决打好三大攻坚战</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1" name="矩形 10">
            <a:extLst>
              <a:ext uri="{FF2B5EF4-FFF2-40B4-BE49-F238E27FC236}">
                <a16:creationId xmlns:a16="http://schemas.microsoft.com/office/drawing/2014/main" xmlns="" id="{E90499BF-F022-884B-9B44-3CABC646855A}"/>
              </a:ext>
            </a:extLst>
          </p:cNvPr>
          <p:cNvSpPr/>
          <p:nvPr/>
        </p:nvSpPr>
        <p:spPr>
          <a:xfrm>
            <a:off x="1269083" y="1928558"/>
            <a:ext cx="10656754" cy="4850174"/>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巩固蓝天保卫战成果，今年二氧化硫、氮氧化物排放量要下降</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，重点地区细颗粒物（</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PM2.5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）浓度继续下降</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推动钢铁等行业超低排放改造</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提高污染排放标准，实行限期达标</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开展柴油货车超标排放专项治理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深入推进水、土壤污染防治，今年化学需氧量、氨氮排放量要下降</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2%</a:t>
            </a: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全面整治黑臭水体</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加大污水处理设施建设力度，完善收费政策</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严禁“洋垃圾”入境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全面划定生态保护红线，完成造林</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亿亩以上，耕地轮作休耕试点面积增加到</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3000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万亩，扩大湿地保护和恢复范围，深化国家公园体制改革试点</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严控填海造地</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严格环境执法</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AC12C99E-8673-FC46-8859-B9F544826427}"/>
              </a:ext>
            </a:extLst>
          </p:cNvPr>
          <p:cNvSpPr/>
          <p:nvPr/>
        </p:nvSpPr>
        <p:spPr>
          <a:xfrm>
            <a:off x="1177319" y="1012852"/>
            <a:ext cx="662473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03</a:t>
            </a:r>
            <a:r>
              <a:rPr lang="zh-CN" altLang="en-US" sz="2800" b="1" dirty="0">
                <a:solidFill>
                  <a:srgbClr val="C00000"/>
                </a:solidFill>
                <a:latin typeface="微软雅黑" panose="020B0503020204020204" pitchFamily="34" charset="-122"/>
                <a:ea typeface="微软雅黑" panose="020B0503020204020204" pitchFamily="34" charset="-122"/>
              </a:rPr>
              <a:t>）、推进污染防治取得更大成效</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1489189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72464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五、大力实施乡村振兴战略</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xmlns="" id="{4FB5A845-08E3-1643-A704-AF5897A26452}"/>
              </a:ext>
            </a:extLst>
          </p:cNvPr>
          <p:cNvSpPr/>
          <p:nvPr/>
        </p:nvSpPr>
        <p:spPr>
          <a:xfrm>
            <a:off x="1318251" y="1438257"/>
            <a:ext cx="662473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（一）、推进农业供给侧结构性改革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B5AB1814-E02B-054E-B3D5-454B5B9617A8}"/>
              </a:ext>
            </a:extLst>
          </p:cNvPr>
          <p:cNvSpPr/>
          <p:nvPr/>
        </p:nvSpPr>
        <p:spPr>
          <a:xfrm>
            <a:off x="1678291" y="2590385"/>
            <a:ext cx="7488832" cy="2224776"/>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加快建设现代农业产业园和特色农产品优势区，稳定和优化粮食生产</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新增高标准农田</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8000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万亩以上、高效节水灌溉面积</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2000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培育新型经营主体，加强面向小农户的社会化服务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发展“互联网</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农业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9031364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72464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五、大力实施乡村振兴战略</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6429171B-CC07-044F-83A7-C08D06BD1259}"/>
              </a:ext>
            </a:extLst>
          </p:cNvPr>
          <p:cNvSpPr/>
          <p:nvPr/>
        </p:nvSpPr>
        <p:spPr>
          <a:xfrm>
            <a:off x="1125067" y="1700808"/>
            <a:ext cx="4752528"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（二）、全面深化农村改革</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CBF9C27D-11E4-9347-B617-96180E916AC6}"/>
              </a:ext>
            </a:extLst>
          </p:cNvPr>
          <p:cNvSpPr/>
          <p:nvPr/>
        </p:nvSpPr>
        <p:spPr>
          <a:xfrm>
            <a:off x="1413099" y="2276872"/>
            <a:ext cx="9937104" cy="3416320"/>
          </a:xfrm>
          <a:prstGeom prst="rect">
            <a:avLst/>
          </a:prstGeom>
        </p:spPr>
        <p:txBody>
          <a:bodyPr wrap="square">
            <a:spAutoFit/>
          </a:bodyPr>
          <a:lstStyle/>
          <a:p>
            <a:pPr>
              <a:lnSpc>
                <a:spcPct val="20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落实第二轮土地承包到期后再延长</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年的政策</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探索宅基地所有权、资格权、使用权分置改革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深化粮食收储、集体产权、集体林权、国有林区林场、农垦、供销社等改革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xmlns="" id="{FAB1B390-2AB7-2A4E-90F9-8727F3A397BF}"/>
              </a:ext>
            </a:extLst>
          </p:cNvPr>
          <p:cNvSpPr/>
          <p:nvPr/>
        </p:nvSpPr>
        <p:spPr>
          <a:xfrm>
            <a:off x="1413099" y="4150821"/>
            <a:ext cx="7128792" cy="646331"/>
          </a:xfrm>
          <a:prstGeom prst="rect">
            <a:avLst/>
          </a:prstGeom>
        </p:spPr>
        <p:txBody>
          <a:bodyPr wrap="square">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建立新增耕地指标、城乡建设用地增减挂钩节余指标跨省域调剂机制，所得收益全部用于脱贫攻坚和支持乡村振兴</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9772441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572464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五、大力实施乡村振兴战略</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6FEEB58B-41A0-C843-8A3B-176CA99E0511}"/>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（三）、推动农村各项事业全面发展</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3C42EDE7-AC5A-DB47-BA94-54DA95691A92}"/>
              </a:ext>
            </a:extLst>
          </p:cNvPr>
          <p:cNvSpPr/>
          <p:nvPr/>
        </p:nvSpPr>
        <p:spPr>
          <a:xfrm>
            <a:off x="1341091" y="2852936"/>
            <a:ext cx="6984776" cy="1754326"/>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改善供水、供电、信息等基础设施，新建改建农村公路</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20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万公里</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稳步开展农村人居环境整治三年行动，推进“厕所革命”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健全自治、法治、德治相结合的乡村治理体系</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7205461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六、扎实推进区域协调发展战略</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C03810D4-CC54-2B4D-9F7A-A61227889569}"/>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（一）、塑造区域发展新格局</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4852A0C5-E6BA-E348-BFE1-2BA983B9467C}"/>
              </a:ext>
            </a:extLst>
          </p:cNvPr>
          <p:cNvSpPr/>
          <p:nvPr/>
        </p:nvSpPr>
        <p:spPr>
          <a:xfrm>
            <a:off x="1226271" y="2636912"/>
            <a:ext cx="9403852" cy="3108543"/>
          </a:xfrm>
          <a:prstGeom prst="rect">
            <a:avLst/>
          </a:prstGeom>
        </p:spPr>
        <p:txBody>
          <a:bodyPr wrap="square">
            <a:spAutoFit/>
          </a:bodyPr>
          <a:lstStyle/>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加强对革命老区、民族地区、边疆地区、贫困地区改革发展的支持</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以疏解北京非首都功能为重点推进京津冀协同发展，高起点规划、高标准建设雄安新区</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以生态优先、绿色发展为引领推进长江经济带发展</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出台实施粤港澳大湾区发展规划，全面推进内地同香港、澳门互利合作</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制定西部大开发新的指导意见，落实东北等老工业基地振兴举措，继续推动中部地区崛起，支持东部地区率先发展</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促进资源型地区经济转型</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壮大海洋经济，坚决维护国家海洋权益。</a:t>
            </a:r>
          </a:p>
        </p:txBody>
      </p:sp>
    </p:spTree>
    <p:extLst>
      <p:ext uri="{BB962C8B-B14F-4D97-AF65-F5344CB8AC3E}">
        <p14:creationId xmlns:p14="http://schemas.microsoft.com/office/powerpoint/2010/main" xmlns="" val="219726318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6647974"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六、扎实推进区域协调发展战略</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0A760CBC-FDA9-1A4F-BC5F-1F0E5F111AB3}"/>
              </a:ext>
            </a:extLst>
          </p:cNvPr>
          <p:cNvSpPr/>
          <p:nvPr/>
        </p:nvSpPr>
        <p:spPr>
          <a:xfrm>
            <a:off x="1125067" y="1700808"/>
            <a:ext cx="6264696"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（二）、提高新型城镇化质量</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BB8AA976-0AAF-3C46-B86B-BFE91AB1197B}"/>
              </a:ext>
            </a:extLst>
          </p:cNvPr>
          <p:cNvSpPr/>
          <p:nvPr/>
        </p:nvSpPr>
        <p:spPr>
          <a:xfrm>
            <a:off x="1341091" y="2780928"/>
            <a:ext cx="8208912" cy="2308324"/>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今年再进城落户</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1300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万人，加快农业转移人口市民化</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优先发展公共交通，健全菜市场、停车场等便民服务设施</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有序推进“城中村”、老旧小区改造，完善配套设施，鼓励有条件的加装电梯</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加强排涝管网、地下综合管廊等建设</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0265890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710963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七、积极扩大消费和促进有效投资</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1DC19706-4E13-0A4C-9515-E8212444D904}"/>
              </a:ext>
            </a:extLst>
          </p:cNvPr>
          <p:cNvSpPr/>
          <p:nvPr/>
        </p:nvSpPr>
        <p:spPr>
          <a:xfrm>
            <a:off x="1125067" y="1484784"/>
            <a:ext cx="7488832" cy="824136"/>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）、增强消费对经济发展的基础性作用</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052B5343-85F2-974C-A759-4E12D840E7F0}"/>
              </a:ext>
            </a:extLst>
          </p:cNvPr>
          <p:cNvSpPr/>
          <p:nvPr/>
        </p:nvSpPr>
        <p:spPr>
          <a:xfrm>
            <a:off x="1341091" y="2564904"/>
            <a:ext cx="6863630" cy="2308324"/>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推进消费升级，发展消费新业态新模式</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支持社会力量增加医疗、养老、教育、文化、体育等服务供给</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创建全域旅游示范区，降低重点国有景区门票价格</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推动网购、快递健康发展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1718952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778059" y="407447"/>
            <a:ext cx="710963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七、积极扩大消费和促进有效投资</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1" name="矩形 10">
            <a:extLst>
              <a:ext uri="{FF2B5EF4-FFF2-40B4-BE49-F238E27FC236}">
                <a16:creationId xmlns:a16="http://schemas.microsoft.com/office/drawing/2014/main" xmlns="" id="{515CDEC0-423B-544C-83CA-E68A240F2719}"/>
              </a:ext>
            </a:extLst>
          </p:cNvPr>
          <p:cNvSpPr/>
          <p:nvPr/>
        </p:nvSpPr>
        <p:spPr>
          <a:xfrm>
            <a:off x="1125067" y="1484784"/>
            <a:ext cx="8352928" cy="954107"/>
          </a:xfrm>
          <a:prstGeom prst="rect">
            <a:avLst/>
          </a:prstGeom>
        </p:spPr>
        <p:txBody>
          <a:bodyPr wrap="square">
            <a:spAutoFit/>
          </a:bodyPr>
          <a:lstStyle/>
          <a:p>
            <a:pPr>
              <a:lnSpc>
                <a:spcPct val="200000"/>
              </a:lnSpc>
            </a:pPr>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）、发挥投资对优化供给结构的关键性作用</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6BF743A0-9D41-CC42-9D41-78F10C571917}"/>
              </a:ext>
            </a:extLst>
          </p:cNvPr>
          <p:cNvSpPr/>
          <p:nvPr/>
        </p:nvSpPr>
        <p:spPr>
          <a:xfrm>
            <a:off x="1341091" y="2420888"/>
            <a:ext cx="9793088" cy="2862322"/>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今年要完成铁路投资</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7320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亿元、公路水运投资</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1.8</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万亿元左右，水利在建投资规模达到</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万亿元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重大基础设施建设继续向中西部地区倾斜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实施新一轮重大技术改造升级工程</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中央预算内投资安排</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5376</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亿元，比去年增加</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300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落实鼓励民间投资政策措施</a:t>
            </a:r>
          </a:p>
        </p:txBody>
      </p:sp>
    </p:spTree>
    <p:extLst>
      <p:ext uri="{BB962C8B-B14F-4D97-AF65-F5344CB8AC3E}">
        <p14:creationId xmlns:p14="http://schemas.microsoft.com/office/powerpoint/2010/main" xmlns="" val="79053612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7945A7F8-FBD4-E143-9CD9-ACC3B852DD41}"/>
              </a:ext>
            </a:extLst>
          </p:cNvPr>
          <p:cNvSpPr/>
          <p:nvPr/>
        </p:nvSpPr>
        <p:spPr>
          <a:xfrm>
            <a:off x="1125067" y="1484784"/>
            <a:ext cx="619268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（一）、推进“一带一路”国际合作</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71261A13-5CA5-F34B-BAD3-222331D99E89}"/>
              </a:ext>
            </a:extLst>
          </p:cNvPr>
          <p:cNvSpPr/>
          <p:nvPr/>
        </p:nvSpPr>
        <p:spPr>
          <a:xfrm>
            <a:off x="1341091" y="2276872"/>
            <a:ext cx="6092825" cy="2778774"/>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坚持共商共建共享</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推动国际大通道建设，深化沿线大通关合作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扩大国际产能合作，带动中国制造和中国服务走出去</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优化对外投资结构</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加大西部、内陆和沿边开放力度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6490771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4" name="矩形 13">
            <a:extLst>
              <a:ext uri="{FF2B5EF4-FFF2-40B4-BE49-F238E27FC236}">
                <a16:creationId xmlns:a16="http://schemas.microsoft.com/office/drawing/2014/main" xmlns="" id="{A45832DA-9EC5-0E4C-9881-324C186448BA}"/>
              </a:ext>
            </a:extLst>
          </p:cNvPr>
          <p:cNvSpPr/>
          <p:nvPr/>
        </p:nvSpPr>
        <p:spPr>
          <a:xfrm>
            <a:off x="1125067" y="1484784"/>
            <a:ext cx="619268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（二）、促进外商投资稳定增长</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EBE4C850-EA85-DF44-AAE0-9BE3E1EF3DF4}"/>
              </a:ext>
            </a:extLst>
          </p:cNvPr>
          <p:cNvSpPr/>
          <p:nvPr/>
        </p:nvSpPr>
        <p:spPr>
          <a:xfrm>
            <a:off x="1269083" y="2203123"/>
            <a:ext cx="3024336" cy="1200329"/>
          </a:xfrm>
          <a:prstGeom prst="rect">
            <a:avLst/>
          </a:prstGeom>
        </p:spPr>
        <p:txBody>
          <a:bodyPr wrap="squar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建设国际一流营商环境</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全面放开一般制造业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F1FE7E5E-9806-FD43-9D89-CF86624321A8}"/>
              </a:ext>
            </a:extLst>
          </p:cNvPr>
          <p:cNvSpPr/>
          <p:nvPr/>
        </p:nvSpPr>
        <p:spPr>
          <a:xfrm>
            <a:off x="1269083" y="5085184"/>
            <a:ext cx="2723823" cy="646331"/>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全面复制推广自贸区经验</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9DC83771-D757-E447-A680-D349D2D3B832}"/>
              </a:ext>
            </a:extLst>
          </p:cNvPr>
          <p:cNvSpPr/>
          <p:nvPr/>
        </p:nvSpPr>
        <p:spPr>
          <a:xfrm>
            <a:off x="1269083" y="4536801"/>
            <a:ext cx="3647152" cy="646331"/>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商务备案与工商登记“一口办理”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B8BA8A0F-52D0-9F47-B64F-640BCC7DCEE5}"/>
              </a:ext>
            </a:extLst>
          </p:cNvPr>
          <p:cNvSpPr/>
          <p:nvPr/>
        </p:nvSpPr>
        <p:spPr>
          <a:xfrm>
            <a:off x="1269083" y="3643283"/>
            <a:ext cx="9577064" cy="646331"/>
          </a:xfrm>
          <a:prstGeom prst="rect">
            <a:avLst/>
          </a:prstGeom>
        </p:spPr>
        <p:txBody>
          <a:bodyPr wrap="square">
            <a:spAutoFit/>
          </a:bodyPr>
          <a:lstStyle/>
          <a:p>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有序开放银行卡清算等市场，放开外资保险经纪公司经营范围限制，放宽或取消银行、证券、基金管理、期货、金融资产管理公司等外资股比限制，统一中外资银行市场准入标准。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2170893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3" y="437189"/>
            <a:ext cx="2031325"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两会</a:t>
            </a:r>
            <a:r>
              <a:rPr kumimoji="1" lang="zh-Hans"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rPr>
              <a:t>组成</a:t>
            </a:r>
            <a:endParaRPr kumimoji="1" lang="zh-CN" altLang="en-US" sz="3600" b="1" dirty="0">
              <a:blipFill dpi="0" rotWithShape="1">
                <a:blip r:embed="rId3"/>
                <a:srcRect/>
                <a:tile tx="0" ty="0" sx="20000" sy="20000" flip="none" algn="ctr"/>
              </a:blipFill>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sp>
        <p:nvSpPr>
          <p:cNvPr id="16" name="矩形 15">
            <a:extLst>
              <a:ext uri="{FF2B5EF4-FFF2-40B4-BE49-F238E27FC236}">
                <a16:creationId xmlns:a16="http://schemas.microsoft.com/office/drawing/2014/main" xmlns="" id="{B397740D-FE75-7C4E-B992-E2B39FF1C9F6}"/>
              </a:ext>
            </a:extLst>
          </p:cNvPr>
          <p:cNvSpPr/>
          <p:nvPr/>
        </p:nvSpPr>
        <p:spPr>
          <a:xfrm>
            <a:off x="1261741" y="1311218"/>
            <a:ext cx="10184115" cy="4798558"/>
          </a:xfrm>
          <a:prstGeom prst="rect">
            <a:avLst/>
          </a:prstGeom>
        </p:spPr>
        <p:txBody>
          <a:bodyPr wrap="square">
            <a:spAutoFit/>
          </a:bodyPr>
          <a:lstStyle/>
          <a:p>
            <a:pPr indent="457200">
              <a:lnSpc>
                <a:spcPct val="150000"/>
              </a:lnSpc>
            </a:pPr>
            <a:r>
              <a:rPr lang="zh-CN" altLang="en-US" sz="2000" b="1" dirty="0">
                <a:latin typeface="微软雅黑" pitchFamily="34" charset="-122"/>
                <a:ea typeface="微软雅黑" pitchFamily="34" charset="-122"/>
              </a:rPr>
              <a:t>全国人大</a:t>
            </a:r>
          </a:p>
          <a:p>
            <a:pPr indent="457200">
              <a:lnSpc>
                <a:spcPct val="150000"/>
              </a:lnSpc>
            </a:pPr>
            <a:r>
              <a:rPr lang="zh-CN" altLang="en-US" sz="2000" b="1" dirty="0">
                <a:latin typeface="微软雅黑" pitchFamily="34" charset="-122"/>
                <a:ea typeface="微软雅黑" pitchFamily="34" charset="-122"/>
              </a:rPr>
              <a:t>全称：全国人民代表大会</a:t>
            </a:r>
          </a:p>
          <a:p>
            <a:pPr indent="457200">
              <a:lnSpc>
                <a:spcPct val="150000"/>
              </a:lnSpc>
            </a:pPr>
            <a:r>
              <a:rPr lang="zh-CN" altLang="en-US" dirty="0">
                <a:latin typeface="微软雅黑" pitchFamily="34" charset="-122"/>
                <a:ea typeface="微软雅黑" pitchFamily="34" charset="-122"/>
              </a:rPr>
              <a:t>全国人民代表大会是最高国家权力机关，人民代表大会制度是实现人民当家作主的根本政治制度。在我国，人民通过民主选举选出自己的代表，组成人民代表大会，集中行使国家权力。</a:t>
            </a:r>
            <a:endParaRPr lang="en-US" altLang="zh-CN" dirty="0">
              <a:latin typeface="微软雅黑" pitchFamily="34" charset="-122"/>
              <a:ea typeface="微软雅黑" pitchFamily="34" charset="-122"/>
            </a:endParaRPr>
          </a:p>
          <a:p>
            <a:pPr indent="457200">
              <a:lnSpc>
                <a:spcPct val="150000"/>
              </a:lnSpc>
            </a:pPr>
            <a:r>
              <a:rPr lang="zh-CN" altLang="en-US" dirty="0">
                <a:latin typeface="微软雅黑" pitchFamily="34" charset="-122"/>
                <a:ea typeface="微软雅黑" pitchFamily="34" charset="-122"/>
              </a:rPr>
              <a:t>人大的组成机构主要有全国人民代表大会常务委员会及全国人民代表大会专门委员会</a:t>
            </a:r>
            <a:endParaRPr lang="en-US" altLang="zh-CN" dirty="0">
              <a:latin typeface="微软雅黑" pitchFamily="34" charset="-122"/>
              <a:ea typeface="微软雅黑" pitchFamily="34" charset="-122"/>
            </a:endParaRPr>
          </a:p>
          <a:p>
            <a:pPr indent="457200">
              <a:lnSpc>
                <a:spcPct val="150000"/>
              </a:lnSpc>
            </a:pPr>
            <a:r>
              <a:rPr lang="zh-CN" altLang="en-US" sz="2000" b="1" dirty="0">
                <a:latin typeface="微软雅黑" pitchFamily="34" charset="-122"/>
                <a:ea typeface="微软雅黑" pitchFamily="34" charset="-122"/>
              </a:rPr>
              <a:t>政协</a:t>
            </a:r>
            <a:endParaRPr lang="en-US" altLang="zh-CN" sz="2000" b="1" dirty="0">
              <a:latin typeface="微软雅黑" pitchFamily="34" charset="-122"/>
              <a:ea typeface="微软雅黑" pitchFamily="34" charset="-122"/>
            </a:endParaRPr>
          </a:p>
          <a:p>
            <a:pPr indent="457200">
              <a:lnSpc>
                <a:spcPct val="150000"/>
              </a:lnSpc>
            </a:pPr>
            <a:r>
              <a:rPr lang="zh-CN" altLang="en-US" sz="2000" b="1" dirty="0">
                <a:latin typeface="微软雅黑" pitchFamily="34" charset="-122"/>
                <a:ea typeface="微软雅黑" pitchFamily="34" charset="-122"/>
              </a:rPr>
              <a:t>全称：中国人民政治协商会议</a:t>
            </a:r>
          </a:p>
          <a:p>
            <a:pPr indent="457200">
              <a:lnSpc>
                <a:spcPct val="150000"/>
              </a:lnSpc>
            </a:pPr>
            <a:r>
              <a:rPr lang="zh-CN" altLang="en-US" dirty="0">
                <a:latin typeface="微软雅黑" pitchFamily="34" charset="-122"/>
                <a:ea typeface="微软雅黑" pitchFamily="34" charset="-122"/>
              </a:rPr>
              <a:t>中国人民政治协商会议主要职能是政治协商和民主监督，组织参加政协的各党派、团体和各族</a:t>
            </a:r>
            <a:r>
              <a:rPr lang="zh-Hans" altLang="en-US" dirty="0">
                <a:latin typeface="微软雅黑" pitchFamily="34" charset="-122"/>
                <a:ea typeface="微软雅黑" pitchFamily="34" charset="-122"/>
              </a:rPr>
              <a:t>   </a:t>
            </a:r>
            <a:r>
              <a:rPr lang="zh-CN" altLang="en-US" dirty="0">
                <a:latin typeface="微软雅黑" pitchFamily="34" charset="-122"/>
                <a:ea typeface="微软雅黑" pitchFamily="34" charset="-122"/>
              </a:rPr>
              <a:t>各界人士参政议政。政协全国委员会每届任期</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年，每年举行一次全体会议。人民政协在中央设有全国委员会和常务委员会以及</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个专门委员会，在地方设有政协地方委员会。每届任期</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年，每年举行一次全体会议。</a:t>
            </a:r>
          </a:p>
        </p:txBody>
      </p:sp>
    </p:spTree>
    <p:extLst>
      <p:ext uri="{BB962C8B-B14F-4D97-AF65-F5344CB8AC3E}">
        <p14:creationId xmlns:p14="http://schemas.microsoft.com/office/powerpoint/2010/main" xmlns="" val="341236917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14:presetBounceEnd="66000">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 calcmode="lin" valueType="num" p14:bounceEnd="66000">
                                          <p:cBhvr additive="base">
                                            <p:cTn id="18" dur="500" fill="hold"/>
                                            <p:tgtEl>
                                              <p:spTgt spid="16">
                                                <p:txEl>
                                                  <p:pRg st="0" end="0"/>
                                                </p:txEl>
                                              </p:spTgt>
                                            </p:tgtEl>
                                            <p:attrNameLst>
                                              <p:attrName>ppt_x</p:attrName>
                                            </p:attrNameLst>
                                          </p:cBhvr>
                                          <p:tavLst>
                                            <p:tav tm="0">
                                              <p:val>
                                                <p:strVal val="#ppt_x"/>
                                              </p:val>
                                            </p:tav>
                                            <p:tav tm="100000">
                                              <p:val>
                                                <p:strVal val="#ppt_x"/>
                                              </p:val>
                                            </p:tav>
                                          </p:tavLst>
                                        </p:anim>
                                        <p:anim calcmode="lin" valueType="num" p14:bounceEnd="66000">
                                          <p:cBhvr additive="base">
                                            <p:cTn id="19"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14:presetBounceEnd="66000">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anim calcmode="lin" valueType="num" p14:bounceEnd="66000">
                                          <p:cBhvr additive="base">
                                            <p:cTn id="24" dur="500" fill="hold"/>
                                            <p:tgtEl>
                                              <p:spTgt spid="16">
                                                <p:txEl>
                                                  <p:pRg st="1" end="1"/>
                                                </p:txEl>
                                              </p:spTgt>
                                            </p:tgtEl>
                                            <p:attrNameLst>
                                              <p:attrName>ppt_x</p:attrName>
                                            </p:attrNameLst>
                                          </p:cBhvr>
                                          <p:tavLst>
                                            <p:tav tm="0">
                                              <p:val>
                                                <p:strVal val="#ppt_x"/>
                                              </p:val>
                                            </p:tav>
                                            <p:tav tm="100000">
                                              <p:val>
                                                <p:strVal val="#ppt_x"/>
                                              </p:val>
                                            </p:tav>
                                          </p:tavLst>
                                        </p:anim>
                                        <p:anim calcmode="lin" valueType="num" p14:bounceEnd="66000">
                                          <p:cBhvr additive="base">
                                            <p:cTn id="25"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14:presetBounceEnd="66000">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 calcmode="lin" valueType="num" p14:bounceEnd="66000">
                                          <p:cBhvr additive="base">
                                            <p:cTn id="30" dur="500" fill="hold"/>
                                            <p:tgtEl>
                                              <p:spTgt spid="16">
                                                <p:txEl>
                                                  <p:pRg st="2" end="2"/>
                                                </p:txEl>
                                              </p:spTgt>
                                            </p:tgtEl>
                                            <p:attrNameLst>
                                              <p:attrName>ppt_x</p:attrName>
                                            </p:attrNameLst>
                                          </p:cBhvr>
                                          <p:tavLst>
                                            <p:tav tm="0">
                                              <p:val>
                                                <p:strVal val="#ppt_x"/>
                                              </p:val>
                                            </p:tav>
                                            <p:tav tm="100000">
                                              <p:val>
                                                <p:strVal val="#ppt_x"/>
                                              </p:val>
                                            </p:tav>
                                          </p:tavLst>
                                        </p:anim>
                                        <p:anim calcmode="lin" valueType="num" p14:bounceEnd="66000">
                                          <p:cBhvr additive="base">
                                            <p:cTn id="31"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14:presetBounceEnd="66000">
                                      <p:stCondLst>
                                        <p:cond delay="0"/>
                                      </p:stCondLst>
                                      <p:childTnLst>
                                        <p:set>
                                          <p:cBhvr>
                                            <p:cTn id="35" dur="1" fill="hold">
                                              <p:stCondLst>
                                                <p:cond delay="0"/>
                                              </p:stCondLst>
                                            </p:cTn>
                                            <p:tgtEl>
                                              <p:spTgt spid="16">
                                                <p:txEl>
                                                  <p:pRg st="3" end="3"/>
                                                </p:txEl>
                                              </p:spTgt>
                                            </p:tgtEl>
                                            <p:attrNameLst>
                                              <p:attrName>style.visibility</p:attrName>
                                            </p:attrNameLst>
                                          </p:cBhvr>
                                          <p:to>
                                            <p:strVal val="visible"/>
                                          </p:to>
                                        </p:set>
                                        <p:anim calcmode="lin" valueType="num" p14:bounceEnd="66000">
                                          <p:cBhvr additive="base">
                                            <p:cTn id="36" dur="500" fill="hold"/>
                                            <p:tgtEl>
                                              <p:spTgt spid="16">
                                                <p:txEl>
                                                  <p:pRg st="3" end="3"/>
                                                </p:txEl>
                                              </p:spTgt>
                                            </p:tgtEl>
                                            <p:attrNameLst>
                                              <p:attrName>ppt_x</p:attrName>
                                            </p:attrNameLst>
                                          </p:cBhvr>
                                          <p:tavLst>
                                            <p:tav tm="0">
                                              <p:val>
                                                <p:strVal val="#ppt_x"/>
                                              </p:val>
                                            </p:tav>
                                            <p:tav tm="100000">
                                              <p:val>
                                                <p:strVal val="#ppt_x"/>
                                              </p:val>
                                            </p:tav>
                                          </p:tavLst>
                                        </p:anim>
                                        <p:anim calcmode="lin" valueType="num" p14:bounceEnd="66000">
                                          <p:cBhvr additive="base">
                                            <p:cTn id="37"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14:presetBounceEnd="66000">
                                      <p:stCondLst>
                                        <p:cond delay="0"/>
                                      </p:stCondLst>
                                      <p:childTnLst>
                                        <p:set>
                                          <p:cBhvr>
                                            <p:cTn id="41" dur="1" fill="hold">
                                              <p:stCondLst>
                                                <p:cond delay="0"/>
                                              </p:stCondLst>
                                            </p:cTn>
                                            <p:tgtEl>
                                              <p:spTgt spid="16">
                                                <p:txEl>
                                                  <p:pRg st="4" end="4"/>
                                                </p:txEl>
                                              </p:spTgt>
                                            </p:tgtEl>
                                            <p:attrNameLst>
                                              <p:attrName>style.visibility</p:attrName>
                                            </p:attrNameLst>
                                          </p:cBhvr>
                                          <p:to>
                                            <p:strVal val="visible"/>
                                          </p:to>
                                        </p:set>
                                        <p:anim calcmode="lin" valueType="num" p14:bounceEnd="66000">
                                          <p:cBhvr additive="base">
                                            <p:cTn id="42" dur="500" fill="hold"/>
                                            <p:tgtEl>
                                              <p:spTgt spid="16">
                                                <p:txEl>
                                                  <p:pRg st="4" end="4"/>
                                                </p:txEl>
                                              </p:spTgt>
                                            </p:tgtEl>
                                            <p:attrNameLst>
                                              <p:attrName>ppt_x</p:attrName>
                                            </p:attrNameLst>
                                          </p:cBhvr>
                                          <p:tavLst>
                                            <p:tav tm="0">
                                              <p:val>
                                                <p:strVal val="#ppt_x"/>
                                              </p:val>
                                            </p:tav>
                                            <p:tav tm="100000">
                                              <p:val>
                                                <p:strVal val="#ppt_x"/>
                                              </p:val>
                                            </p:tav>
                                          </p:tavLst>
                                        </p:anim>
                                        <p:anim calcmode="lin" valueType="num" p14:bounceEnd="66000">
                                          <p:cBhvr additive="base">
                                            <p:cTn id="43"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14:presetBounceEnd="66000">
                                      <p:stCondLst>
                                        <p:cond delay="0"/>
                                      </p:stCondLst>
                                      <p:childTnLst>
                                        <p:set>
                                          <p:cBhvr>
                                            <p:cTn id="47" dur="1" fill="hold">
                                              <p:stCondLst>
                                                <p:cond delay="0"/>
                                              </p:stCondLst>
                                            </p:cTn>
                                            <p:tgtEl>
                                              <p:spTgt spid="16">
                                                <p:txEl>
                                                  <p:pRg st="5" end="5"/>
                                                </p:txEl>
                                              </p:spTgt>
                                            </p:tgtEl>
                                            <p:attrNameLst>
                                              <p:attrName>style.visibility</p:attrName>
                                            </p:attrNameLst>
                                          </p:cBhvr>
                                          <p:to>
                                            <p:strVal val="visible"/>
                                          </p:to>
                                        </p:set>
                                        <p:anim calcmode="lin" valueType="num" p14:bounceEnd="66000">
                                          <p:cBhvr additive="base">
                                            <p:cTn id="48" dur="500" fill="hold"/>
                                            <p:tgtEl>
                                              <p:spTgt spid="16">
                                                <p:txEl>
                                                  <p:pRg st="5" end="5"/>
                                                </p:txEl>
                                              </p:spTgt>
                                            </p:tgtEl>
                                            <p:attrNameLst>
                                              <p:attrName>ppt_x</p:attrName>
                                            </p:attrNameLst>
                                          </p:cBhvr>
                                          <p:tavLst>
                                            <p:tav tm="0">
                                              <p:val>
                                                <p:strVal val="#ppt_x"/>
                                              </p:val>
                                            </p:tav>
                                            <p:tav tm="100000">
                                              <p:val>
                                                <p:strVal val="#ppt_x"/>
                                              </p:val>
                                            </p:tav>
                                          </p:tavLst>
                                        </p:anim>
                                        <p:anim calcmode="lin" valueType="num" p14:bounceEnd="66000">
                                          <p:cBhvr additive="base">
                                            <p:cTn id="49"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14:presetBounceEnd="66000">
                                      <p:stCondLst>
                                        <p:cond delay="0"/>
                                      </p:stCondLst>
                                      <p:childTnLst>
                                        <p:set>
                                          <p:cBhvr>
                                            <p:cTn id="53" dur="1" fill="hold">
                                              <p:stCondLst>
                                                <p:cond delay="0"/>
                                              </p:stCondLst>
                                            </p:cTn>
                                            <p:tgtEl>
                                              <p:spTgt spid="16">
                                                <p:txEl>
                                                  <p:pRg st="6" end="6"/>
                                                </p:txEl>
                                              </p:spTgt>
                                            </p:tgtEl>
                                            <p:attrNameLst>
                                              <p:attrName>style.visibility</p:attrName>
                                            </p:attrNameLst>
                                          </p:cBhvr>
                                          <p:to>
                                            <p:strVal val="visible"/>
                                          </p:to>
                                        </p:set>
                                        <p:anim calcmode="lin" valueType="num" p14:bounceEnd="66000">
                                          <p:cBhvr additive="base">
                                            <p:cTn id="54" dur="500" fill="hold"/>
                                            <p:tgtEl>
                                              <p:spTgt spid="16">
                                                <p:txEl>
                                                  <p:pRg st="6" end="6"/>
                                                </p:txEl>
                                              </p:spTgt>
                                            </p:tgtEl>
                                            <p:attrNameLst>
                                              <p:attrName>ppt_x</p:attrName>
                                            </p:attrNameLst>
                                          </p:cBhvr>
                                          <p:tavLst>
                                            <p:tav tm="0">
                                              <p:val>
                                                <p:strVal val="#ppt_x"/>
                                              </p:val>
                                            </p:tav>
                                            <p:tav tm="100000">
                                              <p:val>
                                                <p:strVal val="#ppt_x"/>
                                              </p:val>
                                            </p:tav>
                                          </p:tavLst>
                                        </p:anim>
                                        <p:anim calcmode="lin" valueType="num" p14:bounceEnd="66000">
                                          <p:cBhvr additive="base">
                                            <p:cTn id="55"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 calcmode="lin" valueType="num">
                                          <p:cBhvr additive="base">
                                            <p:cTn id="18"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anim calcmode="lin" valueType="num">
                                          <p:cBhvr additive="base">
                                            <p:cTn id="24"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 calcmode="lin" valueType="num">
                                          <p:cBhvr additive="base">
                                            <p:cTn id="30"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xEl>
                                                  <p:pRg st="3" end="3"/>
                                                </p:txEl>
                                              </p:spTgt>
                                            </p:tgtEl>
                                            <p:attrNameLst>
                                              <p:attrName>style.visibility</p:attrName>
                                            </p:attrNameLst>
                                          </p:cBhvr>
                                          <p:to>
                                            <p:strVal val="visible"/>
                                          </p:to>
                                        </p:set>
                                        <p:anim calcmode="lin" valueType="num">
                                          <p:cBhvr additive="base">
                                            <p:cTn id="36"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xEl>
                                                  <p:pRg st="4" end="4"/>
                                                </p:txEl>
                                              </p:spTgt>
                                            </p:tgtEl>
                                            <p:attrNameLst>
                                              <p:attrName>style.visibility</p:attrName>
                                            </p:attrNameLst>
                                          </p:cBhvr>
                                          <p:to>
                                            <p:strVal val="visible"/>
                                          </p:to>
                                        </p:set>
                                        <p:anim calcmode="lin" valueType="num">
                                          <p:cBhvr additive="base">
                                            <p:cTn id="42"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xEl>
                                                  <p:pRg st="5" end="5"/>
                                                </p:txEl>
                                              </p:spTgt>
                                            </p:tgtEl>
                                            <p:attrNameLst>
                                              <p:attrName>style.visibility</p:attrName>
                                            </p:attrNameLst>
                                          </p:cBhvr>
                                          <p:to>
                                            <p:strVal val="visible"/>
                                          </p:to>
                                        </p:set>
                                        <p:anim calcmode="lin" valueType="num">
                                          <p:cBhvr additive="base">
                                            <p:cTn id="48"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
                                                <p:txEl>
                                                  <p:pRg st="6" end="6"/>
                                                </p:txEl>
                                              </p:spTgt>
                                            </p:tgtEl>
                                            <p:attrNameLst>
                                              <p:attrName>style.visibility</p:attrName>
                                            </p:attrNameLst>
                                          </p:cBhvr>
                                          <p:to>
                                            <p:strVal val="visible"/>
                                          </p:to>
                                        </p:set>
                                        <p:anim calcmode="lin" valueType="num">
                                          <p:cBhvr additive="base">
                                            <p:cTn id="54"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uild="p"/>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20" name="矩形 19">
            <a:extLst>
              <a:ext uri="{FF2B5EF4-FFF2-40B4-BE49-F238E27FC236}">
                <a16:creationId xmlns:a16="http://schemas.microsoft.com/office/drawing/2014/main" xmlns="" id="{518E489D-4BDC-784D-B8A3-D8C6A18921C1}"/>
              </a:ext>
            </a:extLst>
          </p:cNvPr>
          <p:cNvSpPr/>
          <p:nvPr/>
        </p:nvSpPr>
        <p:spPr>
          <a:xfrm>
            <a:off x="1125067" y="1484784"/>
            <a:ext cx="619268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（三）、巩固外贸稳中向好势头</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6A5383F7-9230-AF4A-A883-CA85699DAC2B}"/>
              </a:ext>
            </a:extLst>
          </p:cNvPr>
          <p:cNvSpPr/>
          <p:nvPr/>
        </p:nvSpPr>
        <p:spPr>
          <a:xfrm>
            <a:off x="1341091" y="2348880"/>
            <a:ext cx="7340471" cy="2224776"/>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整体通关时间再压缩三分之一</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改革服务贸易发展机制</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推动加工贸易向中西部梯度转移。积极扩大进口</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办好首届中国国际进口博览会，下调汽车、部分日用消费品等进口关税</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3313855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八、推动形成全面开放新格局</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9" name="矩形 8">
            <a:extLst>
              <a:ext uri="{FF2B5EF4-FFF2-40B4-BE49-F238E27FC236}">
                <a16:creationId xmlns:a16="http://schemas.microsoft.com/office/drawing/2014/main" xmlns="" id="{507C8654-82B3-D146-9911-9966A86A49F6}"/>
              </a:ext>
            </a:extLst>
          </p:cNvPr>
          <p:cNvSpPr/>
          <p:nvPr/>
        </p:nvSpPr>
        <p:spPr>
          <a:xfrm>
            <a:off x="1125067" y="1484784"/>
            <a:ext cx="69127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（四）、促进贸易和投资自由化便利化</a:t>
            </a:r>
            <a:endParaRPr lang="en-US" altLang="zh-CN" sz="2800" b="1" dirty="0">
              <a:solidFill>
                <a:srgbClr val="C00000"/>
              </a:solidFill>
              <a:latin typeface="微软雅黑" panose="020B0503020204020204" pitchFamily="34" charset="-122"/>
              <a:ea typeface="微软雅黑" panose="020B0503020204020204" pitchFamily="34" charset="-122"/>
            </a:endParaRPr>
          </a:p>
          <a:p>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D8AF954E-E8CC-6B42-90D7-2D866E3ABA34}"/>
              </a:ext>
            </a:extLst>
          </p:cNvPr>
          <p:cNvSpPr/>
          <p:nvPr/>
        </p:nvSpPr>
        <p:spPr>
          <a:xfrm>
            <a:off x="1269083" y="2420888"/>
            <a:ext cx="8725466" cy="1200329"/>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早日结束区域全面经济伙伴关系协定谈判，加快亚太自贸区和东亚经济共同体建设。</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反对贸易保护主义，坚决捍卫自身合法权益。</a:t>
            </a:r>
          </a:p>
        </p:txBody>
      </p:sp>
    </p:spTree>
    <p:extLst>
      <p:ext uri="{BB962C8B-B14F-4D97-AF65-F5344CB8AC3E}">
        <p14:creationId xmlns:p14="http://schemas.microsoft.com/office/powerpoint/2010/main" xmlns="" val="28583510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2" name="矩形 11">
            <a:extLst>
              <a:ext uri="{FF2B5EF4-FFF2-40B4-BE49-F238E27FC236}">
                <a16:creationId xmlns:a16="http://schemas.microsoft.com/office/drawing/2014/main" xmlns="" id="{D55360B8-6582-5342-910F-4C7195BF3C79}"/>
              </a:ext>
            </a:extLst>
          </p:cNvPr>
          <p:cNvSpPr/>
          <p:nvPr/>
        </p:nvSpPr>
        <p:spPr>
          <a:xfrm>
            <a:off x="1125067" y="1484784"/>
            <a:ext cx="475252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01</a:t>
            </a:r>
            <a:r>
              <a:rPr lang="zh-CN" altLang="en-US" sz="2800" b="1" dirty="0">
                <a:solidFill>
                  <a:srgbClr val="C00000"/>
                </a:solidFill>
                <a:latin typeface="微软雅黑" panose="020B0503020204020204" pitchFamily="34" charset="-122"/>
                <a:ea typeface="微软雅黑" panose="020B0503020204020204" pitchFamily="34" charset="-122"/>
              </a:rPr>
              <a:t>）、着力促进就业创业</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395E63A1-1761-0645-B070-310779B841C9}"/>
              </a:ext>
            </a:extLst>
          </p:cNvPr>
          <p:cNvSpPr/>
          <p:nvPr/>
        </p:nvSpPr>
        <p:spPr>
          <a:xfrm>
            <a:off x="1269083" y="2132856"/>
            <a:ext cx="6357831" cy="3332772"/>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大规模开展职业技能培训，运用“互联网</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发展新就业形态</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促进多渠道就业，支持以创业带动就业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扎实做好退役军人安置</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加大对残疾人等就业困难人员援助力度</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扩大农民工就业，全面治理拖欠工资问题</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要健全劳动关系协商机制，消除性别和身份歧视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9088355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C86A385E-CB14-E742-A134-CDE79584DABE}"/>
              </a:ext>
            </a:extLst>
          </p:cNvPr>
          <p:cNvSpPr/>
          <p:nvPr/>
        </p:nvSpPr>
        <p:spPr>
          <a:xfrm>
            <a:off x="1125067" y="1484784"/>
            <a:ext cx="5544616"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02</a:t>
            </a:r>
            <a:r>
              <a:rPr lang="zh-CN" altLang="en-US" sz="2800" b="1" dirty="0">
                <a:solidFill>
                  <a:srgbClr val="C00000"/>
                </a:solidFill>
                <a:latin typeface="微软雅黑" panose="020B0503020204020204" pitchFamily="34" charset="-122"/>
                <a:ea typeface="微软雅黑" panose="020B0503020204020204" pitchFamily="34" charset="-122"/>
              </a:rPr>
              <a:t>）、稳步提高居民收入水平</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0F6598C-2932-FF46-8820-87E58B1617BB}"/>
              </a:ext>
            </a:extLst>
          </p:cNvPr>
          <p:cNvSpPr/>
          <p:nvPr/>
        </p:nvSpPr>
        <p:spPr>
          <a:xfrm>
            <a:off x="1341091" y="2276872"/>
            <a:ext cx="6878806" cy="2308324"/>
          </a:xfrm>
          <a:prstGeom prst="rect">
            <a:avLst/>
          </a:prstGeom>
        </p:spPr>
        <p:txBody>
          <a:bodyPr wrap="none">
            <a:spAutoFit/>
          </a:bodyPr>
          <a:lstStyle/>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继续提高退休人员基本养老金和城乡居民基础养老金</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合理调整社会最低工资标准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完善机关事业单位工资和津补贴制度，向艰苦地区、特殊岗位倾斜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提高个人所得税起征点，增加子女教育、大病医疗等专项费用扣除</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9814006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16D0ECEB-7848-A742-B387-75A64C152818}"/>
              </a:ext>
            </a:extLst>
          </p:cNvPr>
          <p:cNvSpPr/>
          <p:nvPr/>
        </p:nvSpPr>
        <p:spPr>
          <a:xfrm>
            <a:off x="1125067" y="1484784"/>
            <a:ext cx="583264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03</a:t>
            </a:r>
            <a:r>
              <a:rPr lang="zh-CN" altLang="en-US" sz="2800" b="1" dirty="0">
                <a:solidFill>
                  <a:srgbClr val="C00000"/>
                </a:solidFill>
                <a:latin typeface="微软雅黑" panose="020B0503020204020204" pitchFamily="34" charset="-122"/>
                <a:ea typeface="微软雅黑" panose="020B0503020204020204" pitchFamily="34" charset="-122"/>
              </a:rPr>
              <a:t>）、发展公平而有质量的教育</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DA85D580-3321-4C45-89B0-7B7A889FF0C9}"/>
              </a:ext>
            </a:extLst>
          </p:cNvPr>
          <p:cNvSpPr/>
          <p:nvPr/>
        </p:nvSpPr>
        <p:spPr>
          <a:xfrm>
            <a:off x="1341092" y="2132856"/>
            <a:ext cx="10441159" cy="3600986"/>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教育投入继续向困难地区和薄弱环节倾斜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切实降低农村学生辍学率，抓紧消除城镇“大班额”，着力解决中小学生课外负担重问题</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多渠道增加学前教育资源供给，运用互联网等信息化手段，加强对儿童托育全过程监管，一定要让家长放心安心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支持社会力量举办职业教育</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继续实施农村和贫困地区专项招生计划</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发展民族教育、特殊教育、继续教育和网络教育</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加强师资队伍和师德师风建设</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881820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30B0C9BE-A9E5-9747-B6E3-89F1692A93E6}"/>
              </a:ext>
            </a:extLst>
          </p:cNvPr>
          <p:cNvSpPr/>
          <p:nvPr/>
        </p:nvSpPr>
        <p:spPr>
          <a:xfrm>
            <a:off x="1125067" y="1484784"/>
            <a:ext cx="5832648"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04</a:t>
            </a:r>
            <a:r>
              <a:rPr lang="zh-CN" altLang="en-US" sz="2800" b="1" dirty="0">
                <a:solidFill>
                  <a:srgbClr val="C00000"/>
                </a:solidFill>
                <a:latin typeface="微软雅黑" panose="020B0503020204020204" pitchFamily="34" charset="-122"/>
                <a:ea typeface="微软雅黑" panose="020B0503020204020204" pitchFamily="34" charset="-122"/>
              </a:rPr>
              <a:t>）、实施健康中国战略</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47645B54-FDCB-4143-B4B4-553C6097000A}"/>
              </a:ext>
            </a:extLst>
          </p:cNvPr>
          <p:cNvSpPr/>
          <p:nvPr/>
        </p:nvSpPr>
        <p:spPr>
          <a:xfrm>
            <a:off x="1341091" y="2132856"/>
            <a:ext cx="9982051" cy="3367397"/>
          </a:xfrm>
          <a:prstGeom prst="rect">
            <a:avLst/>
          </a:prstGeom>
        </p:spPr>
        <p:txBody>
          <a:bodyPr wrap="square">
            <a:spAutoFit/>
          </a:bodyPr>
          <a:lstStyle/>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居民基本医保人均财政补助标准再增加</a:t>
            </a:r>
            <a:r>
              <a:rPr lang="en-US" altLang="zh-CN" dirty="0">
                <a:solidFill>
                  <a:prstClr val="black">
                    <a:lumMod val="85000"/>
                    <a:lumOff val="15000"/>
                  </a:prstClr>
                </a:solidFill>
                <a:latin typeface="微软雅黑" panose="020B0503020204020204" pitchFamily="34" charset="-122"/>
                <a:ea typeface="微软雅黑" panose="020B0503020204020204" pitchFamily="34" charset="-122"/>
              </a:rPr>
              <a:t>40</a:t>
            </a: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元，一半用于大病保险</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扩大跨省异地就医直接结算范围，把基层医院和外出农民工、外来就业创业人员等全部纳入</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加强全科医生队伍建设，推进分级诊疗</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继续提高基本公共卫生服务经费人均财政补助标准</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改善妇幼保健服务。</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支持中医药事业传承发展。</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创新食品药品监管方式</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做好北京冬奥会、冬残奥会筹办工作</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0131039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834639CD-7F4A-3B42-B887-E4D06F74BDFD}"/>
              </a:ext>
            </a:extLst>
          </p:cNvPr>
          <p:cNvSpPr/>
          <p:nvPr/>
        </p:nvSpPr>
        <p:spPr>
          <a:xfrm>
            <a:off x="1125067" y="1484784"/>
            <a:ext cx="6696744"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05</a:t>
            </a:r>
            <a:r>
              <a:rPr lang="zh-CN" altLang="en-US" sz="2800" b="1" dirty="0">
                <a:solidFill>
                  <a:srgbClr val="C00000"/>
                </a:solidFill>
                <a:latin typeface="微软雅黑" panose="020B0503020204020204" pitchFamily="34" charset="-122"/>
                <a:ea typeface="微软雅黑" panose="020B0503020204020204" pitchFamily="34" charset="-122"/>
              </a:rPr>
              <a:t>）、更好解决群众住房问题</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30205948-D185-774C-829D-E94563BB4D25}"/>
              </a:ext>
            </a:extLst>
          </p:cNvPr>
          <p:cNvSpPr/>
          <p:nvPr/>
        </p:nvSpPr>
        <p:spPr>
          <a:xfrm>
            <a:off x="1197075" y="2276872"/>
            <a:ext cx="10846147" cy="255454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启动新的三年棚改攻坚计划，今年开工</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580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加大公租房保障力度，对低收入住房困难家庭要应保尽保，将符合条件的新就业无房职工、外来务工人员纳入保障范围</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落实地方主体责任，继续实行差别化调控，建立健全长效机制</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支持居民自住购房需求，培育住房租赁市场，发展共有产权住房</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加快建立多主体供给、多渠道保障、租购并举的住房制度</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8261466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10" name="矩形 9">
            <a:extLst>
              <a:ext uri="{FF2B5EF4-FFF2-40B4-BE49-F238E27FC236}">
                <a16:creationId xmlns:a16="http://schemas.microsoft.com/office/drawing/2014/main" xmlns="" id="{86763D4C-77B0-4243-96E7-0F70EFDF610E}"/>
              </a:ext>
            </a:extLst>
          </p:cNvPr>
          <p:cNvSpPr/>
          <p:nvPr/>
        </p:nvSpPr>
        <p:spPr>
          <a:xfrm>
            <a:off x="1125067" y="1484784"/>
            <a:ext cx="6696744" cy="523220"/>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a:t>
            </a:r>
            <a:r>
              <a:rPr lang="en-US" altLang="zh-CN" sz="2800" b="1" dirty="0">
                <a:solidFill>
                  <a:srgbClr val="C00000"/>
                </a:solidFill>
                <a:latin typeface="微软雅黑" panose="020B0503020204020204" pitchFamily="34" charset="-122"/>
                <a:ea typeface="微软雅黑" panose="020B0503020204020204" pitchFamily="34" charset="-122"/>
              </a:rPr>
              <a:t>06</a:t>
            </a:r>
            <a:r>
              <a:rPr lang="zh-CN" altLang="en-US" sz="2800" b="1" dirty="0">
                <a:solidFill>
                  <a:srgbClr val="C00000"/>
                </a:solidFill>
                <a:latin typeface="微软雅黑" panose="020B0503020204020204" pitchFamily="34" charset="-122"/>
                <a:ea typeface="微软雅黑" panose="020B0503020204020204" pitchFamily="34" charset="-122"/>
              </a:rPr>
              <a:t>）、强化民生兜底保障</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F62669D4-EE1F-E24F-B23D-3A176D7850D7}"/>
              </a:ext>
            </a:extLst>
          </p:cNvPr>
          <p:cNvSpPr/>
          <p:nvPr/>
        </p:nvSpPr>
        <p:spPr>
          <a:xfrm>
            <a:off x="1341091" y="2348880"/>
            <a:ext cx="8519814" cy="2554545"/>
          </a:xfrm>
          <a:prstGeom prst="rect">
            <a:avLst/>
          </a:prstGeom>
        </p:spPr>
        <p:txBody>
          <a:bodyPr wrap="square">
            <a:spAutoFit/>
          </a:bodyPr>
          <a:lstStyle/>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稳步提高城乡低保、社会救助、抚恤优待等标准</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积极应对人口老龄化，发展居家、社区和互助式养老，推进医养结合，提高养老院服务质量</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做好军烈属优抚工作</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加强残疾人康复服务</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20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健全社会救助体系，支持公益慈善事业发展</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1787134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851074" y="407447"/>
            <a:ext cx="6186309" cy="646331"/>
          </a:xfrm>
          <a:prstGeom prst="rect">
            <a:avLst/>
          </a:prstGeom>
          <a:noFill/>
        </p:spPr>
        <p:txBody>
          <a:bodyPr vert="horz" wrap="none" rtlCol="0">
            <a:spAutoFit/>
          </a:bodyPr>
          <a:lstStyle/>
          <a:p>
            <a:pPr algn="dist"/>
            <a:r>
              <a:rPr kumimoji="1" lang="zh-CN" altLang="en-US" sz="3600" b="1" dirty="0">
                <a:blipFill dpi="0" rotWithShape="1">
                  <a:blip r:embed="rId3">
                    <a:extLst/>
                  </a:blip>
                  <a:srcRect/>
                  <a:tile tx="0" ty="0" sx="39000" sy="28000" flip="none" algn="ctr"/>
                </a:blipFill>
                <a:latin typeface="Microsoft YaHei" panose="020B0503020204020204" pitchFamily="34" charset="-122"/>
                <a:ea typeface="Microsoft YaHei" panose="020B0503020204020204" pitchFamily="34" charset="-122"/>
              </a:rPr>
              <a:t>九、提高保障和改善民生水平</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388017" y="262879"/>
            <a:ext cx="1578604" cy="935469"/>
          </a:xfrm>
          <a:prstGeom prst="rect">
            <a:avLst/>
          </a:prstGeom>
        </p:spPr>
      </p:pic>
      <p:sp>
        <p:nvSpPr>
          <p:cNvPr id="17" name="文本框 16">
            <a:extLst>
              <a:ext uri="{FF2B5EF4-FFF2-40B4-BE49-F238E27FC236}">
                <a16:creationId xmlns:a16="http://schemas.microsoft.com/office/drawing/2014/main" xmlns="" id="{404126E6-03F5-2044-AA26-0C412655B972}"/>
              </a:ext>
            </a:extLst>
          </p:cNvPr>
          <p:cNvSpPr txBox="1"/>
          <p:nvPr/>
        </p:nvSpPr>
        <p:spPr>
          <a:xfrm>
            <a:off x="6677891" y="-346364"/>
            <a:ext cx="184731" cy="369332"/>
          </a:xfrm>
          <a:prstGeom prst="rect">
            <a:avLst/>
          </a:prstGeom>
          <a:noFill/>
        </p:spPr>
        <p:txBody>
          <a:bodyPr wrap="none" rtlCol="0">
            <a:spAutoFit/>
          </a:bodyPr>
          <a:lstStyle/>
          <a:p>
            <a:endParaRPr kumimoji="1" lang="zh-CN" altLang="en-US"/>
          </a:p>
        </p:txBody>
      </p:sp>
      <p:sp>
        <p:nvSpPr>
          <p:cNvPr id="7" name="矩形 6">
            <a:extLst>
              <a:ext uri="{FF2B5EF4-FFF2-40B4-BE49-F238E27FC236}">
                <a16:creationId xmlns:a16="http://schemas.microsoft.com/office/drawing/2014/main" xmlns="" id="{3176BDB2-5F68-2B46-862A-22DC70008507}"/>
              </a:ext>
            </a:extLst>
          </p:cNvPr>
          <p:cNvSpPr/>
          <p:nvPr/>
        </p:nvSpPr>
        <p:spPr>
          <a:xfrm>
            <a:off x="2743183" y="2009901"/>
            <a:ext cx="6624736" cy="4540474"/>
          </a:xfrm>
          <a:prstGeom prst="rect">
            <a:avLst/>
          </a:prstGeom>
          <a:noFill/>
        </p:spPr>
        <p:txBody>
          <a:bodyPr vert="horz" wrap="square" rtlCol="0">
            <a:spAutoFit/>
          </a:bodyPr>
          <a:lstStyle/>
          <a:p>
            <a:pPr algn="ctr">
              <a:lnSpc>
                <a:spcPct val="15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打造共建共治共享社会治理格局为人民过上美好生活提供丰富精神食粮</a:t>
            </a:r>
            <a:endParaRPr lang="en-US" altLang="zh-CN"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全面推进依宪施政、依法行政</a:t>
            </a:r>
            <a:endParaRPr lang="en-US" altLang="zh-CN"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全面加强党风廉政建设</a:t>
            </a:r>
            <a:endParaRPr lang="en-US" altLang="zh-CN"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a:p>
            <a:pPr algn="ctr">
              <a:lnSpc>
                <a:spcPct val="200000"/>
              </a:lnSpc>
            </a:pPr>
            <a:r>
              <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全面提高政府效能</a:t>
            </a:r>
            <a:endParaRPr lang="zh-CN" altLang="en-US" sz="2800" dirty="0">
              <a:solidFill>
                <a:prstClr val="black"/>
              </a:solidFill>
              <a:latin typeface="Calibri"/>
              <a:ea typeface="宋体" panose="02010600030101010101" pitchFamily="2" charset="-122"/>
            </a:endParaRPr>
          </a:p>
          <a:p>
            <a:pPr algn="ctr">
              <a:lnSpc>
                <a:spcPct val="150000"/>
              </a:lnSpc>
            </a:pPr>
            <a:endParaRPr lang="zh-CN" altLang="en-US" sz="2800" b="1" dirty="0">
              <a:solidFill>
                <a:srgbClr val="C00000"/>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4227054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250" fill="hold"/>
                                        <p:tgtEl>
                                          <p:spTgt spid="7"/>
                                        </p:tgtEl>
                                        <p:attrNameLst>
                                          <p:attrName>ppt_x</p:attrName>
                                        </p:attrNameLst>
                                      </p:cBhvr>
                                      <p:tavLst>
                                        <p:tav tm="0">
                                          <p:val>
                                            <p:strVal val="#ppt_x"/>
                                          </p:val>
                                        </p:tav>
                                        <p:tav tm="100000">
                                          <p:val>
                                            <p:strVal val="#ppt_x"/>
                                          </p:val>
                                        </p:tav>
                                      </p:tavLst>
                                    </p:anim>
                                    <p:anim calcmode="lin" valueType="num">
                                      <p:cBhvr additive="base">
                                        <p:cTn id="19"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876A0428-11F7-AF4A-98A6-1163A46E73E1}"/>
              </a:ext>
            </a:extLst>
          </p:cNvPr>
          <p:cNvPicPr>
            <a:picLocks noChangeAspect="1"/>
          </p:cNvPicPr>
          <p:nvPr/>
        </p:nvPicPr>
        <p:blipFill>
          <a:blip r:embed="rId3"/>
          <a:stretch>
            <a:fillRect/>
          </a:stretch>
        </p:blipFill>
        <p:spPr>
          <a:xfrm>
            <a:off x="4268142" y="1540992"/>
            <a:ext cx="1638300" cy="1854200"/>
          </a:xfrm>
          <a:prstGeom prst="rect">
            <a:avLst/>
          </a:prstGeom>
        </p:spPr>
      </p:pic>
      <p:pic>
        <p:nvPicPr>
          <p:cNvPr id="3" name="图片 2">
            <a:extLst>
              <a:ext uri="{FF2B5EF4-FFF2-40B4-BE49-F238E27FC236}">
                <a16:creationId xmlns:a16="http://schemas.microsoft.com/office/drawing/2014/main" xmlns="" id="{8E3AC33F-CF84-8147-9D38-89D61B118D3F}"/>
              </a:ext>
            </a:extLst>
          </p:cNvPr>
          <p:cNvPicPr>
            <a:picLocks noChangeAspect="1"/>
          </p:cNvPicPr>
          <p:nvPr/>
        </p:nvPicPr>
        <p:blipFill>
          <a:blip r:embed="rId4"/>
          <a:stretch>
            <a:fillRect/>
          </a:stretch>
        </p:blipFill>
        <p:spPr>
          <a:xfrm>
            <a:off x="4982597" y="225448"/>
            <a:ext cx="2877154" cy="1704980"/>
          </a:xfrm>
          <a:prstGeom prst="rect">
            <a:avLst/>
          </a:prstGeom>
        </p:spPr>
      </p:pic>
      <p:sp>
        <p:nvSpPr>
          <p:cNvPr id="4" name="矩形 3">
            <a:extLst>
              <a:ext uri="{FF2B5EF4-FFF2-40B4-BE49-F238E27FC236}">
                <a16:creationId xmlns:a16="http://schemas.microsoft.com/office/drawing/2014/main" xmlns="" id="{ECAEAB4B-5372-3544-8B4C-1DBB1230E79B}"/>
              </a:ext>
            </a:extLst>
          </p:cNvPr>
          <p:cNvSpPr/>
          <p:nvPr/>
        </p:nvSpPr>
        <p:spPr>
          <a:xfrm>
            <a:off x="4427768" y="3048787"/>
            <a:ext cx="2952328" cy="499624"/>
          </a:xfrm>
          <a:prstGeom prst="rect">
            <a:avLst/>
          </a:prstGeom>
        </p:spPr>
        <p:txBody>
          <a:bodyPr wrap="square">
            <a:spAutoFit/>
          </a:bodyPr>
          <a:lstStyle/>
          <a:p>
            <a:pPr algn="ctr">
              <a:lnSpc>
                <a:spcPct val="150000"/>
              </a:lnSpc>
            </a:pPr>
            <a:r>
              <a:rPr lang="zh-CN" altLang="en-US" sz="2000" b="1" dirty="0">
                <a:blipFill dpi="0" rotWithShape="1">
                  <a:blip r:embed="rId5"/>
                  <a:srcRect/>
                  <a:tile tx="0" ty="0" sx="100000" sy="100000" flip="none" algn="ctr"/>
                </a:blipFill>
                <a:latin typeface="微软雅黑" pitchFamily="34" charset="-122"/>
                <a:ea typeface="微软雅黑" pitchFamily="34" charset="-122"/>
              </a:rPr>
              <a:t>政府工作报告全文解读</a:t>
            </a:r>
          </a:p>
        </p:txBody>
      </p:sp>
      <p:pic>
        <p:nvPicPr>
          <p:cNvPr id="5" name="图片 4">
            <a:extLst>
              <a:ext uri="{FF2B5EF4-FFF2-40B4-BE49-F238E27FC236}">
                <a16:creationId xmlns:a16="http://schemas.microsoft.com/office/drawing/2014/main" xmlns="" id="{CC5A4ADE-F83E-A842-9A1B-CA1C4CD276C5}"/>
              </a:ext>
            </a:extLst>
          </p:cNvPr>
          <p:cNvPicPr>
            <a:picLocks noChangeAspect="1"/>
          </p:cNvPicPr>
          <p:nvPr/>
        </p:nvPicPr>
        <p:blipFill>
          <a:blip r:embed="rId6"/>
          <a:stretch>
            <a:fillRect/>
          </a:stretch>
        </p:blipFill>
        <p:spPr>
          <a:xfrm>
            <a:off x="5153303" y="3602729"/>
            <a:ext cx="1384300" cy="660400"/>
          </a:xfrm>
          <a:prstGeom prst="rect">
            <a:avLst/>
          </a:prstGeom>
        </p:spPr>
      </p:pic>
      <p:pic>
        <p:nvPicPr>
          <p:cNvPr id="8" name="图片 7">
            <a:extLst>
              <a:ext uri="{FF2B5EF4-FFF2-40B4-BE49-F238E27FC236}">
                <a16:creationId xmlns:a16="http://schemas.microsoft.com/office/drawing/2014/main" xmlns="" id="{6FF98ED3-71BD-BC4A-956C-D6179B0938F7}"/>
              </a:ext>
            </a:extLst>
          </p:cNvPr>
          <p:cNvPicPr>
            <a:picLocks noChangeAspect="1"/>
          </p:cNvPicPr>
          <p:nvPr/>
        </p:nvPicPr>
        <p:blipFill rotWithShape="1">
          <a:blip r:embed="rId7">
            <a:extLst>
              <a:ext uri="{BEBA8EAE-BF5A-486C-A8C5-ECC9F3942E4B}">
                <a14:imgProps xmlns:a14="http://schemas.microsoft.com/office/drawing/2010/main" xmlns="">
                  <a14:imgLayer r:embed="rId8">
                    <a14:imgEffect>
                      <a14:saturation sat="66000"/>
                    </a14:imgEffect>
                  </a14:imgLayer>
                </a14:imgProps>
              </a:ext>
            </a:extLst>
          </a:blip>
          <a:srcRect l="17046" b="39133"/>
          <a:stretch/>
        </p:blipFill>
        <p:spPr>
          <a:xfrm>
            <a:off x="3943350" y="4393792"/>
            <a:ext cx="4361594" cy="1878420"/>
          </a:xfrm>
          <a:prstGeom prst="rect">
            <a:avLst/>
          </a:prstGeom>
        </p:spPr>
      </p:pic>
      <p:pic>
        <p:nvPicPr>
          <p:cNvPr id="9" name="图片 8">
            <a:extLst>
              <a:ext uri="{FF2B5EF4-FFF2-40B4-BE49-F238E27FC236}">
                <a16:creationId xmlns:a16="http://schemas.microsoft.com/office/drawing/2014/main" xmlns="" id="{C3D60CB1-BA86-814C-BBE1-2387AFEA75A0}"/>
              </a:ext>
            </a:extLst>
          </p:cNvPr>
          <p:cNvPicPr>
            <a:picLocks noChangeAspect="1"/>
          </p:cNvPicPr>
          <p:nvPr/>
        </p:nvPicPr>
        <p:blipFill rotWithShape="1">
          <a:blip r:embed="rId9"/>
          <a:srcRect b="25265"/>
          <a:stretch/>
        </p:blipFill>
        <p:spPr>
          <a:xfrm>
            <a:off x="2566724" y="5567186"/>
            <a:ext cx="7708900" cy="1290814"/>
          </a:xfrm>
          <a:prstGeom prst="rect">
            <a:avLst/>
          </a:prstGeom>
        </p:spPr>
      </p:pic>
      <p:pic>
        <p:nvPicPr>
          <p:cNvPr id="12" name="图片 11">
            <a:extLst>
              <a:ext uri="{FF2B5EF4-FFF2-40B4-BE49-F238E27FC236}">
                <a16:creationId xmlns:a16="http://schemas.microsoft.com/office/drawing/2014/main" xmlns="" id="{3D5F3411-F957-AB4E-BCB0-1E0AD84E9A68}"/>
              </a:ext>
            </a:extLst>
          </p:cNvPr>
          <p:cNvPicPr>
            <a:picLocks noChangeAspect="1"/>
          </p:cNvPicPr>
          <p:nvPr/>
        </p:nvPicPr>
        <p:blipFill>
          <a:blip r:embed="rId3"/>
          <a:stretch>
            <a:fillRect/>
          </a:stretch>
        </p:blipFill>
        <p:spPr>
          <a:xfrm>
            <a:off x="5716175" y="1562508"/>
            <a:ext cx="1638300" cy="1854200"/>
          </a:xfrm>
          <a:prstGeom prst="rect">
            <a:avLst/>
          </a:prstGeom>
        </p:spPr>
      </p:pic>
    </p:spTree>
    <p:extLst>
      <p:ext uri="{BB962C8B-B14F-4D97-AF65-F5344CB8AC3E}">
        <p14:creationId xmlns:p14="http://schemas.microsoft.com/office/powerpoint/2010/main" xmlns="" val="197195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125" decel="100000" fill="hold"/>
                                        <p:tgtEl>
                                          <p:spTgt spid="3"/>
                                        </p:tgtEl>
                                        <p:attrNameLst>
                                          <p:attrName>ppt_y</p:attrName>
                                        </p:attrNameLst>
                                      </p:cBhvr>
                                      <p:tavLst>
                                        <p:tav tm="0">
                                          <p:val>
                                            <p:strVal val="#ppt_y+1"/>
                                          </p:val>
                                        </p:tav>
                                        <p:tav tm="100000">
                                          <p:val>
                                            <p:strVal val="#ppt_y-.03"/>
                                          </p:val>
                                        </p:tav>
                                      </p:tavLst>
                                    </p:anim>
                                    <p:anim calcmode="lin" valueType="num">
                                      <p:cBhvr>
                                        <p:cTn id="10" dur="125" accel="100000" fill="hold">
                                          <p:stCondLst>
                                            <p:cond delay="1125"/>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225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275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3250"/>
                            </p:stCondLst>
                            <p:childTnLst>
                              <p:par>
                                <p:cTn id="20" presetID="4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CEF6F2BE-9B38-124C-BD02-1E9A35A3E832}"/>
              </a:ext>
            </a:extLst>
          </p:cNvPr>
          <p:cNvSpPr txBox="1"/>
          <p:nvPr/>
        </p:nvSpPr>
        <p:spPr>
          <a:xfrm>
            <a:off x="6670912" y="2635257"/>
            <a:ext cx="4665184" cy="1323439"/>
          </a:xfrm>
          <a:prstGeom prst="rect">
            <a:avLst/>
          </a:prstGeom>
          <a:noFill/>
        </p:spPr>
        <p:txBody>
          <a:bodyPr wrap="square" rtlCol="0">
            <a:spAutoFit/>
          </a:bodyPr>
          <a:lstStyle/>
          <a:p>
            <a:pPr algn="dist"/>
            <a:r>
              <a:rPr kumimoji="1" lang="zh-Hans"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rPr>
              <a:t>学习两会</a:t>
            </a:r>
            <a:endParaRPr kumimoji="1" lang="zh-CN" altLang="en-US" sz="8000" b="1" dirty="0">
              <a:blipFill dpi="0" rotWithShape="1">
                <a:blip r:embed="rId3"/>
                <a:srcRect/>
                <a:tile tx="0" ty="0" sx="100000" sy="100000" flip="none" algn="ctr"/>
              </a:blipFill>
              <a:latin typeface="Songti SC" panose="02010600040101010101" pitchFamily="2" charset="-122"/>
              <a:ea typeface="Songti SC" panose="02010600040101010101" pitchFamily="2" charset="-122"/>
            </a:endParaRPr>
          </a:p>
        </p:txBody>
      </p:sp>
      <p:sp>
        <p:nvSpPr>
          <p:cNvPr id="5" name="矩形 4">
            <a:extLst>
              <a:ext uri="{FF2B5EF4-FFF2-40B4-BE49-F238E27FC236}">
                <a16:creationId xmlns:a16="http://schemas.microsoft.com/office/drawing/2014/main" xmlns="" id="{C8D339FC-F350-A24C-BBD9-351CABA056F7}"/>
              </a:ext>
            </a:extLst>
          </p:cNvPr>
          <p:cNvSpPr/>
          <p:nvPr/>
        </p:nvSpPr>
        <p:spPr>
          <a:xfrm>
            <a:off x="6853382" y="3958696"/>
            <a:ext cx="3988789" cy="743986"/>
          </a:xfrm>
          <a:prstGeom prst="rect">
            <a:avLst/>
          </a:prstGeom>
        </p:spPr>
        <p:txBody>
          <a:bodyPr wrap="square">
            <a:spAutoFit/>
          </a:bodyPr>
          <a:lstStyle/>
          <a:p>
            <a:pPr>
              <a:lnSpc>
                <a:spcPct val="150000"/>
              </a:lnSpc>
            </a:pPr>
            <a:r>
              <a:rPr lang="en-US" altLang="zh-Hans" sz="3200" b="1" dirty="0">
                <a:blipFill dpi="0" rotWithShape="1">
                  <a:blip r:embed="rId4"/>
                  <a:srcRect/>
                  <a:tile tx="0" ty="0" sx="100000" sy="100000" flip="none" algn="ctr"/>
                </a:blipFill>
                <a:latin typeface="微软雅黑" pitchFamily="34" charset="-122"/>
                <a:ea typeface="微软雅黑" pitchFamily="34" charset="-122"/>
              </a:rPr>
              <a:t>——</a:t>
            </a:r>
            <a:r>
              <a:rPr lang="zh-CN" altLang="en-US" sz="3200" b="1" dirty="0">
                <a:blipFill dpi="0" rotWithShape="1">
                  <a:blip r:embed="rId4"/>
                  <a:srcRect/>
                  <a:tile tx="0" ty="0" sx="100000" sy="100000" flip="none" algn="ctr"/>
                </a:blipFill>
                <a:latin typeface="微软雅黑" pitchFamily="34" charset="-122"/>
                <a:ea typeface="微软雅黑" pitchFamily="34" charset="-122"/>
              </a:rPr>
              <a:t>两会七大新看点</a:t>
            </a:r>
          </a:p>
        </p:txBody>
      </p:sp>
      <p:pic>
        <p:nvPicPr>
          <p:cNvPr id="6" name="图片 5">
            <a:extLst>
              <a:ext uri="{FF2B5EF4-FFF2-40B4-BE49-F238E27FC236}">
                <a16:creationId xmlns:a16="http://schemas.microsoft.com/office/drawing/2014/main" xmlns="" id="{1B6B66F4-0B58-9846-8E64-8FBD96A4E56F}"/>
              </a:ext>
            </a:extLst>
          </p:cNvPr>
          <p:cNvPicPr>
            <a:picLocks noChangeAspect="1"/>
          </p:cNvPicPr>
          <p:nvPr/>
        </p:nvPicPr>
        <p:blipFill>
          <a:blip r:embed="rId5"/>
          <a:stretch>
            <a:fillRect/>
          </a:stretch>
        </p:blipFill>
        <p:spPr>
          <a:xfrm>
            <a:off x="8784818" y="1612635"/>
            <a:ext cx="2449240" cy="1168444"/>
          </a:xfrm>
          <a:prstGeom prst="rect">
            <a:avLst/>
          </a:prstGeom>
        </p:spPr>
      </p:pic>
      <p:pic>
        <p:nvPicPr>
          <p:cNvPr id="7" name="图片 6">
            <a:extLst>
              <a:ext uri="{FF2B5EF4-FFF2-40B4-BE49-F238E27FC236}">
                <a16:creationId xmlns:a16="http://schemas.microsoft.com/office/drawing/2014/main" xmlns="" id="{6C9D19EA-800E-684D-93E7-0F7D6BA02EDD}"/>
              </a:ext>
            </a:extLst>
          </p:cNvPr>
          <p:cNvPicPr>
            <a:picLocks noChangeAspect="1"/>
          </p:cNvPicPr>
          <p:nvPr/>
        </p:nvPicPr>
        <p:blipFill rotWithShape="1">
          <a:blip r:embed="rId6"/>
          <a:srcRect t="16913" r="16929" b="39325"/>
          <a:stretch/>
        </p:blipFill>
        <p:spPr>
          <a:xfrm>
            <a:off x="6670912" y="1612635"/>
            <a:ext cx="2468696" cy="1022622"/>
          </a:xfrm>
          <a:prstGeom prst="rect">
            <a:avLst/>
          </a:prstGeom>
        </p:spPr>
      </p:pic>
    </p:spTree>
    <p:extLst>
      <p:ext uri="{BB962C8B-B14F-4D97-AF65-F5344CB8AC3E}">
        <p14:creationId xmlns:p14="http://schemas.microsoft.com/office/powerpoint/2010/main" xmlns="" val="4089068812"/>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a:extLst>
              <a:ext uri="{FF2B5EF4-FFF2-40B4-BE49-F238E27FC236}">
                <a16:creationId xmlns:a16="http://schemas.microsoft.com/office/drawing/2014/main" xmlns="" id="{4853EBAB-ED98-694F-93D5-15FCB704E2AF}"/>
              </a:ext>
            </a:extLst>
          </p:cNvPr>
          <p:cNvSpPr txBox="1"/>
          <p:nvPr/>
        </p:nvSpPr>
        <p:spPr>
          <a:xfrm>
            <a:off x="1635402" y="437189"/>
            <a:ext cx="4339650" cy="646331"/>
          </a:xfrm>
          <a:prstGeom prst="rect">
            <a:avLst/>
          </a:prstGeom>
          <a:noFill/>
        </p:spPr>
        <p:txBody>
          <a:bodyPr vert="horz" wrap="none" rtlCol="0">
            <a:spAutoFit/>
          </a:bodyPr>
          <a:lstStyle/>
          <a:p>
            <a:pPr algn="dist"/>
            <a:r>
              <a:rPr kumimoji="1" lang="zh-CN" altLang="en-US" sz="3600" b="1" dirty="0">
                <a:blipFill dpi="0" rotWithShape="1">
                  <a:blip r:embed="rId3"/>
                  <a:srcRect/>
                  <a:tile tx="0" ty="0" sx="39000" sy="28000" flip="none" algn="ctr"/>
                </a:blipFill>
                <a:latin typeface="Microsoft YaHei" panose="020B0503020204020204" pitchFamily="34" charset="-122"/>
                <a:ea typeface="Microsoft YaHei" panose="020B0503020204020204" pitchFamily="34" charset="-122"/>
              </a:rPr>
              <a:t>贯彻落实十九大精神</a:t>
            </a:r>
          </a:p>
        </p:txBody>
      </p:sp>
      <p:pic>
        <p:nvPicPr>
          <p:cNvPr id="3" name="图片 2">
            <a:extLst>
              <a:ext uri="{FF2B5EF4-FFF2-40B4-BE49-F238E27FC236}">
                <a16:creationId xmlns:a16="http://schemas.microsoft.com/office/drawing/2014/main" xmlns="" id="{1089981D-F547-5C4A-8983-227B45628C2D}"/>
              </a:ext>
            </a:extLst>
          </p:cNvPr>
          <p:cNvPicPr>
            <a:picLocks noChangeAspect="1"/>
          </p:cNvPicPr>
          <p:nvPr/>
        </p:nvPicPr>
        <p:blipFill>
          <a:blip r:embed="rId4"/>
          <a:stretch>
            <a:fillRect/>
          </a:stretch>
        </p:blipFill>
        <p:spPr>
          <a:xfrm>
            <a:off x="209202" y="209491"/>
            <a:ext cx="1578604" cy="935469"/>
          </a:xfrm>
          <a:prstGeom prst="rect">
            <a:avLst/>
          </a:prstGeom>
        </p:spPr>
      </p:pic>
      <p:grpSp>
        <p:nvGrpSpPr>
          <p:cNvPr id="5" name="组合 4">
            <a:extLst>
              <a:ext uri="{FF2B5EF4-FFF2-40B4-BE49-F238E27FC236}">
                <a16:creationId xmlns:a16="http://schemas.microsoft.com/office/drawing/2014/main" xmlns="" id="{4B7C1369-A0E6-834F-9751-68724FDFBAEA}"/>
              </a:ext>
            </a:extLst>
          </p:cNvPr>
          <p:cNvGrpSpPr/>
          <p:nvPr/>
        </p:nvGrpSpPr>
        <p:grpSpPr>
          <a:xfrm>
            <a:off x="2194239" y="1774841"/>
            <a:ext cx="9997761" cy="2702724"/>
            <a:chOff x="2925266" y="1484784"/>
            <a:chExt cx="9997761" cy="2702724"/>
          </a:xfrm>
        </p:grpSpPr>
        <p:sp>
          <p:nvSpPr>
            <p:cNvPr id="6" name="矩形 7">
              <a:extLst>
                <a:ext uri="{FF2B5EF4-FFF2-40B4-BE49-F238E27FC236}">
                  <a16:creationId xmlns:a16="http://schemas.microsoft.com/office/drawing/2014/main" xmlns="" id="{2481975E-6D9B-2542-B813-884FD34A34C8}"/>
                </a:ext>
              </a:extLst>
            </p:cNvPr>
            <p:cNvSpPr/>
            <p:nvPr/>
          </p:nvSpPr>
          <p:spPr>
            <a:xfrm>
              <a:off x="2948029" y="1521951"/>
              <a:ext cx="9974998" cy="2665557"/>
            </a:xfrm>
            <a:custGeom>
              <a:avLst/>
              <a:gdLst>
                <a:gd name="connsiteX0" fmla="*/ 0 w 7128792"/>
                <a:gd name="connsiteY0" fmla="*/ 0 h 648072"/>
                <a:gd name="connsiteX1" fmla="*/ 7128792 w 7128792"/>
                <a:gd name="connsiteY1" fmla="*/ 0 h 648072"/>
                <a:gd name="connsiteX2" fmla="*/ 7128792 w 7128792"/>
                <a:gd name="connsiteY2" fmla="*/ 648072 h 648072"/>
                <a:gd name="connsiteX3" fmla="*/ 0 w 7128792"/>
                <a:gd name="connsiteY3" fmla="*/ 648072 h 648072"/>
                <a:gd name="connsiteX4" fmla="*/ 0 w 7128792"/>
                <a:gd name="connsiteY4" fmla="*/ 0 h 648072"/>
                <a:gd name="connsiteX0" fmla="*/ 0 w 7128792"/>
                <a:gd name="connsiteY0" fmla="*/ 275771 h 923843"/>
                <a:gd name="connsiteX1" fmla="*/ 6504677 w 7128792"/>
                <a:gd name="connsiteY1" fmla="*/ 0 h 923843"/>
                <a:gd name="connsiteX2" fmla="*/ 7128792 w 7128792"/>
                <a:gd name="connsiteY2" fmla="*/ 923843 h 923843"/>
                <a:gd name="connsiteX3" fmla="*/ 0 w 7128792"/>
                <a:gd name="connsiteY3" fmla="*/ 923843 h 923843"/>
                <a:gd name="connsiteX4" fmla="*/ 0 w 7128792"/>
                <a:gd name="connsiteY4" fmla="*/ 275771 h 923843"/>
                <a:gd name="connsiteX0" fmla="*/ 0 w 7564221"/>
                <a:gd name="connsiteY0" fmla="*/ 275771 h 923843"/>
                <a:gd name="connsiteX1" fmla="*/ 6504677 w 7564221"/>
                <a:gd name="connsiteY1" fmla="*/ 0 h 923843"/>
                <a:gd name="connsiteX2" fmla="*/ 7564221 w 7564221"/>
                <a:gd name="connsiteY2" fmla="*/ 662586 h 923843"/>
                <a:gd name="connsiteX3" fmla="*/ 0 w 7564221"/>
                <a:gd name="connsiteY3" fmla="*/ 923843 h 923843"/>
                <a:gd name="connsiteX4" fmla="*/ 0 w 7564221"/>
                <a:gd name="connsiteY4" fmla="*/ 275771 h 923843"/>
                <a:gd name="connsiteX0" fmla="*/ 0 w 7564221"/>
                <a:gd name="connsiteY0" fmla="*/ 261256 h 909328"/>
                <a:gd name="connsiteX1" fmla="*/ 6577249 w 7564221"/>
                <a:gd name="connsiteY1" fmla="*/ 0 h 909328"/>
                <a:gd name="connsiteX2" fmla="*/ 7564221 w 7564221"/>
                <a:gd name="connsiteY2" fmla="*/ 648071 h 909328"/>
                <a:gd name="connsiteX3" fmla="*/ 0 w 7564221"/>
                <a:gd name="connsiteY3" fmla="*/ 909328 h 909328"/>
                <a:gd name="connsiteX4" fmla="*/ 0 w 7564221"/>
                <a:gd name="connsiteY4" fmla="*/ 261256 h 909328"/>
                <a:gd name="connsiteX0" fmla="*/ 0 w 7564221"/>
                <a:gd name="connsiteY0" fmla="*/ 261256 h 1489900"/>
                <a:gd name="connsiteX1" fmla="*/ 6577249 w 7564221"/>
                <a:gd name="connsiteY1" fmla="*/ 0 h 1489900"/>
                <a:gd name="connsiteX2" fmla="*/ 7564221 w 7564221"/>
                <a:gd name="connsiteY2" fmla="*/ 648071 h 1489900"/>
                <a:gd name="connsiteX3" fmla="*/ 783771 w 7564221"/>
                <a:gd name="connsiteY3" fmla="*/ 1489900 h 1489900"/>
                <a:gd name="connsiteX4" fmla="*/ 0 w 7564221"/>
                <a:gd name="connsiteY4" fmla="*/ 261256 h 1489900"/>
                <a:gd name="connsiteX0" fmla="*/ 0 w 7520678"/>
                <a:gd name="connsiteY0" fmla="*/ 507999 h 1489900"/>
                <a:gd name="connsiteX1" fmla="*/ 6533706 w 7520678"/>
                <a:gd name="connsiteY1" fmla="*/ 0 h 1489900"/>
                <a:gd name="connsiteX2" fmla="*/ 7520678 w 7520678"/>
                <a:gd name="connsiteY2" fmla="*/ 648071 h 1489900"/>
                <a:gd name="connsiteX3" fmla="*/ 740228 w 7520678"/>
                <a:gd name="connsiteY3" fmla="*/ 1489900 h 1489900"/>
                <a:gd name="connsiteX4" fmla="*/ 0 w 7520678"/>
                <a:gd name="connsiteY4" fmla="*/ 507999 h 1489900"/>
                <a:gd name="connsiteX0" fmla="*/ 0 w 7520678"/>
                <a:gd name="connsiteY0" fmla="*/ 507999 h 1228643"/>
                <a:gd name="connsiteX1" fmla="*/ 6533706 w 7520678"/>
                <a:gd name="connsiteY1" fmla="*/ 0 h 1228643"/>
                <a:gd name="connsiteX2" fmla="*/ 7520678 w 7520678"/>
                <a:gd name="connsiteY2" fmla="*/ 648071 h 1228643"/>
                <a:gd name="connsiteX3" fmla="*/ 537028 w 7520678"/>
                <a:gd name="connsiteY3" fmla="*/ 1228643 h 1228643"/>
                <a:gd name="connsiteX4" fmla="*/ 0 w 7520678"/>
                <a:gd name="connsiteY4" fmla="*/ 507999 h 1228643"/>
                <a:gd name="connsiteX0" fmla="*/ 0 w 7709364"/>
                <a:gd name="connsiteY0" fmla="*/ 507999 h 1228643"/>
                <a:gd name="connsiteX1" fmla="*/ 6533706 w 7709364"/>
                <a:gd name="connsiteY1" fmla="*/ 0 h 1228643"/>
                <a:gd name="connsiteX2" fmla="*/ 7709364 w 7709364"/>
                <a:gd name="connsiteY2" fmla="*/ 909328 h 1228643"/>
                <a:gd name="connsiteX3" fmla="*/ 537028 w 7709364"/>
                <a:gd name="connsiteY3" fmla="*/ 1228643 h 1228643"/>
                <a:gd name="connsiteX4" fmla="*/ 0 w 7709364"/>
                <a:gd name="connsiteY4" fmla="*/ 507999 h 1228643"/>
                <a:gd name="connsiteX0" fmla="*/ 0 w 7709364"/>
                <a:gd name="connsiteY0" fmla="*/ 507999 h 1707614"/>
                <a:gd name="connsiteX1" fmla="*/ 6533706 w 7709364"/>
                <a:gd name="connsiteY1" fmla="*/ 0 h 1707614"/>
                <a:gd name="connsiteX2" fmla="*/ 7709364 w 7709364"/>
                <a:gd name="connsiteY2" fmla="*/ 909328 h 1707614"/>
                <a:gd name="connsiteX3" fmla="*/ 885371 w 7709364"/>
                <a:gd name="connsiteY3" fmla="*/ 1707614 h 1707614"/>
                <a:gd name="connsiteX4" fmla="*/ 0 w 7709364"/>
                <a:gd name="connsiteY4" fmla="*/ 507999 h 1707614"/>
                <a:gd name="connsiteX0" fmla="*/ 0 w 7869021"/>
                <a:gd name="connsiteY0" fmla="*/ 507999 h 1707614"/>
                <a:gd name="connsiteX1" fmla="*/ 6533706 w 7869021"/>
                <a:gd name="connsiteY1" fmla="*/ 0 h 1707614"/>
                <a:gd name="connsiteX2" fmla="*/ 7869021 w 7869021"/>
                <a:gd name="connsiteY2" fmla="*/ 1330243 h 1707614"/>
                <a:gd name="connsiteX3" fmla="*/ 885371 w 7869021"/>
                <a:gd name="connsiteY3" fmla="*/ 1707614 h 1707614"/>
                <a:gd name="connsiteX4" fmla="*/ 0 w 7869021"/>
                <a:gd name="connsiteY4" fmla="*/ 507999 h 1707614"/>
                <a:gd name="connsiteX0" fmla="*/ 0 w 8347993"/>
                <a:gd name="connsiteY0" fmla="*/ 507999 h 2026929"/>
                <a:gd name="connsiteX1" fmla="*/ 6533706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026929"/>
                <a:gd name="connsiteX1" fmla="*/ 6591764 w 8347993"/>
                <a:gd name="connsiteY1" fmla="*/ 0 h 2026929"/>
                <a:gd name="connsiteX2" fmla="*/ 8347993 w 8347993"/>
                <a:gd name="connsiteY2" fmla="*/ 2026929 h 2026929"/>
                <a:gd name="connsiteX3" fmla="*/ 885371 w 8347993"/>
                <a:gd name="connsiteY3" fmla="*/ 1707614 h 2026929"/>
                <a:gd name="connsiteX4" fmla="*/ 0 w 8347993"/>
                <a:gd name="connsiteY4" fmla="*/ 507999 h 2026929"/>
                <a:gd name="connsiteX0" fmla="*/ 0 w 8347993"/>
                <a:gd name="connsiteY0" fmla="*/ 507999 h 2665557"/>
                <a:gd name="connsiteX1" fmla="*/ 6591764 w 8347993"/>
                <a:gd name="connsiteY1" fmla="*/ 0 h 2665557"/>
                <a:gd name="connsiteX2" fmla="*/ 8347993 w 8347993"/>
                <a:gd name="connsiteY2" fmla="*/ 2026929 h 2665557"/>
                <a:gd name="connsiteX3" fmla="*/ 1640114 w 8347993"/>
                <a:gd name="connsiteY3" fmla="*/ 2665557 h 2665557"/>
                <a:gd name="connsiteX4" fmla="*/ 0 w 8347993"/>
                <a:gd name="connsiteY4" fmla="*/ 507999 h 266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7993" h="2665557">
                  <a:moveTo>
                    <a:pt x="0" y="507999"/>
                  </a:moveTo>
                  <a:lnTo>
                    <a:pt x="6591764" y="0"/>
                  </a:lnTo>
                  <a:lnTo>
                    <a:pt x="8347993" y="2026929"/>
                  </a:lnTo>
                  <a:lnTo>
                    <a:pt x="1640114" y="2665557"/>
                  </a:lnTo>
                  <a:lnTo>
                    <a:pt x="0" y="507999"/>
                  </a:lnTo>
                  <a:close/>
                </a:path>
              </a:pathLst>
            </a:custGeom>
            <a:gradFill>
              <a:gsLst>
                <a:gs pos="65000">
                  <a:schemeClr val="bg1">
                    <a:alpha val="24000"/>
                  </a:schemeClr>
                </a:gs>
                <a:gs pos="16000">
                  <a:schemeClr val="bg1">
                    <a:lumMod val="50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F722AEA8-CDFD-8644-A764-F24C0627C4ED}"/>
                </a:ext>
              </a:extLst>
            </p:cNvPr>
            <p:cNvSpPr/>
            <p:nvPr/>
          </p:nvSpPr>
          <p:spPr>
            <a:xfrm>
              <a:off x="2925266" y="1484784"/>
              <a:ext cx="8147495" cy="792088"/>
            </a:xfrm>
            <a:prstGeom prst="roundRect">
              <a:avLst>
                <a:gd name="adj" fmla="val 0"/>
              </a:avLst>
            </a:prstGeom>
            <a:gradFill>
              <a:gsLst>
                <a:gs pos="0">
                  <a:srgbClr val="3E3531"/>
                </a:gs>
                <a:gs pos="33000">
                  <a:srgbClr val="2E2825"/>
                </a:gs>
                <a:gs pos="64000">
                  <a:srgbClr val="261715"/>
                </a:gs>
              </a:gsLst>
              <a:lin ang="135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xmlns="" id="{D9406123-E3BF-034A-B6E8-747B3C8A42D2}"/>
              </a:ext>
            </a:extLst>
          </p:cNvPr>
          <p:cNvSpPr/>
          <p:nvPr/>
        </p:nvSpPr>
        <p:spPr>
          <a:xfrm>
            <a:off x="1787806" y="3107966"/>
            <a:ext cx="9183625" cy="2384051"/>
          </a:xfrm>
          <a:prstGeom prst="rect">
            <a:avLst/>
          </a:prstGeom>
        </p:spPr>
        <p:txBody>
          <a:bodyPr wrap="square">
            <a:spAutoFit/>
          </a:bodyPr>
          <a:lstStyle/>
          <a:p>
            <a:pPr indent="457200" algn="just">
              <a:lnSpc>
                <a:spcPct val="170000"/>
              </a:lnSpc>
            </a:pPr>
            <a:r>
              <a:rPr lang="zh-CN" altLang="en-US" dirty="0">
                <a:latin typeface="微软雅黑" pitchFamily="34" charset="-122"/>
                <a:ea typeface="微软雅黑" pitchFamily="34" charset="-122"/>
              </a:rPr>
              <a:t>今年两会是党的十九大后的第一次全国两会。</a:t>
            </a:r>
          </a:p>
          <a:p>
            <a:pPr indent="457200" algn="just">
              <a:lnSpc>
                <a:spcPct val="170000"/>
              </a:lnSpc>
            </a:pPr>
            <a:r>
              <a:rPr lang="zh-CN" altLang="en-US" dirty="0">
                <a:latin typeface="微软雅黑" pitchFamily="34" charset="-122"/>
                <a:ea typeface="微软雅黑" pitchFamily="34" charset="-122"/>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p>
        </p:txBody>
      </p:sp>
      <p:sp>
        <p:nvSpPr>
          <p:cNvPr id="4" name="矩形 3">
            <a:extLst>
              <a:ext uri="{FF2B5EF4-FFF2-40B4-BE49-F238E27FC236}">
                <a16:creationId xmlns:a16="http://schemas.microsoft.com/office/drawing/2014/main" xmlns="" id="{7CB298EA-D7C0-C345-9971-B627F0BB2F47}"/>
              </a:ext>
            </a:extLst>
          </p:cNvPr>
          <p:cNvSpPr/>
          <p:nvPr/>
        </p:nvSpPr>
        <p:spPr>
          <a:xfrm>
            <a:off x="3594240" y="1979368"/>
            <a:ext cx="5570756"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贯彻落实十九大精神：使党的主张成为国家意志</a:t>
            </a:r>
          </a:p>
        </p:txBody>
      </p:sp>
    </p:spTree>
    <p:extLst>
      <p:ext uri="{BB962C8B-B14F-4D97-AF65-F5344CB8AC3E}">
        <p14:creationId xmlns:p14="http://schemas.microsoft.com/office/powerpoint/2010/main" xmlns="" val="293742877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PASSING_SCORE" val="0.000000"/>
  <p:tag name="ISPRING_ULTRA_SCORM_COURSE_ID" val="C294D356-8DE1-40AD-A1D9-2094B44201F4"/>
  <p:tag name="ISPRINGONLINEFOLDERID" val="0"/>
  <p:tag name="ISPRINGONLINEFOLDERPATH" val="Content List"/>
  <p:tag name="ISPRINGCLOUDFOLDERID" val="0"/>
  <p:tag name="ISPRINGCLOUDFOLDERPATH" val="Repository"/>
  <p:tag name="ISPRING_OUTPUT_FOLDER" val="\\Mac\Home\Desktop"/>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PRESENTATION_TITLE" val="聚焦中国两会视频"/>
  <p:tag name="ISPRING_ULTRA_SCORM_SLIDE_COUN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TotalTime>
  <Words>7120</Words>
  <Application>Microsoft Office PowerPoint</Application>
  <PresentationFormat>自定义</PresentationFormat>
  <Paragraphs>706</Paragraphs>
  <Slides>79</Slides>
  <Notes>79</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聚焦中国两会视频</dc:title>
  <dc:creator/>
  <cp:lastModifiedBy>hlf</cp:lastModifiedBy>
  <cp:revision>62</cp:revision>
  <dcterms:created xsi:type="dcterms:W3CDTF">2018-03-08T16:48:49Z</dcterms:created>
  <dcterms:modified xsi:type="dcterms:W3CDTF">2018-04-08T02:43:17Z</dcterms:modified>
</cp:coreProperties>
</file>